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256" r:id="rId3"/>
    <p:sldId id="2123260051" r:id="rId4"/>
    <p:sldId id="2123260073" r:id="rId5"/>
    <p:sldId id="2123260149" r:id="rId6"/>
    <p:sldId id="2123260150" r:id="rId7"/>
    <p:sldId id="2123260151" r:id="rId8"/>
    <p:sldId id="2123260152" r:id="rId9"/>
    <p:sldId id="2123260153" r:id="rId10"/>
    <p:sldId id="2123260160" r:id="rId11"/>
    <p:sldId id="2123260161" r:id="rId12"/>
    <p:sldId id="2123260105" r:id="rId13"/>
    <p:sldId id="2123260133" r:id="rId14"/>
    <p:sldId id="2123260134" r:id="rId15"/>
    <p:sldId id="2123260135" r:id="rId16"/>
    <p:sldId id="2123260106" r:id="rId17"/>
    <p:sldId id="2123260136" r:id="rId18"/>
    <p:sldId id="2123260156" r:id="rId19"/>
    <p:sldId id="2123260157" r:id="rId20"/>
    <p:sldId id="2123260138" r:id="rId21"/>
    <p:sldId id="2123260139" r:id="rId22"/>
    <p:sldId id="2123260140" r:id="rId23"/>
    <p:sldId id="2123260142" r:id="rId24"/>
    <p:sldId id="2123260154" r:id="rId25"/>
    <p:sldId id="2123260155" r:id="rId26"/>
    <p:sldId id="2123260158" r:id="rId27"/>
    <p:sldId id="2123260159"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97D"/>
    <a:srgbClr val="113986"/>
    <a:srgbClr val="A9C6FE"/>
    <a:srgbClr val="0070C0"/>
    <a:srgbClr val="4F81BD"/>
    <a:srgbClr val="FFFFFF"/>
    <a:srgbClr val="E82349"/>
    <a:srgbClr val="E50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F85CD0-5C2C-44B1-AFCD-3025D4D013AB}" v="83" dt="2025-06-29T10:01:18.95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9412" autoAdjust="0"/>
  </p:normalViewPr>
  <p:slideViewPr>
    <p:cSldViewPr snapToGrid="0">
      <p:cViewPr>
        <p:scale>
          <a:sx n="75" d="100"/>
          <a:sy n="75" d="100"/>
        </p:scale>
        <p:origin x="1056" y="125"/>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ASSON" userId="c917163b1fa4a578" providerId="LiveId" clId="{FFF85CD0-5C2C-44B1-AFCD-3025D4D013AB}"/>
    <pc:docChg chg="undo custSel addSld delSld modSld sldOrd">
      <pc:chgData name="Patrick MASSON" userId="c917163b1fa4a578" providerId="LiveId" clId="{FFF85CD0-5C2C-44B1-AFCD-3025D4D013AB}" dt="2025-06-29T10:01:24.642" v="292" actId="478"/>
      <pc:docMkLst>
        <pc:docMk/>
      </pc:docMkLst>
      <pc:sldChg chg="modSp mod">
        <pc:chgData name="Patrick MASSON" userId="c917163b1fa4a578" providerId="LiveId" clId="{FFF85CD0-5C2C-44B1-AFCD-3025D4D013AB}" dt="2025-06-27T14:44:25.565" v="271" actId="20577"/>
        <pc:sldMkLst>
          <pc:docMk/>
          <pc:sldMk cId="2624940996" sldId="256"/>
        </pc:sldMkLst>
        <pc:spChg chg="mod">
          <ac:chgData name="Patrick MASSON" userId="c917163b1fa4a578" providerId="LiveId" clId="{FFF85CD0-5C2C-44B1-AFCD-3025D4D013AB}" dt="2025-06-27T14:44:25.565" v="271" actId="20577"/>
          <ac:spMkLst>
            <pc:docMk/>
            <pc:sldMk cId="2624940996" sldId="256"/>
            <ac:spMk id="5" creationId="{B986EB6A-0FB0-6B7F-505F-93B5091638FC}"/>
          </ac:spMkLst>
        </pc:spChg>
      </pc:sldChg>
      <pc:sldChg chg="del">
        <pc:chgData name="Patrick MASSON" userId="c917163b1fa4a578" providerId="LiveId" clId="{FFF85CD0-5C2C-44B1-AFCD-3025D4D013AB}" dt="2025-06-26T14:32:57.917" v="78" actId="47"/>
        <pc:sldMkLst>
          <pc:docMk/>
          <pc:sldMk cId="855197916" sldId="2123260082"/>
        </pc:sldMkLst>
      </pc:sldChg>
      <pc:sldChg chg="del">
        <pc:chgData name="Patrick MASSON" userId="c917163b1fa4a578" providerId="LiveId" clId="{FFF85CD0-5C2C-44B1-AFCD-3025D4D013AB}" dt="2025-06-26T14:47:51.845" v="81" actId="47"/>
        <pc:sldMkLst>
          <pc:docMk/>
          <pc:sldMk cId="3852273425" sldId="2123260103"/>
        </pc:sldMkLst>
      </pc:sldChg>
      <pc:sldChg chg="addSp modSp mod">
        <pc:chgData name="Patrick MASSON" userId="c917163b1fa4a578" providerId="LiveId" clId="{FFF85CD0-5C2C-44B1-AFCD-3025D4D013AB}" dt="2025-06-27T13:51:26.244" v="143" actId="20577"/>
        <pc:sldMkLst>
          <pc:docMk/>
          <pc:sldMk cId="1205852061" sldId="2123260105"/>
        </pc:sldMkLst>
        <pc:spChg chg="add mod">
          <ac:chgData name="Patrick MASSON" userId="c917163b1fa4a578" providerId="LiveId" clId="{FFF85CD0-5C2C-44B1-AFCD-3025D4D013AB}" dt="2025-06-27T13:51:26.244" v="143" actId="20577"/>
          <ac:spMkLst>
            <pc:docMk/>
            <pc:sldMk cId="1205852061" sldId="2123260105"/>
            <ac:spMk id="2" creationId="{BA874AC8-9A02-1358-847F-0EF70A390AAA}"/>
          </ac:spMkLst>
        </pc:spChg>
      </pc:sldChg>
      <pc:sldChg chg="addSp delSp modSp add del mod ord">
        <pc:chgData name="Patrick MASSON" userId="c917163b1fa4a578" providerId="LiveId" clId="{FFF85CD0-5C2C-44B1-AFCD-3025D4D013AB}" dt="2025-06-27T13:53:08.805" v="170" actId="20577"/>
        <pc:sldMkLst>
          <pc:docMk/>
          <pc:sldMk cId="3713448845" sldId="2123260106"/>
        </pc:sldMkLst>
        <pc:spChg chg="mod">
          <ac:chgData name="Patrick MASSON" userId="c917163b1fa4a578" providerId="LiveId" clId="{FFF85CD0-5C2C-44B1-AFCD-3025D4D013AB}" dt="2025-06-27T06:49:36.703" v="94"/>
          <ac:spMkLst>
            <pc:docMk/>
            <pc:sldMk cId="3713448845" sldId="2123260106"/>
            <ac:spMk id="3" creationId="{8B1B69A0-4BD0-44C7-F38D-8D0F2D8F9E99}"/>
          </ac:spMkLst>
        </pc:spChg>
        <pc:spChg chg="mod">
          <ac:chgData name="Patrick MASSON" userId="c917163b1fa4a578" providerId="LiveId" clId="{FFF85CD0-5C2C-44B1-AFCD-3025D4D013AB}" dt="2025-06-27T06:49:36.703" v="94"/>
          <ac:spMkLst>
            <pc:docMk/>
            <pc:sldMk cId="3713448845" sldId="2123260106"/>
            <ac:spMk id="4" creationId="{45E55CFF-DE95-CC7C-6224-9358DE99BD53}"/>
          </ac:spMkLst>
        </pc:spChg>
        <pc:spChg chg="mod">
          <ac:chgData name="Patrick MASSON" userId="c917163b1fa4a578" providerId="LiveId" clId="{FFF85CD0-5C2C-44B1-AFCD-3025D4D013AB}" dt="2025-06-27T06:49:36.703" v="94"/>
          <ac:spMkLst>
            <pc:docMk/>
            <pc:sldMk cId="3713448845" sldId="2123260106"/>
            <ac:spMk id="6" creationId="{0B3D60FF-8837-5F44-5BA4-81FC233B4A36}"/>
          </ac:spMkLst>
        </pc:spChg>
        <pc:spChg chg="mod">
          <ac:chgData name="Patrick MASSON" userId="c917163b1fa4a578" providerId="LiveId" clId="{FFF85CD0-5C2C-44B1-AFCD-3025D4D013AB}" dt="2025-06-27T06:49:36.703" v="94"/>
          <ac:spMkLst>
            <pc:docMk/>
            <pc:sldMk cId="3713448845" sldId="2123260106"/>
            <ac:spMk id="7" creationId="{9DFFB339-40AB-E091-CDAA-0E7E4CDACED9}"/>
          </ac:spMkLst>
        </pc:spChg>
        <pc:spChg chg="mod">
          <ac:chgData name="Patrick MASSON" userId="c917163b1fa4a578" providerId="LiveId" clId="{FFF85CD0-5C2C-44B1-AFCD-3025D4D013AB}" dt="2025-06-27T06:49:36.703" v="94"/>
          <ac:spMkLst>
            <pc:docMk/>
            <pc:sldMk cId="3713448845" sldId="2123260106"/>
            <ac:spMk id="10" creationId="{FA08EC95-EE63-7A40-981C-C06DB737FEC9}"/>
          </ac:spMkLst>
        </pc:spChg>
        <pc:spChg chg="add mod">
          <ac:chgData name="Patrick MASSON" userId="c917163b1fa4a578" providerId="LiveId" clId="{FFF85CD0-5C2C-44B1-AFCD-3025D4D013AB}" dt="2025-06-27T06:49:36.703" v="94"/>
          <ac:spMkLst>
            <pc:docMk/>
            <pc:sldMk cId="3713448845" sldId="2123260106"/>
            <ac:spMk id="11" creationId="{A725C685-1A02-D51E-67BC-90DF98744632}"/>
          </ac:spMkLst>
        </pc:spChg>
        <pc:spChg chg="add mod">
          <ac:chgData name="Patrick MASSON" userId="c917163b1fa4a578" providerId="LiveId" clId="{FFF85CD0-5C2C-44B1-AFCD-3025D4D013AB}" dt="2025-06-27T13:52:18.288" v="166" actId="20577"/>
          <ac:spMkLst>
            <pc:docMk/>
            <pc:sldMk cId="3713448845" sldId="2123260106"/>
            <ac:spMk id="12" creationId="{416EA85D-E439-ECFE-B1D6-5868DE96AD15}"/>
          </ac:spMkLst>
        </pc:spChg>
        <pc:spChg chg="mod">
          <ac:chgData name="Patrick MASSON" userId="c917163b1fa4a578" providerId="LiveId" clId="{FFF85CD0-5C2C-44B1-AFCD-3025D4D013AB}" dt="2025-06-27T13:53:03.921" v="168" actId="20577"/>
          <ac:spMkLst>
            <pc:docMk/>
            <pc:sldMk cId="3713448845" sldId="2123260106"/>
            <ac:spMk id="19" creationId="{1211B111-6FBD-957E-5100-C5469C203F79}"/>
          </ac:spMkLst>
        </pc:spChg>
        <pc:spChg chg="mod">
          <ac:chgData name="Patrick MASSON" userId="c917163b1fa4a578" providerId="LiveId" clId="{FFF85CD0-5C2C-44B1-AFCD-3025D4D013AB}" dt="2025-06-27T13:53:08.805" v="170" actId="20577"/>
          <ac:spMkLst>
            <pc:docMk/>
            <pc:sldMk cId="3713448845" sldId="2123260106"/>
            <ac:spMk id="54" creationId="{0AED4569-EEA9-30F5-6EBA-70D859BFD8C2}"/>
          </ac:spMkLst>
        </pc:spChg>
        <pc:grpChg chg="add mod">
          <ac:chgData name="Patrick MASSON" userId="c917163b1fa4a578" providerId="LiveId" clId="{FFF85CD0-5C2C-44B1-AFCD-3025D4D013AB}" dt="2025-06-27T06:49:36.703" v="94"/>
          <ac:grpSpMkLst>
            <pc:docMk/>
            <pc:sldMk cId="3713448845" sldId="2123260106"/>
            <ac:grpSpMk id="2" creationId="{0B237D24-96C8-FC9B-3E39-5F43CFAAB201}"/>
          </ac:grpSpMkLst>
        </pc:grpChg>
      </pc:sldChg>
      <pc:sldChg chg="del">
        <pc:chgData name="Patrick MASSON" userId="c917163b1fa4a578" providerId="LiveId" clId="{FFF85CD0-5C2C-44B1-AFCD-3025D4D013AB}" dt="2025-06-26T13:43:41.424" v="31" actId="47"/>
        <pc:sldMkLst>
          <pc:docMk/>
          <pc:sldMk cId="4239343473" sldId="2123260107"/>
        </pc:sldMkLst>
      </pc:sldChg>
      <pc:sldChg chg="del">
        <pc:chgData name="Patrick MASSON" userId="c917163b1fa4a578" providerId="LiveId" clId="{FFF85CD0-5C2C-44B1-AFCD-3025D4D013AB}" dt="2025-06-26T13:28:12.664" v="15" actId="47"/>
        <pc:sldMkLst>
          <pc:docMk/>
          <pc:sldMk cId="3019481820" sldId="2123260111"/>
        </pc:sldMkLst>
      </pc:sldChg>
      <pc:sldChg chg="del">
        <pc:chgData name="Patrick MASSON" userId="c917163b1fa4a578" providerId="LiveId" clId="{FFF85CD0-5C2C-44B1-AFCD-3025D4D013AB}" dt="2025-06-26T14:33:00.327" v="79" actId="47"/>
        <pc:sldMkLst>
          <pc:docMk/>
          <pc:sldMk cId="4110905796" sldId="2123260130"/>
        </pc:sldMkLst>
      </pc:sldChg>
      <pc:sldChg chg="del">
        <pc:chgData name="Patrick MASSON" userId="c917163b1fa4a578" providerId="LiveId" clId="{FFF85CD0-5C2C-44B1-AFCD-3025D4D013AB}" dt="2025-06-26T14:48:04.295" v="82" actId="47"/>
        <pc:sldMkLst>
          <pc:docMk/>
          <pc:sldMk cId="3679796153" sldId="2123260131"/>
        </pc:sldMkLst>
      </pc:sldChg>
      <pc:sldChg chg="addSp modSp">
        <pc:chgData name="Patrick MASSON" userId="c917163b1fa4a578" providerId="LiveId" clId="{FFF85CD0-5C2C-44B1-AFCD-3025D4D013AB}" dt="2025-06-27T13:51:30.881" v="144"/>
        <pc:sldMkLst>
          <pc:docMk/>
          <pc:sldMk cId="1885156031" sldId="2123260133"/>
        </pc:sldMkLst>
        <pc:spChg chg="add mod">
          <ac:chgData name="Patrick MASSON" userId="c917163b1fa4a578" providerId="LiveId" clId="{FFF85CD0-5C2C-44B1-AFCD-3025D4D013AB}" dt="2025-06-27T13:51:30.881" v="144"/>
          <ac:spMkLst>
            <pc:docMk/>
            <pc:sldMk cId="1885156031" sldId="2123260133"/>
            <ac:spMk id="2" creationId="{44A3FDAF-A821-7DCE-8D34-E20D5C1C2A4F}"/>
          </ac:spMkLst>
        </pc:spChg>
      </pc:sldChg>
      <pc:sldChg chg="addSp modSp mod">
        <pc:chgData name="Patrick MASSON" userId="c917163b1fa4a578" providerId="LiveId" clId="{FFF85CD0-5C2C-44B1-AFCD-3025D4D013AB}" dt="2025-06-27T13:51:53.775" v="156" actId="20577"/>
        <pc:sldMkLst>
          <pc:docMk/>
          <pc:sldMk cId="4172366603" sldId="2123260134"/>
        </pc:sldMkLst>
        <pc:spChg chg="add mod">
          <ac:chgData name="Patrick MASSON" userId="c917163b1fa4a578" providerId="LiveId" clId="{FFF85CD0-5C2C-44B1-AFCD-3025D4D013AB}" dt="2025-06-27T13:51:53.775" v="156" actId="20577"/>
          <ac:spMkLst>
            <pc:docMk/>
            <pc:sldMk cId="4172366603" sldId="2123260134"/>
            <ac:spMk id="2" creationId="{CB89DB2B-407C-7611-B56E-0508F1A28480}"/>
          </ac:spMkLst>
        </pc:spChg>
      </pc:sldChg>
      <pc:sldChg chg="addSp modSp">
        <pc:chgData name="Patrick MASSON" userId="c917163b1fa4a578" providerId="LiveId" clId="{FFF85CD0-5C2C-44B1-AFCD-3025D4D013AB}" dt="2025-06-27T13:51:58.220" v="157"/>
        <pc:sldMkLst>
          <pc:docMk/>
          <pc:sldMk cId="3001855262" sldId="2123260135"/>
        </pc:sldMkLst>
        <pc:spChg chg="add mod">
          <ac:chgData name="Patrick MASSON" userId="c917163b1fa4a578" providerId="LiveId" clId="{FFF85CD0-5C2C-44B1-AFCD-3025D4D013AB}" dt="2025-06-27T13:51:58.220" v="157"/>
          <ac:spMkLst>
            <pc:docMk/>
            <pc:sldMk cId="3001855262" sldId="2123260135"/>
            <ac:spMk id="2" creationId="{2221FEDE-D097-3CA7-879E-6C6320C89A86}"/>
          </ac:spMkLst>
        </pc:spChg>
      </pc:sldChg>
      <pc:sldChg chg="addSp delSp modSp add del mod">
        <pc:chgData name="Patrick MASSON" userId="c917163b1fa4a578" providerId="LiveId" clId="{FFF85CD0-5C2C-44B1-AFCD-3025D4D013AB}" dt="2025-06-27T13:53:22.266" v="177" actId="20577"/>
        <pc:sldMkLst>
          <pc:docMk/>
          <pc:sldMk cId="864536900" sldId="2123260136"/>
        </pc:sldMkLst>
        <pc:spChg chg="mod">
          <ac:chgData name="Patrick MASSON" userId="c917163b1fa4a578" providerId="LiveId" clId="{FFF85CD0-5C2C-44B1-AFCD-3025D4D013AB}" dt="2025-06-27T13:53:22.266" v="177" actId="20577"/>
          <ac:spMkLst>
            <pc:docMk/>
            <pc:sldMk cId="864536900" sldId="2123260136"/>
            <ac:spMk id="3" creationId="{34EB9D3C-E469-5D30-A733-279721881324}"/>
          </ac:spMkLst>
        </pc:spChg>
        <pc:spChg chg="mod">
          <ac:chgData name="Patrick MASSON" userId="c917163b1fa4a578" providerId="LiveId" clId="{FFF85CD0-5C2C-44B1-AFCD-3025D4D013AB}" dt="2025-06-27T06:49:40.745" v="96"/>
          <ac:spMkLst>
            <pc:docMk/>
            <pc:sldMk cId="864536900" sldId="2123260136"/>
            <ac:spMk id="7" creationId="{3131BCB8-7BB7-1B5A-06CB-1309BBE1ABBE}"/>
          </ac:spMkLst>
        </pc:spChg>
        <pc:spChg chg="mod">
          <ac:chgData name="Patrick MASSON" userId="c917163b1fa4a578" providerId="LiveId" clId="{FFF85CD0-5C2C-44B1-AFCD-3025D4D013AB}" dt="2025-06-27T13:53:19.289" v="174" actId="20577"/>
          <ac:spMkLst>
            <pc:docMk/>
            <pc:sldMk cId="864536900" sldId="2123260136"/>
            <ac:spMk id="10" creationId="{77A66D1A-EB90-6162-3C19-8FFDDE4E7874}"/>
          </ac:spMkLst>
        </pc:spChg>
        <pc:spChg chg="mod">
          <ac:chgData name="Patrick MASSON" userId="c917163b1fa4a578" providerId="LiveId" clId="{FFF85CD0-5C2C-44B1-AFCD-3025D4D013AB}" dt="2025-06-27T06:49:40.745" v="96"/>
          <ac:spMkLst>
            <pc:docMk/>
            <pc:sldMk cId="864536900" sldId="2123260136"/>
            <ac:spMk id="11" creationId="{923AA69D-353B-484F-E6BE-DE243C516441}"/>
          </ac:spMkLst>
        </pc:spChg>
        <pc:spChg chg="mod">
          <ac:chgData name="Patrick MASSON" userId="c917163b1fa4a578" providerId="LiveId" clId="{FFF85CD0-5C2C-44B1-AFCD-3025D4D013AB}" dt="2025-06-27T06:49:40.745" v="96"/>
          <ac:spMkLst>
            <pc:docMk/>
            <pc:sldMk cId="864536900" sldId="2123260136"/>
            <ac:spMk id="12" creationId="{3FBB6E80-800A-0AED-56A8-99DF358C3CB4}"/>
          </ac:spMkLst>
        </pc:spChg>
        <pc:spChg chg="mod">
          <ac:chgData name="Patrick MASSON" userId="c917163b1fa4a578" providerId="LiveId" clId="{FFF85CD0-5C2C-44B1-AFCD-3025D4D013AB}" dt="2025-06-27T06:49:40.745" v="96"/>
          <ac:spMkLst>
            <pc:docMk/>
            <pc:sldMk cId="864536900" sldId="2123260136"/>
            <ac:spMk id="13" creationId="{B2F08726-7F89-4D72-F14B-F4DB5E188243}"/>
          </ac:spMkLst>
        </pc:spChg>
        <pc:spChg chg="mod">
          <ac:chgData name="Patrick MASSON" userId="c917163b1fa4a578" providerId="LiveId" clId="{FFF85CD0-5C2C-44B1-AFCD-3025D4D013AB}" dt="2025-06-27T06:49:40.745" v="96"/>
          <ac:spMkLst>
            <pc:docMk/>
            <pc:sldMk cId="864536900" sldId="2123260136"/>
            <ac:spMk id="14" creationId="{679F1474-1526-8869-E50F-F94CCA79AF60}"/>
          </ac:spMkLst>
        </pc:spChg>
        <pc:spChg chg="add mod">
          <ac:chgData name="Patrick MASSON" userId="c917163b1fa4a578" providerId="LiveId" clId="{FFF85CD0-5C2C-44B1-AFCD-3025D4D013AB}" dt="2025-06-27T13:52:21.938" v="167"/>
          <ac:spMkLst>
            <pc:docMk/>
            <pc:sldMk cId="864536900" sldId="2123260136"/>
            <ac:spMk id="15" creationId="{9AAD554B-F08C-E04C-EAED-2A0F9B671638}"/>
          </ac:spMkLst>
        </pc:spChg>
        <pc:spChg chg="mod">
          <ac:chgData name="Patrick MASSON" userId="c917163b1fa4a578" providerId="LiveId" clId="{FFF85CD0-5C2C-44B1-AFCD-3025D4D013AB}" dt="2025-06-27T13:53:16.177" v="172" actId="20577"/>
          <ac:spMkLst>
            <pc:docMk/>
            <pc:sldMk cId="864536900" sldId="2123260136"/>
            <ac:spMk id="16" creationId="{D14A0AC6-1C11-E78E-A7C5-DB5ED77A7717}"/>
          </ac:spMkLst>
        </pc:spChg>
        <pc:spChg chg="add mod">
          <ac:chgData name="Patrick MASSON" userId="c917163b1fa4a578" providerId="LiveId" clId="{FFF85CD0-5C2C-44B1-AFCD-3025D4D013AB}" dt="2025-06-27T06:49:40.745" v="96"/>
          <ac:spMkLst>
            <pc:docMk/>
            <pc:sldMk cId="864536900" sldId="2123260136"/>
            <ac:spMk id="29" creationId="{0A8F9582-EBF1-9B4E-EFA5-38874D83703C}"/>
          </ac:spMkLst>
        </pc:spChg>
        <pc:grpChg chg="add mod">
          <ac:chgData name="Patrick MASSON" userId="c917163b1fa4a578" providerId="LiveId" clId="{FFF85CD0-5C2C-44B1-AFCD-3025D4D013AB}" dt="2025-06-27T06:49:40.745" v="96"/>
          <ac:grpSpMkLst>
            <pc:docMk/>
            <pc:sldMk cId="864536900" sldId="2123260136"/>
            <ac:grpSpMk id="6" creationId="{48C27C73-8B02-2B5B-2AE1-183A39E92AA5}"/>
          </ac:grpSpMkLst>
        </pc:grpChg>
      </pc:sldChg>
      <pc:sldChg chg="del">
        <pc:chgData name="Patrick MASSON" userId="c917163b1fa4a578" providerId="LiveId" clId="{FFF85CD0-5C2C-44B1-AFCD-3025D4D013AB}" dt="2025-06-26T13:43:43.273" v="32" actId="47"/>
        <pc:sldMkLst>
          <pc:docMk/>
          <pc:sldMk cId="2080532616" sldId="2123260137"/>
        </pc:sldMkLst>
      </pc:sldChg>
      <pc:sldChg chg="addSp modSp mod">
        <pc:chgData name="Patrick MASSON" userId="c917163b1fa4a578" providerId="LiveId" clId="{FFF85CD0-5C2C-44B1-AFCD-3025D4D013AB}" dt="2025-06-27T13:54:30.504" v="200" actId="20577"/>
        <pc:sldMkLst>
          <pc:docMk/>
          <pc:sldMk cId="1267305330" sldId="2123260138"/>
        </pc:sldMkLst>
        <pc:spChg chg="add mod">
          <ac:chgData name="Patrick MASSON" userId="c917163b1fa4a578" providerId="LiveId" clId="{FFF85CD0-5C2C-44B1-AFCD-3025D4D013AB}" dt="2025-06-27T13:54:30.504" v="200" actId="20577"/>
          <ac:spMkLst>
            <pc:docMk/>
            <pc:sldMk cId="1267305330" sldId="2123260138"/>
            <ac:spMk id="2" creationId="{44BF8E9E-A64A-E3A5-43BC-2CC94D4C6B28}"/>
          </ac:spMkLst>
        </pc:spChg>
      </pc:sldChg>
      <pc:sldChg chg="addSp modSp">
        <pc:chgData name="Patrick MASSON" userId="c917163b1fa4a578" providerId="LiveId" clId="{FFF85CD0-5C2C-44B1-AFCD-3025D4D013AB}" dt="2025-06-27T13:54:34.881" v="201"/>
        <pc:sldMkLst>
          <pc:docMk/>
          <pc:sldMk cId="237660635" sldId="2123260139"/>
        </pc:sldMkLst>
        <pc:spChg chg="add mod">
          <ac:chgData name="Patrick MASSON" userId="c917163b1fa4a578" providerId="LiveId" clId="{FFF85CD0-5C2C-44B1-AFCD-3025D4D013AB}" dt="2025-06-27T13:54:34.881" v="201"/>
          <ac:spMkLst>
            <pc:docMk/>
            <pc:sldMk cId="237660635" sldId="2123260139"/>
            <ac:spMk id="2" creationId="{A3A2D72E-6D7C-B669-9B79-AF5E36C893B8}"/>
          </ac:spMkLst>
        </pc:spChg>
      </pc:sldChg>
      <pc:sldChg chg="addSp modSp mod">
        <pc:chgData name="Patrick MASSON" userId="c917163b1fa4a578" providerId="LiveId" clId="{FFF85CD0-5C2C-44B1-AFCD-3025D4D013AB}" dt="2025-06-27T14:01:32.418" v="270" actId="1036"/>
        <pc:sldMkLst>
          <pc:docMk/>
          <pc:sldMk cId="741543328" sldId="2123260140"/>
        </pc:sldMkLst>
        <pc:spChg chg="mod">
          <ac:chgData name="Patrick MASSON" userId="c917163b1fa4a578" providerId="LiveId" clId="{FFF85CD0-5C2C-44B1-AFCD-3025D4D013AB}" dt="2025-06-27T13:59:58.132" v="259" actId="1036"/>
          <ac:spMkLst>
            <pc:docMk/>
            <pc:sldMk cId="741543328" sldId="2123260140"/>
            <ac:spMk id="2" creationId="{252B745E-F64E-E7D7-C88D-BA775DA449EA}"/>
          </ac:spMkLst>
        </pc:spChg>
        <pc:spChg chg="add mod">
          <ac:chgData name="Patrick MASSON" userId="c917163b1fa4a578" providerId="LiveId" clId="{FFF85CD0-5C2C-44B1-AFCD-3025D4D013AB}" dt="2025-06-27T13:54:59.594" v="211" actId="20577"/>
          <ac:spMkLst>
            <pc:docMk/>
            <pc:sldMk cId="741543328" sldId="2123260140"/>
            <ac:spMk id="3" creationId="{888E7F12-D76D-80A6-E47A-5C99357AF5C8}"/>
          </ac:spMkLst>
        </pc:spChg>
        <pc:spChg chg="mod">
          <ac:chgData name="Patrick MASSON" userId="c917163b1fa4a578" providerId="LiveId" clId="{FFF85CD0-5C2C-44B1-AFCD-3025D4D013AB}" dt="2025-06-27T14:00:10.089" v="260" actId="1076"/>
          <ac:spMkLst>
            <pc:docMk/>
            <pc:sldMk cId="741543328" sldId="2123260140"/>
            <ac:spMk id="4" creationId="{E1F09CAF-455C-CD75-D891-8EC63213F239}"/>
          </ac:spMkLst>
        </pc:spChg>
        <pc:spChg chg="mod">
          <ac:chgData name="Patrick MASSON" userId="c917163b1fa4a578" providerId="LiveId" clId="{FFF85CD0-5C2C-44B1-AFCD-3025D4D013AB}" dt="2025-06-27T14:00:16.828" v="261" actId="1076"/>
          <ac:spMkLst>
            <pc:docMk/>
            <pc:sldMk cId="741543328" sldId="2123260140"/>
            <ac:spMk id="10" creationId="{291D7694-317A-293F-017A-EDBFA46F92FA}"/>
          </ac:spMkLst>
        </pc:spChg>
        <pc:spChg chg="mod">
          <ac:chgData name="Patrick MASSON" userId="c917163b1fa4a578" providerId="LiveId" clId="{FFF85CD0-5C2C-44B1-AFCD-3025D4D013AB}" dt="2025-06-27T13:59:58.132" v="259" actId="1036"/>
          <ac:spMkLst>
            <pc:docMk/>
            <pc:sldMk cId="741543328" sldId="2123260140"/>
            <ac:spMk id="11" creationId="{1F9ACB6C-6E66-54FD-7217-968F257DE2A4}"/>
          </ac:spMkLst>
        </pc:spChg>
        <pc:spChg chg="mod">
          <ac:chgData name="Patrick MASSON" userId="c917163b1fa4a578" providerId="LiveId" clId="{FFF85CD0-5C2C-44B1-AFCD-3025D4D013AB}" dt="2025-06-27T13:59:38.525" v="253" actId="14100"/>
          <ac:spMkLst>
            <pc:docMk/>
            <pc:sldMk cId="741543328" sldId="2123260140"/>
            <ac:spMk id="16" creationId="{25FEC5AA-F8EB-D4C5-4B88-74A8E51638BE}"/>
          </ac:spMkLst>
        </pc:spChg>
        <pc:spChg chg="mod">
          <ac:chgData name="Patrick MASSON" userId="c917163b1fa4a578" providerId="LiveId" clId="{FFF85CD0-5C2C-44B1-AFCD-3025D4D013AB}" dt="2025-06-27T14:01:32.418" v="270" actId="1036"/>
          <ac:spMkLst>
            <pc:docMk/>
            <pc:sldMk cId="741543328" sldId="2123260140"/>
            <ac:spMk id="17" creationId="{4F704FF3-9694-FD42-F8A3-95BF77D6AE6F}"/>
          </ac:spMkLst>
        </pc:spChg>
        <pc:spChg chg="mod">
          <ac:chgData name="Patrick MASSON" userId="c917163b1fa4a578" providerId="LiveId" clId="{FFF85CD0-5C2C-44B1-AFCD-3025D4D013AB}" dt="2025-06-27T14:01:32.418" v="270" actId="1036"/>
          <ac:spMkLst>
            <pc:docMk/>
            <pc:sldMk cId="741543328" sldId="2123260140"/>
            <ac:spMk id="18" creationId="{082105CF-D7E1-CDD3-A8B0-ACE122390B13}"/>
          </ac:spMkLst>
        </pc:spChg>
        <pc:spChg chg="mod">
          <ac:chgData name="Patrick MASSON" userId="c917163b1fa4a578" providerId="LiveId" clId="{FFF85CD0-5C2C-44B1-AFCD-3025D4D013AB}" dt="2025-06-27T14:01:32.418" v="270" actId="1036"/>
          <ac:spMkLst>
            <pc:docMk/>
            <pc:sldMk cId="741543328" sldId="2123260140"/>
            <ac:spMk id="26" creationId="{9BD05756-981E-3B5E-9377-4485D97758AE}"/>
          </ac:spMkLst>
        </pc:spChg>
        <pc:spChg chg="mod">
          <ac:chgData name="Patrick MASSON" userId="c917163b1fa4a578" providerId="LiveId" clId="{FFF85CD0-5C2C-44B1-AFCD-3025D4D013AB}" dt="2025-06-27T14:01:32.418" v="270" actId="1036"/>
          <ac:spMkLst>
            <pc:docMk/>
            <pc:sldMk cId="741543328" sldId="2123260140"/>
            <ac:spMk id="30" creationId="{02D5E7A9-F226-D49B-BE72-C54A8FC3FEBD}"/>
          </ac:spMkLst>
        </pc:spChg>
        <pc:cxnChg chg="mod">
          <ac:chgData name="Patrick MASSON" userId="c917163b1fa4a578" providerId="LiveId" clId="{FFF85CD0-5C2C-44B1-AFCD-3025D4D013AB}" dt="2025-06-27T13:58:46.307" v="243" actId="1076"/>
          <ac:cxnSpMkLst>
            <pc:docMk/>
            <pc:sldMk cId="741543328" sldId="2123260140"/>
            <ac:cxnSpMk id="31" creationId="{DD8A52C3-7509-69A9-1C48-90C561221C73}"/>
          </ac:cxnSpMkLst>
        </pc:cxnChg>
        <pc:cxnChg chg="mod">
          <ac:chgData name="Patrick MASSON" userId="c917163b1fa4a578" providerId="LiveId" clId="{FFF85CD0-5C2C-44B1-AFCD-3025D4D013AB}" dt="2025-06-27T14:01:17.457" v="263" actId="14100"/>
          <ac:cxnSpMkLst>
            <pc:docMk/>
            <pc:sldMk cId="741543328" sldId="2123260140"/>
            <ac:cxnSpMk id="33" creationId="{1C05F31F-C2A5-0CA9-AF00-16C3681E97E0}"/>
          </ac:cxnSpMkLst>
        </pc:cxnChg>
        <pc:cxnChg chg="mod">
          <ac:chgData name="Patrick MASSON" userId="c917163b1fa4a578" providerId="LiveId" clId="{FFF85CD0-5C2C-44B1-AFCD-3025D4D013AB}" dt="2025-06-27T14:01:32.418" v="270" actId="1036"/>
          <ac:cxnSpMkLst>
            <pc:docMk/>
            <pc:sldMk cId="741543328" sldId="2123260140"/>
            <ac:cxnSpMk id="34" creationId="{5B92D49D-1DCD-579C-6EC0-78B042C938EA}"/>
          </ac:cxnSpMkLst>
        </pc:cxnChg>
      </pc:sldChg>
      <pc:sldChg chg="addSp modSp">
        <pc:chgData name="Patrick MASSON" userId="c917163b1fa4a578" providerId="LiveId" clId="{FFF85CD0-5C2C-44B1-AFCD-3025D4D013AB}" dt="2025-06-27T13:55:03.788" v="212"/>
        <pc:sldMkLst>
          <pc:docMk/>
          <pc:sldMk cId="646004639" sldId="2123260142"/>
        </pc:sldMkLst>
        <pc:spChg chg="add mod">
          <ac:chgData name="Patrick MASSON" userId="c917163b1fa4a578" providerId="LiveId" clId="{FFF85CD0-5C2C-44B1-AFCD-3025D4D013AB}" dt="2025-06-27T13:55:03.788" v="212"/>
          <ac:spMkLst>
            <pc:docMk/>
            <pc:sldMk cId="646004639" sldId="2123260142"/>
            <ac:spMk id="2" creationId="{C8BBEADF-EE5E-E0DD-D684-5B10AB34E3DC}"/>
          </ac:spMkLst>
        </pc:spChg>
      </pc:sldChg>
      <pc:sldChg chg="del">
        <pc:chgData name="Patrick MASSON" userId="c917163b1fa4a578" providerId="LiveId" clId="{FFF85CD0-5C2C-44B1-AFCD-3025D4D013AB}" dt="2025-06-26T13:28:14.805" v="16" actId="47"/>
        <pc:sldMkLst>
          <pc:docMk/>
          <pc:sldMk cId="2252868291" sldId="2123260143"/>
        </pc:sldMkLst>
      </pc:sldChg>
      <pc:sldChg chg="del">
        <pc:chgData name="Patrick MASSON" userId="c917163b1fa4a578" providerId="LiveId" clId="{FFF85CD0-5C2C-44B1-AFCD-3025D4D013AB}" dt="2025-06-26T14:32:01.152" v="76" actId="47"/>
        <pc:sldMkLst>
          <pc:docMk/>
          <pc:sldMk cId="3330044014" sldId="2123260144"/>
        </pc:sldMkLst>
      </pc:sldChg>
      <pc:sldChg chg="del">
        <pc:chgData name="Patrick MASSON" userId="c917163b1fa4a578" providerId="LiveId" clId="{FFF85CD0-5C2C-44B1-AFCD-3025D4D013AB}" dt="2025-06-26T14:32:02.956" v="77" actId="47"/>
        <pc:sldMkLst>
          <pc:docMk/>
          <pc:sldMk cId="2878283056" sldId="2123260145"/>
        </pc:sldMkLst>
      </pc:sldChg>
      <pc:sldChg chg="add del">
        <pc:chgData name="Patrick MASSON" userId="c917163b1fa4a578" providerId="LiveId" clId="{FFF85CD0-5C2C-44B1-AFCD-3025D4D013AB}" dt="2025-06-26T13:51:32.240" v="56" actId="47"/>
        <pc:sldMkLst>
          <pc:docMk/>
          <pc:sldMk cId="2842791005" sldId="2123260147"/>
        </pc:sldMkLst>
      </pc:sldChg>
      <pc:sldChg chg="del">
        <pc:chgData name="Patrick MASSON" userId="c917163b1fa4a578" providerId="LiveId" clId="{FFF85CD0-5C2C-44B1-AFCD-3025D4D013AB}" dt="2025-06-26T13:42:55.817" v="29" actId="2696"/>
        <pc:sldMkLst>
          <pc:docMk/>
          <pc:sldMk cId="3764353383" sldId="2123260147"/>
        </pc:sldMkLst>
      </pc:sldChg>
      <pc:sldChg chg="del">
        <pc:chgData name="Patrick MASSON" userId="c917163b1fa4a578" providerId="LiveId" clId="{FFF85CD0-5C2C-44B1-AFCD-3025D4D013AB}" dt="2025-06-26T13:42:55.817" v="29" actId="2696"/>
        <pc:sldMkLst>
          <pc:docMk/>
          <pc:sldMk cId="1491314345" sldId="2123260148"/>
        </pc:sldMkLst>
      </pc:sldChg>
      <pc:sldChg chg="add del">
        <pc:chgData name="Patrick MASSON" userId="c917163b1fa4a578" providerId="LiveId" clId="{FFF85CD0-5C2C-44B1-AFCD-3025D4D013AB}" dt="2025-06-26T13:51:32.240" v="56" actId="47"/>
        <pc:sldMkLst>
          <pc:docMk/>
          <pc:sldMk cId="3145232786" sldId="2123260148"/>
        </pc:sldMkLst>
      </pc:sldChg>
      <pc:sldChg chg="delSp modSp mod">
        <pc:chgData name="Patrick MASSON" userId="c917163b1fa4a578" providerId="LiveId" clId="{FFF85CD0-5C2C-44B1-AFCD-3025D4D013AB}" dt="2025-06-27T14:44:29.157" v="272" actId="20577"/>
        <pc:sldMkLst>
          <pc:docMk/>
          <pc:sldMk cId="3726182640" sldId="2123260149"/>
        </pc:sldMkLst>
        <pc:spChg chg="mod">
          <ac:chgData name="Patrick MASSON" userId="c917163b1fa4a578" providerId="LiveId" clId="{FFF85CD0-5C2C-44B1-AFCD-3025D4D013AB}" dt="2025-06-26T13:42:47.803" v="28"/>
          <ac:spMkLst>
            <pc:docMk/>
            <pc:sldMk cId="3726182640" sldId="2123260149"/>
            <ac:spMk id="20" creationId="{4112C6F0-D556-AB37-90FE-8D819C7B3C88}"/>
          </ac:spMkLst>
        </pc:spChg>
        <pc:spChg chg="mod">
          <ac:chgData name="Patrick MASSON" userId="c917163b1fa4a578" providerId="LiveId" clId="{FFF85CD0-5C2C-44B1-AFCD-3025D4D013AB}" dt="2025-06-27T06:48:50.306" v="91"/>
          <ac:spMkLst>
            <pc:docMk/>
            <pc:sldMk cId="3726182640" sldId="2123260149"/>
            <ac:spMk id="23" creationId="{BD145E97-DC8A-D913-6BB4-9D79B5318ED1}"/>
          </ac:spMkLst>
        </pc:spChg>
        <pc:spChg chg="mod">
          <ac:chgData name="Patrick MASSON" userId="c917163b1fa4a578" providerId="LiveId" clId="{FFF85CD0-5C2C-44B1-AFCD-3025D4D013AB}" dt="2025-06-27T06:48:58.603" v="92"/>
          <ac:spMkLst>
            <pc:docMk/>
            <pc:sldMk cId="3726182640" sldId="2123260149"/>
            <ac:spMk id="25" creationId="{133BDC20-2422-427D-79A4-5A2E9FCFE49C}"/>
          </ac:spMkLst>
        </pc:spChg>
        <pc:spChg chg="mod">
          <ac:chgData name="Patrick MASSON" userId="c917163b1fa4a578" providerId="LiveId" clId="{FFF85CD0-5C2C-44B1-AFCD-3025D4D013AB}" dt="2025-06-26T13:46:58.192" v="49"/>
          <ac:spMkLst>
            <pc:docMk/>
            <pc:sldMk cId="3726182640" sldId="2123260149"/>
            <ac:spMk id="26" creationId="{98582F81-B56C-8E32-A833-971C17887169}"/>
          </ac:spMkLst>
        </pc:spChg>
        <pc:spChg chg="mod">
          <ac:chgData name="Patrick MASSON" userId="c917163b1fa4a578" providerId="LiveId" clId="{FFF85CD0-5C2C-44B1-AFCD-3025D4D013AB}" dt="2025-06-27T06:50:26.716" v="98"/>
          <ac:spMkLst>
            <pc:docMk/>
            <pc:sldMk cId="3726182640" sldId="2123260149"/>
            <ac:spMk id="28" creationId="{EF3EA85A-A4D3-67CC-A7CF-74BEDA5BC79B}"/>
          </ac:spMkLst>
        </pc:spChg>
        <pc:spChg chg="mod">
          <ac:chgData name="Patrick MASSON" userId="c917163b1fa4a578" providerId="LiveId" clId="{FFF85CD0-5C2C-44B1-AFCD-3025D4D013AB}" dt="2025-06-26T13:42:40.479" v="26" actId="20577"/>
          <ac:spMkLst>
            <pc:docMk/>
            <pc:sldMk cId="3726182640" sldId="2123260149"/>
            <ac:spMk id="32" creationId="{8C7C6382-0FD7-9CC8-165E-B31E1A1D59EE}"/>
          </ac:spMkLst>
        </pc:spChg>
        <pc:spChg chg="mod">
          <ac:chgData name="Patrick MASSON" userId="c917163b1fa4a578" providerId="LiveId" clId="{FFF85CD0-5C2C-44B1-AFCD-3025D4D013AB}" dt="2025-06-26T13:47:03.838" v="50"/>
          <ac:spMkLst>
            <pc:docMk/>
            <pc:sldMk cId="3726182640" sldId="2123260149"/>
            <ac:spMk id="34" creationId="{F5CBE842-C531-DD96-6B56-69CCA57993C5}"/>
          </ac:spMkLst>
        </pc:spChg>
        <pc:spChg chg="mod">
          <ac:chgData name="Patrick MASSON" userId="c917163b1fa4a578" providerId="LiveId" clId="{FFF85CD0-5C2C-44B1-AFCD-3025D4D013AB}" dt="2025-06-27T06:50:20.527" v="97"/>
          <ac:spMkLst>
            <pc:docMk/>
            <pc:sldMk cId="3726182640" sldId="2123260149"/>
            <ac:spMk id="35" creationId="{7DB1AF1E-1CD4-C3B0-DE6F-6FB36D7B4CC3}"/>
          </ac:spMkLst>
        </pc:spChg>
        <pc:spChg chg="mod">
          <ac:chgData name="Patrick MASSON" userId="c917163b1fa4a578" providerId="LiveId" clId="{FFF85CD0-5C2C-44B1-AFCD-3025D4D013AB}" dt="2025-06-27T14:44:29.157" v="272" actId="20577"/>
          <ac:spMkLst>
            <pc:docMk/>
            <pc:sldMk cId="3726182640" sldId="2123260149"/>
            <ac:spMk id="40" creationId="{366189D8-6173-8499-2795-8B6BA1EA8EA3}"/>
          </ac:spMkLst>
        </pc:spChg>
        <pc:spChg chg="mod">
          <ac:chgData name="Patrick MASSON" userId="c917163b1fa4a578" providerId="LiveId" clId="{FFF85CD0-5C2C-44B1-AFCD-3025D4D013AB}" dt="2025-06-26T13:22:36.615" v="12"/>
          <ac:spMkLst>
            <pc:docMk/>
            <pc:sldMk cId="3726182640" sldId="2123260149"/>
            <ac:spMk id="47" creationId="{CE789F6C-B829-A466-357B-1A63B30D7E45}"/>
          </ac:spMkLst>
        </pc:spChg>
        <pc:spChg chg="mod">
          <ac:chgData name="Patrick MASSON" userId="c917163b1fa4a578" providerId="LiveId" clId="{FFF85CD0-5C2C-44B1-AFCD-3025D4D013AB}" dt="2025-06-26T13:22:28.883" v="11"/>
          <ac:spMkLst>
            <pc:docMk/>
            <pc:sldMk cId="3726182640" sldId="2123260149"/>
            <ac:spMk id="48" creationId="{734B3E37-4F1F-C1FF-F68A-5D20C0F84D77}"/>
          </ac:spMkLst>
        </pc:spChg>
      </pc:sldChg>
      <pc:sldChg chg="addSp delSp modSp mod">
        <pc:chgData name="Patrick MASSON" userId="c917163b1fa4a578" providerId="LiveId" clId="{FFF85CD0-5C2C-44B1-AFCD-3025D4D013AB}" dt="2025-06-27T13:50:29.776" v="111" actId="20577"/>
        <pc:sldMkLst>
          <pc:docMk/>
          <pc:sldMk cId="4245474715" sldId="2123260150"/>
        </pc:sldMkLst>
        <pc:spChg chg="mod">
          <ac:chgData name="Patrick MASSON" userId="c917163b1fa4a578" providerId="LiveId" clId="{FFF85CD0-5C2C-44B1-AFCD-3025D4D013AB}" dt="2025-06-26T13:45:05.143" v="37"/>
          <ac:spMkLst>
            <pc:docMk/>
            <pc:sldMk cId="4245474715" sldId="2123260150"/>
            <ac:spMk id="3" creationId="{32E250D1-57E2-22DA-ADCA-3B64F024F117}"/>
          </ac:spMkLst>
        </pc:spChg>
        <pc:spChg chg="mod">
          <ac:chgData name="Patrick MASSON" userId="c917163b1fa4a578" providerId="LiveId" clId="{FFF85CD0-5C2C-44B1-AFCD-3025D4D013AB}" dt="2025-06-26T13:45:05.143" v="37"/>
          <ac:spMkLst>
            <pc:docMk/>
            <pc:sldMk cId="4245474715" sldId="2123260150"/>
            <ac:spMk id="6" creationId="{18AF39BD-1ED2-76C9-12F0-8C469837FE03}"/>
          </ac:spMkLst>
        </pc:spChg>
        <pc:spChg chg="mod">
          <ac:chgData name="Patrick MASSON" userId="c917163b1fa4a578" providerId="LiveId" clId="{FFF85CD0-5C2C-44B1-AFCD-3025D4D013AB}" dt="2025-06-26T13:45:05.143" v="37"/>
          <ac:spMkLst>
            <pc:docMk/>
            <pc:sldMk cId="4245474715" sldId="2123260150"/>
            <ac:spMk id="7" creationId="{E34A8F37-11D5-74D7-9115-9A64237B7CB1}"/>
          </ac:spMkLst>
        </pc:spChg>
        <pc:spChg chg="mod">
          <ac:chgData name="Patrick MASSON" userId="c917163b1fa4a578" providerId="LiveId" clId="{FFF85CD0-5C2C-44B1-AFCD-3025D4D013AB}" dt="2025-06-26T13:45:05.143" v="37"/>
          <ac:spMkLst>
            <pc:docMk/>
            <pc:sldMk cId="4245474715" sldId="2123260150"/>
            <ac:spMk id="10" creationId="{70B400ED-F0A7-A2BE-0039-3F237E847E81}"/>
          </ac:spMkLst>
        </pc:spChg>
        <pc:spChg chg="mod">
          <ac:chgData name="Patrick MASSON" userId="c917163b1fa4a578" providerId="LiveId" clId="{FFF85CD0-5C2C-44B1-AFCD-3025D4D013AB}" dt="2025-06-26T13:45:05.143" v="37"/>
          <ac:spMkLst>
            <pc:docMk/>
            <pc:sldMk cId="4245474715" sldId="2123260150"/>
            <ac:spMk id="12" creationId="{D50F6B45-9000-BE80-EC62-7F252EE4DB30}"/>
          </ac:spMkLst>
        </pc:spChg>
        <pc:spChg chg="add mod">
          <ac:chgData name="Patrick MASSON" userId="c917163b1fa4a578" providerId="LiveId" clId="{FFF85CD0-5C2C-44B1-AFCD-3025D4D013AB}" dt="2025-06-26T13:45:05.143" v="37"/>
          <ac:spMkLst>
            <pc:docMk/>
            <pc:sldMk cId="4245474715" sldId="2123260150"/>
            <ac:spMk id="13" creationId="{32B6119E-09F7-D21A-769B-ACDDC90563F4}"/>
          </ac:spMkLst>
        </pc:spChg>
        <pc:spChg chg="add mod">
          <ac:chgData name="Patrick MASSON" userId="c917163b1fa4a578" providerId="LiveId" clId="{FFF85CD0-5C2C-44B1-AFCD-3025D4D013AB}" dt="2025-06-27T13:50:29.776" v="111" actId="20577"/>
          <ac:spMkLst>
            <pc:docMk/>
            <pc:sldMk cId="4245474715" sldId="2123260150"/>
            <ac:spMk id="17" creationId="{191C6F89-1CAA-F13F-BD83-1D96FF027D7C}"/>
          </ac:spMkLst>
        </pc:spChg>
        <pc:spChg chg="mod">
          <ac:chgData name="Patrick MASSON" userId="c917163b1fa4a578" providerId="LiveId" clId="{FFF85CD0-5C2C-44B1-AFCD-3025D4D013AB}" dt="2025-06-26T13:45:01.926" v="35" actId="1076"/>
          <ac:spMkLst>
            <pc:docMk/>
            <pc:sldMk cId="4245474715" sldId="2123260150"/>
            <ac:spMk id="20" creationId="{C1F2A226-4403-82F2-A984-D7AC6CD156E5}"/>
          </ac:spMkLst>
        </pc:spChg>
        <pc:grpChg chg="add mod">
          <ac:chgData name="Patrick MASSON" userId="c917163b1fa4a578" providerId="LiveId" clId="{FFF85CD0-5C2C-44B1-AFCD-3025D4D013AB}" dt="2025-06-26T13:45:05.143" v="37"/>
          <ac:grpSpMkLst>
            <pc:docMk/>
            <pc:sldMk cId="4245474715" sldId="2123260150"/>
            <ac:grpSpMk id="2" creationId="{73C3B6F5-7594-C04C-FD53-AEE622E20EF4}"/>
          </ac:grpSpMkLst>
        </pc:grpChg>
      </pc:sldChg>
      <pc:sldChg chg="addSp delSp modSp mod">
        <pc:chgData name="Patrick MASSON" userId="c917163b1fa4a578" providerId="LiveId" clId="{FFF85CD0-5C2C-44B1-AFCD-3025D4D013AB}" dt="2025-06-27T13:50:38.296" v="112"/>
        <pc:sldMkLst>
          <pc:docMk/>
          <pc:sldMk cId="59629626" sldId="2123260151"/>
        </pc:sldMkLst>
        <pc:spChg chg="mod">
          <ac:chgData name="Patrick MASSON" userId="c917163b1fa4a578" providerId="LiveId" clId="{FFF85CD0-5C2C-44B1-AFCD-3025D4D013AB}" dt="2025-06-26T13:45:09.760" v="39"/>
          <ac:spMkLst>
            <pc:docMk/>
            <pc:sldMk cId="59629626" sldId="2123260151"/>
            <ac:spMk id="5" creationId="{3CE735FC-DA15-5CBB-16C4-D57D2B5FB47B}"/>
          </ac:spMkLst>
        </pc:spChg>
        <pc:spChg chg="mod">
          <ac:chgData name="Patrick MASSON" userId="c917163b1fa4a578" providerId="LiveId" clId="{FFF85CD0-5C2C-44B1-AFCD-3025D4D013AB}" dt="2025-06-26T13:45:09.760" v="39"/>
          <ac:spMkLst>
            <pc:docMk/>
            <pc:sldMk cId="59629626" sldId="2123260151"/>
            <ac:spMk id="7" creationId="{9EC5D53A-CBA4-4B17-D284-17155C07790A}"/>
          </ac:spMkLst>
        </pc:spChg>
        <pc:spChg chg="mod">
          <ac:chgData name="Patrick MASSON" userId="c917163b1fa4a578" providerId="LiveId" clId="{FFF85CD0-5C2C-44B1-AFCD-3025D4D013AB}" dt="2025-06-26T13:45:09.760" v="39"/>
          <ac:spMkLst>
            <pc:docMk/>
            <pc:sldMk cId="59629626" sldId="2123260151"/>
            <ac:spMk id="11" creationId="{E8CF6162-2698-CF98-8D77-FF723BE307FF}"/>
          </ac:spMkLst>
        </pc:spChg>
        <pc:spChg chg="mod">
          <ac:chgData name="Patrick MASSON" userId="c917163b1fa4a578" providerId="LiveId" clId="{FFF85CD0-5C2C-44B1-AFCD-3025D4D013AB}" dt="2025-06-26T13:45:09.760" v="39"/>
          <ac:spMkLst>
            <pc:docMk/>
            <pc:sldMk cId="59629626" sldId="2123260151"/>
            <ac:spMk id="12" creationId="{8CB50FE0-64F6-93EB-A166-3F167A77DD8D}"/>
          </ac:spMkLst>
        </pc:spChg>
        <pc:spChg chg="mod">
          <ac:chgData name="Patrick MASSON" userId="c917163b1fa4a578" providerId="LiveId" clId="{FFF85CD0-5C2C-44B1-AFCD-3025D4D013AB}" dt="2025-06-26T13:45:09.760" v="39"/>
          <ac:spMkLst>
            <pc:docMk/>
            <pc:sldMk cId="59629626" sldId="2123260151"/>
            <ac:spMk id="13" creationId="{0E3DD4B0-B4D2-BC3A-000B-E5B1B4B60BA9}"/>
          </ac:spMkLst>
        </pc:spChg>
        <pc:spChg chg="add mod">
          <ac:chgData name="Patrick MASSON" userId="c917163b1fa4a578" providerId="LiveId" clId="{FFF85CD0-5C2C-44B1-AFCD-3025D4D013AB}" dt="2025-06-26T13:45:09.760" v="39"/>
          <ac:spMkLst>
            <pc:docMk/>
            <pc:sldMk cId="59629626" sldId="2123260151"/>
            <ac:spMk id="15" creationId="{D8CA1034-E481-3C58-C01C-2019521D6B0C}"/>
          </ac:spMkLst>
        </pc:spChg>
        <pc:spChg chg="add mod">
          <ac:chgData name="Patrick MASSON" userId="c917163b1fa4a578" providerId="LiveId" clId="{FFF85CD0-5C2C-44B1-AFCD-3025D4D013AB}" dt="2025-06-27T13:50:38.296" v="112"/>
          <ac:spMkLst>
            <pc:docMk/>
            <pc:sldMk cId="59629626" sldId="2123260151"/>
            <ac:spMk id="17" creationId="{288AB76F-F288-B5D7-D7B9-9813FFC04EFB}"/>
          </ac:spMkLst>
        </pc:spChg>
        <pc:grpChg chg="add mod">
          <ac:chgData name="Patrick MASSON" userId="c917163b1fa4a578" providerId="LiveId" clId="{FFF85CD0-5C2C-44B1-AFCD-3025D4D013AB}" dt="2025-06-26T13:45:09.760" v="39"/>
          <ac:grpSpMkLst>
            <pc:docMk/>
            <pc:sldMk cId="59629626" sldId="2123260151"/>
            <ac:grpSpMk id="2" creationId="{BC8A8641-99D1-6ADB-A1CA-08AEEAE124E1}"/>
          </ac:grpSpMkLst>
        </pc:grpChg>
      </pc:sldChg>
      <pc:sldChg chg="addSp delSp modSp add mod">
        <pc:chgData name="Patrick MASSON" userId="c917163b1fa4a578" providerId="LiveId" clId="{FFF85CD0-5C2C-44B1-AFCD-3025D4D013AB}" dt="2025-06-27T13:50:51.804" v="122" actId="20577"/>
        <pc:sldMkLst>
          <pc:docMk/>
          <pc:sldMk cId="3072546756" sldId="2123260152"/>
        </pc:sldMkLst>
        <pc:spChg chg="mod">
          <ac:chgData name="Patrick MASSON" userId="c917163b1fa4a578" providerId="LiveId" clId="{FFF85CD0-5C2C-44B1-AFCD-3025D4D013AB}" dt="2025-06-26T13:17:19.095" v="8" actId="14100"/>
          <ac:spMkLst>
            <pc:docMk/>
            <pc:sldMk cId="3072546756" sldId="2123260152"/>
            <ac:spMk id="8" creationId="{58F81C87-DCBF-E171-33FB-45F98C16435F}"/>
          </ac:spMkLst>
        </pc:spChg>
        <pc:spChg chg="mod">
          <ac:chgData name="Patrick MASSON" userId="c917163b1fa4a578" providerId="LiveId" clId="{FFF85CD0-5C2C-44B1-AFCD-3025D4D013AB}" dt="2025-06-26T13:45:14.864" v="41"/>
          <ac:spMkLst>
            <pc:docMk/>
            <pc:sldMk cId="3072546756" sldId="2123260152"/>
            <ac:spMk id="11" creationId="{78BE7A4E-C84B-EA27-A3AA-4BBFA4D17D08}"/>
          </ac:spMkLst>
        </pc:spChg>
        <pc:spChg chg="mod">
          <ac:chgData name="Patrick MASSON" userId="c917163b1fa4a578" providerId="LiveId" clId="{FFF85CD0-5C2C-44B1-AFCD-3025D4D013AB}" dt="2025-06-26T13:45:14.864" v="41"/>
          <ac:spMkLst>
            <pc:docMk/>
            <pc:sldMk cId="3072546756" sldId="2123260152"/>
            <ac:spMk id="12" creationId="{24D9EE45-572A-B340-85C8-9B1FCDCA4D08}"/>
          </ac:spMkLst>
        </pc:spChg>
        <pc:spChg chg="mod">
          <ac:chgData name="Patrick MASSON" userId="c917163b1fa4a578" providerId="LiveId" clId="{FFF85CD0-5C2C-44B1-AFCD-3025D4D013AB}" dt="2025-06-26T13:45:14.864" v="41"/>
          <ac:spMkLst>
            <pc:docMk/>
            <pc:sldMk cId="3072546756" sldId="2123260152"/>
            <ac:spMk id="18" creationId="{11917782-96BE-44E5-D9C3-1A1E1FB51AE9}"/>
          </ac:spMkLst>
        </pc:spChg>
        <pc:spChg chg="mod">
          <ac:chgData name="Patrick MASSON" userId="c917163b1fa4a578" providerId="LiveId" clId="{FFF85CD0-5C2C-44B1-AFCD-3025D4D013AB}" dt="2025-06-26T13:45:14.864" v="41"/>
          <ac:spMkLst>
            <pc:docMk/>
            <pc:sldMk cId="3072546756" sldId="2123260152"/>
            <ac:spMk id="19" creationId="{84DE5951-5022-9A28-2B32-0E2A462A523D}"/>
          </ac:spMkLst>
        </pc:spChg>
        <pc:spChg chg="mod">
          <ac:chgData name="Patrick MASSON" userId="c917163b1fa4a578" providerId="LiveId" clId="{FFF85CD0-5C2C-44B1-AFCD-3025D4D013AB}" dt="2025-06-26T13:45:14.864" v="41"/>
          <ac:spMkLst>
            <pc:docMk/>
            <pc:sldMk cId="3072546756" sldId="2123260152"/>
            <ac:spMk id="20" creationId="{8207E08F-0123-871C-124E-D2D9DEE47488}"/>
          </ac:spMkLst>
        </pc:spChg>
        <pc:spChg chg="add mod">
          <ac:chgData name="Patrick MASSON" userId="c917163b1fa4a578" providerId="LiveId" clId="{FFF85CD0-5C2C-44B1-AFCD-3025D4D013AB}" dt="2025-06-26T13:45:14.864" v="41"/>
          <ac:spMkLst>
            <pc:docMk/>
            <pc:sldMk cId="3072546756" sldId="2123260152"/>
            <ac:spMk id="22" creationId="{6DE8D889-D64C-0C2E-DD16-8F83591FB7E5}"/>
          </ac:spMkLst>
        </pc:spChg>
        <pc:spChg chg="add mod">
          <ac:chgData name="Patrick MASSON" userId="c917163b1fa4a578" providerId="LiveId" clId="{FFF85CD0-5C2C-44B1-AFCD-3025D4D013AB}" dt="2025-06-27T13:50:51.804" v="122" actId="20577"/>
          <ac:spMkLst>
            <pc:docMk/>
            <pc:sldMk cId="3072546756" sldId="2123260152"/>
            <ac:spMk id="23" creationId="{6EB36EDF-EA8E-2560-820F-DC0F74E41BCC}"/>
          </ac:spMkLst>
        </pc:spChg>
        <pc:grpChg chg="add mod">
          <ac:chgData name="Patrick MASSON" userId="c917163b1fa4a578" providerId="LiveId" clId="{FFF85CD0-5C2C-44B1-AFCD-3025D4D013AB}" dt="2025-06-26T13:45:14.864" v="41"/>
          <ac:grpSpMkLst>
            <pc:docMk/>
            <pc:sldMk cId="3072546756" sldId="2123260152"/>
            <ac:grpSpMk id="10" creationId="{C73977E3-AA19-B798-0416-0565D28A4443}"/>
          </ac:grpSpMkLst>
        </pc:grpChg>
      </pc:sldChg>
      <pc:sldChg chg="addSp delSp modSp add mod">
        <pc:chgData name="Patrick MASSON" userId="c917163b1fa4a578" providerId="LiveId" clId="{FFF85CD0-5C2C-44B1-AFCD-3025D4D013AB}" dt="2025-06-27T13:50:56.711" v="123"/>
        <pc:sldMkLst>
          <pc:docMk/>
          <pc:sldMk cId="2207922754" sldId="2123260153"/>
        </pc:sldMkLst>
        <pc:spChg chg="add mod">
          <ac:chgData name="Patrick MASSON" userId="c917163b1fa4a578" providerId="LiveId" clId="{FFF85CD0-5C2C-44B1-AFCD-3025D4D013AB}" dt="2025-06-27T13:50:56.711" v="123"/>
          <ac:spMkLst>
            <pc:docMk/>
            <pc:sldMk cId="2207922754" sldId="2123260153"/>
            <ac:spMk id="2" creationId="{BB2B2E2A-596E-1D44-1D74-63819F4C303A}"/>
          </ac:spMkLst>
        </pc:spChg>
        <pc:spChg chg="mod">
          <ac:chgData name="Patrick MASSON" userId="c917163b1fa4a578" providerId="LiveId" clId="{FFF85CD0-5C2C-44B1-AFCD-3025D4D013AB}" dt="2025-06-26T13:24:00.904" v="13" actId="20577"/>
          <ac:spMkLst>
            <pc:docMk/>
            <pc:sldMk cId="2207922754" sldId="2123260153"/>
            <ac:spMk id="3" creationId="{9E51549C-DC08-5C8B-EC01-0F89FC8635F3}"/>
          </ac:spMkLst>
        </pc:spChg>
        <pc:spChg chg="mod">
          <ac:chgData name="Patrick MASSON" userId="c917163b1fa4a578" providerId="LiveId" clId="{FFF85CD0-5C2C-44B1-AFCD-3025D4D013AB}" dt="2025-06-26T13:17:23.580" v="9" actId="14100"/>
          <ac:spMkLst>
            <pc:docMk/>
            <pc:sldMk cId="2207922754" sldId="2123260153"/>
            <ac:spMk id="8" creationId="{84D2C194-77F8-3C7D-0C1F-0B9CE58C1C93}"/>
          </ac:spMkLst>
        </pc:spChg>
        <pc:spChg chg="mod">
          <ac:chgData name="Patrick MASSON" userId="c917163b1fa4a578" providerId="LiveId" clId="{FFF85CD0-5C2C-44B1-AFCD-3025D4D013AB}" dt="2025-06-26T13:45:24.032" v="44"/>
          <ac:spMkLst>
            <pc:docMk/>
            <pc:sldMk cId="2207922754" sldId="2123260153"/>
            <ac:spMk id="25" creationId="{6602B1B7-159A-2CAF-8A7C-694FDBBC125B}"/>
          </ac:spMkLst>
        </pc:spChg>
        <pc:spChg chg="mod">
          <ac:chgData name="Patrick MASSON" userId="c917163b1fa4a578" providerId="LiveId" clId="{FFF85CD0-5C2C-44B1-AFCD-3025D4D013AB}" dt="2025-06-26T13:45:24.032" v="44"/>
          <ac:spMkLst>
            <pc:docMk/>
            <pc:sldMk cId="2207922754" sldId="2123260153"/>
            <ac:spMk id="26" creationId="{C9002904-EBC5-560A-ECBD-641B97E6D0F7}"/>
          </ac:spMkLst>
        </pc:spChg>
        <pc:spChg chg="mod">
          <ac:chgData name="Patrick MASSON" userId="c917163b1fa4a578" providerId="LiveId" clId="{FFF85CD0-5C2C-44B1-AFCD-3025D4D013AB}" dt="2025-06-26T13:45:24.032" v="44"/>
          <ac:spMkLst>
            <pc:docMk/>
            <pc:sldMk cId="2207922754" sldId="2123260153"/>
            <ac:spMk id="27" creationId="{F20B877A-4493-D849-0DDB-0DA56EDC8144}"/>
          </ac:spMkLst>
        </pc:spChg>
        <pc:spChg chg="mod">
          <ac:chgData name="Patrick MASSON" userId="c917163b1fa4a578" providerId="LiveId" clId="{FFF85CD0-5C2C-44B1-AFCD-3025D4D013AB}" dt="2025-06-26T13:45:24.032" v="44"/>
          <ac:spMkLst>
            <pc:docMk/>
            <pc:sldMk cId="2207922754" sldId="2123260153"/>
            <ac:spMk id="28" creationId="{628A9784-7C3E-A5AE-9F57-C0309293D6C5}"/>
          </ac:spMkLst>
        </pc:spChg>
        <pc:spChg chg="mod">
          <ac:chgData name="Patrick MASSON" userId="c917163b1fa4a578" providerId="LiveId" clId="{FFF85CD0-5C2C-44B1-AFCD-3025D4D013AB}" dt="2025-06-26T13:45:24.032" v="44"/>
          <ac:spMkLst>
            <pc:docMk/>
            <pc:sldMk cId="2207922754" sldId="2123260153"/>
            <ac:spMk id="29" creationId="{280E05A5-AF33-0574-6FED-B91BBD1D9AE1}"/>
          </ac:spMkLst>
        </pc:spChg>
        <pc:spChg chg="add mod">
          <ac:chgData name="Patrick MASSON" userId="c917163b1fa4a578" providerId="LiveId" clId="{FFF85CD0-5C2C-44B1-AFCD-3025D4D013AB}" dt="2025-06-26T13:45:24.032" v="44"/>
          <ac:spMkLst>
            <pc:docMk/>
            <pc:sldMk cId="2207922754" sldId="2123260153"/>
            <ac:spMk id="30" creationId="{037E17EA-44EF-6F0F-07C5-1D140FA93470}"/>
          </ac:spMkLst>
        </pc:spChg>
        <pc:grpChg chg="add mod">
          <ac:chgData name="Patrick MASSON" userId="c917163b1fa4a578" providerId="LiveId" clId="{FFF85CD0-5C2C-44B1-AFCD-3025D4D013AB}" dt="2025-06-26T13:45:24.032" v="44"/>
          <ac:grpSpMkLst>
            <pc:docMk/>
            <pc:sldMk cId="2207922754" sldId="2123260153"/>
            <ac:grpSpMk id="24" creationId="{9DF3EE91-768B-AD6F-87C9-F82354769CAE}"/>
          </ac:grpSpMkLst>
        </pc:grpChg>
      </pc:sldChg>
      <pc:sldChg chg="addSp delSp modSp add mod">
        <pc:chgData name="Patrick MASSON" userId="c917163b1fa4a578" providerId="LiveId" clId="{FFF85CD0-5C2C-44B1-AFCD-3025D4D013AB}" dt="2025-06-27T13:55:27.092" v="222" actId="20577"/>
        <pc:sldMkLst>
          <pc:docMk/>
          <pc:sldMk cId="2799944411" sldId="2123260154"/>
        </pc:sldMkLst>
        <pc:spChg chg="mod">
          <ac:chgData name="Patrick MASSON" userId="c917163b1fa4a578" providerId="LiveId" clId="{FFF85CD0-5C2C-44B1-AFCD-3025D4D013AB}" dt="2025-06-26T13:47:30.621" v="54"/>
          <ac:spMkLst>
            <pc:docMk/>
            <pc:sldMk cId="2799944411" sldId="2123260154"/>
            <ac:spMk id="6" creationId="{017581E7-B79F-4E11-EDAC-78418218286B}"/>
          </ac:spMkLst>
        </pc:spChg>
        <pc:spChg chg="mod">
          <ac:chgData name="Patrick MASSON" userId="c917163b1fa4a578" providerId="LiveId" clId="{FFF85CD0-5C2C-44B1-AFCD-3025D4D013AB}" dt="2025-06-26T13:47:30.621" v="54"/>
          <ac:spMkLst>
            <pc:docMk/>
            <pc:sldMk cId="2799944411" sldId="2123260154"/>
            <ac:spMk id="7" creationId="{31AF9927-1CD4-EAB0-F68A-0E0CCB442EE1}"/>
          </ac:spMkLst>
        </pc:spChg>
        <pc:spChg chg="mod">
          <ac:chgData name="Patrick MASSON" userId="c917163b1fa4a578" providerId="LiveId" clId="{FFF85CD0-5C2C-44B1-AFCD-3025D4D013AB}" dt="2025-06-26T13:47:30.621" v="54"/>
          <ac:spMkLst>
            <pc:docMk/>
            <pc:sldMk cId="2799944411" sldId="2123260154"/>
            <ac:spMk id="10" creationId="{02026B02-BF4A-BC6E-E2DC-91C10899115F}"/>
          </ac:spMkLst>
        </pc:spChg>
        <pc:spChg chg="mod">
          <ac:chgData name="Patrick MASSON" userId="c917163b1fa4a578" providerId="LiveId" clId="{FFF85CD0-5C2C-44B1-AFCD-3025D4D013AB}" dt="2025-06-26T13:47:30.621" v="54"/>
          <ac:spMkLst>
            <pc:docMk/>
            <pc:sldMk cId="2799944411" sldId="2123260154"/>
            <ac:spMk id="12" creationId="{1AFF6789-BB66-80AF-DADD-6F5793512887}"/>
          </ac:spMkLst>
        </pc:spChg>
        <pc:spChg chg="mod">
          <ac:chgData name="Patrick MASSON" userId="c917163b1fa4a578" providerId="LiveId" clId="{FFF85CD0-5C2C-44B1-AFCD-3025D4D013AB}" dt="2025-06-26T13:47:30.621" v="54"/>
          <ac:spMkLst>
            <pc:docMk/>
            <pc:sldMk cId="2799944411" sldId="2123260154"/>
            <ac:spMk id="14" creationId="{7330BC14-BE84-561D-D904-8FFF395AB1E3}"/>
          </ac:spMkLst>
        </pc:spChg>
        <pc:spChg chg="mod">
          <ac:chgData name="Patrick MASSON" userId="c917163b1fa4a578" providerId="LiveId" clId="{FFF85CD0-5C2C-44B1-AFCD-3025D4D013AB}" dt="2025-06-26T13:28:57.861" v="19" actId="20577"/>
          <ac:spMkLst>
            <pc:docMk/>
            <pc:sldMk cId="2799944411" sldId="2123260154"/>
            <ac:spMk id="15" creationId="{806C9CD7-F2E9-3D26-11FB-DC4E71478E91}"/>
          </ac:spMkLst>
        </pc:spChg>
        <pc:spChg chg="add mod">
          <ac:chgData name="Patrick MASSON" userId="c917163b1fa4a578" providerId="LiveId" clId="{FFF85CD0-5C2C-44B1-AFCD-3025D4D013AB}" dt="2025-06-26T13:47:30.621" v="54"/>
          <ac:spMkLst>
            <pc:docMk/>
            <pc:sldMk cId="2799944411" sldId="2123260154"/>
            <ac:spMk id="16" creationId="{10FD709B-C932-4448-236A-0EB4E8F793B8}"/>
          </ac:spMkLst>
        </pc:spChg>
        <pc:spChg chg="mod">
          <ac:chgData name="Patrick MASSON" userId="c917163b1fa4a578" providerId="LiveId" clId="{FFF85CD0-5C2C-44B1-AFCD-3025D4D013AB}" dt="2025-06-26T13:29:26.005" v="21" actId="1076"/>
          <ac:spMkLst>
            <pc:docMk/>
            <pc:sldMk cId="2799944411" sldId="2123260154"/>
            <ac:spMk id="17" creationId="{EFCE13DB-997A-B3A6-7F50-17148FE34107}"/>
          </ac:spMkLst>
        </pc:spChg>
        <pc:spChg chg="add mod">
          <ac:chgData name="Patrick MASSON" userId="c917163b1fa4a578" providerId="LiveId" clId="{FFF85CD0-5C2C-44B1-AFCD-3025D4D013AB}" dt="2025-06-27T13:55:27.092" v="222" actId="20577"/>
          <ac:spMkLst>
            <pc:docMk/>
            <pc:sldMk cId="2799944411" sldId="2123260154"/>
            <ac:spMk id="18" creationId="{F7905CE7-46C1-8468-C746-F4D9668FAA79}"/>
          </ac:spMkLst>
        </pc:spChg>
        <pc:spChg chg="mod">
          <ac:chgData name="Patrick MASSON" userId="c917163b1fa4a578" providerId="LiveId" clId="{FFF85CD0-5C2C-44B1-AFCD-3025D4D013AB}" dt="2025-06-26T13:29:38.380" v="23" actId="14100"/>
          <ac:spMkLst>
            <pc:docMk/>
            <pc:sldMk cId="2799944411" sldId="2123260154"/>
            <ac:spMk id="20" creationId="{92C92139-857C-07C3-09FD-E4E093531795}"/>
          </ac:spMkLst>
        </pc:spChg>
        <pc:spChg chg="mod">
          <ac:chgData name="Patrick MASSON" userId="c917163b1fa4a578" providerId="LiveId" clId="{FFF85CD0-5C2C-44B1-AFCD-3025D4D013AB}" dt="2025-06-26T13:29:31.672" v="22" actId="14100"/>
          <ac:spMkLst>
            <pc:docMk/>
            <pc:sldMk cId="2799944411" sldId="2123260154"/>
            <ac:spMk id="21" creationId="{C54AD387-F563-6B51-A4C1-C623B6ED61CA}"/>
          </ac:spMkLst>
        </pc:spChg>
        <pc:spChg chg="mod">
          <ac:chgData name="Patrick MASSON" userId="c917163b1fa4a578" providerId="LiveId" clId="{FFF85CD0-5C2C-44B1-AFCD-3025D4D013AB}" dt="2025-06-26T13:29:21.191" v="20" actId="14100"/>
          <ac:spMkLst>
            <pc:docMk/>
            <pc:sldMk cId="2799944411" sldId="2123260154"/>
            <ac:spMk id="28" creationId="{ADC67C1B-B98C-C9F3-FEE8-74FBB7AE3E4A}"/>
          </ac:spMkLst>
        </pc:spChg>
        <pc:grpChg chg="add mod">
          <ac:chgData name="Patrick MASSON" userId="c917163b1fa4a578" providerId="LiveId" clId="{FFF85CD0-5C2C-44B1-AFCD-3025D4D013AB}" dt="2025-06-26T13:47:30.621" v="54"/>
          <ac:grpSpMkLst>
            <pc:docMk/>
            <pc:sldMk cId="2799944411" sldId="2123260154"/>
            <ac:grpSpMk id="2" creationId="{B1B20347-4FE1-C308-A8C4-CAA9FF73D42A}"/>
          </ac:grpSpMkLst>
        </pc:grpChg>
        <pc:cxnChg chg="mod">
          <ac:chgData name="Patrick MASSON" userId="c917163b1fa4a578" providerId="LiveId" clId="{FFF85CD0-5C2C-44B1-AFCD-3025D4D013AB}" dt="2025-06-26T13:29:31.672" v="22" actId="14100"/>
          <ac:cxnSpMkLst>
            <pc:docMk/>
            <pc:sldMk cId="2799944411" sldId="2123260154"/>
            <ac:cxnSpMk id="32" creationId="{404BFBCA-43C2-676B-657D-425307AF283B}"/>
          </ac:cxnSpMkLst>
        </pc:cxnChg>
      </pc:sldChg>
      <pc:sldChg chg="addSp delSp modSp add mod">
        <pc:chgData name="Patrick MASSON" userId="c917163b1fa4a578" providerId="LiveId" clId="{FFF85CD0-5C2C-44B1-AFCD-3025D4D013AB}" dt="2025-06-27T13:55:30.989" v="223"/>
        <pc:sldMkLst>
          <pc:docMk/>
          <pc:sldMk cId="1120140232" sldId="2123260155"/>
        </pc:sldMkLst>
        <pc:spChg chg="mod">
          <ac:chgData name="Patrick MASSON" userId="c917163b1fa4a578" providerId="LiveId" clId="{FFF85CD0-5C2C-44B1-AFCD-3025D4D013AB}" dt="2025-06-26T13:28:42.456" v="18" actId="1076"/>
          <ac:spMkLst>
            <pc:docMk/>
            <pc:sldMk cId="1120140232" sldId="2123260155"/>
            <ac:spMk id="3" creationId="{E04D34F2-460E-6D30-D813-BB25037C9176}"/>
          </ac:spMkLst>
        </pc:spChg>
        <pc:spChg chg="mod">
          <ac:chgData name="Patrick MASSON" userId="c917163b1fa4a578" providerId="LiveId" clId="{FFF85CD0-5C2C-44B1-AFCD-3025D4D013AB}" dt="2025-06-26T13:28:38.962" v="17" actId="1076"/>
          <ac:spMkLst>
            <pc:docMk/>
            <pc:sldMk cId="1120140232" sldId="2123260155"/>
            <ac:spMk id="7" creationId="{9A0F69EC-AF19-1AEE-89A8-A03092243E4C}"/>
          </ac:spMkLst>
        </pc:spChg>
        <pc:spChg chg="mod">
          <ac:chgData name="Patrick MASSON" userId="c917163b1fa4a578" providerId="LiveId" clId="{FFF85CD0-5C2C-44B1-AFCD-3025D4D013AB}" dt="2025-06-26T13:47:26.413" v="52"/>
          <ac:spMkLst>
            <pc:docMk/>
            <pc:sldMk cId="1120140232" sldId="2123260155"/>
            <ac:spMk id="10" creationId="{56D95DD1-7247-1972-CBE3-282E8869C81F}"/>
          </ac:spMkLst>
        </pc:spChg>
        <pc:spChg chg="mod">
          <ac:chgData name="Patrick MASSON" userId="c917163b1fa4a578" providerId="LiveId" clId="{FFF85CD0-5C2C-44B1-AFCD-3025D4D013AB}" dt="2025-06-26T13:47:26.413" v="52"/>
          <ac:spMkLst>
            <pc:docMk/>
            <pc:sldMk cId="1120140232" sldId="2123260155"/>
            <ac:spMk id="11" creationId="{CA5DEB98-060D-3652-175D-4B14197558CF}"/>
          </ac:spMkLst>
        </pc:spChg>
        <pc:spChg chg="mod">
          <ac:chgData name="Patrick MASSON" userId="c917163b1fa4a578" providerId="LiveId" clId="{FFF85CD0-5C2C-44B1-AFCD-3025D4D013AB}" dt="2025-06-26T13:47:26.413" v="52"/>
          <ac:spMkLst>
            <pc:docMk/>
            <pc:sldMk cId="1120140232" sldId="2123260155"/>
            <ac:spMk id="13" creationId="{E50FCE0B-00F9-63AB-EEE1-3CF5CFF46896}"/>
          </ac:spMkLst>
        </pc:spChg>
        <pc:spChg chg="mod">
          <ac:chgData name="Patrick MASSON" userId="c917163b1fa4a578" providerId="LiveId" clId="{FFF85CD0-5C2C-44B1-AFCD-3025D4D013AB}" dt="2025-06-26T13:47:26.413" v="52"/>
          <ac:spMkLst>
            <pc:docMk/>
            <pc:sldMk cId="1120140232" sldId="2123260155"/>
            <ac:spMk id="14" creationId="{BA3FDF1A-A120-2364-F974-0F2359B45BA4}"/>
          </ac:spMkLst>
        </pc:spChg>
        <pc:spChg chg="add mod">
          <ac:chgData name="Patrick MASSON" userId="c917163b1fa4a578" providerId="LiveId" clId="{FFF85CD0-5C2C-44B1-AFCD-3025D4D013AB}" dt="2025-06-27T13:55:30.989" v="223"/>
          <ac:spMkLst>
            <pc:docMk/>
            <pc:sldMk cId="1120140232" sldId="2123260155"/>
            <ac:spMk id="15" creationId="{D96C23DA-2940-77BA-59FF-C36073ED5B9C}"/>
          </ac:spMkLst>
        </pc:spChg>
        <pc:spChg chg="mod">
          <ac:chgData name="Patrick MASSON" userId="c917163b1fa4a578" providerId="LiveId" clId="{FFF85CD0-5C2C-44B1-AFCD-3025D4D013AB}" dt="2025-06-26T13:47:26.413" v="52"/>
          <ac:spMkLst>
            <pc:docMk/>
            <pc:sldMk cId="1120140232" sldId="2123260155"/>
            <ac:spMk id="27" creationId="{1031FB44-4A9E-C59C-84D1-77103DB83A73}"/>
          </ac:spMkLst>
        </pc:spChg>
        <pc:spChg chg="add mod">
          <ac:chgData name="Patrick MASSON" userId="c917163b1fa4a578" providerId="LiveId" clId="{FFF85CD0-5C2C-44B1-AFCD-3025D4D013AB}" dt="2025-06-26T13:47:26.413" v="52"/>
          <ac:spMkLst>
            <pc:docMk/>
            <pc:sldMk cId="1120140232" sldId="2123260155"/>
            <ac:spMk id="29" creationId="{EFD47AA3-F5AF-91E7-4D37-43AE46AEE433}"/>
          </ac:spMkLst>
        </pc:spChg>
        <pc:grpChg chg="add mod">
          <ac:chgData name="Patrick MASSON" userId="c917163b1fa4a578" providerId="LiveId" clId="{FFF85CD0-5C2C-44B1-AFCD-3025D4D013AB}" dt="2025-06-26T13:47:26.413" v="52"/>
          <ac:grpSpMkLst>
            <pc:docMk/>
            <pc:sldMk cId="1120140232" sldId="2123260155"/>
            <ac:grpSpMk id="6" creationId="{CB49487E-7E2A-3A2E-612C-24EE6C033BAA}"/>
          </ac:grpSpMkLst>
        </pc:grpChg>
      </pc:sldChg>
      <pc:sldChg chg="addSp delSp modSp add mod">
        <pc:chgData name="Patrick MASSON" userId="c917163b1fa4a578" providerId="LiveId" clId="{FFF85CD0-5C2C-44B1-AFCD-3025D4D013AB}" dt="2025-06-27T13:54:10.808" v="189" actId="20577"/>
        <pc:sldMkLst>
          <pc:docMk/>
          <pc:sldMk cId="3764353383" sldId="2123260156"/>
        </pc:sldMkLst>
        <pc:spChg chg="mod">
          <ac:chgData name="Patrick MASSON" userId="c917163b1fa4a578" providerId="LiveId" clId="{FFF85CD0-5C2C-44B1-AFCD-3025D4D013AB}" dt="2025-06-26T13:52:07.068" v="58"/>
          <ac:spMkLst>
            <pc:docMk/>
            <pc:sldMk cId="3764353383" sldId="2123260156"/>
            <ac:spMk id="17" creationId="{0FABF9A1-445F-2E86-6F77-4D2EDF9F688F}"/>
          </ac:spMkLst>
        </pc:spChg>
        <pc:spChg chg="mod">
          <ac:chgData name="Patrick MASSON" userId="c917163b1fa4a578" providerId="LiveId" clId="{FFF85CD0-5C2C-44B1-AFCD-3025D4D013AB}" dt="2025-06-26T13:52:07.068" v="58"/>
          <ac:spMkLst>
            <pc:docMk/>
            <pc:sldMk cId="3764353383" sldId="2123260156"/>
            <ac:spMk id="18" creationId="{EBB4CE05-D5C7-122E-2B74-EC2B3C9FC433}"/>
          </ac:spMkLst>
        </pc:spChg>
        <pc:spChg chg="mod">
          <ac:chgData name="Patrick MASSON" userId="c917163b1fa4a578" providerId="LiveId" clId="{FFF85CD0-5C2C-44B1-AFCD-3025D4D013AB}" dt="2025-06-26T13:52:07.068" v="58"/>
          <ac:spMkLst>
            <pc:docMk/>
            <pc:sldMk cId="3764353383" sldId="2123260156"/>
            <ac:spMk id="20" creationId="{BE236067-4B76-2069-2BC4-21DE4E1C991F}"/>
          </ac:spMkLst>
        </pc:spChg>
        <pc:spChg chg="mod">
          <ac:chgData name="Patrick MASSON" userId="c917163b1fa4a578" providerId="LiveId" clId="{FFF85CD0-5C2C-44B1-AFCD-3025D4D013AB}" dt="2025-06-26T13:52:07.068" v="58"/>
          <ac:spMkLst>
            <pc:docMk/>
            <pc:sldMk cId="3764353383" sldId="2123260156"/>
            <ac:spMk id="21" creationId="{A68306B7-84CD-35C5-0713-5E1CD11A03F3}"/>
          </ac:spMkLst>
        </pc:spChg>
        <pc:spChg chg="mod">
          <ac:chgData name="Patrick MASSON" userId="c917163b1fa4a578" providerId="LiveId" clId="{FFF85CD0-5C2C-44B1-AFCD-3025D4D013AB}" dt="2025-06-26T13:52:07.068" v="58"/>
          <ac:spMkLst>
            <pc:docMk/>
            <pc:sldMk cId="3764353383" sldId="2123260156"/>
            <ac:spMk id="22" creationId="{92A7DF38-F83E-7209-E229-E0B1A230BCBE}"/>
          </ac:spMkLst>
        </pc:spChg>
        <pc:spChg chg="add mod">
          <ac:chgData name="Patrick MASSON" userId="c917163b1fa4a578" providerId="LiveId" clId="{FFF85CD0-5C2C-44B1-AFCD-3025D4D013AB}" dt="2025-06-26T13:52:07.068" v="58"/>
          <ac:spMkLst>
            <pc:docMk/>
            <pc:sldMk cId="3764353383" sldId="2123260156"/>
            <ac:spMk id="24" creationId="{4A8BEFE6-CE18-7D39-D0E8-8D839C625047}"/>
          </ac:spMkLst>
        </pc:spChg>
        <pc:spChg chg="add mod">
          <ac:chgData name="Patrick MASSON" userId="c917163b1fa4a578" providerId="LiveId" clId="{FFF85CD0-5C2C-44B1-AFCD-3025D4D013AB}" dt="2025-06-27T13:54:10.808" v="189" actId="20577"/>
          <ac:spMkLst>
            <pc:docMk/>
            <pc:sldMk cId="3764353383" sldId="2123260156"/>
            <ac:spMk id="26" creationId="{F259381E-6844-434C-5878-6B3A84ADA0B3}"/>
          </ac:spMkLst>
        </pc:spChg>
        <pc:grpChg chg="add mod">
          <ac:chgData name="Patrick MASSON" userId="c917163b1fa4a578" providerId="LiveId" clId="{FFF85CD0-5C2C-44B1-AFCD-3025D4D013AB}" dt="2025-06-26T13:52:07.068" v="58"/>
          <ac:grpSpMkLst>
            <pc:docMk/>
            <pc:sldMk cId="3764353383" sldId="2123260156"/>
            <ac:grpSpMk id="10" creationId="{0F04DFDC-0861-F067-1623-51600752C735}"/>
          </ac:grpSpMkLst>
        </pc:grpChg>
      </pc:sldChg>
      <pc:sldChg chg="addSp delSp modSp add mod">
        <pc:chgData name="Patrick MASSON" userId="c917163b1fa4a578" providerId="LiveId" clId="{FFF85CD0-5C2C-44B1-AFCD-3025D4D013AB}" dt="2025-06-27T13:54:14.887" v="190"/>
        <pc:sldMkLst>
          <pc:docMk/>
          <pc:sldMk cId="1491314345" sldId="2123260157"/>
        </pc:sldMkLst>
        <pc:spChg chg="mod">
          <ac:chgData name="Patrick MASSON" userId="c917163b1fa4a578" providerId="LiveId" clId="{FFF85CD0-5C2C-44B1-AFCD-3025D4D013AB}" dt="2025-06-26T13:52:11.030" v="60"/>
          <ac:spMkLst>
            <pc:docMk/>
            <pc:sldMk cId="1491314345" sldId="2123260157"/>
            <ac:spMk id="4" creationId="{E198C00E-2503-5BFB-9663-AC84EF4E702B}"/>
          </ac:spMkLst>
        </pc:spChg>
        <pc:spChg chg="mod">
          <ac:chgData name="Patrick MASSON" userId="c917163b1fa4a578" providerId="LiveId" clId="{FFF85CD0-5C2C-44B1-AFCD-3025D4D013AB}" dt="2025-06-26T13:52:11.030" v="60"/>
          <ac:spMkLst>
            <pc:docMk/>
            <pc:sldMk cId="1491314345" sldId="2123260157"/>
            <ac:spMk id="10" creationId="{0ED83FDB-B3FC-2A68-A172-6D341F3DEF3B}"/>
          </ac:spMkLst>
        </pc:spChg>
        <pc:spChg chg="mod">
          <ac:chgData name="Patrick MASSON" userId="c917163b1fa4a578" providerId="LiveId" clId="{FFF85CD0-5C2C-44B1-AFCD-3025D4D013AB}" dt="2025-06-26T13:52:11.030" v="60"/>
          <ac:spMkLst>
            <pc:docMk/>
            <pc:sldMk cId="1491314345" sldId="2123260157"/>
            <ac:spMk id="12" creationId="{5EA2897B-65E0-FF6B-697A-17EE687CC50C}"/>
          </ac:spMkLst>
        </pc:spChg>
        <pc:spChg chg="mod">
          <ac:chgData name="Patrick MASSON" userId="c917163b1fa4a578" providerId="LiveId" clId="{FFF85CD0-5C2C-44B1-AFCD-3025D4D013AB}" dt="2025-06-26T13:52:11.030" v="60"/>
          <ac:spMkLst>
            <pc:docMk/>
            <pc:sldMk cId="1491314345" sldId="2123260157"/>
            <ac:spMk id="13" creationId="{C1BB29B1-B26F-F8CD-B727-7B866461FA35}"/>
          </ac:spMkLst>
        </pc:spChg>
        <pc:spChg chg="mod">
          <ac:chgData name="Patrick MASSON" userId="c917163b1fa4a578" providerId="LiveId" clId="{FFF85CD0-5C2C-44B1-AFCD-3025D4D013AB}" dt="2025-06-26T13:52:11.030" v="60"/>
          <ac:spMkLst>
            <pc:docMk/>
            <pc:sldMk cId="1491314345" sldId="2123260157"/>
            <ac:spMk id="15" creationId="{4CC2D1B7-07DE-7948-C13F-D4F2C94532DA}"/>
          </ac:spMkLst>
        </pc:spChg>
        <pc:spChg chg="add mod">
          <ac:chgData name="Patrick MASSON" userId="c917163b1fa4a578" providerId="LiveId" clId="{FFF85CD0-5C2C-44B1-AFCD-3025D4D013AB}" dt="2025-06-26T13:52:11.030" v="60"/>
          <ac:spMkLst>
            <pc:docMk/>
            <pc:sldMk cId="1491314345" sldId="2123260157"/>
            <ac:spMk id="16" creationId="{34AD7D8F-9F49-B870-BD81-307CAB81CE6E}"/>
          </ac:spMkLst>
        </pc:spChg>
        <pc:spChg chg="add mod">
          <ac:chgData name="Patrick MASSON" userId="c917163b1fa4a578" providerId="LiveId" clId="{FFF85CD0-5C2C-44B1-AFCD-3025D4D013AB}" dt="2025-06-27T13:54:14.887" v="190"/>
          <ac:spMkLst>
            <pc:docMk/>
            <pc:sldMk cId="1491314345" sldId="2123260157"/>
            <ac:spMk id="17" creationId="{DEF315F9-ECD6-B234-F135-71DEE7CA97FB}"/>
          </ac:spMkLst>
        </pc:spChg>
        <pc:grpChg chg="add mod">
          <ac:chgData name="Patrick MASSON" userId="c917163b1fa4a578" providerId="LiveId" clId="{FFF85CD0-5C2C-44B1-AFCD-3025D4D013AB}" dt="2025-06-26T13:52:11.030" v="60"/>
          <ac:grpSpMkLst>
            <pc:docMk/>
            <pc:sldMk cId="1491314345" sldId="2123260157"/>
            <ac:grpSpMk id="2" creationId="{BD34CB6F-BE7D-3933-5661-166997A144CD}"/>
          </ac:grpSpMkLst>
        </pc:grpChg>
      </pc:sldChg>
      <pc:sldChg chg="add del">
        <pc:chgData name="Patrick MASSON" userId="c917163b1fa4a578" providerId="LiveId" clId="{FFF85CD0-5C2C-44B1-AFCD-3025D4D013AB}" dt="2025-06-26T14:21:56.199" v="69" actId="47"/>
        <pc:sldMkLst>
          <pc:docMk/>
          <pc:sldMk cId="132517395" sldId="2123260158"/>
        </pc:sldMkLst>
      </pc:sldChg>
      <pc:sldChg chg="addSp delSp modSp add mod">
        <pc:chgData name="Patrick MASSON" userId="c917163b1fa4a578" providerId="LiveId" clId="{FFF85CD0-5C2C-44B1-AFCD-3025D4D013AB}" dt="2025-06-29T10:01:07.543" v="289" actId="20577"/>
        <pc:sldMkLst>
          <pc:docMk/>
          <pc:sldMk cId="818452224" sldId="2123260158"/>
        </pc:sldMkLst>
        <pc:spChg chg="mod">
          <ac:chgData name="Patrick MASSON" userId="c917163b1fa4a578" providerId="LiveId" clId="{FFF85CD0-5C2C-44B1-AFCD-3025D4D013AB}" dt="2025-06-29T10:01:07.543" v="289" actId="20577"/>
          <ac:spMkLst>
            <pc:docMk/>
            <pc:sldMk cId="818452224" sldId="2123260158"/>
            <ac:spMk id="8" creationId="{AEC041AD-D7B2-7344-1AF2-51AE7F297F08}"/>
          </ac:spMkLst>
        </pc:spChg>
        <pc:spChg chg="mod">
          <ac:chgData name="Patrick MASSON" userId="c917163b1fa4a578" providerId="LiveId" clId="{FFF85CD0-5C2C-44B1-AFCD-3025D4D013AB}" dt="2025-06-26T14:31:47.938" v="75"/>
          <ac:spMkLst>
            <pc:docMk/>
            <pc:sldMk cId="818452224" sldId="2123260158"/>
            <ac:spMk id="12" creationId="{D070A6D0-DAA0-6653-B62B-D6D011531852}"/>
          </ac:spMkLst>
        </pc:spChg>
        <pc:spChg chg="mod">
          <ac:chgData name="Patrick MASSON" userId="c917163b1fa4a578" providerId="LiveId" clId="{FFF85CD0-5C2C-44B1-AFCD-3025D4D013AB}" dt="2025-06-26T14:31:47.938" v="75"/>
          <ac:spMkLst>
            <pc:docMk/>
            <pc:sldMk cId="818452224" sldId="2123260158"/>
            <ac:spMk id="13" creationId="{1318A7BD-7F86-0408-091C-5A54403AB09A}"/>
          </ac:spMkLst>
        </pc:spChg>
        <pc:spChg chg="add mod">
          <ac:chgData name="Patrick MASSON" userId="c917163b1fa4a578" providerId="LiveId" clId="{FFF85CD0-5C2C-44B1-AFCD-3025D4D013AB}" dt="2025-06-27T13:56:09.557" v="238" actId="20577"/>
          <ac:spMkLst>
            <pc:docMk/>
            <pc:sldMk cId="818452224" sldId="2123260158"/>
            <ac:spMk id="15" creationId="{395158AB-BB9F-CD5F-B553-468F1A11D907}"/>
          </ac:spMkLst>
        </pc:spChg>
        <pc:spChg chg="mod">
          <ac:chgData name="Patrick MASSON" userId="c917163b1fa4a578" providerId="LiveId" clId="{FFF85CD0-5C2C-44B1-AFCD-3025D4D013AB}" dt="2025-06-26T14:31:47.938" v="75"/>
          <ac:spMkLst>
            <pc:docMk/>
            <pc:sldMk cId="818452224" sldId="2123260158"/>
            <ac:spMk id="21" creationId="{474042BB-108B-7778-F05D-6422787B71FA}"/>
          </ac:spMkLst>
        </pc:spChg>
        <pc:spChg chg="mod">
          <ac:chgData name="Patrick MASSON" userId="c917163b1fa4a578" providerId="LiveId" clId="{FFF85CD0-5C2C-44B1-AFCD-3025D4D013AB}" dt="2025-06-26T14:31:47.938" v="75"/>
          <ac:spMkLst>
            <pc:docMk/>
            <pc:sldMk cId="818452224" sldId="2123260158"/>
            <ac:spMk id="23" creationId="{EDC875B9-813F-5E7C-BCC6-FAEB58DC85BF}"/>
          </ac:spMkLst>
        </pc:spChg>
        <pc:spChg chg="mod">
          <ac:chgData name="Patrick MASSON" userId="c917163b1fa4a578" providerId="LiveId" clId="{FFF85CD0-5C2C-44B1-AFCD-3025D4D013AB}" dt="2025-06-26T14:31:47.938" v="75"/>
          <ac:spMkLst>
            <pc:docMk/>
            <pc:sldMk cId="818452224" sldId="2123260158"/>
            <ac:spMk id="25" creationId="{AD9EA7DD-C932-CF63-96F2-62A0E9C70A0F}"/>
          </ac:spMkLst>
        </pc:spChg>
        <pc:spChg chg="add mod">
          <ac:chgData name="Patrick MASSON" userId="c917163b1fa4a578" providerId="LiveId" clId="{FFF85CD0-5C2C-44B1-AFCD-3025D4D013AB}" dt="2025-06-26T14:31:47.938" v="75"/>
          <ac:spMkLst>
            <pc:docMk/>
            <pc:sldMk cId="818452224" sldId="2123260158"/>
            <ac:spMk id="27" creationId="{F1F91544-A0D7-9006-8698-65D437C6E05E}"/>
          </ac:spMkLst>
        </pc:spChg>
        <pc:grpChg chg="add mod">
          <ac:chgData name="Patrick MASSON" userId="c917163b1fa4a578" providerId="LiveId" clId="{FFF85CD0-5C2C-44B1-AFCD-3025D4D013AB}" dt="2025-06-26T14:31:47.938" v="75"/>
          <ac:grpSpMkLst>
            <pc:docMk/>
            <pc:sldMk cId="818452224" sldId="2123260158"/>
            <ac:grpSpMk id="11" creationId="{5D433DEA-1391-0FE7-402F-C07D0FE3CE7F}"/>
          </ac:grpSpMkLst>
        </pc:grpChg>
      </pc:sldChg>
      <pc:sldChg chg="addSp delSp modSp add mod">
        <pc:chgData name="Patrick MASSON" userId="c917163b1fa4a578" providerId="LiveId" clId="{FFF85CD0-5C2C-44B1-AFCD-3025D4D013AB}" dt="2025-06-29T10:01:24.642" v="292" actId="478"/>
        <pc:sldMkLst>
          <pc:docMk/>
          <pc:sldMk cId="2171564973" sldId="2123260159"/>
        </pc:sldMkLst>
        <pc:spChg chg="del">
          <ac:chgData name="Patrick MASSON" userId="c917163b1fa4a578" providerId="LiveId" clId="{FFF85CD0-5C2C-44B1-AFCD-3025D4D013AB}" dt="2025-06-29T10:01:18.667" v="290" actId="478"/>
          <ac:spMkLst>
            <pc:docMk/>
            <pc:sldMk cId="2171564973" sldId="2123260159"/>
            <ac:spMk id="8" creationId="{BDA35971-952B-0BD8-E3A9-C2C8BA5197FC}"/>
          </ac:spMkLst>
        </pc:spChg>
        <pc:spChg chg="mod">
          <ac:chgData name="Patrick MASSON" userId="c917163b1fa4a578" providerId="LiveId" clId="{FFF85CD0-5C2C-44B1-AFCD-3025D4D013AB}" dt="2025-06-26T14:31:43.597" v="73"/>
          <ac:spMkLst>
            <pc:docMk/>
            <pc:sldMk cId="2171564973" sldId="2123260159"/>
            <ac:spMk id="10" creationId="{F24B3B05-9F30-9475-44D2-9DA00377F80E}"/>
          </ac:spMkLst>
        </pc:spChg>
        <pc:spChg chg="mod">
          <ac:chgData name="Patrick MASSON" userId="c917163b1fa4a578" providerId="LiveId" clId="{FFF85CD0-5C2C-44B1-AFCD-3025D4D013AB}" dt="2025-06-26T14:31:43.597" v="73"/>
          <ac:spMkLst>
            <pc:docMk/>
            <pc:sldMk cId="2171564973" sldId="2123260159"/>
            <ac:spMk id="13" creationId="{826A749E-6635-A4CA-3332-16D91D6945FE}"/>
          </ac:spMkLst>
        </pc:spChg>
        <pc:spChg chg="mod">
          <ac:chgData name="Patrick MASSON" userId="c917163b1fa4a578" providerId="LiveId" clId="{FFF85CD0-5C2C-44B1-AFCD-3025D4D013AB}" dt="2025-06-26T14:31:43.597" v="73"/>
          <ac:spMkLst>
            <pc:docMk/>
            <pc:sldMk cId="2171564973" sldId="2123260159"/>
            <ac:spMk id="14" creationId="{1AE23F50-87D5-7760-EA4F-9CE448A7C04C}"/>
          </ac:spMkLst>
        </pc:spChg>
        <pc:spChg chg="add del mod">
          <ac:chgData name="Patrick MASSON" userId="c917163b1fa4a578" providerId="LiveId" clId="{FFF85CD0-5C2C-44B1-AFCD-3025D4D013AB}" dt="2025-06-29T10:01:24.642" v="292" actId="478"/>
          <ac:spMkLst>
            <pc:docMk/>
            <pc:sldMk cId="2171564973" sldId="2123260159"/>
            <ac:spMk id="15" creationId="{619EF28C-2312-AA00-B253-BFDC29B59F0E}"/>
          </ac:spMkLst>
        </pc:spChg>
        <pc:spChg chg="add mod">
          <ac:chgData name="Patrick MASSON" userId="c917163b1fa4a578" providerId="LiveId" clId="{FFF85CD0-5C2C-44B1-AFCD-3025D4D013AB}" dt="2025-06-27T13:56:23.461" v="242"/>
          <ac:spMkLst>
            <pc:docMk/>
            <pc:sldMk cId="2171564973" sldId="2123260159"/>
            <ac:spMk id="16" creationId="{3DAD1B47-D3FE-0457-EC1C-863ED122A621}"/>
          </ac:spMkLst>
        </pc:spChg>
        <pc:spChg chg="add mod">
          <ac:chgData name="Patrick MASSON" userId="c917163b1fa4a578" providerId="LiveId" clId="{FFF85CD0-5C2C-44B1-AFCD-3025D4D013AB}" dt="2025-06-29T10:01:18.949" v="291"/>
          <ac:spMkLst>
            <pc:docMk/>
            <pc:sldMk cId="2171564973" sldId="2123260159"/>
            <ac:spMk id="17" creationId="{B6B2B18D-853C-EE9E-9C3F-AE69AA2E6F3C}"/>
          </ac:spMkLst>
        </pc:spChg>
        <pc:spChg chg="mod">
          <ac:chgData name="Patrick MASSON" userId="c917163b1fa4a578" providerId="LiveId" clId="{FFF85CD0-5C2C-44B1-AFCD-3025D4D013AB}" dt="2025-06-26T14:31:43.597" v="73"/>
          <ac:spMkLst>
            <pc:docMk/>
            <pc:sldMk cId="2171564973" sldId="2123260159"/>
            <ac:spMk id="22" creationId="{7753AAAA-C756-9099-B79B-358ACDFEED83}"/>
          </ac:spMkLst>
        </pc:spChg>
        <pc:spChg chg="mod">
          <ac:chgData name="Patrick MASSON" userId="c917163b1fa4a578" providerId="LiveId" clId="{FFF85CD0-5C2C-44B1-AFCD-3025D4D013AB}" dt="2025-06-26T14:31:43.597" v="73"/>
          <ac:spMkLst>
            <pc:docMk/>
            <pc:sldMk cId="2171564973" sldId="2123260159"/>
            <ac:spMk id="24" creationId="{B3611BD0-E627-BBB4-B3F2-66AB3F6F6165}"/>
          </ac:spMkLst>
        </pc:spChg>
        <pc:spChg chg="add mod">
          <ac:chgData name="Patrick MASSON" userId="c917163b1fa4a578" providerId="LiveId" clId="{FFF85CD0-5C2C-44B1-AFCD-3025D4D013AB}" dt="2025-06-26T14:31:43.597" v="73"/>
          <ac:spMkLst>
            <pc:docMk/>
            <pc:sldMk cId="2171564973" sldId="2123260159"/>
            <ac:spMk id="25" creationId="{68FEA263-EDA9-A527-CE33-2DFAA2D49E57}"/>
          </ac:spMkLst>
        </pc:spChg>
        <pc:grpChg chg="add mod">
          <ac:chgData name="Patrick MASSON" userId="c917163b1fa4a578" providerId="LiveId" clId="{FFF85CD0-5C2C-44B1-AFCD-3025D4D013AB}" dt="2025-06-26T14:31:43.597" v="73"/>
          <ac:grpSpMkLst>
            <pc:docMk/>
            <pc:sldMk cId="2171564973" sldId="2123260159"/>
            <ac:grpSpMk id="2" creationId="{1ACA6677-B6DC-A23E-53B8-909B45364839}"/>
          </ac:grpSpMkLst>
        </pc:grpChg>
      </pc:sldChg>
      <pc:sldChg chg="add del">
        <pc:chgData name="Patrick MASSON" userId="c917163b1fa4a578" providerId="LiveId" clId="{FFF85CD0-5C2C-44B1-AFCD-3025D4D013AB}" dt="2025-06-26T14:21:57.742" v="70" actId="47"/>
        <pc:sldMkLst>
          <pc:docMk/>
          <pc:sldMk cId="3249856602" sldId="2123260159"/>
        </pc:sldMkLst>
      </pc:sldChg>
      <pc:sldChg chg="addSp delSp modSp add mod">
        <pc:chgData name="Patrick MASSON" userId="c917163b1fa4a578" providerId="LiveId" clId="{FFF85CD0-5C2C-44B1-AFCD-3025D4D013AB}" dt="2025-06-29T09:59:34.725" v="275" actId="20577"/>
        <pc:sldMkLst>
          <pc:docMk/>
          <pc:sldMk cId="1436336417" sldId="2123260160"/>
        </pc:sldMkLst>
        <pc:spChg chg="mod">
          <ac:chgData name="Patrick MASSON" userId="c917163b1fa4a578" providerId="LiveId" clId="{FFF85CD0-5C2C-44B1-AFCD-3025D4D013AB}" dt="2025-06-26T14:48:39.932" v="84"/>
          <ac:spMkLst>
            <pc:docMk/>
            <pc:sldMk cId="1436336417" sldId="2123260160"/>
            <ac:spMk id="3" creationId="{A0A0DCD6-3C0E-5F94-A416-1B9011F65A69}"/>
          </ac:spMkLst>
        </pc:spChg>
        <pc:spChg chg="mod">
          <ac:chgData name="Patrick MASSON" userId="c917163b1fa4a578" providerId="LiveId" clId="{FFF85CD0-5C2C-44B1-AFCD-3025D4D013AB}" dt="2025-06-29T09:59:34.725" v="275" actId="20577"/>
          <ac:spMkLst>
            <pc:docMk/>
            <pc:sldMk cId="1436336417" sldId="2123260160"/>
            <ac:spMk id="4" creationId="{895B99A2-F85F-FB6C-2957-1E9171FC376D}"/>
          </ac:spMkLst>
        </pc:spChg>
        <pc:spChg chg="mod">
          <ac:chgData name="Patrick MASSON" userId="c917163b1fa4a578" providerId="LiveId" clId="{FFF85CD0-5C2C-44B1-AFCD-3025D4D013AB}" dt="2025-06-26T14:48:39.932" v="84"/>
          <ac:spMkLst>
            <pc:docMk/>
            <pc:sldMk cId="1436336417" sldId="2123260160"/>
            <ac:spMk id="5" creationId="{5B8411DF-610A-4E96-3AB0-5288CEF4337B}"/>
          </ac:spMkLst>
        </pc:spChg>
        <pc:spChg chg="mod">
          <ac:chgData name="Patrick MASSON" userId="c917163b1fa4a578" providerId="LiveId" clId="{FFF85CD0-5C2C-44B1-AFCD-3025D4D013AB}" dt="2025-06-26T14:48:39.932" v="84"/>
          <ac:spMkLst>
            <pc:docMk/>
            <pc:sldMk cId="1436336417" sldId="2123260160"/>
            <ac:spMk id="6" creationId="{43FA7CD8-BC19-083E-24BE-401E646AAA82}"/>
          </ac:spMkLst>
        </pc:spChg>
        <pc:spChg chg="mod">
          <ac:chgData name="Patrick MASSON" userId="c917163b1fa4a578" providerId="LiveId" clId="{FFF85CD0-5C2C-44B1-AFCD-3025D4D013AB}" dt="2025-06-26T14:48:39.932" v="84"/>
          <ac:spMkLst>
            <pc:docMk/>
            <pc:sldMk cId="1436336417" sldId="2123260160"/>
            <ac:spMk id="7" creationId="{D25DFFF6-B193-F187-AB0D-243BAAA801AF}"/>
          </ac:spMkLst>
        </pc:spChg>
        <pc:spChg chg="mod">
          <ac:chgData name="Patrick MASSON" userId="c917163b1fa4a578" providerId="LiveId" clId="{FFF85CD0-5C2C-44B1-AFCD-3025D4D013AB}" dt="2025-06-26T14:48:39.932" v="84"/>
          <ac:spMkLst>
            <pc:docMk/>
            <pc:sldMk cId="1436336417" sldId="2123260160"/>
            <ac:spMk id="10" creationId="{63A509A0-8390-AED7-1A2C-6D079556BCD5}"/>
          </ac:spMkLst>
        </pc:spChg>
        <pc:spChg chg="add mod">
          <ac:chgData name="Patrick MASSON" userId="c917163b1fa4a578" providerId="LiveId" clId="{FFF85CD0-5C2C-44B1-AFCD-3025D4D013AB}" dt="2025-06-26T14:48:39.932" v="84"/>
          <ac:spMkLst>
            <pc:docMk/>
            <pc:sldMk cId="1436336417" sldId="2123260160"/>
            <ac:spMk id="11" creationId="{94656950-E6AD-8CB3-396D-4D17DFBB51D4}"/>
          </ac:spMkLst>
        </pc:spChg>
        <pc:spChg chg="add mod">
          <ac:chgData name="Patrick MASSON" userId="c917163b1fa4a578" providerId="LiveId" clId="{FFF85CD0-5C2C-44B1-AFCD-3025D4D013AB}" dt="2025-06-27T13:51:09.120" v="131" actId="20577"/>
          <ac:spMkLst>
            <pc:docMk/>
            <pc:sldMk cId="1436336417" sldId="2123260160"/>
            <ac:spMk id="12" creationId="{3F05E0A5-FC6A-3303-C0CB-C839F6978154}"/>
          </ac:spMkLst>
        </pc:spChg>
        <pc:grpChg chg="add mod">
          <ac:chgData name="Patrick MASSON" userId="c917163b1fa4a578" providerId="LiveId" clId="{FFF85CD0-5C2C-44B1-AFCD-3025D4D013AB}" dt="2025-06-26T14:48:39.932" v="84"/>
          <ac:grpSpMkLst>
            <pc:docMk/>
            <pc:sldMk cId="1436336417" sldId="2123260160"/>
            <ac:grpSpMk id="2" creationId="{632FD5F6-A37B-1E4C-6985-A9898A445498}"/>
          </ac:grpSpMkLst>
        </pc:grpChg>
      </pc:sldChg>
      <pc:sldChg chg="addSp delSp modSp add mod">
        <pc:chgData name="Patrick MASSON" userId="c917163b1fa4a578" providerId="LiveId" clId="{FFF85CD0-5C2C-44B1-AFCD-3025D4D013AB}" dt="2025-06-29T09:59:43.048" v="277" actId="20577"/>
        <pc:sldMkLst>
          <pc:docMk/>
          <pc:sldMk cId="554814750" sldId="2123260161"/>
        </pc:sldMkLst>
        <pc:spChg chg="add mod">
          <ac:chgData name="Patrick MASSON" userId="c917163b1fa4a578" providerId="LiveId" clId="{FFF85CD0-5C2C-44B1-AFCD-3025D4D013AB}" dt="2025-06-27T13:51:13.258" v="132"/>
          <ac:spMkLst>
            <pc:docMk/>
            <pc:sldMk cId="554814750" sldId="2123260161"/>
            <ac:spMk id="3" creationId="{B8DB8565-5FF6-9AA0-4C6C-EFD806F63E7B}"/>
          </ac:spMkLst>
        </pc:spChg>
        <pc:spChg chg="mod">
          <ac:chgData name="Patrick MASSON" userId="c917163b1fa4a578" providerId="LiveId" clId="{FFF85CD0-5C2C-44B1-AFCD-3025D4D013AB}" dt="2025-06-29T09:59:43.048" v="277" actId="20577"/>
          <ac:spMkLst>
            <pc:docMk/>
            <pc:sldMk cId="554814750" sldId="2123260161"/>
            <ac:spMk id="5" creationId="{CCA610B9-A6D7-7C0A-D1F5-210381AFBB7D}"/>
          </ac:spMkLst>
        </pc:spChg>
        <pc:spChg chg="mod">
          <ac:chgData name="Patrick MASSON" userId="c917163b1fa4a578" providerId="LiveId" clId="{FFF85CD0-5C2C-44B1-AFCD-3025D4D013AB}" dt="2025-06-29T09:59:39.476" v="276" actId="20577"/>
          <ac:spMkLst>
            <pc:docMk/>
            <pc:sldMk cId="554814750" sldId="2123260161"/>
            <ac:spMk id="13" creationId="{F2BD7720-2C40-F220-C004-DBCB091BFE03}"/>
          </ac:spMkLst>
        </pc:spChg>
        <pc:spChg chg="mod">
          <ac:chgData name="Patrick MASSON" userId="c917163b1fa4a578" providerId="LiveId" clId="{FFF85CD0-5C2C-44B1-AFCD-3025D4D013AB}" dt="2025-06-26T14:49:09.916" v="90"/>
          <ac:spMkLst>
            <pc:docMk/>
            <pc:sldMk cId="554814750" sldId="2123260161"/>
            <ac:spMk id="21" creationId="{E4337626-E74B-8905-2385-C41495CEBA02}"/>
          </ac:spMkLst>
        </pc:spChg>
        <pc:spChg chg="mod">
          <ac:chgData name="Patrick MASSON" userId="c917163b1fa4a578" providerId="LiveId" clId="{FFF85CD0-5C2C-44B1-AFCD-3025D4D013AB}" dt="2025-06-26T14:49:09.916" v="90"/>
          <ac:spMkLst>
            <pc:docMk/>
            <pc:sldMk cId="554814750" sldId="2123260161"/>
            <ac:spMk id="24" creationId="{C429EFB6-22F5-4FA8-519D-F0B3E3E8DBA7}"/>
          </ac:spMkLst>
        </pc:spChg>
        <pc:spChg chg="mod">
          <ac:chgData name="Patrick MASSON" userId="c917163b1fa4a578" providerId="LiveId" clId="{FFF85CD0-5C2C-44B1-AFCD-3025D4D013AB}" dt="2025-06-26T14:49:09.916" v="90"/>
          <ac:spMkLst>
            <pc:docMk/>
            <pc:sldMk cId="554814750" sldId="2123260161"/>
            <ac:spMk id="25" creationId="{C37ADEEA-8349-EC6E-25A2-592384DF6E3F}"/>
          </ac:spMkLst>
        </pc:spChg>
        <pc:spChg chg="mod">
          <ac:chgData name="Patrick MASSON" userId="c917163b1fa4a578" providerId="LiveId" clId="{FFF85CD0-5C2C-44B1-AFCD-3025D4D013AB}" dt="2025-06-26T14:49:09.916" v="90"/>
          <ac:spMkLst>
            <pc:docMk/>
            <pc:sldMk cId="554814750" sldId="2123260161"/>
            <ac:spMk id="26" creationId="{7A2CA380-5372-3B02-FCEE-48A9B61838D0}"/>
          </ac:spMkLst>
        </pc:spChg>
        <pc:spChg chg="mod">
          <ac:chgData name="Patrick MASSON" userId="c917163b1fa4a578" providerId="LiveId" clId="{FFF85CD0-5C2C-44B1-AFCD-3025D4D013AB}" dt="2025-06-26T14:49:09.916" v="90"/>
          <ac:spMkLst>
            <pc:docMk/>
            <pc:sldMk cId="554814750" sldId="2123260161"/>
            <ac:spMk id="27" creationId="{D3299059-943B-491B-7F95-2FCBB2BEB961}"/>
          </ac:spMkLst>
        </pc:spChg>
        <pc:spChg chg="add mod">
          <ac:chgData name="Patrick MASSON" userId="c917163b1fa4a578" providerId="LiveId" clId="{FFF85CD0-5C2C-44B1-AFCD-3025D4D013AB}" dt="2025-06-26T14:49:09.916" v="90"/>
          <ac:spMkLst>
            <pc:docMk/>
            <pc:sldMk cId="554814750" sldId="2123260161"/>
            <ac:spMk id="35" creationId="{45E2C7DF-410C-8E3A-C49E-09D49C42EC95}"/>
          </ac:spMkLst>
        </pc:spChg>
        <pc:grpChg chg="add mod">
          <ac:chgData name="Patrick MASSON" userId="c917163b1fa4a578" providerId="LiveId" clId="{FFF85CD0-5C2C-44B1-AFCD-3025D4D013AB}" dt="2025-06-26T14:49:09.916" v="90"/>
          <ac:grpSpMkLst>
            <pc:docMk/>
            <pc:sldMk cId="554814750" sldId="2123260161"/>
            <ac:grpSpMk id="17" creationId="{FE28B515-599E-900B-2BCA-6E040019466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402-4B40-9602-89B1BE1B6080}"/>
              </c:ext>
            </c:extLst>
          </c:dPt>
          <c:dPt>
            <c:idx val="1"/>
            <c:bubble3D val="0"/>
            <c:explosion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402-4B40-9602-89B1BE1B6080}"/>
              </c:ext>
            </c:extLst>
          </c:dPt>
          <c:val>
            <c:numRef>
              <c:f>'Gender Distribution'!$C$2:$C$3</c:f>
              <c:numCache>
                <c:formatCode>General</c:formatCode>
                <c:ptCount val="2"/>
                <c:pt idx="0">
                  <c:v>49</c:v>
                </c:pt>
                <c:pt idx="1">
                  <c:v>51</c:v>
                </c:pt>
              </c:numCache>
            </c:numRef>
          </c:val>
          <c:extLst>
            <c:ext xmlns:c16="http://schemas.microsoft.com/office/drawing/2014/chart" uri="{C3380CC4-5D6E-409C-BE32-E72D297353CC}">
              <c16:uniqueId val="{00000004-7402-4B40-9602-89B1BE1B60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A9C6FE"/>
              </a:solidFill>
              <a:ln>
                <a:noFill/>
              </a:ln>
              <a:effectLst/>
            </c:spPr>
            <c:extLst>
              <c:ext xmlns:c16="http://schemas.microsoft.com/office/drawing/2014/chart" uri="{C3380CC4-5D6E-409C-BE32-E72D297353CC}">
                <c16:uniqueId val="{00000001-647B-45E4-93F2-B016177FC70E}"/>
              </c:ext>
            </c:extLst>
          </c:dPt>
          <c:val>
            <c:numRef>
              <c:f>Feuil2!$D$8:$E$8</c:f>
              <c:numCache>
                <c:formatCode>General</c:formatCode>
                <c:ptCount val="2"/>
                <c:pt idx="0">
                  <c:v>4</c:v>
                </c:pt>
                <c:pt idx="1">
                  <c:v>16</c:v>
                </c:pt>
              </c:numCache>
            </c:numRef>
          </c:val>
          <c:extLst>
            <c:ext xmlns:c16="http://schemas.microsoft.com/office/drawing/2014/chart" uri="{C3380CC4-5D6E-409C-BE32-E72D297353CC}">
              <c16:uniqueId val="{00000002-647B-45E4-93F2-B016177FC70E}"/>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A9C6FE"/>
              </a:solidFill>
              <a:ln>
                <a:noFill/>
              </a:ln>
              <a:effectLst/>
            </c:spPr>
            <c:extLst>
              <c:ext xmlns:c16="http://schemas.microsoft.com/office/drawing/2014/chart" uri="{C3380CC4-5D6E-409C-BE32-E72D297353CC}">
                <c16:uniqueId val="{00000001-13BF-4315-83E3-DDE4117ED5EB}"/>
              </c:ext>
            </c:extLst>
          </c:dPt>
          <c:val>
            <c:numRef>
              <c:f>Feuil2!$D$8:$E$8</c:f>
              <c:numCache>
                <c:formatCode>General</c:formatCode>
                <c:ptCount val="2"/>
                <c:pt idx="0">
                  <c:v>137</c:v>
                </c:pt>
                <c:pt idx="1">
                  <c:v>198</c:v>
                </c:pt>
              </c:numCache>
            </c:numRef>
          </c:val>
          <c:extLst>
            <c:ext xmlns:c16="http://schemas.microsoft.com/office/drawing/2014/chart" uri="{C3380CC4-5D6E-409C-BE32-E72D297353CC}">
              <c16:uniqueId val="{00000002-13BF-4315-83E3-DDE4117ED5EB}"/>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2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val>
            <c:numRef>
              <c:f>Feuil1!$D$8:$D$9</c:f>
              <c:numCache>
                <c:formatCode>General</c:formatCode>
                <c:ptCount val="2"/>
                <c:pt idx="0">
                  <c:v>0.27</c:v>
                </c:pt>
                <c:pt idx="1">
                  <c:v>0.56000000000000005</c:v>
                </c:pt>
              </c:numCache>
            </c:numRef>
          </c:val>
          <c:extLst>
            <c:ext xmlns:c16="http://schemas.microsoft.com/office/drawing/2014/chart" uri="{C3380CC4-5D6E-409C-BE32-E72D297353CC}">
              <c16:uniqueId val="{00000000-9146-4B10-BB37-348D7F0A869B}"/>
            </c:ext>
          </c:extLst>
        </c:ser>
        <c:dLbls>
          <c:showLegendKey val="0"/>
          <c:showVal val="0"/>
          <c:showCatName val="0"/>
          <c:showSerName val="0"/>
          <c:showPercent val="0"/>
          <c:showBubbleSize val="0"/>
        </c:dLbls>
        <c:gapWidth val="100"/>
        <c:overlap val="-24"/>
        <c:axId val="375029008"/>
        <c:axId val="375029488"/>
      </c:barChart>
      <c:catAx>
        <c:axId val="375029008"/>
        <c:scaling>
          <c:orientation val="minMax"/>
        </c:scaling>
        <c:delete val="1"/>
        <c:axPos val="b"/>
        <c:numFmt formatCode="General" sourceLinked="1"/>
        <c:majorTickMark val="none"/>
        <c:minorTickMark val="none"/>
        <c:tickLblPos val="nextTo"/>
        <c:crossAx val="375029488"/>
        <c:crosses val="autoZero"/>
        <c:auto val="1"/>
        <c:lblAlgn val="ctr"/>
        <c:lblOffset val="100"/>
        <c:noMultiLvlLbl val="0"/>
      </c:catAx>
      <c:valAx>
        <c:axId val="375029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37502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val>
            <c:numRef>
              <c:f>Feuil1!$D$14:$D$15</c:f>
              <c:numCache>
                <c:formatCode>General</c:formatCode>
                <c:ptCount val="2"/>
                <c:pt idx="0">
                  <c:v>64.900000000000006</c:v>
                </c:pt>
                <c:pt idx="1">
                  <c:v>39.9</c:v>
                </c:pt>
              </c:numCache>
            </c:numRef>
          </c:val>
          <c:extLst>
            <c:ext xmlns:c16="http://schemas.microsoft.com/office/drawing/2014/chart" uri="{C3380CC4-5D6E-409C-BE32-E72D297353CC}">
              <c16:uniqueId val="{00000000-C240-41B2-A853-E38D22B08041}"/>
            </c:ext>
          </c:extLst>
        </c:ser>
        <c:dLbls>
          <c:showLegendKey val="0"/>
          <c:showVal val="0"/>
          <c:showCatName val="0"/>
          <c:showSerName val="0"/>
          <c:showPercent val="0"/>
          <c:showBubbleSize val="0"/>
        </c:dLbls>
        <c:gapWidth val="100"/>
        <c:overlap val="-24"/>
        <c:axId val="375056368"/>
        <c:axId val="375056848"/>
      </c:barChart>
      <c:catAx>
        <c:axId val="375056368"/>
        <c:scaling>
          <c:orientation val="minMax"/>
        </c:scaling>
        <c:delete val="1"/>
        <c:axPos val="b"/>
        <c:numFmt formatCode="General" sourceLinked="1"/>
        <c:majorTickMark val="none"/>
        <c:minorTickMark val="none"/>
        <c:tickLblPos val="nextTo"/>
        <c:crossAx val="375056848"/>
        <c:crosses val="autoZero"/>
        <c:auto val="1"/>
        <c:lblAlgn val="ctr"/>
        <c:lblOffset val="100"/>
        <c:noMultiLvlLbl val="0"/>
      </c:catAx>
      <c:valAx>
        <c:axId val="375056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37505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136482939632546E-2"/>
          <c:y val="0.17171296296296296"/>
          <c:w val="0.41808573928258969"/>
          <c:h val="0.72125801983085447"/>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val>
            <c:numRef>
              <c:f>Feuil1!$C$7:$C$8</c:f>
              <c:numCache>
                <c:formatCode>General</c:formatCode>
                <c:ptCount val="2"/>
                <c:pt idx="0">
                  <c:v>92</c:v>
                </c:pt>
                <c:pt idx="1">
                  <c:v>48</c:v>
                </c:pt>
              </c:numCache>
            </c:numRef>
          </c:val>
          <c:extLst>
            <c:ext xmlns:c16="http://schemas.microsoft.com/office/drawing/2014/chart" uri="{C3380CC4-5D6E-409C-BE32-E72D297353CC}">
              <c16:uniqueId val="{00000000-17E7-49B9-8CF6-F009C0301756}"/>
            </c:ext>
          </c:extLst>
        </c:ser>
        <c:dLbls>
          <c:showLegendKey val="0"/>
          <c:showVal val="0"/>
          <c:showCatName val="0"/>
          <c:showSerName val="0"/>
          <c:showPercent val="0"/>
          <c:showBubbleSize val="0"/>
        </c:dLbls>
        <c:gapWidth val="50"/>
        <c:overlap val="100"/>
        <c:axId val="630365424"/>
        <c:axId val="630365904"/>
      </c:barChart>
      <c:catAx>
        <c:axId val="630365424"/>
        <c:scaling>
          <c:orientation val="minMax"/>
        </c:scaling>
        <c:delete val="1"/>
        <c:axPos val="b"/>
        <c:majorTickMark val="none"/>
        <c:minorTickMark val="none"/>
        <c:tickLblPos val="nextTo"/>
        <c:crossAx val="630365904"/>
        <c:crosses val="autoZero"/>
        <c:auto val="1"/>
        <c:lblAlgn val="ctr"/>
        <c:lblOffset val="100"/>
        <c:noMultiLvlLbl val="0"/>
      </c:catAx>
      <c:valAx>
        <c:axId val="6303659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crossAx val="630365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val>
            <c:numRef>
              <c:f>Feuil1!$F$7:$F$8</c:f>
              <c:numCache>
                <c:formatCode>General</c:formatCode>
                <c:ptCount val="2"/>
                <c:pt idx="0">
                  <c:v>11683</c:v>
                </c:pt>
                <c:pt idx="1">
                  <c:v>7152</c:v>
                </c:pt>
              </c:numCache>
            </c:numRef>
          </c:val>
          <c:extLst>
            <c:ext xmlns:c16="http://schemas.microsoft.com/office/drawing/2014/chart" uri="{C3380CC4-5D6E-409C-BE32-E72D297353CC}">
              <c16:uniqueId val="{00000000-7070-4666-ACDA-0A9C59C4F866}"/>
            </c:ext>
          </c:extLst>
        </c:ser>
        <c:dLbls>
          <c:showLegendKey val="0"/>
          <c:showVal val="0"/>
          <c:showCatName val="0"/>
          <c:showSerName val="0"/>
          <c:showPercent val="0"/>
          <c:showBubbleSize val="0"/>
        </c:dLbls>
        <c:gapWidth val="50"/>
        <c:overlap val="-36"/>
        <c:axId val="1037847871"/>
        <c:axId val="1037836351"/>
      </c:barChart>
      <c:catAx>
        <c:axId val="1037847871"/>
        <c:scaling>
          <c:orientation val="minMax"/>
        </c:scaling>
        <c:delete val="1"/>
        <c:axPos val="b"/>
        <c:numFmt formatCode="General" sourceLinked="1"/>
        <c:majorTickMark val="none"/>
        <c:minorTickMark val="none"/>
        <c:tickLblPos val="nextTo"/>
        <c:crossAx val="1037836351"/>
        <c:crosses val="autoZero"/>
        <c:auto val="1"/>
        <c:lblAlgn val="ctr"/>
        <c:lblOffset val="100"/>
        <c:noMultiLvlLbl val="0"/>
      </c:catAx>
      <c:valAx>
        <c:axId val="1037836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7847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val>
            <c:numRef>
              <c:f>Feuil1!$G$14:$G$15</c:f>
              <c:numCache>
                <c:formatCode>General</c:formatCode>
                <c:ptCount val="2"/>
                <c:pt idx="0">
                  <c:v>258</c:v>
                </c:pt>
                <c:pt idx="1">
                  <c:v>61</c:v>
                </c:pt>
              </c:numCache>
            </c:numRef>
          </c:val>
          <c:extLst>
            <c:ext xmlns:c16="http://schemas.microsoft.com/office/drawing/2014/chart" uri="{C3380CC4-5D6E-409C-BE32-E72D297353CC}">
              <c16:uniqueId val="{00000000-E250-43A1-B245-58F0DA987177}"/>
            </c:ext>
          </c:extLst>
        </c:ser>
        <c:dLbls>
          <c:showLegendKey val="0"/>
          <c:showVal val="0"/>
          <c:showCatName val="0"/>
          <c:showSerName val="0"/>
          <c:showPercent val="0"/>
          <c:showBubbleSize val="0"/>
        </c:dLbls>
        <c:gapWidth val="50"/>
        <c:overlap val="100"/>
        <c:axId val="1037844031"/>
        <c:axId val="1037849311"/>
      </c:barChart>
      <c:catAx>
        <c:axId val="1037844031"/>
        <c:scaling>
          <c:orientation val="minMax"/>
        </c:scaling>
        <c:delete val="1"/>
        <c:axPos val="b"/>
        <c:majorTickMark val="none"/>
        <c:minorTickMark val="none"/>
        <c:tickLblPos val="nextTo"/>
        <c:crossAx val="1037849311"/>
        <c:crosses val="autoZero"/>
        <c:auto val="1"/>
        <c:lblAlgn val="ctr"/>
        <c:lblOffset val="100"/>
        <c:noMultiLvlLbl val="0"/>
      </c:catAx>
      <c:valAx>
        <c:axId val="103784931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7844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val>
            <c:numRef>
              <c:f>Feuil1!$D$14:$D$15</c:f>
              <c:numCache>
                <c:formatCode>General</c:formatCode>
                <c:ptCount val="2"/>
                <c:pt idx="0">
                  <c:v>34</c:v>
                </c:pt>
                <c:pt idx="1">
                  <c:v>66</c:v>
                </c:pt>
              </c:numCache>
            </c:numRef>
          </c:val>
          <c:extLst>
            <c:ext xmlns:c16="http://schemas.microsoft.com/office/drawing/2014/chart" uri="{C3380CC4-5D6E-409C-BE32-E72D297353CC}">
              <c16:uniqueId val="{00000000-A8E4-4700-BE1F-A933D944BA25}"/>
            </c:ext>
          </c:extLst>
        </c:ser>
        <c:dLbls>
          <c:showLegendKey val="0"/>
          <c:showVal val="0"/>
          <c:showCatName val="0"/>
          <c:showSerName val="0"/>
          <c:showPercent val="0"/>
          <c:showBubbleSize val="0"/>
        </c:dLbls>
        <c:gapWidth val="100"/>
        <c:overlap val="-24"/>
        <c:axId val="375056368"/>
        <c:axId val="375056848"/>
      </c:barChart>
      <c:catAx>
        <c:axId val="375056368"/>
        <c:scaling>
          <c:orientation val="minMax"/>
        </c:scaling>
        <c:delete val="1"/>
        <c:axPos val="b"/>
        <c:numFmt formatCode="General" sourceLinked="1"/>
        <c:majorTickMark val="none"/>
        <c:minorTickMark val="none"/>
        <c:tickLblPos val="nextTo"/>
        <c:crossAx val="375056848"/>
        <c:crosses val="autoZero"/>
        <c:auto val="1"/>
        <c:lblAlgn val="ctr"/>
        <c:lblOffset val="100"/>
        <c:noMultiLvlLbl val="0"/>
      </c:catAx>
      <c:valAx>
        <c:axId val="375056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37505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A9C6FE"/>
              </a:solidFill>
              <a:ln>
                <a:noFill/>
              </a:ln>
              <a:effectLst/>
            </c:spPr>
            <c:extLst>
              <c:ext xmlns:c16="http://schemas.microsoft.com/office/drawing/2014/chart" uri="{C3380CC4-5D6E-409C-BE32-E72D297353CC}">
                <c16:uniqueId val="{00000002-4555-45CB-8C54-FAB0B7D021F4}"/>
              </c:ext>
            </c:extLst>
          </c:dPt>
          <c:val>
            <c:numRef>
              <c:f>Feuil2!$D$8:$E$8</c:f>
              <c:numCache>
                <c:formatCode>General</c:formatCode>
                <c:ptCount val="2"/>
                <c:pt idx="0">
                  <c:v>14.3</c:v>
                </c:pt>
                <c:pt idx="1">
                  <c:v>25.3</c:v>
                </c:pt>
              </c:numCache>
            </c:numRef>
          </c:val>
          <c:extLst>
            <c:ext xmlns:c16="http://schemas.microsoft.com/office/drawing/2014/chart" uri="{C3380CC4-5D6E-409C-BE32-E72D297353CC}">
              <c16:uniqueId val="{00000000-4555-45CB-8C54-FAB0B7D021F4}"/>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70A0FE">
                  <a:lumMod val="60000"/>
                  <a:lumOff val="40000"/>
                </a:srgbClr>
              </a:solidFill>
              <a:ln>
                <a:noFill/>
              </a:ln>
              <a:effectLst/>
            </c:spPr>
            <c:extLst>
              <c:ext xmlns:c16="http://schemas.microsoft.com/office/drawing/2014/chart" uri="{C3380CC4-5D6E-409C-BE32-E72D297353CC}">
                <c16:uniqueId val="{00000001-07E6-4795-96ED-675A758B0C76}"/>
              </c:ext>
            </c:extLst>
          </c:dPt>
          <c:val>
            <c:numRef>
              <c:f>Feuil2!$D$8:$E$8</c:f>
              <c:numCache>
                <c:formatCode>General</c:formatCode>
                <c:ptCount val="2"/>
                <c:pt idx="0">
                  <c:v>33.299999999999997</c:v>
                </c:pt>
                <c:pt idx="1">
                  <c:v>30.7</c:v>
                </c:pt>
              </c:numCache>
            </c:numRef>
          </c:val>
          <c:extLst>
            <c:ext xmlns:c16="http://schemas.microsoft.com/office/drawing/2014/chart" uri="{C3380CC4-5D6E-409C-BE32-E72D297353CC}">
              <c16:uniqueId val="{00000000-07E6-4795-96ED-675A758B0C76}"/>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5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A9C6FE"/>
              </a:solidFill>
              <a:ln>
                <a:noFill/>
              </a:ln>
              <a:effectLst/>
            </c:spPr>
            <c:extLst>
              <c:ext xmlns:c16="http://schemas.microsoft.com/office/drawing/2014/chart" uri="{C3380CC4-5D6E-409C-BE32-E72D297353CC}">
                <c16:uniqueId val="{00000001-61E1-4FE7-8E53-9C71ED2E951F}"/>
              </c:ext>
            </c:extLst>
          </c:dPt>
          <c:val>
            <c:numRef>
              <c:f>Feuil2!$D$8:$E$8</c:f>
              <c:numCache>
                <c:formatCode>General</c:formatCode>
                <c:ptCount val="2"/>
                <c:pt idx="0">
                  <c:v>18.7</c:v>
                </c:pt>
                <c:pt idx="1">
                  <c:v>16</c:v>
                </c:pt>
              </c:numCache>
            </c:numRef>
          </c:val>
          <c:extLst>
            <c:ext xmlns:c16="http://schemas.microsoft.com/office/drawing/2014/chart" uri="{C3380CC4-5D6E-409C-BE32-E72D297353CC}">
              <c16:uniqueId val="{00000002-61E1-4FE7-8E53-9C71ED2E951F}"/>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spPr>
              <a:solidFill>
                <a:srgbClr val="A9C6FE"/>
              </a:solidFill>
              <a:ln>
                <a:noFill/>
              </a:ln>
              <a:effectLst/>
            </c:spPr>
            <c:extLst>
              <c:ext xmlns:c16="http://schemas.microsoft.com/office/drawing/2014/chart" uri="{C3380CC4-5D6E-409C-BE32-E72D297353CC}">
                <c16:uniqueId val="{00000001-AB4A-43B6-A1E9-D49990BF494E}"/>
              </c:ext>
            </c:extLst>
          </c:dPt>
          <c:val>
            <c:numRef>
              <c:f>Feuil2!$D$8:$E$8</c:f>
              <c:numCache>
                <c:formatCode>General</c:formatCode>
                <c:ptCount val="2"/>
                <c:pt idx="0">
                  <c:v>8</c:v>
                </c:pt>
                <c:pt idx="1">
                  <c:v>0</c:v>
                </c:pt>
              </c:numCache>
            </c:numRef>
          </c:val>
          <c:extLst>
            <c:ext xmlns:c16="http://schemas.microsoft.com/office/drawing/2014/chart" uri="{C3380CC4-5D6E-409C-BE32-E72D297353CC}">
              <c16:uniqueId val="{00000002-AB4A-43B6-A1E9-D49990BF494E}"/>
            </c:ext>
          </c:extLst>
        </c:ser>
        <c:dLbls>
          <c:showLegendKey val="0"/>
          <c:showVal val="0"/>
          <c:showCatName val="0"/>
          <c:showSerName val="0"/>
          <c:showPercent val="0"/>
          <c:showBubbleSize val="0"/>
        </c:dLbls>
        <c:gapWidth val="50"/>
        <c:overlap val="-27"/>
        <c:axId val="1777864224"/>
        <c:axId val="1777865184"/>
      </c:barChart>
      <c:catAx>
        <c:axId val="1777864224"/>
        <c:scaling>
          <c:orientation val="minMax"/>
        </c:scaling>
        <c:delete val="1"/>
        <c:axPos val="b"/>
        <c:numFmt formatCode="General" sourceLinked="1"/>
        <c:majorTickMark val="none"/>
        <c:minorTickMark val="none"/>
        <c:tickLblPos val="nextTo"/>
        <c:crossAx val="1777865184"/>
        <c:crosses val="autoZero"/>
        <c:auto val="1"/>
        <c:lblAlgn val="ctr"/>
        <c:lblOffset val="100"/>
        <c:noMultiLvlLbl val="0"/>
      </c:catAx>
      <c:valAx>
        <c:axId val="177786518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7786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9AD0-04CB-4E09-BAA1-BBDFD103CE07}" type="datetimeFigureOut">
              <a:rPr lang="fr-FR" smtClean="0"/>
              <a:t>29/06/2025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10643-37F0-4C92-9329-22D5496E26E2}" type="slidenum">
              <a:rPr lang="fr-FR" smtClean="0"/>
              <a:t>‹#›</a:t>
            </a:fld>
            <a:endParaRPr lang="fr-FR"/>
          </a:p>
        </p:txBody>
      </p:sp>
    </p:spTree>
    <p:extLst>
      <p:ext uri="{BB962C8B-B14F-4D97-AF65-F5344CB8AC3E}">
        <p14:creationId xmlns:p14="http://schemas.microsoft.com/office/powerpoint/2010/main" val="285302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410643-37F0-4C92-9329-22D5496E26E2}" type="slidenum">
              <a:rPr lang="fr-FR" smtClean="0"/>
              <a:t>2</a:t>
            </a:fld>
            <a:endParaRPr lang="fr-FR"/>
          </a:p>
        </p:txBody>
      </p:sp>
    </p:spTree>
    <p:extLst>
      <p:ext uri="{BB962C8B-B14F-4D97-AF65-F5344CB8AC3E}">
        <p14:creationId xmlns:p14="http://schemas.microsoft.com/office/powerpoint/2010/main" val="122849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905BE-AAE0-CF2E-8756-0B7C8808AA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4F3563-A4CF-8AFE-5CC6-FCBB13FEF3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A53C44-8BDF-1837-AAD9-60727899EAD8}"/>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b="0" i="1" dirty="0">
                <a:latin typeface="+mn-lt"/>
                <a:cs typeface="Arial" panose="020B0604020202020204" pitchFamily="34" charset="0"/>
              </a:rPr>
              <a:t>dd-</a:t>
            </a:r>
            <a:r>
              <a:rPr lang="fr-FR" sz="1200" b="0" i="1" dirty="0" err="1">
                <a:latin typeface="+mn-lt"/>
                <a:cs typeface="Arial" panose="020B0604020202020204" pitchFamily="34" charset="0"/>
              </a:rPr>
              <a:t>cfDNA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Donor-derived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DNA; </a:t>
            </a:r>
            <a:r>
              <a:rPr lang="fr-FR" sz="1200" b="0" i="1" dirty="0" err="1">
                <a:latin typeface="+mn-lt"/>
                <a:cs typeface="Arial" panose="020B0604020202020204" pitchFamily="34" charset="0"/>
              </a:rPr>
              <a:t>cfnDNA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a:t>
            </a:r>
            <a:r>
              <a:rPr lang="fr-FR" sz="1200" b="0" i="1" dirty="0" err="1">
                <a:latin typeface="+mn-lt"/>
                <a:cs typeface="Arial" panose="020B0604020202020204" pitchFamily="34" charset="0"/>
              </a:rPr>
              <a:t>nuclear</a:t>
            </a:r>
            <a:r>
              <a:rPr lang="fr-FR" sz="1200" b="0" i="1" dirty="0">
                <a:latin typeface="+mn-lt"/>
                <a:cs typeface="Arial" panose="020B0604020202020204" pitchFamily="34" charset="0"/>
              </a:rPr>
              <a:t> DNA; </a:t>
            </a:r>
            <a:r>
              <a:rPr lang="fr-FR" sz="1200" b="0" i="1" dirty="0" err="1">
                <a:latin typeface="+mn-lt"/>
                <a:cs typeface="Arial" panose="020B0604020202020204" pitchFamily="34" charset="0"/>
              </a:rPr>
              <a:t>cf-mtDNA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 free mitochondrial DNA; </a:t>
            </a:r>
            <a:r>
              <a:rPr lang="fr-FR" sz="1200" b="0" i="1" dirty="0" err="1">
                <a:latin typeface="+mn-lt"/>
                <a:cs typeface="Arial" panose="020B0604020202020204" pitchFamily="34" charset="0"/>
              </a:rPr>
              <a:t>DAMPs</a:t>
            </a:r>
            <a:r>
              <a:rPr lang="fr-FR" sz="1200" b="0" i="1" dirty="0">
                <a:latin typeface="+mn-lt"/>
                <a:cs typeface="Arial" panose="020B0604020202020204" pitchFamily="34" charset="0"/>
              </a:rPr>
              <a:t>, Damage-</a:t>
            </a:r>
            <a:r>
              <a:rPr lang="fr-FR" sz="1200" b="0" i="1" dirty="0" err="1">
                <a:latin typeface="+mn-lt"/>
                <a:cs typeface="Arial" panose="020B0604020202020204" pitchFamily="34" charset="0"/>
              </a:rPr>
              <a:t>associated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molecular</a:t>
            </a:r>
            <a:r>
              <a:rPr lang="fr-FR" sz="1200" b="0" i="1" dirty="0">
                <a:latin typeface="+mn-lt"/>
                <a:cs typeface="Arial" panose="020B0604020202020204" pitchFamily="34" charset="0"/>
              </a:rPr>
              <a:t> patterns; PGD, </a:t>
            </a:r>
            <a:r>
              <a:rPr lang="fr-FR" sz="1200" b="0" i="1" dirty="0" err="1">
                <a:latin typeface="+mn-lt"/>
                <a:cs typeface="Arial" panose="020B0604020202020204" pitchFamily="34" charset="0"/>
              </a:rPr>
              <a:t>Primary</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graft</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dysfunction</a:t>
            </a:r>
            <a:r>
              <a:rPr lang="fr-FR" sz="1200" b="0" i="1" dirty="0">
                <a:latin typeface="+mn-lt"/>
                <a:cs typeface="Arial" panose="020B0604020202020204" pitchFamily="34" charset="0"/>
              </a:rPr>
              <a:t>; </a:t>
            </a:r>
            <a:r>
              <a:rPr kumimoji="0" lang="en-US"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cDCD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lang="en-US" b="0" i="1" dirty="0"/>
              <a:t>Controlled Donation after Circulatory Death</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DBD, Donation after brain-dead; IQR, </a:t>
            </a:r>
            <a:r>
              <a:rPr lang="fr-FR" b="0" i="1" dirty="0">
                <a:latin typeface="+mn-lt"/>
              </a:rPr>
              <a:t>Interquartile Range.</a:t>
            </a:r>
          </a:p>
          <a:p>
            <a:endParaRPr lang="fr-FR" b="1" dirty="0"/>
          </a:p>
          <a:p>
            <a:r>
              <a:rPr lang="fr-FR" b="1" dirty="0"/>
              <a:t>Reference </a:t>
            </a:r>
            <a:r>
              <a:rPr lang="fr-FR" b="1" dirty="0" err="1"/>
              <a:t>Number</a:t>
            </a:r>
            <a:r>
              <a:rPr lang="fr-FR" b="1" dirty="0"/>
              <a:t>: 2311 </a:t>
            </a:r>
          </a:p>
          <a:p>
            <a:r>
              <a:rPr lang="fr-FR" b="1" dirty="0"/>
              <a:t>DONOR-DERIVED CELL-FREE MITOCHONDRIAL DNA IN LUNG TRANSPLANATION, ITS RELATIONSHIP WITH PRIMARY GRAFT DYSFUNCTION </a:t>
            </a:r>
          </a:p>
          <a:p>
            <a:endParaRPr lang="fr-FR" dirty="0"/>
          </a:p>
          <a:p>
            <a:r>
              <a:rPr lang="fr-FR" b="1" dirty="0"/>
              <a:t>Irene Bello</a:t>
            </a:r>
            <a:r>
              <a:rPr lang="fr-FR" b="1" baseline="30000" dirty="0"/>
              <a:t>1, 2, 3</a:t>
            </a:r>
            <a:r>
              <a:rPr lang="fr-FR" b="1" dirty="0"/>
              <a:t>, Ramon Martí</a:t>
            </a:r>
            <a:r>
              <a:rPr lang="fr-FR" b="1" baseline="30000" dirty="0"/>
              <a:t>4</a:t>
            </a:r>
            <a:r>
              <a:rPr lang="fr-FR" b="1" dirty="0"/>
              <a:t>, Javier Francisco Ramon</a:t>
            </a:r>
            <a:r>
              <a:rPr lang="fr-FR" b="1" baseline="30000" dirty="0"/>
              <a:t>4</a:t>
            </a:r>
            <a:r>
              <a:rPr lang="fr-FR" b="1" dirty="0"/>
              <a:t>, Silvana Crowley</a:t>
            </a:r>
            <a:r>
              <a:rPr lang="fr-FR" b="1" baseline="30000" dirty="0"/>
              <a:t>5</a:t>
            </a:r>
            <a:r>
              <a:rPr lang="fr-FR" b="1" dirty="0"/>
              <a:t>, Maria </a:t>
            </a:r>
            <a:r>
              <a:rPr lang="fr-FR" b="1" dirty="0" err="1"/>
              <a:t>Jesús</a:t>
            </a:r>
            <a:r>
              <a:rPr lang="fr-FR" b="1" dirty="0"/>
              <a:t> Melià</a:t>
            </a:r>
            <a:r>
              <a:rPr lang="fr-FR" b="1" baseline="30000" dirty="0"/>
              <a:t>4</a:t>
            </a:r>
            <a:r>
              <a:rPr lang="fr-FR" b="1" dirty="0"/>
              <a:t>, Elena García-Arumí</a:t>
            </a:r>
            <a:r>
              <a:rPr lang="fr-FR" b="1" baseline="30000" dirty="0"/>
              <a:t>4</a:t>
            </a:r>
            <a:r>
              <a:rPr lang="fr-FR" b="1" dirty="0"/>
              <a:t>, Sara Naranjo</a:t>
            </a:r>
            <a:r>
              <a:rPr lang="fr-FR" b="1" baseline="30000" dirty="0"/>
              <a:t>6</a:t>
            </a:r>
            <a:r>
              <a:rPr lang="fr-FR" b="1" dirty="0"/>
              <a:t>, Eva Fieira</a:t>
            </a:r>
            <a:r>
              <a:rPr lang="fr-FR" b="1" baseline="30000" dirty="0"/>
              <a:t>7</a:t>
            </a:r>
            <a:r>
              <a:rPr lang="fr-FR" b="1" dirty="0"/>
              <a:t>, Marina Pérez Redondo</a:t>
            </a:r>
            <a:r>
              <a:rPr lang="fr-FR" b="1" baseline="30000" dirty="0"/>
              <a:t>5</a:t>
            </a:r>
            <a:r>
              <a:rPr lang="fr-FR" b="1" dirty="0"/>
              <a:t>, </a:t>
            </a:r>
            <a:r>
              <a:rPr lang="fr-FR" b="1" dirty="0" err="1"/>
              <a:t>Aroa</a:t>
            </a:r>
            <a:r>
              <a:rPr lang="fr-FR" b="1" dirty="0"/>
              <a:t> Gomez Brey</a:t>
            </a:r>
            <a:r>
              <a:rPr lang="fr-FR" b="1" baseline="30000" dirty="0"/>
              <a:t>8</a:t>
            </a:r>
            <a:r>
              <a:rPr lang="fr-FR" b="1" dirty="0"/>
              <a:t>, Victor Mora</a:t>
            </a:r>
            <a:r>
              <a:rPr lang="fr-FR" b="1" baseline="30000" dirty="0"/>
              <a:t>6</a:t>
            </a:r>
            <a:r>
              <a:rPr lang="fr-FR" b="1" dirty="0"/>
              <a:t>, María de Los </a:t>
            </a:r>
            <a:r>
              <a:rPr lang="fr-FR" b="1" dirty="0" err="1"/>
              <a:t>Ángeles</a:t>
            </a:r>
            <a:r>
              <a:rPr lang="fr-FR" b="1" dirty="0"/>
              <a:t> Ballesteros</a:t>
            </a:r>
            <a:r>
              <a:rPr lang="fr-FR" b="1" baseline="30000" dirty="0"/>
              <a:t>6</a:t>
            </a:r>
            <a:r>
              <a:rPr lang="fr-FR" b="1" dirty="0"/>
              <a:t>, Fernando Mosteiro</a:t>
            </a:r>
            <a:r>
              <a:rPr lang="fr-FR" b="1" baseline="30000" dirty="0"/>
              <a:t>7</a:t>
            </a:r>
            <a:r>
              <a:rPr lang="fr-FR" b="1" dirty="0"/>
              <a:t>, Alberto Sandiumenge</a:t>
            </a:r>
            <a:r>
              <a:rPr lang="fr-FR" b="1" baseline="30000" dirty="0"/>
              <a:t>4</a:t>
            </a:r>
            <a:r>
              <a:rPr lang="fr-FR" b="1" dirty="0"/>
              <a:t>, </a:t>
            </a:r>
            <a:r>
              <a:rPr lang="fr-FR" b="1" baseline="30000" dirty="0"/>
              <a:t>8</a:t>
            </a:r>
            <a:endParaRPr lang="fr-FR" b="1" dirty="0"/>
          </a:p>
          <a:p>
            <a:endParaRPr lang="fr-FR" dirty="0"/>
          </a:p>
          <a:p>
            <a:r>
              <a:rPr lang="fr-FR" i="1" baseline="30000" dirty="0"/>
              <a:t>1</a:t>
            </a:r>
            <a:r>
              <a:rPr lang="fr-FR" i="1" dirty="0"/>
              <a:t>Hospital </a:t>
            </a:r>
            <a:r>
              <a:rPr lang="fr-FR" i="1" dirty="0" err="1"/>
              <a:t>Clínic</a:t>
            </a:r>
            <a:r>
              <a:rPr lang="fr-FR" i="1" dirty="0"/>
              <a:t> de Barcelona , </a:t>
            </a:r>
            <a:r>
              <a:rPr lang="fr-FR" i="1" dirty="0" err="1"/>
              <a:t>Thoracic</a:t>
            </a:r>
            <a:r>
              <a:rPr lang="fr-FR" i="1" dirty="0"/>
              <a:t> </a:t>
            </a:r>
            <a:r>
              <a:rPr lang="fr-FR" i="1" dirty="0" err="1"/>
              <a:t>Surgery</a:t>
            </a:r>
            <a:r>
              <a:rPr lang="fr-FR" i="1" dirty="0"/>
              <a:t> </a:t>
            </a:r>
            <a:r>
              <a:rPr lang="fr-FR" i="1" dirty="0" err="1"/>
              <a:t>Department</a:t>
            </a:r>
            <a:r>
              <a:rPr lang="fr-FR" i="1" dirty="0"/>
              <a:t>, Barcelona , Spain, </a:t>
            </a:r>
            <a:r>
              <a:rPr lang="fr-FR" i="1" baseline="30000" dirty="0"/>
              <a:t>2</a:t>
            </a:r>
            <a:r>
              <a:rPr lang="fr-FR" i="1" dirty="0"/>
              <a:t>IDIBAPS, Barcelona, Spain, </a:t>
            </a:r>
            <a:r>
              <a:rPr lang="fr-FR" i="1" baseline="30000" dirty="0"/>
              <a:t>3</a:t>
            </a:r>
            <a:r>
              <a:rPr lang="fr-FR" i="1" dirty="0"/>
              <a:t>Universitat de Barcelona, </a:t>
            </a:r>
            <a:r>
              <a:rPr lang="fr-FR" i="1" dirty="0" err="1"/>
              <a:t>Surgery</a:t>
            </a:r>
            <a:r>
              <a:rPr lang="fr-FR" i="1" dirty="0"/>
              <a:t> </a:t>
            </a:r>
            <a:r>
              <a:rPr lang="fr-FR" i="1" dirty="0" err="1"/>
              <a:t>Department</a:t>
            </a:r>
            <a:r>
              <a:rPr lang="fr-FR" i="1" dirty="0"/>
              <a:t>, Barcelona, Spain, </a:t>
            </a:r>
            <a:r>
              <a:rPr lang="fr-FR" i="1" baseline="30000" dirty="0"/>
              <a:t>4</a:t>
            </a:r>
            <a:r>
              <a:rPr lang="fr-FR" i="1" dirty="0"/>
              <a:t>VHIR, Barcelona, Spain, </a:t>
            </a:r>
            <a:r>
              <a:rPr lang="fr-FR" i="1" baseline="30000" dirty="0"/>
              <a:t>5</a:t>
            </a:r>
            <a:r>
              <a:rPr lang="fr-FR" i="1" dirty="0"/>
              <a:t>Hospital </a:t>
            </a:r>
            <a:r>
              <a:rPr lang="fr-FR" i="1" dirty="0" err="1"/>
              <a:t>Puerta</a:t>
            </a:r>
            <a:r>
              <a:rPr lang="fr-FR" i="1" dirty="0"/>
              <a:t> de Hierro de </a:t>
            </a:r>
            <a:r>
              <a:rPr lang="fr-FR" i="1" dirty="0" err="1"/>
              <a:t>Majadahonda</a:t>
            </a:r>
            <a:r>
              <a:rPr lang="fr-FR" i="1" dirty="0"/>
              <a:t>, </a:t>
            </a:r>
            <a:r>
              <a:rPr lang="fr-FR" i="1" dirty="0" err="1"/>
              <a:t>Majadahonda</a:t>
            </a:r>
            <a:r>
              <a:rPr lang="fr-FR" i="1" dirty="0"/>
              <a:t>, Spain, </a:t>
            </a:r>
            <a:r>
              <a:rPr lang="fr-FR" i="1" baseline="30000" dirty="0"/>
              <a:t>6</a:t>
            </a:r>
            <a:r>
              <a:rPr lang="fr-FR" i="1" dirty="0"/>
              <a:t>Hospital Marqués de </a:t>
            </a:r>
            <a:r>
              <a:rPr lang="fr-FR" i="1" dirty="0" err="1"/>
              <a:t>Vadecilla</a:t>
            </a:r>
            <a:r>
              <a:rPr lang="fr-FR" i="1" dirty="0"/>
              <a:t>, Santander, Spain, </a:t>
            </a:r>
            <a:r>
              <a:rPr lang="fr-FR" i="1" baseline="30000" dirty="0"/>
              <a:t>7</a:t>
            </a:r>
            <a:r>
              <a:rPr lang="fr-FR" i="1" dirty="0"/>
              <a:t>Complejo </a:t>
            </a:r>
            <a:r>
              <a:rPr lang="fr-FR" i="1" dirty="0" err="1"/>
              <a:t>Hospitalario</a:t>
            </a:r>
            <a:r>
              <a:rPr lang="fr-FR" i="1" dirty="0"/>
              <a:t> </a:t>
            </a:r>
            <a:r>
              <a:rPr lang="fr-FR" i="1" dirty="0" err="1"/>
              <a:t>Universitario</a:t>
            </a:r>
            <a:r>
              <a:rPr lang="fr-FR" i="1" dirty="0"/>
              <a:t> A </a:t>
            </a:r>
            <a:r>
              <a:rPr lang="fr-FR" i="1" dirty="0" err="1"/>
              <a:t>Coruña</a:t>
            </a:r>
            <a:r>
              <a:rPr lang="fr-FR" i="1" dirty="0"/>
              <a:t>, A </a:t>
            </a:r>
            <a:r>
              <a:rPr lang="fr-FR" i="1" dirty="0" err="1"/>
              <a:t>Coruña</a:t>
            </a:r>
            <a:r>
              <a:rPr lang="fr-FR" i="1" dirty="0"/>
              <a:t>, Spain, </a:t>
            </a:r>
            <a:r>
              <a:rPr lang="fr-FR" i="1" baseline="30000" dirty="0"/>
              <a:t>8</a:t>
            </a:r>
            <a:r>
              <a:rPr lang="fr-FR" i="1" dirty="0"/>
              <a:t>Hospital Vall d'</a:t>
            </a:r>
            <a:r>
              <a:rPr lang="fr-FR" i="1" dirty="0" err="1"/>
              <a:t>Hebron</a:t>
            </a:r>
            <a:r>
              <a:rPr lang="fr-FR" i="1" dirty="0"/>
              <a:t>, Barcelona, Spain </a:t>
            </a:r>
          </a:p>
          <a:p>
            <a:endParaRPr lang="fr-FR" dirty="0"/>
          </a:p>
          <a:p>
            <a:r>
              <a:rPr lang="fr-FR" b="1" dirty="0"/>
              <a:t>Background</a:t>
            </a:r>
            <a:r>
              <a:rPr lang="fr-FR" dirty="0"/>
              <a:t>: </a:t>
            </a:r>
            <a:r>
              <a:rPr lang="fr-FR" dirty="0" err="1"/>
              <a:t>Donor-derived</a:t>
            </a:r>
            <a:r>
              <a:rPr lang="fr-FR" dirty="0"/>
              <a:t> </a:t>
            </a:r>
            <a:r>
              <a:rPr lang="fr-FR" dirty="0" err="1"/>
              <a:t>cell</a:t>
            </a:r>
            <a:r>
              <a:rPr lang="fr-FR" dirty="0"/>
              <a:t>-free DNA (dd-</a:t>
            </a:r>
            <a:r>
              <a:rPr lang="fr-FR" dirty="0" err="1"/>
              <a:t>cfDNA</a:t>
            </a:r>
            <a:r>
              <a:rPr lang="fr-FR" dirty="0"/>
              <a:t>) </a:t>
            </a:r>
            <a:r>
              <a:rPr lang="fr-FR" dirty="0" err="1"/>
              <a:t>is</a:t>
            </a:r>
            <a:r>
              <a:rPr lang="fr-FR" dirty="0"/>
              <a:t> a key </a:t>
            </a:r>
            <a:r>
              <a:rPr lang="fr-FR" dirty="0" err="1"/>
              <a:t>biomarker</a:t>
            </a:r>
            <a:r>
              <a:rPr lang="fr-FR" dirty="0"/>
              <a:t> for </a:t>
            </a:r>
            <a:r>
              <a:rPr lang="fr-FR" dirty="0" err="1"/>
              <a:t>allograft</a:t>
            </a:r>
            <a:r>
              <a:rPr lang="fr-FR" dirty="0"/>
              <a:t> rejection or infection, in </a:t>
            </a:r>
            <a:r>
              <a:rPr lang="fr-FR" dirty="0" err="1"/>
              <a:t>lung</a:t>
            </a:r>
            <a:r>
              <a:rPr lang="fr-FR" dirty="0"/>
              <a:t> transplantation. </a:t>
            </a:r>
            <a:r>
              <a:rPr lang="fr-FR" dirty="0" err="1"/>
              <a:t>Cell</a:t>
            </a:r>
            <a:r>
              <a:rPr lang="fr-FR" dirty="0"/>
              <a:t>-free DNA </a:t>
            </a:r>
            <a:r>
              <a:rPr lang="fr-FR" dirty="0" err="1"/>
              <a:t>consists</a:t>
            </a:r>
            <a:r>
              <a:rPr lang="fr-FR" dirty="0"/>
              <a:t> of </a:t>
            </a:r>
            <a:r>
              <a:rPr lang="fr-FR" dirty="0" err="1"/>
              <a:t>nuclear</a:t>
            </a:r>
            <a:r>
              <a:rPr lang="fr-FR" dirty="0"/>
              <a:t> DNA (</a:t>
            </a:r>
            <a:r>
              <a:rPr lang="fr-FR" dirty="0" err="1"/>
              <a:t>cfnDNA</a:t>
            </a:r>
            <a:r>
              <a:rPr lang="fr-FR" dirty="0"/>
              <a:t>) and mitochondrial DNA (</a:t>
            </a:r>
            <a:r>
              <a:rPr lang="fr-FR" dirty="0" err="1"/>
              <a:t>cf-mtDNA</a:t>
            </a:r>
            <a:r>
              <a:rPr lang="fr-FR" dirty="0"/>
              <a:t>), </a:t>
            </a:r>
            <a:r>
              <a:rPr lang="fr-FR" dirty="0" err="1"/>
              <a:t>with</a:t>
            </a:r>
            <a:r>
              <a:rPr lang="fr-FR" dirty="0"/>
              <a:t> </a:t>
            </a:r>
            <a:r>
              <a:rPr lang="fr-FR" dirty="0" err="1"/>
              <a:t>mtDNA</a:t>
            </a:r>
            <a:r>
              <a:rPr lang="fr-FR" dirty="0"/>
              <a:t> </a:t>
            </a:r>
            <a:r>
              <a:rPr lang="fr-FR" dirty="0" err="1"/>
              <a:t>being</a:t>
            </a:r>
            <a:r>
              <a:rPr lang="fr-FR" dirty="0"/>
              <a:t> </a:t>
            </a:r>
            <a:r>
              <a:rPr lang="fr-FR" dirty="0" err="1"/>
              <a:t>highly</a:t>
            </a:r>
            <a:r>
              <a:rPr lang="fr-FR" dirty="0"/>
              <a:t> efficient at </a:t>
            </a:r>
            <a:r>
              <a:rPr lang="fr-FR" dirty="0" err="1"/>
              <a:t>inducing</a:t>
            </a:r>
            <a:r>
              <a:rPr lang="fr-FR" dirty="0"/>
              <a:t> damage-</a:t>
            </a:r>
            <a:r>
              <a:rPr lang="fr-FR" dirty="0" err="1"/>
              <a:t>associated</a:t>
            </a:r>
            <a:r>
              <a:rPr lang="fr-FR" dirty="0"/>
              <a:t> </a:t>
            </a:r>
            <a:r>
              <a:rPr lang="fr-FR" dirty="0" err="1"/>
              <a:t>molecular</a:t>
            </a:r>
            <a:r>
              <a:rPr lang="fr-FR" dirty="0"/>
              <a:t> patterns (</a:t>
            </a:r>
            <a:r>
              <a:rPr lang="fr-FR" dirty="0" err="1"/>
              <a:t>DAMPs</a:t>
            </a:r>
            <a:r>
              <a:rPr lang="fr-FR" dirty="0"/>
              <a:t>). </a:t>
            </a:r>
            <a:r>
              <a:rPr lang="fr-FR" dirty="0" err="1"/>
              <a:t>However</a:t>
            </a:r>
            <a:r>
              <a:rPr lang="fr-FR" dirty="0"/>
              <a:t>, the </a:t>
            </a:r>
            <a:r>
              <a:rPr lang="fr-FR" dirty="0" err="1"/>
              <a:t>detectability</a:t>
            </a:r>
            <a:r>
              <a:rPr lang="fr-FR" dirty="0"/>
              <a:t> and </a:t>
            </a:r>
            <a:r>
              <a:rPr lang="fr-FR" dirty="0" err="1"/>
              <a:t>role</a:t>
            </a:r>
            <a:r>
              <a:rPr lang="fr-FR" dirty="0"/>
              <a:t> of dd-</a:t>
            </a:r>
            <a:r>
              <a:rPr lang="fr-FR" dirty="0" err="1"/>
              <a:t>cf</a:t>
            </a:r>
            <a:r>
              <a:rPr lang="fr-FR" dirty="0"/>
              <a:t>-</a:t>
            </a:r>
            <a:r>
              <a:rPr lang="fr-FR" dirty="0" err="1"/>
              <a:t>mtDNA</a:t>
            </a:r>
            <a:r>
              <a:rPr lang="fr-FR" dirty="0"/>
              <a:t> in </a:t>
            </a:r>
            <a:r>
              <a:rPr lang="fr-FR" dirty="0" err="1"/>
              <a:t>lung</a:t>
            </a:r>
            <a:r>
              <a:rPr lang="fr-FR" dirty="0"/>
              <a:t> transplant </a:t>
            </a:r>
            <a:r>
              <a:rPr lang="fr-FR" dirty="0" err="1"/>
              <a:t>recipients</a:t>
            </a:r>
            <a:r>
              <a:rPr lang="fr-FR" dirty="0"/>
              <a:t> </a:t>
            </a:r>
            <a:r>
              <a:rPr lang="fr-FR" dirty="0" err="1"/>
              <a:t>remain</a:t>
            </a:r>
            <a:r>
              <a:rPr lang="fr-FR" dirty="0"/>
              <a:t> </a:t>
            </a:r>
            <a:r>
              <a:rPr lang="fr-FR" dirty="0" err="1"/>
              <a:t>unclear</a:t>
            </a:r>
            <a:r>
              <a:rPr lang="fr-FR" dirty="0"/>
              <a:t>. This </a:t>
            </a:r>
            <a:r>
              <a:rPr lang="fr-FR" dirty="0" err="1"/>
              <a:t>study</a:t>
            </a:r>
            <a:r>
              <a:rPr lang="fr-FR" dirty="0"/>
              <a:t> </a:t>
            </a:r>
            <a:r>
              <a:rPr lang="fr-FR" dirty="0" err="1"/>
              <a:t>introduces</a:t>
            </a:r>
            <a:r>
              <a:rPr lang="fr-FR" dirty="0"/>
              <a:t> a </a:t>
            </a:r>
            <a:r>
              <a:rPr lang="fr-FR" dirty="0" err="1"/>
              <a:t>novel</a:t>
            </a:r>
            <a:r>
              <a:rPr lang="fr-FR" dirty="0"/>
              <a:t> technique for dd-</a:t>
            </a:r>
            <a:r>
              <a:rPr lang="fr-FR" dirty="0" err="1"/>
              <a:t>cf</a:t>
            </a:r>
            <a:r>
              <a:rPr lang="fr-FR" dirty="0"/>
              <a:t>-</a:t>
            </a:r>
            <a:r>
              <a:rPr lang="fr-FR" dirty="0" err="1"/>
              <a:t>mtDNA</a:t>
            </a:r>
            <a:r>
              <a:rPr lang="fr-FR" dirty="0"/>
              <a:t> </a:t>
            </a:r>
            <a:r>
              <a:rPr lang="fr-FR" dirty="0" err="1"/>
              <a:t>detection</a:t>
            </a:r>
            <a:r>
              <a:rPr lang="fr-FR" dirty="0"/>
              <a:t>, </a:t>
            </a:r>
            <a:r>
              <a:rPr lang="fr-FR" dirty="0" err="1"/>
              <a:t>analyzes</a:t>
            </a:r>
            <a:r>
              <a:rPr lang="fr-FR" dirty="0"/>
              <a:t> </a:t>
            </a:r>
            <a:r>
              <a:rPr lang="fr-FR" dirty="0" err="1"/>
              <a:t>its</a:t>
            </a:r>
            <a:r>
              <a:rPr lang="fr-FR" dirty="0"/>
              <a:t> post-transplant </a:t>
            </a:r>
            <a:r>
              <a:rPr lang="fr-FR" dirty="0" err="1"/>
              <a:t>evolution</a:t>
            </a:r>
            <a:r>
              <a:rPr lang="fr-FR" dirty="0"/>
              <a:t>, and </a:t>
            </a:r>
            <a:r>
              <a:rPr lang="fr-FR" dirty="0" err="1"/>
              <a:t>correlates</a:t>
            </a:r>
            <a:r>
              <a:rPr lang="fr-FR" dirty="0"/>
              <a:t> </a:t>
            </a:r>
            <a:r>
              <a:rPr lang="fr-FR" dirty="0" err="1"/>
              <a:t>it</a:t>
            </a:r>
            <a:r>
              <a:rPr lang="fr-FR" dirty="0"/>
              <a:t> </a:t>
            </a:r>
            <a:r>
              <a:rPr lang="fr-FR" dirty="0" err="1"/>
              <a:t>with</a:t>
            </a:r>
            <a:r>
              <a:rPr lang="fr-FR" dirty="0"/>
              <a:t> </a:t>
            </a:r>
            <a:r>
              <a:rPr lang="fr-FR" dirty="0" err="1"/>
              <a:t>donor</a:t>
            </a:r>
            <a:r>
              <a:rPr lang="fr-FR" dirty="0"/>
              <a:t> type and </a:t>
            </a:r>
            <a:r>
              <a:rPr lang="fr-FR" dirty="0" err="1"/>
              <a:t>primary</a:t>
            </a:r>
            <a:r>
              <a:rPr lang="fr-FR" dirty="0"/>
              <a:t> </a:t>
            </a:r>
            <a:r>
              <a:rPr lang="fr-FR" dirty="0" err="1"/>
              <a:t>graft</a:t>
            </a:r>
            <a:r>
              <a:rPr lang="fr-FR" dirty="0"/>
              <a:t> </a:t>
            </a:r>
            <a:r>
              <a:rPr lang="fr-FR" dirty="0" err="1"/>
              <a:t>dysfunction</a:t>
            </a:r>
            <a:r>
              <a:rPr lang="fr-FR" dirty="0"/>
              <a:t> (PGD) incidence. </a:t>
            </a:r>
          </a:p>
          <a:p>
            <a:r>
              <a:rPr lang="fr-FR" b="1" dirty="0"/>
              <a:t>Methods</a:t>
            </a:r>
            <a:r>
              <a:rPr lang="fr-FR" dirty="0"/>
              <a:t>: This prospective, </a:t>
            </a:r>
            <a:r>
              <a:rPr lang="fr-FR" dirty="0" err="1"/>
              <a:t>multicenter</a:t>
            </a:r>
            <a:r>
              <a:rPr lang="fr-FR" dirty="0"/>
              <a:t> </a:t>
            </a:r>
            <a:r>
              <a:rPr lang="fr-FR" dirty="0" err="1"/>
              <a:t>study</a:t>
            </a:r>
            <a:r>
              <a:rPr lang="fr-FR" dirty="0"/>
              <a:t> </a:t>
            </a:r>
            <a:r>
              <a:rPr lang="fr-FR" dirty="0" err="1"/>
              <a:t>included</a:t>
            </a:r>
            <a:r>
              <a:rPr lang="fr-FR" dirty="0"/>
              <a:t> </a:t>
            </a:r>
            <a:r>
              <a:rPr lang="fr-FR" dirty="0" err="1"/>
              <a:t>recipients</a:t>
            </a:r>
            <a:r>
              <a:rPr lang="fr-FR" dirty="0"/>
              <a:t> </a:t>
            </a:r>
            <a:r>
              <a:rPr lang="fr-FR" dirty="0" err="1"/>
              <a:t>from</a:t>
            </a:r>
            <a:r>
              <a:rPr lang="fr-FR" dirty="0"/>
              <a:t> 40 </a:t>
            </a:r>
            <a:r>
              <a:rPr lang="fr-FR" dirty="0" err="1"/>
              <a:t>brain-dead</a:t>
            </a:r>
            <a:r>
              <a:rPr lang="fr-FR" dirty="0"/>
              <a:t> (DBD) and 39 </a:t>
            </a:r>
            <a:r>
              <a:rPr lang="fr-FR" dirty="0" err="1"/>
              <a:t>cardiac-dead</a:t>
            </a:r>
            <a:r>
              <a:rPr lang="fr-FR" dirty="0"/>
              <a:t> (</a:t>
            </a:r>
            <a:r>
              <a:rPr lang="fr-FR" dirty="0" err="1"/>
              <a:t>cDCD</a:t>
            </a:r>
            <a:r>
              <a:rPr lang="fr-FR" dirty="0"/>
              <a:t>) </a:t>
            </a:r>
            <a:r>
              <a:rPr lang="fr-FR" dirty="0" err="1"/>
              <a:t>donors</a:t>
            </a:r>
            <a:r>
              <a:rPr lang="fr-FR" dirty="0"/>
              <a:t> </a:t>
            </a:r>
            <a:r>
              <a:rPr lang="fr-FR" dirty="0" err="1"/>
              <a:t>across</a:t>
            </a:r>
            <a:r>
              <a:rPr lang="fr-FR" dirty="0"/>
              <a:t> four </a:t>
            </a:r>
            <a:r>
              <a:rPr lang="fr-FR" dirty="0" err="1"/>
              <a:t>Spanish</a:t>
            </a:r>
            <a:r>
              <a:rPr lang="fr-FR" dirty="0"/>
              <a:t> transplant centers. Blood </a:t>
            </a:r>
            <a:r>
              <a:rPr lang="fr-FR" dirty="0" err="1"/>
              <a:t>samples</a:t>
            </a:r>
            <a:r>
              <a:rPr lang="fr-FR" dirty="0"/>
              <a:t> </a:t>
            </a:r>
            <a:r>
              <a:rPr lang="fr-FR" dirty="0" err="1"/>
              <a:t>were</a:t>
            </a:r>
            <a:r>
              <a:rPr lang="fr-FR" dirty="0"/>
              <a:t> </a:t>
            </a:r>
            <a:r>
              <a:rPr lang="fr-FR" dirty="0" err="1"/>
              <a:t>collected</a:t>
            </a:r>
            <a:r>
              <a:rPr lang="fr-FR" dirty="0"/>
              <a:t> </a:t>
            </a:r>
            <a:r>
              <a:rPr lang="fr-FR" dirty="0" err="1"/>
              <a:t>from</a:t>
            </a:r>
            <a:r>
              <a:rPr lang="fr-FR" dirty="0"/>
              <a:t> </a:t>
            </a:r>
            <a:r>
              <a:rPr lang="fr-FR" dirty="0" err="1"/>
              <a:t>donors</a:t>
            </a:r>
            <a:r>
              <a:rPr lang="fr-FR" dirty="0"/>
              <a:t> </a:t>
            </a:r>
            <a:r>
              <a:rPr lang="fr-FR" dirty="0" err="1"/>
              <a:t>pre</a:t>
            </a:r>
            <a:r>
              <a:rPr lang="fr-FR" dirty="0"/>
              <a:t>- (E0) and post-</a:t>
            </a:r>
            <a:r>
              <a:rPr lang="fr-FR" dirty="0" err="1"/>
              <a:t>retrieval</a:t>
            </a:r>
            <a:r>
              <a:rPr lang="fr-FR" dirty="0"/>
              <a:t> (E1), and </a:t>
            </a:r>
            <a:r>
              <a:rPr lang="fr-FR" dirty="0" err="1"/>
              <a:t>from</a:t>
            </a:r>
            <a:r>
              <a:rPr lang="fr-FR" dirty="0"/>
              <a:t> </a:t>
            </a:r>
            <a:r>
              <a:rPr lang="fr-FR" dirty="0" err="1"/>
              <a:t>recipients</a:t>
            </a:r>
            <a:r>
              <a:rPr lang="fr-FR" dirty="0"/>
              <a:t> </a:t>
            </a:r>
            <a:r>
              <a:rPr lang="fr-FR" dirty="0" err="1"/>
              <a:t>pre</a:t>
            </a:r>
            <a:r>
              <a:rPr lang="fr-FR" dirty="0"/>
              <a:t>-implantation (R-1), post reperfusion (R0), and 72 </a:t>
            </a:r>
            <a:r>
              <a:rPr lang="fr-FR" dirty="0" err="1"/>
              <a:t>hours</a:t>
            </a:r>
            <a:r>
              <a:rPr lang="fr-FR" dirty="0"/>
              <a:t> post-transplant (R72). </a:t>
            </a:r>
            <a:r>
              <a:rPr lang="fr-FR" dirty="0" err="1"/>
              <a:t>Serum</a:t>
            </a:r>
            <a:r>
              <a:rPr lang="fr-FR" dirty="0"/>
              <a:t> </a:t>
            </a:r>
            <a:r>
              <a:rPr lang="fr-FR" dirty="0" err="1"/>
              <a:t>cf-mtDNA</a:t>
            </a:r>
            <a:r>
              <a:rPr lang="fr-FR" dirty="0"/>
              <a:t> </a:t>
            </a:r>
            <a:r>
              <a:rPr lang="fr-FR" dirty="0" err="1"/>
              <a:t>levels</a:t>
            </a:r>
            <a:r>
              <a:rPr lang="fr-FR" dirty="0"/>
              <a:t> </a:t>
            </a:r>
            <a:r>
              <a:rPr lang="fr-FR" dirty="0" err="1"/>
              <a:t>were</a:t>
            </a:r>
            <a:r>
              <a:rPr lang="fr-FR" dirty="0"/>
              <a:t> </a:t>
            </a:r>
            <a:r>
              <a:rPr lang="fr-FR" dirty="0" err="1"/>
              <a:t>quantified</a:t>
            </a:r>
            <a:r>
              <a:rPr lang="fr-FR" dirty="0"/>
              <a:t> </a:t>
            </a:r>
            <a:r>
              <a:rPr lang="fr-FR" dirty="0" err="1"/>
              <a:t>using</a:t>
            </a:r>
            <a:r>
              <a:rPr lang="fr-FR" dirty="0"/>
              <a:t> real-time </a:t>
            </a:r>
            <a:r>
              <a:rPr lang="fr-FR" dirty="0" err="1"/>
              <a:t>qPCR</a:t>
            </a:r>
            <a:r>
              <a:rPr lang="fr-FR" dirty="0"/>
              <a:t>, </a:t>
            </a:r>
            <a:r>
              <a:rPr lang="fr-FR" dirty="0" err="1"/>
              <a:t>while</a:t>
            </a:r>
            <a:r>
              <a:rPr lang="fr-FR" dirty="0"/>
              <a:t> </a:t>
            </a:r>
            <a:r>
              <a:rPr lang="fr-FR" dirty="0" err="1"/>
              <a:t>donor</a:t>
            </a:r>
            <a:r>
              <a:rPr lang="fr-FR" dirty="0"/>
              <a:t> and </a:t>
            </a:r>
            <a:r>
              <a:rPr lang="fr-FR" dirty="0" err="1"/>
              <a:t>recipient</a:t>
            </a:r>
            <a:r>
              <a:rPr lang="fr-FR" dirty="0"/>
              <a:t> </a:t>
            </a:r>
            <a:r>
              <a:rPr lang="fr-FR" dirty="0" err="1"/>
              <a:t>mtDNA</a:t>
            </a:r>
            <a:r>
              <a:rPr lang="fr-FR" dirty="0"/>
              <a:t> percentages </a:t>
            </a:r>
            <a:r>
              <a:rPr lang="fr-FR" dirty="0" err="1"/>
              <a:t>were</a:t>
            </a:r>
            <a:r>
              <a:rPr lang="fr-FR" dirty="0"/>
              <a:t> </a:t>
            </a:r>
            <a:r>
              <a:rPr lang="fr-FR" dirty="0" err="1"/>
              <a:t>determined</a:t>
            </a:r>
            <a:r>
              <a:rPr lang="fr-FR" dirty="0"/>
              <a:t> by </a:t>
            </a:r>
            <a:r>
              <a:rPr lang="fr-FR" dirty="0" err="1"/>
              <a:t>deep</a:t>
            </a:r>
            <a:r>
              <a:rPr lang="fr-FR" dirty="0"/>
              <a:t> </a:t>
            </a:r>
            <a:r>
              <a:rPr lang="fr-FR" dirty="0" err="1"/>
              <a:t>sequencing</a:t>
            </a:r>
            <a:r>
              <a:rPr lang="fr-FR" dirty="0"/>
              <a:t> of </a:t>
            </a:r>
            <a:r>
              <a:rPr lang="fr-FR" dirty="0" err="1"/>
              <a:t>mtDNA</a:t>
            </a:r>
            <a:r>
              <a:rPr lang="fr-FR" dirty="0"/>
              <a:t> hypervariable </a:t>
            </a:r>
            <a:r>
              <a:rPr lang="fr-FR" dirty="0" err="1"/>
              <a:t>regions</a:t>
            </a:r>
            <a:r>
              <a:rPr lang="fr-FR" dirty="0"/>
              <a:t>. %dd-</a:t>
            </a:r>
            <a:r>
              <a:rPr lang="fr-FR" dirty="0" err="1"/>
              <a:t>cf</a:t>
            </a:r>
            <a:r>
              <a:rPr lang="fr-FR" dirty="0"/>
              <a:t>-</a:t>
            </a:r>
            <a:r>
              <a:rPr lang="fr-FR" dirty="0" err="1"/>
              <a:t>mtDNA</a:t>
            </a:r>
            <a:r>
              <a:rPr lang="fr-FR" dirty="0"/>
              <a:t> </a:t>
            </a:r>
            <a:r>
              <a:rPr lang="fr-FR" dirty="0" err="1"/>
              <a:t>was</a:t>
            </a:r>
            <a:r>
              <a:rPr lang="fr-FR" dirty="0"/>
              <a:t> </a:t>
            </a:r>
            <a:r>
              <a:rPr lang="fr-FR" dirty="0" err="1"/>
              <a:t>calculated</a:t>
            </a:r>
            <a:r>
              <a:rPr lang="fr-FR" dirty="0"/>
              <a:t> at R0 and R72, and </a:t>
            </a:r>
            <a:r>
              <a:rPr lang="fr-FR" dirty="0" err="1"/>
              <a:t>its</a:t>
            </a:r>
            <a:r>
              <a:rPr lang="fr-FR" dirty="0"/>
              <a:t> association </a:t>
            </a:r>
            <a:r>
              <a:rPr lang="fr-FR" dirty="0" err="1"/>
              <a:t>with</a:t>
            </a:r>
            <a:r>
              <a:rPr lang="fr-FR" dirty="0"/>
              <a:t> PGD </a:t>
            </a:r>
            <a:r>
              <a:rPr lang="fr-FR" dirty="0" err="1"/>
              <a:t>was</a:t>
            </a:r>
            <a:r>
              <a:rPr lang="fr-FR" dirty="0"/>
              <a:t> </a:t>
            </a:r>
            <a:r>
              <a:rPr lang="fr-FR" dirty="0" err="1"/>
              <a:t>analyzed</a:t>
            </a:r>
            <a:r>
              <a:rPr lang="fr-FR" dirty="0"/>
              <a:t>. </a:t>
            </a:r>
          </a:p>
          <a:p>
            <a:r>
              <a:rPr lang="fr-FR" b="1" dirty="0" err="1"/>
              <a:t>Results</a:t>
            </a:r>
            <a:r>
              <a:rPr lang="fr-FR" dirty="0"/>
              <a:t>: </a:t>
            </a:r>
            <a:r>
              <a:rPr lang="fr-FR" dirty="0" err="1"/>
              <a:t>Median</a:t>
            </a:r>
            <a:r>
              <a:rPr lang="fr-FR" dirty="0"/>
              <a:t> </a:t>
            </a:r>
            <a:r>
              <a:rPr lang="fr-FR" dirty="0" err="1"/>
              <a:t>cf-mtDNA</a:t>
            </a:r>
            <a:r>
              <a:rPr lang="fr-FR" dirty="0"/>
              <a:t> </a:t>
            </a:r>
            <a:r>
              <a:rPr lang="fr-FR" dirty="0" err="1"/>
              <a:t>levels</a:t>
            </a:r>
            <a:r>
              <a:rPr lang="fr-FR" dirty="0"/>
              <a:t> </a:t>
            </a:r>
            <a:r>
              <a:rPr lang="fr-FR" dirty="0" err="1"/>
              <a:t>remained</a:t>
            </a:r>
            <a:r>
              <a:rPr lang="fr-FR" dirty="0"/>
              <a:t> stable (R0: 11593.75 [IQR 33958.84], R72: 11218.75 [IQR 41617.19]). </a:t>
            </a:r>
            <a:r>
              <a:rPr lang="fr-FR" dirty="0" err="1"/>
              <a:t>Conversely</a:t>
            </a:r>
            <a:r>
              <a:rPr lang="fr-FR" dirty="0"/>
              <a:t>, %dd-</a:t>
            </a:r>
            <a:r>
              <a:rPr lang="fr-FR" dirty="0" err="1"/>
              <a:t>cf</a:t>
            </a:r>
            <a:r>
              <a:rPr lang="fr-FR" dirty="0"/>
              <a:t>-</a:t>
            </a:r>
            <a:r>
              <a:rPr lang="fr-FR" dirty="0" err="1"/>
              <a:t>mtDNA</a:t>
            </a:r>
            <a:r>
              <a:rPr lang="fr-FR" dirty="0"/>
              <a:t> </a:t>
            </a:r>
            <a:r>
              <a:rPr lang="fr-FR" dirty="0" err="1"/>
              <a:t>levels</a:t>
            </a:r>
            <a:r>
              <a:rPr lang="fr-FR" dirty="0"/>
              <a:t> </a:t>
            </a:r>
            <a:r>
              <a:rPr lang="fr-FR" dirty="0" err="1"/>
              <a:t>declined</a:t>
            </a:r>
            <a:r>
              <a:rPr lang="fr-FR" dirty="0"/>
              <a:t> </a:t>
            </a:r>
            <a:r>
              <a:rPr lang="fr-FR" dirty="0" err="1"/>
              <a:t>from</a:t>
            </a:r>
            <a:r>
              <a:rPr lang="fr-FR" dirty="0"/>
              <a:t> R0 (5 [IQR 1.2]) to R72 (0.8 [IQR 1.2]). The </a:t>
            </a:r>
            <a:r>
              <a:rPr lang="fr-FR" dirty="0" err="1"/>
              <a:t>recipients</a:t>
            </a:r>
            <a:r>
              <a:rPr lang="fr-FR" dirty="0"/>
              <a:t> </a:t>
            </a:r>
            <a:r>
              <a:rPr lang="fr-FR" dirty="0" err="1"/>
              <a:t>with</a:t>
            </a:r>
            <a:r>
              <a:rPr lang="fr-FR" dirty="0"/>
              <a:t> PGD </a:t>
            </a:r>
            <a:r>
              <a:rPr lang="fr-FR" dirty="0" err="1"/>
              <a:t>showed</a:t>
            </a:r>
            <a:r>
              <a:rPr lang="fr-FR" dirty="0"/>
              <a:t> and </a:t>
            </a:r>
            <a:r>
              <a:rPr lang="fr-FR" dirty="0" err="1"/>
              <a:t>increased</a:t>
            </a:r>
            <a:r>
              <a:rPr lang="fr-FR" dirty="0"/>
              <a:t> %dd-</a:t>
            </a:r>
            <a:r>
              <a:rPr lang="fr-FR" dirty="0" err="1"/>
              <a:t>cfmtDNA</a:t>
            </a:r>
            <a:r>
              <a:rPr lang="fr-FR" dirty="0"/>
              <a:t> </a:t>
            </a:r>
            <a:r>
              <a:rPr lang="fr-FR" dirty="0" err="1"/>
              <a:t>showing</a:t>
            </a:r>
            <a:r>
              <a:rPr lang="fr-FR" dirty="0"/>
              <a:t> a </a:t>
            </a:r>
            <a:r>
              <a:rPr lang="fr-FR" dirty="0" err="1"/>
              <a:t>towards</a:t>
            </a:r>
            <a:r>
              <a:rPr lang="fr-FR" dirty="0"/>
              <a:t> </a:t>
            </a:r>
            <a:r>
              <a:rPr lang="fr-FR" dirty="0" err="1"/>
              <a:t>tendence</a:t>
            </a:r>
            <a:r>
              <a:rPr lang="fr-FR" dirty="0"/>
              <a:t> to </a:t>
            </a:r>
            <a:r>
              <a:rPr lang="fr-FR" dirty="0" err="1"/>
              <a:t>statistically</a:t>
            </a:r>
            <a:r>
              <a:rPr lang="fr-FR" dirty="0"/>
              <a:t> </a:t>
            </a:r>
            <a:r>
              <a:rPr lang="fr-FR" dirty="0" err="1"/>
              <a:t>significance</a:t>
            </a:r>
            <a:r>
              <a:rPr lang="fr-FR" dirty="0"/>
              <a:t> (5.8 vs 3.8, p=0.10). (Table 1) </a:t>
            </a:r>
          </a:p>
          <a:p>
            <a:r>
              <a:rPr lang="fr-FR" b="1" dirty="0"/>
              <a:t>Conclusions</a:t>
            </a:r>
            <a:r>
              <a:rPr lang="fr-FR" dirty="0"/>
              <a:t>: %dd-</a:t>
            </a:r>
            <a:r>
              <a:rPr lang="fr-FR" dirty="0" err="1"/>
              <a:t>cf</a:t>
            </a:r>
            <a:r>
              <a:rPr lang="fr-FR" dirty="0"/>
              <a:t>-</a:t>
            </a:r>
            <a:r>
              <a:rPr lang="fr-FR" dirty="0" err="1"/>
              <a:t>mtDNA</a:t>
            </a:r>
            <a:r>
              <a:rPr lang="fr-FR" dirty="0"/>
              <a:t> can </a:t>
            </a:r>
            <a:r>
              <a:rPr lang="fr-FR" dirty="0" err="1"/>
              <a:t>be</a:t>
            </a:r>
            <a:r>
              <a:rPr lang="fr-FR" dirty="0"/>
              <a:t> </a:t>
            </a:r>
            <a:r>
              <a:rPr lang="fr-FR" dirty="0" err="1"/>
              <a:t>reliably</a:t>
            </a:r>
            <a:r>
              <a:rPr lang="fr-FR" dirty="0"/>
              <a:t> </a:t>
            </a:r>
            <a:r>
              <a:rPr lang="fr-FR" dirty="0" err="1"/>
              <a:t>detected</a:t>
            </a:r>
            <a:r>
              <a:rPr lang="fr-FR" dirty="0"/>
              <a:t> post-</a:t>
            </a:r>
            <a:r>
              <a:rPr lang="fr-FR" dirty="0" err="1"/>
              <a:t>lung</a:t>
            </a:r>
            <a:r>
              <a:rPr lang="fr-FR" dirty="0"/>
              <a:t> transplantation and </a:t>
            </a:r>
            <a:r>
              <a:rPr lang="fr-FR" dirty="0" err="1"/>
              <a:t>behaves</a:t>
            </a:r>
            <a:r>
              <a:rPr lang="fr-FR" dirty="0"/>
              <a:t> </a:t>
            </a:r>
            <a:r>
              <a:rPr lang="fr-FR" dirty="0" err="1"/>
              <a:t>differently</a:t>
            </a:r>
            <a:r>
              <a:rPr lang="fr-FR" dirty="0"/>
              <a:t> </a:t>
            </a:r>
            <a:r>
              <a:rPr lang="fr-FR" dirty="0" err="1"/>
              <a:t>from</a:t>
            </a:r>
            <a:r>
              <a:rPr lang="fr-FR" dirty="0"/>
              <a:t> </a:t>
            </a:r>
            <a:r>
              <a:rPr lang="fr-FR" dirty="0" err="1"/>
              <a:t>cf-mtDNA</a:t>
            </a:r>
            <a:r>
              <a:rPr lang="fr-FR" dirty="0"/>
              <a:t>. </a:t>
            </a:r>
            <a:r>
              <a:rPr lang="fr-FR" dirty="0" err="1"/>
              <a:t>While</a:t>
            </a:r>
            <a:r>
              <a:rPr lang="fr-FR" dirty="0"/>
              <a:t> </a:t>
            </a:r>
            <a:r>
              <a:rPr lang="fr-FR" dirty="0" err="1"/>
              <a:t>cf-mtDNA</a:t>
            </a:r>
            <a:r>
              <a:rPr lang="fr-FR" dirty="0"/>
              <a:t> </a:t>
            </a:r>
            <a:r>
              <a:rPr lang="fr-FR" dirty="0" err="1"/>
              <a:t>remains</a:t>
            </a:r>
            <a:r>
              <a:rPr lang="fr-FR" dirty="0"/>
              <a:t> stable, %dd-</a:t>
            </a:r>
            <a:r>
              <a:rPr lang="fr-FR" dirty="0" err="1"/>
              <a:t>cf</a:t>
            </a:r>
            <a:r>
              <a:rPr lang="fr-FR" dirty="0"/>
              <a:t>-</a:t>
            </a:r>
            <a:r>
              <a:rPr lang="fr-FR" dirty="0" err="1"/>
              <a:t>mtDNA</a:t>
            </a:r>
            <a:r>
              <a:rPr lang="fr-FR" dirty="0"/>
              <a:t> </a:t>
            </a:r>
            <a:r>
              <a:rPr lang="fr-FR" dirty="0" err="1"/>
              <a:t>decreases</a:t>
            </a:r>
            <a:r>
              <a:rPr lang="fr-FR" dirty="0"/>
              <a:t> </a:t>
            </a:r>
            <a:r>
              <a:rPr lang="fr-FR" dirty="0" err="1"/>
              <a:t>within</a:t>
            </a:r>
            <a:r>
              <a:rPr lang="fr-FR" dirty="0"/>
              <a:t> </a:t>
            </a:r>
            <a:r>
              <a:rPr lang="fr-FR" dirty="0" err="1"/>
              <a:t>three</a:t>
            </a:r>
            <a:r>
              <a:rPr lang="fr-FR" dirty="0"/>
              <a:t> </a:t>
            </a:r>
            <a:r>
              <a:rPr lang="fr-FR" dirty="0" err="1"/>
              <a:t>days</a:t>
            </a:r>
            <a:r>
              <a:rPr lang="fr-FR" dirty="0"/>
              <a:t>. </a:t>
            </a:r>
            <a:r>
              <a:rPr lang="fr-FR" dirty="0" err="1"/>
              <a:t>Elevated</a:t>
            </a:r>
            <a:r>
              <a:rPr lang="fr-FR" dirty="0"/>
              <a:t> dd-</a:t>
            </a:r>
            <a:r>
              <a:rPr lang="fr-FR" dirty="0" err="1"/>
              <a:t>cf</a:t>
            </a:r>
            <a:r>
              <a:rPr lang="fr-FR" dirty="0"/>
              <a:t>-</a:t>
            </a:r>
            <a:r>
              <a:rPr lang="fr-FR" dirty="0" err="1"/>
              <a:t>mtDNA</a:t>
            </a:r>
            <a:r>
              <a:rPr lang="fr-FR" dirty="0"/>
              <a:t> </a:t>
            </a:r>
            <a:r>
              <a:rPr lang="fr-FR" dirty="0" err="1"/>
              <a:t>levels</a:t>
            </a:r>
            <a:r>
              <a:rPr lang="fr-FR" dirty="0"/>
              <a:t> </a:t>
            </a:r>
            <a:r>
              <a:rPr lang="fr-FR" dirty="0" err="1"/>
              <a:t>may</a:t>
            </a:r>
            <a:r>
              <a:rPr lang="fr-FR" dirty="0"/>
              <a:t> serve as a </a:t>
            </a:r>
            <a:r>
              <a:rPr lang="fr-FR" dirty="0" err="1"/>
              <a:t>specific</a:t>
            </a:r>
            <a:r>
              <a:rPr lang="fr-FR" dirty="0"/>
              <a:t> </a:t>
            </a:r>
            <a:r>
              <a:rPr lang="fr-FR" dirty="0" err="1"/>
              <a:t>biomarker</a:t>
            </a:r>
            <a:r>
              <a:rPr lang="fr-FR" dirty="0"/>
              <a:t> for </a:t>
            </a:r>
            <a:r>
              <a:rPr lang="fr-FR" dirty="0" err="1"/>
              <a:t>graft</a:t>
            </a:r>
            <a:r>
              <a:rPr lang="fr-FR" dirty="0"/>
              <a:t> damage and PGD, </a:t>
            </a:r>
            <a:r>
              <a:rPr lang="fr-FR" dirty="0" err="1"/>
              <a:t>highlighting</a:t>
            </a:r>
            <a:r>
              <a:rPr lang="fr-FR" dirty="0"/>
              <a:t> </a:t>
            </a:r>
            <a:r>
              <a:rPr lang="fr-FR" dirty="0" err="1"/>
              <a:t>its</a:t>
            </a:r>
            <a:r>
              <a:rPr lang="fr-FR" dirty="0"/>
              <a:t> </a:t>
            </a:r>
            <a:r>
              <a:rPr lang="fr-FR" dirty="0" err="1"/>
              <a:t>potential</a:t>
            </a:r>
            <a:r>
              <a:rPr lang="fr-FR" dirty="0"/>
              <a:t> for monitoring transplant </a:t>
            </a:r>
            <a:r>
              <a:rPr lang="fr-FR" dirty="0" err="1"/>
              <a:t>outcomes</a:t>
            </a:r>
            <a:r>
              <a:rPr lang="fr-FR" dirty="0"/>
              <a:t>.</a:t>
            </a:r>
          </a:p>
          <a:p>
            <a:endParaRPr lang="fr-FR" dirty="0"/>
          </a:p>
        </p:txBody>
      </p:sp>
      <p:sp>
        <p:nvSpPr>
          <p:cNvPr id="4" name="Espace réservé du numéro de diapositive 3">
            <a:extLst>
              <a:ext uri="{FF2B5EF4-FFF2-40B4-BE49-F238E27FC236}">
                <a16:creationId xmlns:a16="http://schemas.microsoft.com/office/drawing/2014/main" id="{B5A12B3F-BE8F-DBE2-E118-F496A0F8D1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30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41DA4-D5D0-1FA1-416E-BC7B98B94E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A2681E-90BC-EDEE-19EF-94A427E070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816CB-389E-E772-D0F4-27D37FC2CFE1}"/>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b="0" i="1" dirty="0">
                <a:latin typeface="+mn-lt"/>
                <a:cs typeface="Arial" panose="020B0604020202020204" pitchFamily="34" charset="0"/>
              </a:rPr>
              <a:t>dd-</a:t>
            </a:r>
            <a:r>
              <a:rPr lang="fr-FR" sz="1200" b="0" i="1" dirty="0" err="1">
                <a:latin typeface="+mn-lt"/>
                <a:cs typeface="Arial" panose="020B0604020202020204" pitchFamily="34" charset="0"/>
              </a:rPr>
              <a:t>cfDNA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Donor-derived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DNA; AQ, </a:t>
            </a:r>
            <a:r>
              <a:rPr lang="fr-FR" sz="1200" b="0" i="1" dirty="0" err="1">
                <a:latin typeface="+mn-lt"/>
                <a:cs typeface="Arial" panose="020B0604020202020204" pitchFamily="34" charset="0"/>
              </a:rPr>
              <a:t>Absolute</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quantity</a:t>
            </a:r>
            <a:r>
              <a:rPr lang="fr-FR" sz="1200" b="0" i="1" dirty="0">
                <a:latin typeface="+mn-lt"/>
                <a:cs typeface="Arial" panose="020B0604020202020204" pitchFamily="34" charset="0"/>
              </a:rPr>
              <a:t>; LuTx,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Lung transplantation; FEV1,</a:t>
            </a:r>
            <a:r>
              <a:rPr lang="fr-FR" b="0" i="1" dirty="0">
                <a:latin typeface="+mn-lt"/>
              </a:rPr>
              <a:t> </a:t>
            </a:r>
            <a:r>
              <a:rPr lang="fr-FR" b="0" i="1" dirty="0" err="1">
                <a:latin typeface="+mn-lt"/>
              </a:rPr>
              <a:t>Forced</a:t>
            </a:r>
            <a:r>
              <a:rPr lang="fr-FR" b="0" i="1" dirty="0">
                <a:latin typeface="+mn-lt"/>
              </a:rPr>
              <a:t> </a:t>
            </a:r>
            <a:r>
              <a:rPr lang="fr-FR" b="0" i="1" dirty="0" err="1">
                <a:latin typeface="+mn-lt"/>
              </a:rPr>
              <a:t>Expiratory</a:t>
            </a:r>
            <a:r>
              <a:rPr lang="fr-FR" b="0" i="1" dirty="0">
                <a:latin typeface="+mn-lt"/>
              </a:rPr>
              <a:t> Volume in 1 second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 FVC, </a:t>
            </a:r>
            <a:r>
              <a:rPr lang="fr-FR" b="0" i="1" dirty="0" err="1">
                <a:latin typeface="+mn-lt"/>
              </a:rPr>
              <a:t>Forced</a:t>
            </a:r>
            <a:r>
              <a:rPr lang="fr-FR" b="0" i="1" dirty="0">
                <a:latin typeface="+mn-lt"/>
              </a:rPr>
              <a:t> Vital </a:t>
            </a:r>
            <a:r>
              <a:rPr lang="fr-FR" b="0" i="1" dirty="0" err="1">
                <a:latin typeface="+mn-lt"/>
              </a:rPr>
              <a:t>Capacity</a:t>
            </a:r>
            <a:r>
              <a:rPr lang="fr-FR" b="0" i="1" dirty="0">
                <a:latin typeface="+mn-lt"/>
              </a:rPr>
              <a:t>.</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endParaRPr lang="en-US" b="0" i="1" dirty="0">
              <a:latin typeface="+mn-lt"/>
            </a:endParaRPr>
          </a:p>
          <a:p>
            <a:endParaRPr lang="en-US" b="1" dirty="0"/>
          </a:p>
          <a:p>
            <a:r>
              <a:rPr lang="en-US" b="1" dirty="0"/>
              <a:t>Reference Number: 2220 </a:t>
            </a:r>
          </a:p>
          <a:p>
            <a:r>
              <a:rPr lang="en-US" b="1" dirty="0"/>
              <a:t>PREDICTIVE VALUE OF ABSOLUTE LEVELS OF DONOR-DERIVED CELL-FREE DNA IN EARLY DETECTION OF LUNG ALLOGRAFT DYSFUNCTION </a:t>
            </a:r>
          </a:p>
          <a:p>
            <a:endParaRPr lang="en-US" b="1" dirty="0"/>
          </a:p>
          <a:p>
            <a:r>
              <a:rPr lang="en-US" b="1" dirty="0"/>
              <a:t>Majd Alkhouri</a:t>
            </a:r>
            <a:r>
              <a:rPr lang="en-US" b="1" baseline="30000" dirty="0"/>
              <a:t>1,2</a:t>
            </a:r>
            <a:r>
              <a:rPr lang="en-US" b="1" dirty="0"/>
              <a:t>, Jan Havlin</a:t>
            </a:r>
            <a:r>
              <a:rPr lang="en-US" b="1" baseline="30000" dirty="0"/>
              <a:t>3</a:t>
            </a:r>
            <a:r>
              <a:rPr lang="en-US" b="1" dirty="0"/>
              <a:t>, Andrea Zajacova</a:t>
            </a:r>
            <a:r>
              <a:rPr lang="en-US" b="1" baseline="30000" dirty="0"/>
              <a:t>1,2</a:t>
            </a:r>
            <a:r>
              <a:rPr lang="en-US" b="1" dirty="0"/>
              <a:t>, Alzbeta Dutkova</a:t>
            </a:r>
            <a:r>
              <a:rPr lang="en-US" b="1" baseline="30000" dirty="0"/>
              <a:t>4</a:t>
            </a:r>
            <a:r>
              <a:rPr lang="en-US" b="1" dirty="0"/>
              <a:t>, Jan Balko</a:t>
            </a:r>
            <a:r>
              <a:rPr lang="en-US" b="1" baseline="30000" dirty="0"/>
              <a:t>5</a:t>
            </a:r>
            <a:r>
              <a:rPr lang="en-US" b="1" dirty="0"/>
              <a:t>, Dmitry Rakita</a:t>
            </a:r>
            <a:r>
              <a:rPr lang="en-US" b="1" baseline="30000" dirty="0"/>
              <a:t>4</a:t>
            </a:r>
            <a:r>
              <a:rPr lang="en-US" b="1" dirty="0"/>
              <a:t>, Libor Fila</a:t>
            </a:r>
            <a:r>
              <a:rPr lang="en-US" b="1" baseline="30000" dirty="0"/>
              <a:t>2,3</a:t>
            </a:r>
            <a:r>
              <a:rPr lang="en-US" b="1" dirty="0"/>
              <a:t>, Robert Lischke</a:t>
            </a:r>
            <a:r>
              <a:rPr lang="en-US" b="1" baseline="30000" dirty="0"/>
              <a:t>3</a:t>
            </a:r>
            <a:r>
              <a:rPr lang="en-US" b="1" dirty="0"/>
              <a:t>, Tereza Kotowski</a:t>
            </a:r>
            <a:r>
              <a:rPr lang="en-US" b="1" baseline="30000" dirty="0"/>
              <a:t>1</a:t>
            </a:r>
            <a:r>
              <a:rPr lang="en-US" b="1" dirty="0"/>
              <a:t>, Kristyna Vyskocilova</a:t>
            </a:r>
            <a:r>
              <a:rPr lang="en-US" b="1" baseline="30000" dirty="0"/>
              <a:t>1</a:t>
            </a:r>
            <a:r>
              <a:rPr lang="en-US" b="1" dirty="0"/>
              <a:t> </a:t>
            </a:r>
          </a:p>
          <a:p>
            <a:endParaRPr lang="en-US" dirty="0"/>
          </a:p>
          <a:p>
            <a:r>
              <a:rPr lang="en-US" i="1" baseline="30000" dirty="0"/>
              <a:t>1</a:t>
            </a:r>
            <a:r>
              <a:rPr lang="en-US" i="1" dirty="0"/>
              <a:t>University Hospital Motol, Prague Lung Transplant Program, Department of Pneumology, Prague, Czech Republic, </a:t>
            </a:r>
            <a:r>
              <a:rPr lang="en-US" i="1" baseline="30000" dirty="0"/>
              <a:t>2</a:t>
            </a:r>
            <a:r>
              <a:rPr lang="en-US" i="1" dirty="0"/>
              <a:t>Charles University Second Faculty of Medicine, Prague, Czech Republic, </a:t>
            </a:r>
            <a:r>
              <a:rPr lang="en-US" i="1" baseline="30000" dirty="0"/>
              <a:t>3</a:t>
            </a:r>
            <a:r>
              <a:rPr lang="en-US" i="1" dirty="0"/>
              <a:t>University Hospital Motol, Prague Lung Transplant Program, 3rd Department of Surgery, Prague, Czech Republic, </a:t>
            </a:r>
            <a:r>
              <a:rPr lang="en-US" i="1" baseline="30000" dirty="0"/>
              <a:t>4</a:t>
            </a:r>
            <a:r>
              <a:rPr lang="en-US" i="1" dirty="0"/>
              <a:t>University Hospital Motol, Department of Pneumology, Prague, Czech Republic, </a:t>
            </a:r>
            <a:r>
              <a:rPr lang="en-US" i="1" baseline="30000" dirty="0"/>
              <a:t>5</a:t>
            </a:r>
            <a:r>
              <a:rPr lang="en-US" i="1" dirty="0"/>
              <a:t>University Hospital Motol, Department of Pathology, Prague, Czech Republic </a:t>
            </a:r>
          </a:p>
          <a:p>
            <a:endParaRPr lang="en-US" dirty="0"/>
          </a:p>
          <a:p>
            <a:r>
              <a:rPr lang="en-US" b="1" dirty="0"/>
              <a:t>Background</a:t>
            </a:r>
            <a:r>
              <a:rPr lang="en-US" dirty="0"/>
              <a:t>: Monitoring donor-derived cell-free DNA (dd-cfDNA) in peripheral blood is a promising non-invasive method for assessing lung allograft health after transplantation. However, fluctuations in the total amount of circulating cell-free DNA may affect the measured plasma dd-cfDNA fraction. This study aimed to investigate the association between both the fractional (%dd-cfDNA) and absolute quantities of dd-cfDNA (dd-</a:t>
            </a:r>
            <a:r>
              <a:rPr lang="en-US" dirty="0" err="1"/>
              <a:t>cfDNA_AQ</a:t>
            </a:r>
            <a:r>
              <a:rPr lang="en-US" dirty="0"/>
              <a:t>) and lung allograft function </a:t>
            </a:r>
          </a:p>
          <a:p>
            <a:r>
              <a:rPr lang="en-US" b="1" dirty="0"/>
              <a:t>Methods</a:t>
            </a:r>
            <a:r>
              <a:rPr lang="en-US" dirty="0"/>
              <a:t>: Patients who underwent bilateral lung transplantation (LuTx) between May 2022 and September 2023 with follow-up at our center were considered for inclusion. Samples for dd-cfDNA analyses were prospectively collected between the 3rd and 24th month post-transplant. Associations between estimated %dd-cfDNA, dd-</a:t>
            </a:r>
            <a:r>
              <a:rPr lang="en-US" dirty="0" err="1"/>
              <a:t>cfDNA_AQ</a:t>
            </a:r>
            <a:r>
              <a:rPr lang="en-US" dirty="0"/>
              <a:t>, and pulmonary function tests (FEV1% and FVC% predicted) were assessed (1) at the same time point and (2) between prior dd-cfDNA levels and subsequent lung function to evaluate the predictive value of dd-cfDNA. Linear mixed-effects models were used for statistical analysis. </a:t>
            </a:r>
          </a:p>
          <a:p>
            <a:r>
              <a:rPr lang="en-US" b="1" dirty="0"/>
              <a:t>Results</a:t>
            </a:r>
            <a:r>
              <a:rPr lang="en-US" dirty="0"/>
              <a:t>: A total of 414 samples from 41 lung transplant (LuTx) recipients were included (mean 9.7 samples per patient). A significant negative association was observed between concurrently measured dd-</a:t>
            </a:r>
            <a:r>
              <a:rPr lang="en-US" dirty="0" err="1"/>
              <a:t>cfDNA_AQ</a:t>
            </a:r>
            <a:r>
              <a:rPr lang="en-US" dirty="0"/>
              <a:t> and FEV1% (p = 0.003), while %dd-cfDNA showed non-significant association (p = 0.310). Prior dd-</a:t>
            </a:r>
            <a:r>
              <a:rPr lang="en-US" dirty="0" err="1"/>
              <a:t>cfDNA_AQ</a:t>
            </a:r>
            <a:r>
              <a:rPr lang="en-US" dirty="0"/>
              <a:t> levels were significantly associated with a subsequent FEV1% decline (p = 0.029), suggesting predictive potential, whereas %dd-cfDNA remained non significant (p = 0.107). No significant association was found between dd-cfDNA levels and FVC% at either concurrent or prior measurements. The mean interval between measurements was 1.8 months (SD ± 1.1 months). </a:t>
            </a:r>
          </a:p>
          <a:p>
            <a:r>
              <a:rPr lang="en-US" b="1" dirty="0"/>
              <a:t>Conclusions</a:t>
            </a:r>
            <a:r>
              <a:rPr lang="en-US" dirty="0"/>
              <a:t>: An increase in absolute dd-cfDNA levels, in contrast to the dd-cfDNA fraction, was significantly associated with a decline in pulmonary function, suggesting that the absolute quantity of dd-cfDNA may be more reliable biomarker for early detection of lung allograft dysfunction and timely clinical intervention. Further investigation is required.</a:t>
            </a:r>
            <a:endParaRPr lang="fr-FR" dirty="0"/>
          </a:p>
        </p:txBody>
      </p:sp>
      <p:sp>
        <p:nvSpPr>
          <p:cNvPr id="4" name="Espace réservé du numéro de diapositive 3">
            <a:extLst>
              <a:ext uri="{FF2B5EF4-FFF2-40B4-BE49-F238E27FC236}">
                <a16:creationId xmlns:a16="http://schemas.microsoft.com/office/drawing/2014/main" id="{BD0BF12F-0EC3-81D4-EF3C-337DBC3251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81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F2629-7195-A7F8-5E66-CBA451D5CA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06585-4138-936A-3DE7-F84B17625C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606FA0-FC51-3FEF-3639-5514E54C3EB9}"/>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b="0" i="1" dirty="0">
                <a:latin typeface="+mn-lt"/>
                <a:cs typeface="Arial" panose="020B0604020202020204" pitchFamily="34" charset="0"/>
              </a:rPr>
              <a:t>dd-</a:t>
            </a:r>
            <a:r>
              <a:rPr lang="fr-FR" sz="1200" b="0" i="1" dirty="0" err="1">
                <a:latin typeface="+mn-lt"/>
                <a:cs typeface="Arial" panose="020B0604020202020204" pitchFamily="34" charset="0"/>
              </a:rPr>
              <a:t>cfDNA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Donor-derived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DNA; AQ, </a:t>
            </a:r>
            <a:r>
              <a:rPr lang="fr-FR" sz="1200" b="0" i="1" dirty="0" err="1">
                <a:latin typeface="+mn-lt"/>
                <a:cs typeface="Arial" panose="020B0604020202020204" pitchFamily="34" charset="0"/>
              </a:rPr>
              <a:t>Absolute</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quantity</a:t>
            </a:r>
            <a:r>
              <a:rPr lang="fr-FR" sz="1200" b="0" i="1" dirty="0">
                <a:latin typeface="+mn-lt"/>
                <a:cs typeface="Arial" panose="020B0604020202020204" pitchFamily="34" charset="0"/>
              </a:rPr>
              <a:t>; LuTx,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Lung transplantation; FEV1,</a:t>
            </a:r>
            <a:r>
              <a:rPr lang="fr-FR" b="0" i="1" dirty="0">
                <a:latin typeface="+mn-lt"/>
              </a:rPr>
              <a:t> </a:t>
            </a:r>
            <a:r>
              <a:rPr lang="fr-FR" b="0" i="1" dirty="0" err="1">
                <a:latin typeface="+mn-lt"/>
              </a:rPr>
              <a:t>Forced</a:t>
            </a:r>
            <a:r>
              <a:rPr lang="fr-FR" b="0" i="1" dirty="0">
                <a:latin typeface="+mn-lt"/>
              </a:rPr>
              <a:t> </a:t>
            </a:r>
            <a:r>
              <a:rPr lang="fr-FR" b="0" i="1" dirty="0" err="1">
                <a:latin typeface="+mn-lt"/>
              </a:rPr>
              <a:t>Expiratory</a:t>
            </a:r>
            <a:r>
              <a:rPr lang="fr-FR" b="0" i="1" dirty="0">
                <a:latin typeface="+mn-lt"/>
              </a:rPr>
              <a:t> Volume in 1 second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 FVC, </a:t>
            </a:r>
            <a:r>
              <a:rPr lang="fr-FR" b="0" i="1" dirty="0" err="1">
                <a:latin typeface="+mn-lt"/>
              </a:rPr>
              <a:t>Forced</a:t>
            </a:r>
            <a:r>
              <a:rPr lang="fr-FR" b="0" i="1" dirty="0">
                <a:latin typeface="+mn-lt"/>
              </a:rPr>
              <a:t> Vital </a:t>
            </a:r>
            <a:r>
              <a:rPr lang="fr-FR" b="0" i="1" dirty="0" err="1">
                <a:latin typeface="+mn-lt"/>
              </a:rPr>
              <a:t>Capacity</a:t>
            </a:r>
            <a:r>
              <a:rPr lang="fr-FR" b="0" i="1" dirty="0">
                <a:latin typeface="+mn-lt"/>
              </a:rPr>
              <a:t>.</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endParaRPr lang="en-US" b="0" i="1" dirty="0">
              <a:latin typeface="+mn-lt"/>
            </a:endParaRPr>
          </a:p>
          <a:p>
            <a:endParaRPr lang="en-US" b="1" dirty="0"/>
          </a:p>
          <a:p>
            <a:r>
              <a:rPr lang="en-US" b="1" dirty="0"/>
              <a:t>Reference Number: 2220 </a:t>
            </a:r>
          </a:p>
          <a:p>
            <a:r>
              <a:rPr lang="en-US" b="1" dirty="0"/>
              <a:t>PREDICTIVE VALUE OF ABSOLUTE LEVELS OF DONOR-DERIVED CELL-FREE DNA IN EARLY DETECTION OF LUNG ALLOGRAFT DYSFUNCTION </a:t>
            </a:r>
          </a:p>
          <a:p>
            <a:endParaRPr lang="en-US" b="1" dirty="0"/>
          </a:p>
          <a:p>
            <a:r>
              <a:rPr lang="en-US" b="1" dirty="0"/>
              <a:t>Majd Alkhouri</a:t>
            </a:r>
            <a:r>
              <a:rPr lang="en-US" b="1" baseline="30000" dirty="0"/>
              <a:t>1,2</a:t>
            </a:r>
            <a:r>
              <a:rPr lang="en-US" b="1" dirty="0"/>
              <a:t>, Jan Havlin</a:t>
            </a:r>
            <a:r>
              <a:rPr lang="en-US" b="1" baseline="30000" dirty="0"/>
              <a:t>3</a:t>
            </a:r>
            <a:r>
              <a:rPr lang="en-US" b="1" dirty="0"/>
              <a:t>, Andrea Zajacova</a:t>
            </a:r>
            <a:r>
              <a:rPr lang="en-US" b="1" baseline="30000" dirty="0"/>
              <a:t>1,2</a:t>
            </a:r>
            <a:r>
              <a:rPr lang="en-US" b="1" dirty="0"/>
              <a:t>, Alzbeta Dutkova</a:t>
            </a:r>
            <a:r>
              <a:rPr lang="en-US" b="1" baseline="30000" dirty="0"/>
              <a:t>4</a:t>
            </a:r>
            <a:r>
              <a:rPr lang="en-US" b="1" dirty="0"/>
              <a:t>, Jan Balko</a:t>
            </a:r>
            <a:r>
              <a:rPr lang="en-US" b="1" baseline="30000" dirty="0"/>
              <a:t>5</a:t>
            </a:r>
            <a:r>
              <a:rPr lang="en-US" b="1" dirty="0"/>
              <a:t>, Dmitry Rakita</a:t>
            </a:r>
            <a:r>
              <a:rPr lang="en-US" b="1" baseline="30000" dirty="0"/>
              <a:t>4</a:t>
            </a:r>
            <a:r>
              <a:rPr lang="en-US" b="1" dirty="0"/>
              <a:t>, Libor Fila</a:t>
            </a:r>
            <a:r>
              <a:rPr lang="en-US" b="1" baseline="30000" dirty="0"/>
              <a:t>2,3</a:t>
            </a:r>
            <a:r>
              <a:rPr lang="en-US" b="1" dirty="0"/>
              <a:t>, Robert Lischke</a:t>
            </a:r>
            <a:r>
              <a:rPr lang="en-US" b="1" baseline="30000" dirty="0"/>
              <a:t>3</a:t>
            </a:r>
            <a:r>
              <a:rPr lang="en-US" b="1" dirty="0"/>
              <a:t>, Tereza Kotowski</a:t>
            </a:r>
            <a:r>
              <a:rPr lang="en-US" b="1" baseline="30000" dirty="0"/>
              <a:t>1</a:t>
            </a:r>
            <a:r>
              <a:rPr lang="en-US" b="1" dirty="0"/>
              <a:t>, Kristyna Vyskocilova</a:t>
            </a:r>
            <a:r>
              <a:rPr lang="en-US" b="1" baseline="30000" dirty="0"/>
              <a:t>1</a:t>
            </a:r>
            <a:r>
              <a:rPr lang="en-US" b="1" dirty="0"/>
              <a:t> </a:t>
            </a:r>
          </a:p>
          <a:p>
            <a:endParaRPr lang="en-US" dirty="0"/>
          </a:p>
          <a:p>
            <a:r>
              <a:rPr lang="en-US" i="1" baseline="30000" dirty="0"/>
              <a:t>1</a:t>
            </a:r>
            <a:r>
              <a:rPr lang="en-US" i="1" dirty="0"/>
              <a:t>University Hospital Motol, Prague Lung Transplant Program, Department of Pneumology, Prague, Czech Republic, </a:t>
            </a:r>
            <a:r>
              <a:rPr lang="en-US" i="1" baseline="30000" dirty="0"/>
              <a:t>2</a:t>
            </a:r>
            <a:r>
              <a:rPr lang="en-US" i="1" dirty="0"/>
              <a:t>Charles University Second Faculty of Medicine, Prague, Czech Republic, </a:t>
            </a:r>
            <a:r>
              <a:rPr lang="en-US" i="1" baseline="30000" dirty="0"/>
              <a:t>3</a:t>
            </a:r>
            <a:r>
              <a:rPr lang="en-US" i="1" dirty="0"/>
              <a:t>University Hospital Motol, Prague Lung Transplant Program, 3rd Department of Surgery, Prague, Czech Republic, </a:t>
            </a:r>
            <a:r>
              <a:rPr lang="en-US" i="1" baseline="30000" dirty="0"/>
              <a:t>4</a:t>
            </a:r>
            <a:r>
              <a:rPr lang="en-US" i="1" dirty="0"/>
              <a:t>University Hospital Motol, Department of Pneumology, Prague, Czech Republic, </a:t>
            </a:r>
            <a:r>
              <a:rPr lang="en-US" i="1" baseline="30000" dirty="0"/>
              <a:t>5</a:t>
            </a:r>
            <a:r>
              <a:rPr lang="en-US" i="1" dirty="0"/>
              <a:t>University Hospital Motol, Department of Pathology, Prague, Czech Republic </a:t>
            </a:r>
          </a:p>
          <a:p>
            <a:endParaRPr lang="en-US" dirty="0"/>
          </a:p>
          <a:p>
            <a:r>
              <a:rPr lang="en-US" b="1" dirty="0"/>
              <a:t>Background</a:t>
            </a:r>
            <a:r>
              <a:rPr lang="en-US" dirty="0"/>
              <a:t>: Monitoring donor-derived cell-free DNA (dd-cfDNA) in peripheral blood is a promising non-invasive method for assessing lung allograft health after transplantation. However, fluctuations in the total amount of circulating cell-free DNA may affect the measured plasma dd-cfDNA fraction. This study aimed to investigate the association between both the fractional (%dd-cfDNA) and absolute quantities of dd-cfDNA (dd-</a:t>
            </a:r>
            <a:r>
              <a:rPr lang="en-US" dirty="0" err="1"/>
              <a:t>cfDNA_AQ</a:t>
            </a:r>
            <a:r>
              <a:rPr lang="en-US" dirty="0"/>
              <a:t>) and lung allograft function </a:t>
            </a:r>
          </a:p>
          <a:p>
            <a:r>
              <a:rPr lang="en-US" b="1" dirty="0"/>
              <a:t>Methods</a:t>
            </a:r>
            <a:r>
              <a:rPr lang="en-US" dirty="0"/>
              <a:t>: Patients who underwent bilateral lung transplantation (LuTx) between May 2022 and September 2023 with follow-up at our center were considered for inclusion. Samples for dd-cfDNA analyses were prospectively collected between the 3rd and 24th month post-transplant. Associations between estimated %dd-cfDNA, dd-</a:t>
            </a:r>
            <a:r>
              <a:rPr lang="en-US" dirty="0" err="1"/>
              <a:t>cfDNA_AQ</a:t>
            </a:r>
            <a:r>
              <a:rPr lang="en-US" dirty="0"/>
              <a:t>, and pulmonary function tests (FEV1% and FVC% predicted) were assessed (1) at the same time point and (2) between prior dd-cfDNA levels and subsequent lung function to evaluate the predictive value of dd-cfDNA. Linear mixed-effects models were used for statistical analysis. </a:t>
            </a:r>
          </a:p>
          <a:p>
            <a:r>
              <a:rPr lang="en-US" b="1" dirty="0"/>
              <a:t>Results</a:t>
            </a:r>
            <a:r>
              <a:rPr lang="en-US" dirty="0"/>
              <a:t>: A total of 414 samples from 41 lung transplant (LuTx) recipients were included (mean 9.7 samples per patient). A significant negative association was observed between concurrently measured dd-</a:t>
            </a:r>
            <a:r>
              <a:rPr lang="en-US" dirty="0" err="1"/>
              <a:t>cfDNA_AQ</a:t>
            </a:r>
            <a:r>
              <a:rPr lang="en-US" dirty="0"/>
              <a:t> and FEV1% (p = 0.003), while %dd-cfDNA showed non-significant association (p = 0.310). Prior dd-</a:t>
            </a:r>
            <a:r>
              <a:rPr lang="en-US" dirty="0" err="1"/>
              <a:t>cfDNA_AQ</a:t>
            </a:r>
            <a:r>
              <a:rPr lang="en-US" dirty="0"/>
              <a:t> levels were significantly associated with a subsequent FEV1% decline (p = 0.029), suggesting predictive potential, whereas %dd-cfDNA remained non significant (p = 0.107). No significant association was found between dd-cfDNA levels and FVC% at either concurrent or prior measurements. The mean interval between measurements was 1.8 months (SD ± 1.1 months). </a:t>
            </a:r>
          </a:p>
          <a:p>
            <a:r>
              <a:rPr lang="en-US" b="1" dirty="0"/>
              <a:t>Conclusions</a:t>
            </a:r>
            <a:r>
              <a:rPr lang="en-US" dirty="0"/>
              <a:t>: An increase in absolute dd-cfDNA levels, in contrast to the dd-cfDNA fraction, was significantly associated with a decline in pulmonary function, suggesting that the absolute quantity of dd-cfDNA may be more reliable biomarker for early detection of lung allograft dysfunction and timely clinical intervention. Further investigation is required.</a:t>
            </a:r>
            <a:endParaRPr lang="fr-FR" dirty="0"/>
          </a:p>
          <a:p>
            <a:endParaRPr lang="fr-FR" dirty="0"/>
          </a:p>
        </p:txBody>
      </p:sp>
      <p:sp>
        <p:nvSpPr>
          <p:cNvPr id="4" name="Espace réservé du numéro de diapositive 3">
            <a:extLst>
              <a:ext uri="{FF2B5EF4-FFF2-40B4-BE49-F238E27FC236}">
                <a16:creationId xmlns:a16="http://schemas.microsoft.com/office/drawing/2014/main" id="{43E4DD38-EFF0-6289-1603-2DB2F3AFC6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8419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3FCE-2440-67A0-465E-23AD71311D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D15349-6717-5592-F992-1C16F58E38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30B62F-CEE0-DA99-926B-2366F4C470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fr-FR" sz="1200" b="0" i="1" dirty="0">
                <a:latin typeface="+mn-lt"/>
                <a:cs typeface="Arial" panose="020B0604020202020204" pitchFamily="34" charset="0"/>
              </a:rPr>
              <a:t>LT, </a:t>
            </a:r>
            <a:r>
              <a:rPr lang="en-US" sz="1200" i="1" dirty="0">
                <a:latin typeface="+mn-lt"/>
                <a:cs typeface="Arial" panose="020B0604020202020204" pitchFamily="34" charset="0"/>
              </a:rPr>
              <a:t>Lung transplantation</a:t>
            </a:r>
            <a:r>
              <a:rPr lang="fr-FR" sz="1200" b="0" i="1" dirty="0">
                <a:latin typeface="+mn-lt"/>
                <a:cs typeface="Arial" panose="020B0604020202020204" pitchFamily="34" charset="0"/>
              </a:rPr>
              <a:t>; CLAD, </a:t>
            </a:r>
            <a:r>
              <a:rPr lang="en-US" sz="1200" i="1" dirty="0">
                <a:latin typeface="+mn-lt"/>
                <a:cs typeface="Arial" panose="020B0604020202020204" pitchFamily="34" charset="0"/>
              </a:rPr>
              <a:t>Chronic lung allograft dysfunction</a:t>
            </a:r>
            <a:r>
              <a:rPr lang="fr-FR" sz="1200" b="0" i="1" dirty="0">
                <a:latin typeface="+mn-lt"/>
                <a:cs typeface="Arial" panose="020B0604020202020204" pitchFamily="34" charset="0"/>
              </a:rPr>
              <a:t>; </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HLA, </a:t>
            </a:r>
            <a:r>
              <a:rPr lang="fr-FR" i="1" dirty="0">
                <a:latin typeface="+mn-lt"/>
              </a:rPr>
              <a:t>Human </a:t>
            </a:r>
            <a:r>
              <a:rPr lang="fr-FR" i="1" dirty="0" err="1">
                <a:latin typeface="+mn-lt"/>
              </a:rPr>
              <a:t>Leukocyte</a:t>
            </a:r>
            <a:r>
              <a:rPr lang="fr-FR" i="1" dirty="0">
                <a:latin typeface="+mn-lt"/>
              </a:rPr>
              <a:t> </a:t>
            </a:r>
            <a:r>
              <a:rPr lang="fr-FR" i="1" dirty="0" err="1">
                <a:latin typeface="+mn-lt"/>
              </a:rPr>
              <a:t>Antigen</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lang="en-US" sz="1200" i="1" dirty="0" err="1">
                <a:latin typeface="+mn-lt"/>
                <a:cs typeface="Arial" panose="020B0604020202020204" pitchFamily="34" charset="0"/>
              </a:rPr>
              <a:t>Nkreg</a:t>
            </a:r>
            <a:r>
              <a:rPr lang="en-US" sz="1200" i="1" dirty="0">
                <a:latin typeface="+mn-lt"/>
                <a:cs typeface="Arial" panose="020B0604020202020204" pitchFamily="34" charset="0"/>
              </a:rPr>
              <a:t>, Natural killer cells</a:t>
            </a:r>
            <a:r>
              <a:rPr lang="fr-FR" b="0" i="1" dirty="0">
                <a:latin typeface="+mn-lt"/>
              </a:rPr>
              <a:t>.</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endParaRPr lang="fr-FR" b="1" i="1" dirty="0">
              <a:latin typeface="+mn-lt"/>
            </a:endParaRPr>
          </a:p>
          <a:p>
            <a:endParaRPr lang="fr-FR" b="1" dirty="0"/>
          </a:p>
          <a:p>
            <a:r>
              <a:rPr lang="fr-FR" b="1" dirty="0"/>
              <a:t>Reference </a:t>
            </a:r>
            <a:r>
              <a:rPr lang="fr-FR" b="1" dirty="0" err="1"/>
              <a:t>Number</a:t>
            </a:r>
            <a:r>
              <a:rPr lang="fr-FR" b="1" dirty="0"/>
              <a:t>: 1479 </a:t>
            </a:r>
          </a:p>
          <a:p>
            <a:r>
              <a:rPr lang="fr-FR" b="1" dirty="0" err="1"/>
              <a:t>Identifying</a:t>
            </a:r>
            <a:r>
              <a:rPr lang="fr-FR" b="1" dirty="0"/>
              <a:t> </a:t>
            </a:r>
            <a:r>
              <a:rPr lang="fr-FR" b="1" dirty="0" err="1"/>
              <a:t>leukocyte</a:t>
            </a:r>
            <a:r>
              <a:rPr lang="fr-FR" b="1" dirty="0"/>
              <a:t> populations as </a:t>
            </a:r>
            <a:r>
              <a:rPr lang="fr-FR" b="1" dirty="0" err="1"/>
              <a:t>biomarkers</a:t>
            </a:r>
            <a:r>
              <a:rPr lang="fr-FR" b="1" dirty="0"/>
              <a:t> for </a:t>
            </a:r>
            <a:r>
              <a:rPr lang="fr-FR" b="1" dirty="0" err="1"/>
              <a:t>chronic</a:t>
            </a:r>
            <a:r>
              <a:rPr lang="fr-FR" b="1" dirty="0"/>
              <a:t> </a:t>
            </a:r>
            <a:r>
              <a:rPr lang="fr-FR" b="1" dirty="0" err="1"/>
              <a:t>lung</a:t>
            </a:r>
            <a:r>
              <a:rPr lang="fr-FR" b="1" dirty="0"/>
              <a:t> </a:t>
            </a:r>
            <a:r>
              <a:rPr lang="fr-FR" b="1" dirty="0" err="1"/>
              <a:t>allograft</a:t>
            </a:r>
            <a:r>
              <a:rPr lang="fr-FR" b="1" dirty="0"/>
              <a:t> </a:t>
            </a:r>
            <a:r>
              <a:rPr lang="fr-FR" b="1" dirty="0" err="1"/>
              <a:t>dysfunction</a:t>
            </a:r>
            <a:r>
              <a:rPr lang="fr-FR" b="1" dirty="0"/>
              <a:t> </a:t>
            </a:r>
          </a:p>
          <a:p>
            <a:endParaRPr lang="fr-FR" dirty="0"/>
          </a:p>
          <a:p>
            <a:r>
              <a:rPr lang="fr-FR" b="1" dirty="0"/>
              <a:t>Susana Gómez-Ollés</a:t>
            </a:r>
            <a:r>
              <a:rPr lang="fr-FR" b="1" baseline="30000" dirty="0"/>
              <a:t>1</a:t>
            </a:r>
            <a:r>
              <a:rPr lang="fr-FR" b="1" dirty="0"/>
              <a:t>, </a:t>
            </a:r>
            <a:r>
              <a:rPr lang="fr-FR" b="1" dirty="0" err="1"/>
              <a:t>Meritxell</a:t>
            </a:r>
            <a:r>
              <a:rPr lang="fr-FR" b="1" dirty="0"/>
              <a:t> </a:t>
            </a:r>
            <a:r>
              <a:rPr lang="fr-FR" b="1" dirty="0" err="1"/>
              <a:t>Boada</a:t>
            </a:r>
            <a:r>
              <a:rPr lang="fr-FR" b="1" dirty="0"/>
              <a:t> Pérez</a:t>
            </a:r>
            <a:r>
              <a:rPr lang="fr-FR" b="1" baseline="30000" dirty="0"/>
              <a:t>2</a:t>
            </a:r>
            <a:r>
              <a:rPr lang="fr-FR" b="1" dirty="0"/>
              <a:t>, Victoria Ruiz de Miguel</a:t>
            </a:r>
            <a:r>
              <a:rPr lang="fr-FR" b="1" baseline="30000" dirty="0"/>
              <a:t>2</a:t>
            </a:r>
            <a:r>
              <a:rPr lang="fr-FR" b="1" dirty="0"/>
              <a:t>, Oriol Grau Bosch</a:t>
            </a:r>
            <a:r>
              <a:rPr lang="fr-FR" b="1" baseline="30000" dirty="0"/>
              <a:t>2</a:t>
            </a:r>
            <a:r>
              <a:rPr lang="fr-FR" b="1" dirty="0"/>
              <a:t>, Eva Revilla-López</a:t>
            </a:r>
            <a:r>
              <a:rPr lang="fr-FR" b="1" baseline="30000" dirty="0"/>
              <a:t>3</a:t>
            </a:r>
            <a:r>
              <a:rPr lang="fr-FR" b="1" dirty="0"/>
              <a:t>, Carles Bravo Masgoret</a:t>
            </a:r>
            <a:r>
              <a:rPr lang="fr-FR" b="1" baseline="30000" dirty="0"/>
              <a:t>3</a:t>
            </a:r>
            <a:r>
              <a:rPr lang="fr-FR" b="1" dirty="0"/>
              <a:t>, Berta Saez Gimenez</a:t>
            </a:r>
            <a:r>
              <a:rPr lang="fr-FR" b="1" baseline="30000" dirty="0"/>
              <a:t>3</a:t>
            </a:r>
            <a:r>
              <a:rPr lang="fr-FR" b="1" dirty="0"/>
              <a:t>, Marta Zapata-Ortega</a:t>
            </a:r>
            <a:r>
              <a:rPr lang="fr-FR" b="1" baseline="30000" dirty="0"/>
              <a:t>3</a:t>
            </a:r>
            <a:r>
              <a:rPr lang="fr-FR" b="1" dirty="0"/>
              <a:t>, Manuel </a:t>
            </a:r>
            <a:r>
              <a:rPr lang="fr-FR" b="1" dirty="0" err="1"/>
              <a:t>López</a:t>
            </a:r>
            <a:r>
              <a:rPr lang="fr-FR" b="1" dirty="0"/>
              <a:t> Meseguer</a:t>
            </a:r>
            <a:r>
              <a:rPr lang="fr-FR" b="1" baseline="30000" dirty="0"/>
              <a:t>3</a:t>
            </a:r>
            <a:r>
              <a:rPr lang="fr-FR" b="1" dirty="0"/>
              <a:t>, Roser Escobar</a:t>
            </a:r>
            <a:r>
              <a:rPr lang="fr-FR" b="1" baseline="30000" dirty="0"/>
              <a:t>3</a:t>
            </a:r>
            <a:r>
              <a:rPr lang="fr-FR" b="1" dirty="0"/>
              <a:t>, Victor </a:t>
            </a:r>
            <a:r>
              <a:rPr lang="fr-FR" b="1" dirty="0" err="1"/>
              <a:t>Monforte</a:t>
            </a:r>
            <a:r>
              <a:rPr lang="fr-FR" b="1" dirty="0"/>
              <a:t> Torres</a:t>
            </a:r>
            <a:r>
              <a:rPr lang="fr-FR" b="1" baseline="30000" dirty="0"/>
              <a:t>3</a:t>
            </a:r>
            <a:r>
              <a:rPr lang="fr-FR" b="1" dirty="0"/>
              <a:t>, Cristina </a:t>
            </a:r>
            <a:r>
              <a:rPr lang="fr-FR" b="1" dirty="0" err="1"/>
              <a:t>Berastegui</a:t>
            </a:r>
            <a:r>
              <a:rPr lang="fr-FR" b="1" dirty="0"/>
              <a:t> García</a:t>
            </a:r>
            <a:r>
              <a:rPr lang="fr-FR" b="1" baseline="30000" dirty="0"/>
              <a:t>3</a:t>
            </a:r>
            <a:r>
              <a:rPr lang="fr-FR" b="1" dirty="0"/>
              <a:t> </a:t>
            </a:r>
          </a:p>
          <a:p>
            <a:endParaRPr lang="fr-FR" dirty="0"/>
          </a:p>
          <a:p>
            <a:r>
              <a:rPr lang="fr-FR" i="1" baseline="30000" dirty="0"/>
              <a:t>1</a:t>
            </a:r>
            <a:r>
              <a:rPr lang="fr-FR" i="1" dirty="0"/>
              <a:t>Vall d'</a:t>
            </a:r>
            <a:r>
              <a:rPr lang="fr-FR" i="1" dirty="0" err="1"/>
              <a:t>Hebron</a:t>
            </a:r>
            <a:r>
              <a:rPr lang="fr-FR" i="1" dirty="0"/>
              <a:t> </a:t>
            </a:r>
            <a:r>
              <a:rPr lang="fr-FR" i="1" dirty="0" err="1"/>
              <a:t>Research</a:t>
            </a:r>
            <a:r>
              <a:rPr lang="fr-FR" i="1" dirty="0"/>
              <a:t> Institute and CIBERES, </a:t>
            </a:r>
            <a:r>
              <a:rPr lang="fr-FR" i="1" dirty="0" err="1"/>
              <a:t>Pulmonology</a:t>
            </a:r>
            <a:r>
              <a:rPr lang="fr-FR" i="1" dirty="0"/>
              <a:t>, Barcelona, Spain, </a:t>
            </a:r>
            <a:r>
              <a:rPr lang="fr-FR" i="1" baseline="30000" dirty="0"/>
              <a:t>2</a:t>
            </a:r>
            <a:r>
              <a:rPr lang="fr-FR" i="1" dirty="0"/>
              <a:t>Vall d'</a:t>
            </a:r>
            <a:r>
              <a:rPr lang="fr-FR" i="1" dirty="0" err="1"/>
              <a:t>Hebron</a:t>
            </a:r>
            <a:r>
              <a:rPr lang="fr-FR" i="1" dirty="0"/>
              <a:t> </a:t>
            </a:r>
            <a:r>
              <a:rPr lang="fr-FR" i="1" dirty="0" err="1"/>
              <a:t>Research</a:t>
            </a:r>
            <a:r>
              <a:rPr lang="fr-FR" i="1" dirty="0"/>
              <a:t> Institute, </a:t>
            </a:r>
            <a:r>
              <a:rPr lang="fr-FR" i="1" dirty="0" err="1"/>
              <a:t>Pulmonology</a:t>
            </a:r>
            <a:r>
              <a:rPr lang="fr-FR" i="1" dirty="0"/>
              <a:t>, Barcelona, Spain, </a:t>
            </a:r>
            <a:r>
              <a:rPr lang="fr-FR" i="1" baseline="30000" dirty="0"/>
              <a:t>3</a:t>
            </a:r>
            <a:r>
              <a:rPr lang="fr-FR" i="1" dirty="0"/>
              <a:t>Vall d'</a:t>
            </a:r>
            <a:r>
              <a:rPr lang="fr-FR" i="1" dirty="0" err="1"/>
              <a:t>Hebron</a:t>
            </a:r>
            <a:r>
              <a:rPr lang="fr-FR" i="1" dirty="0"/>
              <a:t> </a:t>
            </a:r>
            <a:r>
              <a:rPr lang="fr-FR" i="1" dirty="0" err="1"/>
              <a:t>University</a:t>
            </a:r>
            <a:r>
              <a:rPr lang="fr-FR" i="1" dirty="0"/>
              <a:t> Hospital, Lung Transplantation Unit, Barcelona, Spain </a:t>
            </a:r>
          </a:p>
          <a:p>
            <a:endParaRPr lang="fr-FR" dirty="0"/>
          </a:p>
          <a:p>
            <a:r>
              <a:rPr lang="fr-FR" b="1" dirty="0"/>
              <a:t>Background</a:t>
            </a:r>
            <a:r>
              <a:rPr lang="fr-FR" dirty="0"/>
              <a:t>: Lung transplantation (LT) </a:t>
            </a:r>
            <a:r>
              <a:rPr lang="fr-FR" dirty="0" err="1"/>
              <a:t>is</a:t>
            </a:r>
            <a:r>
              <a:rPr lang="fr-FR" dirty="0"/>
              <a:t> the last option for end-stage </a:t>
            </a:r>
            <a:r>
              <a:rPr lang="fr-FR" dirty="0" err="1"/>
              <a:t>respiratory</a:t>
            </a:r>
            <a:r>
              <a:rPr lang="fr-FR" dirty="0"/>
              <a:t> </a:t>
            </a:r>
            <a:r>
              <a:rPr lang="fr-FR" dirty="0" err="1"/>
              <a:t>diseases</a:t>
            </a:r>
            <a:r>
              <a:rPr lang="fr-FR" dirty="0"/>
              <a:t>, but long-</a:t>
            </a:r>
            <a:r>
              <a:rPr lang="fr-FR" dirty="0" err="1"/>
              <a:t>term</a:t>
            </a:r>
            <a:r>
              <a:rPr lang="fr-FR" dirty="0"/>
              <a:t> </a:t>
            </a:r>
            <a:r>
              <a:rPr lang="fr-FR" dirty="0" err="1"/>
              <a:t>survival</a:t>
            </a:r>
            <a:r>
              <a:rPr lang="fr-FR" dirty="0"/>
              <a:t> </a:t>
            </a:r>
            <a:r>
              <a:rPr lang="fr-FR" dirty="0" err="1"/>
              <a:t>is</a:t>
            </a:r>
            <a:r>
              <a:rPr lang="fr-FR" dirty="0"/>
              <a:t> </a:t>
            </a:r>
            <a:r>
              <a:rPr lang="fr-FR" dirty="0" err="1"/>
              <a:t>limited</a:t>
            </a:r>
            <a:r>
              <a:rPr lang="fr-FR" dirty="0"/>
              <a:t> by </a:t>
            </a:r>
            <a:r>
              <a:rPr lang="fr-FR" dirty="0" err="1"/>
              <a:t>chronic</a:t>
            </a:r>
            <a:r>
              <a:rPr lang="fr-FR" dirty="0"/>
              <a:t> </a:t>
            </a:r>
            <a:r>
              <a:rPr lang="fr-FR" dirty="0" err="1"/>
              <a:t>lung</a:t>
            </a:r>
            <a:r>
              <a:rPr lang="fr-FR" dirty="0"/>
              <a:t> </a:t>
            </a:r>
            <a:r>
              <a:rPr lang="fr-FR" dirty="0" err="1"/>
              <a:t>allograft</a:t>
            </a:r>
            <a:r>
              <a:rPr lang="fr-FR" dirty="0"/>
              <a:t> </a:t>
            </a:r>
            <a:r>
              <a:rPr lang="fr-FR" dirty="0" err="1"/>
              <a:t>dysfunction</a:t>
            </a:r>
            <a:r>
              <a:rPr lang="fr-FR" dirty="0"/>
              <a:t> (CLAD). </a:t>
            </a:r>
            <a:r>
              <a:rPr lang="fr-FR" dirty="0" err="1"/>
              <a:t>Early</a:t>
            </a:r>
            <a:r>
              <a:rPr lang="fr-FR" dirty="0"/>
              <a:t> CLAD </a:t>
            </a:r>
            <a:r>
              <a:rPr lang="fr-FR" dirty="0" err="1"/>
              <a:t>detection</a:t>
            </a:r>
            <a:r>
              <a:rPr lang="fr-FR" dirty="0"/>
              <a:t> </a:t>
            </a:r>
            <a:r>
              <a:rPr lang="fr-FR" dirty="0" err="1"/>
              <a:t>is</a:t>
            </a:r>
            <a:r>
              <a:rPr lang="fr-FR" dirty="0"/>
              <a:t> crucial to </a:t>
            </a:r>
            <a:r>
              <a:rPr lang="fr-FR" dirty="0" err="1"/>
              <a:t>avoid</a:t>
            </a:r>
            <a:r>
              <a:rPr lang="fr-FR" dirty="0"/>
              <a:t> </a:t>
            </a:r>
            <a:r>
              <a:rPr lang="fr-FR" dirty="0" err="1"/>
              <a:t>irreversible</a:t>
            </a:r>
            <a:r>
              <a:rPr lang="fr-FR" dirty="0"/>
              <a:t> damage. </a:t>
            </a:r>
            <a:r>
              <a:rPr lang="fr-FR" dirty="0" err="1"/>
              <a:t>Identifying</a:t>
            </a:r>
            <a:r>
              <a:rPr lang="fr-FR" dirty="0"/>
              <a:t> </a:t>
            </a:r>
            <a:r>
              <a:rPr lang="fr-FR" dirty="0" err="1"/>
              <a:t>biomarkers</a:t>
            </a:r>
            <a:r>
              <a:rPr lang="fr-FR" dirty="0"/>
              <a:t> to </a:t>
            </a:r>
            <a:r>
              <a:rPr lang="fr-FR" dirty="0" err="1"/>
              <a:t>reduce</a:t>
            </a:r>
            <a:r>
              <a:rPr lang="fr-FR" dirty="0"/>
              <a:t> </a:t>
            </a:r>
            <a:r>
              <a:rPr lang="fr-FR" dirty="0" err="1"/>
              <a:t>subjectivity</a:t>
            </a:r>
            <a:r>
              <a:rPr lang="fr-FR" dirty="0"/>
              <a:t> in CLAD </a:t>
            </a:r>
            <a:r>
              <a:rPr lang="fr-FR" dirty="0" err="1"/>
              <a:t>diagnosis</a:t>
            </a:r>
            <a:r>
              <a:rPr lang="fr-FR" dirty="0"/>
              <a:t> by </a:t>
            </a:r>
            <a:r>
              <a:rPr lang="fr-FR" dirty="0" err="1"/>
              <a:t>understanding</a:t>
            </a:r>
            <a:r>
              <a:rPr lang="fr-FR" dirty="0"/>
              <a:t> </a:t>
            </a:r>
            <a:r>
              <a:rPr lang="fr-FR" dirty="0" err="1"/>
              <a:t>its</a:t>
            </a:r>
            <a:r>
              <a:rPr lang="fr-FR" dirty="0"/>
              <a:t> </a:t>
            </a:r>
            <a:r>
              <a:rPr lang="fr-FR" dirty="0" err="1"/>
              <a:t>biological</a:t>
            </a:r>
            <a:r>
              <a:rPr lang="fr-FR" dirty="0"/>
              <a:t> </a:t>
            </a:r>
            <a:r>
              <a:rPr lang="fr-FR" dirty="0" err="1"/>
              <a:t>mechanisms</a:t>
            </a:r>
            <a:r>
              <a:rPr lang="fr-FR" dirty="0"/>
              <a:t> </a:t>
            </a:r>
            <a:r>
              <a:rPr lang="fr-FR" dirty="0" err="1"/>
              <a:t>is</a:t>
            </a:r>
            <a:r>
              <a:rPr lang="fr-FR" dirty="0"/>
              <a:t> </a:t>
            </a:r>
            <a:r>
              <a:rPr lang="fr-FR" dirty="0" err="1"/>
              <a:t>beneficial</a:t>
            </a:r>
            <a:r>
              <a:rPr lang="fr-FR" dirty="0"/>
              <a:t> for LT patients. This </a:t>
            </a:r>
            <a:r>
              <a:rPr lang="fr-FR" dirty="0" err="1"/>
              <a:t>study</a:t>
            </a:r>
            <a:r>
              <a:rPr lang="fr-FR" dirty="0"/>
              <a:t> </a:t>
            </a:r>
            <a:r>
              <a:rPr lang="fr-FR" dirty="0" err="1"/>
              <a:t>aims</a:t>
            </a:r>
            <a:r>
              <a:rPr lang="fr-FR" dirty="0"/>
              <a:t> to </a:t>
            </a:r>
            <a:r>
              <a:rPr lang="fr-FR" dirty="0" err="1"/>
              <a:t>determine</a:t>
            </a:r>
            <a:r>
              <a:rPr lang="fr-FR" dirty="0"/>
              <a:t> </a:t>
            </a:r>
            <a:r>
              <a:rPr lang="fr-FR" dirty="0" err="1"/>
              <a:t>which</a:t>
            </a:r>
            <a:r>
              <a:rPr lang="fr-FR" dirty="0"/>
              <a:t> </a:t>
            </a:r>
            <a:r>
              <a:rPr lang="fr-FR" dirty="0" err="1"/>
              <a:t>leukocyte</a:t>
            </a:r>
            <a:r>
              <a:rPr lang="fr-FR" dirty="0"/>
              <a:t> populations in </a:t>
            </a:r>
            <a:r>
              <a:rPr lang="fr-FR" dirty="0" err="1"/>
              <a:t>peripheral</a:t>
            </a:r>
            <a:r>
              <a:rPr lang="fr-FR" dirty="0"/>
              <a:t> </a:t>
            </a:r>
            <a:r>
              <a:rPr lang="fr-FR" dirty="0" err="1"/>
              <a:t>blood</a:t>
            </a:r>
            <a:r>
              <a:rPr lang="fr-FR" dirty="0"/>
              <a:t> are </a:t>
            </a:r>
            <a:r>
              <a:rPr lang="fr-FR" dirty="0" err="1"/>
              <a:t>altered</a:t>
            </a:r>
            <a:r>
              <a:rPr lang="fr-FR" dirty="0"/>
              <a:t> in CLAD </a:t>
            </a:r>
            <a:r>
              <a:rPr lang="fr-FR" dirty="0" err="1"/>
              <a:t>after</a:t>
            </a:r>
            <a:r>
              <a:rPr lang="fr-FR" dirty="0"/>
              <a:t> LT. </a:t>
            </a:r>
          </a:p>
          <a:p>
            <a:r>
              <a:rPr lang="fr-FR" b="1" dirty="0"/>
              <a:t>Methods</a:t>
            </a:r>
            <a:r>
              <a:rPr lang="fr-FR" dirty="0"/>
              <a:t>: This case-control </a:t>
            </a:r>
            <a:r>
              <a:rPr lang="fr-FR" dirty="0" err="1"/>
              <a:t>study</a:t>
            </a:r>
            <a:r>
              <a:rPr lang="fr-FR" dirty="0"/>
              <a:t> </a:t>
            </a:r>
            <a:r>
              <a:rPr lang="fr-FR" dirty="0" err="1"/>
              <a:t>included</a:t>
            </a:r>
            <a:r>
              <a:rPr lang="fr-FR" dirty="0"/>
              <a:t> 68 </a:t>
            </a:r>
            <a:r>
              <a:rPr lang="fr-FR" dirty="0" err="1"/>
              <a:t>clinically</a:t>
            </a:r>
            <a:r>
              <a:rPr lang="fr-FR" dirty="0"/>
              <a:t> </a:t>
            </a:r>
            <a:r>
              <a:rPr lang="fr-FR" dirty="0" err="1"/>
              <a:t>well-defined</a:t>
            </a:r>
            <a:r>
              <a:rPr lang="fr-FR" dirty="0"/>
              <a:t> </a:t>
            </a:r>
            <a:r>
              <a:rPr lang="fr-FR" dirty="0" err="1"/>
              <a:t>lung</a:t>
            </a:r>
            <a:r>
              <a:rPr lang="fr-FR" dirty="0"/>
              <a:t> transplant patients, </a:t>
            </a:r>
            <a:r>
              <a:rPr lang="fr-FR" dirty="0" err="1"/>
              <a:t>divided</a:t>
            </a:r>
            <a:r>
              <a:rPr lang="fr-FR" dirty="0"/>
              <a:t> </a:t>
            </a:r>
            <a:r>
              <a:rPr lang="fr-FR" dirty="0" err="1"/>
              <a:t>into</a:t>
            </a:r>
            <a:r>
              <a:rPr lang="fr-FR" dirty="0"/>
              <a:t> </a:t>
            </a:r>
            <a:r>
              <a:rPr lang="fr-FR" dirty="0" err="1"/>
              <a:t>three</a:t>
            </a:r>
            <a:r>
              <a:rPr lang="fr-FR" dirty="0"/>
              <a:t> groups: stable control (N=29), CLAD follow-up (N=28), and de novo CLAD (N=11). </a:t>
            </a:r>
            <a:r>
              <a:rPr lang="fr-FR" dirty="0" err="1"/>
              <a:t>Leukocyte</a:t>
            </a:r>
            <a:r>
              <a:rPr lang="fr-FR" dirty="0"/>
              <a:t> </a:t>
            </a:r>
            <a:r>
              <a:rPr lang="fr-FR" dirty="0" err="1"/>
              <a:t>subpopulations</a:t>
            </a:r>
            <a:r>
              <a:rPr lang="fr-FR" dirty="0"/>
              <a:t> in </a:t>
            </a:r>
            <a:r>
              <a:rPr lang="fr-FR" dirty="0" err="1"/>
              <a:t>peripheral</a:t>
            </a:r>
            <a:r>
              <a:rPr lang="fr-FR" dirty="0"/>
              <a:t> </a:t>
            </a:r>
            <a:r>
              <a:rPr lang="fr-FR" dirty="0" err="1"/>
              <a:t>blood</a:t>
            </a:r>
            <a:r>
              <a:rPr lang="fr-FR" dirty="0"/>
              <a:t> </a:t>
            </a:r>
            <a:r>
              <a:rPr lang="fr-FR" dirty="0" err="1"/>
              <a:t>were</a:t>
            </a:r>
            <a:r>
              <a:rPr lang="fr-FR" dirty="0"/>
              <a:t> </a:t>
            </a:r>
            <a:r>
              <a:rPr lang="fr-FR" dirty="0" err="1"/>
              <a:t>analyzed</a:t>
            </a:r>
            <a:r>
              <a:rPr lang="fr-FR" dirty="0"/>
              <a:t> </a:t>
            </a:r>
            <a:r>
              <a:rPr lang="fr-FR" dirty="0" err="1"/>
              <a:t>using</a:t>
            </a:r>
            <a:r>
              <a:rPr lang="fr-FR" dirty="0"/>
              <a:t> flow </a:t>
            </a:r>
            <a:r>
              <a:rPr lang="fr-FR" dirty="0" err="1"/>
              <a:t>cytometry</a:t>
            </a:r>
            <a:r>
              <a:rPr lang="fr-FR" dirty="0"/>
              <a:t> and five </a:t>
            </a:r>
            <a:r>
              <a:rPr lang="fr-FR" dirty="0" err="1"/>
              <a:t>DuraClone</a:t>
            </a:r>
            <a:r>
              <a:rPr lang="fr-FR" dirty="0"/>
              <a:t> panels: </a:t>
            </a:r>
            <a:r>
              <a:rPr lang="fr-FR" dirty="0" err="1"/>
              <a:t>IMPhenotyping</a:t>
            </a:r>
            <a:r>
              <a:rPr lang="fr-FR" dirty="0"/>
              <a:t> Basic, IM </a:t>
            </a:r>
            <a:r>
              <a:rPr lang="fr-FR" dirty="0" err="1"/>
              <a:t>TCRs</a:t>
            </a:r>
            <a:r>
              <a:rPr lang="fr-FR" dirty="0"/>
              <a:t>, IM </a:t>
            </a:r>
            <a:r>
              <a:rPr lang="fr-FR" dirty="0" err="1"/>
              <a:t>Treg</a:t>
            </a:r>
            <a:r>
              <a:rPr lang="fr-FR" dirty="0"/>
              <a:t>, IM Granulocytes, and IM </a:t>
            </a:r>
            <a:r>
              <a:rPr lang="fr-FR" dirty="0" err="1"/>
              <a:t>Dendritic</a:t>
            </a:r>
            <a:r>
              <a:rPr lang="fr-FR" dirty="0"/>
              <a:t> </a:t>
            </a:r>
            <a:r>
              <a:rPr lang="fr-FR" dirty="0" err="1"/>
              <a:t>Cell</a:t>
            </a:r>
            <a:r>
              <a:rPr lang="fr-FR" dirty="0"/>
              <a:t> (</a:t>
            </a:r>
            <a:r>
              <a:rPr lang="fr-FR" dirty="0" err="1"/>
              <a:t>Beckman</a:t>
            </a:r>
            <a:r>
              <a:rPr lang="fr-FR" dirty="0"/>
              <a:t> Coulter, Germany). Flow-Count </a:t>
            </a:r>
            <a:r>
              <a:rPr lang="fr-FR" dirty="0" err="1"/>
              <a:t>fluorospheres</a:t>
            </a:r>
            <a:r>
              <a:rPr lang="fr-FR" dirty="0"/>
              <a:t> </a:t>
            </a:r>
            <a:r>
              <a:rPr lang="fr-FR" dirty="0" err="1"/>
              <a:t>were</a:t>
            </a:r>
            <a:r>
              <a:rPr lang="fr-FR" dirty="0"/>
              <a:t> </a:t>
            </a:r>
            <a:r>
              <a:rPr lang="fr-FR" dirty="0" err="1"/>
              <a:t>used</a:t>
            </a:r>
            <a:r>
              <a:rPr lang="fr-FR" dirty="0"/>
              <a:t> for </a:t>
            </a:r>
            <a:r>
              <a:rPr lang="fr-FR" dirty="0" err="1"/>
              <a:t>absolute</a:t>
            </a:r>
            <a:r>
              <a:rPr lang="fr-FR" dirty="0"/>
              <a:t> </a:t>
            </a:r>
            <a:r>
              <a:rPr lang="fr-FR" dirty="0" err="1"/>
              <a:t>cell</a:t>
            </a:r>
            <a:r>
              <a:rPr lang="fr-FR" dirty="0"/>
              <a:t> count quantification </a:t>
            </a:r>
            <a:r>
              <a:rPr lang="fr-FR" dirty="0" err="1"/>
              <a:t>following</a:t>
            </a:r>
            <a:r>
              <a:rPr lang="fr-FR" dirty="0"/>
              <a:t> the </a:t>
            </a:r>
            <a:r>
              <a:rPr lang="fr-FR" dirty="0" err="1"/>
              <a:t>manufacturer’s</a:t>
            </a:r>
            <a:r>
              <a:rPr lang="fr-FR" dirty="0"/>
              <a:t> </a:t>
            </a:r>
            <a:r>
              <a:rPr lang="fr-FR" dirty="0" err="1"/>
              <a:t>protocol</a:t>
            </a:r>
            <a:r>
              <a:rPr lang="fr-FR" dirty="0"/>
              <a:t>. </a:t>
            </a:r>
          </a:p>
          <a:p>
            <a:r>
              <a:rPr lang="fr-FR" b="1" dirty="0" err="1"/>
              <a:t>Results</a:t>
            </a:r>
            <a:r>
              <a:rPr lang="fr-FR" dirty="0"/>
              <a:t>: Five </a:t>
            </a:r>
            <a:r>
              <a:rPr lang="fr-FR" dirty="0" err="1"/>
              <a:t>leukocyte</a:t>
            </a:r>
            <a:r>
              <a:rPr lang="fr-FR" dirty="0"/>
              <a:t> </a:t>
            </a:r>
            <a:r>
              <a:rPr lang="fr-FR" dirty="0" err="1"/>
              <a:t>subpopulations</a:t>
            </a:r>
            <a:r>
              <a:rPr lang="fr-FR" dirty="0"/>
              <a:t> </a:t>
            </a:r>
            <a:r>
              <a:rPr lang="fr-FR" dirty="0" err="1"/>
              <a:t>showed</a:t>
            </a:r>
            <a:r>
              <a:rPr lang="fr-FR" dirty="0"/>
              <a:t> </a:t>
            </a:r>
            <a:r>
              <a:rPr lang="fr-FR" dirty="0" err="1"/>
              <a:t>significant</a:t>
            </a:r>
            <a:r>
              <a:rPr lang="fr-FR" dirty="0"/>
              <a:t> </a:t>
            </a:r>
            <a:r>
              <a:rPr lang="fr-FR" dirty="0" err="1"/>
              <a:t>differences</a:t>
            </a:r>
            <a:r>
              <a:rPr lang="fr-FR" dirty="0"/>
              <a:t> in </a:t>
            </a:r>
            <a:r>
              <a:rPr lang="fr-FR" dirty="0" err="1"/>
              <a:t>absolute</a:t>
            </a:r>
            <a:r>
              <a:rPr lang="fr-FR" dirty="0"/>
              <a:t> </a:t>
            </a:r>
            <a:r>
              <a:rPr lang="fr-FR" dirty="0" err="1"/>
              <a:t>cell</a:t>
            </a:r>
            <a:r>
              <a:rPr lang="fr-FR" dirty="0"/>
              <a:t> </a:t>
            </a:r>
            <a:r>
              <a:rPr lang="fr-FR" dirty="0" err="1"/>
              <a:t>counts</a:t>
            </a:r>
            <a:r>
              <a:rPr lang="fr-FR" dirty="0"/>
              <a:t> </a:t>
            </a:r>
            <a:r>
              <a:rPr lang="fr-FR" dirty="0" err="1"/>
              <a:t>among</a:t>
            </a:r>
            <a:r>
              <a:rPr lang="fr-FR" dirty="0"/>
              <a:t> the patient groups. </a:t>
            </a:r>
            <a:r>
              <a:rPr lang="fr-FR" dirty="0" err="1"/>
              <a:t>Plasmacytoid</a:t>
            </a:r>
            <a:r>
              <a:rPr lang="fr-FR" dirty="0"/>
              <a:t> </a:t>
            </a:r>
            <a:r>
              <a:rPr lang="fr-FR" dirty="0" err="1"/>
              <a:t>dendritic</a:t>
            </a:r>
            <a:r>
              <a:rPr lang="fr-FR" dirty="0"/>
              <a:t> </a:t>
            </a:r>
            <a:r>
              <a:rPr lang="fr-FR" dirty="0" err="1"/>
              <a:t>cells</a:t>
            </a:r>
            <a:r>
              <a:rPr lang="fr-FR" dirty="0"/>
              <a:t> (</a:t>
            </a:r>
            <a:r>
              <a:rPr lang="fr-FR" dirty="0" err="1"/>
              <a:t>HLA-DR+Lin</a:t>
            </a:r>
            <a:r>
              <a:rPr lang="fr-FR" dirty="0"/>
              <a:t>- CD123+ CD11c-) (Fig. 1a) and </a:t>
            </a:r>
            <a:r>
              <a:rPr lang="fr-FR" dirty="0" err="1"/>
              <a:t>myeloid</a:t>
            </a:r>
            <a:r>
              <a:rPr lang="fr-FR" dirty="0"/>
              <a:t> </a:t>
            </a:r>
            <a:r>
              <a:rPr lang="fr-FR" dirty="0" err="1"/>
              <a:t>dendritic</a:t>
            </a:r>
            <a:r>
              <a:rPr lang="fr-FR" dirty="0"/>
              <a:t> </a:t>
            </a:r>
            <a:r>
              <a:rPr lang="fr-FR" dirty="0" err="1"/>
              <a:t>cells</a:t>
            </a:r>
            <a:r>
              <a:rPr lang="fr-FR" dirty="0"/>
              <a:t> (HLA-DR+ Lin- CD123- CD11c+ CD16- Clec9A+) (Fig. 1b) </a:t>
            </a:r>
            <a:r>
              <a:rPr lang="fr-FR" dirty="0" err="1"/>
              <a:t>were</a:t>
            </a:r>
            <a:r>
              <a:rPr lang="fr-FR" dirty="0"/>
              <a:t> </a:t>
            </a:r>
            <a:r>
              <a:rPr lang="fr-FR" dirty="0" err="1"/>
              <a:t>significantly</a:t>
            </a:r>
            <a:r>
              <a:rPr lang="fr-FR" dirty="0"/>
              <a:t> </a:t>
            </a:r>
            <a:r>
              <a:rPr lang="fr-FR" dirty="0" err="1"/>
              <a:t>reduced</a:t>
            </a:r>
            <a:r>
              <a:rPr lang="fr-FR" dirty="0"/>
              <a:t> in the de novo CLAD group </a:t>
            </a:r>
            <a:r>
              <a:rPr lang="fr-FR" dirty="0" err="1"/>
              <a:t>compared</a:t>
            </a:r>
            <a:r>
              <a:rPr lang="fr-FR" dirty="0"/>
              <a:t> to </a:t>
            </a:r>
            <a:r>
              <a:rPr lang="fr-FR" dirty="0" err="1"/>
              <a:t>both</a:t>
            </a:r>
            <a:r>
              <a:rPr lang="fr-FR" dirty="0"/>
              <a:t> the follow-up CLAD and stable groups. </a:t>
            </a:r>
            <a:r>
              <a:rPr lang="fr-FR" dirty="0" err="1"/>
              <a:t>NKreg</a:t>
            </a:r>
            <a:r>
              <a:rPr lang="fr-FR" dirty="0"/>
              <a:t> </a:t>
            </a:r>
            <a:r>
              <a:rPr lang="fr-FR" dirty="0" err="1"/>
              <a:t>cells</a:t>
            </a:r>
            <a:r>
              <a:rPr lang="fr-FR" dirty="0"/>
              <a:t> (CD56high CD16-) </a:t>
            </a:r>
            <a:r>
              <a:rPr lang="fr-FR" dirty="0" err="1"/>
              <a:t>were</a:t>
            </a:r>
            <a:r>
              <a:rPr lang="fr-FR" dirty="0"/>
              <a:t> </a:t>
            </a:r>
            <a:r>
              <a:rPr lang="fr-FR" dirty="0" err="1"/>
              <a:t>also</a:t>
            </a:r>
            <a:r>
              <a:rPr lang="fr-FR" dirty="0"/>
              <a:t> </a:t>
            </a:r>
            <a:r>
              <a:rPr lang="fr-FR" dirty="0" err="1"/>
              <a:t>lower</a:t>
            </a:r>
            <a:r>
              <a:rPr lang="fr-FR" dirty="0"/>
              <a:t> in the de novo CLAD group versus the stable group (Fig. 1c). </a:t>
            </a:r>
            <a:r>
              <a:rPr lang="fr-FR" dirty="0" err="1"/>
              <a:t>Significant</a:t>
            </a:r>
            <a:r>
              <a:rPr lang="fr-FR" dirty="0"/>
              <a:t> </a:t>
            </a:r>
            <a:r>
              <a:rPr lang="fr-FR" dirty="0" err="1"/>
              <a:t>differences</a:t>
            </a:r>
            <a:r>
              <a:rPr lang="fr-FR" dirty="0"/>
              <a:t> </a:t>
            </a:r>
            <a:r>
              <a:rPr lang="fr-FR" dirty="0" err="1"/>
              <a:t>were</a:t>
            </a:r>
            <a:r>
              <a:rPr lang="fr-FR" dirty="0"/>
              <a:t> </a:t>
            </a:r>
            <a:r>
              <a:rPr lang="fr-FR" dirty="0" err="1"/>
              <a:t>also</a:t>
            </a:r>
            <a:r>
              <a:rPr lang="fr-FR" dirty="0"/>
              <a:t> </a:t>
            </a:r>
            <a:r>
              <a:rPr lang="fr-FR" dirty="0" err="1"/>
              <a:t>observed</a:t>
            </a:r>
            <a:r>
              <a:rPr lang="fr-FR" dirty="0"/>
              <a:t> in the </a:t>
            </a:r>
            <a:r>
              <a:rPr lang="fr-FR" dirty="0" err="1"/>
              <a:t>low</a:t>
            </a:r>
            <a:r>
              <a:rPr lang="fr-FR" dirty="0"/>
              <a:t> </a:t>
            </a:r>
            <a:r>
              <a:rPr lang="fr-FR" dirty="0" err="1"/>
              <a:t>frequency</a:t>
            </a:r>
            <a:r>
              <a:rPr lang="fr-FR" dirty="0"/>
              <a:t> TCR</a:t>
            </a:r>
            <a:r>
              <a:rPr lang="el-GR" dirty="0"/>
              <a:t>γδ+ </a:t>
            </a:r>
            <a:r>
              <a:rPr lang="fr-FR" dirty="0"/>
              <a:t>V</a:t>
            </a:r>
            <a:r>
              <a:rPr lang="el-GR" dirty="0"/>
              <a:t>δ2+ </a:t>
            </a:r>
            <a:r>
              <a:rPr lang="fr-FR" dirty="0"/>
              <a:t>and </a:t>
            </a:r>
            <a:r>
              <a:rPr lang="fr-FR" dirty="0" err="1"/>
              <a:t>Treg</a:t>
            </a:r>
            <a:r>
              <a:rPr lang="fr-FR" dirty="0"/>
              <a:t> </a:t>
            </a:r>
            <a:r>
              <a:rPr lang="fr-FR" dirty="0" err="1"/>
              <a:t>Helios</a:t>
            </a:r>
            <a:r>
              <a:rPr lang="fr-FR" dirty="0"/>
              <a:t>+ CD39- populations. </a:t>
            </a:r>
          </a:p>
          <a:p>
            <a:r>
              <a:rPr lang="fr-FR" b="1" dirty="0"/>
              <a:t>Conclusions</a:t>
            </a:r>
            <a:r>
              <a:rPr lang="fr-FR" dirty="0"/>
              <a:t>: </a:t>
            </a:r>
            <a:r>
              <a:rPr lang="fr-FR" dirty="0" err="1"/>
              <a:t>These</a:t>
            </a:r>
            <a:r>
              <a:rPr lang="fr-FR" dirty="0"/>
              <a:t> </a:t>
            </a:r>
            <a:r>
              <a:rPr lang="fr-FR" dirty="0" err="1"/>
              <a:t>findings</a:t>
            </a:r>
            <a:r>
              <a:rPr lang="fr-FR" dirty="0"/>
              <a:t> </a:t>
            </a:r>
            <a:r>
              <a:rPr lang="fr-FR" dirty="0" err="1"/>
              <a:t>provide</a:t>
            </a:r>
            <a:r>
              <a:rPr lang="fr-FR" dirty="0"/>
              <a:t> </a:t>
            </a:r>
            <a:r>
              <a:rPr lang="fr-FR" dirty="0" err="1"/>
              <a:t>valuable</a:t>
            </a:r>
            <a:r>
              <a:rPr lang="fr-FR" dirty="0"/>
              <a:t> insights </a:t>
            </a:r>
            <a:r>
              <a:rPr lang="fr-FR" dirty="0" err="1"/>
              <a:t>into</a:t>
            </a:r>
            <a:r>
              <a:rPr lang="fr-FR" dirty="0"/>
              <a:t> the </a:t>
            </a:r>
            <a:r>
              <a:rPr lang="fr-FR" dirty="0" err="1"/>
              <a:t>leukocyte</a:t>
            </a:r>
            <a:r>
              <a:rPr lang="fr-FR" dirty="0"/>
              <a:t> populations </a:t>
            </a:r>
            <a:r>
              <a:rPr lang="fr-FR" dirty="0" err="1"/>
              <a:t>involved</a:t>
            </a:r>
            <a:r>
              <a:rPr lang="fr-FR" dirty="0"/>
              <a:t> in CLAD </a:t>
            </a:r>
            <a:r>
              <a:rPr lang="fr-FR" dirty="0" err="1"/>
              <a:t>onset</a:t>
            </a:r>
            <a:r>
              <a:rPr lang="fr-FR" dirty="0"/>
              <a:t>. </a:t>
            </a:r>
            <a:r>
              <a:rPr lang="fr-FR" dirty="0" err="1"/>
              <a:t>Specifically</a:t>
            </a:r>
            <a:r>
              <a:rPr lang="fr-FR" dirty="0"/>
              <a:t>, de novo CLAD patients </a:t>
            </a:r>
            <a:r>
              <a:rPr lang="fr-FR" dirty="0" err="1"/>
              <a:t>exhibited</a:t>
            </a:r>
            <a:r>
              <a:rPr lang="fr-FR" dirty="0"/>
              <a:t> </a:t>
            </a:r>
            <a:r>
              <a:rPr lang="fr-FR" dirty="0" err="1"/>
              <a:t>reduced</a:t>
            </a:r>
            <a:r>
              <a:rPr lang="fr-FR" dirty="0"/>
              <a:t> </a:t>
            </a:r>
            <a:r>
              <a:rPr lang="fr-FR" dirty="0" err="1"/>
              <a:t>levels</a:t>
            </a:r>
            <a:r>
              <a:rPr lang="fr-FR" dirty="0"/>
              <a:t> of </a:t>
            </a:r>
            <a:r>
              <a:rPr lang="fr-FR" dirty="0" err="1"/>
              <a:t>plasmacytoid</a:t>
            </a:r>
            <a:r>
              <a:rPr lang="fr-FR" dirty="0"/>
              <a:t> </a:t>
            </a:r>
            <a:r>
              <a:rPr lang="fr-FR" dirty="0" err="1"/>
              <a:t>dendritic</a:t>
            </a:r>
            <a:r>
              <a:rPr lang="fr-FR" dirty="0"/>
              <a:t> </a:t>
            </a:r>
            <a:r>
              <a:rPr lang="fr-FR" dirty="0" err="1"/>
              <a:t>cells</a:t>
            </a:r>
            <a:r>
              <a:rPr lang="fr-FR" dirty="0"/>
              <a:t>, MDC1, and </a:t>
            </a:r>
            <a:r>
              <a:rPr lang="fr-FR" dirty="0" err="1"/>
              <a:t>NKreg</a:t>
            </a:r>
            <a:r>
              <a:rPr lang="fr-FR" dirty="0"/>
              <a:t> </a:t>
            </a:r>
            <a:r>
              <a:rPr lang="fr-FR" dirty="0" err="1"/>
              <a:t>cells</a:t>
            </a:r>
            <a:r>
              <a:rPr lang="fr-FR" dirty="0"/>
              <a:t>, all of </a:t>
            </a:r>
            <a:r>
              <a:rPr lang="fr-FR" dirty="0" err="1"/>
              <a:t>which</a:t>
            </a:r>
            <a:r>
              <a:rPr lang="fr-FR" dirty="0"/>
              <a:t> are key </a:t>
            </a:r>
            <a:r>
              <a:rPr lang="fr-FR" dirty="0" err="1"/>
              <a:t>regulatory</a:t>
            </a:r>
            <a:r>
              <a:rPr lang="fr-FR" dirty="0"/>
              <a:t> </a:t>
            </a:r>
            <a:r>
              <a:rPr lang="fr-FR" dirty="0" err="1"/>
              <a:t>cell</a:t>
            </a:r>
            <a:r>
              <a:rPr lang="fr-FR" dirty="0"/>
              <a:t> types.</a:t>
            </a:r>
          </a:p>
        </p:txBody>
      </p:sp>
      <p:sp>
        <p:nvSpPr>
          <p:cNvPr id="4" name="Espace réservé du numéro de diapositive 3">
            <a:extLst>
              <a:ext uri="{FF2B5EF4-FFF2-40B4-BE49-F238E27FC236}">
                <a16:creationId xmlns:a16="http://schemas.microsoft.com/office/drawing/2014/main" id="{2B53853D-C46A-B6CE-9728-A3954BD7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4310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21E8-B8F0-C486-BCBC-54B2603E14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2870CB-6432-63FC-F557-8FC9286E08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C4AAAC-6B1B-E4FF-CD02-E67BBC4B31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err="1">
                <a:latin typeface="+mn-lt"/>
              </a:rPr>
              <a:t>Abbreviations</a:t>
            </a:r>
            <a:r>
              <a:rPr lang="fr-FR" b="0" i="1" dirty="0">
                <a:latin typeface="+mn-lt"/>
              </a:rPr>
              <a:t>: </a:t>
            </a:r>
            <a:r>
              <a:rPr lang="fr-FR" sz="1200" b="0" i="1" dirty="0">
                <a:latin typeface="+mn-lt"/>
                <a:cs typeface="Arial" panose="020B0604020202020204" pitchFamily="34" charset="0"/>
              </a:rPr>
              <a:t>LT, </a:t>
            </a:r>
            <a:r>
              <a:rPr lang="en-US" sz="1200" i="1" dirty="0">
                <a:latin typeface="+mn-lt"/>
                <a:cs typeface="Arial" panose="020B0604020202020204" pitchFamily="34" charset="0"/>
              </a:rPr>
              <a:t>Lung transplantation</a:t>
            </a:r>
            <a:r>
              <a:rPr lang="fr-FR" sz="1200" b="0" i="1" dirty="0">
                <a:latin typeface="+mn-lt"/>
                <a:cs typeface="Arial" panose="020B0604020202020204" pitchFamily="34" charset="0"/>
              </a:rPr>
              <a:t>; CLAD, </a:t>
            </a:r>
            <a:r>
              <a:rPr lang="en-US" sz="1200" i="1" dirty="0">
                <a:latin typeface="+mn-lt"/>
                <a:cs typeface="Arial" panose="020B0604020202020204" pitchFamily="34" charset="0"/>
              </a:rPr>
              <a:t>Chronic lung allograft dysfunction</a:t>
            </a:r>
            <a:r>
              <a:rPr lang="fr-FR" sz="1200" b="0" i="1" dirty="0">
                <a:latin typeface="+mn-lt"/>
                <a:cs typeface="Arial" panose="020B0604020202020204" pitchFamily="34" charset="0"/>
              </a:rPr>
              <a:t>; </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HLA, </a:t>
            </a:r>
            <a:r>
              <a:rPr lang="fr-FR" i="1" dirty="0">
                <a:latin typeface="+mn-lt"/>
              </a:rPr>
              <a:t>Human </a:t>
            </a:r>
            <a:r>
              <a:rPr lang="fr-FR" i="1" dirty="0" err="1">
                <a:latin typeface="+mn-lt"/>
              </a:rPr>
              <a:t>Leukocyte</a:t>
            </a:r>
            <a:r>
              <a:rPr lang="fr-FR" i="1" dirty="0">
                <a:latin typeface="+mn-lt"/>
              </a:rPr>
              <a:t> </a:t>
            </a:r>
            <a:r>
              <a:rPr lang="fr-FR" i="1" dirty="0" err="1">
                <a:latin typeface="+mn-lt"/>
              </a:rPr>
              <a:t>Antigen</a:t>
            </a:r>
            <a:r>
              <a:rPr kumimoji="0" lang="fr-FR"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lang="en-US" sz="1200" i="1" dirty="0" err="1">
                <a:latin typeface="+mn-lt"/>
                <a:cs typeface="Arial" panose="020B0604020202020204" pitchFamily="34" charset="0"/>
              </a:rPr>
              <a:t>Nkreg</a:t>
            </a:r>
            <a:r>
              <a:rPr lang="en-US" sz="1200" i="1" dirty="0">
                <a:latin typeface="+mn-lt"/>
                <a:cs typeface="Arial" panose="020B0604020202020204" pitchFamily="34" charset="0"/>
              </a:rPr>
              <a:t>, Natural killer cells</a:t>
            </a:r>
            <a:r>
              <a:rPr lang="fr-FR" b="0" i="1" dirty="0">
                <a:latin typeface="+mn-lt"/>
              </a:rPr>
              <a:t>.</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endParaRPr lang="fr-FR" b="1" i="1" dirty="0">
              <a:latin typeface="+mn-lt"/>
            </a:endParaRPr>
          </a:p>
          <a:p>
            <a:endParaRPr lang="fr-FR" b="1" dirty="0"/>
          </a:p>
          <a:p>
            <a:r>
              <a:rPr lang="fr-FR" b="1" dirty="0"/>
              <a:t>Reference </a:t>
            </a:r>
            <a:r>
              <a:rPr lang="fr-FR" b="1" dirty="0" err="1"/>
              <a:t>Number</a:t>
            </a:r>
            <a:r>
              <a:rPr lang="fr-FR" b="1" dirty="0"/>
              <a:t>: 1479 </a:t>
            </a:r>
          </a:p>
          <a:p>
            <a:r>
              <a:rPr lang="fr-FR" b="1" dirty="0" err="1"/>
              <a:t>Identifying</a:t>
            </a:r>
            <a:r>
              <a:rPr lang="fr-FR" b="1" dirty="0"/>
              <a:t> </a:t>
            </a:r>
            <a:r>
              <a:rPr lang="fr-FR" b="1" dirty="0" err="1"/>
              <a:t>leukocyte</a:t>
            </a:r>
            <a:r>
              <a:rPr lang="fr-FR" b="1" dirty="0"/>
              <a:t> populations as </a:t>
            </a:r>
            <a:r>
              <a:rPr lang="fr-FR" b="1" dirty="0" err="1"/>
              <a:t>biomarkers</a:t>
            </a:r>
            <a:r>
              <a:rPr lang="fr-FR" b="1" dirty="0"/>
              <a:t> for </a:t>
            </a:r>
            <a:r>
              <a:rPr lang="fr-FR" b="1" dirty="0" err="1"/>
              <a:t>chronic</a:t>
            </a:r>
            <a:r>
              <a:rPr lang="fr-FR" b="1" dirty="0"/>
              <a:t> </a:t>
            </a:r>
            <a:r>
              <a:rPr lang="fr-FR" b="1" dirty="0" err="1"/>
              <a:t>lung</a:t>
            </a:r>
            <a:r>
              <a:rPr lang="fr-FR" b="1" dirty="0"/>
              <a:t> </a:t>
            </a:r>
            <a:r>
              <a:rPr lang="fr-FR" b="1" dirty="0" err="1"/>
              <a:t>allograft</a:t>
            </a:r>
            <a:r>
              <a:rPr lang="fr-FR" b="1" dirty="0"/>
              <a:t> </a:t>
            </a:r>
            <a:r>
              <a:rPr lang="fr-FR" b="1" dirty="0" err="1"/>
              <a:t>dysfunction</a:t>
            </a:r>
            <a:r>
              <a:rPr lang="fr-FR" b="1" dirty="0"/>
              <a:t> </a:t>
            </a:r>
          </a:p>
          <a:p>
            <a:endParaRPr lang="fr-FR" dirty="0"/>
          </a:p>
          <a:p>
            <a:r>
              <a:rPr lang="fr-FR" b="1" dirty="0"/>
              <a:t>Susana Gómez-Ollés</a:t>
            </a:r>
            <a:r>
              <a:rPr lang="fr-FR" b="1" baseline="30000" dirty="0"/>
              <a:t>1</a:t>
            </a:r>
            <a:r>
              <a:rPr lang="fr-FR" b="1" dirty="0"/>
              <a:t>, </a:t>
            </a:r>
            <a:r>
              <a:rPr lang="fr-FR" b="1" dirty="0" err="1"/>
              <a:t>Meritxell</a:t>
            </a:r>
            <a:r>
              <a:rPr lang="fr-FR" b="1" dirty="0"/>
              <a:t> </a:t>
            </a:r>
            <a:r>
              <a:rPr lang="fr-FR" b="1" dirty="0" err="1"/>
              <a:t>Boada</a:t>
            </a:r>
            <a:r>
              <a:rPr lang="fr-FR" b="1" dirty="0"/>
              <a:t> Pérez</a:t>
            </a:r>
            <a:r>
              <a:rPr lang="fr-FR" b="1" baseline="30000" dirty="0"/>
              <a:t>2</a:t>
            </a:r>
            <a:r>
              <a:rPr lang="fr-FR" b="1" dirty="0"/>
              <a:t>, Victoria Ruiz de Miguel</a:t>
            </a:r>
            <a:r>
              <a:rPr lang="fr-FR" b="1" baseline="30000" dirty="0"/>
              <a:t>2</a:t>
            </a:r>
            <a:r>
              <a:rPr lang="fr-FR" b="1" dirty="0"/>
              <a:t>, Oriol Grau Bosch</a:t>
            </a:r>
            <a:r>
              <a:rPr lang="fr-FR" b="1" baseline="30000" dirty="0"/>
              <a:t>2</a:t>
            </a:r>
            <a:r>
              <a:rPr lang="fr-FR" b="1" dirty="0"/>
              <a:t>, Eva Revilla-López</a:t>
            </a:r>
            <a:r>
              <a:rPr lang="fr-FR" b="1" baseline="30000" dirty="0"/>
              <a:t>3</a:t>
            </a:r>
            <a:r>
              <a:rPr lang="fr-FR" b="1" dirty="0"/>
              <a:t>, Carles Bravo Masgoret</a:t>
            </a:r>
            <a:r>
              <a:rPr lang="fr-FR" b="1" baseline="30000" dirty="0"/>
              <a:t>3</a:t>
            </a:r>
            <a:r>
              <a:rPr lang="fr-FR" b="1" dirty="0"/>
              <a:t>, Berta Saez Gimenez</a:t>
            </a:r>
            <a:r>
              <a:rPr lang="fr-FR" b="1" baseline="30000" dirty="0"/>
              <a:t>3</a:t>
            </a:r>
            <a:r>
              <a:rPr lang="fr-FR" b="1" dirty="0"/>
              <a:t>, Marta Zapata-Ortega</a:t>
            </a:r>
            <a:r>
              <a:rPr lang="fr-FR" b="1" baseline="30000" dirty="0"/>
              <a:t>3</a:t>
            </a:r>
            <a:r>
              <a:rPr lang="fr-FR" b="1" dirty="0"/>
              <a:t>, Manuel </a:t>
            </a:r>
            <a:r>
              <a:rPr lang="fr-FR" b="1" dirty="0" err="1"/>
              <a:t>López</a:t>
            </a:r>
            <a:r>
              <a:rPr lang="fr-FR" b="1" dirty="0"/>
              <a:t> Meseguer</a:t>
            </a:r>
            <a:r>
              <a:rPr lang="fr-FR" b="1" baseline="30000" dirty="0"/>
              <a:t>3</a:t>
            </a:r>
            <a:r>
              <a:rPr lang="fr-FR" b="1" dirty="0"/>
              <a:t>, Roser Escobar</a:t>
            </a:r>
            <a:r>
              <a:rPr lang="fr-FR" b="1" baseline="30000" dirty="0"/>
              <a:t>3</a:t>
            </a:r>
            <a:r>
              <a:rPr lang="fr-FR" b="1" dirty="0"/>
              <a:t>, Victor </a:t>
            </a:r>
            <a:r>
              <a:rPr lang="fr-FR" b="1" dirty="0" err="1"/>
              <a:t>Monforte</a:t>
            </a:r>
            <a:r>
              <a:rPr lang="fr-FR" b="1" dirty="0"/>
              <a:t> Torres</a:t>
            </a:r>
            <a:r>
              <a:rPr lang="fr-FR" b="1" baseline="30000" dirty="0"/>
              <a:t>3</a:t>
            </a:r>
            <a:r>
              <a:rPr lang="fr-FR" b="1" dirty="0"/>
              <a:t>, Cristina </a:t>
            </a:r>
            <a:r>
              <a:rPr lang="fr-FR" b="1" dirty="0" err="1"/>
              <a:t>Berastegui</a:t>
            </a:r>
            <a:r>
              <a:rPr lang="fr-FR" b="1" dirty="0"/>
              <a:t> García</a:t>
            </a:r>
            <a:r>
              <a:rPr lang="fr-FR" b="1" baseline="30000" dirty="0"/>
              <a:t>3</a:t>
            </a:r>
            <a:r>
              <a:rPr lang="fr-FR" b="1" dirty="0"/>
              <a:t> </a:t>
            </a:r>
          </a:p>
          <a:p>
            <a:endParaRPr lang="fr-FR" dirty="0"/>
          </a:p>
          <a:p>
            <a:r>
              <a:rPr lang="fr-FR" i="1" baseline="30000" dirty="0"/>
              <a:t>1</a:t>
            </a:r>
            <a:r>
              <a:rPr lang="fr-FR" i="1" dirty="0"/>
              <a:t>Vall d'</a:t>
            </a:r>
            <a:r>
              <a:rPr lang="fr-FR" i="1" dirty="0" err="1"/>
              <a:t>Hebron</a:t>
            </a:r>
            <a:r>
              <a:rPr lang="fr-FR" i="1" dirty="0"/>
              <a:t> </a:t>
            </a:r>
            <a:r>
              <a:rPr lang="fr-FR" i="1" dirty="0" err="1"/>
              <a:t>Research</a:t>
            </a:r>
            <a:r>
              <a:rPr lang="fr-FR" i="1" dirty="0"/>
              <a:t> Institute and CIBERES, </a:t>
            </a:r>
            <a:r>
              <a:rPr lang="fr-FR" i="1" dirty="0" err="1"/>
              <a:t>Pulmonology</a:t>
            </a:r>
            <a:r>
              <a:rPr lang="fr-FR" i="1" dirty="0"/>
              <a:t>, Barcelona, Spain, </a:t>
            </a:r>
            <a:r>
              <a:rPr lang="fr-FR" i="1" baseline="30000" dirty="0"/>
              <a:t>2</a:t>
            </a:r>
            <a:r>
              <a:rPr lang="fr-FR" i="1" dirty="0"/>
              <a:t>Vall d'</a:t>
            </a:r>
            <a:r>
              <a:rPr lang="fr-FR" i="1" dirty="0" err="1"/>
              <a:t>Hebron</a:t>
            </a:r>
            <a:r>
              <a:rPr lang="fr-FR" i="1" dirty="0"/>
              <a:t> </a:t>
            </a:r>
            <a:r>
              <a:rPr lang="fr-FR" i="1" dirty="0" err="1"/>
              <a:t>Research</a:t>
            </a:r>
            <a:r>
              <a:rPr lang="fr-FR" i="1" dirty="0"/>
              <a:t> Institute, </a:t>
            </a:r>
            <a:r>
              <a:rPr lang="fr-FR" i="1" dirty="0" err="1"/>
              <a:t>Pulmonology</a:t>
            </a:r>
            <a:r>
              <a:rPr lang="fr-FR" i="1" dirty="0"/>
              <a:t>, Barcelona, Spain, </a:t>
            </a:r>
            <a:r>
              <a:rPr lang="fr-FR" i="1" baseline="30000" dirty="0"/>
              <a:t>3</a:t>
            </a:r>
            <a:r>
              <a:rPr lang="fr-FR" i="1" dirty="0"/>
              <a:t>Vall d'</a:t>
            </a:r>
            <a:r>
              <a:rPr lang="fr-FR" i="1" dirty="0" err="1"/>
              <a:t>Hebron</a:t>
            </a:r>
            <a:r>
              <a:rPr lang="fr-FR" i="1" dirty="0"/>
              <a:t> </a:t>
            </a:r>
            <a:r>
              <a:rPr lang="fr-FR" i="1" dirty="0" err="1"/>
              <a:t>University</a:t>
            </a:r>
            <a:r>
              <a:rPr lang="fr-FR" i="1" dirty="0"/>
              <a:t> Hospital, Lung Transplantation Unit, Barcelona, Spain </a:t>
            </a:r>
          </a:p>
          <a:p>
            <a:endParaRPr lang="fr-FR" dirty="0"/>
          </a:p>
          <a:p>
            <a:r>
              <a:rPr lang="fr-FR" b="1" dirty="0"/>
              <a:t>Background</a:t>
            </a:r>
            <a:r>
              <a:rPr lang="fr-FR" dirty="0"/>
              <a:t>: Lung transplantation (LT) </a:t>
            </a:r>
            <a:r>
              <a:rPr lang="fr-FR" dirty="0" err="1"/>
              <a:t>is</a:t>
            </a:r>
            <a:r>
              <a:rPr lang="fr-FR" dirty="0"/>
              <a:t> the last option for end-stage </a:t>
            </a:r>
            <a:r>
              <a:rPr lang="fr-FR" dirty="0" err="1"/>
              <a:t>respiratory</a:t>
            </a:r>
            <a:r>
              <a:rPr lang="fr-FR" dirty="0"/>
              <a:t> </a:t>
            </a:r>
            <a:r>
              <a:rPr lang="fr-FR" dirty="0" err="1"/>
              <a:t>diseases</a:t>
            </a:r>
            <a:r>
              <a:rPr lang="fr-FR" dirty="0"/>
              <a:t>, but long-</a:t>
            </a:r>
            <a:r>
              <a:rPr lang="fr-FR" dirty="0" err="1"/>
              <a:t>term</a:t>
            </a:r>
            <a:r>
              <a:rPr lang="fr-FR" dirty="0"/>
              <a:t> </a:t>
            </a:r>
            <a:r>
              <a:rPr lang="fr-FR" dirty="0" err="1"/>
              <a:t>survival</a:t>
            </a:r>
            <a:r>
              <a:rPr lang="fr-FR" dirty="0"/>
              <a:t> </a:t>
            </a:r>
            <a:r>
              <a:rPr lang="fr-FR" dirty="0" err="1"/>
              <a:t>is</a:t>
            </a:r>
            <a:r>
              <a:rPr lang="fr-FR" dirty="0"/>
              <a:t> </a:t>
            </a:r>
            <a:r>
              <a:rPr lang="fr-FR" dirty="0" err="1"/>
              <a:t>limited</a:t>
            </a:r>
            <a:r>
              <a:rPr lang="fr-FR" dirty="0"/>
              <a:t> by </a:t>
            </a:r>
            <a:r>
              <a:rPr lang="fr-FR" dirty="0" err="1"/>
              <a:t>chronic</a:t>
            </a:r>
            <a:r>
              <a:rPr lang="fr-FR" dirty="0"/>
              <a:t> </a:t>
            </a:r>
            <a:r>
              <a:rPr lang="fr-FR" dirty="0" err="1"/>
              <a:t>lung</a:t>
            </a:r>
            <a:r>
              <a:rPr lang="fr-FR" dirty="0"/>
              <a:t> </a:t>
            </a:r>
            <a:r>
              <a:rPr lang="fr-FR" dirty="0" err="1"/>
              <a:t>allograft</a:t>
            </a:r>
            <a:r>
              <a:rPr lang="fr-FR" dirty="0"/>
              <a:t> </a:t>
            </a:r>
            <a:r>
              <a:rPr lang="fr-FR" dirty="0" err="1"/>
              <a:t>dysfunction</a:t>
            </a:r>
            <a:r>
              <a:rPr lang="fr-FR" dirty="0"/>
              <a:t> (CLAD). </a:t>
            </a:r>
            <a:r>
              <a:rPr lang="fr-FR" dirty="0" err="1"/>
              <a:t>Early</a:t>
            </a:r>
            <a:r>
              <a:rPr lang="fr-FR" dirty="0"/>
              <a:t> CLAD </a:t>
            </a:r>
            <a:r>
              <a:rPr lang="fr-FR" dirty="0" err="1"/>
              <a:t>detection</a:t>
            </a:r>
            <a:r>
              <a:rPr lang="fr-FR" dirty="0"/>
              <a:t> </a:t>
            </a:r>
            <a:r>
              <a:rPr lang="fr-FR" dirty="0" err="1"/>
              <a:t>is</a:t>
            </a:r>
            <a:r>
              <a:rPr lang="fr-FR" dirty="0"/>
              <a:t> crucial to </a:t>
            </a:r>
            <a:r>
              <a:rPr lang="fr-FR" dirty="0" err="1"/>
              <a:t>avoid</a:t>
            </a:r>
            <a:r>
              <a:rPr lang="fr-FR" dirty="0"/>
              <a:t> </a:t>
            </a:r>
            <a:r>
              <a:rPr lang="fr-FR" dirty="0" err="1"/>
              <a:t>irreversible</a:t>
            </a:r>
            <a:r>
              <a:rPr lang="fr-FR" dirty="0"/>
              <a:t> damage. </a:t>
            </a:r>
            <a:r>
              <a:rPr lang="fr-FR" dirty="0" err="1"/>
              <a:t>Identifying</a:t>
            </a:r>
            <a:r>
              <a:rPr lang="fr-FR" dirty="0"/>
              <a:t> </a:t>
            </a:r>
            <a:r>
              <a:rPr lang="fr-FR" dirty="0" err="1"/>
              <a:t>biomarkers</a:t>
            </a:r>
            <a:r>
              <a:rPr lang="fr-FR" dirty="0"/>
              <a:t> to </a:t>
            </a:r>
            <a:r>
              <a:rPr lang="fr-FR" dirty="0" err="1"/>
              <a:t>reduce</a:t>
            </a:r>
            <a:r>
              <a:rPr lang="fr-FR" dirty="0"/>
              <a:t> </a:t>
            </a:r>
            <a:r>
              <a:rPr lang="fr-FR" dirty="0" err="1"/>
              <a:t>subjectivity</a:t>
            </a:r>
            <a:r>
              <a:rPr lang="fr-FR" dirty="0"/>
              <a:t> in CLAD </a:t>
            </a:r>
            <a:r>
              <a:rPr lang="fr-FR" dirty="0" err="1"/>
              <a:t>diagnosis</a:t>
            </a:r>
            <a:r>
              <a:rPr lang="fr-FR" dirty="0"/>
              <a:t> by </a:t>
            </a:r>
            <a:r>
              <a:rPr lang="fr-FR" dirty="0" err="1"/>
              <a:t>understanding</a:t>
            </a:r>
            <a:r>
              <a:rPr lang="fr-FR" dirty="0"/>
              <a:t> </a:t>
            </a:r>
            <a:r>
              <a:rPr lang="fr-FR" dirty="0" err="1"/>
              <a:t>its</a:t>
            </a:r>
            <a:r>
              <a:rPr lang="fr-FR" dirty="0"/>
              <a:t> </a:t>
            </a:r>
            <a:r>
              <a:rPr lang="fr-FR" dirty="0" err="1"/>
              <a:t>biological</a:t>
            </a:r>
            <a:r>
              <a:rPr lang="fr-FR" dirty="0"/>
              <a:t> </a:t>
            </a:r>
            <a:r>
              <a:rPr lang="fr-FR" dirty="0" err="1"/>
              <a:t>mechanisms</a:t>
            </a:r>
            <a:r>
              <a:rPr lang="fr-FR" dirty="0"/>
              <a:t> </a:t>
            </a:r>
            <a:r>
              <a:rPr lang="fr-FR" dirty="0" err="1"/>
              <a:t>is</a:t>
            </a:r>
            <a:r>
              <a:rPr lang="fr-FR" dirty="0"/>
              <a:t> </a:t>
            </a:r>
            <a:r>
              <a:rPr lang="fr-FR" dirty="0" err="1"/>
              <a:t>beneficial</a:t>
            </a:r>
            <a:r>
              <a:rPr lang="fr-FR" dirty="0"/>
              <a:t> for LT patients. This </a:t>
            </a:r>
            <a:r>
              <a:rPr lang="fr-FR" dirty="0" err="1"/>
              <a:t>study</a:t>
            </a:r>
            <a:r>
              <a:rPr lang="fr-FR" dirty="0"/>
              <a:t> </a:t>
            </a:r>
            <a:r>
              <a:rPr lang="fr-FR" dirty="0" err="1"/>
              <a:t>aims</a:t>
            </a:r>
            <a:r>
              <a:rPr lang="fr-FR" dirty="0"/>
              <a:t> to </a:t>
            </a:r>
            <a:r>
              <a:rPr lang="fr-FR" dirty="0" err="1"/>
              <a:t>determine</a:t>
            </a:r>
            <a:r>
              <a:rPr lang="fr-FR" dirty="0"/>
              <a:t> </a:t>
            </a:r>
            <a:r>
              <a:rPr lang="fr-FR" dirty="0" err="1"/>
              <a:t>which</a:t>
            </a:r>
            <a:r>
              <a:rPr lang="fr-FR" dirty="0"/>
              <a:t> </a:t>
            </a:r>
            <a:r>
              <a:rPr lang="fr-FR" dirty="0" err="1"/>
              <a:t>leukocyte</a:t>
            </a:r>
            <a:r>
              <a:rPr lang="fr-FR" dirty="0"/>
              <a:t> populations in </a:t>
            </a:r>
            <a:r>
              <a:rPr lang="fr-FR" dirty="0" err="1"/>
              <a:t>peripheral</a:t>
            </a:r>
            <a:r>
              <a:rPr lang="fr-FR" dirty="0"/>
              <a:t> </a:t>
            </a:r>
            <a:r>
              <a:rPr lang="fr-FR" dirty="0" err="1"/>
              <a:t>blood</a:t>
            </a:r>
            <a:r>
              <a:rPr lang="fr-FR" dirty="0"/>
              <a:t> are </a:t>
            </a:r>
            <a:r>
              <a:rPr lang="fr-FR" dirty="0" err="1"/>
              <a:t>altered</a:t>
            </a:r>
            <a:r>
              <a:rPr lang="fr-FR" dirty="0"/>
              <a:t> in CLAD </a:t>
            </a:r>
            <a:r>
              <a:rPr lang="fr-FR" dirty="0" err="1"/>
              <a:t>after</a:t>
            </a:r>
            <a:r>
              <a:rPr lang="fr-FR" dirty="0"/>
              <a:t> LT. </a:t>
            </a:r>
          </a:p>
          <a:p>
            <a:r>
              <a:rPr lang="fr-FR" b="1" dirty="0"/>
              <a:t>Methods</a:t>
            </a:r>
            <a:r>
              <a:rPr lang="fr-FR" dirty="0"/>
              <a:t>: This case-control </a:t>
            </a:r>
            <a:r>
              <a:rPr lang="fr-FR" dirty="0" err="1"/>
              <a:t>study</a:t>
            </a:r>
            <a:r>
              <a:rPr lang="fr-FR" dirty="0"/>
              <a:t> </a:t>
            </a:r>
            <a:r>
              <a:rPr lang="fr-FR" dirty="0" err="1"/>
              <a:t>included</a:t>
            </a:r>
            <a:r>
              <a:rPr lang="fr-FR" dirty="0"/>
              <a:t> 68 </a:t>
            </a:r>
            <a:r>
              <a:rPr lang="fr-FR" dirty="0" err="1"/>
              <a:t>clinically</a:t>
            </a:r>
            <a:r>
              <a:rPr lang="fr-FR" dirty="0"/>
              <a:t> </a:t>
            </a:r>
            <a:r>
              <a:rPr lang="fr-FR" dirty="0" err="1"/>
              <a:t>well-defined</a:t>
            </a:r>
            <a:r>
              <a:rPr lang="fr-FR" dirty="0"/>
              <a:t> </a:t>
            </a:r>
            <a:r>
              <a:rPr lang="fr-FR" dirty="0" err="1"/>
              <a:t>lung</a:t>
            </a:r>
            <a:r>
              <a:rPr lang="fr-FR" dirty="0"/>
              <a:t> transplant patients, </a:t>
            </a:r>
            <a:r>
              <a:rPr lang="fr-FR" dirty="0" err="1"/>
              <a:t>divided</a:t>
            </a:r>
            <a:r>
              <a:rPr lang="fr-FR" dirty="0"/>
              <a:t> </a:t>
            </a:r>
            <a:r>
              <a:rPr lang="fr-FR" dirty="0" err="1"/>
              <a:t>into</a:t>
            </a:r>
            <a:r>
              <a:rPr lang="fr-FR" dirty="0"/>
              <a:t> </a:t>
            </a:r>
            <a:r>
              <a:rPr lang="fr-FR" dirty="0" err="1"/>
              <a:t>three</a:t>
            </a:r>
            <a:r>
              <a:rPr lang="fr-FR" dirty="0"/>
              <a:t> groups: stable control (N=29), CLAD follow-up (N=28), and de novo CLAD (N=11). </a:t>
            </a:r>
            <a:r>
              <a:rPr lang="fr-FR" dirty="0" err="1"/>
              <a:t>Leukocyte</a:t>
            </a:r>
            <a:r>
              <a:rPr lang="fr-FR" dirty="0"/>
              <a:t> </a:t>
            </a:r>
            <a:r>
              <a:rPr lang="fr-FR" dirty="0" err="1"/>
              <a:t>subpopulations</a:t>
            </a:r>
            <a:r>
              <a:rPr lang="fr-FR" dirty="0"/>
              <a:t> in </a:t>
            </a:r>
            <a:r>
              <a:rPr lang="fr-FR" dirty="0" err="1"/>
              <a:t>peripheral</a:t>
            </a:r>
            <a:r>
              <a:rPr lang="fr-FR" dirty="0"/>
              <a:t> </a:t>
            </a:r>
            <a:r>
              <a:rPr lang="fr-FR" dirty="0" err="1"/>
              <a:t>blood</a:t>
            </a:r>
            <a:r>
              <a:rPr lang="fr-FR" dirty="0"/>
              <a:t> </a:t>
            </a:r>
            <a:r>
              <a:rPr lang="fr-FR" dirty="0" err="1"/>
              <a:t>were</a:t>
            </a:r>
            <a:r>
              <a:rPr lang="fr-FR" dirty="0"/>
              <a:t> </a:t>
            </a:r>
            <a:r>
              <a:rPr lang="fr-FR" dirty="0" err="1"/>
              <a:t>analyzed</a:t>
            </a:r>
            <a:r>
              <a:rPr lang="fr-FR" dirty="0"/>
              <a:t> </a:t>
            </a:r>
            <a:r>
              <a:rPr lang="fr-FR" dirty="0" err="1"/>
              <a:t>using</a:t>
            </a:r>
            <a:r>
              <a:rPr lang="fr-FR" dirty="0"/>
              <a:t> flow </a:t>
            </a:r>
            <a:r>
              <a:rPr lang="fr-FR" dirty="0" err="1"/>
              <a:t>cytometry</a:t>
            </a:r>
            <a:r>
              <a:rPr lang="fr-FR" dirty="0"/>
              <a:t> and five </a:t>
            </a:r>
            <a:r>
              <a:rPr lang="fr-FR" dirty="0" err="1"/>
              <a:t>DuraClone</a:t>
            </a:r>
            <a:r>
              <a:rPr lang="fr-FR" dirty="0"/>
              <a:t> panels: </a:t>
            </a:r>
            <a:r>
              <a:rPr lang="fr-FR" dirty="0" err="1"/>
              <a:t>IMPhenotyping</a:t>
            </a:r>
            <a:r>
              <a:rPr lang="fr-FR" dirty="0"/>
              <a:t> Basic, IM </a:t>
            </a:r>
            <a:r>
              <a:rPr lang="fr-FR" dirty="0" err="1"/>
              <a:t>TCRs</a:t>
            </a:r>
            <a:r>
              <a:rPr lang="fr-FR" dirty="0"/>
              <a:t>, IM </a:t>
            </a:r>
            <a:r>
              <a:rPr lang="fr-FR" dirty="0" err="1"/>
              <a:t>Treg</a:t>
            </a:r>
            <a:r>
              <a:rPr lang="fr-FR" dirty="0"/>
              <a:t>, IM Granulocytes, and IM </a:t>
            </a:r>
            <a:r>
              <a:rPr lang="fr-FR" dirty="0" err="1"/>
              <a:t>Dendritic</a:t>
            </a:r>
            <a:r>
              <a:rPr lang="fr-FR" dirty="0"/>
              <a:t> </a:t>
            </a:r>
            <a:r>
              <a:rPr lang="fr-FR" dirty="0" err="1"/>
              <a:t>Cell</a:t>
            </a:r>
            <a:r>
              <a:rPr lang="fr-FR" dirty="0"/>
              <a:t> (</a:t>
            </a:r>
            <a:r>
              <a:rPr lang="fr-FR" dirty="0" err="1"/>
              <a:t>Beckman</a:t>
            </a:r>
            <a:r>
              <a:rPr lang="fr-FR" dirty="0"/>
              <a:t> Coulter, Germany). Flow-Count </a:t>
            </a:r>
            <a:r>
              <a:rPr lang="fr-FR" dirty="0" err="1"/>
              <a:t>fluorospheres</a:t>
            </a:r>
            <a:r>
              <a:rPr lang="fr-FR" dirty="0"/>
              <a:t> </a:t>
            </a:r>
            <a:r>
              <a:rPr lang="fr-FR" dirty="0" err="1"/>
              <a:t>were</a:t>
            </a:r>
            <a:r>
              <a:rPr lang="fr-FR" dirty="0"/>
              <a:t> </a:t>
            </a:r>
            <a:r>
              <a:rPr lang="fr-FR" dirty="0" err="1"/>
              <a:t>used</a:t>
            </a:r>
            <a:r>
              <a:rPr lang="fr-FR" dirty="0"/>
              <a:t> for </a:t>
            </a:r>
            <a:r>
              <a:rPr lang="fr-FR" dirty="0" err="1"/>
              <a:t>absolute</a:t>
            </a:r>
            <a:r>
              <a:rPr lang="fr-FR" dirty="0"/>
              <a:t> </a:t>
            </a:r>
            <a:r>
              <a:rPr lang="fr-FR" dirty="0" err="1"/>
              <a:t>cell</a:t>
            </a:r>
            <a:r>
              <a:rPr lang="fr-FR" dirty="0"/>
              <a:t> count quantification </a:t>
            </a:r>
            <a:r>
              <a:rPr lang="fr-FR" dirty="0" err="1"/>
              <a:t>following</a:t>
            </a:r>
            <a:r>
              <a:rPr lang="fr-FR" dirty="0"/>
              <a:t> the </a:t>
            </a:r>
            <a:r>
              <a:rPr lang="fr-FR" dirty="0" err="1"/>
              <a:t>manufacturer’s</a:t>
            </a:r>
            <a:r>
              <a:rPr lang="fr-FR" dirty="0"/>
              <a:t> </a:t>
            </a:r>
            <a:r>
              <a:rPr lang="fr-FR" dirty="0" err="1"/>
              <a:t>protocol</a:t>
            </a:r>
            <a:r>
              <a:rPr lang="fr-FR" dirty="0"/>
              <a:t>. </a:t>
            </a:r>
          </a:p>
          <a:p>
            <a:r>
              <a:rPr lang="fr-FR" b="1" dirty="0" err="1"/>
              <a:t>Results</a:t>
            </a:r>
            <a:r>
              <a:rPr lang="fr-FR" dirty="0"/>
              <a:t>: Five </a:t>
            </a:r>
            <a:r>
              <a:rPr lang="fr-FR" dirty="0" err="1"/>
              <a:t>leukocyte</a:t>
            </a:r>
            <a:r>
              <a:rPr lang="fr-FR" dirty="0"/>
              <a:t> </a:t>
            </a:r>
            <a:r>
              <a:rPr lang="fr-FR" dirty="0" err="1"/>
              <a:t>subpopulations</a:t>
            </a:r>
            <a:r>
              <a:rPr lang="fr-FR" dirty="0"/>
              <a:t> </a:t>
            </a:r>
            <a:r>
              <a:rPr lang="fr-FR" dirty="0" err="1"/>
              <a:t>showed</a:t>
            </a:r>
            <a:r>
              <a:rPr lang="fr-FR" dirty="0"/>
              <a:t> </a:t>
            </a:r>
            <a:r>
              <a:rPr lang="fr-FR" dirty="0" err="1"/>
              <a:t>significant</a:t>
            </a:r>
            <a:r>
              <a:rPr lang="fr-FR" dirty="0"/>
              <a:t> </a:t>
            </a:r>
            <a:r>
              <a:rPr lang="fr-FR" dirty="0" err="1"/>
              <a:t>differences</a:t>
            </a:r>
            <a:r>
              <a:rPr lang="fr-FR" dirty="0"/>
              <a:t> in </a:t>
            </a:r>
            <a:r>
              <a:rPr lang="fr-FR" dirty="0" err="1"/>
              <a:t>absolute</a:t>
            </a:r>
            <a:r>
              <a:rPr lang="fr-FR" dirty="0"/>
              <a:t> </a:t>
            </a:r>
            <a:r>
              <a:rPr lang="fr-FR" dirty="0" err="1"/>
              <a:t>cell</a:t>
            </a:r>
            <a:r>
              <a:rPr lang="fr-FR" dirty="0"/>
              <a:t> </a:t>
            </a:r>
            <a:r>
              <a:rPr lang="fr-FR" dirty="0" err="1"/>
              <a:t>counts</a:t>
            </a:r>
            <a:r>
              <a:rPr lang="fr-FR" dirty="0"/>
              <a:t> </a:t>
            </a:r>
            <a:r>
              <a:rPr lang="fr-FR" dirty="0" err="1"/>
              <a:t>among</a:t>
            </a:r>
            <a:r>
              <a:rPr lang="fr-FR" dirty="0"/>
              <a:t> the patient groups. </a:t>
            </a:r>
            <a:r>
              <a:rPr lang="fr-FR" dirty="0" err="1"/>
              <a:t>Plasmacytoid</a:t>
            </a:r>
            <a:r>
              <a:rPr lang="fr-FR" dirty="0"/>
              <a:t> </a:t>
            </a:r>
            <a:r>
              <a:rPr lang="fr-FR" dirty="0" err="1"/>
              <a:t>dendritic</a:t>
            </a:r>
            <a:r>
              <a:rPr lang="fr-FR" dirty="0"/>
              <a:t> </a:t>
            </a:r>
            <a:r>
              <a:rPr lang="fr-FR" dirty="0" err="1"/>
              <a:t>cells</a:t>
            </a:r>
            <a:r>
              <a:rPr lang="fr-FR" dirty="0"/>
              <a:t> (</a:t>
            </a:r>
            <a:r>
              <a:rPr lang="fr-FR" dirty="0" err="1"/>
              <a:t>HLA-DR+Lin</a:t>
            </a:r>
            <a:r>
              <a:rPr lang="fr-FR" dirty="0"/>
              <a:t>- CD123+ CD11c-) (Fig. 1a) and </a:t>
            </a:r>
            <a:r>
              <a:rPr lang="fr-FR" dirty="0" err="1"/>
              <a:t>myeloid</a:t>
            </a:r>
            <a:r>
              <a:rPr lang="fr-FR" dirty="0"/>
              <a:t> </a:t>
            </a:r>
            <a:r>
              <a:rPr lang="fr-FR" dirty="0" err="1"/>
              <a:t>dendritic</a:t>
            </a:r>
            <a:r>
              <a:rPr lang="fr-FR" dirty="0"/>
              <a:t> </a:t>
            </a:r>
            <a:r>
              <a:rPr lang="fr-FR" dirty="0" err="1"/>
              <a:t>cells</a:t>
            </a:r>
            <a:r>
              <a:rPr lang="fr-FR" dirty="0"/>
              <a:t> (HLA-DR+ Lin- CD123- CD11c+ CD16- Clec9A+) (Fig. 1b) </a:t>
            </a:r>
            <a:r>
              <a:rPr lang="fr-FR" dirty="0" err="1"/>
              <a:t>were</a:t>
            </a:r>
            <a:r>
              <a:rPr lang="fr-FR" dirty="0"/>
              <a:t> </a:t>
            </a:r>
            <a:r>
              <a:rPr lang="fr-FR" dirty="0" err="1"/>
              <a:t>significantly</a:t>
            </a:r>
            <a:r>
              <a:rPr lang="fr-FR" dirty="0"/>
              <a:t> </a:t>
            </a:r>
            <a:r>
              <a:rPr lang="fr-FR" dirty="0" err="1"/>
              <a:t>reduced</a:t>
            </a:r>
            <a:r>
              <a:rPr lang="fr-FR" dirty="0"/>
              <a:t> in the de novo CLAD group </a:t>
            </a:r>
            <a:r>
              <a:rPr lang="fr-FR" dirty="0" err="1"/>
              <a:t>compared</a:t>
            </a:r>
            <a:r>
              <a:rPr lang="fr-FR" dirty="0"/>
              <a:t> to </a:t>
            </a:r>
            <a:r>
              <a:rPr lang="fr-FR" dirty="0" err="1"/>
              <a:t>both</a:t>
            </a:r>
            <a:r>
              <a:rPr lang="fr-FR" dirty="0"/>
              <a:t> the follow-up CLAD and stable groups. </a:t>
            </a:r>
            <a:r>
              <a:rPr lang="fr-FR" dirty="0" err="1"/>
              <a:t>NKreg</a:t>
            </a:r>
            <a:r>
              <a:rPr lang="fr-FR" dirty="0"/>
              <a:t> </a:t>
            </a:r>
            <a:r>
              <a:rPr lang="fr-FR" dirty="0" err="1"/>
              <a:t>cells</a:t>
            </a:r>
            <a:r>
              <a:rPr lang="fr-FR" dirty="0"/>
              <a:t> (CD56high CD16-) </a:t>
            </a:r>
            <a:r>
              <a:rPr lang="fr-FR" dirty="0" err="1"/>
              <a:t>were</a:t>
            </a:r>
            <a:r>
              <a:rPr lang="fr-FR" dirty="0"/>
              <a:t> </a:t>
            </a:r>
            <a:r>
              <a:rPr lang="fr-FR" dirty="0" err="1"/>
              <a:t>also</a:t>
            </a:r>
            <a:r>
              <a:rPr lang="fr-FR" dirty="0"/>
              <a:t> </a:t>
            </a:r>
            <a:r>
              <a:rPr lang="fr-FR" dirty="0" err="1"/>
              <a:t>lower</a:t>
            </a:r>
            <a:r>
              <a:rPr lang="fr-FR" dirty="0"/>
              <a:t> in the de novo CLAD group versus the stable group (Fig. 1c). </a:t>
            </a:r>
            <a:r>
              <a:rPr lang="fr-FR" dirty="0" err="1"/>
              <a:t>Significant</a:t>
            </a:r>
            <a:r>
              <a:rPr lang="fr-FR" dirty="0"/>
              <a:t> </a:t>
            </a:r>
            <a:r>
              <a:rPr lang="fr-FR" dirty="0" err="1"/>
              <a:t>differences</a:t>
            </a:r>
            <a:r>
              <a:rPr lang="fr-FR" dirty="0"/>
              <a:t> </a:t>
            </a:r>
            <a:r>
              <a:rPr lang="fr-FR" dirty="0" err="1"/>
              <a:t>were</a:t>
            </a:r>
            <a:r>
              <a:rPr lang="fr-FR" dirty="0"/>
              <a:t> </a:t>
            </a:r>
            <a:r>
              <a:rPr lang="fr-FR" dirty="0" err="1"/>
              <a:t>also</a:t>
            </a:r>
            <a:r>
              <a:rPr lang="fr-FR" dirty="0"/>
              <a:t> </a:t>
            </a:r>
            <a:r>
              <a:rPr lang="fr-FR" dirty="0" err="1"/>
              <a:t>observed</a:t>
            </a:r>
            <a:r>
              <a:rPr lang="fr-FR" dirty="0"/>
              <a:t> in the </a:t>
            </a:r>
            <a:r>
              <a:rPr lang="fr-FR" dirty="0" err="1"/>
              <a:t>low</a:t>
            </a:r>
            <a:r>
              <a:rPr lang="fr-FR" dirty="0"/>
              <a:t> </a:t>
            </a:r>
            <a:r>
              <a:rPr lang="fr-FR" dirty="0" err="1"/>
              <a:t>frequency</a:t>
            </a:r>
            <a:r>
              <a:rPr lang="fr-FR" dirty="0"/>
              <a:t> TCR</a:t>
            </a:r>
            <a:r>
              <a:rPr lang="el-GR" dirty="0"/>
              <a:t>γδ+ </a:t>
            </a:r>
            <a:r>
              <a:rPr lang="fr-FR" dirty="0"/>
              <a:t>V</a:t>
            </a:r>
            <a:r>
              <a:rPr lang="el-GR" dirty="0"/>
              <a:t>δ2+ </a:t>
            </a:r>
            <a:r>
              <a:rPr lang="fr-FR" dirty="0"/>
              <a:t>and </a:t>
            </a:r>
            <a:r>
              <a:rPr lang="fr-FR" dirty="0" err="1"/>
              <a:t>Treg</a:t>
            </a:r>
            <a:r>
              <a:rPr lang="fr-FR" dirty="0"/>
              <a:t> </a:t>
            </a:r>
            <a:r>
              <a:rPr lang="fr-FR" dirty="0" err="1"/>
              <a:t>Helios</a:t>
            </a:r>
            <a:r>
              <a:rPr lang="fr-FR" dirty="0"/>
              <a:t>+ CD39- populations. </a:t>
            </a:r>
          </a:p>
          <a:p>
            <a:r>
              <a:rPr lang="fr-FR" b="1" dirty="0"/>
              <a:t>Conclusions</a:t>
            </a:r>
            <a:r>
              <a:rPr lang="fr-FR" dirty="0"/>
              <a:t>: </a:t>
            </a:r>
            <a:r>
              <a:rPr lang="fr-FR" dirty="0" err="1"/>
              <a:t>These</a:t>
            </a:r>
            <a:r>
              <a:rPr lang="fr-FR" dirty="0"/>
              <a:t> </a:t>
            </a:r>
            <a:r>
              <a:rPr lang="fr-FR" dirty="0" err="1"/>
              <a:t>findings</a:t>
            </a:r>
            <a:r>
              <a:rPr lang="fr-FR" dirty="0"/>
              <a:t> </a:t>
            </a:r>
            <a:r>
              <a:rPr lang="fr-FR" dirty="0" err="1"/>
              <a:t>provide</a:t>
            </a:r>
            <a:r>
              <a:rPr lang="fr-FR" dirty="0"/>
              <a:t> </a:t>
            </a:r>
            <a:r>
              <a:rPr lang="fr-FR" dirty="0" err="1"/>
              <a:t>valuable</a:t>
            </a:r>
            <a:r>
              <a:rPr lang="fr-FR" dirty="0"/>
              <a:t> insights </a:t>
            </a:r>
            <a:r>
              <a:rPr lang="fr-FR" dirty="0" err="1"/>
              <a:t>into</a:t>
            </a:r>
            <a:r>
              <a:rPr lang="fr-FR" dirty="0"/>
              <a:t> the </a:t>
            </a:r>
            <a:r>
              <a:rPr lang="fr-FR" dirty="0" err="1"/>
              <a:t>leukocyte</a:t>
            </a:r>
            <a:r>
              <a:rPr lang="fr-FR" dirty="0"/>
              <a:t> populations </a:t>
            </a:r>
            <a:r>
              <a:rPr lang="fr-FR" dirty="0" err="1"/>
              <a:t>involved</a:t>
            </a:r>
            <a:r>
              <a:rPr lang="fr-FR" dirty="0"/>
              <a:t> in CLAD </a:t>
            </a:r>
            <a:r>
              <a:rPr lang="fr-FR" dirty="0" err="1"/>
              <a:t>onset</a:t>
            </a:r>
            <a:r>
              <a:rPr lang="fr-FR" dirty="0"/>
              <a:t>. </a:t>
            </a:r>
            <a:r>
              <a:rPr lang="fr-FR" dirty="0" err="1"/>
              <a:t>Specifically</a:t>
            </a:r>
            <a:r>
              <a:rPr lang="fr-FR" dirty="0"/>
              <a:t>, de novo CLAD patients </a:t>
            </a:r>
            <a:r>
              <a:rPr lang="fr-FR" dirty="0" err="1"/>
              <a:t>exhibited</a:t>
            </a:r>
            <a:r>
              <a:rPr lang="fr-FR" dirty="0"/>
              <a:t> </a:t>
            </a:r>
            <a:r>
              <a:rPr lang="fr-FR" dirty="0" err="1"/>
              <a:t>reduced</a:t>
            </a:r>
            <a:r>
              <a:rPr lang="fr-FR" dirty="0"/>
              <a:t> </a:t>
            </a:r>
            <a:r>
              <a:rPr lang="fr-FR" dirty="0" err="1"/>
              <a:t>levels</a:t>
            </a:r>
            <a:r>
              <a:rPr lang="fr-FR" dirty="0"/>
              <a:t> of </a:t>
            </a:r>
            <a:r>
              <a:rPr lang="fr-FR" dirty="0" err="1"/>
              <a:t>plasmacytoid</a:t>
            </a:r>
            <a:r>
              <a:rPr lang="fr-FR" dirty="0"/>
              <a:t> </a:t>
            </a:r>
            <a:r>
              <a:rPr lang="fr-FR" dirty="0" err="1"/>
              <a:t>dendritic</a:t>
            </a:r>
            <a:r>
              <a:rPr lang="fr-FR" dirty="0"/>
              <a:t> </a:t>
            </a:r>
            <a:r>
              <a:rPr lang="fr-FR" dirty="0" err="1"/>
              <a:t>cells</a:t>
            </a:r>
            <a:r>
              <a:rPr lang="fr-FR" dirty="0"/>
              <a:t>, MDC1, and </a:t>
            </a:r>
            <a:r>
              <a:rPr lang="fr-FR" dirty="0" err="1"/>
              <a:t>NKreg</a:t>
            </a:r>
            <a:r>
              <a:rPr lang="fr-FR" dirty="0"/>
              <a:t> </a:t>
            </a:r>
            <a:r>
              <a:rPr lang="fr-FR" dirty="0" err="1"/>
              <a:t>cells</a:t>
            </a:r>
            <a:r>
              <a:rPr lang="fr-FR" dirty="0"/>
              <a:t>, all of </a:t>
            </a:r>
            <a:r>
              <a:rPr lang="fr-FR" dirty="0" err="1"/>
              <a:t>which</a:t>
            </a:r>
            <a:r>
              <a:rPr lang="fr-FR" dirty="0"/>
              <a:t> are key </a:t>
            </a:r>
            <a:r>
              <a:rPr lang="fr-FR" dirty="0" err="1"/>
              <a:t>regulatory</a:t>
            </a:r>
            <a:r>
              <a:rPr lang="fr-FR" dirty="0"/>
              <a:t> </a:t>
            </a:r>
            <a:r>
              <a:rPr lang="fr-FR" dirty="0" err="1"/>
              <a:t>cell</a:t>
            </a:r>
            <a:r>
              <a:rPr lang="fr-FR" dirty="0"/>
              <a:t> types.</a:t>
            </a:r>
          </a:p>
          <a:p>
            <a:endParaRPr lang="fr-FR" dirty="0"/>
          </a:p>
        </p:txBody>
      </p:sp>
      <p:sp>
        <p:nvSpPr>
          <p:cNvPr id="4" name="Espace réservé du numéro de diapositive 3">
            <a:extLst>
              <a:ext uri="{FF2B5EF4-FFF2-40B4-BE49-F238E27FC236}">
                <a16:creationId xmlns:a16="http://schemas.microsoft.com/office/drawing/2014/main" id="{C9B1D7A0-7D0D-930C-FF16-0C22084723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179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B0528-FAA0-F81D-DFE9-C6103903BD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F8C881-1AF0-C19D-462D-B15BDF2AA9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2BF9E7-BBA6-64C4-C720-F502D77A39C9}"/>
              </a:ext>
            </a:extLst>
          </p:cNvPr>
          <p:cNvSpPr>
            <a:spLocks noGrp="1"/>
          </p:cNvSpPr>
          <p:nvPr>
            <p:ph type="body" idx="1"/>
          </p:nvPr>
        </p:nvSpPr>
        <p:spPr/>
        <p:txBody>
          <a:bodyPr/>
          <a:lstStyle/>
          <a:p>
            <a:r>
              <a:rPr lang="fr-FR" b="0" i="1" dirty="0" err="1"/>
              <a:t>Abbreviations</a:t>
            </a:r>
            <a:r>
              <a:rPr lang="fr-FR" b="0" i="1" dirty="0"/>
              <a:t>: CLAD, </a:t>
            </a:r>
            <a:r>
              <a:rPr lang="fr-FR" b="0" i="1" dirty="0" err="1"/>
              <a:t>chronic</a:t>
            </a:r>
            <a:r>
              <a:rPr lang="fr-FR" b="0" i="1" dirty="0"/>
              <a:t> </a:t>
            </a:r>
            <a:r>
              <a:rPr lang="fr-FR" b="0" i="1" dirty="0" err="1"/>
              <a:t>lung</a:t>
            </a:r>
            <a:r>
              <a:rPr lang="fr-FR" b="0" i="1" dirty="0"/>
              <a:t> </a:t>
            </a:r>
            <a:r>
              <a:rPr lang="fr-FR" b="0" i="1" dirty="0" err="1"/>
              <a:t>allograft</a:t>
            </a:r>
            <a:r>
              <a:rPr lang="fr-FR" b="0" i="1" dirty="0"/>
              <a:t> </a:t>
            </a:r>
            <a:r>
              <a:rPr lang="fr-FR" b="0" i="1" dirty="0" err="1"/>
              <a:t>dysfunction</a:t>
            </a:r>
            <a:r>
              <a:rPr lang="fr-FR" b="0" i="1" dirty="0"/>
              <a:t>; GWAS, </a:t>
            </a:r>
            <a:r>
              <a:rPr lang="fr-FR" b="0" i="1" dirty="0" err="1"/>
              <a:t>genome-wide</a:t>
            </a:r>
            <a:r>
              <a:rPr lang="fr-FR" b="0" i="1" dirty="0"/>
              <a:t> association </a:t>
            </a:r>
            <a:r>
              <a:rPr lang="fr-FR" b="0" i="1" dirty="0" err="1"/>
              <a:t>study</a:t>
            </a:r>
            <a:r>
              <a:rPr lang="fr-FR" b="0" i="1" dirty="0"/>
              <a:t>; COLT, </a:t>
            </a:r>
            <a:r>
              <a:rPr lang="fr-FR" b="0" i="1" dirty="0" err="1"/>
              <a:t>Cohort</a:t>
            </a:r>
            <a:r>
              <a:rPr lang="fr-FR" b="0" i="1" dirty="0"/>
              <a:t> in Lung Transplantation; OR, </a:t>
            </a:r>
            <a:r>
              <a:rPr lang="fr-FR" b="0" i="1" dirty="0" err="1"/>
              <a:t>Odds</a:t>
            </a:r>
            <a:r>
              <a:rPr lang="fr-FR" b="0" i="1" dirty="0"/>
              <a:t> ratio; </a:t>
            </a:r>
            <a:r>
              <a:rPr lang="fr-FR" b="0" i="1" dirty="0" err="1"/>
              <a:t>SNPs</a:t>
            </a:r>
            <a:r>
              <a:rPr lang="fr-FR" b="0" i="1" dirty="0"/>
              <a:t>, Single </a:t>
            </a:r>
            <a:r>
              <a:rPr lang="fr-FR" b="0" i="1" dirty="0" err="1"/>
              <a:t>Nucleotide</a:t>
            </a:r>
            <a:r>
              <a:rPr lang="fr-FR" b="0" i="1" dirty="0"/>
              <a:t> </a:t>
            </a:r>
            <a:r>
              <a:rPr lang="fr-FR" b="0" i="1" dirty="0" err="1"/>
              <a:t>Polymorphisms</a:t>
            </a:r>
            <a:r>
              <a:rPr lang="fr-FR" b="0" i="1" dirty="0"/>
              <a:t>.</a:t>
            </a:r>
          </a:p>
          <a:p>
            <a:endParaRPr lang="fr-FR" b="1" dirty="0"/>
          </a:p>
          <a:p>
            <a:r>
              <a:rPr lang="fr-FR" b="1" dirty="0"/>
              <a:t>Reference </a:t>
            </a:r>
            <a:r>
              <a:rPr lang="fr-FR" b="1" dirty="0" err="1"/>
              <a:t>Number</a:t>
            </a:r>
            <a:r>
              <a:rPr lang="fr-FR" b="1" dirty="0"/>
              <a:t>: 1831 </a:t>
            </a:r>
          </a:p>
          <a:p>
            <a:r>
              <a:rPr lang="fr-FR" b="1" dirty="0"/>
              <a:t>FIRST GENOME-WIDE ASSOCIATION STUDY OF CHRONIC LUNG ALLOGRAFT DYSFUNCTION </a:t>
            </a:r>
          </a:p>
          <a:p>
            <a:endParaRPr lang="fr-FR" dirty="0"/>
          </a:p>
          <a:p>
            <a:r>
              <a:rPr lang="fr-FR" b="1" dirty="0"/>
              <a:t>Simon Brocard</a:t>
            </a:r>
            <a:r>
              <a:rPr lang="fr-FR" b="1" baseline="30000" dirty="0"/>
              <a:t>1</a:t>
            </a:r>
            <a:r>
              <a:rPr lang="fr-FR" b="1" dirty="0"/>
              <a:t>, Martin Morin</a:t>
            </a:r>
            <a:r>
              <a:rPr lang="fr-FR" b="1" baseline="30000" dirty="0"/>
              <a:t>1</a:t>
            </a:r>
            <a:r>
              <a:rPr lang="fr-FR" b="1" dirty="0"/>
              <a:t>, Leo Boussamet</a:t>
            </a:r>
            <a:r>
              <a:rPr lang="fr-FR" b="1" baseline="30000" dirty="0"/>
              <a:t>1</a:t>
            </a:r>
            <a:r>
              <a:rPr lang="fr-FR" b="1" dirty="0"/>
              <a:t>, Axelle Durand</a:t>
            </a:r>
            <a:r>
              <a:rPr lang="fr-FR" b="1" baseline="30000" dirty="0"/>
              <a:t>1</a:t>
            </a:r>
            <a:r>
              <a:rPr lang="fr-FR" b="1" dirty="0"/>
              <a:t>, </a:t>
            </a:r>
            <a:r>
              <a:rPr lang="fr-FR" b="1" dirty="0" err="1"/>
              <a:t>Nayane</a:t>
            </a:r>
            <a:r>
              <a:rPr lang="fr-FR" b="1" dirty="0"/>
              <a:t> Dos Santos Brito Silva</a:t>
            </a:r>
            <a:r>
              <a:rPr lang="fr-FR" b="1" baseline="30000" dirty="0"/>
              <a:t>1</a:t>
            </a:r>
            <a:r>
              <a:rPr lang="fr-FR" b="1" dirty="0"/>
              <a:t>, Vincent Mauduit</a:t>
            </a:r>
            <a:r>
              <a:rPr lang="fr-FR" b="1" baseline="30000" dirty="0"/>
              <a:t>1</a:t>
            </a:r>
            <a:r>
              <a:rPr lang="fr-FR" b="1" dirty="0"/>
              <a:t>, Benjamin Renaud-Picard</a:t>
            </a:r>
            <a:r>
              <a:rPr lang="fr-FR" b="1" baseline="30000" dirty="0"/>
              <a:t>2</a:t>
            </a:r>
            <a:r>
              <a:rPr lang="fr-FR" b="1" dirty="0"/>
              <a:t>, Benjamin Coiffard</a:t>
            </a:r>
            <a:r>
              <a:rPr lang="fr-FR" b="1" baseline="30000" dirty="0"/>
              <a:t>3</a:t>
            </a:r>
            <a:r>
              <a:rPr lang="fr-FR" b="1" dirty="0"/>
              <a:t>, Xavier Demant</a:t>
            </a:r>
            <a:r>
              <a:rPr lang="fr-FR" b="1" baseline="30000" dirty="0"/>
              <a:t>4</a:t>
            </a:r>
            <a:r>
              <a:rPr lang="fr-FR" b="1" dirty="0"/>
              <a:t>, Loïc Falque</a:t>
            </a:r>
            <a:r>
              <a:rPr lang="fr-FR" b="1" baseline="30000" dirty="0"/>
              <a:t>5</a:t>
            </a:r>
            <a:r>
              <a:rPr lang="fr-FR" b="1" dirty="0"/>
              <a:t>, Jerôme Le Pavec</a:t>
            </a:r>
            <a:r>
              <a:rPr lang="fr-FR" b="1" baseline="30000" dirty="0"/>
              <a:t>6</a:t>
            </a:r>
            <a:r>
              <a:rPr lang="fr-FR" b="1" dirty="0"/>
              <a:t>, Antoine Roux</a:t>
            </a:r>
            <a:r>
              <a:rPr lang="fr-FR" b="1" baseline="30000" dirty="0"/>
              <a:t>7</a:t>
            </a:r>
            <a:r>
              <a:rPr lang="fr-FR" b="1" dirty="0"/>
              <a:t>, Thomas Villeneuve</a:t>
            </a:r>
            <a:r>
              <a:rPr lang="fr-FR" b="1" baseline="30000" dirty="0"/>
              <a:t>8</a:t>
            </a:r>
            <a:r>
              <a:rPr lang="fr-FR" b="1" dirty="0"/>
              <a:t>, Christiane Knoop</a:t>
            </a:r>
            <a:r>
              <a:rPr lang="fr-FR" b="1" baseline="30000" dirty="0"/>
              <a:t>9</a:t>
            </a:r>
            <a:r>
              <a:rPr lang="fr-FR" b="1" dirty="0"/>
              <a:t>, Jean-François Mornex</a:t>
            </a:r>
            <a:r>
              <a:rPr lang="fr-FR" b="1" baseline="30000" dirty="0"/>
              <a:t>10</a:t>
            </a:r>
            <a:r>
              <a:rPr lang="fr-FR" b="1" dirty="0"/>
              <a:t>, Mathilde Salpin</a:t>
            </a:r>
            <a:r>
              <a:rPr lang="fr-FR" b="1" baseline="30000" dirty="0"/>
              <a:t>11</a:t>
            </a:r>
            <a:r>
              <a:rPr lang="fr-FR" b="1" dirty="0"/>
              <a:t>, Véronique Boussaud</a:t>
            </a:r>
            <a:r>
              <a:rPr lang="fr-FR" b="1" baseline="30000" dirty="0"/>
              <a:t>12</a:t>
            </a:r>
            <a:r>
              <a:rPr lang="fr-FR" b="1" dirty="0"/>
              <a:t>, Antoine Magnan</a:t>
            </a:r>
            <a:r>
              <a:rPr lang="fr-FR" b="1" baseline="30000" dirty="0"/>
              <a:t>13</a:t>
            </a:r>
            <a:r>
              <a:rPr lang="fr-FR" b="1" dirty="0"/>
              <a:t>, Pierre-Antoine Gourraud</a:t>
            </a:r>
            <a:r>
              <a:rPr lang="fr-FR" b="1" baseline="30000" dirty="0"/>
              <a:t>1</a:t>
            </a:r>
            <a:r>
              <a:rPr lang="fr-FR" b="1" dirty="0"/>
              <a:t>, Mario Sudholt</a:t>
            </a:r>
            <a:r>
              <a:rPr lang="fr-FR" b="1" baseline="30000" dirty="0"/>
              <a:t>14</a:t>
            </a:r>
            <a:r>
              <a:rPr lang="fr-FR" b="1" dirty="0"/>
              <a:t>, Laureline Berthelot</a:t>
            </a:r>
            <a:r>
              <a:rPr lang="fr-FR" b="1" baseline="30000" dirty="0"/>
              <a:t>1</a:t>
            </a:r>
            <a:r>
              <a:rPr lang="fr-FR" b="1" dirty="0"/>
              <a:t>, Nicolas Vince</a:t>
            </a:r>
            <a:r>
              <a:rPr lang="fr-FR" b="1" baseline="30000" dirty="0"/>
              <a:t>1</a:t>
            </a:r>
            <a:r>
              <a:rPr lang="fr-FR" b="1" dirty="0"/>
              <a:t>, Adrien Tissot</a:t>
            </a:r>
            <a:r>
              <a:rPr lang="fr-FR" b="1" baseline="30000" dirty="0"/>
              <a:t>1</a:t>
            </a:r>
            <a:r>
              <a:rPr lang="fr-FR" b="1" dirty="0"/>
              <a:t>, Sophie Limou1</a:t>
            </a:r>
            <a:r>
              <a:rPr lang="fr-FR" b="1" baseline="30000" dirty="0"/>
              <a:t>1</a:t>
            </a:r>
            <a:r>
              <a:rPr lang="fr-FR" b="1" dirty="0"/>
              <a:t> </a:t>
            </a:r>
          </a:p>
          <a:p>
            <a:endParaRPr lang="fr-FR" dirty="0"/>
          </a:p>
          <a:p>
            <a:r>
              <a:rPr lang="fr-FR" i="1" baseline="30000" dirty="0"/>
              <a:t>1</a:t>
            </a:r>
            <a:r>
              <a:rPr lang="fr-FR" i="1" dirty="0"/>
              <a:t>Nantes Université, CHU Nantes, Centrale Nantes, Inserm, Center for </a:t>
            </a:r>
            <a:r>
              <a:rPr lang="fr-FR" i="1" dirty="0" err="1"/>
              <a:t>Research</a:t>
            </a:r>
            <a:r>
              <a:rPr lang="fr-FR" i="1" dirty="0"/>
              <a:t> in Transplantation and </a:t>
            </a:r>
            <a:r>
              <a:rPr lang="fr-FR" i="1" dirty="0" err="1"/>
              <a:t>Translational</a:t>
            </a:r>
            <a:r>
              <a:rPr lang="fr-FR" i="1" dirty="0"/>
              <a:t> </a:t>
            </a:r>
            <a:r>
              <a:rPr lang="fr-FR" i="1" dirty="0" err="1"/>
              <a:t>Immunology</a:t>
            </a:r>
            <a:r>
              <a:rPr lang="fr-FR" i="1" dirty="0"/>
              <a:t>, UMR 1064, Nantes, France, </a:t>
            </a:r>
            <a:r>
              <a:rPr lang="fr-FR" i="1" baseline="30000" dirty="0"/>
              <a:t>2</a:t>
            </a:r>
            <a:r>
              <a:rPr lang="fr-FR" i="1" dirty="0"/>
              <a:t>Strasbourg </a:t>
            </a:r>
            <a:r>
              <a:rPr lang="fr-FR" i="1" dirty="0" err="1"/>
              <a:t>University</a:t>
            </a:r>
            <a:r>
              <a:rPr lang="fr-FR" i="1" dirty="0"/>
              <a:t> Hospital, </a:t>
            </a:r>
            <a:r>
              <a:rPr lang="fr-FR" i="1" dirty="0" err="1"/>
              <a:t>Pneumology</a:t>
            </a:r>
            <a:r>
              <a:rPr lang="fr-FR" i="1" dirty="0"/>
              <a:t> </a:t>
            </a:r>
            <a:r>
              <a:rPr lang="fr-FR" i="1" dirty="0" err="1"/>
              <a:t>department</a:t>
            </a:r>
            <a:r>
              <a:rPr lang="fr-FR" i="1" dirty="0"/>
              <a:t>, Strasbourg, France, </a:t>
            </a:r>
            <a:r>
              <a:rPr lang="fr-FR" i="1" baseline="30000" dirty="0"/>
              <a:t>3</a:t>
            </a:r>
            <a:r>
              <a:rPr lang="fr-FR" i="1" dirty="0"/>
              <a:t>Aix Marseille </a:t>
            </a:r>
            <a:r>
              <a:rPr lang="fr-FR" i="1" dirty="0" err="1"/>
              <a:t>University</a:t>
            </a:r>
            <a:r>
              <a:rPr lang="fr-FR" i="1" dirty="0"/>
              <a:t>, APHM, Hôpital Nord, </a:t>
            </a:r>
            <a:r>
              <a:rPr lang="fr-FR" i="1" dirty="0" err="1"/>
              <a:t>Department</a:t>
            </a:r>
            <a:r>
              <a:rPr lang="fr-FR" i="1" dirty="0"/>
              <a:t> of </a:t>
            </a:r>
            <a:r>
              <a:rPr lang="fr-FR" i="1" dirty="0" err="1"/>
              <a:t>Respiratory</a:t>
            </a:r>
            <a:r>
              <a:rPr lang="fr-FR" i="1" dirty="0"/>
              <a:t> </a:t>
            </a:r>
            <a:r>
              <a:rPr lang="fr-FR" i="1" dirty="0" err="1"/>
              <a:t>Medicine</a:t>
            </a:r>
            <a:r>
              <a:rPr lang="fr-FR" i="1" dirty="0"/>
              <a:t> and Lung Transplantation, Marseille, France, </a:t>
            </a:r>
            <a:r>
              <a:rPr lang="fr-FR" i="1" baseline="30000" dirty="0"/>
              <a:t>4</a:t>
            </a:r>
            <a:r>
              <a:rPr lang="fr-FR" i="1" dirty="0"/>
              <a:t>University </a:t>
            </a:r>
            <a:r>
              <a:rPr lang="fr-FR" i="1" dirty="0" err="1"/>
              <a:t>hospital</a:t>
            </a:r>
            <a:r>
              <a:rPr lang="fr-FR" i="1" dirty="0"/>
              <a:t> of Bordeaux, </a:t>
            </a:r>
            <a:r>
              <a:rPr lang="fr-FR" i="1" dirty="0" err="1"/>
              <a:t>Pneumology</a:t>
            </a:r>
            <a:r>
              <a:rPr lang="fr-FR" i="1" dirty="0"/>
              <a:t> </a:t>
            </a:r>
            <a:r>
              <a:rPr lang="fr-FR" i="1" dirty="0" err="1"/>
              <a:t>department</a:t>
            </a:r>
            <a:r>
              <a:rPr lang="fr-FR" i="1" dirty="0"/>
              <a:t>, Pessac, France, </a:t>
            </a:r>
            <a:r>
              <a:rPr lang="fr-FR" i="1" baseline="30000" dirty="0"/>
              <a:t>5</a:t>
            </a:r>
            <a:r>
              <a:rPr lang="fr-FR" i="1" dirty="0"/>
              <a:t>Grenoble </a:t>
            </a:r>
            <a:r>
              <a:rPr lang="fr-FR" i="1" dirty="0" err="1"/>
              <a:t>University</a:t>
            </a:r>
            <a:r>
              <a:rPr lang="fr-FR" i="1" dirty="0"/>
              <a:t> Hospital, Grenoble, France, </a:t>
            </a:r>
            <a:r>
              <a:rPr lang="fr-FR" i="1" baseline="30000" dirty="0"/>
              <a:t>6</a:t>
            </a:r>
            <a:r>
              <a:rPr lang="fr-FR" i="1" dirty="0"/>
              <a:t>Paris-Saclay </a:t>
            </a:r>
            <a:r>
              <a:rPr lang="fr-FR" i="1" dirty="0" err="1"/>
              <a:t>University</a:t>
            </a:r>
            <a:r>
              <a:rPr lang="fr-FR" i="1" dirty="0"/>
              <a:t>, Le Kremlin Bicêtre </a:t>
            </a:r>
            <a:r>
              <a:rPr lang="fr-FR" i="1" dirty="0" err="1"/>
              <a:t>hospital</a:t>
            </a:r>
            <a:r>
              <a:rPr lang="fr-FR" i="1" dirty="0"/>
              <a:t>, </a:t>
            </a:r>
            <a:r>
              <a:rPr lang="fr-FR" i="1" dirty="0" err="1"/>
              <a:t>Department</a:t>
            </a:r>
            <a:r>
              <a:rPr lang="fr-FR" i="1" dirty="0"/>
              <a:t> of </a:t>
            </a:r>
            <a:r>
              <a:rPr lang="fr-FR" i="1" dirty="0" err="1"/>
              <a:t>Pneumology</a:t>
            </a:r>
            <a:r>
              <a:rPr lang="fr-FR" i="1" dirty="0"/>
              <a:t> and Lung transplantation, UMR_S 999, Le Plessis-Robinson, France, </a:t>
            </a:r>
            <a:r>
              <a:rPr lang="fr-FR" i="1" baseline="30000" dirty="0"/>
              <a:t>7</a:t>
            </a:r>
            <a:r>
              <a:rPr lang="fr-FR" i="1" dirty="0"/>
              <a:t>Foch </a:t>
            </a:r>
            <a:r>
              <a:rPr lang="fr-FR" i="1" dirty="0" err="1"/>
              <a:t>hospital</a:t>
            </a:r>
            <a:r>
              <a:rPr lang="fr-FR" i="1" dirty="0"/>
              <a:t>, </a:t>
            </a:r>
            <a:r>
              <a:rPr lang="fr-FR" i="1" dirty="0" err="1"/>
              <a:t>Department</a:t>
            </a:r>
            <a:r>
              <a:rPr lang="fr-FR" i="1" dirty="0"/>
              <a:t> of </a:t>
            </a:r>
            <a:r>
              <a:rPr lang="fr-FR" i="1" dirty="0" err="1"/>
              <a:t>Pneumology</a:t>
            </a:r>
            <a:r>
              <a:rPr lang="fr-FR" i="1" dirty="0"/>
              <a:t>, </a:t>
            </a:r>
            <a:r>
              <a:rPr lang="fr-FR" i="1" dirty="0" err="1"/>
              <a:t>Adult</a:t>
            </a:r>
            <a:r>
              <a:rPr lang="fr-FR" i="1" dirty="0"/>
              <a:t> </a:t>
            </a:r>
            <a:r>
              <a:rPr lang="fr-FR" i="1" dirty="0" err="1"/>
              <a:t>Cystic</a:t>
            </a:r>
            <a:r>
              <a:rPr lang="fr-FR" i="1" dirty="0"/>
              <a:t> </a:t>
            </a:r>
            <a:r>
              <a:rPr lang="fr-FR" i="1" dirty="0" err="1"/>
              <a:t>Fibrosis</a:t>
            </a:r>
            <a:r>
              <a:rPr lang="fr-FR" i="1" dirty="0"/>
              <a:t> Center and Lung Transplantation </a:t>
            </a:r>
            <a:r>
              <a:rPr lang="fr-FR" i="1" dirty="0" err="1"/>
              <a:t>Department</a:t>
            </a:r>
            <a:r>
              <a:rPr lang="fr-FR" i="1" dirty="0"/>
              <a:t> , Université de Versailles Saint Quentin Paris-Saclay, </a:t>
            </a:r>
            <a:r>
              <a:rPr lang="fr-FR" i="1" dirty="0" err="1"/>
              <a:t>INRAe</a:t>
            </a:r>
            <a:r>
              <a:rPr lang="fr-FR" i="1" dirty="0"/>
              <a:t> UMR 0892, Suresnes, France, </a:t>
            </a:r>
            <a:r>
              <a:rPr lang="fr-FR" i="1" baseline="30000" dirty="0"/>
              <a:t>8</a:t>
            </a:r>
            <a:r>
              <a:rPr lang="fr-FR" i="1" dirty="0"/>
              <a:t>University of Toulouse III-Paul Sabatier, Toulouse </a:t>
            </a:r>
            <a:r>
              <a:rPr lang="fr-FR" i="1" dirty="0" err="1"/>
              <a:t>University</a:t>
            </a:r>
            <a:r>
              <a:rPr lang="fr-FR" i="1" dirty="0"/>
              <a:t> </a:t>
            </a:r>
            <a:r>
              <a:rPr lang="fr-FR" i="1" dirty="0" err="1"/>
              <a:t>hospital</a:t>
            </a:r>
            <a:r>
              <a:rPr lang="fr-FR" i="1" dirty="0"/>
              <a:t>, </a:t>
            </a:r>
            <a:r>
              <a:rPr lang="fr-FR" i="1" dirty="0" err="1"/>
              <a:t>Pneumology</a:t>
            </a:r>
            <a:r>
              <a:rPr lang="fr-FR" i="1" dirty="0"/>
              <a:t> </a:t>
            </a:r>
            <a:r>
              <a:rPr lang="fr-FR" i="1" dirty="0" err="1"/>
              <a:t>department</a:t>
            </a:r>
            <a:r>
              <a:rPr lang="fr-FR" i="1" dirty="0"/>
              <a:t>, Toulouse, France, </a:t>
            </a:r>
            <a:r>
              <a:rPr lang="fr-FR" i="1" baseline="30000" dirty="0"/>
              <a:t>9</a:t>
            </a:r>
            <a:r>
              <a:rPr lang="fr-FR" i="1" dirty="0"/>
              <a:t>Erasme </a:t>
            </a:r>
            <a:r>
              <a:rPr lang="fr-FR" i="1" dirty="0" err="1"/>
              <a:t>University</a:t>
            </a:r>
            <a:r>
              <a:rPr lang="fr-FR" i="1" dirty="0"/>
              <a:t> Hospital, </a:t>
            </a:r>
            <a:r>
              <a:rPr lang="fr-FR" i="1" dirty="0" err="1"/>
              <a:t>Pneumology</a:t>
            </a:r>
            <a:r>
              <a:rPr lang="fr-FR" i="1" dirty="0"/>
              <a:t> </a:t>
            </a:r>
            <a:r>
              <a:rPr lang="fr-FR" i="1" dirty="0" err="1"/>
              <a:t>department</a:t>
            </a:r>
            <a:r>
              <a:rPr lang="fr-FR" i="1" dirty="0"/>
              <a:t>, Bruxelles, </a:t>
            </a:r>
            <a:r>
              <a:rPr lang="fr-FR" i="1" dirty="0" err="1"/>
              <a:t>Belgium</a:t>
            </a:r>
            <a:r>
              <a:rPr lang="fr-FR" i="1" dirty="0"/>
              <a:t>, </a:t>
            </a:r>
            <a:r>
              <a:rPr lang="fr-FR" i="1" baseline="30000" dirty="0"/>
              <a:t>10</a:t>
            </a:r>
            <a:r>
              <a:rPr lang="fr-FR" i="1" dirty="0"/>
              <a:t>Lyon </a:t>
            </a:r>
            <a:r>
              <a:rPr lang="fr-FR" i="1" dirty="0" err="1"/>
              <a:t>University</a:t>
            </a:r>
            <a:r>
              <a:rPr lang="fr-FR" i="1" dirty="0"/>
              <a:t>, Hospices civils de Lyon, </a:t>
            </a:r>
            <a:r>
              <a:rPr lang="fr-FR" i="1" dirty="0" err="1"/>
              <a:t>Pneumology</a:t>
            </a:r>
            <a:r>
              <a:rPr lang="fr-FR" i="1" dirty="0"/>
              <a:t> </a:t>
            </a:r>
            <a:r>
              <a:rPr lang="fr-FR" i="1" dirty="0" err="1"/>
              <a:t>department</a:t>
            </a:r>
            <a:r>
              <a:rPr lang="fr-FR" i="1" dirty="0"/>
              <a:t>, Lyon, France, </a:t>
            </a:r>
            <a:r>
              <a:rPr lang="fr-FR" i="1" baseline="30000" dirty="0"/>
              <a:t>11</a:t>
            </a:r>
            <a:r>
              <a:rPr lang="fr-FR" i="1" dirty="0"/>
              <a:t>APHP, Bichat </a:t>
            </a:r>
            <a:r>
              <a:rPr lang="fr-FR" i="1" dirty="0" err="1"/>
              <a:t>hospital</a:t>
            </a:r>
            <a:r>
              <a:rPr lang="fr-FR" i="1" dirty="0"/>
              <a:t>, </a:t>
            </a:r>
            <a:r>
              <a:rPr lang="fr-FR" i="1" dirty="0" err="1"/>
              <a:t>Pneumology</a:t>
            </a:r>
            <a:r>
              <a:rPr lang="fr-FR" i="1" dirty="0"/>
              <a:t> and </a:t>
            </a:r>
            <a:r>
              <a:rPr lang="fr-FR" i="1" dirty="0" err="1"/>
              <a:t>lung</a:t>
            </a:r>
            <a:r>
              <a:rPr lang="fr-FR" i="1" dirty="0"/>
              <a:t> transplantation </a:t>
            </a:r>
            <a:r>
              <a:rPr lang="fr-FR" i="1" dirty="0" err="1"/>
              <a:t>department</a:t>
            </a:r>
            <a:r>
              <a:rPr lang="fr-FR" i="1" dirty="0"/>
              <a:t>, </a:t>
            </a:r>
            <a:r>
              <a:rPr lang="fr-FR" i="1" dirty="0" err="1"/>
              <a:t>University</a:t>
            </a:r>
            <a:r>
              <a:rPr lang="fr-FR" i="1" dirty="0"/>
              <a:t> Paris Cité, PHERE UMRS 1152, Paris, France, </a:t>
            </a:r>
            <a:r>
              <a:rPr lang="fr-FR" i="1" baseline="30000" dirty="0"/>
              <a:t>12</a:t>
            </a:r>
            <a:r>
              <a:rPr lang="fr-FR" i="1" dirty="0"/>
              <a:t>APHP, Cochin </a:t>
            </a:r>
            <a:r>
              <a:rPr lang="fr-FR" i="1" dirty="0" err="1"/>
              <a:t>hospital</a:t>
            </a:r>
            <a:r>
              <a:rPr lang="fr-FR" i="1" dirty="0"/>
              <a:t>, </a:t>
            </a:r>
            <a:r>
              <a:rPr lang="fr-FR" i="1" dirty="0" err="1"/>
              <a:t>Pneumology</a:t>
            </a:r>
            <a:r>
              <a:rPr lang="fr-FR" i="1" dirty="0"/>
              <a:t> </a:t>
            </a:r>
            <a:r>
              <a:rPr lang="fr-FR" i="1" dirty="0" err="1"/>
              <a:t>department</a:t>
            </a:r>
            <a:r>
              <a:rPr lang="fr-FR" i="1" dirty="0"/>
              <a:t>, Paris, France, </a:t>
            </a:r>
            <a:r>
              <a:rPr lang="fr-FR" i="1" baseline="30000" dirty="0"/>
              <a:t>13</a:t>
            </a:r>
            <a:r>
              <a:rPr lang="fr-FR" i="1" dirty="0"/>
              <a:t>Foch </a:t>
            </a:r>
            <a:r>
              <a:rPr lang="fr-FR" i="1" dirty="0" err="1"/>
              <a:t>hospital</a:t>
            </a:r>
            <a:r>
              <a:rPr lang="fr-FR" i="1" dirty="0"/>
              <a:t>, </a:t>
            </a:r>
            <a:r>
              <a:rPr lang="fr-FR" i="1" dirty="0" err="1"/>
              <a:t>University</a:t>
            </a:r>
            <a:r>
              <a:rPr lang="fr-FR" i="1" dirty="0"/>
              <a:t> Versailles Saint Quentin Paris Saclay, </a:t>
            </a:r>
            <a:r>
              <a:rPr lang="fr-FR" i="1" dirty="0" err="1"/>
              <a:t>INRAe</a:t>
            </a:r>
            <a:r>
              <a:rPr lang="fr-FR" i="1" dirty="0"/>
              <a:t> UMR 0892, Paris, France, </a:t>
            </a:r>
            <a:r>
              <a:rPr lang="fr-FR" i="1" baseline="30000" dirty="0"/>
              <a:t>14</a:t>
            </a:r>
            <a:r>
              <a:rPr lang="fr-FR" i="1" dirty="0"/>
              <a:t>IMT Atlantique, LS2N, DAPI </a:t>
            </a:r>
            <a:r>
              <a:rPr lang="fr-FR" i="1" dirty="0" err="1"/>
              <a:t>department</a:t>
            </a:r>
            <a:r>
              <a:rPr lang="fr-FR" i="1" dirty="0"/>
              <a:t>, STACK team, Nantes, France </a:t>
            </a:r>
          </a:p>
          <a:p>
            <a:endParaRPr lang="fr-FR" dirty="0"/>
          </a:p>
          <a:p>
            <a:r>
              <a:rPr lang="fr-FR" b="1" dirty="0"/>
              <a:t>Background</a:t>
            </a:r>
            <a:r>
              <a:rPr lang="fr-FR" dirty="0"/>
              <a:t>: Lung </a:t>
            </a:r>
            <a:r>
              <a:rPr lang="fr-FR" dirty="0" err="1"/>
              <a:t>graft</a:t>
            </a:r>
            <a:r>
              <a:rPr lang="fr-FR" dirty="0"/>
              <a:t> </a:t>
            </a:r>
            <a:r>
              <a:rPr lang="fr-FR" dirty="0" err="1"/>
              <a:t>survival</a:t>
            </a:r>
            <a:r>
              <a:rPr lang="fr-FR" dirty="0"/>
              <a:t> </a:t>
            </a:r>
            <a:r>
              <a:rPr lang="fr-FR" dirty="0" err="1"/>
              <a:t>remains</a:t>
            </a:r>
            <a:r>
              <a:rPr lang="fr-FR" dirty="0"/>
              <a:t> </a:t>
            </a:r>
            <a:r>
              <a:rPr lang="fr-FR" dirty="0" err="1"/>
              <a:t>insufficient</a:t>
            </a:r>
            <a:r>
              <a:rPr lang="fr-FR" dirty="0"/>
              <a:t> </a:t>
            </a:r>
            <a:r>
              <a:rPr lang="fr-FR" dirty="0" err="1"/>
              <a:t>with</a:t>
            </a:r>
            <a:r>
              <a:rPr lang="fr-FR" dirty="0"/>
              <a:t> </a:t>
            </a:r>
            <a:r>
              <a:rPr lang="fr-FR" dirty="0" err="1"/>
              <a:t>only</a:t>
            </a:r>
            <a:r>
              <a:rPr lang="fr-FR" dirty="0"/>
              <a:t> 50.6% </a:t>
            </a:r>
            <a:r>
              <a:rPr lang="fr-FR" dirty="0" err="1"/>
              <a:t>survival</a:t>
            </a:r>
            <a:r>
              <a:rPr lang="fr-FR" dirty="0"/>
              <a:t> at 5 </a:t>
            </a:r>
            <a:r>
              <a:rPr lang="fr-FR" dirty="0" err="1"/>
              <a:t>years</a:t>
            </a:r>
            <a:r>
              <a:rPr lang="fr-FR" dirty="0"/>
              <a:t> post transplantation. The </a:t>
            </a:r>
            <a:r>
              <a:rPr lang="fr-FR" dirty="0" err="1"/>
              <a:t>greatest</a:t>
            </a:r>
            <a:r>
              <a:rPr lang="fr-FR" dirty="0"/>
              <a:t> limitation to long-</a:t>
            </a:r>
            <a:r>
              <a:rPr lang="fr-FR" dirty="0" err="1"/>
              <a:t>term</a:t>
            </a:r>
            <a:r>
              <a:rPr lang="fr-FR" dirty="0"/>
              <a:t> </a:t>
            </a:r>
            <a:r>
              <a:rPr lang="fr-FR" dirty="0" err="1"/>
              <a:t>survival</a:t>
            </a:r>
            <a:r>
              <a:rPr lang="fr-FR" dirty="0"/>
              <a:t> </a:t>
            </a:r>
            <a:r>
              <a:rPr lang="fr-FR" dirty="0" err="1"/>
              <a:t>is</a:t>
            </a:r>
            <a:r>
              <a:rPr lang="fr-FR" dirty="0"/>
              <a:t> </a:t>
            </a:r>
            <a:r>
              <a:rPr lang="fr-FR" dirty="0" err="1"/>
              <a:t>chronic</a:t>
            </a:r>
            <a:r>
              <a:rPr lang="fr-FR" dirty="0"/>
              <a:t> </a:t>
            </a:r>
            <a:r>
              <a:rPr lang="fr-FR" dirty="0" err="1"/>
              <a:t>lung</a:t>
            </a:r>
            <a:r>
              <a:rPr lang="fr-FR" dirty="0"/>
              <a:t> </a:t>
            </a:r>
            <a:r>
              <a:rPr lang="fr-FR" dirty="0" err="1"/>
              <a:t>allograft</a:t>
            </a:r>
            <a:r>
              <a:rPr lang="fr-FR" dirty="0"/>
              <a:t> </a:t>
            </a:r>
            <a:r>
              <a:rPr lang="fr-FR" dirty="0" err="1"/>
              <a:t>dysfunction</a:t>
            </a:r>
            <a:r>
              <a:rPr lang="fr-FR" dirty="0"/>
              <a:t> (CLAD). </a:t>
            </a:r>
            <a:r>
              <a:rPr lang="fr-FR" dirty="0" err="1"/>
              <a:t>Understanding</a:t>
            </a:r>
            <a:r>
              <a:rPr lang="fr-FR" dirty="0"/>
              <a:t> the </a:t>
            </a:r>
            <a:r>
              <a:rPr lang="fr-FR" dirty="0" err="1"/>
              <a:t>molecular</a:t>
            </a:r>
            <a:r>
              <a:rPr lang="fr-FR" dirty="0"/>
              <a:t> </a:t>
            </a:r>
            <a:r>
              <a:rPr lang="fr-FR" dirty="0" err="1"/>
              <a:t>mechanisms</a:t>
            </a:r>
            <a:r>
              <a:rPr lang="fr-FR" dirty="0"/>
              <a:t> </a:t>
            </a:r>
            <a:r>
              <a:rPr lang="fr-FR" dirty="0" err="1"/>
              <a:t>underlying</a:t>
            </a:r>
            <a:r>
              <a:rPr lang="fr-FR" dirty="0"/>
              <a:t> CLAD </a:t>
            </a:r>
            <a:r>
              <a:rPr lang="fr-FR" dirty="0" err="1"/>
              <a:t>is</a:t>
            </a:r>
            <a:r>
              <a:rPr lang="fr-FR" dirty="0"/>
              <a:t> </a:t>
            </a:r>
            <a:r>
              <a:rPr lang="fr-FR" dirty="0" err="1"/>
              <a:t>critical</a:t>
            </a:r>
            <a:r>
              <a:rPr lang="fr-FR" dirty="0"/>
              <a:t> for </a:t>
            </a:r>
            <a:r>
              <a:rPr lang="fr-FR" dirty="0" err="1"/>
              <a:t>improving</a:t>
            </a:r>
            <a:r>
              <a:rPr lang="fr-FR" dirty="0"/>
              <a:t> </a:t>
            </a:r>
            <a:r>
              <a:rPr lang="fr-FR" dirty="0" err="1"/>
              <a:t>outcomes</a:t>
            </a:r>
            <a:r>
              <a:rPr lang="fr-FR" dirty="0"/>
              <a:t>. </a:t>
            </a:r>
            <a:r>
              <a:rPr lang="fr-FR" dirty="0" err="1"/>
              <a:t>Here</a:t>
            </a:r>
            <a:r>
              <a:rPr lang="fr-FR" dirty="0"/>
              <a:t>, </a:t>
            </a:r>
            <a:r>
              <a:rPr lang="fr-FR" dirty="0" err="1"/>
              <a:t>we</a:t>
            </a:r>
            <a:r>
              <a:rPr lang="fr-FR" dirty="0"/>
              <a:t> </a:t>
            </a:r>
            <a:r>
              <a:rPr lang="fr-FR" dirty="0" err="1"/>
              <a:t>performed</a:t>
            </a:r>
            <a:r>
              <a:rPr lang="fr-FR" dirty="0"/>
              <a:t> the first </a:t>
            </a:r>
            <a:r>
              <a:rPr lang="fr-FR" dirty="0" err="1"/>
              <a:t>genome-wide</a:t>
            </a:r>
            <a:r>
              <a:rPr lang="fr-FR" dirty="0"/>
              <a:t> association </a:t>
            </a:r>
            <a:r>
              <a:rPr lang="fr-FR" dirty="0" err="1"/>
              <a:t>study</a:t>
            </a:r>
            <a:r>
              <a:rPr lang="fr-FR" dirty="0"/>
              <a:t> (GWAS) </a:t>
            </a:r>
            <a:r>
              <a:rPr lang="fr-FR" dirty="0" err="1"/>
              <a:t>investigating</a:t>
            </a:r>
            <a:r>
              <a:rPr lang="fr-FR" dirty="0"/>
              <a:t> </a:t>
            </a:r>
            <a:r>
              <a:rPr lang="fr-FR" dirty="0" err="1"/>
              <a:t>donor</a:t>
            </a:r>
            <a:r>
              <a:rPr lang="fr-FR" dirty="0"/>
              <a:t> and </a:t>
            </a:r>
            <a:r>
              <a:rPr lang="fr-FR" dirty="0" err="1"/>
              <a:t>recipient’s</a:t>
            </a:r>
            <a:r>
              <a:rPr lang="fr-FR" dirty="0"/>
              <a:t> </a:t>
            </a:r>
            <a:r>
              <a:rPr lang="fr-FR" dirty="0" err="1"/>
              <a:t>genetic</a:t>
            </a:r>
            <a:r>
              <a:rPr lang="fr-FR" dirty="0"/>
              <a:t> </a:t>
            </a:r>
            <a:r>
              <a:rPr lang="fr-FR" dirty="0" err="1"/>
              <a:t>factors</a:t>
            </a:r>
            <a:r>
              <a:rPr lang="fr-FR" dirty="0"/>
              <a:t> </a:t>
            </a:r>
            <a:r>
              <a:rPr lang="fr-FR" dirty="0" err="1"/>
              <a:t>associated</a:t>
            </a:r>
            <a:r>
              <a:rPr lang="fr-FR" dirty="0"/>
              <a:t> </a:t>
            </a:r>
            <a:r>
              <a:rPr lang="fr-FR" dirty="0" err="1"/>
              <a:t>with</a:t>
            </a:r>
            <a:r>
              <a:rPr lang="fr-FR" dirty="0"/>
              <a:t> CLAD. </a:t>
            </a:r>
          </a:p>
          <a:p>
            <a:r>
              <a:rPr lang="fr-FR" b="1" dirty="0"/>
              <a:t>Methods</a:t>
            </a:r>
            <a:r>
              <a:rPr lang="fr-FR" dirty="0"/>
              <a:t>: CLAD </a:t>
            </a:r>
            <a:r>
              <a:rPr lang="fr-FR" dirty="0" err="1"/>
              <a:t>is</a:t>
            </a:r>
            <a:r>
              <a:rPr lang="fr-FR" dirty="0"/>
              <a:t> </a:t>
            </a:r>
            <a:r>
              <a:rPr lang="fr-FR" dirty="0" err="1"/>
              <a:t>defined</a:t>
            </a:r>
            <a:r>
              <a:rPr lang="fr-FR" dirty="0"/>
              <a:t> by a &gt;=20% </a:t>
            </a:r>
            <a:r>
              <a:rPr lang="fr-FR" dirty="0" err="1"/>
              <a:t>decline</a:t>
            </a:r>
            <a:r>
              <a:rPr lang="fr-FR" dirty="0"/>
              <a:t> in </a:t>
            </a:r>
            <a:r>
              <a:rPr lang="fr-FR" dirty="0" err="1"/>
              <a:t>measured</a:t>
            </a:r>
            <a:r>
              <a:rPr lang="fr-FR" dirty="0"/>
              <a:t> </a:t>
            </a:r>
            <a:r>
              <a:rPr lang="fr-FR" dirty="0" err="1"/>
              <a:t>forced</a:t>
            </a:r>
            <a:r>
              <a:rPr lang="fr-FR" dirty="0"/>
              <a:t> </a:t>
            </a:r>
            <a:r>
              <a:rPr lang="fr-FR" dirty="0" err="1"/>
              <a:t>expiratory</a:t>
            </a:r>
            <a:r>
              <a:rPr lang="fr-FR" dirty="0"/>
              <a:t> volume </a:t>
            </a:r>
            <a:r>
              <a:rPr lang="fr-FR" dirty="0" err="1"/>
              <a:t>from</a:t>
            </a:r>
            <a:r>
              <a:rPr lang="fr-FR" dirty="0"/>
              <a:t> the </a:t>
            </a:r>
            <a:r>
              <a:rPr lang="fr-FR" dirty="0" err="1"/>
              <a:t>baseline</a:t>
            </a:r>
            <a:r>
              <a:rPr lang="fr-FR" dirty="0"/>
              <a:t> </a:t>
            </a:r>
            <a:r>
              <a:rPr lang="fr-FR" dirty="0" err="1"/>
              <a:t>level</a:t>
            </a:r>
            <a:r>
              <a:rPr lang="fr-FR" dirty="0"/>
              <a:t> (3 </a:t>
            </a:r>
            <a:r>
              <a:rPr lang="fr-FR" dirty="0" err="1"/>
              <a:t>months</a:t>
            </a:r>
            <a:r>
              <a:rPr lang="fr-FR" dirty="0"/>
              <a:t> </a:t>
            </a:r>
            <a:r>
              <a:rPr lang="fr-FR" dirty="0" err="1"/>
              <a:t>after</a:t>
            </a:r>
            <a:r>
              <a:rPr lang="fr-FR" dirty="0"/>
              <a:t> transplant in the absence of infection or </a:t>
            </a:r>
            <a:r>
              <a:rPr lang="fr-FR" dirty="0" err="1"/>
              <a:t>another</a:t>
            </a:r>
            <a:r>
              <a:rPr lang="fr-FR" dirty="0"/>
              <a:t> identifiable cause). </a:t>
            </a:r>
            <a:r>
              <a:rPr lang="fr-FR" dirty="0" err="1"/>
              <a:t>We</a:t>
            </a:r>
            <a:r>
              <a:rPr lang="fr-FR" dirty="0"/>
              <a:t> </a:t>
            </a:r>
            <a:r>
              <a:rPr lang="fr-FR" dirty="0" err="1"/>
              <a:t>genotyped</a:t>
            </a:r>
            <a:r>
              <a:rPr lang="fr-FR" dirty="0"/>
              <a:t> a </a:t>
            </a:r>
            <a:r>
              <a:rPr lang="fr-FR" dirty="0" err="1"/>
              <a:t>subset</a:t>
            </a:r>
            <a:r>
              <a:rPr lang="fr-FR" dirty="0"/>
              <a:t> of 392 </a:t>
            </a:r>
            <a:r>
              <a:rPr lang="fr-FR" dirty="0" err="1"/>
              <a:t>European</a:t>
            </a:r>
            <a:r>
              <a:rPr lang="fr-FR" dirty="0"/>
              <a:t> </a:t>
            </a:r>
            <a:r>
              <a:rPr lang="fr-FR" dirty="0" err="1"/>
              <a:t>donor-recipient</a:t>
            </a:r>
            <a:r>
              <a:rPr lang="fr-FR" dirty="0"/>
              <a:t> pairs </a:t>
            </a:r>
            <a:r>
              <a:rPr lang="fr-FR" dirty="0" err="1"/>
              <a:t>from</a:t>
            </a:r>
            <a:r>
              <a:rPr lang="fr-FR" dirty="0"/>
              <a:t> the </a:t>
            </a:r>
            <a:r>
              <a:rPr lang="fr-FR" dirty="0" err="1"/>
              <a:t>multicentric</a:t>
            </a:r>
            <a:r>
              <a:rPr lang="fr-FR" dirty="0"/>
              <a:t> COLT </a:t>
            </a:r>
            <a:r>
              <a:rPr lang="fr-FR" dirty="0" err="1"/>
              <a:t>cohort</a:t>
            </a:r>
            <a:r>
              <a:rPr lang="fr-FR" dirty="0"/>
              <a:t> (</a:t>
            </a:r>
            <a:r>
              <a:rPr lang="fr-FR" dirty="0" err="1"/>
              <a:t>Cohort</a:t>
            </a:r>
            <a:r>
              <a:rPr lang="fr-FR" dirty="0"/>
              <a:t> in Lung Transplantation) </a:t>
            </a:r>
            <a:r>
              <a:rPr lang="fr-FR" dirty="0" err="1"/>
              <a:t>using</a:t>
            </a:r>
            <a:r>
              <a:rPr lang="fr-FR" dirty="0"/>
              <a:t> the </a:t>
            </a:r>
            <a:r>
              <a:rPr lang="fr-FR" dirty="0" err="1"/>
              <a:t>Affymetrix</a:t>
            </a:r>
            <a:r>
              <a:rPr lang="fr-FR" dirty="0"/>
              <a:t> </a:t>
            </a:r>
            <a:r>
              <a:rPr lang="fr-FR" dirty="0" err="1"/>
              <a:t>Axiom</a:t>
            </a:r>
            <a:r>
              <a:rPr lang="fr-FR" dirty="0"/>
              <a:t> PRMA </a:t>
            </a:r>
            <a:r>
              <a:rPr lang="fr-FR" dirty="0" err="1"/>
              <a:t>microarray</a:t>
            </a:r>
            <a:r>
              <a:rPr lang="fr-FR" dirty="0"/>
              <a:t>. </a:t>
            </a:r>
            <a:r>
              <a:rPr lang="fr-FR" dirty="0" err="1"/>
              <a:t>After</a:t>
            </a:r>
            <a:r>
              <a:rPr lang="fr-FR" dirty="0"/>
              <a:t> </a:t>
            </a:r>
            <a:r>
              <a:rPr lang="fr-FR" dirty="0" err="1"/>
              <a:t>quality</a:t>
            </a:r>
            <a:r>
              <a:rPr lang="fr-FR" dirty="0"/>
              <a:t> controls and SNP imputation, </a:t>
            </a:r>
            <a:r>
              <a:rPr lang="fr-FR" dirty="0" err="1"/>
              <a:t>we</a:t>
            </a:r>
            <a:r>
              <a:rPr lang="fr-FR" dirty="0"/>
              <a:t> </a:t>
            </a:r>
            <a:r>
              <a:rPr lang="fr-FR" dirty="0" err="1"/>
              <a:t>tested</a:t>
            </a:r>
            <a:r>
              <a:rPr lang="fr-FR" dirty="0"/>
              <a:t> 7 million </a:t>
            </a:r>
            <a:r>
              <a:rPr lang="fr-FR" dirty="0" err="1"/>
              <a:t>SNPs</a:t>
            </a:r>
            <a:r>
              <a:rPr lang="fr-FR" dirty="0"/>
              <a:t> for association </a:t>
            </a:r>
            <a:r>
              <a:rPr lang="fr-FR" dirty="0" err="1"/>
              <a:t>with</a:t>
            </a:r>
            <a:r>
              <a:rPr lang="fr-FR" dirty="0"/>
              <a:t> CLAD </a:t>
            </a:r>
            <a:r>
              <a:rPr lang="fr-FR" dirty="0" err="1"/>
              <a:t>using</a:t>
            </a:r>
            <a:r>
              <a:rPr lang="fr-FR" dirty="0"/>
              <a:t> </a:t>
            </a:r>
            <a:r>
              <a:rPr lang="fr-FR" dirty="0" err="1"/>
              <a:t>multivariate</a:t>
            </a:r>
            <a:r>
              <a:rPr lang="fr-FR" dirty="0"/>
              <a:t> </a:t>
            </a:r>
            <a:r>
              <a:rPr lang="fr-FR" dirty="0" err="1"/>
              <a:t>logistic</a:t>
            </a:r>
            <a:r>
              <a:rPr lang="fr-FR" dirty="0"/>
              <a:t> </a:t>
            </a:r>
            <a:r>
              <a:rPr lang="fr-FR" dirty="0" err="1"/>
              <a:t>regression</a:t>
            </a:r>
            <a:r>
              <a:rPr lang="fr-FR" dirty="0"/>
              <a:t> </a:t>
            </a:r>
            <a:r>
              <a:rPr lang="fr-FR" dirty="0" err="1"/>
              <a:t>models</a:t>
            </a:r>
            <a:r>
              <a:rPr lang="fr-FR" dirty="0"/>
              <a:t> </a:t>
            </a:r>
            <a:r>
              <a:rPr lang="fr-FR" dirty="0" err="1"/>
              <a:t>corrected</a:t>
            </a:r>
            <a:r>
              <a:rPr lang="fr-FR" dirty="0"/>
              <a:t> for </a:t>
            </a:r>
            <a:r>
              <a:rPr lang="fr-FR" dirty="0" err="1"/>
              <a:t>age</a:t>
            </a:r>
            <a:r>
              <a:rPr lang="fr-FR" dirty="0"/>
              <a:t>, </a:t>
            </a:r>
            <a:r>
              <a:rPr lang="fr-FR" dirty="0" err="1"/>
              <a:t>sex</a:t>
            </a:r>
            <a:r>
              <a:rPr lang="fr-FR" dirty="0"/>
              <a:t>, initial </a:t>
            </a:r>
            <a:r>
              <a:rPr lang="fr-FR" dirty="0" err="1"/>
              <a:t>disease</a:t>
            </a:r>
            <a:r>
              <a:rPr lang="fr-FR" dirty="0"/>
              <a:t> and </a:t>
            </a:r>
            <a:r>
              <a:rPr lang="fr-FR" dirty="0" err="1"/>
              <a:t>genetic</a:t>
            </a:r>
            <a:r>
              <a:rPr lang="fr-FR" dirty="0"/>
              <a:t> </a:t>
            </a:r>
            <a:r>
              <a:rPr lang="fr-FR" dirty="0" err="1"/>
              <a:t>ancestry</a:t>
            </a:r>
            <a:r>
              <a:rPr lang="fr-FR" dirty="0"/>
              <a:t>. The GWAS </a:t>
            </a:r>
            <a:r>
              <a:rPr lang="fr-FR" dirty="0" err="1"/>
              <a:t>was</a:t>
            </a:r>
            <a:r>
              <a:rPr lang="fr-FR" dirty="0"/>
              <a:t> </a:t>
            </a:r>
            <a:r>
              <a:rPr lang="fr-FR" dirty="0" err="1"/>
              <a:t>performed</a:t>
            </a:r>
            <a:r>
              <a:rPr lang="fr-FR" dirty="0"/>
              <a:t> at </a:t>
            </a:r>
            <a:r>
              <a:rPr lang="fr-FR" dirty="0" err="1"/>
              <a:t>three</a:t>
            </a:r>
            <a:r>
              <a:rPr lang="fr-FR" dirty="0"/>
              <a:t> </a:t>
            </a:r>
            <a:r>
              <a:rPr lang="fr-FR" dirty="0" err="1"/>
              <a:t>levels</a:t>
            </a:r>
            <a:r>
              <a:rPr lang="fr-FR" dirty="0"/>
              <a:t>: (1) </a:t>
            </a:r>
            <a:r>
              <a:rPr lang="fr-FR" dirty="0" err="1"/>
              <a:t>donors-only</a:t>
            </a:r>
            <a:r>
              <a:rPr lang="fr-FR" dirty="0"/>
              <a:t>, (2) </a:t>
            </a:r>
            <a:r>
              <a:rPr lang="fr-FR" dirty="0" err="1"/>
              <a:t>recipients-only</a:t>
            </a:r>
            <a:r>
              <a:rPr lang="fr-FR" dirty="0"/>
              <a:t>, and (3) </a:t>
            </a:r>
            <a:r>
              <a:rPr lang="fr-FR" dirty="0" err="1"/>
              <a:t>donor-recipient</a:t>
            </a:r>
            <a:r>
              <a:rPr lang="fr-FR" dirty="0"/>
              <a:t> </a:t>
            </a:r>
            <a:r>
              <a:rPr lang="fr-FR" dirty="0" err="1"/>
              <a:t>mismatches</a:t>
            </a:r>
            <a:r>
              <a:rPr lang="fr-FR" dirty="0"/>
              <a:t>. </a:t>
            </a:r>
          </a:p>
          <a:p>
            <a:r>
              <a:rPr lang="fr-FR" b="1" dirty="0" err="1"/>
              <a:t>Results</a:t>
            </a:r>
            <a:r>
              <a:rPr lang="fr-FR" dirty="0"/>
              <a:t>: </a:t>
            </a:r>
            <a:r>
              <a:rPr lang="fr-FR" dirty="0" err="1"/>
              <a:t>We</a:t>
            </a:r>
            <a:r>
              <a:rPr lang="fr-FR" dirty="0"/>
              <a:t> </a:t>
            </a:r>
            <a:r>
              <a:rPr lang="fr-FR" dirty="0" err="1"/>
              <a:t>did</a:t>
            </a:r>
            <a:r>
              <a:rPr lang="fr-FR" dirty="0"/>
              <a:t> not observe </a:t>
            </a:r>
            <a:r>
              <a:rPr lang="fr-FR" dirty="0" err="1"/>
              <a:t>any</a:t>
            </a:r>
            <a:r>
              <a:rPr lang="fr-FR" dirty="0"/>
              <a:t> </a:t>
            </a:r>
            <a:r>
              <a:rPr lang="fr-FR" dirty="0" err="1"/>
              <a:t>significant</a:t>
            </a:r>
            <a:r>
              <a:rPr lang="fr-FR" dirty="0"/>
              <a:t> association </a:t>
            </a:r>
            <a:r>
              <a:rPr lang="fr-FR" dirty="0" err="1"/>
              <a:t>between</a:t>
            </a:r>
            <a:r>
              <a:rPr lang="fr-FR" dirty="0"/>
              <a:t> the </a:t>
            </a:r>
            <a:r>
              <a:rPr lang="fr-FR" dirty="0" err="1"/>
              <a:t>donors</a:t>
            </a:r>
            <a:r>
              <a:rPr lang="fr-FR" dirty="0"/>
              <a:t>’ </a:t>
            </a:r>
            <a:r>
              <a:rPr lang="fr-FR" dirty="0" err="1"/>
              <a:t>genotypes</a:t>
            </a:r>
            <a:r>
              <a:rPr lang="fr-FR" dirty="0"/>
              <a:t> or the </a:t>
            </a:r>
            <a:r>
              <a:rPr lang="fr-FR" dirty="0" err="1"/>
              <a:t>donor-recipient</a:t>
            </a:r>
            <a:r>
              <a:rPr lang="fr-FR" dirty="0"/>
              <a:t> </a:t>
            </a:r>
            <a:r>
              <a:rPr lang="fr-FR" dirty="0" err="1"/>
              <a:t>mismatches</a:t>
            </a:r>
            <a:r>
              <a:rPr lang="fr-FR" dirty="0"/>
              <a:t> and CLAD. </a:t>
            </a:r>
            <a:r>
              <a:rPr lang="fr-FR" dirty="0" err="1"/>
              <a:t>However</a:t>
            </a:r>
            <a:r>
              <a:rPr lang="fr-FR" dirty="0"/>
              <a:t>, </a:t>
            </a:r>
            <a:r>
              <a:rPr lang="fr-FR" dirty="0" err="1"/>
              <a:t>we</a:t>
            </a:r>
            <a:r>
              <a:rPr lang="fr-FR" dirty="0"/>
              <a:t> </a:t>
            </a:r>
            <a:r>
              <a:rPr lang="fr-FR" dirty="0" err="1"/>
              <a:t>identified</a:t>
            </a:r>
            <a:r>
              <a:rPr lang="fr-FR" dirty="0"/>
              <a:t> 13 </a:t>
            </a:r>
            <a:r>
              <a:rPr lang="fr-FR" dirty="0" err="1"/>
              <a:t>SNPs</a:t>
            </a:r>
            <a:r>
              <a:rPr lang="fr-FR" dirty="0"/>
              <a:t> </a:t>
            </a:r>
            <a:r>
              <a:rPr lang="fr-FR" dirty="0" err="1"/>
              <a:t>from</a:t>
            </a:r>
            <a:r>
              <a:rPr lang="fr-FR" dirty="0"/>
              <a:t> the </a:t>
            </a:r>
            <a:r>
              <a:rPr lang="fr-FR" dirty="0" err="1"/>
              <a:t>recipients</a:t>
            </a:r>
            <a:r>
              <a:rPr lang="fr-FR" dirty="0"/>
              <a:t> </a:t>
            </a:r>
            <a:r>
              <a:rPr lang="fr-FR" dirty="0" err="1"/>
              <a:t>significantly</a:t>
            </a:r>
            <a:r>
              <a:rPr lang="fr-FR" dirty="0"/>
              <a:t> </a:t>
            </a:r>
            <a:r>
              <a:rPr lang="fr-FR" dirty="0" err="1"/>
              <a:t>associated</a:t>
            </a:r>
            <a:r>
              <a:rPr lang="fr-FR" dirty="0"/>
              <a:t> </a:t>
            </a:r>
            <a:r>
              <a:rPr lang="fr-FR" dirty="0" err="1"/>
              <a:t>with</a:t>
            </a:r>
            <a:r>
              <a:rPr lang="fr-FR" dirty="0"/>
              <a:t> CLAD (P&lt;</a:t>
            </a:r>
            <a:r>
              <a:rPr lang="en-US" dirty="0"/>
              <a:t>5x10</a:t>
            </a:r>
            <a:r>
              <a:rPr lang="en-US" baseline="30000" dirty="0"/>
              <a:t>-8</a:t>
            </a:r>
            <a:r>
              <a:rPr lang="en-US" dirty="0"/>
              <a:t>). Our top signals (34% in CLAD vs 66% in non CLAD recipients, P=2.18x10-9, OR=0.39) encompassed the PLXDC2 gene, that encodes a protein previously associated with the risk for bronchopulmonary dysplasia. Importantly, we demonstrated with </a:t>
            </a:r>
            <a:r>
              <a:rPr lang="en-US" dirty="0" err="1"/>
              <a:t>scRNAseq</a:t>
            </a:r>
            <a:r>
              <a:rPr lang="en-US" dirty="0"/>
              <a:t> data from lung explants (n=4) that PLXDC2 was mostly expressed in monocytes and strongly down-regulated in CLAD vs healthy controls (P=2.22x10 16). </a:t>
            </a:r>
          </a:p>
          <a:p>
            <a:r>
              <a:rPr lang="en-US" b="1" dirty="0"/>
              <a:t>Conclusions</a:t>
            </a:r>
            <a:r>
              <a:rPr lang="en-US" dirty="0"/>
              <a:t>: Here, we unveiled the first GWAS conducted in lung transplantation, displaying a biologically relevant candidate gene from the recipient’s genome. Further functional investigations could provide valuable insights into CLAD pathogenesis and potential therapeutic targets. Our study calls for larger genomic initiatives in lung transplantation to increase the power of signal discovery.</a:t>
            </a:r>
            <a:endParaRPr lang="fr-FR" dirty="0"/>
          </a:p>
        </p:txBody>
      </p:sp>
      <p:sp>
        <p:nvSpPr>
          <p:cNvPr id="4" name="Espace réservé du numéro de diapositive 3">
            <a:extLst>
              <a:ext uri="{FF2B5EF4-FFF2-40B4-BE49-F238E27FC236}">
                <a16:creationId xmlns:a16="http://schemas.microsoft.com/office/drawing/2014/main" id="{07ED7E5C-1C2E-19FB-9EB8-D3A5BCCE86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773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C755-15FC-F98F-6D95-2591CC27B4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38FFF3-B7E3-6EB9-3A67-0EB37562A3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9AFC85-BA30-386A-C94B-30CA310462B1}"/>
              </a:ext>
            </a:extLst>
          </p:cNvPr>
          <p:cNvSpPr>
            <a:spLocks noGrp="1"/>
          </p:cNvSpPr>
          <p:nvPr>
            <p:ph type="body" idx="1"/>
          </p:nvPr>
        </p:nvSpPr>
        <p:spPr/>
        <p:txBody>
          <a:bodyPr/>
          <a:lstStyle/>
          <a:p>
            <a:r>
              <a:rPr lang="fr-FR" b="0" i="1" dirty="0" err="1"/>
              <a:t>Abbreviations</a:t>
            </a:r>
            <a:r>
              <a:rPr lang="fr-FR" b="0" i="1" dirty="0"/>
              <a:t>: CLAD, </a:t>
            </a:r>
            <a:r>
              <a:rPr lang="fr-FR" b="0" i="1" dirty="0" err="1"/>
              <a:t>chronic</a:t>
            </a:r>
            <a:r>
              <a:rPr lang="fr-FR" b="0" i="1" dirty="0"/>
              <a:t> </a:t>
            </a:r>
            <a:r>
              <a:rPr lang="fr-FR" b="0" i="1" dirty="0" err="1"/>
              <a:t>lung</a:t>
            </a:r>
            <a:r>
              <a:rPr lang="fr-FR" b="0" i="1" dirty="0"/>
              <a:t> </a:t>
            </a:r>
            <a:r>
              <a:rPr lang="fr-FR" b="0" i="1" dirty="0" err="1"/>
              <a:t>allograft</a:t>
            </a:r>
            <a:r>
              <a:rPr lang="fr-FR" b="0" i="1" dirty="0"/>
              <a:t> </a:t>
            </a:r>
            <a:r>
              <a:rPr lang="fr-FR" b="0" i="1" dirty="0" err="1"/>
              <a:t>dysfunction</a:t>
            </a:r>
            <a:r>
              <a:rPr lang="fr-FR" b="0" i="1" dirty="0"/>
              <a:t>; GWAS, </a:t>
            </a:r>
            <a:r>
              <a:rPr lang="fr-FR" b="0" i="1" dirty="0" err="1"/>
              <a:t>genome-wide</a:t>
            </a:r>
            <a:r>
              <a:rPr lang="fr-FR" b="0" i="1" dirty="0"/>
              <a:t> association </a:t>
            </a:r>
            <a:r>
              <a:rPr lang="fr-FR" b="0" i="1" dirty="0" err="1"/>
              <a:t>study</a:t>
            </a:r>
            <a:r>
              <a:rPr lang="fr-FR" b="0" i="1" dirty="0"/>
              <a:t>; COLT, </a:t>
            </a:r>
            <a:r>
              <a:rPr lang="fr-FR" b="0" i="1" dirty="0" err="1"/>
              <a:t>Cohort</a:t>
            </a:r>
            <a:r>
              <a:rPr lang="fr-FR" b="0" i="1" dirty="0"/>
              <a:t> in Lung Transplantation; OR, </a:t>
            </a:r>
            <a:r>
              <a:rPr lang="fr-FR" b="0" i="1" dirty="0" err="1"/>
              <a:t>Odds</a:t>
            </a:r>
            <a:r>
              <a:rPr lang="fr-FR" b="0" i="1" dirty="0"/>
              <a:t> ratio; </a:t>
            </a:r>
            <a:r>
              <a:rPr lang="fr-FR" b="0" i="1" dirty="0" err="1"/>
              <a:t>SNPs</a:t>
            </a:r>
            <a:r>
              <a:rPr lang="fr-FR" b="0" i="1" dirty="0"/>
              <a:t>, Single </a:t>
            </a:r>
            <a:r>
              <a:rPr lang="fr-FR" b="0" i="1" dirty="0" err="1"/>
              <a:t>Nucleotide</a:t>
            </a:r>
            <a:r>
              <a:rPr lang="fr-FR" b="0" i="1" dirty="0"/>
              <a:t> </a:t>
            </a:r>
            <a:r>
              <a:rPr lang="fr-FR" b="0" i="1" dirty="0" err="1"/>
              <a:t>Polymorphisms</a:t>
            </a:r>
            <a:r>
              <a:rPr lang="fr-FR" b="0" i="1" dirty="0"/>
              <a:t>.</a:t>
            </a:r>
          </a:p>
          <a:p>
            <a:endParaRPr lang="fr-FR" b="1" dirty="0"/>
          </a:p>
          <a:p>
            <a:r>
              <a:rPr lang="fr-FR" b="1" dirty="0"/>
              <a:t>Reference </a:t>
            </a:r>
            <a:r>
              <a:rPr lang="fr-FR" b="1" dirty="0" err="1"/>
              <a:t>Number</a:t>
            </a:r>
            <a:r>
              <a:rPr lang="fr-FR" b="1" dirty="0"/>
              <a:t>: 1831 </a:t>
            </a:r>
          </a:p>
          <a:p>
            <a:r>
              <a:rPr lang="fr-FR" b="1" dirty="0"/>
              <a:t>FIRST GENOME-WIDE ASSOCIATION STUDY OF CHRONIC LUNG ALLOGRAFT DYSFUNCTION </a:t>
            </a:r>
          </a:p>
          <a:p>
            <a:endParaRPr lang="fr-FR" dirty="0"/>
          </a:p>
          <a:p>
            <a:r>
              <a:rPr lang="fr-FR" b="1" dirty="0"/>
              <a:t>Simon Brocard</a:t>
            </a:r>
            <a:r>
              <a:rPr lang="fr-FR" b="1" baseline="30000" dirty="0"/>
              <a:t>1</a:t>
            </a:r>
            <a:r>
              <a:rPr lang="fr-FR" b="1" dirty="0"/>
              <a:t>, Martin Morin</a:t>
            </a:r>
            <a:r>
              <a:rPr lang="fr-FR" b="1" baseline="30000" dirty="0"/>
              <a:t>1</a:t>
            </a:r>
            <a:r>
              <a:rPr lang="fr-FR" b="1" dirty="0"/>
              <a:t>, Leo Boussamet</a:t>
            </a:r>
            <a:r>
              <a:rPr lang="fr-FR" b="1" baseline="30000" dirty="0"/>
              <a:t>1</a:t>
            </a:r>
            <a:r>
              <a:rPr lang="fr-FR" b="1" dirty="0"/>
              <a:t>, Axelle Durand</a:t>
            </a:r>
            <a:r>
              <a:rPr lang="fr-FR" b="1" baseline="30000" dirty="0"/>
              <a:t>1</a:t>
            </a:r>
            <a:r>
              <a:rPr lang="fr-FR" b="1" dirty="0"/>
              <a:t>, </a:t>
            </a:r>
            <a:r>
              <a:rPr lang="fr-FR" b="1" dirty="0" err="1"/>
              <a:t>Nayane</a:t>
            </a:r>
            <a:r>
              <a:rPr lang="fr-FR" b="1" dirty="0"/>
              <a:t> Dos Santos Brito Silva</a:t>
            </a:r>
            <a:r>
              <a:rPr lang="fr-FR" b="1" baseline="30000" dirty="0"/>
              <a:t>1</a:t>
            </a:r>
            <a:r>
              <a:rPr lang="fr-FR" b="1" dirty="0"/>
              <a:t>, Vincent Mauduit</a:t>
            </a:r>
            <a:r>
              <a:rPr lang="fr-FR" b="1" baseline="30000" dirty="0"/>
              <a:t>1</a:t>
            </a:r>
            <a:r>
              <a:rPr lang="fr-FR" b="1" dirty="0"/>
              <a:t>, Benjamin Renaud-Picard</a:t>
            </a:r>
            <a:r>
              <a:rPr lang="fr-FR" b="1" baseline="30000" dirty="0"/>
              <a:t>2</a:t>
            </a:r>
            <a:r>
              <a:rPr lang="fr-FR" b="1" dirty="0"/>
              <a:t>, Benjamin Coiffard</a:t>
            </a:r>
            <a:r>
              <a:rPr lang="fr-FR" b="1" baseline="30000" dirty="0"/>
              <a:t>3</a:t>
            </a:r>
            <a:r>
              <a:rPr lang="fr-FR" b="1" dirty="0"/>
              <a:t>, Xavier Demant</a:t>
            </a:r>
            <a:r>
              <a:rPr lang="fr-FR" b="1" baseline="30000" dirty="0"/>
              <a:t>4</a:t>
            </a:r>
            <a:r>
              <a:rPr lang="fr-FR" b="1" dirty="0"/>
              <a:t>, Loïc Falque</a:t>
            </a:r>
            <a:r>
              <a:rPr lang="fr-FR" b="1" baseline="30000" dirty="0"/>
              <a:t>5</a:t>
            </a:r>
            <a:r>
              <a:rPr lang="fr-FR" b="1" dirty="0"/>
              <a:t>, Jerôme Le Pavec</a:t>
            </a:r>
            <a:r>
              <a:rPr lang="fr-FR" b="1" baseline="30000" dirty="0"/>
              <a:t>6</a:t>
            </a:r>
            <a:r>
              <a:rPr lang="fr-FR" b="1" dirty="0"/>
              <a:t>, Antoine Roux</a:t>
            </a:r>
            <a:r>
              <a:rPr lang="fr-FR" b="1" baseline="30000" dirty="0"/>
              <a:t>7</a:t>
            </a:r>
            <a:r>
              <a:rPr lang="fr-FR" b="1" dirty="0"/>
              <a:t>, Thomas Villeneuve</a:t>
            </a:r>
            <a:r>
              <a:rPr lang="fr-FR" b="1" baseline="30000" dirty="0"/>
              <a:t>8</a:t>
            </a:r>
            <a:r>
              <a:rPr lang="fr-FR" b="1" dirty="0"/>
              <a:t>, Christiane Knoop</a:t>
            </a:r>
            <a:r>
              <a:rPr lang="fr-FR" b="1" baseline="30000" dirty="0"/>
              <a:t>9</a:t>
            </a:r>
            <a:r>
              <a:rPr lang="fr-FR" b="1" dirty="0"/>
              <a:t>, Jean-François Mornex</a:t>
            </a:r>
            <a:r>
              <a:rPr lang="fr-FR" b="1" baseline="30000" dirty="0"/>
              <a:t>10</a:t>
            </a:r>
            <a:r>
              <a:rPr lang="fr-FR" b="1" dirty="0"/>
              <a:t>, Mathilde Salpin</a:t>
            </a:r>
            <a:r>
              <a:rPr lang="fr-FR" b="1" baseline="30000" dirty="0"/>
              <a:t>11</a:t>
            </a:r>
            <a:r>
              <a:rPr lang="fr-FR" b="1" dirty="0"/>
              <a:t>, Véronique Boussaud</a:t>
            </a:r>
            <a:r>
              <a:rPr lang="fr-FR" b="1" baseline="30000" dirty="0"/>
              <a:t>12</a:t>
            </a:r>
            <a:r>
              <a:rPr lang="fr-FR" b="1" dirty="0"/>
              <a:t>, Antoine Magnan</a:t>
            </a:r>
            <a:r>
              <a:rPr lang="fr-FR" b="1" baseline="30000" dirty="0"/>
              <a:t>13</a:t>
            </a:r>
            <a:r>
              <a:rPr lang="fr-FR" b="1" dirty="0"/>
              <a:t>, Pierre-Antoine Gourraud</a:t>
            </a:r>
            <a:r>
              <a:rPr lang="fr-FR" b="1" baseline="30000" dirty="0"/>
              <a:t>1</a:t>
            </a:r>
            <a:r>
              <a:rPr lang="fr-FR" b="1" dirty="0"/>
              <a:t>, Mario Sudholt</a:t>
            </a:r>
            <a:r>
              <a:rPr lang="fr-FR" b="1" baseline="30000" dirty="0"/>
              <a:t>14</a:t>
            </a:r>
            <a:r>
              <a:rPr lang="fr-FR" b="1" dirty="0"/>
              <a:t>, Laureline Berthelot</a:t>
            </a:r>
            <a:r>
              <a:rPr lang="fr-FR" b="1" baseline="30000" dirty="0"/>
              <a:t>1</a:t>
            </a:r>
            <a:r>
              <a:rPr lang="fr-FR" b="1" dirty="0"/>
              <a:t>, Nicolas Vince</a:t>
            </a:r>
            <a:r>
              <a:rPr lang="fr-FR" b="1" baseline="30000" dirty="0"/>
              <a:t>1</a:t>
            </a:r>
            <a:r>
              <a:rPr lang="fr-FR" b="1" dirty="0"/>
              <a:t>, Adrien Tissot</a:t>
            </a:r>
            <a:r>
              <a:rPr lang="fr-FR" b="1" baseline="30000" dirty="0"/>
              <a:t>1</a:t>
            </a:r>
            <a:r>
              <a:rPr lang="fr-FR" b="1" dirty="0"/>
              <a:t>, Sophie Limou1</a:t>
            </a:r>
            <a:r>
              <a:rPr lang="fr-FR" b="1" baseline="30000" dirty="0"/>
              <a:t>1</a:t>
            </a:r>
            <a:r>
              <a:rPr lang="fr-FR" b="1" dirty="0"/>
              <a:t> </a:t>
            </a:r>
          </a:p>
          <a:p>
            <a:endParaRPr lang="fr-FR" dirty="0"/>
          </a:p>
          <a:p>
            <a:r>
              <a:rPr lang="fr-FR" i="1" baseline="30000" dirty="0"/>
              <a:t>1</a:t>
            </a:r>
            <a:r>
              <a:rPr lang="fr-FR" i="1" dirty="0"/>
              <a:t>Nantes Université, CHU Nantes, Centrale Nantes, Inserm, Center for </a:t>
            </a:r>
            <a:r>
              <a:rPr lang="fr-FR" i="1" dirty="0" err="1"/>
              <a:t>Research</a:t>
            </a:r>
            <a:r>
              <a:rPr lang="fr-FR" i="1" dirty="0"/>
              <a:t> in Transplantation and </a:t>
            </a:r>
            <a:r>
              <a:rPr lang="fr-FR" i="1" dirty="0" err="1"/>
              <a:t>Translational</a:t>
            </a:r>
            <a:r>
              <a:rPr lang="fr-FR" i="1" dirty="0"/>
              <a:t> </a:t>
            </a:r>
            <a:r>
              <a:rPr lang="fr-FR" i="1" dirty="0" err="1"/>
              <a:t>Immunology</a:t>
            </a:r>
            <a:r>
              <a:rPr lang="fr-FR" i="1" dirty="0"/>
              <a:t>, UMR 1064, Nantes, France, </a:t>
            </a:r>
            <a:r>
              <a:rPr lang="fr-FR" i="1" baseline="30000" dirty="0"/>
              <a:t>2</a:t>
            </a:r>
            <a:r>
              <a:rPr lang="fr-FR" i="1" dirty="0"/>
              <a:t>Strasbourg </a:t>
            </a:r>
            <a:r>
              <a:rPr lang="fr-FR" i="1" dirty="0" err="1"/>
              <a:t>University</a:t>
            </a:r>
            <a:r>
              <a:rPr lang="fr-FR" i="1" dirty="0"/>
              <a:t> Hospital, </a:t>
            </a:r>
            <a:r>
              <a:rPr lang="fr-FR" i="1" dirty="0" err="1"/>
              <a:t>Pneumology</a:t>
            </a:r>
            <a:r>
              <a:rPr lang="fr-FR" i="1" dirty="0"/>
              <a:t> </a:t>
            </a:r>
            <a:r>
              <a:rPr lang="fr-FR" i="1" dirty="0" err="1"/>
              <a:t>department</a:t>
            </a:r>
            <a:r>
              <a:rPr lang="fr-FR" i="1" dirty="0"/>
              <a:t>, Strasbourg, France, </a:t>
            </a:r>
            <a:r>
              <a:rPr lang="fr-FR" i="1" baseline="30000" dirty="0"/>
              <a:t>3</a:t>
            </a:r>
            <a:r>
              <a:rPr lang="fr-FR" i="1" dirty="0"/>
              <a:t>Aix Marseille </a:t>
            </a:r>
            <a:r>
              <a:rPr lang="fr-FR" i="1" dirty="0" err="1"/>
              <a:t>University</a:t>
            </a:r>
            <a:r>
              <a:rPr lang="fr-FR" i="1" dirty="0"/>
              <a:t>, APHM, Hôpital Nord, </a:t>
            </a:r>
            <a:r>
              <a:rPr lang="fr-FR" i="1" dirty="0" err="1"/>
              <a:t>Department</a:t>
            </a:r>
            <a:r>
              <a:rPr lang="fr-FR" i="1" dirty="0"/>
              <a:t> of </a:t>
            </a:r>
            <a:r>
              <a:rPr lang="fr-FR" i="1" dirty="0" err="1"/>
              <a:t>Respiratory</a:t>
            </a:r>
            <a:r>
              <a:rPr lang="fr-FR" i="1" dirty="0"/>
              <a:t> </a:t>
            </a:r>
            <a:r>
              <a:rPr lang="fr-FR" i="1" dirty="0" err="1"/>
              <a:t>Medicine</a:t>
            </a:r>
            <a:r>
              <a:rPr lang="fr-FR" i="1" dirty="0"/>
              <a:t> and Lung Transplantation, Marseille, France, </a:t>
            </a:r>
            <a:r>
              <a:rPr lang="fr-FR" i="1" baseline="30000" dirty="0"/>
              <a:t>4</a:t>
            </a:r>
            <a:r>
              <a:rPr lang="fr-FR" i="1" dirty="0"/>
              <a:t>University </a:t>
            </a:r>
            <a:r>
              <a:rPr lang="fr-FR" i="1" dirty="0" err="1"/>
              <a:t>hospital</a:t>
            </a:r>
            <a:r>
              <a:rPr lang="fr-FR" i="1" dirty="0"/>
              <a:t> of Bordeaux, </a:t>
            </a:r>
            <a:r>
              <a:rPr lang="fr-FR" i="1" dirty="0" err="1"/>
              <a:t>Pneumology</a:t>
            </a:r>
            <a:r>
              <a:rPr lang="fr-FR" i="1" dirty="0"/>
              <a:t> </a:t>
            </a:r>
            <a:r>
              <a:rPr lang="fr-FR" i="1" dirty="0" err="1"/>
              <a:t>department</a:t>
            </a:r>
            <a:r>
              <a:rPr lang="fr-FR" i="1" dirty="0"/>
              <a:t>, Pessac, France, </a:t>
            </a:r>
            <a:r>
              <a:rPr lang="fr-FR" i="1" baseline="30000" dirty="0"/>
              <a:t>5</a:t>
            </a:r>
            <a:r>
              <a:rPr lang="fr-FR" i="1" dirty="0"/>
              <a:t>Grenoble </a:t>
            </a:r>
            <a:r>
              <a:rPr lang="fr-FR" i="1" dirty="0" err="1"/>
              <a:t>University</a:t>
            </a:r>
            <a:r>
              <a:rPr lang="fr-FR" i="1" dirty="0"/>
              <a:t> Hospital, Grenoble, France, </a:t>
            </a:r>
            <a:r>
              <a:rPr lang="fr-FR" i="1" baseline="30000" dirty="0"/>
              <a:t>6</a:t>
            </a:r>
            <a:r>
              <a:rPr lang="fr-FR" i="1" dirty="0"/>
              <a:t>Paris-Saclay </a:t>
            </a:r>
            <a:r>
              <a:rPr lang="fr-FR" i="1" dirty="0" err="1"/>
              <a:t>University</a:t>
            </a:r>
            <a:r>
              <a:rPr lang="fr-FR" i="1" dirty="0"/>
              <a:t>, Le Kremlin Bicêtre </a:t>
            </a:r>
            <a:r>
              <a:rPr lang="fr-FR" i="1" dirty="0" err="1"/>
              <a:t>hospital</a:t>
            </a:r>
            <a:r>
              <a:rPr lang="fr-FR" i="1" dirty="0"/>
              <a:t>, </a:t>
            </a:r>
            <a:r>
              <a:rPr lang="fr-FR" i="1" dirty="0" err="1"/>
              <a:t>Department</a:t>
            </a:r>
            <a:r>
              <a:rPr lang="fr-FR" i="1" dirty="0"/>
              <a:t> of </a:t>
            </a:r>
            <a:r>
              <a:rPr lang="fr-FR" i="1" dirty="0" err="1"/>
              <a:t>Pneumology</a:t>
            </a:r>
            <a:r>
              <a:rPr lang="fr-FR" i="1" dirty="0"/>
              <a:t> and Lung transplantation, UMR_S 999, Le Plessis-Robinson, France, </a:t>
            </a:r>
            <a:r>
              <a:rPr lang="fr-FR" i="1" baseline="30000" dirty="0"/>
              <a:t>7</a:t>
            </a:r>
            <a:r>
              <a:rPr lang="fr-FR" i="1" dirty="0"/>
              <a:t>Foch </a:t>
            </a:r>
            <a:r>
              <a:rPr lang="fr-FR" i="1" dirty="0" err="1"/>
              <a:t>hospital</a:t>
            </a:r>
            <a:r>
              <a:rPr lang="fr-FR" i="1" dirty="0"/>
              <a:t>, </a:t>
            </a:r>
            <a:r>
              <a:rPr lang="fr-FR" i="1" dirty="0" err="1"/>
              <a:t>Department</a:t>
            </a:r>
            <a:r>
              <a:rPr lang="fr-FR" i="1" dirty="0"/>
              <a:t> of </a:t>
            </a:r>
            <a:r>
              <a:rPr lang="fr-FR" i="1" dirty="0" err="1"/>
              <a:t>Pneumology</a:t>
            </a:r>
            <a:r>
              <a:rPr lang="fr-FR" i="1" dirty="0"/>
              <a:t>, </a:t>
            </a:r>
            <a:r>
              <a:rPr lang="fr-FR" i="1" dirty="0" err="1"/>
              <a:t>Adult</a:t>
            </a:r>
            <a:r>
              <a:rPr lang="fr-FR" i="1" dirty="0"/>
              <a:t> </a:t>
            </a:r>
            <a:r>
              <a:rPr lang="fr-FR" i="1" dirty="0" err="1"/>
              <a:t>Cystic</a:t>
            </a:r>
            <a:r>
              <a:rPr lang="fr-FR" i="1" dirty="0"/>
              <a:t> </a:t>
            </a:r>
            <a:r>
              <a:rPr lang="fr-FR" i="1" dirty="0" err="1"/>
              <a:t>Fibrosis</a:t>
            </a:r>
            <a:r>
              <a:rPr lang="fr-FR" i="1" dirty="0"/>
              <a:t> Center and Lung Transplantation </a:t>
            </a:r>
            <a:r>
              <a:rPr lang="fr-FR" i="1" dirty="0" err="1"/>
              <a:t>Department</a:t>
            </a:r>
            <a:r>
              <a:rPr lang="fr-FR" i="1" dirty="0"/>
              <a:t> , Université de Versailles Saint Quentin Paris-Saclay, </a:t>
            </a:r>
            <a:r>
              <a:rPr lang="fr-FR" i="1" dirty="0" err="1"/>
              <a:t>INRAe</a:t>
            </a:r>
            <a:r>
              <a:rPr lang="fr-FR" i="1" dirty="0"/>
              <a:t> UMR 0892, Suresnes, France, </a:t>
            </a:r>
            <a:r>
              <a:rPr lang="fr-FR" i="1" baseline="30000" dirty="0"/>
              <a:t>8</a:t>
            </a:r>
            <a:r>
              <a:rPr lang="fr-FR" i="1" dirty="0"/>
              <a:t>University of Toulouse III-Paul Sabatier, Toulouse </a:t>
            </a:r>
            <a:r>
              <a:rPr lang="fr-FR" i="1" dirty="0" err="1"/>
              <a:t>University</a:t>
            </a:r>
            <a:r>
              <a:rPr lang="fr-FR" i="1" dirty="0"/>
              <a:t> </a:t>
            </a:r>
            <a:r>
              <a:rPr lang="fr-FR" i="1" dirty="0" err="1"/>
              <a:t>hospital</a:t>
            </a:r>
            <a:r>
              <a:rPr lang="fr-FR" i="1" dirty="0"/>
              <a:t>, </a:t>
            </a:r>
            <a:r>
              <a:rPr lang="fr-FR" i="1" dirty="0" err="1"/>
              <a:t>Pneumology</a:t>
            </a:r>
            <a:r>
              <a:rPr lang="fr-FR" i="1" dirty="0"/>
              <a:t> </a:t>
            </a:r>
            <a:r>
              <a:rPr lang="fr-FR" i="1" dirty="0" err="1"/>
              <a:t>department</a:t>
            </a:r>
            <a:r>
              <a:rPr lang="fr-FR" i="1" dirty="0"/>
              <a:t>, Toulouse, France, </a:t>
            </a:r>
            <a:r>
              <a:rPr lang="fr-FR" i="1" baseline="30000" dirty="0"/>
              <a:t>9</a:t>
            </a:r>
            <a:r>
              <a:rPr lang="fr-FR" i="1" dirty="0"/>
              <a:t>Erasme </a:t>
            </a:r>
            <a:r>
              <a:rPr lang="fr-FR" i="1" dirty="0" err="1"/>
              <a:t>University</a:t>
            </a:r>
            <a:r>
              <a:rPr lang="fr-FR" i="1" dirty="0"/>
              <a:t> Hospital, </a:t>
            </a:r>
            <a:r>
              <a:rPr lang="fr-FR" i="1" dirty="0" err="1"/>
              <a:t>Pneumology</a:t>
            </a:r>
            <a:r>
              <a:rPr lang="fr-FR" i="1" dirty="0"/>
              <a:t> </a:t>
            </a:r>
            <a:r>
              <a:rPr lang="fr-FR" i="1" dirty="0" err="1"/>
              <a:t>department</a:t>
            </a:r>
            <a:r>
              <a:rPr lang="fr-FR" i="1" dirty="0"/>
              <a:t>, Bruxelles, </a:t>
            </a:r>
            <a:r>
              <a:rPr lang="fr-FR" i="1" dirty="0" err="1"/>
              <a:t>Belgium</a:t>
            </a:r>
            <a:r>
              <a:rPr lang="fr-FR" i="1" dirty="0"/>
              <a:t>, </a:t>
            </a:r>
            <a:r>
              <a:rPr lang="fr-FR" i="1" baseline="30000" dirty="0"/>
              <a:t>10</a:t>
            </a:r>
            <a:r>
              <a:rPr lang="fr-FR" i="1" dirty="0"/>
              <a:t>Lyon </a:t>
            </a:r>
            <a:r>
              <a:rPr lang="fr-FR" i="1" dirty="0" err="1"/>
              <a:t>University</a:t>
            </a:r>
            <a:r>
              <a:rPr lang="fr-FR" i="1" dirty="0"/>
              <a:t>, Hospices civils de Lyon, </a:t>
            </a:r>
            <a:r>
              <a:rPr lang="fr-FR" i="1" dirty="0" err="1"/>
              <a:t>Pneumology</a:t>
            </a:r>
            <a:r>
              <a:rPr lang="fr-FR" i="1" dirty="0"/>
              <a:t> </a:t>
            </a:r>
            <a:r>
              <a:rPr lang="fr-FR" i="1" dirty="0" err="1"/>
              <a:t>department</a:t>
            </a:r>
            <a:r>
              <a:rPr lang="fr-FR" i="1" dirty="0"/>
              <a:t>, Lyon, France, </a:t>
            </a:r>
            <a:r>
              <a:rPr lang="fr-FR" i="1" baseline="30000" dirty="0"/>
              <a:t>11</a:t>
            </a:r>
            <a:r>
              <a:rPr lang="fr-FR" i="1" dirty="0"/>
              <a:t>APHP, Bichat </a:t>
            </a:r>
            <a:r>
              <a:rPr lang="fr-FR" i="1" dirty="0" err="1"/>
              <a:t>hospital</a:t>
            </a:r>
            <a:r>
              <a:rPr lang="fr-FR" i="1" dirty="0"/>
              <a:t>, </a:t>
            </a:r>
            <a:r>
              <a:rPr lang="fr-FR" i="1" dirty="0" err="1"/>
              <a:t>Pneumology</a:t>
            </a:r>
            <a:r>
              <a:rPr lang="fr-FR" i="1" dirty="0"/>
              <a:t> and </a:t>
            </a:r>
            <a:r>
              <a:rPr lang="fr-FR" i="1" dirty="0" err="1"/>
              <a:t>lung</a:t>
            </a:r>
            <a:r>
              <a:rPr lang="fr-FR" i="1" dirty="0"/>
              <a:t> transplantation </a:t>
            </a:r>
            <a:r>
              <a:rPr lang="fr-FR" i="1" dirty="0" err="1"/>
              <a:t>department</a:t>
            </a:r>
            <a:r>
              <a:rPr lang="fr-FR" i="1" dirty="0"/>
              <a:t>, </a:t>
            </a:r>
            <a:r>
              <a:rPr lang="fr-FR" i="1" dirty="0" err="1"/>
              <a:t>University</a:t>
            </a:r>
            <a:r>
              <a:rPr lang="fr-FR" i="1" dirty="0"/>
              <a:t> Paris Cité, PHERE UMRS 1152, Paris, France, </a:t>
            </a:r>
            <a:r>
              <a:rPr lang="fr-FR" i="1" baseline="30000" dirty="0"/>
              <a:t>12</a:t>
            </a:r>
            <a:r>
              <a:rPr lang="fr-FR" i="1" dirty="0"/>
              <a:t>APHP, Cochin </a:t>
            </a:r>
            <a:r>
              <a:rPr lang="fr-FR" i="1" dirty="0" err="1"/>
              <a:t>hospital</a:t>
            </a:r>
            <a:r>
              <a:rPr lang="fr-FR" i="1" dirty="0"/>
              <a:t>, </a:t>
            </a:r>
            <a:r>
              <a:rPr lang="fr-FR" i="1" dirty="0" err="1"/>
              <a:t>Pneumology</a:t>
            </a:r>
            <a:r>
              <a:rPr lang="fr-FR" i="1" dirty="0"/>
              <a:t> </a:t>
            </a:r>
            <a:r>
              <a:rPr lang="fr-FR" i="1" dirty="0" err="1"/>
              <a:t>department</a:t>
            </a:r>
            <a:r>
              <a:rPr lang="fr-FR" i="1" dirty="0"/>
              <a:t>, Paris, France, </a:t>
            </a:r>
            <a:r>
              <a:rPr lang="fr-FR" i="1" baseline="30000" dirty="0"/>
              <a:t>13</a:t>
            </a:r>
            <a:r>
              <a:rPr lang="fr-FR" i="1" dirty="0"/>
              <a:t>Foch </a:t>
            </a:r>
            <a:r>
              <a:rPr lang="fr-FR" i="1" dirty="0" err="1"/>
              <a:t>hospital</a:t>
            </a:r>
            <a:r>
              <a:rPr lang="fr-FR" i="1" dirty="0"/>
              <a:t>, </a:t>
            </a:r>
            <a:r>
              <a:rPr lang="fr-FR" i="1" dirty="0" err="1"/>
              <a:t>University</a:t>
            </a:r>
            <a:r>
              <a:rPr lang="fr-FR" i="1" dirty="0"/>
              <a:t> Versailles Saint Quentin Paris Saclay, </a:t>
            </a:r>
            <a:r>
              <a:rPr lang="fr-FR" i="1" dirty="0" err="1"/>
              <a:t>INRAe</a:t>
            </a:r>
            <a:r>
              <a:rPr lang="fr-FR" i="1" dirty="0"/>
              <a:t> UMR 0892, Paris, France, </a:t>
            </a:r>
            <a:r>
              <a:rPr lang="fr-FR" i="1" baseline="30000" dirty="0"/>
              <a:t>14</a:t>
            </a:r>
            <a:r>
              <a:rPr lang="fr-FR" i="1" dirty="0"/>
              <a:t>IMT Atlantique, LS2N, DAPI </a:t>
            </a:r>
            <a:r>
              <a:rPr lang="fr-FR" i="1" dirty="0" err="1"/>
              <a:t>department</a:t>
            </a:r>
            <a:r>
              <a:rPr lang="fr-FR" i="1" dirty="0"/>
              <a:t>, STACK team, Nantes, France </a:t>
            </a:r>
          </a:p>
          <a:p>
            <a:endParaRPr lang="fr-FR" dirty="0"/>
          </a:p>
          <a:p>
            <a:r>
              <a:rPr lang="fr-FR" b="1" dirty="0"/>
              <a:t>Background</a:t>
            </a:r>
            <a:r>
              <a:rPr lang="fr-FR" dirty="0"/>
              <a:t>: Lung </a:t>
            </a:r>
            <a:r>
              <a:rPr lang="fr-FR" dirty="0" err="1"/>
              <a:t>graft</a:t>
            </a:r>
            <a:r>
              <a:rPr lang="fr-FR" dirty="0"/>
              <a:t> </a:t>
            </a:r>
            <a:r>
              <a:rPr lang="fr-FR" dirty="0" err="1"/>
              <a:t>survival</a:t>
            </a:r>
            <a:r>
              <a:rPr lang="fr-FR" dirty="0"/>
              <a:t> </a:t>
            </a:r>
            <a:r>
              <a:rPr lang="fr-FR" dirty="0" err="1"/>
              <a:t>remains</a:t>
            </a:r>
            <a:r>
              <a:rPr lang="fr-FR" dirty="0"/>
              <a:t> </a:t>
            </a:r>
            <a:r>
              <a:rPr lang="fr-FR" dirty="0" err="1"/>
              <a:t>insufficient</a:t>
            </a:r>
            <a:r>
              <a:rPr lang="fr-FR" dirty="0"/>
              <a:t> </a:t>
            </a:r>
            <a:r>
              <a:rPr lang="fr-FR" dirty="0" err="1"/>
              <a:t>with</a:t>
            </a:r>
            <a:r>
              <a:rPr lang="fr-FR" dirty="0"/>
              <a:t> </a:t>
            </a:r>
            <a:r>
              <a:rPr lang="fr-FR" dirty="0" err="1"/>
              <a:t>only</a:t>
            </a:r>
            <a:r>
              <a:rPr lang="fr-FR" dirty="0"/>
              <a:t> 50.6% </a:t>
            </a:r>
            <a:r>
              <a:rPr lang="fr-FR" dirty="0" err="1"/>
              <a:t>survival</a:t>
            </a:r>
            <a:r>
              <a:rPr lang="fr-FR" dirty="0"/>
              <a:t> at 5 </a:t>
            </a:r>
            <a:r>
              <a:rPr lang="fr-FR" dirty="0" err="1"/>
              <a:t>years</a:t>
            </a:r>
            <a:r>
              <a:rPr lang="fr-FR" dirty="0"/>
              <a:t> post transplantation. The </a:t>
            </a:r>
            <a:r>
              <a:rPr lang="fr-FR" dirty="0" err="1"/>
              <a:t>greatest</a:t>
            </a:r>
            <a:r>
              <a:rPr lang="fr-FR" dirty="0"/>
              <a:t> limitation to long-</a:t>
            </a:r>
            <a:r>
              <a:rPr lang="fr-FR" dirty="0" err="1"/>
              <a:t>term</a:t>
            </a:r>
            <a:r>
              <a:rPr lang="fr-FR" dirty="0"/>
              <a:t> </a:t>
            </a:r>
            <a:r>
              <a:rPr lang="fr-FR" dirty="0" err="1"/>
              <a:t>survival</a:t>
            </a:r>
            <a:r>
              <a:rPr lang="fr-FR" dirty="0"/>
              <a:t> </a:t>
            </a:r>
            <a:r>
              <a:rPr lang="fr-FR" dirty="0" err="1"/>
              <a:t>is</a:t>
            </a:r>
            <a:r>
              <a:rPr lang="fr-FR" dirty="0"/>
              <a:t> </a:t>
            </a:r>
            <a:r>
              <a:rPr lang="fr-FR" dirty="0" err="1"/>
              <a:t>chronic</a:t>
            </a:r>
            <a:r>
              <a:rPr lang="fr-FR" dirty="0"/>
              <a:t> </a:t>
            </a:r>
            <a:r>
              <a:rPr lang="fr-FR" dirty="0" err="1"/>
              <a:t>lung</a:t>
            </a:r>
            <a:r>
              <a:rPr lang="fr-FR" dirty="0"/>
              <a:t> </a:t>
            </a:r>
            <a:r>
              <a:rPr lang="fr-FR" dirty="0" err="1"/>
              <a:t>allograft</a:t>
            </a:r>
            <a:r>
              <a:rPr lang="fr-FR" dirty="0"/>
              <a:t> </a:t>
            </a:r>
            <a:r>
              <a:rPr lang="fr-FR" dirty="0" err="1"/>
              <a:t>dysfunction</a:t>
            </a:r>
            <a:r>
              <a:rPr lang="fr-FR" dirty="0"/>
              <a:t> (CLAD). </a:t>
            </a:r>
            <a:r>
              <a:rPr lang="fr-FR" dirty="0" err="1"/>
              <a:t>Understanding</a:t>
            </a:r>
            <a:r>
              <a:rPr lang="fr-FR" dirty="0"/>
              <a:t> the </a:t>
            </a:r>
            <a:r>
              <a:rPr lang="fr-FR" dirty="0" err="1"/>
              <a:t>molecular</a:t>
            </a:r>
            <a:r>
              <a:rPr lang="fr-FR" dirty="0"/>
              <a:t> </a:t>
            </a:r>
            <a:r>
              <a:rPr lang="fr-FR" dirty="0" err="1"/>
              <a:t>mechanisms</a:t>
            </a:r>
            <a:r>
              <a:rPr lang="fr-FR" dirty="0"/>
              <a:t> </a:t>
            </a:r>
            <a:r>
              <a:rPr lang="fr-FR" dirty="0" err="1"/>
              <a:t>underlying</a:t>
            </a:r>
            <a:r>
              <a:rPr lang="fr-FR" dirty="0"/>
              <a:t> CLAD </a:t>
            </a:r>
            <a:r>
              <a:rPr lang="fr-FR" dirty="0" err="1"/>
              <a:t>is</a:t>
            </a:r>
            <a:r>
              <a:rPr lang="fr-FR" dirty="0"/>
              <a:t> </a:t>
            </a:r>
            <a:r>
              <a:rPr lang="fr-FR" dirty="0" err="1"/>
              <a:t>critical</a:t>
            </a:r>
            <a:r>
              <a:rPr lang="fr-FR" dirty="0"/>
              <a:t> for </a:t>
            </a:r>
            <a:r>
              <a:rPr lang="fr-FR" dirty="0" err="1"/>
              <a:t>improving</a:t>
            </a:r>
            <a:r>
              <a:rPr lang="fr-FR" dirty="0"/>
              <a:t> </a:t>
            </a:r>
            <a:r>
              <a:rPr lang="fr-FR" dirty="0" err="1"/>
              <a:t>outcomes</a:t>
            </a:r>
            <a:r>
              <a:rPr lang="fr-FR" dirty="0"/>
              <a:t>. </a:t>
            </a:r>
            <a:r>
              <a:rPr lang="fr-FR" dirty="0" err="1"/>
              <a:t>Here</a:t>
            </a:r>
            <a:r>
              <a:rPr lang="fr-FR" dirty="0"/>
              <a:t>, </a:t>
            </a:r>
            <a:r>
              <a:rPr lang="fr-FR" dirty="0" err="1"/>
              <a:t>we</a:t>
            </a:r>
            <a:r>
              <a:rPr lang="fr-FR" dirty="0"/>
              <a:t> </a:t>
            </a:r>
            <a:r>
              <a:rPr lang="fr-FR" dirty="0" err="1"/>
              <a:t>performed</a:t>
            </a:r>
            <a:r>
              <a:rPr lang="fr-FR" dirty="0"/>
              <a:t> the first </a:t>
            </a:r>
            <a:r>
              <a:rPr lang="fr-FR" dirty="0" err="1"/>
              <a:t>genome-wide</a:t>
            </a:r>
            <a:r>
              <a:rPr lang="fr-FR" dirty="0"/>
              <a:t> association </a:t>
            </a:r>
            <a:r>
              <a:rPr lang="fr-FR" dirty="0" err="1"/>
              <a:t>study</a:t>
            </a:r>
            <a:r>
              <a:rPr lang="fr-FR" dirty="0"/>
              <a:t> (GWAS) </a:t>
            </a:r>
            <a:r>
              <a:rPr lang="fr-FR" dirty="0" err="1"/>
              <a:t>investigating</a:t>
            </a:r>
            <a:r>
              <a:rPr lang="fr-FR" dirty="0"/>
              <a:t> </a:t>
            </a:r>
            <a:r>
              <a:rPr lang="fr-FR" dirty="0" err="1"/>
              <a:t>donor</a:t>
            </a:r>
            <a:r>
              <a:rPr lang="fr-FR" dirty="0"/>
              <a:t> and </a:t>
            </a:r>
            <a:r>
              <a:rPr lang="fr-FR" dirty="0" err="1"/>
              <a:t>recipient’s</a:t>
            </a:r>
            <a:r>
              <a:rPr lang="fr-FR" dirty="0"/>
              <a:t> </a:t>
            </a:r>
            <a:r>
              <a:rPr lang="fr-FR" dirty="0" err="1"/>
              <a:t>genetic</a:t>
            </a:r>
            <a:r>
              <a:rPr lang="fr-FR" dirty="0"/>
              <a:t> </a:t>
            </a:r>
            <a:r>
              <a:rPr lang="fr-FR" dirty="0" err="1"/>
              <a:t>factors</a:t>
            </a:r>
            <a:r>
              <a:rPr lang="fr-FR" dirty="0"/>
              <a:t> </a:t>
            </a:r>
            <a:r>
              <a:rPr lang="fr-FR" dirty="0" err="1"/>
              <a:t>associated</a:t>
            </a:r>
            <a:r>
              <a:rPr lang="fr-FR" dirty="0"/>
              <a:t> </a:t>
            </a:r>
            <a:r>
              <a:rPr lang="fr-FR" dirty="0" err="1"/>
              <a:t>with</a:t>
            </a:r>
            <a:r>
              <a:rPr lang="fr-FR" dirty="0"/>
              <a:t> CLAD. </a:t>
            </a:r>
          </a:p>
          <a:p>
            <a:r>
              <a:rPr lang="fr-FR" b="1" dirty="0"/>
              <a:t>Methods</a:t>
            </a:r>
            <a:r>
              <a:rPr lang="fr-FR" dirty="0"/>
              <a:t>: CLAD </a:t>
            </a:r>
            <a:r>
              <a:rPr lang="fr-FR" dirty="0" err="1"/>
              <a:t>is</a:t>
            </a:r>
            <a:r>
              <a:rPr lang="fr-FR" dirty="0"/>
              <a:t> </a:t>
            </a:r>
            <a:r>
              <a:rPr lang="fr-FR" dirty="0" err="1"/>
              <a:t>defined</a:t>
            </a:r>
            <a:r>
              <a:rPr lang="fr-FR" dirty="0"/>
              <a:t> by a &gt;=20% </a:t>
            </a:r>
            <a:r>
              <a:rPr lang="fr-FR" dirty="0" err="1"/>
              <a:t>decline</a:t>
            </a:r>
            <a:r>
              <a:rPr lang="fr-FR" dirty="0"/>
              <a:t> in </a:t>
            </a:r>
            <a:r>
              <a:rPr lang="fr-FR" dirty="0" err="1"/>
              <a:t>measured</a:t>
            </a:r>
            <a:r>
              <a:rPr lang="fr-FR" dirty="0"/>
              <a:t> </a:t>
            </a:r>
            <a:r>
              <a:rPr lang="fr-FR" dirty="0" err="1"/>
              <a:t>forced</a:t>
            </a:r>
            <a:r>
              <a:rPr lang="fr-FR" dirty="0"/>
              <a:t> </a:t>
            </a:r>
            <a:r>
              <a:rPr lang="fr-FR" dirty="0" err="1"/>
              <a:t>expiratory</a:t>
            </a:r>
            <a:r>
              <a:rPr lang="fr-FR" dirty="0"/>
              <a:t> volume </a:t>
            </a:r>
            <a:r>
              <a:rPr lang="fr-FR" dirty="0" err="1"/>
              <a:t>from</a:t>
            </a:r>
            <a:r>
              <a:rPr lang="fr-FR" dirty="0"/>
              <a:t> the </a:t>
            </a:r>
            <a:r>
              <a:rPr lang="fr-FR" dirty="0" err="1"/>
              <a:t>baseline</a:t>
            </a:r>
            <a:r>
              <a:rPr lang="fr-FR" dirty="0"/>
              <a:t> </a:t>
            </a:r>
            <a:r>
              <a:rPr lang="fr-FR" dirty="0" err="1"/>
              <a:t>level</a:t>
            </a:r>
            <a:r>
              <a:rPr lang="fr-FR" dirty="0"/>
              <a:t> (3 </a:t>
            </a:r>
            <a:r>
              <a:rPr lang="fr-FR" dirty="0" err="1"/>
              <a:t>months</a:t>
            </a:r>
            <a:r>
              <a:rPr lang="fr-FR" dirty="0"/>
              <a:t> </a:t>
            </a:r>
            <a:r>
              <a:rPr lang="fr-FR" dirty="0" err="1"/>
              <a:t>after</a:t>
            </a:r>
            <a:r>
              <a:rPr lang="fr-FR" dirty="0"/>
              <a:t> transplant in the absence of infection or </a:t>
            </a:r>
            <a:r>
              <a:rPr lang="fr-FR" dirty="0" err="1"/>
              <a:t>another</a:t>
            </a:r>
            <a:r>
              <a:rPr lang="fr-FR" dirty="0"/>
              <a:t> identifiable cause). </a:t>
            </a:r>
            <a:r>
              <a:rPr lang="fr-FR" dirty="0" err="1"/>
              <a:t>We</a:t>
            </a:r>
            <a:r>
              <a:rPr lang="fr-FR" dirty="0"/>
              <a:t> </a:t>
            </a:r>
            <a:r>
              <a:rPr lang="fr-FR" dirty="0" err="1"/>
              <a:t>genotyped</a:t>
            </a:r>
            <a:r>
              <a:rPr lang="fr-FR" dirty="0"/>
              <a:t> a </a:t>
            </a:r>
            <a:r>
              <a:rPr lang="fr-FR" dirty="0" err="1"/>
              <a:t>subset</a:t>
            </a:r>
            <a:r>
              <a:rPr lang="fr-FR" dirty="0"/>
              <a:t> of 392 </a:t>
            </a:r>
            <a:r>
              <a:rPr lang="fr-FR" dirty="0" err="1"/>
              <a:t>European</a:t>
            </a:r>
            <a:r>
              <a:rPr lang="fr-FR" dirty="0"/>
              <a:t> </a:t>
            </a:r>
            <a:r>
              <a:rPr lang="fr-FR" dirty="0" err="1"/>
              <a:t>donor-recipient</a:t>
            </a:r>
            <a:r>
              <a:rPr lang="fr-FR" dirty="0"/>
              <a:t> pairs </a:t>
            </a:r>
            <a:r>
              <a:rPr lang="fr-FR" dirty="0" err="1"/>
              <a:t>from</a:t>
            </a:r>
            <a:r>
              <a:rPr lang="fr-FR" dirty="0"/>
              <a:t> the </a:t>
            </a:r>
            <a:r>
              <a:rPr lang="fr-FR" dirty="0" err="1"/>
              <a:t>multicentric</a:t>
            </a:r>
            <a:r>
              <a:rPr lang="fr-FR" dirty="0"/>
              <a:t> COLT </a:t>
            </a:r>
            <a:r>
              <a:rPr lang="fr-FR" dirty="0" err="1"/>
              <a:t>cohort</a:t>
            </a:r>
            <a:r>
              <a:rPr lang="fr-FR" dirty="0"/>
              <a:t> (</a:t>
            </a:r>
            <a:r>
              <a:rPr lang="fr-FR" dirty="0" err="1"/>
              <a:t>Cohort</a:t>
            </a:r>
            <a:r>
              <a:rPr lang="fr-FR" dirty="0"/>
              <a:t> in Lung Transplantation) </a:t>
            </a:r>
            <a:r>
              <a:rPr lang="fr-FR" dirty="0" err="1"/>
              <a:t>using</a:t>
            </a:r>
            <a:r>
              <a:rPr lang="fr-FR" dirty="0"/>
              <a:t> the </a:t>
            </a:r>
            <a:r>
              <a:rPr lang="fr-FR" dirty="0" err="1"/>
              <a:t>Affymetrix</a:t>
            </a:r>
            <a:r>
              <a:rPr lang="fr-FR" dirty="0"/>
              <a:t> </a:t>
            </a:r>
            <a:r>
              <a:rPr lang="fr-FR" dirty="0" err="1"/>
              <a:t>Axiom</a:t>
            </a:r>
            <a:r>
              <a:rPr lang="fr-FR" dirty="0"/>
              <a:t> PRMA </a:t>
            </a:r>
            <a:r>
              <a:rPr lang="fr-FR" dirty="0" err="1"/>
              <a:t>microarray</a:t>
            </a:r>
            <a:r>
              <a:rPr lang="fr-FR" dirty="0"/>
              <a:t>. </a:t>
            </a:r>
            <a:r>
              <a:rPr lang="fr-FR" dirty="0" err="1"/>
              <a:t>After</a:t>
            </a:r>
            <a:r>
              <a:rPr lang="fr-FR" dirty="0"/>
              <a:t> </a:t>
            </a:r>
            <a:r>
              <a:rPr lang="fr-FR" dirty="0" err="1"/>
              <a:t>quality</a:t>
            </a:r>
            <a:r>
              <a:rPr lang="fr-FR" dirty="0"/>
              <a:t> controls and SNP imputation, </a:t>
            </a:r>
            <a:r>
              <a:rPr lang="fr-FR" dirty="0" err="1"/>
              <a:t>we</a:t>
            </a:r>
            <a:r>
              <a:rPr lang="fr-FR" dirty="0"/>
              <a:t> </a:t>
            </a:r>
            <a:r>
              <a:rPr lang="fr-FR" dirty="0" err="1"/>
              <a:t>tested</a:t>
            </a:r>
            <a:r>
              <a:rPr lang="fr-FR" dirty="0"/>
              <a:t> 7 million </a:t>
            </a:r>
            <a:r>
              <a:rPr lang="fr-FR" dirty="0" err="1"/>
              <a:t>SNPs</a:t>
            </a:r>
            <a:r>
              <a:rPr lang="fr-FR" dirty="0"/>
              <a:t> for association </a:t>
            </a:r>
            <a:r>
              <a:rPr lang="fr-FR" dirty="0" err="1"/>
              <a:t>with</a:t>
            </a:r>
            <a:r>
              <a:rPr lang="fr-FR" dirty="0"/>
              <a:t> CLAD </a:t>
            </a:r>
            <a:r>
              <a:rPr lang="fr-FR" dirty="0" err="1"/>
              <a:t>using</a:t>
            </a:r>
            <a:r>
              <a:rPr lang="fr-FR" dirty="0"/>
              <a:t> </a:t>
            </a:r>
            <a:r>
              <a:rPr lang="fr-FR" dirty="0" err="1"/>
              <a:t>multivariate</a:t>
            </a:r>
            <a:r>
              <a:rPr lang="fr-FR" dirty="0"/>
              <a:t> </a:t>
            </a:r>
            <a:r>
              <a:rPr lang="fr-FR" dirty="0" err="1"/>
              <a:t>logistic</a:t>
            </a:r>
            <a:r>
              <a:rPr lang="fr-FR" dirty="0"/>
              <a:t> </a:t>
            </a:r>
            <a:r>
              <a:rPr lang="fr-FR" dirty="0" err="1"/>
              <a:t>regression</a:t>
            </a:r>
            <a:r>
              <a:rPr lang="fr-FR" dirty="0"/>
              <a:t> </a:t>
            </a:r>
            <a:r>
              <a:rPr lang="fr-FR" dirty="0" err="1"/>
              <a:t>models</a:t>
            </a:r>
            <a:r>
              <a:rPr lang="fr-FR" dirty="0"/>
              <a:t> </a:t>
            </a:r>
            <a:r>
              <a:rPr lang="fr-FR" dirty="0" err="1"/>
              <a:t>corrected</a:t>
            </a:r>
            <a:r>
              <a:rPr lang="fr-FR" dirty="0"/>
              <a:t> for </a:t>
            </a:r>
            <a:r>
              <a:rPr lang="fr-FR" dirty="0" err="1"/>
              <a:t>age</a:t>
            </a:r>
            <a:r>
              <a:rPr lang="fr-FR" dirty="0"/>
              <a:t>, </a:t>
            </a:r>
            <a:r>
              <a:rPr lang="fr-FR" dirty="0" err="1"/>
              <a:t>sex</a:t>
            </a:r>
            <a:r>
              <a:rPr lang="fr-FR" dirty="0"/>
              <a:t>, initial </a:t>
            </a:r>
            <a:r>
              <a:rPr lang="fr-FR" dirty="0" err="1"/>
              <a:t>disease</a:t>
            </a:r>
            <a:r>
              <a:rPr lang="fr-FR" dirty="0"/>
              <a:t> and </a:t>
            </a:r>
            <a:r>
              <a:rPr lang="fr-FR" dirty="0" err="1"/>
              <a:t>genetic</a:t>
            </a:r>
            <a:r>
              <a:rPr lang="fr-FR" dirty="0"/>
              <a:t> </a:t>
            </a:r>
            <a:r>
              <a:rPr lang="fr-FR" dirty="0" err="1"/>
              <a:t>ancestry</a:t>
            </a:r>
            <a:r>
              <a:rPr lang="fr-FR" dirty="0"/>
              <a:t>. The GWAS </a:t>
            </a:r>
            <a:r>
              <a:rPr lang="fr-FR" dirty="0" err="1"/>
              <a:t>was</a:t>
            </a:r>
            <a:r>
              <a:rPr lang="fr-FR" dirty="0"/>
              <a:t> </a:t>
            </a:r>
            <a:r>
              <a:rPr lang="fr-FR" dirty="0" err="1"/>
              <a:t>performed</a:t>
            </a:r>
            <a:r>
              <a:rPr lang="fr-FR" dirty="0"/>
              <a:t> at </a:t>
            </a:r>
            <a:r>
              <a:rPr lang="fr-FR" dirty="0" err="1"/>
              <a:t>three</a:t>
            </a:r>
            <a:r>
              <a:rPr lang="fr-FR" dirty="0"/>
              <a:t> </a:t>
            </a:r>
            <a:r>
              <a:rPr lang="fr-FR" dirty="0" err="1"/>
              <a:t>levels</a:t>
            </a:r>
            <a:r>
              <a:rPr lang="fr-FR" dirty="0"/>
              <a:t>: (1) </a:t>
            </a:r>
            <a:r>
              <a:rPr lang="fr-FR" dirty="0" err="1"/>
              <a:t>donors-only</a:t>
            </a:r>
            <a:r>
              <a:rPr lang="fr-FR" dirty="0"/>
              <a:t>, (2) </a:t>
            </a:r>
            <a:r>
              <a:rPr lang="fr-FR" dirty="0" err="1"/>
              <a:t>recipients-only</a:t>
            </a:r>
            <a:r>
              <a:rPr lang="fr-FR" dirty="0"/>
              <a:t>, and (3) </a:t>
            </a:r>
            <a:r>
              <a:rPr lang="fr-FR" dirty="0" err="1"/>
              <a:t>donor-recipient</a:t>
            </a:r>
            <a:r>
              <a:rPr lang="fr-FR" dirty="0"/>
              <a:t> </a:t>
            </a:r>
            <a:r>
              <a:rPr lang="fr-FR" dirty="0" err="1"/>
              <a:t>mismatches</a:t>
            </a:r>
            <a:r>
              <a:rPr lang="fr-FR" dirty="0"/>
              <a:t>. </a:t>
            </a:r>
          </a:p>
          <a:p>
            <a:r>
              <a:rPr lang="fr-FR" b="1" dirty="0" err="1"/>
              <a:t>Results</a:t>
            </a:r>
            <a:r>
              <a:rPr lang="fr-FR" dirty="0"/>
              <a:t>: </a:t>
            </a:r>
            <a:r>
              <a:rPr lang="fr-FR" dirty="0" err="1"/>
              <a:t>We</a:t>
            </a:r>
            <a:r>
              <a:rPr lang="fr-FR" dirty="0"/>
              <a:t> </a:t>
            </a:r>
            <a:r>
              <a:rPr lang="fr-FR" dirty="0" err="1"/>
              <a:t>did</a:t>
            </a:r>
            <a:r>
              <a:rPr lang="fr-FR" dirty="0"/>
              <a:t> not observe </a:t>
            </a:r>
            <a:r>
              <a:rPr lang="fr-FR" dirty="0" err="1"/>
              <a:t>any</a:t>
            </a:r>
            <a:r>
              <a:rPr lang="fr-FR" dirty="0"/>
              <a:t> </a:t>
            </a:r>
            <a:r>
              <a:rPr lang="fr-FR" dirty="0" err="1"/>
              <a:t>significant</a:t>
            </a:r>
            <a:r>
              <a:rPr lang="fr-FR" dirty="0"/>
              <a:t> association </a:t>
            </a:r>
            <a:r>
              <a:rPr lang="fr-FR" dirty="0" err="1"/>
              <a:t>between</a:t>
            </a:r>
            <a:r>
              <a:rPr lang="fr-FR" dirty="0"/>
              <a:t> the </a:t>
            </a:r>
            <a:r>
              <a:rPr lang="fr-FR" dirty="0" err="1"/>
              <a:t>donors</a:t>
            </a:r>
            <a:r>
              <a:rPr lang="fr-FR" dirty="0"/>
              <a:t>’ </a:t>
            </a:r>
            <a:r>
              <a:rPr lang="fr-FR" dirty="0" err="1"/>
              <a:t>genotypes</a:t>
            </a:r>
            <a:r>
              <a:rPr lang="fr-FR" dirty="0"/>
              <a:t> or the </a:t>
            </a:r>
            <a:r>
              <a:rPr lang="fr-FR" dirty="0" err="1"/>
              <a:t>donor-recipient</a:t>
            </a:r>
            <a:r>
              <a:rPr lang="fr-FR" dirty="0"/>
              <a:t> </a:t>
            </a:r>
            <a:r>
              <a:rPr lang="fr-FR" dirty="0" err="1"/>
              <a:t>mismatches</a:t>
            </a:r>
            <a:r>
              <a:rPr lang="fr-FR" dirty="0"/>
              <a:t> and CLAD. </a:t>
            </a:r>
            <a:r>
              <a:rPr lang="fr-FR" dirty="0" err="1"/>
              <a:t>However</a:t>
            </a:r>
            <a:r>
              <a:rPr lang="fr-FR" dirty="0"/>
              <a:t>, </a:t>
            </a:r>
            <a:r>
              <a:rPr lang="fr-FR" dirty="0" err="1"/>
              <a:t>we</a:t>
            </a:r>
            <a:r>
              <a:rPr lang="fr-FR" dirty="0"/>
              <a:t> </a:t>
            </a:r>
            <a:r>
              <a:rPr lang="fr-FR" dirty="0" err="1"/>
              <a:t>identified</a:t>
            </a:r>
            <a:r>
              <a:rPr lang="fr-FR" dirty="0"/>
              <a:t> 13 </a:t>
            </a:r>
            <a:r>
              <a:rPr lang="fr-FR" dirty="0" err="1"/>
              <a:t>SNPs</a:t>
            </a:r>
            <a:r>
              <a:rPr lang="fr-FR" dirty="0"/>
              <a:t> </a:t>
            </a:r>
            <a:r>
              <a:rPr lang="fr-FR" dirty="0" err="1"/>
              <a:t>from</a:t>
            </a:r>
            <a:r>
              <a:rPr lang="fr-FR" dirty="0"/>
              <a:t> the </a:t>
            </a:r>
            <a:r>
              <a:rPr lang="fr-FR" dirty="0" err="1"/>
              <a:t>recipients</a:t>
            </a:r>
            <a:r>
              <a:rPr lang="fr-FR" dirty="0"/>
              <a:t> </a:t>
            </a:r>
            <a:r>
              <a:rPr lang="fr-FR" dirty="0" err="1"/>
              <a:t>significantly</a:t>
            </a:r>
            <a:r>
              <a:rPr lang="fr-FR" dirty="0"/>
              <a:t> </a:t>
            </a:r>
            <a:r>
              <a:rPr lang="fr-FR" dirty="0" err="1"/>
              <a:t>associated</a:t>
            </a:r>
            <a:r>
              <a:rPr lang="fr-FR" dirty="0"/>
              <a:t> </a:t>
            </a:r>
            <a:r>
              <a:rPr lang="fr-FR" dirty="0" err="1"/>
              <a:t>with</a:t>
            </a:r>
            <a:r>
              <a:rPr lang="fr-FR" dirty="0"/>
              <a:t> CLAD (P&lt;</a:t>
            </a:r>
            <a:r>
              <a:rPr lang="en-US" dirty="0"/>
              <a:t>5x10</a:t>
            </a:r>
            <a:r>
              <a:rPr lang="en-US" baseline="30000" dirty="0"/>
              <a:t>-8</a:t>
            </a:r>
            <a:r>
              <a:rPr lang="en-US" dirty="0"/>
              <a:t>). Our top signals (34% in CLAD vs 66% in non CLAD recipients, P=2.18x10-9, OR=0.39) encompassed the PLXDC2 gene, that encodes a protein previously associated with the risk for bronchopulmonary dysplasia. Importantly, we demonstrated with </a:t>
            </a:r>
            <a:r>
              <a:rPr lang="en-US" dirty="0" err="1"/>
              <a:t>scRNAseq</a:t>
            </a:r>
            <a:r>
              <a:rPr lang="en-US" dirty="0"/>
              <a:t> data from lung explants (n=4) that PLXDC2 was mostly expressed in monocytes and strongly down-regulated in CLAD vs healthy controls (P=2.22x10 16). </a:t>
            </a:r>
          </a:p>
          <a:p>
            <a:r>
              <a:rPr lang="en-US" b="1" dirty="0"/>
              <a:t>Conclusions</a:t>
            </a:r>
            <a:r>
              <a:rPr lang="en-US" dirty="0"/>
              <a:t>: Here, we unveiled the first GWAS conducted in lung transplantation, displaying a biologically relevant candidate gene from the recipient’s genome. Further functional investigations could provide valuable insights into CLAD pathogenesis and potential therapeutic targets. Our study calls for larger genomic initiatives in lung transplantation to increase the power of signal discovery.</a:t>
            </a:r>
            <a:endParaRPr lang="fr-FR" dirty="0"/>
          </a:p>
          <a:p>
            <a:endParaRPr lang="fr-FR" dirty="0"/>
          </a:p>
        </p:txBody>
      </p:sp>
      <p:sp>
        <p:nvSpPr>
          <p:cNvPr id="4" name="Espace réservé du numéro de diapositive 3">
            <a:extLst>
              <a:ext uri="{FF2B5EF4-FFF2-40B4-BE49-F238E27FC236}">
                <a16:creationId xmlns:a16="http://schemas.microsoft.com/office/drawing/2014/main" id="{A31115BF-5839-E4AE-5A0D-94F89EF3C4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718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4AE2-86FE-EAEC-F774-8B71F46893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8445AE-EBF5-4C7F-D837-4CBB1E9773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FD86DA-6807-B90F-5A4C-780443A2E386}"/>
              </a:ext>
            </a:extLst>
          </p:cNvPr>
          <p:cNvSpPr>
            <a:spLocks noGrp="1"/>
          </p:cNvSpPr>
          <p:nvPr>
            <p:ph type="body" idx="1"/>
          </p:nvPr>
        </p:nvSpPr>
        <p:spPr/>
        <p:txBody>
          <a:bodyPr/>
          <a:lstStyle/>
          <a:p>
            <a:r>
              <a:rPr lang="fr-FR" b="0" i="1" dirty="0" err="1">
                <a:latin typeface="+mn-lt"/>
              </a:rPr>
              <a:t>Abbreviations</a:t>
            </a:r>
            <a:r>
              <a:rPr lang="fr-FR" b="0" i="1" dirty="0">
                <a:latin typeface="+mn-lt"/>
              </a:rPr>
              <a:t>: CMV, </a:t>
            </a:r>
            <a:r>
              <a:rPr lang="fr-FR" b="0" i="1" dirty="0" err="1">
                <a:latin typeface="+mn-lt"/>
              </a:rPr>
              <a:t>Cytomegalovirus</a:t>
            </a:r>
            <a:r>
              <a:rPr lang="fr-FR" b="0" i="1" dirty="0">
                <a:latin typeface="+mn-lt"/>
              </a:rPr>
              <a:t>; IP, </a:t>
            </a:r>
            <a:r>
              <a:rPr kumimoji="0" lang="en-US"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immunoguided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prophylaxis; SP, standard prophylaxis; RD, Risk difference; CI, Confidence interval.</a:t>
            </a:r>
            <a:endParaRPr lang="fr-FR" b="0" i="1" dirty="0">
              <a:latin typeface="+mn-lt"/>
            </a:endParaRPr>
          </a:p>
          <a:p>
            <a:endParaRPr lang="fr-FR" b="1" dirty="0"/>
          </a:p>
          <a:p>
            <a:r>
              <a:rPr lang="fr-FR" b="1" dirty="0"/>
              <a:t>Reference </a:t>
            </a:r>
            <a:r>
              <a:rPr lang="fr-FR" b="1" dirty="0" err="1"/>
              <a:t>Number</a:t>
            </a:r>
            <a:r>
              <a:rPr lang="fr-FR" b="1" dirty="0"/>
              <a:t>: 1045</a:t>
            </a:r>
          </a:p>
          <a:p>
            <a:r>
              <a:rPr lang="fr-FR" b="1" dirty="0"/>
              <a:t>IMMUNOGUIDED PROPHYLAXIS FOR THE PREVENTION OF CMV DISEASE IN LOW RISK LUNG TRANSPLANT RECIPIENTS </a:t>
            </a:r>
          </a:p>
          <a:p>
            <a:endParaRPr lang="fr-FR" dirty="0"/>
          </a:p>
          <a:p>
            <a:r>
              <a:rPr lang="fr-FR" b="1" dirty="0"/>
              <a:t>Aurora </a:t>
            </a:r>
            <a:r>
              <a:rPr lang="fr-FR" b="1" dirty="0" err="1"/>
              <a:t>Paéz</a:t>
            </a:r>
            <a:r>
              <a:rPr lang="fr-FR" b="1" dirty="0"/>
              <a:t> Vega</a:t>
            </a:r>
            <a:r>
              <a:rPr lang="fr-FR" b="1" baseline="30000" dirty="0"/>
              <a:t>1</a:t>
            </a:r>
            <a:r>
              <a:rPr lang="fr-FR" b="1" dirty="0"/>
              <a:t>, Jose Manuel Vaquero Barrios</a:t>
            </a:r>
            <a:r>
              <a:rPr lang="fr-FR" b="1" baseline="30000" dirty="0"/>
              <a:t>2</a:t>
            </a:r>
            <a:r>
              <a:rPr lang="fr-FR" b="1" dirty="0"/>
              <a:t>, Elisa Ruiz-Arabi</a:t>
            </a:r>
            <a:r>
              <a:rPr lang="fr-FR" b="1" baseline="30000" dirty="0"/>
              <a:t>3</a:t>
            </a:r>
            <a:r>
              <a:rPr lang="fr-FR" b="1" dirty="0"/>
              <a:t>, David </a:t>
            </a:r>
            <a:r>
              <a:rPr lang="fr-FR" b="1" dirty="0" err="1"/>
              <a:t>Iturbe</a:t>
            </a:r>
            <a:r>
              <a:rPr lang="fr-FR" b="1" dirty="0"/>
              <a:t> Fernández</a:t>
            </a:r>
            <a:r>
              <a:rPr lang="fr-FR" b="1" baseline="30000" dirty="0"/>
              <a:t>4</a:t>
            </a:r>
            <a:r>
              <a:rPr lang="fr-FR" b="1" dirty="0"/>
              <a:t>, Rodrigo Alonso</a:t>
            </a:r>
            <a:r>
              <a:rPr lang="fr-FR" b="1" baseline="30000" dirty="0"/>
              <a:t>5</a:t>
            </a:r>
            <a:r>
              <a:rPr lang="fr-FR" b="1" dirty="0"/>
              <a:t>, </a:t>
            </a:r>
            <a:r>
              <a:rPr lang="fr-FR" b="1" dirty="0" err="1"/>
              <a:t>Piedad</a:t>
            </a:r>
            <a:r>
              <a:rPr lang="fr-FR" b="1" dirty="0"/>
              <a:t> Ussetti-Gil</a:t>
            </a:r>
            <a:r>
              <a:rPr lang="fr-FR" b="1" baseline="30000" dirty="0"/>
              <a:t>6</a:t>
            </a:r>
            <a:r>
              <a:rPr lang="fr-FR" b="1" dirty="0"/>
              <a:t>, Victor </a:t>
            </a:r>
            <a:r>
              <a:rPr lang="fr-FR" b="1" dirty="0" err="1"/>
              <a:t>Monforte</a:t>
            </a:r>
            <a:r>
              <a:rPr lang="fr-FR" b="1" dirty="0"/>
              <a:t> Torres</a:t>
            </a:r>
            <a:r>
              <a:rPr lang="fr-FR" b="1" baseline="30000" dirty="0"/>
              <a:t>7</a:t>
            </a:r>
            <a:r>
              <a:rPr lang="fr-FR" b="1" dirty="0"/>
              <a:t>, </a:t>
            </a:r>
            <a:r>
              <a:rPr lang="fr-FR" b="1" dirty="0" err="1"/>
              <a:t>Amparo</a:t>
            </a:r>
            <a:r>
              <a:rPr lang="fr-FR" b="1" dirty="0"/>
              <a:t> Pastor</a:t>
            </a:r>
            <a:r>
              <a:rPr lang="fr-FR" b="1" baseline="30000" dirty="0"/>
              <a:t>8</a:t>
            </a:r>
            <a:r>
              <a:rPr lang="fr-FR" b="1" dirty="0"/>
              <a:t>, Raquel Fernandez Moreno</a:t>
            </a:r>
            <a:r>
              <a:rPr lang="fr-FR" b="1" baseline="30000" dirty="0"/>
              <a:t>1</a:t>
            </a:r>
            <a:r>
              <a:rPr lang="fr-FR" b="1" dirty="0"/>
              <a:t>, Victor Mora</a:t>
            </a:r>
            <a:r>
              <a:rPr lang="fr-FR" b="1" baseline="30000" dirty="0"/>
              <a:t>4</a:t>
            </a:r>
            <a:r>
              <a:rPr lang="fr-FR" b="1" dirty="0"/>
              <a:t>, Marta Erro-Iribarren</a:t>
            </a:r>
            <a:r>
              <a:rPr lang="fr-FR" b="1" baseline="30000" dirty="0"/>
              <a:t>6</a:t>
            </a:r>
            <a:r>
              <a:rPr lang="fr-FR" b="1" dirty="0"/>
              <a:t>, Carlos A Quezada</a:t>
            </a:r>
            <a:r>
              <a:rPr lang="fr-FR" b="1" baseline="30000" dirty="0"/>
              <a:t>5</a:t>
            </a:r>
            <a:r>
              <a:rPr lang="fr-FR" b="1" dirty="0"/>
              <a:t>, Cristina </a:t>
            </a:r>
            <a:r>
              <a:rPr lang="fr-FR" b="1" dirty="0" err="1"/>
              <a:t>Berastegui</a:t>
            </a:r>
            <a:r>
              <a:rPr lang="fr-FR" b="1" dirty="0"/>
              <a:t> García</a:t>
            </a:r>
            <a:r>
              <a:rPr lang="fr-FR" b="1" baseline="30000" dirty="0"/>
              <a:t>7</a:t>
            </a:r>
            <a:r>
              <a:rPr lang="fr-FR" b="1" dirty="0"/>
              <a:t>, Jose </a:t>
            </a:r>
            <a:r>
              <a:rPr lang="fr-FR" b="1" dirty="0" err="1"/>
              <a:t>Cifrian</a:t>
            </a:r>
            <a:r>
              <a:rPr lang="fr-FR" b="1" dirty="0"/>
              <a:t> Martinez</a:t>
            </a:r>
            <a:r>
              <a:rPr lang="fr-FR" b="1" baseline="30000" dirty="0"/>
              <a:t>4</a:t>
            </a:r>
            <a:r>
              <a:rPr lang="fr-FR" b="1" dirty="0"/>
              <a:t>, Angela Cano</a:t>
            </a:r>
            <a:r>
              <a:rPr lang="fr-FR" b="1" baseline="30000" dirty="0"/>
              <a:t>3</a:t>
            </a:r>
            <a:r>
              <a:rPr lang="fr-FR" b="1" dirty="0"/>
              <a:t>, Juan Jose Caston</a:t>
            </a:r>
            <a:r>
              <a:rPr lang="fr-FR" b="1" baseline="30000" dirty="0"/>
              <a:t>6</a:t>
            </a:r>
            <a:r>
              <a:rPr lang="fr-FR" b="1" dirty="0"/>
              <a:t>, Isabel MacHuca</a:t>
            </a:r>
            <a:r>
              <a:rPr lang="fr-FR" b="1" baseline="30000" dirty="0"/>
              <a:t>3</a:t>
            </a:r>
            <a:r>
              <a:rPr lang="fr-FR" b="1" dirty="0"/>
              <a:t>, Maria Angeles Lobo-Acosta</a:t>
            </a:r>
            <a:r>
              <a:rPr lang="fr-FR" b="1" baseline="30000" dirty="0"/>
              <a:t>8</a:t>
            </a:r>
            <a:r>
              <a:rPr lang="fr-FR" b="1" dirty="0"/>
              <a:t>, Belen Gutierrez Gutierrez</a:t>
            </a:r>
            <a:r>
              <a:rPr lang="fr-FR" b="1" baseline="30000" dirty="0"/>
              <a:t>9</a:t>
            </a:r>
            <a:r>
              <a:rPr lang="fr-FR" b="1" dirty="0"/>
              <a:t>, Sara Cantisan</a:t>
            </a:r>
            <a:r>
              <a:rPr lang="fr-FR" b="1" baseline="30000" dirty="0"/>
              <a:t>10</a:t>
            </a:r>
            <a:r>
              <a:rPr lang="fr-FR" b="1" dirty="0"/>
              <a:t>, Julian de la Torre-Cisneros</a:t>
            </a:r>
            <a:r>
              <a:rPr lang="fr-FR" b="1" baseline="30000" dirty="0"/>
              <a:t>3</a:t>
            </a:r>
            <a:r>
              <a:rPr lang="fr-FR" b="1" dirty="0"/>
              <a:t> </a:t>
            </a:r>
          </a:p>
          <a:p>
            <a:endParaRPr lang="fr-FR" dirty="0"/>
          </a:p>
          <a:p>
            <a:r>
              <a:rPr lang="fr-FR" i="1" baseline="30000" dirty="0"/>
              <a:t>1</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Cordoba, Spain, </a:t>
            </a:r>
            <a:r>
              <a:rPr lang="fr-FR" i="1" baseline="30000" dirty="0"/>
              <a:t>2</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Lung Transplantation Unit, Cordoba, Spain, </a:t>
            </a:r>
            <a:r>
              <a:rPr lang="fr-FR" i="1" baseline="30000" dirty="0"/>
              <a:t>3</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Infectious</a:t>
            </a:r>
            <a:r>
              <a:rPr lang="fr-FR" i="1" dirty="0"/>
              <a:t> </a:t>
            </a:r>
            <a:r>
              <a:rPr lang="fr-FR" i="1" dirty="0" err="1"/>
              <a:t>Diseases</a:t>
            </a:r>
            <a:r>
              <a:rPr lang="fr-FR" i="1" dirty="0"/>
              <a:t>, Cordoba, Spain, </a:t>
            </a:r>
            <a:r>
              <a:rPr lang="fr-FR" i="1" baseline="30000" dirty="0"/>
              <a:t>4</a:t>
            </a:r>
            <a:r>
              <a:rPr lang="fr-FR" i="1" dirty="0"/>
              <a:t>Marques de </a:t>
            </a:r>
            <a:r>
              <a:rPr lang="fr-FR" i="1" dirty="0" err="1"/>
              <a:t>Valdecilla</a:t>
            </a:r>
            <a:r>
              <a:rPr lang="fr-FR" i="1" dirty="0"/>
              <a:t> </a:t>
            </a:r>
            <a:r>
              <a:rPr lang="fr-FR" i="1" dirty="0" err="1"/>
              <a:t>University</a:t>
            </a:r>
            <a:r>
              <a:rPr lang="fr-FR" i="1" dirty="0"/>
              <a:t> Hospital, Santander, Spain, Lung Transplantation Unit, Santander, Spain, </a:t>
            </a:r>
            <a:r>
              <a:rPr lang="fr-FR" i="1" baseline="30000" dirty="0"/>
              <a:t>5</a:t>
            </a:r>
            <a:r>
              <a:rPr lang="fr-FR" i="1" dirty="0"/>
              <a:t>i+12 </a:t>
            </a:r>
            <a:r>
              <a:rPr lang="fr-FR" i="1" dirty="0" err="1"/>
              <a:t>Research</a:t>
            </a:r>
            <a:r>
              <a:rPr lang="fr-FR" i="1" dirty="0"/>
              <a:t> Institute, 12 de Octubre Hospital, Madrid, Spain, Lung Transplantation Unit, Madrid, Spain, </a:t>
            </a:r>
            <a:r>
              <a:rPr lang="fr-FR" i="1" baseline="30000" dirty="0"/>
              <a:t>6</a:t>
            </a:r>
            <a:r>
              <a:rPr lang="fr-FR" i="1" dirty="0"/>
              <a:t>Puerta de Hierro Hospital, Madrid, Spain, </a:t>
            </a:r>
            <a:r>
              <a:rPr lang="fr-FR" i="1" dirty="0" err="1"/>
              <a:t>Pulmonology</a:t>
            </a:r>
            <a:r>
              <a:rPr lang="fr-FR" i="1" dirty="0"/>
              <a:t> Service, Lung Transplant Unit, Madrid, Spain, </a:t>
            </a:r>
            <a:r>
              <a:rPr lang="fr-FR" i="1" baseline="30000" dirty="0"/>
              <a:t>7</a:t>
            </a:r>
            <a:r>
              <a:rPr lang="fr-FR" i="1" dirty="0"/>
              <a:t>Hospital </a:t>
            </a:r>
            <a:r>
              <a:rPr lang="fr-FR" i="1" dirty="0" err="1"/>
              <a:t>Universitari</a:t>
            </a:r>
            <a:r>
              <a:rPr lang="fr-FR" i="1" dirty="0"/>
              <a:t> Vall d'</a:t>
            </a:r>
            <a:r>
              <a:rPr lang="fr-FR" i="1" dirty="0" err="1"/>
              <a:t>Hebron</a:t>
            </a:r>
            <a:r>
              <a:rPr lang="fr-FR" i="1" dirty="0"/>
              <a:t>, Barcelona, Spain. CIBER de </a:t>
            </a:r>
            <a:r>
              <a:rPr lang="fr-FR" i="1" dirty="0" err="1"/>
              <a:t>Enfermedades</a:t>
            </a:r>
            <a:r>
              <a:rPr lang="fr-FR" i="1" dirty="0"/>
              <a:t> </a:t>
            </a:r>
            <a:r>
              <a:rPr lang="fr-FR" i="1" dirty="0" err="1"/>
              <a:t>Respiratorias</a:t>
            </a:r>
            <a:r>
              <a:rPr lang="fr-FR" i="1" dirty="0"/>
              <a:t>, Instituto de </a:t>
            </a:r>
            <a:r>
              <a:rPr lang="fr-FR" i="1" dirty="0" err="1"/>
              <a:t>Salud</a:t>
            </a:r>
            <a:r>
              <a:rPr lang="fr-FR" i="1" dirty="0"/>
              <a:t> Carlos III, Madrid, Spain. , </a:t>
            </a:r>
            <a:r>
              <a:rPr lang="fr-FR" i="1" dirty="0" err="1"/>
              <a:t>Neumology</a:t>
            </a:r>
            <a:r>
              <a:rPr lang="fr-FR" i="1" dirty="0"/>
              <a:t>, Lung Transplantation Unit, Barcelona, Spain, </a:t>
            </a:r>
            <a:r>
              <a:rPr lang="fr-FR" i="1" baseline="30000" dirty="0"/>
              <a:t>8</a:t>
            </a:r>
            <a:r>
              <a:rPr lang="fr-FR" i="1" dirty="0"/>
              <a:t>Virgen </a:t>
            </a:r>
            <a:r>
              <a:rPr lang="fr-FR" i="1" dirty="0" err="1"/>
              <a:t>del</a:t>
            </a:r>
            <a:r>
              <a:rPr lang="fr-FR" i="1" dirty="0"/>
              <a:t> </a:t>
            </a:r>
            <a:r>
              <a:rPr lang="fr-FR" i="1" dirty="0" err="1"/>
              <a:t>Rocío</a:t>
            </a:r>
            <a:r>
              <a:rPr lang="fr-FR" i="1" dirty="0"/>
              <a:t> </a:t>
            </a:r>
            <a:r>
              <a:rPr lang="fr-FR" i="1" dirty="0" err="1"/>
              <a:t>University</a:t>
            </a:r>
            <a:r>
              <a:rPr lang="fr-FR" i="1" dirty="0"/>
              <a:t> Hospital (CTU-HUVR), Sevilla, Spain, </a:t>
            </a:r>
            <a:r>
              <a:rPr lang="fr-FR" i="1" dirty="0" err="1"/>
              <a:t>Clinical</a:t>
            </a:r>
            <a:r>
              <a:rPr lang="fr-FR" i="1" dirty="0"/>
              <a:t> Trials Unit, </a:t>
            </a:r>
            <a:r>
              <a:rPr lang="fr-FR" i="1" dirty="0" err="1"/>
              <a:t>Seville</a:t>
            </a:r>
            <a:r>
              <a:rPr lang="fr-FR" i="1" dirty="0"/>
              <a:t>, Spain, </a:t>
            </a:r>
            <a:r>
              <a:rPr lang="fr-FR" i="1" baseline="30000" dirty="0"/>
              <a:t>9</a:t>
            </a:r>
            <a:r>
              <a:rPr lang="fr-FR" i="1" dirty="0"/>
              <a:t>Virgen Macarena </a:t>
            </a:r>
            <a:r>
              <a:rPr lang="fr-FR" i="1" dirty="0" err="1"/>
              <a:t>University</a:t>
            </a:r>
            <a:r>
              <a:rPr lang="fr-FR" i="1" dirty="0"/>
              <a:t> Hospital/ </a:t>
            </a:r>
            <a:r>
              <a:rPr lang="fr-FR" i="1" dirty="0" err="1"/>
              <a:t>University</a:t>
            </a:r>
            <a:r>
              <a:rPr lang="fr-FR" i="1" dirty="0"/>
              <a:t> of </a:t>
            </a:r>
            <a:r>
              <a:rPr lang="fr-FR" i="1" dirty="0" err="1"/>
              <a:t>Seville</a:t>
            </a:r>
            <a:r>
              <a:rPr lang="fr-FR" i="1" dirty="0"/>
              <a:t>, </a:t>
            </a:r>
            <a:r>
              <a:rPr lang="fr-FR" i="1" dirty="0" err="1"/>
              <a:t>Biomedicine</a:t>
            </a:r>
            <a:r>
              <a:rPr lang="fr-FR" i="1" dirty="0"/>
              <a:t> Institute of </a:t>
            </a:r>
            <a:r>
              <a:rPr lang="fr-FR" i="1" dirty="0" err="1"/>
              <a:t>Seville</a:t>
            </a:r>
            <a:r>
              <a:rPr lang="fr-FR" i="1" dirty="0"/>
              <a:t> (IBIS), </a:t>
            </a:r>
            <a:r>
              <a:rPr lang="fr-FR" i="1" dirty="0" err="1"/>
              <a:t>Seville</a:t>
            </a:r>
            <a:r>
              <a:rPr lang="fr-FR" i="1" dirty="0"/>
              <a:t>,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Infectious</a:t>
            </a:r>
            <a:r>
              <a:rPr lang="fr-FR" i="1" dirty="0"/>
              <a:t> </a:t>
            </a:r>
            <a:r>
              <a:rPr lang="fr-FR" i="1" dirty="0" err="1"/>
              <a:t>Diseases</a:t>
            </a:r>
            <a:r>
              <a:rPr lang="fr-FR" i="1" dirty="0"/>
              <a:t> Service, </a:t>
            </a:r>
            <a:r>
              <a:rPr lang="fr-FR" i="1" dirty="0" err="1"/>
              <a:t>Seville</a:t>
            </a:r>
            <a:r>
              <a:rPr lang="fr-FR" i="1" dirty="0"/>
              <a:t>, Spain, </a:t>
            </a:r>
            <a:r>
              <a:rPr lang="fr-FR" i="1" baseline="30000" dirty="0"/>
              <a:t>10</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Immunology</a:t>
            </a:r>
            <a:r>
              <a:rPr lang="fr-FR" i="1" dirty="0"/>
              <a:t> Service,, Cordoba, Spain </a:t>
            </a:r>
          </a:p>
          <a:p>
            <a:endParaRPr lang="fr-FR" dirty="0"/>
          </a:p>
          <a:p>
            <a:r>
              <a:rPr lang="fr-FR" b="1" dirty="0"/>
              <a:t>Background</a:t>
            </a:r>
            <a:r>
              <a:rPr lang="fr-FR" dirty="0"/>
              <a:t>: The standard </a:t>
            </a:r>
            <a:r>
              <a:rPr lang="fr-FR" dirty="0" err="1"/>
              <a:t>prophylaxis</a:t>
            </a:r>
            <a:r>
              <a:rPr lang="fr-FR" dirty="0"/>
              <a:t> </a:t>
            </a:r>
            <a:r>
              <a:rPr lang="fr-FR" dirty="0" err="1"/>
              <a:t>treatment</a:t>
            </a:r>
            <a:r>
              <a:rPr lang="fr-FR" dirty="0"/>
              <a:t> for CMV </a:t>
            </a:r>
            <a:r>
              <a:rPr lang="fr-FR" dirty="0" err="1"/>
              <a:t>disease</a:t>
            </a:r>
            <a:r>
              <a:rPr lang="fr-FR" dirty="0"/>
              <a:t> in CMV-</a:t>
            </a:r>
            <a:r>
              <a:rPr lang="fr-FR" dirty="0" err="1"/>
              <a:t>seropositive</a:t>
            </a:r>
            <a:r>
              <a:rPr lang="fr-FR" dirty="0"/>
              <a:t> </a:t>
            </a:r>
            <a:r>
              <a:rPr lang="fr-FR" dirty="0" err="1"/>
              <a:t>lung</a:t>
            </a:r>
            <a:r>
              <a:rPr lang="fr-FR" dirty="0"/>
              <a:t> transplant </a:t>
            </a:r>
            <a:r>
              <a:rPr lang="fr-FR" dirty="0" err="1"/>
              <a:t>recipients</a:t>
            </a:r>
            <a:r>
              <a:rPr lang="fr-FR" dirty="0"/>
              <a:t> </a:t>
            </a:r>
            <a:r>
              <a:rPr lang="fr-FR" dirty="0" err="1"/>
              <a:t>is</a:t>
            </a:r>
            <a:r>
              <a:rPr lang="fr-FR" dirty="0"/>
              <a:t> </a:t>
            </a:r>
            <a:r>
              <a:rPr lang="fr-FR" dirty="0" err="1"/>
              <a:t>associated</a:t>
            </a:r>
            <a:r>
              <a:rPr lang="fr-FR" dirty="0"/>
              <a:t> </a:t>
            </a:r>
            <a:r>
              <a:rPr lang="fr-FR" dirty="0" err="1"/>
              <a:t>with</a:t>
            </a:r>
            <a:r>
              <a:rPr lang="fr-FR" dirty="0"/>
              <a:t> adverse </a:t>
            </a:r>
            <a:r>
              <a:rPr lang="fr-FR" dirty="0" err="1"/>
              <a:t>events</a:t>
            </a:r>
            <a:r>
              <a:rPr lang="fr-FR" dirty="0"/>
              <a:t> and </a:t>
            </a:r>
            <a:r>
              <a:rPr lang="fr-FR" dirty="0" err="1"/>
              <a:t>risk</a:t>
            </a:r>
            <a:r>
              <a:rPr lang="fr-FR" dirty="0"/>
              <a:t> of </a:t>
            </a:r>
            <a:r>
              <a:rPr lang="fr-FR" dirty="0" err="1"/>
              <a:t>resistance</a:t>
            </a:r>
            <a:r>
              <a:rPr lang="fr-FR" dirty="0"/>
              <a:t>. The </a:t>
            </a:r>
            <a:r>
              <a:rPr lang="fr-FR" dirty="0" err="1"/>
              <a:t>current</a:t>
            </a:r>
            <a:r>
              <a:rPr lang="fr-FR" dirty="0"/>
              <a:t> </a:t>
            </a:r>
            <a:r>
              <a:rPr lang="fr-FR" dirty="0" err="1"/>
              <a:t>study</a:t>
            </a:r>
            <a:r>
              <a:rPr lang="fr-FR" dirty="0"/>
              <a:t> </a:t>
            </a:r>
            <a:r>
              <a:rPr lang="fr-FR" dirty="0" err="1"/>
              <a:t>aims</a:t>
            </a:r>
            <a:r>
              <a:rPr lang="fr-FR" dirty="0"/>
              <a:t> to </a:t>
            </a:r>
            <a:r>
              <a:rPr lang="fr-FR" dirty="0" err="1"/>
              <a:t>demonstrate</a:t>
            </a:r>
            <a:r>
              <a:rPr lang="fr-FR" dirty="0"/>
              <a:t> </a:t>
            </a:r>
            <a:r>
              <a:rPr lang="fr-FR" dirty="0" err="1"/>
              <a:t>that</a:t>
            </a:r>
            <a:r>
              <a:rPr lang="fr-FR" dirty="0"/>
              <a:t> </a:t>
            </a:r>
            <a:r>
              <a:rPr lang="fr-FR" dirty="0" err="1"/>
              <a:t>immunoguided</a:t>
            </a:r>
            <a:r>
              <a:rPr lang="fr-FR" dirty="0"/>
              <a:t> </a:t>
            </a:r>
            <a:r>
              <a:rPr lang="fr-FR" dirty="0" err="1"/>
              <a:t>prophylaxis</a:t>
            </a:r>
            <a:r>
              <a:rPr lang="fr-FR" dirty="0"/>
              <a:t> </a:t>
            </a:r>
            <a:r>
              <a:rPr lang="fr-FR" dirty="0" err="1"/>
              <a:t>is</a:t>
            </a:r>
            <a:r>
              <a:rPr lang="fr-FR" dirty="0"/>
              <a:t> effective and </a:t>
            </a:r>
            <a:r>
              <a:rPr lang="fr-FR" dirty="0" err="1"/>
              <a:t>safe</a:t>
            </a:r>
            <a:r>
              <a:rPr lang="fr-FR" dirty="0"/>
              <a:t> in </a:t>
            </a:r>
            <a:r>
              <a:rPr lang="fr-FR" dirty="0" err="1"/>
              <a:t>seropositive</a:t>
            </a:r>
            <a:r>
              <a:rPr lang="fr-FR" dirty="0"/>
              <a:t> </a:t>
            </a:r>
            <a:r>
              <a:rPr lang="fr-FR" dirty="0" err="1"/>
              <a:t>lung</a:t>
            </a:r>
            <a:r>
              <a:rPr lang="fr-FR" dirty="0"/>
              <a:t> transplant </a:t>
            </a:r>
            <a:r>
              <a:rPr lang="fr-FR" dirty="0" err="1"/>
              <a:t>recipients</a:t>
            </a:r>
            <a:r>
              <a:rPr lang="fr-FR" dirty="0"/>
              <a:t>. </a:t>
            </a:r>
          </a:p>
          <a:p>
            <a:r>
              <a:rPr lang="fr-FR" b="1" dirty="0"/>
              <a:t>Methods</a:t>
            </a:r>
            <a:r>
              <a:rPr lang="fr-FR" dirty="0"/>
              <a:t>: Phase III, multicentre, </a:t>
            </a:r>
            <a:r>
              <a:rPr lang="fr-FR" dirty="0" err="1"/>
              <a:t>randomized</a:t>
            </a:r>
            <a:r>
              <a:rPr lang="fr-FR" dirty="0"/>
              <a:t>, open-label, </a:t>
            </a:r>
            <a:r>
              <a:rPr lang="fr-FR" dirty="0" err="1"/>
              <a:t>noninferiority</a:t>
            </a:r>
            <a:r>
              <a:rPr lang="fr-FR" dirty="0"/>
              <a:t> </a:t>
            </a:r>
            <a:r>
              <a:rPr lang="fr-FR" dirty="0" err="1"/>
              <a:t>clinical</a:t>
            </a:r>
            <a:r>
              <a:rPr lang="fr-FR" dirty="0"/>
              <a:t> trial </a:t>
            </a:r>
            <a:r>
              <a:rPr lang="fr-FR" dirty="0" err="1"/>
              <a:t>conducted</a:t>
            </a:r>
            <a:r>
              <a:rPr lang="fr-FR" dirty="0"/>
              <a:t> in </a:t>
            </a:r>
            <a:r>
              <a:rPr lang="fr-FR" dirty="0" err="1"/>
              <a:t>adult</a:t>
            </a:r>
            <a:r>
              <a:rPr lang="fr-FR" dirty="0"/>
              <a:t> </a:t>
            </a:r>
            <a:r>
              <a:rPr lang="fr-FR" dirty="0" err="1"/>
              <a:t>lung</a:t>
            </a:r>
            <a:r>
              <a:rPr lang="fr-FR" dirty="0"/>
              <a:t> transplant </a:t>
            </a:r>
            <a:r>
              <a:rPr lang="fr-FR" dirty="0" err="1"/>
              <a:t>recipients</a:t>
            </a:r>
            <a:r>
              <a:rPr lang="fr-FR" dirty="0"/>
              <a:t>. Patients </a:t>
            </a:r>
            <a:r>
              <a:rPr lang="fr-FR" dirty="0" err="1"/>
              <a:t>were</a:t>
            </a:r>
            <a:r>
              <a:rPr lang="fr-FR" dirty="0"/>
              <a:t> </a:t>
            </a:r>
            <a:r>
              <a:rPr lang="fr-FR" dirty="0" err="1"/>
              <a:t>randomized</a:t>
            </a:r>
            <a:r>
              <a:rPr lang="fr-FR" dirty="0"/>
              <a:t> (1:1) to: (1) </a:t>
            </a:r>
            <a:r>
              <a:rPr lang="fr-FR" dirty="0" err="1"/>
              <a:t>immunoguided</a:t>
            </a:r>
            <a:r>
              <a:rPr lang="fr-FR" dirty="0"/>
              <a:t> </a:t>
            </a:r>
            <a:r>
              <a:rPr lang="fr-FR" dirty="0" err="1"/>
              <a:t>prophylaxis</a:t>
            </a:r>
            <a:r>
              <a:rPr lang="fr-FR" dirty="0"/>
              <a:t> (IP), </a:t>
            </a:r>
            <a:r>
              <a:rPr lang="fr-FR" dirty="0" err="1"/>
              <a:t>consisting</a:t>
            </a:r>
            <a:r>
              <a:rPr lang="fr-FR" dirty="0"/>
              <a:t> of 3 </a:t>
            </a:r>
            <a:r>
              <a:rPr lang="fr-FR" dirty="0" err="1"/>
              <a:t>months</a:t>
            </a:r>
            <a:r>
              <a:rPr lang="fr-FR" dirty="0"/>
              <a:t> of </a:t>
            </a:r>
            <a:r>
              <a:rPr lang="fr-FR" dirty="0" err="1"/>
              <a:t>universal</a:t>
            </a:r>
            <a:r>
              <a:rPr lang="fr-FR" dirty="0"/>
              <a:t> </a:t>
            </a:r>
            <a:r>
              <a:rPr lang="fr-FR" dirty="0" err="1"/>
              <a:t>prophylaxis</a:t>
            </a:r>
            <a:r>
              <a:rPr lang="fr-FR" dirty="0"/>
              <a:t> </a:t>
            </a:r>
            <a:r>
              <a:rPr lang="fr-FR" dirty="0" err="1"/>
              <a:t>followed</a:t>
            </a:r>
            <a:r>
              <a:rPr lang="fr-FR" dirty="0"/>
              <a:t> by CMV-</a:t>
            </a:r>
            <a:r>
              <a:rPr lang="fr-FR" dirty="0" err="1"/>
              <a:t>specific</a:t>
            </a:r>
            <a:r>
              <a:rPr lang="fr-FR" dirty="0"/>
              <a:t> </a:t>
            </a:r>
            <a:r>
              <a:rPr lang="fr-FR" dirty="0" err="1"/>
              <a:t>cell-mediated</a:t>
            </a:r>
            <a:r>
              <a:rPr lang="fr-FR" dirty="0"/>
              <a:t> </a:t>
            </a:r>
            <a:r>
              <a:rPr lang="fr-FR" dirty="0" err="1"/>
              <a:t>immunity</a:t>
            </a:r>
            <a:r>
              <a:rPr lang="fr-FR" dirty="0"/>
              <a:t> </a:t>
            </a:r>
            <a:r>
              <a:rPr lang="fr-FR" dirty="0" err="1"/>
              <a:t>guided</a:t>
            </a:r>
            <a:r>
              <a:rPr lang="fr-FR" dirty="0"/>
              <a:t> discontinuation, or (2) standard </a:t>
            </a:r>
            <a:r>
              <a:rPr lang="fr-FR" dirty="0" err="1"/>
              <a:t>prophylaxis</a:t>
            </a:r>
            <a:r>
              <a:rPr lang="fr-FR" dirty="0"/>
              <a:t> (SP), </a:t>
            </a:r>
            <a:r>
              <a:rPr lang="fr-FR" dirty="0" err="1"/>
              <a:t>consisting</a:t>
            </a:r>
            <a:r>
              <a:rPr lang="fr-FR" dirty="0"/>
              <a:t> of 6 </a:t>
            </a:r>
            <a:r>
              <a:rPr lang="fr-FR" dirty="0" err="1"/>
              <a:t>months</a:t>
            </a:r>
            <a:r>
              <a:rPr lang="fr-FR" dirty="0"/>
              <a:t> of </a:t>
            </a:r>
            <a:r>
              <a:rPr lang="fr-FR" dirty="0" err="1"/>
              <a:t>prophylaxis</a:t>
            </a:r>
            <a:r>
              <a:rPr lang="fr-FR" dirty="0"/>
              <a:t> </a:t>
            </a:r>
            <a:r>
              <a:rPr lang="fr-FR" dirty="0" err="1"/>
              <a:t>followed</a:t>
            </a:r>
            <a:r>
              <a:rPr lang="fr-FR" dirty="0"/>
              <a:t> by </a:t>
            </a:r>
            <a:r>
              <a:rPr lang="fr-FR" dirty="0" err="1"/>
              <a:t>pre-emptive</a:t>
            </a:r>
            <a:r>
              <a:rPr lang="fr-FR" dirty="0"/>
              <a:t> </a:t>
            </a:r>
            <a:r>
              <a:rPr lang="fr-FR" dirty="0" err="1"/>
              <a:t>therapy</a:t>
            </a:r>
            <a:r>
              <a:rPr lang="fr-FR" dirty="0"/>
              <a:t>, </a:t>
            </a:r>
            <a:r>
              <a:rPr lang="fr-FR" dirty="0" err="1"/>
              <a:t>both</a:t>
            </a:r>
            <a:r>
              <a:rPr lang="fr-FR" dirty="0"/>
              <a:t> for a total of 12 </a:t>
            </a:r>
            <a:r>
              <a:rPr lang="fr-FR" dirty="0" err="1"/>
              <a:t>months</a:t>
            </a:r>
            <a:r>
              <a:rPr lang="fr-FR" dirty="0"/>
              <a:t>. The </a:t>
            </a:r>
            <a:r>
              <a:rPr lang="fr-FR" dirty="0" err="1"/>
              <a:t>primary</a:t>
            </a:r>
            <a:r>
              <a:rPr lang="fr-FR" dirty="0"/>
              <a:t> and </a:t>
            </a:r>
            <a:r>
              <a:rPr lang="fr-FR" dirty="0" err="1"/>
              <a:t>secondary</a:t>
            </a:r>
            <a:r>
              <a:rPr lang="fr-FR" dirty="0"/>
              <a:t> </a:t>
            </a:r>
            <a:r>
              <a:rPr lang="fr-FR" dirty="0" err="1"/>
              <a:t>efficacy</a:t>
            </a:r>
            <a:r>
              <a:rPr lang="fr-FR" dirty="0"/>
              <a:t> </a:t>
            </a:r>
            <a:r>
              <a:rPr lang="fr-FR" dirty="0" err="1"/>
              <a:t>endpoints</a:t>
            </a:r>
            <a:r>
              <a:rPr lang="fr-FR" dirty="0"/>
              <a:t> </a:t>
            </a:r>
            <a:r>
              <a:rPr lang="fr-FR" dirty="0" err="1"/>
              <a:t>were</a:t>
            </a:r>
            <a:r>
              <a:rPr lang="fr-FR" dirty="0"/>
              <a:t> CMV </a:t>
            </a:r>
            <a:r>
              <a:rPr lang="fr-FR" dirty="0" err="1"/>
              <a:t>disease</a:t>
            </a:r>
            <a:r>
              <a:rPr lang="fr-FR" dirty="0"/>
              <a:t> and </a:t>
            </a:r>
            <a:r>
              <a:rPr lang="fr-FR" dirty="0" err="1"/>
              <a:t>asymptomatic</a:t>
            </a:r>
            <a:r>
              <a:rPr lang="fr-FR" dirty="0"/>
              <a:t> CMV </a:t>
            </a:r>
            <a:r>
              <a:rPr lang="fr-FR" dirty="0" err="1"/>
              <a:t>replication</a:t>
            </a:r>
            <a:r>
              <a:rPr lang="fr-FR" dirty="0"/>
              <a:t> at </a:t>
            </a:r>
            <a:r>
              <a:rPr lang="fr-FR" dirty="0" err="1"/>
              <a:t>month</a:t>
            </a:r>
            <a:r>
              <a:rPr lang="fr-FR" dirty="0"/>
              <a:t> 18. The </a:t>
            </a:r>
            <a:r>
              <a:rPr lang="fr-FR" dirty="0" err="1"/>
              <a:t>primary</a:t>
            </a:r>
            <a:r>
              <a:rPr lang="fr-FR" dirty="0"/>
              <a:t> and </a:t>
            </a:r>
            <a:r>
              <a:rPr lang="fr-FR" dirty="0" err="1"/>
              <a:t>secondary</a:t>
            </a:r>
            <a:r>
              <a:rPr lang="fr-FR" dirty="0"/>
              <a:t> </a:t>
            </a:r>
            <a:r>
              <a:rPr lang="fr-FR" dirty="0" err="1"/>
              <a:t>safety</a:t>
            </a:r>
            <a:r>
              <a:rPr lang="fr-FR" dirty="0"/>
              <a:t> </a:t>
            </a:r>
            <a:r>
              <a:rPr lang="fr-FR" dirty="0" err="1"/>
              <a:t>endpoints</a:t>
            </a:r>
            <a:r>
              <a:rPr lang="fr-FR" dirty="0"/>
              <a:t> </a:t>
            </a:r>
            <a:r>
              <a:rPr lang="fr-FR" dirty="0" err="1"/>
              <a:t>were</a:t>
            </a:r>
            <a:r>
              <a:rPr lang="fr-FR" dirty="0"/>
              <a:t> the incidence of </a:t>
            </a:r>
            <a:r>
              <a:rPr lang="fr-FR" dirty="0" err="1"/>
              <a:t>neutropenia</a:t>
            </a:r>
            <a:r>
              <a:rPr lang="fr-FR" dirty="0"/>
              <a:t> (</a:t>
            </a:r>
            <a:r>
              <a:rPr lang="fr-FR" dirty="0" err="1"/>
              <a:t>neutrophil</a:t>
            </a:r>
            <a:r>
              <a:rPr lang="fr-FR" dirty="0"/>
              <a:t> count &lt; 1500 </a:t>
            </a:r>
            <a:r>
              <a:rPr lang="fr-FR" dirty="0" err="1"/>
              <a:t>cells</a:t>
            </a:r>
            <a:r>
              <a:rPr lang="fr-FR" dirty="0"/>
              <a:t>/</a:t>
            </a:r>
            <a:r>
              <a:rPr lang="el-GR" dirty="0"/>
              <a:t>μ</a:t>
            </a:r>
            <a:r>
              <a:rPr lang="fr-FR" dirty="0"/>
              <a:t>L), incidence of rejection, and </a:t>
            </a:r>
            <a:r>
              <a:rPr lang="fr-FR" dirty="0" err="1"/>
              <a:t>number</a:t>
            </a:r>
            <a:r>
              <a:rPr lang="fr-FR" dirty="0"/>
              <a:t> of </a:t>
            </a:r>
            <a:r>
              <a:rPr lang="fr-FR" dirty="0" err="1"/>
              <a:t>days</a:t>
            </a:r>
            <a:r>
              <a:rPr lang="fr-FR" dirty="0"/>
              <a:t> of </a:t>
            </a:r>
            <a:r>
              <a:rPr lang="fr-FR" dirty="0" err="1"/>
              <a:t>valganciclovir</a:t>
            </a:r>
            <a:r>
              <a:rPr lang="fr-FR" dirty="0"/>
              <a:t> </a:t>
            </a:r>
            <a:r>
              <a:rPr lang="fr-FR" dirty="0" err="1"/>
              <a:t>prophylaxis</a:t>
            </a:r>
            <a:r>
              <a:rPr lang="fr-FR" dirty="0"/>
              <a:t>. A post-hoc composite </a:t>
            </a:r>
            <a:r>
              <a:rPr lang="fr-FR" dirty="0" err="1"/>
              <a:t>efficacy</a:t>
            </a:r>
            <a:r>
              <a:rPr lang="fr-FR" dirty="0"/>
              <a:t>/</a:t>
            </a:r>
            <a:r>
              <a:rPr lang="fr-FR" dirty="0" err="1"/>
              <a:t>safety</a:t>
            </a:r>
            <a:r>
              <a:rPr lang="fr-FR" dirty="0"/>
              <a:t> </a:t>
            </a:r>
            <a:r>
              <a:rPr lang="fr-FR" dirty="0" err="1"/>
              <a:t>endpoint</a:t>
            </a:r>
            <a:r>
              <a:rPr lang="fr-FR" dirty="0"/>
              <a:t> (CMV </a:t>
            </a:r>
            <a:r>
              <a:rPr lang="fr-FR" dirty="0" err="1"/>
              <a:t>disease</a:t>
            </a:r>
            <a:r>
              <a:rPr lang="fr-FR" dirty="0"/>
              <a:t> plus </a:t>
            </a:r>
            <a:r>
              <a:rPr lang="fr-FR" dirty="0" err="1"/>
              <a:t>neutropenia</a:t>
            </a:r>
            <a:r>
              <a:rPr lang="fr-FR" dirty="0"/>
              <a:t>) </a:t>
            </a:r>
            <a:r>
              <a:rPr lang="fr-FR" dirty="0" err="1"/>
              <a:t>was</a:t>
            </a:r>
            <a:r>
              <a:rPr lang="fr-FR" dirty="0"/>
              <a:t> </a:t>
            </a:r>
            <a:r>
              <a:rPr lang="fr-FR" dirty="0" err="1"/>
              <a:t>included</a:t>
            </a:r>
            <a:r>
              <a:rPr lang="fr-FR" dirty="0"/>
              <a:t>. This trial </a:t>
            </a:r>
            <a:r>
              <a:rPr lang="fr-FR" dirty="0" err="1"/>
              <a:t>was</a:t>
            </a:r>
            <a:r>
              <a:rPr lang="fr-FR" dirty="0"/>
              <a:t> </a:t>
            </a:r>
            <a:r>
              <a:rPr lang="fr-FR" dirty="0" err="1"/>
              <a:t>registered</a:t>
            </a:r>
            <a:r>
              <a:rPr lang="fr-FR" dirty="0"/>
              <a:t> in </a:t>
            </a:r>
            <a:r>
              <a:rPr lang="fr-FR" dirty="0" err="1"/>
              <a:t>EudraCT</a:t>
            </a:r>
            <a:r>
              <a:rPr lang="fr-FR" dirty="0"/>
              <a:t> (2018-003300-39) and ClinicalTrials.gov (NCT03699254). </a:t>
            </a:r>
          </a:p>
          <a:p>
            <a:r>
              <a:rPr lang="fr-FR" b="1" dirty="0" err="1"/>
              <a:t>Results</a:t>
            </a:r>
            <a:r>
              <a:rPr lang="fr-FR" dirty="0"/>
              <a:t>: A total of 150 patients </a:t>
            </a:r>
            <a:r>
              <a:rPr lang="fr-FR" dirty="0" err="1"/>
              <a:t>were</a:t>
            </a:r>
            <a:r>
              <a:rPr lang="fr-FR" dirty="0"/>
              <a:t> </a:t>
            </a:r>
            <a:r>
              <a:rPr lang="fr-FR" dirty="0" err="1"/>
              <a:t>randomized</a:t>
            </a:r>
            <a:r>
              <a:rPr lang="fr-FR" dirty="0"/>
              <a:t>. Incidence of CMV </a:t>
            </a:r>
            <a:r>
              <a:rPr lang="fr-FR" dirty="0" err="1"/>
              <a:t>disease</a:t>
            </a:r>
            <a:r>
              <a:rPr lang="fr-FR" dirty="0"/>
              <a:t> at </a:t>
            </a:r>
            <a:r>
              <a:rPr lang="fr-FR" dirty="0" err="1"/>
              <a:t>month</a:t>
            </a:r>
            <a:r>
              <a:rPr lang="fr-FR" dirty="0"/>
              <a:t> 18 </a:t>
            </a:r>
            <a:r>
              <a:rPr lang="fr-FR" dirty="0" err="1"/>
              <a:t>did</a:t>
            </a:r>
            <a:r>
              <a:rPr lang="fr-FR" dirty="0"/>
              <a:t> not </a:t>
            </a:r>
            <a:r>
              <a:rPr lang="fr-FR" dirty="0" err="1"/>
              <a:t>differ</a:t>
            </a:r>
            <a:r>
              <a:rPr lang="fr-FR" dirty="0"/>
              <a:t> </a:t>
            </a:r>
            <a:r>
              <a:rPr lang="fr-FR" dirty="0" err="1"/>
              <a:t>among</a:t>
            </a:r>
            <a:r>
              <a:rPr lang="fr-FR" dirty="0"/>
              <a:t> groups (18.7% vs. 16%; </a:t>
            </a:r>
            <a:r>
              <a:rPr lang="fr-FR" dirty="0" err="1"/>
              <a:t>risk</a:t>
            </a:r>
            <a:r>
              <a:rPr lang="fr-FR" dirty="0"/>
              <a:t> </a:t>
            </a:r>
            <a:r>
              <a:rPr lang="fr-FR" dirty="0" err="1"/>
              <a:t>difference</a:t>
            </a:r>
            <a:r>
              <a:rPr lang="fr-FR" dirty="0"/>
              <a:t> [RD] -0.03 [95% CI -0.15% to 0.06%]; P=0.62). The proportion of patients </a:t>
            </a:r>
            <a:r>
              <a:rPr lang="fr-FR" dirty="0" err="1"/>
              <a:t>who</a:t>
            </a:r>
            <a:r>
              <a:rPr lang="fr-FR" dirty="0"/>
              <a:t> </a:t>
            </a:r>
            <a:r>
              <a:rPr lang="fr-FR" dirty="0" err="1"/>
              <a:t>developed</a:t>
            </a:r>
            <a:r>
              <a:rPr lang="fr-FR" dirty="0"/>
              <a:t> CMV </a:t>
            </a:r>
            <a:r>
              <a:rPr lang="fr-FR" dirty="0" err="1"/>
              <a:t>disease</a:t>
            </a:r>
            <a:r>
              <a:rPr lang="fr-FR" dirty="0"/>
              <a:t> at ≤ 180 </a:t>
            </a:r>
            <a:r>
              <a:rPr lang="fr-FR" dirty="0" err="1"/>
              <a:t>days</a:t>
            </a:r>
            <a:r>
              <a:rPr lang="fr-FR" dirty="0"/>
              <a:t> </a:t>
            </a:r>
            <a:r>
              <a:rPr lang="fr-FR" dirty="0" err="1"/>
              <a:t>after</a:t>
            </a:r>
            <a:r>
              <a:rPr lang="fr-FR" dirty="0"/>
              <a:t> transplant </a:t>
            </a:r>
            <a:r>
              <a:rPr lang="fr-FR" dirty="0" err="1"/>
              <a:t>was</a:t>
            </a:r>
            <a:r>
              <a:rPr lang="fr-FR" dirty="0"/>
              <a:t> </a:t>
            </a:r>
            <a:r>
              <a:rPr lang="fr-FR" dirty="0" err="1"/>
              <a:t>higher</a:t>
            </a:r>
            <a:r>
              <a:rPr lang="fr-FR" dirty="0"/>
              <a:t> in the IP group </a:t>
            </a:r>
            <a:r>
              <a:rPr lang="fr-FR" dirty="0" err="1"/>
              <a:t>compared</a:t>
            </a:r>
            <a:r>
              <a:rPr lang="fr-FR" dirty="0"/>
              <a:t> </a:t>
            </a:r>
            <a:r>
              <a:rPr lang="fr-FR" dirty="0" err="1"/>
              <a:t>with</a:t>
            </a:r>
            <a:r>
              <a:rPr lang="fr-FR" dirty="0"/>
              <a:t> the SP group (8% vs. 0%; RD -0.08 [95% CI -0.14 to -0.02; P=0.009]). </a:t>
            </a:r>
            <a:r>
              <a:rPr lang="fr-FR" dirty="0" err="1"/>
              <a:t>Asymptomatic</a:t>
            </a:r>
            <a:r>
              <a:rPr lang="fr-FR" dirty="0"/>
              <a:t> CMV </a:t>
            </a:r>
            <a:r>
              <a:rPr lang="fr-FR" dirty="0" err="1"/>
              <a:t>replication</a:t>
            </a:r>
            <a:r>
              <a:rPr lang="fr-FR" dirty="0"/>
              <a:t> </a:t>
            </a:r>
            <a:r>
              <a:rPr lang="fr-FR" dirty="0" err="1"/>
              <a:t>was</a:t>
            </a:r>
            <a:r>
              <a:rPr lang="fr-FR" dirty="0"/>
              <a:t> </a:t>
            </a:r>
            <a:r>
              <a:rPr lang="fr-FR" dirty="0" err="1"/>
              <a:t>reduced</a:t>
            </a:r>
            <a:r>
              <a:rPr lang="fr-FR" dirty="0"/>
              <a:t> in the IP group (4% vs. 16%; </a:t>
            </a:r>
            <a:r>
              <a:rPr lang="fr-FR" dirty="0" err="1"/>
              <a:t>adjusted</a:t>
            </a:r>
            <a:r>
              <a:rPr lang="fr-FR" dirty="0"/>
              <a:t> RD 0.12 [95% CI 0.03-0.21; P=0.009]). A total of 30 patients (40%) in the IP group </a:t>
            </a:r>
            <a:r>
              <a:rPr lang="fr-FR" dirty="0" err="1"/>
              <a:t>did</a:t>
            </a:r>
            <a:r>
              <a:rPr lang="fr-FR" dirty="0"/>
              <a:t> not </a:t>
            </a:r>
            <a:r>
              <a:rPr lang="fr-FR" dirty="0" err="1"/>
              <a:t>require</a:t>
            </a:r>
            <a:r>
              <a:rPr lang="fr-FR" dirty="0"/>
              <a:t> </a:t>
            </a:r>
            <a:r>
              <a:rPr lang="fr-FR" dirty="0" err="1"/>
              <a:t>prophylaxis</a:t>
            </a:r>
            <a:r>
              <a:rPr lang="fr-FR" dirty="0"/>
              <a:t> </a:t>
            </a:r>
            <a:r>
              <a:rPr lang="fr-FR" dirty="0" err="1"/>
              <a:t>from</a:t>
            </a:r>
            <a:r>
              <a:rPr lang="fr-FR" dirty="0"/>
              <a:t> </a:t>
            </a:r>
            <a:r>
              <a:rPr lang="fr-FR" dirty="0" err="1"/>
              <a:t>month</a:t>
            </a:r>
            <a:r>
              <a:rPr lang="fr-FR" dirty="0"/>
              <a:t> 4 to 12. No </a:t>
            </a:r>
            <a:r>
              <a:rPr lang="fr-FR" dirty="0" err="1"/>
              <a:t>significant</a:t>
            </a:r>
            <a:r>
              <a:rPr lang="fr-FR" dirty="0"/>
              <a:t> </a:t>
            </a:r>
            <a:r>
              <a:rPr lang="fr-FR" dirty="0" err="1"/>
              <a:t>difference</a:t>
            </a:r>
            <a:r>
              <a:rPr lang="fr-FR" dirty="0"/>
              <a:t> </a:t>
            </a:r>
            <a:r>
              <a:rPr lang="fr-FR" dirty="0" err="1"/>
              <a:t>was</a:t>
            </a:r>
            <a:r>
              <a:rPr lang="fr-FR" dirty="0"/>
              <a:t> </a:t>
            </a:r>
            <a:r>
              <a:rPr lang="fr-FR" dirty="0" err="1"/>
              <a:t>observed</a:t>
            </a:r>
            <a:r>
              <a:rPr lang="fr-FR" dirty="0"/>
              <a:t> in the proportion of patients </a:t>
            </a:r>
            <a:r>
              <a:rPr lang="fr-FR" dirty="0" err="1"/>
              <a:t>with</a:t>
            </a:r>
            <a:r>
              <a:rPr lang="fr-FR" dirty="0"/>
              <a:t> </a:t>
            </a:r>
            <a:r>
              <a:rPr lang="fr-FR" dirty="0" err="1"/>
              <a:t>neutropenia</a:t>
            </a:r>
            <a:r>
              <a:rPr lang="fr-FR" dirty="0"/>
              <a:t> </a:t>
            </a:r>
            <a:r>
              <a:rPr lang="fr-FR" dirty="0" err="1"/>
              <a:t>during</a:t>
            </a:r>
            <a:r>
              <a:rPr lang="fr-FR" dirty="0"/>
              <a:t> </a:t>
            </a:r>
            <a:r>
              <a:rPr lang="fr-FR" dirty="0" err="1"/>
              <a:t>months</a:t>
            </a:r>
            <a:r>
              <a:rPr lang="fr-FR" dirty="0"/>
              <a:t> 4 to 7 (14.7% vs. 25.3%; RD 0.11 [95% CI -0.02 to 0.23]; P=0.09) or rejection (33.3% [25 patients] vs. 30.7% [23 patients]; RD -0.03 [95% CI -0.18 to 0.12; P=0.690]). The </a:t>
            </a:r>
            <a:r>
              <a:rPr lang="fr-FR" dirty="0" err="1"/>
              <a:t>median</a:t>
            </a:r>
            <a:r>
              <a:rPr lang="fr-FR" dirty="0"/>
              <a:t> </a:t>
            </a:r>
            <a:r>
              <a:rPr lang="fr-FR" dirty="0" err="1"/>
              <a:t>days</a:t>
            </a:r>
            <a:r>
              <a:rPr lang="fr-FR" dirty="0"/>
              <a:t> of </a:t>
            </a:r>
            <a:r>
              <a:rPr lang="fr-FR" dirty="0" err="1"/>
              <a:t>valganciclovir</a:t>
            </a:r>
            <a:r>
              <a:rPr lang="fr-FR" dirty="0"/>
              <a:t> </a:t>
            </a:r>
            <a:r>
              <a:rPr lang="fr-FR" dirty="0" err="1"/>
              <a:t>was</a:t>
            </a:r>
            <a:r>
              <a:rPr lang="fr-FR" dirty="0"/>
              <a:t> </a:t>
            </a:r>
            <a:r>
              <a:rPr lang="fr-FR" dirty="0" err="1"/>
              <a:t>lower</a:t>
            </a:r>
            <a:r>
              <a:rPr lang="fr-FR" dirty="0"/>
              <a:t> in the IP group </a:t>
            </a:r>
            <a:r>
              <a:rPr lang="fr-FR" dirty="0" err="1"/>
              <a:t>than</a:t>
            </a:r>
            <a:r>
              <a:rPr lang="fr-FR" dirty="0"/>
              <a:t> in the SP group (137 vs. 198; P &lt; 0.001). </a:t>
            </a:r>
          </a:p>
          <a:p>
            <a:r>
              <a:rPr lang="fr-FR" b="1" dirty="0"/>
              <a:t>Conclusions</a:t>
            </a:r>
            <a:r>
              <a:rPr lang="fr-FR" dirty="0"/>
              <a:t>: </a:t>
            </a:r>
            <a:r>
              <a:rPr lang="fr-FR" dirty="0" err="1"/>
              <a:t>Immunoguided</a:t>
            </a:r>
            <a:r>
              <a:rPr lang="fr-FR" dirty="0"/>
              <a:t> </a:t>
            </a:r>
            <a:r>
              <a:rPr lang="fr-FR" dirty="0" err="1"/>
              <a:t>prophylaxis</a:t>
            </a:r>
            <a:r>
              <a:rPr lang="fr-FR" dirty="0"/>
              <a:t> </a:t>
            </a:r>
            <a:r>
              <a:rPr lang="fr-FR" dirty="0" err="1"/>
              <a:t>was</a:t>
            </a:r>
            <a:r>
              <a:rPr lang="fr-FR" dirty="0"/>
              <a:t> </a:t>
            </a:r>
            <a:r>
              <a:rPr lang="fr-FR" dirty="0" err="1"/>
              <a:t>noninferior</a:t>
            </a:r>
            <a:r>
              <a:rPr lang="fr-FR" dirty="0"/>
              <a:t> to the standard of care in </a:t>
            </a:r>
            <a:r>
              <a:rPr lang="fr-FR" dirty="0" err="1"/>
              <a:t>preventing</a:t>
            </a:r>
            <a:r>
              <a:rPr lang="fr-FR" dirty="0"/>
              <a:t> CMV </a:t>
            </a:r>
            <a:r>
              <a:rPr lang="fr-FR" dirty="0" err="1"/>
              <a:t>disease</a:t>
            </a:r>
            <a:r>
              <a:rPr lang="fr-FR" dirty="0"/>
              <a:t> in </a:t>
            </a:r>
            <a:r>
              <a:rPr lang="fr-FR" dirty="0" err="1"/>
              <a:t>lung</a:t>
            </a:r>
            <a:r>
              <a:rPr lang="fr-FR" dirty="0"/>
              <a:t> transplant </a:t>
            </a:r>
            <a:r>
              <a:rPr lang="fr-FR" dirty="0" err="1"/>
              <a:t>recipients</a:t>
            </a:r>
            <a:r>
              <a:rPr lang="fr-FR" dirty="0"/>
              <a:t>.</a:t>
            </a:r>
          </a:p>
        </p:txBody>
      </p:sp>
      <p:sp>
        <p:nvSpPr>
          <p:cNvPr id="4" name="Espace réservé du numéro de diapositive 3">
            <a:extLst>
              <a:ext uri="{FF2B5EF4-FFF2-40B4-BE49-F238E27FC236}">
                <a16:creationId xmlns:a16="http://schemas.microsoft.com/office/drawing/2014/main" id="{A9E81D43-E9A3-E98C-413E-5AD576CA65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242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8E1D-DE17-3531-9083-597AA4AB7F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077DF3-D585-C89D-12C6-B534C417D9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4C181E-1F1F-C134-935E-538F98D5A10B}"/>
              </a:ext>
            </a:extLst>
          </p:cNvPr>
          <p:cNvSpPr>
            <a:spLocks noGrp="1"/>
          </p:cNvSpPr>
          <p:nvPr>
            <p:ph type="body" idx="1"/>
          </p:nvPr>
        </p:nvSpPr>
        <p:spPr/>
        <p:txBody>
          <a:bodyPr/>
          <a:lstStyle/>
          <a:p>
            <a:r>
              <a:rPr lang="fr-FR" b="0" i="1" dirty="0" err="1">
                <a:latin typeface="+mn-lt"/>
              </a:rPr>
              <a:t>Abbreviations</a:t>
            </a:r>
            <a:r>
              <a:rPr lang="fr-FR" b="0" i="1" dirty="0">
                <a:latin typeface="+mn-lt"/>
              </a:rPr>
              <a:t>: CMV, </a:t>
            </a:r>
            <a:r>
              <a:rPr lang="fr-FR" b="0" i="1" dirty="0" err="1">
                <a:latin typeface="+mn-lt"/>
              </a:rPr>
              <a:t>Cytomegalovirus</a:t>
            </a:r>
            <a:r>
              <a:rPr lang="fr-FR" b="0" i="1" dirty="0">
                <a:latin typeface="+mn-lt"/>
              </a:rPr>
              <a:t>; IP, </a:t>
            </a:r>
            <a:r>
              <a:rPr kumimoji="0" lang="en-US"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immunoguided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prophylaxis; SP, standard prophylaxis; RD, Risk difference; CI, Confidence interval.</a:t>
            </a:r>
            <a:endParaRPr lang="fr-FR" b="0" i="1" dirty="0">
              <a:latin typeface="+mn-lt"/>
            </a:endParaRPr>
          </a:p>
          <a:p>
            <a:endParaRPr lang="fr-FR" b="1" dirty="0"/>
          </a:p>
          <a:p>
            <a:r>
              <a:rPr lang="fr-FR" b="1" dirty="0"/>
              <a:t>Reference </a:t>
            </a:r>
            <a:r>
              <a:rPr lang="fr-FR" b="1" dirty="0" err="1"/>
              <a:t>Number</a:t>
            </a:r>
            <a:r>
              <a:rPr lang="fr-FR" b="1" dirty="0"/>
              <a:t>: 1045</a:t>
            </a:r>
          </a:p>
          <a:p>
            <a:r>
              <a:rPr lang="fr-FR" b="1" dirty="0"/>
              <a:t>IMMUNO-GUIDED PROPHYLAXIS FOR THE PREVENTION OF CMV DISEASE IN LOW RISK LUNG TRANSPLANT RECIPIENTS </a:t>
            </a:r>
          </a:p>
          <a:p>
            <a:endParaRPr lang="fr-FR" dirty="0"/>
          </a:p>
          <a:p>
            <a:r>
              <a:rPr lang="fr-FR" b="1" dirty="0"/>
              <a:t>Aurora </a:t>
            </a:r>
            <a:r>
              <a:rPr lang="fr-FR" b="1" dirty="0" err="1"/>
              <a:t>Paéz</a:t>
            </a:r>
            <a:r>
              <a:rPr lang="fr-FR" b="1" dirty="0"/>
              <a:t> Vega</a:t>
            </a:r>
            <a:r>
              <a:rPr lang="fr-FR" b="1" baseline="30000" dirty="0"/>
              <a:t>1</a:t>
            </a:r>
            <a:r>
              <a:rPr lang="fr-FR" b="1" dirty="0"/>
              <a:t>, Jose Manuel Vaquero Barrios</a:t>
            </a:r>
            <a:r>
              <a:rPr lang="fr-FR" b="1" baseline="30000" dirty="0"/>
              <a:t>2</a:t>
            </a:r>
            <a:r>
              <a:rPr lang="fr-FR" b="1" dirty="0"/>
              <a:t>, Elisa Ruiz-Arabi</a:t>
            </a:r>
            <a:r>
              <a:rPr lang="fr-FR" b="1" baseline="30000" dirty="0"/>
              <a:t>3</a:t>
            </a:r>
            <a:r>
              <a:rPr lang="fr-FR" b="1" dirty="0"/>
              <a:t>, David </a:t>
            </a:r>
            <a:r>
              <a:rPr lang="fr-FR" b="1" dirty="0" err="1"/>
              <a:t>Iturbe</a:t>
            </a:r>
            <a:r>
              <a:rPr lang="fr-FR" b="1" dirty="0"/>
              <a:t> Fernández</a:t>
            </a:r>
            <a:r>
              <a:rPr lang="fr-FR" b="1" baseline="30000" dirty="0"/>
              <a:t>4</a:t>
            </a:r>
            <a:r>
              <a:rPr lang="fr-FR" b="1" dirty="0"/>
              <a:t>, Rodrigo Alonso</a:t>
            </a:r>
            <a:r>
              <a:rPr lang="fr-FR" b="1" baseline="30000" dirty="0"/>
              <a:t>5</a:t>
            </a:r>
            <a:r>
              <a:rPr lang="fr-FR" b="1" dirty="0"/>
              <a:t>, </a:t>
            </a:r>
            <a:r>
              <a:rPr lang="fr-FR" b="1" dirty="0" err="1"/>
              <a:t>Piedad</a:t>
            </a:r>
            <a:r>
              <a:rPr lang="fr-FR" b="1" dirty="0"/>
              <a:t> Ussetti-Gil</a:t>
            </a:r>
            <a:r>
              <a:rPr lang="fr-FR" b="1" baseline="30000" dirty="0"/>
              <a:t>6</a:t>
            </a:r>
            <a:r>
              <a:rPr lang="fr-FR" b="1" dirty="0"/>
              <a:t>, Victor </a:t>
            </a:r>
            <a:r>
              <a:rPr lang="fr-FR" b="1" dirty="0" err="1"/>
              <a:t>Monforte</a:t>
            </a:r>
            <a:r>
              <a:rPr lang="fr-FR" b="1" dirty="0"/>
              <a:t> Torres</a:t>
            </a:r>
            <a:r>
              <a:rPr lang="fr-FR" b="1" baseline="30000" dirty="0"/>
              <a:t>7</a:t>
            </a:r>
            <a:r>
              <a:rPr lang="fr-FR" b="1" dirty="0"/>
              <a:t>, </a:t>
            </a:r>
            <a:r>
              <a:rPr lang="fr-FR" b="1" dirty="0" err="1"/>
              <a:t>Amparo</a:t>
            </a:r>
            <a:r>
              <a:rPr lang="fr-FR" b="1" dirty="0"/>
              <a:t> Pastor</a:t>
            </a:r>
            <a:r>
              <a:rPr lang="fr-FR" b="1" baseline="30000" dirty="0"/>
              <a:t>8</a:t>
            </a:r>
            <a:r>
              <a:rPr lang="fr-FR" b="1" dirty="0"/>
              <a:t>, Raquel Fernandez Moreno</a:t>
            </a:r>
            <a:r>
              <a:rPr lang="fr-FR" b="1" baseline="30000" dirty="0"/>
              <a:t>1</a:t>
            </a:r>
            <a:r>
              <a:rPr lang="fr-FR" b="1" dirty="0"/>
              <a:t>, Victor Mora</a:t>
            </a:r>
            <a:r>
              <a:rPr lang="fr-FR" b="1" baseline="30000" dirty="0"/>
              <a:t>4</a:t>
            </a:r>
            <a:r>
              <a:rPr lang="fr-FR" b="1" dirty="0"/>
              <a:t>, Marta Erro-Iribarren</a:t>
            </a:r>
            <a:r>
              <a:rPr lang="fr-FR" b="1" baseline="30000" dirty="0"/>
              <a:t>6</a:t>
            </a:r>
            <a:r>
              <a:rPr lang="fr-FR" b="1" dirty="0"/>
              <a:t>, Carlos A Quezada</a:t>
            </a:r>
            <a:r>
              <a:rPr lang="fr-FR" b="1" baseline="30000" dirty="0"/>
              <a:t>5</a:t>
            </a:r>
            <a:r>
              <a:rPr lang="fr-FR" b="1" dirty="0"/>
              <a:t>, Cristina </a:t>
            </a:r>
            <a:r>
              <a:rPr lang="fr-FR" b="1" dirty="0" err="1"/>
              <a:t>Berastegui</a:t>
            </a:r>
            <a:r>
              <a:rPr lang="fr-FR" b="1" dirty="0"/>
              <a:t> García</a:t>
            </a:r>
            <a:r>
              <a:rPr lang="fr-FR" b="1" baseline="30000" dirty="0"/>
              <a:t>7</a:t>
            </a:r>
            <a:r>
              <a:rPr lang="fr-FR" b="1" dirty="0"/>
              <a:t>, Jose </a:t>
            </a:r>
            <a:r>
              <a:rPr lang="fr-FR" b="1" dirty="0" err="1"/>
              <a:t>Cifrian</a:t>
            </a:r>
            <a:r>
              <a:rPr lang="fr-FR" b="1" dirty="0"/>
              <a:t> Martinez</a:t>
            </a:r>
            <a:r>
              <a:rPr lang="fr-FR" b="1" baseline="30000" dirty="0"/>
              <a:t>4</a:t>
            </a:r>
            <a:r>
              <a:rPr lang="fr-FR" b="1" dirty="0"/>
              <a:t>, Angela Cano</a:t>
            </a:r>
            <a:r>
              <a:rPr lang="fr-FR" b="1" baseline="30000" dirty="0"/>
              <a:t>3</a:t>
            </a:r>
            <a:r>
              <a:rPr lang="fr-FR" b="1" dirty="0"/>
              <a:t>, Juan Jose Caston</a:t>
            </a:r>
            <a:r>
              <a:rPr lang="fr-FR" b="1" baseline="30000" dirty="0"/>
              <a:t>6</a:t>
            </a:r>
            <a:r>
              <a:rPr lang="fr-FR" b="1" dirty="0"/>
              <a:t>, Isabel MacHuca</a:t>
            </a:r>
            <a:r>
              <a:rPr lang="fr-FR" b="1" baseline="30000" dirty="0"/>
              <a:t>3</a:t>
            </a:r>
            <a:r>
              <a:rPr lang="fr-FR" b="1" dirty="0"/>
              <a:t>, Maria Angeles Lobo-Acosta</a:t>
            </a:r>
            <a:r>
              <a:rPr lang="fr-FR" b="1" baseline="30000" dirty="0"/>
              <a:t>8</a:t>
            </a:r>
            <a:r>
              <a:rPr lang="fr-FR" b="1" dirty="0"/>
              <a:t>, Belen Gutierrez Gutierrez</a:t>
            </a:r>
            <a:r>
              <a:rPr lang="fr-FR" b="1" baseline="30000" dirty="0"/>
              <a:t>9</a:t>
            </a:r>
            <a:r>
              <a:rPr lang="fr-FR" b="1" dirty="0"/>
              <a:t>, Sara Cantisan</a:t>
            </a:r>
            <a:r>
              <a:rPr lang="fr-FR" b="1" baseline="30000" dirty="0"/>
              <a:t>10</a:t>
            </a:r>
            <a:r>
              <a:rPr lang="fr-FR" b="1" dirty="0"/>
              <a:t>, Julian de la Torre-Cisneros</a:t>
            </a:r>
            <a:r>
              <a:rPr lang="fr-FR" b="1" baseline="30000" dirty="0"/>
              <a:t>3</a:t>
            </a:r>
            <a:r>
              <a:rPr lang="fr-FR" b="1" dirty="0"/>
              <a:t> </a:t>
            </a:r>
          </a:p>
          <a:p>
            <a:endParaRPr lang="fr-FR" dirty="0"/>
          </a:p>
          <a:p>
            <a:r>
              <a:rPr lang="fr-FR" i="1" baseline="30000" dirty="0"/>
              <a:t>1</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Cordoba, Spain, </a:t>
            </a:r>
            <a:r>
              <a:rPr lang="fr-FR" i="1" baseline="30000" dirty="0"/>
              <a:t>2</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Lung Transplantation Unit, Cordoba, Spain, </a:t>
            </a:r>
            <a:r>
              <a:rPr lang="fr-FR" i="1" baseline="30000" dirty="0"/>
              <a:t>3</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Infectious</a:t>
            </a:r>
            <a:r>
              <a:rPr lang="fr-FR" i="1" dirty="0"/>
              <a:t> </a:t>
            </a:r>
            <a:r>
              <a:rPr lang="fr-FR" i="1" dirty="0" err="1"/>
              <a:t>Diseases</a:t>
            </a:r>
            <a:r>
              <a:rPr lang="fr-FR" i="1" dirty="0"/>
              <a:t>, Cordoba, Spain, </a:t>
            </a:r>
            <a:r>
              <a:rPr lang="fr-FR" i="1" baseline="30000" dirty="0"/>
              <a:t>4</a:t>
            </a:r>
            <a:r>
              <a:rPr lang="fr-FR" i="1" dirty="0"/>
              <a:t>Marques de </a:t>
            </a:r>
            <a:r>
              <a:rPr lang="fr-FR" i="1" dirty="0" err="1"/>
              <a:t>Valdecilla</a:t>
            </a:r>
            <a:r>
              <a:rPr lang="fr-FR" i="1" dirty="0"/>
              <a:t> </a:t>
            </a:r>
            <a:r>
              <a:rPr lang="fr-FR" i="1" dirty="0" err="1"/>
              <a:t>University</a:t>
            </a:r>
            <a:r>
              <a:rPr lang="fr-FR" i="1" dirty="0"/>
              <a:t> Hospital, Santander, Spain, Lung Transplantation Unit, Santander, Spain, </a:t>
            </a:r>
            <a:r>
              <a:rPr lang="fr-FR" i="1" baseline="30000" dirty="0"/>
              <a:t>5</a:t>
            </a:r>
            <a:r>
              <a:rPr lang="fr-FR" i="1" dirty="0"/>
              <a:t>i+12 </a:t>
            </a:r>
            <a:r>
              <a:rPr lang="fr-FR" i="1" dirty="0" err="1"/>
              <a:t>Research</a:t>
            </a:r>
            <a:r>
              <a:rPr lang="fr-FR" i="1" dirty="0"/>
              <a:t> Institute, 12 de Octubre Hospital, Madrid, Spain, Lung Transplantation Unit, Madrid, Spain, </a:t>
            </a:r>
            <a:r>
              <a:rPr lang="fr-FR" i="1" baseline="30000" dirty="0"/>
              <a:t>6</a:t>
            </a:r>
            <a:r>
              <a:rPr lang="fr-FR" i="1" dirty="0"/>
              <a:t>Puerta de Hierro Hospital, Madrid, Spain, </a:t>
            </a:r>
            <a:r>
              <a:rPr lang="fr-FR" i="1" dirty="0" err="1"/>
              <a:t>Pulmonology</a:t>
            </a:r>
            <a:r>
              <a:rPr lang="fr-FR" i="1" dirty="0"/>
              <a:t> Service, Lung Transplant Unit, Madrid, Spain, </a:t>
            </a:r>
            <a:r>
              <a:rPr lang="fr-FR" i="1" baseline="30000" dirty="0"/>
              <a:t>7</a:t>
            </a:r>
            <a:r>
              <a:rPr lang="fr-FR" i="1" dirty="0"/>
              <a:t>Hospital </a:t>
            </a:r>
            <a:r>
              <a:rPr lang="fr-FR" i="1" dirty="0" err="1"/>
              <a:t>Universitari</a:t>
            </a:r>
            <a:r>
              <a:rPr lang="fr-FR" i="1" dirty="0"/>
              <a:t> Vall d'</a:t>
            </a:r>
            <a:r>
              <a:rPr lang="fr-FR" i="1" dirty="0" err="1"/>
              <a:t>Hebron</a:t>
            </a:r>
            <a:r>
              <a:rPr lang="fr-FR" i="1" dirty="0"/>
              <a:t>, Barcelona, Spain. CIBER de </a:t>
            </a:r>
            <a:r>
              <a:rPr lang="fr-FR" i="1" dirty="0" err="1"/>
              <a:t>Enfermedades</a:t>
            </a:r>
            <a:r>
              <a:rPr lang="fr-FR" i="1" dirty="0"/>
              <a:t> </a:t>
            </a:r>
            <a:r>
              <a:rPr lang="fr-FR" i="1" dirty="0" err="1"/>
              <a:t>Respiratorias</a:t>
            </a:r>
            <a:r>
              <a:rPr lang="fr-FR" i="1" dirty="0"/>
              <a:t>, Instituto de </a:t>
            </a:r>
            <a:r>
              <a:rPr lang="fr-FR" i="1" dirty="0" err="1"/>
              <a:t>Salud</a:t>
            </a:r>
            <a:r>
              <a:rPr lang="fr-FR" i="1" dirty="0"/>
              <a:t> Carlos III, Madrid, Spain. , </a:t>
            </a:r>
            <a:r>
              <a:rPr lang="fr-FR" i="1" dirty="0" err="1"/>
              <a:t>Neumology</a:t>
            </a:r>
            <a:r>
              <a:rPr lang="fr-FR" i="1" dirty="0"/>
              <a:t>, Lung Transplantation Unit, Barcelona, Spain, </a:t>
            </a:r>
            <a:r>
              <a:rPr lang="fr-FR" i="1" baseline="30000" dirty="0"/>
              <a:t>8</a:t>
            </a:r>
            <a:r>
              <a:rPr lang="fr-FR" i="1" dirty="0"/>
              <a:t>Virgen </a:t>
            </a:r>
            <a:r>
              <a:rPr lang="fr-FR" i="1" dirty="0" err="1"/>
              <a:t>del</a:t>
            </a:r>
            <a:r>
              <a:rPr lang="fr-FR" i="1" dirty="0"/>
              <a:t> </a:t>
            </a:r>
            <a:r>
              <a:rPr lang="fr-FR" i="1" dirty="0" err="1"/>
              <a:t>Rocío</a:t>
            </a:r>
            <a:r>
              <a:rPr lang="fr-FR" i="1" dirty="0"/>
              <a:t> </a:t>
            </a:r>
            <a:r>
              <a:rPr lang="fr-FR" i="1" dirty="0" err="1"/>
              <a:t>University</a:t>
            </a:r>
            <a:r>
              <a:rPr lang="fr-FR" i="1" dirty="0"/>
              <a:t> Hospital (CTU-HUVR), Sevilla, Spain, </a:t>
            </a:r>
            <a:r>
              <a:rPr lang="fr-FR" i="1" dirty="0" err="1"/>
              <a:t>Clinical</a:t>
            </a:r>
            <a:r>
              <a:rPr lang="fr-FR" i="1" dirty="0"/>
              <a:t> Trials Unit, </a:t>
            </a:r>
            <a:r>
              <a:rPr lang="fr-FR" i="1" dirty="0" err="1"/>
              <a:t>Seville</a:t>
            </a:r>
            <a:r>
              <a:rPr lang="fr-FR" i="1" dirty="0"/>
              <a:t>, Spain, </a:t>
            </a:r>
            <a:r>
              <a:rPr lang="fr-FR" i="1" baseline="30000" dirty="0"/>
              <a:t>9</a:t>
            </a:r>
            <a:r>
              <a:rPr lang="fr-FR" i="1" dirty="0"/>
              <a:t>Virgen Macarena </a:t>
            </a:r>
            <a:r>
              <a:rPr lang="fr-FR" i="1" dirty="0" err="1"/>
              <a:t>University</a:t>
            </a:r>
            <a:r>
              <a:rPr lang="fr-FR" i="1" dirty="0"/>
              <a:t> Hospital/ </a:t>
            </a:r>
            <a:r>
              <a:rPr lang="fr-FR" i="1" dirty="0" err="1"/>
              <a:t>University</a:t>
            </a:r>
            <a:r>
              <a:rPr lang="fr-FR" i="1" dirty="0"/>
              <a:t> of </a:t>
            </a:r>
            <a:r>
              <a:rPr lang="fr-FR" i="1" dirty="0" err="1"/>
              <a:t>Seville</a:t>
            </a:r>
            <a:r>
              <a:rPr lang="fr-FR" i="1" dirty="0"/>
              <a:t>, </a:t>
            </a:r>
            <a:r>
              <a:rPr lang="fr-FR" i="1" dirty="0" err="1"/>
              <a:t>Biomedicine</a:t>
            </a:r>
            <a:r>
              <a:rPr lang="fr-FR" i="1" dirty="0"/>
              <a:t> Institute of </a:t>
            </a:r>
            <a:r>
              <a:rPr lang="fr-FR" i="1" dirty="0" err="1"/>
              <a:t>Seville</a:t>
            </a:r>
            <a:r>
              <a:rPr lang="fr-FR" i="1" dirty="0"/>
              <a:t> (IBIS), </a:t>
            </a:r>
            <a:r>
              <a:rPr lang="fr-FR" i="1" dirty="0" err="1"/>
              <a:t>Seville</a:t>
            </a:r>
            <a:r>
              <a:rPr lang="fr-FR" i="1" dirty="0"/>
              <a:t>,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Infectious</a:t>
            </a:r>
            <a:r>
              <a:rPr lang="fr-FR" i="1" dirty="0"/>
              <a:t> </a:t>
            </a:r>
            <a:r>
              <a:rPr lang="fr-FR" i="1" dirty="0" err="1"/>
              <a:t>Diseases</a:t>
            </a:r>
            <a:r>
              <a:rPr lang="fr-FR" i="1" dirty="0"/>
              <a:t> Service, </a:t>
            </a:r>
            <a:r>
              <a:rPr lang="fr-FR" i="1" dirty="0" err="1"/>
              <a:t>Seville</a:t>
            </a:r>
            <a:r>
              <a:rPr lang="fr-FR" i="1" dirty="0"/>
              <a:t>, Spain, </a:t>
            </a:r>
            <a:r>
              <a:rPr lang="fr-FR" i="1" baseline="30000" dirty="0"/>
              <a:t>10</a:t>
            </a:r>
            <a:r>
              <a:rPr lang="fr-FR" i="1" dirty="0"/>
              <a:t>Maimónides Institute for </a:t>
            </a:r>
            <a:r>
              <a:rPr lang="fr-FR" i="1" dirty="0" err="1"/>
              <a:t>Biomedical</a:t>
            </a:r>
            <a:r>
              <a:rPr lang="fr-FR" i="1" dirty="0"/>
              <a:t> </a:t>
            </a:r>
            <a:r>
              <a:rPr lang="fr-FR" i="1" dirty="0" err="1"/>
              <a:t>Research</a:t>
            </a:r>
            <a:r>
              <a:rPr lang="fr-FR" i="1" dirty="0"/>
              <a:t> of Córdoba (IMIBIC)/Reina </a:t>
            </a:r>
            <a:r>
              <a:rPr lang="fr-FR" i="1" dirty="0" err="1"/>
              <a:t>Sofía</a:t>
            </a:r>
            <a:r>
              <a:rPr lang="fr-FR" i="1" dirty="0"/>
              <a:t> </a:t>
            </a:r>
            <a:r>
              <a:rPr lang="fr-FR" i="1" dirty="0" err="1"/>
              <a:t>University</a:t>
            </a:r>
            <a:r>
              <a:rPr lang="fr-FR" i="1" dirty="0"/>
              <a:t> Hospital/</a:t>
            </a:r>
            <a:r>
              <a:rPr lang="fr-FR" i="1" dirty="0" err="1"/>
              <a:t>University</a:t>
            </a:r>
            <a:r>
              <a:rPr lang="fr-FR" i="1" dirty="0"/>
              <a:t> of Córdoba (UCO), Córdoba, Spain, Centro de </a:t>
            </a:r>
            <a:r>
              <a:rPr lang="fr-FR" i="1" dirty="0" err="1"/>
              <a:t>Investigación</a:t>
            </a:r>
            <a:r>
              <a:rPr lang="fr-FR" i="1" dirty="0"/>
              <a:t> </a:t>
            </a:r>
            <a:r>
              <a:rPr lang="fr-FR" i="1" dirty="0" err="1"/>
              <a:t>Biomédica</a:t>
            </a:r>
            <a:r>
              <a:rPr lang="fr-FR" i="1" dirty="0"/>
              <a:t> en Red de </a:t>
            </a:r>
            <a:r>
              <a:rPr lang="fr-FR" i="1" dirty="0" err="1"/>
              <a:t>Enfermedades</a:t>
            </a:r>
            <a:r>
              <a:rPr lang="fr-FR" i="1" dirty="0"/>
              <a:t> </a:t>
            </a:r>
            <a:r>
              <a:rPr lang="fr-FR" i="1" dirty="0" err="1"/>
              <a:t>Infecciosas</a:t>
            </a:r>
            <a:r>
              <a:rPr lang="fr-FR" i="1" dirty="0"/>
              <a:t> (CIBERINFEC), Instituto de </a:t>
            </a:r>
            <a:r>
              <a:rPr lang="fr-FR" i="1" dirty="0" err="1"/>
              <a:t>Salud</a:t>
            </a:r>
            <a:r>
              <a:rPr lang="fr-FR" i="1" dirty="0"/>
              <a:t> Carlos III, Madrid, Spain., </a:t>
            </a:r>
            <a:r>
              <a:rPr lang="fr-FR" i="1" dirty="0" err="1"/>
              <a:t>Immunology</a:t>
            </a:r>
            <a:r>
              <a:rPr lang="fr-FR" i="1" dirty="0"/>
              <a:t> Service,, Cordoba, Spain </a:t>
            </a:r>
          </a:p>
          <a:p>
            <a:endParaRPr lang="fr-FR" dirty="0"/>
          </a:p>
          <a:p>
            <a:r>
              <a:rPr lang="fr-FR" b="1" dirty="0"/>
              <a:t>Background</a:t>
            </a:r>
            <a:r>
              <a:rPr lang="fr-FR" dirty="0"/>
              <a:t>: The standard </a:t>
            </a:r>
            <a:r>
              <a:rPr lang="fr-FR" dirty="0" err="1"/>
              <a:t>prophylaxis</a:t>
            </a:r>
            <a:r>
              <a:rPr lang="fr-FR" dirty="0"/>
              <a:t> </a:t>
            </a:r>
            <a:r>
              <a:rPr lang="fr-FR" dirty="0" err="1"/>
              <a:t>treatment</a:t>
            </a:r>
            <a:r>
              <a:rPr lang="fr-FR" dirty="0"/>
              <a:t> for CMV </a:t>
            </a:r>
            <a:r>
              <a:rPr lang="fr-FR" dirty="0" err="1"/>
              <a:t>disease</a:t>
            </a:r>
            <a:r>
              <a:rPr lang="fr-FR" dirty="0"/>
              <a:t> in CMV-</a:t>
            </a:r>
            <a:r>
              <a:rPr lang="fr-FR" dirty="0" err="1"/>
              <a:t>seropositive</a:t>
            </a:r>
            <a:r>
              <a:rPr lang="fr-FR" dirty="0"/>
              <a:t> </a:t>
            </a:r>
            <a:r>
              <a:rPr lang="fr-FR" dirty="0" err="1"/>
              <a:t>lung</a:t>
            </a:r>
            <a:r>
              <a:rPr lang="fr-FR" dirty="0"/>
              <a:t> transplant </a:t>
            </a:r>
            <a:r>
              <a:rPr lang="fr-FR" dirty="0" err="1"/>
              <a:t>recipients</a:t>
            </a:r>
            <a:r>
              <a:rPr lang="fr-FR" dirty="0"/>
              <a:t> </a:t>
            </a:r>
            <a:r>
              <a:rPr lang="fr-FR" dirty="0" err="1"/>
              <a:t>is</a:t>
            </a:r>
            <a:r>
              <a:rPr lang="fr-FR" dirty="0"/>
              <a:t> </a:t>
            </a:r>
            <a:r>
              <a:rPr lang="fr-FR" dirty="0" err="1"/>
              <a:t>associated</a:t>
            </a:r>
            <a:r>
              <a:rPr lang="fr-FR" dirty="0"/>
              <a:t> </a:t>
            </a:r>
            <a:r>
              <a:rPr lang="fr-FR" dirty="0" err="1"/>
              <a:t>with</a:t>
            </a:r>
            <a:r>
              <a:rPr lang="fr-FR" dirty="0"/>
              <a:t> adverse </a:t>
            </a:r>
            <a:r>
              <a:rPr lang="fr-FR" dirty="0" err="1"/>
              <a:t>events</a:t>
            </a:r>
            <a:r>
              <a:rPr lang="fr-FR" dirty="0"/>
              <a:t> and </a:t>
            </a:r>
            <a:r>
              <a:rPr lang="fr-FR" dirty="0" err="1"/>
              <a:t>risk</a:t>
            </a:r>
            <a:r>
              <a:rPr lang="fr-FR" dirty="0"/>
              <a:t> of </a:t>
            </a:r>
            <a:r>
              <a:rPr lang="fr-FR" dirty="0" err="1"/>
              <a:t>resistance</a:t>
            </a:r>
            <a:r>
              <a:rPr lang="fr-FR" dirty="0"/>
              <a:t>. The </a:t>
            </a:r>
            <a:r>
              <a:rPr lang="fr-FR" dirty="0" err="1"/>
              <a:t>current</a:t>
            </a:r>
            <a:r>
              <a:rPr lang="fr-FR" dirty="0"/>
              <a:t> </a:t>
            </a:r>
            <a:r>
              <a:rPr lang="fr-FR" dirty="0" err="1"/>
              <a:t>study</a:t>
            </a:r>
            <a:r>
              <a:rPr lang="fr-FR" dirty="0"/>
              <a:t> </a:t>
            </a:r>
            <a:r>
              <a:rPr lang="fr-FR" dirty="0" err="1"/>
              <a:t>aims</a:t>
            </a:r>
            <a:r>
              <a:rPr lang="fr-FR" dirty="0"/>
              <a:t> to </a:t>
            </a:r>
            <a:r>
              <a:rPr lang="fr-FR" dirty="0" err="1"/>
              <a:t>demonstrate</a:t>
            </a:r>
            <a:r>
              <a:rPr lang="fr-FR" dirty="0"/>
              <a:t> </a:t>
            </a:r>
            <a:r>
              <a:rPr lang="fr-FR" dirty="0" err="1"/>
              <a:t>that</a:t>
            </a:r>
            <a:r>
              <a:rPr lang="fr-FR" dirty="0"/>
              <a:t> </a:t>
            </a:r>
            <a:r>
              <a:rPr lang="fr-FR" dirty="0" err="1"/>
              <a:t>immunoguided</a:t>
            </a:r>
            <a:r>
              <a:rPr lang="fr-FR" dirty="0"/>
              <a:t> </a:t>
            </a:r>
            <a:r>
              <a:rPr lang="fr-FR" dirty="0" err="1"/>
              <a:t>prophylaxis</a:t>
            </a:r>
            <a:r>
              <a:rPr lang="fr-FR" dirty="0"/>
              <a:t> </a:t>
            </a:r>
            <a:r>
              <a:rPr lang="fr-FR" dirty="0" err="1"/>
              <a:t>is</a:t>
            </a:r>
            <a:r>
              <a:rPr lang="fr-FR" dirty="0"/>
              <a:t> effective and </a:t>
            </a:r>
            <a:r>
              <a:rPr lang="fr-FR" dirty="0" err="1"/>
              <a:t>safe</a:t>
            </a:r>
            <a:r>
              <a:rPr lang="fr-FR" dirty="0"/>
              <a:t> in </a:t>
            </a:r>
            <a:r>
              <a:rPr lang="fr-FR" dirty="0" err="1"/>
              <a:t>seropositive</a:t>
            </a:r>
            <a:r>
              <a:rPr lang="fr-FR" dirty="0"/>
              <a:t> </a:t>
            </a:r>
            <a:r>
              <a:rPr lang="fr-FR" dirty="0" err="1"/>
              <a:t>lung</a:t>
            </a:r>
            <a:r>
              <a:rPr lang="fr-FR" dirty="0"/>
              <a:t> transplant </a:t>
            </a:r>
            <a:r>
              <a:rPr lang="fr-FR" dirty="0" err="1"/>
              <a:t>recipients</a:t>
            </a:r>
            <a:r>
              <a:rPr lang="fr-FR" dirty="0"/>
              <a:t>. </a:t>
            </a:r>
          </a:p>
          <a:p>
            <a:r>
              <a:rPr lang="fr-FR" b="1" dirty="0"/>
              <a:t>Methods</a:t>
            </a:r>
            <a:r>
              <a:rPr lang="fr-FR" dirty="0"/>
              <a:t>: Phase III, multicentre, </a:t>
            </a:r>
            <a:r>
              <a:rPr lang="fr-FR" dirty="0" err="1"/>
              <a:t>randomized</a:t>
            </a:r>
            <a:r>
              <a:rPr lang="fr-FR" dirty="0"/>
              <a:t>, open-label, </a:t>
            </a:r>
            <a:r>
              <a:rPr lang="fr-FR" dirty="0" err="1"/>
              <a:t>noninferiority</a:t>
            </a:r>
            <a:r>
              <a:rPr lang="fr-FR" dirty="0"/>
              <a:t> </a:t>
            </a:r>
            <a:r>
              <a:rPr lang="fr-FR" dirty="0" err="1"/>
              <a:t>clinical</a:t>
            </a:r>
            <a:r>
              <a:rPr lang="fr-FR" dirty="0"/>
              <a:t> trial </a:t>
            </a:r>
            <a:r>
              <a:rPr lang="fr-FR" dirty="0" err="1"/>
              <a:t>conducted</a:t>
            </a:r>
            <a:r>
              <a:rPr lang="fr-FR" dirty="0"/>
              <a:t> in </a:t>
            </a:r>
            <a:r>
              <a:rPr lang="fr-FR" dirty="0" err="1"/>
              <a:t>adult</a:t>
            </a:r>
            <a:r>
              <a:rPr lang="fr-FR" dirty="0"/>
              <a:t> </a:t>
            </a:r>
            <a:r>
              <a:rPr lang="fr-FR" dirty="0" err="1"/>
              <a:t>lung</a:t>
            </a:r>
            <a:r>
              <a:rPr lang="fr-FR" dirty="0"/>
              <a:t> transplant </a:t>
            </a:r>
            <a:r>
              <a:rPr lang="fr-FR" dirty="0" err="1"/>
              <a:t>recipients</a:t>
            </a:r>
            <a:r>
              <a:rPr lang="fr-FR" dirty="0"/>
              <a:t>. Patients </a:t>
            </a:r>
            <a:r>
              <a:rPr lang="fr-FR" dirty="0" err="1"/>
              <a:t>were</a:t>
            </a:r>
            <a:r>
              <a:rPr lang="fr-FR" dirty="0"/>
              <a:t> </a:t>
            </a:r>
            <a:r>
              <a:rPr lang="fr-FR" dirty="0" err="1"/>
              <a:t>randomized</a:t>
            </a:r>
            <a:r>
              <a:rPr lang="fr-FR" dirty="0"/>
              <a:t> (1:1) to: (1) </a:t>
            </a:r>
            <a:r>
              <a:rPr lang="fr-FR" dirty="0" err="1"/>
              <a:t>immunoguided</a:t>
            </a:r>
            <a:r>
              <a:rPr lang="fr-FR" dirty="0"/>
              <a:t> </a:t>
            </a:r>
            <a:r>
              <a:rPr lang="fr-FR" dirty="0" err="1"/>
              <a:t>prophylaxis</a:t>
            </a:r>
            <a:r>
              <a:rPr lang="fr-FR" dirty="0"/>
              <a:t> (IP), </a:t>
            </a:r>
            <a:r>
              <a:rPr lang="fr-FR" dirty="0" err="1"/>
              <a:t>consisting</a:t>
            </a:r>
            <a:r>
              <a:rPr lang="fr-FR" dirty="0"/>
              <a:t> of 3 </a:t>
            </a:r>
            <a:r>
              <a:rPr lang="fr-FR" dirty="0" err="1"/>
              <a:t>months</a:t>
            </a:r>
            <a:r>
              <a:rPr lang="fr-FR" dirty="0"/>
              <a:t> of </a:t>
            </a:r>
            <a:r>
              <a:rPr lang="fr-FR" dirty="0" err="1"/>
              <a:t>universal</a:t>
            </a:r>
            <a:r>
              <a:rPr lang="fr-FR" dirty="0"/>
              <a:t> </a:t>
            </a:r>
            <a:r>
              <a:rPr lang="fr-FR" dirty="0" err="1"/>
              <a:t>prophylaxis</a:t>
            </a:r>
            <a:r>
              <a:rPr lang="fr-FR" dirty="0"/>
              <a:t> </a:t>
            </a:r>
            <a:r>
              <a:rPr lang="fr-FR" dirty="0" err="1"/>
              <a:t>followed</a:t>
            </a:r>
            <a:r>
              <a:rPr lang="fr-FR" dirty="0"/>
              <a:t> by CMV-</a:t>
            </a:r>
            <a:r>
              <a:rPr lang="fr-FR" dirty="0" err="1"/>
              <a:t>specific</a:t>
            </a:r>
            <a:r>
              <a:rPr lang="fr-FR" dirty="0"/>
              <a:t> </a:t>
            </a:r>
            <a:r>
              <a:rPr lang="fr-FR" dirty="0" err="1"/>
              <a:t>cell-mediated</a:t>
            </a:r>
            <a:r>
              <a:rPr lang="fr-FR" dirty="0"/>
              <a:t> </a:t>
            </a:r>
            <a:r>
              <a:rPr lang="fr-FR" dirty="0" err="1"/>
              <a:t>immunity</a:t>
            </a:r>
            <a:r>
              <a:rPr lang="fr-FR" dirty="0"/>
              <a:t> </a:t>
            </a:r>
            <a:r>
              <a:rPr lang="fr-FR" dirty="0" err="1"/>
              <a:t>guided</a:t>
            </a:r>
            <a:r>
              <a:rPr lang="fr-FR" dirty="0"/>
              <a:t> discontinuation, or (2) standard </a:t>
            </a:r>
            <a:r>
              <a:rPr lang="fr-FR" dirty="0" err="1"/>
              <a:t>prophylaxis</a:t>
            </a:r>
            <a:r>
              <a:rPr lang="fr-FR" dirty="0"/>
              <a:t> (SP), </a:t>
            </a:r>
            <a:r>
              <a:rPr lang="fr-FR" dirty="0" err="1"/>
              <a:t>consisting</a:t>
            </a:r>
            <a:r>
              <a:rPr lang="fr-FR" dirty="0"/>
              <a:t> of 6 </a:t>
            </a:r>
            <a:r>
              <a:rPr lang="fr-FR" dirty="0" err="1"/>
              <a:t>months</a:t>
            </a:r>
            <a:r>
              <a:rPr lang="fr-FR" dirty="0"/>
              <a:t> of </a:t>
            </a:r>
            <a:r>
              <a:rPr lang="fr-FR" dirty="0" err="1"/>
              <a:t>prophylaxis</a:t>
            </a:r>
            <a:r>
              <a:rPr lang="fr-FR" dirty="0"/>
              <a:t> </a:t>
            </a:r>
            <a:r>
              <a:rPr lang="fr-FR" dirty="0" err="1"/>
              <a:t>followed</a:t>
            </a:r>
            <a:r>
              <a:rPr lang="fr-FR" dirty="0"/>
              <a:t> by </a:t>
            </a:r>
            <a:r>
              <a:rPr lang="fr-FR" dirty="0" err="1"/>
              <a:t>pre-emptive</a:t>
            </a:r>
            <a:r>
              <a:rPr lang="fr-FR" dirty="0"/>
              <a:t> </a:t>
            </a:r>
            <a:r>
              <a:rPr lang="fr-FR" dirty="0" err="1"/>
              <a:t>therapy</a:t>
            </a:r>
            <a:r>
              <a:rPr lang="fr-FR" dirty="0"/>
              <a:t>, </a:t>
            </a:r>
            <a:r>
              <a:rPr lang="fr-FR" dirty="0" err="1"/>
              <a:t>both</a:t>
            </a:r>
            <a:r>
              <a:rPr lang="fr-FR" dirty="0"/>
              <a:t> for a total of 12 </a:t>
            </a:r>
            <a:r>
              <a:rPr lang="fr-FR" dirty="0" err="1"/>
              <a:t>months</a:t>
            </a:r>
            <a:r>
              <a:rPr lang="fr-FR" dirty="0"/>
              <a:t>. The </a:t>
            </a:r>
            <a:r>
              <a:rPr lang="fr-FR" dirty="0" err="1"/>
              <a:t>primary</a:t>
            </a:r>
            <a:r>
              <a:rPr lang="fr-FR" dirty="0"/>
              <a:t> and </a:t>
            </a:r>
            <a:r>
              <a:rPr lang="fr-FR" dirty="0" err="1"/>
              <a:t>secondary</a:t>
            </a:r>
            <a:r>
              <a:rPr lang="fr-FR" dirty="0"/>
              <a:t> </a:t>
            </a:r>
            <a:r>
              <a:rPr lang="fr-FR" dirty="0" err="1"/>
              <a:t>efficacy</a:t>
            </a:r>
            <a:r>
              <a:rPr lang="fr-FR" dirty="0"/>
              <a:t> </a:t>
            </a:r>
            <a:r>
              <a:rPr lang="fr-FR" dirty="0" err="1"/>
              <a:t>endpoints</a:t>
            </a:r>
            <a:r>
              <a:rPr lang="fr-FR" dirty="0"/>
              <a:t> </a:t>
            </a:r>
            <a:r>
              <a:rPr lang="fr-FR" dirty="0" err="1"/>
              <a:t>were</a:t>
            </a:r>
            <a:r>
              <a:rPr lang="fr-FR" dirty="0"/>
              <a:t> CMV </a:t>
            </a:r>
            <a:r>
              <a:rPr lang="fr-FR" dirty="0" err="1"/>
              <a:t>disease</a:t>
            </a:r>
            <a:r>
              <a:rPr lang="fr-FR" dirty="0"/>
              <a:t> and </a:t>
            </a:r>
            <a:r>
              <a:rPr lang="fr-FR" dirty="0" err="1"/>
              <a:t>asymptomatic</a:t>
            </a:r>
            <a:r>
              <a:rPr lang="fr-FR" dirty="0"/>
              <a:t> CMV </a:t>
            </a:r>
            <a:r>
              <a:rPr lang="fr-FR" dirty="0" err="1"/>
              <a:t>replication</a:t>
            </a:r>
            <a:r>
              <a:rPr lang="fr-FR" dirty="0"/>
              <a:t> at </a:t>
            </a:r>
            <a:r>
              <a:rPr lang="fr-FR" dirty="0" err="1"/>
              <a:t>month</a:t>
            </a:r>
            <a:r>
              <a:rPr lang="fr-FR" dirty="0"/>
              <a:t> 18. The </a:t>
            </a:r>
            <a:r>
              <a:rPr lang="fr-FR" dirty="0" err="1"/>
              <a:t>primary</a:t>
            </a:r>
            <a:r>
              <a:rPr lang="fr-FR" dirty="0"/>
              <a:t> and </a:t>
            </a:r>
            <a:r>
              <a:rPr lang="fr-FR" dirty="0" err="1"/>
              <a:t>secondary</a:t>
            </a:r>
            <a:r>
              <a:rPr lang="fr-FR" dirty="0"/>
              <a:t> </a:t>
            </a:r>
            <a:r>
              <a:rPr lang="fr-FR" dirty="0" err="1"/>
              <a:t>safety</a:t>
            </a:r>
            <a:r>
              <a:rPr lang="fr-FR" dirty="0"/>
              <a:t> </a:t>
            </a:r>
            <a:r>
              <a:rPr lang="fr-FR" dirty="0" err="1"/>
              <a:t>endpoints</a:t>
            </a:r>
            <a:r>
              <a:rPr lang="fr-FR" dirty="0"/>
              <a:t> </a:t>
            </a:r>
            <a:r>
              <a:rPr lang="fr-FR" dirty="0" err="1"/>
              <a:t>were</a:t>
            </a:r>
            <a:r>
              <a:rPr lang="fr-FR" dirty="0"/>
              <a:t> the incidence of </a:t>
            </a:r>
            <a:r>
              <a:rPr lang="fr-FR" dirty="0" err="1"/>
              <a:t>neutropenia</a:t>
            </a:r>
            <a:r>
              <a:rPr lang="fr-FR" dirty="0"/>
              <a:t> (</a:t>
            </a:r>
            <a:r>
              <a:rPr lang="fr-FR" dirty="0" err="1"/>
              <a:t>neutrophil</a:t>
            </a:r>
            <a:r>
              <a:rPr lang="fr-FR" dirty="0"/>
              <a:t> count &lt; 1500 </a:t>
            </a:r>
            <a:r>
              <a:rPr lang="fr-FR" dirty="0" err="1"/>
              <a:t>cells</a:t>
            </a:r>
            <a:r>
              <a:rPr lang="fr-FR" dirty="0"/>
              <a:t>/</a:t>
            </a:r>
            <a:r>
              <a:rPr lang="el-GR" dirty="0"/>
              <a:t>μ</a:t>
            </a:r>
            <a:r>
              <a:rPr lang="fr-FR" dirty="0"/>
              <a:t>L), incidence of rejection, and </a:t>
            </a:r>
            <a:r>
              <a:rPr lang="fr-FR" dirty="0" err="1"/>
              <a:t>number</a:t>
            </a:r>
            <a:r>
              <a:rPr lang="fr-FR" dirty="0"/>
              <a:t> of </a:t>
            </a:r>
            <a:r>
              <a:rPr lang="fr-FR" dirty="0" err="1"/>
              <a:t>days</a:t>
            </a:r>
            <a:r>
              <a:rPr lang="fr-FR" dirty="0"/>
              <a:t> of </a:t>
            </a:r>
            <a:r>
              <a:rPr lang="fr-FR" dirty="0" err="1"/>
              <a:t>valganciclovir</a:t>
            </a:r>
            <a:r>
              <a:rPr lang="fr-FR" dirty="0"/>
              <a:t> </a:t>
            </a:r>
            <a:r>
              <a:rPr lang="fr-FR" dirty="0" err="1"/>
              <a:t>prophylaxis</a:t>
            </a:r>
            <a:r>
              <a:rPr lang="fr-FR" dirty="0"/>
              <a:t>. A post-hoc composite </a:t>
            </a:r>
            <a:r>
              <a:rPr lang="fr-FR" dirty="0" err="1"/>
              <a:t>efficacy</a:t>
            </a:r>
            <a:r>
              <a:rPr lang="fr-FR" dirty="0"/>
              <a:t>/</a:t>
            </a:r>
            <a:r>
              <a:rPr lang="fr-FR" dirty="0" err="1"/>
              <a:t>safety</a:t>
            </a:r>
            <a:r>
              <a:rPr lang="fr-FR" dirty="0"/>
              <a:t> </a:t>
            </a:r>
            <a:r>
              <a:rPr lang="fr-FR" dirty="0" err="1"/>
              <a:t>endpoint</a:t>
            </a:r>
            <a:r>
              <a:rPr lang="fr-FR" dirty="0"/>
              <a:t> (CMV </a:t>
            </a:r>
            <a:r>
              <a:rPr lang="fr-FR" dirty="0" err="1"/>
              <a:t>disease</a:t>
            </a:r>
            <a:r>
              <a:rPr lang="fr-FR" dirty="0"/>
              <a:t> plus </a:t>
            </a:r>
            <a:r>
              <a:rPr lang="fr-FR" dirty="0" err="1"/>
              <a:t>neutropenia</a:t>
            </a:r>
            <a:r>
              <a:rPr lang="fr-FR" dirty="0"/>
              <a:t>) </a:t>
            </a:r>
            <a:r>
              <a:rPr lang="fr-FR" dirty="0" err="1"/>
              <a:t>was</a:t>
            </a:r>
            <a:r>
              <a:rPr lang="fr-FR" dirty="0"/>
              <a:t> </a:t>
            </a:r>
            <a:r>
              <a:rPr lang="fr-FR" dirty="0" err="1"/>
              <a:t>included</a:t>
            </a:r>
            <a:r>
              <a:rPr lang="fr-FR" dirty="0"/>
              <a:t>. This trial </a:t>
            </a:r>
            <a:r>
              <a:rPr lang="fr-FR" dirty="0" err="1"/>
              <a:t>was</a:t>
            </a:r>
            <a:r>
              <a:rPr lang="fr-FR" dirty="0"/>
              <a:t> </a:t>
            </a:r>
            <a:r>
              <a:rPr lang="fr-FR" dirty="0" err="1"/>
              <a:t>registered</a:t>
            </a:r>
            <a:r>
              <a:rPr lang="fr-FR" dirty="0"/>
              <a:t> in </a:t>
            </a:r>
            <a:r>
              <a:rPr lang="fr-FR" dirty="0" err="1"/>
              <a:t>EudraCT</a:t>
            </a:r>
            <a:r>
              <a:rPr lang="fr-FR" dirty="0"/>
              <a:t> (2018-003300-39) and ClinicalTrials.gov (NCT03699254). </a:t>
            </a:r>
          </a:p>
          <a:p>
            <a:r>
              <a:rPr lang="fr-FR" b="1" dirty="0" err="1"/>
              <a:t>Results</a:t>
            </a:r>
            <a:r>
              <a:rPr lang="fr-FR" dirty="0"/>
              <a:t>: A total of 150 patients </a:t>
            </a:r>
            <a:r>
              <a:rPr lang="fr-FR" dirty="0" err="1"/>
              <a:t>were</a:t>
            </a:r>
            <a:r>
              <a:rPr lang="fr-FR" dirty="0"/>
              <a:t> </a:t>
            </a:r>
            <a:r>
              <a:rPr lang="fr-FR" dirty="0" err="1"/>
              <a:t>randomized</a:t>
            </a:r>
            <a:r>
              <a:rPr lang="fr-FR" dirty="0"/>
              <a:t>. Incidence of CMV </a:t>
            </a:r>
            <a:r>
              <a:rPr lang="fr-FR" dirty="0" err="1"/>
              <a:t>disease</a:t>
            </a:r>
            <a:r>
              <a:rPr lang="fr-FR" dirty="0"/>
              <a:t> at </a:t>
            </a:r>
            <a:r>
              <a:rPr lang="fr-FR" dirty="0" err="1"/>
              <a:t>month</a:t>
            </a:r>
            <a:r>
              <a:rPr lang="fr-FR" dirty="0"/>
              <a:t> 18 </a:t>
            </a:r>
            <a:r>
              <a:rPr lang="fr-FR" dirty="0" err="1"/>
              <a:t>did</a:t>
            </a:r>
            <a:r>
              <a:rPr lang="fr-FR" dirty="0"/>
              <a:t> not </a:t>
            </a:r>
            <a:r>
              <a:rPr lang="fr-FR" dirty="0" err="1"/>
              <a:t>differ</a:t>
            </a:r>
            <a:r>
              <a:rPr lang="fr-FR" dirty="0"/>
              <a:t> </a:t>
            </a:r>
            <a:r>
              <a:rPr lang="fr-FR" dirty="0" err="1"/>
              <a:t>among</a:t>
            </a:r>
            <a:r>
              <a:rPr lang="fr-FR" dirty="0"/>
              <a:t> groups (18.7% vs. 16%; </a:t>
            </a:r>
            <a:r>
              <a:rPr lang="fr-FR" dirty="0" err="1"/>
              <a:t>risk</a:t>
            </a:r>
            <a:r>
              <a:rPr lang="fr-FR" dirty="0"/>
              <a:t> </a:t>
            </a:r>
            <a:r>
              <a:rPr lang="fr-FR" dirty="0" err="1"/>
              <a:t>difference</a:t>
            </a:r>
            <a:r>
              <a:rPr lang="fr-FR" dirty="0"/>
              <a:t> [RD] -0.03 [95% CI -0.15% to 0.06%]; P=0.62). The proportion of patients </a:t>
            </a:r>
            <a:r>
              <a:rPr lang="fr-FR" dirty="0" err="1"/>
              <a:t>who</a:t>
            </a:r>
            <a:r>
              <a:rPr lang="fr-FR" dirty="0"/>
              <a:t> </a:t>
            </a:r>
            <a:r>
              <a:rPr lang="fr-FR" dirty="0" err="1"/>
              <a:t>developed</a:t>
            </a:r>
            <a:r>
              <a:rPr lang="fr-FR" dirty="0"/>
              <a:t> CMV </a:t>
            </a:r>
            <a:r>
              <a:rPr lang="fr-FR" dirty="0" err="1"/>
              <a:t>disease</a:t>
            </a:r>
            <a:r>
              <a:rPr lang="fr-FR" dirty="0"/>
              <a:t> at ≤ 180 </a:t>
            </a:r>
            <a:r>
              <a:rPr lang="fr-FR" dirty="0" err="1"/>
              <a:t>days</a:t>
            </a:r>
            <a:r>
              <a:rPr lang="fr-FR" dirty="0"/>
              <a:t> </a:t>
            </a:r>
            <a:r>
              <a:rPr lang="fr-FR" dirty="0" err="1"/>
              <a:t>after</a:t>
            </a:r>
            <a:r>
              <a:rPr lang="fr-FR" dirty="0"/>
              <a:t> transplant </a:t>
            </a:r>
            <a:r>
              <a:rPr lang="fr-FR" dirty="0" err="1"/>
              <a:t>was</a:t>
            </a:r>
            <a:r>
              <a:rPr lang="fr-FR" dirty="0"/>
              <a:t> </a:t>
            </a:r>
            <a:r>
              <a:rPr lang="fr-FR" dirty="0" err="1"/>
              <a:t>higher</a:t>
            </a:r>
            <a:r>
              <a:rPr lang="fr-FR" dirty="0"/>
              <a:t> in the IP group </a:t>
            </a:r>
            <a:r>
              <a:rPr lang="fr-FR" dirty="0" err="1"/>
              <a:t>compared</a:t>
            </a:r>
            <a:r>
              <a:rPr lang="fr-FR" dirty="0"/>
              <a:t> </a:t>
            </a:r>
            <a:r>
              <a:rPr lang="fr-FR" dirty="0" err="1"/>
              <a:t>with</a:t>
            </a:r>
            <a:r>
              <a:rPr lang="fr-FR" dirty="0"/>
              <a:t> the SP group (8% vs. 0%; RD -0.08 [95% CI -0.14 to -0.02; P=0.009]). </a:t>
            </a:r>
            <a:r>
              <a:rPr lang="fr-FR" dirty="0" err="1"/>
              <a:t>Asymptomatic</a:t>
            </a:r>
            <a:r>
              <a:rPr lang="fr-FR" dirty="0"/>
              <a:t> CMV </a:t>
            </a:r>
            <a:r>
              <a:rPr lang="fr-FR" dirty="0" err="1"/>
              <a:t>replication</a:t>
            </a:r>
            <a:r>
              <a:rPr lang="fr-FR" dirty="0"/>
              <a:t> </a:t>
            </a:r>
            <a:r>
              <a:rPr lang="fr-FR" dirty="0" err="1"/>
              <a:t>was</a:t>
            </a:r>
            <a:r>
              <a:rPr lang="fr-FR" dirty="0"/>
              <a:t> </a:t>
            </a:r>
            <a:r>
              <a:rPr lang="fr-FR" dirty="0" err="1"/>
              <a:t>reduced</a:t>
            </a:r>
            <a:r>
              <a:rPr lang="fr-FR" dirty="0"/>
              <a:t> in the IP group (4% vs. 16%; </a:t>
            </a:r>
            <a:r>
              <a:rPr lang="fr-FR" dirty="0" err="1"/>
              <a:t>adjusted</a:t>
            </a:r>
            <a:r>
              <a:rPr lang="fr-FR" dirty="0"/>
              <a:t> RD 0.12 [95% CI 0.03-0.21; P=0.009]). A total of 30 patients (40%) in the IP group </a:t>
            </a:r>
            <a:r>
              <a:rPr lang="fr-FR" dirty="0" err="1"/>
              <a:t>did</a:t>
            </a:r>
            <a:r>
              <a:rPr lang="fr-FR" dirty="0"/>
              <a:t> not </a:t>
            </a:r>
            <a:r>
              <a:rPr lang="fr-FR" dirty="0" err="1"/>
              <a:t>require</a:t>
            </a:r>
            <a:r>
              <a:rPr lang="fr-FR" dirty="0"/>
              <a:t> </a:t>
            </a:r>
            <a:r>
              <a:rPr lang="fr-FR" dirty="0" err="1"/>
              <a:t>prophylaxis</a:t>
            </a:r>
            <a:r>
              <a:rPr lang="fr-FR" dirty="0"/>
              <a:t> </a:t>
            </a:r>
            <a:r>
              <a:rPr lang="fr-FR" dirty="0" err="1"/>
              <a:t>from</a:t>
            </a:r>
            <a:r>
              <a:rPr lang="fr-FR" dirty="0"/>
              <a:t> </a:t>
            </a:r>
            <a:r>
              <a:rPr lang="fr-FR" dirty="0" err="1"/>
              <a:t>month</a:t>
            </a:r>
            <a:r>
              <a:rPr lang="fr-FR" dirty="0"/>
              <a:t> 4 to 12. No </a:t>
            </a:r>
            <a:r>
              <a:rPr lang="fr-FR" dirty="0" err="1"/>
              <a:t>significant</a:t>
            </a:r>
            <a:r>
              <a:rPr lang="fr-FR" dirty="0"/>
              <a:t> </a:t>
            </a:r>
            <a:r>
              <a:rPr lang="fr-FR" dirty="0" err="1"/>
              <a:t>difference</a:t>
            </a:r>
            <a:r>
              <a:rPr lang="fr-FR" dirty="0"/>
              <a:t> </a:t>
            </a:r>
            <a:r>
              <a:rPr lang="fr-FR" dirty="0" err="1"/>
              <a:t>was</a:t>
            </a:r>
            <a:r>
              <a:rPr lang="fr-FR" dirty="0"/>
              <a:t> </a:t>
            </a:r>
            <a:r>
              <a:rPr lang="fr-FR" dirty="0" err="1"/>
              <a:t>observed</a:t>
            </a:r>
            <a:r>
              <a:rPr lang="fr-FR" dirty="0"/>
              <a:t> in the proportion of patients </a:t>
            </a:r>
            <a:r>
              <a:rPr lang="fr-FR" dirty="0" err="1"/>
              <a:t>with</a:t>
            </a:r>
            <a:r>
              <a:rPr lang="fr-FR" dirty="0"/>
              <a:t> </a:t>
            </a:r>
            <a:r>
              <a:rPr lang="fr-FR" dirty="0" err="1"/>
              <a:t>neutropenia</a:t>
            </a:r>
            <a:r>
              <a:rPr lang="fr-FR" dirty="0"/>
              <a:t> </a:t>
            </a:r>
            <a:r>
              <a:rPr lang="fr-FR" dirty="0" err="1"/>
              <a:t>during</a:t>
            </a:r>
            <a:r>
              <a:rPr lang="fr-FR" dirty="0"/>
              <a:t> </a:t>
            </a:r>
            <a:r>
              <a:rPr lang="fr-FR" dirty="0" err="1"/>
              <a:t>months</a:t>
            </a:r>
            <a:r>
              <a:rPr lang="fr-FR" dirty="0"/>
              <a:t> 4 to 7 (14.7% vs. 25.3%; RD 0.11 [95% CI -0.02 to 0.23]; P=0.09) or rejection (33.3% [25 patients] vs. 30.7% [23 patients]; RD -0.03 [95% CI -0.18 to 0.12; P=0.690]). The </a:t>
            </a:r>
            <a:r>
              <a:rPr lang="fr-FR" dirty="0" err="1"/>
              <a:t>median</a:t>
            </a:r>
            <a:r>
              <a:rPr lang="fr-FR" dirty="0"/>
              <a:t> </a:t>
            </a:r>
            <a:r>
              <a:rPr lang="fr-FR" dirty="0" err="1"/>
              <a:t>days</a:t>
            </a:r>
            <a:r>
              <a:rPr lang="fr-FR" dirty="0"/>
              <a:t> of </a:t>
            </a:r>
            <a:r>
              <a:rPr lang="fr-FR" dirty="0" err="1"/>
              <a:t>valganciclovir</a:t>
            </a:r>
            <a:r>
              <a:rPr lang="fr-FR" dirty="0"/>
              <a:t> </a:t>
            </a:r>
            <a:r>
              <a:rPr lang="fr-FR" dirty="0" err="1"/>
              <a:t>was</a:t>
            </a:r>
            <a:r>
              <a:rPr lang="fr-FR" dirty="0"/>
              <a:t> </a:t>
            </a:r>
            <a:r>
              <a:rPr lang="fr-FR" dirty="0" err="1"/>
              <a:t>lower</a:t>
            </a:r>
            <a:r>
              <a:rPr lang="fr-FR" dirty="0"/>
              <a:t> in the IP group </a:t>
            </a:r>
            <a:r>
              <a:rPr lang="fr-FR" dirty="0" err="1"/>
              <a:t>than</a:t>
            </a:r>
            <a:r>
              <a:rPr lang="fr-FR" dirty="0"/>
              <a:t> in the SP group (137 vs. 198; P &lt; 0.001). </a:t>
            </a:r>
          </a:p>
          <a:p>
            <a:r>
              <a:rPr lang="fr-FR" b="1" dirty="0"/>
              <a:t>Conclusions</a:t>
            </a:r>
            <a:r>
              <a:rPr lang="fr-FR" dirty="0"/>
              <a:t>: </a:t>
            </a:r>
            <a:r>
              <a:rPr lang="fr-FR" dirty="0" err="1"/>
              <a:t>Immunoguided</a:t>
            </a:r>
            <a:r>
              <a:rPr lang="fr-FR" dirty="0"/>
              <a:t> </a:t>
            </a:r>
            <a:r>
              <a:rPr lang="fr-FR" dirty="0" err="1"/>
              <a:t>prophylaxis</a:t>
            </a:r>
            <a:r>
              <a:rPr lang="fr-FR" dirty="0"/>
              <a:t> </a:t>
            </a:r>
            <a:r>
              <a:rPr lang="fr-FR" dirty="0" err="1"/>
              <a:t>was</a:t>
            </a:r>
            <a:r>
              <a:rPr lang="fr-FR" dirty="0"/>
              <a:t> </a:t>
            </a:r>
            <a:r>
              <a:rPr lang="fr-FR" dirty="0" err="1"/>
              <a:t>noninferior</a:t>
            </a:r>
            <a:r>
              <a:rPr lang="fr-FR" dirty="0"/>
              <a:t> to the standard of care in </a:t>
            </a:r>
            <a:r>
              <a:rPr lang="fr-FR" dirty="0" err="1"/>
              <a:t>preventing</a:t>
            </a:r>
            <a:r>
              <a:rPr lang="fr-FR" dirty="0"/>
              <a:t> CMV </a:t>
            </a:r>
            <a:r>
              <a:rPr lang="fr-FR" dirty="0" err="1"/>
              <a:t>disease</a:t>
            </a:r>
            <a:r>
              <a:rPr lang="fr-FR" dirty="0"/>
              <a:t> in </a:t>
            </a:r>
            <a:r>
              <a:rPr lang="fr-FR" dirty="0" err="1"/>
              <a:t>lung</a:t>
            </a:r>
            <a:r>
              <a:rPr lang="fr-FR" dirty="0"/>
              <a:t> transplant </a:t>
            </a:r>
            <a:r>
              <a:rPr lang="fr-FR" dirty="0" err="1"/>
              <a:t>recipients</a:t>
            </a:r>
            <a:r>
              <a:rPr lang="fr-FR" dirty="0"/>
              <a:t>.</a:t>
            </a:r>
          </a:p>
          <a:p>
            <a:endParaRPr lang="fr-FR" dirty="0"/>
          </a:p>
        </p:txBody>
      </p:sp>
      <p:sp>
        <p:nvSpPr>
          <p:cNvPr id="4" name="Espace réservé du numéro de diapositive 3">
            <a:extLst>
              <a:ext uri="{FF2B5EF4-FFF2-40B4-BE49-F238E27FC236}">
                <a16:creationId xmlns:a16="http://schemas.microsoft.com/office/drawing/2014/main" id="{F7D6AC73-2F69-E19F-F6BD-BA82453FEC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359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B453-6F38-FED7-3223-386050D39F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7B98EF-31C6-29C3-08B0-ECC6647BB6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D4F8CB-2636-1632-ECF8-E026305513FC}"/>
              </a:ext>
            </a:extLst>
          </p:cNvPr>
          <p:cNvSpPr>
            <a:spLocks noGrp="1"/>
          </p:cNvSpPr>
          <p:nvPr>
            <p:ph type="body" idx="1"/>
          </p:nvPr>
        </p:nvSpPr>
        <p:spPr/>
        <p:txBody>
          <a:bodyPr/>
          <a:lstStyle/>
          <a:p>
            <a:r>
              <a:rPr lang="en-US" b="0" i="1" dirty="0">
                <a:latin typeface="+mn-lt"/>
              </a:rPr>
              <a:t>Abbreviations: FEV1, </a:t>
            </a:r>
            <a:r>
              <a:rPr lang="en-US" sz="1200" dirty="0">
                <a:latin typeface="Arial" panose="020B0604020202020204" pitchFamily="34" charset="0"/>
                <a:cs typeface="Arial" panose="020B0604020202020204" pitchFamily="34" charset="0"/>
              </a:rPr>
              <a:t>forced expiratory volume in one second;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IQR, </a:t>
            </a:r>
            <a:r>
              <a:rPr lang="fr-FR" dirty="0"/>
              <a:t>Interquartile Range.</a:t>
            </a:r>
            <a:endParaRPr lang="fr-FR" b="1" dirty="0"/>
          </a:p>
          <a:p>
            <a:endParaRPr lang="fr-FR" b="1" dirty="0"/>
          </a:p>
          <a:p>
            <a:r>
              <a:rPr lang="fr-FR" b="1" dirty="0"/>
              <a:t>Reference </a:t>
            </a:r>
            <a:r>
              <a:rPr lang="fr-FR" b="1" dirty="0" err="1"/>
              <a:t>Number</a:t>
            </a:r>
            <a:r>
              <a:rPr lang="fr-FR" b="1" dirty="0"/>
              <a:t>: 1818 </a:t>
            </a:r>
          </a:p>
          <a:p>
            <a:r>
              <a:rPr lang="fr-FR" b="1" dirty="0"/>
              <a:t>ABSTRACT TITLE: TRAJECTORIES OF FEV1 AFTER LUNG TRANSPLANTATION AND PATIENT OUTCOMES </a:t>
            </a:r>
          </a:p>
          <a:p>
            <a:endParaRPr lang="fr-FR" dirty="0"/>
          </a:p>
          <a:p>
            <a:r>
              <a:rPr lang="fr-FR" b="1" dirty="0"/>
              <a:t>Marc Raynaud</a:t>
            </a:r>
            <a:r>
              <a:rPr lang="fr-FR" b="1" baseline="30000" dirty="0"/>
              <a:t>1</a:t>
            </a:r>
            <a:r>
              <a:rPr lang="fr-FR" b="1" dirty="0"/>
              <a:t>, Natalia Belousova</a:t>
            </a:r>
            <a:r>
              <a:rPr lang="fr-FR" b="1" baseline="30000" dirty="0"/>
              <a:t>2</a:t>
            </a:r>
            <a:r>
              <a:rPr lang="fr-FR" b="1" dirty="0"/>
              <a:t>, Matthieu Glorion</a:t>
            </a:r>
            <a:r>
              <a:rPr lang="fr-FR" b="1" baseline="30000" dirty="0"/>
              <a:t>2</a:t>
            </a:r>
            <a:r>
              <a:rPr lang="fr-FR" b="1" dirty="0"/>
              <a:t>, Clément Picard</a:t>
            </a:r>
            <a:r>
              <a:rPr lang="fr-FR" b="1" baseline="30000" dirty="0"/>
              <a:t>2</a:t>
            </a:r>
            <a:r>
              <a:rPr lang="fr-FR" b="1" dirty="0"/>
              <a:t>, Caroline Hillebrand</a:t>
            </a:r>
            <a:r>
              <a:rPr lang="fr-FR" b="1" baseline="30000" dirty="0"/>
              <a:t>3</a:t>
            </a:r>
            <a:r>
              <a:rPr lang="fr-FR" b="1" dirty="0"/>
              <a:t>, Zehra Dhanani</a:t>
            </a:r>
            <a:r>
              <a:rPr lang="fr-FR" b="1" baseline="30000" dirty="0"/>
              <a:t>4</a:t>
            </a:r>
            <a:r>
              <a:rPr lang="fr-FR" b="1" dirty="0"/>
              <a:t>, Laurence Beaumont</a:t>
            </a:r>
            <a:r>
              <a:rPr lang="fr-FR" b="1" baseline="30000" dirty="0"/>
              <a:t>2</a:t>
            </a:r>
            <a:r>
              <a:rPr lang="fr-FR" b="1" dirty="0"/>
              <a:t>, Sylvie Colin de Verdière</a:t>
            </a:r>
            <a:r>
              <a:rPr lang="fr-FR" b="1" baseline="30000" dirty="0"/>
              <a:t>2</a:t>
            </a:r>
            <a:r>
              <a:rPr lang="fr-FR" b="1" dirty="0"/>
              <a:t>, Edouard Sage</a:t>
            </a:r>
            <a:r>
              <a:rPr lang="fr-FR" b="1" baseline="30000" dirty="0"/>
              <a:t>2</a:t>
            </a:r>
            <a:r>
              <a:rPr lang="fr-FR" b="1" dirty="0"/>
              <a:t>, Jonathan Messika</a:t>
            </a:r>
            <a:r>
              <a:rPr lang="fr-FR" b="1" baseline="30000" dirty="0"/>
              <a:t>2</a:t>
            </a:r>
            <a:r>
              <a:rPr lang="fr-FR" b="1" dirty="0"/>
              <a:t>, Vincent Bunel</a:t>
            </a:r>
            <a:r>
              <a:rPr lang="fr-FR" b="1" baseline="30000" dirty="0"/>
              <a:t>5</a:t>
            </a:r>
            <a:r>
              <a:rPr lang="fr-FR" b="1" dirty="0"/>
              <a:t>, Adrien Tissot</a:t>
            </a:r>
            <a:r>
              <a:rPr lang="fr-FR" b="1" baseline="30000" dirty="0"/>
              <a:t>6</a:t>
            </a:r>
            <a:r>
              <a:rPr lang="fr-FR" b="1" dirty="0"/>
              <a:t>, Deborah J. Levine</a:t>
            </a:r>
            <a:r>
              <a:rPr lang="fr-FR" b="1" baseline="30000" dirty="0"/>
              <a:t>7</a:t>
            </a:r>
            <a:r>
              <a:rPr lang="fr-FR" b="1" dirty="0"/>
              <a:t>, Jerôme Le Pavec</a:t>
            </a:r>
            <a:r>
              <a:rPr lang="fr-FR" b="1" baseline="30000" dirty="0"/>
              <a:t>8</a:t>
            </a:r>
            <a:r>
              <a:rPr lang="fr-FR" b="1" dirty="0"/>
              <a:t>, Julie MacEy</a:t>
            </a:r>
            <a:r>
              <a:rPr lang="fr-FR" b="1" baseline="30000" dirty="0"/>
              <a:t>9</a:t>
            </a:r>
            <a:r>
              <a:rPr lang="fr-FR" b="1" dirty="0"/>
              <a:t>, Benjamin Coiffard</a:t>
            </a:r>
            <a:r>
              <a:rPr lang="fr-FR" b="1" baseline="30000" dirty="0"/>
              <a:t>10</a:t>
            </a:r>
            <a:r>
              <a:rPr lang="fr-FR" b="1" dirty="0"/>
              <a:t>, Thomas Villeneuve</a:t>
            </a:r>
            <a:r>
              <a:rPr lang="fr-FR" b="1" baseline="30000" dirty="0"/>
              <a:t>11</a:t>
            </a:r>
            <a:r>
              <a:rPr lang="fr-FR" b="1" dirty="0"/>
              <a:t>, Benjamin Renaud-Picard</a:t>
            </a:r>
            <a:r>
              <a:rPr lang="fr-FR" b="1" baseline="30000" dirty="0"/>
              <a:t>12</a:t>
            </a:r>
            <a:r>
              <a:rPr lang="fr-FR" b="1" dirty="0"/>
              <a:t>, Loïc Falque</a:t>
            </a:r>
            <a:r>
              <a:rPr lang="fr-FR" b="1" baseline="30000" dirty="0"/>
              <a:t>13</a:t>
            </a:r>
            <a:r>
              <a:rPr lang="fr-FR" b="1" dirty="0"/>
              <a:t>, Nicolas Carlier</a:t>
            </a:r>
            <a:r>
              <a:rPr lang="fr-FR" b="1" baseline="30000" dirty="0"/>
              <a:t>14</a:t>
            </a:r>
            <a:r>
              <a:rPr lang="fr-FR" b="1" dirty="0"/>
              <a:t>, Claire Merveilleux</a:t>
            </a:r>
            <a:r>
              <a:rPr lang="fr-FR" b="1" baseline="30000" dirty="0"/>
              <a:t>15</a:t>
            </a:r>
            <a:r>
              <a:rPr lang="fr-FR" b="1" dirty="0"/>
              <a:t>, Fatima Anjum</a:t>
            </a:r>
            <a:r>
              <a:rPr lang="fr-FR" b="1" baseline="30000" dirty="0"/>
              <a:t>4</a:t>
            </a:r>
            <a:r>
              <a:rPr lang="fr-FR" b="1" dirty="0"/>
              <a:t>, Alberto Benazzo</a:t>
            </a:r>
            <a:r>
              <a:rPr lang="fr-FR" b="1" baseline="30000" dirty="0"/>
              <a:t>3</a:t>
            </a:r>
            <a:r>
              <a:rPr lang="fr-FR" b="1" dirty="0"/>
              <a:t>, Alexandre Loupy</a:t>
            </a:r>
            <a:r>
              <a:rPr lang="fr-FR" b="1" baseline="30000" dirty="0"/>
              <a:t>1</a:t>
            </a:r>
            <a:r>
              <a:rPr lang="fr-FR" b="1" dirty="0"/>
              <a:t>, Antoine Roux</a:t>
            </a:r>
            <a:r>
              <a:rPr lang="fr-FR" b="1" baseline="30000" dirty="0"/>
              <a:t>2</a:t>
            </a:r>
            <a:r>
              <a:rPr lang="fr-FR" b="1" dirty="0"/>
              <a:t> </a:t>
            </a:r>
          </a:p>
          <a:p>
            <a:endParaRPr lang="fr-FR" dirty="0"/>
          </a:p>
          <a:p>
            <a:r>
              <a:rPr lang="fr-FR" b="0" i="1" baseline="30000" dirty="0"/>
              <a:t>1</a:t>
            </a:r>
            <a:r>
              <a:rPr lang="fr-FR" b="0" i="1" dirty="0"/>
              <a:t>Paris Institute for Transplantation and </a:t>
            </a:r>
            <a:r>
              <a:rPr lang="fr-FR" b="0" i="1" dirty="0" err="1"/>
              <a:t>Organ</a:t>
            </a:r>
            <a:r>
              <a:rPr lang="fr-FR" b="0" i="1" dirty="0"/>
              <a:t> </a:t>
            </a:r>
            <a:r>
              <a:rPr lang="fr-FR" b="0" i="1" dirty="0" err="1"/>
              <a:t>Regeneration</a:t>
            </a:r>
            <a:r>
              <a:rPr lang="fr-FR" b="0" i="1" dirty="0"/>
              <a:t>, Paris, France, </a:t>
            </a:r>
            <a:r>
              <a:rPr lang="fr-FR" b="0" i="1" baseline="30000" dirty="0"/>
              <a:t>2</a:t>
            </a:r>
            <a:r>
              <a:rPr lang="fr-FR" b="0" i="1" dirty="0"/>
              <a:t>Foch </a:t>
            </a:r>
            <a:r>
              <a:rPr lang="fr-FR" b="0" i="1" dirty="0" err="1"/>
              <a:t>hospital</a:t>
            </a:r>
            <a:r>
              <a:rPr lang="fr-FR" b="0" i="1" dirty="0"/>
              <a:t>, Suresnes, France, </a:t>
            </a:r>
            <a:r>
              <a:rPr lang="fr-FR" b="0" i="1" baseline="30000" dirty="0"/>
              <a:t>3</a:t>
            </a:r>
            <a:r>
              <a:rPr lang="fr-FR" b="0" i="1" dirty="0"/>
              <a:t>Medical </a:t>
            </a:r>
            <a:r>
              <a:rPr lang="fr-FR" b="0" i="1" dirty="0" err="1"/>
              <a:t>University</a:t>
            </a:r>
            <a:r>
              <a:rPr lang="fr-FR" b="0" i="1" dirty="0"/>
              <a:t> of Vienna, Vienna, </a:t>
            </a:r>
            <a:r>
              <a:rPr lang="fr-FR" b="0" i="1" dirty="0" err="1"/>
              <a:t>Austria</a:t>
            </a:r>
            <a:r>
              <a:rPr lang="fr-FR" b="0" i="1" dirty="0"/>
              <a:t>, </a:t>
            </a:r>
            <a:r>
              <a:rPr lang="fr-FR" b="0" i="1" baseline="30000" dirty="0"/>
              <a:t>4</a:t>
            </a:r>
            <a:r>
              <a:rPr lang="fr-FR" b="0" i="1" dirty="0"/>
              <a:t>Temple </a:t>
            </a:r>
            <a:r>
              <a:rPr lang="fr-FR" b="0" i="1" dirty="0" err="1"/>
              <a:t>University</a:t>
            </a:r>
            <a:r>
              <a:rPr lang="fr-FR" b="0" i="1" dirty="0"/>
              <a:t>- Lewis Katz </a:t>
            </a:r>
            <a:r>
              <a:rPr lang="fr-FR" b="0" i="1" dirty="0" err="1"/>
              <a:t>School</a:t>
            </a:r>
            <a:r>
              <a:rPr lang="fr-FR" b="0" i="1" dirty="0"/>
              <a:t> of </a:t>
            </a:r>
            <a:r>
              <a:rPr lang="fr-FR" b="0" i="1" dirty="0" err="1"/>
              <a:t>Medicine</a:t>
            </a:r>
            <a:r>
              <a:rPr lang="fr-FR" b="0" i="1" dirty="0"/>
              <a:t>, Philadelphia, United States, </a:t>
            </a:r>
            <a:r>
              <a:rPr lang="fr-FR" b="0" i="1" baseline="30000" dirty="0"/>
              <a:t>5</a:t>
            </a:r>
            <a:r>
              <a:rPr lang="fr-FR" b="0" i="1" dirty="0"/>
              <a:t>Bichat </a:t>
            </a:r>
            <a:r>
              <a:rPr lang="fr-FR" b="0" i="1" dirty="0" err="1"/>
              <a:t>hospital</a:t>
            </a:r>
            <a:r>
              <a:rPr lang="fr-FR" b="0" i="1" dirty="0"/>
              <a:t>, Paris, France, </a:t>
            </a:r>
            <a:r>
              <a:rPr lang="fr-FR" b="0" i="1" baseline="30000" dirty="0"/>
              <a:t>6</a:t>
            </a:r>
            <a:r>
              <a:rPr lang="fr-FR" b="0" i="1" dirty="0"/>
              <a:t>Nantes </a:t>
            </a:r>
            <a:r>
              <a:rPr lang="fr-FR" b="0" i="1" dirty="0" err="1"/>
              <a:t>hospital</a:t>
            </a:r>
            <a:r>
              <a:rPr lang="fr-FR" b="0" i="1" dirty="0"/>
              <a:t>, Nantes, France, </a:t>
            </a:r>
            <a:r>
              <a:rPr lang="fr-FR" b="0" i="1" baseline="30000" dirty="0"/>
              <a:t>7</a:t>
            </a:r>
            <a:r>
              <a:rPr lang="fr-FR" b="0" i="1" dirty="0"/>
              <a:t>Stanford </a:t>
            </a:r>
            <a:r>
              <a:rPr lang="fr-FR" b="0" i="1" dirty="0" err="1"/>
              <a:t>University</a:t>
            </a:r>
            <a:r>
              <a:rPr lang="fr-FR" b="0" i="1" dirty="0"/>
              <a:t>, Stanford, United States, </a:t>
            </a:r>
            <a:r>
              <a:rPr lang="fr-FR" b="0" i="1" baseline="30000" dirty="0"/>
              <a:t>8</a:t>
            </a:r>
            <a:r>
              <a:rPr lang="fr-FR" b="0" i="1" dirty="0"/>
              <a:t>Marie-Lannelongue </a:t>
            </a:r>
            <a:r>
              <a:rPr lang="fr-FR" b="0" i="1" dirty="0" err="1"/>
              <a:t>hospital</a:t>
            </a:r>
            <a:r>
              <a:rPr lang="fr-FR" b="0" i="1" dirty="0"/>
              <a:t>, Le Plessis-Robinson, France, </a:t>
            </a:r>
            <a:r>
              <a:rPr lang="fr-FR" b="0" i="1" baseline="30000" dirty="0"/>
              <a:t>9</a:t>
            </a:r>
            <a:r>
              <a:rPr lang="fr-FR" b="0" i="1" dirty="0"/>
              <a:t>Bordeaux </a:t>
            </a:r>
            <a:r>
              <a:rPr lang="fr-FR" b="0" i="1" dirty="0" err="1"/>
              <a:t>hospital</a:t>
            </a:r>
            <a:r>
              <a:rPr lang="fr-FR" b="0" i="1" dirty="0"/>
              <a:t>, Bordeaux, France, </a:t>
            </a:r>
            <a:r>
              <a:rPr lang="fr-FR" b="0" i="1" baseline="30000" dirty="0"/>
              <a:t>10</a:t>
            </a:r>
            <a:r>
              <a:rPr lang="fr-FR" b="0" i="1" dirty="0"/>
              <a:t>Marseille </a:t>
            </a:r>
            <a:r>
              <a:rPr lang="fr-FR" b="0" i="1" dirty="0" err="1"/>
              <a:t>hospital</a:t>
            </a:r>
            <a:r>
              <a:rPr lang="fr-FR" b="0" i="1" dirty="0"/>
              <a:t>, Marseille, France, </a:t>
            </a:r>
            <a:r>
              <a:rPr lang="fr-FR" b="0" i="1" baseline="30000" dirty="0"/>
              <a:t>11</a:t>
            </a:r>
            <a:r>
              <a:rPr lang="fr-FR" b="0" i="1" dirty="0"/>
              <a:t>Toulouse </a:t>
            </a:r>
            <a:r>
              <a:rPr lang="fr-FR" b="0" i="1" dirty="0" err="1"/>
              <a:t>hospital</a:t>
            </a:r>
            <a:r>
              <a:rPr lang="fr-FR" b="0" i="1" dirty="0"/>
              <a:t>, Toulouse, France, </a:t>
            </a:r>
            <a:r>
              <a:rPr lang="fr-FR" b="0" i="1" baseline="30000" dirty="0"/>
              <a:t>12</a:t>
            </a:r>
            <a:r>
              <a:rPr lang="fr-FR" b="0" i="1" dirty="0"/>
              <a:t>Strasbourg </a:t>
            </a:r>
            <a:r>
              <a:rPr lang="fr-FR" b="0" i="1" dirty="0" err="1"/>
              <a:t>hospital</a:t>
            </a:r>
            <a:r>
              <a:rPr lang="fr-FR" b="0" i="1" dirty="0"/>
              <a:t>, Strasbourg, France, </a:t>
            </a:r>
            <a:r>
              <a:rPr lang="fr-FR" b="0" i="1" baseline="30000" dirty="0"/>
              <a:t>13</a:t>
            </a:r>
            <a:r>
              <a:rPr lang="fr-FR" b="0" i="1" dirty="0"/>
              <a:t>Grenoble </a:t>
            </a:r>
            <a:r>
              <a:rPr lang="fr-FR" b="0" i="1" dirty="0" err="1"/>
              <a:t>hospital</a:t>
            </a:r>
            <a:r>
              <a:rPr lang="fr-FR" b="0" i="1" dirty="0"/>
              <a:t>, Grenoble, France, </a:t>
            </a:r>
            <a:r>
              <a:rPr lang="fr-FR" b="0" i="1" baseline="30000" dirty="0"/>
              <a:t>14</a:t>
            </a:r>
            <a:r>
              <a:rPr lang="fr-FR" b="0" i="1" dirty="0"/>
              <a:t>Cochin Hospital, Paris, France, </a:t>
            </a:r>
            <a:r>
              <a:rPr lang="fr-FR" b="0" i="1" baseline="30000" dirty="0"/>
              <a:t>15</a:t>
            </a:r>
            <a:r>
              <a:rPr lang="fr-FR" b="0" i="1" dirty="0"/>
              <a:t>Lyon </a:t>
            </a:r>
            <a:r>
              <a:rPr lang="fr-FR" b="0" i="1" dirty="0" err="1"/>
              <a:t>hospital</a:t>
            </a:r>
            <a:r>
              <a:rPr lang="fr-FR" b="0" i="1" dirty="0"/>
              <a:t>, Lyon, France </a:t>
            </a:r>
          </a:p>
          <a:p>
            <a:endParaRPr lang="fr-FR" dirty="0"/>
          </a:p>
          <a:p>
            <a:r>
              <a:rPr lang="fr-FR" b="1" dirty="0"/>
              <a:t>Background:</a:t>
            </a:r>
            <a:r>
              <a:rPr lang="fr-FR" dirty="0"/>
              <a:t> The </a:t>
            </a:r>
            <a:r>
              <a:rPr lang="fr-FR" dirty="0" err="1"/>
              <a:t>forced</a:t>
            </a:r>
            <a:r>
              <a:rPr lang="fr-FR" dirty="0"/>
              <a:t> </a:t>
            </a:r>
            <a:r>
              <a:rPr lang="fr-FR" dirty="0" err="1"/>
              <a:t>expiratory</a:t>
            </a:r>
            <a:r>
              <a:rPr lang="fr-FR" dirty="0"/>
              <a:t> volume in one second (FEV1) </a:t>
            </a:r>
            <a:r>
              <a:rPr lang="fr-FR" dirty="0" err="1"/>
              <a:t>is</a:t>
            </a:r>
            <a:r>
              <a:rPr lang="fr-FR" dirty="0"/>
              <a:t> the standard </a:t>
            </a:r>
            <a:r>
              <a:rPr lang="fr-FR" dirty="0" err="1"/>
              <a:t>measure</a:t>
            </a:r>
            <a:r>
              <a:rPr lang="fr-FR" dirty="0"/>
              <a:t> for monitoring </a:t>
            </a:r>
            <a:r>
              <a:rPr lang="fr-FR" dirty="0" err="1"/>
              <a:t>lung</a:t>
            </a:r>
            <a:r>
              <a:rPr lang="fr-FR" dirty="0"/>
              <a:t> </a:t>
            </a:r>
            <a:r>
              <a:rPr lang="fr-FR" dirty="0" err="1"/>
              <a:t>allograft</a:t>
            </a:r>
            <a:r>
              <a:rPr lang="fr-FR" dirty="0"/>
              <a:t> </a:t>
            </a:r>
            <a:r>
              <a:rPr lang="fr-FR" dirty="0" err="1"/>
              <a:t>function</a:t>
            </a:r>
            <a:r>
              <a:rPr lang="fr-FR" dirty="0"/>
              <a:t>. </a:t>
            </a:r>
            <a:r>
              <a:rPr lang="fr-FR" dirty="0" err="1"/>
              <a:t>However</a:t>
            </a:r>
            <a:r>
              <a:rPr lang="fr-FR" dirty="0"/>
              <a:t>, </a:t>
            </a:r>
            <a:r>
              <a:rPr lang="fr-FR" dirty="0" err="1"/>
              <a:t>little</a:t>
            </a:r>
            <a:r>
              <a:rPr lang="fr-FR" dirty="0"/>
              <a:t> </a:t>
            </a:r>
            <a:r>
              <a:rPr lang="fr-FR" dirty="0" err="1"/>
              <a:t>is</a:t>
            </a:r>
            <a:r>
              <a:rPr lang="fr-FR" dirty="0"/>
              <a:t> </a:t>
            </a:r>
            <a:r>
              <a:rPr lang="fr-FR" dirty="0" err="1"/>
              <a:t>known</a:t>
            </a:r>
            <a:r>
              <a:rPr lang="fr-FR" dirty="0"/>
              <a:t> about FEV1 </a:t>
            </a:r>
            <a:r>
              <a:rPr lang="fr-FR" dirty="0" err="1"/>
              <a:t>trajectories</a:t>
            </a:r>
            <a:r>
              <a:rPr lang="fr-FR" dirty="0"/>
              <a:t> and </a:t>
            </a:r>
            <a:r>
              <a:rPr lang="fr-FR" dirty="0" err="1"/>
              <a:t>their</a:t>
            </a:r>
            <a:r>
              <a:rPr lang="fr-FR" dirty="0"/>
              <a:t> associations </a:t>
            </a:r>
            <a:r>
              <a:rPr lang="fr-FR" dirty="0" err="1"/>
              <a:t>with</a:t>
            </a:r>
            <a:r>
              <a:rPr lang="fr-FR" dirty="0"/>
              <a:t> </a:t>
            </a:r>
            <a:r>
              <a:rPr lang="fr-FR" dirty="0" err="1"/>
              <a:t>clinical</a:t>
            </a:r>
            <a:r>
              <a:rPr lang="fr-FR" dirty="0"/>
              <a:t> </a:t>
            </a:r>
            <a:r>
              <a:rPr lang="fr-FR" dirty="0" err="1"/>
              <a:t>outcomes</a:t>
            </a:r>
            <a:r>
              <a:rPr lang="fr-FR" dirty="0"/>
              <a:t>. </a:t>
            </a:r>
          </a:p>
          <a:p>
            <a:r>
              <a:rPr lang="fr-FR" b="1" dirty="0"/>
              <a:t>Methods:</a:t>
            </a:r>
            <a:r>
              <a:rPr lang="fr-FR" dirty="0"/>
              <a:t> </a:t>
            </a:r>
            <a:r>
              <a:rPr lang="fr-FR" dirty="0" err="1"/>
              <a:t>Adult</a:t>
            </a:r>
            <a:r>
              <a:rPr lang="fr-FR" dirty="0"/>
              <a:t> patients </a:t>
            </a:r>
            <a:r>
              <a:rPr lang="fr-FR" dirty="0" err="1"/>
              <a:t>who</a:t>
            </a:r>
            <a:r>
              <a:rPr lang="fr-FR" dirty="0"/>
              <a:t> </a:t>
            </a:r>
            <a:r>
              <a:rPr lang="fr-FR" dirty="0" err="1"/>
              <a:t>received</a:t>
            </a:r>
            <a:r>
              <a:rPr lang="fr-FR" dirty="0"/>
              <a:t> a </a:t>
            </a:r>
            <a:r>
              <a:rPr lang="fr-FR" dirty="0" err="1"/>
              <a:t>bilateral</a:t>
            </a:r>
            <a:r>
              <a:rPr lang="fr-FR" dirty="0"/>
              <a:t> </a:t>
            </a:r>
            <a:r>
              <a:rPr lang="fr-FR" dirty="0" err="1"/>
              <a:t>lung</a:t>
            </a:r>
            <a:r>
              <a:rPr lang="fr-FR" dirty="0"/>
              <a:t> transplantation </a:t>
            </a:r>
            <a:r>
              <a:rPr lang="fr-FR" dirty="0" err="1"/>
              <a:t>were</a:t>
            </a:r>
            <a:r>
              <a:rPr lang="fr-FR" dirty="0"/>
              <a:t> </a:t>
            </a:r>
            <a:r>
              <a:rPr lang="fr-FR" dirty="0" err="1"/>
              <a:t>included</a:t>
            </a:r>
            <a:r>
              <a:rPr lang="fr-FR" dirty="0"/>
              <a:t> </a:t>
            </a:r>
            <a:r>
              <a:rPr lang="fr-FR" dirty="0" err="1"/>
              <a:t>from</a:t>
            </a:r>
            <a:r>
              <a:rPr lang="fr-FR" dirty="0"/>
              <a:t> 15 centers in France, </a:t>
            </a:r>
            <a:r>
              <a:rPr lang="fr-FR" dirty="0" err="1"/>
              <a:t>Belgium</a:t>
            </a:r>
            <a:r>
              <a:rPr lang="fr-FR" dirty="0"/>
              <a:t>, </a:t>
            </a:r>
            <a:r>
              <a:rPr lang="fr-FR" dirty="0" err="1"/>
              <a:t>Austria</a:t>
            </a:r>
            <a:r>
              <a:rPr lang="fr-FR" dirty="0"/>
              <a:t> and the US, </a:t>
            </a:r>
            <a:r>
              <a:rPr lang="fr-FR" dirty="0" err="1"/>
              <a:t>between</a:t>
            </a:r>
            <a:r>
              <a:rPr lang="fr-FR" dirty="0"/>
              <a:t> 2010 and 2021. All centers </a:t>
            </a:r>
            <a:r>
              <a:rPr lang="fr-FR" dirty="0" err="1"/>
              <a:t>performed</a:t>
            </a:r>
            <a:r>
              <a:rPr lang="fr-FR" dirty="0"/>
              <a:t> routine </a:t>
            </a:r>
            <a:r>
              <a:rPr lang="fr-FR" dirty="0" err="1"/>
              <a:t>spirometry</a:t>
            </a:r>
            <a:r>
              <a:rPr lang="fr-FR" dirty="0"/>
              <a:t> </a:t>
            </a:r>
            <a:r>
              <a:rPr lang="fr-FR" dirty="0" err="1"/>
              <a:t>measurements</a:t>
            </a:r>
            <a:r>
              <a:rPr lang="fr-FR" dirty="0"/>
              <a:t> post </a:t>
            </a:r>
            <a:r>
              <a:rPr lang="fr-FR" dirty="0" err="1"/>
              <a:t>lung</a:t>
            </a:r>
            <a:r>
              <a:rPr lang="fr-FR" dirty="0"/>
              <a:t> transplantation at </a:t>
            </a:r>
            <a:r>
              <a:rPr lang="fr-FR" dirty="0" err="1"/>
              <a:t>regular</a:t>
            </a:r>
            <a:r>
              <a:rPr lang="fr-FR" dirty="0"/>
              <a:t> </a:t>
            </a:r>
            <a:r>
              <a:rPr lang="fr-FR" dirty="0" err="1"/>
              <a:t>intervals</a:t>
            </a:r>
            <a:r>
              <a:rPr lang="fr-FR" dirty="0"/>
              <a:t>. All centers </a:t>
            </a:r>
            <a:r>
              <a:rPr lang="fr-FR" dirty="0" err="1"/>
              <a:t>performed</a:t>
            </a:r>
            <a:r>
              <a:rPr lang="fr-FR" dirty="0"/>
              <a:t> routine </a:t>
            </a:r>
            <a:r>
              <a:rPr lang="fr-FR" dirty="0" err="1"/>
              <a:t>spirometry</a:t>
            </a:r>
            <a:r>
              <a:rPr lang="fr-FR" dirty="0"/>
              <a:t> </a:t>
            </a:r>
            <a:r>
              <a:rPr lang="fr-FR" dirty="0" err="1"/>
              <a:t>measurements</a:t>
            </a:r>
            <a:r>
              <a:rPr lang="fr-FR" dirty="0"/>
              <a:t> </a:t>
            </a:r>
            <a:r>
              <a:rPr lang="fr-FR" dirty="0" err="1"/>
              <a:t>commencing</a:t>
            </a:r>
            <a:r>
              <a:rPr lang="fr-FR" dirty="0"/>
              <a:t> </a:t>
            </a:r>
            <a:r>
              <a:rPr lang="fr-FR" dirty="0" err="1"/>
              <a:t>shortly</a:t>
            </a:r>
            <a:r>
              <a:rPr lang="fr-FR" dirty="0"/>
              <a:t> </a:t>
            </a:r>
            <a:r>
              <a:rPr lang="fr-FR" dirty="0" err="1"/>
              <a:t>after</a:t>
            </a:r>
            <a:r>
              <a:rPr lang="fr-FR" dirty="0"/>
              <a:t> </a:t>
            </a:r>
            <a:r>
              <a:rPr lang="fr-FR" dirty="0" err="1"/>
              <a:t>lung</a:t>
            </a:r>
            <a:r>
              <a:rPr lang="fr-FR" dirty="0"/>
              <a:t> transplantation and </a:t>
            </a:r>
            <a:r>
              <a:rPr lang="fr-FR" dirty="0" err="1"/>
              <a:t>continuing</a:t>
            </a:r>
            <a:r>
              <a:rPr lang="fr-FR" dirty="0"/>
              <a:t> at </a:t>
            </a:r>
            <a:r>
              <a:rPr lang="fr-FR" dirty="0" err="1"/>
              <a:t>regular</a:t>
            </a:r>
            <a:r>
              <a:rPr lang="fr-FR" dirty="0"/>
              <a:t> </a:t>
            </a:r>
            <a:r>
              <a:rPr lang="fr-FR" dirty="0" err="1"/>
              <a:t>intervals</a:t>
            </a:r>
            <a:r>
              <a:rPr lang="fr-FR" dirty="0"/>
              <a:t> of maximum </a:t>
            </a:r>
            <a:r>
              <a:rPr lang="fr-FR" dirty="0" err="1"/>
              <a:t>three</a:t>
            </a:r>
            <a:r>
              <a:rPr lang="fr-FR" dirty="0"/>
              <a:t> </a:t>
            </a:r>
            <a:r>
              <a:rPr lang="fr-FR" dirty="0" err="1"/>
              <a:t>months</a:t>
            </a:r>
            <a:r>
              <a:rPr lang="fr-FR" dirty="0"/>
              <a:t> </a:t>
            </a:r>
            <a:r>
              <a:rPr lang="fr-FR" dirty="0" err="1"/>
              <a:t>afterwards</a:t>
            </a:r>
            <a:r>
              <a:rPr lang="fr-FR" dirty="0"/>
              <a:t>. </a:t>
            </a:r>
            <a:r>
              <a:rPr lang="fr-FR" dirty="0" err="1"/>
              <a:t>Recipient</a:t>
            </a:r>
            <a:r>
              <a:rPr lang="fr-FR" dirty="0"/>
              <a:t>, </a:t>
            </a:r>
            <a:r>
              <a:rPr lang="fr-FR" dirty="0" err="1"/>
              <a:t>donor</a:t>
            </a:r>
            <a:r>
              <a:rPr lang="fr-FR" dirty="0"/>
              <a:t> and transplant </a:t>
            </a:r>
            <a:r>
              <a:rPr lang="fr-FR" dirty="0" err="1"/>
              <a:t>characteristics</a:t>
            </a:r>
            <a:r>
              <a:rPr lang="fr-FR" dirty="0"/>
              <a:t> </a:t>
            </a:r>
            <a:r>
              <a:rPr lang="fr-FR" dirty="0" err="1"/>
              <a:t>were</a:t>
            </a:r>
            <a:r>
              <a:rPr lang="fr-FR" dirty="0"/>
              <a:t> </a:t>
            </a:r>
            <a:r>
              <a:rPr lang="fr-FR" dirty="0" err="1"/>
              <a:t>collected</a:t>
            </a:r>
            <a:r>
              <a:rPr lang="fr-FR" dirty="0"/>
              <a:t> for </a:t>
            </a:r>
            <a:r>
              <a:rPr lang="fr-FR" dirty="0" err="1"/>
              <a:t>each</a:t>
            </a:r>
            <a:r>
              <a:rPr lang="fr-FR" dirty="0"/>
              <a:t> patient. Latent class mixed </a:t>
            </a:r>
            <a:r>
              <a:rPr lang="fr-FR" dirty="0" err="1"/>
              <a:t>models</a:t>
            </a:r>
            <a:r>
              <a:rPr lang="fr-FR" dirty="0"/>
              <a:t> </a:t>
            </a:r>
            <a:r>
              <a:rPr lang="fr-FR" dirty="0" err="1"/>
              <a:t>were</a:t>
            </a:r>
            <a:r>
              <a:rPr lang="fr-FR" dirty="0"/>
              <a:t> </a:t>
            </a:r>
            <a:r>
              <a:rPr lang="fr-FR" dirty="0" err="1"/>
              <a:t>used</a:t>
            </a:r>
            <a:r>
              <a:rPr lang="fr-FR" dirty="0"/>
              <a:t> to </a:t>
            </a:r>
            <a:r>
              <a:rPr lang="fr-FR" dirty="0" err="1"/>
              <a:t>identify</a:t>
            </a:r>
            <a:r>
              <a:rPr lang="fr-FR" dirty="0"/>
              <a:t> FEV1 </a:t>
            </a:r>
            <a:r>
              <a:rPr lang="fr-FR" dirty="0" err="1"/>
              <a:t>trajectories</a:t>
            </a:r>
            <a:r>
              <a:rPr lang="fr-FR" dirty="0"/>
              <a:t>.</a:t>
            </a:r>
          </a:p>
          <a:p>
            <a:r>
              <a:rPr lang="fr-FR" b="1" dirty="0" err="1"/>
              <a:t>Results</a:t>
            </a:r>
            <a:r>
              <a:rPr lang="fr-FR" b="1" dirty="0"/>
              <a:t>: </a:t>
            </a:r>
            <a:r>
              <a:rPr lang="fr-FR" dirty="0"/>
              <a:t>A total of 2,305 patients </a:t>
            </a:r>
            <a:r>
              <a:rPr lang="fr-FR" dirty="0" err="1"/>
              <a:t>were</a:t>
            </a:r>
            <a:r>
              <a:rPr lang="fr-FR" dirty="0"/>
              <a:t> </a:t>
            </a:r>
            <a:r>
              <a:rPr lang="fr-FR" dirty="0" err="1"/>
              <a:t>included</a:t>
            </a:r>
            <a:r>
              <a:rPr lang="fr-FR" dirty="0"/>
              <a:t> </a:t>
            </a:r>
            <a:r>
              <a:rPr lang="fr-FR" dirty="0" err="1"/>
              <a:t>with</a:t>
            </a:r>
            <a:r>
              <a:rPr lang="fr-FR" dirty="0"/>
              <a:t> 59,034 FEV1 </a:t>
            </a:r>
            <a:r>
              <a:rPr lang="fr-FR" dirty="0" err="1"/>
              <a:t>measurements</a:t>
            </a:r>
            <a:r>
              <a:rPr lang="fr-FR" dirty="0"/>
              <a:t> </a:t>
            </a:r>
            <a:r>
              <a:rPr lang="fr-FR" dirty="0" err="1"/>
              <a:t>performed</a:t>
            </a:r>
            <a:r>
              <a:rPr lang="fr-FR" dirty="0"/>
              <a:t>. The </a:t>
            </a:r>
            <a:r>
              <a:rPr lang="fr-FR" dirty="0" err="1"/>
              <a:t>median</a:t>
            </a:r>
            <a:r>
              <a:rPr lang="fr-FR" dirty="0"/>
              <a:t> follow up post-transplantation </a:t>
            </a:r>
            <a:r>
              <a:rPr lang="fr-FR" dirty="0" err="1"/>
              <a:t>was</a:t>
            </a:r>
            <a:r>
              <a:rPr lang="fr-FR" dirty="0"/>
              <a:t> 6.5 </a:t>
            </a:r>
            <a:r>
              <a:rPr lang="fr-FR" dirty="0" err="1"/>
              <a:t>years</a:t>
            </a:r>
            <a:r>
              <a:rPr lang="fr-FR" dirty="0"/>
              <a:t> (IQR 4.0-9.0). In the </a:t>
            </a:r>
            <a:r>
              <a:rPr lang="fr-FR" dirty="0" err="1"/>
              <a:t>development</a:t>
            </a:r>
            <a:r>
              <a:rPr lang="fr-FR" dirty="0"/>
              <a:t> </a:t>
            </a:r>
            <a:r>
              <a:rPr lang="fr-FR" dirty="0" err="1"/>
              <a:t>cohort</a:t>
            </a:r>
            <a:r>
              <a:rPr lang="fr-FR" dirty="0"/>
              <a:t>, the best latent class mixed model </a:t>
            </a:r>
            <a:r>
              <a:rPr lang="fr-FR" dirty="0" err="1"/>
              <a:t>identified</a:t>
            </a:r>
            <a:r>
              <a:rPr lang="fr-FR" dirty="0"/>
              <a:t> </a:t>
            </a:r>
            <a:r>
              <a:rPr lang="fr-FR" dirty="0" err="1"/>
              <a:t>seven</a:t>
            </a:r>
            <a:r>
              <a:rPr lang="fr-FR" dirty="0"/>
              <a:t> </a:t>
            </a:r>
            <a:r>
              <a:rPr lang="fr-FR" dirty="0" err="1"/>
              <a:t>clinically</a:t>
            </a:r>
            <a:r>
              <a:rPr lang="fr-FR" dirty="0"/>
              <a:t> </a:t>
            </a:r>
            <a:r>
              <a:rPr lang="fr-FR" dirty="0" err="1"/>
              <a:t>meaningful</a:t>
            </a:r>
            <a:r>
              <a:rPr lang="fr-FR" dirty="0"/>
              <a:t> FEV1 </a:t>
            </a:r>
            <a:r>
              <a:rPr lang="fr-FR" dirty="0" err="1"/>
              <a:t>trajectories</a:t>
            </a:r>
            <a:r>
              <a:rPr lang="fr-FR" dirty="0"/>
              <a:t> (Figure). </a:t>
            </a:r>
            <a:r>
              <a:rPr lang="fr-FR" dirty="0" err="1"/>
              <a:t>Trajectory</a:t>
            </a:r>
            <a:r>
              <a:rPr lang="fr-FR" dirty="0"/>
              <a:t> #1 (24.7%) </a:t>
            </a:r>
            <a:r>
              <a:rPr lang="fr-FR" dirty="0" err="1"/>
              <a:t>was</a:t>
            </a:r>
            <a:r>
              <a:rPr lang="fr-FR" dirty="0"/>
              <a:t> </a:t>
            </a:r>
            <a:r>
              <a:rPr lang="fr-FR" dirty="0" err="1"/>
              <a:t>characterized</a:t>
            </a:r>
            <a:r>
              <a:rPr lang="fr-FR" dirty="0"/>
              <a:t> by patients </a:t>
            </a:r>
            <a:r>
              <a:rPr lang="fr-FR" dirty="0" err="1"/>
              <a:t>with</a:t>
            </a:r>
            <a:r>
              <a:rPr lang="fr-FR" dirty="0"/>
              <a:t> </a:t>
            </a:r>
            <a:r>
              <a:rPr lang="fr-FR" dirty="0" err="1"/>
              <a:t>moderate</a:t>
            </a:r>
            <a:r>
              <a:rPr lang="fr-FR" dirty="0"/>
              <a:t> and stable </a:t>
            </a:r>
            <a:r>
              <a:rPr lang="fr-FR" dirty="0" err="1"/>
              <a:t>lung</a:t>
            </a:r>
            <a:r>
              <a:rPr lang="fr-FR" dirty="0"/>
              <a:t> </a:t>
            </a:r>
            <a:r>
              <a:rPr lang="fr-FR" dirty="0" err="1"/>
              <a:t>function</a:t>
            </a:r>
            <a:r>
              <a:rPr lang="fr-FR" dirty="0"/>
              <a:t> (5-years patient </a:t>
            </a:r>
            <a:r>
              <a:rPr lang="fr-FR" dirty="0" err="1"/>
              <a:t>survival</a:t>
            </a:r>
            <a:r>
              <a:rPr lang="fr-FR" dirty="0"/>
              <a:t> = 79.1%); </a:t>
            </a:r>
            <a:r>
              <a:rPr lang="fr-FR" dirty="0" err="1"/>
              <a:t>trajectory</a:t>
            </a:r>
            <a:r>
              <a:rPr lang="fr-FR" dirty="0"/>
              <a:t> #2 (23.4%) and #3 (28.3%) </a:t>
            </a:r>
            <a:r>
              <a:rPr lang="fr-FR" dirty="0" err="1"/>
              <a:t>were</a:t>
            </a:r>
            <a:r>
              <a:rPr lang="fr-FR" dirty="0"/>
              <a:t> </a:t>
            </a:r>
            <a:r>
              <a:rPr lang="fr-FR" dirty="0" err="1"/>
              <a:t>characterized</a:t>
            </a:r>
            <a:r>
              <a:rPr lang="fr-FR" dirty="0"/>
              <a:t> by patients </a:t>
            </a:r>
            <a:r>
              <a:rPr lang="fr-FR" dirty="0" err="1"/>
              <a:t>with</a:t>
            </a:r>
            <a:r>
              <a:rPr lang="fr-FR" dirty="0"/>
              <a:t> </a:t>
            </a:r>
            <a:r>
              <a:rPr lang="fr-FR" dirty="0" err="1"/>
              <a:t>moderate</a:t>
            </a:r>
            <a:r>
              <a:rPr lang="fr-FR" dirty="0"/>
              <a:t>/high and stable </a:t>
            </a:r>
            <a:r>
              <a:rPr lang="fr-FR" dirty="0" err="1"/>
              <a:t>lung</a:t>
            </a:r>
            <a:r>
              <a:rPr lang="fr-FR" dirty="0"/>
              <a:t> </a:t>
            </a:r>
            <a:r>
              <a:rPr lang="fr-FR" dirty="0" err="1"/>
              <a:t>function</a:t>
            </a:r>
            <a:r>
              <a:rPr lang="fr-FR" dirty="0"/>
              <a:t> (5-years patient </a:t>
            </a:r>
            <a:r>
              <a:rPr lang="fr-FR" dirty="0" err="1"/>
              <a:t>survival</a:t>
            </a:r>
            <a:r>
              <a:rPr lang="fr-FR" dirty="0"/>
              <a:t> = 94.2% and 90.7% </a:t>
            </a:r>
            <a:r>
              <a:rPr lang="fr-FR" dirty="0" err="1"/>
              <a:t>respectively</a:t>
            </a:r>
            <a:r>
              <a:rPr lang="fr-FR" dirty="0"/>
              <a:t>) ; </a:t>
            </a:r>
            <a:r>
              <a:rPr lang="fr-FR" dirty="0" err="1"/>
              <a:t>trajectory</a:t>
            </a:r>
            <a:r>
              <a:rPr lang="fr-FR" dirty="0"/>
              <a:t> #4 (3.6%) </a:t>
            </a:r>
            <a:r>
              <a:rPr lang="fr-FR" dirty="0" err="1"/>
              <a:t>was</a:t>
            </a:r>
            <a:r>
              <a:rPr lang="fr-FR" dirty="0"/>
              <a:t> </a:t>
            </a:r>
            <a:r>
              <a:rPr lang="fr-FR" dirty="0" err="1"/>
              <a:t>characterized</a:t>
            </a:r>
            <a:r>
              <a:rPr lang="fr-FR" dirty="0"/>
              <a:t> by patients </a:t>
            </a:r>
            <a:r>
              <a:rPr lang="fr-FR" dirty="0" err="1"/>
              <a:t>with</a:t>
            </a:r>
            <a:r>
              <a:rPr lang="fr-FR" dirty="0"/>
              <a:t> </a:t>
            </a:r>
            <a:r>
              <a:rPr lang="fr-FR" dirty="0" err="1"/>
              <a:t>increasing</a:t>
            </a:r>
            <a:r>
              <a:rPr lang="fr-FR" dirty="0"/>
              <a:t> </a:t>
            </a:r>
            <a:r>
              <a:rPr lang="fr-FR" dirty="0" err="1"/>
              <a:t>lung</a:t>
            </a:r>
            <a:r>
              <a:rPr lang="fr-FR" dirty="0"/>
              <a:t> </a:t>
            </a:r>
            <a:r>
              <a:rPr lang="fr-FR" dirty="0" err="1"/>
              <a:t>function</a:t>
            </a:r>
            <a:r>
              <a:rPr lang="fr-FR" dirty="0"/>
              <a:t> (5-years patient </a:t>
            </a:r>
            <a:r>
              <a:rPr lang="fr-FR" dirty="0" err="1"/>
              <a:t>survival</a:t>
            </a:r>
            <a:r>
              <a:rPr lang="fr-FR" dirty="0"/>
              <a:t> = 72.7%) ; </a:t>
            </a:r>
            <a:r>
              <a:rPr lang="fr-FR" dirty="0" err="1"/>
              <a:t>trajectory</a:t>
            </a:r>
            <a:r>
              <a:rPr lang="fr-FR" dirty="0"/>
              <a:t> #5 (3.6%) </a:t>
            </a:r>
            <a:r>
              <a:rPr lang="fr-FR" dirty="0" err="1"/>
              <a:t>was</a:t>
            </a:r>
            <a:r>
              <a:rPr lang="fr-FR" dirty="0"/>
              <a:t> </a:t>
            </a:r>
            <a:r>
              <a:rPr lang="fr-FR" dirty="0" err="1"/>
              <a:t>characterized</a:t>
            </a:r>
            <a:r>
              <a:rPr lang="fr-FR" dirty="0"/>
              <a:t> by patients </a:t>
            </a:r>
            <a:r>
              <a:rPr lang="fr-FR" dirty="0" err="1"/>
              <a:t>with</a:t>
            </a:r>
            <a:r>
              <a:rPr lang="fr-FR" dirty="0"/>
              <a:t> a slow </a:t>
            </a:r>
            <a:r>
              <a:rPr lang="fr-FR" dirty="0" err="1"/>
              <a:t>decline</a:t>
            </a:r>
            <a:r>
              <a:rPr lang="fr-FR" dirty="0"/>
              <a:t> (5-years patient </a:t>
            </a:r>
            <a:r>
              <a:rPr lang="fr-FR" dirty="0" err="1"/>
              <a:t>survival</a:t>
            </a:r>
            <a:r>
              <a:rPr lang="fr-FR" dirty="0"/>
              <a:t> = 68.9%) ; and </a:t>
            </a:r>
            <a:r>
              <a:rPr lang="fr-FR" dirty="0" err="1"/>
              <a:t>trajectory</a:t>
            </a:r>
            <a:r>
              <a:rPr lang="fr-FR" dirty="0"/>
              <a:t> #6 (3.1%) and #7 (4.3%) </a:t>
            </a:r>
            <a:r>
              <a:rPr lang="fr-FR" dirty="0" err="1"/>
              <a:t>were</a:t>
            </a:r>
            <a:r>
              <a:rPr lang="fr-FR" dirty="0"/>
              <a:t> </a:t>
            </a:r>
            <a:r>
              <a:rPr lang="fr-FR" dirty="0" err="1"/>
              <a:t>characterized</a:t>
            </a:r>
            <a:r>
              <a:rPr lang="fr-FR" dirty="0"/>
              <a:t> by patients </a:t>
            </a:r>
            <a:r>
              <a:rPr lang="fr-FR" dirty="0" err="1"/>
              <a:t>with</a:t>
            </a:r>
            <a:r>
              <a:rPr lang="fr-FR" dirty="0"/>
              <a:t> </a:t>
            </a:r>
            <a:r>
              <a:rPr lang="fr-FR" dirty="0" err="1"/>
              <a:t>accelerated</a:t>
            </a:r>
            <a:r>
              <a:rPr lang="fr-FR" dirty="0"/>
              <a:t> </a:t>
            </a:r>
            <a:r>
              <a:rPr lang="fr-FR" dirty="0" err="1"/>
              <a:t>decline</a:t>
            </a:r>
            <a:r>
              <a:rPr lang="fr-FR" dirty="0"/>
              <a:t> (5-years patient </a:t>
            </a:r>
            <a:r>
              <a:rPr lang="fr-FR" dirty="0" err="1"/>
              <a:t>survival</a:t>
            </a:r>
            <a:r>
              <a:rPr lang="fr-FR" dirty="0"/>
              <a:t> = 21.1% and 42.3 % </a:t>
            </a:r>
            <a:r>
              <a:rPr lang="fr-FR" dirty="0" err="1"/>
              <a:t>respectively</a:t>
            </a:r>
            <a:r>
              <a:rPr lang="fr-FR" dirty="0"/>
              <a:t>). </a:t>
            </a:r>
            <a:r>
              <a:rPr lang="fr-FR" dirty="0" err="1"/>
              <a:t>Similar</a:t>
            </a:r>
            <a:r>
              <a:rPr lang="fr-FR" dirty="0"/>
              <a:t> FEV1 </a:t>
            </a:r>
            <a:r>
              <a:rPr lang="fr-FR" dirty="0" err="1"/>
              <a:t>trajectories</a:t>
            </a:r>
            <a:r>
              <a:rPr lang="fr-FR" dirty="0"/>
              <a:t> and patient </a:t>
            </a:r>
            <a:r>
              <a:rPr lang="fr-FR" dirty="0" err="1"/>
              <a:t>outcomes</a:t>
            </a:r>
            <a:r>
              <a:rPr lang="fr-FR" dirty="0"/>
              <a:t> </a:t>
            </a:r>
            <a:r>
              <a:rPr lang="fr-FR" dirty="0" err="1"/>
              <a:t>were</a:t>
            </a:r>
            <a:r>
              <a:rPr lang="fr-FR" dirty="0"/>
              <a:t> </a:t>
            </a:r>
            <a:r>
              <a:rPr lang="fr-FR" dirty="0" err="1"/>
              <a:t>identified</a:t>
            </a:r>
            <a:r>
              <a:rPr lang="fr-FR" dirty="0"/>
              <a:t> in the </a:t>
            </a:r>
            <a:r>
              <a:rPr lang="fr-FR" dirty="0" err="1"/>
              <a:t>external</a:t>
            </a:r>
            <a:r>
              <a:rPr lang="fr-FR" dirty="0"/>
              <a:t> validation </a:t>
            </a:r>
            <a:r>
              <a:rPr lang="fr-FR" dirty="0" err="1"/>
              <a:t>cohorts</a:t>
            </a:r>
            <a:r>
              <a:rPr lang="fr-FR" dirty="0"/>
              <a:t> on the basis of </a:t>
            </a:r>
            <a:r>
              <a:rPr lang="fr-FR" dirty="0" err="1"/>
              <a:t>independent</a:t>
            </a:r>
            <a:r>
              <a:rPr lang="fr-FR" dirty="0"/>
              <a:t> analyses. The </a:t>
            </a:r>
            <a:r>
              <a:rPr lang="fr-FR" dirty="0" err="1"/>
              <a:t>trajectories</a:t>
            </a:r>
            <a:r>
              <a:rPr lang="fr-FR" dirty="0"/>
              <a:t> </a:t>
            </a:r>
            <a:r>
              <a:rPr lang="fr-FR" dirty="0" err="1"/>
              <a:t>were</a:t>
            </a:r>
            <a:r>
              <a:rPr lang="fr-FR" dirty="0"/>
              <a:t> </a:t>
            </a:r>
            <a:r>
              <a:rPr lang="fr-FR" dirty="0" err="1"/>
              <a:t>also</a:t>
            </a:r>
            <a:r>
              <a:rPr lang="fr-FR" dirty="0"/>
              <a:t> </a:t>
            </a:r>
            <a:r>
              <a:rPr lang="fr-FR" dirty="0" err="1"/>
              <a:t>confirmed</a:t>
            </a:r>
            <a:r>
              <a:rPr lang="fr-FR" dirty="0"/>
              <a:t> in a </a:t>
            </a:r>
            <a:r>
              <a:rPr lang="fr-FR" dirty="0" err="1"/>
              <a:t>series</a:t>
            </a:r>
            <a:r>
              <a:rPr lang="fr-FR" dirty="0"/>
              <a:t> of </a:t>
            </a:r>
            <a:r>
              <a:rPr lang="fr-FR" dirty="0" err="1"/>
              <a:t>subpopulations</a:t>
            </a:r>
            <a:r>
              <a:rPr lang="fr-FR" dirty="0"/>
              <a:t>. Last, FEV1 value and </a:t>
            </a:r>
            <a:r>
              <a:rPr lang="fr-FR" dirty="0" err="1"/>
              <a:t>slope</a:t>
            </a:r>
            <a:r>
              <a:rPr lang="fr-FR" dirty="0"/>
              <a:t> </a:t>
            </a:r>
            <a:r>
              <a:rPr lang="fr-FR" dirty="0" err="1"/>
              <a:t>assessed</a:t>
            </a:r>
            <a:r>
              <a:rPr lang="fr-FR" dirty="0"/>
              <a:t> at 1 </a:t>
            </a:r>
            <a:r>
              <a:rPr lang="fr-FR" dirty="0" err="1"/>
              <a:t>year</a:t>
            </a:r>
            <a:r>
              <a:rPr lang="fr-FR" dirty="0"/>
              <a:t> post transplant </a:t>
            </a:r>
            <a:r>
              <a:rPr lang="fr-FR" dirty="0" err="1"/>
              <a:t>were</a:t>
            </a:r>
            <a:r>
              <a:rPr lang="fr-FR" dirty="0"/>
              <a:t> </a:t>
            </a:r>
            <a:r>
              <a:rPr lang="fr-FR" dirty="0" err="1"/>
              <a:t>strongly</a:t>
            </a:r>
            <a:r>
              <a:rPr lang="fr-FR" dirty="0"/>
              <a:t> </a:t>
            </a:r>
            <a:r>
              <a:rPr lang="fr-FR" dirty="0" err="1"/>
              <a:t>associated</a:t>
            </a:r>
            <a:r>
              <a:rPr lang="fr-FR" dirty="0"/>
              <a:t> </a:t>
            </a:r>
            <a:r>
              <a:rPr lang="fr-FR" dirty="0" err="1"/>
              <a:t>with</a:t>
            </a:r>
            <a:r>
              <a:rPr lang="fr-FR" dirty="0"/>
              <a:t> FEV1 </a:t>
            </a:r>
            <a:r>
              <a:rPr lang="fr-FR" dirty="0" err="1"/>
              <a:t>trajectories</a:t>
            </a:r>
            <a:r>
              <a:rPr lang="fr-FR" dirty="0"/>
              <a:t>. </a:t>
            </a:r>
            <a:r>
              <a:rPr lang="fr-FR" b="1" dirty="0"/>
              <a:t>Conclusions:</a:t>
            </a:r>
            <a:r>
              <a:rPr lang="fr-FR" dirty="0"/>
              <a:t> </a:t>
            </a:r>
            <a:r>
              <a:rPr lang="fr-FR" dirty="0" err="1"/>
              <a:t>We</a:t>
            </a:r>
            <a:r>
              <a:rPr lang="fr-FR" dirty="0"/>
              <a:t> </a:t>
            </a:r>
            <a:r>
              <a:rPr lang="fr-FR" dirty="0" err="1"/>
              <a:t>identified</a:t>
            </a:r>
            <a:r>
              <a:rPr lang="fr-FR" dirty="0"/>
              <a:t> FEV1 </a:t>
            </a:r>
            <a:r>
              <a:rPr lang="fr-FR" dirty="0" err="1"/>
              <a:t>trajectories</a:t>
            </a:r>
            <a:r>
              <a:rPr lang="fr-FR" dirty="0"/>
              <a:t> </a:t>
            </a:r>
            <a:r>
              <a:rPr lang="fr-FR" dirty="0" err="1"/>
              <a:t>that</a:t>
            </a:r>
            <a:r>
              <a:rPr lang="fr-FR" dirty="0"/>
              <a:t> capture </a:t>
            </a:r>
            <a:r>
              <a:rPr lang="fr-FR" dirty="0" err="1"/>
              <a:t>different</a:t>
            </a:r>
            <a:r>
              <a:rPr lang="fr-FR" dirty="0"/>
              <a:t> </a:t>
            </a:r>
            <a:r>
              <a:rPr lang="fr-FR" dirty="0" err="1"/>
              <a:t>clinical</a:t>
            </a:r>
            <a:r>
              <a:rPr lang="fr-FR" dirty="0"/>
              <a:t> scenarios </a:t>
            </a:r>
            <a:r>
              <a:rPr lang="fr-FR" dirty="0" err="1"/>
              <a:t>associated</a:t>
            </a:r>
            <a:r>
              <a:rPr lang="fr-FR" dirty="0"/>
              <a:t> </a:t>
            </a:r>
            <a:r>
              <a:rPr lang="fr-FR" dirty="0" err="1"/>
              <a:t>with</a:t>
            </a:r>
            <a:r>
              <a:rPr lang="fr-FR" dirty="0"/>
              <a:t> </a:t>
            </a:r>
            <a:r>
              <a:rPr lang="fr-FR" dirty="0" err="1"/>
              <a:t>lung</a:t>
            </a:r>
            <a:r>
              <a:rPr lang="fr-FR" dirty="0"/>
              <a:t> </a:t>
            </a:r>
            <a:r>
              <a:rPr lang="fr-FR" dirty="0" err="1"/>
              <a:t>recipients</a:t>
            </a:r>
            <a:r>
              <a:rPr lang="fr-FR" dirty="0"/>
              <a:t> </a:t>
            </a:r>
            <a:r>
              <a:rPr lang="fr-FR" dirty="0" err="1"/>
              <a:t>outcomes</a:t>
            </a:r>
            <a:r>
              <a:rPr lang="fr-FR" dirty="0"/>
              <a:t>. Our </a:t>
            </a:r>
            <a:r>
              <a:rPr lang="fr-FR" dirty="0" err="1"/>
              <a:t>results</a:t>
            </a:r>
            <a:r>
              <a:rPr lang="fr-FR" dirty="0"/>
              <a:t> </a:t>
            </a:r>
            <a:r>
              <a:rPr lang="fr-FR" dirty="0" err="1"/>
              <a:t>provide</a:t>
            </a:r>
            <a:r>
              <a:rPr lang="fr-FR" dirty="0"/>
              <a:t> the basis for a </a:t>
            </a:r>
            <a:r>
              <a:rPr lang="fr-FR" dirty="0" err="1"/>
              <a:t>trajectory-based</a:t>
            </a:r>
            <a:r>
              <a:rPr lang="fr-FR" dirty="0"/>
              <a:t> </a:t>
            </a:r>
            <a:r>
              <a:rPr lang="fr-FR" dirty="0" err="1"/>
              <a:t>assessment</a:t>
            </a:r>
            <a:r>
              <a:rPr lang="fr-FR" dirty="0"/>
              <a:t> of </a:t>
            </a:r>
            <a:r>
              <a:rPr lang="fr-FR" dirty="0" err="1"/>
              <a:t>lung</a:t>
            </a:r>
            <a:r>
              <a:rPr lang="fr-FR" dirty="0"/>
              <a:t> transplant patients. </a:t>
            </a:r>
          </a:p>
        </p:txBody>
      </p:sp>
      <p:sp>
        <p:nvSpPr>
          <p:cNvPr id="4" name="Espace réservé du numéro de diapositive 3">
            <a:extLst>
              <a:ext uri="{FF2B5EF4-FFF2-40B4-BE49-F238E27FC236}">
                <a16:creationId xmlns:a16="http://schemas.microsoft.com/office/drawing/2014/main" id="{DE1D69CA-856E-9448-CF97-B5CAEB51D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44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2F22-7968-5C35-D8CB-F623DF8FA9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7D7BF1-1389-290B-6450-306DFC0C5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E85676-3009-12C8-F501-260F44C82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4989C2-3B97-522A-DB73-A5E99D718FC8}"/>
              </a:ext>
            </a:extLst>
          </p:cNvPr>
          <p:cNvSpPr>
            <a:spLocks noGrp="1"/>
          </p:cNvSpPr>
          <p:nvPr>
            <p:ph type="sldNum" sz="quarter" idx="5"/>
          </p:nvPr>
        </p:nvSpPr>
        <p:spPr/>
        <p:txBody>
          <a:bodyPr/>
          <a:lstStyle/>
          <a:p>
            <a:fld id="{2D410643-37F0-4C92-9329-22D5496E26E2}" type="slidenum">
              <a:rPr lang="fr-FR" smtClean="0"/>
              <a:t>3</a:t>
            </a:fld>
            <a:endParaRPr lang="fr-FR"/>
          </a:p>
        </p:txBody>
      </p:sp>
    </p:spTree>
    <p:extLst>
      <p:ext uri="{BB962C8B-B14F-4D97-AF65-F5344CB8AC3E}">
        <p14:creationId xmlns:p14="http://schemas.microsoft.com/office/powerpoint/2010/main" val="459708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AEA0C-E9E6-D887-1EC5-74A849BC4B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224B14-3698-6B8B-EB71-81F7AFE5DA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74D803-E20C-178E-B35C-5232653D200A}"/>
              </a:ext>
            </a:extLst>
          </p:cNvPr>
          <p:cNvSpPr>
            <a:spLocks noGrp="1"/>
          </p:cNvSpPr>
          <p:nvPr>
            <p:ph type="body" idx="1"/>
          </p:nvPr>
        </p:nvSpPr>
        <p:spPr/>
        <p:txBody>
          <a:bodyPr/>
          <a:lstStyle/>
          <a:p>
            <a:r>
              <a:rPr lang="en-US" b="0" i="1" dirty="0">
                <a:latin typeface="+mn-lt"/>
              </a:rPr>
              <a:t>Abbreviations: FEV1, </a:t>
            </a:r>
            <a:r>
              <a:rPr lang="en-US" sz="1200" dirty="0">
                <a:latin typeface="Arial" panose="020B0604020202020204" pitchFamily="34" charset="0"/>
                <a:cs typeface="Arial" panose="020B0604020202020204" pitchFamily="34" charset="0"/>
              </a:rPr>
              <a:t>forced expiratory volume in one second;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IQR, </a:t>
            </a:r>
            <a:r>
              <a:rPr lang="fr-FR" dirty="0"/>
              <a:t>Interquartile Range.</a:t>
            </a:r>
            <a:endParaRPr lang="fr-FR" b="1" dirty="0"/>
          </a:p>
          <a:p>
            <a:endParaRPr lang="fr-FR" b="1" dirty="0"/>
          </a:p>
          <a:p>
            <a:r>
              <a:rPr lang="fr-FR" b="1" dirty="0"/>
              <a:t>Reference </a:t>
            </a:r>
            <a:r>
              <a:rPr lang="fr-FR" b="1" dirty="0" err="1"/>
              <a:t>Number</a:t>
            </a:r>
            <a:r>
              <a:rPr lang="fr-FR" b="1" dirty="0"/>
              <a:t>: 1818 </a:t>
            </a:r>
          </a:p>
          <a:p>
            <a:r>
              <a:rPr lang="fr-FR" b="1" dirty="0"/>
              <a:t>ABSTRACT TITLE: TRAJECTORIES OF FEV1 AFTER LUNG TRANSPLANTATION AND PATIENT OUTCOMES </a:t>
            </a:r>
          </a:p>
          <a:p>
            <a:endParaRPr lang="fr-FR" dirty="0"/>
          </a:p>
          <a:p>
            <a:r>
              <a:rPr lang="fr-FR" b="1" dirty="0"/>
              <a:t>Marc Raynaud</a:t>
            </a:r>
            <a:r>
              <a:rPr lang="fr-FR" b="1" baseline="30000" dirty="0"/>
              <a:t>1</a:t>
            </a:r>
            <a:r>
              <a:rPr lang="fr-FR" b="1" dirty="0"/>
              <a:t>, Natalia Belousova</a:t>
            </a:r>
            <a:r>
              <a:rPr lang="fr-FR" b="1" baseline="30000" dirty="0"/>
              <a:t>2</a:t>
            </a:r>
            <a:r>
              <a:rPr lang="fr-FR" b="1" dirty="0"/>
              <a:t>, Matthieu Glorion</a:t>
            </a:r>
            <a:r>
              <a:rPr lang="fr-FR" b="1" baseline="30000" dirty="0"/>
              <a:t>2</a:t>
            </a:r>
            <a:r>
              <a:rPr lang="fr-FR" b="1" dirty="0"/>
              <a:t>, Clément Picard</a:t>
            </a:r>
            <a:r>
              <a:rPr lang="fr-FR" b="1" baseline="30000" dirty="0"/>
              <a:t>2</a:t>
            </a:r>
            <a:r>
              <a:rPr lang="fr-FR" b="1" dirty="0"/>
              <a:t>, Caroline Hillebrand</a:t>
            </a:r>
            <a:r>
              <a:rPr lang="fr-FR" b="1" baseline="30000" dirty="0"/>
              <a:t>3</a:t>
            </a:r>
            <a:r>
              <a:rPr lang="fr-FR" b="1" dirty="0"/>
              <a:t>, Zehra Dhanani</a:t>
            </a:r>
            <a:r>
              <a:rPr lang="fr-FR" b="1" baseline="30000" dirty="0"/>
              <a:t>4</a:t>
            </a:r>
            <a:r>
              <a:rPr lang="fr-FR" b="1" dirty="0"/>
              <a:t>, Laurence Beaumont</a:t>
            </a:r>
            <a:r>
              <a:rPr lang="fr-FR" b="1" baseline="30000" dirty="0"/>
              <a:t>2</a:t>
            </a:r>
            <a:r>
              <a:rPr lang="fr-FR" b="1" dirty="0"/>
              <a:t>, Sylvie Colin de Verdière</a:t>
            </a:r>
            <a:r>
              <a:rPr lang="fr-FR" b="1" baseline="30000" dirty="0"/>
              <a:t>2</a:t>
            </a:r>
            <a:r>
              <a:rPr lang="fr-FR" b="1" dirty="0"/>
              <a:t>, Edouard Sage</a:t>
            </a:r>
            <a:r>
              <a:rPr lang="fr-FR" b="1" baseline="30000" dirty="0"/>
              <a:t>2</a:t>
            </a:r>
            <a:r>
              <a:rPr lang="fr-FR" b="1" dirty="0"/>
              <a:t>, Jonathan Messika</a:t>
            </a:r>
            <a:r>
              <a:rPr lang="fr-FR" b="1" baseline="30000" dirty="0"/>
              <a:t>2</a:t>
            </a:r>
            <a:r>
              <a:rPr lang="fr-FR" b="1" dirty="0"/>
              <a:t>, Vincent Bunel</a:t>
            </a:r>
            <a:r>
              <a:rPr lang="fr-FR" b="1" baseline="30000" dirty="0"/>
              <a:t>5</a:t>
            </a:r>
            <a:r>
              <a:rPr lang="fr-FR" b="1" dirty="0"/>
              <a:t>, Adrien Tissot</a:t>
            </a:r>
            <a:r>
              <a:rPr lang="fr-FR" b="1" baseline="30000" dirty="0"/>
              <a:t>6</a:t>
            </a:r>
            <a:r>
              <a:rPr lang="fr-FR" b="1" dirty="0"/>
              <a:t>, Deborah J. Levine</a:t>
            </a:r>
            <a:r>
              <a:rPr lang="fr-FR" b="1" baseline="30000" dirty="0"/>
              <a:t>7</a:t>
            </a:r>
            <a:r>
              <a:rPr lang="fr-FR" b="1" dirty="0"/>
              <a:t>, Jerôme Le Pavec</a:t>
            </a:r>
            <a:r>
              <a:rPr lang="fr-FR" b="1" baseline="30000" dirty="0"/>
              <a:t>8</a:t>
            </a:r>
            <a:r>
              <a:rPr lang="fr-FR" b="1" dirty="0"/>
              <a:t>, Julie MacEy</a:t>
            </a:r>
            <a:r>
              <a:rPr lang="fr-FR" b="1" baseline="30000" dirty="0"/>
              <a:t>9</a:t>
            </a:r>
            <a:r>
              <a:rPr lang="fr-FR" b="1" dirty="0"/>
              <a:t>, Benjamin Coiffard</a:t>
            </a:r>
            <a:r>
              <a:rPr lang="fr-FR" b="1" baseline="30000" dirty="0"/>
              <a:t>10</a:t>
            </a:r>
            <a:r>
              <a:rPr lang="fr-FR" b="1" dirty="0"/>
              <a:t>, Thomas Villeneuve</a:t>
            </a:r>
            <a:r>
              <a:rPr lang="fr-FR" b="1" baseline="30000" dirty="0"/>
              <a:t>11</a:t>
            </a:r>
            <a:r>
              <a:rPr lang="fr-FR" b="1" dirty="0"/>
              <a:t>, Benjamin Renaud-Picard</a:t>
            </a:r>
            <a:r>
              <a:rPr lang="fr-FR" b="1" baseline="30000" dirty="0"/>
              <a:t>12</a:t>
            </a:r>
            <a:r>
              <a:rPr lang="fr-FR" b="1" dirty="0"/>
              <a:t>, Loïc Falque</a:t>
            </a:r>
            <a:r>
              <a:rPr lang="fr-FR" b="1" baseline="30000" dirty="0"/>
              <a:t>13</a:t>
            </a:r>
            <a:r>
              <a:rPr lang="fr-FR" b="1" dirty="0"/>
              <a:t>, Nicolas Carlier</a:t>
            </a:r>
            <a:r>
              <a:rPr lang="fr-FR" b="1" baseline="30000" dirty="0"/>
              <a:t>14</a:t>
            </a:r>
            <a:r>
              <a:rPr lang="fr-FR" b="1" dirty="0"/>
              <a:t>, Claire Merveilleux</a:t>
            </a:r>
            <a:r>
              <a:rPr lang="fr-FR" b="1" baseline="30000" dirty="0"/>
              <a:t>15</a:t>
            </a:r>
            <a:r>
              <a:rPr lang="fr-FR" b="1" dirty="0"/>
              <a:t>, Fatima Anjum</a:t>
            </a:r>
            <a:r>
              <a:rPr lang="fr-FR" b="1" baseline="30000" dirty="0"/>
              <a:t>4</a:t>
            </a:r>
            <a:r>
              <a:rPr lang="fr-FR" b="1" dirty="0"/>
              <a:t>, Alberto Benazzo</a:t>
            </a:r>
            <a:r>
              <a:rPr lang="fr-FR" b="1" baseline="30000" dirty="0"/>
              <a:t>3</a:t>
            </a:r>
            <a:r>
              <a:rPr lang="fr-FR" b="1" dirty="0"/>
              <a:t>, Alexandre Loupy</a:t>
            </a:r>
            <a:r>
              <a:rPr lang="fr-FR" b="1" baseline="30000" dirty="0"/>
              <a:t>1</a:t>
            </a:r>
            <a:r>
              <a:rPr lang="fr-FR" b="1" dirty="0"/>
              <a:t>, Antoine Roux</a:t>
            </a:r>
            <a:r>
              <a:rPr lang="fr-FR" b="1" baseline="30000" dirty="0"/>
              <a:t>2</a:t>
            </a:r>
            <a:r>
              <a:rPr lang="fr-FR" b="1" dirty="0"/>
              <a:t> </a:t>
            </a:r>
          </a:p>
          <a:p>
            <a:endParaRPr lang="fr-FR" dirty="0"/>
          </a:p>
          <a:p>
            <a:r>
              <a:rPr lang="fr-FR" b="0" i="1" baseline="30000" dirty="0"/>
              <a:t>1</a:t>
            </a:r>
            <a:r>
              <a:rPr lang="fr-FR" b="0" i="1" dirty="0"/>
              <a:t>Paris Institute for Transplantation and </a:t>
            </a:r>
            <a:r>
              <a:rPr lang="fr-FR" b="0" i="1" dirty="0" err="1"/>
              <a:t>Organ</a:t>
            </a:r>
            <a:r>
              <a:rPr lang="fr-FR" b="0" i="1" dirty="0"/>
              <a:t> </a:t>
            </a:r>
            <a:r>
              <a:rPr lang="fr-FR" b="0" i="1" dirty="0" err="1"/>
              <a:t>Regeneration</a:t>
            </a:r>
            <a:r>
              <a:rPr lang="fr-FR" b="0" i="1" dirty="0"/>
              <a:t>, Paris, France, </a:t>
            </a:r>
            <a:r>
              <a:rPr lang="fr-FR" b="0" i="1" baseline="30000" dirty="0"/>
              <a:t>2</a:t>
            </a:r>
            <a:r>
              <a:rPr lang="fr-FR" b="0" i="1" dirty="0"/>
              <a:t>Foch </a:t>
            </a:r>
            <a:r>
              <a:rPr lang="fr-FR" b="0" i="1" dirty="0" err="1"/>
              <a:t>hospital</a:t>
            </a:r>
            <a:r>
              <a:rPr lang="fr-FR" b="0" i="1" dirty="0"/>
              <a:t>, Suresnes, France, </a:t>
            </a:r>
            <a:r>
              <a:rPr lang="fr-FR" b="0" i="1" baseline="30000" dirty="0"/>
              <a:t>3</a:t>
            </a:r>
            <a:r>
              <a:rPr lang="fr-FR" b="0" i="1" dirty="0"/>
              <a:t>Medical </a:t>
            </a:r>
            <a:r>
              <a:rPr lang="fr-FR" b="0" i="1" dirty="0" err="1"/>
              <a:t>University</a:t>
            </a:r>
            <a:r>
              <a:rPr lang="fr-FR" b="0" i="1" dirty="0"/>
              <a:t> of Vienna, Vienna, </a:t>
            </a:r>
            <a:r>
              <a:rPr lang="fr-FR" b="0" i="1" dirty="0" err="1"/>
              <a:t>Austria</a:t>
            </a:r>
            <a:r>
              <a:rPr lang="fr-FR" b="0" i="1" dirty="0"/>
              <a:t>, </a:t>
            </a:r>
            <a:r>
              <a:rPr lang="fr-FR" b="0" i="1" baseline="30000" dirty="0"/>
              <a:t>4</a:t>
            </a:r>
            <a:r>
              <a:rPr lang="fr-FR" b="0" i="1" dirty="0"/>
              <a:t>Temple </a:t>
            </a:r>
            <a:r>
              <a:rPr lang="fr-FR" b="0" i="1" dirty="0" err="1"/>
              <a:t>University</a:t>
            </a:r>
            <a:r>
              <a:rPr lang="fr-FR" b="0" i="1" dirty="0"/>
              <a:t>- Lewis Katz </a:t>
            </a:r>
            <a:r>
              <a:rPr lang="fr-FR" b="0" i="1" dirty="0" err="1"/>
              <a:t>School</a:t>
            </a:r>
            <a:r>
              <a:rPr lang="fr-FR" b="0" i="1" dirty="0"/>
              <a:t> of </a:t>
            </a:r>
            <a:r>
              <a:rPr lang="fr-FR" b="0" i="1" dirty="0" err="1"/>
              <a:t>Medicine</a:t>
            </a:r>
            <a:r>
              <a:rPr lang="fr-FR" b="0" i="1" dirty="0"/>
              <a:t>, Philadelphia, United States, </a:t>
            </a:r>
            <a:r>
              <a:rPr lang="fr-FR" b="0" i="1" baseline="30000" dirty="0"/>
              <a:t>5</a:t>
            </a:r>
            <a:r>
              <a:rPr lang="fr-FR" b="0" i="1" dirty="0"/>
              <a:t>Bichat </a:t>
            </a:r>
            <a:r>
              <a:rPr lang="fr-FR" b="0" i="1" dirty="0" err="1"/>
              <a:t>hospital</a:t>
            </a:r>
            <a:r>
              <a:rPr lang="fr-FR" b="0" i="1" dirty="0"/>
              <a:t>, Paris, France, </a:t>
            </a:r>
            <a:r>
              <a:rPr lang="fr-FR" b="0" i="1" baseline="30000" dirty="0"/>
              <a:t>6</a:t>
            </a:r>
            <a:r>
              <a:rPr lang="fr-FR" b="0" i="1" dirty="0"/>
              <a:t>Nantes </a:t>
            </a:r>
            <a:r>
              <a:rPr lang="fr-FR" b="0" i="1" dirty="0" err="1"/>
              <a:t>hospital</a:t>
            </a:r>
            <a:r>
              <a:rPr lang="fr-FR" b="0" i="1" dirty="0"/>
              <a:t>, Nantes, France, </a:t>
            </a:r>
            <a:r>
              <a:rPr lang="fr-FR" b="0" i="1" baseline="30000" dirty="0"/>
              <a:t>7</a:t>
            </a:r>
            <a:r>
              <a:rPr lang="fr-FR" b="0" i="1" dirty="0"/>
              <a:t>Stanford </a:t>
            </a:r>
            <a:r>
              <a:rPr lang="fr-FR" b="0" i="1" dirty="0" err="1"/>
              <a:t>University</a:t>
            </a:r>
            <a:r>
              <a:rPr lang="fr-FR" b="0" i="1" dirty="0"/>
              <a:t>, Stanford, United States, </a:t>
            </a:r>
            <a:r>
              <a:rPr lang="fr-FR" b="0" i="1" baseline="30000" dirty="0"/>
              <a:t>8</a:t>
            </a:r>
            <a:r>
              <a:rPr lang="fr-FR" b="0" i="1" dirty="0"/>
              <a:t>Marie-Lannelongue </a:t>
            </a:r>
            <a:r>
              <a:rPr lang="fr-FR" b="0" i="1" dirty="0" err="1"/>
              <a:t>hospital</a:t>
            </a:r>
            <a:r>
              <a:rPr lang="fr-FR" b="0" i="1" dirty="0"/>
              <a:t>, Le Plessis-Robinson, France, </a:t>
            </a:r>
            <a:r>
              <a:rPr lang="fr-FR" b="0" i="1" baseline="30000" dirty="0"/>
              <a:t>9</a:t>
            </a:r>
            <a:r>
              <a:rPr lang="fr-FR" b="0" i="1" dirty="0"/>
              <a:t>Bordeaux </a:t>
            </a:r>
            <a:r>
              <a:rPr lang="fr-FR" b="0" i="1" dirty="0" err="1"/>
              <a:t>hospital</a:t>
            </a:r>
            <a:r>
              <a:rPr lang="fr-FR" b="0" i="1" dirty="0"/>
              <a:t>, Bordeaux, France, </a:t>
            </a:r>
            <a:r>
              <a:rPr lang="fr-FR" b="0" i="1" baseline="30000" dirty="0"/>
              <a:t>10</a:t>
            </a:r>
            <a:r>
              <a:rPr lang="fr-FR" b="0" i="1" dirty="0"/>
              <a:t>Marseille </a:t>
            </a:r>
            <a:r>
              <a:rPr lang="fr-FR" b="0" i="1" dirty="0" err="1"/>
              <a:t>hospital</a:t>
            </a:r>
            <a:r>
              <a:rPr lang="fr-FR" b="0" i="1" dirty="0"/>
              <a:t>, Marseille, France, </a:t>
            </a:r>
            <a:r>
              <a:rPr lang="fr-FR" b="0" i="1" baseline="30000" dirty="0"/>
              <a:t>11</a:t>
            </a:r>
            <a:r>
              <a:rPr lang="fr-FR" b="0" i="1" dirty="0"/>
              <a:t>Toulouse </a:t>
            </a:r>
            <a:r>
              <a:rPr lang="fr-FR" b="0" i="1" dirty="0" err="1"/>
              <a:t>hospital</a:t>
            </a:r>
            <a:r>
              <a:rPr lang="fr-FR" b="0" i="1" dirty="0"/>
              <a:t>, Toulouse, France, </a:t>
            </a:r>
            <a:r>
              <a:rPr lang="fr-FR" b="0" i="1" baseline="30000" dirty="0"/>
              <a:t>12</a:t>
            </a:r>
            <a:r>
              <a:rPr lang="fr-FR" b="0" i="1" dirty="0"/>
              <a:t>Strasbourg </a:t>
            </a:r>
            <a:r>
              <a:rPr lang="fr-FR" b="0" i="1" dirty="0" err="1"/>
              <a:t>hospital</a:t>
            </a:r>
            <a:r>
              <a:rPr lang="fr-FR" b="0" i="1" dirty="0"/>
              <a:t>, Strasbourg, France, </a:t>
            </a:r>
            <a:r>
              <a:rPr lang="fr-FR" b="0" i="1" baseline="30000" dirty="0"/>
              <a:t>13</a:t>
            </a:r>
            <a:r>
              <a:rPr lang="fr-FR" b="0" i="1" dirty="0"/>
              <a:t>Grenoble </a:t>
            </a:r>
            <a:r>
              <a:rPr lang="fr-FR" b="0" i="1" dirty="0" err="1"/>
              <a:t>hospital</a:t>
            </a:r>
            <a:r>
              <a:rPr lang="fr-FR" b="0" i="1" dirty="0"/>
              <a:t>, Grenoble, France, </a:t>
            </a:r>
            <a:r>
              <a:rPr lang="fr-FR" b="0" i="1" baseline="30000" dirty="0"/>
              <a:t>14</a:t>
            </a:r>
            <a:r>
              <a:rPr lang="fr-FR" b="0" i="1" dirty="0"/>
              <a:t>Cochin Hospital, Paris, France, </a:t>
            </a:r>
            <a:r>
              <a:rPr lang="fr-FR" b="0" i="1" baseline="30000" dirty="0"/>
              <a:t>15</a:t>
            </a:r>
            <a:r>
              <a:rPr lang="fr-FR" b="0" i="1" dirty="0"/>
              <a:t>Lyon </a:t>
            </a:r>
            <a:r>
              <a:rPr lang="fr-FR" b="0" i="1" dirty="0" err="1"/>
              <a:t>hospital</a:t>
            </a:r>
            <a:r>
              <a:rPr lang="fr-FR" b="0" i="1" dirty="0"/>
              <a:t>, Lyon, France </a:t>
            </a:r>
          </a:p>
          <a:p>
            <a:endParaRPr lang="fr-FR" dirty="0"/>
          </a:p>
          <a:p>
            <a:r>
              <a:rPr lang="fr-FR" b="1" dirty="0"/>
              <a:t>Background:</a:t>
            </a:r>
            <a:r>
              <a:rPr lang="fr-FR" dirty="0"/>
              <a:t> The </a:t>
            </a:r>
            <a:r>
              <a:rPr lang="fr-FR" dirty="0" err="1"/>
              <a:t>forced</a:t>
            </a:r>
            <a:r>
              <a:rPr lang="fr-FR" dirty="0"/>
              <a:t> </a:t>
            </a:r>
            <a:r>
              <a:rPr lang="fr-FR" dirty="0" err="1"/>
              <a:t>expiratory</a:t>
            </a:r>
            <a:r>
              <a:rPr lang="fr-FR" dirty="0"/>
              <a:t> volume in one second (FEV1) </a:t>
            </a:r>
            <a:r>
              <a:rPr lang="fr-FR" dirty="0" err="1"/>
              <a:t>is</a:t>
            </a:r>
            <a:r>
              <a:rPr lang="fr-FR" dirty="0"/>
              <a:t> the standard </a:t>
            </a:r>
            <a:r>
              <a:rPr lang="fr-FR" dirty="0" err="1"/>
              <a:t>measure</a:t>
            </a:r>
            <a:r>
              <a:rPr lang="fr-FR" dirty="0"/>
              <a:t> for monitoring </a:t>
            </a:r>
            <a:r>
              <a:rPr lang="fr-FR" dirty="0" err="1"/>
              <a:t>lung</a:t>
            </a:r>
            <a:r>
              <a:rPr lang="fr-FR" dirty="0"/>
              <a:t> </a:t>
            </a:r>
            <a:r>
              <a:rPr lang="fr-FR" dirty="0" err="1"/>
              <a:t>allograft</a:t>
            </a:r>
            <a:r>
              <a:rPr lang="fr-FR" dirty="0"/>
              <a:t> </a:t>
            </a:r>
            <a:r>
              <a:rPr lang="fr-FR" dirty="0" err="1"/>
              <a:t>function</a:t>
            </a:r>
            <a:r>
              <a:rPr lang="fr-FR" dirty="0"/>
              <a:t>. </a:t>
            </a:r>
            <a:r>
              <a:rPr lang="fr-FR" dirty="0" err="1"/>
              <a:t>However</a:t>
            </a:r>
            <a:r>
              <a:rPr lang="fr-FR" dirty="0"/>
              <a:t>, </a:t>
            </a:r>
            <a:r>
              <a:rPr lang="fr-FR" dirty="0" err="1"/>
              <a:t>little</a:t>
            </a:r>
            <a:r>
              <a:rPr lang="fr-FR" dirty="0"/>
              <a:t> </a:t>
            </a:r>
            <a:r>
              <a:rPr lang="fr-FR" dirty="0" err="1"/>
              <a:t>is</a:t>
            </a:r>
            <a:r>
              <a:rPr lang="fr-FR" dirty="0"/>
              <a:t> </a:t>
            </a:r>
            <a:r>
              <a:rPr lang="fr-FR" dirty="0" err="1"/>
              <a:t>known</a:t>
            </a:r>
            <a:r>
              <a:rPr lang="fr-FR" dirty="0"/>
              <a:t> about FEV1 </a:t>
            </a:r>
            <a:r>
              <a:rPr lang="fr-FR" dirty="0" err="1"/>
              <a:t>trajectories</a:t>
            </a:r>
            <a:r>
              <a:rPr lang="fr-FR" dirty="0"/>
              <a:t> and </a:t>
            </a:r>
            <a:r>
              <a:rPr lang="fr-FR" dirty="0" err="1"/>
              <a:t>their</a:t>
            </a:r>
            <a:r>
              <a:rPr lang="fr-FR" dirty="0"/>
              <a:t> associations </a:t>
            </a:r>
            <a:r>
              <a:rPr lang="fr-FR" dirty="0" err="1"/>
              <a:t>with</a:t>
            </a:r>
            <a:r>
              <a:rPr lang="fr-FR" dirty="0"/>
              <a:t> </a:t>
            </a:r>
            <a:r>
              <a:rPr lang="fr-FR" dirty="0" err="1"/>
              <a:t>clinical</a:t>
            </a:r>
            <a:r>
              <a:rPr lang="fr-FR" dirty="0"/>
              <a:t> </a:t>
            </a:r>
            <a:r>
              <a:rPr lang="fr-FR" dirty="0" err="1"/>
              <a:t>outcomes</a:t>
            </a:r>
            <a:r>
              <a:rPr lang="fr-FR" dirty="0"/>
              <a:t>. </a:t>
            </a:r>
          </a:p>
          <a:p>
            <a:r>
              <a:rPr lang="fr-FR" b="1" dirty="0"/>
              <a:t>Methods:</a:t>
            </a:r>
            <a:r>
              <a:rPr lang="fr-FR" dirty="0"/>
              <a:t> </a:t>
            </a:r>
            <a:r>
              <a:rPr lang="fr-FR" dirty="0" err="1"/>
              <a:t>Adult</a:t>
            </a:r>
            <a:r>
              <a:rPr lang="fr-FR" dirty="0"/>
              <a:t> patients </a:t>
            </a:r>
            <a:r>
              <a:rPr lang="fr-FR" dirty="0" err="1"/>
              <a:t>who</a:t>
            </a:r>
            <a:r>
              <a:rPr lang="fr-FR" dirty="0"/>
              <a:t> </a:t>
            </a:r>
            <a:r>
              <a:rPr lang="fr-FR" dirty="0" err="1"/>
              <a:t>received</a:t>
            </a:r>
            <a:r>
              <a:rPr lang="fr-FR" dirty="0"/>
              <a:t> a </a:t>
            </a:r>
            <a:r>
              <a:rPr lang="fr-FR" dirty="0" err="1"/>
              <a:t>bilateral</a:t>
            </a:r>
            <a:r>
              <a:rPr lang="fr-FR" dirty="0"/>
              <a:t> </a:t>
            </a:r>
            <a:r>
              <a:rPr lang="fr-FR" dirty="0" err="1"/>
              <a:t>lung</a:t>
            </a:r>
            <a:r>
              <a:rPr lang="fr-FR" dirty="0"/>
              <a:t> transplantation </a:t>
            </a:r>
            <a:r>
              <a:rPr lang="fr-FR" dirty="0" err="1"/>
              <a:t>were</a:t>
            </a:r>
            <a:r>
              <a:rPr lang="fr-FR" dirty="0"/>
              <a:t> </a:t>
            </a:r>
            <a:r>
              <a:rPr lang="fr-FR" dirty="0" err="1"/>
              <a:t>included</a:t>
            </a:r>
            <a:r>
              <a:rPr lang="fr-FR" dirty="0"/>
              <a:t> </a:t>
            </a:r>
            <a:r>
              <a:rPr lang="fr-FR" dirty="0" err="1"/>
              <a:t>from</a:t>
            </a:r>
            <a:r>
              <a:rPr lang="fr-FR" dirty="0"/>
              <a:t> 15 centers in France, </a:t>
            </a:r>
            <a:r>
              <a:rPr lang="fr-FR" dirty="0" err="1"/>
              <a:t>Belgium</a:t>
            </a:r>
            <a:r>
              <a:rPr lang="fr-FR" dirty="0"/>
              <a:t>, </a:t>
            </a:r>
            <a:r>
              <a:rPr lang="fr-FR" dirty="0" err="1"/>
              <a:t>Austria</a:t>
            </a:r>
            <a:r>
              <a:rPr lang="fr-FR" dirty="0"/>
              <a:t> and the US, </a:t>
            </a:r>
            <a:r>
              <a:rPr lang="fr-FR" dirty="0" err="1"/>
              <a:t>between</a:t>
            </a:r>
            <a:r>
              <a:rPr lang="fr-FR" dirty="0"/>
              <a:t> 2010 and 2021. All centers </a:t>
            </a:r>
            <a:r>
              <a:rPr lang="fr-FR" dirty="0" err="1"/>
              <a:t>performed</a:t>
            </a:r>
            <a:r>
              <a:rPr lang="fr-FR" dirty="0"/>
              <a:t> routine </a:t>
            </a:r>
            <a:r>
              <a:rPr lang="fr-FR" dirty="0" err="1"/>
              <a:t>spirometry</a:t>
            </a:r>
            <a:r>
              <a:rPr lang="fr-FR" dirty="0"/>
              <a:t> </a:t>
            </a:r>
            <a:r>
              <a:rPr lang="fr-FR" dirty="0" err="1"/>
              <a:t>measurements</a:t>
            </a:r>
            <a:r>
              <a:rPr lang="fr-FR" dirty="0"/>
              <a:t> post </a:t>
            </a:r>
            <a:r>
              <a:rPr lang="fr-FR" dirty="0" err="1"/>
              <a:t>lung</a:t>
            </a:r>
            <a:r>
              <a:rPr lang="fr-FR" dirty="0"/>
              <a:t> transplantation at </a:t>
            </a:r>
            <a:r>
              <a:rPr lang="fr-FR" dirty="0" err="1"/>
              <a:t>regular</a:t>
            </a:r>
            <a:r>
              <a:rPr lang="fr-FR" dirty="0"/>
              <a:t> </a:t>
            </a:r>
            <a:r>
              <a:rPr lang="fr-FR" dirty="0" err="1"/>
              <a:t>intervals</a:t>
            </a:r>
            <a:r>
              <a:rPr lang="fr-FR" dirty="0"/>
              <a:t>. All centers </a:t>
            </a:r>
            <a:r>
              <a:rPr lang="fr-FR" dirty="0" err="1"/>
              <a:t>performed</a:t>
            </a:r>
            <a:r>
              <a:rPr lang="fr-FR" dirty="0"/>
              <a:t> routine </a:t>
            </a:r>
            <a:r>
              <a:rPr lang="fr-FR" dirty="0" err="1"/>
              <a:t>spirometry</a:t>
            </a:r>
            <a:r>
              <a:rPr lang="fr-FR" dirty="0"/>
              <a:t> </a:t>
            </a:r>
            <a:r>
              <a:rPr lang="fr-FR" dirty="0" err="1"/>
              <a:t>measurements</a:t>
            </a:r>
            <a:r>
              <a:rPr lang="fr-FR" dirty="0"/>
              <a:t> </a:t>
            </a:r>
            <a:r>
              <a:rPr lang="fr-FR" dirty="0" err="1"/>
              <a:t>commencing</a:t>
            </a:r>
            <a:r>
              <a:rPr lang="fr-FR" dirty="0"/>
              <a:t> </a:t>
            </a:r>
            <a:r>
              <a:rPr lang="fr-FR" dirty="0" err="1"/>
              <a:t>shortly</a:t>
            </a:r>
            <a:r>
              <a:rPr lang="fr-FR" dirty="0"/>
              <a:t> </a:t>
            </a:r>
            <a:r>
              <a:rPr lang="fr-FR" dirty="0" err="1"/>
              <a:t>after</a:t>
            </a:r>
            <a:r>
              <a:rPr lang="fr-FR" dirty="0"/>
              <a:t> </a:t>
            </a:r>
            <a:r>
              <a:rPr lang="fr-FR" dirty="0" err="1"/>
              <a:t>lung</a:t>
            </a:r>
            <a:r>
              <a:rPr lang="fr-FR" dirty="0"/>
              <a:t> transplantation and </a:t>
            </a:r>
            <a:r>
              <a:rPr lang="fr-FR" dirty="0" err="1"/>
              <a:t>continuing</a:t>
            </a:r>
            <a:r>
              <a:rPr lang="fr-FR" dirty="0"/>
              <a:t> at </a:t>
            </a:r>
            <a:r>
              <a:rPr lang="fr-FR" dirty="0" err="1"/>
              <a:t>regular</a:t>
            </a:r>
            <a:r>
              <a:rPr lang="fr-FR" dirty="0"/>
              <a:t> </a:t>
            </a:r>
            <a:r>
              <a:rPr lang="fr-FR" dirty="0" err="1"/>
              <a:t>intervals</a:t>
            </a:r>
            <a:r>
              <a:rPr lang="fr-FR" dirty="0"/>
              <a:t> of maximum </a:t>
            </a:r>
            <a:r>
              <a:rPr lang="fr-FR" dirty="0" err="1"/>
              <a:t>three</a:t>
            </a:r>
            <a:r>
              <a:rPr lang="fr-FR" dirty="0"/>
              <a:t> </a:t>
            </a:r>
            <a:r>
              <a:rPr lang="fr-FR" dirty="0" err="1"/>
              <a:t>months</a:t>
            </a:r>
            <a:r>
              <a:rPr lang="fr-FR" dirty="0"/>
              <a:t> </a:t>
            </a:r>
            <a:r>
              <a:rPr lang="fr-FR" dirty="0" err="1"/>
              <a:t>afterwards</a:t>
            </a:r>
            <a:r>
              <a:rPr lang="fr-FR" dirty="0"/>
              <a:t>. </a:t>
            </a:r>
            <a:r>
              <a:rPr lang="fr-FR" dirty="0" err="1"/>
              <a:t>Recipient</a:t>
            </a:r>
            <a:r>
              <a:rPr lang="fr-FR" dirty="0"/>
              <a:t>, </a:t>
            </a:r>
            <a:r>
              <a:rPr lang="fr-FR" dirty="0" err="1"/>
              <a:t>donor</a:t>
            </a:r>
            <a:r>
              <a:rPr lang="fr-FR" dirty="0"/>
              <a:t> and transplant </a:t>
            </a:r>
            <a:r>
              <a:rPr lang="fr-FR" dirty="0" err="1"/>
              <a:t>characteristics</a:t>
            </a:r>
            <a:r>
              <a:rPr lang="fr-FR" dirty="0"/>
              <a:t> </a:t>
            </a:r>
            <a:r>
              <a:rPr lang="fr-FR" dirty="0" err="1"/>
              <a:t>were</a:t>
            </a:r>
            <a:r>
              <a:rPr lang="fr-FR" dirty="0"/>
              <a:t> </a:t>
            </a:r>
            <a:r>
              <a:rPr lang="fr-FR" dirty="0" err="1"/>
              <a:t>collected</a:t>
            </a:r>
            <a:r>
              <a:rPr lang="fr-FR" dirty="0"/>
              <a:t> for </a:t>
            </a:r>
            <a:r>
              <a:rPr lang="fr-FR" dirty="0" err="1"/>
              <a:t>each</a:t>
            </a:r>
            <a:r>
              <a:rPr lang="fr-FR" dirty="0"/>
              <a:t> patient. Latent class mixed </a:t>
            </a:r>
            <a:r>
              <a:rPr lang="fr-FR" dirty="0" err="1"/>
              <a:t>models</a:t>
            </a:r>
            <a:r>
              <a:rPr lang="fr-FR" dirty="0"/>
              <a:t> </a:t>
            </a:r>
            <a:r>
              <a:rPr lang="fr-FR" dirty="0" err="1"/>
              <a:t>were</a:t>
            </a:r>
            <a:r>
              <a:rPr lang="fr-FR" dirty="0"/>
              <a:t> </a:t>
            </a:r>
            <a:r>
              <a:rPr lang="fr-FR" dirty="0" err="1"/>
              <a:t>used</a:t>
            </a:r>
            <a:r>
              <a:rPr lang="fr-FR" dirty="0"/>
              <a:t> to </a:t>
            </a:r>
            <a:r>
              <a:rPr lang="fr-FR" dirty="0" err="1"/>
              <a:t>identify</a:t>
            </a:r>
            <a:r>
              <a:rPr lang="fr-FR" dirty="0"/>
              <a:t> FEV1 </a:t>
            </a:r>
            <a:r>
              <a:rPr lang="fr-FR" dirty="0" err="1"/>
              <a:t>trajectories</a:t>
            </a:r>
            <a:r>
              <a:rPr lang="fr-FR" dirty="0"/>
              <a:t>.</a:t>
            </a:r>
          </a:p>
          <a:p>
            <a:r>
              <a:rPr lang="fr-FR" b="1" dirty="0" err="1"/>
              <a:t>Results</a:t>
            </a:r>
            <a:r>
              <a:rPr lang="fr-FR" b="1" dirty="0"/>
              <a:t>: </a:t>
            </a:r>
            <a:r>
              <a:rPr lang="fr-FR" dirty="0"/>
              <a:t>A total of 2,305 patients </a:t>
            </a:r>
            <a:r>
              <a:rPr lang="fr-FR" dirty="0" err="1"/>
              <a:t>were</a:t>
            </a:r>
            <a:r>
              <a:rPr lang="fr-FR" dirty="0"/>
              <a:t> </a:t>
            </a:r>
            <a:r>
              <a:rPr lang="fr-FR" dirty="0" err="1"/>
              <a:t>included</a:t>
            </a:r>
            <a:r>
              <a:rPr lang="fr-FR" dirty="0"/>
              <a:t> </a:t>
            </a:r>
            <a:r>
              <a:rPr lang="fr-FR" dirty="0" err="1"/>
              <a:t>with</a:t>
            </a:r>
            <a:r>
              <a:rPr lang="fr-FR" dirty="0"/>
              <a:t> 59,034 FEV1 </a:t>
            </a:r>
            <a:r>
              <a:rPr lang="fr-FR" dirty="0" err="1"/>
              <a:t>measurements</a:t>
            </a:r>
            <a:r>
              <a:rPr lang="fr-FR" dirty="0"/>
              <a:t> </a:t>
            </a:r>
            <a:r>
              <a:rPr lang="fr-FR" dirty="0" err="1"/>
              <a:t>performed</a:t>
            </a:r>
            <a:r>
              <a:rPr lang="fr-FR" dirty="0"/>
              <a:t>. The </a:t>
            </a:r>
            <a:r>
              <a:rPr lang="fr-FR" dirty="0" err="1"/>
              <a:t>median</a:t>
            </a:r>
            <a:r>
              <a:rPr lang="fr-FR" dirty="0"/>
              <a:t> follow up post-transplantation </a:t>
            </a:r>
            <a:r>
              <a:rPr lang="fr-FR" dirty="0" err="1"/>
              <a:t>was</a:t>
            </a:r>
            <a:r>
              <a:rPr lang="fr-FR" dirty="0"/>
              <a:t> 6.5 </a:t>
            </a:r>
            <a:r>
              <a:rPr lang="fr-FR" dirty="0" err="1"/>
              <a:t>years</a:t>
            </a:r>
            <a:r>
              <a:rPr lang="fr-FR" dirty="0"/>
              <a:t> (IQR 4.0-9.0). In the </a:t>
            </a:r>
            <a:r>
              <a:rPr lang="fr-FR" dirty="0" err="1"/>
              <a:t>development</a:t>
            </a:r>
            <a:r>
              <a:rPr lang="fr-FR" dirty="0"/>
              <a:t> </a:t>
            </a:r>
            <a:r>
              <a:rPr lang="fr-FR" dirty="0" err="1"/>
              <a:t>cohort</a:t>
            </a:r>
            <a:r>
              <a:rPr lang="fr-FR" dirty="0"/>
              <a:t>, the best latent class mixed model </a:t>
            </a:r>
            <a:r>
              <a:rPr lang="fr-FR" dirty="0" err="1"/>
              <a:t>identified</a:t>
            </a:r>
            <a:r>
              <a:rPr lang="fr-FR" dirty="0"/>
              <a:t> </a:t>
            </a:r>
            <a:r>
              <a:rPr lang="fr-FR" dirty="0" err="1"/>
              <a:t>seven</a:t>
            </a:r>
            <a:r>
              <a:rPr lang="fr-FR" dirty="0"/>
              <a:t> </a:t>
            </a:r>
            <a:r>
              <a:rPr lang="fr-FR" dirty="0" err="1"/>
              <a:t>clinically</a:t>
            </a:r>
            <a:r>
              <a:rPr lang="fr-FR" dirty="0"/>
              <a:t> </a:t>
            </a:r>
            <a:r>
              <a:rPr lang="fr-FR" dirty="0" err="1"/>
              <a:t>meaningful</a:t>
            </a:r>
            <a:r>
              <a:rPr lang="fr-FR" dirty="0"/>
              <a:t> FEV1 </a:t>
            </a:r>
            <a:r>
              <a:rPr lang="fr-FR" dirty="0" err="1"/>
              <a:t>trajectories</a:t>
            </a:r>
            <a:r>
              <a:rPr lang="fr-FR" dirty="0"/>
              <a:t> (Figure). </a:t>
            </a:r>
            <a:r>
              <a:rPr lang="fr-FR" dirty="0" err="1"/>
              <a:t>Trajectory</a:t>
            </a:r>
            <a:r>
              <a:rPr lang="fr-FR" dirty="0"/>
              <a:t> #1 (24.7%) </a:t>
            </a:r>
            <a:r>
              <a:rPr lang="fr-FR" dirty="0" err="1"/>
              <a:t>was</a:t>
            </a:r>
            <a:r>
              <a:rPr lang="fr-FR" dirty="0"/>
              <a:t> </a:t>
            </a:r>
            <a:r>
              <a:rPr lang="fr-FR" dirty="0" err="1"/>
              <a:t>characterized</a:t>
            </a:r>
            <a:r>
              <a:rPr lang="fr-FR" dirty="0"/>
              <a:t> by patients </a:t>
            </a:r>
            <a:r>
              <a:rPr lang="fr-FR" dirty="0" err="1"/>
              <a:t>with</a:t>
            </a:r>
            <a:r>
              <a:rPr lang="fr-FR" dirty="0"/>
              <a:t> </a:t>
            </a:r>
            <a:r>
              <a:rPr lang="fr-FR" dirty="0" err="1"/>
              <a:t>moderate</a:t>
            </a:r>
            <a:r>
              <a:rPr lang="fr-FR" dirty="0"/>
              <a:t> and stable </a:t>
            </a:r>
            <a:r>
              <a:rPr lang="fr-FR" dirty="0" err="1"/>
              <a:t>lung</a:t>
            </a:r>
            <a:r>
              <a:rPr lang="fr-FR" dirty="0"/>
              <a:t> </a:t>
            </a:r>
            <a:r>
              <a:rPr lang="fr-FR" dirty="0" err="1"/>
              <a:t>function</a:t>
            </a:r>
            <a:r>
              <a:rPr lang="fr-FR" dirty="0"/>
              <a:t> (5-years patient </a:t>
            </a:r>
            <a:r>
              <a:rPr lang="fr-FR" dirty="0" err="1"/>
              <a:t>survival</a:t>
            </a:r>
            <a:r>
              <a:rPr lang="fr-FR" dirty="0"/>
              <a:t> = 79.1%); </a:t>
            </a:r>
            <a:r>
              <a:rPr lang="fr-FR" dirty="0" err="1"/>
              <a:t>trajectory</a:t>
            </a:r>
            <a:r>
              <a:rPr lang="fr-FR" dirty="0"/>
              <a:t> #2 (23.4%) and #3 (28.3%) </a:t>
            </a:r>
            <a:r>
              <a:rPr lang="fr-FR" dirty="0" err="1"/>
              <a:t>were</a:t>
            </a:r>
            <a:r>
              <a:rPr lang="fr-FR" dirty="0"/>
              <a:t> </a:t>
            </a:r>
            <a:r>
              <a:rPr lang="fr-FR" dirty="0" err="1"/>
              <a:t>characterized</a:t>
            </a:r>
            <a:r>
              <a:rPr lang="fr-FR" dirty="0"/>
              <a:t> by patients </a:t>
            </a:r>
            <a:r>
              <a:rPr lang="fr-FR" dirty="0" err="1"/>
              <a:t>with</a:t>
            </a:r>
            <a:r>
              <a:rPr lang="fr-FR" dirty="0"/>
              <a:t> </a:t>
            </a:r>
            <a:r>
              <a:rPr lang="fr-FR" dirty="0" err="1"/>
              <a:t>moderate</a:t>
            </a:r>
            <a:r>
              <a:rPr lang="fr-FR" dirty="0"/>
              <a:t>/high and stable </a:t>
            </a:r>
            <a:r>
              <a:rPr lang="fr-FR" dirty="0" err="1"/>
              <a:t>lung</a:t>
            </a:r>
            <a:r>
              <a:rPr lang="fr-FR" dirty="0"/>
              <a:t> </a:t>
            </a:r>
            <a:r>
              <a:rPr lang="fr-FR" dirty="0" err="1"/>
              <a:t>function</a:t>
            </a:r>
            <a:r>
              <a:rPr lang="fr-FR" dirty="0"/>
              <a:t> (5-years patient </a:t>
            </a:r>
            <a:r>
              <a:rPr lang="fr-FR" dirty="0" err="1"/>
              <a:t>survival</a:t>
            </a:r>
            <a:r>
              <a:rPr lang="fr-FR" dirty="0"/>
              <a:t> = 94.2% and 90.7% </a:t>
            </a:r>
            <a:r>
              <a:rPr lang="fr-FR" dirty="0" err="1"/>
              <a:t>respectively</a:t>
            </a:r>
            <a:r>
              <a:rPr lang="fr-FR" dirty="0"/>
              <a:t>) ; </a:t>
            </a:r>
            <a:r>
              <a:rPr lang="fr-FR" dirty="0" err="1"/>
              <a:t>trajectory</a:t>
            </a:r>
            <a:r>
              <a:rPr lang="fr-FR" dirty="0"/>
              <a:t> #4 (3.6%) </a:t>
            </a:r>
            <a:r>
              <a:rPr lang="fr-FR" dirty="0" err="1"/>
              <a:t>was</a:t>
            </a:r>
            <a:r>
              <a:rPr lang="fr-FR" dirty="0"/>
              <a:t> </a:t>
            </a:r>
            <a:r>
              <a:rPr lang="fr-FR" dirty="0" err="1"/>
              <a:t>characterized</a:t>
            </a:r>
            <a:r>
              <a:rPr lang="fr-FR" dirty="0"/>
              <a:t> by patients </a:t>
            </a:r>
            <a:r>
              <a:rPr lang="fr-FR" dirty="0" err="1"/>
              <a:t>with</a:t>
            </a:r>
            <a:r>
              <a:rPr lang="fr-FR" dirty="0"/>
              <a:t> </a:t>
            </a:r>
            <a:r>
              <a:rPr lang="fr-FR" dirty="0" err="1"/>
              <a:t>increasing</a:t>
            </a:r>
            <a:r>
              <a:rPr lang="fr-FR" dirty="0"/>
              <a:t> </a:t>
            </a:r>
            <a:r>
              <a:rPr lang="fr-FR" dirty="0" err="1"/>
              <a:t>lung</a:t>
            </a:r>
            <a:r>
              <a:rPr lang="fr-FR" dirty="0"/>
              <a:t> </a:t>
            </a:r>
            <a:r>
              <a:rPr lang="fr-FR" dirty="0" err="1"/>
              <a:t>function</a:t>
            </a:r>
            <a:r>
              <a:rPr lang="fr-FR" dirty="0"/>
              <a:t> (5-years patient </a:t>
            </a:r>
            <a:r>
              <a:rPr lang="fr-FR" dirty="0" err="1"/>
              <a:t>survival</a:t>
            </a:r>
            <a:r>
              <a:rPr lang="fr-FR" dirty="0"/>
              <a:t> = 72.7%) ; </a:t>
            </a:r>
            <a:r>
              <a:rPr lang="fr-FR" dirty="0" err="1"/>
              <a:t>trajectory</a:t>
            </a:r>
            <a:r>
              <a:rPr lang="fr-FR" dirty="0"/>
              <a:t> #5 (3.6%) </a:t>
            </a:r>
            <a:r>
              <a:rPr lang="fr-FR" dirty="0" err="1"/>
              <a:t>was</a:t>
            </a:r>
            <a:r>
              <a:rPr lang="fr-FR" dirty="0"/>
              <a:t> </a:t>
            </a:r>
            <a:r>
              <a:rPr lang="fr-FR" dirty="0" err="1"/>
              <a:t>characterized</a:t>
            </a:r>
            <a:r>
              <a:rPr lang="fr-FR" dirty="0"/>
              <a:t> by patients </a:t>
            </a:r>
            <a:r>
              <a:rPr lang="fr-FR" dirty="0" err="1"/>
              <a:t>with</a:t>
            </a:r>
            <a:r>
              <a:rPr lang="fr-FR" dirty="0"/>
              <a:t> a slow </a:t>
            </a:r>
            <a:r>
              <a:rPr lang="fr-FR" dirty="0" err="1"/>
              <a:t>decline</a:t>
            </a:r>
            <a:r>
              <a:rPr lang="fr-FR" dirty="0"/>
              <a:t> (5-years patient </a:t>
            </a:r>
            <a:r>
              <a:rPr lang="fr-FR" dirty="0" err="1"/>
              <a:t>survival</a:t>
            </a:r>
            <a:r>
              <a:rPr lang="fr-FR" dirty="0"/>
              <a:t> = 68.9%) ; and </a:t>
            </a:r>
            <a:r>
              <a:rPr lang="fr-FR" dirty="0" err="1"/>
              <a:t>trajectory</a:t>
            </a:r>
            <a:r>
              <a:rPr lang="fr-FR" dirty="0"/>
              <a:t> #6 (3.1%) and #7 (4.3%) </a:t>
            </a:r>
            <a:r>
              <a:rPr lang="fr-FR" dirty="0" err="1"/>
              <a:t>were</a:t>
            </a:r>
            <a:r>
              <a:rPr lang="fr-FR" dirty="0"/>
              <a:t> </a:t>
            </a:r>
            <a:r>
              <a:rPr lang="fr-FR" dirty="0" err="1"/>
              <a:t>characterized</a:t>
            </a:r>
            <a:r>
              <a:rPr lang="fr-FR" dirty="0"/>
              <a:t> by patients </a:t>
            </a:r>
            <a:r>
              <a:rPr lang="fr-FR" dirty="0" err="1"/>
              <a:t>with</a:t>
            </a:r>
            <a:r>
              <a:rPr lang="fr-FR" dirty="0"/>
              <a:t> </a:t>
            </a:r>
            <a:r>
              <a:rPr lang="fr-FR" dirty="0" err="1"/>
              <a:t>accelerated</a:t>
            </a:r>
            <a:r>
              <a:rPr lang="fr-FR" dirty="0"/>
              <a:t> </a:t>
            </a:r>
            <a:r>
              <a:rPr lang="fr-FR" dirty="0" err="1"/>
              <a:t>decline</a:t>
            </a:r>
            <a:r>
              <a:rPr lang="fr-FR" dirty="0"/>
              <a:t> (5-years patient </a:t>
            </a:r>
            <a:r>
              <a:rPr lang="fr-FR" dirty="0" err="1"/>
              <a:t>survival</a:t>
            </a:r>
            <a:r>
              <a:rPr lang="fr-FR" dirty="0"/>
              <a:t> = 21.1% and 42.3 % </a:t>
            </a:r>
            <a:r>
              <a:rPr lang="fr-FR" dirty="0" err="1"/>
              <a:t>respectively</a:t>
            </a:r>
            <a:r>
              <a:rPr lang="fr-FR" dirty="0"/>
              <a:t>). </a:t>
            </a:r>
            <a:r>
              <a:rPr lang="fr-FR" dirty="0" err="1"/>
              <a:t>Similar</a:t>
            </a:r>
            <a:r>
              <a:rPr lang="fr-FR" dirty="0"/>
              <a:t> FEV1 </a:t>
            </a:r>
            <a:r>
              <a:rPr lang="fr-FR" dirty="0" err="1"/>
              <a:t>trajectories</a:t>
            </a:r>
            <a:r>
              <a:rPr lang="fr-FR" dirty="0"/>
              <a:t> and patient </a:t>
            </a:r>
            <a:r>
              <a:rPr lang="fr-FR" dirty="0" err="1"/>
              <a:t>outcomes</a:t>
            </a:r>
            <a:r>
              <a:rPr lang="fr-FR" dirty="0"/>
              <a:t> </a:t>
            </a:r>
            <a:r>
              <a:rPr lang="fr-FR" dirty="0" err="1"/>
              <a:t>were</a:t>
            </a:r>
            <a:r>
              <a:rPr lang="fr-FR" dirty="0"/>
              <a:t> </a:t>
            </a:r>
            <a:r>
              <a:rPr lang="fr-FR" dirty="0" err="1"/>
              <a:t>identified</a:t>
            </a:r>
            <a:r>
              <a:rPr lang="fr-FR" dirty="0"/>
              <a:t> in the </a:t>
            </a:r>
            <a:r>
              <a:rPr lang="fr-FR" dirty="0" err="1"/>
              <a:t>external</a:t>
            </a:r>
            <a:r>
              <a:rPr lang="fr-FR" dirty="0"/>
              <a:t> validation </a:t>
            </a:r>
            <a:r>
              <a:rPr lang="fr-FR" dirty="0" err="1"/>
              <a:t>cohorts</a:t>
            </a:r>
            <a:r>
              <a:rPr lang="fr-FR" dirty="0"/>
              <a:t> on the basis of </a:t>
            </a:r>
            <a:r>
              <a:rPr lang="fr-FR" dirty="0" err="1"/>
              <a:t>independent</a:t>
            </a:r>
            <a:r>
              <a:rPr lang="fr-FR" dirty="0"/>
              <a:t> analyses. The </a:t>
            </a:r>
            <a:r>
              <a:rPr lang="fr-FR" dirty="0" err="1"/>
              <a:t>trajectories</a:t>
            </a:r>
            <a:r>
              <a:rPr lang="fr-FR" dirty="0"/>
              <a:t> </a:t>
            </a:r>
            <a:r>
              <a:rPr lang="fr-FR" dirty="0" err="1"/>
              <a:t>were</a:t>
            </a:r>
            <a:r>
              <a:rPr lang="fr-FR" dirty="0"/>
              <a:t> </a:t>
            </a:r>
            <a:r>
              <a:rPr lang="fr-FR" dirty="0" err="1"/>
              <a:t>also</a:t>
            </a:r>
            <a:r>
              <a:rPr lang="fr-FR" dirty="0"/>
              <a:t> </a:t>
            </a:r>
            <a:r>
              <a:rPr lang="fr-FR" dirty="0" err="1"/>
              <a:t>confirmed</a:t>
            </a:r>
            <a:r>
              <a:rPr lang="fr-FR" dirty="0"/>
              <a:t> in a </a:t>
            </a:r>
            <a:r>
              <a:rPr lang="fr-FR" dirty="0" err="1"/>
              <a:t>series</a:t>
            </a:r>
            <a:r>
              <a:rPr lang="fr-FR" dirty="0"/>
              <a:t> of </a:t>
            </a:r>
            <a:r>
              <a:rPr lang="fr-FR" dirty="0" err="1"/>
              <a:t>subpopulations</a:t>
            </a:r>
            <a:r>
              <a:rPr lang="fr-FR" dirty="0"/>
              <a:t>. Last, FEV1 value and </a:t>
            </a:r>
            <a:r>
              <a:rPr lang="fr-FR" dirty="0" err="1"/>
              <a:t>slope</a:t>
            </a:r>
            <a:r>
              <a:rPr lang="fr-FR" dirty="0"/>
              <a:t> </a:t>
            </a:r>
            <a:r>
              <a:rPr lang="fr-FR" dirty="0" err="1"/>
              <a:t>assessed</a:t>
            </a:r>
            <a:r>
              <a:rPr lang="fr-FR" dirty="0"/>
              <a:t> at 1 </a:t>
            </a:r>
            <a:r>
              <a:rPr lang="fr-FR" dirty="0" err="1"/>
              <a:t>year</a:t>
            </a:r>
            <a:r>
              <a:rPr lang="fr-FR" dirty="0"/>
              <a:t> post transplant </a:t>
            </a:r>
            <a:r>
              <a:rPr lang="fr-FR" dirty="0" err="1"/>
              <a:t>were</a:t>
            </a:r>
            <a:r>
              <a:rPr lang="fr-FR" dirty="0"/>
              <a:t> </a:t>
            </a:r>
            <a:r>
              <a:rPr lang="fr-FR" dirty="0" err="1"/>
              <a:t>strongly</a:t>
            </a:r>
            <a:r>
              <a:rPr lang="fr-FR" dirty="0"/>
              <a:t> </a:t>
            </a:r>
            <a:r>
              <a:rPr lang="fr-FR" dirty="0" err="1"/>
              <a:t>associated</a:t>
            </a:r>
            <a:r>
              <a:rPr lang="fr-FR" dirty="0"/>
              <a:t> </a:t>
            </a:r>
            <a:r>
              <a:rPr lang="fr-FR" dirty="0" err="1"/>
              <a:t>with</a:t>
            </a:r>
            <a:r>
              <a:rPr lang="fr-FR" dirty="0"/>
              <a:t> FEV1 </a:t>
            </a:r>
            <a:r>
              <a:rPr lang="fr-FR" dirty="0" err="1"/>
              <a:t>trajectories</a:t>
            </a:r>
            <a:r>
              <a:rPr lang="fr-FR" dirty="0"/>
              <a:t>. </a:t>
            </a:r>
            <a:r>
              <a:rPr lang="fr-FR" b="1" dirty="0"/>
              <a:t>Conclusions:</a:t>
            </a:r>
            <a:r>
              <a:rPr lang="fr-FR" dirty="0"/>
              <a:t> </a:t>
            </a:r>
            <a:r>
              <a:rPr lang="fr-FR" dirty="0" err="1"/>
              <a:t>We</a:t>
            </a:r>
            <a:r>
              <a:rPr lang="fr-FR" dirty="0"/>
              <a:t> </a:t>
            </a:r>
            <a:r>
              <a:rPr lang="fr-FR" dirty="0" err="1"/>
              <a:t>identified</a:t>
            </a:r>
            <a:r>
              <a:rPr lang="fr-FR" dirty="0"/>
              <a:t> FEV1 </a:t>
            </a:r>
            <a:r>
              <a:rPr lang="fr-FR" dirty="0" err="1"/>
              <a:t>trajectories</a:t>
            </a:r>
            <a:r>
              <a:rPr lang="fr-FR" dirty="0"/>
              <a:t> </a:t>
            </a:r>
            <a:r>
              <a:rPr lang="fr-FR" dirty="0" err="1"/>
              <a:t>that</a:t>
            </a:r>
            <a:r>
              <a:rPr lang="fr-FR" dirty="0"/>
              <a:t> capture </a:t>
            </a:r>
            <a:r>
              <a:rPr lang="fr-FR" dirty="0" err="1"/>
              <a:t>different</a:t>
            </a:r>
            <a:r>
              <a:rPr lang="fr-FR" dirty="0"/>
              <a:t> </a:t>
            </a:r>
            <a:r>
              <a:rPr lang="fr-FR" dirty="0" err="1"/>
              <a:t>clinical</a:t>
            </a:r>
            <a:r>
              <a:rPr lang="fr-FR" dirty="0"/>
              <a:t> scenarios </a:t>
            </a:r>
            <a:r>
              <a:rPr lang="fr-FR" dirty="0" err="1"/>
              <a:t>associated</a:t>
            </a:r>
            <a:r>
              <a:rPr lang="fr-FR" dirty="0"/>
              <a:t> </a:t>
            </a:r>
            <a:r>
              <a:rPr lang="fr-FR" dirty="0" err="1"/>
              <a:t>with</a:t>
            </a:r>
            <a:r>
              <a:rPr lang="fr-FR" dirty="0"/>
              <a:t> </a:t>
            </a:r>
            <a:r>
              <a:rPr lang="fr-FR" dirty="0" err="1"/>
              <a:t>lung</a:t>
            </a:r>
            <a:r>
              <a:rPr lang="fr-FR" dirty="0"/>
              <a:t> </a:t>
            </a:r>
            <a:r>
              <a:rPr lang="fr-FR" dirty="0" err="1"/>
              <a:t>recipients</a:t>
            </a:r>
            <a:r>
              <a:rPr lang="fr-FR" dirty="0"/>
              <a:t> </a:t>
            </a:r>
            <a:r>
              <a:rPr lang="fr-FR" dirty="0" err="1"/>
              <a:t>outcomes</a:t>
            </a:r>
            <a:r>
              <a:rPr lang="fr-FR" dirty="0"/>
              <a:t>. Our </a:t>
            </a:r>
            <a:r>
              <a:rPr lang="fr-FR" dirty="0" err="1"/>
              <a:t>results</a:t>
            </a:r>
            <a:r>
              <a:rPr lang="fr-FR" dirty="0"/>
              <a:t> </a:t>
            </a:r>
            <a:r>
              <a:rPr lang="fr-FR" dirty="0" err="1"/>
              <a:t>provide</a:t>
            </a:r>
            <a:r>
              <a:rPr lang="fr-FR" dirty="0"/>
              <a:t> the basis for a </a:t>
            </a:r>
            <a:r>
              <a:rPr lang="fr-FR" dirty="0" err="1"/>
              <a:t>trajectory-based</a:t>
            </a:r>
            <a:r>
              <a:rPr lang="fr-FR" dirty="0"/>
              <a:t> </a:t>
            </a:r>
            <a:r>
              <a:rPr lang="fr-FR" dirty="0" err="1"/>
              <a:t>assessment</a:t>
            </a:r>
            <a:r>
              <a:rPr lang="fr-FR" dirty="0"/>
              <a:t> of </a:t>
            </a:r>
            <a:r>
              <a:rPr lang="fr-FR" dirty="0" err="1"/>
              <a:t>lung</a:t>
            </a:r>
            <a:r>
              <a:rPr lang="fr-FR" dirty="0"/>
              <a:t> transplant patients. </a:t>
            </a:r>
          </a:p>
          <a:p>
            <a:endParaRPr lang="fr-FR" dirty="0"/>
          </a:p>
        </p:txBody>
      </p:sp>
      <p:sp>
        <p:nvSpPr>
          <p:cNvPr id="4" name="Espace réservé du numéro de diapositive 3">
            <a:extLst>
              <a:ext uri="{FF2B5EF4-FFF2-40B4-BE49-F238E27FC236}">
                <a16:creationId xmlns:a16="http://schemas.microsoft.com/office/drawing/2014/main" id="{FA4F60C6-7EE8-38FD-E693-BF4E5B6E00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67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A6BE-385F-5E82-8F0E-5158238772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67484E-CDA1-3FA9-7919-672E296F84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75AF12-DE00-C288-D548-5E98CEB168EA}"/>
              </a:ext>
            </a:extLst>
          </p:cNvPr>
          <p:cNvSpPr>
            <a:spLocks noGrp="1"/>
          </p:cNvSpPr>
          <p:nvPr>
            <p:ph type="body" idx="1"/>
          </p:nvPr>
        </p:nvSpPr>
        <p:spPr/>
        <p:txBody>
          <a:bodyPr/>
          <a:lstStyle/>
          <a:p>
            <a:r>
              <a:rPr lang="fr-FR" b="0" i="1" dirty="0" err="1">
                <a:latin typeface="+mn-lt"/>
              </a:rPr>
              <a:t>Abbreviations</a:t>
            </a:r>
            <a:r>
              <a:rPr lang="fr-FR" b="0" i="1" dirty="0">
                <a:latin typeface="+mn-lt"/>
              </a:rPr>
              <a:t>: CMV, </a:t>
            </a:r>
            <a:r>
              <a:rPr lang="fr-FR" b="0" i="1" dirty="0" err="1">
                <a:latin typeface="+mn-lt"/>
              </a:rPr>
              <a:t>Cytomegalovirus</a:t>
            </a:r>
            <a:r>
              <a:rPr lang="fr-FR" b="0" i="1" dirty="0">
                <a:latin typeface="+mn-lt"/>
              </a:rPr>
              <a:t>; CMV-</a:t>
            </a:r>
            <a:r>
              <a:rPr lang="en-US" sz="1200" b="0" i="1" dirty="0">
                <a:latin typeface="+mn-lt"/>
                <a:cs typeface="Arial" panose="020B0604020202020204" pitchFamily="34" charset="0"/>
              </a:rPr>
              <a:t>IVIG, Cytomegalovirus-specific Intravenous Immunoglobulin; DDCMV, difficulty to control CMV infection; SOC, </a:t>
            </a:r>
            <a:r>
              <a:rPr lang="fr-FR" sz="1200" b="0" i="1" dirty="0">
                <a:latin typeface="+mn-lt"/>
                <a:cs typeface="Arial" panose="020B0604020202020204" pitchFamily="34" charset="0"/>
              </a:rPr>
              <a:t>Standard of Care; IFN</a:t>
            </a:r>
            <a:r>
              <a:rPr lang="en-US" sz="1200" b="0" i="1" dirty="0">
                <a:latin typeface="+mn-lt"/>
                <a:cs typeface="Arial" panose="020B0604020202020204" pitchFamily="34" charset="0"/>
              </a:rPr>
              <a:t>-γ</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Interferon</a:t>
            </a:r>
            <a:r>
              <a:rPr lang="fr-FR" sz="1200" b="0" i="1" dirty="0">
                <a:latin typeface="+mn-lt"/>
                <a:cs typeface="Arial" panose="020B0604020202020204" pitchFamily="34" charset="0"/>
              </a:rPr>
              <a:t>-gamma; HLA, </a:t>
            </a:r>
            <a:r>
              <a:rPr lang="fr-FR" b="0" i="1" dirty="0">
                <a:latin typeface="+mn-lt"/>
              </a:rPr>
              <a:t>Human </a:t>
            </a:r>
            <a:r>
              <a:rPr lang="fr-FR" b="0" i="1" dirty="0" err="1">
                <a:latin typeface="+mn-lt"/>
              </a:rPr>
              <a:t>Leukocyte</a:t>
            </a:r>
            <a:r>
              <a:rPr lang="fr-FR" b="0" i="1" dirty="0">
                <a:latin typeface="+mn-lt"/>
              </a:rPr>
              <a:t> </a:t>
            </a:r>
            <a:r>
              <a:rPr lang="fr-FR" b="0" i="1" dirty="0" err="1">
                <a:latin typeface="+mn-lt"/>
              </a:rPr>
              <a:t>Antigen</a:t>
            </a:r>
            <a:r>
              <a:rPr lang="fr-FR" b="0" i="1" dirty="0">
                <a:latin typeface="+mn-lt"/>
              </a:rPr>
              <a:t>.</a:t>
            </a:r>
          </a:p>
          <a:p>
            <a:endParaRPr lang="fr-FR" b="1" dirty="0"/>
          </a:p>
          <a:p>
            <a:r>
              <a:rPr lang="fr-FR" b="1" dirty="0"/>
              <a:t>Reference </a:t>
            </a:r>
            <a:r>
              <a:rPr lang="fr-FR" b="1" dirty="0" err="1"/>
              <a:t>Number</a:t>
            </a:r>
            <a:r>
              <a:rPr lang="fr-FR" b="1" dirty="0"/>
              <a:t>: 2672</a:t>
            </a:r>
          </a:p>
          <a:p>
            <a:r>
              <a:rPr lang="fr-FR" b="1" dirty="0"/>
              <a:t>CMV-IVIG MODULATES CD8 DR+ LEVEL AND ANTI-CMV RESPONSES IN ORGAN RECIPIENTS WITH DIFFICULT TO CONTROL CMV INFECTION </a:t>
            </a:r>
          </a:p>
          <a:p>
            <a:endParaRPr lang="fr-FR" b="1" dirty="0"/>
          </a:p>
          <a:p>
            <a:r>
              <a:rPr lang="fr-FR" b="1" dirty="0" err="1"/>
              <a:t>Rocio</a:t>
            </a:r>
            <a:r>
              <a:rPr lang="fr-FR" b="1" dirty="0"/>
              <a:t> Alonso</a:t>
            </a:r>
            <a:r>
              <a:rPr lang="fr-FR" b="1" baseline="30000" dirty="0"/>
              <a:t>1</a:t>
            </a:r>
            <a:r>
              <a:rPr lang="fr-FR" b="1" dirty="0"/>
              <a:t>, Elizabeth Sarmiento</a:t>
            </a:r>
            <a:r>
              <a:rPr lang="fr-FR" b="1" baseline="30000" dirty="0"/>
              <a:t>2</a:t>
            </a:r>
            <a:r>
              <a:rPr lang="fr-FR" b="1" dirty="0"/>
              <a:t>, Carlos Ortiz-Bautista</a:t>
            </a:r>
            <a:r>
              <a:rPr lang="fr-FR" b="1" baseline="30000" dirty="0"/>
              <a:t>3</a:t>
            </a:r>
            <a:r>
              <a:rPr lang="fr-FR" b="1" dirty="0"/>
              <a:t>, Rosalia Laporta</a:t>
            </a:r>
            <a:r>
              <a:rPr lang="fr-FR" b="1" baseline="30000" dirty="0"/>
              <a:t>4</a:t>
            </a:r>
            <a:r>
              <a:rPr lang="fr-FR" b="1" dirty="0"/>
              <a:t>, Magdalena Salcedo</a:t>
            </a:r>
            <a:r>
              <a:rPr lang="fr-FR" b="1" baseline="30000" dirty="0"/>
              <a:t>5</a:t>
            </a:r>
            <a:r>
              <a:rPr lang="fr-FR" b="1" dirty="0"/>
              <a:t>, Maria Luisa Rodriguez Ferrero</a:t>
            </a:r>
            <a:r>
              <a:rPr lang="fr-FR" b="1" baseline="30000" dirty="0"/>
              <a:t>6</a:t>
            </a:r>
            <a:r>
              <a:rPr lang="fr-FR" b="1" dirty="0"/>
              <a:t>, Javier Carbone</a:t>
            </a:r>
            <a:r>
              <a:rPr lang="fr-FR" b="1" baseline="30000" dirty="0"/>
              <a:t>1,2,7,8</a:t>
            </a:r>
            <a:endParaRPr lang="fr-FR" b="1" dirty="0"/>
          </a:p>
          <a:p>
            <a:endParaRPr lang="fr-FR" dirty="0"/>
          </a:p>
          <a:p>
            <a:r>
              <a:rPr lang="fr-FR" i="1" baseline="30000" dirty="0"/>
              <a:t>1</a:t>
            </a:r>
            <a:r>
              <a:rPr lang="fr-FR" i="1" dirty="0"/>
              <a:t>Instituto de </a:t>
            </a:r>
            <a:r>
              <a:rPr lang="fr-FR" i="1" dirty="0" err="1"/>
              <a:t>Investigación</a:t>
            </a:r>
            <a:r>
              <a:rPr lang="fr-FR" i="1" dirty="0"/>
              <a:t> </a:t>
            </a:r>
            <a:r>
              <a:rPr lang="fr-FR" i="1" dirty="0" err="1"/>
              <a:t>Sanitaria</a:t>
            </a:r>
            <a:r>
              <a:rPr lang="fr-FR" i="1" dirty="0"/>
              <a:t> </a:t>
            </a:r>
            <a:r>
              <a:rPr lang="fr-FR" i="1" dirty="0" err="1"/>
              <a:t>Puerta</a:t>
            </a:r>
            <a:r>
              <a:rPr lang="fr-FR" i="1" dirty="0"/>
              <a:t> de Hierro Segovia de </a:t>
            </a:r>
            <a:r>
              <a:rPr lang="fr-FR" i="1" dirty="0" err="1"/>
              <a:t>Arana</a:t>
            </a:r>
            <a:r>
              <a:rPr lang="fr-FR" i="1" dirty="0"/>
              <a:t>, Grupo de </a:t>
            </a:r>
            <a:r>
              <a:rPr lang="fr-FR" i="1" dirty="0" err="1"/>
              <a:t>Biomarcadores</a:t>
            </a:r>
            <a:r>
              <a:rPr lang="fr-FR" i="1" dirty="0"/>
              <a:t> </a:t>
            </a:r>
            <a:r>
              <a:rPr lang="fr-FR" i="1" dirty="0" err="1"/>
              <a:t>Inmunitarios</a:t>
            </a:r>
            <a:r>
              <a:rPr lang="fr-FR" i="1" dirty="0"/>
              <a:t> e </a:t>
            </a:r>
            <a:r>
              <a:rPr lang="fr-FR" i="1" dirty="0" err="1"/>
              <a:t>Inmunoterapia</a:t>
            </a:r>
            <a:r>
              <a:rPr lang="fr-FR" i="1" dirty="0"/>
              <a:t>, Madrid, Spain, </a:t>
            </a:r>
            <a:r>
              <a:rPr lang="fr-FR" i="1" baseline="30000" dirty="0"/>
              <a:t>2</a:t>
            </a:r>
            <a:r>
              <a:rPr lang="fr-FR" i="1" dirty="0"/>
              <a:t>Hospital General </a:t>
            </a:r>
            <a:r>
              <a:rPr lang="fr-FR" i="1" dirty="0" err="1"/>
              <a:t>Universitario</a:t>
            </a:r>
            <a:r>
              <a:rPr lang="fr-FR" i="1" dirty="0"/>
              <a:t> Gregorio Marañón, </a:t>
            </a:r>
            <a:r>
              <a:rPr lang="fr-FR" i="1" dirty="0" err="1"/>
              <a:t>Immunology</a:t>
            </a:r>
            <a:r>
              <a:rPr lang="fr-FR" i="1" dirty="0"/>
              <a:t>, Madrid, Spain, </a:t>
            </a:r>
            <a:r>
              <a:rPr lang="fr-FR" i="1" baseline="30000" dirty="0"/>
              <a:t>3</a:t>
            </a:r>
            <a:r>
              <a:rPr lang="fr-FR" i="1" dirty="0"/>
              <a:t>Hospital General </a:t>
            </a:r>
            <a:r>
              <a:rPr lang="fr-FR" i="1" dirty="0" err="1"/>
              <a:t>Universitario</a:t>
            </a:r>
            <a:r>
              <a:rPr lang="fr-FR" i="1" dirty="0"/>
              <a:t> Gregorio Marañón, </a:t>
            </a:r>
            <a:r>
              <a:rPr lang="fr-FR" i="1" dirty="0" err="1"/>
              <a:t>Cardiology</a:t>
            </a:r>
            <a:r>
              <a:rPr lang="fr-FR" i="1" dirty="0"/>
              <a:t>, Madrid, Spain, </a:t>
            </a:r>
            <a:r>
              <a:rPr lang="fr-FR" i="1" baseline="30000" dirty="0"/>
              <a:t>4</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Pneumology</a:t>
            </a:r>
            <a:r>
              <a:rPr lang="fr-FR" i="1" dirty="0"/>
              <a:t>, Madrid, Spain, </a:t>
            </a:r>
            <a:r>
              <a:rPr lang="fr-FR" i="1" baseline="30000" dirty="0"/>
              <a:t>5</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Gastroenterology</a:t>
            </a:r>
            <a:r>
              <a:rPr lang="fr-FR" i="1" dirty="0"/>
              <a:t>, Madrid, Spain, </a:t>
            </a:r>
            <a:r>
              <a:rPr lang="fr-FR" i="1" baseline="30000" dirty="0"/>
              <a:t>6</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Nephrology</a:t>
            </a:r>
            <a:r>
              <a:rPr lang="fr-FR" i="1" dirty="0"/>
              <a:t>, Madrid, Spain, </a:t>
            </a:r>
            <a:r>
              <a:rPr lang="fr-FR" i="1" baseline="30000" dirty="0"/>
              <a:t>7</a:t>
            </a:r>
            <a:r>
              <a:rPr lang="fr-FR" i="1" dirty="0"/>
              <a:t>Autonoma </a:t>
            </a:r>
            <a:r>
              <a:rPr lang="fr-FR" i="1" dirty="0" err="1"/>
              <a:t>University</a:t>
            </a:r>
            <a:r>
              <a:rPr lang="fr-FR" i="1" dirty="0"/>
              <a:t>, </a:t>
            </a:r>
            <a:r>
              <a:rPr lang="fr-FR" i="1" dirty="0" err="1"/>
              <a:t>Internal</a:t>
            </a:r>
            <a:r>
              <a:rPr lang="fr-FR" i="1" dirty="0"/>
              <a:t> </a:t>
            </a:r>
            <a:r>
              <a:rPr lang="fr-FR" i="1" dirty="0" err="1"/>
              <a:t>Medicine</a:t>
            </a:r>
            <a:r>
              <a:rPr lang="fr-FR" i="1" dirty="0"/>
              <a:t>, Madrid, Spain, </a:t>
            </a:r>
            <a:r>
              <a:rPr lang="fr-FR" i="1" baseline="30000" dirty="0"/>
              <a:t>8</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Immunology</a:t>
            </a:r>
            <a:r>
              <a:rPr lang="fr-FR" i="1" dirty="0"/>
              <a:t>, Madrid, Spain </a:t>
            </a:r>
          </a:p>
          <a:p>
            <a:endParaRPr lang="fr-FR" dirty="0"/>
          </a:p>
          <a:p>
            <a:r>
              <a:rPr lang="fr-FR" b="1" dirty="0"/>
              <a:t>Background</a:t>
            </a:r>
            <a:r>
              <a:rPr lang="fr-FR" dirty="0"/>
              <a:t>: CMV </a:t>
            </a:r>
            <a:r>
              <a:rPr lang="fr-FR" dirty="0" err="1"/>
              <a:t>immunoglobulin</a:t>
            </a:r>
            <a:r>
              <a:rPr lang="fr-FR" dirty="0"/>
              <a:t> (CMV-IVIG) has been </a:t>
            </a:r>
            <a:r>
              <a:rPr lang="fr-FR" dirty="0" err="1"/>
              <a:t>reported</a:t>
            </a:r>
            <a:r>
              <a:rPr lang="fr-FR" dirty="0"/>
              <a:t> to </a:t>
            </a:r>
            <a:r>
              <a:rPr lang="fr-FR" dirty="0" err="1"/>
              <a:t>decrease</a:t>
            </a:r>
            <a:r>
              <a:rPr lang="fr-FR" dirty="0"/>
              <a:t> </a:t>
            </a:r>
            <a:r>
              <a:rPr lang="fr-FR" dirty="0" err="1"/>
              <a:t>overactivation</a:t>
            </a:r>
            <a:r>
              <a:rPr lang="fr-FR" dirty="0"/>
              <a:t> </a:t>
            </a:r>
            <a:r>
              <a:rPr lang="fr-FR" dirty="0" err="1"/>
              <a:t>status</a:t>
            </a:r>
            <a:r>
              <a:rPr lang="fr-FR" dirty="0"/>
              <a:t> of CD4+ and CD8+ T-</a:t>
            </a:r>
            <a:r>
              <a:rPr lang="fr-FR" dirty="0" err="1"/>
              <a:t>cells</a:t>
            </a:r>
            <a:r>
              <a:rPr lang="fr-FR" dirty="0"/>
              <a:t> in high </a:t>
            </a:r>
            <a:r>
              <a:rPr lang="fr-FR" dirty="0" err="1"/>
              <a:t>risk</a:t>
            </a:r>
            <a:r>
              <a:rPr lang="fr-FR" dirty="0"/>
              <a:t> </a:t>
            </a:r>
            <a:r>
              <a:rPr lang="fr-FR" dirty="0" err="1"/>
              <a:t>heart</a:t>
            </a:r>
            <a:r>
              <a:rPr lang="fr-FR" dirty="0"/>
              <a:t> </a:t>
            </a:r>
            <a:r>
              <a:rPr lang="fr-FR" dirty="0" err="1"/>
              <a:t>recipients</a:t>
            </a:r>
            <a:r>
              <a:rPr lang="fr-FR" dirty="0"/>
              <a:t> (D+/R-) </a:t>
            </a:r>
            <a:r>
              <a:rPr lang="fr-FR" dirty="0" err="1"/>
              <a:t>when</a:t>
            </a:r>
            <a:r>
              <a:rPr lang="fr-FR" dirty="0"/>
              <a:t> </a:t>
            </a:r>
            <a:r>
              <a:rPr lang="fr-FR" dirty="0" err="1"/>
              <a:t>used</a:t>
            </a:r>
            <a:r>
              <a:rPr lang="fr-FR" dirty="0"/>
              <a:t> as </a:t>
            </a:r>
            <a:r>
              <a:rPr lang="fr-FR" dirty="0" err="1"/>
              <a:t>adjunctive</a:t>
            </a:r>
            <a:r>
              <a:rPr lang="fr-FR" dirty="0"/>
              <a:t> </a:t>
            </a:r>
            <a:r>
              <a:rPr lang="fr-FR" dirty="0" err="1"/>
              <a:t>therapy</a:t>
            </a:r>
            <a:r>
              <a:rPr lang="fr-FR" dirty="0"/>
              <a:t> for </a:t>
            </a:r>
            <a:r>
              <a:rPr lang="fr-FR" dirty="0" err="1"/>
              <a:t>prophylaxis</a:t>
            </a:r>
            <a:r>
              <a:rPr lang="fr-FR" dirty="0"/>
              <a:t> of </a:t>
            </a:r>
            <a:r>
              <a:rPr lang="fr-FR" dirty="0" err="1"/>
              <a:t>clinical</a:t>
            </a:r>
            <a:r>
              <a:rPr lang="fr-FR" dirty="0"/>
              <a:t> manifestations of CMV infection. In vitro </a:t>
            </a:r>
            <a:r>
              <a:rPr lang="fr-FR" dirty="0" err="1"/>
              <a:t>studies</a:t>
            </a:r>
            <a:r>
              <a:rPr lang="fr-FR" dirty="0"/>
              <a:t> have </a:t>
            </a:r>
            <a:r>
              <a:rPr lang="fr-FR" dirty="0" err="1"/>
              <a:t>demonstrated</a:t>
            </a:r>
            <a:r>
              <a:rPr lang="fr-FR" dirty="0"/>
              <a:t> </a:t>
            </a:r>
            <a:r>
              <a:rPr lang="fr-FR" dirty="0" err="1"/>
              <a:t>that</a:t>
            </a:r>
            <a:r>
              <a:rPr lang="fr-FR" dirty="0"/>
              <a:t> </a:t>
            </a:r>
            <a:r>
              <a:rPr lang="fr-FR" dirty="0" err="1"/>
              <a:t>it</a:t>
            </a:r>
            <a:r>
              <a:rPr lang="fr-FR" dirty="0"/>
              <a:t> can </a:t>
            </a:r>
            <a:r>
              <a:rPr lang="fr-FR" dirty="0" err="1"/>
              <a:t>also</a:t>
            </a:r>
            <a:r>
              <a:rPr lang="fr-FR" dirty="0"/>
              <a:t> </a:t>
            </a:r>
            <a:r>
              <a:rPr lang="fr-FR" dirty="0" err="1"/>
              <a:t>increase</a:t>
            </a:r>
            <a:r>
              <a:rPr lang="fr-FR" dirty="0"/>
              <a:t> CD8+ anti CMV </a:t>
            </a:r>
            <a:r>
              <a:rPr lang="fr-FR" dirty="0" err="1"/>
              <a:t>specific</a:t>
            </a:r>
            <a:r>
              <a:rPr lang="fr-FR" dirty="0"/>
              <a:t> </a:t>
            </a:r>
            <a:r>
              <a:rPr lang="fr-FR" dirty="0" err="1"/>
              <a:t>responses</a:t>
            </a:r>
            <a:r>
              <a:rPr lang="fr-FR" dirty="0"/>
              <a:t>. </a:t>
            </a:r>
            <a:r>
              <a:rPr lang="fr-FR" dirty="0" err="1"/>
              <a:t>Looking</a:t>
            </a:r>
            <a:r>
              <a:rPr lang="fr-FR" dirty="0"/>
              <a:t> for a rational for the use of CMV-IVIG in the setting of </a:t>
            </a:r>
            <a:r>
              <a:rPr lang="fr-FR" dirty="0" err="1"/>
              <a:t>difficult</a:t>
            </a:r>
            <a:r>
              <a:rPr lang="fr-FR" dirty="0"/>
              <a:t> to control CMV infection (DCCMV) </a:t>
            </a:r>
            <a:r>
              <a:rPr lang="fr-FR" dirty="0" err="1"/>
              <a:t>we</a:t>
            </a:r>
            <a:r>
              <a:rPr lang="fr-FR" dirty="0"/>
              <a:t> </a:t>
            </a:r>
            <a:r>
              <a:rPr lang="fr-FR" dirty="0" err="1"/>
              <a:t>performed</a:t>
            </a:r>
            <a:r>
              <a:rPr lang="fr-FR" dirty="0"/>
              <a:t> an </a:t>
            </a:r>
            <a:r>
              <a:rPr lang="fr-FR" dirty="0" err="1"/>
              <a:t>immunophenotypic</a:t>
            </a:r>
            <a:r>
              <a:rPr lang="fr-FR" dirty="0"/>
              <a:t> </a:t>
            </a:r>
            <a:r>
              <a:rPr lang="fr-FR" dirty="0" err="1"/>
              <a:t>evaluation</a:t>
            </a:r>
            <a:r>
              <a:rPr lang="fr-FR" dirty="0"/>
              <a:t> to </a:t>
            </a:r>
            <a:r>
              <a:rPr lang="fr-FR" dirty="0" err="1"/>
              <a:t>assess</a:t>
            </a:r>
            <a:r>
              <a:rPr lang="fr-FR" dirty="0"/>
              <a:t> if CMV-IVIG </a:t>
            </a:r>
            <a:r>
              <a:rPr lang="fr-FR" dirty="0" err="1"/>
              <a:t>is</a:t>
            </a:r>
            <a:r>
              <a:rPr lang="fr-FR" dirty="0"/>
              <a:t> </a:t>
            </a:r>
            <a:r>
              <a:rPr lang="fr-FR" dirty="0" err="1"/>
              <a:t>associated</a:t>
            </a:r>
            <a:r>
              <a:rPr lang="fr-FR" dirty="0"/>
              <a:t> </a:t>
            </a:r>
            <a:r>
              <a:rPr lang="fr-FR" dirty="0" err="1"/>
              <a:t>with</a:t>
            </a:r>
            <a:r>
              <a:rPr lang="fr-FR" dirty="0"/>
              <a:t> </a:t>
            </a:r>
            <a:r>
              <a:rPr lang="fr-FR" dirty="0" err="1"/>
              <a:t>immunomodulatory</a:t>
            </a:r>
            <a:r>
              <a:rPr lang="fr-FR" dirty="0"/>
              <a:t> changes in vivo. </a:t>
            </a:r>
          </a:p>
          <a:p>
            <a:r>
              <a:rPr lang="fr-FR" b="1" i="0" dirty="0"/>
              <a:t>Methods</a:t>
            </a:r>
            <a:r>
              <a:rPr lang="fr-FR" dirty="0"/>
              <a:t>: In a prospective </a:t>
            </a:r>
            <a:r>
              <a:rPr lang="fr-FR" dirty="0" err="1"/>
              <a:t>observational</a:t>
            </a:r>
            <a:r>
              <a:rPr lang="fr-FR" dirty="0"/>
              <a:t> </a:t>
            </a:r>
            <a:r>
              <a:rPr lang="fr-FR" dirty="0" err="1"/>
              <a:t>multicenter</a:t>
            </a:r>
            <a:r>
              <a:rPr lang="fr-FR" dirty="0"/>
              <a:t> </a:t>
            </a:r>
            <a:r>
              <a:rPr lang="fr-FR" dirty="0" err="1"/>
              <a:t>study</a:t>
            </a:r>
            <a:r>
              <a:rPr lang="fr-FR" dirty="0"/>
              <a:t>, the </a:t>
            </a:r>
            <a:r>
              <a:rPr lang="fr-FR" dirty="0" err="1"/>
              <a:t>immunophenotype</a:t>
            </a:r>
            <a:r>
              <a:rPr lang="fr-FR" dirty="0"/>
              <a:t> of CD4+, CD8+ and CD19+ </a:t>
            </a:r>
            <a:r>
              <a:rPr lang="fr-FR" dirty="0" err="1"/>
              <a:t>subsets</a:t>
            </a:r>
            <a:r>
              <a:rPr lang="fr-FR" dirty="0"/>
              <a:t> </a:t>
            </a:r>
            <a:r>
              <a:rPr lang="fr-FR" dirty="0" err="1"/>
              <a:t>was</a:t>
            </a:r>
            <a:r>
              <a:rPr lang="fr-FR" dirty="0"/>
              <a:t> </a:t>
            </a:r>
            <a:r>
              <a:rPr lang="fr-FR" dirty="0" err="1"/>
              <a:t>evaluated</a:t>
            </a:r>
            <a:r>
              <a:rPr lang="fr-FR" dirty="0"/>
              <a:t> in patients at the time of </a:t>
            </a:r>
            <a:r>
              <a:rPr lang="fr-FR" dirty="0" err="1"/>
              <a:t>detection</a:t>
            </a:r>
            <a:r>
              <a:rPr lang="fr-FR" dirty="0"/>
              <a:t> of DCCMV in </a:t>
            </a:r>
            <a:r>
              <a:rPr lang="fr-FR" dirty="0" err="1"/>
              <a:t>solid</a:t>
            </a:r>
            <a:r>
              <a:rPr lang="fr-FR" dirty="0"/>
              <a:t> </a:t>
            </a:r>
            <a:r>
              <a:rPr lang="fr-FR" dirty="0" err="1"/>
              <a:t>organ</a:t>
            </a:r>
            <a:r>
              <a:rPr lang="fr-FR" dirty="0"/>
              <a:t> </a:t>
            </a:r>
            <a:r>
              <a:rPr lang="fr-FR" dirty="0" err="1"/>
              <a:t>recipients</a:t>
            </a:r>
            <a:r>
              <a:rPr lang="fr-FR" dirty="0"/>
              <a:t> (n=27). 17 transplant controls </a:t>
            </a:r>
            <a:r>
              <a:rPr lang="fr-FR" dirty="0" err="1"/>
              <a:t>without</a:t>
            </a:r>
            <a:r>
              <a:rPr lang="fr-FR" dirty="0"/>
              <a:t> infections </a:t>
            </a:r>
            <a:r>
              <a:rPr lang="fr-FR" dirty="0" err="1"/>
              <a:t>during</a:t>
            </a:r>
            <a:r>
              <a:rPr lang="fr-FR" dirty="0"/>
              <a:t> the first 3 </a:t>
            </a:r>
            <a:r>
              <a:rPr lang="fr-FR" dirty="0" err="1"/>
              <a:t>months</a:t>
            </a:r>
            <a:r>
              <a:rPr lang="fr-FR" dirty="0"/>
              <a:t> </a:t>
            </a:r>
            <a:r>
              <a:rPr lang="fr-FR" dirty="0" err="1"/>
              <a:t>after</a:t>
            </a:r>
            <a:r>
              <a:rPr lang="fr-FR" dirty="0"/>
              <a:t> transplantation </a:t>
            </a:r>
            <a:r>
              <a:rPr lang="fr-FR" dirty="0" err="1"/>
              <a:t>were</a:t>
            </a:r>
            <a:r>
              <a:rPr lang="fr-FR" dirty="0"/>
              <a:t> </a:t>
            </a:r>
            <a:r>
              <a:rPr lang="fr-FR" dirty="0" err="1"/>
              <a:t>evaluated</a:t>
            </a:r>
            <a:r>
              <a:rPr lang="fr-FR" dirty="0"/>
              <a:t>. The </a:t>
            </a:r>
            <a:r>
              <a:rPr lang="fr-FR" dirty="0" err="1"/>
              <a:t>functional</a:t>
            </a:r>
            <a:r>
              <a:rPr lang="fr-FR" dirty="0"/>
              <a:t> </a:t>
            </a:r>
            <a:r>
              <a:rPr lang="fr-FR" dirty="0" err="1"/>
              <a:t>activity</a:t>
            </a:r>
            <a:r>
              <a:rPr lang="fr-FR" dirty="0"/>
              <a:t> of CD8+ T </a:t>
            </a:r>
            <a:r>
              <a:rPr lang="fr-FR" dirty="0" err="1"/>
              <a:t>cells</a:t>
            </a:r>
            <a:r>
              <a:rPr lang="fr-FR" dirty="0"/>
              <a:t> </a:t>
            </a:r>
            <a:r>
              <a:rPr lang="fr-FR" dirty="0" err="1"/>
              <a:t>that</a:t>
            </a:r>
            <a:r>
              <a:rPr lang="fr-FR" dirty="0"/>
              <a:t> </a:t>
            </a:r>
            <a:r>
              <a:rPr lang="fr-FR" dirty="0" err="1"/>
              <a:t>produce</a:t>
            </a:r>
            <a:r>
              <a:rPr lang="fr-FR" dirty="0"/>
              <a:t> IFN-gamma </a:t>
            </a:r>
            <a:r>
              <a:rPr lang="fr-FR" dirty="0" err="1"/>
              <a:t>was</a:t>
            </a:r>
            <a:r>
              <a:rPr lang="fr-FR" dirty="0"/>
              <a:t> </a:t>
            </a:r>
            <a:r>
              <a:rPr lang="fr-FR" dirty="0" err="1"/>
              <a:t>evaluated</a:t>
            </a:r>
            <a:r>
              <a:rPr lang="fr-FR" dirty="0"/>
              <a:t> </a:t>
            </a:r>
            <a:r>
              <a:rPr lang="fr-FR" dirty="0" err="1"/>
              <a:t>after</a:t>
            </a:r>
            <a:r>
              <a:rPr lang="fr-FR" dirty="0"/>
              <a:t> stimulation </a:t>
            </a:r>
            <a:r>
              <a:rPr lang="fr-FR" dirty="0" err="1"/>
              <a:t>with</a:t>
            </a:r>
            <a:r>
              <a:rPr lang="fr-FR" dirty="0"/>
              <a:t> CMV IE1 peptide. </a:t>
            </a:r>
            <a:r>
              <a:rPr lang="fr-FR" dirty="0" err="1"/>
              <a:t>Overactivation</a:t>
            </a:r>
            <a:r>
              <a:rPr lang="fr-FR" dirty="0"/>
              <a:t> </a:t>
            </a:r>
            <a:r>
              <a:rPr lang="fr-FR" dirty="0" err="1"/>
              <a:t>status</a:t>
            </a:r>
            <a:r>
              <a:rPr lang="fr-FR" dirty="0"/>
              <a:t> of CD4 and CD8 T </a:t>
            </a:r>
            <a:r>
              <a:rPr lang="fr-FR" dirty="0" err="1"/>
              <a:t>cells</a:t>
            </a:r>
            <a:r>
              <a:rPr lang="fr-FR" dirty="0"/>
              <a:t> </a:t>
            </a:r>
            <a:r>
              <a:rPr lang="fr-FR" dirty="0" err="1"/>
              <a:t>was</a:t>
            </a:r>
            <a:r>
              <a:rPr lang="fr-FR" dirty="0"/>
              <a:t> </a:t>
            </a:r>
            <a:r>
              <a:rPr lang="fr-FR" dirty="0" err="1"/>
              <a:t>evaluated</a:t>
            </a:r>
            <a:r>
              <a:rPr lang="fr-FR" dirty="0"/>
              <a:t> by </a:t>
            </a:r>
            <a:r>
              <a:rPr lang="fr-FR" dirty="0" err="1"/>
              <a:t>analyzing</a:t>
            </a:r>
            <a:r>
              <a:rPr lang="fr-FR" dirty="0"/>
              <a:t> </a:t>
            </a:r>
            <a:r>
              <a:rPr lang="fr-FR" dirty="0" err="1"/>
              <a:t>coexpression</a:t>
            </a:r>
            <a:r>
              <a:rPr lang="fr-FR" dirty="0"/>
              <a:t> of HLA-DR or CD38 markers by flow </a:t>
            </a:r>
            <a:r>
              <a:rPr lang="fr-FR" dirty="0" err="1"/>
              <a:t>cytometry</a:t>
            </a:r>
            <a:r>
              <a:rPr lang="fr-FR" dirty="0"/>
              <a:t>. Inclusion </a:t>
            </a:r>
            <a:r>
              <a:rPr lang="fr-FR" dirty="0" err="1"/>
              <a:t>criteria</a:t>
            </a:r>
            <a:r>
              <a:rPr lang="fr-FR" dirty="0"/>
              <a:t>: </a:t>
            </a:r>
            <a:r>
              <a:rPr lang="fr-FR" dirty="0" err="1"/>
              <a:t>Refractory</a:t>
            </a:r>
            <a:r>
              <a:rPr lang="fr-FR" dirty="0"/>
              <a:t>, </a:t>
            </a:r>
            <a:r>
              <a:rPr lang="fr-FR" dirty="0" err="1"/>
              <a:t>recurrent</a:t>
            </a:r>
            <a:r>
              <a:rPr lang="fr-FR" dirty="0"/>
              <a:t> or </a:t>
            </a:r>
            <a:r>
              <a:rPr lang="fr-FR" dirty="0" err="1"/>
              <a:t>resistant</a:t>
            </a:r>
            <a:r>
              <a:rPr lang="fr-FR" dirty="0"/>
              <a:t> CMV infection; </a:t>
            </a:r>
            <a:r>
              <a:rPr lang="fr-FR" dirty="0" err="1"/>
              <a:t>presence</a:t>
            </a:r>
            <a:r>
              <a:rPr lang="fr-FR" dirty="0"/>
              <a:t> of </a:t>
            </a:r>
            <a:r>
              <a:rPr lang="fr-FR" dirty="0" err="1"/>
              <a:t>neutropenia</a:t>
            </a:r>
            <a:r>
              <a:rPr lang="fr-FR" dirty="0"/>
              <a:t> </a:t>
            </a:r>
            <a:r>
              <a:rPr lang="fr-FR" dirty="0" err="1"/>
              <a:t>secondary</a:t>
            </a:r>
            <a:r>
              <a:rPr lang="fr-FR" dirty="0"/>
              <a:t> to </a:t>
            </a:r>
            <a:r>
              <a:rPr lang="fr-FR" dirty="0" err="1"/>
              <a:t>antivirals</a:t>
            </a:r>
            <a:r>
              <a:rPr lang="fr-FR" dirty="0"/>
              <a:t>; </a:t>
            </a:r>
            <a:r>
              <a:rPr lang="fr-FR" dirty="0" err="1"/>
              <a:t>severe</a:t>
            </a:r>
            <a:r>
              <a:rPr lang="fr-FR" dirty="0"/>
              <a:t> IgG </a:t>
            </a:r>
            <a:r>
              <a:rPr lang="fr-FR" dirty="0" err="1"/>
              <a:t>hypogammaglobulinemia</a:t>
            </a:r>
            <a:r>
              <a:rPr lang="fr-FR" dirty="0"/>
              <a:t> (IgG &lt; 4 g/L). 13 </a:t>
            </a:r>
            <a:r>
              <a:rPr lang="fr-FR" dirty="0" err="1"/>
              <a:t>solid</a:t>
            </a:r>
            <a:r>
              <a:rPr lang="fr-FR" dirty="0"/>
              <a:t> </a:t>
            </a:r>
            <a:r>
              <a:rPr lang="fr-FR" dirty="0" err="1"/>
              <a:t>organ</a:t>
            </a:r>
            <a:r>
              <a:rPr lang="fr-FR" dirty="0"/>
              <a:t> </a:t>
            </a:r>
            <a:r>
              <a:rPr lang="fr-FR" dirty="0" err="1"/>
              <a:t>recipients</a:t>
            </a:r>
            <a:r>
              <a:rPr lang="fr-FR" dirty="0"/>
              <a:t> </a:t>
            </a:r>
            <a:r>
              <a:rPr lang="fr-FR" dirty="0" err="1"/>
              <a:t>who</a:t>
            </a:r>
            <a:r>
              <a:rPr lang="fr-FR" dirty="0"/>
              <a:t> </a:t>
            </a:r>
            <a:r>
              <a:rPr lang="fr-FR" dirty="0" err="1"/>
              <a:t>developed</a:t>
            </a:r>
            <a:r>
              <a:rPr lang="fr-FR" dirty="0"/>
              <a:t> DCCMV </a:t>
            </a:r>
            <a:r>
              <a:rPr lang="fr-FR" dirty="0" err="1"/>
              <a:t>were</a:t>
            </a:r>
            <a:r>
              <a:rPr lang="fr-FR" dirty="0"/>
              <a:t> </a:t>
            </a:r>
            <a:r>
              <a:rPr lang="fr-FR" dirty="0" err="1"/>
              <a:t>treated</a:t>
            </a:r>
            <a:r>
              <a:rPr lang="fr-FR" dirty="0"/>
              <a:t> </a:t>
            </a:r>
            <a:r>
              <a:rPr lang="fr-FR" dirty="0" err="1"/>
              <a:t>with</a:t>
            </a:r>
            <a:r>
              <a:rPr lang="fr-FR" dirty="0"/>
              <a:t> standard of care </a:t>
            </a:r>
            <a:r>
              <a:rPr lang="fr-FR" dirty="0" err="1"/>
              <a:t>therapy</a:t>
            </a:r>
            <a:r>
              <a:rPr lang="fr-FR" dirty="0"/>
              <a:t> (SOC) and 14 </a:t>
            </a:r>
            <a:r>
              <a:rPr lang="fr-FR" dirty="0" err="1"/>
              <a:t>with</a:t>
            </a:r>
            <a:r>
              <a:rPr lang="fr-FR" dirty="0"/>
              <a:t> SOC + CMV-IVIG. The </a:t>
            </a:r>
            <a:r>
              <a:rPr lang="fr-FR" dirty="0" err="1"/>
              <a:t>immunological</a:t>
            </a:r>
            <a:r>
              <a:rPr lang="fr-FR" dirty="0"/>
              <a:t> </a:t>
            </a:r>
            <a:r>
              <a:rPr lang="fr-FR" dirty="0" err="1"/>
              <a:t>study</a:t>
            </a:r>
            <a:r>
              <a:rPr lang="fr-FR" dirty="0"/>
              <a:t> </a:t>
            </a:r>
            <a:r>
              <a:rPr lang="fr-FR" dirty="0" err="1"/>
              <a:t>was</a:t>
            </a:r>
            <a:r>
              <a:rPr lang="fr-FR" dirty="0"/>
              <a:t> </a:t>
            </a:r>
            <a:r>
              <a:rPr lang="fr-FR" dirty="0" err="1"/>
              <a:t>performed</a:t>
            </a:r>
            <a:r>
              <a:rPr lang="fr-FR" dirty="0"/>
              <a:t> at the time of diagnose of DCCMV and </a:t>
            </a:r>
            <a:r>
              <a:rPr lang="fr-FR" dirty="0" err="1"/>
              <a:t>after</a:t>
            </a:r>
            <a:r>
              <a:rPr lang="fr-FR" dirty="0"/>
              <a:t> </a:t>
            </a:r>
            <a:r>
              <a:rPr lang="fr-FR" dirty="0" err="1"/>
              <a:t>completion</a:t>
            </a:r>
            <a:r>
              <a:rPr lang="fr-FR" dirty="0"/>
              <a:t> of </a:t>
            </a:r>
            <a:r>
              <a:rPr lang="fr-FR" dirty="0" err="1"/>
              <a:t>therapy</a:t>
            </a:r>
            <a:r>
              <a:rPr lang="fr-FR" dirty="0"/>
              <a:t>. </a:t>
            </a:r>
          </a:p>
          <a:p>
            <a:r>
              <a:rPr lang="fr-FR" b="1" dirty="0" err="1"/>
              <a:t>Results</a:t>
            </a:r>
            <a:r>
              <a:rPr lang="fr-FR" dirty="0"/>
              <a:t>: DCCMV patients </a:t>
            </a:r>
            <a:r>
              <a:rPr lang="fr-FR" dirty="0" err="1"/>
              <a:t>showed</a:t>
            </a:r>
            <a:r>
              <a:rPr lang="fr-FR" dirty="0"/>
              <a:t> </a:t>
            </a:r>
            <a:r>
              <a:rPr lang="fr-FR" dirty="0" err="1"/>
              <a:t>lower</a:t>
            </a:r>
            <a:r>
              <a:rPr lang="fr-FR" dirty="0"/>
              <a:t> percentages of CD8+IFNgamma+ T </a:t>
            </a:r>
            <a:r>
              <a:rPr lang="fr-FR" dirty="0" err="1"/>
              <a:t>cells</a:t>
            </a:r>
            <a:r>
              <a:rPr lang="fr-FR" dirty="0"/>
              <a:t> to CMV IE1 </a:t>
            </a:r>
            <a:r>
              <a:rPr lang="fr-FR" dirty="0" err="1"/>
              <a:t>antigen</a:t>
            </a:r>
            <a:r>
              <a:rPr lang="fr-FR" dirty="0"/>
              <a:t> (0.27 vs 0.56%, p=0.02) and </a:t>
            </a:r>
            <a:r>
              <a:rPr lang="fr-FR" dirty="0" err="1"/>
              <a:t>significantly</a:t>
            </a:r>
            <a:r>
              <a:rPr lang="fr-FR" dirty="0"/>
              <a:t> </a:t>
            </a:r>
            <a:r>
              <a:rPr lang="fr-FR" dirty="0" err="1"/>
              <a:t>higher</a:t>
            </a:r>
            <a:r>
              <a:rPr lang="fr-FR" dirty="0"/>
              <a:t> percentages of CD8+DR+ T </a:t>
            </a:r>
            <a:r>
              <a:rPr lang="fr-FR" dirty="0" err="1"/>
              <a:t>cells</a:t>
            </a:r>
            <a:r>
              <a:rPr lang="fr-FR" dirty="0"/>
              <a:t> (64.9 vs 39.9%, p=0.00026) vs transplant controls. CMV-IVIG </a:t>
            </a:r>
            <a:r>
              <a:rPr lang="fr-FR" dirty="0" err="1"/>
              <a:t>was</a:t>
            </a:r>
            <a:r>
              <a:rPr lang="fr-FR" dirty="0"/>
              <a:t> </a:t>
            </a:r>
            <a:r>
              <a:rPr lang="fr-FR" dirty="0" err="1"/>
              <a:t>associated</a:t>
            </a:r>
            <a:r>
              <a:rPr lang="fr-FR" dirty="0"/>
              <a:t> </a:t>
            </a:r>
            <a:r>
              <a:rPr lang="fr-FR" dirty="0" err="1"/>
              <a:t>with</a:t>
            </a:r>
            <a:r>
              <a:rPr lang="fr-FR" dirty="0"/>
              <a:t> a </a:t>
            </a:r>
            <a:r>
              <a:rPr lang="fr-FR" dirty="0" err="1"/>
              <a:t>significant</a:t>
            </a:r>
            <a:r>
              <a:rPr lang="fr-FR" dirty="0"/>
              <a:t> </a:t>
            </a:r>
            <a:r>
              <a:rPr lang="fr-FR" dirty="0" err="1"/>
              <a:t>decrease</a:t>
            </a:r>
            <a:r>
              <a:rPr lang="fr-FR" dirty="0"/>
              <a:t> of CD8+DR+ </a:t>
            </a:r>
            <a:r>
              <a:rPr lang="fr-FR" dirty="0" err="1"/>
              <a:t>cells</a:t>
            </a:r>
            <a:r>
              <a:rPr lang="fr-FR" dirty="0"/>
              <a:t> (p=0.048) and a </a:t>
            </a:r>
            <a:r>
              <a:rPr lang="fr-FR" dirty="0" err="1"/>
              <a:t>significant</a:t>
            </a:r>
            <a:r>
              <a:rPr lang="fr-FR" dirty="0"/>
              <a:t> </a:t>
            </a:r>
            <a:r>
              <a:rPr lang="fr-FR" dirty="0" err="1"/>
              <a:t>increase</a:t>
            </a:r>
            <a:r>
              <a:rPr lang="fr-FR" dirty="0"/>
              <a:t> of CD8+IFN gamma+ T </a:t>
            </a:r>
            <a:r>
              <a:rPr lang="fr-FR" dirty="0" err="1"/>
              <a:t>cells</a:t>
            </a:r>
            <a:r>
              <a:rPr lang="fr-FR" dirty="0"/>
              <a:t> (p=0.022) </a:t>
            </a:r>
            <a:r>
              <a:rPr lang="fr-FR" dirty="0" err="1"/>
              <a:t>while</a:t>
            </a:r>
            <a:r>
              <a:rPr lang="fr-FR" dirty="0"/>
              <a:t> no </a:t>
            </a:r>
            <a:r>
              <a:rPr lang="fr-FR" dirty="0" err="1"/>
              <a:t>differences</a:t>
            </a:r>
            <a:r>
              <a:rPr lang="fr-FR" dirty="0"/>
              <a:t> </a:t>
            </a:r>
            <a:r>
              <a:rPr lang="fr-FR" dirty="0" err="1"/>
              <a:t>were</a:t>
            </a:r>
            <a:r>
              <a:rPr lang="fr-FR" dirty="0"/>
              <a:t> </a:t>
            </a:r>
            <a:r>
              <a:rPr lang="fr-FR" dirty="0" err="1"/>
              <a:t>observed</a:t>
            </a:r>
            <a:r>
              <a:rPr lang="fr-FR" dirty="0"/>
              <a:t> in </a:t>
            </a:r>
            <a:r>
              <a:rPr lang="fr-FR" dirty="0" err="1"/>
              <a:t>solid</a:t>
            </a:r>
            <a:r>
              <a:rPr lang="fr-FR" dirty="0"/>
              <a:t> </a:t>
            </a:r>
            <a:r>
              <a:rPr lang="fr-FR" dirty="0" err="1"/>
              <a:t>organ</a:t>
            </a:r>
            <a:r>
              <a:rPr lang="fr-FR" dirty="0"/>
              <a:t> </a:t>
            </a:r>
            <a:r>
              <a:rPr lang="fr-FR" dirty="0" err="1"/>
              <a:t>recipients</a:t>
            </a:r>
            <a:r>
              <a:rPr lang="fr-FR" dirty="0"/>
              <a:t> </a:t>
            </a:r>
            <a:r>
              <a:rPr lang="fr-FR" dirty="0" err="1"/>
              <a:t>using</a:t>
            </a:r>
            <a:r>
              <a:rPr lang="fr-FR" dirty="0"/>
              <a:t> SOC (p=0.36 and p=0.83, </a:t>
            </a:r>
            <a:r>
              <a:rPr lang="fr-FR" dirty="0" err="1"/>
              <a:t>respectively</a:t>
            </a:r>
            <a:r>
              <a:rPr lang="fr-FR" dirty="0"/>
              <a:t>). </a:t>
            </a:r>
          </a:p>
          <a:p>
            <a:r>
              <a:rPr lang="fr-FR" b="1" dirty="0"/>
              <a:t>Conclusions</a:t>
            </a:r>
            <a:r>
              <a:rPr lang="fr-FR" dirty="0"/>
              <a:t>: </a:t>
            </a:r>
            <a:r>
              <a:rPr lang="fr-FR" dirty="0" err="1"/>
              <a:t>Overactivation</a:t>
            </a:r>
            <a:r>
              <a:rPr lang="fr-FR" dirty="0"/>
              <a:t> of CD8+ and </a:t>
            </a:r>
            <a:r>
              <a:rPr lang="fr-FR" dirty="0" err="1"/>
              <a:t>lower</a:t>
            </a:r>
            <a:r>
              <a:rPr lang="fr-FR" dirty="0"/>
              <a:t> anti-CD8 cellular </a:t>
            </a:r>
            <a:r>
              <a:rPr lang="fr-FR" dirty="0" err="1"/>
              <a:t>specific</a:t>
            </a:r>
            <a:r>
              <a:rPr lang="fr-FR" dirty="0"/>
              <a:t> </a:t>
            </a:r>
            <a:r>
              <a:rPr lang="fr-FR" dirty="0" err="1"/>
              <a:t>immunity</a:t>
            </a:r>
            <a:r>
              <a:rPr lang="fr-FR" dirty="0"/>
              <a:t> </a:t>
            </a:r>
            <a:r>
              <a:rPr lang="fr-FR" dirty="0" err="1"/>
              <a:t>was</a:t>
            </a:r>
            <a:r>
              <a:rPr lang="fr-FR" dirty="0"/>
              <a:t> </a:t>
            </a:r>
            <a:r>
              <a:rPr lang="fr-FR" dirty="0" err="1"/>
              <a:t>demonstrated</a:t>
            </a:r>
            <a:r>
              <a:rPr lang="fr-FR" dirty="0"/>
              <a:t> at the time of DCCMV in SOT </a:t>
            </a:r>
            <a:r>
              <a:rPr lang="fr-FR" dirty="0" err="1"/>
              <a:t>recipients</a:t>
            </a:r>
            <a:r>
              <a:rPr lang="fr-FR" dirty="0"/>
              <a:t>. </a:t>
            </a:r>
            <a:r>
              <a:rPr lang="fr-FR" dirty="0" err="1"/>
              <a:t>Interestingly</a:t>
            </a:r>
            <a:r>
              <a:rPr lang="fr-FR" dirty="0"/>
              <a:t>, CMV-IVIG </a:t>
            </a:r>
            <a:r>
              <a:rPr lang="fr-FR" dirty="0" err="1"/>
              <a:t>demonstrated</a:t>
            </a:r>
            <a:r>
              <a:rPr lang="fr-FR" dirty="0"/>
              <a:t> to </a:t>
            </a:r>
            <a:r>
              <a:rPr lang="fr-FR" dirty="0" err="1"/>
              <a:t>modulate</a:t>
            </a:r>
            <a:r>
              <a:rPr lang="fr-FR" dirty="0"/>
              <a:t> </a:t>
            </a:r>
            <a:r>
              <a:rPr lang="fr-FR" dirty="0" err="1"/>
              <a:t>both</a:t>
            </a:r>
            <a:r>
              <a:rPr lang="fr-FR" dirty="0"/>
              <a:t> components. </a:t>
            </a:r>
            <a:r>
              <a:rPr lang="fr-FR" dirty="0" err="1"/>
              <a:t>These</a:t>
            </a:r>
            <a:r>
              <a:rPr lang="fr-FR" dirty="0"/>
              <a:t> observations warrants </a:t>
            </a:r>
            <a:r>
              <a:rPr lang="fr-FR" dirty="0" err="1"/>
              <a:t>further</a:t>
            </a:r>
            <a:r>
              <a:rPr lang="fr-FR" dirty="0"/>
              <a:t> </a:t>
            </a:r>
            <a:r>
              <a:rPr lang="fr-FR" dirty="0" err="1"/>
              <a:t>evaluation</a:t>
            </a:r>
            <a:r>
              <a:rPr lang="fr-FR" dirty="0"/>
              <a:t> in a </a:t>
            </a:r>
            <a:r>
              <a:rPr lang="fr-FR" dirty="0" err="1"/>
              <a:t>randomized</a:t>
            </a:r>
            <a:r>
              <a:rPr lang="fr-FR" dirty="0"/>
              <a:t> </a:t>
            </a:r>
            <a:r>
              <a:rPr lang="fr-FR" dirty="0" err="1"/>
              <a:t>clinical</a:t>
            </a:r>
            <a:r>
              <a:rPr lang="fr-FR" dirty="0"/>
              <a:t> trial.</a:t>
            </a:r>
          </a:p>
        </p:txBody>
      </p:sp>
      <p:sp>
        <p:nvSpPr>
          <p:cNvPr id="4" name="Espace réservé du numéro de diapositive 3">
            <a:extLst>
              <a:ext uri="{FF2B5EF4-FFF2-40B4-BE49-F238E27FC236}">
                <a16:creationId xmlns:a16="http://schemas.microsoft.com/office/drawing/2014/main" id="{B0D95BB2-BB92-7EEB-A653-83BFA3CEC4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14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8F16-681C-8A7A-01A7-CABF9B53F5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09041-FED0-DA48-47BB-4FA9F0746A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5F6EEB-476B-1AC8-E5C4-6AAFC42EFB0E}"/>
              </a:ext>
            </a:extLst>
          </p:cNvPr>
          <p:cNvSpPr>
            <a:spLocks noGrp="1"/>
          </p:cNvSpPr>
          <p:nvPr>
            <p:ph type="body" idx="1"/>
          </p:nvPr>
        </p:nvSpPr>
        <p:spPr/>
        <p:txBody>
          <a:bodyPr/>
          <a:lstStyle/>
          <a:p>
            <a:r>
              <a:rPr lang="fr-FR" b="0" i="1" dirty="0" err="1">
                <a:latin typeface="+mn-lt"/>
              </a:rPr>
              <a:t>Abbreviations</a:t>
            </a:r>
            <a:r>
              <a:rPr lang="fr-FR" b="0" i="1" dirty="0">
                <a:latin typeface="+mn-lt"/>
              </a:rPr>
              <a:t>: CMV, </a:t>
            </a:r>
            <a:r>
              <a:rPr lang="fr-FR" b="0" i="1" dirty="0" err="1">
                <a:latin typeface="+mn-lt"/>
              </a:rPr>
              <a:t>Cytomegalovirus</a:t>
            </a:r>
            <a:r>
              <a:rPr lang="fr-FR" b="0" i="1" dirty="0">
                <a:latin typeface="+mn-lt"/>
              </a:rPr>
              <a:t>; CMV-</a:t>
            </a:r>
            <a:r>
              <a:rPr lang="en-US" sz="1200" b="0" i="1" dirty="0">
                <a:latin typeface="+mn-lt"/>
                <a:cs typeface="Arial" panose="020B0604020202020204" pitchFamily="34" charset="0"/>
              </a:rPr>
              <a:t>IVIG, Cytomegalovirus-specific Intravenous Immunoglobulin; DDCMV, difficulty to control CMV infection; SOC, </a:t>
            </a:r>
            <a:r>
              <a:rPr lang="fr-FR" sz="1200" b="0" i="1" dirty="0">
                <a:latin typeface="+mn-lt"/>
                <a:cs typeface="Arial" panose="020B0604020202020204" pitchFamily="34" charset="0"/>
              </a:rPr>
              <a:t>Standard of Care; IFN</a:t>
            </a:r>
            <a:r>
              <a:rPr lang="en-US" sz="1200" b="0" i="1" dirty="0">
                <a:latin typeface="+mn-lt"/>
                <a:cs typeface="Arial" panose="020B0604020202020204" pitchFamily="34" charset="0"/>
              </a:rPr>
              <a:t>-γ</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Interferon</a:t>
            </a:r>
            <a:r>
              <a:rPr lang="fr-FR" sz="1200" b="0" i="1" dirty="0">
                <a:latin typeface="+mn-lt"/>
                <a:cs typeface="Arial" panose="020B0604020202020204" pitchFamily="34" charset="0"/>
              </a:rPr>
              <a:t>-gamma; HLA, </a:t>
            </a:r>
            <a:r>
              <a:rPr lang="fr-FR" b="0" i="1" dirty="0">
                <a:latin typeface="+mn-lt"/>
              </a:rPr>
              <a:t>Human </a:t>
            </a:r>
            <a:r>
              <a:rPr lang="fr-FR" b="0" i="1" dirty="0" err="1">
                <a:latin typeface="+mn-lt"/>
              </a:rPr>
              <a:t>Leukocyte</a:t>
            </a:r>
            <a:r>
              <a:rPr lang="fr-FR" b="0" i="1" dirty="0">
                <a:latin typeface="+mn-lt"/>
              </a:rPr>
              <a:t> </a:t>
            </a:r>
            <a:r>
              <a:rPr lang="fr-FR" b="0" i="1" dirty="0" err="1">
                <a:latin typeface="+mn-lt"/>
              </a:rPr>
              <a:t>Antigen</a:t>
            </a:r>
            <a:r>
              <a:rPr lang="fr-FR" b="0" i="1" dirty="0">
                <a:latin typeface="+mn-lt"/>
              </a:rPr>
              <a:t>.</a:t>
            </a:r>
          </a:p>
          <a:p>
            <a:endParaRPr lang="fr-FR" b="1" dirty="0"/>
          </a:p>
          <a:p>
            <a:r>
              <a:rPr lang="fr-FR" b="1" dirty="0"/>
              <a:t>Reference </a:t>
            </a:r>
            <a:r>
              <a:rPr lang="fr-FR" b="1" dirty="0" err="1"/>
              <a:t>Number</a:t>
            </a:r>
            <a:r>
              <a:rPr lang="fr-FR" b="1" dirty="0"/>
              <a:t>: 2672</a:t>
            </a:r>
          </a:p>
          <a:p>
            <a:r>
              <a:rPr lang="fr-FR" b="1" dirty="0"/>
              <a:t>CMV-IVIG MODULATES CD8 DR+ LEVEL AND ANTI-CMV RESPONSES IN ORGAN RECIPIENTS WITH DIFFICULT TO CONTROL CMV INFECTION </a:t>
            </a:r>
          </a:p>
          <a:p>
            <a:endParaRPr lang="fr-FR" b="1" dirty="0"/>
          </a:p>
          <a:p>
            <a:r>
              <a:rPr lang="fr-FR" b="1" dirty="0" err="1"/>
              <a:t>Rocio</a:t>
            </a:r>
            <a:r>
              <a:rPr lang="fr-FR" b="1" dirty="0"/>
              <a:t> Alonso</a:t>
            </a:r>
            <a:r>
              <a:rPr lang="fr-FR" b="1" baseline="30000" dirty="0"/>
              <a:t>1</a:t>
            </a:r>
            <a:r>
              <a:rPr lang="fr-FR" b="1" dirty="0"/>
              <a:t>, Elizabeth Sarmiento</a:t>
            </a:r>
            <a:r>
              <a:rPr lang="fr-FR" b="1" baseline="30000" dirty="0"/>
              <a:t>2</a:t>
            </a:r>
            <a:r>
              <a:rPr lang="fr-FR" b="1" dirty="0"/>
              <a:t>, Carlos Ortiz-Bautista</a:t>
            </a:r>
            <a:r>
              <a:rPr lang="fr-FR" b="1" baseline="30000" dirty="0"/>
              <a:t>3</a:t>
            </a:r>
            <a:r>
              <a:rPr lang="fr-FR" b="1" dirty="0"/>
              <a:t>, Rosalia Laporta</a:t>
            </a:r>
            <a:r>
              <a:rPr lang="fr-FR" b="1" baseline="30000" dirty="0"/>
              <a:t>4</a:t>
            </a:r>
            <a:r>
              <a:rPr lang="fr-FR" b="1" dirty="0"/>
              <a:t>, Magdalena Salcedo</a:t>
            </a:r>
            <a:r>
              <a:rPr lang="fr-FR" b="1" baseline="30000" dirty="0"/>
              <a:t>5</a:t>
            </a:r>
            <a:r>
              <a:rPr lang="fr-FR" b="1" dirty="0"/>
              <a:t>, Maria Luisa Rodriguez Ferrero</a:t>
            </a:r>
            <a:r>
              <a:rPr lang="fr-FR" b="1" baseline="30000" dirty="0"/>
              <a:t>6</a:t>
            </a:r>
            <a:r>
              <a:rPr lang="fr-FR" b="1" dirty="0"/>
              <a:t>, Javier Carbone</a:t>
            </a:r>
            <a:r>
              <a:rPr lang="fr-FR" b="1" baseline="30000" dirty="0"/>
              <a:t>1,2,7,8</a:t>
            </a:r>
            <a:endParaRPr lang="fr-FR" b="1" dirty="0"/>
          </a:p>
          <a:p>
            <a:endParaRPr lang="fr-FR" dirty="0"/>
          </a:p>
          <a:p>
            <a:r>
              <a:rPr lang="fr-FR" i="1" baseline="30000" dirty="0"/>
              <a:t>1</a:t>
            </a:r>
            <a:r>
              <a:rPr lang="fr-FR" i="1" dirty="0"/>
              <a:t>Instituto de </a:t>
            </a:r>
            <a:r>
              <a:rPr lang="fr-FR" i="1" dirty="0" err="1"/>
              <a:t>Investigación</a:t>
            </a:r>
            <a:r>
              <a:rPr lang="fr-FR" i="1" dirty="0"/>
              <a:t> </a:t>
            </a:r>
            <a:r>
              <a:rPr lang="fr-FR" i="1" dirty="0" err="1"/>
              <a:t>Sanitaria</a:t>
            </a:r>
            <a:r>
              <a:rPr lang="fr-FR" i="1" dirty="0"/>
              <a:t> </a:t>
            </a:r>
            <a:r>
              <a:rPr lang="fr-FR" i="1" dirty="0" err="1"/>
              <a:t>Puerta</a:t>
            </a:r>
            <a:r>
              <a:rPr lang="fr-FR" i="1" dirty="0"/>
              <a:t> de Hierro Segovia de </a:t>
            </a:r>
            <a:r>
              <a:rPr lang="fr-FR" i="1" dirty="0" err="1"/>
              <a:t>Arana</a:t>
            </a:r>
            <a:r>
              <a:rPr lang="fr-FR" i="1" dirty="0"/>
              <a:t>, Grupo de </a:t>
            </a:r>
            <a:r>
              <a:rPr lang="fr-FR" i="1" dirty="0" err="1"/>
              <a:t>Biomarcadores</a:t>
            </a:r>
            <a:r>
              <a:rPr lang="fr-FR" i="1" dirty="0"/>
              <a:t> </a:t>
            </a:r>
            <a:r>
              <a:rPr lang="fr-FR" i="1" dirty="0" err="1"/>
              <a:t>Inmunitarios</a:t>
            </a:r>
            <a:r>
              <a:rPr lang="fr-FR" i="1" dirty="0"/>
              <a:t> e </a:t>
            </a:r>
            <a:r>
              <a:rPr lang="fr-FR" i="1" dirty="0" err="1"/>
              <a:t>Inmunoterapia</a:t>
            </a:r>
            <a:r>
              <a:rPr lang="fr-FR" i="1" dirty="0"/>
              <a:t>, Madrid, Spain, </a:t>
            </a:r>
            <a:r>
              <a:rPr lang="fr-FR" i="1" baseline="30000" dirty="0"/>
              <a:t>2</a:t>
            </a:r>
            <a:r>
              <a:rPr lang="fr-FR" i="1" dirty="0"/>
              <a:t>Hospital General </a:t>
            </a:r>
            <a:r>
              <a:rPr lang="fr-FR" i="1" dirty="0" err="1"/>
              <a:t>Universitario</a:t>
            </a:r>
            <a:r>
              <a:rPr lang="fr-FR" i="1" dirty="0"/>
              <a:t> Gregorio Marañón, </a:t>
            </a:r>
            <a:r>
              <a:rPr lang="fr-FR" i="1" dirty="0" err="1"/>
              <a:t>Immunology</a:t>
            </a:r>
            <a:r>
              <a:rPr lang="fr-FR" i="1" dirty="0"/>
              <a:t>, Madrid, Spain, </a:t>
            </a:r>
            <a:r>
              <a:rPr lang="fr-FR" i="1" baseline="30000" dirty="0"/>
              <a:t>3</a:t>
            </a:r>
            <a:r>
              <a:rPr lang="fr-FR" i="1" dirty="0"/>
              <a:t>Hospital General </a:t>
            </a:r>
            <a:r>
              <a:rPr lang="fr-FR" i="1" dirty="0" err="1"/>
              <a:t>Universitario</a:t>
            </a:r>
            <a:r>
              <a:rPr lang="fr-FR" i="1" dirty="0"/>
              <a:t> Gregorio Marañón, </a:t>
            </a:r>
            <a:r>
              <a:rPr lang="fr-FR" i="1" dirty="0" err="1"/>
              <a:t>Cardiology</a:t>
            </a:r>
            <a:r>
              <a:rPr lang="fr-FR" i="1" dirty="0"/>
              <a:t>, Madrid, Spain, </a:t>
            </a:r>
            <a:r>
              <a:rPr lang="fr-FR" i="1" baseline="30000" dirty="0"/>
              <a:t>4</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Pneumology</a:t>
            </a:r>
            <a:r>
              <a:rPr lang="fr-FR" i="1" dirty="0"/>
              <a:t>, Madrid, Spain, </a:t>
            </a:r>
            <a:r>
              <a:rPr lang="fr-FR" i="1" baseline="30000" dirty="0"/>
              <a:t>5</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Gastroenterology</a:t>
            </a:r>
            <a:r>
              <a:rPr lang="fr-FR" i="1" dirty="0"/>
              <a:t>, Madrid, Spain, </a:t>
            </a:r>
            <a:r>
              <a:rPr lang="fr-FR" i="1" baseline="30000" dirty="0"/>
              <a:t>6</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Nephrology</a:t>
            </a:r>
            <a:r>
              <a:rPr lang="fr-FR" i="1" dirty="0"/>
              <a:t>, Madrid, Spain, </a:t>
            </a:r>
            <a:r>
              <a:rPr lang="fr-FR" i="1" baseline="30000" dirty="0"/>
              <a:t>7</a:t>
            </a:r>
            <a:r>
              <a:rPr lang="fr-FR" i="1" dirty="0"/>
              <a:t>Autonoma </a:t>
            </a:r>
            <a:r>
              <a:rPr lang="fr-FR" i="1" dirty="0" err="1"/>
              <a:t>University</a:t>
            </a:r>
            <a:r>
              <a:rPr lang="fr-FR" i="1" dirty="0"/>
              <a:t>, </a:t>
            </a:r>
            <a:r>
              <a:rPr lang="fr-FR" i="1" dirty="0" err="1"/>
              <a:t>Internal</a:t>
            </a:r>
            <a:r>
              <a:rPr lang="fr-FR" i="1" dirty="0"/>
              <a:t> </a:t>
            </a:r>
            <a:r>
              <a:rPr lang="fr-FR" i="1" dirty="0" err="1"/>
              <a:t>Medicine</a:t>
            </a:r>
            <a:r>
              <a:rPr lang="fr-FR" i="1" dirty="0"/>
              <a:t>, Madrid, Spain, </a:t>
            </a:r>
            <a:r>
              <a:rPr lang="fr-FR" i="1" baseline="30000" dirty="0"/>
              <a:t>8</a:t>
            </a:r>
            <a:r>
              <a:rPr lang="fr-FR" i="1" dirty="0"/>
              <a:t>Hospital </a:t>
            </a:r>
            <a:r>
              <a:rPr lang="fr-FR" i="1" dirty="0" err="1"/>
              <a:t>Universitario</a:t>
            </a:r>
            <a:r>
              <a:rPr lang="fr-FR" i="1" dirty="0"/>
              <a:t> </a:t>
            </a:r>
            <a:r>
              <a:rPr lang="fr-FR" i="1" dirty="0" err="1"/>
              <a:t>Puerta</a:t>
            </a:r>
            <a:r>
              <a:rPr lang="fr-FR" i="1" dirty="0"/>
              <a:t> de Hierro </a:t>
            </a:r>
            <a:r>
              <a:rPr lang="fr-FR" i="1" dirty="0" err="1"/>
              <a:t>Majadahonda</a:t>
            </a:r>
            <a:r>
              <a:rPr lang="fr-FR" i="1" dirty="0"/>
              <a:t>, </a:t>
            </a:r>
            <a:r>
              <a:rPr lang="fr-FR" i="1" dirty="0" err="1"/>
              <a:t>Immunology</a:t>
            </a:r>
            <a:r>
              <a:rPr lang="fr-FR" i="1" dirty="0"/>
              <a:t>, Madrid, Spain </a:t>
            </a:r>
          </a:p>
          <a:p>
            <a:endParaRPr lang="fr-FR" dirty="0"/>
          </a:p>
          <a:p>
            <a:r>
              <a:rPr lang="fr-FR" b="1" dirty="0"/>
              <a:t>Background</a:t>
            </a:r>
            <a:r>
              <a:rPr lang="fr-FR" dirty="0"/>
              <a:t>: CMV </a:t>
            </a:r>
            <a:r>
              <a:rPr lang="fr-FR" dirty="0" err="1"/>
              <a:t>immunoglobulin</a:t>
            </a:r>
            <a:r>
              <a:rPr lang="fr-FR" dirty="0"/>
              <a:t> (CMV-IVIG) has been </a:t>
            </a:r>
            <a:r>
              <a:rPr lang="fr-FR" dirty="0" err="1"/>
              <a:t>reported</a:t>
            </a:r>
            <a:r>
              <a:rPr lang="fr-FR" dirty="0"/>
              <a:t> to </a:t>
            </a:r>
            <a:r>
              <a:rPr lang="fr-FR" dirty="0" err="1"/>
              <a:t>decrease</a:t>
            </a:r>
            <a:r>
              <a:rPr lang="fr-FR" dirty="0"/>
              <a:t> </a:t>
            </a:r>
            <a:r>
              <a:rPr lang="fr-FR" dirty="0" err="1"/>
              <a:t>overactivation</a:t>
            </a:r>
            <a:r>
              <a:rPr lang="fr-FR" dirty="0"/>
              <a:t> </a:t>
            </a:r>
            <a:r>
              <a:rPr lang="fr-FR" dirty="0" err="1"/>
              <a:t>status</a:t>
            </a:r>
            <a:r>
              <a:rPr lang="fr-FR" dirty="0"/>
              <a:t> of CD4+ and CD8+ T-</a:t>
            </a:r>
            <a:r>
              <a:rPr lang="fr-FR" dirty="0" err="1"/>
              <a:t>cells</a:t>
            </a:r>
            <a:r>
              <a:rPr lang="fr-FR" dirty="0"/>
              <a:t> in high </a:t>
            </a:r>
            <a:r>
              <a:rPr lang="fr-FR" dirty="0" err="1"/>
              <a:t>risk</a:t>
            </a:r>
            <a:r>
              <a:rPr lang="fr-FR" dirty="0"/>
              <a:t> </a:t>
            </a:r>
            <a:r>
              <a:rPr lang="fr-FR" dirty="0" err="1"/>
              <a:t>heart</a:t>
            </a:r>
            <a:r>
              <a:rPr lang="fr-FR" dirty="0"/>
              <a:t> </a:t>
            </a:r>
            <a:r>
              <a:rPr lang="fr-FR" dirty="0" err="1"/>
              <a:t>recipients</a:t>
            </a:r>
            <a:r>
              <a:rPr lang="fr-FR" dirty="0"/>
              <a:t> (D+/R-) </a:t>
            </a:r>
            <a:r>
              <a:rPr lang="fr-FR" dirty="0" err="1"/>
              <a:t>when</a:t>
            </a:r>
            <a:r>
              <a:rPr lang="fr-FR" dirty="0"/>
              <a:t> </a:t>
            </a:r>
            <a:r>
              <a:rPr lang="fr-FR" dirty="0" err="1"/>
              <a:t>used</a:t>
            </a:r>
            <a:r>
              <a:rPr lang="fr-FR" dirty="0"/>
              <a:t> as </a:t>
            </a:r>
            <a:r>
              <a:rPr lang="fr-FR" dirty="0" err="1"/>
              <a:t>adjunctive</a:t>
            </a:r>
            <a:r>
              <a:rPr lang="fr-FR" dirty="0"/>
              <a:t> </a:t>
            </a:r>
            <a:r>
              <a:rPr lang="fr-FR" dirty="0" err="1"/>
              <a:t>therapy</a:t>
            </a:r>
            <a:r>
              <a:rPr lang="fr-FR" dirty="0"/>
              <a:t> for </a:t>
            </a:r>
            <a:r>
              <a:rPr lang="fr-FR" dirty="0" err="1"/>
              <a:t>prophylaxis</a:t>
            </a:r>
            <a:r>
              <a:rPr lang="fr-FR" dirty="0"/>
              <a:t> of </a:t>
            </a:r>
            <a:r>
              <a:rPr lang="fr-FR" dirty="0" err="1"/>
              <a:t>clinical</a:t>
            </a:r>
            <a:r>
              <a:rPr lang="fr-FR" dirty="0"/>
              <a:t> manifestations of CMV infection. In vitro </a:t>
            </a:r>
            <a:r>
              <a:rPr lang="fr-FR" dirty="0" err="1"/>
              <a:t>studies</a:t>
            </a:r>
            <a:r>
              <a:rPr lang="fr-FR" dirty="0"/>
              <a:t> have </a:t>
            </a:r>
            <a:r>
              <a:rPr lang="fr-FR" dirty="0" err="1"/>
              <a:t>demonstrated</a:t>
            </a:r>
            <a:r>
              <a:rPr lang="fr-FR" dirty="0"/>
              <a:t> </a:t>
            </a:r>
            <a:r>
              <a:rPr lang="fr-FR" dirty="0" err="1"/>
              <a:t>that</a:t>
            </a:r>
            <a:r>
              <a:rPr lang="fr-FR" dirty="0"/>
              <a:t> </a:t>
            </a:r>
            <a:r>
              <a:rPr lang="fr-FR" dirty="0" err="1"/>
              <a:t>it</a:t>
            </a:r>
            <a:r>
              <a:rPr lang="fr-FR" dirty="0"/>
              <a:t> can </a:t>
            </a:r>
            <a:r>
              <a:rPr lang="fr-FR" dirty="0" err="1"/>
              <a:t>also</a:t>
            </a:r>
            <a:r>
              <a:rPr lang="fr-FR" dirty="0"/>
              <a:t> </a:t>
            </a:r>
            <a:r>
              <a:rPr lang="fr-FR" dirty="0" err="1"/>
              <a:t>increase</a:t>
            </a:r>
            <a:r>
              <a:rPr lang="fr-FR" dirty="0"/>
              <a:t> CD8+ anti CMV </a:t>
            </a:r>
            <a:r>
              <a:rPr lang="fr-FR" dirty="0" err="1"/>
              <a:t>specific</a:t>
            </a:r>
            <a:r>
              <a:rPr lang="fr-FR" dirty="0"/>
              <a:t> </a:t>
            </a:r>
            <a:r>
              <a:rPr lang="fr-FR" dirty="0" err="1"/>
              <a:t>responses</a:t>
            </a:r>
            <a:r>
              <a:rPr lang="fr-FR" dirty="0"/>
              <a:t>. </a:t>
            </a:r>
            <a:r>
              <a:rPr lang="fr-FR" dirty="0" err="1"/>
              <a:t>Looking</a:t>
            </a:r>
            <a:r>
              <a:rPr lang="fr-FR" dirty="0"/>
              <a:t> for a rational for the use of CMV-IVIG in the setting of </a:t>
            </a:r>
            <a:r>
              <a:rPr lang="fr-FR" dirty="0" err="1"/>
              <a:t>difficult</a:t>
            </a:r>
            <a:r>
              <a:rPr lang="fr-FR" dirty="0"/>
              <a:t> to control CMV infection (DCCMV) </a:t>
            </a:r>
            <a:r>
              <a:rPr lang="fr-FR" dirty="0" err="1"/>
              <a:t>we</a:t>
            </a:r>
            <a:r>
              <a:rPr lang="fr-FR" dirty="0"/>
              <a:t> </a:t>
            </a:r>
            <a:r>
              <a:rPr lang="fr-FR" dirty="0" err="1"/>
              <a:t>performed</a:t>
            </a:r>
            <a:r>
              <a:rPr lang="fr-FR" dirty="0"/>
              <a:t> an </a:t>
            </a:r>
            <a:r>
              <a:rPr lang="fr-FR" dirty="0" err="1"/>
              <a:t>immunophenotypic</a:t>
            </a:r>
            <a:r>
              <a:rPr lang="fr-FR" dirty="0"/>
              <a:t> </a:t>
            </a:r>
            <a:r>
              <a:rPr lang="fr-FR" dirty="0" err="1"/>
              <a:t>evaluation</a:t>
            </a:r>
            <a:r>
              <a:rPr lang="fr-FR" dirty="0"/>
              <a:t> to </a:t>
            </a:r>
            <a:r>
              <a:rPr lang="fr-FR" dirty="0" err="1"/>
              <a:t>assess</a:t>
            </a:r>
            <a:r>
              <a:rPr lang="fr-FR" dirty="0"/>
              <a:t> if CMV-IVIG </a:t>
            </a:r>
            <a:r>
              <a:rPr lang="fr-FR" dirty="0" err="1"/>
              <a:t>is</a:t>
            </a:r>
            <a:r>
              <a:rPr lang="fr-FR" dirty="0"/>
              <a:t> </a:t>
            </a:r>
            <a:r>
              <a:rPr lang="fr-FR" dirty="0" err="1"/>
              <a:t>associated</a:t>
            </a:r>
            <a:r>
              <a:rPr lang="fr-FR" dirty="0"/>
              <a:t> </a:t>
            </a:r>
            <a:r>
              <a:rPr lang="fr-FR" dirty="0" err="1"/>
              <a:t>with</a:t>
            </a:r>
            <a:r>
              <a:rPr lang="fr-FR" dirty="0"/>
              <a:t> </a:t>
            </a:r>
            <a:r>
              <a:rPr lang="fr-FR" dirty="0" err="1"/>
              <a:t>immunomodulatory</a:t>
            </a:r>
            <a:r>
              <a:rPr lang="fr-FR" dirty="0"/>
              <a:t> changes in vivo. </a:t>
            </a:r>
          </a:p>
          <a:p>
            <a:r>
              <a:rPr lang="fr-FR" b="1" i="0" dirty="0"/>
              <a:t>Methods</a:t>
            </a:r>
            <a:r>
              <a:rPr lang="fr-FR" dirty="0"/>
              <a:t>: In a prospective </a:t>
            </a:r>
            <a:r>
              <a:rPr lang="fr-FR" dirty="0" err="1"/>
              <a:t>observational</a:t>
            </a:r>
            <a:r>
              <a:rPr lang="fr-FR" dirty="0"/>
              <a:t> </a:t>
            </a:r>
            <a:r>
              <a:rPr lang="fr-FR" dirty="0" err="1"/>
              <a:t>multicenter</a:t>
            </a:r>
            <a:r>
              <a:rPr lang="fr-FR" dirty="0"/>
              <a:t> </a:t>
            </a:r>
            <a:r>
              <a:rPr lang="fr-FR" dirty="0" err="1"/>
              <a:t>study</a:t>
            </a:r>
            <a:r>
              <a:rPr lang="fr-FR" dirty="0"/>
              <a:t>, the </a:t>
            </a:r>
            <a:r>
              <a:rPr lang="fr-FR" dirty="0" err="1"/>
              <a:t>immunophenotype</a:t>
            </a:r>
            <a:r>
              <a:rPr lang="fr-FR" dirty="0"/>
              <a:t> of CD4+, CD8+ and CD19+ </a:t>
            </a:r>
            <a:r>
              <a:rPr lang="fr-FR" dirty="0" err="1"/>
              <a:t>subsets</a:t>
            </a:r>
            <a:r>
              <a:rPr lang="fr-FR" dirty="0"/>
              <a:t> </a:t>
            </a:r>
            <a:r>
              <a:rPr lang="fr-FR" dirty="0" err="1"/>
              <a:t>was</a:t>
            </a:r>
            <a:r>
              <a:rPr lang="fr-FR" dirty="0"/>
              <a:t> </a:t>
            </a:r>
            <a:r>
              <a:rPr lang="fr-FR" dirty="0" err="1"/>
              <a:t>evaluated</a:t>
            </a:r>
            <a:r>
              <a:rPr lang="fr-FR" dirty="0"/>
              <a:t> in patients at the time of </a:t>
            </a:r>
            <a:r>
              <a:rPr lang="fr-FR" dirty="0" err="1"/>
              <a:t>detection</a:t>
            </a:r>
            <a:r>
              <a:rPr lang="fr-FR" dirty="0"/>
              <a:t> of DCCMV in </a:t>
            </a:r>
            <a:r>
              <a:rPr lang="fr-FR" dirty="0" err="1"/>
              <a:t>solid</a:t>
            </a:r>
            <a:r>
              <a:rPr lang="fr-FR" dirty="0"/>
              <a:t> </a:t>
            </a:r>
            <a:r>
              <a:rPr lang="fr-FR" dirty="0" err="1"/>
              <a:t>organ</a:t>
            </a:r>
            <a:r>
              <a:rPr lang="fr-FR" dirty="0"/>
              <a:t> </a:t>
            </a:r>
            <a:r>
              <a:rPr lang="fr-FR" dirty="0" err="1"/>
              <a:t>recipients</a:t>
            </a:r>
            <a:r>
              <a:rPr lang="fr-FR" dirty="0"/>
              <a:t> (n=27). 17 transplant controls </a:t>
            </a:r>
            <a:r>
              <a:rPr lang="fr-FR" dirty="0" err="1"/>
              <a:t>without</a:t>
            </a:r>
            <a:r>
              <a:rPr lang="fr-FR" dirty="0"/>
              <a:t> infections </a:t>
            </a:r>
            <a:r>
              <a:rPr lang="fr-FR" dirty="0" err="1"/>
              <a:t>during</a:t>
            </a:r>
            <a:r>
              <a:rPr lang="fr-FR" dirty="0"/>
              <a:t> the first 3 </a:t>
            </a:r>
            <a:r>
              <a:rPr lang="fr-FR" dirty="0" err="1"/>
              <a:t>months</a:t>
            </a:r>
            <a:r>
              <a:rPr lang="fr-FR" dirty="0"/>
              <a:t> </a:t>
            </a:r>
            <a:r>
              <a:rPr lang="fr-FR" dirty="0" err="1"/>
              <a:t>after</a:t>
            </a:r>
            <a:r>
              <a:rPr lang="fr-FR" dirty="0"/>
              <a:t> transplantation </a:t>
            </a:r>
            <a:r>
              <a:rPr lang="fr-FR" dirty="0" err="1"/>
              <a:t>were</a:t>
            </a:r>
            <a:r>
              <a:rPr lang="fr-FR" dirty="0"/>
              <a:t> </a:t>
            </a:r>
            <a:r>
              <a:rPr lang="fr-FR" dirty="0" err="1"/>
              <a:t>evaluated</a:t>
            </a:r>
            <a:r>
              <a:rPr lang="fr-FR" dirty="0"/>
              <a:t>. The </a:t>
            </a:r>
            <a:r>
              <a:rPr lang="fr-FR" dirty="0" err="1"/>
              <a:t>functional</a:t>
            </a:r>
            <a:r>
              <a:rPr lang="fr-FR" dirty="0"/>
              <a:t> </a:t>
            </a:r>
            <a:r>
              <a:rPr lang="fr-FR" dirty="0" err="1"/>
              <a:t>activity</a:t>
            </a:r>
            <a:r>
              <a:rPr lang="fr-FR" dirty="0"/>
              <a:t> of CD8+ T </a:t>
            </a:r>
            <a:r>
              <a:rPr lang="fr-FR" dirty="0" err="1"/>
              <a:t>cells</a:t>
            </a:r>
            <a:r>
              <a:rPr lang="fr-FR" dirty="0"/>
              <a:t> </a:t>
            </a:r>
            <a:r>
              <a:rPr lang="fr-FR" dirty="0" err="1"/>
              <a:t>that</a:t>
            </a:r>
            <a:r>
              <a:rPr lang="fr-FR" dirty="0"/>
              <a:t> </a:t>
            </a:r>
            <a:r>
              <a:rPr lang="fr-FR" dirty="0" err="1"/>
              <a:t>produce</a:t>
            </a:r>
            <a:r>
              <a:rPr lang="fr-FR" dirty="0"/>
              <a:t> IFN-gamma </a:t>
            </a:r>
            <a:r>
              <a:rPr lang="fr-FR" dirty="0" err="1"/>
              <a:t>was</a:t>
            </a:r>
            <a:r>
              <a:rPr lang="fr-FR" dirty="0"/>
              <a:t> </a:t>
            </a:r>
            <a:r>
              <a:rPr lang="fr-FR" dirty="0" err="1"/>
              <a:t>evaluated</a:t>
            </a:r>
            <a:r>
              <a:rPr lang="fr-FR" dirty="0"/>
              <a:t> </a:t>
            </a:r>
            <a:r>
              <a:rPr lang="fr-FR" dirty="0" err="1"/>
              <a:t>after</a:t>
            </a:r>
            <a:r>
              <a:rPr lang="fr-FR" dirty="0"/>
              <a:t> stimulation </a:t>
            </a:r>
            <a:r>
              <a:rPr lang="fr-FR" dirty="0" err="1"/>
              <a:t>with</a:t>
            </a:r>
            <a:r>
              <a:rPr lang="fr-FR" dirty="0"/>
              <a:t> CMV IE1 peptide. </a:t>
            </a:r>
            <a:r>
              <a:rPr lang="fr-FR" dirty="0" err="1"/>
              <a:t>Overactivation</a:t>
            </a:r>
            <a:r>
              <a:rPr lang="fr-FR" dirty="0"/>
              <a:t> </a:t>
            </a:r>
            <a:r>
              <a:rPr lang="fr-FR" dirty="0" err="1"/>
              <a:t>status</a:t>
            </a:r>
            <a:r>
              <a:rPr lang="fr-FR" dirty="0"/>
              <a:t> of CD4 and CD8 T </a:t>
            </a:r>
            <a:r>
              <a:rPr lang="fr-FR" dirty="0" err="1"/>
              <a:t>cells</a:t>
            </a:r>
            <a:r>
              <a:rPr lang="fr-FR" dirty="0"/>
              <a:t> </a:t>
            </a:r>
            <a:r>
              <a:rPr lang="fr-FR" dirty="0" err="1"/>
              <a:t>was</a:t>
            </a:r>
            <a:r>
              <a:rPr lang="fr-FR" dirty="0"/>
              <a:t> </a:t>
            </a:r>
            <a:r>
              <a:rPr lang="fr-FR" dirty="0" err="1"/>
              <a:t>evaluated</a:t>
            </a:r>
            <a:r>
              <a:rPr lang="fr-FR" dirty="0"/>
              <a:t> by </a:t>
            </a:r>
            <a:r>
              <a:rPr lang="fr-FR" dirty="0" err="1"/>
              <a:t>analyzing</a:t>
            </a:r>
            <a:r>
              <a:rPr lang="fr-FR" dirty="0"/>
              <a:t> </a:t>
            </a:r>
            <a:r>
              <a:rPr lang="fr-FR" dirty="0" err="1"/>
              <a:t>coexpression</a:t>
            </a:r>
            <a:r>
              <a:rPr lang="fr-FR" dirty="0"/>
              <a:t> of HLA-DR or CD38 markers by flow </a:t>
            </a:r>
            <a:r>
              <a:rPr lang="fr-FR" dirty="0" err="1"/>
              <a:t>cytometry</a:t>
            </a:r>
            <a:r>
              <a:rPr lang="fr-FR" dirty="0"/>
              <a:t>. Inclusion </a:t>
            </a:r>
            <a:r>
              <a:rPr lang="fr-FR" dirty="0" err="1"/>
              <a:t>criteria</a:t>
            </a:r>
            <a:r>
              <a:rPr lang="fr-FR" dirty="0"/>
              <a:t>: </a:t>
            </a:r>
            <a:r>
              <a:rPr lang="fr-FR" dirty="0" err="1"/>
              <a:t>Refractory</a:t>
            </a:r>
            <a:r>
              <a:rPr lang="fr-FR" dirty="0"/>
              <a:t>, </a:t>
            </a:r>
            <a:r>
              <a:rPr lang="fr-FR" dirty="0" err="1"/>
              <a:t>recurrent</a:t>
            </a:r>
            <a:r>
              <a:rPr lang="fr-FR" dirty="0"/>
              <a:t> or </a:t>
            </a:r>
            <a:r>
              <a:rPr lang="fr-FR" dirty="0" err="1"/>
              <a:t>resistant</a:t>
            </a:r>
            <a:r>
              <a:rPr lang="fr-FR" dirty="0"/>
              <a:t> CMV infection; </a:t>
            </a:r>
            <a:r>
              <a:rPr lang="fr-FR" dirty="0" err="1"/>
              <a:t>presence</a:t>
            </a:r>
            <a:r>
              <a:rPr lang="fr-FR" dirty="0"/>
              <a:t> of </a:t>
            </a:r>
            <a:r>
              <a:rPr lang="fr-FR" dirty="0" err="1"/>
              <a:t>neutropenia</a:t>
            </a:r>
            <a:r>
              <a:rPr lang="fr-FR" dirty="0"/>
              <a:t> </a:t>
            </a:r>
            <a:r>
              <a:rPr lang="fr-FR" dirty="0" err="1"/>
              <a:t>secondary</a:t>
            </a:r>
            <a:r>
              <a:rPr lang="fr-FR" dirty="0"/>
              <a:t> to </a:t>
            </a:r>
            <a:r>
              <a:rPr lang="fr-FR" dirty="0" err="1"/>
              <a:t>antivirals</a:t>
            </a:r>
            <a:r>
              <a:rPr lang="fr-FR" dirty="0"/>
              <a:t>; </a:t>
            </a:r>
            <a:r>
              <a:rPr lang="fr-FR" dirty="0" err="1"/>
              <a:t>severe</a:t>
            </a:r>
            <a:r>
              <a:rPr lang="fr-FR" dirty="0"/>
              <a:t> IgG </a:t>
            </a:r>
            <a:r>
              <a:rPr lang="fr-FR" dirty="0" err="1"/>
              <a:t>hypogammaglobulinemia</a:t>
            </a:r>
            <a:r>
              <a:rPr lang="fr-FR" dirty="0"/>
              <a:t> (IgG &lt; 4 g/L). 13 </a:t>
            </a:r>
            <a:r>
              <a:rPr lang="fr-FR" dirty="0" err="1"/>
              <a:t>solid</a:t>
            </a:r>
            <a:r>
              <a:rPr lang="fr-FR" dirty="0"/>
              <a:t> </a:t>
            </a:r>
            <a:r>
              <a:rPr lang="fr-FR" dirty="0" err="1"/>
              <a:t>organ</a:t>
            </a:r>
            <a:r>
              <a:rPr lang="fr-FR" dirty="0"/>
              <a:t> </a:t>
            </a:r>
            <a:r>
              <a:rPr lang="fr-FR" dirty="0" err="1"/>
              <a:t>recipients</a:t>
            </a:r>
            <a:r>
              <a:rPr lang="fr-FR" dirty="0"/>
              <a:t> </a:t>
            </a:r>
            <a:r>
              <a:rPr lang="fr-FR" dirty="0" err="1"/>
              <a:t>who</a:t>
            </a:r>
            <a:r>
              <a:rPr lang="fr-FR" dirty="0"/>
              <a:t> </a:t>
            </a:r>
            <a:r>
              <a:rPr lang="fr-FR" dirty="0" err="1"/>
              <a:t>developed</a:t>
            </a:r>
            <a:r>
              <a:rPr lang="fr-FR" dirty="0"/>
              <a:t> DCCMV </a:t>
            </a:r>
            <a:r>
              <a:rPr lang="fr-FR" dirty="0" err="1"/>
              <a:t>were</a:t>
            </a:r>
            <a:r>
              <a:rPr lang="fr-FR" dirty="0"/>
              <a:t> </a:t>
            </a:r>
            <a:r>
              <a:rPr lang="fr-FR" dirty="0" err="1"/>
              <a:t>treated</a:t>
            </a:r>
            <a:r>
              <a:rPr lang="fr-FR" dirty="0"/>
              <a:t> </a:t>
            </a:r>
            <a:r>
              <a:rPr lang="fr-FR" dirty="0" err="1"/>
              <a:t>with</a:t>
            </a:r>
            <a:r>
              <a:rPr lang="fr-FR" dirty="0"/>
              <a:t> standard of care </a:t>
            </a:r>
            <a:r>
              <a:rPr lang="fr-FR" dirty="0" err="1"/>
              <a:t>therapy</a:t>
            </a:r>
            <a:r>
              <a:rPr lang="fr-FR" dirty="0"/>
              <a:t> (SOC) and 14 </a:t>
            </a:r>
            <a:r>
              <a:rPr lang="fr-FR" dirty="0" err="1"/>
              <a:t>with</a:t>
            </a:r>
            <a:r>
              <a:rPr lang="fr-FR" dirty="0"/>
              <a:t> SOC + CMV-IVIG. The </a:t>
            </a:r>
            <a:r>
              <a:rPr lang="fr-FR" dirty="0" err="1"/>
              <a:t>immunological</a:t>
            </a:r>
            <a:r>
              <a:rPr lang="fr-FR" dirty="0"/>
              <a:t> </a:t>
            </a:r>
            <a:r>
              <a:rPr lang="fr-FR" dirty="0" err="1"/>
              <a:t>study</a:t>
            </a:r>
            <a:r>
              <a:rPr lang="fr-FR" dirty="0"/>
              <a:t> </a:t>
            </a:r>
            <a:r>
              <a:rPr lang="fr-FR" dirty="0" err="1"/>
              <a:t>was</a:t>
            </a:r>
            <a:r>
              <a:rPr lang="fr-FR" dirty="0"/>
              <a:t> </a:t>
            </a:r>
            <a:r>
              <a:rPr lang="fr-FR" dirty="0" err="1"/>
              <a:t>performed</a:t>
            </a:r>
            <a:r>
              <a:rPr lang="fr-FR" dirty="0"/>
              <a:t> at the time of diagnose of DCCMV and </a:t>
            </a:r>
            <a:r>
              <a:rPr lang="fr-FR" dirty="0" err="1"/>
              <a:t>after</a:t>
            </a:r>
            <a:r>
              <a:rPr lang="fr-FR" dirty="0"/>
              <a:t> </a:t>
            </a:r>
            <a:r>
              <a:rPr lang="fr-FR" dirty="0" err="1"/>
              <a:t>completion</a:t>
            </a:r>
            <a:r>
              <a:rPr lang="fr-FR" dirty="0"/>
              <a:t> of </a:t>
            </a:r>
            <a:r>
              <a:rPr lang="fr-FR" dirty="0" err="1"/>
              <a:t>therapy</a:t>
            </a:r>
            <a:r>
              <a:rPr lang="fr-FR" dirty="0"/>
              <a:t>. </a:t>
            </a:r>
          </a:p>
          <a:p>
            <a:r>
              <a:rPr lang="fr-FR" b="1" dirty="0" err="1"/>
              <a:t>Results</a:t>
            </a:r>
            <a:r>
              <a:rPr lang="fr-FR" dirty="0"/>
              <a:t>: DCCMV patients </a:t>
            </a:r>
            <a:r>
              <a:rPr lang="fr-FR" dirty="0" err="1"/>
              <a:t>showed</a:t>
            </a:r>
            <a:r>
              <a:rPr lang="fr-FR" dirty="0"/>
              <a:t> </a:t>
            </a:r>
            <a:r>
              <a:rPr lang="fr-FR" dirty="0" err="1"/>
              <a:t>lower</a:t>
            </a:r>
            <a:r>
              <a:rPr lang="fr-FR" dirty="0"/>
              <a:t> percentages of CD8+IFNgamma+ T </a:t>
            </a:r>
            <a:r>
              <a:rPr lang="fr-FR" dirty="0" err="1"/>
              <a:t>cells</a:t>
            </a:r>
            <a:r>
              <a:rPr lang="fr-FR" dirty="0"/>
              <a:t> to CMV IE1 </a:t>
            </a:r>
            <a:r>
              <a:rPr lang="fr-FR" dirty="0" err="1"/>
              <a:t>antigen</a:t>
            </a:r>
            <a:r>
              <a:rPr lang="fr-FR" dirty="0"/>
              <a:t> (0.27 vs 0.56%, p=0.02) and </a:t>
            </a:r>
            <a:r>
              <a:rPr lang="fr-FR" dirty="0" err="1"/>
              <a:t>significantly</a:t>
            </a:r>
            <a:r>
              <a:rPr lang="fr-FR" dirty="0"/>
              <a:t> </a:t>
            </a:r>
            <a:r>
              <a:rPr lang="fr-FR" dirty="0" err="1"/>
              <a:t>higher</a:t>
            </a:r>
            <a:r>
              <a:rPr lang="fr-FR" dirty="0"/>
              <a:t> percentages of CD8+DR+ T </a:t>
            </a:r>
            <a:r>
              <a:rPr lang="fr-FR" dirty="0" err="1"/>
              <a:t>cells</a:t>
            </a:r>
            <a:r>
              <a:rPr lang="fr-FR" dirty="0"/>
              <a:t> (64.9 vs 39.9%, p=0.00026) vs transplant controls. CMV-IVIG </a:t>
            </a:r>
            <a:r>
              <a:rPr lang="fr-FR" dirty="0" err="1"/>
              <a:t>was</a:t>
            </a:r>
            <a:r>
              <a:rPr lang="fr-FR" dirty="0"/>
              <a:t> </a:t>
            </a:r>
            <a:r>
              <a:rPr lang="fr-FR" dirty="0" err="1"/>
              <a:t>associated</a:t>
            </a:r>
            <a:r>
              <a:rPr lang="fr-FR" dirty="0"/>
              <a:t> </a:t>
            </a:r>
            <a:r>
              <a:rPr lang="fr-FR" dirty="0" err="1"/>
              <a:t>with</a:t>
            </a:r>
            <a:r>
              <a:rPr lang="fr-FR" dirty="0"/>
              <a:t> a </a:t>
            </a:r>
            <a:r>
              <a:rPr lang="fr-FR" dirty="0" err="1"/>
              <a:t>significant</a:t>
            </a:r>
            <a:r>
              <a:rPr lang="fr-FR" dirty="0"/>
              <a:t> </a:t>
            </a:r>
            <a:r>
              <a:rPr lang="fr-FR" dirty="0" err="1"/>
              <a:t>decrease</a:t>
            </a:r>
            <a:r>
              <a:rPr lang="fr-FR" dirty="0"/>
              <a:t> of CD8+DR+ </a:t>
            </a:r>
            <a:r>
              <a:rPr lang="fr-FR" dirty="0" err="1"/>
              <a:t>cells</a:t>
            </a:r>
            <a:r>
              <a:rPr lang="fr-FR" dirty="0"/>
              <a:t> (p=0.048) and a </a:t>
            </a:r>
            <a:r>
              <a:rPr lang="fr-FR" dirty="0" err="1"/>
              <a:t>significant</a:t>
            </a:r>
            <a:r>
              <a:rPr lang="fr-FR" dirty="0"/>
              <a:t> </a:t>
            </a:r>
            <a:r>
              <a:rPr lang="fr-FR" dirty="0" err="1"/>
              <a:t>increase</a:t>
            </a:r>
            <a:r>
              <a:rPr lang="fr-FR" dirty="0"/>
              <a:t> of CD8+IFN gamma+ T </a:t>
            </a:r>
            <a:r>
              <a:rPr lang="fr-FR" dirty="0" err="1"/>
              <a:t>cells</a:t>
            </a:r>
            <a:r>
              <a:rPr lang="fr-FR" dirty="0"/>
              <a:t> (p=0.022) </a:t>
            </a:r>
            <a:r>
              <a:rPr lang="fr-FR" dirty="0" err="1"/>
              <a:t>while</a:t>
            </a:r>
            <a:r>
              <a:rPr lang="fr-FR" dirty="0"/>
              <a:t> no </a:t>
            </a:r>
            <a:r>
              <a:rPr lang="fr-FR" dirty="0" err="1"/>
              <a:t>differences</a:t>
            </a:r>
            <a:r>
              <a:rPr lang="fr-FR" dirty="0"/>
              <a:t> </a:t>
            </a:r>
            <a:r>
              <a:rPr lang="fr-FR" dirty="0" err="1"/>
              <a:t>were</a:t>
            </a:r>
            <a:r>
              <a:rPr lang="fr-FR" dirty="0"/>
              <a:t> </a:t>
            </a:r>
            <a:r>
              <a:rPr lang="fr-FR" dirty="0" err="1"/>
              <a:t>observed</a:t>
            </a:r>
            <a:r>
              <a:rPr lang="fr-FR" dirty="0"/>
              <a:t> in </a:t>
            </a:r>
            <a:r>
              <a:rPr lang="fr-FR" dirty="0" err="1"/>
              <a:t>solid</a:t>
            </a:r>
            <a:r>
              <a:rPr lang="fr-FR" dirty="0"/>
              <a:t> </a:t>
            </a:r>
            <a:r>
              <a:rPr lang="fr-FR" dirty="0" err="1"/>
              <a:t>organ</a:t>
            </a:r>
            <a:r>
              <a:rPr lang="fr-FR" dirty="0"/>
              <a:t> </a:t>
            </a:r>
            <a:r>
              <a:rPr lang="fr-FR" dirty="0" err="1"/>
              <a:t>recipients</a:t>
            </a:r>
            <a:r>
              <a:rPr lang="fr-FR" dirty="0"/>
              <a:t> </a:t>
            </a:r>
            <a:r>
              <a:rPr lang="fr-FR" dirty="0" err="1"/>
              <a:t>using</a:t>
            </a:r>
            <a:r>
              <a:rPr lang="fr-FR" dirty="0"/>
              <a:t> SOC (p=0.36 and p=0.83, </a:t>
            </a:r>
            <a:r>
              <a:rPr lang="fr-FR" dirty="0" err="1"/>
              <a:t>respectively</a:t>
            </a:r>
            <a:r>
              <a:rPr lang="fr-FR" dirty="0"/>
              <a:t>). </a:t>
            </a:r>
          </a:p>
          <a:p>
            <a:r>
              <a:rPr lang="fr-FR" b="1" dirty="0"/>
              <a:t>Conclusions</a:t>
            </a:r>
            <a:r>
              <a:rPr lang="fr-FR" dirty="0"/>
              <a:t>: </a:t>
            </a:r>
            <a:r>
              <a:rPr lang="fr-FR" dirty="0" err="1"/>
              <a:t>Overactivation</a:t>
            </a:r>
            <a:r>
              <a:rPr lang="fr-FR" dirty="0"/>
              <a:t> of CD8+ and </a:t>
            </a:r>
            <a:r>
              <a:rPr lang="fr-FR" dirty="0" err="1"/>
              <a:t>lower</a:t>
            </a:r>
            <a:r>
              <a:rPr lang="fr-FR" dirty="0"/>
              <a:t> anti-CD8 cellular </a:t>
            </a:r>
            <a:r>
              <a:rPr lang="fr-FR" dirty="0" err="1"/>
              <a:t>specific</a:t>
            </a:r>
            <a:r>
              <a:rPr lang="fr-FR" dirty="0"/>
              <a:t> </a:t>
            </a:r>
            <a:r>
              <a:rPr lang="fr-FR" dirty="0" err="1"/>
              <a:t>immunity</a:t>
            </a:r>
            <a:r>
              <a:rPr lang="fr-FR" dirty="0"/>
              <a:t> </a:t>
            </a:r>
            <a:r>
              <a:rPr lang="fr-FR" dirty="0" err="1"/>
              <a:t>was</a:t>
            </a:r>
            <a:r>
              <a:rPr lang="fr-FR" dirty="0"/>
              <a:t> </a:t>
            </a:r>
            <a:r>
              <a:rPr lang="fr-FR" dirty="0" err="1"/>
              <a:t>demonstrated</a:t>
            </a:r>
            <a:r>
              <a:rPr lang="fr-FR" dirty="0"/>
              <a:t> at the time of DCCMV in SOT </a:t>
            </a:r>
            <a:r>
              <a:rPr lang="fr-FR" dirty="0" err="1"/>
              <a:t>recipients</a:t>
            </a:r>
            <a:r>
              <a:rPr lang="fr-FR" dirty="0"/>
              <a:t>. </a:t>
            </a:r>
            <a:r>
              <a:rPr lang="fr-FR" dirty="0" err="1"/>
              <a:t>Interestingly</a:t>
            </a:r>
            <a:r>
              <a:rPr lang="fr-FR" dirty="0"/>
              <a:t>, CMV-IVIG </a:t>
            </a:r>
            <a:r>
              <a:rPr lang="fr-FR" dirty="0" err="1"/>
              <a:t>demonstrated</a:t>
            </a:r>
            <a:r>
              <a:rPr lang="fr-FR" dirty="0"/>
              <a:t> to </a:t>
            </a:r>
            <a:r>
              <a:rPr lang="fr-FR" dirty="0" err="1"/>
              <a:t>modulate</a:t>
            </a:r>
            <a:r>
              <a:rPr lang="fr-FR" dirty="0"/>
              <a:t> </a:t>
            </a:r>
            <a:r>
              <a:rPr lang="fr-FR" dirty="0" err="1"/>
              <a:t>both</a:t>
            </a:r>
            <a:r>
              <a:rPr lang="fr-FR" dirty="0"/>
              <a:t> components. </a:t>
            </a:r>
            <a:r>
              <a:rPr lang="fr-FR" dirty="0" err="1"/>
              <a:t>These</a:t>
            </a:r>
            <a:r>
              <a:rPr lang="fr-FR" dirty="0"/>
              <a:t> observations warrants </a:t>
            </a:r>
            <a:r>
              <a:rPr lang="fr-FR" dirty="0" err="1"/>
              <a:t>further</a:t>
            </a:r>
            <a:r>
              <a:rPr lang="fr-FR" dirty="0"/>
              <a:t> </a:t>
            </a:r>
            <a:r>
              <a:rPr lang="fr-FR" dirty="0" err="1"/>
              <a:t>evaluation</a:t>
            </a:r>
            <a:r>
              <a:rPr lang="fr-FR" dirty="0"/>
              <a:t> in a </a:t>
            </a:r>
            <a:r>
              <a:rPr lang="fr-FR" dirty="0" err="1"/>
              <a:t>randomized</a:t>
            </a:r>
            <a:r>
              <a:rPr lang="fr-FR" dirty="0"/>
              <a:t> </a:t>
            </a:r>
            <a:r>
              <a:rPr lang="fr-FR" dirty="0" err="1"/>
              <a:t>clinical</a:t>
            </a:r>
            <a:r>
              <a:rPr lang="fr-FR" dirty="0"/>
              <a:t> trial.</a:t>
            </a:r>
          </a:p>
          <a:p>
            <a:endParaRPr lang="fr-FR" dirty="0"/>
          </a:p>
        </p:txBody>
      </p:sp>
      <p:sp>
        <p:nvSpPr>
          <p:cNvPr id="4" name="Espace réservé du numéro de diapositive 3">
            <a:extLst>
              <a:ext uri="{FF2B5EF4-FFF2-40B4-BE49-F238E27FC236}">
                <a16:creationId xmlns:a16="http://schemas.microsoft.com/office/drawing/2014/main" id="{06EFF5C7-9D59-E0B0-1A55-85C62598E2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1722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AADF-6E2F-E8E2-4727-829F0F4F2D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79E8C1-586F-5C25-0209-18E8DE5FE7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050011-81B6-0AD8-6AD8-0699C27A80D1}"/>
              </a:ext>
            </a:extLst>
          </p:cNvPr>
          <p:cNvSpPr>
            <a:spLocks noGrp="1"/>
          </p:cNvSpPr>
          <p:nvPr>
            <p:ph type="body" idx="1"/>
          </p:nvPr>
        </p:nvSpPr>
        <p:spPr/>
        <p:txBody>
          <a:bodyPr/>
          <a:lstStyle/>
          <a:p>
            <a:r>
              <a:rPr lang="en-US" b="0" i="1" dirty="0"/>
              <a:t>Abbreviations: GER, Gastroesophageal reflux; ACR, acute cellular rejection; Tx, Transplantation; CLAD, chronic lung allograft dysfunction.</a:t>
            </a:r>
          </a:p>
          <a:p>
            <a:endParaRPr lang="en-US" b="1" dirty="0"/>
          </a:p>
          <a:p>
            <a:r>
              <a:rPr lang="en-US" b="1" dirty="0"/>
              <a:t>Reference Number: 1462 </a:t>
            </a:r>
          </a:p>
          <a:p>
            <a:r>
              <a:rPr lang="en-US" b="1" dirty="0"/>
              <a:t>HOW AGGRESSIVE IS TOO AGGRESSIVE: NAVIGATING REFLUX AND REJECTION AFTER LUNG TRANSPLANTATION </a:t>
            </a:r>
          </a:p>
          <a:p>
            <a:endParaRPr lang="en-US" b="1" dirty="0"/>
          </a:p>
          <a:p>
            <a:r>
              <a:rPr lang="en-US" b="1" dirty="0"/>
              <a:t>Gonçalo Ferrão</a:t>
            </a:r>
            <a:r>
              <a:rPr lang="en-US" b="1" baseline="30000" dirty="0"/>
              <a:t>1</a:t>
            </a:r>
            <a:r>
              <a:rPr lang="en-US" b="1" dirty="0"/>
              <a:t>, Miray Guney</a:t>
            </a:r>
            <a:r>
              <a:rPr lang="en-US" b="1" baseline="30000" dirty="0"/>
              <a:t>1</a:t>
            </a:r>
            <a:r>
              <a:rPr lang="en-US" b="1" dirty="0"/>
              <a:t>, Majd Alkhouri</a:t>
            </a:r>
            <a:r>
              <a:rPr lang="en-US" b="1" baseline="30000" dirty="0"/>
              <a:t>2</a:t>
            </a:r>
            <a:r>
              <a:rPr lang="en-US" b="1" dirty="0"/>
              <a:t>, Eliška Dvořáčková</a:t>
            </a:r>
            <a:r>
              <a:rPr lang="en-US" b="1" baseline="30000" dirty="0"/>
              <a:t>3</a:t>
            </a:r>
            <a:r>
              <a:rPr lang="en-US" b="1" dirty="0"/>
              <a:t>, Libor Fila</a:t>
            </a:r>
            <a:r>
              <a:rPr lang="en-US" b="1" baseline="30000" dirty="0"/>
              <a:t>2</a:t>
            </a:r>
            <a:r>
              <a:rPr lang="en-US" b="1" dirty="0"/>
              <a:t>, Jan Havlin</a:t>
            </a:r>
            <a:r>
              <a:rPr lang="en-US" b="1" baseline="30000" dirty="0"/>
              <a:t>4</a:t>
            </a:r>
            <a:r>
              <a:rPr lang="en-US" b="1" dirty="0"/>
              <a:t>, Robert Lischke</a:t>
            </a:r>
            <a:r>
              <a:rPr lang="en-US" b="1" baseline="30000" dirty="0"/>
              <a:t>4</a:t>
            </a:r>
            <a:r>
              <a:rPr lang="en-US" b="1" dirty="0"/>
              <a:t>, Andrea Zajacova</a:t>
            </a:r>
            <a:r>
              <a:rPr lang="en-US" b="1" baseline="30000" dirty="0"/>
              <a:t>2</a:t>
            </a:r>
            <a:r>
              <a:rPr lang="en-US" b="1" dirty="0"/>
              <a:t> </a:t>
            </a:r>
          </a:p>
          <a:p>
            <a:endParaRPr lang="en-US" dirty="0"/>
          </a:p>
          <a:p>
            <a:r>
              <a:rPr lang="en-US" i="1" baseline="30000" dirty="0"/>
              <a:t>1</a:t>
            </a:r>
            <a:r>
              <a:rPr lang="en-US" i="1" dirty="0"/>
              <a:t>Second Faculty of Medicine, Charles University, Prague, Czech Republic, </a:t>
            </a:r>
            <a:r>
              <a:rPr lang="en-US" i="1" baseline="30000" dirty="0"/>
              <a:t>2</a:t>
            </a:r>
            <a:r>
              <a:rPr lang="en-US" i="1" dirty="0"/>
              <a:t>Prague Lung Transplant Program, Department of Pulmonology, Second Faculty of Medicine, Charles University, Motol University Hospital, Prague, Czech Republic, </a:t>
            </a:r>
            <a:r>
              <a:rPr lang="en-US" i="1" baseline="30000" dirty="0"/>
              <a:t>3</a:t>
            </a:r>
            <a:r>
              <a:rPr lang="en-US" i="1" dirty="0"/>
              <a:t>Institute of Pharmacology, First Faculty of Medicine, Charles University, Prague, Czech Republic, </a:t>
            </a:r>
            <a:r>
              <a:rPr lang="en-US" i="1" baseline="30000" dirty="0"/>
              <a:t>4</a:t>
            </a:r>
            <a:r>
              <a:rPr lang="en-US" i="1" dirty="0"/>
              <a:t>Prague Lung Transplant Program, 3rd Department of Surgery, First Faculty of Medicine, Charles University, Motol University Hospital, Prague, Czech Republic </a:t>
            </a:r>
          </a:p>
          <a:p>
            <a:endParaRPr lang="en-US" dirty="0"/>
          </a:p>
          <a:p>
            <a:r>
              <a:rPr lang="en-US" b="1" dirty="0"/>
              <a:t>Background</a:t>
            </a:r>
            <a:r>
              <a:rPr lang="en-US" dirty="0"/>
              <a:t>: Gastroesophageal reflux (GER) is a common challenge after lung transplant (Tx), linked to inferior outcomes. This case highlights the pitfalls of management of GER in a rejection-prone Tx recipient. </a:t>
            </a:r>
          </a:p>
          <a:p>
            <a:r>
              <a:rPr lang="en-US" b="1" dirty="0"/>
              <a:t>Case report: </a:t>
            </a:r>
            <a:r>
              <a:rPr lang="en-US" dirty="0"/>
              <a:t>A 21-year old female was indicated for Tx due to end-stage cystic fibrosis. Patient was immunologically uncomplicated and received bilateral Tx, followed by an uneventful perioperative period. At 9 months post-Tx, the patient experienced A2 grade acute cellular rejection (ACR) without clear etiology. The rejection did not respond to initial anti-rejection treatment, raising suspicion of GER as the underlying cause, confirmed via pH-</a:t>
            </a:r>
            <a:r>
              <a:rPr lang="en-US" dirty="0" err="1"/>
              <a:t>metry</a:t>
            </a:r>
            <a:r>
              <a:rPr lang="en-US" dirty="0"/>
              <a:t>. This prompted escalation of anti-reflux therapy along with further anti-rejection treatment, resulting in a clinical response. Two years later, the patient presented a significant drop in lung function. Biopsy showed ACR grade A3, followed by de novo donor specific antibodies. Despite therapy, the patient developed rapidly progressive chronic lung allograft dysfunction (CLAD). Repeated pH-</a:t>
            </a:r>
            <a:r>
              <a:rPr lang="en-US" dirty="0" err="1"/>
              <a:t>metry</a:t>
            </a:r>
            <a:r>
              <a:rPr lang="en-US" dirty="0"/>
              <a:t> confirmed worsening GER and led to a Nissen fundoplication. Following </a:t>
            </a:r>
            <a:r>
              <a:rPr lang="en-US" dirty="0" err="1"/>
              <a:t>pHmetry</a:t>
            </a:r>
            <a:r>
              <a:rPr lang="en-US" dirty="0"/>
              <a:t> afterward was negative. A year after fundoplication, re-Tx was performed due to end-</a:t>
            </a:r>
            <a:r>
              <a:rPr lang="en-US" dirty="0" err="1"/>
              <a:t>stade</a:t>
            </a:r>
            <a:r>
              <a:rPr lang="en-US" dirty="0"/>
              <a:t> CLAD. Post re-Tx course was </a:t>
            </a:r>
            <a:r>
              <a:rPr lang="en-US" dirty="0" err="1"/>
              <a:t>favourable</a:t>
            </a:r>
            <a:r>
              <a:rPr lang="en-US" dirty="0"/>
              <a:t>, with no rejection complications. However, surveillance pH-</a:t>
            </a:r>
            <a:r>
              <a:rPr lang="en-US" dirty="0" err="1"/>
              <a:t>metry</a:t>
            </a:r>
            <a:r>
              <a:rPr lang="en-US" dirty="0"/>
              <a:t> showed persistent GER despite status after fundoplication. Given the patient’s history of rejection associated with GER, a second Nissen fundoplication was performed as a preventive measure. Following this intervention, the patient remains rejection-free. Interestingly, no bile acids in bronchoalveolar lavage or GER symptoms were present through the entire course. </a:t>
            </a:r>
          </a:p>
          <a:p>
            <a:r>
              <a:rPr lang="en-US" b="1" dirty="0"/>
              <a:t>Conclusions: </a:t>
            </a:r>
            <a:r>
              <a:rPr lang="en-US" dirty="0"/>
              <a:t>This case highlights a link between GER and rejection, ultimately necessitating re transplantation. The role of fundoplication as a preventive versus curative strategy warrants further study, emphasizing the need for comprehensive GER management guidelines in lung transplant patients.</a:t>
            </a:r>
            <a:endParaRPr lang="fr-FR" dirty="0"/>
          </a:p>
          <a:p>
            <a:endParaRPr lang="fr-FR" dirty="0"/>
          </a:p>
        </p:txBody>
      </p:sp>
      <p:sp>
        <p:nvSpPr>
          <p:cNvPr id="4" name="Espace réservé du numéro de diapositive 3">
            <a:extLst>
              <a:ext uri="{FF2B5EF4-FFF2-40B4-BE49-F238E27FC236}">
                <a16:creationId xmlns:a16="http://schemas.microsoft.com/office/drawing/2014/main" id="{B651922F-F051-C9A9-3A4F-F0C00E9FF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010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E48E4-FFB8-9DB6-2A58-79F7189D4D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005F40-BEBC-8096-31F5-7FD19B6ADA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DAD287-8489-5347-5628-9DE089D5D5BB}"/>
              </a:ext>
            </a:extLst>
          </p:cNvPr>
          <p:cNvSpPr>
            <a:spLocks noGrp="1"/>
          </p:cNvSpPr>
          <p:nvPr>
            <p:ph type="body" idx="1"/>
          </p:nvPr>
        </p:nvSpPr>
        <p:spPr/>
        <p:txBody>
          <a:bodyPr/>
          <a:lstStyle/>
          <a:p>
            <a:r>
              <a:rPr lang="en-US" b="0" i="1" dirty="0"/>
              <a:t>Abbreviations: GER, Gastroesophageal reflux; ACR, acute cellular rejection; Tx, Transplantation; CLAD, chronic lung allograft dysfunction.</a:t>
            </a:r>
          </a:p>
          <a:p>
            <a:endParaRPr lang="en-US" b="1" dirty="0"/>
          </a:p>
          <a:p>
            <a:r>
              <a:rPr lang="en-US" b="1" dirty="0"/>
              <a:t>Reference Number: 1462 </a:t>
            </a:r>
          </a:p>
          <a:p>
            <a:r>
              <a:rPr lang="en-US" b="1" dirty="0"/>
              <a:t>HOW AGGRESSIVE IS TOO AGGRESSIVE: NAVIGATING REFLUX AND REJECTION AFTER LUNG TRANSPLANTATION </a:t>
            </a:r>
          </a:p>
          <a:p>
            <a:endParaRPr lang="en-US" b="1" dirty="0"/>
          </a:p>
          <a:p>
            <a:r>
              <a:rPr lang="en-US" b="1" dirty="0"/>
              <a:t>Gonçalo Ferrão</a:t>
            </a:r>
            <a:r>
              <a:rPr lang="en-US" b="1" baseline="30000" dirty="0"/>
              <a:t>1</a:t>
            </a:r>
            <a:r>
              <a:rPr lang="en-US" b="1" dirty="0"/>
              <a:t>, Miray Guney</a:t>
            </a:r>
            <a:r>
              <a:rPr lang="en-US" b="1" baseline="30000" dirty="0"/>
              <a:t>1</a:t>
            </a:r>
            <a:r>
              <a:rPr lang="en-US" b="1" dirty="0"/>
              <a:t>, Majd Alkhouri</a:t>
            </a:r>
            <a:r>
              <a:rPr lang="en-US" b="1" baseline="30000" dirty="0"/>
              <a:t>2</a:t>
            </a:r>
            <a:r>
              <a:rPr lang="en-US" b="1" dirty="0"/>
              <a:t>, Eliška Dvořáčková</a:t>
            </a:r>
            <a:r>
              <a:rPr lang="en-US" b="1" baseline="30000" dirty="0"/>
              <a:t>3</a:t>
            </a:r>
            <a:r>
              <a:rPr lang="en-US" b="1" dirty="0"/>
              <a:t>, Libor Fila</a:t>
            </a:r>
            <a:r>
              <a:rPr lang="en-US" b="1" baseline="30000" dirty="0"/>
              <a:t>2</a:t>
            </a:r>
            <a:r>
              <a:rPr lang="en-US" b="1" dirty="0"/>
              <a:t>, Jan Havlin</a:t>
            </a:r>
            <a:r>
              <a:rPr lang="en-US" b="1" baseline="30000" dirty="0"/>
              <a:t>4</a:t>
            </a:r>
            <a:r>
              <a:rPr lang="en-US" b="1" dirty="0"/>
              <a:t>, Robert Lischke</a:t>
            </a:r>
            <a:r>
              <a:rPr lang="en-US" b="1" baseline="30000" dirty="0"/>
              <a:t>4</a:t>
            </a:r>
            <a:r>
              <a:rPr lang="en-US" b="1" dirty="0"/>
              <a:t>, Andrea Zajacova</a:t>
            </a:r>
            <a:r>
              <a:rPr lang="en-US" b="1" baseline="30000" dirty="0"/>
              <a:t>2</a:t>
            </a:r>
            <a:r>
              <a:rPr lang="en-US" b="1" dirty="0"/>
              <a:t> </a:t>
            </a:r>
          </a:p>
          <a:p>
            <a:endParaRPr lang="en-US" dirty="0"/>
          </a:p>
          <a:p>
            <a:r>
              <a:rPr lang="en-US" i="1" baseline="30000" dirty="0"/>
              <a:t>1</a:t>
            </a:r>
            <a:r>
              <a:rPr lang="en-US" i="1" dirty="0"/>
              <a:t>Second Faculty of Medicine, Charles University, Prague, Czech Republic, </a:t>
            </a:r>
            <a:r>
              <a:rPr lang="en-US" i="1" baseline="30000" dirty="0"/>
              <a:t>2</a:t>
            </a:r>
            <a:r>
              <a:rPr lang="en-US" i="1" dirty="0"/>
              <a:t>Prague Lung Transplant Program, Department of Pulmonology, Second Faculty of Medicine, Charles University, Motol University Hospital, Prague, Czech Republic, </a:t>
            </a:r>
            <a:r>
              <a:rPr lang="en-US" i="1" baseline="30000" dirty="0"/>
              <a:t>3</a:t>
            </a:r>
            <a:r>
              <a:rPr lang="en-US" i="1" dirty="0"/>
              <a:t>Institute of Pharmacology, First Faculty of Medicine, Charles University, Prague, Czech Republic, </a:t>
            </a:r>
            <a:r>
              <a:rPr lang="en-US" i="1" baseline="30000" dirty="0"/>
              <a:t>4</a:t>
            </a:r>
            <a:r>
              <a:rPr lang="en-US" i="1" dirty="0"/>
              <a:t>Prague Lung Transplant Program, 3rd Department of Surgery, First Faculty of Medicine, Charles University, Motol University Hospital, Prague, Czech Republic </a:t>
            </a:r>
          </a:p>
          <a:p>
            <a:endParaRPr lang="en-US" dirty="0"/>
          </a:p>
          <a:p>
            <a:r>
              <a:rPr lang="en-US" b="1" dirty="0"/>
              <a:t>Background</a:t>
            </a:r>
            <a:r>
              <a:rPr lang="en-US" dirty="0"/>
              <a:t>: Gastroesophageal reflux (GER) is a common challenge after lung transplant (Tx), linked to inferior outcomes. This case highlights the pitfalls of management of GER in a rejection-prone Tx recipient. </a:t>
            </a:r>
          </a:p>
          <a:p>
            <a:r>
              <a:rPr lang="en-US" b="1" dirty="0"/>
              <a:t>Case report: </a:t>
            </a:r>
            <a:r>
              <a:rPr lang="en-US" dirty="0"/>
              <a:t>A 21-year old female was indicated for Tx due to end-stage cystic fibrosis. Patient was immunologically uncomplicated and received bilateral Tx, followed by an uneventful perioperative period. At 9 months post-Tx, the patient experienced A2 grade acute cellular rejection (ACR) without clear etiology. The rejection did not respond to initial anti-rejection treatment, raising suspicion of GER as the underlying cause, confirmed via pH-</a:t>
            </a:r>
            <a:r>
              <a:rPr lang="en-US" dirty="0" err="1"/>
              <a:t>metry</a:t>
            </a:r>
            <a:r>
              <a:rPr lang="en-US" dirty="0"/>
              <a:t>. This prompted escalation of anti-reflux therapy along with further anti-rejection treatment, resulting in a clinical response. Two years later, the patient presented a significant drop in lung function. Biopsy showed ACR grade A3, followed by de novo donor specific antibodies. Despite therapy, the patient developed rapidly progressive chronic lung allograft dysfunction (CLAD). Repeated pH-</a:t>
            </a:r>
            <a:r>
              <a:rPr lang="en-US" dirty="0" err="1"/>
              <a:t>metry</a:t>
            </a:r>
            <a:r>
              <a:rPr lang="en-US" dirty="0"/>
              <a:t> confirmed worsening GER and led to a Nissen fundoplication. Following </a:t>
            </a:r>
            <a:r>
              <a:rPr lang="en-US" dirty="0" err="1"/>
              <a:t>pHmetry</a:t>
            </a:r>
            <a:r>
              <a:rPr lang="en-US" dirty="0"/>
              <a:t> afterward was negative. A year after fundoplication, re-Tx was performed due to end-</a:t>
            </a:r>
            <a:r>
              <a:rPr lang="en-US" dirty="0" err="1"/>
              <a:t>stade</a:t>
            </a:r>
            <a:r>
              <a:rPr lang="en-US" dirty="0"/>
              <a:t> CLAD. Post re-Tx course was </a:t>
            </a:r>
            <a:r>
              <a:rPr lang="en-US" dirty="0" err="1"/>
              <a:t>favourable</a:t>
            </a:r>
            <a:r>
              <a:rPr lang="en-US" dirty="0"/>
              <a:t>, with no rejection complications. However, surveillance pH-</a:t>
            </a:r>
            <a:r>
              <a:rPr lang="en-US" dirty="0" err="1"/>
              <a:t>metry</a:t>
            </a:r>
            <a:r>
              <a:rPr lang="en-US" dirty="0"/>
              <a:t> showed persistent GER despite status after fundoplication. Given the patient’s history of rejection associated with GER, a second Nissen fundoplication was performed as a preventive measure. Following this intervention, the patient remains rejection-free. Interestingly, no bile acids in bronchoalveolar lavage or GER symptoms were present through the entire course. </a:t>
            </a:r>
          </a:p>
          <a:p>
            <a:r>
              <a:rPr lang="en-US" b="1" dirty="0"/>
              <a:t>Conclusions: </a:t>
            </a:r>
            <a:r>
              <a:rPr lang="en-US" dirty="0"/>
              <a:t>This case highlights a link between GER and rejection, ultimately necessitating re transplantation. The role of fundoplication as a preventive versus curative strategy warrants further study, emphasizing the need for comprehensive GER management guidelines in lung transplant patients.</a:t>
            </a:r>
            <a:endParaRPr lang="fr-FR" dirty="0"/>
          </a:p>
        </p:txBody>
      </p:sp>
      <p:sp>
        <p:nvSpPr>
          <p:cNvPr id="4" name="Espace réservé du numéro de diapositive 3">
            <a:extLst>
              <a:ext uri="{FF2B5EF4-FFF2-40B4-BE49-F238E27FC236}">
                <a16:creationId xmlns:a16="http://schemas.microsoft.com/office/drawing/2014/main" id="{E41FE10C-5A2F-F33E-1F08-EF7DD4811C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687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A7740-8625-FD97-AD85-EED8FCCD5F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B9FF2D-E81A-9133-0E6D-7CAC41B834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0AE4EA-E511-2703-31BC-94FB2939E18A}"/>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err="1">
                <a:latin typeface="+mn-lt"/>
              </a:rPr>
              <a:t>DnDSA</a:t>
            </a:r>
            <a:r>
              <a:rPr lang="fr-FR" b="0" i="1" dirty="0">
                <a:latin typeface="+mn-lt"/>
              </a:rPr>
              <a:t>, </a:t>
            </a:r>
            <a:r>
              <a:rPr lang="en-US" sz="1200" b="0" i="1" dirty="0">
                <a:latin typeface="+mn-lt"/>
                <a:cs typeface="Arial" panose="020B0604020202020204" pitchFamily="34" charset="0"/>
              </a:rPr>
              <a:t>De novo donor-specific antibodies; IVIG, Intravenous immunoglobulin;  AMR,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Antibody-mediated rejection; OR, Odds ratio; CI, Confidence interval.</a:t>
            </a:r>
            <a:endParaRPr lang="fr-FR" b="0" i="1" dirty="0">
              <a:latin typeface="+mn-lt"/>
            </a:endParaRPr>
          </a:p>
          <a:p>
            <a:endParaRPr lang="fr-FR" b="1" dirty="0"/>
          </a:p>
          <a:p>
            <a:r>
              <a:rPr lang="fr-FR" b="1" dirty="0"/>
              <a:t>Reference </a:t>
            </a:r>
            <a:r>
              <a:rPr lang="fr-FR" b="1" dirty="0" err="1"/>
              <a:t>Number</a:t>
            </a:r>
            <a:r>
              <a:rPr lang="fr-FR" b="1" dirty="0"/>
              <a:t>: 1190 </a:t>
            </a:r>
          </a:p>
          <a:p>
            <a:r>
              <a:rPr lang="fr-FR" b="1" dirty="0"/>
              <a:t>EFFICACY OF INTRAVENOUS IMMUNOGLOBULIN FOR DONOR-SPECIFIC ANTIBODIES AFTER LUNG TRANSPLANTATION </a:t>
            </a:r>
          </a:p>
          <a:p>
            <a:endParaRPr lang="fr-FR" dirty="0"/>
          </a:p>
          <a:p>
            <a:r>
              <a:rPr lang="fr-FR" b="1" dirty="0"/>
              <a:t>Philip Degenfelder</a:t>
            </a:r>
            <a:r>
              <a:rPr lang="fr-FR" b="1" baseline="30000" dirty="0"/>
              <a:t>1</a:t>
            </a:r>
            <a:r>
              <a:rPr lang="fr-FR" b="1" dirty="0"/>
              <a:t>, Maximilian Vorstandlechner</a:t>
            </a:r>
            <a:r>
              <a:rPr lang="fr-FR" b="1" baseline="30000" dirty="0"/>
              <a:t>1</a:t>
            </a:r>
            <a:r>
              <a:rPr lang="fr-FR" b="1" dirty="0"/>
              <a:t>, Julia Kovacs</a:t>
            </a:r>
            <a:r>
              <a:rPr lang="fr-FR" b="1" baseline="30000" dirty="0"/>
              <a:t>1</a:t>
            </a:r>
            <a:r>
              <a:rPr lang="fr-FR" b="1" dirty="0"/>
              <a:t>, Julia Walter</a:t>
            </a:r>
            <a:r>
              <a:rPr lang="fr-FR" b="1" baseline="30000" dirty="0"/>
              <a:t>1,2</a:t>
            </a:r>
            <a:r>
              <a:rPr lang="fr-FR" b="1" dirty="0"/>
              <a:t>, Andrea Dick</a:t>
            </a:r>
            <a:r>
              <a:rPr lang="fr-FR" b="1" baseline="30000" dirty="0"/>
              <a:t>3</a:t>
            </a:r>
            <a:r>
              <a:rPr lang="fr-FR" b="1" dirty="0"/>
              <a:t>, Sebastian Michel</a:t>
            </a:r>
            <a:r>
              <a:rPr lang="fr-FR" b="1" baseline="30000" dirty="0"/>
              <a:t>4</a:t>
            </a:r>
            <a:r>
              <a:rPr lang="fr-FR" b="1" dirty="0"/>
              <a:t>, Christian Schneider</a:t>
            </a:r>
            <a:r>
              <a:rPr lang="fr-FR" b="1" baseline="30000" dirty="0"/>
              <a:t>1</a:t>
            </a:r>
            <a:r>
              <a:rPr lang="fr-FR" b="1" dirty="0"/>
              <a:t>, Michael Irlbeck</a:t>
            </a:r>
            <a:r>
              <a:rPr lang="fr-FR" b="1" baseline="30000" dirty="0"/>
              <a:t>5</a:t>
            </a:r>
            <a:r>
              <a:rPr lang="fr-FR" b="1" dirty="0"/>
              <a:t>, Nikolaus Kneidinger</a:t>
            </a:r>
            <a:r>
              <a:rPr lang="fr-FR" b="1" baseline="30000" dirty="0"/>
              <a:t>6</a:t>
            </a:r>
            <a:r>
              <a:rPr lang="fr-FR" b="1" dirty="0"/>
              <a:t>, Teresa Kauke</a:t>
            </a:r>
            <a:r>
              <a:rPr lang="fr-FR" b="1" baseline="30000" dirty="0"/>
              <a:t>1,3</a:t>
            </a:r>
            <a:r>
              <a:rPr lang="fr-FR" b="1" dirty="0"/>
              <a:t> </a:t>
            </a:r>
          </a:p>
          <a:p>
            <a:endParaRPr lang="fr-FR" dirty="0"/>
          </a:p>
          <a:p>
            <a:r>
              <a:rPr lang="fr-FR" i="1" baseline="30000" dirty="0"/>
              <a:t>1</a:t>
            </a:r>
            <a:r>
              <a:rPr lang="fr-FR" i="1" dirty="0"/>
              <a:t>University Hospital of Munich (LMU), Division of </a:t>
            </a:r>
            <a:r>
              <a:rPr lang="fr-FR" i="1" dirty="0" err="1"/>
              <a:t>Thoracic</a:t>
            </a:r>
            <a:r>
              <a:rPr lang="fr-FR" i="1" dirty="0"/>
              <a:t> </a:t>
            </a:r>
            <a:r>
              <a:rPr lang="fr-FR" i="1" dirty="0" err="1"/>
              <a:t>Surgery</a:t>
            </a:r>
            <a:r>
              <a:rPr lang="fr-FR" i="1" dirty="0"/>
              <a:t>, Munich, Germany, </a:t>
            </a:r>
            <a:r>
              <a:rPr lang="fr-FR" i="1" baseline="30000" dirty="0"/>
              <a:t>2</a:t>
            </a:r>
            <a:r>
              <a:rPr lang="fr-FR" i="1" dirty="0"/>
              <a:t>University Hospital of Munich (LMU), </a:t>
            </a:r>
            <a:r>
              <a:rPr lang="fr-FR" i="1" dirty="0" err="1"/>
              <a:t>Department</a:t>
            </a:r>
            <a:r>
              <a:rPr lang="fr-FR" i="1" dirty="0"/>
              <a:t> of </a:t>
            </a:r>
            <a:r>
              <a:rPr lang="fr-FR" i="1" dirty="0" err="1"/>
              <a:t>Medicine</a:t>
            </a:r>
            <a:r>
              <a:rPr lang="fr-FR" i="1" dirty="0"/>
              <a:t> V, Munich, Germany, </a:t>
            </a:r>
            <a:r>
              <a:rPr lang="fr-FR" i="1" baseline="30000" dirty="0"/>
              <a:t>3</a:t>
            </a:r>
            <a:r>
              <a:rPr lang="fr-FR" i="1" dirty="0"/>
              <a:t>University Hospital of Munich (LMU), Division of Transfusion </a:t>
            </a:r>
            <a:r>
              <a:rPr lang="fr-FR" i="1" dirty="0" err="1"/>
              <a:t>Medicine</a:t>
            </a:r>
            <a:r>
              <a:rPr lang="fr-FR" i="1" dirty="0"/>
              <a:t>, </a:t>
            </a:r>
            <a:r>
              <a:rPr lang="fr-FR" i="1" dirty="0" err="1"/>
              <a:t>Laboratory</a:t>
            </a:r>
            <a:r>
              <a:rPr lang="fr-FR" i="1" dirty="0"/>
              <a:t> for </a:t>
            </a:r>
            <a:r>
              <a:rPr lang="fr-FR" i="1" dirty="0" err="1"/>
              <a:t>Immunogenetics</a:t>
            </a:r>
            <a:r>
              <a:rPr lang="fr-FR" i="1" dirty="0"/>
              <a:t>, Munich, Germany, </a:t>
            </a:r>
            <a:r>
              <a:rPr lang="fr-FR" i="1" baseline="30000" dirty="0"/>
              <a:t>4</a:t>
            </a:r>
            <a:r>
              <a:rPr lang="fr-FR" i="1" dirty="0"/>
              <a:t>University Hospital of Munich (LMU), </a:t>
            </a:r>
            <a:r>
              <a:rPr lang="fr-FR" i="1" dirty="0" err="1"/>
              <a:t>Department</a:t>
            </a:r>
            <a:r>
              <a:rPr lang="fr-FR" i="1" dirty="0"/>
              <a:t> of </a:t>
            </a:r>
            <a:r>
              <a:rPr lang="fr-FR" i="1" dirty="0" err="1"/>
              <a:t>Cardiac</a:t>
            </a:r>
            <a:r>
              <a:rPr lang="fr-FR" i="1" dirty="0"/>
              <a:t> </a:t>
            </a:r>
            <a:r>
              <a:rPr lang="fr-FR" i="1" dirty="0" err="1"/>
              <a:t>Surgery</a:t>
            </a:r>
            <a:r>
              <a:rPr lang="fr-FR" i="1" dirty="0"/>
              <a:t>, Munich, Germany, </a:t>
            </a:r>
            <a:r>
              <a:rPr lang="fr-FR" i="1" baseline="30000" dirty="0"/>
              <a:t>5</a:t>
            </a:r>
            <a:r>
              <a:rPr lang="fr-FR" i="1" dirty="0"/>
              <a:t>University Hospital of Munich (LMU), </a:t>
            </a:r>
            <a:r>
              <a:rPr lang="fr-FR" i="1" dirty="0" err="1"/>
              <a:t>Department</a:t>
            </a:r>
            <a:r>
              <a:rPr lang="fr-FR" i="1" dirty="0"/>
              <a:t> of </a:t>
            </a:r>
            <a:r>
              <a:rPr lang="fr-FR" i="1" dirty="0" err="1"/>
              <a:t>Anesthesiology</a:t>
            </a:r>
            <a:r>
              <a:rPr lang="fr-FR" i="1" dirty="0"/>
              <a:t>, Munich, Germany, </a:t>
            </a:r>
            <a:r>
              <a:rPr lang="fr-FR" i="1" baseline="30000" dirty="0"/>
              <a:t>6</a:t>
            </a:r>
            <a:r>
              <a:rPr lang="fr-FR" i="1" dirty="0"/>
              <a:t>Medical </a:t>
            </a:r>
            <a:r>
              <a:rPr lang="fr-FR" i="1" dirty="0" err="1"/>
              <a:t>University</a:t>
            </a:r>
            <a:r>
              <a:rPr lang="fr-FR" i="1" dirty="0"/>
              <a:t> of Graz, </a:t>
            </a:r>
            <a:r>
              <a:rPr lang="fr-FR" i="1" dirty="0" err="1"/>
              <a:t>Department</a:t>
            </a:r>
            <a:r>
              <a:rPr lang="fr-FR" i="1" dirty="0"/>
              <a:t> of </a:t>
            </a:r>
            <a:r>
              <a:rPr lang="fr-FR" i="1" dirty="0" err="1"/>
              <a:t>Internal</a:t>
            </a:r>
            <a:r>
              <a:rPr lang="fr-FR" i="1" dirty="0"/>
              <a:t> </a:t>
            </a:r>
            <a:r>
              <a:rPr lang="fr-FR" i="1" dirty="0" err="1"/>
              <a:t>Medicine</a:t>
            </a:r>
            <a:r>
              <a:rPr lang="fr-FR" i="1" dirty="0"/>
              <a:t>, Division of </a:t>
            </a:r>
            <a:r>
              <a:rPr lang="fr-FR" i="1" dirty="0" err="1"/>
              <a:t>Pulmonology</a:t>
            </a:r>
            <a:r>
              <a:rPr lang="fr-FR" i="1" dirty="0"/>
              <a:t>, Graz, </a:t>
            </a:r>
            <a:r>
              <a:rPr lang="fr-FR" i="1" dirty="0" err="1"/>
              <a:t>Austria</a:t>
            </a:r>
            <a:r>
              <a:rPr lang="fr-FR" i="1" dirty="0"/>
              <a:t> </a:t>
            </a:r>
          </a:p>
          <a:p>
            <a:endParaRPr lang="fr-FR" dirty="0"/>
          </a:p>
          <a:p>
            <a:r>
              <a:rPr lang="fr-FR" b="1" dirty="0"/>
              <a:t>Background</a:t>
            </a:r>
            <a:r>
              <a:rPr lang="fr-FR" dirty="0"/>
              <a:t>: De novo </a:t>
            </a:r>
            <a:r>
              <a:rPr lang="fr-FR" dirty="0" err="1"/>
              <a:t>donor-specific</a:t>
            </a:r>
            <a:r>
              <a:rPr lang="fr-FR" dirty="0"/>
              <a:t> </a:t>
            </a:r>
            <a:r>
              <a:rPr lang="fr-FR" dirty="0" err="1"/>
              <a:t>antibodies</a:t>
            </a:r>
            <a:r>
              <a:rPr lang="fr-FR" dirty="0"/>
              <a:t> (</a:t>
            </a:r>
            <a:r>
              <a:rPr lang="fr-FR" dirty="0" err="1"/>
              <a:t>dnDSA</a:t>
            </a:r>
            <a:r>
              <a:rPr lang="fr-FR" dirty="0"/>
              <a:t>) are </a:t>
            </a:r>
            <a:r>
              <a:rPr lang="fr-FR" dirty="0" err="1"/>
              <a:t>associated</a:t>
            </a:r>
            <a:r>
              <a:rPr lang="fr-FR" dirty="0"/>
              <a:t> </a:t>
            </a:r>
            <a:r>
              <a:rPr lang="fr-FR" dirty="0" err="1"/>
              <a:t>with</a:t>
            </a:r>
            <a:r>
              <a:rPr lang="fr-FR" dirty="0"/>
              <a:t> </a:t>
            </a:r>
            <a:r>
              <a:rPr lang="fr-FR" dirty="0" err="1"/>
              <a:t>poor</a:t>
            </a:r>
            <a:r>
              <a:rPr lang="fr-FR" dirty="0"/>
              <a:t> </a:t>
            </a:r>
            <a:r>
              <a:rPr lang="fr-FR" dirty="0" err="1"/>
              <a:t>outcomes</a:t>
            </a:r>
            <a:r>
              <a:rPr lang="fr-FR" dirty="0"/>
              <a:t> and </a:t>
            </a:r>
            <a:r>
              <a:rPr lang="fr-FR" dirty="0" err="1"/>
              <a:t>reduced</a:t>
            </a:r>
            <a:r>
              <a:rPr lang="fr-FR" dirty="0"/>
              <a:t> </a:t>
            </a:r>
            <a:r>
              <a:rPr lang="fr-FR" dirty="0" err="1"/>
              <a:t>survival</a:t>
            </a:r>
            <a:r>
              <a:rPr lang="fr-FR" dirty="0"/>
              <a:t> </a:t>
            </a:r>
            <a:r>
              <a:rPr lang="fr-FR" dirty="0" err="1"/>
              <a:t>following</a:t>
            </a:r>
            <a:r>
              <a:rPr lang="fr-FR" dirty="0"/>
              <a:t> </a:t>
            </a:r>
            <a:r>
              <a:rPr lang="fr-FR" dirty="0" err="1"/>
              <a:t>lung</a:t>
            </a:r>
            <a:r>
              <a:rPr lang="fr-FR" dirty="0"/>
              <a:t> transplantation. </a:t>
            </a:r>
            <a:r>
              <a:rPr lang="fr-FR" dirty="0" err="1"/>
              <a:t>Despite</a:t>
            </a:r>
            <a:r>
              <a:rPr lang="fr-FR" dirty="0"/>
              <a:t> </a:t>
            </a:r>
            <a:r>
              <a:rPr lang="fr-FR" dirty="0" err="1"/>
              <a:t>their</a:t>
            </a:r>
            <a:r>
              <a:rPr lang="fr-FR" dirty="0"/>
              <a:t> </a:t>
            </a:r>
            <a:r>
              <a:rPr lang="fr-FR" dirty="0" err="1"/>
              <a:t>clinical</a:t>
            </a:r>
            <a:r>
              <a:rPr lang="fr-FR" dirty="0"/>
              <a:t> </a:t>
            </a:r>
            <a:r>
              <a:rPr lang="fr-FR" dirty="0" err="1"/>
              <a:t>significance</a:t>
            </a:r>
            <a:r>
              <a:rPr lang="fr-FR" dirty="0"/>
              <a:t>, </a:t>
            </a:r>
            <a:r>
              <a:rPr lang="fr-FR" dirty="0" err="1"/>
              <a:t>treatment</a:t>
            </a:r>
            <a:r>
              <a:rPr lang="fr-FR" dirty="0"/>
              <a:t> </a:t>
            </a:r>
            <a:r>
              <a:rPr lang="fr-FR" dirty="0" err="1"/>
              <a:t>protocols</a:t>
            </a:r>
            <a:r>
              <a:rPr lang="fr-FR" dirty="0"/>
              <a:t> </a:t>
            </a:r>
            <a:r>
              <a:rPr lang="fr-FR" dirty="0" err="1"/>
              <a:t>remain</a:t>
            </a:r>
            <a:r>
              <a:rPr lang="fr-FR" dirty="0"/>
              <a:t> variable and </a:t>
            </a:r>
            <a:r>
              <a:rPr lang="fr-FR" dirty="0" err="1"/>
              <a:t>lack</a:t>
            </a:r>
            <a:r>
              <a:rPr lang="fr-FR" dirty="0"/>
              <a:t> consensus. This </a:t>
            </a:r>
            <a:r>
              <a:rPr lang="fr-FR" dirty="0" err="1"/>
              <a:t>study</a:t>
            </a:r>
            <a:r>
              <a:rPr lang="fr-FR" dirty="0"/>
              <a:t> </a:t>
            </a:r>
            <a:r>
              <a:rPr lang="fr-FR" dirty="0" err="1"/>
              <a:t>aimed</a:t>
            </a:r>
            <a:r>
              <a:rPr lang="fr-FR" dirty="0"/>
              <a:t> to </a:t>
            </a:r>
            <a:r>
              <a:rPr lang="fr-FR" dirty="0" err="1"/>
              <a:t>evaluate</a:t>
            </a:r>
            <a:r>
              <a:rPr lang="fr-FR" dirty="0"/>
              <a:t> the </a:t>
            </a:r>
            <a:r>
              <a:rPr lang="fr-FR" dirty="0" err="1"/>
              <a:t>efficacy</a:t>
            </a:r>
            <a:r>
              <a:rPr lang="fr-FR" dirty="0"/>
              <a:t> of </a:t>
            </a:r>
            <a:r>
              <a:rPr lang="fr-FR" dirty="0" err="1"/>
              <a:t>intravenous</a:t>
            </a:r>
            <a:r>
              <a:rPr lang="fr-FR" dirty="0"/>
              <a:t> </a:t>
            </a:r>
            <a:r>
              <a:rPr lang="fr-FR" dirty="0" err="1"/>
              <a:t>immunoglobulin</a:t>
            </a:r>
            <a:r>
              <a:rPr lang="fr-FR" dirty="0"/>
              <a:t> (IVIG) in </a:t>
            </a:r>
            <a:r>
              <a:rPr lang="fr-FR" dirty="0" err="1"/>
              <a:t>eliminating</a:t>
            </a:r>
            <a:r>
              <a:rPr lang="fr-FR" dirty="0"/>
              <a:t> </a:t>
            </a:r>
            <a:r>
              <a:rPr lang="fr-FR" dirty="0" err="1"/>
              <a:t>dnDSA</a:t>
            </a:r>
            <a:r>
              <a:rPr lang="fr-FR" dirty="0"/>
              <a:t> and to </a:t>
            </a:r>
            <a:r>
              <a:rPr lang="fr-FR" dirty="0" err="1"/>
              <a:t>identify</a:t>
            </a:r>
            <a:r>
              <a:rPr lang="fr-FR" dirty="0"/>
              <a:t> </a:t>
            </a:r>
            <a:r>
              <a:rPr lang="fr-FR" dirty="0" err="1"/>
              <a:t>prognostic</a:t>
            </a:r>
            <a:r>
              <a:rPr lang="fr-FR" dirty="0"/>
              <a:t> </a:t>
            </a:r>
            <a:r>
              <a:rPr lang="fr-FR" dirty="0" err="1"/>
              <a:t>factors</a:t>
            </a:r>
            <a:r>
              <a:rPr lang="fr-FR" dirty="0"/>
              <a:t> </a:t>
            </a:r>
            <a:r>
              <a:rPr lang="fr-FR" dirty="0" err="1"/>
              <a:t>influencing</a:t>
            </a:r>
            <a:r>
              <a:rPr lang="fr-FR" dirty="0"/>
              <a:t> </a:t>
            </a:r>
            <a:r>
              <a:rPr lang="fr-FR" dirty="0" err="1"/>
              <a:t>treatment</a:t>
            </a:r>
            <a:r>
              <a:rPr lang="fr-FR" dirty="0"/>
              <a:t> </a:t>
            </a:r>
            <a:r>
              <a:rPr lang="fr-FR" dirty="0" err="1"/>
              <a:t>outcomes</a:t>
            </a:r>
            <a:r>
              <a:rPr lang="fr-FR" dirty="0"/>
              <a:t>. </a:t>
            </a:r>
          </a:p>
          <a:p>
            <a:r>
              <a:rPr lang="fr-FR" b="1" dirty="0"/>
              <a:t>Methods</a:t>
            </a:r>
            <a:r>
              <a:rPr lang="fr-FR" dirty="0"/>
              <a:t>: </a:t>
            </a:r>
            <a:r>
              <a:rPr lang="fr-FR" dirty="0" err="1"/>
              <a:t>Between</a:t>
            </a:r>
            <a:r>
              <a:rPr lang="fr-FR" dirty="0"/>
              <a:t> 2015 and 2019, 47 </a:t>
            </a:r>
            <a:r>
              <a:rPr lang="fr-FR" dirty="0" err="1"/>
              <a:t>lung</a:t>
            </a:r>
            <a:r>
              <a:rPr lang="fr-FR" dirty="0"/>
              <a:t> transplant </a:t>
            </a:r>
            <a:r>
              <a:rPr lang="fr-FR" dirty="0" err="1"/>
              <a:t>recipients</a:t>
            </a:r>
            <a:r>
              <a:rPr lang="fr-FR" dirty="0"/>
              <a:t> </a:t>
            </a:r>
            <a:r>
              <a:rPr lang="fr-FR" dirty="0" err="1"/>
              <a:t>with</a:t>
            </a:r>
            <a:r>
              <a:rPr lang="fr-FR" dirty="0"/>
              <a:t> </a:t>
            </a:r>
            <a:r>
              <a:rPr lang="fr-FR" dirty="0" err="1"/>
              <a:t>dnDSA</a:t>
            </a:r>
            <a:r>
              <a:rPr lang="fr-FR" dirty="0"/>
              <a:t> </a:t>
            </a:r>
            <a:r>
              <a:rPr lang="fr-FR" dirty="0" err="1"/>
              <a:t>were</a:t>
            </a:r>
            <a:r>
              <a:rPr lang="fr-FR" dirty="0"/>
              <a:t> </a:t>
            </a:r>
            <a:r>
              <a:rPr lang="fr-FR" dirty="0" err="1"/>
              <a:t>treated</a:t>
            </a:r>
            <a:r>
              <a:rPr lang="fr-FR" dirty="0"/>
              <a:t> </a:t>
            </a:r>
            <a:r>
              <a:rPr lang="fr-FR" dirty="0" err="1"/>
              <a:t>with</a:t>
            </a:r>
            <a:r>
              <a:rPr lang="fr-FR" dirty="0"/>
              <a:t> IVIG (1 g/kg </a:t>
            </a:r>
            <a:r>
              <a:rPr lang="fr-FR" dirty="0" err="1"/>
              <a:t>initially</a:t>
            </a:r>
            <a:r>
              <a:rPr lang="fr-FR" dirty="0"/>
              <a:t>, </a:t>
            </a:r>
            <a:r>
              <a:rPr lang="fr-FR" dirty="0" err="1"/>
              <a:t>followed</a:t>
            </a:r>
            <a:r>
              <a:rPr lang="fr-FR" dirty="0"/>
              <a:t> by 0.5 g/kg at four-</a:t>
            </a:r>
            <a:r>
              <a:rPr lang="fr-FR" dirty="0" err="1"/>
              <a:t>week</a:t>
            </a:r>
            <a:r>
              <a:rPr lang="fr-FR" dirty="0"/>
              <a:t> </a:t>
            </a:r>
            <a:r>
              <a:rPr lang="fr-FR" dirty="0" err="1"/>
              <a:t>intervals</a:t>
            </a:r>
            <a:r>
              <a:rPr lang="fr-FR" dirty="0"/>
              <a:t>, up to </a:t>
            </a:r>
            <a:r>
              <a:rPr lang="fr-FR" dirty="0" err="1"/>
              <a:t>three</a:t>
            </a:r>
            <a:r>
              <a:rPr lang="fr-FR" dirty="0"/>
              <a:t> doses). Patients </a:t>
            </a:r>
            <a:r>
              <a:rPr lang="fr-FR" dirty="0" err="1"/>
              <a:t>were</a:t>
            </a:r>
            <a:r>
              <a:rPr lang="fr-FR" dirty="0"/>
              <a:t> </a:t>
            </a:r>
            <a:r>
              <a:rPr lang="fr-FR" dirty="0" err="1"/>
              <a:t>classified</a:t>
            </a:r>
            <a:r>
              <a:rPr lang="fr-FR" dirty="0"/>
              <a:t> as </a:t>
            </a:r>
            <a:r>
              <a:rPr lang="fr-FR" dirty="0" err="1"/>
              <a:t>responders</a:t>
            </a:r>
            <a:r>
              <a:rPr lang="fr-FR" dirty="0"/>
              <a:t> (</a:t>
            </a:r>
            <a:r>
              <a:rPr lang="fr-FR" dirty="0" err="1"/>
              <a:t>elimination</a:t>
            </a:r>
            <a:r>
              <a:rPr lang="fr-FR" dirty="0"/>
              <a:t> of </a:t>
            </a:r>
            <a:r>
              <a:rPr lang="fr-FR" dirty="0" err="1"/>
              <a:t>dnDSA</a:t>
            </a:r>
            <a:r>
              <a:rPr lang="fr-FR" dirty="0"/>
              <a:t>, n=23) or non-</a:t>
            </a:r>
            <a:r>
              <a:rPr lang="fr-FR" dirty="0" err="1"/>
              <a:t>responders</a:t>
            </a:r>
            <a:r>
              <a:rPr lang="fr-FR" dirty="0"/>
              <a:t> (persistent </a:t>
            </a:r>
            <a:r>
              <a:rPr lang="fr-FR" dirty="0" err="1"/>
              <a:t>dnDSA</a:t>
            </a:r>
            <a:r>
              <a:rPr lang="fr-FR" dirty="0"/>
              <a:t>, n=24). HLA </a:t>
            </a:r>
            <a:r>
              <a:rPr lang="fr-FR" dirty="0" err="1"/>
              <a:t>antibodies</a:t>
            </a:r>
            <a:r>
              <a:rPr lang="fr-FR" dirty="0"/>
              <a:t> </a:t>
            </a:r>
            <a:r>
              <a:rPr lang="fr-FR" dirty="0" err="1"/>
              <a:t>were</a:t>
            </a:r>
            <a:r>
              <a:rPr lang="fr-FR" dirty="0"/>
              <a:t> </a:t>
            </a:r>
            <a:r>
              <a:rPr lang="fr-FR" dirty="0" err="1"/>
              <a:t>assessed</a:t>
            </a:r>
            <a:r>
              <a:rPr lang="fr-FR" dirty="0"/>
              <a:t> via </a:t>
            </a:r>
            <a:r>
              <a:rPr lang="fr-FR" dirty="0" err="1"/>
              <a:t>Luminex</a:t>
            </a:r>
            <a:r>
              <a:rPr lang="fr-FR" dirty="0"/>
              <a:t> Single </a:t>
            </a:r>
            <a:r>
              <a:rPr lang="fr-FR" dirty="0" err="1"/>
              <a:t>Antigen</a:t>
            </a:r>
            <a:r>
              <a:rPr lang="fr-FR" dirty="0"/>
              <a:t> </a:t>
            </a:r>
            <a:r>
              <a:rPr lang="fr-FR" dirty="0" err="1"/>
              <a:t>Bead</a:t>
            </a:r>
            <a:r>
              <a:rPr lang="fr-FR" dirty="0"/>
              <a:t> </a:t>
            </a:r>
            <a:r>
              <a:rPr lang="fr-FR" dirty="0" err="1"/>
              <a:t>assays</a:t>
            </a:r>
            <a:r>
              <a:rPr lang="fr-FR" dirty="0"/>
              <a:t> </a:t>
            </a:r>
            <a:r>
              <a:rPr lang="fr-FR" dirty="0" err="1"/>
              <a:t>before</a:t>
            </a:r>
            <a:r>
              <a:rPr lang="fr-FR" dirty="0"/>
              <a:t>, </a:t>
            </a:r>
            <a:r>
              <a:rPr lang="fr-FR" dirty="0" err="1"/>
              <a:t>during</a:t>
            </a:r>
            <a:r>
              <a:rPr lang="fr-FR" dirty="0"/>
              <a:t>, and </a:t>
            </a:r>
            <a:r>
              <a:rPr lang="fr-FR" dirty="0" err="1"/>
              <a:t>after</a:t>
            </a:r>
            <a:r>
              <a:rPr lang="fr-FR" dirty="0"/>
              <a:t> </a:t>
            </a:r>
            <a:r>
              <a:rPr lang="fr-FR" dirty="0" err="1"/>
              <a:t>treatment</a:t>
            </a:r>
            <a:r>
              <a:rPr lang="fr-FR" dirty="0"/>
              <a:t>. </a:t>
            </a:r>
          </a:p>
          <a:p>
            <a:r>
              <a:rPr lang="fr-FR" b="1" dirty="0" err="1"/>
              <a:t>Results</a:t>
            </a:r>
            <a:r>
              <a:rPr lang="fr-FR" dirty="0"/>
              <a:t>: IVIG </a:t>
            </a:r>
            <a:r>
              <a:rPr lang="fr-FR" dirty="0" err="1"/>
              <a:t>therapy</a:t>
            </a:r>
            <a:r>
              <a:rPr lang="fr-FR" dirty="0"/>
              <a:t> </a:t>
            </a:r>
            <a:r>
              <a:rPr lang="fr-FR" dirty="0" err="1"/>
              <a:t>resulted</a:t>
            </a:r>
            <a:r>
              <a:rPr lang="fr-FR" dirty="0"/>
              <a:t> in </a:t>
            </a:r>
            <a:r>
              <a:rPr lang="fr-FR" dirty="0" err="1"/>
              <a:t>dnDSA</a:t>
            </a:r>
            <a:r>
              <a:rPr lang="fr-FR" dirty="0"/>
              <a:t> </a:t>
            </a:r>
            <a:r>
              <a:rPr lang="fr-FR" dirty="0" err="1"/>
              <a:t>elimination</a:t>
            </a:r>
            <a:r>
              <a:rPr lang="fr-FR" dirty="0"/>
              <a:t> in 49% of patients. Age and </a:t>
            </a:r>
            <a:r>
              <a:rPr lang="fr-FR" dirty="0" err="1"/>
              <a:t>gender</a:t>
            </a:r>
            <a:r>
              <a:rPr lang="fr-FR" dirty="0"/>
              <a:t> </a:t>
            </a:r>
            <a:r>
              <a:rPr lang="fr-FR" dirty="0" err="1"/>
              <a:t>did</a:t>
            </a:r>
            <a:r>
              <a:rPr lang="fr-FR" dirty="0"/>
              <a:t> not </a:t>
            </a:r>
            <a:r>
              <a:rPr lang="fr-FR" dirty="0" err="1"/>
              <a:t>differ</a:t>
            </a:r>
            <a:r>
              <a:rPr lang="fr-FR" dirty="0"/>
              <a:t> </a:t>
            </a:r>
            <a:r>
              <a:rPr lang="fr-FR" dirty="0" err="1"/>
              <a:t>significantly</a:t>
            </a:r>
            <a:r>
              <a:rPr lang="fr-FR" dirty="0"/>
              <a:t> </a:t>
            </a:r>
            <a:r>
              <a:rPr lang="fr-FR" dirty="0" err="1"/>
              <a:t>between</a:t>
            </a:r>
            <a:r>
              <a:rPr lang="fr-FR" dirty="0"/>
              <a:t> </a:t>
            </a:r>
            <a:r>
              <a:rPr lang="fr-FR" dirty="0" err="1"/>
              <a:t>responders</a:t>
            </a:r>
            <a:r>
              <a:rPr lang="fr-FR" dirty="0"/>
              <a:t> and non-</a:t>
            </a:r>
            <a:r>
              <a:rPr lang="fr-FR" dirty="0" err="1"/>
              <a:t>responders</a:t>
            </a:r>
            <a:r>
              <a:rPr lang="fr-FR" dirty="0"/>
              <a:t> (p=0.28 and p=1.0, </a:t>
            </a:r>
            <a:r>
              <a:rPr lang="fr-FR" dirty="0" err="1"/>
              <a:t>respectively</a:t>
            </a:r>
            <a:r>
              <a:rPr lang="fr-FR" dirty="0"/>
              <a:t>). </a:t>
            </a:r>
            <a:r>
              <a:rPr lang="fr-FR" dirty="0" err="1"/>
              <a:t>However</a:t>
            </a:r>
            <a:r>
              <a:rPr lang="fr-FR" dirty="0"/>
              <a:t>, non </a:t>
            </a:r>
            <a:r>
              <a:rPr lang="fr-FR" dirty="0" err="1"/>
              <a:t>responders</a:t>
            </a:r>
            <a:r>
              <a:rPr lang="fr-FR" dirty="0"/>
              <a:t> </a:t>
            </a:r>
            <a:r>
              <a:rPr lang="fr-FR" dirty="0" err="1"/>
              <a:t>were</a:t>
            </a:r>
            <a:r>
              <a:rPr lang="fr-FR" dirty="0"/>
              <a:t> </a:t>
            </a:r>
            <a:r>
              <a:rPr lang="fr-FR" dirty="0" err="1"/>
              <a:t>significantly</a:t>
            </a:r>
            <a:r>
              <a:rPr lang="fr-FR" dirty="0"/>
              <a:t> more </a:t>
            </a:r>
            <a:r>
              <a:rPr lang="fr-FR" dirty="0" err="1"/>
              <a:t>likely</a:t>
            </a:r>
            <a:r>
              <a:rPr lang="fr-FR" dirty="0"/>
              <a:t> to have HLA Class II </a:t>
            </a:r>
            <a:r>
              <a:rPr lang="fr-FR" dirty="0" err="1"/>
              <a:t>dnDSA</a:t>
            </a:r>
            <a:r>
              <a:rPr lang="fr-FR" dirty="0"/>
              <a:t> (92% vs. 48%, p=0.003) and </a:t>
            </a:r>
            <a:r>
              <a:rPr lang="fr-FR" dirty="0" err="1"/>
              <a:t>exhibited</a:t>
            </a:r>
            <a:r>
              <a:rPr lang="fr-FR" dirty="0"/>
              <a:t> </a:t>
            </a:r>
            <a:r>
              <a:rPr lang="fr-FR" dirty="0" err="1"/>
              <a:t>higher</a:t>
            </a:r>
            <a:r>
              <a:rPr lang="fr-FR" dirty="0"/>
              <a:t> </a:t>
            </a:r>
            <a:r>
              <a:rPr lang="fr-FR" dirty="0" err="1"/>
              <a:t>mean</a:t>
            </a:r>
            <a:r>
              <a:rPr lang="fr-FR" dirty="0"/>
              <a:t> maximum MFI values (11,683 vs. 7,152, p=0.002). Time to </a:t>
            </a:r>
            <a:r>
              <a:rPr lang="fr-FR" dirty="0" err="1"/>
              <a:t>dnDSA</a:t>
            </a:r>
            <a:r>
              <a:rPr lang="fr-FR" dirty="0"/>
              <a:t> </a:t>
            </a:r>
            <a:r>
              <a:rPr lang="fr-FR" dirty="0" err="1"/>
              <a:t>onset</a:t>
            </a:r>
            <a:r>
              <a:rPr lang="fr-FR" dirty="0"/>
              <a:t> </a:t>
            </a:r>
            <a:r>
              <a:rPr lang="fr-FR" dirty="0" err="1"/>
              <a:t>was</a:t>
            </a:r>
            <a:r>
              <a:rPr lang="fr-FR" dirty="0"/>
              <a:t> </a:t>
            </a:r>
            <a:r>
              <a:rPr lang="fr-FR" dirty="0" err="1"/>
              <a:t>significantly</a:t>
            </a:r>
            <a:r>
              <a:rPr lang="fr-FR" dirty="0"/>
              <a:t> shorter in </a:t>
            </a:r>
            <a:r>
              <a:rPr lang="fr-FR" dirty="0" err="1"/>
              <a:t>responders</a:t>
            </a:r>
            <a:r>
              <a:rPr lang="fr-FR" dirty="0"/>
              <a:t> (61 </a:t>
            </a:r>
            <a:r>
              <a:rPr lang="fr-FR" dirty="0" err="1"/>
              <a:t>days</a:t>
            </a:r>
            <a:r>
              <a:rPr lang="fr-FR" dirty="0"/>
              <a:t> vs. 258 </a:t>
            </a:r>
            <a:r>
              <a:rPr lang="fr-FR" dirty="0" err="1"/>
              <a:t>days</a:t>
            </a:r>
            <a:r>
              <a:rPr lang="fr-FR" dirty="0"/>
              <a:t>, p=0.005). Multivariable </a:t>
            </a:r>
            <a:r>
              <a:rPr lang="fr-FR" dirty="0" err="1"/>
              <a:t>logistic</a:t>
            </a:r>
            <a:r>
              <a:rPr lang="fr-FR" dirty="0"/>
              <a:t> </a:t>
            </a:r>
            <a:r>
              <a:rPr lang="fr-FR" dirty="0" err="1"/>
              <a:t>regression</a:t>
            </a:r>
            <a:r>
              <a:rPr lang="fr-FR" dirty="0"/>
              <a:t> </a:t>
            </a:r>
            <a:r>
              <a:rPr lang="fr-FR" dirty="0" err="1"/>
              <a:t>revealed</a:t>
            </a:r>
            <a:r>
              <a:rPr lang="fr-FR" dirty="0"/>
              <a:t> </a:t>
            </a:r>
            <a:r>
              <a:rPr lang="fr-FR" dirty="0" err="1"/>
              <a:t>that</a:t>
            </a:r>
            <a:r>
              <a:rPr lang="fr-FR" dirty="0"/>
              <a:t> </a:t>
            </a:r>
            <a:r>
              <a:rPr lang="fr-FR" dirty="0" err="1"/>
              <a:t>treatment</a:t>
            </a:r>
            <a:r>
              <a:rPr lang="fr-FR" dirty="0"/>
              <a:t> </a:t>
            </a:r>
            <a:r>
              <a:rPr lang="fr-FR" dirty="0" err="1"/>
              <a:t>initiated</a:t>
            </a:r>
            <a:r>
              <a:rPr lang="fr-FR" dirty="0"/>
              <a:t> </a:t>
            </a:r>
            <a:r>
              <a:rPr lang="fr-FR" dirty="0" err="1"/>
              <a:t>during</a:t>
            </a:r>
            <a:r>
              <a:rPr lang="fr-FR" dirty="0"/>
              <a:t> </a:t>
            </a:r>
            <a:r>
              <a:rPr lang="fr-FR" dirty="0" err="1"/>
              <a:t>subclinical</a:t>
            </a:r>
            <a:r>
              <a:rPr lang="fr-FR" dirty="0"/>
              <a:t> </a:t>
            </a:r>
            <a:r>
              <a:rPr lang="fr-FR" dirty="0" err="1"/>
              <a:t>antibody-mediated</a:t>
            </a:r>
            <a:r>
              <a:rPr lang="fr-FR" dirty="0"/>
              <a:t> rejection (AMR) </a:t>
            </a:r>
            <a:r>
              <a:rPr lang="fr-FR" dirty="0" err="1"/>
              <a:t>significantly</a:t>
            </a:r>
            <a:r>
              <a:rPr lang="fr-FR" dirty="0"/>
              <a:t> </a:t>
            </a:r>
            <a:r>
              <a:rPr lang="fr-FR" dirty="0" err="1"/>
              <a:t>improved</a:t>
            </a:r>
            <a:r>
              <a:rPr lang="fr-FR" dirty="0"/>
              <a:t> </a:t>
            </a:r>
            <a:r>
              <a:rPr lang="fr-FR" dirty="0" err="1"/>
              <a:t>dnDSA</a:t>
            </a:r>
            <a:r>
              <a:rPr lang="fr-FR" dirty="0"/>
              <a:t> </a:t>
            </a:r>
            <a:r>
              <a:rPr lang="fr-FR" dirty="0" err="1"/>
              <a:t>elimination</a:t>
            </a:r>
            <a:r>
              <a:rPr lang="fr-FR" dirty="0"/>
              <a:t> (OR = 28.33, 95% CI 2.25–357.27, p &lt; 0.005). This </a:t>
            </a:r>
            <a:r>
              <a:rPr lang="fr-FR" dirty="0" err="1"/>
              <a:t>underscores</a:t>
            </a:r>
            <a:r>
              <a:rPr lang="fr-FR" dirty="0"/>
              <a:t> the importance of </a:t>
            </a:r>
            <a:r>
              <a:rPr lang="fr-FR" dirty="0" err="1"/>
              <a:t>early</a:t>
            </a:r>
            <a:r>
              <a:rPr lang="fr-FR" dirty="0"/>
              <a:t> intervention, </a:t>
            </a:r>
            <a:r>
              <a:rPr lang="fr-FR" dirty="0" err="1"/>
              <a:t>even</a:t>
            </a:r>
            <a:r>
              <a:rPr lang="fr-FR" dirty="0"/>
              <a:t> in the absence of </a:t>
            </a:r>
            <a:r>
              <a:rPr lang="fr-FR" dirty="0" err="1"/>
              <a:t>clinical</a:t>
            </a:r>
            <a:r>
              <a:rPr lang="fr-FR" dirty="0"/>
              <a:t> </a:t>
            </a:r>
            <a:r>
              <a:rPr lang="fr-FR" dirty="0" err="1"/>
              <a:t>symptoms</a:t>
            </a:r>
            <a:r>
              <a:rPr lang="fr-FR" dirty="0"/>
              <a:t> or </a:t>
            </a:r>
            <a:r>
              <a:rPr lang="fr-FR" dirty="0" err="1"/>
              <a:t>lung</a:t>
            </a:r>
            <a:r>
              <a:rPr lang="fr-FR" dirty="0"/>
              <a:t> </a:t>
            </a:r>
            <a:r>
              <a:rPr lang="fr-FR" dirty="0" err="1"/>
              <a:t>function</a:t>
            </a:r>
            <a:r>
              <a:rPr lang="fr-FR" dirty="0"/>
              <a:t> </a:t>
            </a:r>
            <a:r>
              <a:rPr lang="fr-FR" dirty="0" err="1"/>
              <a:t>decline</a:t>
            </a:r>
            <a:r>
              <a:rPr lang="fr-FR" dirty="0"/>
              <a:t>. </a:t>
            </a:r>
          </a:p>
          <a:p>
            <a:r>
              <a:rPr lang="fr-FR" b="1" dirty="0"/>
              <a:t>Conclusions</a:t>
            </a:r>
            <a:r>
              <a:rPr lang="fr-FR" dirty="0"/>
              <a:t>: The </a:t>
            </a:r>
            <a:r>
              <a:rPr lang="fr-FR" dirty="0" err="1"/>
              <a:t>therapeutic</a:t>
            </a:r>
            <a:r>
              <a:rPr lang="fr-FR" dirty="0"/>
              <a:t> </a:t>
            </a:r>
            <a:r>
              <a:rPr lang="fr-FR" dirty="0" err="1"/>
              <a:t>approach</a:t>
            </a:r>
            <a:r>
              <a:rPr lang="fr-FR" dirty="0"/>
              <a:t> for </a:t>
            </a:r>
            <a:r>
              <a:rPr lang="fr-FR" dirty="0" err="1"/>
              <a:t>managing</a:t>
            </a:r>
            <a:r>
              <a:rPr lang="fr-FR" dirty="0"/>
              <a:t> </a:t>
            </a:r>
            <a:r>
              <a:rPr lang="fr-FR" dirty="0" err="1"/>
              <a:t>dnDSA</a:t>
            </a:r>
            <a:r>
              <a:rPr lang="fr-FR" dirty="0"/>
              <a:t> </a:t>
            </a:r>
            <a:r>
              <a:rPr lang="fr-FR" dirty="0" err="1"/>
              <a:t>following</a:t>
            </a:r>
            <a:r>
              <a:rPr lang="fr-FR" dirty="0"/>
              <a:t> </a:t>
            </a:r>
            <a:r>
              <a:rPr lang="fr-FR" dirty="0" err="1"/>
              <a:t>lung</a:t>
            </a:r>
            <a:r>
              <a:rPr lang="fr-FR" dirty="0"/>
              <a:t> transplantation </a:t>
            </a:r>
            <a:r>
              <a:rPr lang="fr-FR" dirty="0" err="1"/>
              <a:t>remains</a:t>
            </a:r>
            <a:r>
              <a:rPr lang="fr-FR" dirty="0"/>
              <a:t> a topic of </a:t>
            </a:r>
            <a:r>
              <a:rPr lang="fr-FR" dirty="0" err="1"/>
              <a:t>ongoing</a:t>
            </a:r>
            <a:r>
              <a:rPr lang="fr-FR" dirty="0"/>
              <a:t> </a:t>
            </a:r>
            <a:r>
              <a:rPr lang="fr-FR" dirty="0" err="1"/>
              <a:t>debate</a:t>
            </a:r>
            <a:r>
              <a:rPr lang="fr-FR" dirty="0"/>
              <a:t>. Our </a:t>
            </a:r>
            <a:r>
              <a:rPr lang="fr-FR" dirty="0" err="1"/>
              <a:t>findings</a:t>
            </a:r>
            <a:r>
              <a:rPr lang="fr-FR" dirty="0"/>
              <a:t> </a:t>
            </a:r>
            <a:r>
              <a:rPr lang="fr-FR" dirty="0" err="1"/>
              <a:t>suggest</a:t>
            </a:r>
            <a:r>
              <a:rPr lang="fr-FR" dirty="0"/>
              <a:t> </a:t>
            </a:r>
            <a:r>
              <a:rPr lang="fr-FR" dirty="0" err="1"/>
              <a:t>that</a:t>
            </a:r>
            <a:r>
              <a:rPr lang="fr-FR" dirty="0"/>
              <a:t> </a:t>
            </a:r>
            <a:r>
              <a:rPr lang="fr-FR" dirty="0" err="1"/>
              <a:t>early</a:t>
            </a:r>
            <a:r>
              <a:rPr lang="fr-FR" dirty="0"/>
              <a:t> intervention </a:t>
            </a:r>
            <a:r>
              <a:rPr lang="fr-FR" dirty="0" err="1"/>
              <a:t>targeting</a:t>
            </a:r>
            <a:r>
              <a:rPr lang="fr-FR" dirty="0"/>
              <a:t> </a:t>
            </a:r>
            <a:r>
              <a:rPr lang="fr-FR" dirty="0" err="1"/>
              <a:t>dnDSA</a:t>
            </a:r>
            <a:r>
              <a:rPr lang="fr-FR" dirty="0"/>
              <a:t> </a:t>
            </a:r>
            <a:r>
              <a:rPr lang="fr-FR" dirty="0" err="1"/>
              <a:t>may</a:t>
            </a:r>
            <a:r>
              <a:rPr lang="fr-FR" dirty="0"/>
              <a:t> </a:t>
            </a:r>
            <a:r>
              <a:rPr lang="fr-FR" dirty="0" err="1"/>
              <a:t>significantly</a:t>
            </a:r>
            <a:r>
              <a:rPr lang="fr-FR" dirty="0"/>
              <a:t> </a:t>
            </a:r>
            <a:r>
              <a:rPr lang="fr-FR" dirty="0" err="1"/>
              <a:t>enhance</a:t>
            </a:r>
            <a:r>
              <a:rPr lang="fr-FR" dirty="0"/>
              <a:t> the </a:t>
            </a:r>
            <a:r>
              <a:rPr lang="fr-FR" dirty="0" err="1"/>
              <a:t>likelihood</a:t>
            </a:r>
            <a:r>
              <a:rPr lang="fr-FR" dirty="0"/>
              <a:t> of </a:t>
            </a:r>
            <a:r>
              <a:rPr lang="fr-FR" dirty="0" err="1"/>
              <a:t>successful</a:t>
            </a:r>
            <a:r>
              <a:rPr lang="fr-FR" dirty="0"/>
              <a:t> </a:t>
            </a:r>
            <a:r>
              <a:rPr lang="fr-FR" dirty="0" err="1"/>
              <a:t>antibody</a:t>
            </a:r>
            <a:r>
              <a:rPr lang="fr-FR" dirty="0"/>
              <a:t> </a:t>
            </a:r>
            <a:r>
              <a:rPr lang="fr-FR" dirty="0" err="1"/>
              <a:t>elimination</a:t>
            </a:r>
            <a:r>
              <a:rPr lang="fr-FR" dirty="0"/>
              <a:t>, </a:t>
            </a:r>
            <a:r>
              <a:rPr lang="fr-FR" dirty="0" err="1"/>
              <a:t>potentially</a:t>
            </a:r>
            <a:r>
              <a:rPr lang="fr-FR" dirty="0"/>
              <a:t> </a:t>
            </a:r>
            <a:r>
              <a:rPr lang="fr-FR" dirty="0" err="1"/>
              <a:t>improving</a:t>
            </a:r>
            <a:r>
              <a:rPr lang="fr-FR" dirty="0"/>
              <a:t> patient </a:t>
            </a:r>
            <a:r>
              <a:rPr lang="fr-FR" dirty="0" err="1"/>
              <a:t>outcomes</a:t>
            </a:r>
            <a:r>
              <a:rPr lang="fr-FR" dirty="0"/>
              <a:t>.</a:t>
            </a:r>
          </a:p>
          <a:p>
            <a:endParaRPr lang="fr-FR" dirty="0"/>
          </a:p>
        </p:txBody>
      </p:sp>
      <p:sp>
        <p:nvSpPr>
          <p:cNvPr id="4" name="Espace réservé du numéro de diapositive 3">
            <a:extLst>
              <a:ext uri="{FF2B5EF4-FFF2-40B4-BE49-F238E27FC236}">
                <a16:creationId xmlns:a16="http://schemas.microsoft.com/office/drawing/2014/main" id="{A9A6216D-B399-B0E6-70A0-60B704282B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12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0EA2-5B3C-FD04-497E-FCB000088C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7FAB61-1CA3-5D86-651F-3236BFBDD7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01AC1A-2426-7D7D-1C28-33E721A748D6}"/>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b="0" i="1" dirty="0" err="1">
                <a:latin typeface="+mn-lt"/>
              </a:rPr>
              <a:t>DnDSA</a:t>
            </a:r>
            <a:r>
              <a:rPr lang="fr-FR" b="0" i="1" dirty="0">
                <a:latin typeface="+mn-lt"/>
              </a:rPr>
              <a:t>, </a:t>
            </a:r>
            <a:r>
              <a:rPr lang="en-US" sz="1200" b="0" i="1" dirty="0">
                <a:latin typeface="+mn-lt"/>
                <a:cs typeface="Arial" panose="020B0604020202020204" pitchFamily="34" charset="0"/>
              </a:rPr>
              <a:t>De novo donor-specific antibodies; IVIG, Intravenous immunoglobulin;  AMR, </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Antibody-mediated rejection; OR, Odds ratio; CI, Confidence interval.</a:t>
            </a:r>
            <a:endParaRPr lang="fr-FR" b="0" i="1" dirty="0">
              <a:latin typeface="+mn-lt"/>
            </a:endParaRPr>
          </a:p>
          <a:p>
            <a:endParaRPr lang="fr-FR" b="1" dirty="0"/>
          </a:p>
          <a:p>
            <a:r>
              <a:rPr lang="fr-FR" b="1" dirty="0"/>
              <a:t>Reference </a:t>
            </a:r>
            <a:r>
              <a:rPr lang="fr-FR" b="1" dirty="0" err="1"/>
              <a:t>Number</a:t>
            </a:r>
            <a:r>
              <a:rPr lang="fr-FR" b="1" dirty="0"/>
              <a:t>: 1190 </a:t>
            </a:r>
          </a:p>
          <a:p>
            <a:r>
              <a:rPr lang="fr-FR" b="1" dirty="0"/>
              <a:t>EFFICACY OF INTRAVENOUS IMMUNOGLOBULIN FOR DONOR-SPECIFIC ANTIBODIES AFTER LUNG TRANSPLANTATION </a:t>
            </a:r>
          </a:p>
          <a:p>
            <a:endParaRPr lang="fr-FR" dirty="0"/>
          </a:p>
          <a:p>
            <a:r>
              <a:rPr lang="fr-FR" b="1" dirty="0"/>
              <a:t>Philip Degenfelder</a:t>
            </a:r>
            <a:r>
              <a:rPr lang="fr-FR" b="1" baseline="30000" dirty="0"/>
              <a:t>1</a:t>
            </a:r>
            <a:r>
              <a:rPr lang="fr-FR" b="1" dirty="0"/>
              <a:t>, Maximilian Vorstandlechner</a:t>
            </a:r>
            <a:r>
              <a:rPr lang="fr-FR" b="1" baseline="30000" dirty="0"/>
              <a:t>1</a:t>
            </a:r>
            <a:r>
              <a:rPr lang="fr-FR" b="1" dirty="0"/>
              <a:t>, Julia Kovacs</a:t>
            </a:r>
            <a:r>
              <a:rPr lang="fr-FR" b="1" baseline="30000" dirty="0"/>
              <a:t>1</a:t>
            </a:r>
            <a:r>
              <a:rPr lang="fr-FR" b="1" dirty="0"/>
              <a:t>, Julia Walter</a:t>
            </a:r>
            <a:r>
              <a:rPr lang="fr-FR" b="1" baseline="30000" dirty="0"/>
              <a:t>1,2</a:t>
            </a:r>
            <a:r>
              <a:rPr lang="fr-FR" b="1" dirty="0"/>
              <a:t>, Andrea Dick</a:t>
            </a:r>
            <a:r>
              <a:rPr lang="fr-FR" b="1" baseline="30000" dirty="0"/>
              <a:t>3</a:t>
            </a:r>
            <a:r>
              <a:rPr lang="fr-FR" b="1" dirty="0"/>
              <a:t>, Sebastian Michel</a:t>
            </a:r>
            <a:r>
              <a:rPr lang="fr-FR" b="1" baseline="30000" dirty="0"/>
              <a:t>4</a:t>
            </a:r>
            <a:r>
              <a:rPr lang="fr-FR" b="1" dirty="0"/>
              <a:t>, Christian Schneider</a:t>
            </a:r>
            <a:r>
              <a:rPr lang="fr-FR" b="1" baseline="30000" dirty="0"/>
              <a:t>1</a:t>
            </a:r>
            <a:r>
              <a:rPr lang="fr-FR" b="1" dirty="0"/>
              <a:t>, Michael Irlbeck</a:t>
            </a:r>
            <a:r>
              <a:rPr lang="fr-FR" b="1" baseline="30000" dirty="0"/>
              <a:t>5</a:t>
            </a:r>
            <a:r>
              <a:rPr lang="fr-FR" b="1" dirty="0"/>
              <a:t>, Nikolaus Kneidinger</a:t>
            </a:r>
            <a:r>
              <a:rPr lang="fr-FR" b="1" baseline="30000" dirty="0"/>
              <a:t>6</a:t>
            </a:r>
            <a:r>
              <a:rPr lang="fr-FR" b="1" dirty="0"/>
              <a:t>, Teresa Kauke</a:t>
            </a:r>
            <a:r>
              <a:rPr lang="fr-FR" b="1" baseline="30000" dirty="0"/>
              <a:t>1,3</a:t>
            </a:r>
            <a:r>
              <a:rPr lang="fr-FR" b="1" dirty="0"/>
              <a:t> </a:t>
            </a:r>
          </a:p>
          <a:p>
            <a:endParaRPr lang="fr-FR" dirty="0"/>
          </a:p>
          <a:p>
            <a:r>
              <a:rPr lang="fr-FR" i="1" baseline="30000" dirty="0"/>
              <a:t>1</a:t>
            </a:r>
            <a:r>
              <a:rPr lang="fr-FR" i="1" dirty="0"/>
              <a:t>University Hospital of Munich (LMU), Division of </a:t>
            </a:r>
            <a:r>
              <a:rPr lang="fr-FR" i="1" dirty="0" err="1"/>
              <a:t>Thoracic</a:t>
            </a:r>
            <a:r>
              <a:rPr lang="fr-FR" i="1" dirty="0"/>
              <a:t> </a:t>
            </a:r>
            <a:r>
              <a:rPr lang="fr-FR" i="1" dirty="0" err="1"/>
              <a:t>Surgery</a:t>
            </a:r>
            <a:r>
              <a:rPr lang="fr-FR" i="1" dirty="0"/>
              <a:t>, Munich, Germany, </a:t>
            </a:r>
            <a:r>
              <a:rPr lang="fr-FR" i="1" baseline="30000" dirty="0"/>
              <a:t>2</a:t>
            </a:r>
            <a:r>
              <a:rPr lang="fr-FR" i="1" dirty="0"/>
              <a:t>University Hospital of Munich (LMU), </a:t>
            </a:r>
            <a:r>
              <a:rPr lang="fr-FR" i="1" dirty="0" err="1"/>
              <a:t>Department</a:t>
            </a:r>
            <a:r>
              <a:rPr lang="fr-FR" i="1" dirty="0"/>
              <a:t> of </a:t>
            </a:r>
            <a:r>
              <a:rPr lang="fr-FR" i="1" dirty="0" err="1"/>
              <a:t>Medicine</a:t>
            </a:r>
            <a:r>
              <a:rPr lang="fr-FR" i="1" dirty="0"/>
              <a:t> V, Munich, Germany, </a:t>
            </a:r>
            <a:r>
              <a:rPr lang="fr-FR" i="1" baseline="30000" dirty="0"/>
              <a:t>3</a:t>
            </a:r>
            <a:r>
              <a:rPr lang="fr-FR" i="1" dirty="0"/>
              <a:t>University Hospital of Munich (LMU), Division of Transfusion </a:t>
            </a:r>
            <a:r>
              <a:rPr lang="fr-FR" i="1" dirty="0" err="1"/>
              <a:t>Medicine</a:t>
            </a:r>
            <a:r>
              <a:rPr lang="fr-FR" i="1" dirty="0"/>
              <a:t>, </a:t>
            </a:r>
            <a:r>
              <a:rPr lang="fr-FR" i="1" dirty="0" err="1"/>
              <a:t>Laboratory</a:t>
            </a:r>
            <a:r>
              <a:rPr lang="fr-FR" i="1" dirty="0"/>
              <a:t> for </a:t>
            </a:r>
            <a:r>
              <a:rPr lang="fr-FR" i="1" dirty="0" err="1"/>
              <a:t>Immunogenetics</a:t>
            </a:r>
            <a:r>
              <a:rPr lang="fr-FR" i="1" dirty="0"/>
              <a:t>, Munich, Germany, </a:t>
            </a:r>
            <a:r>
              <a:rPr lang="fr-FR" i="1" baseline="30000" dirty="0"/>
              <a:t>4</a:t>
            </a:r>
            <a:r>
              <a:rPr lang="fr-FR" i="1" dirty="0"/>
              <a:t>University Hospital of Munich (LMU), </a:t>
            </a:r>
            <a:r>
              <a:rPr lang="fr-FR" i="1" dirty="0" err="1"/>
              <a:t>Department</a:t>
            </a:r>
            <a:r>
              <a:rPr lang="fr-FR" i="1" dirty="0"/>
              <a:t> of </a:t>
            </a:r>
            <a:r>
              <a:rPr lang="fr-FR" i="1" dirty="0" err="1"/>
              <a:t>Cardiac</a:t>
            </a:r>
            <a:r>
              <a:rPr lang="fr-FR" i="1" dirty="0"/>
              <a:t> </a:t>
            </a:r>
            <a:r>
              <a:rPr lang="fr-FR" i="1" dirty="0" err="1"/>
              <a:t>Surgery</a:t>
            </a:r>
            <a:r>
              <a:rPr lang="fr-FR" i="1" dirty="0"/>
              <a:t>, Munich, Germany, </a:t>
            </a:r>
            <a:r>
              <a:rPr lang="fr-FR" i="1" baseline="30000" dirty="0"/>
              <a:t>5</a:t>
            </a:r>
            <a:r>
              <a:rPr lang="fr-FR" i="1" dirty="0"/>
              <a:t>University Hospital of Munich (LMU), </a:t>
            </a:r>
            <a:r>
              <a:rPr lang="fr-FR" i="1" dirty="0" err="1"/>
              <a:t>Department</a:t>
            </a:r>
            <a:r>
              <a:rPr lang="fr-FR" i="1" dirty="0"/>
              <a:t> of </a:t>
            </a:r>
            <a:r>
              <a:rPr lang="fr-FR" i="1" dirty="0" err="1"/>
              <a:t>Anesthesiology</a:t>
            </a:r>
            <a:r>
              <a:rPr lang="fr-FR" i="1" dirty="0"/>
              <a:t>, Munich, Germany, </a:t>
            </a:r>
            <a:r>
              <a:rPr lang="fr-FR" i="1" baseline="30000" dirty="0"/>
              <a:t>6</a:t>
            </a:r>
            <a:r>
              <a:rPr lang="fr-FR" i="1" dirty="0"/>
              <a:t>Medical </a:t>
            </a:r>
            <a:r>
              <a:rPr lang="fr-FR" i="1" dirty="0" err="1"/>
              <a:t>University</a:t>
            </a:r>
            <a:r>
              <a:rPr lang="fr-FR" i="1" dirty="0"/>
              <a:t> of Graz, </a:t>
            </a:r>
            <a:r>
              <a:rPr lang="fr-FR" i="1" dirty="0" err="1"/>
              <a:t>Department</a:t>
            </a:r>
            <a:r>
              <a:rPr lang="fr-FR" i="1" dirty="0"/>
              <a:t> of </a:t>
            </a:r>
            <a:r>
              <a:rPr lang="fr-FR" i="1" dirty="0" err="1"/>
              <a:t>Internal</a:t>
            </a:r>
            <a:r>
              <a:rPr lang="fr-FR" i="1" dirty="0"/>
              <a:t> </a:t>
            </a:r>
            <a:r>
              <a:rPr lang="fr-FR" i="1" dirty="0" err="1"/>
              <a:t>Medicine</a:t>
            </a:r>
            <a:r>
              <a:rPr lang="fr-FR" i="1" dirty="0"/>
              <a:t>, Division of </a:t>
            </a:r>
            <a:r>
              <a:rPr lang="fr-FR" i="1" dirty="0" err="1"/>
              <a:t>Pulmonology</a:t>
            </a:r>
            <a:r>
              <a:rPr lang="fr-FR" i="1" dirty="0"/>
              <a:t>, Graz, </a:t>
            </a:r>
            <a:r>
              <a:rPr lang="fr-FR" i="1" dirty="0" err="1"/>
              <a:t>Austria</a:t>
            </a:r>
            <a:r>
              <a:rPr lang="fr-FR" i="1" dirty="0"/>
              <a:t> </a:t>
            </a:r>
          </a:p>
          <a:p>
            <a:endParaRPr lang="fr-FR" dirty="0"/>
          </a:p>
          <a:p>
            <a:r>
              <a:rPr lang="fr-FR" b="1" dirty="0"/>
              <a:t>Background</a:t>
            </a:r>
            <a:r>
              <a:rPr lang="fr-FR" dirty="0"/>
              <a:t>: De novo </a:t>
            </a:r>
            <a:r>
              <a:rPr lang="fr-FR" dirty="0" err="1"/>
              <a:t>donor-specific</a:t>
            </a:r>
            <a:r>
              <a:rPr lang="fr-FR" dirty="0"/>
              <a:t> </a:t>
            </a:r>
            <a:r>
              <a:rPr lang="fr-FR" dirty="0" err="1"/>
              <a:t>antibodies</a:t>
            </a:r>
            <a:r>
              <a:rPr lang="fr-FR" dirty="0"/>
              <a:t> (</a:t>
            </a:r>
            <a:r>
              <a:rPr lang="fr-FR" dirty="0" err="1"/>
              <a:t>dnDSA</a:t>
            </a:r>
            <a:r>
              <a:rPr lang="fr-FR" dirty="0"/>
              <a:t>) are </a:t>
            </a:r>
            <a:r>
              <a:rPr lang="fr-FR" dirty="0" err="1"/>
              <a:t>associated</a:t>
            </a:r>
            <a:r>
              <a:rPr lang="fr-FR" dirty="0"/>
              <a:t> </a:t>
            </a:r>
            <a:r>
              <a:rPr lang="fr-FR" dirty="0" err="1"/>
              <a:t>with</a:t>
            </a:r>
            <a:r>
              <a:rPr lang="fr-FR" dirty="0"/>
              <a:t> </a:t>
            </a:r>
            <a:r>
              <a:rPr lang="fr-FR" dirty="0" err="1"/>
              <a:t>poor</a:t>
            </a:r>
            <a:r>
              <a:rPr lang="fr-FR" dirty="0"/>
              <a:t> </a:t>
            </a:r>
            <a:r>
              <a:rPr lang="fr-FR" dirty="0" err="1"/>
              <a:t>outcomes</a:t>
            </a:r>
            <a:r>
              <a:rPr lang="fr-FR" dirty="0"/>
              <a:t> and </a:t>
            </a:r>
            <a:r>
              <a:rPr lang="fr-FR" dirty="0" err="1"/>
              <a:t>reduced</a:t>
            </a:r>
            <a:r>
              <a:rPr lang="fr-FR" dirty="0"/>
              <a:t> </a:t>
            </a:r>
            <a:r>
              <a:rPr lang="fr-FR" dirty="0" err="1"/>
              <a:t>survival</a:t>
            </a:r>
            <a:r>
              <a:rPr lang="fr-FR" dirty="0"/>
              <a:t> </a:t>
            </a:r>
            <a:r>
              <a:rPr lang="fr-FR" dirty="0" err="1"/>
              <a:t>following</a:t>
            </a:r>
            <a:r>
              <a:rPr lang="fr-FR" dirty="0"/>
              <a:t> </a:t>
            </a:r>
            <a:r>
              <a:rPr lang="fr-FR" dirty="0" err="1"/>
              <a:t>lung</a:t>
            </a:r>
            <a:r>
              <a:rPr lang="fr-FR" dirty="0"/>
              <a:t> transplantation. </a:t>
            </a:r>
            <a:r>
              <a:rPr lang="fr-FR" dirty="0" err="1"/>
              <a:t>Despite</a:t>
            </a:r>
            <a:r>
              <a:rPr lang="fr-FR" dirty="0"/>
              <a:t> </a:t>
            </a:r>
            <a:r>
              <a:rPr lang="fr-FR" dirty="0" err="1"/>
              <a:t>their</a:t>
            </a:r>
            <a:r>
              <a:rPr lang="fr-FR" dirty="0"/>
              <a:t> </a:t>
            </a:r>
            <a:r>
              <a:rPr lang="fr-FR" dirty="0" err="1"/>
              <a:t>clinical</a:t>
            </a:r>
            <a:r>
              <a:rPr lang="fr-FR" dirty="0"/>
              <a:t> </a:t>
            </a:r>
            <a:r>
              <a:rPr lang="fr-FR" dirty="0" err="1"/>
              <a:t>significance</a:t>
            </a:r>
            <a:r>
              <a:rPr lang="fr-FR" dirty="0"/>
              <a:t>, </a:t>
            </a:r>
            <a:r>
              <a:rPr lang="fr-FR" dirty="0" err="1"/>
              <a:t>treatment</a:t>
            </a:r>
            <a:r>
              <a:rPr lang="fr-FR" dirty="0"/>
              <a:t> </a:t>
            </a:r>
            <a:r>
              <a:rPr lang="fr-FR" dirty="0" err="1"/>
              <a:t>protocols</a:t>
            </a:r>
            <a:r>
              <a:rPr lang="fr-FR" dirty="0"/>
              <a:t> </a:t>
            </a:r>
            <a:r>
              <a:rPr lang="fr-FR" dirty="0" err="1"/>
              <a:t>remain</a:t>
            </a:r>
            <a:r>
              <a:rPr lang="fr-FR" dirty="0"/>
              <a:t> variable and </a:t>
            </a:r>
            <a:r>
              <a:rPr lang="fr-FR" dirty="0" err="1"/>
              <a:t>lack</a:t>
            </a:r>
            <a:r>
              <a:rPr lang="fr-FR" dirty="0"/>
              <a:t> consensus. This </a:t>
            </a:r>
            <a:r>
              <a:rPr lang="fr-FR" dirty="0" err="1"/>
              <a:t>study</a:t>
            </a:r>
            <a:r>
              <a:rPr lang="fr-FR" dirty="0"/>
              <a:t> </a:t>
            </a:r>
            <a:r>
              <a:rPr lang="fr-FR" dirty="0" err="1"/>
              <a:t>aimed</a:t>
            </a:r>
            <a:r>
              <a:rPr lang="fr-FR" dirty="0"/>
              <a:t> to </a:t>
            </a:r>
            <a:r>
              <a:rPr lang="fr-FR" dirty="0" err="1"/>
              <a:t>evaluate</a:t>
            </a:r>
            <a:r>
              <a:rPr lang="fr-FR" dirty="0"/>
              <a:t> the </a:t>
            </a:r>
            <a:r>
              <a:rPr lang="fr-FR" dirty="0" err="1"/>
              <a:t>efficacy</a:t>
            </a:r>
            <a:r>
              <a:rPr lang="fr-FR" dirty="0"/>
              <a:t> of </a:t>
            </a:r>
            <a:r>
              <a:rPr lang="fr-FR" dirty="0" err="1"/>
              <a:t>intravenous</a:t>
            </a:r>
            <a:r>
              <a:rPr lang="fr-FR" dirty="0"/>
              <a:t> </a:t>
            </a:r>
            <a:r>
              <a:rPr lang="fr-FR" dirty="0" err="1"/>
              <a:t>immunoglobulin</a:t>
            </a:r>
            <a:r>
              <a:rPr lang="fr-FR" dirty="0"/>
              <a:t> (IVIG) in </a:t>
            </a:r>
            <a:r>
              <a:rPr lang="fr-FR" dirty="0" err="1"/>
              <a:t>eliminating</a:t>
            </a:r>
            <a:r>
              <a:rPr lang="fr-FR" dirty="0"/>
              <a:t> </a:t>
            </a:r>
            <a:r>
              <a:rPr lang="fr-FR" dirty="0" err="1"/>
              <a:t>dnDSA</a:t>
            </a:r>
            <a:r>
              <a:rPr lang="fr-FR" dirty="0"/>
              <a:t> and to </a:t>
            </a:r>
            <a:r>
              <a:rPr lang="fr-FR" dirty="0" err="1"/>
              <a:t>identify</a:t>
            </a:r>
            <a:r>
              <a:rPr lang="fr-FR" dirty="0"/>
              <a:t> </a:t>
            </a:r>
            <a:r>
              <a:rPr lang="fr-FR" dirty="0" err="1"/>
              <a:t>prognostic</a:t>
            </a:r>
            <a:r>
              <a:rPr lang="fr-FR" dirty="0"/>
              <a:t> </a:t>
            </a:r>
            <a:r>
              <a:rPr lang="fr-FR" dirty="0" err="1"/>
              <a:t>factors</a:t>
            </a:r>
            <a:r>
              <a:rPr lang="fr-FR" dirty="0"/>
              <a:t> </a:t>
            </a:r>
            <a:r>
              <a:rPr lang="fr-FR" dirty="0" err="1"/>
              <a:t>influencing</a:t>
            </a:r>
            <a:r>
              <a:rPr lang="fr-FR" dirty="0"/>
              <a:t> </a:t>
            </a:r>
            <a:r>
              <a:rPr lang="fr-FR" dirty="0" err="1"/>
              <a:t>treatment</a:t>
            </a:r>
            <a:r>
              <a:rPr lang="fr-FR" dirty="0"/>
              <a:t> </a:t>
            </a:r>
            <a:r>
              <a:rPr lang="fr-FR" dirty="0" err="1"/>
              <a:t>outcomes</a:t>
            </a:r>
            <a:r>
              <a:rPr lang="fr-FR" dirty="0"/>
              <a:t>. </a:t>
            </a:r>
          </a:p>
          <a:p>
            <a:r>
              <a:rPr lang="fr-FR" b="1" dirty="0"/>
              <a:t>Methods</a:t>
            </a:r>
            <a:r>
              <a:rPr lang="fr-FR" dirty="0"/>
              <a:t>: </a:t>
            </a:r>
            <a:r>
              <a:rPr lang="fr-FR" dirty="0" err="1"/>
              <a:t>Between</a:t>
            </a:r>
            <a:r>
              <a:rPr lang="fr-FR" dirty="0"/>
              <a:t> 2015 and 2019, 47 </a:t>
            </a:r>
            <a:r>
              <a:rPr lang="fr-FR" dirty="0" err="1"/>
              <a:t>lung</a:t>
            </a:r>
            <a:r>
              <a:rPr lang="fr-FR" dirty="0"/>
              <a:t> transplant </a:t>
            </a:r>
            <a:r>
              <a:rPr lang="fr-FR" dirty="0" err="1"/>
              <a:t>recipients</a:t>
            </a:r>
            <a:r>
              <a:rPr lang="fr-FR" dirty="0"/>
              <a:t> </a:t>
            </a:r>
            <a:r>
              <a:rPr lang="fr-FR" dirty="0" err="1"/>
              <a:t>with</a:t>
            </a:r>
            <a:r>
              <a:rPr lang="fr-FR" dirty="0"/>
              <a:t> </a:t>
            </a:r>
            <a:r>
              <a:rPr lang="fr-FR" dirty="0" err="1"/>
              <a:t>dnDSA</a:t>
            </a:r>
            <a:r>
              <a:rPr lang="fr-FR" dirty="0"/>
              <a:t> </a:t>
            </a:r>
            <a:r>
              <a:rPr lang="fr-FR" dirty="0" err="1"/>
              <a:t>were</a:t>
            </a:r>
            <a:r>
              <a:rPr lang="fr-FR" dirty="0"/>
              <a:t> </a:t>
            </a:r>
            <a:r>
              <a:rPr lang="fr-FR" dirty="0" err="1"/>
              <a:t>treated</a:t>
            </a:r>
            <a:r>
              <a:rPr lang="fr-FR" dirty="0"/>
              <a:t> </a:t>
            </a:r>
            <a:r>
              <a:rPr lang="fr-FR" dirty="0" err="1"/>
              <a:t>with</a:t>
            </a:r>
            <a:r>
              <a:rPr lang="fr-FR" dirty="0"/>
              <a:t> IVIG (1 g/kg </a:t>
            </a:r>
            <a:r>
              <a:rPr lang="fr-FR" dirty="0" err="1"/>
              <a:t>initially</a:t>
            </a:r>
            <a:r>
              <a:rPr lang="fr-FR" dirty="0"/>
              <a:t>, </a:t>
            </a:r>
            <a:r>
              <a:rPr lang="fr-FR" dirty="0" err="1"/>
              <a:t>followed</a:t>
            </a:r>
            <a:r>
              <a:rPr lang="fr-FR" dirty="0"/>
              <a:t> by 0.5 g/kg at four-</a:t>
            </a:r>
            <a:r>
              <a:rPr lang="fr-FR" dirty="0" err="1"/>
              <a:t>week</a:t>
            </a:r>
            <a:r>
              <a:rPr lang="fr-FR" dirty="0"/>
              <a:t> </a:t>
            </a:r>
            <a:r>
              <a:rPr lang="fr-FR" dirty="0" err="1"/>
              <a:t>intervals</a:t>
            </a:r>
            <a:r>
              <a:rPr lang="fr-FR" dirty="0"/>
              <a:t>, up to </a:t>
            </a:r>
            <a:r>
              <a:rPr lang="fr-FR" dirty="0" err="1"/>
              <a:t>three</a:t>
            </a:r>
            <a:r>
              <a:rPr lang="fr-FR" dirty="0"/>
              <a:t> doses). Patients </a:t>
            </a:r>
            <a:r>
              <a:rPr lang="fr-FR" dirty="0" err="1"/>
              <a:t>were</a:t>
            </a:r>
            <a:r>
              <a:rPr lang="fr-FR" dirty="0"/>
              <a:t> </a:t>
            </a:r>
            <a:r>
              <a:rPr lang="fr-FR" dirty="0" err="1"/>
              <a:t>classified</a:t>
            </a:r>
            <a:r>
              <a:rPr lang="fr-FR" dirty="0"/>
              <a:t> as </a:t>
            </a:r>
            <a:r>
              <a:rPr lang="fr-FR" dirty="0" err="1"/>
              <a:t>responders</a:t>
            </a:r>
            <a:r>
              <a:rPr lang="fr-FR" dirty="0"/>
              <a:t> (</a:t>
            </a:r>
            <a:r>
              <a:rPr lang="fr-FR" dirty="0" err="1"/>
              <a:t>elimination</a:t>
            </a:r>
            <a:r>
              <a:rPr lang="fr-FR" dirty="0"/>
              <a:t> of </a:t>
            </a:r>
            <a:r>
              <a:rPr lang="fr-FR" dirty="0" err="1"/>
              <a:t>dnDSA</a:t>
            </a:r>
            <a:r>
              <a:rPr lang="fr-FR" dirty="0"/>
              <a:t>, n=23) or non-</a:t>
            </a:r>
            <a:r>
              <a:rPr lang="fr-FR" dirty="0" err="1"/>
              <a:t>responders</a:t>
            </a:r>
            <a:r>
              <a:rPr lang="fr-FR" dirty="0"/>
              <a:t> (persistent </a:t>
            </a:r>
            <a:r>
              <a:rPr lang="fr-FR" dirty="0" err="1"/>
              <a:t>dnDSA</a:t>
            </a:r>
            <a:r>
              <a:rPr lang="fr-FR" dirty="0"/>
              <a:t>, n=24). HLA </a:t>
            </a:r>
            <a:r>
              <a:rPr lang="fr-FR" dirty="0" err="1"/>
              <a:t>antibodies</a:t>
            </a:r>
            <a:r>
              <a:rPr lang="fr-FR" dirty="0"/>
              <a:t> </a:t>
            </a:r>
            <a:r>
              <a:rPr lang="fr-FR" dirty="0" err="1"/>
              <a:t>were</a:t>
            </a:r>
            <a:r>
              <a:rPr lang="fr-FR" dirty="0"/>
              <a:t> </a:t>
            </a:r>
            <a:r>
              <a:rPr lang="fr-FR" dirty="0" err="1"/>
              <a:t>assessed</a:t>
            </a:r>
            <a:r>
              <a:rPr lang="fr-FR" dirty="0"/>
              <a:t> via </a:t>
            </a:r>
            <a:r>
              <a:rPr lang="fr-FR" dirty="0" err="1"/>
              <a:t>Luminex</a:t>
            </a:r>
            <a:r>
              <a:rPr lang="fr-FR" dirty="0"/>
              <a:t> Single </a:t>
            </a:r>
            <a:r>
              <a:rPr lang="fr-FR" dirty="0" err="1"/>
              <a:t>Antigen</a:t>
            </a:r>
            <a:r>
              <a:rPr lang="fr-FR" dirty="0"/>
              <a:t> </a:t>
            </a:r>
            <a:r>
              <a:rPr lang="fr-FR" dirty="0" err="1"/>
              <a:t>Bead</a:t>
            </a:r>
            <a:r>
              <a:rPr lang="fr-FR" dirty="0"/>
              <a:t> </a:t>
            </a:r>
            <a:r>
              <a:rPr lang="fr-FR" dirty="0" err="1"/>
              <a:t>assays</a:t>
            </a:r>
            <a:r>
              <a:rPr lang="fr-FR" dirty="0"/>
              <a:t> </a:t>
            </a:r>
            <a:r>
              <a:rPr lang="fr-FR" dirty="0" err="1"/>
              <a:t>before</a:t>
            </a:r>
            <a:r>
              <a:rPr lang="fr-FR" dirty="0"/>
              <a:t>, </a:t>
            </a:r>
            <a:r>
              <a:rPr lang="fr-FR" dirty="0" err="1"/>
              <a:t>during</a:t>
            </a:r>
            <a:r>
              <a:rPr lang="fr-FR" dirty="0"/>
              <a:t>, and </a:t>
            </a:r>
            <a:r>
              <a:rPr lang="fr-FR" dirty="0" err="1"/>
              <a:t>after</a:t>
            </a:r>
            <a:r>
              <a:rPr lang="fr-FR" dirty="0"/>
              <a:t> </a:t>
            </a:r>
            <a:r>
              <a:rPr lang="fr-FR" dirty="0" err="1"/>
              <a:t>treatment</a:t>
            </a:r>
            <a:r>
              <a:rPr lang="fr-FR" dirty="0"/>
              <a:t>. </a:t>
            </a:r>
          </a:p>
          <a:p>
            <a:r>
              <a:rPr lang="fr-FR" b="1" dirty="0" err="1"/>
              <a:t>Results</a:t>
            </a:r>
            <a:r>
              <a:rPr lang="fr-FR" dirty="0"/>
              <a:t>: IVIG </a:t>
            </a:r>
            <a:r>
              <a:rPr lang="fr-FR" dirty="0" err="1"/>
              <a:t>therapy</a:t>
            </a:r>
            <a:r>
              <a:rPr lang="fr-FR" dirty="0"/>
              <a:t> </a:t>
            </a:r>
            <a:r>
              <a:rPr lang="fr-FR" dirty="0" err="1"/>
              <a:t>resulted</a:t>
            </a:r>
            <a:r>
              <a:rPr lang="fr-FR" dirty="0"/>
              <a:t> in </a:t>
            </a:r>
            <a:r>
              <a:rPr lang="fr-FR" dirty="0" err="1"/>
              <a:t>dnDSA</a:t>
            </a:r>
            <a:r>
              <a:rPr lang="fr-FR" dirty="0"/>
              <a:t> </a:t>
            </a:r>
            <a:r>
              <a:rPr lang="fr-FR" dirty="0" err="1"/>
              <a:t>elimination</a:t>
            </a:r>
            <a:r>
              <a:rPr lang="fr-FR" dirty="0"/>
              <a:t> in 49% of patients. Age and </a:t>
            </a:r>
            <a:r>
              <a:rPr lang="fr-FR" dirty="0" err="1"/>
              <a:t>gender</a:t>
            </a:r>
            <a:r>
              <a:rPr lang="fr-FR" dirty="0"/>
              <a:t> </a:t>
            </a:r>
            <a:r>
              <a:rPr lang="fr-FR" dirty="0" err="1"/>
              <a:t>did</a:t>
            </a:r>
            <a:r>
              <a:rPr lang="fr-FR" dirty="0"/>
              <a:t> not </a:t>
            </a:r>
            <a:r>
              <a:rPr lang="fr-FR" dirty="0" err="1"/>
              <a:t>differ</a:t>
            </a:r>
            <a:r>
              <a:rPr lang="fr-FR" dirty="0"/>
              <a:t> </a:t>
            </a:r>
            <a:r>
              <a:rPr lang="fr-FR" dirty="0" err="1"/>
              <a:t>significantly</a:t>
            </a:r>
            <a:r>
              <a:rPr lang="fr-FR" dirty="0"/>
              <a:t> </a:t>
            </a:r>
            <a:r>
              <a:rPr lang="fr-FR" dirty="0" err="1"/>
              <a:t>between</a:t>
            </a:r>
            <a:r>
              <a:rPr lang="fr-FR" dirty="0"/>
              <a:t> </a:t>
            </a:r>
            <a:r>
              <a:rPr lang="fr-FR" dirty="0" err="1"/>
              <a:t>responders</a:t>
            </a:r>
            <a:r>
              <a:rPr lang="fr-FR" dirty="0"/>
              <a:t> and non-</a:t>
            </a:r>
            <a:r>
              <a:rPr lang="fr-FR" dirty="0" err="1"/>
              <a:t>responders</a:t>
            </a:r>
            <a:r>
              <a:rPr lang="fr-FR" dirty="0"/>
              <a:t> (p=0.28 and p=1.0, </a:t>
            </a:r>
            <a:r>
              <a:rPr lang="fr-FR" dirty="0" err="1"/>
              <a:t>respectively</a:t>
            </a:r>
            <a:r>
              <a:rPr lang="fr-FR" dirty="0"/>
              <a:t>). </a:t>
            </a:r>
            <a:r>
              <a:rPr lang="fr-FR" dirty="0" err="1"/>
              <a:t>However</a:t>
            </a:r>
            <a:r>
              <a:rPr lang="fr-FR" dirty="0"/>
              <a:t>, non </a:t>
            </a:r>
            <a:r>
              <a:rPr lang="fr-FR" dirty="0" err="1"/>
              <a:t>responders</a:t>
            </a:r>
            <a:r>
              <a:rPr lang="fr-FR" dirty="0"/>
              <a:t> </a:t>
            </a:r>
            <a:r>
              <a:rPr lang="fr-FR" dirty="0" err="1"/>
              <a:t>were</a:t>
            </a:r>
            <a:r>
              <a:rPr lang="fr-FR" dirty="0"/>
              <a:t> </a:t>
            </a:r>
            <a:r>
              <a:rPr lang="fr-FR" dirty="0" err="1"/>
              <a:t>significantly</a:t>
            </a:r>
            <a:r>
              <a:rPr lang="fr-FR" dirty="0"/>
              <a:t> more </a:t>
            </a:r>
            <a:r>
              <a:rPr lang="fr-FR" dirty="0" err="1"/>
              <a:t>likely</a:t>
            </a:r>
            <a:r>
              <a:rPr lang="fr-FR" dirty="0"/>
              <a:t> to have HLA Class II </a:t>
            </a:r>
            <a:r>
              <a:rPr lang="fr-FR" dirty="0" err="1"/>
              <a:t>dnDSA</a:t>
            </a:r>
            <a:r>
              <a:rPr lang="fr-FR" dirty="0"/>
              <a:t> (92% vs. 48%, p=0.003) and </a:t>
            </a:r>
            <a:r>
              <a:rPr lang="fr-FR" dirty="0" err="1"/>
              <a:t>exhibited</a:t>
            </a:r>
            <a:r>
              <a:rPr lang="fr-FR" dirty="0"/>
              <a:t> </a:t>
            </a:r>
            <a:r>
              <a:rPr lang="fr-FR" dirty="0" err="1"/>
              <a:t>higher</a:t>
            </a:r>
            <a:r>
              <a:rPr lang="fr-FR" dirty="0"/>
              <a:t> </a:t>
            </a:r>
            <a:r>
              <a:rPr lang="fr-FR" dirty="0" err="1"/>
              <a:t>mean</a:t>
            </a:r>
            <a:r>
              <a:rPr lang="fr-FR" dirty="0"/>
              <a:t> maximum MFI values (11,683 vs. 7,152, p=0.002). Time to </a:t>
            </a:r>
            <a:r>
              <a:rPr lang="fr-FR" dirty="0" err="1"/>
              <a:t>dnDSA</a:t>
            </a:r>
            <a:r>
              <a:rPr lang="fr-FR" dirty="0"/>
              <a:t> </a:t>
            </a:r>
            <a:r>
              <a:rPr lang="fr-FR" dirty="0" err="1"/>
              <a:t>onset</a:t>
            </a:r>
            <a:r>
              <a:rPr lang="fr-FR" dirty="0"/>
              <a:t> </a:t>
            </a:r>
            <a:r>
              <a:rPr lang="fr-FR" dirty="0" err="1"/>
              <a:t>was</a:t>
            </a:r>
            <a:r>
              <a:rPr lang="fr-FR" dirty="0"/>
              <a:t> </a:t>
            </a:r>
            <a:r>
              <a:rPr lang="fr-FR" dirty="0" err="1"/>
              <a:t>significantly</a:t>
            </a:r>
            <a:r>
              <a:rPr lang="fr-FR" dirty="0"/>
              <a:t> shorter in </a:t>
            </a:r>
            <a:r>
              <a:rPr lang="fr-FR" dirty="0" err="1"/>
              <a:t>responders</a:t>
            </a:r>
            <a:r>
              <a:rPr lang="fr-FR" dirty="0"/>
              <a:t> (61 </a:t>
            </a:r>
            <a:r>
              <a:rPr lang="fr-FR" dirty="0" err="1"/>
              <a:t>days</a:t>
            </a:r>
            <a:r>
              <a:rPr lang="fr-FR" dirty="0"/>
              <a:t> vs. 258 </a:t>
            </a:r>
            <a:r>
              <a:rPr lang="fr-FR" dirty="0" err="1"/>
              <a:t>days</a:t>
            </a:r>
            <a:r>
              <a:rPr lang="fr-FR" dirty="0"/>
              <a:t>, p=0.005). Multivariable </a:t>
            </a:r>
            <a:r>
              <a:rPr lang="fr-FR" dirty="0" err="1"/>
              <a:t>logistic</a:t>
            </a:r>
            <a:r>
              <a:rPr lang="fr-FR" dirty="0"/>
              <a:t> </a:t>
            </a:r>
            <a:r>
              <a:rPr lang="fr-FR" dirty="0" err="1"/>
              <a:t>regression</a:t>
            </a:r>
            <a:r>
              <a:rPr lang="fr-FR" dirty="0"/>
              <a:t> </a:t>
            </a:r>
            <a:r>
              <a:rPr lang="fr-FR" dirty="0" err="1"/>
              <a:t>revealed</a:t>
            </a:r>
            <a:r>
              <a:rPr lang="fr-FR" dirty="0"/>
              <a:t> </a:t>
            </a:r>
            <a:r>
              <a:rPr lang="fr-FR" dirty="0" err="1"/>
              <a:t>that</a:t>
            </a:r>
            <a:r>
              <a:rPr lang="fr-FR" dirty="0"/>
              <a:t> </a:t>
            </a:r>
            <a:r>
              <a:rPr lang="fr-FR" dirty="0" err="1"/>
              <a:t>treatment</a:t>
            </a:r>
            <a:r>
              <a:rPr lang="fr-FR" dirty="0"/>
              <a:t> </a:t>
            </a:r>
            <a:r>
              <a:rPr lang="fr-FR" dirty="0" err="1"/>
              <a:t>initiated</a:t>
            </a:r>
            <a:r>
              <a:rPr lang="fr-FR" dirty="0"/>
              <a:t> </a:t>
            </a:r>
            <a:r>
              <a:rPr lang="fr-FR" dirty="0" err="1"/>
              <a:t>during</a:t>
            </a:r>
            <a:r>
              <a:rPr lang="fr-FR" dirty="0"/>
              <a:t> </a:t>
            </a:r>
            <a:r>
              <a:rPr lang="fr-FR" dirty="0" err="1"/>
              <a:t>subclinical</a:t>
            </a:r>
            <a:r>
              <a:rPr lang="fr-FR" dirty="0"/>
              <a:t> </a:t>
            </a:r>
            <a:r>
              <a:rPr lang="fr-FR" dirty="0" err="1"/>
              <a:t>antibody-mediated</a:t>
            </a:r>
            <a:r>
              <a:rPr lang="fr-FR" dirty="0"/>
              <a:t> rejection (AMR) </a:t>
            </a:r>
            <a:r>
              <a:rPr lang="fr-FR" dirty="0" err="1"/>
              <a:t>significantly</a:t>
            </a:r>
            <a:r>
              <a:rPr lang="fr-FR" dirty="0"/>
              <a:t> </a:t>
            </a:r>
            <a:r>
              <a:rPr lang="fr-FR" dirty="0" err="1"/>
              <a:t>improved</a:t>
            </a:r>
            <a:r>
              <a:rPr lang="fr-FR" dirty="0"/>
              <a:t> </a:t>
            </a:r>
            <a:r>
              <a:rPr lang="fr-FR" dirty="0" err="1"/>
              <a:t>dnDSA</a:t>
            </a:r>
            <a:r>
              <a:rPr lang="fr-FR" dirty="0"/>
              <a:t> </a:t>
            </a:r>
            <a:r>
              <a:rPr lang="fr-FR" dirty="0" err="1"/>
              <a:t>elimination</a:t>
            </a:r>
            <a:r>
              <a:rPr lang="fr-FR" dirty="0"/>
              <a:t> (OR = 28.33, 95% CI 2.25–357.27, p &lt; 0.005). This </a:t>
            </a:r>
            <a:r>
              <a:rPr lang="fr-FR" dirty="0" err="1"/>
              <a:t>underscores</a:t>
            </a:r>
            <a:r>
              <a:rPr lang="fr-FR" dirty="0"/>
              <a:t> the importance of </a:t>
            </a:r>
            <a:r>
              <a:rPr lang="fr-FR" dirty="0" err="1"/>
              <a:t>early</a:t>
            </a:r>
            <a:r>
              <a:rPr lang="fr-FR" dirty="0"/>
              <a:t> intervention, </a:t>
            </a:r>
            <a:r>
              <a:rPr lang="fr-FR" dirty="0" err="1"/>
              <a:t>even</a:t>
            </a:r>
            <a:r>
              <a:rPr lang="fr-FR" dirty="0"/>
              <a:t> in the absence of </a:t>
            </a:r>
            <a:r>
              <a:rPr lang="fr-FR" dirty="0" err="1"/>
              <a:t>clinical</a:t>
            </a:r>
            <a:r>
              <a:rPr lang="fr-FR" dirty="0"/>
              <a:t> </a:t>
            </a:r>
            <a:r>
              <a:rPr lang="fr-FR" dirty="0" err="1"/>
              <a:t>symptoms</a:t>
            </a:r>
            <a:r>
              <a:rPr lang="fr-FR" dirty="0"/>
              <a:t> or </a:t>
            </a:r>
            <a:r>
              <a:rPr lang="fr-FR" dirty="0" err="1"/>
              <a:t>lung</a:t>
            </a:r>
            <a:r>
              <a:rPr lang="fr-FR" dirty="0"/>
              <a:t> </a:t>
            </a:r>
            <a:r>
              <a:rPr lang="fr-FR" dirty="0" err="1"/>
              <a:t>function</a:t>
            </a:r>
            <a:r>
              <a:rPr lang="fr-FR" dirty="0"/>
              <a:t> </a:t>
            </a:r>
            <a:r>
              <a:rPr lang="fr-FR" dirty="0" err="1"/>
              <a:t>decline</a:t>
            </a:r>
            <a:r>
              <a:rPr lang="fr-FR" dirty="0"/>
              <a:t>. </a:t>
            </a:r>
          </a:p>
          <a:p>
            <a:r>
              <a:rPr lang="fr-FR" b="1" dirty="0"/>
              <a:t>Conclusions</a:t>
            </a:r>
            <a:r>
              <a:rPr lang="fr-FR" dirty="0"/>
              <a:t>: The </a:t>
            </a:r>
            <a:r>
              <a:rPr lang="fr-FR" dirty="0" err="1"/>
              <a:t>therapeutic</a:t>
            </a:r>
            <a:r>
              <a:rPr lang="fr-FR" dirty="0"/>
              <a:t> </a:t>
            </a:r>
            <a:r>
              <a:rPr lang="fr-FR" dirty="0" err="1"/>
              <a:t>approach</a:t>
            </a:r>
            <a:r>
              <a:rPr lang="fr-FR" dirty="0"/>
              <a:t> for </a:t>
            </a:r>
            <a:r>
              <a:rPr lang="fr-FR" dirty="0" err="1"/>
              <a:t>managing</a:t>
            </a:r>
            <a:r>
              <a:rPr lang="fr-FR" dirty="0"/>
              <a:t> </a:t>
            </a:r>
            <a:r>
              <a:rPr lang="fr-FR" dirty="0" err="1"/>
              <a:t>dnDSA</a:t>
            </a:r>
            <a:r>
              <a:rPr lang="fr-FR" dirty="0"/>
              <a:t> </a:t>
            </a:r>
            <a:r>
              <a:rPr lang="fr-FR" dirty="0" err="1"/>
              <a:t>following</a:t>
            </a:r>
            <a:r>
              <a:rPr lang="fr-FR" dirty="0"/>
              <a:t> </a:t>
            </a:r>
            <a:r>
              <a:rPr lang="fr-FR" dirty="0" err="1"/>
              <a:t>lung</a:t>
            </a:r>
            <a:r>
              <a:rPr lang="fr-FR" dirty="0"/>
              <a:t> transplantation </a:t>
            </a:r>
            <a:r>
              <a:rPr lang="fr-FR" dirty="0" err="1"/>
              <a:t>remains</a:t>
            </a:r>
            <a:r>
              <a:rPr lang="fr-FR" dirty="0"/>
              <a:t> a topic of </a:t>
            </a:r>
            <a:r>
              <a:rPr lang="fr-FR" dirty="0" err="1"/>
              <a:t>ongoing</a:t>
            </a:r>
            <a:r>
              <a:rPr lang="fr-FR" dirty="0"/>
              <a:t> </a:t>
            </a:r>
            <a:r>
              <a:rPr lang="fr-FR" dirty="0" err="1"/>
              <a:t>debate</a:t>
            </a:r>
            <a:r>
              <a:rPr lang="fr-FR" dirty="0"/>
              <a:t>. Our </a:t>
            </a:r>
            <a:r>
              <a:rPr lang="fr-FR" dirty="0" err="1"/>
              <a:t>findings</a:t>
            </a:r>
            <a:r>
              <a:rPr lang="fr-FR" dirty="0"/>
              <a:t> </a:t>
            </a:r>
            <a:r>
              <a:rPr lang="fr-FR" dirty="0" err="1"/>
              <a:t>suggest</a:t>
            </a:r>
            <a:r>
              <a:rPr lang="fr-FR" dirty="0"/>
              <a:t> </a:t>
            </a:r>
            <a:r>
              <a:rPr lang="fr-FR" dirty="0" err="1"/>
              <a:t>that</a:t>
            </a:r>
            <a:r>
              <a:rPr lang="fr-FR" dirty="0"/>
              <a:t> </a:t>
            </a:r>
            <a:r>
              <a:rPr lang="fr-FR" dirty="0" err="1"/>
              <a:t>early</a:t>
            </a:r>
            <a:r>
              <a:rPr lang="fr-FR" dirty="0"/>
              <a:t> intervention </a:t>
            </a:r>
            <a:r>
              <a:rPr lang="fr-FR" dirty="0" err="1"/>
              <a:t>targeting</a:t>
            </a:r>
            <a:r>
              <a:rPr lang="fr-FR" dirty="0"/>
              <a:t> </a:t>
            </a:r>
            <a:r>
              <a:rPr lang="fr-FR" dirty="0" err="1"/>
              <a:t>dnDSA</a:t>
            </a:r>
            <a:r>
              <a:rPr lang="fr-FR" dirty="0"/>
              <a:t> </a:t>
            </a:r>
            <a:r>
              <a:rPr lang="fr-FR" dirty="0" err="1"/>
              <a:t>may</a:t>
            </a:r>
            <a:r>
              <a:rPr lang="fr-FR" dirty="0"/>
              <a:t> </a:t>
            </a:r>
            <a:r>
              <a:rPr lang="fr-FR" dirty="0" err="1"/>
              <a:t>significantly</a:t>
            </a:r>
            <a:r>
              <a:rPr lang="fr-FR" dirty="0"/>
              <a:t> </a:t>
            </a:r>
            <a:r>
              <a:rPr lang="fr-FR" dirty="0" err="1"/>
              <a:t>enhance</a:t>
            </a:r>
            <a:r>
              <a:rPr lang="fr-FR" dirty="0"/>
              <a:t> the </a:t>
            </a:r>
            <a:r>
              <a:rPr lang="fr-FR" dirty="0" err="1"/>
              <a:t>likelihood</a:t>
            </a:r>
            <a:r>
              <a:rPr lang="fr-FR" dirty="0"/>
              <a:t> of </a:t>
            </a:r>
            <a:r>
              <a:rPr lang="fr-FR" dirty="0" err="1"/>
              <a:t>successful</a:t>
            </a:r>
            <a:r>
              <a:rPr lang="fr-FR" dirty="0"/>
              <a:t> </a:t>
            </a:r>
            <a:r>
              <a:rPr lang="fr-FR" dirty="0" err="1"/>
              <a:t>antibody</a:t>
            </a:r>
            <a:r>
              <a:rPr lang="fr-FR" dirty="0"/>
              <a:t> </a:t>
            </a:r>
            <a:r>
              <a:rPr lang="fr-FR" dirty="0" err="1"/>
              <a:t>elimination</a:t>
            </a:r>
            <a:r>
              <a:rPr lang="fr-FR" dirty="0"/>
              <a:t>, </a:t>
            </a:r>
            <a:r>
              <a:rPr lang="fr-FR" dirty="0" err="1"/>
              <a:t>potentially</a:t>
            </a:r>
            <a:r>
              <a:rPr lang="fr-FR" dirty="0"/>
              <a:t> </a:t>
            </a:r>
            <a:r>
              <a:rPr lang="fr-FR" dirty="0" err="1"/>
              <a:t>improving</a:t>
            </a:r>
            <a:r>
              <a:rPr lang="fr-FR" dirty="0"/>
              <a:t> patient </a:t>
            </a:r>
            <a:r>
              <a:rPr lang="fr-FR" dirty="0" err="1"/>
              <a:t>outcomes</a:t>
            </a:r>
            <a:r>
              <a:rPr lang="fr-FR" dirty="0"/>
              <a:t>.</a:t>
            </a:r>
          </a:p>
        </p:txBody>
      </p:sp>
      <p:sp>
        <p:nvSpPr>
          <p:cNvPr id="4" name="Espace réservé du numéro de diapositive 3">
            <a:extLst>
              <a:ext uri="{FF2B5EF4-FFF2-40B4-BE49-F238E27FC236}">
                <a16:creationId xmlns:a16="http://schemas.microsoft.com/office/drawing/2014/main" id="{94D953FF-7DDA-FAC6-5090-8274368812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455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941F3-0575-8D33-C831-647AB1F966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56E17F-79C0-27BE-EC63-52967CB40B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F759EB-1FAD-EBEF-3145-EDFFD31C5D80}"/>
              </a:ext>
            </a:extLst>
          </p:cNvPr>
          <p:cNvSpPr>
            <a:spLocks noGrp="1"/>
          </p:cNvSpPr>
          <p:nvPr>
            <p:ph type="body" idx="1"/>
          </p:nvPr>
        </p:nvSpPr>
        <p:spPr/>
        <p:txBody>
          <a:bodyPr/>
          <a:lstStyle/>
          <a:p>
            <a:r>
              <a:rPr lang="en-US" i="1" dirty="0">
                <a:latin typeface="+mn-lt"/>
              </a:rPr>
              <a:t>Abbreviations: TTV, </a:t>
            </a:r>
            <a:r>
              <a:rPr lang="en-US" sz="1200" i="1" dirty="0">
                <a:latin typeface="+mn-lt"/>
                <a:cs typeface="Arial" panose="020B0604020202020204" pitchFamily="34" charset="0"/>
              </a:rPr>
              <a:t>Torque tenovirus; LTR, Lung transplantation recipients; CLAD, </a:t>
            </a:r>
            <a:r>
              <a:rPr lang="en-US" i="1" dirty="0">
                <a:latin typeface="+mn-lt"/>
              </a:rPr>
              <a:t>Chronic lung allograft dysfunction; SOT, </a:t>
            </a:r>
            <a:r>
              <a:rPr lang="en-US" sz="1200" i="1" dirty="0">
                <a:latin typeface="+mn-lt"/>
                <a:cs typeface="Arial" panose="020B0604020202020204" pitchFamily="34" charset="0"/>
              </a:rPr>
              <a:t>Solid organ transplantation. </a:t>
            </a:r>
          </a:p>
          <a:p>
            <a:endParaRPr lang="en-US" dirty="0"/>
          </a:p>
          <a:p>
            <a:r>
              <a:rPr lang="en-US" b="1" dirty="0"/>
              <a:t>Reference Number: 2023 </a:t>
            </a:r>
          </a:p>
          <a:p>
            <a:r>
              <a:rPr lang="en-US" b="1" dirty="0"/>
              <a:t>Seven years longitudinal measurements of TTV in lung transplant recipients </a:t>
            </a:r>
          </a:p>
          <a:p>
            <a:endParaRPr lang="en-US" dirty="0"/>
          </a:p>
          <a:p>
            <a:r>
              <a:rPr lang="en-US" b="1" dirty="0"/>
              <a:t>Edmund J. Gore</a:t>
            </a:r>
            <a:r>
              <a:rPr lang="en-US" b="1" baseline="30000" dirty="0"/>
              <a:t>1</a:t>
            </a:r>
            <a:r>
              <a:rPr lang="en-US" b="1" dirty="0"/>
              <a:t>, Judith Vonk</a:t>
            </a:r>
            <a:r>
              <a:rPr lang="en-US" b="1" baseline="30000" dirty="0"/>
              <a:t>2,3</a:t>
            </a:r>
            <a:r>
              <a:rPr lang="en-US" b="1" dirty="0"/>
              <a:t>, Lilli Rurenga-Gard</a:t>
            </a:r>
            <a:r>
              <a:rPr lang="en-US" b="1" baseline="30000" dirty="0"/>
              <a:t>1</a:t>
            </a:r>
            <a:r>
              <a:rPr lang="en-US" b="1" dirty="0"/>
              <a:t>, Hubert Niesters</a:t>
            </a:r>
            <a:r>
              <a:rPr lang="en-US" b="1" baseline="30000" dirty="0"/>
              <a:t>1</a:t>
            </a:r>
            <a:r>
              <a:rPr lang="en-US" b="1" dirty="0"/>
              <a:t>, Erik A.M. Verschuuren</a:t>
            </a:r>
            <a:r>
              <a:rPr lang="en-US" b="1" baseline="30000" dirty="0"/>
              <a:t>4</a:t>
            </a:r>
            <a:r>
              <a:rPr lang="en-US" b="1" dirty="0"/>
              <a:t>, Coretta Van Leer-Buter</a:t>
            </a:r>
            <a:r>
              <a:rPr lang="en-US" b="1" baseline="30000" dirty="0"/>
              <a:t>1</a:t>
            </a:r>
          </a:p>
          <a:p>
            <a:endParaRPr lang="en-US" i="1" dirty="0"/>
          </a:p>
          <a:p>
            <a:r>
              <a:rPr lang="en-US" i="1" baseline="30000" dirty="0"/>
              <a:t>1</a:t>
            </a:r>
            <a:r>
              <a:rPr lang="en-US" i="1" dirty="0"/>
              <a:t>UMCG, Medical Microbiology and Infection Prevention, Groningen, Netherlands Antilles, </a:t>
            </a:r>
            <a:r>
              <a:rPr lang="en-US" i="1" baseline="30000" dirty="0"/>
              <a:t>2</a:t>
            </a:r>
            <a:r>
              <a:rPr lang="en-US" i="1" dirty="0"/>
              <a:t>UMCG, Epidemiology, Groningen, The Netherlands, </a:t>
            </a:r>
            <a:r>
              <a:rPr lang="en-US" i="1" baseline="30000" dirty="0"/>
              <a:t>3</a:t>
            </a:r>
            <a:r>
              <a:rPr lang="en-US" i="1" dirty="0"/>
              <a:t>UMCG, Groningen Research Institute for Asthma and COPD (GRIAC), Groningen, The Netherlands, </a:t>
            </a:r>
            <a:r>
              <a:rPr lang="en-US" i="1" baseline="30000" dirty="0"/>
              <a:t>4</a:t>
            </a:r>
            <a:r>
              <a:rPr lang="en-US" i="1" dirty="0"/>
              <a:t>UMCG, Pulmonary Diseases, Groningen, The Netherlands </a:t>
            </a:r>
          </a:p>
          <a:p>
            <a:endParaRPr lang="en-US" dirty="0"/>
          </a:p>
          <a:p>
            <a:r>
              <a:rPr lang="en-US" b="1" dirty="0"/>
              <a:t>Background</a:t>
            </a:r>
            <a:r>
              <a:rPr lang="en-US" dirty="0"/>
              <a:t>: Torque tenovirus (TTV) is a DNA virus which causes no known human disease, and which is endemic with up to 90% - 100% of tested subjects having detectable TTV in blood. From studies in solid organ transplantation (SOT), it has become accepted that an elevated TTV viral load is an indication of over immunosuppression, while a low TTV viral load is an indication the patient is under immunosuppressed. So far no long term longitudinal studies exist investigating TTV loads for longer than 3 years after SOT. In this study we retrospectively examine TTV dynamics in lung transplantation recipients (LTR), over a period of up to 7 years. We further analyze the relationship between TTV, all cause mortality, acute and chronic lung allograft dysfunction (CLAD), and infectious risk. </a:t>
            </a:r>
          </a:p>
          <a:p>
            <a:r>
              <a:rPr lang="en-US" b="1" dirty="0"/>
              <a:t>Methods</a:t>
            </a:r>
            <a:r>
              <a:rPr lang="en-US" dirty="0"/>
              <a:t>: 88 patients that received a lung transplantation between January 2015 and December 2017 were included. Plasma was taken within 2 weeks after transplantation, and at routine outpatient visits, approximately every 3 months during the first year, every 6 months during the second and third year, and once per year thereafter. All samples were stored at −80 ◦C, until analysis. DNA was extracted from thawed plasma samples using the eMAG Nucleic Acid Extraction System, and tested for TTV using the RGene kit (bioMérieux, France). Data analyses were performed using SPSS 23.0. </a:t>
            </a:r>
          </a:p>
          <a:p>
            <a:r>
              <a:rPr lang="en-US" b="1" dirty="0"/>
              <a:t>Results</a:t>
            </a:r>
            <a:r>
              <a:rPr lang="en-US" dirty="0"/>
              <a:t>: Following transplantation a rapid increase in TTV load was observed in nearly all patients, reaching a peak TTV load of 7.7 log (+/-2.77) in 90 % of cases. Peak levels occurred between 90 and 120 days after transplantation and was followed by a gradual decrease. During the study period, 23 patients died, of whom 13 died of infections, and 26 developed CLAD. Both death and CLAD occurred significantly more in patients whose TTV load was above the mean value for that time after transplantation during their most recent out-patient visit (fig.1). </a:t>
            </a:r>
          </a:p>
          <a:p>
            <a:r>
              <a:rPr lang="en-US" b="1" dirty="0"/>
              <a:t>Conclusions</a:t>
            </a:r>
            <a:r>
              <a:rPr lang="en-US" dirty="0"/>
              <a:t>: This retrospective study, which investigates TTV loads over a period of 7 years after lung transplantation, suggests that sustained high TTV loads are associated with increased mortality and allograft dysfunction. Figure 1: Scatterplot of all TTV measurements. TTV measurement immediately prior to death (black dots), acute rejection episodes (red dots), and diagnosis of CLAD (green dots) are indicated.</a:t>
            </a:r>
            <a:endParaRPr lang="fr-FR" dirty="0"/>
          </a:p>
        </p:txBody>
      </p:sp>
      <p:sp>
        <p:nvSpPr>
          <p:cNvPr id="4" name="Espace réservé du numéro de diapositive 3">
            <a:extLst>
              <a:ext uri="{FF2B5EF4-FFF2-40B4-BE49-F238E27FC236}">
                <a16:creationId xmlns:a16="http://schemas.microsoft.com/office/drawing/2014/main" id="{7FCCD3AC-DA86-A227-186F-99E08ADBF2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81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AAE1-A6EA-8DED-1A14-98B59C3534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89FD72-EF7C-B0B3-2EED-4524B86917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C1CB2A-D383-6A6E-ECF2-81F33E9F28D0}"/>
              </a:ext>
            </a:extLst>
          </p:cNvPr>
          <p:cNvSpPr>
            <a:spLocks noGrp="1"/>
          </p:cNvSpPr>
          <p:nvPr>
            <p:ph type="body" idx="1"/>
          </p:nvPr>
        </p:nvSpPr>
        <p:spPr/>
        <p:txBody>
          <a:bodyPr/>
          <a:lstStyle/>
          <a:p>
            <a:r>
              <a:rPr lang="en-US" i="1" dirty="0">
                <a:latin typeface="+mn-lt"/>
              </a:rPr>
              <a:t>Abbreviations: TTV, </a:t>
            </a:r>
            <a:r>
              <a:rPr lang="en-US" sz="1200" i="1" dirty="0">
                <a:latin typeface="+mn-lt"/>
                <a:cs typeface="Arial" panose="020B0604020202020204" pitchFamily="34" charset="0"/>
              </a:rPr>
              <a:t>Torque tenovirus; LTR, Lung transplantation recipients; CLAD, </a:t>
            </a:r>
            <a:r>
              <a:rPr lang="en-US" i="1" dirty="0">
                <a:latin typeface="+mn-lt"/>
              </a:rPr>
              <a:t>Chronic lung allograft dysfunction; SOT, </a:t>
            </a:r>
            <a:r>
              <a:rPr lang="en-US" sz="1200" i="1" dirty="0">
                <a:latin typeface="+mn-lt"/>
                <a:cs typeface="Arial" panose="020B0604020202020204" pitchFamily="34" charset="0"/>
              </a:rPr>
              <a:t>Solid organ transplantation. </a:t>
            </a:r>
          </a:p>
          <a:p>
            <a:endParaRPr lang="en-US" dirty="0"/>
          </a:p>
          <a:p>
            <a:r>
              <a:rPr lang="en-US" b="1" dirty="0"/>
              <a:t>Reference Number: 2023 </a:t>
            </a:r>
          </a:p>
          <a:p>
            <a:r>
              <a:rPr lang="en-US" b="1" dirty="0"/>
              <a:t>Seven years longitudinal measurements of TTV in lung transplant recipients </a:t>
            </a:r>
          </a:p>
          <a:p>
            <a:endParaRPr lang="en-US" dirty="0"/>
          </a:p>
          <a:p>
            <a:r>
              <a:rPr lang="en-US" b="1" dirty="0"/>
              <a:t>Edmund J. Gore</a:t>
            </a:r>
            <a:r>
              <a:rPr lang="en-US" b="1" baseline="30000" dirty="0"/>
              <a:t>1</a:t>
            </a:r>
            <a:r>
              <a:rPr lang="en-US" b="1" dirty="0"/>
              <a:t>, Judith Vonk</a:t>
            </a:r>
            <a:r>
              <a:rPr lang="en-US" b="1" baseline="30000" dirty="0"/>
              <a:t>2,3</a:t>
            </a:r>
            <a:r>
              <a:rPr lang="en-US" b="1" dirty="0"/>
              <a:t>, Lilli Rurenga-Gard</a:t>
            </a:r>
            <a:r>
              <a:rPr lang="en-US" b="1" baseline="30000" dirty="0"/>
              <a:t>1</a:t>
            </a:r>
            <a:r>
              <a:rPr lang="en-US" b="1" dirty="0"/>
              <a:t>, Hubert Niesters</a:t>
            </a:r>
            <a:r>
              <a:rPr lang="en-US" b="1" baseline="30000" dirty="0"/>
              <a:t>1</a:t>
            </a:r>
            <a:r>
              <a:rPr lang="en-US" b="1" dirty="0"/>
              <a:t>, Erik A.M. Verschuuren</a:t>
            </a:r>
            <a:r>
              <a:rPr lang="en-US" b="1" baseline="30000" dirty="0"/>
              <a:t>4</a:t>
            </a:r>
            <a:r>
              <a:rPr lang="en-US" b="1" dirty="0"/>
              <a:t>, Coretta Van Leer-Buter</a:t>
            </a:r>
            <a:r>
              <a:rPr lang="en-US" b="1" baseline="30000" dirty="0"/>
              <a:t>1</a:t>
            </a:r>
          </a:p>
          <a:p>
            <a:endParaRPr lang="en-US" i="1" dirty="0"/>
          </a:p>
          <a:p>
            <a:r>
              <a:rPr lang="en-US" i="1" baseline="30000" dirty="0"/>
              <a:t>1</a:t>
            </a:r>
            <a:r>
              <a:rPr lang="en-US" i="1" dirty="0"/>
              <a:t>UMCG, Medical Microbiology and Infection Prevention, Groningen, Netherlands Antilles, </a:t>
            </a:r>
            <a:r>
              <a:rPr lang="en-US" i="1" baseline="30000" dirty="0"/>
              <a:t>2</a:t>
            </a:r>
            <a:r>
              <a:rPr lang="en-US" i="1" dirty="0"/>
              <a:t>UMCG, Epidemiology, Groningen, The Netherlands, </a:t>
            </a:r>
            <a:r>
              <a:rPr lang="en-US" i="1" baseline="30000" dirty="0"/>
              <a:t>3</a:t>
            </a:r>
            <a:r>
              <a:rPr lang="en-US" i="1" dirty="0"/>
              <a:t>UMCG, Groningen Research Institute for Asthma and COPD (GRIAC), Groningen, The Netherlands, </a:t>
            </a:r>
            <a:r>
              <a:rPr lang="en-US" i="1" baseline="30000" dirty="0"/>
              <a:t>4</a:t>
            </a:r>
            <a:r>
              <a:rPr lang="en-US" i="1" dirty="0"/>
              <a:t>UMCG, Pulmonary Diseases, Groningen, The Netherlands </a:t>
            </a:r>
          </a:p>
          <a:p>
            <a:endParaRPr lang="en-US" dirty="0"/>
          </a:p>
          <a:p>
            <a:r>
              <a:rPr lang="en-US" b="1" dirty="0"/>
              <a:t>Background</a:t>
            </a:r>
            <a:r>
              <a:rPr lang="en-US" dirty="0"/>
              <a:t>: Torque tenovirus (TTV) is a DNA virus which causes no known human disease, and which is endemic with up to 90% - 100% of tested subjects having detectable TTV in blood. From studies in solid organ transplantation (SOT), it has become accepted that an elevated TTV viral load is an indication of over immunosuppression, while a low TTV viral load is an indication the patient is under immunosuppressed. So far no long term longitudinal studies exist investigating TTV loads for longer than 3 years after SOT. In this study we retrospectively examine TTV dynamics in lung transplantation recipients (LTR), over a period of up to 7 years. We further analyze the relationship between TTV, all cause mortality, acute and chronic lung allograft dysfunction (CLAD), and infectious risk. </a:t>
            </a:r>
          </a:p>
          <a:p>
            <a:r>
              <a:rPr lang="en-US" b="1" dirty="0"/>
              <a:t>Methods</a:t>
            </a:r>
            <a:r>
              <a:rPr lang="en-US" dirty="0"/>
              <a:t>: 88 patients that received a lung transplantation between January 2015 and December 2017 were included. Plasma was taken within 2 weeks after transplantation, and at routine outpatient visits, approximately every 3 months during the first year, every 6 months during the second and third year, and once per year thereafter. All samples were stored at −80 ◦C, until analysis. DNA was extracted from thawed plasma samples using the eMAG Nucleic Acid Extraction System, and tested for TTV using the RGene kit (bioMérieux, France). Data analyses were performed using SPSS 23.0. </a:t>
            </a:r>
          </a:p>
          <a:p>
            <a:r>
              <a:rPr lang="en-US" b="1" dirty="0"/>
              <a:t>Results</a:t>
            </a:r>
            <a:r>
              <a:rPr lang="en-US" dirty="0"/>
              <a:t>: Following transplantation a rapid increase in TTV load was observed in nearly all patients, reaching a peak TTV load of 7.7 log (+/-2.77) in 90 % of cases. Peak levels occurred between 90 and 120 days after transplantation and was followed by a gradual decrease. During the study period, 23 patients died, of whom 13 died of infections, and 26 developed CLAD. Both death and CLAD occurred significantly more in patients whose TTV load was above the mean value for that time after transplantation during their most recent out-patient visit (fig.1). </a:t>
            </a:r>
          </a:p>
          <a:p>
            <a:r>
              <a:rPr lang="en-US" b="1" dirty="0"/>
              <a:t>Conclusions</a:t>
            </a:r>
            <a:r>
              <a:rPr lang="en-US" dirty="0"/>
              <a:t>: This retrospective study, which investigates TTV loads over a period of 7 years after lung transplantation, suggests that sustained high TTV loads are associated with increased mortality and allograft dysfunction. Figure 1: Scatterplot of all TTV measurements. TTV measurement immediately prior to death (black dots), acute rejection episodes (red dots), and diagnosis of CLAD (green dots) are indicated.</a:t>
            </a:r>
            <a:endParaRPr lang="fr-FR" dirty="0"/>
          </a:p>
          <a:p>
            <a:endParaRPr lang="fr-FR" dirty="0"/>
          </a:p>
        </p:txBody>
      </p:sp>
      <p:sp>
        <p:nvSpPr>
          <p:cNvPr id="4" name="Espace réservé du numéro de diapositive 3">
            <a:extLst>
              <a:ext uri="{FF2B5EF4-FFF2-40B4-BE49-F238E27FC236}">
                <a16:creationId xmlns:a16="http://schemas.microsoft.com/office/drawing/2014/main" id="{E80028D7-46FC-4D05-0FBD-8CEA38608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919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190C-3227-AA0B-B30E-019245FDCB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34712B-7C5A-FDF9-6151-699314B438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A379F2-D060-6C80-A2CC-7C9F2AE499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LTx, </a:t>
            </a:r>
            <a:r>
              <a:rPr lang="en-US" sz="1200" b="0" i="1" dirty="0">
                <a:latin typeface="+mn-lt"/>
                <a:cs typeface="Arial" panose="020B0604020202020204" pitchFamily="34" charset="0"/>
              </a:rPr>
              <a:t>Lung transplantation; DSBT, Donor-specific blood transfusion; </a:t>
            </a:r>
            <a:r>
              <a:rPr lang="fr-FR" b="0" i="1" dirty="0">
                <a:latin typeface="+mn-lt"/>
              </a:rPr>
              <a:t>ICON</a:t>
            </a:r>
            <a:r>
              <a:rPr lang="en-US" sz="1200" b="0" i="1" dirty="0">
                <a:latin typeface="+mn-lt"/>
                <a:cs typeface="Arial" panose="020B0604020202020204" pitchFamily="34" charset="0"/>
              </a:rPr>
              <a:t>, </a:t>
            </a:r>
            <a:r>
              <a:rPr lang="fr-FR" b="0" i="1" dirty="0">
                <a:latin typeface="+mn-lt"/>
              </a:rPr>
              <a:t>Iso-transfusion control</a:t>
            </a:r>
            <a:r>
              <a:rPr lang="en-US" b="0" i="1" dirty="0">
                <a:latin typeface="+mn-lt"/>
              </a:rPr>
              <a:t>; NCON, </a:t>
            </a:r>
            <a:r>
              <a:rPr lang="en-US" sz="1200" b="0" i="1" dirty="0">
                <a:latin typeface="+mn-lt"/>
                <a:cs typeface="Arial" panose="020B0604020202020204" pitchFamily="34" charset="0"/>
              </a:rPr>
              <a:t>Negative control; ACON, </a:t>
            </a:r>
            <a:r>
              <a:rPr lang="fr-FR" b="0" i="1" dirty="0" err="1">
                <a:latin typeface="+mn-lt"/>
              </a:rPr>
              <a:t>Allograft</a:t>
            </a:r>
            <a:r>
              <a:rPr lang="fr-FR" b="0" i="1" dirty="0">
                <a:latin typeface="+mn-lt"/>
              </a:rPr>
              <a:t> Control; CT, </a:t>
            </a:r>
            <a:r>
              <a:rPr lang="fr-FR" b="0" i="1" dirty="0" err="1">
                <a:latin typeface="+mn-lt"/>
              </a:rPr>
              <a:t>computed</a:t>
            </a:r>
            <a:r>
              <a:rPr lang="fr-FR" b="0" i="1" dirty="0">
                <a:latin typeface="+mn-lt"/>
              </a:rPr>
              <a:t> </a:t>
            </a:r>
            <a:r>
              <a:rPr lang="fr-FR" b="0" i="1" dirty="0" err="1">
                <a:latin typeface="+mn-lt"/>
              </a:rPr>
              <a:t>tomography</a:t>
            </a:r>
            <a:r>
              <a:rPr lang="en-US" sz="1200" b="0" i="1" dirty="0">
                <a:latin typeface="+mn-lt"/>
                <a:cs typeface="Arial" panose="020B0604020202020204" pitchFamily="34" charset="0"/>
              </a:rPr>
              <a:t>. </a:t>
            </a:r>
          </a:p>
          <a:p>
            <a:endParaRPr lang="fr-FR" b="1" dirty="0"/>
          </a:p>
          <a:p>
            <a:r>
              <a:rPr lang="fr-FR" b="1" dirty="0"/>
              <a:t>Reference </a:t>
            </a:r>
            <a:r>
              <a:rPr lang="fr-FR" b="1" dirty="0" err="1"/>
              <a:t>Number</a:t>
            </a:r>
            <a:r>
              <a:rPr lang="fr-FR" b="1" dirty="0"/>
              <a:t>: 615 </a:t>
            </a:r>
          </a:p>
          <a:p>
            <a:r>
              <a:rPr lang="fr-FR" b="1" dirty="0"/>
              <a:t>DONOR-SPECIFIC BLOOD TRANSFUSION DELAYS REJECTION DEVELOPMENT IN A MICE LUNG TRANSPLANTATION MODEL </a:t>
            </a:r>
          </a:p>
          <a:p>
            <a:endParaRPr lang="fr-FR" dirty="0"/>
          </a:p>
          <a:p>
            <a:r>
              <a:rPr lang="fr-FR" b="1" dirty="0"/>
              <a:t>Xin Jin</a:t>
            </a:r>
            <a:r>
              <a:rPr lang="fr-FR" b="1" baseline="30000" dirty="0"/>
              <a:t>1,2</a:t>
            </a:r>
            <a:r>
              <a:rPr lang="fr-FR" b="1" dirty="0"/>
              <a:t>, Jacques Pirenne</a:t>
            </a:r>
            <a:r>
              <a:rPr lang="fr-FR" b="1" baseline="30000" dirty="0"/>
              <a:t>3,4</a:t>
            </a:r>
            <a:r>
              <a:rPr lang="fr-FR" b="1" dirty="0"/>
              <a:t>, Robin Vos</a:t>
            </a:r>
            <a:r>
              <a:rPr lang="fr-FR" b="1" baseline="30000" dirty="0"/>
              <a:t>2,5</a:t>
            </a:r>
            <a:r>
              <a:rPr lang="fr-FR" b="1" dirty="0"/>
              <a:t>, Charlotte Hooft</a:t>
            </a:r>
            <a:r>
              <a:rPr lang="fr-FR" b="1" baseline="30000" dirty="0"/>
              <a:t>2</a:t>
            </a:r>
            <a:r>
              <a:rPr lang="fr-FR" b="1" dirty="0"/>
              <a:t>, Jan Van Slambrouck</a:t>
            </a:r>
            <a:r>
              <a:rPr lang="fr-FR" b="1" baseline="30000" dirty="0"/>
              <a:t>1,2</a:t>
            </a:r>
            <a:r>
              <a:rPr lang="fr-FR" b="1" dirty="0"/>
              <a:t>, </a:t>
            </a:r>
            <a:r>
              <a:rPr lang="fr-FR" b="1" dirty="0" err="1"/>
              <a:t>Janne</a:t>
            </a:r>
            <a:r>
              <a:rPr lang="fr-FR" b="1" dirty="0"/>
              <a:t> Kaes</a:t>
            </a:r>
            <a:r>
              <a:rPr lang="fr-FR" b="1" baseline="30000" dirty="0"/>
              <a:t>2</a:t>
            </a:r>
            <a:r>
              <a:rPr lang="fr-FR" b="1" dirty="0"/>
              <a:t>, </a:t>
            </a:r>
            <a:r>
              <a:rPr lang="fr-FR" b="1" dirty="0" err="1"/>
              <a:t>Greetje</a:t>
            </a:r>
            <a:r>
              <a:rPr lang="fr-FR" b="1" dirty="0"/>
              <a:t> Vande Velde</a:t>
            </a:r>
            <a:r>
              <a:rPr lang="fr-FR" b="1" baseline="30000" dirty="0"/>
              <a:t>6</a:t>
            </a:r>
            <a:r>
              <a:rPr lang="fr-FR" b="1" dirty="0"/>
              <a:t>, Karen Moermans</a:t>
            </a:r>
            <a:r>
              <a:rPr lang="fr-FR" b="1" baseline="30000" dirty="0"/>
              <a:t>7</a:t>
            </a:r>
            <a:r>
              <a:rPr lang="fr-FR" b="1" dirty="0"/>
              <a:t>, Bart Vanaudenaerde</a:t>
            </a:r>
            <a:r>
              <a:rPr lang="fr-FR" b="1" baseline="30000" dirty="0"/>
              <a:t>2</a:t>
            </a:r>
            <a:r>
              <a:rPr lang="fr-FR" b="1" dirty="0"/>
              <a:t>, Laurens J. Ceulemans</a:t>
            </a:r>
            <a:r>
              <a:rPr lang="fr-FR" b="1" baseline="30000" dirty="0"/>
              <a:t>1,2</a:t>
            </a:r>
            <a:endParaRPr lang="fr-FR" b="1" dirty="0"/>
          </a:p>
          <a:p>
            <a:endParaRPr lang="fr-FR" dirty="0"/>
          </a:p>
          <a:p>
            <a:r>
              <a:rPr lang="fr-FR" i="1" baseline="30000" dirty="0"/>
              <a:t>1</a:t>
            </a:r>
            <a:r>
              <a:rPr lang="fr-FR" i="1" dirty="0"/>
              <a:t>UZ Leuven, </a:t>
            </a:r>
            <a:r>
              <a:rPr lang="fr-FR" i="1" dirty="0" err="1"/>
              <a:t>Department</a:t>
            </a:r>
            <a:r>
              <a:rPr lang="fr-FR" i="1" dirty="0"/>
              <a:t> of </a:t>
            </a:r>
            <a:r>
              <a:rPr lang="fr-FR" i="1" dirty="0" err="1"/>
              <a:t>Thoracic</a:t>
            </a:r>
            <a:r>
              <a:rPr lang="fr-FR" i="1" dirty="0"/>
              <a:t> </a:t>
            </a:r>
            <a:r>
              <a:rPr lang="fr-FR" i="1" dirty="0" err="1"/>
              <a:t>Surgery</a:t>
            </a:r>
            <a:r>
              <a:rPr lang="fr-FR" i="1" dirty="0"/>
              <a:t>, Leuven, </a:t>
            </a:r>
            <a:r>
              <a:rPr lang="fr-FR" i="1" dirty="0" err="1"/>
              <a:t>Belgium</a:t>
            </a:r>
            <a:r>
              <a:rPr lang="fr-FR" i="1" dirty="0"/>
              <a:t>, </a:t>
            </a:r>
            <a:r>
              <a:rPr lang="fr-FR" i="1" baseline="30000" dirty="0"/>
              <a:t>2</a:t>
            </a:r>
            <a:r>
              <a:rPr lang="fr-FR" i="1" dirty="0"/>
              <a:t>KU Leuven, </a:t>
            </a:r>
            <a:r>
              <a:rPr lang="fr-FR" i="1" dirty="0" err="1"/>
              <a:t>Department</a:t>
            </a:r>
            <a:r>
              <a:rPr lang="fr-FR" i="1" dirty="0"/>
              <a:t> CHROMETA, </a:t>
            </a:r>
            <a:r>
              <a:rPr lang="fr-FR" i="1" dirty="0" err="1"/>
              <a:t>Lab</a:t>
            </a:r>
            <a:r>
              <a:rPr lang="fr-FR" i="1" dirty="0"/>
              <a:t> of </a:t>
            </a:r>
            <a:r>
              <a:rPr lang="fr-FR" i="1" dirty="0" err="1"/>
              <a:t>Respiratory</a:t>
            </a:r>
            <a:r>
              <a:rPr lang="fr-FR" i="1" dirty="0"/>
              <a:t> </a:t>
            </a:r>
            <a:r>
              <a:rPr lang="fr-FR" i="1" dirty="0" err="1"/>
              <a:t>Diseases</a:t>
            </a:r>
            <a:r>
              <a:rPr lang="fr-FR" i="1" dirty="0"/>
              <a:t> and </a:t>
            </a:r>
            <a:r>
              <a:rPr lang="fr-FR" i="1" dirty="0" err="1"/>
              <a:t>Thoracic</a:t>
            </a:r>
            <a:r>
              <a:rPr lang="fr-FR" i="1" dirty="0"/>
              <a:t> </a:t>
            </a:r>
            <a:r>
              <a:rPr lang="fr-FR" i="1" dirty="0" err="1"/>
              <a:t>Surgery</a:t>
            </a:r>
            <a:r>
              <a:rPr lang="fr-FR" i="1" dirty="0"/>
              <a:t>, Leuven, </a:t>
            </a:r>
            <a:r>
              <a:rPr lang="fr-FR" i="1" dirty="0" err="1"/>
              <a:t>Belgium</a:t>
            </a:r>
            <a:r>
              <a:rPr lang="fr-FR" i="1" dirty="0"/>
              <a:t>, </a:t>
            </a:r>
            <a:r>
              <a:rPr lang="fr-FR" i="1" baseline="30000" dirty="0"/>
              <a:t>3</a:t>
            </a:r>
            <a:r>
              <a:rPr lang="fr-FR" i="1" dirty="0"/>
              <a:t>UZ Leuven, </a:t>
            </a:r>
            <a:r>
              <a:rPr lang="fr-FR" i="1" dirty="0" err="1"/>
              <a:t>Department</a:t>
            </a:r>
            <a:r>
              <a:rPr lang="fr-FR" i="1" dirty="0"/>
              <a:t> of Abdominal Transplantation, Leuven, </a:t>
            </a:r>
            <a:r>
              <a:rPr lang="fr-FR" i="1" dirty="0" err="1"/>
              <a:t>Belgium</a:t>
            </a:r>
            <a:r>
              <a:rPr lang="fr-FR" i="1" dirty="0"/>
              <a:t>, </a:t>
            </a:r>
            <a:r>
              <a:rPr lang="fr-FR" i="1" baseline="30000" dirty="0"/>
              <a:t>4</a:t>
            </a:r>
            <a:r>
              <a:rPr lang="fr-FR" i="1" dirty="0"/>
              <a:t>KU Leuven, </a:t>
            </a:r>
            <a:r>
              <a:rPr lang="fr-FR" i="1" dirty="0" err="1"/>
              <a:t>Department</a:t>
            </a:r>
            <a:r>
              <a:rPr lang="fr-FR" i="1" dirty="0"/>
              <a:t> of </a:t>
            </a:r>
            <a:r>
              <a:rPr lang="fr-FR" i="1" dirty="0" err="1"/>
              <a:t>Microbiology</a:t>
            </a:r>
            <a:r>
              <a:rPr lang="fr-FR" i="1" dirty="0"/>
              <a:t>, </a:t>
            </a:r>
            <a:r>
              <a:rPr lang="fr-FR" i="1" dirty="0" err="1"/>
              <a:t>Immunology</a:t>
            </a:r>
            <a:r>
              <a:rPr lang="fr-FR" i="1" dirty="0"/>
              <a:t> and Transplantation, </a:t>
            </a:r>
            <a:r>
              <a:rPr lang="fr-FR" i="1" dirty="0" err="1"/>
              <a:t>Lab</a:t>
            </a:r>
            <a:r>
              <a:rPr lang="fr-FR" i="1" dirty="0"/>
              <a:t> of Abdominal Transplantation, Leuven, </a:t>
            </a:r>
            <a:r>
              <a:rPr lang="fr-FR" i="1" dirty="0" err="1"/>
              <a:t>Belgium</a:t>
            </a:r>
            <a:r>
              <a:rPr lang="fr-FR" i="1" dirty="0"/>
              <a:t>, </a:t>
            </a:r>
            <a:r>
              <a:rPr lang="fr-FR" i="1" baseline="30000" dirty="0"/>
              <a:t>5</a:t>
            </a:r>
            <a:r>
              <a:rPr lang="fr-FR" i="1" dirty="0"/>
              <a:t>UZ Leuven, </a:t>
            </a:r>
            <a:r>
              <a:rPr lang="fr-FR" i="1" dirty="0" err="1"/>
              <a:t>Department</a:t>
            </a:r>
            <a:r>
              <a:rPr lang="fr-FR" i="1" dirty="0"/>
              <a:t> of </a:t>
            </a:r>
            <a:r>
              <a:rPr lang="fr-FR" i="1" dirty="0" err="1"/>
              <a:t>Respiratory</a:t>
            </a:r>
            <a:r>
              <a:rPr lang="fr-FR" i="1" dirty="0"/>
              <a:t> </a:t>
            </a:r>
            <a:r>
              <a:rPr lang="fr-FR" i="1" dirty="0" err="1"/>
              <a:t>Diseases</a:t>
            </a:r>
            <a:r>
              <a:rPr lang="fr-FR" i="1" dirty="0"/>
              <a:t>, Leuven, </a:t>
            </a:r>
            <a:r>
              <a:rPr lang="fr-FR" i="1" dirty="0" err="1"/>
              <a:t>Belgium</a:t>
            </a:r>
            <a:r>
              <a:rPr lang="fr-FR" i="1" dirty="0"/>
              <a:t>, </a:t>
            </a:r>
            <a:r>
              <a:rPr lang="fr-FR" i="1" baseline="30000" dirty="0"/>
              <a:t>6</a:t>
            </a:r>
            <a:r>
              <a:rPr lang="fr-FR" i="1" dirty="0"/>
              <a:t>KU Leuven, </a:t>
            </a:r>
            <a:r>
              <a:rPr lang="fr-FR" i="1" dirty="0" err="1"/>
              <a:t>Department</a:t>
            </a:r>
            <a:r>
              <a:rPr lang="fr-FR" i="1" dirty="0"/>
              <a:t> of Imaging &amp; </a:t>
            </a:r>
            <a:r>
              <a:rPr lang="fr-FR" i="1" dirty="0" err="1"/>
              <a:t>Pathology</a:t>
            </a:r>
            <a:r>
              <a:rPr lang="fr-FR" i="1" dirty="0"/>
              <a:t>, Leuven, </a:t>
            </a:r>
            <a:r>
              <a:rPr lang="fr-FR" i="1" dirty="0" err="1"/>
              <a:t>Belgium</a:t>
            </a:r>
            <a:r>
              <a:rPr lang="fr-FR" i="1" dirty="0"/>
              <a:t>, </a:t>
            </a:r>
            <a:r>
              <a:rPr lang="fr-FR" i="1" baseline="30000" dirty="0"/>
              <a:t>7</a:t>
            </a:r>
            <a:r>
              <a:rPr lang="fr-FR" i="1" dirty="0"/>
              <a:t>KU Leuven, </a:t>
            </a:r>
            <a:r>
              <a:rPr lang="fr-FR" i="1" dirty="0" err="1"/>
              <a:t>Department</a:t>
            </a:r>
            <a:r>
              <a:rPr lang="fr-FR" i="1" dirty="0"/>
              <a:t> CHROMETA, </a:t>
            </a:r>
            <a:r>
              <a:rPr lang="fr-FR" i="1" dirty="0" err="1"/>
              <a:t>Clinical</a:t>
            </a:r>
            <a:r>
              <a:rPr lang="fr-FR" i="1" dirty="0"/>
              <a:t> and </a:t>
            </a:r>
            <a:r>
              <a:rPr lang="fr-FR" i="1" dirty="0" err="1"/>
              <a:t>Experimental</a:t>
            </a:r>
            <a:r>
              <a:rPr lang="fr-FR" i="1" dirty="0"/>
              <a:t> </a:t>
            </a:r>
            <a:r>
              <a:rPr lang="fr-FR" i="1" dirty="0" err="1"/>
              <a:t>Endocrinology</a:t>
            </a:r>
            <a:r>
              <a:rPr lang="fr-FR" i="1" dirty="0"/>
              <a:t>, Leuven, </a:t>
            </a:r>
            <a:r>
              <a:rPr lang="fr-FR" i="1" dirty="0" err="1"/>
              <a:t>Belgium</a:t>
            </a:r>
            <a:r>
              <a:rPr lang="fr-FR" i="1" dirty="0"/>
              <a:t> </a:t>
            </a:r>
          </a:p>
          <a:p>
            <a:endParaRPr lang="fr-FR" dirty="0"/>
          </a:p>
          <a:p>
            <a:r>
              <a:rPr lang="fr-FR" b="1" dirty="0"/>
              <a:t>Background</a:t>
            </a:r>
            <a:r>
              <a:rPr lang="fr-FR" dirty="0"/>
              <a:t>: Lung transplantation (</a:t>
            </a:r>
            <a:r>
              <a:rPr lang="fr-FR" dirty="0" err="1"/>
              <a:t>LTx</a:t>
            </a:r>
            <a:r>
              <a:rPr lang="fr-FR" dirty="0"/>
              <a:t>) </a:t>
            </a:r>
            <a:r>
              <a:rPr lang="fr-FR" dirty="0" err="1"/>
              <a:t>is</a:t>
            </a:r>
            <a:r>
              <a:rPr lang="fr-FR" dirty="0"/>
              <a:t> </a:t>
            </a:r>
            <a:r>
              <a:rPr lang="fr-FR" dirty="0" err="1"/>
              <a:t>still</a:t>
            </a:r>
            <a:r>
              <a:rPr lang="fr-FR" dirty="0"/>
              <a:t> </a:t>
            </a:r>
            <a:r>
              <a:rPr lang="fr-FR" dirty="0" err="1"/>
              <a:t>hindered</a:t>
            </a:r>
            <a:r>
              <a:rPr lang="fr-FR" dirty="0"/>
              <a:t> by a high rate of </a:t>
            </a:r>
            <a:r>
              <a:rPr lang="fr-FR" dirty="0" err="1"/>
              <a:t>chronic</a:t>
            </a:r>
            <a:r>
              <a:rPr lang="fr-FR" dirty="0"/>
              <a:t> rejection, </a:t>
            </a:r>
            <a:r>
              <a:rPr lang="fr-FR" dirty="0" err="1"/>
              <a:t>necessitating</a:t>
            </a:r>
            <a:r>
              <a:rPr lang="fr-FR" dirty="0"/>
              <a:t> </a:t>
            </a:r>
            <a:r>
              <a:rPr lang="fr-FR" dirty="0" err="1"/>
              <a:t>profound</a:t>
            </a:r>
            <a:r>
              <a:rPr lang="fr-FR" dirty="0"/>
              <a:t> immunosuppression </a:t>
            </a:r>
            <a:r>
              <a:rPr lang="fr-FR" dirty="0" err="1"/>
              <a:t>with</a:t>
            </a:r>
            <a:r>
              <a:rPr lang="fr-FR" dirty="0"/>
              <a:t> </a:t>
            </a:r>
            <a:r>
              <a:rPr lang="fr-FR" dirty="0" err="1"/>
              <a:t>associated</a:t>
            </a:r>
            <a:r>
              <a:rPr lang="fr-FR" dirty="0"/>
              <a:t> complications. </a:t>
            </a:r>
            <a:r>
              <a:rPr lang="fr-FR" dirty="0" err="1"/>
              <a:t>Donor-specific</a:t>
            </a:r>
            <a:r>
              <a:rPr lang="fr-FR" dirty="0"/>
              <a:t> </a:t>
            </a:r>
            <a:r>
              <a:rPr lang="fr-FR" dirty="0" err="1"/>
              <a:t>blood</a:t>
            </a:r>
            <a:r>
              <a:rPr lang="fr-FR" dirty="0"/>
              <a:t> transfusion (DSBT) </a:t>
            </a:r>
            <a:r>
              <a:rPr lang="fr-FR" dirty="0" err="1"/>
              <a:t>is</a:t>
            </a:r>
            <a:r>
              <a:rPr lang="fr-FR" dirty="0"/>
              <a:t> a </a:t>
            </a:r>
            <a:r>
              <a:rPr lang="fr-FR" dirty="0" err="1"/>
              <a:t>pre</a:t>
            </a:r>
            <a:r>
              <a:rPr lang="fr-FR" dirty="0"/>
              <a:t>-transplant </a:t>
            </a:r>
            <a:r>
              <a:rPr lang="fr-FR" dirty="0" err="1"/>
              <a:t>strategy</a:t>
            </a:r>
            <a:r>
              <a:rPr lang="fr-FR" dirty="0"/>
              <a:t> </a:t>
            </a:r>
            <a:r>
              <a:rPr lang="fr-FR" dirty="0" err="1"/>
              <a:t>aimed</a:t>
            </a:r>
            <a:r>
              <a:rPr lang="fr-FR" dirty="0"/>
              <a:t> at </a:t>
            </a:r>
            <a:r>
              <a:rPr lang="fr-FR" dirty="0" err="1"/>
              <a:t>improving</a:t>
            </a:r>
            <a:r>
              <a:rPr lang="fr-FR" dirty="0"/>
              <a:t> </a:t>
            </a:r>
            <a:r>
              <a:rPr lang="fr-FR" dirty="0" err="1"/>
              <a:t>graft</a:t>
            </a:r>
            <a:r>
              <a:rPr lang="fr-FR" dirty="0"/>
              <a:t> acceptance. Limited attention has been </a:t>
            </a:r>
            <a:r>
              <a:rPr lang="fr-FR" dirty="0" err="1"/>
              <a:t>given</a:t>
            </a:r>
            <a:r>
              <a:rPr lang="fr-FR" dirty="0"/>
              <a:t> to </a:t>
            </a:r>
            <a:r>
              <a:rPr lang="fr-FR" dirty="0" err="1"/>
              <a:t>its</a:t>
            </a:r>
            <a:r>
              <a:rPr lang="fr-FR" dirty="0"/>
              <a:t> application in </a:t>
            </a:r>
            <a:r>
              <a:rPr lang="fr-FR" dirty="0" err="1"/>
              <a:t>LTx</a:t>
            </a:r>
            <a:r>
              <a:rPr lang="fr-FR" dirty="0"/>
              <a:t>, and the </a:t>
            </a:r>
            <a:r>
              <a:rPr lang="fr-FR" dirty="0" err="1"/>
              <a:t>precise</a:t>
            </a:r>
            <a:r>
              <a:rPr lang="fr-FR" dirty="0"/>
              <a:t> </a:t>
            </a:r>
            <a:r>
              <a:rPr lang="fr-FR" dirty="0" err="1"/>
              <a:t>mechanisms</a:t>
            </a:r>
            <a:r>
              <a:rPr lang="fr-FR" dirty="0"/>
              <a:t> </a:t>
            </a:r>
            <a:r>
              <a:rPr lang="fr-FR" dirty="0" err="1"/>
              <a:t>underlying</a:t>
            </a:r>
            <a:r>
              <a:rPr lang="fr-FR" dirty="0"/>
              <a:t> DSBT-</a:t>
            </a:r>
            <a:r>
              <a:rPr lang="fr-FR" dirty="0" err="1"/>
              <a:t>induced</a:t>
            </a:r>
            <a:r>
              <a:rPr lang="fr-FR" dirty="0"/>
              <a:t> </a:t>
            </a:r>
            <a:r>
              <a:rPr lang="fr-FR" dirty="0" err="1"/>
              <a:t>tolerance</a:t>
            </a:r>
            <a:r>
              <a:rPr lang="fr-FR" dirty="0"/>
              <a:t> </a:t>
            </a:r>
            <a:r>
              <a:rPr lang="fr-FR" dirty="0" err="1"/>
              <a:t>remain</a:t>
            </a:r>
            <a:r>
              <a:rPr lang="fr-FR" dirty="0"/>
              <a:t> </a:t>
            </a:r>
            <a:r>
              <a:rPr lang="fr-FR" dirty="0" err="1"/>
              <a:t>incompletely</a:t>
            </a:r>
            <a:r>
              <a:rPr lang="fr-FR" dirty="0"/>
              <a:t> </a:t>
            </a:r>
            <a:r>
              <a:rPr lang="fr-FR" dirty="0" err="1"/>
              <a:t>understood</a:t>
            </a:r>
            <a:r>
              <a:rPr lang="fr-FR" dirty="0"/>
              <a:t>. This </a:t>
            </a:r>
            <a:r>
              <a:rPr lang="fr-FR" dirty="0" err="1"/>
              <a:t>study</a:t>
            </a:r>
            <a:r>
              <a:rPr lang="fr-FR" dirty="0"/>
              <a:t> </a:t>
            </a:r>
            <a:r>
              <a:rPr lang="fr-FR" dirty="0" err="1"/>
              <a:t>aimed</a:t>
            </a:r>
            <a:r>
              <a:rPr lang="fr-FR" dirty="0"/>
              <a:t> to </a:t>
            </a:r>
            <a:r>
              <a:rPr lang="fr-FR" dirty="0" err="1"/>
              <a:t>establish</a:t>
            </a:r>
            <a:r>
              <a:rPr lang="fr-FR" dirty="0"/>
              <a:t> the first DSBT animal model for </a:t>
            </a:r>
            <a:r>
              <a:rPr lang="fr-FR" dirty="0" err="1"/>
              <a:t>LTx</a:t>
            </a:r>
            <a:r>
              <a:rPr lang="fr-FR" dirty="0"/>
              <a:t> and </a:t>
            </a:r>
            <a:r>
              <a:rPr lang="fr-FR" dirty="0" err="1"/>
              <a:t>evaluate</a:t>
            </a:r>
            <a:r>
              <a:rPr lang="fr-FR" dirty="0"/>
              <a:t> </a:t>
            </a:r>
            <a:r>
              <a:rPr lang="fr-FR" dirty="0" err="1"/>
              <a:t>its</a:t>
            </a:r>
            <a:r>
              <a:rPr lang="fr-FR" dirty="0"/>
              <a:t> </a:t>
            </a:r>
            <a:r>
              <a:rPr lang="fr-FR" dirty="0" err="1"/>
              <a:t>safety</a:t>
            </a:r>
            <a:r>
              <a:rPr lang="fr-FR" dirty="0"/>
              <a:t> and </a:t>
            </a:r>
            <a:r>
              <a:rPr lang="fr-FR" dirty="0" err="1"/>
              <a:t>efficacy</a:t>
            </a:r>
            <a:r>
              <a:rPr lang="fr-FR" dirty="0"/>
              <a:t> in </a:t>
            </a:r>
            <a:r>
              <a:rPr lang="fr-FR" dirty="0" err="1"/>
              <a:t>improving</a:t>
            </a:r>
            <a:r>
              <a:rPr lang="fr-FR" dirty="0"/>
              <a:t> </a:t>
            </a:r>
            <a:r>
              <a:rPr lang="fr-FR" dirty="0" err="1"/>
              <a:t>lung</a:t>
            </a:r>
            <a:r>
              <a:rPr lang="fr-FR" dirty="0"/>
              <a:t> </a:t>
            </a:r>
            <a:r>
              <a:rPr lang="fr-FR" dirty="0" err="1"/>
              <a:t>allograft</a:t>
            </a:r>
            <a:r>
              <a:rPr lang="fr-FR" dirty="0"/>
              <a:t> rejection. </a:t>
            </a:r>
          </a:p>
          <a:p>
            <a:r>
              <a:rPr lang="fr-FR" b="1" dirty="0"/>
              <a:t>Methods</a:t>
            </a:r>
            <a:r>
              <a:rPr lang="fr-FR" dirty="0"/>
              <a:t>: Aim 1: The </a:t>
            </a:r>
            <a:r>
              <a:rPr lang="fr-FR" dirty="0" err="1"/>
              <a:t>blood</a:t>
            </a:r>
            <a:r>
              <a:rPr lang="fr-FR" dirty="0"/>
              <a:t> </a:t>
            </a:r>
            <a:r>
              <a:rPr lang="fr-FR" dirty="0" err="1"/>
              <a:t>donor</a:t>
            </a:r>
            <a:r>
              <a:rPr lang="fr-FR" dirty="0"/>
              <a:t> </a:t>
            </a:r>
            <a:r>
              <a:rPr lang="fr-FR" dirty="0" err="1"/>
              <a:t>mice</a:t>
            </a:r>
            <a:r>
              <a:rPr lang="fr-FR" dirty="0"/>
              <a:t> </a:t>
            </a:r>
            <a:r>
              <a:rPr lang="fr-FR" dirty="0" err="1"/>
              <a:t>were</a:t>
            </a:r>
            <a:r>
              <a:rPr lang="fr-FR" dirty="0"/>
              <a:t> BALB/c (DSBT, n=6) or C57BL/6N [iso-transfusion control (ICON), n=6], and the </a:t>
            </a:r>
            <a:r>
              <a:rPr lang="fr-FR" dirty="0" err="1"/>
              <a:t>recipient</a:t>
            </a:r>
            <a:r>
              <a:rPr lang="fr-FR" dirty="0"/>
              <a:t> </a:t>
            </a:r>
            <a:r>
              <a:rPr lang="fr-FR" dirty="0" err="1"/>
              <a:t>mice</a:t>
            </a:r>
            <a:r>
              <a:rPr lang="fr-FR" dirty="0"/>
              <a:t> </a:t>
            </a:r>
            <a:r>
              <a:rPr lang="fr-FR" dirty="0" err="1"/>
              <a:t>were</a:t>
            </a:r>
            <a:r>
              <a:rPr lang="fr-FR" dirty="0"/>
              <a:t> all C57BL/6N. 0.2 ml of </a:t>
            </a:r>
            <a:r>
              <a:rPr lang="fr-FR" dirty="0" err="1"/>
              <a:t>heparinized</a:t>
            </a:r>
            <a:r>
              <a:rPr lang="fr-FR" dirty="0"/>
              <a:t> </a:t>
            </a:r>
            <a:r>
              <a:rPr lang="fr-FR" dirty="0" err="1"/>
              <a:t>whole</a:t>
            </a:r>
            <a:r>
              <a:rPr lang="fr-FR" dirty="0"/>
              <a:t> </a:t>
            </a:r>
            <a:r>
              <a:rPr lang="fr-FR" dirty="0" err="1"/>
              <a:t>blood</a:t>
            </a:r>
            <a:r>
              <a:rPr lang="fr-FR" dirty="0"/>
              <a:t> </a:t>
            </a:r>
            <a:r>
              <a:rPr lang="fr-FR" dirty="0" err="1"/>
              <a:t>was</a:t>
            </a:r>
            <a:r>
              <a:rPr lang="fr-FR" dirty="0"/>
              <a:t> </a:t>
            </a:r>
            <a:r>
              <a:rPr lang="fr-FR" dirty="0" err="1"/>
              <a:t>collected</a:t>
            </a:r>
            <a:r>
              <a:rPr lang="fr-FR" dirty="0"/>
              <a:t> </a:t>
            </a:r>
            <a:r>
              <a:rPr lang="fr-FR" dirty="0" err="1"/>
              <a:t>from</a:t>
            </a:r>
            <a:r>
              <a:rPr lang="fr-FR" dirty="0"/>
              <a:t> the </a:t>
            </a:r>
            <a:r>
              <a:rPr lang="fr-FR" dirty="0" err="1"/>
              <a:t>donor’s</a:t>
            </a:r>
            <a:r>
              <a:rPr lang="fr-FR" dirty="0"/>
              <a:t> </a:t>
            </a:r>
            <a:r>
              <a:rPr lang="fr-FR" dirty="0" err="1"/>
              <a:t>inferior</a:t>
            </a:r>
            <a:r>
              <a:rPr lang="fr-FR" dirty="0"/>
              <a:t> </a:t>
            </a:r>
            <a:r>
              <a:rPr lang="fr-FR" dirty="0" err="1"/>
              <a:t>caval</a:t>
            </a:r>
            <a:r>
              <a:rPr lang="fr-FR" dirty="0"/>
              <a:t> </a:t>
            </a:r>
            <a:r>
              <a:rPr lang="fr-FR" dirty="0" err="1"/>
              <a:t>vein</a:t>
            </a:r>
            <a:r>
              <a:rPr lang="fr-FR" dirty="0"/>
              <a:t> and </a:t>
            </a:r>
            <a:r>
              <a:rPr lang="fr-FR" dirty="0" err="1"/>
              <a:t>injected</a:t>
            </a:r>
            <a:r>
              <a:rPr lang="fr-FR" dirty="0"/>
              <a:t> </a:t>
            </a:r>
            <a:r>
              <a:rPr lang="fr-FR" dirty="0" err="1"/>
              <a:t>within</a:t>
            </a:r>
            <a:r>
              <a:rPr lang="fr-FR" dirty="0"/>
              <a:t> one </a:t>
            </a:r>
            <a:r>
              <a:rPr lang="fr-FR" dirty="0" err="1"/>
              <a:t>hour</a:t>
            </a:r>
            <a:r>
              <a:rPr lang="fr-FR" dirty="0"/>
              <a:t> </a:t>
            </a:r>
            <a:r>
              <a:rPr lang="fr-FR" dirty="0" err="1"/>
              <a:t>through</a:t>
            </a:r>
            <a:r>
              <a:rPr lang="fr-FR" dirty="0"/>
              <a:t> the </a:t>
            </a:r>
            <a:r>
              <a:rPr lang="fr-FR" dirty="0" err="1"/>
              <a:t>recipient’s</a:t>
            </a:r>
            <a:r>
              <a:rPr lang="fr-FR" dirty="0"/>
              <a:t> </a:t>
            </a:r>
            <a:r>
              <a:rPr lang="fr-FR" dirty="0" err="1"/>
              <a:t>tail</a:t>
            </a:r>
            <a:r>
              <a:rPr lang="fr-FR" dirty="0"/>
              <a:t> </a:t>
            </a:r>
            <a:r>
              <a:rPr lang="fr-FR" dirty="0" err="1"/>
              <a:t>vein</a:t>
            </a:r>
            <a:r>
              <a:rPr lang="fr-FR" dirty="0"/>
              <a:t>. Data </a:t>
            </a:r>
            <a:r>
              <a:rPr lang="fr-FR" dirty="0" err="1"/>
              <a:t>from</a:t>
            </a:r>
            <a:r>
              <a:rPr lang="fr-FR" dirty="0"/>
              <a:t> non-</a:t>
            </a:r>
            <a:r>
              <a:rPr lang="fr-FR" dirty="0" err="1"/>
              <a:t>transfused</a:t>
            </a:r>
            <a:r>
              <a:rPr lang="fr-FR" dirty="0"/>
              <a:t> C57BL/6N </a:t>
            </a:r>
            <a:r>
              <a:rPr lang="fr-FR" dirty="0" err="1"/>
              <a:t>mice</a:t>
            </a:r>
            <a:r>
              <a:rPr lang="fr-FR" dirty="0"/>
              <a:t> (NCON, n=6) </a:t>
            </a:r>
            <a:r>
              <a:rPr lang="fr-FR" dirty="0" err="1"/>
              <a:t>were</a:t>
            </a:r>
            <a:r>
              <a:rPr lang="fr-FR" dirty="0"/>
              <a:t> </a:t>
            </a:r>
            <a:r>
              <a:rPr lang="fr-FR" dirty="0" err="1"/>
              <a:t>recorded</a:t>
            </a:r>
            <a:r>
              <a:rPr lang="fr-FR" dirty="0"/>
              <a:t> as the </a:t>
            </a:r>
            <a:r>
              <a:rPr lang="fr-FR" dirty="0" err="1"/>
              <a:t>baseline</a:t>
            </a:r>
            <a:r>
              <a:rPr lang="fr-FR" dirty="0"/>
              <a:t>. Complete </a:t>
            </a:r>
            <a:r>
              <a:rPr lang="fr-FR" dirty="0" err="1"/>
              <a:t>blood</a:t>
            </a:r>
            <a:r>
              <a:rPr lang="fr-FR" dirty="0"/>
              <a:t> </a:t>
            </a:r>
            <a:r>
              <a:rPr lang="fr-FR" dirty="0" err="1"/>
              <a:t>counts</a:t>
            </a:r>
            <a:r>
              <a:rPr lang="fr-FR" dirty="0"/>
              <a:t> </a:t>
            </a:r>
            <a:r>
              <a:rPr lang="fr-FR" dirty="0" err="1"/>
              <a:t>were</a:t>
            </a:r>
            <a:r>
              <a:rPr lang="fr-FR" dirty="0"/>
              <a:t> </a:t>
            </a:r>
            <a:r>
              <a:rPr lang="fr-FR" dirty="0" err="1"/>
              <a:t>conducted</a:t>
            </a:r>
            <a:r>
              <a:rPr lang="fr-FR" dirty="0"/>
              <a:t> </a:t>
            </a:r>
            <a:r>
              <a:rPr lang="fr-FR" dirty="0" err="1"/>
              <a:t>using</a:t>
            </a:r>
            <a:r>
              <a:rPr lang="fr-FR" dirty="0"/>
              <a:t> </a:t>
            </a:r>
            <a:r>
              <a:rPr lang="fr-FR" dirty="0" err="1"/>
              <a:t>hematology</a:t>
            </a:r>
            <a:r>
              <a:rPr lang="fr-FR" dirty="0"/>
              <a:t> </a:t>
            </a:r>
            <a:r>
              <a:rPr lang="fr-FR" dirty="0" err="1"/>
              <a:t>analyzer</a:t>
            </a:r>
            <a:r>
              <a:rPr lang="fr-FR" dirty="0"/>
              <a:t>, </a:t>
            </a:r>
            <a:r>
              <a:rPr lang="fr-FR" dirty="0" err="1"/>
              <a:t>along</a:t>
            </a:r>
            <a:r>
              <a:rPr lang="fr-FR" dirty="0"/>
              <a:t> </a:t>
            </a:r>
            <a:r>
              <a:rPr lang="fr-FR" dirty="0" err="1"/>
              <a:t>with</a:t>
            </a:r>
            <a:r>
              <a:rPr lang="fr-FR" dirty="0"/>
              <a:t> </a:t>
            </a:r>
            <a:r>
              <a:rPr lang="fr-FR" dirty="0" err="1"/>
              <a:t>microCT</a:t>
            </a:r>
            <a:r>
              <a:rPr lang="fr-FR" dirty="0"/>
              <a:t> scans on D1, 3 and 7. All </a:t>
            </a:r>
            <a:r>
              <a:rPr lang="fr-FR" dirty="0" err="1"/>
              <a:t>mice</a:t>
            </a:r>
            <a:r>
              <a:rPr lang="fr-FR" dirty="0"/>
              <a:t> </a:t>
            </a:r>
            <a:r>
              <a:rPr lang="fr-FR" dirty="0" err="1"/>
              <a:t>were</a:t>
            </a:r>
            <a:r>
              <a:rPr lang="fr-FR" dirty="0"/>
              <a:t> </a:t>
            </a:r>
            <a:r>
              <a:rPr lang="fr-FR" dirty="0" err="1"/>
              <a:t>sacrificed</a:t>
            </a:r>
            <a:r>
              <a:rPr lang="fr-FR" dirty="0"/>
              <a:t> on D7 for </a:t>
            </a:r>
            <a:r>
              <a:rPr lang="fr-FR" dirty="0" err="1"/>
              <a:t>left</a:t>
            </a:r>
            <a:r>
              <a:rPr lang="fr-FR" dirty="0"/>
              <a:t> </a:t>
            </a:r>
            <a:r>
              <a:rPr lang="fr-FR" dirty="0" err="1"/>
              <a:t>lung</a:t>
            </a:r>
            <a:r>
              <a:rPr lang="fr-FR" dirty="0"/>
              <a:t> </a:t>
            </a:r>
            <a:r>
              <a:rPr lang="fr-FR" dirty="0" err="1"/>
              <a:t>Hematoxylin</a:t>
            </a:r>
            <a:r>
              <a:rPr lang="fr-FR" dirty="0"/>
              <a:t> and </a:t>
            </a:r>
            <a:r>
              <a:rPr lang="fr-FR" dirty="0" err="1"/>
              <a:t>Eosin</a:t>
            </a:r>
            <a:r>
              <a:rPr lang="fr-FR" dirty="0"/>
              <a:t> </a:t>
            </a:r>
            <a:r>
              <a:rPr lang="fr-FR" dirty="0" err="1"/>
              <a:t>staining</a:t>
            </a:r>
            <a:r>
              <a:rPr lang="fr-FR" dirty="0"/>
              <a:t>. Aim 2: DSBT (BALB/c to C57BL/6N n=5) </a:t>
            </a:r>
            <a:r>
              <a:rPr lang="fr-FR" dirty="0" err="1"/>
              <a:t>was</a:t>
            </a:r>
            <a:r>
              <a:rPr lang="fr-FR" dirty="0"/>
              <a:t> </a:t>
            </a:r>
            <a:r>
              <a:rPr lang="fr-FR" dirty="0" err="1"/>
              <a:t>performed</a:t>
            </a:r>
            <a:r>
              <a:rPr lang="fr-FR" dirty="0"/>
              <a:t> </a:t>
            </a:r>
            <a:r>
              <a:rPr lang="fr-FR" dirty="0" err="1"/>
              <a:t>approximately</a:t>
            </a:r>
            <a:r>
              <a:rPr lang="fr-FR" dirty="0"/>
              <a:t> 24 </a:t>
            </a:r>
            <a:r>
              <a:rPr lang="fr-FR" dirty="0" err="1"/>
              <a:t>hours</a:t>
            </a:r>
            <a:r>
              <a:rPr lang="fr-FR" dirty="0"/>
              <a:t> </a:t>
            </a:r>
            <a:r>
              <a:rPr lang="fr-FR" dirty="0" err="1"/>
              <a:t>before</a:t>
            </a:r>
            <a:r>
              <a:rPr lang="fr-FR" dirty="0"/>
              <a:t> </a:t>
            </a:r>
            <a:r>
              <a:rPr lang="fr-FR" dirty="0" err="1"/>
              <a:t>LTx</a:t>
            </a:r>
            <a:r>
              <a:rPr lang="fr-FR" dirty="0"/>
              <a:t>. Non-</a:t>
            </a:r>
            <a:r>
              <a:rPr lang="fr-FR" dirty="0" err="1"/>
              <a:t>transfused</a:t>
            </a:r>
            <a:r>
              <a:rPr lang="fr-FR" dirty="0"/>
              <a:t> </a:t>
            </a:r>
            <a:r>
              <a:rPr lang="fr-FR" dirty="0" err="1"/>
              <a:t>allograft</a:t>
            </a:r>
            <a:r>
              <a:rPr lang="fr-FR" dirty="0"/>
              <a:t> transplantation </a:t>
            </a:r>
            <a:r>
              <a:rPr lang="fr-FR" dirty="0" err="1"/>
              <a:t>mice</a:t>
            </a:r>
            <a:r>
              <a:rPr lang="fr-FR" dirty="0"/>
              <a:t> [BALB/c to C57BL/6N (ACON) n=5] </a:t>
            </a:r>
            <a:r>
              <a:rPr lang="fr-FR" dirty="0" err="1"/>
              <a:t>were</a:t>
            </a:r>
            <a:r>
              <a:rPr lang="fr-FR" dirty="0"/>
              <a:t> set as the control group. </a:t>
            </a:r>
            <a:r>
              <a:rPr lang="fr-FR" dirty="0" err="1"/>
              <a:t>MicroCT</a:t>
            </a:r>
            <a:r>
              <a:rPr lang="fr-FR" dirty="0"/>
              <a:t> scan </a:t>
            </a:r>
            <a:r>
              <a:rPr lang="fr-FR" dirty="0" err="1"/>
              <a:t>was</a:t>
            </a:r>
            <a:r>
              <a:rPr lang="fr-FR" dirty="0"/>
              <a:t> </a:t>
            </a:r>
            <a:r>
              <a:rPr lang="fr-FR" dirty="0" err="1"/>
              <a:t>conducted</a:t>
            </a:r>
            <a:r>
              <a:rPr lang="fr-FR" dirty="0"/>
              <a:t> on D7, 14 and 35. All </a:t>
            </a:r>
            <a:r>
              <a:rPr lang="fr-FR" dirty="0" err="1"/>
              <a:t>mice</a:t>
            </a:r>
            <a:r>
              <a:rPr lang="fr-FR" dirty="0"/>
              <a:t> </a:t>
            </a:r>
            <a:r>
              <a:rPr lang="fr-FR" dirty="0" err="1"/>
              <a:t>were</a:t>
            </a:r>
            <a:r>
              <a:rPr lang="fr-FR" dirty="0"/>
              <a:t> </a:t>
            </a:r>
            <a:r>
              <a:rPr lang="fr-FR" dirty="0" err="1"/>
              <a:t>sacrificed</a:t>
            </a:r>
            <a:r>
              <a:rPr lang="fr-FR" dirty="0"/>
              <a:t> on D35 for </a:t>
            </a:r>
            <a:r>
              <a:rPr lang="fr-FR" dirty="0" err="1"/>
              <a:t>left</a:t>
            </a:r>
            <a:r>
              <a:rPr lang="fr-FR" dirty="0"/>
              <a:t> </a:t>
            </a:r>
            <a:r>
              <a:rPr lang="fr-FR" dirty="0" err="1"/>
              <a:t>lung</a:t>
            </a:r>
            <a:r>
              <a:rPr lang="fr-FR" dirty="0"/>
              <a:t> </a:t>
            </a:r>
            <a:r>
              <a:rPr lang="fr-FR" dirty="0" err="1"/>
              <a:t>Masson's</a:t>
            </a:r>
            <a:r>
              <a:rPr lang="fr-FR" dirty="0"/>
              <a:t> Trichrome </a:t>
            </a:r>
            <a:r>
              <a:rPr lang="fr-FR" dirty="0" err="1"/>
              <a:t>staining</a:t>
            </a:r>
            <a:r>
              <a:rPr lang="fr-FR" dirty="0"/>
              <a:t>. </a:t>
            </a:r>
          </a:p>
          <a:p>
            <a:r>
              <a:rPr lang="fr-FR" b="1" dirty="0" err="1"/>
              <a:t>Results</a:t>
            </a:r>
            <a:r>
              <a:rPr lang="fr-FR" dirty="0"/>
              <a:t>: Aim 1 (</a:t>
            </a:r>
            <a:r>
              <a:rPr lang="fr-FR" dirty="0" err="1"/>
              <a:t>Fig</a:t>
            </a:r>
            <a:r>
              <a:rPr lang="fr-FR" dirty="0"/>
              <a:t> 1): All </a:t>
            </a:r>
            <a:r>
              <a:rPr lang="fr-FR" dirty="0" err="1"/>
              <a:t>mice</a:t>
            </a:r>
            <a:r>
              <a:rPr lang="fr-FR" dirty="0"/>
              <a:t> </a:t>
            </a:r>
            <a:r>
              <a:rPr lang="fr-FR" dirty="0" err="1"/>
              <a:t>maintained</a:t>
            </a:r>
            <a:r>
              <a:rPr lang="fr-FR" dirty="0"/>
              <a:t> stable </a:t>
            </a:r>
            <a:r>
              <a:rPr lang="fr-FR" dirty="0" err="1"/>
              <a:t>weight</a:t>
            </a:r>
            <a:r>
              <a:rPr lang="fr-FR" dirty="0"/>
              <a:t> </a:t>
            </a:r>
            <a:r>
              <a:rPr lang="fr-FR" dirty="0" err="1"/>
              <a:t>after</a:t>
            </a:r>
            <a:r>
              <a:rPr lang="fr-FR" dirty="0"/>
              <a:t> transfusion. No </a:t>
            </a:r>
            <a:r>
              <a:rPr lang="fr-FR" dirty="0" err="1"/>
              <a:t>signs</a:t>
            </a:r>
            <a:r>
              <a:rPr lang="fr-FR" dirty="0"/>
              <a:t> of transfusion </a:t>
            </a:r>
            <a:r>
              <a:rPr lang="fr-FR" dirty="0" err="1"/>
              <a:t>related</a:t>
            </a:r>
            <a:r>
              <a:rPr lang="fr-FR" dirty="0"/>
              <a:t> </a:t>
            </a:r>
            <a:r>
              <a:rPr lang="fr-FR" dirty="0" err="1"/>
              <a:t>hemolysis</a:t>
            </a:r>
            <a:r>
              <a:rPr lang="fr-FR" dirty="0"/>
              <a:t>, </a:t>
            </a:r>
            <a:r>
              <a:rPr lang="fr-FR" dirty="0" err="1"/>
              <a:t>histological</a:t>
            </a:r>
            <a:r>
              <a:rPr lang="fr-FR" dirty="0"/>
              <a:t> </a:t>
            </a:r>
            <a:r>
              <a:rPr lang="fr-FR" dirty="0" err="1"/>
              <a:t>injury</a:t>
            </a:r>
            <a:r>
              <a:rPr lang="fr-FR" dirty="0"/>
              <a:t> or </a:t>
            </a:r>
            <a:r>
              <a:rPr lang="fr-FR" dirty="0" err="1"/>
              <a:t>organ</a:t>
            </a:r>
            <a:r>
              <a:rPr lang="fr-FR" dirty="0"/>
              <a:t> </a:t>
            </a:r>
            <a:r>
              <a:rPr lang="fr-FR" dirty="0" err="1"/>
              <a:t>dysfunction</a:t>
            </a:r>
            <a:r>
              <a:rPr lang="fr-FR" dirty="0"/>
              <a:t> </a:t>
            </a:r>
            <a:r>
              <a:rPr lang="fr-FR" dirty="0" err="1"/>
              <a:t>were</a:t>
            </a:r>
            <a:r>
              <a:rPr lang="fr-FR" dirty="0"/>
              <a:t> </a:t>
            </a:r>
            <a:r>
              <a:rPr lang="fr-FR" dirty="0" err="1"/>
              <a:t>observed</a:t>
            </a:r>
            <a:r>
              <a:rPr lang="fr-FR" dirty="0"/>
              <a:t> in </a:t>
            </a:r>
            <a:r>
              <a:rPr lang="fr-FR" dirty="0" err="1"/>
              <a:t>any</a:t>
            </a:r>
            <a:r>
              <a:rPr lang="fr-FR" dirty="0"/>
              <a:t> group. White </a:t>
            </a:r>
            <a:r>
              <a:rPr lang="fr-FR" dirty="0" err="1"/>
              <a:t>blood</a:t>
            </a:r>
            <a:r>
              <a:rPr lang="fr-FR" dirty="0"/>
              <a:t> </a:t>
            </a:r>
            <a:r>
              <a:rPr lang="fr-FR" dirty="0" err="1"/>
              <a:t>cell</a:t>
            </a:r>
            <a:r>
              <a:rPr lang="fr-FR" dirty="0"/>
              <a:t> </a:t>
            </a:r>
            <a:r>
              <a:rPr lang="fr-FR" dirty="0" err="1"/>
              <a:t>counts</a:t>
            </a:r>
            <a:r>
              <a:rPr lang="fr-FR" dirty="0"/>
              <a:t>, </a:t>
            </a:r>
            <a:r>
              <a:rPr lang="fr-FR" dirty="0" err="1"/>
              <a:t>primarily</a:t>
            </a:r>
            <a:r>
              <a:rPr lang="fr-FR" dirty="0"/>
              <a:t> lymphocytes, </a:t>
            </a:r>
            <a:r>
              <a:rPr lang="fr-FR" dirty="0" err="1"/>
              <a:t>decreased</a:t>
            </a:r>
            <a:r>
              <a:rPr lang="fr-FR" dirty="0"/>
              <a:t> </a:t>
            </a:r>
            <a:r>
              <a:rPr lang="fr-FR" dirty="0" err="1"/>
              <a:t>significantly</a:t>
            </a:r>
            <a:r>
              <a:rPr lang="fr-FR" dirty="0"/>
              <a:t> on D1 and </a:t>
            </a:r>
            <a:r>
              <a:rPr lang="fr-FR" dirty="0" err="1"/>
              <a:t>began</a:t>
            </a:r>
            <a:r>
              <a:rPr lang="fr-FR" dirty="0"/>
              <a:t> to </a:t>
            </a:r>
            <a:r>
              <a:rPr lang="fr-FR" dirty="0" err="1"/>
              <a:t>recover</a:t>
            </a:r>
            <a:r>
              <a:rPr lang="fr-FR" dirty="0"/>
              <a:t> on D3. On D7, lymphocyte and monocyte </a:t>
            </a:r>
            <a:r>
              <a:rPr lang="fr-FR" dirty="0" err="1"/>
              <a:t>counts</a:t>
            </a:r>
            <a:r>
              <a:rPr lang="fr-FR" dirty="0"/>
              <a:t> </a:t>
            </a:r>
            <a:r>
              <a:rPr lang="fr-FR" dirty="0" err="1"/>
              <a:t>stabilized</a:t>
            </a:r>
            <a:r>
              <a:rPr lang="fr-FR" dirty="0"/>
              <a:t> in the DSBT group but </a:t>
            </a:r>
            <a:r>
              <a:rPr lang="fr-FR" dirty="0" err="1"/>
              <a:t>decreased</a:t>
            </a:r>
            <a:r>
              <a:rPr lang="fr-FR" dirty="0"/>
              <a:t> in the ICON group. Lymphocyte percentages (</a:t>
            </a:r>
            <a:r>
              <a:rPr lang="fr-FR" dirty="0" err="1"/>
              <a:t>Lym</a:t>
            </a:r>
            <a:r>
              <a:rPr lang="fr-FR" dirty="0"/>
              <a:t>%) </a:t>
            </a:r>
            <a:r>
              <a:rPr lang="fr-FR" dirty="0" err="1"/>
              <a:t>decreased</a:t>
            </a:r>
            <a:r>
              <a:rPr lang="fr-FR" dirty="0"/>
              <a:t> </a:t>
            </a:r>
            <a:r>
              <a:rPr lang="fr-FR" dirty="0" err="1"/>
              <a:t>following</a:t>
            </a:r>
            <a:r>
              <a:rPr lang="fr-FR" dirty="0"/>
              <a:t> allo-transfusion. Aim 2 (</a:t>
            </a:r>
            <a:r>
              <a:rPr lang="fr-FR" dirty="0" err="1"/>
              <a:t>Fig</a:t>
            </a:r>
            <a:r>
              <a:rPr lang="fr-FR" dirty="0"/>
              <a:t> 2): More </a:t>
            </a:r>
            <a:r>
              <a:rPr lang="fr-FR" dirty="0" err="1"/>
              <a:t>left</a:t>
            </a:r>
            <a:r>
              <a:rPr lang="fr-FR" dirty="0"/>
              <a:t> </a:t>
            </a:r>
            <a:r>
              <a:rPr lang="fr-FR" dirty="0" err="1"/>
              <a:t>lung</a:t>
            </a:r>
            <a:r>
              <a:rPr lang="fr-FR" dirty="0"/>
              <a:t> </a:t>
            </a:r>
            <a:r>
              <a:rPr lang="fr-FR" dirty="0" err="1"/>
              <a:t>airways</a:t>
            </a:r>
            <a:r>
              <a:rPr lang="fr-FR" dirty="0"/>
              <a:t> </a:t>
            </a:r>
            <a:r>
              <a:rPr lang="fr-FR" dirty="0" err="1"/>
              <a:t>remained</a:t>
            </a:r>
            <a:r>
              <a:rPr lang="fr-FR" dirty="0"/>
              <a:t> open in the DSBT group </a:t>
            </a:r>
            <a:r>
              <a:rPr lang="fr-FR" dirty="0" err="1"/>
              <a:t>compared</a:t>
            </a:r>
            <a:r>
              <a:rPr lang="fr-FR" dirty="0"/>
              <a:t> to the ACON group </a:t>
            </a:r>
            <a:r>
              <a:rPr lang="fr-FR" dirty="0" err="1"/>
              <a:t>until</a:t>
            </a:r>
            <a:r>
              <a:rPr lang="fr-FR" dirty="0"/>
              <a:t> D14. </a:t>
            </a:r>
            <a:r>
              <a:rPr lang="fr-FR" dirty="0" err="1"/>
              <a:t>However</a:t>
            </a:r>
            <a:r>
              <a:rPr lang="fr-FR" dirty="0"/>
              <a:t>, the rejection </a:t>
            </a:r>
            <a:r>
              <a:rPr lang="fr-FR" dirty="0" err="1"/>
              <a:t>level</a:t>
            </a:r>
            <a:r>
              <a:rPr lang="fr-FR" dirty="0"/>
              <a:t> </a:t>
            </a:r>
            <a:r>
              <a:rPr lang="fr-FR" dirty="0" err="1"/>
              <a:t>was</a:t>
            </a:r>
            <a:r>
              <a:rPr lang="fr-FR" dirty="0"/>
              <a:t> comparable </a:t>
            </a:r>
            <a:r>
              <a:rPr lang="fr-FR" dirty="0" err="1"/>
              <a:t>between</a:t>
            </a:r>
            <a:r>
              <a:rPr lang="fr-FR" dirty="0"/>
              <a:t> the DSBT and ACON groups by D35. </a:t>
            </a:r>
          </a:p>
          <a:p>
            <a:r>
              <a:rPr lang="fr-FR" b="1" dirty="0"/>
              <a:t>Conclusions</a:t>
            </a:r>
            <a:r>
              <a:rPr lang="fr-FR" dirty="0"/>
              <a:t>: DSBT </a:t>
            </a:r>
            <a:r>
              <a:rPr lang="fr-FR" dirty="0" err="1"/>
              <a:t>was</a:t>
            </a:r>
            <a:r>
              <a:rPr lang="fr-FR" dirty="0"/>
              <a:t> </a:t>
            </a:r>
            <a:r>
              <a:rPr lang="fr-FR" dirty="0" err="1"/>
              <a:t>feasible</a:t>
            </a:r>
            <a:r>
              <a:rPr lang="fr-FR" dirty="0"/>
              <a:t> and </a:t>
            </a:r>
            <a:r>
              <a:rPr lang="fr-FR" dirty="0" err="1"/>
              <a:t>safe</a:t>
            </a:r>
            <a:r>
              <a:rPr lang="fr-FR" dirty="0"/>
              <a:t> in the </a:t>
            </a:r>
            <a:r>
              <a:rPr lang="fr-FR" dirty="0" err="1"/>
              <a:t>mice</a:t>
            </a:r>
            <a:r>
              <a:rPr lang="fr-FR" dirty="0"/>
              <a:t> </a:t>
            </a:r>
            <a:r>
              <a:rPr lang="fr-FR" dirty="0" err="1"/>
              <a:t>LTx</a:t>
            </a:r>
            <a:r>
              <a:rPr lang="fr-FR" dirty="0"/>
              <a:t> model. Lymphocytes and monocytes </a:t>
            </a:r>
            <a:r>
              <a:rPr lang="fr-FR" dirty="0" err="1"/>
              <a:t>evolved</a:t>
            </a:r>
            <a:r>
              <a:rPr lang="fr-FR" dirty="0"/>
              <a:t> </a:t>
            </a:r>
            <a:r>
              <a:rPr lang="fr-FR" dirty="0" err="1"/>
              <a:t>differently</a:t>
            </a:r>
            <a:r>
              <a:rPr lang="fr-FR" dirty="0"/>
              <a:t> </a:t>
            </a:r>
            <a:r>
              <a:rPr lang="fr-FR" dirty="0" err="1"/>
              <a:t>following</a:t>
            </a:r>
            <a:r>
              <a:rPr lang="fr-FR" dirty="0"/>
              <a:t> allo- or iso-transfusion. DSBT </a:t>
            </a:r>
            <a:r>
              <a:rPr lang="fr-FR" dirty="0" err="1"/>
              <a:t>delayed</a:t>
            </a:r>
            <a:r>
              <a:rPr lang="fr-FR" dirty="0"/>
              <a:t> rejection </a:t>
            </a:r>
            <a:r>
              <a:rPr lang="fr-FR" dirty="0" err="1"/>
              <a:t>development</a:t>
            </a:r>
            <a:r>
              <a:rPr lang="fr-FR" dirty="0"/>
              <a:t> in the short </a:t>
            </a:r>
            <a:r>
              <a:rPr lang="fr-FR" dirty="0" err="1"/>
              <a:t>term</a:t>
            </a:r>
            <a:r>
              <a:rPr lang="fr-FR" dirty="0"/>
              <a:t> but </a:t>
            </a:r>
            <a:r>
              <a:rPr lang="fr-FR" dirty="0" err="1"/>
              <a:t>did</a:t>
            </a:r>
            <a:r>
              <a:rPr lang="fr-FR" dirty="0"/>
              <a:t> not </a:t>
            </a:r>
            <a:r>
              <a:rPr lang="fr-FR" dirty="0" err="1"/>
              <a:t>improve</a:t>
            </a:r>
            <a:r>
              <a:rPr lang="fr-FR" dirty="0"/>
              <a:t> long-</a:t>
            </a:r>
            <a:r>
              <a:rPr lang="fr-FR" dirty="0" err="1"/>
              <a:t>term</a:t>
            </a:r>
            <a:r>
              <a:rPr lang="fr-FR" dirty="0"/>
              <a:t> </a:t>
            </a:r>
            <a:r>
              <a:rPr lang="fr-FR" dirty="0" err="1"/>
              <a:t>outcomes</a:t>
            </a:r>
            <a:r>
              <a:rPr lang="fr-FR" dirty="0"/>
              <a:t> </a:t>
            </a:r>
            <a:r>
              <a:rPr lang="fr-FR" dirty="0" err="1"/>
              <a:t>after</a:t>
            </a:r>
            <a:r>
              <a:rPr lang="fr-FR" dirty="0"/>
              <a:t> </a:t>
            </a:r>
            <a:r>
              <a:rPr lang="fr-FR" dirty="0" err="1"/>
              <a:t>LTx</a:t>
            </a:r>
            <a:r>
              <a:rPr lang="fr-FR" dirty="0"/>
              <a:t>.</a:t>
            </a:r>
          </a:p>
        </p:txBody>
      </p:sp>
      <p:sp>
        <p:nvSpPr>
          <p:cNvPr id="4" name="Espace réservé du numéro de diapositive 3">
            <a:extLst>
              <a:ext uri="{FF2B5EF4-FFF2-40B4-BE49-F238E27FC236}">
                <a16:creationId xmlns:a16="http://schemas.microsoft.com/office/drawing/2014/main" id="{2015DC5C-08A3-0DF7-926C-018988F32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51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982AE-C0A5-92FD-A7D0-A00F319EB9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BA7FE2-28E2-A62C-2299-81E311F078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AE1694-9310-E322-DFCF-571FAFE44F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mn-lt"/>
              </a:rPr>
              <a:t>Abbreviations: LTx, </a:t>
            </a:r>
            <a:r>
              <a:rPr lang="en-US" sz="1200" b="0" i="1" dirty="0">
                <a:latin typeface="+mn-lt"/>
                <a:cs typeface="Arial" panose="020B0604020202020204" pitchFamily="34" charset="0"/>
              </a:rPr>
              <a:t>Lung transplantation; DSBT, Donor-specific blood transfusion; </a:t>
            </a:r>
            <a:r>
              <a:rPr lang="fr-FR" b="0" i="1" dirty="0">
                <a:latin typeface="+mn-lt"/>
              </a:rPr>
              <a:t>ICON</a:t>
            </a:r>
            <a:r>
              <a:rPr lang="en-US" sz="1200" b="0" i="1" dirty="0">
                <a:latin typeface="+mn-lt"/>
                <a:cs typeface="Arial" panose="020B0604020202020204" pitchFamily="34" charset="0"/>
              </a:rPr>
              <a:t>, </a:t>
            </a:r>
            <a:r>
              <a:rPr lang="fr-FR" b="0" i="1" dirty="0">
                <a:latin typeface="+mn-lt"/>
              </a:rPr>
              <a:t>Iso-transfusion control</a:t>
            </a:r>
            <a:r>
              <a:rPr lang="en-US" b="0" i="1" dirty="0">
                <a:latin typeface="+mn-lt"/>
              </a:rPr>
              <a:t>; NCON, </a:t>
            </a:r>
            <a:r>
              <a:rPr lang="en-US" sz="1200" b="0" i="1" dirty="0">
                <a:latin typeface="+mn-lt"/>
                <a:cs typeface="Arial" panose="020B0604020202020204" pitchFamily="34" charset="0"/>
              </a:rPr>
              <a:t>Negative control; ACON, </a:t>
            </a:r>
            <a:r>
              <a:rPr lang="fr-FR" b="0" i="1" dirty="0" err="1">
                <a:latin typeface="+mn-lt"/>
              </a:rPr>
              <a:t>Allograft</a:t>
            </a:r>
            <a:r>
              <a:rPr lang="fr-FR" b="0" i="1" dirty="0">
                <a:latin typeface="+mn-lt"/>
              </a:rPr>
              <a:t> Control; CT, </a:t>
            </a:r>
            <a:r>
              <a:rPr lang="fr-FR" b="0" i="1" dirty="0" err="1">
                <a:latin typeface="+mn-lt"/>
              </a:rPr>
              <a:t>computed</a:t>
            </a:r>
            <a:r>
              <a:rPr lang="fr-FR" b="0" i="1" dirty="0">
                <a:latin typeface="+mn-lt"/>
              </a:rPr>
              <a:t> </a:t>
            </a:r>
            <a:r>
              <a:rPr lang="fr-FR" b="0" i="1" dirty="0" err="1">
                <a:latin typeface="+mn-lt"/>
              </a:rPr>
              <a:t>tomography</a:t>
            </a:r>
            <a:r>
              <a:rPr lang="en-US" sz="1200" b="0" i="1" dirty="0">
                <a:latin typeface="+mn-lt"/>
                <a:cs typeface="Arial" panose="020B0604020202020204" pitchFamily="34" charset="0"/>
              </a:rPr>
              <a:t>. </a:t>
            </a:r>
          </a:p>
          <a:p>
            <a:endParaRPr lang="fr-FR" b="1" dirty="0"/>
          </a:p>
          <a:p>
            <a:r>
              <a:rPr lang="fr-FR" b="1" dirty="0"/>
              <a:t>Reference </a:t>
            </a:r>
            <a:r>
              <a:rPr lang="fr-FR" b="1" dirty="0" err="1"/>
              <a:t>Number</a:t>
            </a:r>
            <a:r>
              <a:rPr lang="fr-FR" b="1" dirty="0"/>
              <a:t>: 615 </a:t>
            </a:r>
          </a:p>
          <a:p>
            <a:r>
              <a:rPr lang="fr-FR" b="1" dirty="0"/>
              <a:t>DONOR-SPECIFIC BLOOD TRANSFUSION DELAYS REJECTION DEVELOPMENT IN A MICE LUNG TRANSPLANTATION MODEL </a:t>
            </a:r>
          </a:p>
          <a:p>
            <a:endParaRPr lang="fr-FR" dirty="0"/>
          </a:p>
          <a:p>
            <a:r>
              <a:rPr lang="fr-FR" b="1" dirty="0"/>
              <a:t>Xin Jin</a:t>
            </a:r>
            <a:r>
              <a:rPr lang="fr-FR" b="1" baseline="30000" dirty="0"/>
              <a:t>1,2</a:t>
            </a:r>
            <a:r>
              <a:rPr lang="fr-FR" b="1" dirty="0"/>
              <a:t>, Jacques Pirenne</a:t>
            </a:r>
            <a:r>
              <a:rPr lang="fr-FR" b="1" baseline="30000" dirty="0"/>
              <a:t>3,4</a:t>
            </a:r>
            <a:r>
              <a:rPr lang="fr-FR" b="1" dirty="0"/>
              <a:t>, Robin Vos</a:t>
            </a:r>
            <a:r>
              <a:rPr lang="fr-FR" b="1" baseline="30000" dirty="0"/>
              <a:t>2,5</a:t>
            </a:r>
            <a:r>
              <a:rPr lang="fr-FR" b="1" dirty="0"/>
              <a:t>, Charlotte Hooft</a:t>
            </a:r>
            <a:r>
              <a:rPr lang="fr-FR" b="1" baseline="30000" dirty="0"/>
              <a:t>2</a:t>
            </a:r>
            <a:r>
              <a:rPr lang="fr-FR" b="1" dirty="0"/>
              <a:t>, Jan Van Slambrouck</a:t>
            </a:r>
            <a:r>
              <a:rPr lang="fr-FR" b="1" baseline="30000" dirty="0"/>
              <a:t>1,2</a:t>
            </a:r>
            <a:r>
              <a:rPr lang="fr-FR" b="1" dirty="0"/>
              <a:t>, </a:t>
            </a:r>
            <a:r>
              <a:rPr lang="fr-FR" b="1" dirty="0" err="1"/>
              <a:t>Janne</a:t>
            </a:r>
            <a:r>
              <a:rPr lang="fr-FR" b="1" dirty="0"/>
              <a:t> Kaes</a:t>
            </a:r>
            <a:r>
              <a:rPr lang="fr-FR" b="1" baseline="30000" dirty="0"/>
              <a:t>2</a:t>
            </a:r>
            <a:r>
              <a:rPr lang="fr-FR" b="1" dirty="0"/>
              <a:t>, </a:t>
            </a:r>
            <a:r>
              <a:rPr lang="fr-FR" b="1" dirty="0" err="1"/>
              <a:t>Greetje</a:t>
            </a:r>
            <a:r>
              <a:rPr lang="fr-FR" b="1" dirty="0"/>
              <a:t> Vande Velde</a:t>
            </a:r>
            <a:r>
              <a:rPr lang="fr-FR" b="1" baseline="30000" dirty="0"/>
              <a:t>6</a:t>
            </a:r>
            <a:r>
              <a:rPr lang="fr-FR" b="1" dirty="0"/>
              <a:t>, Karen Moermans</a:t>
            </a:r>
            <a:r>
              <a:rPr lang="fr-FR" b="1" baseline="30000" dirty="0"/>
              <a:t>7</a:t>
            </a:r>
            <a:r>
              <a:rPr lang="fr-FR" b="1" dirty="0"/>
              <a:t>, Bart Vanaudenaerde</a:t>
            </a:r>
            <a:r>
              <a:rPr lang="fr-FR" b="1" baseline="30000" dirty="0"/>
              <a:t>2</a:t>
            </a:r>
            <a:r>
              <a:rPr lang="fr-FR" b="1" dirty="0"/>
              <a:t>, Laurens J. Ceulemans</a:t>
            </a:r>
            <a:r>
              <a:rPr lang="fr-FR" b="1" baseline="30000" dirty="0"/>
              <a:t>1,2</a:t>
            </a:r>
            <a:endParaRPr lang="fr-FR" b="1" dirty="0"/>
          </a:p>
          <a:p>
            <a:endParaRPr lang="fr-FR" dirty="0"/>
          </a:p>
          <a:p>
            <a:r>
              <a:rPr lang="fr-FR" i="1" baseline="30000" dirty="0"/>
              <a:t>1</a:t>
            </a:r>
            <a:r>
              <a:rPr lang="fr-FR" i="1" dirty="0"/>
              <a:t>UZ Leuven, </a:t>
            </a:r>
            <a:r>
              <a:rPr lang="fr-FR" i="1" dirty="0" err="1"/>
              <a:t>Department</a:t>
            </a:r>
            <a:r>
              <a:rPr lang="fr-FR" i="1" dirty="0"/>
              <a:t> of </a:t>
            </a:r>
            <a:r>
              <a:rPr lang="fr-FR" i="1" dirty="0" err="1"/>
              <a:t>Thoracic</a:t>
            </a:r>
            <a:r>
              <a:rPr lang="fr-FR" i="1" dirty="0"/>
              <a:t> </a:t>
            </a:r>
            <a:r>
              <a:rPr lang="fr-FR" i="1" dirty="0" err="1"/>
              <a:t>Surgery</a:t>
            </a:r>
            <a:r>
              <a:rPr lang="fr-FR" i="1" dirty="0"/>
              <a:t>, Leuven, </a:t>
            </a:r>
            <a:r>
              <a:rPr lang="fr-FR" i="1" dirty="0" err="1"/>
              <a:t>Belgium</a:t>
            </a:r>
            <a:r>
              <a:rPr lang="fr-FR" i="1" dirty="0"/>
              <a:t>, </a:t>
            </a:r>
            <a:r>
              <a:rPr lang="fr-FR" i="1" baseline="30000" dirty="0"/>
              <a:t>2</a:t>
            </a:r>
            <a:r>
              <a:rPr lang="fr-FR" i="1" dirty="0"/>
              <a:t>KU Leuven, </a:t>
            </a:r>
            <a:r>
              <a:rPr lang="fr-FR" i="1" dirty="0" err="1"/>
              <a:t>Department</a:t>
            </a:r>
            <a:r>
              <a:rPr lang="fr-FR" i="1" dirty="0"/>
              <a:t> CHROMETA, </a:t>
            </a:r>
            <a:r>
              <a:rPr lang="fr-FR" i="1" dirty="0" err="1"/>
              <a:t>Lab</a:t>
            </a:r>
            <a:r>
              <a:rPr lang="fr-FR" i="1" dirty="0"/>
              <a:t> of </a:t>
            </a:r>
            <a:r>
              <a:rPr lang="fr-FR" i="1" dirty="0" err="1"/>
              <a:t>Respiratory</a:t>
            </a:r>
            <a:r>
              <a:rPr lang="fr-FR" i="1" dirty="0"/>
              <a:t> </a:t>
            </a:r>
            <a:r>
              <a:rPr lang="fr-FR" i="1" dirty="0" err="1"/>
              <a:t>Diseases</a:t>
            </a:r>
            <a:r>
              <a:rPr lang="fr-FR" i="1" dirty="0"/>
              <a:t> and </a:t>
            </a:r>
            <a:r>
              <a:rPr lang="fr-FR" i="1" dirty="0" err="1"/>
              <a:t>Thoracic</a:t>
            </a:r>
            <a:r>
              <a:rPr lang="fr-FR" i="1" dirty="0"/>
              <a:t> </a:t>
            </a:r>
            <a:r>
              <a:rPr lang="fr-FR" i="1" dirty="0" err="1"/>
              <a:t>Surgery</a:t>
            </a:r>
            <a:r>
              <a:rPr lang="fr-FR" i="1" dirty="0"/>
              <a:t>, Leuven, </a:t>
            </a:r>
            <a:r>
              <a:rPr lang="fr-FR" i="1" dirty="0" err="1"/>
              <a:t>Belgium</a:t>
            </a:r>
            <a:r>
              <a:rPr lang="fr-FR" i="1" dirty="0"/>
              <a:t>, </a:t>
            </a:r>
            <a:r>
              <a:rPr lang="fr-FR" i="1" baseline="30000" dirty="0"/>
              <a:t>3</a:t>
            </a:r>
            <a:r>
              <a:rPr lang="fr-FR" i="1" dirty="0"/>
              <a:t>UZ Leuven, </a:t>
            </a:r>
            <a:r>
              <a:rPr lang="fr-FR" i="1" dirty="0" err="1"/>
              <a:t>Department</a:t>
            </a:r>
            <a:r>
              <a:rPr lang="fr-FR" i="1" dirty="0"/>
              <a:t> of Abdominal Transplantation, Leuven, </a:t>
            </a:r>
            <a:r>
              <a:rPr lang="fr-FR" i="1" dirty="0" err="1"/>
              <a:t>Belgium</a:t>
            </a:r>
            <a:r>
              <a:rPr lang="fr-FR" i="1" dirty="0"/>
              <a:t>, </a:t>
            </a:r>
            <a:r>
              <a:rPr lang="fr-FR" i="1" baseline="30000" dirty="0"/>
              <a:t>4</a:t>
            </a:r>
            <a:r>
              <a:rPr lang="fr-FR" i="1" dirty="0"/>
              <a:t>KU Leuven, </a:t>
            </a:r>
            <a:r>
              <a:rPr lang="fr-FR" i="1" dirty="0" err="1"/>
              <a:t>Department</a:t>
            </a:r>
            <a:r>
              <a:rPr lang="fr-FR" i="1" dirty="0"/>
              <a:t> of </a:t>
            </a:r>
            <a:r>
              <a:rPr lang="fr-FR" i="1" dirty="0" err="1"/>
              <a:t>Microbiology</a:t>
            </a:r>
            <a:r>
              <a:rPr lang="fr-FR" i="1" dirty="0"/>
              <a:t>, </a:t>
            </a:r>
            <a:r>
              <a:rPr lang="fr-FR" i="1" dirty="0" err="1"/>
              <a:t>Immunology</a:t>
            </a:r>
            <a:r>
              <a:rPr lang="fr-FR" i="1" dirty="0"/>
              <a:t> and Transplantation, </a:t>
            </a:r>
            <a:r>
              <a:rPr lang="fr-FR" i="1" dirty="0" err="1"/>
              <a:t>Lab</a:t>
            </a:r>
            <a:r>
              <a:rPr lang="fr-FR" i="1" dirty="0"/>
              <a:t> of Abdominal Transplantation, Leuven, </a:t>
            </a:r>
            <a:r>
              <a:rPr lang="fr-FR" i="1" dirty="0" err="1"/>
              <a:t>Belgium</a:t>
            </a:r>
            <a:r>
              <a:rPr lang="fr-FR" i="1" dirty="0"/>
              <a:t>, </a:t>
            </a:r>
            <a:r>
              <a:rPr lang="fr-FR" i="1" baseline="30000" dirty="0"/>
              <a:t>5</a:t>
            </a:r>
            <a:r>
              <a:rPr lang="fr-FR" i="1" dirty="0"/>
              <a:t>UZ Leuven, </a:t>
            </a:r>
            <a:r>
              <a:rPr lang="fr-FR" i="1" dirty="0" err="1"/>
              <a:t>Department</a:t>
            </a:r>
            <a:r>
              <a:rPr lang="fr-FR" i="1" dirty="0"/>
              <a:t> of </a:t>
            </a:r>
            <a:r>
              <a:rPr lang="fr-FR" i="1" dirty="0" err="1"/>
              <a:t>Respiratory</a:t>
            </a:r>
            <a:r>
              <a:rPr lang="fr-FR" i="1" dirty="0"/>
              <a:t> </a:t>
            </a:r>
            <a:r>
              <a:rPr lang="fr-FR" i="1" dirty="0" err="1"/>
              <a:t>Diseases</a:t>
            </a:r>
            <a:r>
              <a:rPr lang="fr-FR" i="1" dirty="0"/>
              <a:t>, Leuven, </a:t>
            </a:r>
            <a:r>
              <a:rPr lang="fr-FR" i="1" dirty="0" err="1"/>
              <a:t>Belgium</a:t>
            </a:r>
            <a:r>
              <a:rPr lang="fr-FR" i="1" dirty="0"/>
              <a:t>, </a:t>
            </a:r>
            <a:r>
              <a:rPr lang="fr-FR" i="1" baseline="30000" dirty="0"/>
              <a:t>6</a:t>
            </a:r>
            <a:r>
              <a:rPr lang="fr-FR" i="1" dirty="0"/>
              <a:t>KU Leuven, </a:t>
            </a:r>
            <a:r>
              <a:rPr lang="fr-FR" i="1" dirty="0" err="1"/>
              <a:t>Department</a:t>
            </a:r>
            <a:r>
              <a:rPr lang="fr-FR" i="1" dirty="0"/>
              <a:t> of Imaging &amp; </a:t>
            </a:r>
            <a:r>
              <a:rPr lang="fr-FR" i="1" dirty="0" err="1"/>
              <a:t>Pathology</a:t>
            </a:r>
            <a:r>
              <a:rPr lang="fr-FR" i="1" dirty="0"/>
              <a:t>, Leuven, </a:t>
            </a:r>
            <a:r>
              <a:rPr lang="fr-FR" i="1" dirty="0" err="1"/>
              <a:t>Belgium</a:t>
            </a:r>
            <a:r>
              <a:rPr lang="fr-FR" i="1" dirty="0"/>
              <a:t>, </a:t>
            </a:r>
            <a:r>
              <a:rPr lang="fr-FR" i="1" baseline="30000" dirty="0"/>
              <a:t>7</a:t>
            </a:r>
            <a:r>
              <a:rPr lang="fr-FR" i="1" dirty="0"/>
              <a:t>KU Leuven, </a:t>
            </a:r>
            <a:r>
              <a:rPr lang="fr-FR" i="1" dirty="0" err="1"/>
              <a:t>Department</a:t>
            </a:r>
            <a:r>
              <a:rPr lang="fr-FR" i="1" dirty="0"/>
              <a:t> CHROMETA, </a:t>
            </a:r>
            <a:r>
              <a:rPr lang="fr-FR" i="1" dirty="0" err="1"/>
              <a:t>Clinical</a:t>
            </a:r>
            <a:r>
              <a:rPr lang="fr-FR" i="1" dirty="0"/>
              <a:t> and </a:t>
            </a:r>
            <a:r>
              <a:rPr lang="fr-FR" i="1" dirty="0" err="1"/>
              <a:t>Experimental</a:t>
            </a:r>
            <a:r>
              <a:rPr lang="fr-FR" i="1" dirty="0"/>
              <a:t> </a:t>
            </a:r>
            <a:r>
              <a:rPr lang="fr-FR" i="1" dirty="0" err="1"/>
              <a:t>Endocrinology</a:t>
            </a:r>
            <a:r>
              <a:rPr lang="fr-FR" i="1" dirty="0"/>
              <a:t>, Leuven, </a:t>
            </a:r>
            <a:r>
              <a:rPr lang="fr-FR" i="1" dirty="0" err="1"/>
              <a:t>Belgium</a:t>
            </a:r>
            <a:r>
              <a:rPr lang="fr-FR" i="1" dirty="0"/>
              <a:t> </a:t>
            </a:r>
          </a:p>
          <a:p>
            <a:endParaRPr lang="fr-FR" dirty="0"/>
          </a:p>
          <a:p>
            <a:r>
              <a:rPr lang="fr-FR" b="1" dirty="0"/>
              <a:t>Background</a:t>
            </a:r>
            <a:r>
              <a:rPr lang="fr-FR" dirty="0"/>
              <a:t>: Lung transplantation (</a:t>
            </a:r>
            <a:r>
              <a:rPr lang="fr-FR" dirty="0" err="1"/>
              <a:t>LTx</a:t>
            </a:r>
            <a:r>
              <a:rPr lang="fr-FR" dirty="0"/>
              <a:t>) </a:t>
            </a:r>
            <a:r>
              <a:rPr lang="fr-FR" dirty="0" err="1"/>
              <a:t>is</a:t>
            </a:r>
            <a:r>
              <a:rPr lang="fr-FR" dirty="0"/>
              <a:t> </a:t>
            </a:r>
            <a:r>
              <a:rPr lang="fr-FR" dirty="0" err="1"/>
              <a:t>still</a:t>
            </a:r>
            <a:r>
              <a:rPr lang="fr-FR" dirty="0"/>
              <a:t> </a:t>
            </a:r>
            <a:r>
              <a:rPr lang="fr-FR" dirty="0" err="1"/>
              <a:t>hindered</a:t>
            </a:r>
            <a:r>
              <a:rPr lang="fr-FR" dirty="0"/>
              <a:t> by a high rate of </a:t>
            </a:r>
            <a:r>
              <a:rPr lang="fr-FR" dirty="0" err="1"/>
              <a:t>chronic</a:t>
            </a:r>
            <a:r>
              <a:rPr lang="fr-FR" dirty="0"/>
              <a:t> rejection, </a:t>
            </a:r>
            <a:r>
              <a:rPr lang="fr-FR" dirty="0" err="1"/>
              <a:t>necessitating</a:t>
            </a:r>
            <a:r>
              <a:rPr lang="fr-FR" dirty="0"/>
              <a:t> </a:t>
            </a:r>
            <a:r>
              <a:rPr lang="fr-FR" dirty="0" err="1"/>
              <a:t>profound</a:t>
            </a:r>
            <a:r>
              <a:rPr lang="fr-FR" dirty="0"/>
              <a:t> immunosuppression </a:t>
            </a:r>
            <a:r>
              <a:rPr lang="fr-FR" dirty="0" err="1"/>
              <a:t>with</a:t>
            </a:r>
            <a:r>
              <a:rPr lang="fr-FR" dirty="0"/>
              <a:t> </a:t>
            </a:r>
            <a:r>
              <a:rPr lang="fr-FR" dirty="0" err="1"/>
              <a:t>associated</a:t>
            </a:r>
            <a:r>
              <a:rPr lang="fr-FR" dirty="0"/>
              <a:t> complications. </a:t>
            </a:r>
            <a:r>
              <a:rPr lang="fr-FR" dirty="0" err="1"/>
              <a:t>Donor-specific</a:t>
            </a:r>
            <a:r>
              <a:rPr lang="fr-FR" dirty="0"/>
              <a:t> </a:t>
            </a:r>
            <a:r>
              <a:rPr lang="fr-FR" dirty="0" err="1"/>
              <a:t>blood</a:t>
            </a:r>
            <a:r>
              <a:rPr lang="fr-FR" dirty="0"/>
              <a:t> transfusion (DSBT) </a:t>
            </a:r>
            <a:r>
              <a:rPr lang="fr-FR" dirty="0" err="1"/>
              <a:t>is</a:t>
            </a:r>
            <a:r>
              <a:rPr lang="fr-FR" dirty="0"/>
              <a:t> a </a:t>
            </a:r>
            <a:r>
              <a:rPr lang="fr-FR" dirty="0" err="1"/>
              <a:t>pre</a:t>
            </a:r>
            <a:r>
              <a:rPr lang="fr-FR" dirty="0"/>
              <a:t>-transplant </a:t>
            </a:r>
            <a:r>
              <a:rPr lang="fr-FR" dirty="0" err="1"/>
              <a:t>strategy</a:t>
            </a:r>
            <a:r>
              <a:rPr lang="fr-FR" dirty="0"/>
              <a:t> </a:t>
            </a:r>
            <a:r>
              <a:rPr lang="fr-FR" dirty="0" err="1"/>
              <a:t>aimed</a:t>
            </a:r>
            <a:r>
              <a:rPr lang="fr-FR" dirty="0"/>
              <a:t> at </a:t>
            </a:r>
            <a:r>
              <a:rPr lang="fr-FR" dirty="0" err="1"/>
              <a:t>improving</a:t>
            </a:r>
            <a:r>
              <a:rPr lang="fr-FR" dirty="0"/>
              <a:t> </a:t>
            </a:r>
            <a:r>
              <a:rPr lang="fr-FR" dirty="0" err="1"/>
              <a:t>graft</a:t>
            </a:r>
            <a:r>
              <a:rPr lang="fr-FR" dirty="0"/>
              <a:t> acceptance. Limited attention has been </a:t>
            </a:r>
            <a:r>
              <a:rPr lang="fr-FR" dirty="0" err="1"/>
              <a:t>given</a:t>
            </a:r>
            <a:r>
              <a:rPr lang="fr-FR" dirty="0"/>
              <a:t> to </a:t>
            </a:r>
            <a:r>
              <a:rPr lang="fr-FR" dirty="0" err="1"/>
              <a:t>its</a:t>
            </a:r>
            <a:r>
              <a:rPr lang="fr-FR" dirty="0"/>
              <a:t> application in </a:t>
            </a:r>
            <a:r>
              <a:rPr lang="fr-FR" dirty="0" err="1"/>
              <a:t>LTx</a:t>
            </a:r>
            <a:r>
              <a:rPr lang="fr-FR" dirty="0"/>
              <a:t>, and the </a:t>
            </a:r>
            <a:r>
              <a:rPr lang="fr-FR" dirty="0" err="1"/>
              <a:t>precise</a:t>
            </a:r>
            <a:r>
              <a:rPr lang="fr-FR" dirty="0"/>
              <a:t> </a:t>
            </a:r>
            <a:r>
              <a:rPr lang="fr-FR" dirty="0" err="1"/>
              <a:t>mechanisms</a:t>
            </a:r>
            <a:r>
              <a:rPr lang="fr-FR" dirty="0"/>
              <a:t> </a:t>
            </a:r>
            <a:r>
              <a:rPr lang="fr-FR" dirty="0" err="1"/>
              <a:t>underlying</a:t>
            </a:r>
            <a:r>
              <a:rPr lang="fr-FR" dirty="0"/>
              <a:t> DSBT-</a:t>
            </a:r>
            <a:r>
              <a:rPr lang="fr-FR" dirty="0" err="1"/>
              <a:t>induced</a:t>
            </a:r>
            <a:r>
              <a:rPr lang="fr-FR" dirty="0"/>
              <a:t> </a:t>
            </a:r>
            <a:r>
              <a:rPr lang="fr-FR" dirty="0" err="1"/>
              <a:t>tolerance</a:t>
            </a:r>
            <a:r>
              <a:rPr lang="fr-FR" dirty="0"/>
              <a:t> </a:t>
            </a:r>
            <a:r>
              <a:rPr lang="fr-FR" dirty="0" err="1"/>
              <a:t>remain</a:t>
            </a:r>
            <a:r>
              <a:rPr lang="fr-FR" dirty="0"/>
              <a:t> </a:t>
            </a:r>
            <a:r>
              <a:rPr lang="fr-FR" dirty="0" err="1"/>
              <a:t>incompletely</a:t>
            </a:r>
            <a:r>
              <a:rPr lang="fr-FR" dirty="0"/>
              <a:t> </a:t>
            </a:r>
            <a:r>
              <a:rPr lang="fr-FR" dirty="0" err="1"/>
              <a:t>understood</a:t>
            </a:r>
            <a:r>
              <a:rPr lang="fr-FR" dirty="0"/>
              <a:t>. This </a:t>
            </a:r>
            <a:r>
              <a:rPr lang="fr-FR" dirty="0" err="1"/>
              <a:t>study</a:t>
            </a:r>
            <a:r>
              <a:rPr lang="fr-FR" dirty="0"/>
              <a:t> </a:t>
            </a:r>
            <a:r>
              <a:rPr lang="fr-FR" dirty="0" err="1"/>
              <a:t>aimed</a:t>
            </a:r>
            <a:r>
              <a:rPr lang="fr-FR" dirty="0"/>
              <a:t> to </a:t>
            </a:r>
            <a:r>
              <a:rPr lang="fr-FR" dirty="0" err="1"/>
              <a:t>establish</a:t>
            </a:r>
            <a:r>
              <a:rPr lang="fr-FR" dirty="0"/>
              <a:t> the first DSBT animal model for </a:t>
            </a:r>
            <a:r>
              <a:rPr lang="fr-FR" dirty="0" err="1"/>
              <a:t>LTx</a:t>
            </a:r>
            <a:r>
              <a:rPr lang="fr-FR" dirty="0"/>
              <a:t> and </a:t>
            </a:r>
            <a:r>
              <a:rPr lang="fr-FR" dirty="0" err="1"/>
              <a:t>evaluate</a:t>
            </a:r>
            <a:r>
              <a:rPr lang="fr-FR" dirty="0"/>
              <a:t> </a:t>
            </a:r>
            <a:r>
              <a:rPr lang="fr-FR" dirty="0" err="1"/>
              <a:t>its</a:t>
            </a:r>
            <a:r>
              <a:rPr lang="fr-FR" dirty="0"/>
              <a:t> </a:t>
            </a:r>
            <a:r>
              <a:rPr lang="fr-FR" dirty="0" err="1"/>
              <a:t>safety</a:t>
            </a:r>
            <a:r>
              <a:rPr lang="fr-FR" dirty="0"/>
              <a:t> and </a:t>
            </a:r>
            <a:r>
              <a:rPr lang="fr-FR" dirty="0" err="1"/>
              <a:t>efficacy</a:t>
            </a:r>
            <a:r>
              <a:rPr lang="fr-FR" dirty="0"/>
              <a:t> in </a:t>
            </a:r>
            <a:r>
              <a:rPr lang="fr-FR" dirty="0" err="1"/>
              <a:t>improving</a:t>
            </a:r>
            <a:r>
              <a:rPr lang="fr-FR" dirty="0"/>
              <a:t> </a:t>
            </a:r>
            <a:r>
              <a:rPr lang="fr-FR" dirty="0" err="1"/>
              <a:t>lung</a:t>
            </a:r>
            <a:r>
              <a:rPr lang="fr-FR" dirty="0"/>
              <a:t> </a:t>
            </a:r>
            <a:r>
              <a:rPr lang="fr-FR" dirty="0" err="1"/>
              <a:t>allograft</a:t>
            </a:r>
            <a:r>
              <a:rPr lang="fr-FR" dirty="0"/>
              <a:t> rejection. </a:t>
            </a:r>
          </a:p>
          <a:p>
            <a:r>
              <a:rPr lang="fr-FR" b="1" dirty="0"/>
              <a:t>Methods</a:t>
            </a:r>
            <a:r>
              <a:rPr lang="fr-FR" dirty="0"/>
              <a:t>: Aim 1: The </a:t>
            </a:r>
            <a:r>
              <a:rPr lang="fr-FR" dirty="0" err="1"/>
              <a:t>blood</a:t>
            </a:r>
            <a:r>
              <a:rPr lang="fr-FR" dirty="0"/>
              <a:t> </a:t>
            </a:r>
            <a:r>
              <a:rPr lang="fr-FR" dirty="0" err="1"/>
              <a:t>donor</a:t>
            </a:r>
            <a:r>
              <a:rPr lang="fr-FR" dirty="0"/>
              <a:t> </a:t>
            </a:r>
            <a:r>
              <a:rPr lang="fr-FR" dirty="0" err="1"/>
              <a:t>mice</a:t>
            </a:r>
            <a:r>
              <a:rPr lang="fr-FR" dirty="0"/>
              <a:t> </a:t>
            </a:r>
            <a:r>
              <a:rPr lang="fr-FR" dirty="0" err="1"/>
              <a:t>were</a:t>
            </a:r>
            <a:r>
              <a:rPr lang="fr-FR" dirty="0"/>
              <a:t> BALB/c (DSBT, n=6) or C57BL/6N [iso-transfusion control (ICON), n=6], and the </a:t>
            </a:r>
            <a:r>
              <a:rPr lang="fr-FR" dirty="0" err="1"/>
              <a:t>recipient</a:t>
            </a:r>
            <a:r>
              <a:rPr lang="fr-FR" dirty="0"/>
              <a:t> </a:t>
            </a:r>
            <a:r>
              <a:rPr lang="fr-FR" dirty="0" err="1"/>
              <a:t>mice</a:t>
            </a:r>
            <a:r>
              <a:rPr lang="fr-FR" dirty="0"/>
              <a:t> </a:t>
            </a:r>
            <a:r>
              <a:rPr lang="fr-FR" dirty="0" err="1"/>
              <a:t>were</a:t>
            </a:r>
            <a:r>
              <a:rPr lang="fr-FR" dirty="0"/>
              <a:t> all C57BL/6N. 0.2 ml of </a:t>
            </a:r>
            <a:r>
              <a:rPr lang="fr-FR" dirty="0" err="1"/>
              <a:t>heparinized</a:t>
            </a:r>
            <a:r>
              <a:rPr lang="fr-FR" dirty="0"/>
              <a:t> </a:t>
            </a:r>
            <a:r>
              <a:rPr lang="fr-FR" dirty="0" err="1"/>
              <a:t>whole</a:t>
            </a:r>
            <a:r>
              <a:rPr lang="fr-FR" dirty="0"/>
              <a:t> </a:t>
            </a:r>
            <a:r>
              <a:rPr lang="fr-FR" dirty="0" err="1"/>
              <a:t>blood</a:t>
            </a:r>
            <a:r>
              <a:rPr lang="fr-FR" dirty="0"/>
              <a:t> </a:t>
            </a:r>
            <a:r>
              <a:rPr lang="fr-FR" dirty="0" err="1"/>
              <a:t>was</a:t>
            </a:r>
            <a:r>
              <a:rPr lang="fr-FR" dirty="0"/>
              <a:t> </a:t>
            </a:r>
            <a:r>
              <a:rPr lang="fr-FR" dirty="0" err="1"/>
              <a:t>collected</a:t>
            </a:r>
            <a:r>
              <a:rPr lang="fr-FR" dirty="0"/>
              <a:t> </a:t>
            </a:r>
            <a:r>
              <a:rPr lang="fr-FR" dirty="0" err="1"/>
              <a:t>from</a:t>
            </a:r>
            <a:r>
              <a:rPr lang="fr-FR" dirty="0"/>
              <a:t> the </a:t>
            </a:r>
            <a:r>
              <a:rPr lang="fr-FR" dirty="0" err="1"/>
              <a:t>donor’s</a:t>
            </a:r>
            <a:r>
              <a:rPr lang="fr-FR" dirty="0"/>
              <a:t> </a:t>
            </a:r>
            <a:r>
              <a:rPr lang="fr-FR" dirty="0" err="1"/>
              <a:t>inferior</a:t>
            </a:r>
            <a:r>
              <a:rPr lang="fr-FR" dirty="0"/>
              <a:t> </a:t>
            </a:r>
            <a:r>
              <a:rPr lang="fr-FR" dirty="0" err="1"/>
              <a:t>caval</a:t>
            </a:r>
            <a:r>
              <a:rPr lang="fr-FR" dirty="0"/>
              <a:t> </a:t>
            </a:r>
            <a:r>
              <a:rPr lang="fr-FR" dirty="0" err="1"/>
              <a:t>vein</a:t>
            </a:r>
            <a:r>
              <a:rPr lang="fr-FR" dirty="0"/>
              <a:t> and </a:t>
            </a:r>
            <a:r>
              <a:rPr lang="fr-FR" dirty="0" err="1"/>
              <a:t>injected</a:t>
            </a:r>
            <a:r>
              <a:rPr lang="fr-FR" dirty="0"/>
              <a:t> </a:t>
            </a:r>
            <a:r>
              <a:rPr lang="fr-FR" dirty="0" err="1"/>
              <a:t>within</a:t>
            </a:r>
            <a:r>
              <a:rPr lang="fr-FR" dirty="0"/>
              <a:t> one </a:t>
            </a:r>
            <a:r>
              <a:rPr lang="fr-FR" dirty="0" err="1"/>
              <a:t>hour</a:t>
            </a:r>
            <a:r>
              <a:rPr lang="fr-FR" dirty="0"/>
              <a:t> </a:t>
            </a:r>
            <a:r>
              <a:rPr lang="fr-FR" dirty="0" err="1"/>
              <a:t>through</a:t>
            </a:r>
            <a:r>
              <a:rPr lang="fr-FR" dirty="0"/>
              <a:t> the </a:t>
            </a:r>
            <a:r>
              <a:rPr lang="fr-FR" dirty="0" err="1"/>
              <a:t>recipient’s</a:t>
            </a:r>
            <a:r>
              <a:rPr lang="fr-FR" dirty="0"/>
              <a:t> </a:t>
            </a:r>
            <a:r>
              <a:rPr lang="fr-FR" dirty="0" err="1"/>
              <a:t>tail</a:t>
            </a:r>
            <a:r>
              <a:rPr lang="fr-FR" dirty="0"/>
              <a:t> </a:t>
            </a:r>
            <a:r>
              <a:rPr lang="fr-FR" dirty="0" err="1"/>
              <a:t>vein</a:t>
            </a:r>
            <a:r>
              <a:rPr lang="fr-FR" dirty="0"/>
              <a:t>. Data </a:t>
            </a:r>
            <a:r>
              <a:rPr lang="fr-FR" dirty="0" err="1"/>
              <a:t>from</a:t>
            </a:r>
            <a:r>
              <a:rPr lang="fr-FR" dirty="0"/>
              <a:t> non-</a:t>
            </a:r>
            <a:r>
              <a:rPr lang="fr-FR" dirty="0" err="1"/>
              <a:t>transfused</a:t>
            </a:r>
            <a:r>
              <a:rPr lang="fr-FR" dirty="0"/>
              <a:t> C57BL/6N </a:t>
            </a:r>
            <a:r>
              <a:rPr lang="fr-FR" dirty="0" err="1"/>
              <a:t>mice</a:t>
            </a:r>
            <a:r>
              <a:rPr lang="fr-FR" dirty="0"/>
              <a:t> (NCON, n=6) </a:t>
            </a:r>
            <a:r>
              <a:rPr lang="fr-FR" dirty="0" err="1"/>
              <a:t>were</a:t>
            </a:r>
            <a:r>
              <a:rPr lang="fr-FR" dirty="0"/>
              <a:t> </a:t>
            </a:r>
            <a:r>
              <a:rPr lang="fr-FR" dirty="0" err="1"/>
              <a:t>recorded</a:t>
            </a:r>
            <a:r>
              <a:rPr lang="fr-FR" dirty="0"/>
              <a:t> as the </a:t>
            </a:r>
            <a:r>
              <a:rPr lang="fr-FR" dirty="0" err="1"/>
              <a:t>baseline</a:t>
            </a:r>
            <a:r>
              <a:rPr lang="fr-FR" dirty="0"/>
              <a:t>. Complete </a:t>
            </a:r>
            <a:r>
              <a:rPr lang="fr-FR" dirty="0" err="1"/>
              <a:t>blood</a:t>
            </a:r>
            <a:r>
              <a:rPr lang="fr-FR" dirty="0"/>
              <a:t> </a:t>
            </a:r>
            <a:r>
              <a:rPr lang="fr-FR" dirty="0" err="1"/>
              <a:t>counts</a:t>
            </a:r>
            <a:r>
              <a:rPr lang="fr-FR" dirty="0"/>
              <a:t> </a:t>
            </a:r>
            <a:r>
              <a:rPr lang="fr-FR" dirty="0" err="1"/>
              <a:t>were</a:t>
            </a:r>
            <a:r>
              <a:rPr lang="fr-FR" dirty="0"/>
              <a:t> </a:t>
            </a:r>
            <a:r>
              <a:rPr lang="fr-FR" dirty="0" err="1"/>
              <a:t>conducted</a:t>
            </a:r>
            <a:r>
              <a:rPr lang="fr-FR" dirty="0"/>
              <a:t> </a:t>
            </a:r>
            <a:r>
              <a:rPr lang="fr-FR" dirty="0" err="1"/>
              <a:t>using</a:t>
            </a:r>
            <a:r>
              <a:rPr lang="fr-FR" dirty="0"/>
              <a:t> </a:t>
            </a:r>
            <a:r>
              <a:rPr lang="fr-FR" dirty="0" err="1"/>
              <a:t>hematology</a:t>
            </a:r>
            <a:r>
              <a:rPr lang="fr-FR" dirty="0"/>
              <a:t> </a:t>
            </a:r>
            <a:r>
              <a:rPr lang="fr-FR" dirty="0" err="1"/>
              <a:t>analyzer</a:t>
            </a:r>
            <a:r>
              <a:rPr lang="fr-FR" dirty="0"/>
              <a:t>, </a:t>
            </a:r>
            <a:r>
              <a:rPr lang="fr-FR" dirty="0" err="1"/>
              <a:t>along</a:t>
            </a:r>
            <a:r>
              <a:rPr lang="fr-FR" dirty="0"/>
              <a:t> </a:t>
            </a:r>
            <a:r>
              <a:rPr lang="fr-FR" dirty="0" err="1"/>
              <a:t>with</a:t>
            </a:r>
            <a:r>
              <a:rPr lang="fr-FR" dirty="0"/>
              <a:t> </a:t>
            </a:r>
            <a:r>
              <a:rPr lang="fr-FR" dirty="0" err="1"/>
              <a:t>microCT</a:t>
            </a:r>
            <a:r>
              <a:rPr lang="fr-FR" dirty="0"/>
              <a:t> scans on D1, 3 and 7. All </a:t>
            </a:r>
            <a:r>
              <a:rPr lang="fr-FR" dirty="0" err="1"/>
              <a:t>mice</a:t>
            </a:r>
            <a:r>
              <a:rPr lang="fr-FR" dirty="0"/>
              <a:t> </a:t>
            </a:r>
            <a:r>
              <a:rPr lang="fr-FR" dirty="0" err="1"/>
              <a:t>were</a:t>
            </a:r>
            <a:r>
              <a:rPr lang="fr-FR" dirty="0"/>
              <a:t> </a:t>
            </a:r>
            <a:r>
              <a:rPr lang="fr-FR" dirty="0" err="1"/>
              <a:t>sacrificed</a:t>
            </a:r>
            <a:r>
              <a:rPr lang="fr-FR" dirty="0"/>
              <a:t> on D7 for </a:t>
            </a:r>
            <a:r>
              <a:rPr lang="fr-FR" dirty="0" err="1"/>
              <a:t>left</a:t>
            </a:r>
            <a:r>
              <a:rPr lang="fr-FR" dirty="0"/>
              <a:t> </a:t>
            </a:r>
            <a:r>
              <a:rPr lang="fr-FR" dirty="0" err="1"/>
              <a:t>lung</a:t>
            </a:r>
            <a:r>
              <a:rPr lang="fr-FR" dirty="0"/>
              <a:t> </a:t>
            </a:r>
            <a:r>
              <a:rPr lang="fr-FR" dirty="0" err="1"/>
              <a:t>Hematoxylin</a:t>
            </a:r>
            <a:r>
              <a:rPr lang="fr-FR" dirty="0"/>
              <a:t> and </a:t>
            </a:r>
            <a:r>
              <a:rPr lang="fr-FR" dirty="0" err="1"/>
              <a:t>Eosin</a:t>
            </a:r>
            <a:r>
              <a:rPr lang="fr-FR" dirty="0"/>
              <a:t> </a:t>
            </a:r>
            <a:r>
              <a:rPr lang="fr-FR" dirty="0" err="1"/>
              <a:t>staining</a:t>
            </a:r>
            <a:r>
              <a:rPr lang="fr-FR" dirty="0"/>
              <a:t>. Aim 2: DSBT (BALB/c to C57BL/6N n=5) </a:t>
            </a:r>
            <a:r>
              <a:rPr lang="fr-FR" dirty="0" err="1"/>
              <a:t>was</a:t>
            </a:r>
            <a:r>
              <a:rPr lang="fr-FR" dirty="0"/>
              <a:t> </a:t>
            </a:r>
            <a:r>
              <a:rPr lang="fr-FR" dirty="0" err="1"/>
              <a:t>performed</a:t>
            </a:r>
            <a:r>
              <a:rPr lang="fr-FR" dirty="0"/>
              <a:t> </a:t>
            </a:r>
            <a:r>
              <a:rPr lang="fr-FR" dirty="0" err="1"/>
              <a:t>approximately</a:t>
            </a:r>
            <a:r>
              <a:rPr lang="fr-FR" dirty="0"/>
              <a:t> 24 </a:t>
            </a:r>
            <a:r>
              <a:rPr lang="fr-FR" dirty="0" err="1"/>
              <a:t>hours</a:t>
            </a:r>
            <a:r>
              <a:rPr lang="fr-FR" dirty="0"/>
              <a:t> </a:t>
            </a:r>
            <a:r>
              <a:rPr lang="fr-FR" dirty="0" err="1"/>
              <a:t>before</a:t>
            </a:r>
            <a:r>
              <a:rPr lang="fr-FR" dirty="0"/>
              <a:t> </a:t>
            </a:r>
            <a:r>
              <a:rPr lang="fr-FR" dirty="0" err="1"/>
              <a:t>LTx</a:t>
            </a:r>
            <a:r>
              <a:rPr lang="fr-FR" dirty="0"/>
              <a:t>. Non-</a:t>
            </a:r>
            <a:r>
              <a:rPr lang="fr-FR" dirty="0" err="1"/>
              <a:t>transfused</a:t>
            </a:r>
            <a:r>
              <a:rPr lang="fr-FR" dirty="0"/>
              <a:t> </a:t>
            </a:r>
            <a:r>
              <a:rPr lang="fr-FR" dirty="0" err="1"/>
              <a:t>allograft</a:t>
            </a:r>
            <a:r>
              <a:rPr lang="fr-FR" dirty="0"/>
              <a:t> transplantation </a:t>
            </a:r>
            <a:r>
              <a:rPr lang="fr-FR" dirty="0" err="1"/>
              <a:t>mice</a:t>
            </a:r>
            <a:r>
              <a:rPr lang="fr-FR" dirty="0"/>
              <a:t> [BALB/c to C57BL/6N (ACON) n=5] </a:t>
            </a:r>
            <a:r>
              <a:rPr lang="fr-FR" dirty="0" err="1"/>
              <a:t>were</a:t>
            </a:r>
            <a:r>
              <a:rPr lang="fr-FR" dirty="0"/>
              <a:t> set as the control group. </a:t>
            </a:r>
            <a:r>
              <a:rPr lang="fr-FR" dirty="0" err="1"/>
              <a:t>MicroCT</a:t>
            </a:r>
            <a:r>
              <a:rPr lang="fr-FR" dirty="0"/>
              <a:t> scan </a:t>
            </a:r>
            <a:r>
              <a:rPr lang="fr-FR" dirty="0" err="1"/>
              <a:t>was</a:t>
            </a:r>
            <a:r>
              <a:rPr lang="fr-FR" dirty="0"/>
              <a:t> </a:t>
            </a:r>
            <a:r>
              <a:rPr lang="fr-FR" dirty="0" err="1"/>
              <a:t>conducted</a:t>
            </a:r>
            <a:r>
              <a:rPr lang="fr-FR" dirty="0"/>
              <a:t> on D7, 14 and 35. All </a:t>
            </a:r>
            <a:r>
              <a:rPr lang="fr-FR" dirty="0" err="1"/>
              <a:t>mice</a:t>
            </a:r>
            <a:r>
              <a:rPr lang="fr-FR" dirty="0"/>
              <a:t> </a:t>
            </a:r>
            <a:r>
              <a:rPr lang="fr-FR" dirty="0" err="1"/>
              <a:t>were</a:t>
            </a:r>
            <a:r>
              <a:rPr lang="fr-FR" dirty="0"/>
              <a:t> </a:t>
            </a:r>
            <a:r>
              <a:rPr lang="fr-FR" dirty="0" err="1"/>
              <a:t>sacrificed</a:t>
            </a:r>
            <a:r>
              <a:rPr lang="fr-FR" dirty="0"/>
              <a:t> on D35 for </a:t>
            </a:r>
            <a:r>
              <a:rPr lang="fr-FR" dirty="0" err="1"/>
              <a:t>left</a:t>
            </a:r>
            <a:r>
              <a:rPr lang="fr-FR" dirty="0"/>
              <a:t> </a:t>
            </a:r>
            <a:r>
              <a:rPr lang="fr-FR" dirty="0" err="1"/>
              <a:t>lung</a:t>
            </a:r>
            <a:r>
              <a:rPr lang="fr-FR" dirty="0"/>
              <a:t> </a:t>
            </a:r>
            <a:r>
              <a:rPr lang="fr-FR" dirty="0" err="1"/>
              <a:t>Masson's</a:t>
            </a:r>
            <a:r>
              <a:rPr lang="fr-FR" dirty="0"/>
              <a:t> Trichrome </a:t>
            </a:r>
            <a:r>
              <a:rPr lang="fr-FR" dirty="0" err="1"/>
              <a:t>staining</a:t>
            </a:r>
            <a:r>
              <a:rPr lang="fr-FR" dirty="0"/>
              <a:t>. </a:t>
            </a:r>
          </a:p>
          <a:p>
            <a:r>
              <a:rPr lang="fr-FR" b="1" dirty="0" err="1"/>
              <a:t>Results</a:t>
            </a:r>
            <a:r>
              <a:rPr lang="fr-FR" dirty="0"/>
              <a:t>: Aim 1 (</a:t>
            </a:r>
            <a:r>
              <a:rPr lang="fr-FR" dirty="0" err="1"/>
              <a:t>Fig</a:t>
            </a:r>
            <a:r>
              <a:rPr lang="fr-FR" dirty="0"/>
              <a:t> 1): All </a:t>
            </a:r>
            <a:r>
              <a:rPr lang="fr-FR" dirty="0" err="1"/>
              <a:t>mice</a:t>
            </a:r>
            <a:r>
              <a:rPr lang="fr-FR" dirty="0"/>
              <a:t> </a:t>
            </a:r>
            <a:r>
              <a:rPr lang="fr-FR" dirty="0" err="1"/>
              <a:t>maintained</a:t>
            </a:r>
            <a:r>
              <a:rPr lang="fr-FR" dirty="0"/>
              <a:t> stable </a:t>
            </a:r>
            <a:r>
              <a:rPr lang="fr-FR" dirty="0" err="1"/>
              <a:t>weight</a:t>
            </a:r>
            <a:r>
              <a:rPr lang="fr-FR" dirty="0"/>
              <a:t> </a:t>
            </a:r>
            <a:r>
              <a:rPr lang="fr-FR" dirty="0" err="1"/>
              <a:t>after</a:t>
            </a:r>
            <a:r>
              <a:rPr lang="fr-FR" dirty="0"/>
              <a:t> transfusion. No </a:t>
            </a:r>
            <a:r>
              <a:rPr lang="fr-FR" dirty="0" err="1"/>
              <a:t>signs</a:t>
            </a:r>
            <a:r>
              <a:rPr lang="fr-FR" dirty="0"/>
              <a:t> of transfusion </a:t>
            </a:r>
            <a:r>
              <a:rPr lang="fr-FR" dirty="0" err="1"/>
              <a:t>related</a:t>
            </a:r>
            <a:r>
              <a:rPr lang="fr-FR" dirty="0"/>
              <a:t> </a:t>
            </a:r>
            <a:r>
              <a:rPr lang="fr-FR" dirty="0" err="1"/>
              <a:t>hemolysis</a:t>
            </a:r>
            <a:r>
              <a:rPr lang="fr-FR" dirty="0"/>
              <a:t>, </a:t>
            </a:r>
            <a:r>
              <a:rPr lang="fr-FR" dirty="0" err="1"/>
              <a:t>histological</a:t>
            </a:r>
            <a:r>
              <a:rPr lang="fr-FR" dirty="0"/>
              <a:t> </a:t>
            </a:r>
            <a:r>
              <a:rPr lang="fr-FR" dirty="0" err="1"/>
              <a:t>injury</a:t>
            </a:r>
            <a:r>
              <a:rPr lang="fr-FR" dirty="0"/>
              <a:t> or </a:t>
            </a:r>
            <a:r>
              <a:rPr lang="fr-FR" dirty="0" err="1"/>
              <a:t>organ</a:t>
            </a:r>
            <a:r>
              <a:rPr lang="fr-FR" dirty="0"/>
              <a:t> </a:t>
            </a:r>
            <a:r>
              <a:rPr lang="fr-FR" dirty="0" err="1"/>
              <a:t>dysfunction</a:t>
            </a:r>
            <a:r>
              <a:rPr lang="fr-FR" dirty="0"/>
              <a:t> </a:t>
            </a:r>
            <a:r>
              <a:rPr lang="fr-FR" dirty="0" err="1"/>
              <a:t>were</a:t>
            </a:r>
            <a:r>
              <a:rPr lang="fr-FR" dirty="0"/>
              <a:t> </a:t>
            </a:r>
            <a:r>
              <a:rPr lang="fr-FR" dirty="0" err="1"/>
              <a:t>observed</a:t>
            </a:r>
            <a:r>
              <a:rPr lang="fr-FR" dirty="0"/>
              <a:t> in </a:t>
            </a:r>
            <a:r>
              <a:rPr lang="fr-FR" dirty="0" err="1"/>
              <a:t>any</a:t>
            </a:r>
            <a:r>
              <a:rPr lang="fr-FR" dirty="0"/>
              <a:t> group. White </a:t>
            </a:r>
            <a:r>
              <a:rPr lang="fr-FR" dirty="0" err="1"/>
              <a:t>blood</a:t>
            </a:r>
            <a:r>
              <a:rPr lang="fr-FR" dirty="0"/>
              <a:t> </a:t>
            </a:r>
            <a:r>
              <a:rPr lang="fr-FR" dirty="0" err="1"/>
              <a:t>cell</a:t>
            </a:r>
            <a:r>
              <a:rPr lang="fr-FR" dirty="0"/>
              <a:t> </a:t>
            </a:r>
            <a:r>
              <a:rPr lang="fr-FR" dirty="0" err="1"/>
              <a:t>counts</a:t>
            </a:r>
            <a:r>
              <a:rPr lang="fr-FR" dirty="0"/>
              <a:t>, </a:t>
            </a:r>
            <a:r>
              <a:rPr lang="fr-FR" dirty="0" err="1"/>
              <a:t>primarily</a:t>
            </a:r>
            <a:r>
              <a:rPr lang="fr-FR" dirty="0"/>
              <a:t> lymphocytes, </a:t>
            </a:r>
            <a:r>
              <a:rPr lang="fr-FR" dirty="0" err="1"/>
              <a:t>decreased</a:t>
            </a:r>
            <a:r>
              <a:rPr lang="fr-FR" dirty="0"/>
              <a:t> </a:t>
            </a:r>
            <a:r>
              <a:rPr lang="fr-FR" dirty="0" err="1"/>
              <a:t>significantly</a:t>
            </a:r>
            <a:r>
              <a:rPr lang="fr-FR" dirty="0"/>
              <a:t> on D1 and </a:t>
            </a:r>
            <a:r>
              <a:rPr lang="fr-FR" dirty="0" err="1"/>
              <a:t>began</a:t>
            </a:r>
            <a:r>
              <a:rPr lang="fr-FR" dirty="0"/>
              <a:t> to </a:t>
            </a:r>
            <a:r>
              <a:rPr lang="fr-FR" dirty="0" err="1"/>
              <a:t>recover</a:t>
            </a:r>
            <a:r>
              <a:rPr lang="fr-FR" dirty="0"/>
              <a:t> on D3. On D7, lymphocyte and monocyte </a:t>
            </a:r>
            <a:r>
              <a:rPr lang="fr-FR" dirty="0" err="1"/>
              <a:t>counts</a:t>
            </a:r>
            <a:r>
              <a:rPr lang="fr-FR" dirty="0"/>
              <a:t> </a:t>
            </a:r>
            <a:r>
              <a:rPr lang="fr-FR" dirty="0" err="1"/>
              <a:t>stabilized</a:t>
            </a:r>
            <a:r>
              <a:rPr lang="fr-FR" dirty="0"/>
              <a:t> in the DSBT group but </a:t>
            </a:r>
            <a:r>
              <a:rPr lang="fr-FR" dirty="0" err="1"/>
              <a:t>decreased</a:t>
            </a:r>
            <a:r>
              <a:rPr lang="fr-FR" dirty="0"/>
              <a:t> in the ICON group. Lymphocyte percentages (</a:t>
            </a:r>
            <a:r>
              <a:rPr lang="fr-FR" dirty="0" err="1"/>
              <a:t>Lym</a:t>
            </a:r>
            <a:r>
              <a:rPr lang="fr-FR" dirty="0"/>
              <a:t>%) </a:t>
            </a:r>
            <a:r>
              <a:rPr lang="fr-FR" dirty="0" err="1"/>
              <a:t>decreased</a:t>
            </a:r>
            <a:r>
              <a:rPr lang="fr-FR" dirty="0"/>
              <a:t> </a:t>
            </a:r>
            <a:r>
              <a:rPr lang="fr-FR" dirty="0" err="1"/>
              <a:t>following</a:t>
            </a:r>
            <a:r>
              <a:rPr lang="fr-FR" dirty="0"/>
              <a:t> allo-transfusion. Aim 2 (</a:t>
            </a:r>
            <a:r>
              <a:rPr lang="fr-FR" dirty="0" err="1"/>
              <a:t>Fig</a:t>
            </a:r>
            <a:r>
              <a:rPr lang="fr-FR" dirty="0"/>
              <a:t> 2): More </a:t>
            </a:r>
            <a:r>
              <a:rPr lang="fr-FR" dirty="0" err="1"/>
              <a:t>left</a:t>
            </a:r>
            <a:r>
              <a:rPr lang="fr-FR" dirty="0"/>
              <a:t> </a:t>
            </a:r>
            <a:r>
              <a:rPr lang="fr-FR" dirty="0" err="1"/>
              <a:t>lung</a:t>
            </a:r>
            <a:r>
              <a:rPr lang="fr-FR" dirty="0"/>
              <a:t> </a:t>
            </a:r>
            <a:r>
              <a:rPr lang="fr-FR" dirty="0" err="1"/>
              <a:t>airways</a:t>
            </a:r>
            <a:r>
              <a:rPr lang="fr-FR" dirty="0"/>
              <a:t> </a:t>
            </a:r>
            <a:r>
              <a:rPr lang="fr-FR" dirty="0" err="1"/>
              <a:t>remained</a:t>
            </a:r>
            <a:r>
              <a:rPr lang="fr-FR" dirty="0"/>
              <a:t> open in the DSBT group </a:t>
            </a:r>
            <a:r>
              <a:rPr lang="fr-FR" dirty="0" err="1"/>
              <a:t>compared</a:t>
            </a:r>
            <a:r>
              <a:rPr lang="fr-FR" dirty="0"/>
              <a:t> to the ACON group </a:t>
            </a:r>
            <a:r>
              <a:rPr lang="fr-FR" dirty="0" err="1"/>
              <a:t>until</a:t>
            </a:r>
            <a:r>
              <a:rPr lang="fr-FR" dirty="0"/>
              <a:t> D14. </a:t>
            </a:r>
            <a:r>
              <a:rPr lang="fr-FR" dirty="0" err="1"/>
              <a:t>However</a:t>
            </a:r>
            <a:r>
              <a:rPr lang="fr-FR" dirty="0"/>
              <a:t>, the rejection </a:t>
            </a:r>
            <a:r>
              <a:rPr lang="fr-FR" dirty="0" err="1"/>
              <a:t>level</a:t>
            </a:r>
            <a:r>
              <a:rPr lang="fr-FR" dirty="0"/>
              <a:t> </a:t>
            </a:r>
            <a:r>
              <a:rPr lang="fr-FR" dirty="0" err="1"/>
              <a:t>was</a:t>
            </a:r>
            <a:r>
              <a:rPr lang="fr-FR" dirty="0"/>
              <a:t> comparable </a:t>
            </a:r>
            <a:r>
              <a:rPr lang="fr-FR" dirty="0" err="1"/>
              <a:t>between</a:t>
            </a:r>
            <a:r>
              <a:rPr lang="fr-FR" dirty="0"/>
              <a:t> the DSBT and ACON groups by D35. </a:t>
            </a:r>
          </a:p>
          <a:p>
            <a:r>
              <a:rPr lang="fr-FR" b="1" dirty="0"/>
              <a:t>Conclusions</a:t>
            </a:r>
            <a:r>
              <a:rPr lang="fr-FR" dirty="0"/>
              <a:t>: DSBT </a:t>
            </a:r>
            <a:r>
              <a:rPr lang="fr-FR" dirty="0" err="1"/>
              <a:t>was</a:t>
            </a:r>
            <a:r>
              <a:rPr lang="fr-FR" dirty="0"/>
              <a:t> </a:t>
            </a:r>
            <a:r>
              <a:rPr lang="fr-FR" dirty="0" err="1"/>
              <a:t>feasible</a:t>
            </a:r>
            <a:r>
              <a:rPr lang="fr-FR" dirty="0"/>
              <a:t> and </a:t>
            </a:r>
            <a:r>
              <a:rPr lang="fr-FR" dirty="0" err="1"/>
              <a:t>safe</a:t>
            </a:r>
            <a:r>
              <a:rPr lang="fr-FR" dirty="0"/>
              <a:t> in the </a:t>
            </a:r>
            <a:r>
              <a:rPr lang="fr-FR" dirty="0" err="1"/>
              <a:t>mice</a:t>
            </a:r>
            <a:r>
              <a:rPr lang="fr-FR" dirty="0"/>
              <a:t> </a:t>
            </a:r>
            <a:r>
              <a:rPr lang="fr-FR" dirty="0" err="1"/>
              <a:t>LTx</a:t>
            </a:r>
            <a:r>
              <a:rPr lang="fr-FR" dirty="0"/>
              <a:t> model. Lymphocytes and monocytes </a:t>
            </a:r>
            <a:r>
              <a:rPr lang="fr-FR" dirty="0" err="1"/>
              <a:t>evolved</a:t>
            </a:r>
            <a:r>
              <a:rPr lang="fr-FR" dirty="0"/>
              <a:t> </a:t>
            </a:r>
            <a:r>
              <a:rPr lang="fr-FR" dirty="0" err="1"/>
              <a:t>differently</a:t>
            </a:r>
            <a:r>
              <a:rPr lang="fr-FR" dirty="0"/>
              <a:t> </a:t>
            </a:r>
            <a:r>
              <a:rPr lang="fr-FR" dirty="0" err="1"/>
              <a:t>following</a:t>
            </a:r>
            <a:r>
              <a:rPr lang="fr-FR" dirty="0"/>
              <a:t> allo- or iso-transfusion. DSBT </a:t>
            </a:r>
            <a:r>
              <a:rPr lang="fr-FR" dirty="0" err="1"/>
              <a:t>delayed</a:t>
            </a:r>
            <a:r>
              <a:rPr lang="fr-FR" dirty="0"/>
              <a:t> rejection </a:t>
            </a:r>
            <a:r>
              <a:rPr lang="fr-FR" dirty="0" err="1"/>
              <a:t>development</a:t>
            </a:r>
            <a:r>
              <a:rPr lang="fr-FR" dirty="0"/>
              <a:t> in the short </a:t>
            </a:r>
            <a:r>
              <a:rPr lang="fr-FR" dirty="0" err="1"/>
              <a:t>term</a:t>
            </a:r>
            <a:r>
              <a:rPr lang="fr-FR" dirty="0"/>
              <a:t> but </a:t>
            </a:r>
            <a:r>
              <a:rPr lang="fr-FR" dirty="0" err="1"/>
              <a:t>did</a:t>
            </a:r>
            <a:r>
              <a:rPr lang="fr-FR" dirty="0"/>
              <a:t> not </a:t>
            </a:r>
            <a:r>
              <a:rPr lang="fr-FR" dirty="0" err="1"/>
              <a:t>improve</a:t>
            </a:r>
            <a:r>
              <a:rPr lang="fr-FR" dirty="0"/>
              <a:t> long-</a:t>
            </a:r>
            <a:r>
              <a:rPr lang="fr-FR" dirty="0" err="1"/>
              <a:t>term</a:t>
            </a:r>
            <a:r>
              <a:rPr lang="fr-FR" dirty="0"/>
              <a:t> </a:t>
            </a:r>
            <a:r>
              <a:rPr lang="fr-FR" dirty="0" err="1"/>
              <a:t>outcomes</a:t>
            </a:r>
            <a:r>
              <a:rPr lang="fr-FR" dirty="0"/>
              <a:t> </a:t>
            </a:r>
            <a:r>
              <a:rPr lang="fr-FR" dirty="0" err="1"/>
              <a:t>after</a:t>
            </a:r>
            <a:r>
              <a:rPr lang="fr-FR" dirty="0"/>
              <a:t> </a:t>
            </a:r>
            <a:r>
              <a:rPr lang="fr-FR" dirty="0" err="1"/>
              <a:t>LTx</a:t>
            </a:r>
            <a:r>
              <a:rPr lang="fr-FR" dirty="0"/>
              <a:t>.</a:t>
            </a:r>
          </a:p>
          <a:p>
            <a:endParaRPr lang="fr-FR" dirty="0"/>
          </a:p>
        </p:txBody>
      </p:sp>
      <p:sp>
        <p:nvSpPr>
          <p:cNvPr id="4" name="Espace réservé du numéro de diapositive 3">
            <a:extLst>
              <a:ext uri="{FF2B5EF4-FFF2-40B4-BE49-F238E27FC236}">
                <a16:creationId xmlns:a16="http://schemas.microsoft.com/office/drawing/2014/main" id="{368AC9CB-F50E-2A5C-954D-3575ED4481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124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6F7A-69F6-7BA5-7875-8D92B8F881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99BE37-D1AD-E600-DBC3-CD906E75AB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A026FD-958A-E308-94D1-06B658FBD2C2}"/>
              </a:ext>
            </a:extLst>
          </p:cNvPr>
          <p:cNvSpPr>
            <a:spLocks noGrp="1"/>
          </p:cNvSpPr>
          <p:nvPr>
            <p:ph type="body" idx="1"/>
          </p:nvPr>
        </p:nvSpPr>
        <p:spPr/>
        <p:txBody>
          <a:bodyPr/>
          <a:lstStyle/>
          <a:p>
            <a:r>
              <a:rPr lang="fr-FR" b="0" i="1" dirty="0" err="1">
                <a:latin typeface="+mn-lt"/>
              </a:rPr>
              <a:t>Abbreviations</a:t>
            </a:r>
            <a:r>
              <a:rPr lang="fr-FR" b="0" i="1" dirty="0">
                <a:latin typeface="+mn-lt"/>
              </a:rPr>
              <a:t>: </a:t>
            </a:r>
            <a:r>
              <a:rPr lang="fr-FR" sz="1200" b="0" i="1" dirty="0">
                <a:latin typeface="+mn-lt"/>
                <a:cs typeface="Arial" panose="020B0604020202020204" pitchFamily="34" charset="0"/>
              </a:rPr>
              <a:t>dd-</a:t>
            </a:r>
            <a:r>
              <a:rPr lang="fr-FR" sz="1200" b="0" i="1" dirty="0" err="1">
                <a:latin typeface="+mn-lt"/>
                <a:cs typeface="Arial" panose="020B0604020202020204" pitchFamily="34" charset="0"/>
              </a:rPr>
              <a:t>cfDNA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Donor-derived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DNA; </a:t>
            </a:r>
            <a:r>
              <a:rPr lang="fr-FR" sz="1200" b="0" i="1" dirty="0" err="1">
                <a:latin typeface="+mn-lt"/>
                <a:cs typeface="Arial" panose="020B0604020202020204" pitchFamily="34" charset="0"/>
              </a:rPr>
              <a:t>cfnDNA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-free </a:t>
            </a:r>
            <a:r>
              <a:rPr lang="fr-FR" sz="1200" b="0" i="1" dirty="0" err="1">
                <a:latin typeface="+mn-lt"/>
                <a:cs typeface="Arial" panose="020B0604020202020204" pitchFamily="34" charset="0"/>
              </a:rPr>
              <a:t>nuclear</a:t>
            </a:r>
            <a:r>
              <a:rPr lang="fr-FR" sz="1200" b="0" i="1" dirty="0">
                <a:latin typeface="+mn-lt"/>
                <a:cs typeface="Arial" panose="020B0604020202020204" pitchFamily="34" charset="0"/>
              </a:rPr>
              <a:t> DNA; </a:t>
            </a:r>
            <a:r>
              <a:rPr lang="fr-FR" sz="1200" b="0" i="1" dirty="0" err="1">
                <a:latin typeface="+mn-lt"/>
                <a:cs typeface="Arial" panose="020B0604020202020204" pitchFamily="34" charset="0"/>
              </a:rPr>
              <a:t>cf-mtDNA</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Cell</a:t>
            </a:r>
            <a:r>
              <a:rPr lang="fr-FR" sz="1200" b="0" i="1" dirty="0">
                <a:latin typeface="+mn-lt"/>
                <a:cs typeface="Arial" panose="020B0604020202020204" pitchFamily="34" charset="0"/>
              </a:rPr>
              <a:t> free mitochondrial DNA; </a:t>
            </a:r>
            <a:r>
              <a:rPr lang="fr-FR" sz="1200" b="0" i="1" dirty="0" err="1">
                <a:latin typeface="+mn-lt"/>
                <a:cs typeface="Arial" panose="020B0604020202020204" pitchFamily="34" charset="0"/>
              </a:rPr>
              <a:t>DAMPs</a:t>
            </a:r>
            <a:r>
              <a:rPr lang="fr-FR" sz="1200" b="0" i="1" dirty="0">
                <a:latin typeface="+mn-lt"/>
                <a:cs typeface="Arial" panose="020B0604020202020204" pitchFamily="34" charset="0"/>
              </a:rPr>
              <a:t>, Damage-</a:t>
            </a:r>
            <a:r>
              <a:rPr lang="fr-FR" sz="1200" b="0" i="1" dirty="0" err="1">
                <a:latin typeface="+mn-lt"/>
                <a:cs typeface="Arial" panose="020B0604020202020204" pitchFamily="34" charset="0"/>
              </a:rPr>
              <a:t>associated</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molecular</a:t>
            </a:r>
            <a:r>
              <a:rPr lang="fr-FR" sz="1200" b="0" i="1" dirty="0">
                <a:latin typeface="+mn-lt"/>
                <a:cs typeface="Arial" panose="020B0604020202020204" pitchFamily="34" charset="0"/>
              </a:rPr>
              <a:t> patterns; PGD, </a:t>
            </a:r>
            <a:r>
              <a:rPr lang="fr-FR" sz="1200" b="0" i="1" dirty="0" err="1">
                <a:latin typeface="+mn-lt"/>
                <a:cs typeface="Arial" panose="020B0604020202020204" pitchFamily="34" charset="0"/>
              </a:rPr>
              <a:t>Primary</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graft</a:t>
            </a:r>
            <a:r>
              <a:rPr lang="fr-FR" sz="1200" b="0" i="1" dirty="0">
                <a:latin typeface="+mn-lt"/>
                <a:cs typeface="Arial" panose="020B0604020202020204" pitchFamily="34" charset="0"/>
              </a:rPr>
              <a:t> </a:t>
            </a:r>
            <a:r>
              <a:rPr lang="fr-FR" sz="1200" b="0" i="1" dirty="0" err="1">
                <a:latin typeface="+mn-lt"/>
                <a:cs typeface="Arial" panose="020B0604020202020204" pitchFamily="34" charset="0"/>
              </a:rPr>
              <a:t>dysfunction</a:t>
            </a:r>
            <a:r>
              <a:rPr lang="fr-FR" sz="1200" b="0" i="1" dirty="0">
                <a:latin typeface="+mn-lt"/>
                <a:cs typeface="Arial" panose="020B0604020202020204" pitchFamily="34" charset="0"/>
              </a:rPr>
              <a:t>; </a:t>
            </a:r>
            <a:r>
              <a:rPr kumimoji="0" lang="en-US" sz="1200" b="0" i="1" u="none" strike="noStrike" kern="1200" cap="none" spc="0" normalizeH="0" baseline="0" noProof="0" dirty="0" err="1">
                <a:ln>
                  <a:noFill/>
                </a:ln>
                <a:solidFill>
                  <a:srgbClr val="140032"/>
                </a:solidFill>
                <a:effectLst/>
                <a:uLnTx/>
                <a:uFillTx/>
                <a:latin typeface="+mn-lt"/>
                <a:ea typeface="+mn-ea"/>
                <a:cs typeface="Arial" panose="020B0604020202020204" pitchFamily="34" charset="0"/>
              </a:rPr>
              <a:t>cDCD</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a:t>
            </a:r>
            <a:r>
              <a:rPr lang="en-US" b="0" i="1" dirty="0"/>
              <a:t>Controlled Donation after Circulatory Death</a:t>
            </a:r>
            <a:r>
              <a:rPr kumimoji="0" lang="en-US" sz="1200" b="0" i="1" u="none" strike="noStrike" kern="1200" cap="none" spc="0" normalizeH="0" baseline="0" noProof="0" dirty="0">
                <a:ln>
                  <a:noFill/>
                </a:ln>
                <a:solidFill>
                  <a:srgbClr val="140032"/>
                </a:solidFill>
                <a:effectLst/>
                <a:uLnTx/>
                <a:uFillTx/>
                <a:latin typeface="+mn-lt"/>
                <a:ea typeface="+mn-ea"/>
                <a:cs typeface="Arial" panose="020B0604020202020204" pitchFamily="34" charset="0"/>
              </a:rPr>
              <a:t>; DBD, Donation after brain-dead; IQR, </a:t>
            </a:r>
            <a:r>
              <a:rPr lang="fr-FR" b="0" i="1" dirty="0">
                <a:latin typeface="+mn-lt"/>
              </a:rPr>
              <a:t>Interquartile Range.</a:t>
            </a:r>
          </a:p>
          <a:p>
            <a:endParaRPr lang="fr-FR" b="1" dirty="0"/>
          </a:p>
          <a:p>
            <a:r>
              <a:rPr lang="fr-FR" b="1" dirty="0"/>
              <a:t>Reference </a:t>
            </a:r>
            <a:r>
              <a:rPr lang="fr-FR" b="1" dirty="0" err="1"/>
              <a:t>Number</a:t>
            </a:r>
            <a:r>
              <a:rPr lang="fr-FR" b="1" dirty="0"/>
              <a:t>: 2311 </a:t>
            </a:r>
          </a:p>
          <a:p>
            <a:r>
              <a:rPr lang="fr-FR" b="1" dirty="0"/>
              <a:t>DONOR-DERIVED CELL-FREE MITOCHONDRIAL DNA IN LUNG TRANSPLANTATION, ITS RELATIONSHIP WITH PRIMARY GRAFT DYSFUNCTION </a:t>
            </a:r>
          </a:p>
          <a:p>
            <a:endParaRPr lang="fr-FR" dirty="0"/>
          </a:p>
          <a:p>
            <a:r>
              <a:rPr lang="fr-FR" b="1" dirty="0"/>
              <a:t>Irene Bello</a:t>
            </a:r>
            <a:r>
              <a:rPr lang="fr-FR" b="1" baseline="30000" dirty="0"/>
              <a:t>1, 2, 3</a:t>
            </a:r>
            <a:r>
              <a:rPr lang="fr-FR" b="1" dirty="0"/>
              <a:t>, Ramon Martí</a:t>
            </a:r>
            <a:r>
              <a:rPr lang="fr-FR" b="1" baseline="30000" dirty="0"/>
              <a:t>4</a:t>
            </a:r>
            <a:r>
              <a:rPr lang="fr-FR" b="1" dirty="0"/>
              <a:t>, Javier Francisco Ramon</a:t>
            </a:r>
            <a:r>
              <a:rPr lang="fr-FR" b="1" baseline="30000" dirty="0"/>
              <a:t>4</a:t>
            </a:r>
            <a:r>
              <a:rPr lang="fr-FR" b="1" dirty="0"/>
              <a:t>, Silvana Crowley</a:t>
            </a:r>
            <a:r>
              <a:rPr lang="fr-FR" b="1" baseline="30000" dirty="0"/>
              <a:t>5</a:t>
            </a:r>
            <a:r>
              <a:rPr lang="fr-FR" b="1" dirty="0"/>
              <a:t>, Maria </a:t>
            </a:r>
            <a:r>
              <a:rPr lang="fr-FR" b="1" dirty="0" err="1"/>
              <a:t>Jesús</a:t>
            </a:r>
            <a:r>
              <a:rPr lang="fr-FR" b="1" dirty="0"/>
              <a:t> Melià</a:t>
            </a:r>
            <a:r>
              <a:rPr lang="fr-FR" b="1" baseline="30000" dirty="0"/>
              <a:t>4</a:t>
            </a:r>
            <a:r>
              <a:rPr lang="fr-FR" b="1" dirty="0"/>
              <a:t>, Elena García-Arumí</a:t>
            </a:r>
            <a:r>
              <a:rPr lang="fr-FR" b="1" baseline="30000" dirty="0"/>
              <a:t>4</a:t>
            </a:r>
            <a:r>
              <a:rPr lang="fr-FR" b="1" dirty="0"/>
              <a:t>, Sara Naranjo</a:t>
            </a:r>
            <a:r>
              <a:rPr lang="fr-FR" b="1" baseline="30000" dirty="0"/>
              <a:t>6</a:t>
            </a:r>
            <a:r>
              <a:rPr lang="fr-FR" b="1" dirty="0"/>
              <a:t>, Eva Fieira</a:t>
            </a:r>
            <a:r>
              <a:rPr lang="fr-FR" b="1" baseline="30000" dirty="0"/>
              <a:t>7</a:t>
            </a:r>
            <a:r>
              <a:rPr lang="fr-FR" b="1" dirty="0"/>
              <a:t>, Marina Pérez Redondo</a:t>
            </a:r>
            <a:r>
              <a:rPr lang="fr-FR" b="1" baseline="30000" dirty="0"/>
              <a:t>5</a:t>
            </a:r>
            <a:r>
              <a:rPr lang="fr-FR" b="1" dirty="0"/>
              <a:t>, </a:t>
            </a:r>
            <a:r>
              <a:rPr lang="fr-FR" b="1" dirty="0" err="1"/>
              <a:t>Aroa</a:t>
            </a:r>
            <a:r>
              <a:rPr lang="fr-FR" b="1" dirty="0"/>
              <a:t> Gomez Brey</a:t>
            </a:r>
            <a:r>
              <a:rPr lang="fr-FR" b="1" baseline="30000" dirty="0"/>
              <a:t>8</a:t>
            </a:r>
            <a:r>
              <a:rPr lang="fr-FR" b="1" dirty="0"/>
              <a:t>, Victor Mora</a:t>
            </a:r>
            <a:r>
              <a:rPr lang="fr-FR" b="1" baseline="30000" dirty="0"/>
              <a:t>6</a:t>
            </a:r>
            <a:r>
              <a:rPr lang="fr-FR" b="1" dirty="0"/>
              <a:t>, María de Los </a:t>
            </a:r>
            <a:r>
              <a:rPr lang="fr-FR" b="1" dirty="0" err="1"/>
              <a:t>Ángeles</a:t>
            </a:r>
            <a:r>
              <a:rPr lang="fr-FR" b="1" dirty="0"/>
              <a:t> Ballesteros</a:t>
            </a:r>
            <a:r>
              <a:rPr lang="fr-FR" b="1" baseline="30000" dirty="0"/>
              <a:t>6</a:t>
            </a:r>
            <a:r>
              <a:rPr lang="fr-FR" b="1" dirty="0"/>
              <a:t>, Fernando Mosteiro</a:t>
            </a:r>
            <a:r>
              <a:rPr lang="fr-FR" b="1" baseline="30000" dirty="0"/>
              <a:t>7</a:t>
            </a:r>
            <a:r>
              <a:rPr lang="fr-FR" b="1" dirty="0"/>
              <a:t>, Alberto Sandiumenge</a:t>
            </a:r>
            <a:r>
              <a:rPr lang="fr-FR" b="1" baseline="30000" dirty="0"/>
              <a:t>4</a:t>
            </a:r>
            <a:r>
              <a:rPr lang="fr-FR" b="1" dirty="0"/>
              <a:t>, </a:t>
            </a:r>
            <a:r>
              <a:rPr lang="fr-FR" b="1" baseline="30000" dirty="0"/>
              <a:t>8</a:t>
            </a:r>
            <a:endParaRPr lang="fr-FR" b="1" dirty="0"/>
          </a:p>
          <a:p>
            <a:endParaRPr lang="fr-FR" dirty="0"/>
          </a:p>
          <a:p>
            <a:r>
              <a:rPr lang="fr-FR" i="1" baseline="30000" dirty="0"/>
              <a:t>1</a:t>
            </a:r>
            <a:r>
              <a:rPr lang="fr-FR" i="1" dirty="0"/>
              <a:t>Hospital </a:t>
            </a:r>
            <a:r>
              <a:rPr lang="fr-FR" i="1" dirty="0" err="1"/>
              <a:t>Clínic</a:t>
            </a:r>
            <a:r>
              <a:rPr lang="fr-FR" i="1" dirty="0"/>
              <a:t> de Barcelona , </a:t>
            </a:r>
            <a:r>
              <a:rPr lang="fr-FR" i="1" dirty="0" err="1"/>
              <a:t>Thoracic</a:t>
            </a:r>
            <a:r>
              <a:rPr lang="fr-FR" i="1" dirty="0"/>
              <a:t> </a:t>
            </a:r>
            <a:r>
              <a:rPr lang="fr-FR" i="1" dirty="0" err="1"/>
              <a:t>Surgery</a:t>
            </a:r>
            <a:r>
              <a:rPr lang="fr-FR" i="1" dirty="0"/>
              <a:t> </a:t>
            </a:r>
            <a:r>
              <a:rPr lang="fr-FR" i="1" dirty="0" err="1"/>
              <a:t>Department</a:t>
            </a:r>
            <a:r>
              <a:rPr lang="fr-FR" i="1" dirty="0"/>
              <a:t>, Barcelona , Spain, </a:t>
            </a:r>
            <a:r>
              <a:rPr lang="fr-FR" i="1" baseline="30000" dirty="0"/>
              <a:t>2</a:t>
            </a:r>
            <a:r>
              <a:rPr lang="fr-FR" i="1" dirty="0"/>
              <a:t>IDIBAPS, Barcelona, Spain, </a:t>
            </a:r>
            <a:r>
              <a:rPr lang="fr-FR" i="1" baseline="30000" dirty="0"/>
              <a:t>3</a:t>
            </a:r>
            <a:r>
              <a:rPr lang="fr-FR" i="1" dirty="0"/>
              <a:t>Universitat de Barcelona, </a:t>
            </a:r>
            <a:r>
              <a:rPr lang="fr-FR" i="1" dirty="0" err="1"/>
              <a:t>Surgery</a:t>
            </a:r>
            <a:r>
              <a:rPr lang="fr-FR" i="1" dirty="0"/>
              <a:t> </a:t>
            </a:r>
            <a:r>
              <a:rPr lang="fr-FR" i="1" dirty="0" err="1"/>
              <a:t>Department</a:t>
            </a:r>
            <a:r>
              <a:rPr lang="fr-FR" i="1" dirty="0"/>
              <a:t>, Barcelona, Spain, </a:t>
            </a:r>
            <a:r>
              <a:rPr lang="fr-FR" i="1" baseline="30000" dirty="0"/>
              <a:t>4</a:t>
            </a:r>
            <a:r>
              <a:rPr lang="fr-FR" i="1" dirty="0"/>
              <a:t>VHIR, Barcelona, Spain, </a:t>
            </a:r>
            <a:r>
              <a:rPr lang="fr-FR" i="1" baseline="30000" dirty="0"/>
              <a:t>5</a:t>
            </a:r>
            <a:r>
              <a:rPr lang="fr-FR" i="1" dirty="0"/>
              <a:t>Hospital </a:t>
            </a:r>
            <a:r>
              <a:rPr lang="fr-FR" i="1" dirty="0" err="1"/>
              <a:t>Puerta</a:t>
            </a:r>
            <a:r>
              <a:rPr lang="fr-FR" i="1" dirty="0"/>
              <a:t> de Hierro de </a:t>
            </a:r>
            <a:r>
              <a:rPr lang="fr-FR" i="1" dirty="0" err="1"/>
              <a:t>Majadahonda</a:t>
            </a:r>
            <a:r>
              <a:rPr lang="fr-FR" i="1" dirty="0"/>
              <a:t>, </a:t>
            </a:r>
            <a:r>
              <a:rPr lang="fr-FR" i="1" dirty="0" err="1"/>
              <a:t>Majadahonda</a:t>
            </a:r>
            <a:r>
              <a:rPr lang="fr-FR" i="1" dirty="0"/>
              <a:t>, Spain, </a:t>
            </a:r>
            <a:r>
              <a:rPr lang="fr-FR" i="1" baseline="30000" dirty="0"/>
              <a:t>6</a:t>
            </a:r>
            <a:r>
              <a:rPr lang="fr-FR" i="1" dirty="0"/>
              <a:t>Hospital Marqués de </a:t>
            </a:r>
            <a:r>
              <a:rPr lang="fr-FR" i="1" dirty="0" err="1"/>
              <a:t>Vadecilla</a:t>
            </a:r>
            <a:r>
              <a:rPr lang="fr-FR" i="1" dirty="0"/>
              <a:t>, Santander, Spain, </a:t>
            </a:r>
            <a:r>
              <a:rPr lang="fr-FR" i="1" baseline="30000" dirty="0"/>
              <a:t>7</a:t>
            </a:r>
            <a:r>
              <a:rPr lang="fr-FR" i="1" dirty="0"/>
              <a:t>Complejo </a:t>
            </a:r>
            <a:r>
              <a:rPr lang="fr-FR" i="1" dirty="0" err="1"/>
              <a:t>Hospitalario</a:t>
            </a:r>
            <a:r>
              <a:rPr lang="fr-FR" i="1" dirty="0"/>
              <a:t> </a:t>
            </a:r>
            <a:r>
              <a:rPr lang="fr-FR" i="1" dirty="0" err="1"/>
              <a:t>Universitario</a:t>
            </a:r>
            <a:r>
              <a:rPr lang="fr-FR" i="1" dirty="0"/>
              <a:t> A </a:t>
            </a:r>
            <a:r>
              <a:rPr lang="fr-FR" i="1" dirty="0" err="1"/>
              <a:t>Coruña</a:t>
            </a:r>
            <a:r>
              <a:rPr lang="fr-FR" i="1" dirty="0"/>
              <a:t>, A </a:t>
            </a:r>
            <a:r>
              <a:rPr lang="fr-FR" i="1" dirty="0" err="1"/>
              <a:t>Coruña</a:t>
            </a:r>
            <a:r>
              <a:rPr lang="fr-FR" i="1" dirty="0"/>
              <a:t>, Spain, </a:t>
            </a:r>
            <a:r>
              <a:rPr lang="fr-FR" i="1" baseline="30000" dirty="0"/>
              <a:t>8</a:t>
            </a:r>
            <a:r>
              <a:rPr lang="fr-FR" i="1" dirty="0"/>
              <a:t>Hospital Vall d'</a:t>
            </a:r>
            <a:r>
              <a:rPr lang="fr-FR" i="1" dirty="0" err="1"/>
              <a:t>Hebron</a:t>
            </a:r>
            <a:r>
              <a:rPr lang="fr-FR" i="1" dirty="0"/>
              <a:t>, Barcelona, Spain </a:t>
            </a:r>
          </a:p>
          <a:p>
            <a:endParaRPr lang="fr-FR" dirty="0"/>
          </a:p>
          <a:p>
            <a:r>
              <a:rPr lang="fr-FR" b="1" dirty="0"/>
              <a:t>Background</a:t>
            </a:r>
            <a:r>
              <a:rPr lang="fr-FR" dirty="0"/>
              <a:t>: </a:t>
            </a:r>
            <a:r>
              <a:rPr lang="fr-FR" dirty="0" err="1"/>
              <a:t>Donor-derived</a:t>
            </a:r>
            <a:r>
              <a:rPr lang="fr-FR" dirty="0"/>
              <a:t> </a:t>
            </a:r>
            <a:r>
              <a:rPr lang="fr-FR" dirty="0" err="1"/>
              <a:t>cell</a:t>
            </a:r>
            <a:r>
              <a:rPr lang="fr-FR" dirty="0"/>
              <a:t>-free DNA (dd-</a:t>
            </a:r>
            <a:r>
              <a:rPr lang="fr-FR" dirty="0" err="1"/>
              <a:t>cfDNA</a:t>
            </a:r>
            <a:r>
              <a:rPr lang="fr-FR" dirty="0"/>
              <a:t>) </a:t>
            </a:r>
            <a:r>
              <a:rPr lang="fr-FR" dirty="0" err="1"/>
              <a:t>is</a:t>
            </a:r>
            <a:r>
              <a:rPr lang="fr-FR" dirty="0"/>
              <a:t> a key </a:t>
            </a:r>
            <a:r>
              <a:rPr lang="fr-FR" dirty="0" err="1"/>
              <a:t>biomarker</a:t>
            </a:r>
            <a:r>
              <a:rPr lang="fr-FR" dirty="0"/>
              <a:t> for </a:t>
            </a:r>
            <a:r>
              <a:rPr lang="fr-FR" dirty="0" err="1"/>
              <a:t>allograft</a:t>
            </a:r>
            <a:r>
              <a:rPr lang="fr-FR" dirty="0"/>
              <a:t> rejection or infection, in </a:t>
            </a:r>
            <a:r>
              <a:rPr lang="fr-FR" dirty="0" err="1"/>
              <a:t>lung</a:t>
            </a:r>
            <a:r>
              <a:rPr lang="fr-FR" dirty="0"/>
              <a:t> transplantation. </a:t>
            </a:r>
            <a:r>
              <a:rPr lang="fr-FR" dirty="0" err="1"/>
              <a:t>Cell</a:t>
            </a:r>
            <a:r>
              <a:rPr lang="fr-FR" dirty="0"/>
              <a:t>-free DNA </a:t>
            </a:r>
            <a:r>
              <a:rPr lang="fr-FR" dirty="0" err="1"/>
              <a:t>consists</a:t>
            </a:r>
            <a:r>
              <a:rPr lang="fr-FR" dirty="0"/>
              <a:t> of </a:t>
            </a:r>
            <a:r>
              <a:rPr lang="fr-FR" dirty="0" err="1"/>
              <a:t>nuclear</a:t>
            </a:r>
            <a:r>
              <a:rPr lang="fr-FR" dirty="0"/>
              <a:t> DNA (</a:t>
            </a:r>
            <a:r>
              <a:rPr lang="fr-FR" dirty="0" err="1"/>
              <a:t>cfnDNA</a:t>
            </a:r>
            <a:r>
              <a:rPr lang="fr-FR" dirty="0"/>
              <a:t>) and mitochondrial DNA (</a:t>
            </a:r>
            <a:r>
              <a:rPr lang="fr-FR" dirty="0" err="1"/>
              <a:t>cf-mtDNA</a:t>
            </a:r>
            <a:r>
              <a:rPr lang="fr-FR" dirty="0"/>
              <a:t>), </a:t>
            </a:r>
            <a:r>
              <a:rPr lang="fr-FR" dirty="0" err="1"/>
              <a:t>with</a:t>
            </a:r>
            <a:r>
              <a:rPr lang="fr-FR" dirty="0"/>
              <a:t> </a:t>
            </a:r>
            <a:r>
              <a:rPr lang="fr-FR" dirty="0" err="1"/>
              <a:t>mtDNA</a:t>
            </a:r>
            <a:r>
              <a:rPr lang="fr-FR" dirty="0"/>
              <a:t> </a:t>
            </a:r>
            <a:r>
              <a:rPr lang="fr-FR" dirty="0" err="1"/>
              <a:t>being</a:t>
            </a:r>
            <a:r>
              <a:rPr lang="fr-FR" dirty="0"/>
              <a:t> </a:t>
            </a:r>
            <a:r>
              <a:rPr lang="fr-FR" dirty="0" err="1"/>
              <a:t>highly</a:t>
            </a:r>
            <a:r>
              <a:rPr lang="fr-FR" dirty="0"/>
              <a:t> efficient at </a:t>
            </a:r>
            <a:r>
              <a:rPr lang="fr-FR" dirty="0" err="1"/>
              <a:t>inducing</a:t>
            </a:r>
            <a:r>
              <a:rPr lang="fr-FR" dirty="0"/>
              <a:t> damage-</a:t>
            </a:r>
            <a:r>
              <a:rPr lang="fr-FR" dirty="0" err="1"/>
              <a:t>associated</a:t>
            </a:r>
            <a:r>
              <a:rPr lang="fr-FR" dirty="0"/>
              <a:t> </a:t>
            </a:r>
            <a:r>
              <a:rPr lang="fr-FR" dirty="0" err="1"/>
              <a:t>molecular</a:t>
            </a:r>
            <a:r>
              <a:rPr lang="fr-FR" dirty="0"/>
              <a:t> patterns (</a:t>
            </a:r>
            <a:r>
              <a:rPr lang="fr-FR" dirty="0" err="1"/>
              <a:t>DAMPs</a:t>
            </a:r>
            <a:r>
              <a:rPr lang="fr-FR" dirty="0"/>
              <a:t>). </a:t>
            </a:r>
            <a:r>
              <a:rPr lang="fr-FR" dirty="0" err="1"/>
              <a:t>However</a:t>
            </a:r>
            <a:r>
              <a:rPr lang="fr-FR" dirty="0"/>
              <a:t>, the </a:t>
            </a:r>
            <a:r>
              <a:rPr lang="fr-FR" dirty="0" err="1"/>
              <a:t>detectability</a:t>
            </a:r>
            <a:r>
              <a:rPr lang="fr-FR" dirty="0"/>
              <a:t> and </a:t>
            </a:r>
            <a:r>
              <a:rPr lang="fr-FR" dirty="0" err="1"/>
              <a:t>role</a:t>
            </a:r>
            <a:r>
              <a:rPr lang="fr-FR" dirty="0"/>
              <a:t> of dd-</a:t>
            </a:r>
            <a:r>
              <a:rPr lang="fr-FR" dirty="0" err="1"/>
              <a:t>cf</a:t>
            </a:r>
            <a:r>
              <a:rPr lang="fr-FR" dirty="0"/>
              <a:t>-</a:t>
            </a:r>
            <a:r>
              <a:rPr lang="fr-FR" dirty="0" err="1"/>
              <a:t>mtDNA</a:t>
            </a:r>
            <a:r>
              <a:rPr lang="fr-FR" dirty="0"/>
              <a:t> in </a:t>
            </a:r>
            <a:r>
              <a:rPr lang="fr-FR" dirty="0" err="1"/>
              <a:t>lung</a:t>
            </a:r>
            <a:r>
              <a:rPr lang="fr-FR" dirty="0"/>
              <a:t> transplant </a:t>
            </a:r>
            <a:r>
              <a:rPr lang="fr-FR" dirty="0" err="1"/>
              <a:t>recipients</a:t>
            </a:r>
            <a:r>
              <a:rPr lang="fr-FR" dirty="0"/>
              <a:t> </a:t>
            </a:r>
            <a:r>
              <a:rPr lang="fr-FR" dirty="0" err="1"/>
              <a:t>remain</a:t>
            </a:r>
            <a:r>
              <a:rPr lang="fr-FR" dirty="0"/>
              <a:t> </a:t>
            </a:r>
            <a:r>
              <a:rPr lang="fr-FR" dirty="0" err="1"/>
              <a:t>unclear</a:t>
            </a:r>
            <a:r>
              <a:rPr lang="fr-FR" dirty="0"/>
              <a:t>. This </a:t>
            </a:r>
            <a:r>
              <a:rPr lang="fr-FR" dirty="0" err="1"/>
              <a:t>study</a:t>
            </a:r>
            <a:r>
              <a:rPr lang="fr-FR" dirty="0"/>
              <a:t> </a:t>
            </a:r>
            <a:r>
              <a:rPr lang="fr-FR" dirty="0" err="1"/>
              <a:t>introduces</a:t>
            </a:r>
            <a:r>
              <a:rPr lang="fr-FR" dirty="0"/>
              <a:t> a </a:t>
            </a:r>
            <a:r>
              <a:rPr lang="fr-FR" dirty="0" err="1"/>
              <a:t>novel</a:t>
            </a:r>
            <a:r>
              <a:rPr lang="fr-FR" dirty="0"/>
              <a:t> technique for dd-</a:t>
            </a:r>
            <a:r>
              <a:rPr lang="fr-FR" dirty="0" err="1"/>
              <a:t>cf</a:t>
            </a:r>
            <a:r>
              <a:rPr lang="fr-FR" dirty="0"/>
              <a:t>-</a:t>
            </a:r>
            <a:r>
              <a:rPr lang="fr-FR" dirty="0" err="1"/>
              <a:t>mtDNA</a:t>
            </a:r>
            <a:r>
              <a:rPr lang="fr-FR" dirty="0"/>
              <a:t> </a:t>
            </a:r>
            <a:r>
              <a:rPr lang="fr-FR" dirty="0" err="1"/>
              <a:t>detection</a:t>
            </a:r>
            <a:r>
              <a:rPr lang="fr-FR" dirty="0"/>
              <a:t>, </a:t>
            </a:r>
            <a:r>
              <a:rPr lang="fr-FR" dirty="0" err="1"/>
              <a:t>analyzes</a:t>
            </a:r>
            <a:r>
              <a:rPr lang="fr-FR" dirty="0"/>
              <a:t> </a:t>
            </a:r>
            <a:r>
              <a:rPr lang="fr-FR" dirty="0" err="1"/>
              <a:t>its</a:t>
            </a:r>
            <a:r>
              <a:rPr lang="fr-FR" dirty="0"/>
              <a:t> post-transplant </a:t>
            </a:r>
            <a:r>
              <a:rPr lang="fr-FR" dirty="0" err="1"/>
              <a:t>evolution</a:t>
            </a:r>
            <a:r>
              <a:rPr lang="fr-FR" dirty="0"/>
              <a:t>, and </a:t>
            </a:r>
            <a:r>
              <a:rPr lang="fr-FR" dirty="0" err="1"/>
              <a:t>correlates</a:t>
            </a:r>
            <a:r>
              <a:rPr lang="fr-FR" dirty="0"/>
              <a:t> </a:t>
            </a:r>
            <a:r>
              <a:rPr lang="fr-FR" dirty="0" err="1"/>
              <a:t>it</a:t>
            </a:r>
            <a:r>
              <a:rPr lang="fr-FR" dirty="0"/>
              <a:t> </a:t>
            </a:r>
            <a:r>
              <a:rPr lang="fr-FR" dirty="0" err="1"/>
              <a:t>with</a:t>
            </a:r>
            <a:r>
              <a:rPr lang="fr-FR" dirty="0"/>
              <a:t> </a:t>
            </a:r>
            <a:r>
              <a:rPr lang="fr-FR" dirty="0" err="1"/>
              <a:t>donor</a:t>
            </a:r>
            <a:r>
              <a:rPr lang="fr-FR" dirty="0"/>
              <a:t> type and </a:t>
            </a:r>
            <a:r>
              <a:rPr lang="fr-FR" dirty="0" err="1"/>
              <a:t>primary</a:t>
            </a:r>
            <a:r>
              <a:rPr lang="fr-FR" dirty="0"/>
              <a:t> </a:t>
            </a:r>
            <a:r>
              <a:rPr lang="fr-FR" dirty="0" err="1"/>
              <a:t>graft</a:t>
            </a:r>
            <a:r>
              <a:rPr lang="fr-FR" dirty="0"/>
              <a:t> </a:t>
            </a:r>
            <a:r>
              <a:rPr lang="fr-FR" dirty="0" err="1"/>
              <a:t>dysfunction</a:t>
            </a:r>
            <a:r>
              <a:rPr lang="fr-FR" dirty="0"/>
              <a:t> (PGD) incidence. </a:t>
            </a:r>
          </a:p>
          <a:p>
            <a:r>
              <a:rPr lang="fr-FR" b="1" dirty="0"/>
              <a:t>Methods</a:t>
            </a:r>
            <a:r>
              <a:rPr lang="fr-FR" dirty="0"/>
              <a:t>: This prospective, </a:t>
            </a:r>
            <a:r>
              <a:rPr lang="fr-FR" dirty="0" err="1"/>
              <a:t>multicenter</a:t>
            </a:r>
            <a:r>
              <a:rPr lang="fr-FR" dirty="0"/>
              <a:t> </a:t>
            </a:r>
            <a:r>
              <a:rPr lang="fr-FR" dirty="0" err="1"/>
              <a:t>study</a:t>
            </a:r>
            <a:r>
              <a:rPr lang="fr-FR" dirty="0"/>
              <a:t> </a:t>
            </a:r>
            <a:r>
              <a:rPr lang="fr-FR" dirty="0" err="1"/>
              <a:t>included</a:t>
            </a:r>
            <a:r>
              <a:rPr lang="fr-FR" dirty="0"/>
              <a:t> </a:t>
            </a:r>
            <a:r>
              <a:rPr lang="fr-FR" dirty="0" err="1"/>
              <a:t>recipients</a:t>
            </a:r>
            <a:r>
              <a:rPr lang="fr-FR" dirty="0"/>
              <a:t> </a:t>
            </a:r>
            <a:r>
              <a:rPr lang="fr-FR" dirty="0" err="1"/>
              <a:t>from</a:t>
            </a:r>
            <a:r>
              <a:rPr lang="fr-FR" dirty="0"/>
              <a:t> 40 </a:t>
            </a:r>
            <a:r>
              <a:rPr lang="fr-FR" dirty="0" err="1"/>
              <a:t>brain-dead</a:t>
            </a:r>
            <a:r>
              <a:rPr lang="fr-FR" dirty="0"/>
              <a:t> (DBD) and 39 </a:t>
            </a:r>
            <a:r>
              <a:rPr lang="fr-FR" dirty="0" err="1"/>
              <a:t>cardiac-dead</a:t>
            </a:r>
            <a:r>
              <a:rPr lang="fr-FR" dirty="0"/>
              <a:t> (</a:t>
            </a:r>
            <a:r>
              <a:rPr lang="fr-FR" dirty="0" err="1"/>
              <a:t>cDCD</a:t>
            </a:r>
            <a:r>
              <a:rPr lang="fr-FR" dirty="0"/>
              <a:t>) </a:t>
            </a:r>
            <a:r>
              <a:rPr lang="fr-FR" dirty="0" err="1"/>
              <a:t>donors</a:t>
            </a:r>
            <a:r>
              <a:rPr lang="fr-FR" dirty="0"/>
              <a:t> </a:t>
            </a:r>
            <a:r>
              <a:rPr lang="fr-FR" dirty="0" err="1"/>
              <a:t>across</a:t>
            </a:r>
            <a:r>
              <a:rPr lang="fr-FR" dirty="0"/>
              <a:t> four </a:t>
            </a:r>
            <a:r>
              <a:rPr lang="fr-FR" dirty="0" err="1"/>
              <a:t>Spanish</a:t>
            </a:r>
            <a:r>
              <a:rPr lang="fr-FR" dirty="0"/>
              <a:t> transplant centers. Blood </a:t>
            </a:r>
            <a:r>
              <a:rPr lang="fr-FR" dirty="0" err="1"/>
              <a:t>samples</a:t>
            </a:r>
            <a:r>
              <a:rPr lang="fr-FR" dirty="0"/>
              <a:t> </a:t>
            </a:r>
            <a:r>
              <a:rPr lang="fr-FR" dirty="0" err="1"/>
              <a:t>were</a:t>
            </a:r>
            <a:r>
              <a:rPr lang="fr-FR" dirty="0"/>
              <a:t> </a:t>
            </a:r>
            <a:r>
              <a:rPr lang="fr-FR" dirty="0" err="1"/>
              <a:t>collected</a:t>
            </a:r>
            <a:r>
              <a:rPr lang="fr-FR" dirty="0"/>
              <a:t> </a:t>
            </a:r>
            <a:r>
              <a:rPr lang="fr-FR" dirty="0" err="1"/>
              <a:t>from</a:t>
            </a:r>
            <a:r>
              <a:rPr lang="fr-FR" dirty="0"/>
              <a:t> </a:t>
            </a:r>
            <a:r>
              <a:rPr lang="fr-FR" dirty="0" err="1"/>
              <a:t>donors</a:t>
            </a:r>
            <a:r>
              <a:rPr lang="fr-FR" dirty="0"/>
              <a:t> </a:t>
            </a:r>
            <a:r>
              <a:rPr lang="fr-FR" dirty="0" err="1"/>
              <a:t>pre</a:t>
            </a:r>
            <a:r>
              <a:rPr lang="fr-FR" dirty="0"/>
              <a:t>- (E0) and post-</a:t>
            </a:r>
            <a:r>
              <a:rPr lang="fr-FR" dirty="0" err="1"/>
              <a:t>retrieval</a:t>
            </a:r>
            <a:r>
              <a:rPr lang="fr-FR" dirty="0"/>
              <a:t> (E1), and </a:t>
            </a:r>
            <a:r>
              <a:rPr lang="fr-FR" dirty="0" err="1"/>
              <a:t>from</a:t>
            </a:r>
            <a:r>
              <a:rPr lang="fr-FR" dirty="0"/>
              <a:t> </a:t>
            </a:r>
            <a:r>
              <a:rPr lang="fr-FR" dirty="0" err="1"/>
              <a:t>recipients</a:t>
            </a:r>
            <a:r>
              <a:rPr lang="fr-FR" dirty="0"/>
              <a:t> </a:t>
            </a:r>
            <a:r>
              <a:rPr lang="fr-FR" dirty="0" err="1"/>
              <a:t>pre</a:t>
            </a:r>
            <a:r>
              <a:rPr lang="fr-FR" dirty="0"/>
              <a:t>-implantation (R-1), post reperfusion (R0), and 72 </a:t>
            </a:r>
            <a:r>
              <a:rPr lang="fr-FR" dirty="0" err="1"/>
              <a:t>hours</a:t>
            </a:r>
            <a:r>
              <a:rPr lang="fr-FR" dirty="0"/>
              <a:t> post-transplant (R72). </a:t>
            </a:r>
            <a:r>
              <a:rPr lang="fr-FR" dirty="0" err="1"/>
              <a:t>Serum</a:t>
            </a:r>
            <a:r>
              <a:rPr lang="fr-FR" dirty="0"/>
              <a:t> </a:t>
            </a:r>
            <a:r>
              <a:rPr lang="fr-FR" dirty="0" err="1"/>
              <a:t>cf-mtDNA</a:t>
            </a:r>
            <a:r>
              <a:rPr lang="fr-FR" dirty="0"/>
              <a:t> </a:t>
            </a:r>
            <a:r>
              <a:rPr lang="fr-FR" dirty="0" err="1"/>
              <a:t>levels</a:t>
            </a:r>
            <a:r>
              <a:rPr lang="fr-FR" dirty="0"/>
              <a:t> </a:t>
            </a:r>
            <a:r>
              <a:rPr lang="fr-FR" dirty="0" err="1"/>
              <a:t>were</a:t>
            </a:r>
            <a:r>
              <a:rPr lang="fr-FR" dirty="0"/>
              <a:t> </a:t>
            </a:r>
            <a:r>
              <a:rPr lang="fr-FR" dirty="0" err="1"/>
              <a:t>quantified</a:t>
            </a:r>
            <a:r>
              <a:rPr lang="fr-FR" dirty="0"/>
              <a:t> </a:t>
            </a:r>
            <a:r>
              <a:rPr lang="fr-FR" dirty="0" err="1"/>
              <a:t>using</a:t>
            </a:r>
            <a:r>
              <a:rPr lang="fr-FR" dirty="0"/>
              <a:t> real-time </a:t>
            </a:r>
            <a:r>
              <a:rPr lang="fr-FR" dirty="0" err="1"/>
              <a:t>qPCR</a:t>
            </a:r>
            <a:r>
              <a:rPr lang="fr-FR" dirty="0"/>
              <a:t>, </a:t>
            </a:r>
            <a:r>
              <a:rPr lang="fr-FR" dirty="0" err="1"/>
              <a:t>while</a:t>
            </a:r>
            <a:r>
              <a:rPr lang="fr-FR" dirty="0"/>
              <a:t> </a:t>
            </a:r>
            <a:r>
              <a:rPr lang="fr-FR" dirty="0" err="1"/>
              <a:t>donor</a:t>
            </a:r>
            <a:r>
              <a:rPr lang="fr-FR" dirty="0"/>
              <a:t> and </a:t>
            </a:r>
            <a:r>
              <a:rPr lang="fr-FR" dirty="0" err="1"/>
              <a:t>recipient</a:t>
            </a:r>
            <a:r>
              <a:rPr lang="fr-FR" dirty="0"/>
              <a:t> </a:t>
            </a:r>
            <a:r>
              <a:rPr lang="fr-FR" dirty="0" err="1"/>
              <a:t>mtDNA</a:t>
            </a:r>
            <a:r>
              <a:rPr lang="fr-FR" dirty="0"/>
              <a:t> percentages </a:t>
            </a:r>
            <a:r>
              <a:rPr lang="fr-FR" dirty="0" err="1"/>
              <a:t>were</a:t>
            </a:r>
            <a:r>
              <a:rPr lang="fr-FR" dirty="0"/>
              <a:t> </a:t>
            </a:r>
            <a:r>
              <a:rPr lang="fr-FR" dirty="0" err="1"/>
              <a:t>determined</a:t>
            </a:r>
            <a:r>
              <a:rPr lang="fr-FR" dirty="0"/>
              <a:t> by </a:t>
            </a:r>
            <a:r>
              <a:rPr lang="fr-FR" dirty="0" err="1"/>
              <a:t>deep</a:t>
            </a:r>
            <a:r>
              <a:rPr lang="fr-FR" dirty="0"/>
              <a:t> </a:t>
            </a:r>
            <a:r>
              <a:rPr lang="fr-FR" dirty="0" err="1"/>
              <a:t>sequencing</a:t>
            </a:r>
            <a:r>
              <a:rPr lang="fr-FR" dirty="0"/>
              <a:t> of </a:t>
            </a:r>
            <a:r>
              <a:rPr lang="fr-FR" dirty="0" err="1"/>
              <a:t>mtDNA</a:t>
            </a:r>
            <a:r>
              <a:rPr lang="fr-FR" dirty="0"/>
              <a:t> hypervariable </a:t>
            </a:r>
            <a:r>
              <a:rPr lang="fr-FR" dirty="0" err="1"/>
              <a:t>regions</a:t>
            </a:r>
            <a:r>
              <a:rPr lang="fr-FR" dirty="0"/>
              <a:t>. %dd-</a:t>
            </a:r>
            <a:r>
              <a:rPr lang="fr-FR" dirty="0" err="1"/>
              <a:t>cf</a:t>
            </a:r>
            <a:r>
              <a:rPr lang="fr-FR" dirty="0"/>
              <a:t>-</a:t>
            </a:r>
            <a:r>
              <a:rPr lang="fr-FR" dirty="0" err="1"/>
              <a:t>mtDNA</a:t>
            </a:r>
            <a:r>
              <a:rPr lang="fr-FR" dirty="0"/>
              <a:t> </a:t>
            </a:r>
            <a:r>
              <a:rPr lang="fr-FR" dirty="0" err="1"/>
              <a:t>was</a:t>
            </a:r>
            <a:r>
              <a:rPr lang="fr-FR" dirty="0"/>
              <a:t> </a:t>
            </a:r>
            <a:r>
              <a:rPr lang="fr-FR" dirty="0" err="1"/>
              <a:t>calculated</a:t>
            </a:r>
            <a:r>
              <a:rPr lang="fr-FR" dirty="0"/>
              <a:t> at R0 and R72, and </a:t>
            </a:r>
            <a:r>
              <a:rPr lang="fr-FR" dirty="0" err="1"/>
              <a:t>its</a:t>
            </a:r>
            <a:r>
              <a:rPr lang="fr-FR" dirty="0"/>
              <a:t> association </a:t>
            </a:r>
            <a:r>
              <a:rPr lang="fr-FR" dirty="0" err="1"/>
              <a:t>with</a:t>
            </a:r>
            <a:r>
              <a:rPr lang="fr-FR" dirty="0"/>
              <a:t> PGD </a:t>
            </a:r>
            <a:r>
              <a:rPr lang="fr-FR" dirty="0" err="1"/>
              <a:t>was</a:t>
            </a:r>
            <a:r>
              <a:rPr lang="fr-FR" dirty="0"/>
              <a:t> </a:t>
            </a:r>
            <a:r>
              <a:rPr lang="fr-FR" dirty="0" err="1"/>
              <a:t>analyzed</a:t>
            </a:r>
            <a:r>
              <a:rPr lang="fr-FR" dirty="0"/>
              <a:t>. </a:t>
            </a:r>
          </a:p>
          <a:p>
            <a:r>
              <a:rPr lang="fr-FR" b="1" dirty="0" err="1"/>
              <a:t>Results</a:t>
            </a:r>
            <a:r>
              <a:rPr lang="fr-FR" dirty="0"/>
              <a:t>: </a:t>
            </a:r>
            <a:r>
              <a:rPr lang="fr-FR" dirty="0" err="1"/>
              <a:t>Median</a:t>
            </a:r>
            <a:r>
              <a:rPr lang="fr-FR" dirty="0"/>
              <a:t> </a:t>
            </a:r>
            <a:r>
              <a:rPr lang="fr-FR" dirty="0" err="1"/>
              <a:t>cf-mtDNA</a:t>
            </a:r>
            <a:r>
              <a:rPr lang="fr-FR" dirty="0"/>
              <a:t> </a:t>
            </a:r>
            <a:r>
              <a:rPr lang="fr-FR" dirty="0" err="1"/>
              <a:t>levels</a:t>
            </a:r>
            <a:r>
              <a:rPr lang="fr-FR" dirty="0"/>
              <a:t> </a:t>
            </a:r>
            <a:r>
              <a:rPr lang="fr-FR" dirty="0" err="1"/>
              <a:t>remained</a:t>
            </a:r>
            <a:r>
              <a:rPr lang="fr-FR" dirty="0"/>
              <a:t> stable (R0: 11593.75 [IQR 33958.84], R72: 11218.75 [IQR 41617.19]). </a:t>
            </a:r>
            <a:r>
              <a:rPr lang="fr-FR" dirty="0" err="1"/>
              <a:t>Conversely</a:t>
            </a:r>
            <a:r>
              <a:rPr lang="fr-FR" dirty="0"/>
              <a:t>, %dd-</a:t>
            </a:r>
            <a:r>
              <a:rPr lang="fr-FR" dirty="0" err="1"/>
              <a:t>cf</a:t>
            </a:r>
            <a:r>
              <a:rPr lang="fr-FR" dirty="0"/>
              <a:t>-</a:t>
            </a:r>
            <a:r>
              <a:rPr lang="fr-FR" dirty="0" err="1"/>
              <a:t>mtDNA</a:t>
            </a:r>
            <a:r>
              <a:rPr lang="fr-FR" dirty="0"/>
              <a:t> </a:t>
            </a:r>
            <a:r>
              <a:rPr lang="fr-FR" dirty="0" err="1"/>
              <a:t>levels</a:t>
            </a:r>
            <a:r>
              <a:rPr lang="fr-FR" dirty="0"/>
              <a:t> </a:t>
            </a:r>
            <a:r>
              <a:rPr lang="fr-FR" dirty="0" err="1"/>
              <a:t>declined</a:t>
            </a:r>
            <a:r>
              <a:rPr lang="fr-FR" dirty="0"/>
              <a:t> </a:t>
            </a:r>
            <a:r>
              <a:rPr lang="fr-FR" dirty="0" err="1"/>
              <a:t>from</a:t>
            </a:r>
            <a:r>
              <a:rPr lang="fr-FR" dirty="0"/>
              <a:t> R0 (5 [IQR 1.2]) to R72 (0.8 [IQR 1.2]). The </a:t>
            </a:r>
            <a:r>
              <a:rPr lang="fr-FR" dirty="0" err="1"/>
              <a:t>recipients</a:t>
            </a:r>
            <a:r>
              <a:rPr lang="fr-FR" dirty="0"/>
              <a:t> </a:t>
            </a:r>
            <a:r>
              <a:rPr lang="fr-FR" dirty="0" err="1"/>
              <a:t>with</a:t>
            </a:r>
            <a:r>
              <a:rPr lang="fr-FR" dirty="0"/>
              <a:t> PGD </a:t>
            </a:r>
            <a:r>
              <a:rPr lang="fr-FR" dirty="0" err="1"/>
              <a:t>showed</a:t>
            </a:r>
            <a:r>
              <a:rPr lang="fr-FR" dirty="0"/>
              <a:t> and </a:t>
            </a:r>
            <a:r>
              <a:rPr lang="fr-FR" dirty="0" err="1"/>
              <a:t>increased</a:t>
            </a:r>
            <a:r>
              <a:rPr lang="fr-FR" dirty="0"/>
              <a:t> %dd-</a:t>
            </a:r>
            <a:r>
              <a:rPr lang="fr-FR" dirty="0" err="1"/>
              <a:t>cfmtDNA</a:t>
            </a:r>
            <a:r>
              <a:rPr lang="fr-FR" dirty="0"/>
              <a:t> </a:t>
            </a:r>
            <a:r>
              <a:rPr lang="fr-FR" dirty="0" err="1"/>
              <a:t>showing</a:t>
            </a:r>
            <a:r>
              <a:rPr lang="fr-FR" dirty="0"/>
              <a:t> a </a:t>
            </a:r>
            <a:r>
              <a:rPr lang="fr-FR" dirty="0" err="1"/>
              <a:t>towards</a:t>
            </a:r>
            <a:r>
              <a:rPr lang="fr-FR" dirty="0"/>
              <a:t> </a:t>
            </a:r>
            <a:r>
              <a:rPr lang="fr-FR" dirty="0" err="1"/>
              <a:t>tendence</a:t>
            </a:r>
            <a:r>
              <a:rPr lang="fr-FR" dirty="0"/>
              <a:t> to </a:t>
            </a:r>
            <a:r>
              <a:rPr lang="fr-FR" dirty="0" err="1"/>
              <a:t>statistically</a:t>
            </a:r>
            <a:r>
              <a:rPr lang="fr-FR" dirty="0"/>
              <a:t> </a:t>
            </a:r>
            <a:r>
              <a:rPr lang="fr-FR" dirty="0" err="1"/>
              <a:t>significance</a:t>
            </a:r>
            <a:r>
              <a:rPr lang="fr-FR" dirty="0"/>
              <a:t> (5.8 vs 3.8, p=0.10). (Table 1) </a:t>
            </a:r>
          </a:p>
          <a:p>
            <a:r>
              <a:rPr lang="fr-FR" b="1" dirty="0"/>
              <a:t>Conclusions</a:t>
            </a:r>
            <a:r>
              <a:rPr lang="fr-FR" dirty="0"/>
              <a:t>: %dd-</a:t>
            </a:r>
            <a:r>
              <a:rPr lang="fr-FR" dirty="0" err="1"/>
              <a:t>cf</a:t>
            </a:r>
            <a:r>
              <a:rPr lang="fr-FR" dirty="0"/>
              <a:t>-</a:t>
            </a:r>
            <a:r>
              <a:rPr lang="fr-FR" dirty="0" err="1"/>
              <a:t>mtDNA</a:t>
            </a:r>
            <a:r>
              <a:rPr lang="fr-FR" dirty="0"/>
              <a:t> can </a:t>
            </a:r>
            <a:r>
              <a:rPr lang="fr-FR" dirty="0" err="1"/>
              <a:t>be</a:t>
            </a:r>
            <a:r>
              <a:rPr lang="fr-FR" dirty="0"/>
              <a:t> </a:t>
            </a:r>
            <a:r>
              <a:rPr lang="fr-FR" dirty="0" err="1"/>
              <a:t>reliably</a:t>
            </a:r>
            <a:r>
              <a:rPr lang="fr-FR" dirty="0"/>
              <a:t> </a:t>
            </a:r>
            <a:r>
              <a:rPr lang="fr-FR" dirty="0" err="1"/>
              <a:t>detected</a:t>
            </a:r>
            <a:r>
              <a:rPr lang="fr-FR" dirty="0"/>
              <a:t> post-</a:t>
            </a:r>
            <a:r>
              <a:rPr lang="fr-FR" dirty="0" err="1"/>
              <a:t>lung</a:t>
            </a:r>
            <a:r>
              <a:rPr lang="fr-FR" dirty="0"/>
              <a:t> transplantation and </a:t>
            </a:r>
            <a:r>
              <a:rPr lang="fr-FR" dirty="0" err="1"/>
              <a:t>behaves</a:t>
            </a:r>
            <a:r>
              <a:rPr lang="fr-FR" dirty="0"/>
              <a:t> </a:t>
            </a:r>
            <a:r>
              <a:rPr lang="fr-FR" dirty="0" err="1"/>
              <a:t>differently</a:t>
            </a:r>
            <a:r>
              <a:rPr lang="fr-FR" dirty="0"/>
              <a:t> </a:t>
            </a:r>
            <a:r>
              <a:rPr lang="fr-FR" dirty="0" err="1"/>
              <a:t>from</a:t>
            </a:r>
            <a:r>
              <a:rPr lang="fr-FR" dirty="0"/>
              <a:t> </a:t>
            </a:r>
            <a:r>
              <a:rPr lang="fr-FR" dirty="0" err="1"/>
              <a:t>cf-mtDNA</a:t>
            </a:r>
            <a:r>
              <a:rPr lang="fr-FR" dirty="0"/>
              <a:t>. </a:t>
            </a:r>
            <a:r>
              <a:rPr lang="fr-FR" dirty="0" err="1"/>
              <a:t>While</a:t>
            </a:r>
            <a:r>
              <a:rPr lang="fr-FR" dirty="0"/>
              <a:t> </a:t>
            </a:r>
            <a:r>
              <a:rPr lang="fr-FR" dirty="0" err="1"/>
              <a:t>cf-mtDNA</a:t>
            </a:r>
            <a:r>
              <a:rPr lang="fr-FR" dirty="0"/>
              <a:t> </a:t>
            </a:r>
            <a:r>
              <a:rPr lang="fr-FR" dirty="0" err="1"/>
              <a:t>remains</a:t>
            </a:r>
            <a:r>
              <a:rPr lang="fr-FR" dirty="0"/>
              <a:t> stable, %dd-</a:t>
            </a:r>
            <a:r>
              <a:rPr lang="fr-FR" dirty="0" err="1"/>
              <a:t>cf</a:t>
            </a:r>
            <a:r>
              <a:rPr lang="fr-FR" dirty="0"/>
              <a:t>-</a:t>
            </a:r>
            <a:r>
              <a:rPr lang="fr-FR" dirty="0" err="1"/>
              <a:t>mtDNA</a:t>
            </a:r>
            <a:r>
              <a:rPr lang="fr-FR" dirty="0"/>
              <a:t> </a:t>
            </a:r>
            <a:r>
              <a:rPr lang="fr-FR" dirty="0" err="1"/>
              <a:t>decreases</a:t>
            </a:r>
            <a:r>
              <a:rPr lang="fr-FR" dirty="0"/>
              <a:t> </a:t>
            </a:r>
            <a:r>
              <a:rPr lang="fr-FR" dirty="0" err="1"/>
              <a:t>within</a:t>
            </a:r>
            <a:r>
              <a:rPr lang="fr-FR" dirty="0"/>
              <a:t> </a:t>
            </a:r>
            <a:r>
              <a:rPr lang="fr-FR" dirty="0" err="1"/>
              <a:t>three</a:t>
            </a:r>
            <a:r>
              <a:rPr lang="fr-FR" dirty="0"/>
              <a:t> </a:t>
            </a:r>
            <a:r>
              <a:rPr lang="fr-FR" dirty="0" err="1"/>
              <a:t>days</a:t>
            </a:r>
            <a:r>
              <a:rPr lang="fr-FR" dirty="0"/>
              <a:t>. </a:t>
            </a:r>
            <a:r>
              <a:rPr lang="fr-FR" dirty="0" err="1"/>
              <a:t>Elevated</a:t>
            </a:r>
            <a:r>
              <a:rPr lang="fr-FR" dirty="0"/>
              <a:t> dd-</a:t>
            </a:r>
            <a:r>
              <a:rPr lang="fr-FR" dirty="0" err="1"/>
              <a:t>cf</a:t>
            </a:r>
            <a:r>
              <a:rPr lang="fr-FR" dirty="0"/>
              <a:t>-</a:t>
            </a:r>
            <a:r>
              <a:rPr lang="fr-FR" dirty="0" err="1"/>
              <a:t>mtDNA</a:t>
            </a:r>
            <a:r>
              <a:rPr lang="fr-FR" dirty="0"/>
              <a:t> </a:t>
            </a:r>
            <a:r>
              <a:rPr lang="fr-FR" dirty="0" err="1"/>
              <a:t>levels</a:t>
            </a:r>
            <a:r>
              <a:rPr lang="fr-FR" dirty="0"/>
              <a:t> </a:t>
            </a:r>
            <a:r>
              <a:rPr lang="fr-FR" dirty="0" err="1"/>
              <a:t>may</a:t>
            </a:r>
            <a:r>
              <a:rPr lang="fr-FR" dirty="0"/>
              <a:t> serve as a </a:t>
            </a:r>
            <a:r>
              <a:rPr lang="fr-FR" dirty="0" err="1"/>
              <a:t>specific</a:t>
            </a:r>
            <a:r>
              <a:rPr lang="fr-FR" dirty="0"/>
              <a:t> </a:t>
            </a:r>
            <a:r>
              <a:rPr lang="fr-FR" dirty="0" err="1"/>
              <a:t>biomarker</a:t>
            </a:r>
            <a:r>
              <a:rPr lang="fr-FR" dirty="0"/>
              <a:t> for </a:t>
            </a:r>
            <a:r>
              <a:rPr lang="fr-FR" dirty="0" err="1"/>
              <a:t>graft</a:t>
            </a:r>
            <a:r>
              <a:rPr lang="fr-FR" dirty="0"/>
              <a:t> damage and PGD, </a:t>
            </a:r>
            <a:r>
              <a:rPr lang="fr-FR" dirty="0" err="1"/>
              <a:t>highlighting</a:t>
            </a:r>
            <a:r>
              <a:rPr lang="fr-FR" dirty="0"/>
              <a:t> </a:t>
            </a:r>
            <a:r>
              <a:rPr lang="fr-FR" dirty="0" err="1"/>
              <a:t>its</a:t>
            </a:r>
            <a:r>
              <a:rPr lang="fr-FR" dirty="0"/>
              <a:t> </a:t>
            </a:r>
            <a:r>
              <a:rPr lang="fr-FR" dirty="0" err="1"/>
              <a:t>potential</a:t>
            </a:r>
            <a:r>
              <a:rPr lang="fr-FR" dirty="0"/>
              <a:t> for monitoring transplant </a:t>
            </a:r>
            <a:r>
              <a:rPr lang="fr-FR" dirty="0" err="1"/>
              <a:t>outcomes</a:t>
            </a:r>
            <a:r>
              <a:rPr lang="fr-FR" dirty="0"/>
              <a:t>.</a:t>
            </a:r>
          </a:p>
        </p:txBody>
      </p:sp>
      <p:sp>
        <p:nvSpPr>
          <p:cNvPr id="4" name="Espace réservé du numéro de diapositive 3">
            <a:extLst>
              <a:ext uri="{FF2B5EF4-FFF2-40B4-BE49-F238E27FC236}">
                <a16:creationId xmlns:a16="http://schemas.microsoft.com/office/drawing/2014/main" id="{32B9CE2A-32FC-9E3B-9A6D-32213A184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10643-37F0-4C92-9329-22D5496E26E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76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F16BC6-E51C-F8D9-A622-52CEF34B5E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803067-4085-F8B7-55F3-23D25B740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FA9710-5184-4769-E3BD-6357968F468B}"/>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BB6BB55D-02BC-46DC-C411-9C41F052EA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736A5-7FA8-C3B5-F0B5-C24E41969051}"/>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290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0BB34-D22B-22DE-CD80-C157778AFA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00AF04-E0F1-CB54-CD5C-27FA79E3A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D8535-1E20-F115-F69E-4BE1D56CA874}"/>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5F5E0208-838E-77F7-23D7-69EE291D97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82F2E-3F99-2E4D-FC6C-1D13EF936745}"/>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50721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F3EF92-D5BB-3B9B-6C72-6964B8D30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9990C-77BF-DAAE-F2D9-5E0EDCF95E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A519AA-53E7-BAB8-D12C-67847983E1F9}"/>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40120203-0DF9-1E7D-D8D8-0E16124619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538A7-6E0E-E53F-8CC7-589F2D2C23F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407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hapter_Break_Blue">
    <p:bg>
      <p:bgPr>
        <a:gradFill>
          <a:gsLst>
            <a:gs pos="22000">
              <a:srgbClr val="123986"/>
            </a:gs>
            <a:gs pos="100000">
              <a:srgbClr val="E2204B"/>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98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sp>
        <p:nvSpPr>
          <p:cNvPr id="6" name="Title 5">
            <a:extLst>
              <a:ext uri="{FF2B5EF4-FFF2-40B4-BE49-F238E27FC236}">
                <a16:creationId xmlns:a16="http://schemas.microsoft.com/office/drawing/2014/main" id="{C7EBB7B4-68AD-0D4F-876A-9D35E718DF4C}"/>
              </a:ext>
            </a:extLst>
          </p:cNvPr>
          <p:cNvSpPr>
            <a:spLocks noGrp="1"/>
          </p:cNvSpPr>
          <p:nvPr>
            <p:ph type="title"/>
          </p:nvPr>
        </p:nvSpPr>
        <p:spPr>
          <a:xfrm>
            <a:off x="766763" y="2359341"/>
            <a:ext cx="6191821" cy="3060152"/>
          </a:xfrm>
        </p:spPr>
        <p:txBody>
          <a:bodyPr anchor="t" anchorCtr="0">
            <a:noAutofit/>
          </a:bodyPr>
          <a:lstStyle>
            <a:lvl1pPr>
              <a:defRPr sz="4800" b="1" spc="0">
                <a:solidFill>
                  <a:schemeClr val="bg1"/>
                </a:solidFill>
              </a:defRPr>
            </a:lvl1pPr>
          </a:lstStyle>
          <a:p>
            <a:r>
              <a:rPr lang="en-GB"/>
              <a:t>Click to edit Master title style</a:t>
            </a:r>
            <a:endParaRPr lang="en-US"/>
          </a:p>
        </p:txBody>
      </p:sp>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18257009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_Slide_White">
    <p:bg>
      <p:bgPr>
        <a:solidFill>
          <a:schemeClr val="bg1"/>
        </a:solidFill>
        <a:effectLst/>
      </p:bgPr>
    </p:bg>
    <p:spTree>
      <p:nvGrpSpPr>
        <p:cNvPr id="1" name=""/>
        <p:cNvGrpSpPr/>
        <p:nvPr/>
      </p:nvGrpSpPr>
      <p:grpSpPr>
        <a:xfrm>
          <a:off x="0" y="0"/>
          <a:ext cx="0" cy="0"/>
          <a:chOff x="0" y="0"/>
          <a:chExt cx="0" cy="0"/>
        </a:xfrm>
      </p:grpSpPr>
      <p:pic>
        <p:nvPicPr>
          <p:cNvPr id="7" name="Picture 6" descr="A blue curved line on a black background&#10;&#10;Description automatically generated">
            <a:extLst>
              <a:ext uri="{FF2B5EF4-FFF2-40B4-BE49-F238E27FC236}">
                <a16:creationId xmlns:a16="http://schemas.microsoft.com/office/drawing/2014/main" id="{357EA22C-CF51-D89B-1B0A-5EDEB8624E8F}"/>
              </a:ext>
            </a:extLst>
          </p:cNvPr>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l="2684" t="5236" r="51829" b="44595"/>
          <a:stretch/>
        </p:blipFill>
        <p:spPr>
          <a:xfrm>
            <a:off x="0" y="-190"/>
            <a:ext cx="6217920" cy="6906957"/>
          </a:xfrm>
          <a:prstGeom prst="rect">
            <a:avLst/>
          </a:prstGeom>
        </p:spPr>
      </p:pic>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800" y="6336000"/>
            <a:ext cx="9262103" cy="34920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2"/>
            <a:ext cx="10585450" cy="3064345"/>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BF2EDF82-0DF6-854E-BFCB-2FC94D5AE50E}"/>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181603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_Slide_White _2 Column">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4" y="6336000"/>
            <a:ext cx="9183482"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11" name="Content Placeholder 10">
            <a:extLst>
              <a:ext uri="{FF2B5EF4-FFF2-40B4-BE49-F238E27FC236}">
                <a16:creationId xmlns:a16="http://schemas.microsoft.com/office/drawing/2014/main" id="{C2F02CD6-8869-7F4D-AC7D-38FF28AF531F}"/>
              </a:ext>
            </a:extLst>
          </p:cNvPr>
          <p:cNvSpPr>
            <a:spLocks noGrp="1"/>
          </p:cNvSpPr>
          <p:nvPr>
            <p:ph sz="quarter" idx="10"/>
          </p:nvPr>
        </p:nvSpPr>
        <p:spPr>
          <a:xfrm>
            <a:off x="766800" y="1802623"/>
            <a:ext cx="5148000" cy="2487720"/>
          </a:xfrm>
        </p:spPr>
        <p:txBody>
          <a:bodyPr/>
          <a:lstStyle>
            <a:lvl1pPr>
              <a:defRPr sz="1400" b="1" i="0">
                <a:latin typeface="Arial" panose="020B0604020202020204" pitchFamily="34" charset="0"/>
                <a:cs typeface="Arial" panose="020B0604020202020204" pitchFamily="34" charset="0"/>
              </a:defRPr>
            </a:lvl1pPr>
            <a:lvl2pPr>
              <a:buClr>
                <a:srgbClr val="123986"/>
              </a:buClr>
              <a:defRPr sz="1400" b="0" i="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4" name="Content Placeholder 3">
            <a:extLst>
              <a:ext uri="{FF2B5EF4-FFF2-40B4-BE49-F238E27FC236}">
                <a16:creationId xmlns:a16="http://schemas.microsoft.com/office/drawing/2014/main" id="{E255EB1F-2854-E840-AB65-276712774DD2}"/>
              </a:ext>
            </a:extLst>
          </p:cNvPr>
          <p:cNvSpPr>
            <a:spLocks noGrp="1"/>
          </p:cNvSpPr>
          <p:nvPr>
            <p:ph sz="quarter" idx="12"/>
          </p:nvPr>
        </p:nvSpPr>
        <p:spPr>
          <a:xfrm>
            <a:off x="6208575" y="1802623"/>
            <a:ext cx="5148000" cy="2487720"/>
          </a:xfrm>
          <a:noFill/>
        </p:spPr>
        <p:txBody>
          <a:bodyPr/>
          <a:lstStyle>
            <a:lvl1pPr>
              <a:defRPr sz="1400" b="1" i="0">
                <a:latin typeface="Arial" panose="020B0604020202020204" pitchFamily="34" charset="0"/>
                <a:cs typeface="Arial" panose="020B0604020202020204" pitchFamily="34" charset="0"/>
              </a:defRPr>
            </a:lvl1pPr>
            <a:lvl2pPr>
              <a:buClr>
                <a:srgbClr val="123986"/>
              </a:buClr>
              <a:defRPr sz="1400">
                <a:latin typeface="Arial" panose="020B0604020202020204" pitchFamily="34" charset="0"/>
                <a:cs typeface="Arial" panose="020B0604020202020204" pitchFamily="34" charset="0"/>
              </a:defRPr>
            </a:lvl2pPr>
            <a:lvl3pPr>
              <a:buClr>
                <a:srgbClr val="123986"/>
              </a:buClr>
              <a:defRPr sz="1400">
                <a:latin typeface="Arial" panose="020B0604020202020204" pitchFamily="34" charset="0"/>
                <a:cs typeface="Arial" panose="020B0604020202020204" pitchFamily="34" charset="0"/>
              </a:defRPr>
            </a:lvl3pPr>
            <a:lvl4pPr>
              <a:buClr>
                <a:srgbClr val="123986"/>
              </a:buClr>
              <a:buFont typeface="System Font Regular"/>
              <a:buChar char="–"/>
              <a:defRPr sz="1400">
                <a:latin typeface="Arial" panose="020B0604020202020204" pitchFamily="34" charset="0"/>
                <a:cs typeface="Arial" panose="020B0604020202020204" pitchFamily="34" charset="0"/>
              </a:defRPr>
            </a:lvl4pPr>
            <a:lvl5pPr>
              <a:buClr>
                <a:srgbClr val="123986"/>
              </a:buClr>
              <a:defRPr sz="1400">
                <a:latin typeface="Arial" panose="020B0604020202020204" pitchFamily="34" charset="0"/>
                <a:cs typeface="Arial" panose="020B0604020202020204" pitchFamily="34" charset="0"/>
              </a:defRPr>
            </a:lvl5pPr>
            <a:lvl6pPr>
              <a:buClr>
                <a:srgbClr val="123986"/>
              </a:buClr>
              <a:defRPr sz="1400">
                <a:latin typeface="Arial" panose="020B0604020202020204" pitchFamily="34" charset="0"/>
                <a:cs typeface="Arial" panose="020B0604020202020204" pitchFamily="34" charset="0"/>
              </a:defRPr>
            </a:lvl6pPr>
            <a:lvl7pPr>
              <a:buClr>
                <a:srgbClr val="123986"/>
              </a:buClr>
              <a:defRPr sz="1400">
                <a:latin typeface="Arial" panose="020B0604020202020204" pitchFamily="34" charset="0"/>
                <a:cs typeface="Arial" panose="020B0604020202020204" pitchFamily="34" charset="0"/>
              </a:defRPr>
            </a:lvl7pPr>
            <a:lvl8pPr>
              <a:buClr>
                <a:srgbClr val="123986"/>
              </a:buClr>
              <a:defRPr sz="1400">
                <a:latin typeface="Arial" panose="020B0604020202020204" pitchFamily="34" charset="0"/>
                <a:cs typeface="Arial" panose="020B0604020202020204" pitchFamily="34" charset="0"/>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2" name="Title 1">
            <a:extLst>
              <a:ext uri="{FF2B5EF4-FFF2-40B4-BE49-F238E27FC236}">
                <a16:creationId xmlns:a16="http://schemas.microsoft.com/office/drawing/2014/main" id="{52242802-3047-3B40-B396-57A36BF40247}"/>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29229497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for creative work">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28D2BF1-B46E-C241-9B2C-1D4B05A1BCA6}"/>
              </a:ext>
            </a:extLst>
          </p:cNvPr>
          <p:cNvSpPr>
            <a:spLocks noGrp="1"/>
          </p:cNvSpPr>
          <p:nvPr>
            <p:ph type="ftr" sz="quarter" idx="3"/>
          </p:nvPr>
        </p:nvSpPr>
        <p:spPr>
          <a:xfrm>
            <a:off x="766763" y="6336000"/>
            <a:ext cx="9144153"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1FC3C0D4-89E6-FE4C-9A1B-76F7AB7439D1}"/>
              </a:ext>
            </a:extLst>
          </p:cNvPr>
          <p:cNvSpPr>
            <a:spLocks noGrp="1"/>
          </p:cNvSpPr>
          <p:nvPr>
            <p:ph type="title"/>
          </p:nvPr>
        </p:nvSpPr>
        <p:spPr/>
        <p:txBody>
          <a:bodyPr/>
          <a:lstStyle>
            <a:lvl1pPr>
              <a:defRPr b="1"/>
            </a:lvl1pPr>
          </a:lstStyle>
          <a:p>
            <a:r>
              <a:rPr lang="en-GB"/>
              <a:t>Click to edit Master title style</a:t>
            </a:r>
            <a:endParaRPr lang="en-US"/>
          </a:p>
        </p:txBody>
      </p:sp>
    </p:spTree>
    <p:extLst>
      <p:ext uri="{BB962C8B-B14F-4D97-AF65-F5344CB8AC3E}">
        <p14:creationId xmlns:p14="http://schemas.microsoft.com/office/powerpoint/2010/main" val="36218483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hapter_Break_Blue">
    <p:bg>
      <p:bgPr>
        <a:gradFill>
          <a:gsLst>
            <a:gs pos="22000">
              <a:srgbClr val="123986"/>
            </a:gs>
            <a:gs pos="99000">
              <a:srgbClr val="E4032E"/>
            </a:gs>
          </a:gsLst>
          <a:lin ang="0" scaled="0"/>
        </a:gradFill>
        <a:effectLst/>
      </p:bgPr>
    </p:bg>
    <p:spTree>
      <p:nvGrpSpPr>
        <p:cNvPr id="1" name=""/>
        <p:cNvGrpSpPr/>
        <p:nvPr/>
      </p:nvGrpSpPr>
      <p:grpSpPr>
        <a:xfrm>
          <a:off x="0" y="0"/>
          <a:ext cx="0" cy="0"/>
          <a:chOff x="0" y="0"/>
          <a:chExt cx="0" cy="0"/>
        </a:xfrm>
      </p:grpSpPr>
      <p:pic>
        <p:nvPicPr>
          <p:cNvPr id="4" name="Picture 3" descr="A blue curved line on a black background&#10;&#10;Description automatically generated">
            <a:extLst>
              <a:ext uri="{FF2B5EF4-FFF2-40B4-BE49-F238E27FC236}">
                <a16:creationId xmlns:a16="http://schemas.microsoft.com/office/drawing/2014/main" id="{97A0D6BB-A951-131B-C902-9D7E2FB0CCD2}"/>
              </a:ext>
            </a:extLst>
          </p:cNvPr>
          <p:cNvPicPr>
            <a:picLocks noChangeAspect="1"/>
          </p:cNvPicPr>
          <p:nvPr userDrawn="1"/>
        </p:nvPicPr>
        <p:blipFill rotWithShape="1">
          <a:blip r:embed="rId2">
            <a:alphaModFix amt="57000"/>
            <a:extLst>
              <a:ext uri="{28A0092B-C50C-407E-A947-70E740481C1C}">
                <a14:useLocalDpi xmlns:a14="http://schemas.microsoft.com/office/drawing/2010/main" val="0"/>
              </a:ext>
            </a:extLst>
          </a:blip>
          <a:srcRect l="15538" t="42874" r="-4728" b="6957"/>
          <a:stretch/>
        </p:blipFill>
        <p:spPr>
          <a:xfrm>
            <a:off x="0" y="0"/>
            <a:ext cx="12192000" cy="6858000"/>
          </a:xfrm>
          <a:prstGeom prst="rect">
            <a:avLst/>
          </a:prstGeom>
        </p:spPr>
      </p:pic>
      <p:pic>
        <p:nvPicPr>
          <p:cNvPr id="2" name="Picture 1" descr="A red and blue logo&#10;&#10;Description automatically generated">
            <a:extLst>
              <a:ext uri="{FF2B5EF4-FFF2-40B4-BE49-F238E27FC236}">
                <a16:creationId xmlns:a16="http://schemas.microsoft.com/office/drawing/2014/main" id="{316D5F93-3281-DEB9-D7AD-43B4D947B1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75057" y="2244422"/>
            <a:ext cx="4841885" cy="2369156"/>
          </a:xfrm>
          <a:prstGeom prst="rect">
            <a:avLst/>
          </a:prstGeom>
        </p:spPr>
      </p:pic>
    </p:spTree>
    <p:extLst>
      <p:ext uri="{BB962C8B-B14F-4D97-AF65-F5344CB8AC3E}">
        <p14:creationId xmlns:p14="http://schemas.microsoft.com/office/powerpoint/2010/main" val="278542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5BE9C-A6B4-A54F-3CE1-DB333D5C44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F445F7-AFDC-05F3-BF0C-EF655E2691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036FEE-F3D1-B56B-2699-53E8B728DC72}"/>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5B0499A0-D173-C2BD-40C9-A64D335D81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0D188-8656-604F-9647-053229C4002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52088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4B77B-A810-50D6-0A2F-ECFF415A3B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D44C7D-D010-DC61-4CA6-00651789F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08DCE5-16E9-FAF0-60E3-6C650F0B86B3}"/>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7B43742A-F98A-218B-5C47-AE348F82E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629E8A-24F7-CF54-BCF4-056ABF34AB1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6496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75CA-1403-0E22-722C-F510B6897A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B4E670-3884-72CB-60C8-FB7BD7AA5A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726311-A7FD-75EE-F6DC-1BE2BBD3BE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94B767-E49C-50F0-FA74-039D07DDBC77}"/>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04FE20D0-4B59-B018-FAA0-7EA4F88741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4B96C3-35CD-9978-70A2-F590A35377F0}"/>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388235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B8567-1695-99D2-6043-DC299902AC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E2EDFE-25D2-2872-1C1D-831B64447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3FB5BE-2A7C-B08B-9DE9-58DBA2AD6C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7CA7B4-3533-DAA8-BD43-0ED1B3F5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4E65E2E-304A-D609-3FA2-CCEC5235B9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77F691-C256-8530-48EE-3AD55F9A1855}"/>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8" name="Espace réservé du pied de page 7">
            <a:extLst>
              <a:ext uri="{FF2B5EF4-FFF2-40B4-BE49-F238E27FC236}">
                <a16:creationId xmlns:a16="http://schemas.microsoft.com/office/drawing/2014/main" id="{6E4C34EB-88CF-CCDF-AF6F-EFF8EB04AAC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BE38DD1-60C3-0A36-8011-C8FF0CC85EC3}"/>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471211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6AAA2-F251-46DD-C61A-E79DFA38DF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BB33F0-A3ED-964C-2D05-A1C4D0272DCF}"/>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4" name="Espace réservé du pied de page 3">
            <a:extLst>
              <a:ext uri="{FF2B5EF4-FFF2-40B4-BE49-F238E27FC236}">
                <a16:creationId xmlns:a16="http://schemas.microsoft.com/office/drawing/2014/main" id="{3496F6C6-395F-ECA5-99D3-EE9EE0FFAB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C29FCDD-2D65-648A-F824-D701FF81A5EC}"/>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270576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A9DEA7-1395-32D2-4B1E-F57292D11C5B}"/>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3" name="Espace réservé du pied de page 2">
            <a:extLst>
              <a:ext uri="{FF2B5EF4-FFF2-40B4-BE49-F238E27FC236}">
                <a16:creationId xmlns:a16="http://schemas.microsoft.com/office/drawing/2014/main" id="{CC7764F5-6A8E-DBC9-95EC-AD8A5F35C44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685CEF-EEA4-903F-BC02-4C4F92595439}"/>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30814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6655F-0DE1-ADAD-2BFE-C6C5439483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56AE5B-A993-1FD1-D0D8-E60BA6AE8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C8D0F6-A0C9-30D9-68E1-6AC432702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22C040-AD00-1EBE-ED99-901BF36E8DD6}"/>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C2F8A16E-484B-E043-C0AD-4E886BB405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914AA3-43C0-4286-A68E-A31CC4243A47}"/>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178876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689CA-8347-106D-6409-8FB838263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570031-8C2B-8A44-DB37-24DA66B03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8F5241-03E0-7AD7-010F-3B14EBDAA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8686C8-4F0D-E672-82B8-13FF75C3FF60}"/>
              </a:ext>
            </a:extLst>
          </p:cNvPr>
          <p:cNvSpPr>
            <a:spLocks noGrp="1"/>
          </p:cNvSpPr>
          <p:nvPr>
            <p:ph type="dt" sz="half" idx="10"/>
          </p:nvPr>
        </p:nvSpPr>
        <p:spPr/>
        <p:txBody>
          <a:bodyPr/>
          <a:lstStyle/>
          <a:p>
            <a:fld id="{B17D73FB-4CB0-47F2-A7AE-CD6671528FC6}" type="datetimeFigureOut">
              <a:rPr lang="fr-FR" smtClean="0"/>
              <a:t>29/06/2025</a:t>
            </a:fld>
            <a:endParaRPr lang="fr-FR"/>
          </a:p>
        </p:txBody>
      </p:sp>
      <p:sp>
        <p:nvSpPr>
          <p:cNvPr id="6" name="Espace réservé du pied de page 5">
            <a:extLst>
              <a:ext uri="{FF2B5EF4-FFF2-40B4-BE49-F238E27FC236}">
                <a16:creationId xmlns:a16="http://schemas.microsoft.com/office/drawing/2014/main" id="{4B03E08E-01ED-0B92-BE2D-B1B618268E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1D6FA-4D1E-CDA2-CD43-C58E18269612}"/>
              </a:ext>
            </a:extLst>
          </p:cNvPr>
          <p:cNvSpPr>
            <a:spLocks noGrp="1"/>
          </p:cNvSpPr>
          <p:nvPr>
            <p:ph type="sldNum" sz="quarter" idx="12"/>
          </p:nvPr>
        </p:nvSpPr>
        <p:spPr/>
        <p:txBody>
          <a:bodyPr/>
          <a:lstStyle/>
          <a:p>
            <a:fld id="{A8757969-5354-4C68-B4AE-1448D3539378}" type="slidenum">
              <a:rPr lang="fr-FR" smtClean="0"/>
              <a:t>‹#›</a:t>
            </a:fld>
            <a:endParaRPr lang="fr-FR"/>
          </a:p>
        </p:txBody>
      </p:sp>
    </p:spTree>
    <p:extLst>
      <p:ext uri="{BB962C8B-B14F-4D97-AF65-F5344CB8AC3E}">
        <p14:creationId xmlns:p14="http://schemas.microsoft.com/office/powerpoint/2010/main" val="4443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39B04E-4E8D-7BBA-CD89-BC0F3648B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D93AEC-AC47-3CE6-6761-10C555E77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57570E-E4FA-2A31-967C-26A27C176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7D73FB-4CB0-47F2-A7AE-CD6671528FC6}" type="datetimeFigureOut">
              <a:rPr lang="fr-FR" smtClean="0"/>
              <a:t>29/06/2025</a:t>
            </a:fld>
            <a:endParaRPr lang="fr-FR"/>
          </a:p>
        </p:txBody>
      </p:sp>
      <p:sp>
        <p:nvSpPr>
          <p:cNvPr id="5" name="Espace réservé du pied de page 4">
            <a:extLst>
              <a:ext uri="{FF2B5EF4-FFF2-40B4-BE49-F238E27FC236}">
                <a16:creationId xmlns:a16="http://schemas.microsoft.com/office/drawing/2014/main" id="{2E13A070-4A2F-46AB-86DF-72C71B5CE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577ACB5-D749-7F52-F432-4319A4C42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757969-5354-4C68-B4AE-1448D3539378}" type="slidenum">
              <a:rPr lang="fr-FR" smtClean="0"/>
              <a:t>‹#›</a:t>
            </a:fld>
            <a:endParaRPr lang="fr-FR"/>
          </a:p>
        </p:txBody>
      </p:sp>
    </p:spTree>
    <p:extLst>
      <p:ext uri="{BB962C8B-B14F-4D97-AF65-F5344CB8AC3E}">
        <p14:creationId xmlns:p14="http://schemas.microsoft.com/office/powerpoint/2010/main" val="2517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D1001-F6D6-2145-994A-1C95D677EBC9}"/>
              </a:ext>
            </a:extLst>
          </p:cNvPr>
          <p:cNvSpPr>
            <a:spLocks noGrp="1"/>
          </p:cNvSpPr>
          <p:nvPr>
            <p:ph type="title"/>
          </p:nvPr>
        </p:nvSpPr>
        <p:spPr>
          <a:xfrm>
            <a:off x="766763" y="375400"/>
            <a:ext cx="10587037" cy="1106489"/>
          </a:xfrm>
          <a:prstGeom prst="rect">
            <a:avLst/>
          </a:prstGeom>
        </p:spPr>
        <p:txBody>
          <a:bodyPr vert="horz" lIns="0" tIns="0" rIns="0" bIns="0" rtlCol="0" anchor="ctr"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55010-76E4-7347-AC96-ED3A556A2CCA}"/>
              </a:ext>
            </a:extLst>
          </p:cNvPr>
          <p:cNvSpPr>
            <a:spLocks noGrp="1"/>
          </p:cNvSpPr>
          <p:nvPr>
            <p:ph type="body" idx="1"/>
          </p:nvPr>
        </p:nvSpPr>
        <p:spPr>
          <a:xfrm>
            <a:off x="766763" y="1825200"/>
            <a:ext cx="10585451" cy="430371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Footer Placeholder 4">
            <a:extLst>
              <a:ext uri="{FF2B5EF4-FFF2-40B4-BE49-F238E27FC236}">
                <a16:creationId xmlns:a16="http://schemas.microsoft.com/office/drawing/2014/main" id="{451C886E-B0EF-BA44-BDEC-C801AF91A008}"/>
              </a:ext>
            </a:extLst>
          </p:cNvPr>
          <p:cNvSpPr>
            <a:spLocks noGrp="1"/>
          </p:cNvSpPr>
          <p:nvPr>
            <p:ph type="ftr" sz="quarter" idx="3"/>
          </p:nvPr>
        </p:nvSpPr>
        <p:spPr>
          <a:xfrm>
            <a:off x="766764" y="6336000"/>
            <a:ext cx="9081324" cy="349250"/>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descr="A red and blue logo&#10;&#10;Description automatically generated">
            <a:extLst>
              <a:ext uri="{FF2B5EF4-FFF2-40B4-BE49-F238E27FC236}">
                <a16:creationId xmlns:a16="http://schemas.microsoft.com/office/drawing/2014/main" id="{4A35A74D-9BE4-1839-97F0-3715DC3F7E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48089" y="5732413"/>
            <a:ext cx="2149114" cy="1051571"/>
          </a:xfrm>
          <a:prstGeom prst="rect">
            <a:avLst/>
          </a:prstGeom>
        </p:spPr>
      </p:pic>
    </p:spTree>
    <p:extLst>
      <p:ext uri="{BB962C8B-B14F-4D97-AF65-F5344CB8AC3E}">
        <p14:creationId xmlns:p14="http://schemas.microsoft.com/office/powerpoint/2010/main" val="27723502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algn="l" defTabSz="914400" rtl="0" eaLnBrk="1" latinLnBrk="0" hangingPunct="1">
        <a:lnSpc>
          <a:spcPct val="90000"/>
        </a:lnSpc>
        <a:spcBef>
          <a:spcPct val="0"/>
        </a:spcBef>
        <a:buNone/>
        <a:defRPr sz="3200" b="0" i="0" kern="1200">
          <a:solidFill>
            <a:srgbClr val="123986"/>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400" b="1" i="0" kern="1200">
          <a:solidFill>
            <a:srgbClr val="123986"/>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0"/>
        </a:spcBef>
        <a:spcAft>
          <a:spcPts val="300"/>
        </a:spcAft>
        <a:buClr>
          <a:srgbClr val="123986"/>
        </a:buClr>
        <a:buFont typeface="STIXGeneral-Regular" pitchFamily="2" charset="2"/>
        <a:buChar char="⎯"/>
        <a:defRPr sz="1400" b="0" i="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0"/>
        </a:spcBef>
        <a:spcAft>
          <a:spcPts val="300"/>
        </a:spcAft>
        <a:buClr>
          <a:srgbClr val="123986"/>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300"/>
        </a:spcAft>
        <a:buClr>
          <a:srgbClr val="123986"/>
        </a:buClr>
        <a:buFont typeface="+mj-lt"/>
        <a:buAutoNum type="arabicPeriod"/>
        <a:defRPr sz="1400" b="0" i="0" kern="1200">
          <a:solidFill>
            <a:schemeClr val="tx1"/>
          </a:solidFill>
          <a:latin typeface="Arial" panose="020B0604020202020204" pitchFamily="34" charset="0"/>
          <a:ea typeface="+mn-ea"/>
          <a:cs typeface="Arial" panose="020B0604020202020204" pitchFamily="34" charset="0"/>
        </a:defRPr>
      </a:lvl6pPr>
      <a:lvl7pPr marL="360000" indent="-180000" algn="l" defTabSz="914400" rtl="0" eaLnBrk="1" latinLnBrk="0" hangingPunct="1">
        <a:lnSpc>
          <a:spcPct val="100000"/>
        </a:lnSpc>
        <a:spcBef>
          <a:spcPts val="0"/>
        </a:spcBef>
        <a:spcAft>
          <a:spcPts val="300"/>
        </a:spcAft>
        <a:buClr>
          <a:srgbClr val="123986"/>
        </a:buClr>
        <a:buFont typeface="+mj-lt"/>
        <a:buAutoNum type="alphaLcPeriod"/>
        <a:defRPr sz="1400" b="0" i="0" kern="1200">
          <a:solidFill>
            <a:schemeClr val="tx1"/>
          </a:solidFill>
          <a:latin typeface="Arial" panose="020B0604020202020204" pitchFamily="34" charset="0"/>
          <a:ea typeface="+mn-ea"/>
          <a:cs typeface="Arial" panose="020B0604020202020204" pitchFamily="34" charset="0"/>
        </a:defRPr>
      </a:lvl7pPr>
      <a:lvl8pPr marL="540000" indent="-180000" algn="l" defTabSz="914400" rtl="0" eaLnBrk="1" latinLnBrk="0" hangingPunct="1">
        <a:lnSpc>
          <a:spcPct val="100000"/>
        </a:lnSpc>
        <a:spcBef>
          <a:spcPts val="0"/>
        </a:spcBef>
        <a:spcAft>
          <a:spcPts val="300"/>
        </a:spcAft>
        <a:buClr>
          <a:srgbClr val="123986"/>
        </a:buClr>
        <a:buFont typeface="+mj-lt"/>
        <a:buAutoNum type="romanLcPeriod"/>
        <a:defRPr sz="1400" b="0" i="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2000" b="0" i="0" kern="1200" spc="250" baseline="0">
          <a:solidFill>
            <a:srgbClr val="123986"/>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00">
          <p15:clr>
            <a:srgbClr val="F26B43"/>
          </p15:clr>
        </p15:guide>
        <p15:guide id="2" pos="483">
          <p15:clr>
            <a:srgbClr val="F26B43"/>
          </p15:clr>
        </p15:guide>
        <p15:guide id="3" orient="horz" pos="927">
          <p15:clr>
            <a:srgbClr val="F26B43"/>
          </p15:clr>
        </p15:guide>
        <p15:guide id="4" orient="horz" pos="225">
          <p15:clr>
            <a:srgbClr val="F26B43"/>
          </p15:clr>
        </p15:guide>
        <p15:guide id="5" pos="7151">
          <p15:clr>
            <a:srgbClr val="F26B43"/>
          </p15:clr>
        </p15:guide>
        <p15:guide id="6" pos="3817">
          <p15:clr>
            <a:srgbClr val="F26B43"/>
          </p15:clr>
        </p15:guide>
        <p15:guide id="7" orient="horz" pos="3861">
          <p15:clr>
            <a:srgbClr val="F26B43"/>
          </p15:clr>
        </p15:guide>
        <p15:guide id="8" orient="horz" pos="4231">
          <p15:clr>
            <a:srgbClr val="F26B43"/>
          </p15:clr>
        </p15:guide>
        <p15:guide id="9" orient="horz" pos="4011">
          <p15:clr>
            <a:srgbClr val="F26B43"/>
          </p15:clr>
        </p15:guide>
        <p15:guide id="10" orient="horz" pos="113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slide" Target="slide6.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slide" Target="slide4.xml"/><Relationship Id="rId3" Type="http://schemas.openxmlformats.org/officeDocument/2006/relationships/chart" Target="../charts/chart6.xml"/><Relationship Id="rId7" Type="http://schemas.openxmlformats.org/officeDocument/2006/relationships/image" Target="../media/image7.png"/><Relationship Id="rId12"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chart" Target="../charts/chart9.xml"/><Relationship Id="rId11" Type="http://schemas.openxmlformats.org/officeDocument/2006/relationships/chart" Target="../charts/chart11.xml"/><Relationship Id="rId5" Type="http://schemas.openxmlformats.org/officeDocument/2006/relationships/chart" Target="../charts/chart8.xml"/><Relationship Id="rId10" Type="http://schemas.openxmlformats.org/officeDocument/2006/relationships/image" Target="../media/image18.png"/><Relationship Id="rId4" Type="http://schemas.openxmlformats.org/officeDocument/2006/relationships/chart" Target="../charts/chart7.xml"/><Relationship Id="rId9"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2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1.xml"/><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slide" Target="slide17.xml"/><Relationship Id="rId1" Type="http://schemas.openxmlformats.org/officeDocument/2006/relationships/slideLayout" Target="../slideLayouts/slideLayout16.xml"/><Relationship Id="rId6" Type="http://schemas.openxmlformats.org/officeDocument/2006/relationships/slide" Target="slide19.xml"/><Relationship Id="rId11" Type="http://schemas.openxmlformats.org/officeDocument/2006/relationships/slide" Target="slide15.xml"/><Relationship Id="rId5" Type="http://schemas.openxmlformats.org/officeDocument/2006/relationships/slide" Target="slide25.xml"/><Relationship Id="rId10" Type="http://schemas.openxmlformats.org/officeDocument/2006/relationships/slide" Target="slide13.xml"/><Relationship Id="rId4" Type="http://schemas.openxmlformats.org/officeDocument/2006/relationships/slide" Target="slide23.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chart" Target="../charts/chart1.xml"/><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slide" Target="slide4.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9D3F3B-0033-07D4-815C-FC0BC7F24887}"/>
              </a:ext>
            </a:extLst>
          </p:cNvPr>
          <p:cNvSpPr/>
          <p:nvPr/>
        </p:nvSpPr>
        <p:spPr>
          <a:xfrm>
            <a:off x="0" y="0"/>
            <a:ext cx="12192000" cy="6858000"/>
          </a:xfrm>
          <a:prstGeom prst="rect">
            <a:avLst/>
          </a:prstGeom>
          <a:gradFill flip="none" rotWithShape="1">
            <a:gsLst>
              <a:gs pos="0">
                <a:srgbClr val="1C1936"/>
              </a:gs>
              <a:gs pos="52000">
                <a:srgbClr val="1D3273"/>
              </a:gs>
              <a:gs pos="38000">
                <a:srgbClr val="1C306F"/>
              </a:gs>
              <a:gs pos="100000">
                <a:srgbClr val="163A8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2">
            <a:extLst>
              <a:ext uri="{FF2B5EF4-FFF2-40B4-BE49-F238E27FC236}">
                <a16:creationId xmlns:a16="http://schemas.microsoft.com/office/drawing/2014/main" id="{B986EB6A-0FB0-6B7F-505F-93B5091638FC}"/>
              </a:ext>
            </a:extLst>
          </p:cNvPr>
          <p:cNvSpPr txBox="1"/>
          <p:nvPr/>
        </p:nvSpPr>
        <p:spPr>
          <a:xfrm>
            <a:off x="2137953" y="1938866"/>
            <a:ext cx="9405257" cy="3693319"/>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Best of</a:t>
            </a:r>
          </a:p>
          <a:p>
            <a:r>
              <a:rPr lang="en-GB" sz="6000" b="1" dirty="0">
                <a:solidFill>
                  <a:schemeClr val="bg1"/>
                </a:solidFill>
                <a:latin typeface="Arial" panose="020B0604020202020204" pitchFamily="34" charset="0"/>
                <a:cs typeface="Arial" panose="020B0604020202020204" pitchFamily="34" charset="0"/>
              </a:rPr>
              <a:t>ESOT Congress 2025</a:t>
            </a:r>
            <a:endParaRPr lang="en-GB" sz="1000" dirty="0">
              <a:solidFill>
                <a:srgbClr val="FF0000"/>
              </a:solidFill>
              <a:latin typeface="Arial" panose="020B0604020202020204" pitchFamily="34" charset="0"/>
              <a:cs typeface="Arial" panose="020B0604020202020204" pitchFamily="34" charset="0"/>
            </a:endParaRPr>
          </a:p>
          <a:p>
            <a:r>
              <a:rPr lang="en-GB" sz="5400" dirty="0">
                <a:solidFill>
                  <a:srgbClr val="FF0000"/>
                </a:solidFill>
                <a:latin typeface="Arial" panose="020B0604020202020204" pitchFamily="34" charset="0"/>
                <a:cs typeface="Arial" panose="020B0604020202020204" pitchFamily="34" charset="0"/>
              </a:rPr>
              <a:t>Lung</a:t>
            </a:r>
          </a:p>
          <a:p>
            <a:endParaRPr lang="en-GB" sz="6000" dirty="0">
              <a:solidFill>
                <a:srgbClr val="FF0000"/>
              </a:solidFill>
              <a:latin typeface="Arial" panose="020B0604020202020204" pitchFamily="34" charset="0"/>
              <a:cs typeface="Arial" panose="020B0604020202020204" pitchFamily="34" charset="0"/>
            </a:endParaRPr>
          </a:p>
        </p:txBody>
      </p:sp>
      <p:pic>
        <p:nvPicPr>
          <p:cNvPr id="9" name="Picture 6" descr="A red and blue logo&#10;&#10;Description automatically generated">
            <a:extLst>
              <a:ext uri="{FF2B5EF4-FFF2-40B4-BE49-F238E27FC236}">
                <a16:creationId xmlns:a16="http://schemas.microsoft.com/office/drawing/2014/main" id="{0956C6FD-F59E-E64E-FC37-FD63C9A69204}"/>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559" y="0"/>
            <a:ext cx="3433200" cy="1679880"/>
          </a:xfrm>
          <a:prstGeom prst="rect">
            <a:avLst/>
          </a:prstGeom>
        </p:spPr>
      </p:pic>
      <p:pic>
        <p:nvPicPr>
          <p:cNvPr id="3" name="Image 2" descr="Une image contenant Graphique, symbole&#10;&#10;Le contenu généré par l’IA peut être incorrect.">
            <a:extLst>
              <a:ext uri="{FF2B5EF4-FFF2-40B4-BE49-F238E27FC236}">
                <a16:creationId xmlns:a16="http://schemas.microsoft.com/office/drawing/2014/main" id="{ACF0AD15-2331-1D64-6E9E-B7757C9EDFB9}"/>
              </a:ext>
            </a:extLst>
          </p:cNvPr>
          <p:cNvPicPr>
            <a:picLocks noChangeAspect="1"/>
          </p:cNvPicPr>
          <p:nvPr/>
        </p:nvPicPr>
        <p:blipFill>
          <a:blip r:embed="rId4"/>
          <a:stretch>
            <a:fillRect/>
          </a:stretch>
        </p:blipFill>
        <p:spPr>
          <a:xfrm>
            <a:off x="4305419" y="3785525"/>
            <a:ext cx="1075842" cy="1075842"/>
          </a:xfrm>
          <a:prstGeom prst="rect">
            <a:avLst/>
          </a:prstGeom>
        </p:spPr>
      </p:pic>
    </p:spTree>
    <p:extLst>
      <p:ext uri="{BB962C8B-B14F-4D97-AF65-F5344CB8AC3E}">
        <p14:creationId xmlns:p14="http://schemas.microsoft.com/office/powerpoint/2010/main" val="262494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58DF-06F8-FD59-E1CE-C07094D6D13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A6ABC4D-7CB2-49F4-D8AF-679D1FC7BA50}"/>
              </a:ext>
            </a:extLst>
          </p:cNvPr>
          <p:cNvSpPr>
            <a:spLocks noGrp="1"/>
          </p:cNvSpPr>
          <p:nvPr>
            <p:ph type="title"/>
          </p:nvPr>
        </p:nvSpPr>
        <p:spPr>
          <a:xfrm>
            <a:off x="260310" y="635149"/>
            <a:ext cx="11093339" cy="402626"/>
          </a:xfrm>
        </p:spPr>
        <p:txBody>
          <a:bodyPr>
            <a:noAutofit/>
          </a:bodyPr>
          <a:lstStyle/>
          <a:p>
            <a:r>
              <a:rPr lang="en-US" sz="2800" dirty="0"/>
              <a:t>Donor-specific blood transfusion delays rejection development in a mice lung transplantation model</a:t>
            </a:r>
            <a:br>
              <a:rPr lang="en-US" sz="2800" dirty="0"/>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9033487-75AE-1837-6606-09BBFDA6299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FD6A5F6-B01D-1C95-BE56-B5BF4955B104}"/>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CCA610B9-A6D7-7C0A-D1F5-210381AFBB7D}"/>
              </a:ext>
            </a:extLst>
          </p:cNvPr>
          <p:cNvSpPr txBox="1"/>
          <p:nvPr/>
        </p:nvSpPr>
        <p:spPr>
          <a:xfrm>
            <a:off x="337835" y="5698484"/>
            <a:ext cx="9306035" cy="754053"/>
          </a:xfrm>
          <a:prstGeom prst="rect">
            <a:avLst/>
          </a:prstGeom>
          <a:noFill/>
        </p:spPr>
        <p:txBody>
          <a:bodyPr wrap="square" lIns="0" rIns="0">
            <a:spAutoFit/>
          </a:bodyPr>
          <a:lstStyle/>
          <a:p>
            <a:pPr marL="7938" marR="0" lvl="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endPar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7938" marR="0" lvl="0" algn="just" defTabSz="914400" rtl="0" eaLnBrk="1" fontAlgn="auto" latinLnBrk="0" hangingPunct="1">
              <a:lnSpc>
                <a:spcPct val="100000"/>
              </a:lnSpc>
              <a:spcBef>
                <a:spcPts val="0"/>
              </a:spcBef>
              <a:spcAft>
                <a:spcPts val="0"/>
              </a:spcAft>
              <a:buClrTx/>
              <a:buSzTx/>
              <a:defRPr/>
            </a:pPr>
            <a:endParaRPr kumimoji="0" lang="en-US" sz="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7938" marR="0" lvl="0" algn="just" defTabSz="914400" rtl="0" eaLnBrk="1" fontAlgn="auto" latinLnBrk="0" hangingPunct="1">
              <a:lnSpc>
                <a:spcPct val="100000"/>
              </a:lnSpc>
              <a:spcBef>
                <a:spcPts val="0"/>
              </a:spcBef>
              <a:spcAft>
                <a:spcPts val="0"/>
              </a:spcAft>
              <a:buClrTx/>
              <a:buSzTx/>
              <a:defRPr/>
            </a:pPr>
            <a:r>
              <a:rPr kumimoji="0" lang="en-US" sz="11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DSBT was feasible and safe in the mice lung transplantation model. Lymphocytes and monocytes evolved differently following </a:t>
            </a:r>
            <a:r>
              <a:rPr kumimoji="0" lang="en-US" sz="11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allo</a:t>
            </a:r>
            <a:r>
              <a:rPr kumimoji="0" lang="en-US" sz="11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or iso-transfusion. DSBT delayed rejection development in the short term but did not improve long-term outcomes after lung transplantation</a:t>
            </a:r>
            <a:endParaRPr kumimoji="0" lang="fr-FR" sz="11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1" name="ZoneTexte 10">
            <a:extLst>
              <a:ext uri="{FF2B5EF4-FFF2-40B4-BE49-F238E27FC236}">
                <a16:creationId xmlns:a16="http://schemas.microsoft.com/office/drawing/2014/main" id="{35802BD1-F1A8-B167-98D7-B6D6A2A4AF09}"/>
              </a:ext>
            </a:extLst>
          </p:cNvPr>
          <p:cNvSpPr txBox="1"/>
          <p:nvPr/>
        </p:nvSpPr>
        <p:spPr>
          <a:xfrm>
            <a:off x="6096000" y="4535892"/>
            <a:ext cx="5758164" cy="415498"/>
          </a:xfrm>
          <a:prstGeom prst="rect">
            <a:avLst/>
          </a:prstGeom>
          <a:noFill/>
        </p:spPr>
        <p:txBody>
          <a:bodyPr wrap="square" lIns="0" r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 2</a:t>
            </a:r>
            <a:r>
              <a:rPr kumimoji="0" lang="en-US" sz="105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More left lung airways remained open in DSBT group compared to ACON group until D14. However, the rejection level was comparable between the DSBT and ACON groups by D35</a:t>
            </a:r>
            <a:endParaRPr kumimoji="0" lang="fr-FR" sz="105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F2BD7720-2C40-F220-C004-DBCB091BFE03}"/>
              </a:ext>
            </a:extLst>
          </p:cNvPr>
          <p:cNvSpPr txBox="1"/>
          <p:nvPr/>
        </p:nvSpPr>
        <p:spPr>
          <a:xfrm>
            <a:off x="337834" y="4535892"/>
            <a:ext cx="5448865" cy="1061829"/>
          </a:xfrm>
          <a:prstGeom prst="rect">
            <a:avLst/>
          </a:prstGeom>
          <a:noFill/>
        </p:spPr>
        <p:txBody>
          <a:bodyPr wrap="square" l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 1</a:t>
            </a:r>
            <a:r>
              <a:rPr kumimoji="0" lang="en-US" sz="105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All mice maintained stable weight after transfusion. No signs of transfusion related hemolysis, histological injury or organ dysfunction were observed in any group. White blood cell counts (WBC), primarily lymphocytes (Lym), decreased significantly on Day 1 and began to recover on Day 3. On Day 7, lymphocyte and monocyte (Mon) counts stabilized in the DSBT group but decreased in the ICON group. Lymphocyte percentages </a:t>
            </a:r>
            <a:r>
              <a:rPr lang="en-US" sz="1050" dirty="0">
                <a:solidFill>
                  <a:srgbClr val="140032"/>
                </a:solidFill>
                <a:latin typeface="Arial" panose="020B0604020202020204" pitchFamily="34" charset="0"/>
                <a:cs typeface="Arial" panose="020B0604020202020204" pitchFamily="34" charset="0"/>
              </a:rPr>
              <a:t>(Lym%) </a:t>
            </a:r>
            <a:r>
              <a:rPr kumimoji="0" lang="en-US" sz="105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decreased following DSBT</a:t>
            </a:r>
          </a:p>
        </p:txBody>
      </p:sp>
      <p:sp>
        <p:nvSpPr>
          <p:cNvPr id="23" name="ZoneTexte 22">
            <a:extLst>
              <a:ext uri="{FF2B5EF4-FFF2-40B4-BE49-F238E27FC236}">
                <a16:creationId xmlns:a16="http://schemas.microsoft.com/office/drawing/2014/main" id="{3DDFF054-5AED-8C05-B177-6DA597DC3788}"/>
              </a:ext>
            </a:extLst>
          </p:cNvPr>
          <p:cNvSpPr txBox="1"/>
          <p:nvPr/>
        </p:nvSpPr>
        <p:spPr>
          <a:xfrm>
            <a:off x="337836" y="4274282"/>
            <a:ext cx="5923382" cy="261610"/>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 Longitudinal follow-up after whole blood transfusion in mice model</a:t>
            </a:r>
            <a:endParaRPr kumimoji="0" lang="fr-FR" sz="105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 name="ZoneTexte 3">
            <a:extLst>
              <a:ext uri="{FF2B5EF4-FFF2-40B4-BE49-F238E27FC236}">
                <a16:creationId xmlns:a16="http://schemas.microsoft.com/office/drawing/2014/main" id="{07375EB8-3EEA-F84B-79DB-D4D325CBEC45}"/>
              </a:ext>
            </a:extLst>
          </p:cNvPr>
          <p:cNvSpPr txBox="1"/>
          <p:nvPr/>
        </p:nvSpPr>
        <p:spPr>
          <a:xfrm>
            <a:off x="260309" y="1037840"/>
            <a:ext cx="5203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40032"/>
                </a:solidFill>
                <a:latin typeface="Arial" panose="020B0604020202020204" pitchFamily="34" charset="0"/>
                <a:cs typeface="Arial" panose="020B0604020202020204" pitchFamily="34" charset="0"/>
              </a:rPr>
              <a:t>Results</a:t>
            </a:r>
            <a:endParaRPr kumimoji="0" lang="en-US"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0" name="图片 9" descr="图片包含 图形用户界面&#10;&#10;AI 生成的内容可能不正确。">
            <a:extLst>
              <a:ext uri="{FF2B5EF4-FFF2-40B4-BE49-F238E27FC236}">
                <a16:creationId xmlns:a16="http://schemas.microsoft.com/office/drawing/2014/main" id="{195749A1-E49D-974F-C3EE-DA3712AA88D5}"/>
              </a:ext>
            </a:extLst>
          </p:cNvPr>
          <p:cNvPicPr>
            <a:picLocks noChangeAspect="1"/>
          </p:cNvPicPr>
          <p:nvPr/>
        </p:nvPicPr>
        <p:blipFill>
          <a:blip r:embed="rId3">
            <a:extLst>
              <a:ext uri="{28A0092B-C50C-407E-A947-70E740481C1C}">
                <a14:useLocalDpi xmlns:a14="http://schemas.microsoft.com/office/drawing/2010/main" val="0"/>
              </a:ext>
            </a:extLst>
          </a:blip>
          <a:srcRect l="1215" r="30599" b="11489"/>
          <a:stretch>
            <a:fillRect/>
          </a:stretch>
        </p:blipFill>
        <p:spPr>
          <a:xfrm>
            <a:off x="337835" y="1411345"/>
            <a:ext cx="5448865" cy="2693823"/>
          </a:xfrm>
          <a:prstGeom prst="rect">
            <a:avLst/>
          </a:prstGeom>
        </p:spPr>
      </p:pic>
      <p:grpSp>
        <p:nvGrpSpPr>
          <p:cNvPr id="20" name="组合 19">
            <a:extLst>
              <a:ext uri="{FF2B5EF4-FFF2-40B4-BE49-F238E27FC236}">
                <a16:creationId xmlns:a16="http://schemas.microsoft.com/office/drawing/2014/main" id="{DDCD3684-05FB-D619-32EB-9F7A7CDED7D2}"/>
              </a:ext>
            </a:extLst>
          </p:cNvPr>
          <p:cNvGrpSpPr/>
          <p:nvPr/>
        </p:nvGrpSpPr>
        <p:grpSpPr>
          <a:xfrm>
            <a:off x="5785658" y="979652"/>
            <a:ext cx="6216003" cy="3548546"/>
            <a:chOff x="5785658" y="979652"/>
            <a:chExt cx="6216003" cy="3548546"/>
          </a:xfrm>
        </p:grpSpPr>
        <p:sp>
          <p:nvSpPr>
            <p:cNvPr id="22" name="ZoneTexte 21">
              <a:extLst>
                <a:ext uri="{FF2B5EF4-FFF2-40B4-BE49-F238E27FC236}">
                  <a16:creationId xmlns:a16="http://schemas.microsoft.com/office/drawing/2014/main" id="{0FAD21CA-BCA3-6F2A-5C0E-FA9857D2A64A}"/>
                </a:ext>
              </a:extLst>
            </p:cNvPr>
            <p:cNvSpPr txBox="1"/>
            <p:nvPr/>
          </p:nvSpPr>
          <p:spPr>
            <a:xfrm>
              <a:off x="6078279" y="4274282"/>
              <a:ext cx="5923382" cy="253916"/>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2: Longitudinal follow-up after allograft lung transplantation in mice DSBT model</a:t>
              </a:r>
              <a:endParaRPr kumimoji="0" lang="fr-FR" sz="105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pic>
          <p:nvPicPr>
            <p:cNvPr id="12" name="图片 11" descr="图形用户界面&#10;&#10;AI 生成的内容可能不正确。">
              <a:extLst>
                <a:ext uri="{FF2B5EF4-FFF2-40B4-BE49-F238E27FC236}">
                  <a16:creationId xmlns:a16="http://schemas.microsoft.com/office/drawing/2014/main" id="{847A40A5-D618-6B3F-9432-23D62144F85F}"/>
                </a:ext>
              </a:extLst>
            </p:cNvPr>
            <p:cNvPicPr>
              <a:picLocks noChangeAspect="1"/>
            </p:cNvPicPr>
            <p:nvPr/>
          </p:nvPicPr>
          <p:blipFill>
            <a:blip r:embed="rId4">
              <a:extLst>
                <a:ext uri="{28A0092B-C50C-407E-A947-70E740481C1C}">
                  <a14:useLocalDpi xmlns:a14="http://schemas.microsoft.com/office/drawing/2010/main" val="0"/>
                </a:ext>
              </a:extLst>
            </a:blip>
            <a:srcRect l="2444" t="4805" r="8084" b="23740"/>
            <a:stretch>
              <a:fillRect/>
            </a:stretch>
          </p:blipFill>
          <p:spPr>
            <a:xfrm>
              <a:off x="6079406" y="979652"/>
              <a:ext cx="5742073" cy="2579524"/>
            </a:xfrm>
            <a:prstGeom prst="rect">
              <a:avLst/>
            </a:prstGeom>
          </p:spPr>
        </p:pic>
        <p:sp>
          <p:nvSpPr>
            <p:cNvPr id="39" name="文本框 38">
              <a:extLst>
                <a:ext uri="{FF2B5EF4-FFF2-40B4-BE49-F238E27FC236}">
                  <a16:creationId xmlns:a16="http://schemas.microsoft.com/office/drawing/2014/main" id="{93FA0378-CC30-796E-DFA4-677012FCDCF6}"/>
                </a:ext>
              </a:extLst>
            </p:cNvPr>
            <p:cNvSpPr txBox="1"/>
            <p:nvPr/>
          </p:nvSpPr>
          <p:spPr>
            <a:xfrm>
              <a:off x="5785658" y="4093682"/>
              <a:ext cx="0" cy="0"/>
            </a:xfrm>
            <a:prstGeom prst="rect">
              <a:avLst/>
            </a:prstGeom>
            <a:noFill/>
          </p:spPr>
          <p:txBody>
            <a:bodyPr wrap="none" lIns="0" tIns="0" rIns="0" bIns="0" rtlCol="0">
              <a:noAutofit/>
            </a:bodyPr>
            <a:lstStyle/>
            <a:p>
              <a:pPr algn="l"/>
              <a:endParaRPr lang="en-US" sz="1400" dirty="0" err="1">
                <a:latin typeface="Museo Slab 300" panose="02000000000000000000" pitchFamily="2" charset="77"/>
              </a:endParaRPr>
            </a:p>
          </p:txBody>
        </p:sp>
        <p:pic>
          <p:nvPicPr>
            <p:cNvPr id="18" name="图片 17" descr="图形用户界面&#10;&#10;AI 生成的内容可能不正确。">
              <a:extLst>
                <a:ext uri="{FF2B5EF4-FFF2-40B4-BE49-F238E27FC236}">
                  <a16:creationId xmlns:a16="http://schemas.microsoft.com/office/drawing/2014/main" id="{7B1BF0D1-DFB3-BAE2-A989-50A842688754}"/>
                </a:ext>
              </a:extLst>
            </p:cNvPr>
            <p:cNvPicPr>
              <a:picLocks noChangeAspect="1"/>
            </p:cNvPicPr>
            <p:nvPr/>
          </p:nvPicPr>
          <p:blipFill>
            <a:blip r:embed="rId4">
              <a:extLst>
                <a:ext uri="{28A0092B-C50C-407E-A947-70E740481C1C}">
                  <a14:useLocalDpi xmlns:a14="http://schemas.microsoft.com/office/drawing/2010/main" val="0"/>
                </a:ext>
              </a:extLst>
            </a:blip>
            <a:srcRect l="2444" t="78602" r="8084" b="5480"/>
            <a:stretch>
              <a:fillRect/>
            </a:stretch>
          </p:blipFill>
          <p:spPr>
            <a:xfrm>
              <a:off x="6077568" y="3554360"/>
              <a:ext cx="5742073" cy="574670"/>
            </a:xfrm>
            <a:prstGeom prst="rect">
              <a:avLst/>
            </a:prstGeom>
          </p:spPr>
        </p:pic>
      </p:grpSp>
      <p:sp>
        <p:nvSpPr>
          <p:cNvPr id="19" name="文本框 18">
            <a:extLst>
              <a:ext uri="{FF2B5EF4-FFF2-40B4-BE49-F238E27FC236}">
                <a16:creationId xmlns:a16="http://schemas.microsoft.com/office/drawing/2014/main" id="{6B483AB2-6D79-89B1-0493-2F2B084E6D4D}"/>
              </a:ext>
            </a:extLst>
          </p:cNvPr>
          <p:cNvSpPr txBox="1"/>
          <p:nvPr/>
        </p:nvSpPr>
        <p:spPr>
          <a:xfrm>
            <a:off x="14131636" y="5308270"/>
            <a:ext cx="0" cy="0"/>
          </a:xfrm>
          <a:prstGeom prst="rect">
            <a:avLst/>
          </a:prstGeom>
          <a:noFill/>
        </p:spPr>
        <p:txBody>
          <a:bodyPr wrap="none" lIns="0" tIns="0" rIns="0" bIns="0" rtlCol="0">
            <a:noAutofit/>
          </a:bodyPr>
          <a:lstStyle/>
          <a:p>
            <a:pPr algn="l"/>
            <a:endParaRPr lang="en-US" sz="1400" dirty="0" err="1">
              <a:latin typeface="Museo Slab 300" panose="02000000000000000000" pitchFamily="2" charset="77"/>
            </a:endParaRPr>
          </a:p>
        </p:txBody>
      </p:sp>
      <p:grpSp>
        <p:nvGrpSpPr>
          <p:cNvPr id="17" name="Groupe 25">
            <a:extLst>
              <a:ext uri="{FF2B5EF4-FFF2-40B4-BE49-F238E27FC236}">
                <a16:creationId xmlns:a16="http://schemas.microsoft.com/office/drawing/2014/main" id="{FE28B515-599E-900B-2BCA-6E0400194660}"/>
              </a:ext>
            </a:extLst>
          </p:cNvPr>
          <p:cNvGrpSpPr/>
          <p:nvPr/>
        </p:nvGrpSpPr>
        <p:grpSpPr>
          <a:xfrm>
            <a:off x="11575287" y="44389"/>
            <a:ext cx="525242" cy="509983"/>
            <a:chOff x="4213599" y="3634223"/>
            <a:chExt cx="485297" cy="471198"/>
          </a:xfrm>
        </p:grpSpPr>
        <p:sp>
          <p:nvSpPr>
            <p:cNvPr id="21" name="Ellipse 26">
              <a:hlinkClick r:id="rId5" action="ppaction://hlinksldjump"/>
              <a:extLst>
                <a:ext uri="{FF2B5EF4-FFF2-40B4-BE49-F238E27FC236}">
                  <a16:creationId xmlns:a16="http://schemas.microsoft.com/office/drawing/2014/main" id="{E4337626-E74B-8905-2385-C41495CEBA0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C429EFB6-22F5-4FA8-519D-F0B3E3E8DBA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orme libre : forme 15">
              <a:extLst>
                <a:ext uri="{FF2B5EF4-FFF2-40B4-BE49-F238E27FC236}">
                  <a16:creationId xmlns:a16="http://schemas.microsoft.com/office/drawing/2014/main" id="{C37ADEEA-8349-EC6E-25A2-592384DF6E3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7A2CA380-5372-3B02-FCEE-48A9B61838D0}"/>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Forme libre : forme 17">
              <a:extLst>
                <a:ext uri="{FF2B5EF4-FFF2-40B4-BE49-F238E27FC236}">
                  <a16:creationId xmlns:a16="http://schemas.microsoft.com/office/drawing/2014/main" id="{D3299059-943B-491B-7F95-2FCBB2BEB96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5" name="Rectangle 34">
            <a:hlinkClick r:id="rId6" action="ppaction://hlinksldjump"/>
            <a:extLst>
              <a:ext uri="{FF2B5EF4-FFF2-40B4-BE49-F238E27FC236}">
                <a16:creationId xmlns:a16="http://schemas.microsoft.com/office/drawing/2014/main" id="{45E2C7DF-410C-8E3A-C49E-09D49C42EC9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9">
            <a:extLst>
              <a:ext uri="{FF2B5EF4-FFF2-40B4-BE49-F238E27FC236}">
                <a16:creationId xmlns:a16="http://schemas.microsoft.com/office/drawing/2014/main" id="{B8DB8565-5FF6-9AA0-4C6C-EFD806F63E7B}"/>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Jin X. et al., ESOT Congress 2025 (Abstract 615)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814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7121-16E1-0A9C-C716-573BAF0ECEE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462CE48-E6A4-AC4D-6E5A-FD0FADA50C04}"/>
              </a:ext>
            </a:extLst>
          </p:cNvPr>
          <p:cNvSpPr>
            <a:spLocks noGrp="1"/>
          </p:cNvSpPr>
          <p:nvPr>
            <p:ph type="title"/>
          </p:nvPr>
        </p:nvSpPr>
        <p:spPr>
          <a:xfrm>
            <a:off x="144467" y="234630"/>
            <a:ext cx="11392928" cy="402626"/>
          </a:xfrm>
        </p:spPr>
        <p:txBody>
          <a:bodyPr>
            <a:noAutofit/>
          </a:bodyPr>
          <a:lstStyle/>
          <a:p>
            <a:r>
              <a:rPr lang="en-GB" sz="2800" dirty="0">
                <a:latin typeface="Arial" panose="020B0604020202020204" pitchFamily="34" charset="0"/>
                <a:cs typeface="Arial" panose="020B0604020202020204" pitchFamily="34" charset="0"/>
              </a:rPr>
              <a:t>Donor-derived cell-free mitochondrial DNA in lung transplantation, its relationship with primary graft dysfunction</a:t>
            </a:r>
          </a:p>
        </p:txBody>
      </p:sp>
      <p:sp>
        <p:nvSpPr>
          <p:cNvPr id="9" name="Rectangle 8">
            <a:extLst>
              <a:ext uri="{FF2B5EF4-FFF2-40B4-BE49-F238E27FC236}">
                <a16:creationId xmlns:a16="http://schemas.microsoft.com/office/drawing/2014/main" id="{123F33B8-F3F2-496C-0830-E6D1C890FA5D}"/>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F75F4264-4A57-6017-8A98-6FF29073CFF2}"/>
              </a:ext>
            </a:extLst>
          </p:cNvPr>
          <p:cNvSpPr txBox="1"/>
          <p:nvPr/>
        </p:nvSpPr>
        <p:spPr>
          <a:xfrm>
            <a:off x="216984" y="1720840"/>
            <a:ext cx="5879016" cy="646331"/>
          </a:xfrm>
          <a:prstGeom prst="rect">
            <a:avLst/>
          </a:prstGeom>
          <a:noFill/>
        </p:spPr>
        <p:txBody>
          <a:bodyPr wrap="square">
            <a:spAutoFit/>
          </a:bodyPr>
          <a:lstStyle/>
          <a:p>
            <a:endParaRPr lang="en-GB" b="1" dirty="0">
              <a:latin typeface="Arial" panose="020B0604020202020204" pitchFamily="34" charset="0"/>
              <a:cs typeface="Arial" panose="020B0604020202020204" pitchFamily="34" charset="0"/>
            </a:endParaRPr>
          </a:p>
          <a:p>
            <a:endParaRPr lang="en-GB" dirty="0"/>
          </a:p>
        </p:txBody>
      </p:sp>
      <p:sp>
        <p:nvSpPr>
          <p:cNvPr id="375" name="Rectangle 374">
            <a:extLst>
              <a:ext uri="{FF2B5EF4-FFF2-40B4-BE49-F238E27FC236}">
                <a16:creationId xmlns:a16="http://schemas.microsoft.com/office/drawing/2014/main" id="{FA237742-CA3F-E44C-2775-95026C48497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68072785-4CF3-CF3B-C6E6-52BB7859D133}"/>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dirty="0"/>
          </a:p>
        </p:txBody>
      </p:sp>
      <p:sp>
        <p:nvSpPr>
          <p:cNvPr id="4" name="ZoneTexte 3">
            <a:extLst>
              <a:ext uri="{FF2B5EF4-FFF2-40B4-BE49-F238E27FC236}">
                <a16:creationId xmlns:a16="http://schemas.microsoft.com/office/drawing/2014/main" id="{25BCAF7F-D8B8-3135-39D7-24CB7FBD5ABE}"/>
              </a:ext>
            </a:extLst>
          </p:cNvPr>
          <p:cNvSpPr txBox="1"/>
          <p:nvPr/>
        </p:nvSpPr>
        <p:spPr>
          <a:xfrm>
            <a:off x="216984" y="1033511"/>
            <a:ext cx="4735171" cy="4708981"/>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r>
              <a:rPr lang="en-GB" sz="1600" dirty="0">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Donor-derived cell-free DNA (dd-cfDNA) is a key biomarker for allograft rejection or infection, in lung transplantation. </a:t>
            </a:r>
          </a:p>
          <a:p>
            <a:pPr marL="285750" indent="-285750" algn="jus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Cell-free DNA consists of nuclear DNA (</a:t>
            </a:r>
            <a:r>
              <a:rPr lang="en-GB" sz="1400" dirty="0" err="1">
                <a:latin typeface="Arial" panose="020B0604020202020204" pitchFamily="34" charset="0"/>
                <a:cs typeface="Arial" panose="020B0604020202020204" pitchFamily="34" charset="0"/>
              </a:rPr>
              <a:t>cfnDNA</a:t>
            </a:r>
            <a:r>
              <a:rPr lang="en-GB" sz="1400" dirty="0">
                <a:latin typeface="Arial" panose="020B0604020202020204" pitchFamily="34" charset="0"/>
                <a:cs typeface="Arial" panose="020B0604020202020204" pitchFamily="34" charset="0"/>
              </a:rPr>
              <a:t>) and mitochondrial DNA (</a:t>
            </a:r>
            <a:r>
              <a:rPr lang="en-GB" sz="1400" dirty="0" err="1">
                <a:latin typeface="Arial" panose="020B0604020202020204" pitchFamily="34" charset="0"/>
                <a:cs typeface="Arial" panose="020B0604020202020204" pitchFamily="34" charset="0"/>
              </a:rPr>
              <a:t>cf-mtDNA</a:t>
            </a:r>
            <a:r>
              <a:rPr lang="en-GB" sz="1400" dirty="0">
                <a:latin typeface="Arial" panose="020B0604020202020204" pitchFamily="34" charset="0"/>
                <a:cs typeface="Arial" panose="020B0604020202020204" pitchFamily="34" charset="0"/>
              </a:rPr>
              <a:t>), with </a:t>
            </a:r>
            <a:r>
              <a:rPr lang="en-GB" sz="1400" dirty="0" err="1">
                <a:latin typeface="Arial" panose="020B0604020202020204" pitchFamily="34" charset="0"/>
                <a:cs typeface="Arial" panose="020B0604020202020204" pitchFamily="34" charset="0"/>
              </a:rPr>
              <a:t>mtDNA</a:t>
            </a:r>
            <a:r>
              <a:rPr lang="en-GB" sz="1400" dirty="0">
                <a:latin typeface="Arial" panose="020B0604020202020204" pitchFamily="34" charset="0"/>
                <a:cs typeface="Arial" panose="020B0604020202020204" pitchFamily="34" charset="0"/>
              </a:rPr>
              <a:t> being highly efficient at inducing damage-associated molecular patterns (DAMPs). </a:t>
            </a:r>
          </a:p>
          <a:p>
            <a:pPr marL="285750" indent="-285750" algn="jus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However, the detectability and role of dd-</a:t>
            </a:r>
            <a:r>
              <a:rPr lang="en-GB" sz="1400" dirty="0" err="1">
                <a:latin typeface="Arial" panose="020B0604020202020204" pitchFamily="34" charset="0"/>
                <a:cs typeface="Arial" panose="020B0604020202020204" pitchFamily="34" charset="0"/>
              </a:rPr>
              <a:t>cf</a:t>
            </a:r>
            <a:r>
              <a:rPr lang="en-GB" sz="1400" dirty="0">
                <a:latin typeface="Arial" panose="020B0604020202020204" pitchFamily="34" charset="0"/>
                <a:cs typeface="Arial" panose="020B0604020202020204" pitchFamily="34" charset="0"/>
              </a:rPr>
              <a:t>-</a:t>
            </a:r>
            <a:r>
              <a:rPr lang="en-GB" sz="1400" dirty="0" err="1">
                <a:latin typeface="Arial" panose="020B0604020202020204" pitchFamily="34" charset="0"/>
                <a:cs typeface="Arial" panose="020B0604020202020204" pitchFamily="34" charset="0"/>
              </a:rPr>
              <a:t>mtDNA</a:t>
            </a:r>
            <a:r>
              <a:rPr lang="en-GB" sz="1400" dirty="0">
                <a:latin typeface="Arial" panose="020B0604020202020204" pitchFamily="34" charset="0"/>
                <a:cs typeface="Arial" panose="020B0604020202020204" pitchFamily="34" charset="0"/>
              </a:rPr>
              <a:t> in lung transplant recipients remain unclear</a:t>
            </a:r>
          </a:p>
          <a:p>
            <a:endParaRPr lang="en-GB" sz="160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Aim</a:t>
            </a:r>
            <a:r>
              <a:rPr lang="en-GB" sz="1600" dirty="0">
                <a:latin typeface="Arial" panose="020B0604020202020204" pitchFamily="34" charset="0"/>
                <a:cs typeface="Arial" panose="020B0604020202020204" pitchFamily="34" charset="0"/>
              </a:rPr>
              <a:t>:</a:t>
            </a:r>
          </a:p>
          <a:p>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To introduce a novel technique for dd-</a:t>
            </a:r>
            <a:r>
              <a:rPr lang="en-GB" sz="1400" dirty="0" err="1">
                <a:latin typeface="Arial" panose="020B0604020202020204" pitchFamily="34" charset="0"/>
                <a:cs typeface="Arial" panose="020B0604020202020204" pitchFamily="34" charset="0"/>
              </a:rPr>
              <a:t>cf</a:t>
            </a:r>
            <a:r>
              <a:rPr lang="en-GB" sz="1400" dirty="0">
                <a:latin typeface="Arial" panose="020B0604020202020204" pitchFamily="34" charset="0"/>
                <a:cs typeface="Arial" panose="020B0604020202020204" pitchFamily="34" charset="0"/>
              </a:rPr>
              <a:t>-</a:t>
            </a:r>
            <a:r>
              <a:rPr lang="en-GB" sz="1400" dirty="0" err="1">
                <a:latin typeface="Arial" panose="020B0604020202020204" pitchFamily="34" charset="0"/>
                <a:cs typeface="Arial" panose="020B0604020202020204" pitchFamily="34" charset="0"/>
              </a:rPr>
              <a:t>mtDNA</a:t>
            </a:r>
            <a:r>
              <a:rPr lang="en-GB" sz="1400" dirty="0">
                <a:latin typeface="Arial" panose="020B0604020202020204" pitchFamily="34" charset="0"/>
                <a:cs typeface="Arial" panose="020B0604020202020204" pitchFamily="34" charset="0"/>
              </a:rPr>
              <a:t> detection, </a:t>
            </a:r>
            <a:r>
              <a:rPr lang="en-GB" sz="1400" dirty="0" err="1">
                <a:latin typeface="Arial" panose="020B0604020202020204" pitchFamily="34" charset="0"/>
                <a:cs typeface="Arial" panose="020B0604020202020204" pitchFamily="34" charset="0"/>
              </a:rPr>
              <a:t>analyze</a:t>
            </a:r>
            <a:r>
              <a:rPr lang="en-GB" sz="1400" dirty="0">
                <a:latin typeface="Arial" panose="020B0604020202020204" pitchFamily="34" charset="0"/>
                <a:cs typeface="Arial" panose="020B0604020202020204" pitchFamily="34" charset="0"/>
              </a:rPr>
              <a:t> its post-transplant evolution, and correlate it with donor type and primary graft dysfunction (PGD) incidence</a:t>
            </a:r>
          </a:p>
        </p:txBody>
      </p:sp>
      <p:sp>
        <p:nvSpPr>
          <p:cNvPr id="7" name="ZoneTexte 6">
            <a:extLst>
              <a:ext uri="{FF2B5EF4-FFF2-40B4-BE49-F238E27FC236}">
                <a16:creationId xmlns:a16="http://schemas.microsoft.com/office/drawing/2014/main" id="{10A808E5-E760-9D73-FB72-71E6D1FC046C}"/>
              </a:ext>
            </a:extLst>
          </p:cNvPr>
          <p:cNvSpPr txBox="1"/>
          <p:nvPr/>
        </p:nvSpPr>
        <p:spPr>
          <a:xfrm>
            <a:off x="5308497" y="1033511"/>
            <a:ext cx="609407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Methods</a:t>
            </a:r>
            <a:endParaRPr lang="en-GB" dirty="0">
              <a:latin typeface="Arial" panose="020B0604020202020204" pitchFamily="34" charset="0"/>
              <a:cs typeface="Arial" panose="020B0604020202020204" pitchFamily="34" charset="0"/>
            </a:endParaRPr>
          </a:p>
        </p:txBody>
      </p:sp>
      <p:sp>
        <p:nvSpPr>
          <p:cNvPr id="10" name="Rectangle : coins arrondis 9">
            <a:extLst>
              <a:ext uri="{FF2B5EF4-FFF2-40B4-BE49-F238E27FC236}">
                <a16:creationId xmlns:a16="http://schemas.microsoft.com/office/drawing/2014/main" id="{BD4A7B0C-CC13-9652-FA41-3B9627283277}"/>
              </a:ext>
            </a:extLst>
          </p:cNvPr>
          <p:cNvSpPr/>
          <p:nvPr/>
        </p:nvSpPr>
        <p:spPr>
          <a:xfrm>
            <a:off x="5461236" y="1548228"/>
            <a:ext cx="6114051" cy="84244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 coins arrondis 10">
            <a:extLst>
              <a:ext uri="{FF2B5EF4-FFF2-40B4-BE49-F238E27FC236}">
                <a16:creationId xmlns:a16="http://schemas.microsoft.com/office/drawing/2014/main" id="{1A05D9EE-9B5A-329F-9F3F-28F70AE5D649}"/>
              </a:ext>
            </a:extLst>
          </p:cNvPr>
          <p:cNvSpPr/>
          <p:nvPr/>
        </p:nvSpPr>
        <p:spPr>
          <a:xfrm>
            <a:off x="5461235" y="2614588"/>
            <a:ext cx="6114051" cy="787892"/>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 coins arrondis 11">
            <a:extLst>
              <a:ext uri="{FF2B5EF4-FFF2-40B4-BE49-F238E27FC236}">
                <a16:creationId xmlns:a16="http://schemas.microsoft.com/office/drawing/2014/main" id="{BB66F3E5-6369-4560-7BCE-84BA2086A198}"/>
              </a:ext>
            </a:extLst>
          </p:cNvPr>
          <p:cNvSpPr/>
          <p:nvPr/>
        </p:nvSpPr>
        <p:spPr>
          <a:xfrm>
            <a:off x="5468970" y="3622017"/>
            <a:ext cx="6114051" cy="94387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 coins arrondis 18">
            <a:extLst>
              <a:ext uri="{FF2B5EF4-FFF2-40B4-BE49-F238E27FC236}">
                <a16:creationId xmlns:a16="http://schemas.microsoft.com/office/drawing/2014/main" id="{179031E0-43EA-6EA6-2781-D73F3B80AA96}"/>
              </a:ext>
            </a:extLst>
          </p:cNvPr>
          <p:cNvSpPr/>
          <p:nvPr/>
        </p:nvSpPr>
        <p:spPr>
          <a:xfrm>
            <a:off x="5476958" y="4793551"/>
            <a:ext cx="6106315" cy="52322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ZoneTexte 22">
            <a:extLst>
              <a:ext uri="{FF2B5EF4-FFF2-40B4-BE49-F238E27FC236}">
                <a16:creationId xmlns:a16="http://schemas.microsoft.com/office/drawing/2014/main" id="{31E87504-F532-4FDF-43D6-901B555CD8F9}"/>
              </a:ext>
            </a:extLst>
          </p:cNvPr>
          <p:cNvSpPr txBox="1"/>
          <p:nvPr/>
        </p:nvSpPr>
        <p:spPr>
          <a:xfrm>
            <a:off x="5553476" y="4793551"/>
            <a:ext cx="5447527" cy="523220"/>
          </a:xfrm>
          <a:prstGeom prst="rect">
            <a:avLst/>
          </a:prstGeom>
          <a:noFill/>
        </p:spPr>
        <p:txBody>
          <a:bodyPr wrap="square">
            <a:spAutoFit/>
          </a:bodyPr>
          <a:lstStyle/>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dd-</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mtDNA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calculated at R0 and R72, and its association with PGD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analyzed</a:t>
            </a:r>
            <a:endParaRPr lang="en-GB" dirty="0"/>
          </a:p>
        </p:txBody>
      </p:sp>
      <p:sp>
        <p:nvSpPr>
          <p:cNvPr id="27" name="ZoneTexte 26">
            <a:extLst>
              <a:ext uri="{FF2B5EF4-FFF2-40B4-BE49-F238E27FC236}">
                <a16:creationId xmlns:a16="http://schemas.microsoft.com/office/drawing/2014/main" id="{7D7A7686-35AC-D87A-7409-98EAE03A424C}"/>
              </a:ext>
            </a:extLst>
          </p:cNvPr>
          <p:cNvSpPr txBox="1"/>
          <p:nvPr/>
        </p:nvSpPr>
        <p:spPr>
          <a:xfrm>
            <a:off x="5553476" y="3727180"/>
            <a:ext cx="5773122"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Serum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cf-mtDNA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levels quantified using real-time qPCR, while donor and recipient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mtDNA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percentages determined by deep sequencing of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mtDNA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hypervariable regions</a:t>
            </a:r>
          </a:p>
        </p:txBody>
      </p:sp>
      <p:sp>
        <p:nvSpPr>
          <p:cNvPr id="31" name="ZoneTexte 30">
            <a:extLst>
              <a:ext uri="{FF2B5EF4-FFF2-40B4-BE49-F238E27FC236}">
                <a16:creationId xmlns:a16="http://schemas.microsoft.com/office/drawing/2014/main" id="{45852281-2993-42EB-7122-1931BB3536C8}"/>
              </a:ext>
            </a:extLst>
          </p:cNvPr>
          <p:cNvSpPr txBox="1"/>
          <p:nvPr/>
        </p:nvSpPr>
        <p:spPr>
          <a:xfrm>
            <a:off x="5553476" y="2641879"/>
            <a:ext cx="5902668"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Blood samples collected from donors pre- (E0) and post-retrieval (E1), and from recipient's pre-implantation (R-1), post reperfusion (R0), and 72 hours post-transplant (R72) </a:t>
            </a:r>
          </a:p>
        </p:txBody>
      </p:sp>
      <p:sp>
        <p:nvSpPr>
          <p:cNvPr id="35" name="ZoneTexte 34">
            <a:extLst>
              <a:ext uri="{FF2B5EF4-FFF2-40B4-BE49-F238E27FC236}">
                <a16:creationId xmlns:a16="http://schemas.microsoft.com/office/drawing/2014/main" id="{896E637F-C850-83BD-F9E4-B5DA7F5F6D9D}"/>
              </a:ext>
            </a:extLst>
          </p:cNvPr>
          <p:cNvSpPr txBox="1"/>
          <p:nvPr/>
        </p:nvSpPr>
        <p:spPr>
          <a:xfrm>
            <a:off x="5553476" y="1402843"/>
            <a:ext cx="597492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Prospective,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multicenter</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with recipients from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n=40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brain-dead (DBD) </a:t>
            </a:r>
            <a:r>
              <a:rPr lang="en-GB" sz="1400" dirty="0">
                <a:solidFill>
                  <a:srgbClr val="140032"/>
                </a:solidFill>
                <a:latin typeface="Arial" panose="020B0604020202020204" pitchFamily="34" charset="0"/>
                <a:cs typeface="Arial" panose="020B0604020202020204" pitchFamily="34" charset="0"/>
              </a:rPr>
              <a:t>&amp;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n=39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cardiac-dead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cDCD</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donors across four Spanish transplant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centers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p:txBody>
      </p:sp>
      <p:cxnSp>
        <p:nvCxnSpPr>
          <p:cNvPr id="36" name="Connecteur droit 35">
            <a:extLst>
              <a:ext uri="{FF2B5EF4-FFF2-40B4-BE49-F238E27FC236}">
                <a16:creationId xmlns:a16="http://schemas.microsoft.com/office/drawing/2014/main" id="{D7382A0C-0540-DC9E-FC7A-8A89B7A1C82B}"/>
              </a:ext>
            </a:extLst>
          </p:cNvPr>
          <p:cNvCxnSpPr>
            <a:cxnSpLocks/>
          </p:cNvCxnSpPr>
          <p:nvPr/>
        </p:nvCxnSpPr>
        <p:spPr>
          <a:xfrm>
            <a:off x="8523355" y="2390677"/>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9F1E18F-341D-A4B5-AE07-CF9F99685A70}"/>
              </a:ext>
            </a:extLst>
          </p:cNvPr>
          <p:cNvCxnSpPr>
            <a:cxnSpLocks/>
          </p:cNvCxnSpPr>
          <p:nvPr/>
        </p:nvCxnSpPr>
        <p:spPr>
          <a:xfrm>
            <a:off x="8523355" y="3398670"/>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C6CFCC4-BF07-EA9A-0A51-82D4E708D7D2}"/>
              </a:ext>
            </a:extLst>
          </p:cNvPr>
          <p:cNvCxnSpPr>
            <a:cxnSpLocks/>
          </p:cNvCxnSpPr>
          <p:nvPr/>
        </p:nvCxnSpPr>
        <p:spPr>
          <a:xfrm>
            <a:off x="8527743" y="4565894"/>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30733954-2C61-4F5C-44AD-0750AA7D082B}"/>
              </a:ext>
            </a:extLst>
          </p:cNvPr>
          <p:cNvGrpSpPr/>
          <p:nvPr/>
        </p:nvGrpSpPr>
        <p:grpSpPr>
          <a:xfrm>
            <a:off x="11575287" y="44389"/>
            <a:ext cx="525242" cy="509983"/>
            <a:chOff x="4213599" y="3634223"/>
            <a:chExt cx="485297" cy="471198"/>
          </a:xfrm>
        </p:grpSpPr>
        <p:sp>
          <p:nvSpPr>
            <p:cNvPr id="26" name="Ellipse 25">
              <a:hlinkClick r:id="rId3" action="ppaction://hlinksldjump"/>
              <a:extLst>
                <a:ext uri="{FF2B5EF4-FFF2-40B4-BE49-F238E27FC236}">
                  <a16:creationId xmlns:a16="http://schemas.microsoft.com/office/drawing/2014/main" id="{6E782A72-5990-4966-7AFA-2C6D675288D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6943D211-22D5-5EB7-77F0-AFB81B601C72}"/>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9" name="Forme libre : forme 15">
              <a:extLst>
                <a:ext uri="{FF2B5EF4-FFF2-40B4-BE49-F238E27FC236}">
                  <a16:creationId xmlns:a16="http://schemas.microsoft.com/office/drawing/2014/main" id="{35734828-4BC1-518B-0549-47A4AC77DD3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BF2F25EF-60CE-533D-F673-43D3E009C00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2" name="Forme libre : forme 17">
              <a:extLst>
                <a:ext uri="{FF2B5EF4-FFF2-40B4-BE49-F238E27FC236}">
                  <a16:creationId xmlns:a16="http://schemas.microsoft.com/office/drawing/2014/main" id="{0CAE6EEC-2328-0204-E212-74ADC9B79EA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3" name="Rectangle 32">
            <a:hlinkClick r:id="rId4" action="ppaction://hlinksldjump"/>
            <a:extLst>
              <a:ext uri="{FF2B5EF4-FFF2-40B4-BE49-F238E27FC236}">
                <a16:creationId xmlns:a16="http://schemas.microsoft.com/office/drawing/2014/main" id="{F63E3902-2DC3-E0A6-8343-0C8F197CD451}"/>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BA874AC8-9A02-1358-847F-0EF70A390AAA}"/>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Bello I. et al., ESOT Congress 2025 (Abstract 2311)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852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49DD6-D502-7F7A-9A0A-5C9829CB572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03365722-A719-718F-92C3-78C2722FDDE7}"/>
              </a:ext>
            </a:extLst>
          </p:cNvPr>
          <p:cNvSpPr>
            <a:spLocks noGrp="1"/>
          </p:cNvSpPr>
          <p:nvPr>
            <p:ph type="title"/>
          </p:nvPr>
        </p:nvSpPr>
        <p:spPr>
          <a:xfrm>
            <a:off x="111786" y="260255"/>
            <a:ext cx="11533308" cy="402626"/>
          </a:xfrm>
        </p:spPr>
        <p:txBody>
          <a:bodyPr>
            <a:noAutofit/>
          </a:bodyPr>
          <a:lstStyle/>
          <a:p>
            <a:r>
              <a:rPr lang="en-GB" sz="2800" noProof="0" dirty="0">
                <a:latin typeface="Arial" panose="020B0604020202020204" pitchFamily="34" charset="0"/>
                <a:cs typeface="Arial" panose="020B0604020202020204" pitchFamily="34" charset="0"/>
              </a:rPr>
              <a:t>Donor-derived cell-free mitochondrial DNA in lung transplantation, its relationship with primary graft dysfunction</a:t>
            </a:r>
          </a:p>
        </p:txBody>
      </p:sp>
      <p:sp>
        <p:nvSpPr>
          <p:cNvPr id="9" name="Rectangle 8">
            <a:extLst>
              <a:ext uri="{FF2B5EF4-FFF2-40B4-BE49-F238E27FC236}">
                <a16:creationId xmlns:a16="http://schemas.microsoft.com/office/drawing/2014/main" id="{0D695A5D-B320-8787-2AFD-889B09FDD66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50F9D15-29B9-FF4E-52CF-8030615B6CD6}"/>
              </a:ext>
            </a:extLst>
          </p:cNvPr>
          <p:cNvSpPr txBox="1"/>
          <p:nvPr/>
        </p:nvSpPr>
        <p:spPr>
          <a:xfrm>
            <a:off x="216984" y="1720840"/>
            <a:ext cx="5879016" cy="646331"/>
          </a:xfrm>
          <a:prstGeom prst="rect">
            <a:avLst/>
          </a:prstGeom>
          <a:noFill/>
        </p:spPr>
        <p:txBody>
          <a:bodyPr wrap="square">
            <a:spAutoFit/>
          </a:bodyPr>
          <a:lstStyle/>
          <a:p>
            <a:endParaRPr lang="en-GB" b="1" noProof="0" dirty="0">
              <a:latin typeface="Arial" panose="020B0604020202020204" pitchFamily="34" charset="0"/>
              <a:cs typeface="Arial" panose="020B0604020202020204" pitchFamily="34" charset="0"/>
            </a:endParaRPr>
          </a:p>
          <a:p>
            <a:endParaRPr lang="en-GB" noProof="0" dirty="0"/>
          </a:p>
        </p:txBody>
      </p:sp>
      <p:sp>
        <p:nvSpPr>
          <p:cNvPr id="375" name="Rectangle 374">
            <a:extLst>
              <a:ext uri="{FF2B5EF4-FFF2-40B4-BE49-F238E27FC236}">
                <a16:creationId xmlns:a16="http://schemas.microsoft.com/office/drawing/2014/main" id="{AAD620D9-4535-F99C-1433-68A4E542742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81BC9CD8-99C3-1895-7E1A-DDC7E1C7886F}"/>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noProof="0" dirty="0"/>
          </a:p>
        </p:txBody>
      </p:sp>
      <p:sp>
        <p:nvSpPr>
          <p:cNvPr id="4" name="ZoneTexte 3">
            <a:extLst>
              <a:ext uri="{FF2B5EF4-FFF2-40B4-BE49-F238E27FC236}">
                <a16:creationId xmlns:a16="http://schemas.microsoft.com/office/drawing/2014/main" id="{60DFB0EB-6E8A-49B2-B929-C852D8C9EF68}"/>
              </a:ext>
            </a:extLst>
          </p:cNvPr>
          <p:cNvSpPr txBox="1"/>
          <p:nvPr/>
        </p:nvSpPr>
        <p:spPr>
          <a:xfrm>
            <a:off x="6476079" y="1007984"/>
            <a:ext cx="5424400" cy="2862322"/>
          </a:xfrm>
          <a:prstGeom prst="rect">
            <a:avLst/>
          </a:prstGeom>
          <a:noFill/>
        </p:spPr>
        <p:txBody>
          <a:bodyPr wrap="square">
            <a:spAutoFit/>
          </a:bodyPr>
          <a:lstStyle/>
          <a:p>
            <a:r>
              <a:rPr lang="en-GB" sz="1800" b="1" noProof="0" dirty="0">
                <a:latin typeface="Arial" panose="020B0604020202020204" pitchFamily="34" charset="0"/>
                <a:cs typeface="Arial" panose="020B0604020202020204" pitchFamily="34" charset="0"/>
              </a:rPr>
              <a:t>Conclusions</a:t>
            </a:r>
            <a:r>
              <a:rPr lang="en-GB" sz="1800" noProof="0" dirty="0">
                <a:latin typeface="Arial" panose="020B0604020202020204" pitchFamily="34" charset="0"/>
                <a:cs typeface="Arial" panose="020B0604020202020204" pitchFamily="34" charset="0"/>
              </a:rPr>
              <a:t> </a:t>
            </a:r>
          </a:p>
          <a:p>
            <a:endParaRPr lang="en-GB"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%dd-</a:t>
            </a:r>
            <a:r>
              <a:rPr lang="en-GB" sz="1600" noProof="0" dirty="0" err="1">
                <a:latin typeface="Arial" panose="020B0604020202020204" pitchFamily="34" charset="0"/>
                <a:cs typeface="Arial" panose="020B0604020202020204" pitchFamily="34" charset="0"/>
              </a:rPr>
              <a:t>cf</a:t>
            </a:r>
            <a:r>
              <a:rPr lang="en-GB" sz="1600" noProof="0" dirty="0">
                <a:latin typeface="Arial" panose="020B0604020202020204" pitchFamily="34" charset="0"/>
                <a:cs typeface="Arial" panose="020B0604020202020204" pitchFamily="34" charset="0"/>
              </a:rPr>
              <a:t>-</a:t>
            </a:r>
            <a:r>
              <a:rPr lang="en-GB" sz="1600" noProof="0" dirty="0" err="1">
                <a:latin typeface="Arial" panose="020B0604020202020204" pitchFamily="34" charset="0"/>
                <a:cs typeface="Arial" panose="020B0604020202020204" pitchFamily="34" charset="0"/>
              </a:rPr>
              <a:t>mtDNA</a:t>
            </a:r>
            <a:r>
              <a:rPr lang="en-GB" sz="1600" noProof="0" dirty="0">
                <a:latin typeface="Arial" panose="020B0604020202020204" pitchFamily="34" charset="0"/>
                <a:cs typeface="Arial" panose="020B0604020202020204" pitchFamily="34" charset="0"/>
              </a:rPr>
              <a:t> can be reliably detected post-lung transplantation and behaves differently from </a:t>
            </a:r>
            <a:r>
              <a:rPr lang="en-GB" sz="1600" noProof="0" dirty="0" err="1">
                <a:latin typeface="Arial" panose="020B0604020202020204" pitchFamily="34" charset="0"/>
                <a:cs typeface="Arial" panose="020B0604020202020204" pitchFamily="34" charset="0"/>
              </a:rPr>
              <a:t>cf-mtDNA</a:t>
            </a: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While </a:t>
            </a:r>
            <a:r>
              <a:rPr lang="en-GB" sz="1600" noProof="0" dirty="0" err="1">
                <a:latin typeface="Arial" panose="020B0604020202020204" pitchFamily="34" charset="0"/>
                <a:cs typeface="Arial" panose="020B0604020202020204" pitchFamily="34" charset="0"/>
              </a:rPr>
              <a:t>cf-mtDNA</a:t>
            </a:r>
            <a:r>
              <a:rPr lang="en-GB" sz="1600" noProof="0" dirty="0">
                <a:latin typeface="Arial" panose="020B0604020202020204" pitchFamily="34" charset="0"/>
                <a:cs typeface="Arial" panose="020B0604020202020204" pitchFamily="34" charset="0"/>
              </a:rPr>
              <a:t> remains stable, %dd-</a:t>
            </a:r>
            <a:r>
              <a:rPr lang="en-GB" sz="1600" noProof="0" dirty="0" err="1">
                <a:latin typeface="Arial" panose="020B0604020202020204" pitchFamily="34" charset="0"/>
                <a:cs typeface="Arial" panose="020B0604020202020204" pitchFamily="34" charset="0"/>
              </a:rPr>
              <a:t>cf</a:t>
            </a:r>
            <a:r>
              <a:rPr lang="en-GB" sz="1600" noProof="0" dirty="0">
                <a:latin typeface="Arial" panose="020B0604020202020204" pitchFamily="34" charset="0"/>
                <a:cs typeface="Arial" panose="020B0604020202020204" pitchFamily="34" charset="0"/>
              </a:rPr>
              <a:t>-</a:t>
            </a:r>
            <a:r>
              <a:rPr lang="en-GB" sz="1600" noProof="0" dirty="0" err="1">
                <a:latin typeface="Arial" panose="020B0604020202020204" pitchFamily="34" charset="0"/>
                <a:cs typeface="Arial" panose="020B0604020202020204" pitchFamily="34" charset="0"/>
              </a:rPr>
              <a:t>mtDNA</a:t>
            </a:r>
            <a:r>
              <a:rPr lang="en-GB" sz="1600" noProof="0" dirty="0">
                <a:latin typeface="Arial" panose="020B0604020202020204" pitchFamily="34" charset="0"/>
                <a:cs typeface="Arial" panose="020B0604020202020204" pitchFamily="34" charset="0"/>
              </a:rPr>
              <a:t> decreases within three days</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Elevated dd-</a:t>
            </a:r>
            <a:r>
              <a:rPr lang="en-GB" sz="1600" noProof="0" dirty="0" err="1">
                <a:latin typeface="Arial" panose="020B0604020202020204" pitchFamily="34" charset="0"/>
                <a:cs typeface="Arial" panose="020B0604020202020204" pitchFamily="34" charset="0"/>
              </a:rPr>
              <a:t>cf</a:t>
            </a:r>
            <a:r>
              <a:rPr lang="en-GB" sz="1600" noProof="0" dirty="0">
                <a:latin typeface="Arial" panose="020B0604020202020204" pitchFamily="34" charset="0"/>
                <a:cs typeface="Arial" panose="020B0604020202020204" pitchFamily="34" charset="0"/>
              </a:rPr>
              <a:t>-</a:t>
            </a:r>
            <a:r>
              <a:rPr lang="en-GB" sz="1600" noProof="0" dirty="0" err="1">
                <a:latin typeface="Arial" panose="020B0604020202020204" pitchFamily="34" charset="0"/>
                <a:cs typeface="Arial" panose="020B0604020202020204" pitchFamily="34" charset="0"/>
              </a:rPr>
              <a:t>mtDNA</a:t>
            </a:r>
            <a:r>
              <a:rPr lang="en-GB" sz="1600" noProof="0" dirty="0">
                <a:latin typeface="Arial" panose="020B0604020202020204" pitchFamily="34" charset="0"/>
                <a:cs typeface="Arial" panose="020B0604020202020204" pitchFamily="34" charset="0"/>
              </a:rPr>
              <a:t> levels may serve as a specific biomarker for graft damage and PGD, highlighting its potential for monitoring transplant outcomes</a:t>
            </a:r>
            <a:endParaRPr lang="en-GB" sz="1600" noProof="0" dirty="0"/>
          </a:p>
        </p:txBody>
      </p:sp>
      <p:sp>
        <p:nvSpPr>
          <p:cNvPr id="5" name="ZoneTexte 4">
            <a:extLst>
              <a:ext uri="{FF2B5EF4-FFF2-40B4-BE49-F238E27FC236}">
                <a16:creationId xmlns:a16="http://schemas.microsoft.com/office/drawing/2014/main" id="{A81CE441-A727-9FFD-2479-864E0361A6D7}"/>
              </a:ext>
            </a:extLst>
          </p:cNvPr>
          <p:cNvSpPr txBox="1"/>
          <p:nvPr/>
        </p:nvSpPr>
        <p:spPr>
          <a:xfrm>
            <a:off x="291521" y="1008803"/>
            <a:ext cx="5535987" cy="2831544"/>
          </a:xfrm>
          <a:prstGeom prst="rect">
            <a:avLst/>
          </a:prstGeom>
          <a:noFill/>
        </p:spPr>
        <p:txBody>
          <a:bodyPr wrap="square">
            <a:spAutoFit/>
          </a:bodyPr>
          <a:lstStyle/>
          <a:p>
            <a:pPr algn="just"/>
            <a:r>
              <a:rPr lang="en-GB" sz="1800" b="1" noProof="0" dirty="0">
                <a:latin typeface="Arial" panose="020B0604020202020204" pitchFamily="34" charset="0"/>
                <a:cs typeface="Arial" panose="020B0604020202020204" pitchFamily="34" charset="0"/>
              </a:rPr>
              <a:t>Results</a:t>
            </a:r>
            <a:endParaRPr lang="en-GB" sz="1800" noProof="0" dirty="0">
              <a:latin typeface="Arial" panose="020B0604020202020204" pitchFamily="34" charset="0"/>
              <a:cs typeface="Arial" panose="020B0604020202020204" pitchFamily="34" charset="0"/>
            </a:endParaRPr>
          </a:p>
          <a:p>
            <a:pPr algn="just"/>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 Median </a:t>
            </a:r>
            <a:r>
              <a:rPr lang="en-GB" sz="1600" noProof="0" dirty="0" err="1">
                <a:latin typeface="Arial" panose="020B0604020202020204" pitchFamily="34" charset="0"/>
                <a:cs typeface="Arial" panose="020B0604020202020204" pitchFamily="34" charset="0"/>
              </a:rPr>
              <a:t>cf-mtDNA</a:t>
            </a:r>
            <a:r>
              <a:rPr lang="en-GB" sz="1600" noProof="0" dirty="0">
                <a:latin typeface="Arial" panose="020B0604020202020204" pitchFamily="34" charset="0"/>
                <a:cs typeface="Arial" panose="020B0604020202020204" pitchFamily="34" charset="0"/>
              </a:rPr>
              <a:t> levels remained stable (R0: 11593.75 [IQR 33958.84], R72: 11218.75 [IQR 41617.19])</a:t>
            </a:r>
          </a:p>
          <a:p>
            <a:pPr algn="just"/>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Conversely, %dd-</a:t>
            </a:r>
            <a:r>
              <a:rPr lang="en-GB" sz="1600" noProof="0" dirty="0" err="1">
                <a:latin typeface="Arial" panose="020B0604020202020204" pitchFamily="34" charset="0"/>
                <a:cs typeface="Arial" panose="020B0604020202020204" pitchFamily="34" charset="0"/>
              </a:rPr>
              <a:t>cf</a:t>
            </a:r>
            <a:r>
              <a:rPr lang="en-GB" sz="1600" noProof="0" dirty="0">
                <a:latin typeface="Arial" panose="020B0604020202020204" pitchFamily="34" charset="0"/>
                <a:cs typeface="Arial" panose="020B0604020202020204" pitchFamily="34" charset="0"/>
              </a:rPr>
              <a:t>-</a:t>
            </a:r>
            <a:r>
              <a:rPr lang="en-GB" sz="1600" noProof="0" dirty="0" err="1">
                <a:latin typeface="Arial" panose="020B0604020202020204" pitchFamily="34" charset="0"/>
                <a:cs typeface="Arial" panose="020B0604020202020204" pitchFamily="34" charset="0"/>
              </a:rPr>
              <a:t>mtDNA</a:t>
            </a:r>
            <a:r>
              <a:rPr lang="en-GB" sz="1600" noProof="0" dirty="0">
                <a:latin typeface="Arial" panose="020B0604020202020204" pitchFamily="34" charset="0"/>
                <a:cs typeface="Arial" panose="020B0604020202020204" pitchFamily="34" charset="0"/>
              </a:rPr>
              <a:t> levels declined from R0 (5 [IQR 1.2]) to R72 (0.8 [IQR 1.2]) </a:t>
            </a:r>
          </a:p>
          <a:p>
            <a:pPr marL="285750" indent="-285750" algn="just">
              <a:buFont typeface="Arial" panose="020B0604020202020204" pitchFamily="34" charset="0"/>
              <a:buChar char="•"/>
            </a:pPr>
            <a:endParaRPr lang="en-GB" sz="1600" noProof="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noProof="0" dirty="0">
                <a:latin typeface="Arial" panose="020B0604020202020204" pitchFamily="34" charset="0"/>
                <a:cs typeface="Arial" panose="020B0604020202020204" pitchFamily="34" charset="0"/>
              </a:rPr>
              <a:t>The recipients with PGD showed and increased %dd-</a:t>
            </a:r>
            <a:r>
              <a:rPr lang="en-GB" sz="1600" noProof="0" dirty="0" err="1">
                <a:latin typeface="Arial" panose="020B0604020202020204" pitchFamily="34" charset="0"/>
                <a:cs typeface="Arial" panose="020B0604020202020204" pitchFamily="34" charset="0"/>
              </a:rPr>
              <a:t>cfmtDNA</a:t>
            </a:r>
            <a:r>
              <a:rPr lang="en-GB" sz="1600" noProof="0" dirty="0">
                <a:latin typeface="Arial" panose="020B0604020202020204" pitchFamily="34" charset="0"/>
                <a:cs typeface="Arial" panose="020B0604020202020204" pitchFamily="34" charset="0"/>
              </a:rPr>
              <a:t> showing a towards tendence to statistically significance (5.8 vs 3.8, p=0.10) (Table 1) </a:t>
            </a:r>
            <a:endParaRPr lang="en-GB" sz="1600" noProof="0" dirty="0"/>
          </a:p>
        </p:txBody>
      </p:sp>
      <p:graphicFrame>
        <p:nvGraphicFramePr>
          <p:cNvPr id="7" name="Tableau 6">
            <a:extLst>
              <a:ext uri="{FF2B5EF4-FFF2-40B4-BE49-F238E27FC236}">
                <a16:creationId xmlns:a16="http://schemas.microsoft.com/office/drawing/2014/main" id="{6A1C07A3-D9EF-492F-2B0F-0B622639EEAF}"/>
              </a:ext>
            </a:extLst>
          </p:cNvPr>
          <p:cNvGraphicFramePr>
            <a:graphicFrameLocks noGrp="1"/>
          </p:cNvGraphicFramePr>
          <p:nvPr>
            <p:extLst>
              <p:ext uri="{D42A27DB-BD31-4B8C-83A1-F6EECF244321}">
                <p14:modId xmlns:p14="http://schemas.microsoft.com/office/powerpoint/2010/main" val="73173981"/>
              </p:ext>
            </p:extLst>
          </p:nvPr>
        </p:nvGraphicFramePr>
        <p:xfrm>
          <a:off x="431497" y="3823904"/>
          <a:ext cx="5424400" cy="2646982"/>
        </p:xfrm>
        <a:graphic>
          <a:graphicData uri="http://schemas.openxmlformats.org/drawingml/2006/table">
            <a:tbl>
              <a:tblPr/>
              <a:tblGrid>
                <a:gridCol w="932357">
                  <a:extLst>
                    <a:ext uri="{9D8B030D-6E8A-4147-A177-3AD203B41FA5}">
                      <a16:colId xmlns:a16="http://schemas.microsoft.com/office/drawing/2014/main" val="2754087166"/>
                    </a:ext>
                  </a:extLst>
                </a:gridCol>
                <a:gridCol w="878165">
                  <a:extLst>
                    <a:ext uri="{9D8B030D-6E8A-4147-A177-3AD203B41FA5}">
                      <a16:colId xmlns:a16="http://schemas.microsoft.com/office/drawing/2014/main" val="2638348264"/>
                    </a:ext>
                  </a:extLst>
                </a:gridCol>
                <a:gridCol w="1859648">
                  <a:extLst>
                    <a:ext uri="{9D8B030D-6E8A-4147-A177-3AD203B41FA5}">
                      <a16:colId xmlns:a16="http://schemas.microsoft.com/office/drawing/2014/main" val="2394694245"/>
                    </a:ext>
                  </a:extLst>
                </a:gridCol>
                <a:gridCol w="1754230">
                  <a:extLst>
                    <a:ext uri="{9D8B030D-6E8A-4147-A177-3AD203B41FA5}">
                      <a16:colId xmlns:a16="http://schemas.microsoft.com/office/drawing/2014/main" val="1690622216"/>
                    </a:ext>
                  </a:extLst>
                </a:gridCol>
              </a:tblGrid>
              <a:tr h="203614">
                <a:tc>
                  <a:txBody>
                    <a:bodyPr/>
                    <a:lstStyle/>
                    <a:p>
                      <a:pPr algn="l" fontAlgn="b"/>
                      <a:r>
                        <a:rPr lang="en-GB" sz="1100" b="0" i="0" u="none" strike="noStrike" noProof="0" dirty="0">
                          <a:solidFill>
                            <a:srgbClr val="FFFFFF"/>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pPr algn="l" fontAlgn="b"/>
                      <a:r>
                        <a:rPr lang="en-GB" sz="1100" b="0" i="0" u="none" strike="noStrike" noProof="0" dirty="0">
                          <a:solidFill>
                            <a:srgbClr val="FFFFFF"/>
                          </a:solidFill>
                          <a:effectLst/>
                          <a:latin typeface="Arial" panose="020B0604020202020204" pitchFamily="34" charset="0"/>
                          <a:cs typeface="Arial" panose="020B0604020202020204" pitchFamily="34" charset="0"/>
                        </a:rPr>
                        <a:t> </a:t>
                      </a:r>
                    </a:p>
                  </a:txBody>
                  <a:tcPr marL="7988" marR="7988" marT="798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pPr algn="ctr" fontAlgn="b"/>
                      <a:r>
                        <a:rPr lang="en-GB" sz="1100" b="1" i="0" u="none" strike="noStrike" noProof="0" dirty="0">
                          <a:solidFill>
                            <a:srgbClr val="FFFFFF"/>
                          </a:solidFill>
                          <a:effectLst/>
                          <a:latin typeface="Arial" panose="020B0604020202020204" pitchFamily="34" charset="0"/>
                          <a:cs typeface="Arial" panose="020B0604020202020204" pitchFamily="34" charset="0"/>
                        </a:rPr>
                        <a:t>%dd-</a:t>
                      </a:r>
                      <a:r>
                        <a:rPr lang="en-GB" sz="1100" b="1" i="0" u="none" strike="noStrike" noProof="0" dirty="0" err="1">
                          <a:solidFill>
                            <a:srgbClr val="FFFFFF"/>
                          </a:solidFill>
                          <a:effectLst/>
                          <a:latin typeface="Arial" panose="020B0604020202020204" pitchFamily="34" charset="0"/>
                          <a:cs typeface="Arial" panose="020B0604020202020204" pitchFamily="34" charset="0"/>
                        </a:rPr>
                        <a:t>cf</a:t>
                      </a:r>
                      <a:r>
                        <a:rPr lang="en-GB" sz="1100" b="1" i="0" u="none" strike="noStrike" noProof="0" dirty="0">
                          <a:solidFill>
                            <a:srgbClr val="FFFFFF"/>
                          </a:solidFill>
                          <a:effectLst/>
                          <a:latin typeface="Arial" panose="020B0604020202020204" pitchFamily="34" charset="0"/>
                          <a:cs typeface="Arial" panose="020B0604020202020204" pitchFamily="34" charset="0"/>
                        </a:rPr>
                        <a:t>-</a:t>
                      </a:r>
                      <a:r>
                        <a:rPr lang="en-GB" sz="1100" b="1" i="0" u="none" strike="noStrike" noProof="0" dirty="0" err="1">
                          <a:solidFill>
                            <a:srgbClr val="FFFFFF"/>
                          </a:solidFill>
                          <a:effectLst/>
                          <a:latin typeface="Arial" panose="020B0604020202020204" pitchFamily="34" charset="0"/>
                          <a:cs typeface="Arial" panose="020B0604020202020204" pitchFamily="34" charset="0"/>
                        </a:rPr>
                        <a:t>mtDNA</a:t>
                      </a:r>
                      <a:r>
                        <a:rPr lang="en-GB" sz="1100" b="1" i="0" u="none" strike="noStrike" noProof="0" dirty="0">
                          <a:solidFill>
                            <a:srgbClr val="FFFFFF"/>
                          </a:solidFill>
                          <a:effectLst/>
                          <a:latin typeface="Arial" panose="020B0604020202020204" pitchFamily="34" charset="0"/>
                          <a:cs typeface="Arial" panose="020B0604020202020204" pitchFamily="34" charset="0"/>
                        </a:rPr>
                        <a:t> R0</a:t>
                      </a:r>
                    </a:p>
                  </a:txBody>
                  <a:tcPr marL="7988" marR="7988" marT="7988"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pPr algn="ctr" fontAlgn="b"/>
                      <a:r>
                        <a:rPr lang="en-GB" sz="1100" b="1" i="0" u="none" strike="noStrike" noProof="0" dirty="0">
                          <a:solidFill>
                            <a:srgbClr val="FFFFFF"/>
                          </a:solidFill>
                          <a:effectLst/>
                          <a:latin typeface="Arial" panose="020B0604020202020204" pitchFamily="34" charset="0"/>
                          <a:cs typeface="Arial" panose="020B0604020202020204" pitchFamily="34" charset="0"/>
                        </a:rPr>
                        <a:t>%dd-</a:t>
                      </a:r>
                      <a:r>
                        <a:rPr lang="en-GB" sz="1100" b="1" i="0" u="none" strike="noStrike" noProof="0" dirty="0" err="1">
                          <a:solidFill>
                            <a:srgbClr val="FFFFFF"/>
                          </a:solidFill>
                          <a:effectLst/>
                          <a:latin typeface="Arial" panose="020B0604020202020204" pitchFamily="34" charset="0"/>
                          <a:cs typeface="Arial" panose="020B0604020202020204" pitchFamily="34" charset="0"/>
                        </a:rPr>
                        <a:t>cf</a:t>
                      </a:r>
                      <a:r>
                        <a:rPr lang="en-GB" sz="1100" b="1" i="0" u="none" strike="noStrike" noProof="0" dirty="0">
                          <a:solidFill>
                            <a:srgbClr val="FFFFFF"/>
                          </a:solidFill>
                          <a:effectLst/>
                          <a:latin typeface="Arial" panose="020B0604020202020204" pitchFamily="34" charset="0"/>
                          <a:cs typeface="Arial" panose="020B0604020202020204" pitchFamily="34" charset="0"/>
                        </a:rPr>
                        <a:t>-</a:t>
                      </a:r>
                      <a:r>
                        <a:rPr lang="en-GB" sz="1100" b="1" i="0" u="none" strike="noStrike" noProof="0" dirty="0" err="1">
                          <a:solidFill>
                            <a:srgbClr val="FFFFFF"/>
                          </a:solidFill>
                          <a:effectLst/>
                          <a:latin typeface="Arial" panose="020B0604020202020204" pitchFamily="34" charset="0"/>
                          <a:cs typeface="Arial" panose="020B0604020202020204" pitchFamily="34" charset="0"/>
                        </a:rPr>
                        <a:t>mtDNA</a:t>
                      </a:r>
                      <a:r>
                        <a:rPr lang="en-GB" sz="1100" b="1" i="0" u="none" strike="noStrike" noProof="0" dirty="0">
                          <a:solidFill>
                            <a:srgbClr val="FFFFFF"/>
                          </a:solidFill>
                          <a:effectLst/>
                          <a:latin typeface="Arial" panose="020B0604020202020204" pitchFamily="34" charset="0"/>
                          <a:cs typeface="Arial" panose="020B0604020202020204" pitchFamily="34" charset="0"/>
                        </a:rPr>
                        <a:t> R72</a:t>
                      </a:r>
                    </a:p>
                  </a:txBody>
                  <a:tcPr marL="7988" marR="7988" marT="7988" marB="0" anchor="b">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360897790"/>
                  </a:ext>
                </a:extLst>
              </a:tr>
              <a:tr h="203614">
                <a:tc>
                  <a:txBody>
                    <a:bodyPr/>
                    <a:lstStyle/>
                    <a:p>
                      <a:pPr algn="l" fontAlgn="t"/>
                      <a:r>
                        <a:rPr lang="en-GB" sz="1100" b="1" i="0" u="none" strike="noStrike" noProof="0" dirty="0">
                          <a:solidFill>
                            <a:srgbClr val="000000"/>
                          </a:solidFill>
                          <a:effectLst/>
                          <a:latin typeface="Arial" panose="020B0604020202020204" pitchFamily="34" charset="0"/>
                          <a:cs typeface="Arial" panose="020B0604020202020204" pitchFamily="34" charset="0"/>
                        </a:rPr>
                        <a:t>Donor</a:t>
                      </a:r>
                    </a:p>
                  </a:txBody>
                  <a:tcPr marL="7988" marR="7988" marT="7988" marB="0">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43385077"/>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DBD</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5.2 (2.8, 14.1)</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0.7 (0.3, 1.5)</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835384162"/>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err="1">
                          <a:solidFill>
                            <a:srgbClr val="000000"/>
                          </a:solidFill>
                          <a:effectLst/>
                          <a:latin typeface="Arial" panose="020B0604020202020204" pitchFamily="34" charset="0"/>
                          <a:cs typeface="Arial" panose="020B0604020202020204" pitchFamily="34" charset="0"/>
                        </a:rPr>
                        <a:t>cDCD</a:t>
                      </a:r>
                      <a:endParaRPr lang="en-GB" sz="1100" b="0" i="0" u="none" strike="noStrike" noProof="0" dirty="0">
                        <a:solidFill>
                          <a:srgbClr val="000000"/>
                        </a:solidFill>
                        <a:effectLst/>
                        <a:latin typeface="Arial" panose="020B0604020202020204" pitchFamily="34" charset="0"/>
                        <a:cs typeface="Arial" panose="020B0604020202020204" pitchFamily="34" charset="0"/>
                      </a:endParaRP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5.0 (1.7, 10.4)</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1.0 (0.5, 1.0)</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286093896"/>
                  </a:ext>
                </a:extLst>
              </a:tr>
              <a:tr h="203614">
                <a:tc>
                  <a:txBody>
                    <a:bodyPr/>
                    <a:lstStyle/>
                    <a:p>
                      <a:pPr algn="l" fontAlgn="b"/>
                      <a:r>
                        <a:rPr lang="en-GB" sz="1100" b="0" i="1" u="none" strike="noStrike" noProof="0" dirty="0">
                          <a:solidFill>
                            <a:srgbClr val="000000"/>
                          </a:solidFill>
                          <a:effectLst/>
                          <a:latin typeface="Arial" panose="020B0604020202020204" pitchFamily="34" charset="0"/>
                          <a:cs typeface="Arial" panose="020B0604020202020204" pitchFamily="34" charset="0"/>
                        </a:rPr>
                        <a:t>P</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0.484</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0.709</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329828822"/>
                  </a:ext>
                </a:extLst>
              </a:tr>
              <a:tr h="203614">
                <a:tc>
                  <a:txBody>
                    <a:bodyPr/>
                    <a:lstStyle/>
                    <a:p>
                      <a:pPr algn="l" fontAlgn="b"/>
                      <a:r>
                        <a:rPr lang="en-GB" sz="1100" b="1" i="0" u="none" strike="noStrike" noProof="0" dirty="0">
                          <a:solidFill>
                            <a:srgbClr val="000000"/>
                          </a:solidFill>
                          <a:effectLst/>
                          <a:latin typeface="Arial" panose="020B0604020202020204" pitchFamily="34" charset="0"/>
                          <a:cs typeface="Arial" panose="020B0604020202020204" pitchFamily="34" charset="0"/>
                        </a:rPr>
                        <a:t>PGD</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extLst>
                  <a:ext uri="{0D108BD9-81ED-4DB2-BD59-A6C34878D82A}">
                    <a16:rowId xmlns:a16="http://schemas.microsoft.com/office/drawing/2014/main" val="715984067"/>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DBD</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3.8 (1.9, 8.9)</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1.0 (0.5, 2.0)</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extLst>
                  <a:ext uri="{0D108BD9-81ED-4DB2-BD59-A6C34878D82A}">
                    <a16:rowId xmlns:a16="http://schemas.microsoft.com/office/drawing/2014/main" val="2238230740"/>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err="1">
                          <a:solidFill>
                            <a:srgbClr val="000000"/>
                          </a:solidFill>
                          <a:effectLst/>
                          <a:latin typeface="Arial" panose="020B0604020202020204" pitchFamily="34" charset="0"/>
                          <a:cs typeface="Arial" panose="020B0604020202020204" pitchFamily="34" charset="0"/>
                        </a:rPr>
                        <a:t>cDCD</a:t>
                      </a:r>
                      <a:endParaRPr lang="en-GB" sz="1100" b="0" i="0" u="none" strike="noStrike" noProof="0" dirty="0">
                        <a:solidFill>
                          <a:srgbClr val="000000"/>
                        </a:solidFill>
                        <a:effectLst/>
                        <a:latin typeface="Arial" panose="020B0604020202020204" pitchFamily="34" charset="0"/>
                        <a:cs typeface="Arial" panose="020B0604020202020204" pitchFamily="34" charset="0"/>
                      </a:endParaRP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5.8 (2.6, 13.3)</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0.8 (0.3, 1.4)</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extLst>
                  <a:ext uri="{0D108BD9-81ED-4DB2-BD59-A6C34878D82A}">
                    <a16:rowId xmlns:a16="http://schemas.microsoft.com/office/drawing/2014/main" val="2175750320"/>
                  </a:ext>
                </a:extLst>
              </a:tr>
              <a:tr h="203614">
                <a:tc>
                  <a:txBody>
                    <a:bodyPr/>
                    <a:lstStyle/>
                    <a:p>
                      <a:pPr algn="l" fontAlgn="b"/>
                      <a:r>
                        <a:rPr lang="en-GB" sz="1100" b="0" i="1" u="none" strike="noStrike" noProof="0" dirty="0">
                          <a:solidFill>
                            <a:srgbClr val="000000"/>
                          </a:solidFill>
                          <a:effectLst/>
                          <a:latin typeface="Arial" panose="020B0604020202020204" pitchFamily="34" charset="0"/>
                          <a:cs typeface="Arial" panose="020B0604020202020204" pitchFamily="34" charset="0"/>
                        </a:rPr>
                        <a:t>P</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0.184</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0.431</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5B3D7"/>
                    </a:solidFill>
                  </a:tcPr>
                </a:tc>
                <a:extLst>
                  <a:ext uri="{0D108BD9-81ED-4DB2-BD59-A6C34878D82A}">
                    <a16:rowId xmlns:a16="http://schemas.microsoft.com/office/drawing/2014/main" val="1104898282"/>
                  </a:ext>
                </a:extLst>
              </a:tr>
              <a:tr h="203614">
                <a:tc>
                  <a:txBody>
                    <a:bodyPr/>
                    <a:lstStyle/>
                    <a:p>
                      <a:pPr algn="l" fontAlgn="b"/>
                      <a:r>
                        <a:rPr lang="en-GB" sz="1100" b="1" i="0" u="none" strike="noStrike" noProof="0" dirty="0">
                          <a:solidFill>
                            <a:srgbClr val="000000"/>
                          </a:solidFill>
                          <a:effectLst/>
                          <a:latin typeface="Arial" panose="020B0604020202020204" pitchFamily="34" charset="0"/>
                          <a:cs typeface="Arial" panose="020B0604020202020204" pitchFamily="34" charset="0"/>
                        </a:rPr>
                        <a:t>PGDIII</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3976531484"/>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DBD</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5.0 (2.0, 11.3)</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0.8 (0.3, 1.9)</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868173417"/>
                  </a:ext>
                </a:extLst>
              </a:tr>
              <a:tr h="203614">
                <a:tc>
                  <a:txBody>
                    <a:bodyPr/>
                    <a:lstStyle/>
                    <a:p>
                      <a:pPr algn="l"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err="1">
                          <a:solidFill>
                            <a:srgbClr val="000000"/>
                          </a:solidFill>
                          <a:effectLst/>
                          <a:latin typeface="Arial" panose="020B0604020202020204" pitchFamily="34" charset="0"/>
                          <a:cs typeface="Arial" panose="020B0604020202020204" pitchFamily="34" charset="0"/>
                        </a:rPr>
                        <a:t>cDCD</a:t>
                      </a:r>
                      <a:endParaRPr lang="en-GB" sz="1100" b="0" i="0" u="none" strike="noStrike" noProof="0" dirty="0">
                        <a:solidFill>
                          <a:srgbClr val="000000"/>
                        </a:solidFill>
                        <a:effectLst/>
                        <a:latin typeface="Arial" panose="020B0604020202020204" pitchFamily="34" charset="0"/>
                        <a:cs typeface="Arial" panose="020B0604020202020204" pitchFamily="34" charset="0"/>
                      </a:endParaRP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5.1 (2.8, 10.5)</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0.9 (0.6, 1.1)</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val="435144082"/>
                  </a:ext>
                </a:extLst>
              </a:tr>
              <a:tr h="203614">
                <a:tc>
                  <a:txBody>
                    <a:bodyPr/>
                    <a:lstStyle/>
                    <a:p>
                      <a:pPr algn="l" fontAlgn="b"/>
                      <a:r>
                        <a:rPr lang="en-GB" sz="1100" b="0" i="1" u="none" strike="noStrike" noProof="0" dirty="0">
                          <a:solidFill>
                            <a:srgbClr val="000000"/>
                          </a:solidFill>
                          <a:effectLst/>
                          <a:latin typeface="Arial" panose="020B0604020202020204" pitchFamily="34" charset="0"/>
                          <a:cs typeface="Arial" panose="020B0604020202020204" pitchFamily="34" charset="0"/>
                        </a:rPr>
                        <a:t>P</a:t>
                      </a:r>
                    </a:p>
                  </a:txBody>
                  <a:tcPr marL="7988" marR="7988" marT="79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 </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0.982</a:t>
                      </a:r>
                    </a:p>
                  </a:txBody>
                  <a:tcPr marL="7988" marR="7988" marT="79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b"/>
                      <a:r>
                        <a:rPr lang="en-GB" sz="1100" b="0" i="0" u="none" strike="noStrike" noProof="0" dirty="0">
                          <a:solidFill>
                            <a:srgbClr val="000000"/>
                          </a:solidFill>
                          <a:effectLst/>
                          <a:latin typeface="Arial" panose="020B0604020202020204" pitchFamily="34" charset="0"/>
                          <a:cs typeface="Arial" panose="020B0604020202020204" pitchFamily="34" charset="0"/>
                        </a:rPr>
                        <a:t>0.988</a:t>
                      </a:r>
                    </a:p>
                  </a:txBody>
                  <a:tcPr marL="7988" marR="7988" marT="79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C5D9F1"/>
                    </a:solidFill>
                  </a:tcPr>
                </a:tc>
                <a:extLst>
                  <a:ext uri="{0D108BD9-81ED-4DB2-BD59-A6C34878D82A}">
                    <a16:rowId xmlns:a16="http://schemas.microsoft.com/office/drawing/2014/main" val="2405530029"/>
                  </a:ext>
                </a:extLst>
              </a:tr>
            </a:tbl>
          </a:graphicData>
        </a:graphic>
      </p:graphicFrame>
      <p:grpSp>
        <p:nvGrpSpPr>
          <p:cNvPr id="21" name="Groupe 20">
            <a:extLst>
              <a:ext uri="{FF2B5EF4-FFF2-40B4-BE49-F238E27FC236}">
                <a16:creationId xmlns:a16="http://schemas.microsoft.com/office/drawing/2014/main" id="{E2ACDAD0-18C6-F49C-229A-81BF9B1AA821}"/>
              </a:ext>
            </a:extLst>
          </p:cNvPr>
          <p:cNvGrpSpPr/>
          <p:nvPr/>
        </p:nvGrpSpPr>
        <p:grpSpPr>
          <a:xfrm>
            <a:off x="11575287" y="44389"/>
            <a:ext cx="525242" cy="509983"/>
            <a:chOff x="4213599" y="3634223"/>
            <a:chExt cx="485297" cy="471198"/>
          </a:xfrm>
        </p:grpSpPr>
        <p:sp>
          <p:nvSpPr>
            <p:cNvPr id="22" name="Ellipse 21">
              <a:hlinkClick r:id="rId3" action="ppaction://hlinksldjump"/>
              <a:extLst>
                <a:ext uri="{FF2B5EF4-FFF2-40B4-BE49-F238E27FC236}">
                  <a16:creationId xmlns:a16="http://schemas.microsoft.com/office/drawing/2014/main" id="{76001FD4-5C55-00B8-9959-8D05A96005A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A116D1E7-BE27-F367-DEA7-A953B6639C5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Forme libre : forme 15">
              <a:extLst>
                <a:ext uri="{FF2B5EF4-FFF2-40B4-BE49-F238E27FC236}">
                  <a16:creationId xmlns:a16="http://schemas.microsoft.com/office/drawing/2014/main" id="{153C659C-58A3-165A-978F-3442CAC93FA3}"/>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CDBBFA60-5B6F-9384-6003-5E63217D5FCC}"/>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6" name="Forme libre : forme 17">
              <a:extLst>
                <a:ext uri="{FF2B5EF4-FFF2-40B4-BE49-F238E27FC236}">
                  <a16:creationId xmlns:a16="http://schemas.microsoft.com/office/drawing/2014/main" id="{749C2007-0D04-B542-49E5-0A13D3BE1C66}"/>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7" name="Rectangle 26">
            <a:hlinkClick r:id="rId4" action="ppaction://hlinksldjump"/>
            <a:extLst>
              <a:ext uri="{FF2B5EF4-FFF2-40B4-BE49-F238E27FC236}">
                <a16:creationId xmlns:a16="http://schemas.microsoft.com/office/drawing/2014/main" id="{5F9DD196-59D2-3E7C-AA05-6C7FEC4FFA0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29">
            <a:extLst>
              <a:ext uri="{FF2B5EF4-FFF2-40B4-BE49-F238E27FC236}">
                <a16:creationId xmlns:a16="http://schemas.microsoft.com/office/drawing/2014/main" id="{44A3FDAF-A821-7DCE-8D34-E20D5C1C2A4F}"/>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Bello I. et al., ESOT Congress 2025 (Abstract 2311)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15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C83F-05C5-B3A5-DE35-BC8380DD43F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C3581EB-C4E2-D1D7-0F5B-564BC1D352B8}"/>
              </a:ext>
            </a:extLst>
          </p:cNvPr>
          <p:cNvSpPr>
            <a:spLocks noGrp="1"/>
          </p:cNvSpPr>
          <p:nvPr>
            <p:ph type="title"/>
          </p:nvPr>
        </p:nvSpPr>
        <p:spPr>
          <a:xfrm>
            <a:off x="346856" y="235109"/>
            <a:ext cx="11109288" cy="402626"/>
          </a:xfrm>
        </p:spPr>
        <p:txBody>
          <a:bodyPr>
            <a:noAutofit/>
          </a:bodyPr>
          <a:lstStyle/>
          <a:p>
            <a:r>
              <a:rPr lang="en-GB" sz="2800" dirty="0">
                <a:latin typeface="Arial" panose="020B0604020202020204" pitchFamily="34" charset="0"/>
                <a:cs typeface="Arial" panose="020B0604020202020204" pitchFamily="34" charset="0"/>
              </a:rPr>
              <a:t>Predictive value of absolute levels of donor-derived cell-free DNA in early detection of lung allograft dysfunction</a:t>
            </a:r>
          </a:p>
        </p:txBody>
      </p:sp>
      <p:sp>
        <p:nvSpPr>
          <p:cNvPr id="9" name="Rectangle 8">
            <a:extLst>
              <a:ext uri="{FF2B5EF4-FFF2-40B4-BE49-F238E27FC236}">
                <a16:creationId xmlns:a16="http://schemas.microsoft.com/office/drawing/2014/main" id="{84D5549C-FC08-5883-F859-7435E029AB5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A117304C-713A-B780-328D-AF3287EDD2F2}"/>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94BD4420-7008-680E-B3B4-1F7824C85831}"/>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dirty="0"/>
          </a:p>
        </p:txBody>
      </p:sp>
      <p:sp>
        <p:nvSpPr>
          <p:cNvPr id="5" name="ZoneTexte 4">
            <a:extLst>
              <a:ext uri="{FF2B5EF4-FFF2-40B4-BE49-F238E27FC236}">
                <a16:creationId xmlns:a16="http://schemas.microsoft.com/office/drawing/2014/main" id="{5FE6FF6E-30B0-A830-77E6-78A0CCD0974C}"/>
              </a:ext>
            </a:extLst>
          </p:cNvPr>
          <p:cNvSpPr txBox="1"/>
          <p:nvPr/>
        </p:nvSpPr>
        <p:spPr>
          <a:xfrm>
            <a:off x="238856" y="1021544"/>
            <a:ext cx="4573883" cy="4493538"/>
          </a:xfrm>
          <a:prstGeom prst="rect">
            <a:avLst/>
          </a:prstGeom>
          <a:noFill/>
        </p:spPr>
        <p:txBody>
          <a:bodyPr wrap="square">
            <a:spAutoFit/>
          </a:bodyPr>
          <a:lstStyle/>
          <a:p>
            <a:pPr algn="just"/>
            <a:r>
              <a:rPr lang="en-GB" b="1" dirty="0">
                <a:latin typeface="Arial" panose="020B0604020202020204" pitchFamily="34" charset="0"/>
                <a:cs typeface="Arial" panose="020B0604020202020204" pitchFamily="34" charset="0"/>
              </a:rPr>
              <a:t>Background</a:t>
            </a:r>
          </a:p>
          <a:p>
            <a:pPr marL="285750" indent="-285750" algn="just">
              <a:buFont typeface="Arial" panose="020B0604020202020204" pitchFamily="34" charset="0"/>
              <a:buChar char="•"/>
            </a:pPr>
            <a:endParaRPr lang="en-GB"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Monitoring donor-derived cell-free DNA (dd-cfDNA) in peripheral blood is a promising non-invasive method for assessing lung allograft health after transplantation </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However, fluctuations in the total amount of circulating cell-free DNA may affect the measured plasma dd-cfDNA fraction </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gn="just"/>
            <a:r>
              <a:rPr lang="en-GB" b="1" dirty="0">
                <a:latin typeface="Arial" panose="020B0604020202020204" pitchFamily="34" charset="0"/>
                <a:cs typeface="Arial" panose="020B0604020202020204" pitchFamily="34" charset="0"/>
              </a:rPr>
              <a:t>Aim</a:t>
            </a:r>
            <a:endParaRPr lang="en-GB" sz="16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To investigate the association between both the fractional (%dd-cfDNA) and absolute quantities of dd-cfDNA (dd-</a:t>
            </a:r>
            <a:r>
              <a:rPr lang="en-GB" sz="1600" dirty="0" err="1">
                <a:latin typeface="Arial" panose="020B0604020202020204" pitchFamily="34" charset="0"/>
                <a:cs typeface="Arial" panose="020B0604020202020204" pitchFamily="34" charset="0"/>
              </a:rPr>
              <a:t>cfDNA_AQ</a:t>
            </a:r>
            <a:r>
              <a:rPr lang="en-GB" sz="1600" dirty="0">
                <a:latin typeface="Arial" panose="020B0604020202020204" pitchFamily="34" charset="0"/>
                <a:cs typeface="Arial" panose="020B0604020202020204" pitchFamily="34" charset="0"/>
              </a:rPr>
              <a:t>) and lung allograft function</a:t>
            </a:r>
          </a:p>
        </p:txBody>
      </p:sp>
      <p:sp>
        <p:nvSpPr>
          <p:cNvPr id="20" name="ZoneTexte 19">
            <a:extLst>
              <a:ext uri="{FF2B5EF4-FFF2-40B4-BE49-F238E27FC236}">
                <a16:creationId xmlns:a16="http://schemas.microsoft.com/office/drawing/2014/main" id="{A0350555-E7EB-E1DE-7B91-8FE204E2FE03}"/>
              </a:ext>
            </a:extLst>
          </p:cNvPr>
          <p:cNvSpPr txBox="1"/>
          <p:nvPr/>
        </p:nvSpPr>
        <p:spPr>
          <a:xfrm>
            <a:off x="5479287" y="1004033"/>
            <a:ext cx="6096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Methods</a:t>
            </a:r>
          </a:p>
        </p:txBody>
      </p:sp>
      <p:sp>
        <p:nvSpPr>
          <p:cNvPr id="21" name="Rectangle : coins arrondis 20">
            <a:extLst>
              <a:ext uri="{FF2B5EF4-FFF2-40B4-BE49-F238E27FC236}">
                <a16:creationId xmlns:a16="http://schemas.microsoft.com/office/drawing/2014/main" id="{D5DFBA97-F90E-E54C-7A98-133238E4855E}"/>
              </a:ext>
            </a:extLst>
          </p:cNvPr>
          <p:cNvSpPr/>
          <p:nvPr/>
        </p:nvSpPr>
        <p:spPr>
          <a:xfrm>
            <a:off x="5573797" y="1455627"/>
            <a:ext cx="6218428" cy="84244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 coins arrondis 21">
            <a:extLst>
              <a:ext uri="{FF2B5EF4-FFF2-40B4-BE49-F238E27FC236}">
                <a16:creationId xmlns:a16="http://schemas.microsoft.com/office/drawing/2014/main" id="{41E0E7DE-4A27-64F9-16C8-309AB90BD6C9}"/>
              </a:ext>
            </a:extLst>
          </p:cNvPr>
          <p:cNvSpPr/>
          <p:nvPr/>
        </p:nvSpPr>
        <p:spPr>
          <a:xfrm>
            <a:off x="5573797" y="2515259"/>
            <a:ext cx="6218428" cy="842449"/>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 coins arrondis 23">
            <a:extLst>
              <a:ext uri="{FF2B5EF4-FFF2-40B4-BE49-F238E27FC236}">
                <a16:creationId xmlns:a16="http://schemas.microsoft.com/office/drawing/2014/main" id="{DE575A5A-BBE8-FB19-3D1E-AE77330C781D}"/>
              </a:ext>
            </a:extLst>
          </p:cNvPr>
          <p:cNvSpPr/>
          <p:nvPr/>
        </p:nvSpPr>
        <p:spPr>
          <a:xfrm>
            <a:off x="5574935" y="3583425"/>
            <a:ext cx="6218428" cy="114326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 coins arrondis 24">
            <a:extLst>
              <a:ext uri="{FF2B5EF4-FFF2-40B4-BE49-F238E27FC236}">
                <a16:creationId xmlns:a16="http://schemas.microsoft.com/office/drawing/2014/main" id="{5AE1E217-FCB5-8D5B-838E-5FA6A2591EE7}"/>
              </a:ext>
            </a:extLst>
          </p:cNvPr>
          <p:cNvSpPr/>
          <p:nvPr/>
        </p:nvSpPr>
        <p:spPr>
          <a:xfrm>
            <a:off x="5573797" y="4953971"/>
            <a:ext cx="6218428" cy="523221"/>
          </a:xfrm>
          <a:prstGeom prst="roundRect">
            <a:avLst>
              <a:gd name="adj" fmla="val 24434"/>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ZoneTexte 5">
            <a:extLst>
              <a:ext uri="{FF2B5EF4-FFF2-40B4-BE49-F238E27FC236}">
                <a16:creationId xmlns:a16="http://schemas.microsoft.com/office/drawing/2014/main" id="{E1541B4A-322A-5D8F-66BD-A72240505E73}"/>
              </a:ext>
            </a:extLst>
          </p:cNvPr>
          <p:cNvSpPr txBox="1"/>
          <p:nvPr/>
        </p:nvSpPr>
        <p:spPr>
          <a:xfrm>
            <a:off x="5723641" y="4937448"/>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lang="en-GB" sz="1400" dirty="0">
              <a:solidFill>
                <a:srgbClr val="14003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Linear mixed-effects models</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B1C3EA10-45A8-57A2-19BB-422E23D97736}"/>
              </a:ext>
            </a:extLst>
          </p:cNvPr>
          <p:cNvSpPr txBox="1"/>
          <p:nvPr/>
        </p:nvSpPr>
        <p:spPr>
          <a:xfrm>
            <a:off x="5697363" y="1507519"/>
            <a:ext cx="60960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Inclusion criteria: patients who underwent bilateral lung transplantation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LuTx</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between May 2022 and September 2023</a:t>
            </a:r>
          </a:p>
        </p:txBody>
      </p:sp>
      <p:sp>
        <p:nvSpPr>
          <p:cNvPr id="27" name="ZoneTexte 26">
            <a:extLst>
              <a:ext uri="{FF2B5EF4-FFF2-40B4-BE49-F238E27FC236}">
                <a16:creationId xmlns:a16="http://schemas.microsoft.com/office/drawing/2014/main" id="{10D629A6-521A-8E3A-A41B-A6365853B84B}"/>
              </a:ext>
            </a:extLst>
          </p:cNvPr>
          <p:cNvSpPr txBox="1"/>
          <p:nvPr/>
        </p:nvSpPr>
        <p:spPr>
          <a:xfrm>
            <a:off x="5658072" y="2567006"/>
            <a:ext cx="60960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Primary outcome</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Samples for dd-cfDNA analyses prospectively collected between the 3</a:t>
            </a:r>
            <a:r>
              <a:rPr kumimoji="0" lang="en-GB"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rd</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24</a:t>
            </a:r>
            <a:r>
              <a:rPr kumimoji="0" lang="en-GB"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th</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month post-transplant</a:t>
            </a:r>
          </a:p>
        </p:txBody>
      </p:sp>
      <p:sp>
        <p:nvSpPr>
          <p:cNvPr id="31" name="ZoneTexte 30">
            <a:extLst>
              <a:ext uri="{FF2B5EF4-FFF2-40B4-BE49-F238E27FC236}">
                <a16:creationId xmlns:a16="http://schemas.microsoft.com/office/drawing/2014/main" id="{F3F07DF8-18E1-513B-9D64-8615B2597420}"/>
              </a:ext>
            </a:extLst>
          </p:cNvPr>
          <p:cNvSpPr txBox="1"/>
          <p:nvPr/>
        </p:nvSpPr>
        <p:spPr>
          <a:xfrm>
            <a:off x="5658072" y="3383206"/>
            <a:ext cx="589597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Assessment of the associations between estimated %dd-cfDNA, dd-</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cfDNA_AQ</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pulmonary function tests (FEV1% and FVC% predicted) (1) at the same time point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 between prior dd-cfDNA levels and subsequent lung function to evaluate the predictive value of dd-cfDNA</a:t>
            </a:r>
          </a:p>
        </p:txBody>
      </p:sp>
      <p:cxnSp>
        <p:nvCxnSpPr>
          <p:cNvPr id="32" name="Connecteur droit 31">
            <a:extLst>
              <a:ext uri="{FF2B5EF4-FFF2-40B4-BE49-F238E27FC236}">
                <a16:creationId xmlns:a16="http://schemas.microsoft.com/office/drawing/2014/main" id="{00CC89FF-6CC8-BD48-2D2B-4C1857DBE5A1}"/>
              </a:ext>
            </a:extLst>
          </p:cNvPr>
          <p:cNvCxnSpPr>
            <a:cxnSpLocks/>
          </p:cNvCxnSpPr>
          <p:nvPr/>
        </p:nvCxnSpPr>
        <p:spPr>
          <a:xfrm>
            <a:off x="8670675" y="2298076"/>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E2A2844C-89AF-91CB-27DC-86F772BF21AB}"/>
              </a:ext>
            </a:extLst>
          </p:cNvPr>
          <p:cNvCxnSpPr>
            <a:cxnSpLocks/>
          </p:cNvCxnSpPr>
          <p:nvPr/>
        </p:nvCxnSpPr>
        <p:spPr>
          <a:xfrm>
            <a:off x="8670675" y="3357708"/>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318F1793-8B03-57EC-E99A-294F5AF779D6}"/>
              </a:ext>
            </a:extLst>
          </p:cNvPr>
          <p:cNvCxnSpPr>
            <a:cxnSpLocks/>
          </p:cNvCxnSpPr>
          <p:nvPr/>
        </p:nvCxnSpPr>
        <p:spPr>
          <a:xfrm>
            <a:off x="8691786" y="4726693"/>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F7B5231E-AADD-03AF-02C9-CA31E3A4DB30}"/>
              </a:ext>
            </a:extLst>
          </p:cNvPr>
          <p:cNvGrpSpPr/>
          <p:nvPr/>
        </p:nvGrpSpPr>
        <p:grpSpPr>
          <a:xfrm>
            <a:off x="11575287" y="44389"/>
            <a:ext cx="525242" cy="509983"/>
            <a:chOff x="4213599" y="3634223"/>
            <a:chExt cx="485297" cy="471198"/>
          </a:xfrm>
        </p:grpSpPr>
        <p:sp>
          <p:nvSpPr>
            <p:cNvPr id="26" name="Ellipse 25">
              <a:hlinkClick r:id="rId3" action="ppaction://hlinksldjump"/>
              <a:extLst>
                <a:ext uri="{FF2B5EF4-FFF2-40B4-BE49-F238E27FC236}">
                  <a16:creationId xmlns:a16="http://schemas.microsoft.com/office/drawing/2014/main" id="{F9C124F2-685C-9553-42F2-55FFD4F3E835}"/>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979664FE-6CD3-688C-8B83-D07C93536EA0}"/>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9" name="Forme libre : forme 15">
              <a:extLst>
                <a:ext uri="{FF2B5EF4-FFF2-40B4-BE49-F238E27FC236}">
                  <a16:creationId xmlns:a16="http://schemas.microsoft.com/office/drawing/2014/main" id="{5EA66114-418E-55C8-8B3D-A98FC7949447}"/>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4F24C49D-223D-A201-8C27-97050F51775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4" name="Forme libre : forme 17">
              <a:extLst>
                <a:ext uri="{FF2B5EF4-FFF2-40B4-BE49-F238E27FC236}">
                  <a16:creationId xmlns:a16="http://schemas.microsoft.com/office/drawing/2014/main" id="{A0EACA0D-7E12-C933-1826-37DD00F407D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36" name="Rectangle 35">
            <a:hlinkClick r:id="rId4" action="ppaction://hlinksldjump"/>
            <a:extLst>
              <a:ext uri="{FF2B5EF4-FFF2-40B4-BE49-F238E27FC236}">
                <a16:creationId xmlns:a16="http://schemas.microsoft.com/office/drawing/2014/main" id="{1752F57A-9C1B-00A9-B261-BDC22BFCBA4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CB89DB2B-407C-7611-B56E-0508F1A28480}"/>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Alkhouri M. et al., ESOT Congress 2025 (Abstract 2220)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366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98C7-084E-4CD2-72E2-78932417437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67AC5EF-AFE9-341E-04A7-8B1621212F80}"/>
              </a:ext>
            </a:extLst>
          </p:cNvPr>
          <p:cNvSpPr>
            <a:spLocks noGrp="1"/>
          </p:cNvSpPr>
          <p:nvPr>
            <p:ph type="title"/>
          </p:nvPr>
        </p:nvSpPr>
        <p:spPr>
          <a:xfrm>
            <a:off x="346856" y="235109"/>
            <a:ext cx="11109288" cy="402626"/>
          </a:xfrm>
        </p:spPr>
        <p:txBody>
          <a:bodyPr>
            <a:noAutofit/>
          </a:bodyPr>
          <a:lstStyle/>
          <a:p>
            <a:r>
              <a:rPr lang="en-GB" sz="2800" dirty="0">
                <a:latin typeface="Arial" panose="020B0604020202020204" pitchFamily="34" charset="0"/>
                <a:cs typeface="Arial" panose="020B0604020202020204" pitchFamily="34" charset="0"/>
              </a:rPr>
              <a:t>Predictive value of absolute levels of donor-derived cell-free DNA in early detection of lung allograft dysfunction</a:t>
            </a:r>
          </a:p>
        </p:txBody>
      </p:sp>
      <p:sp>
        <p:nvSpPr>
          <p:cNvPr id="9" name="Rectangle 8">
            <a:extLst>
              <a:ext uri="{FF2B5EF4-FFF2-40B4-BE49-F238E27FC236}">
                <a16:creationId xmlns:a16="http://schemas.microsoft.com/office/drawing/2014/main" id="{B6E19B19-D0D5-A1F0-9963-68C80DF374F4}"/>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5" name="Rectangle 374">
            <a:extLst>
              <a:ext uri="{FF2B5EF4-FFF2-40B4-BE49-F238E27FC236}">
                <a16:creationId xmlns:a16="http://schemas.microsoft.com/office/drawing/2014/main" id="{846D1659-3647-BB7D-621F-889F0935146B}"/>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3" name="Title 2">
            <a:extLst>
              <a:ext uri="{FF2B5EF4-FFF2-40B4-BE49-F238E27FC236}">
                <a16:creationId xmlns:a16="http://schemas.microsoft.com/office/drawing/2014/main" id="{906EE8B1-8EB0-DC3D-8B6D-8B29B4AFFD64}"/>
              </a:ext>
            </a:extLst>
          </p:cNvPr>
          <p:cNvSpPr txBox="1">
            <a:spLocks/>
          </p:cNvSpPr>
          <p:nvPr/>
        </p:nvSpPr>
        <p:spPr>
          <a:xfrm>
            <a:off x="309228" y="432997"/>
            <a:ext cx="11093339" cy="402626"/>
          </a:xfrm>
          <a:prstGeom prst="rect">
            <a:avLst/>
          </a:prstGeom>
        </p:spPr>
        <p:txBody>
          <a:bodyPr vert="horz" lIns="0" tIns="0" rIns="0" bIns="0" rtlCol="0" anchor="ctr" anchorCtr="0">
            <a:normAutofit fontScale="97500" lnSpcReduction="100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endParaRPr lang="en-GB" dirty="0"/>
          </a:p>
        </p:txBody>
      </p:sp>
      <p:sp>
        <p:nvSpPr>
          <p:cNvPr id="5" name="ZoneTexte 4">
            <a:extLst>
              <a:ext uri="{FF2B5EF4-FFF2-40B4-BE49-F238E27FC236}">
                <a16:creationId xmlns:a16="http://schemas.microsoft.com/office/drawing/2014/main" id="{126F9C33-C85F-21F5-D2A6-021F3CDD6F7C}"/>
              </a:ext>
            </a:extLst>
          </p:cNvPr>
          <p:cNvSpPr txBox="1"/>
          <p:nvPr/>
        </p:nvSpPr>
        <p:spPr>
          <a:xfrm>
            <a:off x="309228" y="977601"/>
            <a:ext cx="5669280" cy="923330"/>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Results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3AECC26-5D2B-429A-22D8-2FD680855466}"/>
              </a:ext>
            </a:extLst>
          </p:cNvPr>
          <p:cNvPicPr>
            <a:picLocks noChangeAspect="1"/>
          </p:cNvPicPr>
          <p:nvPr/>
        </p:nvPicPr>
        <p:blipFill>
          <a:blip r:embed="rId3"/>
          <a:srcRect l="418" b="3246"/>
          <a:stretch/>
        </p:blipFill>
        <p:spPr>
          <a:xfrm>
            <a:off x="852509" y="1954439"/>
            <a:ext cx="4501811" cy="3898239"/>
          </a:xfrm>
          <a:prstGeom prst="rect">
            <a:avLst/>
          </a:prstGeom>
        </p:spPr>
        <p:style>
          <a:lnRef idx="0">
            <a:schemeClr val="accent3"/>
          </a:lnRef>
          <a:fillRef idx="3">
            <a:schemeClr val="accent3"/>
          </a:fillRef>
          <a:effectRef idx="3">
            <a:schemeClr val="accent3"/>
          </a:effectRef>
          <a:fontRef idx="minor">
            <a:schemeClr val="lt1"/>
          </a:fontRef>
        </p:style>
      </p:pic>
      <p:sp>
        <p:nvSpPr>
          <p:cNvPr id="6" name="ZoneTexte 5">
            <a:extLst>
              <a:ext uri="{FF2B5EF4-FFF2-40B4-BE49-F238E27FC236}">
                <a16:creationId xmlns:a16="http://schemas.microsoft.com/office/drawing/2014/main" id="{BA1E0757-8DD9-D88D-0D38-EC885D502ECB}"/>
              </a:ext>
            </a:extLst>
          </p:cNvPr>
          <p:cNvSpPr txBox="1"/>
          <p:nvPr/>
        </p:nvSpPr>
        <p:spPr>
          <a:xfrm>
            <a:off x="6384672" y="3557536"/>
            <a:ext cx="5562274" cy="1723549"/>
          </a:xfrm>
          <a:prstGeom prst="rect">
            <a:avLst/>
          </a:prstGeom>
          <a:noFill/>
        </p:spPr>
        <p:txBody>
          <a:bodyPr wrap="square">
            <a:spAutoFit/>
          </a:bodyPr>
          <a:lstStyle/>
          <a:p>
            <a:pPr algn="just"/>
            <a:r>
              <a:rPr lang="en-GB" b="1" dirty="0">
                <a:latin typeface="Arial" panose="020B0604020202020204" pitchFamily="34" charset="0"/>
                <a:cs typeface="Arial" panose="020B0604020202020204" pitchFamily="34" charset="0"/>
              </a:rPr>
              <a:t>Conclusions</a:t>
            </a:r>
            <a:r>
              <a:rPr lang="en-GB" dirty="0">
                <a:latin typeface="Arial" panose="020B0604020202020204" pitchFamily="34" charset="0"/>
                <a:cs typeface="Arial" panose="020B0604020202020204" pitchFamily="34" charset="0"/>
              </a:rPr>
              <a:t> </a:t>
            </a:r>
          </a:p>
          <a:p>
            <a:pPr algn="just"/>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An increase in absolute dd-cfDNA levels, in contrast to the dd-cfDNA fraction, was significantly associated with a decline in pulmonary function, suggesting that the absolute quantity of dd-cfDNA may be more reliable biomarker for early detection of lung allograft dysfunction and timely clinical intervention</a:t>
            </a:r>
            <a:endParaRPr lang="en-GB" sz="1400" dirty="0"/>
          </a:p>
        </p:txBody>
      </p:sp>
      <p:sp>
        <p:nvSpPr>
          <p:cNvPr id="10" name="ZoneTexte 9">
            <a:extLst>
              <a:ext uri="{FF2B5EF4-FFF2-40B4-BE49-F238E27FC236}">
                <a16:creationId xmlns:a16="http://schemas.microsoft.com/office/drawing/2014/main" id="{F9869DC1-8DC1-A506-2869-753F8B2C86F5}"/>
              </a:ext>
            </a:extLst>
          </p:cNvPr>
          <p:cNvSpPr txBox="1"/>
          <p:nvPr/>
        </p:nvSpPr>
        <p:spPr>
          <a:xfrm>
            <a:off x="6332382" y="1237492"/>
            <a:ext cx="5669280" cy="181588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Prior dd-</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cfDNA_AQ</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levels were significantly associated with a subsequent FEV1% decline (p=0.029), suggesting predictive potential, whereas %dd-cfDNA remained non-significant (p=0.107)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140032"/>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significant association was found between dd-cfDNA levels and FVC% at either concurrent or prior measurements. The mean interval between measurements was 1.8 months (SD ± 1.1 months) </a:t>
            </a:r>
          </a:p>
        </p:txBody>
      </p:sp>
      <p:sp>
        <p:nvSpPr>
          <p:cNvPr id="20" name="ZoneTexte 19">
            <a:extLst>
              <a:ext uri="{FF2B5EF4-FFF2-40B4-BE49-F238E27FC236}">
                <a16:creationId xmlns:a16="http://schemas.microsoft.com/office/drawing/2014/main" id="{ACF50D9E-5C2D-6A84-EFB4-20E37FB7DBD5}"/>
              </a:ext>
            </a:extLst>
          </p:cNvPr>
          <p:cNvSpPr txBox="1"/>
          <p:nvPr/>
        </p:nvSpPr>
        <p:spPr>
          <a:xfrm>
            <a:off x="269267" y="5859125"/>
            <a:ext cx="5491453" cy="738664"/>
          </a:xfrm>
          <a:prstGeom prst="rect">
            <a:avLst/>
          </a:prstGeom>
          <a:noFill/>
        </p:spPr>
        <p:txBody>
          <a:bodyPr wrap="square">
            <a:spAutoFit/>
          </a:bodyPr>
          <a:lstStyle/>
          <a:p>
            <a:pPr marL="285750" indent="-285750" algn="just">
              <a:buFont typeface="Arial" panose="020B0604020202020204" pitchFamily="34" charset="0"/>
              <a:buChar cha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significant negative association was observed between concurrently measured dd-</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cfDNA_AQ</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FEV1% (p=0.003), while %dd-cfDNA showed non-significant association (p=0.310) </a:t>
            </a:r>
            <a:endParaRPr lang="en-GB" dirty="0"/>
          </a:p>
        </p:txBody>
      </p:sp>
      <p:sp>
        <p:nvSpPr>
          <p:cNvPr id="25" name="ZoneTexte 24">
            <a:extLst>
              <a:ext uri="{FF2B5EF4-FFF2-40B4-BE49-F238E27FC236}">
                <a16:creationId xmlns:a16="http://schemas.microsoft.com/office/drawing/2014/main" id="{7548DC1E-95AB-BC04-0860-FAC373B810C9}"/>
              </a:ext>
            </a:extLst>
          </p:cNvPr>
          <p:cNvSpPr txBox="1"/>
          <p:nvPr/>
        </p:nvSpPr>
        <p:spPr>
          <a:xfrm>
            <a:off x="248671" y="1392913"/>
            <a:ext cx="5105649"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Inclusion of 414 samples from 41 lung transplant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LuTx</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recipients (mean 9.7 samples per patient) </a:t>
            </a:r>
          </a:p>
        </p:txBody>
      </p:sp>
      <p:grpSp>
        <p:nvGrpSpPr>
          <p:cNvPr id="22" name="Groupe 21">
            <a:extLst>
              <a:ext uri="{FF2B5EF4-FFF2-40B4-BE49-F238E27FC236}">
                <a16:creationId xmlns:a16="http://schemas.microsoft.com/office/drawing/2014/main" id="{1C5C3DB7-4FF1-15B6-20D7-67B3B9A7600B}"/>
              </a:ext>
            </a:extLst>
          </p:cNvPr>
          <p:cNvGrpSpPr/>
          <p:nvPr/>
        </p:nvGrpSpPr>
        <p:grpSpPr>
          <a:xfrm>
            <a:off x="11575287" y="44389"/>
            <a:ext cx="525242" cy="509983"/>
            <a:chOff x="4213599" y="3634223"/>
            <a:chExt cx="485297" cy="471198"/>
          </a:xfrm>
        </p:grpSpPr>
        <p:sp>
          <p:nvSpPr>
            <p:cNvPr id="23" name="Ellipse 22">
              <a:hlinkClick r:id="rId4" action="ppaction://hlinksldjump"/>
              <a:extLst>
                <a:ext uri="{FF2B5EF4-FFF2-40B4-BE49-F238E27FC236}">
                  <a16:creationId xmlns:a16="http://schemas.microsoft.com/office/drawing/2014/main" id="{8705E038-141D-FE7D-AD75-6161479EE98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9EC8101F-5819-592F-9201-F9E9DD625C6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6" name="Forme libre : forme 15">
              <a:extLst>
                <a:ext uri="{FF2B5EF4-FFF2-40B4-BE49-F238E27FC236}">
                  <a16:creationId xmlns:a16="http://schemas.microsoft.com/office/drawing/2014/main" id="{0E92CF37-E910-A1B0-AC38-B03EDF77F46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969A44B0-B902-449D-6A27-ADF4DE6A79F8}"/>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Forme libre : forme 17">
              <a:extLst>
                <a:ext uri="{FF2B5EF4-FFF2-40B4-BE49-F238E27FC236}">
                  <a16:creationId xmlns:a16="http://schemas.microsoft.com/office/drawing/2014/main" id="{3CB8ED88-9A4F-A049-8CD1-1269558BBF2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9" name="Rectangle 28">
            <a:hlinkClick r:id="rId5" action="ppaction://hlinksldjump"/>
            <a:extLst>
              <a:ext uri="{FF2B5EF4-FFF2-40B4-BE49-F238E27FC236}">
                <a16:creationId xmlns:a16="http://schemas.microsoft.com/office/drawing/2014/main" id="{F8FBF493-7233-6FEE-CC57-DA587F2B061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2221FEDE-D097-3CA7-879E-6C6320C89A86}"/>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Alkhouri M. et al., ESOT Congress 2025 (Abstract 2220)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85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70525-57F1-8114-A7DD-50936E1C9E8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6A60D3A-99E4-B636-B5DA-AD99C36530C1}"/>
              </a:ext>
            </a:extLst>
          </p:cNvPr>
          <p:cNvSpPr>
            <a:spLocks noGrp="1"/>
          </p:cNvSpPr>
          <p:nvPr>
            <p:ph type="title"/>
          </p:nvPr>
        </p:nvSpPr>
        <p:spPr>
          <a:xfrm>
            <a:off x="326571" y="461716"/>
            <a:ext cx="10969587" cy="402626"/>
          </a:xfrm>
        </p:spPr>
        <p:txBody>
          <a:bodyPr>
            <a:noAutofit/>
          </a:bodyPr>
          <a:lstStyle/>
          <a:p>
            <a:r>
              <a:rPr lang="en-GB" sz="2800" dirty="0">
                <a:latin typeface="Arial" panose="020B0604020202020204" pitchFamily="34" charset="0"/>
                <a:cs typeface="Arial" panose="020B0604020202020204" pitchFamily="34" charset="0"/>
              </a:rPr>
              <a:t>Identifying leukocyte populations as biomarkers for chronic lung allograft dysfunction</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8EB29FD-FD68-DA84-DF3C-331F6F0DF0C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8E386C4-0886-EF11-62E6-463FC59267E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1211B111-6FBD-957E-5100-C5469C203F79}"/>
              </a:ext>
            </a:extLst>
          </p:cNvPr>
          <p:cNvSpPr txBox="1"/>
          <p:nvPr/>
        </p:nvSpPr>
        <p:spPr>
          <a:xfrm>
            <a:off x="224969" y="998221"/>
            <a:ext cx="4516803"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Lung transplantation (LT) is the last option for end-stage respiratory diseases, but long-term survival is limited by chronic lung allograft dysfunction (CLAD)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Early CLAD detection is crucial to prevent irreversible damage. Identifying biomarkers </a:t>
            </a:r>
            <a:r>
              <a:rPr lang="en-GB" sz="1600" dirty="0">
                <a:solidFill>
                  <a:srgbClr val="140032"/>
                </a:solidFill>
                <a:latin typeface="Arial" panose="020B0604020202020204" pitchFamily="34" charset="0"/>
                <a:cs typeface="Arial" panose="020B0604020202020204" pitchFamily="34" charset="0"/>
              </a:rPr>
              <a:t>can</a:t>
            </a: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reduce diagnostic subjectivity an improve understanding of underlying mechanisms. This will help LT patients through timely detection and management  </a:t>
            </a:r>
          </a:p>
          <a:p>
            <a:pPr marR="0" lvl="0" algn="just" defTabSz="914400" rtl="0" eaLnBrk="1" fontAlgn="auto" latinLnBrk="0" hangingPunct="1">
              <a:lnSpc>
                <a:spcPct val="100000"/>
              </a:lnSpc>
              <a:spcBef>
                <a:spcPts val="0"/>
              </a:spcBef>
              <a:spcAft>
                <a:spcPts val="0"/>
              </a:spcAft>
              <a:buClrTx/>
              <a:buSzTx/>
              <a:tabLst/>
              <a:defRPr/>
            </a:pPr>
            <a:endParaRPr lang="en-GB" sz="1600" dirty="0">
              <a:solidFill>
                <a:srgbClr val="140032"/>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determine which leukocyte populations in peripheral blood are altered in CLAD after LT</a:t>
            </a:r>
          </a:p>
        </p:txBody>
      </p:sp>
      <p:sp>
        <p:nvSpPr>
          <p:cNvPr id="22" name="ZoneTexte 21">
            <a:extLst>
              <a:ext uri="{FF2B5EF4-FFF2-40B4-BE49-F238E27FC236}">
                <a16:creationId xmlns:a16="http://schemas.microsoft.com/office/drawing/2014/main" id="{96E2945E-55F9-305E-098F-6AC33EC07B73}"/>
              </a:ext>
            </a:extLst>
          </p:cNvPr>
          <p:cNvSpPr txBox="1"/>
          <p:nvPr/>
        </p:nvSpPr>
        <p:spPr>
          <a:xfrm>
            <a:off x="5516879" y="99541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p:txBody>
      </p:sp>
      <p:sp>
        <p:nvSpPr>
          <p:cNvPr id="25" name="Rectangle : coins arrondis 24">
            <a:extLst>
              <a:ext uri="{FF2B5EF4-FFF2-40B4-BE49-F238E27FC236}">
                <a16:creationId xmlns:a16="http://schemas.microsoft.com/office/drawing/2014/main" id="{38F6D2A1-6CE6-63A2-E0A6-43E4629046C9}"/>
              </a:ext>
            </a:extLst>
          </p:cNvPr>
          <p:cNvSpPr/>
          <p:nvPr/>
        </p:nvSpPr>
        <p:spPr>
          <a:xfrm>
            <a:off x="5516880" y="1582871"/>
            <a:ext cx="6149576" cy="43625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4CE1784-4D98-63CB-7C59-69AD4D51F58C}"/>
              </a:ext>
            </a:extLst>
          </p:cNvPr>
          <p:cNvSpPr txBox="1"/>
          <p:nvPr/>
        </p:nvSpPr>
        <p:spPr>
          <a:xfrm>
            <a:off x="5659120" y="1665913"/>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Case-control study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n=68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clinically well-defined lung transplant patients</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5" name="Rectangle : coins arrondis 34">
            <a:extLst>
              <a:ext uri="{FF2B5EF4-FFF2-40B4-BE49-F238E27FC236}">
                <a16:creationId xmlns:a16="http://schemas.microsoft.com/office/drawing/2014/main" id="{96941BAF-EC72-F10A-5D79-6F3DA51A2E75}"/>
              </a:ext>
            </a:extLst>
          </p:cNvPr>
          <p:cNvSpPr/>
          <p:nvPr/>
        </p:nvSpPr>
        <p:spPr>
          <a:xfrm>
            <a:off x="10220960" y="2508425"/>
            <a:ext cx="1445496" cy="65487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Rectangle : coins arrondis 35">
            <a:extLst>
              <a:ext uri="{FF2B5EF4-FFF2-40B4-BE49-F238E27FC236}">
                <a16:creationId xmlns:a16="http://schemas.microsoft.com/office/drawing/2014/main" id="{58ACBAC5-C8D0-A2BA-B9C0-18BD4F999E72}"/>
              </a:ext>
            </a:extLst>
          </p:cNvPr>
          <p:cNvSpPr/>
          <p:nvPr/>
        </p:nvSpPr>
        <p:spPr>
          <a:xfrm>
            <a:off x="7868299" y="2504417"/>
            <a:ext cx="1465444" cy="69317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Rectangle : coins arrondis 36">
            <a:extLst>
              <a:ext uri="{FF2B5EF4-FFF2-40B4-BE49-F238E27FC236}">
                <a16:creationId xmlns:a16="http://schemas.microsoft.com/office/drawing/2014/main" id="{9D856420-8369-012D-E17F-05E8201D4C4E}"/>
              </a:ext>
            </a:extLst>
          </p:cNvPr>
          <p:cNvSpPr/>
          <p:nvPr/>
        </p:nvSpPr>
        <p:spPr>
          <a:xfrm>
            <a:off x="5516880" y="2520122"/>
            <a:ext cx="1445496" cy="670612"/>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98B5CB5A-B52C-6B76-E116-84188CF0F6B5}"/>
              </a:ext>
            </a:extLst>
          </p:cNvPr>
          <p:cNvSpPr txBox="1"/>
          <p:nvPr/>
        </p:nvSpPr>
        <p:spPr>
          <a:xfrm>
            <a:off x="5570456" y="2588375"/>
            <a:ext cx="1391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Stable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n=29</a:t>
            </a:r>
            <a:endParaRPr kumimoji="0" lang="en-GB"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5" name="ZoneTexte 44">
            <a:extLst>
              <a:ext uri="{FF2B5EF4-FFF2-40B4-BE49-F238E27FC236}">
                <a16:creationId xmlns:a16="http://schemas.microsoft.com/office/drawing/2014/main" id="{D27E43C4-0AD6-45EB-3373-4AE7C0321A2F}"/>
              </a:ext>
            </a:extLst>
          </p:cNvPr>
          <p:cNvSpPr txBox="1"/>
          <p:nvPr/>
        </p:nvSpPr>
        <p:spPr>
          <a:xfrm>
            <a:off x="7868300" y="2582660"/>
            <a:ext cx="14654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140032"/>
                </a:solidFill>
                <a:latin typeface="Arial" panose="020B0604020202020204" pitchFamily="34" charset="0"/>
                <a:cs typeface="Arial" panose="020B0604020202020204" pitchFamily="34" charset="0"/>
              </a:rPr>
              <a:t>CLAD follow-up</a:t>
            </a: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n=28</a:t>
            </a:r>
            <a:endParaRPr kumimoji="0" lang="en-GB"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9" name="ZoneTexte 48">
            <a:extLst>
              <a:ext uri="{FF2B5EF4-FFF2-40B4-BE49-F238E27FC236}">
                <a16:creationId xmlns:a16="http://schemas.microsoft.com/office/drawing/2014/main" id="{1FABE0DD-42E1-098B-8541-1DE38A5BD9DE}"/>
              </a:ext>
            </a:extLst>
          </p:cNvPr>
          <p:cNvSpPr txBox="1"/>
          <p:nvPr/>
        </p:nvSpPr>
        <p:spPr>
          <a:xfrm>
            <a:off x="10220960" y="2621673"/>
            <a:ext cx="14454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 novo CLAD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n=11 </a:t>
            </a:r>
            <a:endParaRPr kumimoji="0" lang="en-GB"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0" name="Rectangle : coins arrondis 49">
            <a:extLst>
              <a:ext uri="{FF2B5EF4-FFF2-40B4-BE49-F238E27FC236}">
                <a16:creationId xmlns:a16="http://schemas.microsoft.com/office/drawing/2014/main" id="{BE32C19C-FE60-0B8C-C27F-3EB531DC7E42}"/>
              </a:ext>
            </a:extLst>
          </p:cNvPr>
          <p:cNvSpPr/>
          <p:nvPr/>
        </p:nvSpPr>
        <p:spPr>
          <a:xfrm>
            <a:off x="5516880" y="3652108"/>
            <a:ext cx="6149575" cy="1728335"/>
          </a:xfrm>
          <a:prstGeom prst="roundRect">
            <a:avLst>
              <a:gd name="adj" fmla="val 10548"/>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ZoneTexte 53">
            <a:extLst>
              <a:ext uri="{FF2B5EF4-FFF2-40B4-BE49-F238E27FC236}">
                <a16:creationId xmlns:a16="http://schemas.microsoft.com/office/drawing/2014/main" id="{0AED4569-EEA9-30F5-6EBA-70D859BFD8C2}"/>
              </a:ext>
            </a:extLst>
          </p:cNvPr>
          <p:cNvSpPr txBox="1"/>
          <p:nvPr/>
        </p:nvSpPr>
        <p:spPr>
          <a:xfrm>
            <a:off x="5558035" y="3710976"/>
            <a:ext cx="6013689" cy="1877437"/>
          </a:xfrm>
          <a:prstGeom prst="rect">
            <a:avLst/>
          </a:prstGeom>
          <a:noFill/>
        </p:spPr>
        <p:txBody>
          <a:bodyPr wrap="square">
            <a:spAutoFit/>
          </a:bodyPr>
          <a:lstStyle/>
          <a:p>
            <a:pPr marL="285750" lvl="0" indent="-285750" algn="just">
              <a:buFont typeface="Arial" panose="020B0604020202020204" pitchFamily="34" charset="0"/>
              <a:buChar char="•"/>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Leukocyte subpopulations in peripheral blood were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analyzed</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by flow cytometry using five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DuraClone</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lang="en-GB" sz="1400" dirty="0">
                <a:solidFill>
                  <a:srgbClr val="140032"/>
                </a:solidFill>
                <a:latin typeface="Arial" panose="020B0604020202020204" pitchFamily="34" charset="0"/>
                <a:cs typeface="Arial" panose="020B0604020202020204" pitchFamily="34" charset="0"/>
              </a:rPr>
              <a:t>panels (Beckman Coulter, Germany):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IM Phenotyping Basic, IM TCRs, IM Treg, IM Granulocytes, and IM Dendritic Cell</a:t>
            </a:r>
          </a:p>
          <a:p>
            <a:pPr lvl="0" algn="ju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Absolute cell counts were determined using Flow-Count following the manufacturer’s instructions</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60" name="Connecteur droit 59">
            <a:extLst>
              <a:ext uri="{FF2B5EF4-FFF2-40B4-BE49-F238E27FC236}">
                <a16:creationId xmlns:a16="http://schemas.microsoft.com/office/drawing/2014/main" id="{0D05C2AB-9F86-2CE5-4E1C-3EDF77C1DC24}"/>
              </a:ext>
            </a:extLst>
          </p:cNvPr>
          <p:cNvCxnSpPr>
            <a:cxnSpLocks/>
          </p:cNvCxnSpPr>
          <p:nvPr/>
        </p:nvCxnSpPr>
        <p:spPr>
          <a:xfrm flipH="1">
            <a:off x="6270752" y="2257766"/>
            <a:ext cx="4744025"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4DDD2F0A-804B-0E27-03C0-773C300E3345}"/>
              </a:ext>
            </a:extLst>
          </p:cNvPr>
          <p:cNvCxnSpPr>
            <a:cxnSpLocks/>
          </p:cNvCxnSpPr>
          <p:nvPr/>
        </p:nvCxnSpPr>
        <p:spPr>
          <a:xfrm>
            <a:off x="6270752" y="2257766"/>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0ED18845-F7A8-559B-50CC-C12EB5C7D150}"/>
              </a:ext>
            </a:extLst>
          </p:cNvPr>
          <p:cNvCxnSpPr>
            <a:cxnSpLocks/>
          </p:cNvCxnSpPr>
          <p:nvPr/>
        </p:nvCxnSpPr>
        <p:spPr>
          <a:xfrm>
            <a:off x="11014777" y="2257766"/>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E42DD47-E13B-B1B6-83EA-B850D65319E5}"/>
              </a:ext>
            </a:extLst>
          </p:cNvPr>
          <p:cNvCxnSpPr>
            <a:cxnSpLocks/>
          </p:cNvCxnSpPr>
          <p:nvPr/>
        </p:nvCxnSpPr>
        <p:spPr>
          <a:xfrm>
            <a:off x="8595749" y="2032049"/>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39C07057-0A71-4592-C0B3-F4220FB48D55}"/>
              </a:ext>
            </a:extLst>
          </p:cNvPr>
          <p:cNvCxnSpPr>
            <a:cxnSpLocks/>
            <a:endCxn id="36" idx="0"/>
          </p:cNvCxnSpPr>
          <p:nvPr/>
        </p:nvCxnSpPr>
        <p:spPr>
          <a:xfrm flipH="1">
            <a:off x="8601021" y="2278700"/>
            <a:ext cx="2"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77CEABB4-B176-6999-D3A8-B173234C5591}"/>
              </a:ext>
            </a:extLst>
          </p:cNvPr>
          <p:cNvCxnSpPr>
            <a:cxnSpLocks/>
          </p:cNvCxnSpPr>
          <p:nvPr/>
        </p:nvCxnSpPr>
        <p:spPr>
          <a:xfrm flipH="1">
            <a:off x="6270752" y="3426392"/>
            <a:ext cx="4744025"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959F3905-775A-AA8F-9CD4-3CAA36ACDF10}"/>
              </a:ext>
            </a:extLst>
          </p:cNvPr>
          <p:cNvCxnSpPr>
            <a:cxnSpLocks/>
          </p:cNvCxnSpPr>
          <p:nvPr/>
        </p:nvCxnSpPr>
        <p:spPr>
          <a:xfrm>
            <a:off x="6270752" y="3183354"/>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CC78EFF-B5ED-9E87-4E41-CB2414204F61}"/>
              </a:ext>
            </a:extLst>
          </p:cNvPr>
          <p:cNvCxnSpPr>
            <a:cxnSpLocks/>
          </p:cNvCxnSpPr>
          <p:nvPr/>
        </p:nvCxnSpPr>
        <p:spPr>
          <a:xfrm>
            <a:off x="11014777" y="3171924"/>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253AAB7D-7CF7-2EC1-EC9B-D620769085B2}"/>
              </a:ext>
            </a:extLst>
          </p:cNvPr>
          <p:cNvCxnSpPr>
            <a:cxnSpLocks/>
            <a:stCxn id="36" idx="2"/>
          </p:cNvCxnSpPr>
          <p:nvPr/>
        </p:nvCxnSpPr>
        <p:spPr>
          <a:xfrm>
            <a:off x="8601021" y="3197591"/>
            <a:ext cx="1"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F8A62E29-520C-B2CD-1ED2-B4C8436BE2DE}"/>
              </a:ext>
            </a:extLst>
          </p:cNvPr>
          <p:cNvCxnSpPr>
            <a:cxnSpLocks/>
          </p:cNvCxnSpPr>
          <p:nvPr/>
        </p:nvCxnSpPr>
        <p:spPr>
          <a:xfrm>
            <a:off x="8595749" y="3426392"/>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 name="Groupe 21">
            <a:extLst>
              <a:ext uri="{FF2B5EF4-FFF2-40B4-BE49-F238E27FC236}">
                <a16:creationId xmlns:a16="http://schemas.microsoft.com/office/drawing/2014/main" id="{0B237D24-96C8-FC9B-3E39-5F43CFAAB201}"/>
              </a:ext>
            </a:extLst>
          </p:cNvPr>
          <p:cNvGrpSpPr/>
          <p:nvPr/>
        </p:nvGrpSpPr>
        <p:grpSpPr>
          <a:xfrm>
            <a:off x="11575287" y="44389"/>
            <a:ext cx="525242" cy="509983"/>
            <a:chOff x="4213599" y="3634223"/>
            <a:chExt cx="485297" cy="471198"/>
          </a:xfrm>
        </p:grpSpPr>
        <p:sp>
          <p:nvSpPr>
            <p:cNvPr id="3" name="Ellipse 22">
              <a:hlinkClick r:id="rId3" action="ppaction://hlinksldjump"/>
              <a:extLst>
                <a:ext uri="{FF2B5EF4-FFF2-40B4-BE49-F238E27FC236}">
                  <a16:creationId xmlns:a16="http://schemas.microsoft.com/office/drawing/2014/main" id="{8B1B69A0-4BD0-44C7-F38D-8D0F2D8F9E9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5E55CFF-DE95-CC7C-6224-9358DE99BD5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0B3D60FF-8837-5F44-5BA4-81FC233B4A3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DFFB339-40AB-E091-CDAA-0E7E4CDACED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FA08EC95-EE63-7A40-981C-C06DB737FEC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Rectangle 10">
            <a:hlinkClick r:id="rId4" action="ppaction://hlinksldjump"/>
            <a:extLst>
              <a:ext uri="{FF2B5EF4-FFF2-40B4-BE49-F238E27FC236}">
                <a16:creationId xmlns:a16="http://schemas.microsoft.com/office/drawing/2014/main" id="{A725C685-1A02-D51E-67BC-90DF98744632}"/>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29">
            <a:extLst>
              <a:ext uri="{FF2B5EF4-FFF2-40B4-BE49-F238E27FC236}">
                <a16:creationId xmlns:a16="http://schemas.microsoft.com/office/drawing/2014/main" id="{416EA85D-E439-ECFE-B1D6-5868DE96AD15}"/>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Gómez-</a:t>
            </a:r>
            <a:r>
              <a:rPr lang="en-US" sz="1000" dirty="0" err="1">
                <a:latin typeface="Arial" panose="020B0604020202020204" pitchFamily="34" charset="0"/>
                <a:cs typeface="Arial" panose="020B0604020202020204" pitchFamily="34" charset="0"/>
              </a:rPr>
              <a:t>Ollés</a:t>
            </a:r>
            <a:r>
              <a:rPr lang="en-US" sz="1000" dirty="0">
                <a:latin typeface="Arial" panose="020B0604020202020204" pitchFamily="34" charset="0"/>
                <a:cs typeface="Arial" panose="020B0604020202020204" pitchFamily="34" charset="0"/>
              </a:rPr>
              <a:t> S. et al., ESOT Congress 2025 (Abstract 1479)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44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D4143-3EC9-1493-BAB6-45C13C5BCE43}"/>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3AB1057-93CC-7925-CD06-2F6AD0643E4B}"/>
              </a:ext>
            </a:extLst>
          </p:cNvPr>
          <p:cNvSpPr>
            <a:spLocks noGrp="1"/>
          </p:cNvSpPr>
          <p:nvPr>
            <p:ph type="title"/>
          </p:nvPr>
        </p:nvSpPr>
        <p:spPr>
          <a:xfrm>
            <a:off x="326571" y="461716"/>
            <a:ext cx="10969587" cy="402626"/>
          </a:xfrm>
        </p:spPr>
        <p:txBody>
          <a:bodyPr>
            <a:noAutofit/>
          </a:bodyPr>
          <a:lstStyle/>
          <a:p>
            <a:r>
              <a:rPr lang="en-GB" sz="2800" dirty="0">
                <a:latin typeface="Arial" panose="020B0604020202020204" pitchFamily="34" charset="0"/>
                <a:cs typeface="Arial" panose="020B0604020202020204" pitchFamily="34" charset="0"/>
              </a:rPr>
              <a:t>Identifying leukocyte populations as biomarkers for chronic lung allograft dysfunction</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829C3A8-35BE-C669-A323-613DAB697748}"/>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620E85C-8A6A-E048-5E43-DBF186D2477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34EB9D3C-E469-5D30-A733-279721881324}"/>
              </a:ext>
            </a:extLst>
          </p:cNvPr>
          <p:cNvSpPr txBox="1"/>
          <p:nvPr/>
        </p:nvSpPr>
        <p:spPr>
          <a:xfrm>
            <a:off x="326571" y="4234126"/>
            <a:ext cx="5769429" cy="160043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Five leukocyte subpopulations showed significant differences in absolute cell counts among the patient groups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lvl="0" indent="-285750" algn="just">
              <a:buFont typeface="Arial" panose="020B0604020202020204" pitchFamily="34" charset="0"/>
              <a:buChar char="•"/>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Plasmacytoid dendritic cells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HLA-DR+Lin</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CD123+ CD11c-)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1a)</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a:t>
            </a:r>
            <a:r>
              <a:rPr lang="en-GB" sz="1400" dirty="0" err="1">
                <a:solidFill>
                  <a:srgbClr val="140032"/>
                </a:solidFill>
                <a:latin typeface="Arial" panose="020B0604020202020204" pitchFamily="34" charset="0"/>
                <a:cs typeface="Arial" panose="020B0604020202020204" pitchFamily="34" charset="0"/>
              </a:rPr>
              <a:t>NKreg</a:t>
            </a:r>
            <a:r>
              <a:rPr lang="en-GB" sz="1400" dirty="0">
                <a:solidFill>
                  <a:srgbClr val="140032"/>
                </a:solidFill>
                <a:latin typeface="Arial" panose="020B0604020202020204" pitchFamily="34" charset="0"/>
                <a:cs typeface="Arial" panose="020B0604020202020204" pitchFamily="34" charset="0"/>
              </a:rPr>
              <a:t> cells (CD56high CD16-)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1b)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were significantly reduced in the de novo CLAD group compared to both the follow-up CLAD and stable groups</a:t>
            </a:r>
          </a:p>
        </p:txBody>
      </p:sp>
      <p:sp>
        <p:nvSpPr>
          <p:cNvPr id="10" name="ZoneTexte 9">
            <a:extLst>
              <a:ext uri="{FF2B5EF4-FFF2-40B4-BE49-F238E27FC236}">
                <a16:creationId xmlns:a16="http://schemas.microsoft.com/office/drawing/2014/main" id="{77A66D1A-EB90-6162-3C19-8FFDDE4E7874}"/>
              </a:ext>
            </a:extLst>
          </p:cNvPr>
          <p:cNvSpPr txBox="1"/>
          <p:nvPr/>
        </p:nvSpPr>
        <p:spPr>
          <a:xfrm>
            <a:off x="6649626" y="3478380"/>
            <a:ext cx="509016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findings provide valuable insights into the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leukocyte</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populations involved in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CLAD onset</a:t>
            </a: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Specifically,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 novo CLAD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exhibited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reduced</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levels of plasmacytoid dendritic cells, cDC1, and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NKreg</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cells, all of which are key </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regulatory cell types</a:t>
            </a: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D14A0AC6-1C11-E78E-A7C5-DB5ED77A7717}"/>
              </a:ext>
            </a:extLst>
          </p:cNvPr>
          <p:cNvSpPr txBox="1"/>
          <p:nvPr/>
        </p:nvSpPr>
        <p:spPr>
          <a:xfrm>
            <a:off x="6471826" y="1440628"/>
            <a:ext cx="5445760" cy="160043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defRPr/>
            </a:pPr>
            <a:r>
              <a:rPr lang="en-GB" sz="1400" dirty="0">
                <a:solidFill>
                  <a:srgbClr val="140032"/>
                </a:solidFill>
                <a:latin typeface="Arial" panose="020B0604020202020204" pitchFamily="34" charset="0"/>
                <a:cs typeface="Arial" panose="020B0604020202020204" pitchFamily="34" charset="0"/>
              </a:rPr>
              <a:t>Conventional dendritic cells type 1 (HLA-DR+ Lin- CD123- CD11c+ CD16- Clec9A+) were also lower in the de novo CLAD group versus the stable group </a:t>
            </a:r>
            <a:r>
              <a:rPr lang="en-GB" sz="1400" b="1" dirty="0">
                <a:solidFill>
                  <a:srgbClr val="140032"/>
                </a:solidFill>
                <a:latin typeface="Arial" panose="020B0604020202020204" pitchFamily="34" charset="0"/>
                <a:cs typeface="Arial" panose="020B0604020202020204" pitchFamily="34" charset="0"/>
              </a:rPr>
              <a:t>(Fig. 1c)</a:t>
            </a:r>
            <a:endParaRPr lang="en-GB" b="1" dirty="0">
              <a:solidFill>
                <a:srgbClr val="140032"/>
              </a:solidFil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Significant differences were also observed in the low frequency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TCRγδ</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Vδ2+ and Treg Helios+ CD39- populations</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0A1ABA63-1208-88C4-02DA-864DD5582767}"/>
              </a:ext>
            </a:extLst>
          </p:cNvPr>
          <p:cNvSpPr txBox="1"/>
          <p:nvPr/>
        </p:nvSpPr>
        <p:spPr>
          <a:xfrm>
            <a:off x="233680" y="117448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GB"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pSp>
        <p:nvGrpSpPr>
          <p:cNvPr id="4" name="Grupo 3">
            <a:extLst>
              <a:ext uri="{FF2B5EF4-FFF2-40B4-BE49-F238E27FC236}">
                <a16:creationId xmlns:a16="http://schemas.microsoft.com/office/drawing/2014/main" id="{07E1EF53-6EA7-41DB-ADEA-76B1A797791B}"/>
              </a:ext>
            </a:extLst>
          </p:cNvPr>
          <p:cNvGrpSpPr/>
          <p:nvPr/>
        </p:nvGrpSpPr>
        <p:grpSpPr>
          <a:xfrm>
            <a:off x="233680" y="1709501"/>
            <a:ext cx="5843043" cy="2262844"/>
            <a:chOff x="153050" y="1623050"/>
            <a:chExt cx="5843043" cy="2262844"/>
          </a:xfrm>
        </p:grpSpPr>
        <p:pic>
          <p:nvPicPr>
            <p:cNvPr id="24" name="Imagen 23">
              <a:extLst>
                <a:ext uri="{FF2B5EF4-FFF2-40B4-BE49-F238E27FC236}">
                  <a16:creationId xmlns:a16="http://schemas.microsoft.com/office/drawing/2014/main" id="{8B7F7741-5673-4316-9177-70F9A2DDC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50" y="1764635"/>
              <a:ext cx="2055863" cy="2109032"/>
            </a:xfrm>
            <a:prstGeom prst="rect">
              <a:avLst/>
            </a:prstGeom>
          </p:spPr>
        </p:pic>
        <p:pic>
          <p:nvPicPr>
            <p:cNvPr id="25" name="Imagen 24">
              <a:extLst>
                <a:ext uri="{FF2B5EF4-FFF2-40B4-BE49-F238E27FC236}">
                  <a16:creationId xmlns:a16="http://schemas.microsoft.com/office/drawing/2014/main" id="{07DBB547-E887-4A73-9085-A4C6A8F83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799" y="1779034"/>
              <a:ext cx="1992294" cy="2072322"/>
            </a:xfrm>
            <a:prstGeom prst="rect">
              <a:avLst/>
            </a:prstGeom>
          </p:spPr>
        </p:pic>
        <p:sp>
          <p:nvSpPr>
            <p:cNvPr id="2" name="CuadroTexto 1">
              <a:extLst>
                <a:ext uri="{FF2B5EF4-FFF2-40B4-BE49-F238E27FC236}">
                  <a16:creationId xmlns:a16="http://schemas.microsoft.com/office/drawing/2014/main" id="{4E9A18DA-C4B1-4050-AF7B-D2CC67233927}"/>
                </a:ext>
              </a:extLst>
            </p:cNvPr>
            <p:cNvSpPr txBox="1"/>
            <p:nvPr/>
          </p:nvSpPr>
          <p:spPr>
            <a:xfrm>
              <a:off x="512116" y="1623050"/>
              <a:ext cx="188536" cy="254512"/>
            </a:xfrm>
            <a:prstGeom prst="rect">
              <a:avLst/>
            </a:prstGeom>
            <a:noFill/>
          </p:spPr>
          <p:txBody>
            <a:bodyPr wrap="none" lIns="0" tIns="0" rIns="0" bIns="0" rtlCol="0">
              <a:noAutofit/>
            </a:bodyPr>
            <a:lstStyle/>
            <a:p>
              <a:pPr algn="l"/>
              <a:r>
                <a:rPr lang="ca-ES" sz="1400" b="1" dirty="0">
                  <a:latin typeface="Museo Slab 300" panose="02000000000000000000" pitchFamily="2" charset="77"/>
                </a:rPr>
                <a:t>A</a:t>
              </a:r>
              <a:endParaRPr lang="es-ES" sz="1400" b="1" dirty="0" err="1">
                <a:latin typeface="Museo Slab 300" panose="02000000000000000000" pitchFamily="2" charset="77"/>
              </a:endParaRPr>
            </a:p>
          </p:txBody>
        </p:sp>
        <p:sp>
          <p:nvSpPr>
            <p:cNvPr id="26" name="CuadroTexto 25">
              <a:extLst>
                <a:ext uri="{FF2B5EF4-FFF2-40B4-BE49-F238E27FC236}">
                  <a16:creationId xmlns:a16="http://schemas.microsoft.com/office/drawing/2014/main" id="{F87049F6-B76D-4119-8634-0F8CE68742F1}"/>
                </a:ext>
              </a:extLst>
            </p:cNvPr>
            <p:cNvSpPr txBox="1"/>
            <p:nvPr/>
          </p:nvSpPr>
          <p:spPr>
            <a:xfrm>
              <a:off x="2351471" y="1637379"/>
              <a:ext cx="188536" cy="254512"/>
            </a:xfrm>
            <a:prstGeom prst="rect">
              <a:avLst/>
            </a:prstGeom>
            <a:noFill/>
          </p:spPr>
          <p:txBody>
            <a:bodyPr wrap="none" lIns="0" tIns="0" rIns="0" bIns="0" rtlCol="0">
              <a:noAutofit/>
            </a:bodyPr>
            <a:lstStyle/>
            <a:p>
              <a:pPr algn="l"/>
              <a:r>
                <a:rPr lang="ca-ES" sz="1400" b="1" dirty="0">
                  <a:latin typeface="Museo Slab 300" panose="02000000000000000000" pitchFamily="2" charset="77"/>
                </a:rPr>
                <a:t>B</a:t>
              </a:r>
              <a:endParaRPr lang="es-ES" sz="1400" b="1" dirty="0" err="1">
                <a:latin typeface="Museo Slab 300" panose="02000000000000000000" pitchFamily="2" charset="77"/>
              </a:endParaRPr>
            </a:p>
          </p:txBody>
        </p:sp>
        <p:sp>
          <p:nvSpPr>
            <p:cNvPr id="27" name="CuadroTexto 26">
              <a:extLst>
                <a:ext uri="{FF2B5EF4-FFF2-40B4-BE49-F238E27FC236}">
                  <a16:creationId xmlns:a16="http://schemas.microsoft.com/office/drawing/2014/main" id="{B264E39C-A057-48A4-B848-E756CB1F00A2}"/>
                </a:ext>
              </a:extLst>
            </p:cNvPr>
            <p:cNvSpPr txBox="1"/>
            <p:nvPr/>
          </p:nvSpPr>
          <p:spPr>
            <a:xfrm>
              <a:off x="4351154" y="1623050"/>
              <a:ext cx="188536" cy="254512"/>
            </a:xfrm>
            <a:prstGeom prst="rect">
              <a:avLst/>
            </a:prstGeom>
            <a:noFill/>
          </p:spPr>
          <p:txBody>
            <a:bodyPr wrap="none" lIns="0" tIns="0" rIns="0" bIns="0" rtlCol="0">
              <a:noAutofit/>
            </a:bodyPr>
            <a:lstStyle/>
            <a:p>
              <a:pPr algn="l"/>
              <a:r>
                <a:rPr lang="ca-ES" sz="1400" b="1" dirty="0">
                  <a:latin typeface="Museo Slab 300" panose="02000000000000000000" pitchFamily="2" charset="77"/>
                </a:rPr>
                <a:t>C</a:t>
              </a:r>
              <a:endParaRPr lang="es-ES" sz="1400" b="1" dirty="0" err="1">
                <a:latin typeface="Museo Slab 300" panose="02000000000000000000" pitchFamily="2" charset="77"/>
              </a:endParaRPr>
            </a:p>
          </p:txBody>
        </p:sp>
        <p:pic>
          <p:nvPicPr>
            <p:cNvPr id="28" name="Imagen 27">
              <a:extLst>
                <a:ext uri="{FF2B5EF4-FFF2-40B4-BE49-F238E27FC236}">
                  <a16:creationId xmlns:a16="http://schemas.microsoft.com/office/drawing/2014/main" id="{B7912023-E2F9-4792-B85D-F3624E0A1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692" y="1915467"/>
              <a:ext cx="1804540" cy="1970427"/>
            </a:xfrm>
            <a:prstGeom prst="rect">
              <a:avLst/>
            </a:prstGeom>
          </p:spPr>
        </p:pic>
      </p:grpSp>
      <p:grpSp>
        <p:nvGrpSpPr>
          <p:cNvPr id="6" name="Groupe 21">
            <a:extLst>
              <a:ext uri="{FF2B5EF4-FFF2-40B4-BE49-F238E27FC236}">
                <a16:creationId xmlns:a16="http://schemas.microsoft.com/office/drawing/2014/main" id="{48C27C73-8B02-2B5B-2AE1-183A39E92AA5}"/>
              </a:ext>
            </a:extLst>
          </p:cNvPr>
          <p:cNvGrpSpPr/>
          <p:nvPr/>
        </p:nvGrpSpPr>
        <p:grpSpPr>
          <a:xfrm>
            <a:off x="11575287" y="44389"/>
            <a:ext cx="525242" cy="509983"/>
            <a:chOff x="4213599" y="3634223"/>
            <a:chExt cx="485297" cy="471198"/>
          </a:xfrm>
        </p:grpSpPr>
        <p:sp>
          <p:nvSpPr>
            <p:cNvPr id="7" name="Ellipse 22">
              <a:hlinkClick r:id="rId6" action="ppaction://hlinksldjump"/>
              <a:extLst>
                <a:ext uri="{FF2B5EF4-FFF2-40B4-BE49-F238E27FC236}">
                  <a16:creationId xmlns:a16="http://schemas.microsoft.com/office/drawing/2014/main" id="{3131BCB8-7BB7-1B5A-06CB-1309BBE1ABB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23AA69D-353B-484F-E6BE-DE243C51644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3FBB6E80-800A-0AED-56A8-99DF358C3CB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2F08726-7F89-4D72-F14B-F4DB5E18824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679F1474-1526-8869-E50F-F94CCA79AF6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9" name="Rectangle 28">
            <a:hlinkClick r:id="rId7" action="ppaction://hlinksldjump"/>
            <a:extLst>
              <a:ext uri="{FF2B5EF4-FFF2-40B4-BE49-F238E27FC236}">
                <a16:creationId xmlns:a16="http://schemas.microsoft.com/office/drawing/2014/main" id="{0A8F9582-EBF1-9B4E-EFA5-38874D83703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29">
            <a:extLst>
              <a:ext uri="{FF2B5EF4-FFF2-40B4-BE49-F238E27FC236}">
                <a16:creationId xmlns:a16="http://schemas.microsoft.com/office/drawing/2014/main" id="{9AAD554B-F08C-E04C-EAED-2A0F9B671638}"/>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Gómez-</a:t>
            </a:r>
            <a:r>
              <a:rPr lang="en-US" sz="1000" dirty="0" err="1">
                <a:latin typeface="Arial" panose="020B0604020202020204" pitchFamily="34" charset="0"/>
                <a:cs typeface="Arial" panose="020B0604020202020204" pitchFamily="34" charset="0"/>
              </a:rPr>
              <a:t>Ollés</a:t>
            </a:r>
            <a:r>
              <a:rPr lang="en-US" sz="1000" dirty="0">
                <a:latin typeface="Arial" panose="020B0604020202020204" pitchFamily="34" charset="0"/>
                <a:cs typeface="Arial" panose="020B0604020202020204" pitchFamily="34" charset="0"/>
              </a:rPr>
              <a:t> S. et al., ESOT Congress 2025 (Abstract 1479)</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53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848F-68CC-7867-5377-0CBC05398EE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92CE9FC-1569-385E-542E-FDDB29379084}"/>
              </a:ext>
            </a:extLst>
          </p:cNvPr>
          <p:cNvSpPr>
            <a:spLocks noGrp="1"/>
          </p:cNvSpPr>
          <p:nvPr>
            <p:ph type="title"/>
          </p:nvPr>
        </p:nvSpPr>
        <p:spPr>
          <a:xfrm>
            <a:off x="383771" y="1452428"/>
            <a:ext cx="10969587" cy="402626"/>
          </a:xfrm>
        </p:spPr>
        <p:txBody>
          <a:bodyPr>
            <a:noAutofit/>
          </a:bodyPr>
          <a:lstStyle/>
          <a:p>
            <a:r>
              <a:rPr lang="en-US" sz="2800" dirty="0">
                <a:latin typeface="Arial" panose="020B0604020202020204" pitchFamily="34" charset="0"/>
                <a:cs typeface="Arial" panose="020B0604020202020204" pitchFamily="34" charset="0"/>
              </a:rPr>
              <a:t>First genome-wide association study of chronic lung allograft dysfunction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54A0256-DCCB-798E-EB9E-CE667F791D60}"/>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E531E77-382E-4A57-F7C0-E28D4CD0559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77964B0-7930-E9B9-62F6-CA005EE4855F}"/>
              </a:ext>
            </a:extLst>
          </p:cNvPr>
          <p:cNvSpPr txBox="1"/>
          <p:nvPr/>
        </p:nvSpPr>
        <p:spPr>
          <a:xfrm>
            <a:off x="262870" y="1166842"/>
            <a:ext cx="4781570"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Lung graft survival remains insufficient with only 50.6% survival at 5 years post transplantation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greatest limitation to long-term survival is chronic lung allograft dysfunction (CLAD)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understand the molecular mechanisms underlying CLAD which is critical for improving outcomes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perform the first genome-wide association study (GWAS) investigating donor and recipient’s genetic factors associated with CLAD</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46514DB6-30B1-BAB7-63D6-AF79CA8C8ECA}"/>
              </a:ext>
            </a:extLst>
          </p:cNvPr>
          <p:cNvSpPr txBox="1"/>
          <p:nvPr/>
        </p:nvSpPr>
        <p:spPr>
          <a:xfrm>
            <a:off x="5307375" y="95713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2" name="ZoneTexte 11">
            <a:extLst>
              <a:ext uri="{FF2B5EF4-FFF2-40B4-BE49-F238E27FC236}">
                <a16:creationId xmlns:a16="http://schemas.microsoft.com/office/drawing/2014/main" id="{664167B5-5C8D-717C-B725-25E8F6A5519E}"/>
              </a:ext>
            </a:extLst>
          </p:cNvPr>
          <p:cNvSpPr txBox="1"/>
          <p:nvPr/>
        </p:nvSpPr>
        <p:spPr>
          <a:xfrm>
            <a:off x="6391782" y="1376391"/>
            <a:ext cx="501159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Definition of CLAD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&gt;=20% decline in forced expiratory volume (FEV)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140032"/>
                </a:solidFill>
                <a:latin typeface="Arial" panose="020B0604020202020204" pitchFamily="34" charset="0"/>
                <a:cs typeface="Arial" panose="020B0604020202020204" pitchFamily="34" charset="0"/>
              </a:rPr>
              <a:t>&gt;</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 months post-transplant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Absence of infection or another identifiable cause</a:t>
            </a:r>
          </a:p>
        </p:txBody>
      </p:sp>
      <p:sp>
        <p:nvSpPr>
          <p:cNvPr id="13" name="Rectangle : coins arrondis 12">
            <a:extLst>
              <a:ext uri="{FF2B5EF4-FFF2-40B4-BE49-F238E27FC236}">
                <a16:creationId xmlns:a16="http://schemas.microsoft.com/office/drawing/2014/main" id="{97BED47B-3A27-FB30-C4A9-9A05E0B71DB7}"/>
              </a:ext>
            </a:extLst>
          </p:cNvPr>
          <p:cNvSpPr/>
          <p:nvPr/>
        </p:nvSpPr>
        <p:spPr>
          <a:xfrm>
            <a:off x="5666150" y="1336141"/>
            <a:ext cx="6142079" cy="93999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D501CD39-84FB-B47D-1809-06E75C702A69}"/>
              </a:ext>
            </a:extLst>
          </p:cNvPr>
          <p:cNvSpPr/>
          <p:nvPr/>
        </p:nvSpPr>
        <p:spPr>
          <a:xfrm>
            <a:off x="5705537" y="2515902"/>
            <a:ext cx="6142079" cy="816053"/>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6480BE24-2F17-263F-9F33-2CB3B0D851A7}"/>
              </a:ext>
            </a:extLst>
          </p:cNvPr>
          <p:cNvSpPr/>
          <p:nvPr/>
        </p:nvSpPr>
        <p:spPr>
          <a:xfrm>
            <a:off x="5787051" y="3564709"/>
            <a:ext cx="6142079" cy="935463"/>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 coins arrondis 15">
            <a:extLst>
              <a:ext uri="{FF2B5EF4-FFF2-40B4-BE49-F238E27FC236}">
                <a16:creationId xmlns:a16="http://schemas.microsoft.com/office/drawing/2014/main" id="{FD29ACED-DFC8-ED7A-92BA-6BC42CF97F49}"/>
              </a:ext>
            </a:extLst>
          </p:cNvPr>
          <p:cNvSpPr/>
          <p:nvPr/>
        </p:nvSpPr>
        <p:spPr>
          <a:xfrm>
            <a:off x="5787050" y="4732927"/>
            <a:ext cx="6142079" cy="81605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C7A21FF1-B1F2-ECBB-15E5-200451A3A30A}"/>
              </a:ext>
            </a:extLst>
          </p:cNvPr>
          <p:cNvSpPr txBox="1"/>
          <p:nvPr/>
        </p:nvSpPr>
        <p:spPr>
          <a:xfrm>
            <a:off x="6391782" y="2469069"/>
            <a:ext cx="734413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 population</a:t>
            </a:r>
            <a:endParaRPr kumimoji="0" lang="fr-FR" sz="1400" b="1" i="0" u="sng"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A381997D-9922-1D09-18BA-4B1A7B045105}"/>
              </a:ext>
            </a:extLst>
          </p:cNvPr>
          <p:cNvSpPr txBox="1"/>
          <p:nvPr/>
        </p:nvSpPr>
        <p:spPr>
          <a:xfrm>
            <a:off x="6391782" y="3580947"/>
            <a:ext cx="553734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Genotyping method: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Affymetrix Axiom PRMA microarray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quality controls and SNP imputation, test of 7 million SNPs for association with CLAD</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BC3F710E-0AF8-4EB8-D1B7-7D666980C517}"/>
              </a:ext>
            </a:extLst>
          </p:cNvPr>
          <p:cNvSpPr txBox="1"/>
          <p:nvPr/>
        </p:nvSpPr>
        <p:spPr>
          <a:xfrm>
            <a:off x="6386130" y="4715615"/>
            <a:ext cx="542209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Statistical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Multivariable logistic regression models corrected for age, sex, initial disease and genetic ancestry</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510ED04C-3DB4-0477-8900-47218C25E463}"/>
              </a:ext>
            </a:extLst>
          </p:cNvPr>
          <p:cNvSpPr txBox="1"/>
          <p:nvPr/>
        </p:nvSpPr>
        <p:spPr>
          <a:xfrm>
            <a:off x="6391782" y="2454345"/>
            <a:ext cx="4898881" cy="8002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392 European donor-recipient pairs from the multicentric COLT cohort (Cohort in Lung Transplantation)</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0" name="Rectangle : coins arrondis 29">
            <a:extLst>
              <a:ext uri="{FF2B5EF4-FFF2-40B4-BE49-F238E27FC236}">
                <a16:creationId xmlns:a16="http://schemas.microsoft.com/office/drawing/2014/main" id="{6B2AE53F-3344-492A-B793-6C1945098442}"/>
              </a:ext>
            </a:extLst>
          </p:cNvPr>
          <p:cNvSpPr/>
          <p:nvPr/>
        </p:nvSpPr>
        <p:spPr>
          <a:xfrm>
            <a:off x="5810736" y="5711969"/>
            <a:ext cx="2951887" cy="81605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4E402A20-6C7C-7849-BD81-7F14AE66128A}"/>
              </a:ext>
            </a:extLst>
          </p:cNvPr>
          <p:cNvSpPr txBox="1"/>
          <p:nvPr/>
        </p:nvSpPr>
        <p:spPr>
          <a:xfrm>
            <a:off x="5868564" y="5643681"/>
            <a:ext cx="330616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GWAS performed at three levels: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Donors-only,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Recipients-only</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Donor-recipient mismatches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2" name="Connecteur droit 1">
            <a:extLst>
              <a:ext uri="{FF2B5EF4-FFF2-40B4-BE49-F238E27FC236}">
                <a16:creationId xmlns:a16="http://schemas.microsoft.com/office/drawing/2014/main" id="{270313E0-2DCF-553F-E0B3-E791C8D56A1B}"/>
              </a:ext>
            </a:extLst>
          </p:cNvPr>
          <p:cNvCxnSpPr>
            <a:cxnSpLocks/>
          </p:cNvCxnSpPr>
          <p:nvPr/>
        </p:nvCxnSpPr>
        <p:spPr>
          <a:xfrm flipV="1">
            <a:off x="8770108" y="2272590"/>
            <a:ext cx="0" cy="24331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503F0DCB-802C-CC17-76AD-660F5E2D544A}"/>
              </a:ext>
            </a:extLst>
          </p:cNvPr>
          <p:cNvCxnSpPr>
            <a:cxnSpLocks/>
          </p:cNvCxnSpPr>
          <p:nvPr/>
        </p:nvCxnSpPr>
        <p:spPr>
          <a:xfrm flipV="1">
            <a:off x="8780110" y="3319763"/>
            <a:ext cx="0" cy="24331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D05C0D58-1167-AC13-AF77-C30D4ABE5D61}"/>
              </a:ext>
            </a:extLst>
          </p:cNvPr>
          <p:cNvCxnSpPr>
            <a:cxnSpLocks/>
          </p:cNvCxnSpPr>
          <p:nvPr/>
        </p:nvCxnSpPr>
        <p:spPr>
          <a:xfrm flipV="1">
            <a:off x="8790112" y="4487980"/>
            <a:ext cx="0" cy="24331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0EBDBBF-CEE1-ABD4-1B1A-66D7DE336079}"/>
              </a:ext>
            </a:extLst>
          </p:cNvPr>
          <p:cNvPicPr>
            <a:picLocks noChangeAspect="1"/>
          </p:cNvPicPr>
          <p:nvPr/>
        </p:nvPicPr>
        <p:blipFill>
          <a:blip r:embed="rId3"/>
          <a:stretch>
            <a:fillRect/>
          </a:stretch>
        </p:blipFill>
        <p:spPr>
          <a:xfrm flipH="1">
            <a:off x="5810735" y="1494175"/>
            <a:ext cx="595309" cy="595309"/>
          </a:xfrm>
          <a:prstGeom prst="rect">
            <a:avLst/>
          </a:prstGeom>
        </p:spPr>
      </p:pic>
      <p:grpSp>
        <p:nvGrpSpPr>
          <p:cNvPr id="10" name="Groupe 20">
            <a:extLst>
              <a:ext uri="{FF2B5EF4-FFF2-40B4-BE49-F238E27FC236}">
                <a16:creationId xmlns:a16="http://schemas.microsoft.com/office/drawing/2014/main" id="{0F04DFDC-0861-F067-1623-51600752C735}"/>
              </a:ext>
            </a:extLst>
          </p:cNvPr>
          <p:cNvGrpSpPr/>
          <p:nvPr/>
        </p:nvGrpSpPr>
        <p:grpSpPr>
          <a:xfrm>
            <a:off x="11575287" y="44389"/>
            <a:ext cx="525242" cy="509983"/>
            <a:chOff x="4213599" y="3634223"/>
            <a:chExt cx="485297" cy="471198"/>
          </a:xfrm>
        </p:grpSpPr>
        <p:sp>
          <p:nvSpPr>
            <p:cNvPr id="17" name="Ellipse 21">
              <a:hlinkClick r:id="rId4" action="ppaction://hlinksldjump"/>
              <a:extLst>
                <a:ext uri="{FF2B5EF4-FFF2-40B4-BE49-F238E27FC236}">
                  <a16:creationId xmlns:a16="http://schemas.microsoft.com/office/drawing/2014/main" id="{0FABF9A1-445F-2E86-6F77-4D2EDF9F688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EBB4CE05-D5C7-122E-2B74-EC2B3C9FC43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BE236067-4B76-2069-2BC4-21DE4E1C991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68306B7-84CD-35C5-0713-5E1CD11A03F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Forme libre : forme 17">
              <a:extLst>
                <a:ext uri="{FF2B5EF4-FFF2-40B4-BE49-F238E27FC236}">
                  <a16:creationId xmlns:a16="http://schemas.microsoft.com/office/drawing/2014/main" id="{92A7DF38-F83E-7209-E229-E0B1A230BCBE}"/>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4" name="Rectangle 23">
            <a:hlinkClick r:id="rId5" action="ppaction://hlinksldjump"/>
            <a:extLst>
              <a:ext uri="{FF2B5EF4-FFF2-40B4-BE49-F238E27FC236}">
                <a16:creationId xmlns:a16="http://schemas.microsoft.com/office/drawing/2014/main" id="{4A8BEFE6-CE18-7D39-D0E8-8D839C62504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TextBox 29">
            <a:extLst>
              <a:ext uri="{FF2B5EF4-FFF2-40B4-BE49-F238E27FC236}">
                <a16:creationId xmlns:a16="http://schemas.microsoft.com/office/drawing/2014/main" id="{F259381E-6844-434C-5878-6B3A84ADA0B3}"/>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Brocard S. et al., ESOT Congress 2025 (Abstract 1831)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35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9B6A-10E1-C5D3-070A-08DE0E41EE5C}"/>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2A50D70-0FE9-EC72-1DCF-C2499A8BAEDD}"/>
              </a:ext>
            </a:extLst>
          </p:cNvPr>
          <p:cNvSpPr>
            <a:spLocks noGrp="1"/>
          </p:cNvSpPr>
          <p:nvPr>
            <p:ph type="title"/>
          </p:nvPr>
        </p:nvSpPr>
        <p:spPr>
          <a:xfrm>
            <a:off x="383771" y="1452428"/>
            <a:ext cx="11025822" cy="402626"/>
          </a:xfrm>
        </p:spPr>
        <p:txBody>
          <a:bodyPr>
            <a:noAutofit/>
          </a:bodyPr>
          <a:lstStyle/>
          <a:p>
            <a:r>
              <a:rPr lang="en-US" sz="2800" dirty="0">
                <a:latin typeface="Arial" panose="020B0604020202020204" pitchFamily="34" charset="0"/>
                <a:cs typeface="Arial" panose="020B0604020202020204" pitchFamily="34" charset="0"/>
              </a:rPr>
              <a:t>First genome-wide association study of chronic lung allograft dysfunction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1CCE1D5-2920-5FA2-5E07-41C8723B8D3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6356A74-D63E-E86A-73DD-896B5BCDBE6F}"/>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3CD6C137-B03B-91B8-0DB4-26CE34A9FCD7}"/>
              </a:ext>
            </a:extLst>
          </p:cNvPr>
          <p:cNvSpPr txBox="1"/>
          <p:nvPr/>
        </p:nvSpPr>
        <p:spPr>
          <a:xfrm>
            <a:off x="6464917" y="2709855"/>
            <a:ext cx="5456413"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Here, we unveiled the first GWAS conducted in lung transplantation, displaying a biologically relevant candidate gene from the recipient’s genome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Further functional investigations could provide valuable insights into CLAD pathogenesis and potential therapeutic targets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Our study calls for larger genomic initiatives in lung transplantation to increase the power of signal discovery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FC7C173C-9B8F-AE31-B2C8-2972DDF63300}"/>
              </a:ext>
            </a:extLst>
          </p:cNvPr>
          <p:cNvSpPr txBox="1"/>
          <p:nvPr/>
        </p:nvSpPr>
        <p:spPr>
          <a:xfrm>
            <a:off x="324590" y="1176211"/>
            <a:ext cx="5297760" cy="1723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significant association between the donors’ genotypes or the donor-recipient mismatches and CLAD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13 SNPs from the recipients significantly associated with CLAD (</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P&lt;5x10</a:t>
            </a:r>
            <a:r>
              <a:rPr kumimoji="0" lang="fr-FR"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-8</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sp>
        <p:nvSpPr>
          <p:cNvPr id="11" name="ZoneTexte 10">
            <a:extLst>
              <a:ext uri="{FF2B5EF4-FFF2-40B4-BE49-F238E27FC236}">
                <a16:creationId xmlns:a16="http://schemas.microsoft.com/office/drawing/2014/main" id="{14A05CF4-65E2-9469-072D-C8F6AA85C4C0}"/>
              </a:ext>
            </a:extLst>
          </p:cNvPr>
          <p:cNvSpPr txBox="1"/>
          <p:nvPr/>
        </p:nvSpPr>
        <p:spPr>
          <a:xfrm>
            <a:off x="522455" y="3119089"/>
            <a:ext cx="4787015"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Top signals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6" name="Graphique 5">
            <a:extLst>
              <a:ext uri="{FF2B5EF4-FFF2-40B4-BE49-F238E27FC236}">
                <a16:creationId xmlns:a16="http://schemas.microsoft.com/office/drawing/2014/main" id="{3F09FF8D-2BC8-4D80-C15B-E9E1E612E268}"/>
              </a:ext>
            </a:extLst>
          </p:cNvPr>
          <p:cNvGraphicFramePr>
            <a:graphicFrameLocks/>
          </p:cNvGraphicFramePr>
          <p:nvPr/>
        </p:nvGraphicFramePr>
        <p:xfrm>
          <a:off x="2272294" y="3332812"/>
          <a:ext cx="2198269" cy="150203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796E8C0B-8A5B-6596-E1A2-03DEF215E069}"/>
              </a:ext>
            </a:extLst>
          </p:cNvPr>
          <p:cNvSpPr txBox="1"/>
          <p:nvPr/>
        </p:nvSpPr>
        <p:spPr>
          <a:xfrm>
            <a:off x="704748" y="5543978"/>
            <a:ext cx="4995012" cy="73866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Encompass the </a:t>
            </a:r>
            <a:r>
              <a:rPr kumimoji="0" lang="en-US" sz="1400" b="1"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PLXDC2</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gene encoding a protein previously associated with the risk for bronchopulmonary dysplasia</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E7F7A2E2-53FD-5B9B-4DC0-51A428BE1B2C}"/>
              </a:ext>
            </a:extLst>
          </p:cNvPr>
          <p:cNvSpPr txBox="1"/>
          <p:nvPr/>
        </p:nvSpPr>
        <p:spPr>
          <a:xfrm>
            <a:off x="2791397" y="3883234"/>
            <a:ext cx="54401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34%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DDCF9E65-2AB7-AF93-671E-B80DC1BC446D}"/>
              </a:ext>
            </a:extLst>
          </p:cNvPr>
          <p:cNvSpPr txBox="1"/>
          <p:nvPr/>
        </p:nvSpPr>
        <p:spPr>
          <a:xfrm>
            <a:off x="3634316" y="3408563"/>
            <a:ext cx="20654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66%</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95E7C478-317A-C39E-D645-E353C3A7E05F}"/>
              </a:ext>
            </a:extLst>
          </p:cNvPr>
          <p:cNvSpPr txBox="1"/>
          <p:nvPr/>
        </p:nvSpPr>
        <p:spPr>
          <a:xfrm>
            <a:off x="2680924" y="4722585"/>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CLAD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C30851D-BA0F-A5D7-9D9D-652B2BE41EC3}"/>
              </a:ext>
            </a:extLst>
          </p:cNvPr>
          <p:cNvSpPr txBox="1"/>
          <p:nvPr/>
        </p:nvSpPr>
        <p:spPr>
          <a:xfrm>
            <a:off x="3462788" y="4614864"/>
            <a:ext cx="88039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 CLAD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B1858B57-664A-90F1-A73B-7E743E0880DA}"/>
              </a:ext>
            </a:extLst>
          </p:cNvPr>
          <p:cNvSpPr txBox="1"/>
          <p:nvPr/>
        </p:nvSpPr>
        <p:spPr>
          <a:xfrm>
            <a:off x="2446116" y="5118811"/>
            <a:ext cx="2198269"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P=2.18x10</a:t>
            </a:r>
            <a:r>
              <a:rPr kumimoji="0" lang="en-US"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-9</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OR=0.39</a:t>
            </a:r>
          </a:p>
        </p:txBody>
      </p:sp>
      <p:sp>
        <p:nvSpPr>
          <p:cNvPr id="38" name="ZoneTexte 37">
            <a:extLst>
              <a:ext uri="{FF2B5EF4-FFF2-40B4-BE49-F238E27FC236}">
                <a16:creationId xmlns:a16="http://schemas.microsoft.com/office/drawing/2014/main" id="{90710A0D-0300-F4DF-F0E2-83E16EC458FF}"/>
              </a:ext>
            </a:extLst>
          </p:cNvPr>
          <p:cNvSpPr txBox="1"/>
          <p:nvPr/>
        </p:nvSpPr>
        <p:spPr>
          <a:xfrm>
            <a:off x="6464917" y="1121121"/>
            <a:ext cx="52748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scRNAseq</a:t>
            </a: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data from lung explants (</a:t>
            </a:r>
            <a:r>
              <a:rPr kumimoji="0" lang="en-US"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a:t>
            </a: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PLXDC2</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mostly expressed in monocytes and strongly down-regulated in CLAD vs healthy controls (P=2.22x10</a:t>
            </a:r>
            <a:r>
              <a:rPr kumimoji="0" lang="en-US" sz="1400" b="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-16</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27" name="Connecteur droit 26">
            <a:extLst>
              <a:ext uri="{FF2B5EF4-FFF2-40B4-BE49-F238E27FC236}">
                <a16:creationId xmlns:a16="http://schemas.microsoft.com/office/drawing/2014/main" id="{AD9A458B-4381-F8C3-653D-301C59ED6EE1}"/>
              </a:ext>
            </a:extLst>
          </p:cNvPr>
          <p:cNvCxnSpPr>
            <a:cxnSpLocks/>
          </p:cNvCxnSpPr>
          <p:nvPr/>
        </p:nvCxnSpPr>
        <p:spPr>
          <a:xfrm>
            <a:off x="2666962" y="3332812"/>
            <a:ext cx="0" cy="1370144"/>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36341212-C40C-0DFF-AE1C-72F4C1BE0F38}"/>
              </a:ext>
            </a:extLst>
          </p:cNvPr>
          <p:cNvCxnSpPr>
            <a:cxnSpLocks/>
          </p:cNvCxnSpPr>
          <p:nvPr/>
        </p:nvCxnSpPr>
        <p:spPr>
          <a:xfrm flipH="1">
            <a:off x="2660779" y="4695025"/>
            <a:ext cx="1604017"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grpSp>
        <p:nvGrpSpPr>
          <p:cNvPr id="2" name="Groupe 20">
            <a:extLst>
              <a:ext uri="{FF2B5EF4-FFF2-40B4-BE49-F238E27FC236}">
                <a16:creationId xmlns:a16="http://schemas.microsoft.com/office/drawing/2014/main" id="{BD34CB6F-BE7D-3933-5661-166997A144CD}"/>
              </a:ext>
            </a:extLst>
          </p:cNvPr>
          <p:cNvGrpSpPr/>
          <p:nvPr/>
        </p:nvGrpSpPr>
        <p:grpSpPr>
          <a:xfrm>
            <a:off x="11575287" y="44389"/>
            <a:ext cx="525242" cy="509983"/>
            <a:chOff x="4213599" y="3634223"/>
            <a:chExt cx="485297" cy="471198"/>
          </a:xfrm>
        </p:grpSpPr>
        <p:sp>
          <p:nvSpPr>
            <p:cNvPr id="4" name="Ellipse 21">
              <a:hlinkClick r:id="rId4" action="ppaction://hlinksldjump"/>
              <a:extLst>
                <a:ext uri="{FF2B5EF4-FFF2-40B4-BE49-F238E27FC236}">
                  <a16:creationId xmlns:a16="http://schemas.microsoft.com/office/drawing/2014/main" id="{E198C00E-2503-5BFB-9663-AC84EF4E702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ED83FDB-B3FC-2A68-A172-6D341F3DEF3B}"/>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Forme libre : forme 15">
              <a:extLst>
                <a:ext uri="{FF2B5EF4-FFF2-40B4-BE49-F238E27FC236}">
                  <a16:creationId xmlns:a16="http://schemas.microsoft.com/office/drawing/2014/main" id="{5EA2897B-65E0-FF6B-697A-17EE687CC50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1BB29B1-B26F-F8CD-B727-7B866461FA3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Forme libre : forme 17">
              <a:extLst>
                <a:ext uri="{FF2B5EF4-FFF2-40B4-BE49-F238E27FC236}">
                  <a16:creationId xmlns:a16="http://schemas.microsoft.com/office/drawing/2014/main" id="{4CC2D1B7-07DE-7948-C13F-D4F2C94532DA}"/>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6" name="Rectangle 15">
            <a:hlinkClick r:id="rId5" action="ppaction://hlinksldjump"/>
            <a:extLst>
              <a:ext uri="{FF2B5EF4-FFF2-40B4-BE49-F238E27FC236}">
                <a16:creationId xmlns:a16="http://schemas.microsoft.com/office/drawing/2014/main" id="{34AD7D8F-9F49-B870-BD81-307CAB81CE6E}"/>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TextBox 29">
            <a:extLst>
              <a:ext uri="{FF2B5EF4-FFF2-40B4-BE49-F238E27FC236}">
                <a16:creationId xmlns:a16="http://schemas.microsoft.com/office/drawing/2014/main" id="{DEF315F9-ECD6-B234-F135-71DEE7CA97FB}"/>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Brocard S. et al., ESOT Congress 2025 (Abstract 1831)</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31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88038-9DD0-3BDB-4FB7-CE5C8208EA7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330F8D6-6DEB-49BD-3755-580064A8647E}"/>
              </a:ext>
            </a:extLst>
          </p:cNvPr>
          <p:cNvSpPr>
            <a:spLocks noGrp="1"/>
          </p:cNvSpPr>
          <p:nvPr>
            <p:ph type="title"/>
          </p:nvPr>
        </p:nvSpPr>
        <p:spPr>
          <a:xfrm>
            <a:off x="335502" y="1464314"/>
            <a:ext cx="10969587" cy="402626"/>
          </a:xfrm>
        </p:spPr>
        <p:txBody>
          <a:bodyPr>
            <a:normAutofit fontScale="90000"/>
          </a:bodyPr>
          <a:lstStyle/>
          <a:p>
            <a:r>
              <a:rPr lang="en-GB" dirty="0">
                <a:latin typeface="Arial" panose="020B0604020202020204" pitchFamily="34" charset="0"/>
                <a:cs typeface="Arial" panose="020B0604020202020204" pitchFamily="34" charset="0"/>
              </a:rPr>
              <a:t>Immuno-guided prophylaxis for the prevention of CMV disease in low-risk lung transplant recipients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FE0A4EB-1AAB-00F0-1392-16E6D18516F7}"/>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78323EC-5B84-3CAD-1ED1-7E1DA7358A8D}"/>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BFB57A8-218E-34D3-B656-CA663EE0768D}"/>
              </a:ext>
            </a:extLst>
          </p:cNvPr>
          <p:cNvSpPr txBox="1"/>
          <p:nvPr/>
        </p:nvSpPr>
        <p:spPr>
          <a:xfrm>
            <a:off x="223742" y="1023929"/>
            <a:ext cx="4673378" cy="2769989"/>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standard prophylaxis treatment for CMV disease in CMV-seropositive lung transplant recipients is associated with adverse events and risk of resistance</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current study aims to demonstrate that immuno-guided prophylaxis is effective and safe in seropositive lung transplant recipients</a:t>
            </a:r>
          </a:p>
        </p:txBody>
      </p:sp>
      <p:sp>
        <p:nvSpPr>
          <p:cNvPr id="11" name="ZoneTexte 10">
            <a:extLst>
              <a:ext uri="{FF2B5EF4-FFF2-40B4-BE49-F238E27FC236}">
                <a16:creationId xmlns:a16="http://schemas.microsoft.com/office/drawing/2014/main" id="{9FD3CFB1-05EE-D478-9FF6-9CA462B234E9}"/>
              </a:ext>
            </a:extLst>
          </p:cNvPr>
          <p:cNvSpPr txBox="1"/>
          <p:nvPr/>
        </p:nvSpPr>
        <p:spPr>
          <a:xfrm>
            <a:off x="5787287" y="1413222"/>
            <a:ext cx="6096000" cy="523220"/>
          </a:xfrm>
          <a:prstGeom prst="rect">
            <a:avLst/>
          </a:prstGeom>
          <a:noFill/>
        </p:spPr>
        <p:txBody>
          <a:bodyPr wrap="square">
            <a:spAutoFit/>
          </a:bodyPr>
          <a:lstStyle/>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Phase III, multicentre, randomized, open-label, noninferiority clinical trial conducted in adult lung transplant recipients</a:t>
            </a:r>
          </a:p>
        </p:txBody>
      </p:sp>
      <p:sp>
        <p:nvSpPr>
          <p:cNvPr id="14" name="ZoneTexte 13">
            <a:extLst>
              <a:ext uri="{FF2B5EF4-FFF2-40B4-BE49-F238E27FC236}">
                <a16:creationId xmlns:a16="http://schemas.microsoft.com/office/drawing/2014/main" id="{B481D714-87A8-E4C1-F0CF-570D7F7FC67B}"/>
              </a:ext>
            </a:extLst>
          </p:cNvPr>
          <p:cNvSpPr txBox="1"/>
          <p:nvPr/>
        </p:nvSpPr>
        <p:spPr>
          <a:xfrm>
            <a:off x="5713504" y="1020021"/>
            <a:ext cx="1198880"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r>
              <a:rPr kumimoji="0" lang="en-GB"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lang="en-GB" dirty="0"/>
          </a:p>
        </p:txBody>
      </p:sp>
      <p:sp>
        <p:nvSpPr>
          <p:cNvPr id="20" name="ZoneTexte 19">
            <a:extLst>
              <a:ext uri="{FF2B5EF4-FFF2-40B4-BE49-F238E27FC236}">
                <a16:creationId xmlns:a16="http://schemas.microsoft.com/office/drawing/2014/main" id="{F28EC707-974F-E4A0-196B-EBC3CDAF8A4D}"/>
              </a:ext>
            </a:extLst>
          </p:cNvPr>
          <p:cNvSpPr txBox="1"/>
          <p:nvPr/>
        </p:nvSpPr>
        <p:spPr>
          <a:xfrm>
            <a:off x="5445760" y="6047585"/>
            <a:ext cx="4511040" cy="523220"/>
          </a:xfrm>
          <a:prstGeom prst="rect">
            <a:avLst/>
          </a:prstGeom>
          <a:noFill/>
        </p:spPr>
        <p:txBody>
          <a:bodyPr wrap="square">
            <a:spAutoFit/>
          </a:bodyPr>
          <a:lstStyle/>
          <a:p>
            <a:pPr algn="just"/>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trial was registered in EudraCT (2018-003300-39) and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ClinicalTrials.gov</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(NCT03699254) </a:t>
            </a:r>
            <a:endParaRPr lang="en-GB" dirty="0"/>
          </a:p>
        </p:txBody>
      </p:sp>
      <p:sp>
        <p:nvSpPr>
          <p:cNvPr id="22" name="Rectangle : coins arrondis 21">
            <a:extLst>
              <a:ext uri="{FF2B5EF4-FFF2-40B4-BE49-F238E27FC236}">
                <a16:creationId xmlns:a16="http://schemas.microsoft.com/office/drawing/2014/main" id="{C618795B-019E-73D9-97C5-E87CBC908C30}"/>
              </a:ext>
            </a:extLst>
          </p:cNvPr>
          <p:cNvSpPr/>
          <p:nvPr/>
        </p:nvSpPr>
        <p:spPr>
          <a:xfrm>
            <a:off x="5713504" y="1419987"/>
            <a:ext cx="6142079" cy="513028"/>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 coins arrondis 23">
            <a:extLst>
              <a:ext uri="{FF2B5EF4-FFF2-40B4-BE49-F238E27FC236}">
                <a16:creationId xmlns:a16="http://schemas.microsoft.com/office/drawing/2014/main" id="{DF7199F4-030C-73C8-FBF9-678A991F15A4}"/>
              </a:ext>
            </a:extLst>
          </p:cNvPr>
          <p:cNvSpPr/>
          <p:nvPr/>
        </p:nvSpPr>
        <p:spPr>
          <a:xfrm>
            <a:off x="5732794" y="2110980"/>
            <a:ext cx="6122790" cy="108095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 coins arrondis 25">
            <a:extLst>
              <a:ext uri="{FF2B5EF4-FFF2-40B4-BE49-F238E27FC236}">
                <a16:creationId xmlns:a16="http://schemas.microsoft.com/office/drawing/2014/main" id="{FD64D743-B62C-B72D-775F-BFFCF4F2D91C}"/>
              </a:ext>
            </a:extLst>
          </p:cNvPr>
          <p:cNvSpPr/>
          <p:nvPr/>
        </p:nvSpPr>
        <p:spPr>
          <a:xfrm>
            <a:off x="5732794" y="3374088"/>
            <a:ext cx="6130288" cy="66422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 coins arrondis 26">
            <a:extLst>
              <a:ext uri="{FF2B5EF4-FFF2-40B4-BE49-F238E27FC236}">
                <a16:creationId xmlns:a16="http://schemas.microsoft.com/office/drawing/2014/main" id="{F9A403C2-DD36-8819-3FB0-F3CA35D99673}"/>
              </a:ext>
            </a:extLst>
          </p:cNvPr>
          <p:cNvSpPr/>
          <p:nvPr/>
        </p:nvSpPr>
        <p:spPr>
          <a:xfrm>
            <a:off x="5713504" y="4204169"/>
            <a:ext cx="6142079" cy="95410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 coins arrondis 27">
            <a:extLst>
              <a:ext uri="{FF2B5EF4-FFF2-40B4-BE49-F238E27FC236}">
                <a16:creationId xmlns:a16="http://schemas.microsoft.com/office/drawing/2014/main" id="{FEB0842E-74F8-D228-DD33-E3D9E67427E6}"/>
              </a:ext>
            </a:extLst>
          </p:cNvPr>
          <p:cNvSpPr/>
          <p:nvPr/>
        </p:nvSpPr>
        <p:spPr>
          <a:xfrm>
            <a:off x="5733709" y="5322432"/>
            <a:ext cx="6121874" cy="456386"/>
          </a:xfrm>
          <a:prstGeom prst="roundRect">
            <a:avLst>
              <a:gd name="adj" fmla="val 23346"/>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ZoneTexte 31">
            <a:extLst>
              <a:ext uri="{FF2B5EF4-FFF2-40B4-BE49-F238E27FC236}">
                <a16:creationId xmlns:a16="http://schemas.microsoft.com/office/drawing/2014/main" id="{FE4A3BF7-FFB2-E8B9-4066-5257D79B5F8A}"/>
              </a:ext>
            </a:extLst>
          </p:cNvPr>
          <p:cNvSpPr txBox="1"/>
          <p:nvPr/>
        </p:nvSpPr>
        <p:spPr>
          <a:xfrm>
            <a:off x="5820295" y="5299890"/>
            <a:ext cx="49493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Inclusion of a post-hoc composite efficacy/safety endpoint (CMV disease plus neutropenia)</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7F857BEC-4984-71CE-EFEB-AC4530E9CD7B}"/>
              </a:ext>
            </a:extLst>
          </p:cNvPr>
          <p:cNvSpPr txBox="1"/>
          <p:nvPr/>
        </p:nvSpPr>
        <p:spPr>
          <a:xfrm>
            <a:off x="5786373" y="4208651"/>
            <a:ext cx="582650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Primary and secondary </a:t>
            </a:r>
            <a:r>
              <a:rPr kumimoji="0" lang="en-GB"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safety</a:t>
            </a: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endpoints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140032"/>
                </a:solidFill>
                <a:latin typeface="Arial" panose="020B0604020202020204" pitchFamily="34" charset="0"/>
                <a:cs typeface="Arial" panose="020B0604020202020204" pitchFamily="34" charset="0"/>
              </a:rPr>
              <a:t>I</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ncidence</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neutropenia (neutrophil count &lt; 1500 cells/</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μL</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140032"/>
                </a:solidFill>
                <a:latin typeface="Arial" panose="020B0604020202020204" pitchFamily="34" charset="0"/>
                <a:cs typeface="Arial" panose="020B0604020202020204" pitchFamily="34" charset="0"/>
              </a:rPr>
              <a:t>I</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ncidence</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rejection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Number of days of valganciclovir prophylaxis</a:t>
            </a:r>
          </a:p>
        </p:txBody>
      </p:sp>
      <p:sp>
        <p:nvSpPr>
          <p:cNvPr id="42" name="ZoneTexte 41">
            <a:extLst>
              <a:ext uri="{FF2B5EF4-FFF2-40B4-BE49-F238E27FC236}">
                <a16:creationId xmlns:a16="http://schemas.microsoft.com/office/drawing/2014/main" id="{9213D6D5-E270-E3CB-5449-3A6013536339}"/>
              </a:ext>
            </a:extLst>
          </p:cNvPr>
          <p:cNvSpPr txBox="1"/>
          <p:nvPr/>
        </p:nvSpPr>
        <p:spPr>
          <a:xfrm>
            <a:off x="5786373" y="3326350"/>
            <a:ext cx="518273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Primary and secondary </a:t>
            </a:r>
            <a:r>
              <a:rPr kumimoji="0" lang="en-GB" sz="1400" b="1"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efficacy</a:t>
            </a: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endpoints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CMV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Asymptomatic CMV replication at month 18 </a:t>
            </a:r>
          </a:p>
        </p:txBody>
      </p:sp>
      <p:sp>
        <p:nvSpPr>
          <p:cNvPr id="50" name="ZoneTexte 49">
            <a:extLst>
              <a:ext uri="{FF2B5EF4-FFF2-40B4-BE49-F238E27FC236}">
                <a16:creationId xmlns:a16="http://schemas.microsoft.com/office/drawing/2014/main" id="{08EBF645-65C0-92BB-DF2C-A4F170BC83CB}"/>
              </a:ext>
            </a:extLst>
          </p:cNvPr>
          <p:cNvSpPr txBox="1"/>
          <p:nvPr/>
        </p:nvSpPr>
        <p:spPr>
          <a:xfrm>
            <a:off x="5786373" y="2066538"/>
            <a:ext cx="5927194"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randomized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immuno-guided prophylaxis (IP), 3 months of universal prophylaxis followed by CMV-specific cell-mediated immunity guided discontinuation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standard prophylaxis (SP), 6 months of prophylaxis followed by pre-emptive therapy, both for a total of 12 months</a:t>
            </a:r>
          </a:p>
        </p:txBody>
      </p:sp>
      <p:cxnSp>
        <p:nvCxnSpPr>
          <p:cNvPr id="51" name="Connecteur droit 50">
            <a:extLst>
              <a:ext uri="{FF2B5EF4-FFF2-40B4-BE49-F238E27FC236}">
                <a16:creationId xmlns:a16="http://schemas.microsoft.com/office/drawing/2014/main" id="{2A0792A7-19B6-667F-2DD0-6B764512C242}"/>
              </a:ext>
            </a:extLst>
          </p:cNvPr>
          <p:cNvCxnSpPr>
            <a:cxnSpLocks/>
          </p:cNvCxnSpPr>
          <p:nvPr/>
        </p:nvCxnSpPr>
        <p:spPr>
          <a:xfrm>
            <a:off x="8837168" y="1933015"/>
            <a:ext cx="0" cy="17333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E18D916A-B55A-4AC7-354D-FB39C662F83E}"/>
              </a:ext>
            </a:extLst>
          </p:cNvPr>
          <p:cNvCxnSpPr>
            <a:cxnSpLocks/>
          </p:cNvCxnSpPr>
          <p:nvPr/>
        </p:nvCxnSpPr>
        <p:spPr>
          <a:xfrm>
            <a:off x="8768080" y="4030835"/>
            <a:ext cx="0" cy="17333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DD552805-AD31-452E-CCF5-F025B6B17F38}"/>
              </a:ext>
            </a:extLst>
          </p:cNvPr>
          <p:cNvCxnSpPr>
            <a:cxnSpLocks/>
          </p:cNvCxnSpPr>
          <p:nvPr/>
        </p:nvCxnSpPr>
        <p:spPr>
          <a:xfrm>
            <a:off x="8768080" y="5149098"/>
            <a:ext cx="0" cy="17333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49EBA2A0-B170-67A2-DE46-E223247E27A4}"/>
              </a:ext>
            </a:extLst>
          </p:cNvPr>
          <p:cNvCxnSpPr>
            <a:cxnSpLocks/>
          </p:cNvCxnSpPr>
          <p:nvPr/>
        </p:nvCxnSpPr>
        <p:spPr>
          <a:xfrm>
            <a:off x="8770112" y="3191935"/>
            <a:ext cx="0" cy="17333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4437344-6A99-9004-45A6-EDA8F37A04D1}"/>
              </a:ext>
            </a:extLst>
          </p:cNvPr>
          <p:cNvGrpSpPr/>
          <p:nvPr/>
        </p:nvGrpSpPr>
        <p:grpSpPr>
          <a:xfrm>
            <a:off x="11575287" y="44389"/>
            <a:ext cx="525242" cy="509983"/>
            <a:chOff x="4213599" y="3634223"/>
            <a:chExt cx="485297" cy="471198"/>
          </a:xfrm>
        </p:grpSpPr>
        <p:sp>
          <p:nvSpPr>
            <p:cNvPr id="16" name="Ellipse 15">
              <a:hlinkClick r:id="rId3" action="ppaction://hlinksldjump"/>
              <a:extLst>
                <a:ext uri="{FF2B5EF4-FFF2-40B4-BE49-F238E27FC236}">
                  <a16:creationId xmlns:a16="http://schemas.microsoft.com/office/drawing/2014/main" id="{1A0C2964-394D-3A8C-EAA7-DCE0879EC605}"/>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A5F587D-95C1-B569-315E-1A01CC5A877D}"/>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CAE44B26-8651-4B67-1109-F242B91AE79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F09BF4D1-FC6A-2E44-316C-4D26EE31130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2D145225-C80C-8488-C02A-3E9C111B3C22}"/>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3" name="Rectangle 22">
            <a:hlinkClick r:id="rId4" action="ppaction://hlinksldjump"/>
            <a:extLst>
              <a:ext uri="{FF2B5EF4-FFF2-40B4-BE49-F238E27FC236}">
                <a16:creationId xmlns:a16="http://schemas.microsoft.com/office/drawing/2014/main" id="{8018BE0F-58CE-6CE2-7339-53F0014E477A}"/>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44BF8E9E-A64A-E3A5-43BC-2CC94D4C6B28}"/>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Paéz</a:t>
            </a:r>
            <a:r>
              <a:rPr lang="en-US" sz="1000" dirty="0">
                <a:latin typeface="Arial" panose="020B0604020202020204" pitchFamily="34" charset="0"/>
                <a:cs typeface="Arial" panose="020B0604020202020204" pitchFamily="34" charset="0"/>
              </a:rPr>
              <a:t> Vega A. et al., ESOT Congress 2025 (Abstract 1045)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30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A31595-BA63-F544-69D3-678D829A572A}"/>
              </a:ext>
            </a:extLst>
          </p:cNvPr>
          <p:cNvSpPr txBox="1"/>
          <p:nvPr/>
        </p:nvSpPr>
        <p:spPr>
          <a:xfrm>
            <a:off x="665356" y="1802200"/>
            <a:ext cx="10861288" cy="2239844"/>
          </a:xfrm>
          <a:prstGeom prst="rect">
            <a:avLst/>
          </a:prstGeom>
          <a:noFill/>
        </p:spPr>
        <p:txBody>
          <a:bodyPr wrap="square">
            <a:sp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slide deck is designed for personal educational purposes only and should not be utilised for making patient management decisions. It is important to verify all information provided before treating patients or applying any therapies mentioned in these materials.</a:t>
            </a:r>
            <a:endParaRPr kumimoji="0" lang="en-GB"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Title 2">
            <a:extLst>
              <a:ext uri="{FF2B5EF4-FFF2-40B4-BE49-F238E27FC236}">
                <a16:creationId xmlns:a16="http://schemas.microsoft.com/office/drawing/2014/main" id="{92B0DC18-8CA5-00DA-627F-7397CBD01220}"/>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Disclaimer</a:t>
            </a:r>
          </a:p>
        </p:txBody>
      </p:sp>
      <p:sp>
        <p:nvSpPr>
          <p:cNvPr id="9" name="Rectangle 8">
            <a:extLst>
              <a:ext uri="{FF2B5EF4-FFF2-40B4-BE49-F238E27FC236}">
                <a16:creationId xmlns:a16="http://schemas.microsoft.com/office/drawing/2014/main" id="{EAAF4925-F8A1-E6BF-040B-71CCC076132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45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428D-05B8-C809-8C45-29879690FE85}"/>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FAF0DCF-CF91-1C5A-332D-39F002E7043E}"/>
              </a:ext>
            </a:extLst>
          </p:cNvPr>
          <p:cNvSpPr>
            <a:spLocks noGrp="1"/>
          </p:cNvSpPr>
          <p:nvPr>
            <p:ph type="title"/>
          </p:nvPr>
        </p:nvSpPr>
        <p:spPr>
          <a:xfrm>
            <a:off x="335502" y="1464314"/>
            <a:ext cx="10969587" cy="402626"/>
          </a:xfrm>
        </p:spPr>
        <p:txBody>
          <a:bodyPr>
            <a:normAutofit fontScale="90000"/>
          </a:bodyPr>
          <a:lstStyle/>
          <a:p>
            <a:r>
              <a:rPr lang="en-GB" dirty="0">
                <a:latin typeface="Arial" panose="020B0604020202020204" pitchFamily="34" charset="0"/>
                <a:cs typeface="Arial" panose="020B0604020202020204" pitchFamily="34" charset="0"/>
              </a:rPr>
              <a:t>Immuno-guided prophylaxis for the prevention of CMV disease in low-risk lung transplant recipients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C50305-147B-73D5-B8B3-F3220F2D0B7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E04739-6FD4-EF7D-3399-43F7866D4A2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DC75BE55-7DB0-F061-565E-263F3B80FE29}"/>
              </a:ext>
            </a:extLst>
          </p:cNvPr>
          <p:cNvSpPr txBox="1"/>
          <p:nvPr/>
        </p:nvSpPr>
        <p:spPr>
          <a:xfrm>
            <a:off x="470351" y="1110737"/>
            <a:ext cx="5625649" cy="584775"/>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Results</a:t>
            </a:r>
            <a:endParaRPr lang="en-GB" b="1"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A0DCCB4-A6DB-468D-D832-8BEFC5F74979}"/>
              </a:ext>
            </a:extLst>
          </p:cNvPr>
          <p:cNvSpPr txBox="1"/>
          <p:nvPr/>
        </p:nvSpPr>
        <p:spPr>
          <a:xfrm>
            <a:off x="6668874" y="4581896"/>
            <a:ext cx="5264265" cy="129266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Conclusions</a:t>
            </a:r>
          </a:p>
          <a:p>
            <a:endParaRPr lang="en-GB" sz="18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400" dirty="0">
                <a:latin typeface="Arial" panose="020B0604020202020204" pitchFamily="34" charset="0"/>
                <a:cs typeface="Arial" panose="020B0604020202020204" pitchFamily="34" charset="0"/>
              </a:rPr>
              <a:t>Immuno-guided prophylaxis was noninferior to the standard of care in preventing CMV disease in lung transplant recipients</a:t>
            </a:r>
            <a:endParaRPr lang="en-GB" sz="1400" dirty="0"/>
          </a:p>
        </p:txBody>
      </p:sp>
      <p:graphicFrame>
        <p:nvGraphicFramePr>
          <p:cNvPr id="14" name="Graphique 13">
            <a:extLst>
              <a:ext uri="{FF2B5EF4-FFF2-40B4-BE49-F238E27FC236}">
                <a16:creationId xmlns:a16="http://schemas.microsoft.com/office/drawing/2014/main" id="{ECEA3A6F-FF5F-E805-5926-581A935DF238}"/>
              </a:ext>
            </a:extLst>
          </p:cNvPr>
          <p:cNvGraphicFramePr>
            <a:graphicFrameLocks/>
          </p:cNvGraphicFramePr>
          <p:nvPr>
            <p:extLst>
              <p:ext uri="{D42A27DB-BD31-4B8C-83A1-F6EECF244321}">
                <p14:modId xmlns:p14="http://schemas.microsoft.com/office/powerpoint/2010/main" val="2993337857"/>
              </p:ext>
            </p:extLst>
          </p:nvPr>
        </p:nvGraphicFramePr>
        <p:xfrm>
          <a:off x="7445421" y="1893818"/>
          <a:ext cx="1520075" cy="1683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phique 15">
            <a:extLst>
              <a:ext uri="{FF2B5EF4-FFF2-40B4-BE49-F238E27FC236}">
                <a16:creationId xmlns:a16="http://schemas.microsoft.com/office/drawing/2014/main" id="{ECEA3A6F-FF5F-E805-5926-581A935DF238}"/>
              </a:ext>
            </a:extLst>
          </p:cNvPr>
          <p:cNvGraphicFramePr>
            <a:graphicFrameLocks/>
          </p:cNvGraphicFramePr>
          <p:nvPr>
            <p:extLst>
              <p:ext uri="{D42A27DB-BD31-4B8C-83A1-F6EECF244321}">
                <p14:modId xmlns:p14="http://schemas.microsoft.com/office/powerpoint/2010/main" val="3000081624"/>
              </p:ext>
            </p:extLst>
          </p:nvPr>
        </p:nvGraphicFramePr>
        <p:xfrm>
          <a:off x="10166850" y="1881301"/>
          <a:ext cx="1520076" cy="1683776"/>
        </p:xfrm>
        <a:graphic>
          <a:graphicData uri="http://schemas.openxmlformats.org/drawingml/2006/chart">
            <c:chart xmlns:c="http://schemas.openxmlformats.org/drawingml/2006/chart" xmlns:r="http://schemas.openxmlformats.org/officeDocument/2006/relationships" r:id="rId4"/>
          </a:graphicData>
        </a:graphic>
      </p:graphicFrame>
      <p:sp>
        <p:nvSpPr>
          <p:cNvPr id="18" name="ZoneTexte 17">
            <a:extLst>
              <a:ext uri="{FF2B5EF4-FFF2-40B4-BE49-F238E27FC236}">
                <a16:creationId xmlns:a16="http://schemas.microsoft.com/office/drawing/2014/main" id="{D912D314-FEAB-2C99-6FF9-002749E2EDFA}"/>
              </a:ext>
            </a:extLst>
          </p:cNvPr>
          <p:cNvSpPr txBox="1"/>
          <p:nvPr/>
        </p:nvSpPr>
        <p:spPr>
          <a:xfrm>
            <a:off x="7743204" y="2814605"/>
            <a:ext cx="619488"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14.7% </a:t>
            </a:r>
            <a:endParaRPr lang="en-GB" sz="1200" dirty="0"/>
          </a:p>
        </p:txBody>
      </p:sp>
      <p:sp>
        <p:nvSpPr>
          <p:cNvPr id="22" name="ZoneTexte 21">
            <a:extLst>
              <a:ext uri="{FF2B5EF4-FFF2-40B4-BE49-F238E27FC236}">
                <a16:creationId xmlns:a16="http://schemas.microsoft.com/office/drawing/2014/main" id="{13FBCB4F-B0B7-D6BC-90E7-799E3EC26E09}"/>
              </a:ext>
            </a:extLst>
          </p:cNvPr>
          <p:cNvSpPr txBox="1"/>
          <p:nvPr/>
        </p:nvSpPr>
        <p:spPr>
          <a:xfrm rot="16200000">
            <a:off x="6417297" y="2473175"/>
            <a:ext cx="1501553" cy="646331"/>
          </a:xfrm>
          <a:prstGeom prst="rect">
            <a:avLst/>
          </a:prstGeom>
          <a:noFill/>
        </p:spPr>
        <p:txBody>
          <a:bodyPr wrap="square">
            <a:spAutoFit/>
          </a:bodyPr>
          <a:lstStyle/>
          <a:p>
            <a:pPr algn="just"/>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patients with neutropenia during months 4 to 7 </a:t>
            </a:r>
            <a:endParaRPr lang="en-GB" sz="1600" dirty="0"/>
          </a:p>
        </p:txBody>
      </p:sp>
      <p:sp>
        <p:nvSpPr>
          <p:cNvPr id="26" name="ZoneTexte 25">
            <a:extLst>
              <a:ext uri="{FF2B5EF4-FFF2-40B4-BE49-F238E27FC236}">
                <a16:creationId xmlns:a16="http://schemas.microsoft.com/office/drawing/2014/main" id="{2DB65F45-2654-B5ED-E3F4-DAF25C4AB81B}"/>
              </a:ext>
            </a:extLst>
          </p:cNvPr>
          <p:cNvSpPr txBox="1"/>
          <p:nvPr/>
        </p:nvSpPr>
        <p:spPr>
          <a:xfrm>
            <a:off x="8287363" y="2500596"/>
            <a:ext cx="85254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25.3%</a:t>
            </a:r>
            <a:endParaRPr lang="en-GB" sz="1600" dirty="0"/>
          </a:p>
        </p:txBody>
      </p:sp>
      <p:sp>
        <p:nvSpPr>
          <p:cNvPr id="28" name="ZoneTexte 27">
            <a:extLst>
              <a:ext uri="{FF2B5EF4-FFF2-40B4-BE49-F238E27FC236}">
                <a16:creationId xmlns:a16="http://schemas.microsoft.com/office/drawing/2014/main" id="{4A97DE78-1012-E836-3D38-7F0216867117}"/>
              </a:ext>
            </a:extLst>
          </p:cNvPr>
          <p:cNvSpPr txBox="1"/>
          <p:nvPr/>
        </p:nvSpPr>
        <p:spPr>
          <a:xfrm rot="16200000">
            <a:off x="9172024" y="2348089"/>
            <a:ext cx="1869052"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patients with rejection</a:t>
            </a:r>
            <a:endParaRPr lang="en-GB" sz="1200" dirty="0"/>
          </a:p>
        </p:txBody>
      </p:sp>
      <p:sp>
        <p:nvSpPr>
          <p:cNvPr id="30" name="ZoneTexte 29">
            <a:extLst>
              <a:ext uri="{FF2B5EF4-FFF2-40B4-BE49-F238E27FC236}">
                <a16:creationId xmlns:a16="http://schemas.microsoft.com/office/drawing/2014/main" id="{B09A2CD7-538B-E5C8-5930-1D020759A17D}"/>
              </a:ext>
            </a:extLst>
          </p:cNvPr>
          <p:cNvSpPr txBox="1"/>
          <p:nvPr/>
        </p:nvSpPr>
        <p:spPr>
          <a:xfrm>
            <a:off x="10443850" y="2249027"/>
            <a:ext cx="2076095"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33.3%</a:t>
            </a:r>
            <a:endParaRPr lang="en-GB" sz="1200" dirty="0"/>
          </a:p>
        </p:txBody>
      </p:sp>
      <p:sp>
        <p:nvSpPr>
          <p:cNvPr id="32" name="ZoneTexte 31">
            <a:extLst>
              <a:ext uri="{FF2B5EF4-FFF2-40B4-BE49-F238E27FC236}">
                <a16:creationId xmlns:a16="http://schemas.microsoft.com/office/drawing/2014/main" id="{85C2D51E-2EE0-8F77-F5A4-56CED7C0F22E}"/>
              </a:ext>
            </a:extLst>
          </p:cNvPr>
          <p:cNvSpPr txBox="1"/>
          <p:nvPr/>
        </p:nvSpPr>
        <p:spPr>
          <a:xfrm>
            <a:off x="11015658" y="2350809"/>
            <a:ext cx="635962"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30.7%</a:t>
            </a:r>
            <a:endParaRPr lang="en-GB" sz="1200" dirty="0"/>
          </a:p>
        </p:txBody>
      </p:sp>
      <p:sp>
        <p:nvSpPr>
          <p:cNvPr id="36" name="ZoneTexte 35">
            <a:extLst>
              <a:ext uri="{FF2B5EF4-FFF2-40B4-BE49-F238E27FC236}">
                <a16:creationId xmlns:a16="http://schemas.microsoft.com/office/drawing/2014/main" id="{8D501754-4692-0FF9-B680-8550C6D3B0B7}"/>
              </a:ext>
            </a:extLst>
          </p:cNvPr>
          <p:cNvSpPr txBox="1"/>
          <p:nvPr/>
        </p:nvSpPr>
        <p:spPr>
          <a:xfrm>
            <a:off x="6646232" y="3682612"/>
            <a:ext cx="6903720" cy="523220"/>
          </a:xfrm>
          <a:prstGeom prst="rect">
            <a:avLst/>
          </a:prstGeom>
          <a:noFill/>
        </p:spPr>
        <p:txBody>
          <a:bodyPr wrap="square">
            <a:spAutoFit/>
          </a:bodyPr>
          <a:lstStyle/>
          <a:p>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RD 0.11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-0.02 to 0.23]</a:t>
            </a:r>
          </a:p>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p=0.09 (No significant difference)</a:t>
            </a:r>
            <a:endParaRPr lang="en-GB" sz="1400" dirty="0"/>
          </a:p>
        </p:txBody>
      </p:sp>
      <p:sp>
        <p:nvSpPr>
          <p:cNvPr id="38" name="ZoneTexte 37">
            <a:extLst>
              <a:ext uri="{FF2B5EF4-FFF2-40B4-BE49-F238E27FC236}">
                <a16:creationId xmlns:a16="http://schemas.microsoft.com/office/drawing/2014/main" id="{94401598-3815-3026-3920-992D8B5D4C21}"/>
              </a:ext>
            </a:extLst>
          </p:cNvPr>
          <p:cNvSpPr txBox="1"/>
          <p:nvPr/>
        </p:nvSpPr>
        <p:spPr>
          <a:xfrm>
            <a:off x="9380251" y="3684099"/>
            <a:ext cx="6903720" cy="707886"/>
          </a:xfrm>
          <a:prstGeom prst="rect">
            <a:avLst/>
          </a:prstGeom>
          <a:noFill/>
        </p:spPr>
        <p:txBody>
          <a:bodyPr wrap="square">
            <a:spAutoFit/>
          </a:bodyPr>
          <a:lstStyle/>
          <a:p>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RD -0.03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-0.18 to 0.12]</a:t>
            </a:r>
          </a:p>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p=0.690 (No significant difference)</a:t>
            </a:r>
            <a:endParaRPr lang="en-GB" sz="1400" dirty="0"/>
          </a:p>
          <a:p>
            <a:endParaRPr lang="en-GB" sz="1200" dirty="0"/>
          </a:p>
        </p:txBody>
      </p:sp>
      <p:sp>
        <p:nvSpPr>
          <p:cNvPr id="40" name="ZoneTexte 39">
            <a:extLst>
              <a:ext uri="{FF2B5EF4-FFF2-40B4-BE49-F238E27FC236}">
                <a16:creationId xmlns:a16="http://schemas.microsoft.com/office/drawing/2014/main" id="{1B7E1291-67F2-0BB5-D1C1-3C5468917A98}"/>
              </a:ext>
            </a:extLst>
          </p:cNvPr>
          <p:cNvSpPr txBox="1"/>
          <p:nvPr/>
        </p:nvSpPr>
        <p:spPr>
          <a:xfrm>
            <a:off x="7842627" y="3403262"/>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41" name="ZoneTexte 40">
            <a:extLst>
              <a:ext uri="{FF2B5EF4-FFF2-40B4-BE49-F238E27FC236}">
                <a16:creationId xmlns:a16="http://schemas.microsoft.com/office/drawing/2014/main" id="{413F1A81-2782-6FDE-561E-44F21E3E0CAB}"/>
              </a:ext>
            </a:extLst>
          </p:cNvPr>
          <p:cNvSpPr txBox="1"/>
          <p:nvPr/>
        </p:nvSpPr>
        <p:spPr>
          <a:xfrm>
            <a:off x="10553602" y="3366549"/>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42" name="ZoneTexte 41">
            <a:extLst>
              <a:ext uri="{FF2B5EF4-FFF2-40B4-BE49-F238E27FC236}">
                <a16:creationId xmlns:a16="http://schemas.microsoft.com/office/drawing/2014/main" id="{EC29180C-2CB4-AF90-2298-0C40DE5B16D9}"/>
              </a:ext>
            </a:extLst>
          </p:cNvPr>
          <p:cNvSpPr txBox="1"/>
          <p:nvPr/>
        </p:nvSpPr>
        <p:spPr>
          <a:xfrm>
            <a:off x="8362692" y="3420432"/>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sp>
        <p:nvSpPr>
          <p:cNvPr id="43" name="ZoneTexte 42">
            <a:extLst>
              <a:ext uri="{FF2B5EF4-FFF2-40B4-BE49-F238E27FC236}">
                <a16:creationId xmlns:a16="http://schemas.microsoft.com/office/drawing/2014/main" id="{0B4B8FAF-26C8-0E8C-AB75-8FE366EB1140}"/>
              </a:ext>
            </a:extLst>
          </p:cNvPr>
          <p:cNvSpPr txBox="1"/>
          <p:nvPr/>
        </p:nvSpPr>
        <p:spPr>
          <a:xfrm>
            <a:off x="11098853" y="3397974"/>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graphicFrame>
        <p:nvGraphicFramePr>
          <p:cNvPr id="48" name="Graphique 47">
            <a:extLst>
              <a:ext uri="{FF2B5EF4-FFF2-40B4-BE49-F238E27FC236}">
                <a16:creationId xmlns:a16="http://schemas.microsoft.com/office/drawing/2014/main" id="{A9DEC45E-795F-E1B5-D05F-AF220700B48B}"/>
              </a:ext>
            </a:extLst>
          </p:cNvPr>
          <p:cNvGraphicFramePr>
            <a:graphicFrameLocks/>
          </p:cNvGraphicFramePr>
          <p:nvPr>
            <p:extLst>
              <p:ext uri="{D42A27DB-BD31-4B8C-83A1-F6EECF244321}">
                <p14:modId xmlns:p14="http://schemas.microsoft.com/office/powerpoint/2010/main" val="1855001038"/>
              </p:ext>
            </p:extLst>
          </p:nvPr>
        </p:nvGraphicFramePr>
        <p:xfrm>
          <a:off x="992963" y="1720176"/>
          <a:ext cx="1520075" cy="1683775"/>
        </p:xfrm>
        <a:graphic>
          <a:graphicData uri="http://schemas.openxmlformats.org/drawingml/2006/chart">
            <c:chart xmlns:c="http://schemas.openxmlformats.org/drawingml/2006/chart" xmlns:r="http://schemas.openxmlformats.org/officeDocument/2006/relationships" r:id="rId5"/>
          </a:graphicData>
        </a:graphic>
      </p:graphicFrame>
      <p:sp>
        <p:nvSpPr>
          <p:cNvPr id="49" name="ZoneTexte 48">
            <a:extLst>
              <a:ext uri="{FF2B5EF4-FFF2-40B4-BE49-F238E27FC236}">
                <a16:creationId xmlns:a16="http://schemas.microsoft.com/office/drawing/2014/main" id="{A4897316-D508-9C02-6F39-3F2F63A2D589}"/>
              </a:ext>
            </a:extLst>
          </p:cNvPr>
          <p:cNvSpPr txBox="1"/>
          <p:nvPr/>
        </p:nvSpPr>
        <p:spPr>
          <a:xfrm>
            <a:off x="1313569" y="2537011"/>
            <a:ext cx="85254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18.7% </a:t>
            </a:r>
            <a:endParaRPr lang="en-GB" sz="1200" dirty="0"/>
          </a:p>
        </p:txBody>
      </p:sp>
      <p:sp>
        <p:nvSpPr>
          <p:cNvPr id="50" name="ZoneTexte 49">
            <a:extLst>
              <a:ext uri="{FF2B5EF4-FFF2-40B4-BE49-F238E27FC236}">
                <a16:creationId xmlns:a16="http://schemas.microsoft.com/office/drawing/2014/main" id="{EE96503E-1F78-78C7-DB6F-2502E9F779F6}"/>
              </a:ext>
            </a:extLst>
          </p:cNvPr>
          <p:cNvSpPr txBox="1"/>
          <p:nvPr/>
        </p:nvSpPr>
        <p:spPr>
          <a:xfrm>
            <a:off x="1881918" y="2595176"/>
            <a:ext cx="852540" cy="276999"/>
          </a:xfrm>
          <a:prstGeom prst="rect">
            <a:avLst/>
          </a:prstGeom>
          <a:noFill/>
        </p:spPr>
        <p:txBody>
          <a:bodyPr wrap="square">
            <a:spAutoFit/>
          </a:bodyPr>
          <a:lstStyle/>
          <a:p>
            <a:r>
              <a:rPr lang="en-GB" sz="1200" dirty="0">
                <a:solidFill>
                  <a:srgbClr val="140032"/>
                </a:solidFill>
                <a:latin typeface="Arial" panose="020B0604020202020204" pitchFamily="34" charset="0"/>
                <a:cs typeface="Arial" panose="020B0604020202020204" pitchFamily="34" charset="0"/>
              </a:rPr>
              <a:t>16</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GB" sz="1600" dirty="0"/>
          </a:p>
        </p:txBody>
      </p:sp>
      <p:sp>
        <p:nvSpPr>
          <p:cNvPr id="51" name="ZoneTexte 50">
            <a:extLst>
              <a:ext uri="{FF2B5EF4-FFF2-40B4-BE49-F238E27FC236}">
                <a16:creationId xmlns:a16="http://schemas.microsoft.com/office/drawing/2014/main" id="{472A9CE3-BEF7-935F-801B-6829312E3C6B}"/>
              </a:ext>
            </a:extLst>
          </p:cNvPr>
          <p:cNvSpPr txBox="1"/>
          <p:nvPr/>
        </p:nvSpPr>
        <p:spPr>
          <a:xfrm>
            <a:off x="1406731" y="3245102"/>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52" name="ZoneTexte 51">
            <a:extLst>
              <a:ext uri="{FF2B5EF4-FFF2-40B4-BE49-F238E27FC236}">
                <a16:creationId xmlns:a16="http://schemas.microsoft.com/office/drawing/2014/main" id="{5B3CAF4A-95F1-1C46-8114-DB0F4168ACD2}"/>
              </a:ext>
            </a:extLst>
          </p:cNvPr>
          <p:cNvSpPr txBox="1"/>
          <p:nvPr/>
        </p:nvSpPr>
        <p:spPr>
          <a:xfrm>
            <a:off x="1926796" y="3243984"/>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sp>
        <p:nvSpPr>
          <p:cNvPr id="56" name="ZoneTexte 55">
            <a:extLst>
              <a:ext uri="{FF2B5EF4-FFF2-40B4-BE49-F238E27FC236}">
                <a16:creationId xmlns:a16="http://schemas.microsoft.com/office/drawing/2014/main" id="{32A4B13D-1E3A-D632-05AC-6C1350EB33DB}"/>
              </a:ext>
            </a:extLst>
          </p:cNvPr>
          <p:cNvSpPr txBox="1"/>
          <p:nvPr/>
        </p:nvSpPr>
        <p:spPr>
          <a:xfrm>
            <a:off x="36286" y="3458711"/>
            <a:ext cx="320390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Risk difference:</a:t>
            </a:r>
            <a:endParaRPr lang="en-GB" sz="1400" dirty="0">
              <a:solidFill>
                <a:srgbClr val="14003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RD -0.03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-0.15% to 0.06%]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p=0.62 (No significant difference) </a:t>
            </a:r>
          </a:p>
        </p:txBody>
      </p:sp>
      <p:sp>
        <p:nvSpPr>
          <p:cNvPr id="58" name="ZoneTexte 57">
            <a:extLst>
              <a:ext uri="{FF2B5EF4-FFF2-40B4-BE49-F238E27FC236}">
                <a16:creationId xmlns:a16="http://schemas.microsoft.com/office/drawing/2014/main" id="{2F62BD78-ECDE-A486-101F-F13A5F3142EE}"/>
              </a:ext>
            </a:extLst>
          </p:cNvPr>
          <p:cNvSpPr txBox="1"/>
          <p:nvPr/>
        </p:nvSpPr>
        <p:spPr>
          <a:xfrm rot="16200000">
            <a:off x="-139426" y="2272693"/>
            <a:ext cx="1800850" cy="461665"/>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Incidence of CMV disease at month 18 </a:t>
            </a:r>
            <a:endParaRPr lang="en-GB" sz="1200" dirty="0"/>
          </a:p>
        </p:txBody>
      </p:sp>
      <p:graphicFrame>
        <p:nvGraphicFramePr>
          <p:cNvPr id="59" name="Graphique 58">
            <a:extLst>
              <a:ext uri="{FF2B5EF4-FFF2-40B4-BE49-F238E27FC236}">
                <a16:creationId xmlns:a16="http://schemas.microsoft.com/office/drawing/2014/main" id="{487D6F3E-2C74-E521-D631-705ADBCE434A}"/>
              </a:ext>
            </a:extLst>
          </p:cNvPr>
          <p:cNvGraphicFramePr>
            <a:graphicFrameLocks/>
          </p:cNvGraphicFramePr>
          <p:nvPr>
            <p:extLst>
              <p:ext uri="{D42A27DB-BD31-4B8C-83A1-F6EECF244321}">
                <p14:modId xmlns:p14="http://schemas.microsoft.com/office/powerpoint/2010/main" val="3518589170"/>
              </p:ext>
            </p:extLst>
          </p:nvPr>
        </p:nvGraphicFramePr>
        <p:xfrm>
          <a:off x="4020579" y="1742797"/>
          <a:ext cx="1688965" cy="1683775"/>
        </p:xfrm>
        <a:graphic>
          <a:graphicData uri="http://schemas.openxmlformats.org/drawingml/2006/chart">
            <c:chart xmlns:c="http://schemas.openxmlformats.org/drawingml/2006/chart" xmlns:r="http://schemas.openxmlformats.org/officeDocument/2006/relationships" r:id="rId6"/>
          </a:graphicData>
        </a:graphic>
      </p:graphicFrame>
      <p:pic>
        <p:nvPicPr>
          <p:cNvPr id="61" name="Graphic 12" descr="Users with solid fill">
            <a:extLst>
              <a:ext uri="{FF2B5EF4-FFF2-40B4-BE49-F238E27FC236}">
                <a16:creationId xmlns:a16="http://schemas.microsoft.com/office/drawing/2014/main" id="{0532F762-5DEB-37D7-92D5-26501967AB1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32126" y="1306531"/>
            <a:ext cx="480404" cy="480404"/>
          </a:xfrm>
          <a:prstGeom prst="rect">
            <a:avLst/>
          </a:prstGeom>
        </p:spPr>
      </p:pic>
      <p:sp>
        <p:nvSpPr>
          <p:cNvPr id="65" name="ZoneTexte 64">
            <a:extLst>
              <a:ext uri="{FF2B5EF4-FFF2-40B4-BE49-F238E27FC236}">
                <a16:creationId xmlns:a16="http://schemas.microsoft.com/office/drawing/2014/main" id="{E3424D71-E95D-1DE7-FD4A-8DD9DFE75344}"/>
              </a:ext>
            </a:extLst>
          </p:cNvPr>
          <p:cNvSpPr txBox="1"/>
          <p:nvPr/>
        </p:nvSpPr>
        <p:spPr>
          <a:xfrm rot="16200000">
            <a:off x="2651485" y="2302821"/>
            <a:ext cx="1979296" cy="646331"/>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patients who developed CMV disease at ≤ 180 days after transplant </a:t>
            </a:r>
            <a:endParaRPr lang="en-GB" sz="1200" dirty="0"/>
          </a:p>
        </p:txBody>
      </p:sp>
      <p:sp>
        <p:nvSpPr>
          <p:cNvPr id="66" name="ZoneTexte 65">
            <a:extLst>
              <a:ext uri="{FF2B5EF4-FFF2-40B4-BE49-F238E27FC236}">
                <a16:creationId xmlns:a16="http://schemas.microsoft.com/office/drawing/2014/main" id="{B6158515-7487-A76A-E4F1-4C6AA29B0877}"/>
              </a:ext>
            </a:extLst>
          </p:cNvPr>
          <p:cNvSpPr txBox="1"/>
          <p:nvPr/>
        </p:nvSpPr>
        <p:spPr>
          <a:xfrm>
            <a:off x="4478717" y="3257376"/>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67" name="ZoneTexte 66">
            <a:extLst>
              <a:ext uri="{FF2B5EF4-FFF2-40B4-BE49-F238E27FC236}">
                <a16:creationId xmlns:a16="http://schemas.microsoft.com/office/drawing/2014/main" id="{10F40D8B-17D0-6A5E-3702-CECADD277C9D}"/>
              </a:ext>
            </a:extLst>
          </p:cNvPr>
          <p:cNvSpPr txBox="1"/>
          <p:nvPr/>
        </p:nvSpPr>
        <p:spPr>
          <a:xfrm>
            <a:off x="4998755" y="3243984"/>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sp>
        <p:nvSpPr>
          <p:cNvPr id="69" name="ZoneTexte 68">
            <a:extLst>
              <a:ext uri="{FF2B5EF4-FFF2-40B4-BE49-F238E27FC236}">
                <a16:creationId xmlns:a16="http://schemas.microsoft.com/office/drawing/2014/main" id="{CFD08E52-8AC8-202B-B4A2-11E33AFA75C4}"/>
              </a:ext>
            </a:extLst>
          </p:cNvPr>
          <p:cNvSpPr txBox="1"/>
          <p:nvPr/>
        </p:nvSpPr>
        <p:spPr>
          <a:xfrm>
            <a:off x="4435775" y="2662895"/>
            <a:ext cx="486780"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8% </a:t>
            </a:r>
            <a:endParaRPr lang="en-GB" sz="1200" dirty="0"/>
          </a:p>
        </p:txBody>
      </p:sp>
      <p:sp>
        <p:nvSpPr>
          <p:cNvPr id="71" name="ZoneTexte 70">
            <a:extLst>
              <a:ext uri="{FF2B5EF4-FFF2-40B4-BE49-F238E27FC236}">
                <a16:creationId xmlns:a16="http://schemas.microsoft.com/office/drawing/2014/main" id="{7D0B51E8-1C19-A1D0-DB30-CBB0F53DB162}"/>
              </a:ext>
            </a:extLst>
          </p:cNvPr>
          <p:cNvSpPr txBox="1"/>
          <p:nvPr/>
        </p:nvSpPr>
        <p:spPr>
          <a:xfrm>
            <a:off x="4998782" y="3055855"/>
            <a:ext cx="715675" cy="276999"/>
          </a:xfrm>
          <a:prstGeom prst="rect">
            <a:avLst/>
          </a:prstGeom>
          <a:noFill/>
        </p:spPr>
        <p:txBody>
          <a:bodyPr wrap="square">
            <a:spAutoFit/>
          </a:bodyPr>
          <a:lstStyle/>
          <a:p>
            <a:r>
              <a:rPr lang="en-GB" sz="1200" dirty="0">
                <a:solidFill>
                  <a:srgbClr val="140032"/>
                </a:solidFill>
                <a:latin typeface="Arial" panose="020B0604020202020204" pitchFamily="34" charset="0"/>
                <a:cs typeface="Arial" panose="020B0604020202020204" pitchFamily="34" charset="0"/>
              </a:rPr>
              <a:t>0</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GB" sz="1600" dirty="0"/>
          </a:p>
        </p:txBody>
      </p:sp>
      <p:sp>
        <p:nvSpPr>
          <p:cNvPr id="75" name="ZoneTexte 74">
            <a:extLst>
              <a:ext uri="{FF2B5EF4-FFF2-40B4-BE49-F238E27FC236}">
                <a16:creationId xmlns:a16="http://schemas.microsoft.com/office/drawing/2014/main" id="{925B38CB-A3E9-387E-E617-4BFF871D5ED5}"/>
              </a:ext>
            </a:extLst>
          </p:cNvPr>
          <p:cNvSpPr txBox="1"/>
          <p:nvPr/>
        </p:nvSpPr>
        <p:spPr>
          <a:xfrm>
            <a:off x="3216170" y="3684826"/>
            <a:ext cx="2879830" cy="523220"/>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RD -0.08 </a:t>
            </a:r>
            <a:r>
              <a:rPr lang="en-GB" sz="1400" dirty="0">
                <a:latin typeface="Arial" panose="020B0604020202020204" pitchFamily="34" charset="0"/>
                <a:cs typeface="Arial" panose="020B0604020202020204" pitchFamily="34" charset="0"/>
              </a:rPr>
              <a:t>[95% CI -0.14 to -0.02]</a:t>
            </a:r>
          </a:p>
          <a:p>
            <a:r>
              <a:rPr lang="en-GB" sz="1400" dirty="0">
                <a:latin typeface="Arial" panose="020B0604020202020204" pitchFamily="34" charset="0"/>
                <a:cs typeface="Arial" panose="020B0604020202020204" pitchFamily="34" charset="0"/>
              </a:rPr>
              <a:t>p=0.009</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(Higher in IP vs SP) </a:t>
            </a:r>
            <a:endParaRPr lang="en-GB" sz="1400" dirty="0">
              <a:latin typeface="Arial" panose="020B0604020202020204" pitchFamily="34" charset="0"/>
              <a:cs typeface="Arial" panose="020B0604020202020204" pitchFamily="34" charset="0"/>
            </a:endParaRPr>
          </a:p>
        </p:txBody>
      </p:sp>
      <p:sp>
        <p:nvSpPr>
          <p:cNvPr id="79" name="ZoneTexte 78">
            <a:extLst>
              <a:ext uri="{FF2B5EF4-FFF2-40B4-BE49-F238E27FC236}">
                <a16:creationId xmlns:a16="http://schemas.microsoft.com/office/drawing/2014/main" id="{8C2DE2F6-F4EE-E20C-46D6-2ED1FB0E85F7}"/>
              </a:ext>
            </a:extLst>
          </p:cNvPr>
          <p:cNvSpPr txBox="1"/>
          <p:nvPr/>
        </p:nvSpPr>
        <p:spPr>
          <a:xfrm>
            <a:off x="6674627" y="1085412"/>
            <a:ext cx="4955601"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total of 30 patients (40%) in the IP group did not require prophylaxis from month 4 to 12</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aphicFrame>
        <p:nvGraphicFramePr>
          <p:cNvPr id="80" name="Graphique 79">
            <a:extLst>
              <a:ext uri="{FF2B5EF4-FFF2-40B4-BE49-F238E27FC236}">
                <a16:creationId xmlns:a16="http://schemas.microsoft.com/office/drawing/2014/main" id="{9E81985F-2441-0CD1-454B-1E0FE44E55F3}"/>
              </a:ext>
            </a:extLst>
          </p:cNvPr>
          <p:cNvGraphicFramePr>
            <a:graphicFrameLocks/>
          </p:cNvGraphicFramePr>
          <p:nvPr>
            <p:extLst>
              <p:ext uri="{D42A27DB-BD31-4B8C-83A1-F6EECF244321}">
                <p14:modId xmlns:p14="http://schemas.microsoft.com/office/powerpoint/2010/main" val="3833305849"/>
              </p:ext>
            </p:extLst>
          </p:nvPr>
        </p:nvGraphicFramePr>
        <p:xfrm>
          <a:off x="769678" y="4268075"/>
          <a:ext cx="1520075" cy="1683775"/>
        </p:xfrm>
        <a:graphic>
          <a:graphicData uri="http://schemas.openxmlformats.org/drawingml/2006/chart">
            <c:chart xmlns:c="http://schemas.openxmlformats.org/drawingml/2006/chart" xmlns:r="http://schemas.openxmlformats.org/officeDocument/2006/relationships" r:id="rId9"/>
          </a:graphicData>
        </a:graphic>
      </p:graphicFrame>
      <p:sp>
        <p:nvSpPr>
          <p:cNvPr id="81" name="ZoneTexte 80">
            <a:extLst>
              <a:ext uri="{FF2B5EF4-FFF2-40B4-BE49-F238E27FC236}">
                <a16:creationId xmlns:a16="http://schemas.microsoft.com/office/drawing/2014/main" id="{E7DD1E93-EA34-D5EF-E3CA-6BAB42DCAFA7}"/>
              </a:ext>
            </a:extLst>
          </p:cNvPr>
          <p:cNvSpPr txBox="1"/>
          <p:nvPr/>
        </p:nvSpPr>
        <p:spPr>
          <a:xfrm>
            <a:off x="1166606" y="5425799"/>
            <a:ext cx="461666"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a:t>
            </a:r>
            <a:endParaRPr lang="en-GB" sz="1200" dirty="0"/>
          </a:p>
        </p:txBody>
      </p:sp>
      <p:sp>
        <p:nvSpPr>
          <p:cNvPr id="82" name="ZoneTexte 81">
            <a:extLst>
              <a:ext uri="{FF2B5EF4-FFF2-40B4-BE49-F238E27FC236}">
                <a16:creationId xmlns:a16="http://schemas.microsoft.com/office/drawing/2014/main" id="{6786ED7B-B509-3C2A-4482-044F2708F034}"/>
              </a:ext>
            </a:extLst>
          </p:cNvPr>
          <p:cNvSpPr txBox="1"/>
          <p:nvPr/>
        </p:nvSpPr>
        <p:spPr>
          <a:xfrm>
            <a:off x="1657273" y="5137670"/>
            <a:ext cx="852540" cy="276999"/>
          </a:xfrm>
          <a:prstGeom prst="rect">
            <a:avLst/>
          </a:prstGeom>
          <a:noFill/>
        </p:spPr>
        <p:txBody>
          <a:bodyPr wrap="square">
            <a:spAutoFit/>
          </a:bodyPr>
          <a:lstStyle/>
          <a:p>
            <a:r>
              <a:rPr lang="en-GB" sz="1200" dirty="0">
                <a:solidFill>
                  <a:srgbClr val="140032"/>
                </a:solidFill>
                <a:latin typeface="Arial" panose="020B0604020202020204" pitchFamily="34" charset="0"/>
                <a:cs typeface="Arial" panose="020B0604020202020204" pitchFamily="34" charset="0"/>
              </a:rPr>
              <a:t>16</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lang="en-GB" sz="1600" dirty="0"/>
          </a:p>
        </p:txBody>
      </p:sp>
      <p:sp>
        <p:nvSpPr>
          <p:cNvPr id="83" name="ZoneTexte 82">
            <a:extLst>
              <a:ext uri="{FF2B5EF4-FFF2-40B4-BE49-F238E27FC236}">
                <a16:creationId xmlns:a16="http://schemas.microsoft.com/office/drawing/2014/main" id="{D1D13C4B-D0F0-16FB-053B-51172ABEBA77}"/>
              </a:ext>
            </a:extLst>
          </p:cNvPr>
          <p:cNvSpPr txBox="1"/>
          <p:nvPr/>
        </p:nvSpPr>
        <p:spPr>
          <a:xfrm>
            <a:off x="1193867" y="5793694"/>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84" name="ZoneTexte 83">
            <a:extLst>
              <a:ext uri="{FF2B5EF4-FFF2-40B4-BE49-F238E27FC236}">
                <a16:creationId xmlns:a16="http://schemas.microsoft.com/office/drawing/2014/main" id="{9EF546FE-0B88-83EC-685E-C82A1629BAD9}"/>
              </a:ext>
            </a:extLst>
          </p:cNvPr>
          <p:cNvSpPr txBox="1"/>
          <p:nvPr/>
        </p:nvSpPr>
        <p:spPr>
          <a:xfrm>
            <a:off x="1708726" y="5798914"/>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sp>
        <p:nvSpPr>
          <p:cNvPr id="88" name="ZoneTexte 87">
            <a:extLst>
              <a:ext uri="{FF2B5EF4-FFF2-40B4-BE49-F238E27FC236}">
                <a16:creationId xmlns:a16="http://schemas.microsoft.com/office/drawing/2014/main" id="{D8183662-C555-E1F8-22CA-6022AD1FC2D3}"/>
              </a:ext>
            </a:extLst>
          </p:cNvPr>
          <p:cNvSpPr txBox="1"/>
          <p:nvPr/>
        </p:nvSpPr>
        <p:spPr>
          <a:xfrm rot="16200000">
            <a:off x="-66854" y="4714089"/>
            <a:ext cx="1422604" cy="461665"/>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Asymptomatic CMV replication </a:t>
            </a:r>
            <a:endParaRPr lang="en-GB" sz="1600" dirty="0"/>
          </a:p>
        </p:txBody>
      </p:sp>
      <p:sp>
        <p:nvSpPr>
          <p:cNvPr id="92" name="ZoneTexte 91">
            <a:extLst>
              <a:ext uri="{FF2B5EF4-FFF2-40B4-BE49-F238E27FC236}">
                <a16:creationId xmlns:a16="http://schemas.microsoft.com/office/drawing/2014/main" id="{2A82EB0C-5507-7753-FF84-543B3D103E73}"/>
              </a:ext>
            </a:extLst>
          </p:cNvPr>
          <p:cNvSpPr txBox="1"/>
          <p:nvPr/>
        </p:nvSpPr>
        <p:spPr>
          <a:xfrm>
            <a:off x="158337" y="6017310"/>
            <a:ext cx="2832740" cy="523220"/>
          </a:xfrm>
          <a:prstGeom prst="rect">
            <a:avLst/>
          </a:prstGeom>
          <a:noFill/>
        </p:spPr>
        <p:txBody>
          <a:bodyPr wrap="square">
            <a:spAutoFit/>
          </a:bodyPr>
          <a:lstStyle/>
          <a:p>
            <a:r>
              <a:rPr kumimoji="0" lang="en-GB"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RD 0.12 </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[95% CI 0.03-0.21] </a:t>
            </a:r>
          </a:p>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p=0.009 (Reduced in IP vs SP) </a:t>
            </a:r>
            <a:endParaRPr lang="en-GB" dirty="0"/>
          </a:p>
        </p:txBody>
      </p:sp>
      <p:pic>
        <p:nvPicPr>
          <p:cNvPr id="96" name="Image 95">
            <a:extLst>
              <a:ext uri="{FF2B5EF4-FFF2-40B4-BE49-F238E27FC236}">
                <a16:creationId xmlns:a16="http://schemas.microsoft.com/office/drawing/2014/main" id="{A98898B5-D2C5-21E1-66AE-A4953F90B149}"/>
              </a:ext>
            </a:extLst>
          </p:cNvPr>
          <p:cNvPicPr>
            <a:picLocks noChangeAspect="1"/>
          </p:cNvPicPr>
          <p:nvPr/>
        </p:nvPicPr>
        <p:blipFill>
          <a:blip r:embed="rId10"/>
          <a:stretch>
            <a:fillRect/>
          </a:stretch>
        </p:blipFill>
        <p:spPr>
          <a:xfrm>
            <a:off x="2312530" y="1400911"/>
            <a:ext cx="2371550" cy="377985"/>
          </a:xfrm>
          <a:prstGeom prst="rect">
            <a:avLst/>
          </a:prstGeom>
        </p:spPr>
      </p:pic>
      <p:sp>
        <p:nvSpPr>
          <p:cNvPr id="100" name="ZoneTexte 99">
            <a:extLst>
              <a:ext uri="{FF2B5EF4-FFF2-40B4-BE49-F238E27FC236}">
                <a16:creationId xmlns:a16="http://schemas.microsoft.com/office/drawing/2014/main" id="{0D09C693-6D6D-4D9E-816C-0FADD7F7EF3F}"/>
              </a:ext>
            </a:extLst>
          </p:cNvPr>
          <p:cNvSpPr txBox="1"/>
          <p:nvPr/>
        </p:nvSpPr>
        <p:spPr>
          <a:xfrm>
            <a:off x="3481501" y="6007592"/>
            <a:ext cx="2395328" cy="52322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Lower in the IP vs SP group (</a:t>
            </a:r>
            <a:r>
              <a:rPr lang="en-GB" sz="1400" dirty="0">
                <a:solidFill>
                  <a:srgbClr val="140032"/>
                </a:solidFill>
                <a:latin typeface="Arial" panose="020B0604020202020204" pitchFamily="34" charset="0"/>
                <a:cs typeface="Arial" panose="020B0604020202020204" pitchFamily="34" charset="0"/>
              </a:rPr>
              <a:t>p</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&lt;0.001) </a:t>
            </a:r>
            <a:endParaRPr kumimoji="0" lang="en-GB"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04" name="ZoneTexte 103">
            <a:extLst>
              <a:ext uri="{FF2B5EF4-FFF2-40B4-BE49-F238E27FC236}">
                <a16:creationId xmlns:a16="http://schemas.microsoft.com/office/drawing/2014/main" id="{AACCC979-48A1-4336-7AA5-3B6C1EB001E9}"/>
              </a:ext>
            </a:extLst>
          </p:cNvPr>
          <p:cNvSpPr txBox="1"/>
          <p:nvPr/>
        </p:nvSpPr>
        <p:spPr>
          <a:xfrm rot="16200000">
            <a:off x="2910135" y="4710884"/>
            <a:ext cx="1683776" cy="461665"/>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Median days of valganciclovir </a:t>
            </a:r>
            <a:endParaRPr lang="en-GB" sz="1600" dirty="0"/>
          </a:p>
        </p:txBody>
      </p:sp>
      <p:graphicFrame>
        <p:nvGraphicFramePr>
          <p:cNvPr id="105" name="Graphique 104">
            <a:extLst>
              <a:ext uri="{FF2B5EF4-FFF2-40B4-BE49-F238E27FC236}">
                <a16:creationId xmlns:a16="http://schemas.microsoft.com/office/drawing/2014/main" id="{644E9393-8905-63F5-1C39-91DD08C6D947}"/>
              </a:ext>
            </a:extLst>
          </p:cNvPr>
          <p:cNvGraphicFramePr>
            <a:graphicFrameLocks/>
          </p:cNvGraphicFramePr>
          <p:nvPr>
            <p:extLst>
              <p:ext uri="{D42A27DB-BD31-4B8C-83A1-F6EECF244321}">
                <p14:modId xmlns:p14="http://schemas.microsoft.com/office/powerpoint/2010/main" val="3244855274"/>
              </p:ext>
            </p:extLst>
          </p:nvPr>
        </p:nvGraphicFramePr>
        <p:xfrm>
          <a:off x="3964299" y="4243766"/>
          <a:ext cx="1725398" cy="1700565"/>
        </p:xfrm>
        <a:graphic>
          <a:graphicData uri="http://schemas.openxmlformats.org/drawingml/2006/chart">
            <c:chart xmlns:c="http://schemas.openxmlformats.org/drawingml/2006/chart" xmlns:r="http://schemas.openxmlformats.org/officeDocument/2006/relationships" r:id="rId11"/>
          </a:graphicData>
        </a:graphic>
      </p:graphicFrame>
      <p:sp>
        <p:nvSpPr>
          <p:cNvPr id="109" name="ZoneTexte 108">
            <a:extLst>
              <a:ext uri="{FF2B5EF4-FFF2-40B4-BE49-F238E27FC236}">
                <a16:creationId xmlns:a16="http://schemas.microsoft.com/office/drawing/2014/main" id="{08D3D624-A6C6-8764-424D-22B077ABD274}"/>
              </a:ext>
            </a:extLst>
          </p:cNvPr>
          <p:cNvSpPr txBox="1"/>
          <p:nvPr/>
        </p:nvSpPr>
        <p:spPr>
          <a:xfrm>
            <a:off x="4392728" y="4772996"/>
            <a:ext cx="64670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137</a:t>
            </a:r>
            <a:endParaRPr lang="en-GB" sz="1200" dirty="0"/>
          </a:p>
        </p:txBody>
      </p:sp>
      <p:sp>
        <p:nvSpPr>
          <p:cNvPr id="111" name="ZoneTexte 110">
            <a:extLst>
              <a:ext uri="{FF2B5EF4-FFF2-40B4-BE49-F238E27FC236}">
                <a16:creationId xmlns:a16="http://schemas.microsoft.com/office/drawing/2014/main" id="{E66BEB89-82CC-7916-8485-F9B6DD1E3D87}"/>
              </a:ext>
            </a:extLst>
          </p:cNvPr>
          <p:cNvSpPr txBox="1"/>
          <p:nvPr/>
        </p:nvSpPr>
        <p:spPr>
          <a:xfrm>
            <a:off x="5014707" y="4455973"/>
            <a:ext cx="646700"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198</a:t>
            </a:r>
            <a:endParaRPr lang="en-GB" sz="1200" dirty="0"/>
          </a:p>
        </p:txBody>
      </p:sp>
      <p:sp>
        <p:nvSpPr>
          <p:cNvPr id="112" name="ZoneTexte 111">
            <a:extLst>
              <a:ext uri="{FF2B5EF4-FFF2-40B4-BE49-F238E27FC236}">
                <a16:creationId xmlns:a16="http://schemas.microsoft.com/office/drawing/2014/main" id="{799ED435-CC37-E5F7-BCF5-6700772DCF78}"/>
              </a:ext>
            </a:extLst>
          </p:cNvPr>
          <p:cNvSpPr txBox="1"/>
          <p:nvPr/>
        </p:nvSpPr>
        <p:spPr>
          <a:xfrm>
            <a:off x="4492210" y="5802115"/>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IP</a:t>
            </a:r>
            <a:endParaRPr lang="en-GB" dirty="0"/>
          </a:p>
        </p:txBody>
      </p:sp>
      <p:sp>
        <p:nvSpPr>
          <p:cNvPr id="113" name="ZoneTexte 112">
            <a:extLst>
              <a:ext uri="{FF2B5EF4-FFF2-40B4-BE49-F238E27FC236}">
                <a16:creationId xmlns:a16="http://schemas.microsoft.com/office/drawing/2014/main" id="{CA39CE56-DBB9-768B-B420-F70134145468}"/>
              </a:ext>
            </a:extLst>
          </p:cNvPr>
          <p:cNvSpPr txBox="1"/>
          <p:nvPr/>
        </p:nvSpPr>
        <p:spPr>
          <a:xfrm>
            <a:off x="5067419" y="5811230"/>
            <a:ext cx="475205"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SP</a:t>
            </a:r>
            <a:endParaRPr lang="en-GB" dirty="0"/>
          </a:p>
        </p:txBody>
      </p:sp>
      <p:grpSp>
        <p:nvGrpSpPr>
          <p:cNvPr id="15" name="Groupe 14">
            <a:extLst>
              <a:ext uri="{FF2B5EF4-FFF2-40B4-BE49-F238E27FC236}">
                <a16:creationId xmlns:a16="http://schemas.microsoft.com/office/drawing/2014/main" id="{F581E54E-2112-C378-1968-D2C6F23B563C}"/>
              </a:ext>
            </a:extLst>
          </p:cNvPr>
          <p:cNvGrpSpPr/>
          <p:nvPr/>
        </p:nvGrpSpPr>
        <p:grpSpPr>
          <a:xfrm>
            <a:off x="11575287" y="44389"/>
            <a:ext cx="525242" cy="509983"/>
            <a:chOff x="4213599" y="3634223"/>
            <a:chExt cx="485297" cy="471198"/>
          </a:xfrm>
        </p:grpSpPr>
        <p:sp>
          <p:nvSpPr>
            <p:cNvPr id="17" name="Ellipse 16">
              <a:hlinkClick r:id="rId12" action="ppaction://hlinksldjump"/>
              <a:extLst>
                <a:ext uri="{FF2B5EF4-FFF2-40B4-BE49-F238E27FC236}">
                  <a16:creationId xmlns:a16="http://schemas.microsoft.com/office/drawing/2014/main" id="{157F8C73-7558-9E44-895E-AF2D04096CE1}"/>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11BAD65B-3FA4-322F-BE79-D6ED34B61E3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Forme libre : forme 15">
              <a:extLst>
                <a:ext uri="{FF2B5EF4-FFF2-40B4-BE49-F238E27FC236}">
                  <a16:creationId xmlns:a16="http://schemas.microsoft.com/office/drawing/2014/main" id="{A16BDD26-30B6-3548-8002-6F1A4DAF24E1}"/>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D451010-F538-7291-EC52-C6713BA998A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Forme libre : forme 17">
              <a:extLst>
                <a:ext uri="{FF2B5EF4-FFF2-40B4-BE49-F238E27FC236}">
                  <a16:creationId xmlns:a16="http://schemas.microsoft.com/office/drawing/2014/main" id="{ECAA57B7-6CAB-7FA8-4C9E-E2A09203BA8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4" name="Rectangle 23">
            <a:hlinkClick r:id="rId13" action="ppaction://hlinksldjump"/>
            <a:extLst>
              <a:ext uri="{FF2B5EF4-FFF2-40B4-BE49-F238E27FC236}">
                <a16:creationId xmlns:a16="http://schemas.microsoft.com/office/drawing/2014/main" id="{78386E97-B937-86E2-220B-FCA2DD085CC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7" name="Connecteur droit 26">
            <a:extLst>
              <a:ext uri="{FF2B5EF4-FFF2-40B4-BE49-F238E27FC236}">
                <a16:creationId xmlns:a16="http://schemas.microsoft.com/office/drawing/2014/main" id="{5EB48187-B3BC-596E-92F6-8D00A74CF4C2}"/>
              </a:ext>
            </a:extLst>
          </p:cNvPr>
          <p:cNvCxnSpPr>
            <a:cxnSpLocks/>
          </p:cNvCxnSpPr>
          <p:nvPr/>
        </p:nvCxnSpPr>
        <p:spPr>
          <a:xfrm>
            <a:off x="1234681" y="1893818"/>
            <a:ext cx="0" cy="13864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FA9C27A3-5C72-5CA4-54DA-53E21D2DD070}"/>
              </a:ext>
            </a:extLst>
          </p:cNvPr>
          <p:cNvCxnSpPr>
            <a:cxnSpLocks/>
          </p:cNvCxnSpPr>
          <p:nvPr/>
        </p:nvCxnSpPr>
        <p:spPr>
          <a:xfrm flipH="1">
            <a:off x="1227442" y="3268682"/>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EA6218F2-9BB3-A23A-C226-2068348826EB}"/>
              </a:ext>
            </a:extLst>
          </p:cNvPr>
          <p:cNvCxnSpPr>
            <a:cxnSpLocks/>
          </p:cNvCxnSpPr>
          <p:nvPr/>
        </p:nvCxnSpPr>
        <p:spPr>
          <a:xfrm>
            <a:off x="4301906" y="1893818"/>
            <a:ext cx="0" cy="14036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3998A18-ED8C-BE3F-2548-157E92F01070}"/>
              </a:ext>
            </a:extLst>
          </p:cNvPr>
          <p:cNvCxnSpPr>
            <a:cxnSpLocks/>
          </p:cNvCxnSpPr>
          <p:nvPr/>
        </p:nvCxnSpPr>
        <p:spPr>
          <a:xfrm flipH="1">
            <a:off x="4294667" y="3293472"/>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DE5B8229-2502-1B46-4897-552C3C7B55A6}"/>
              </a:ext>
            </a:extLst>
          </p:cNvPr>
          <p:cNvCxnSpPr>
            <a:cxnSpLocks/>
          </p:cNvCxnSpPr>
          <p:nvPr/>
        </p:nvCxnSpPr>
        <p:spPr>
          <a:xfrm>
            <a:off x="1075406" y="4327957"/>
            <a:ext cx="0" cy="1492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FA51F14-3AAC-A391-16B9-32CEEF0CAE50}"/>
              </a:ext>
            </a:extLst>
          </p:cNvPr>
          <p:cNvCxnSpPr>
            <a:cxnSpLocks/>
          </p:cNvCxnSpPr>
          <p:nvPr/>
        </p:nvCxnSpPr>
        <p:spPr>
          <a:xfrm flipH="1">
            <a:off x="1068167" y="5816315"/>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5396A369-DE35-3336-C704-09E9A212E2F0}"/>
              </a:ext>
            </a:extLst>
          </p:cNvPr>
          <p:cNvCxnSpPr>
            <a:cxnSpLocks/>
          </p:cNvCxnSpPr>
          <p:nvPr/>
        </p:nvCxnSpPr>
        <p:spPr>
          <a:xfrm>
            <a:off x="4309145" y="4396091"/>
            <a:ext cx="0" cy="14188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ED8EA1C8-660E-AFC6-09FE-FA3CDE92CF37}"/>
              </a:ext>
            </a:extLst>
          </p:cNvPr>
          <p:cNvCxnSpPr>
            <a:cxnSpLocks/>
          </p:cNvCxnSpPr>
          <p:nvPr/>
        </p:nvCxnSpPr>
        <p:spPr>
          <a:xfrm flipH="1">
            <a:off x="4301906" y="5810933"/>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9DD0CCF5-3E79-C236-E076-C824D8C93D75}"/>
              </a:ext>
            </a:extLst>
          </p:cNvPr>
          <p:cNvCxnSpPr>
            <a:cxnSpLocks/>
          </p:cNvCxnSpPr>
          <p:nvPr/>
        </p:nvCxnSpPr>
        <p:spPr>
          <a:xfrm>
            <a:off x="7740858" y="2012086"/>
            <a:ext cx="0" cy="14184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D93A8A41-3FA8-BD56-EB61-5B9C705B1966}"/>
              </a:ext>
            </a:extLst>
          </p:cNvPr>
          <p:cNvCxnSpPr>
            <a:cxnSpLocks/>
          </p:cNvCxnSpPr>
          <p:nvPr/>
        </p:nvCxnSpPr>
        <p:spPr>
          <a:xfrm flipH="1">
            <a:off x="7733619" y="3426528"/>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76A20504-27C9-7BA7-0F27-253D93AD65C8}"/>
              </a:ext>
            </a:extLst>
          </p:cNvPr>
          <p:cNvCxnSpPr>
            <a:cxnSpLocks/>
          </p:cNvCxnSpPr>
          <p:nvPr/>
        </p:nvCxnSpPr>
        <p:spPr>
          <a:xfrm>
            <a:off x="10451089" y="1932838"/>
            <a:ext cx="0" cy="1506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810D6F3C-022B-B295-3A68-D074EEA17458}"/>
              </a:ext>
            </a:extLst>
          </p:cNvPr>
          <p:cNvCxnSpPr>
            <a:cxnSpLocks/>
          </p:cNvCxnSpPr>
          <p:nvPr/>
        </p:nvCxnSpPr>
        <p:spPr>
          <a:xfrm flipH="1">
            <a:off x="10443850" y="3429543"/>
            <a:ext cx="12557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29">
            <a:extLst>
              <a:ext uri="{FF2B5EF4-FFF2-40B4-BE49-F238E27FC236}">
                <a16:creationId xmlns:a16="http://schemas.microsoft.com/office/drawing/2014/main" id="{A3A2D72E-6D7C-B669-9B79-AF5E36C893B8}"/>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err="1">
                <a:latin typeface="Arial" panose="020B0604020202020204" pitchFamily="34" charset="0"/>
                <a:cs typeface="Arial" panose="020B0604020202020204" pitchFamily="34" charset="0"/>
              </a:rPr>
              <a:t>Paéz</a:t>
            </a:r>
            <a:r>
              <a:rPr lang="en-US" sz="1000" dirty="0">
                <a:latin typeface="Arial" panose="020B0604020202020204" pitchFamily="34" charset="0"/>
                <a:cs typeface="Arial" panose="020B0604020202020204" pitchFamily="34" charset="0"/>
              </a:rPr>
              <a:t> Vega A. et al., ESOT Congress 2025 (Abstract 1045)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60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83D7-F75A-7A01-54D5-EB6094C761E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B529CCBE-2E4F-4298-912B-931B826C46B2}"/>
              </a:ext>
            </a:extLst>
          </p:cNvPr>
          <p:cNvSpPr>
            <a:spLocks noGrp="1"/>
          </p:cNvSpPr>
          <p:nvPr>
            <p:ph type="title"/>
          </p:nvPr>
        </p:nvSpPr>
        <p:spPr>
          <a:xfrm>
            <a:off x="335502" y="1666285"/>
            <a:ext cx="10969587" cy="402626"/>
          </a:xfrm>
        </p:spPr>
        <p:txBody>
          <a:bodyPr>
            <a:normAutofit fontScale="90000"/>
          </a:bodyPr>
          <a:lstStyle/>
          <a:p>
            <a:r>
              <a:rPr lang="en-GB" dirty="0">
                <a:latin typeface="Arial" panose="020B0604020202020204" pitchFamily="34" charset="0"/>
                <a:cs typeface="Arial" panose="020B0604020202020204" pitchFamily="34" charset="0"/>
              </a:rPr>
              <a:t>Trajectories of FEV1 after lung transplantation and patient outcomes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582D167-9274-BFE4-F1CC-4F61C269657A}"/>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4E8F35A-06E2-514C-EB3E-FFF0C72979A3}"/>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1F09CAF-455C-CD75-D891-8EC63213F239}"/>
              </a:ext>
            </a:extLst>
          </p:cNvPr>
          <p:cNvSpPr txBox="1"/>
          <p:nvPr/>
        </p:nvSpPr>
        <p:spPr>
          <a:xfrm>
            <a:off x="307722" y="1924357"/>
            <a:ext cx="4193089" cy="2369880"/>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Background</a:t>
            </a:r>
          </a:p>
          <a:p>
            <a:endParaRPr lang="en-GB"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forced expiratory volume in one second (FEV1) is the standard measure for monitoring lung allograft function</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However, little is known about FEV1 trajectories and their associations with clinical outcomes</a:t>
            </a:r>
          </a:p>
        </p:txBody>
      </p:sp>
      <p:sp>
        <p:nvSpPr>
          <p:cNvPr id="10" name="ZoneTexte 9">
            <a:extLst>
              <a:ext uri="{FF2B5EF4-FFF2-40B4-BE49-F238E27FC236}">
                <a16:creationId xmlns:a16="http://schemas.microsoft.com/office/drawing/2014/main" id="{291D7694-317A-293F-017A-EDBFA46F92FA}"/>
              </a:ext>
            </a:extLst>
          </p:cNvPr>
          <p:cNvSpPr txBox="1"/>
          <p:nvPr/>
        </p:nvSpPr>
        <p:spPr>
          <a:xfrm>
            <a:off x="5293981" y="1011475"/>
            <a:ext cx="550672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Methods</a:t>
            </a:r>
          </a:p>
        </p:txBody>
      </p:sp>
      <p:sp>
        <p:nvSpPr>
          <p:cNvPr id="2" name="Rectangle : coins arrondis 1">
            <a:extLst>
              <a:ext uri="{FF2B5EF4-FFF2-40B4-BE49-F238E27FC236}">
                <a16:creationId xmlns:a16="http://schemas.microsoft.com/office/drawing/2014/main" id="{252B745E-F64E-E7D7-C88D-BA775DA449EA}"/>
              </a:ext>
            </a:extLst>
          </p:cNvPr>
          <p:cNvSpPr/>
          <p:nvPr/>
        </p:nvSpPr>
        <p:spPr>
          <a:xfrm>
            <a:off x="5481216" y="1393358"/>
            <a:ext cx="6134364" cy="78824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ZoneTexte 10">
            <a:extLst>
              <a:ext uri="{FF2B5EF4-FFF2-40B4-BE49-F238E27FC236}">
                <a16:creationId xmlns:a16="http://schemas.microsoft.com/office/drawing/2014/main" id="{1F9ACB6C-6E66-54FD-7217-968F257DE2A4}"/>
              </a:ext>
            </a:extLst>
          </p:cNvPr>
          <p:cNvSpPr txBox="1"/>
          <p:nvPr/>
        </p:nvSpPr>
        <p:spPr>
          <a:xfrm>
            <a:off x="5708745" y="1406587"/>
            <a:ext cx="60940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Study</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Adult patients with a bilateral lung transplantation from 15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cs typeface="Arial" panose="020B0604020202020204" pitchFamily="34" charset="0"/>
              </a:rPr>
              <a:t>centers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in France, Belgium, Austria and the US, between 2010 and 2021 </a:t>
            </a:r>
          </a:p>
        </p:txBody>
      </p:sp>
      <p:sp>
        <p:nvSpPr>
          <p:cNvPr id="16" name="Rectangle : coins arrondis 15">
            <a:extLst>
              <a:ext uri="{FF2B5EF4-FFF2-40B4-BE49-F238E27FC236}">
                <a16:creationId xmlns:a16="http://schemas.microsoft.com/office/drawing/2014/main" id="{25FEC5AA-F8EB-D4C5-4B88-74A8E51638BE}"/>
              </a:ext>
            </a:extLst>
          </p:cNvPr>
          <p:cNvSpPr/>
          <p:nvPr/>
        </p:nvSpPr>
        <p:spPr>
          <a:xfrm>
            <a:off x="5481216" y="2437467"/>
            <a:ext cx="6130259" cy="1105203"/>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 coins arrondis 16">
            <a:extLst>
              <a:ext uri="{FF2B5EF4-FFF2-40B4-BE49-F238E27FC236}">
                <a16:creationId xmlns:a16="http://schemas.microsoft.com/office/drawing/2014/main" id="{4F704FF3-9694-FD42-F8A3-95BF77D6AE6F}"/>
              </a:ext>
            </a:extLst>
          </p:cNvPr>
          <p:cNvSpPr/>
          <p:nvPr/>
        </p:nvSpPr>
        <p:spPr>
          <a:xfrm>
            <a:off x="5469396" y="3818113"/>
            <a:ext cx="6142079" cy="479520"/>
          </a:xfrm>
          <a:prstGeom prst="roundRect">
            <a:avLst>
              <a:gd name="adj" fmla="val 27261"/>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 coins arrondis 17">
            <a:extLst>
              <a:ext uri="{FF2B5EF4-FFF2-40B4-BE49-F238E27FC236}">
                <a16:creationId xmlns:a16="http://schemas.microsoft.com/office/drawing/2014/main" id="{082105CF-D7E1-CDD3-A8B0-ACE122390B13}"/>
              </a:ext>
            </a:extLst>
          </p:cNvPr>
          <p:cNvSpPr/>
          <p:nvPr/>
        </p:nvSpPr>
        <p:spPr>
          <a:xfrm>
            <a:off x="5481216" y="4578913"/>
            <a:ext cx="6130257" cy="67836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ZoneTexte 21">
            <a:extLst>
              <a:ext uri="{FF2B5EF4-FFF2-40B4-BE49-F238E27FC236}">
                <a16:creationId xmlns:a16="http://schemas.microsoft.com/office/drawing/2014/main" id="{CA087427-0317-6613-65AE-E4E8D6F26558}"/>
              </a:ext>
            </a:extLst>
          </p:cNvPr>
          <p:cNvSpPr txBox="1"/>
          <p:nvPr/>
        </p:nvSpPr>
        <p:spPr>
          <a:xfrm>
            <a:off x="5536696" y="2263505"/>
            <a:ext cx="593304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All </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cs typeface="Arial" panose="020B0604020202020204" pitchFamily="34" charset="0"/>
              </a:rPr>
              <a:t>centers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performed routine spirometry measurements post lung transplantation at regular intervals commencing shortly after lung transplantation and continuing at regular intervals of maximum three months afterwards.</a:t>
            </a:r>
          </a:p>
        </p:txBody>
      </p:sp>
      <p:sp>
        <p:nvSpPr>
          <p:cNvPr id="26" name="ZoneTexte 25">
            <a:extLst>
              <a:ext uri="{FF2B5EF4-FFF2-40B4-BE49-F238E27FC236}">
                <a16:creationId xmlns:a16="http://schemas.microsoft.com/office/drawing/2014/main" id="{9BD05756-981E-3B5E-9377-4485D97758AE}"/>
              </a:ext>
            </a:extLst>
          </p:cNvPr>
          <p:cNvSpPr txBox="1"/>
          <p:nvPr/>
        </p:nvSpPr>
        <p:spPr>
          <a:xfrm>
            <a:off x="5481217" y="3900579"/>
            <a:ext cx="6094070" cy="307777"/>
          </a:xfrm>
          <a:prstGeom prst="rect">
            <a:avLst/>
          </a:prstGeom>
          <a:noFill/>
        </p:spPr>
        <p:txBody>
          <a:bodyPr wrap="square">
            <a:spAutoFit/>
          </a:bodyPr>
          <a:lstStyle/>
          <a:p>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Collection </a:t>
            </a:r>
            <a:r>
              <a:rPr lang="en-GB" sz="1400" dirty="0">
                <a:solidFill>
                  <a:srgbClr val="140032"/>
                </a:solidFill>
                <a:latin typeface="Arial" panose="020B0604020202020204" pitchFamily="34" charset="0"/>
                <a:cs typeface="Arial" panose="020B0604020202020204" pitchFamily="34" charset="0"/>
              </a:rPr>
              <a:t>of r</a:t>
            </a:r>
            <a:r>
              <a:rPr kumimoji="0" lang="en-GB" sz="1400" b="0" i="0" u="none" strike="noStrike" kern="1200" cap="none" spc="0" normalizeH="0" baseline="0" noProof="0" dirty="0" err="1">
                <a:ln>
                  <a:noFill/>
                </a:ln>
                <a:solidFill>
                  <a:srgbClr val="140032"/>
                </a:solidFill>
                <a:effectLst/>
                <a:uLnTx/>
                <a:uFillTx/>
                <a:latin typeface="Arial" panose="020B0604020202020204" pitchFamily="34" charset="0"/>
                <a:cs typeface="Arial" panose="020B0604020202020204" pitchFamily="34" charset="0"/>
              </a:rPr>
              <a:t>ecipient</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donor and transplant characteristics for each patient</a:t>
            </a:r>
            <a:endParaRPr lang="en-GB" dirty="0">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02D5E7A9-F226-D49B-BE72-C54A8FC3FEBD}"/>
              </a:ext>
            </a:extLst>
          </p:cNvPr>
          <p:cNvSpPr txBox="1"/>
          <p:nvPr/>
        </p:nvSpPr>
        <p:spPr>
          <a:xfrm>
            <a:off x="5645716" y="4171199"/>
            <a:ext cx="609407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Statistical analysis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Latent class mixed models were used to identify FEV1 trajectories</a:t>
            </a:r>
            <a:endParaRPr kumimoji="0" lang="en-GB"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cxnSp>
        <p:nvCxnSpPr>
          <p:cNvPr id="31" name="Connecteur droit 30">
            <a:extLst>
              <a:ext uri="{FF2B5EF4-FFF2-40B4-BE49-F238E27FC236}">
                <a16:creationId xmlns:a16="http://schemas.microsoft.com/office/drawing/2014/main" id="{DD8A52C3-7509-69A9-1C48-90C561221C73}"/>
              </a:ext>
            </a:extLst>
          </p:cNvPr>
          <p:cNvCxnSpPr>
            <a:cxnSpLocks/>
          </p:cNvCxnSpPr>
          <p:nvPr/>
        </p:nvCxnSpPr>
        <p:spPr>
          <a:xfrm flipV="1">
            <a:off x="8552688" y="2194155"/>
            <a:ext cx="0" cy="24331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C05F31F-C2A5-0CA9-AF00-16C3681E97E0}"/>
              </a:ext>
            </a:extLst>
          </p:cNvPr>
          <p:cNvCxnSpPr>
            <a:cxnSpLocks/>
            <a:endCxn id="16" idx="2"/>
          </p:cNvCxnSpPr>
          <p:nvPr/>
        </p:nvCxnSpPr>
        <p:spPr>
          <a:xfrm flipV="1">
            <a:off x="8546346" y="3542670"/>
            <a:ext cx="0" cy="28257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B92D49D-1DCD-579C-6EC0-78B042C938EA}"/>
              </a:ext>
            </a:extLst>
          </p:cNvPr>
          <p:cNvCxnSpPr>
            <a:cxnSpLocks/>
          </p:cNvCxnSpPr>
          <p:nvPr/>
        </p:nvCxnSpPr>
        <p:spPr>
          <a:xfrm flipV="1">
            <a:off x="8539517" y="4297633"/>
            <a:ext cx="0" cy="28128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9015DFB6-EA6B-B0F0-E156-AFC080638942}"/>
              </a:ext>
            </a:extLst>
          </p:cNvPr>
          <p:cNvGrpSpPr/>
          <p:nvPr/>
        </p:nvGrpSpPr>
        <p:grpSpPr>
          <a:xfrm>
            <a:off x="11575287" y="44389"/>
            <a:ext cx="525242" cy="509983"/>
            <a:chOff x="4213599" y="3634223"/>
            <a:chExt cx="485297" cy="471198"/>
          </a:xfrm>
        </p:grpSpPr>
        <p:sp>
          <p:nvSpPr>
            <p:cNvPr id="20" name="Ellipse 19">
              <a:hlinkClick r:id="rId3" action="ppaction://hlinksldjump"/>
              <a:extLst>
                <a:ext uri="{FF2B5EF4-FFF2-40B4-BE49-F238E27FC236}">
                  <a16:creationId xmlns:a16="http://schemas.microsoft.com/office/drawing/2014/main" id="{E3E759D4-1D60-63B0-42DB-5469C94C2870}"/>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1A05C79A-BCE5-81FA-4520-3263F35E009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Forme libre : forme 15">
              <a:extLst>
                <a:ext uri="{FF2B5EF4-FFF2-40B4-BE49-F238E27FC236}">
                  <a16:creationId xmlns:a16="http://schemas.microsoft.com/office/drawing/2014/main" id="{502349B3-77F3-45BA-F80C-ADA8DCA2580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142B7B7C-112A-2CDD-7446-1826EA767289}"/>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5" name="Forme libre : forme 17">
              <a:extLst>
                <a:ext uri="{FF2B5EF4-FFF2-40B4-BE49-F238E27FC236}">
                  <a16:creationId xmlns:a16="http://schemas.microsoft.com/office/drawing/2014/main" id="{21C61665-F784-7A6B-B0E1-EA1D6539BAA7}"/>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7" name="Rectangle 26">
            <a:hlinkClick r:id="rId4" action="ppaction://hlinksldjump"/>
            <a:extLst>
              <a:ext uri="{FF2B5EF4-FFF2-40B4-BE49-F238E27FC236}">
                <a16:creationId xmlns:a16="http://schemas.microsoft.com/office/drawing/2014/main" id="{C917E467-9DDC-7733-6DC4-D2C63F7A99B6}"/>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9">
            <a:extLst>
              <a:ext uri="{FF2B5EF4-FFF2-40B4-BE49-F238E27FC236}">
                <a16:creationId xmlns:a16="http://schemas.microsoft.com/office/drawing/2014/main" id="{888E7F12-D76D-80A6-E47A-5C99357AF5C8}"/>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Raynaud M. et al., ESOT Congress 2025 (Abstract 1818)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54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B6B2D-23DB-3289-C027-D8E765F3B9D0}"/>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D5C4638-C829-0F7F-E836-17722BF4E809}"/>
              </a:ext>
            </a:extLst>
          </p:cNvPr>
          <p:cNvSpPr>
            <a:spLocks noGrp="1"/>
          </p:cNvSpPr>
          <p:nvPr>
            <p:ph type="title"/>
          </p:nvPr>
        </p:nvSpPr>
        <p:spPr>
          <a:xfrm>
            <a:off x="335502" y="1468390"/>
            <a:ext cx="10969587" cy="402626"/>
          </a:xfrm>
        </p:spPr>
        <p:txBody>
          <a:bodyPr>
            <a:normAutofit fontScale="90000"/>
          </a:bodyPr>
          <a:lstStyle/>
          <a:p>
            <a:r>
              <a:rPr lang="en-GB" dirty="0">
                <a:latin typeface="Arial" panose="020B0604020202020204" pitchFamily="34" charset="0"/>
                <a:cs typeface="Arial" panose="020B0604020202020204" pitchFamily="34" charset="0"/>
              </a:rPr>
              <a:t>Trajectories of FEV1 after lung transplantation and patient outcomes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4748708-1C28-D5F9-DE06-4558FF5E2939}"/>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484EB8-3133-6DE9-25B7-5CB18CD4BFFA}"/>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06BF8FED-7FDB-5BD4-5FA6-BAD00A1935EF}"/>
              </a:ext>
            </a:extLst>
          </p:cNvPr>
          <p:cNvSpPr txBox="1"/>
          <p:nvPr/>
        </p:nvSpPr>
        <p:spPr>
          <a:xfrm>
            <a:off x="244062" y="1040869"/>
            <a:ext cx="5303298" cy="2985433"/>
          </a:xfrm>
          <a:prstGeom prst="rect">
            <a:avLst/>
          </a:prstGeom>
          <a:noFill/>
        </p:spPr>
        <p:txBody>
          <a:bodyPr wrap="square">
            <a:spAutoFit/>
          </a:bodyPr>
          <a:lstStyle/>
          <a:p>
            <a:r>
              <a:rPr kumimoji="0" lang="en-GB"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Results</a:t>
            </a:r>
            <a:r>
              <a:rPr kumimoji="0" lang="en-GB" sz="14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a:t>
            </a:r>
          </a:p>
          <a:p>
            <a:endParaRPr lang="en-GB" sz="1400" dirty="0">
              <a:solidFill>
                <a:srgbClr val="14003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solidFill>
                  <a:srgbClr val="140032"/>
                </a:solidFill>
                <a:latin typeface="Arial" panose="020B0604020202020204" pitchFamily="34" charset="0"/>
                <a:cs typeface="Arial" panose="020B0604020202020204" pitchFamily="34" charset="0"/>
              </a:rPr>
              <a:t>n</a:t>
            </a: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=2,305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patients included with 59,034 FEV1 measurements performed. </a:t>
            </a:r>
          </a:p>
          <a:p>
            <a:endParaRPr lang="en-GB" sz="1200" dirty="0">
              <a:solidFill>
                <a:srgbClr val="14003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The median follow up post-transplantation was 6.5 years (IQR 4.0-9.0)</a:t>
            </a:r>
          </a:p>
          <a:p>
            <a:pPr marL="171450" indent="-171450">
              <a:buFont typeface="Arial" panose="020B0604020202020204" pitchFamily="34" charset="0"/>
              <a:buChar char="•"/>
            </a:pPr>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In the development cohort, the best latent class mixed model identified seven clinically meaningful FEV1 trajectories (see </a:t>
            </a:r>
            <a:r>
              <a:rPr kumimoji="0" lang="en-GB" sz="120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Figure below</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a:t>
            </a:r>
          </a:p>
          <a:p>
            <a:endParaRPr lang="en-GB" sz="1400" dirty="0">
              <a:solidFill>
                <a:srgbClr val="140032"/>
              </a:solidFill>
              <a:latin typeface="Calibri" panose="020F0502020204030204"/>
            </a:endParaRPr>
          </a:p>
          <a:p>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endParaRPr lang="en-GB" sz="1400" dirty="0">
              <a:solidFill>
                <a:srgbClr val="140032"/>
              </a:solidFill>
              <a:latin typeface="Calibri" panose="020F0502020204030204"/>
            </a:endParaRPr>
          </a:p>
          <a:p>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a:p>
            <a:endParaRPr lang="en-GB" sz="1400" dirty="0">
              <a:solidFill>
                <a:srgbClr val="140032"/>
              </a:solidFill>
              <a:latin typeface="Calibri" panose="020F0502020204030204"/>
            </a:endParaRPr>
          </a:p>
          <a:p>
            <a:endParaRPr kumimoji="0" lang="en-GB"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F88AAC97-D2F2-1B20-7880-067F7E03EDAC}"/>
              </a:ext>
            </a:extLst>
          </p:cNvPr>
          <p:cNvSpPr txBox="1"/>
          <p:nvPr/>
        </p:nvSpPr>
        <p:spPr>
          <a:xfrm>
            <a:off x="6400800" y="4695452"/>
            <a:ext cx="5638800" cy="1138773"/>
          </a:xfrm>
          <a:prstGeom prst="rect">
            <a:avLst/>
          </a:prstGeom>
          <a:noFill/>
        </p:spPr>
        <p:txBody>
          <a:bodyPr wrap="square">
            <a:spAutoFit/>
          </a:bodyPr>
          <a:lstStyle/>
          <a:p>
            <a:r>
              <a:rPr kumimoji="0" lang="en-GB" sz="18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Conclusions</a:t>
            </a:r>
            <a:r>
              <a:rPr kumimoji="0" lang="en-GB" sz="18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sz="1400" dirty="0">
              <a:solidFill>
                <a:srgbClr val="14003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We identified FEV1 trajectories that capture different clinical scenarios associated with lung recipients' outcomes. Our results provide the basis for a trajectory-based assessment of lung transplant patients</a:t>
            </a:r>
            <a:endParaRPr lang="en-GB" sz="1200"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3D1AA55B-A5D4-918D-985B-DABB716C2C36}"/>
              </a:ext>
            </a:extLst>
          </p:cNvPr>
          <p:cNvPicPr>
            <a:picLocks noChangeAspect="1"/>
          </p:cNvPicPr>
          <p:nvPr/>
        </p:nvPicPr>
        <p:blipFill>
          <a:blip r:embed="rId3"/>
          <a:stretch>
            <a:fillRect/>
          </a:stretch>
        </p:blipFill>
        <p:spPr>
          <a:xfrm>
            <a:off x="0" y="3045428"/>
            <a:ext cx="6252627" cy="2877749"/>
          </a:xfrm>
          <a:prstGeom prst="rect">
            <a:avLst/>
          </a:prstGeom>
        </p:spPr>
      </p:pic>
      <p:sp>
        <p:nvSpPr>
          <p:cNvPr id="7" name="ZoneTexte 6">
            <a:extLst>
              <a:ext uri="{FF2B5EF4-FFF2-40B4-BE49-F238E27FC236}">
                <a16:creationId xmlns:a16="http://schemas.microsoft.com/office/drawing/2014/main" id="{E2D59CA4-9A45-4EB9-DC02-A0E193D62F29}"/>
              </a:ext>
            </a:extLst>
          </p:cNvPr>
          <p:cNvSpPr txBox="1"/>
          <p:nvPr/>
        </p:nvSpPr>
        <p:spPr>
          <a:xfrm>
            <a:off x="6400800" y="739125"/>
            <a:ext cx="5638800" cy="3877985"/>
          </a:xfrm>
          <a:prstGeom prst="rect">
            <a:avLst/>
          </a:prstGeom>
          <a:noFill/>
        </p:spPr>
        <p:txBody>
          <a:bodyPr wrap="square">
            <a:spAutoFit/>
          </a:bodyPr>
          <a:lstStyle/>
          <a:p>
            <a:endParaRPr lang="en-GB" sz="1800" dirty="0">
              <a:solidFill>
                <a:srgbClr val="140032"/>
              </a:solidFill>
              <a:latin typeface="Calibri" panose="020F0502020204030204"/>
            </a:endParaRPr>
          </a:p>
          <a:p>
            <a:pPr marL="171450" indent="-171450">
              <a:buFont typeface="Arial" panose="020B0604020202020204" pitchFamily="34" charset="0"/>
              <a:buChar cha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Trajectory #1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(24.7%) </a:t>
            </a:r>
            <a:r>
              <a:rPr lang="en-GB" sz="1200" dirty="0">
                <a:solidFill>
                  <a:srgbClr val="140032"/>
                </a:solidFill>
                <a:latin typeface="Arial" panose="020B0604020202020204" pitchFamily="34" charset="0"/>
                <a:cs typeface="Arial" panose="020B0604020202020204" pitchFamily="34" charset="0"/>
              </a:rPr>
              <a:t>: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patients with moderate and stable lung function (5-years patient survival = 79.1%)</a:t>
            </a:r>
          </a:p>
          <a:p>
            <a:endParaRPr lang="en-GB" sz="1200" dirty="0">
              <a:solidFill>
                <a:srgbClr val="14003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Trajectory #2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(23.4%) and </a:t>
            </a: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#3</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 (28.3%) : patients with moderate/high and stable lung function (5-years patient survival = 94.2% and 90.7% respectively) </a:t>
            </a:r>
            <a:endParaRPr lang="en-GB" sz="1200" dirty="0">
              <a:solidFill>
                <a:srgbClr val="140032"/>
              </a:solidFill>
              <a:latin typeface="Arial" panose="020B0604020202020204" pitchFamily="34" charset="0"/>
              <a:cs typeface="Arial" panose="020B0604020202020204" pitchFamily="34" charset="0"/>
            </a:endParaRPr>
          </a:p>
          <a:p>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Trajectory #4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(3.6%)  : patients with increasing lung function (5-years patient survival = 72.7%) </a:t>
            </a:r>
            <a:endParaRPr lang="en-GB" sz="1200" dirty="0">
              <a:solidFill>
                <a:srgbClr val="140032"/>
              </a:solidFill>
              <a:latin typeface="Arial" panose="020B0604020202020204" pitchFamily="34" charset="0"/>
              <a:cs typeface="Arial" panose="020B0604020202020204" pitchFamily="34" charset="0"/>
            </a:endParaRPr>
          </a:p>
          <a:p>
            <a:endPar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Trajectory #5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(3.6%) : patients with a slow decline (5-years patient survival = 68.9%) ; and </a:t>
            </a: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trajectory #6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(3.1%) and </a:t>
            </a:r>
            <a:r>
              <a:rPr kumimoji="0" lang="en-GB" sz="1200" b="1"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#7 </a:t>
            </a: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(4.3%) : patients with accelerated decline (5-years patient survival = 21.1% and 42.3 % respectively)</a:t>
            </a:r>
          </a:p>
          <a:p>
            <a:endParaRPr lang="en-GB" sz="1200" dirty="0">
              <a:solidFill>
                <a:srgbClr val="140032"/>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Similar FEV1 trajectories and patient outcomes were identified in the external validation cohorts on the basis of independent analyses. The trajectories were also confirmed in a series of subpopulations </a:t>
            </a:r>
          </a:p>
          <a:p>
            <a:endParaRPr lang="en-GB" sz="1200" dirty="0">
              <a:solidFill>
                <a:srgbClr val="14003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kumimoji="0" lang="en-GB" sz="1200" b="0" i="0" u="none" strike="noStrike" kern="1200" cap="none" spc="0" normalizeH="0" baseline="0" noProof="0" dirty="0">
                <a:ln>
                  <a:noFill/>
                </a:ln>
                <a:solidFill>
                  <a:srgbClr val="140032"/>
                </a:solidFill>
                <a:effectLst/>
                <a:uLnTx/>
                <a:uFillTx/>
                <a:latin typeface="Arial" panose="020B0604020202020204" pitchFamily="34" charset="0"/>
                <a:cs typeface="Arial" panose="020B0604020202020204" pitchFamily="34" charset="0"/>
              </a:rPr>
              <a:t>FEV1 value and slope assessed at 1 year post transplant were strongly associated with FEV1 trajectories</a:t>
            </a:r>
            <a:endParaRPr lang="en-GB" sz="1200" dirty="0">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6D8AB2A9-8CC7-184C-CA52-71A4D5A70DFD}"/>
              </a:ext>
            </a:extLst>
          </p:cNvPr>
          <p:cNvGrpSpPr/>
          <p:nvPr/>
        </p:nvGrpSpPr>
        <p:grpSpPr>
          <a:xfrm>
            <a:off x="11575287" y="44389"/>
            <a:ext cx="525242" cy="509983"/>
            <a:chOff x="4213599" y="3634223"/>
            <a:chExt cx="485297" cy="471198"/>
          </a:xfrm>
        </p:grpSpPr>
        <p:sp>
          <p:nvSpPr>
            <p:cNvPr id="17" name="Ellipse 16">
              <a:hlinkClick r:id="rId4" action="ppaction://hlinksldjump"/>
              <a:extLst>
                <a:ext uri="{FF2B5EF4-FFF2-40B4-BE49-F238E27FC236}">
                  <a16:creationId xmlns:a16="http://schemas.microsoft.com/office/drawing/2014/main" id="{EE689AEE-3F5C-4DDE-64E9-DB6C76DFB75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8A0DA798-69BC-466A-012E-8E56EA63BA9C}"/>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Forme libre : forme 15">
              <a:extLst>
                <a:ext uri="{FF2B5EF4-FFF2-40B4-BE49-F238E27FC236}">
                  <a16:creationId xmlns:a16="http://schemas.microsoft.com/office/drawing/2014/main" id="{DE7E692D-9351-2568-DF78-7EBF492B0881}"/>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CBE9A41-67CE-1D61-D553-E1402669C33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Forme libre : forme 17">
              <a:extLst>
                <a:ext uri="{FF2B5EF4-FFF2-40B4-BE49-F238E27FC236}">
                  <a16:creationId xmlns:a16="http://schemas.microsoft.com/office/drawing/2014/main" id="{3C44987B-F7E9-0C04-DE4C-D8C8017A544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2" name="Rectangle 21">
            <a:hlinkClick r:id="rId5" action="ppaction://hlinksldjump"/>
            <a:extLst>
              <a:ext uri="{FF2B5EF4-FFF2-40B4-BE49-F238E27FC236}">
                <a16:creationId xmlns:a16="http://schemas.microsoft.com/office/drawing/2014/main" id="{06FDD329-6CE6-B9DF-FBC6-A7924871F389}"/>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29">
            <a:extLst>
              <a:ext uri="{FF2B5EF4-FFF2-40B4-BE49-F238E27FC236}">
                <a16:creationId xmlns:a16="http://schemas.microsoft.com/office/drawing/2014/main" id="{C8BBEADF-EE5E-E0DD-D684-5B10AB34E3DC}"/>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Raynaud M. et al., ESOT Congress 2025 (Abstract 1818)</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00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15AEE-70DC-A47B-6A9E-30DD5E1B320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2E07E25-C263-D7EE-1FB8-CF557BA7C4F4}"/>
              </a:ext>
            </a:extLst>
          </p:cNvPr>
          <p:cNvSpPr>
            <a:spLocks noGrp="1"/>
          </p:cNvSpPr>
          <p:nvPr>
            <p:ph type="title"/>
          </p:nvPr>
        </p:nvSpPr>
        <p:spPr>
          <a:xfrm>
            <a:off x="277091" y="1223957"/>
            <a:ext cx="10969587" cy="402626"/>
          </a:xfrm>
        </p:spPr>
        <p:txBody>
          <a:bodyPr>
            <a:noAutofit/>
          </a:bodyPr>
          <a:lstStyle/>
          <a:p>
            <a:r>
              <a:rPr lang="en-US" sz="2800" dirty="0">
                <a:latin typeface="Arial" panose="020B0604020202020204" pitchFamily="34" charset="0"/>
                <a:cs typeface="Arial" panose="020B0604020202020204" pitchFamily="34" charset="0"/>
              </a:rPr>
              <a:t>CMV-IVIG modulates CD8 DR+ level and anti-CMV responses in organ recipients with difficult to control CMV infection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94C0F53-CB54-A105-F952-A628CF965136}"/>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DFEB63C-B06B-55CD-8A22-A24FB7CC0E2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3CFCFC4-4FDD-3F14-D1D0-25E22DFCD52B}"/>
              </a:ext>
            </a:extLst>
          </p:cNvPr>
          <p:cNvSpPr txBox="1"/>
          <p:nvPr/>
        </p:nvSpPr>
        <p:spPr>
          <a:xfrm>
            <a:off x="216573" y="1013505"/>
            <a:ext cx="4447309"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CMV immunoglobulin (CMV-IVIG) has been reported to decrease overactivation status of CD4+ and CD8+ T-cells in high risk heart recipients (D+/R-) when used as adjunctive therapy for prophylaxis of clinical manifestations of CMV infection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vitro studies have demonstrated that it can also increase CD8+ anti CMV specific responses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assess if CMV-IVIG is associated with immunomodulatory changes in vivo by looking for a rational for the use of CMV-IVIG in the setting of difficult to control CMV infection (DCCMV) we performed an immunophenotypic evaluation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446E536D-1F23-650D-BCDF-A42F132455A2}"/>
              </a:ext>
            </a:extLst>
          </p:cNvPr>
          <p:cNvSpPr txBox="1"/>
          <p:nvPr/>
        </p:nvSpPr>
        <p:spPr>
          <a:xfrm>
            <a:off x="5973615" y="1495978"/>
            <a:ext cx="609407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Prospective,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observational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multicenter</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27 Solid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organ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transplant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recipients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DCCMV</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- 13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received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Standard of Care (SOC)</a:t>
            </a:r>
            <a:b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- 14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received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SOC + CMV-IVIG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17 Transplant controls (no infection in first 3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months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post-transplant)</a:t>
            </a:r>
          </a:p>
        </p:txBody>
      </p:sp>
      <p:sp>
        <p:nvSpPr>
          <p:cNvPr id="11" name="ZoneTexte 10">
            <a:extLst>
              <a:ext uri="{FF2B5EF4-FFF2-40B4-BE49-F238E27FC236}">
                <a16:creationId xmlns:a16="http://schemas.microsoft.com/office/drawing/2014/main" id="{90DF8B44-B9EA-0FA8-E896-3754902E1064}"/>
              </a:ext>
            </a:extLst>
          </p:cNvPr>
          <p:cNvSpPr txBox="1"/>
          <p:nvPr/>
        </p:nvSpPr>
        <p:spPr>
          <a:xfrm>
            <a:off x="5939232" y="2871433"/>
            <a:ext cx="36353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Immunophenotyping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(Flow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Cytometry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CD4⁺, CD8⁺, CD19⁺ lymphocyte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subsets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3" name="ZoneTexte 12">
            <a:extLst>
              <a:ext uri="{FF2B5EF4-FFF2-40B4-BE49-F238E27FC236}">
                <a16:creationId xmlns:a16="http://schemas.microsoft.com/office/drawing/2014/main" id="{5B1CC2B5-E47C-8C17-DA3D-88872231EFD5}"/>
              </a:ext>
            </a:extLst>
          </p:cNvPr>
          <p:cNvSpPr txBox="1"/>
          <p:nvPr/>
        </p:nvSpPr>
        <p:spPr>
          <a:xfrm>
            <a:off x="5939232" y="3533722"/>
            <a:ext cx="346803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Functional Activity Assay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(CD8⁺ T cells)</a:t>
            </a:r>
            <a:b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Stimulated with CMV IE1 peptide</a:t>
            </a:r>
            <a:b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Measured IFN-γ production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806C9CD7-F2E9-3D26-11FB-DC4E71478E91}"/>
              </a:ext>
            </a:extLst>
          </p:cNvPr>
          <p:cNvSpPr txBox="1"/>
          <p:nvPr/>
        </p:nvSpPr>
        <p:spPr>
          <a:xfrm>
            <a:off x="5939232" y="4403842"/>
            <a:ext cx="338702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 Cell Overactivation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Coexpression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HLA-DR and CD38 by CD4 or CD8+ T-cells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EFCE13DB-997A-B3A6-7F50-17148FE34107}"/>
              </a:ext>
            </a:extLst>
          </p:cNvPr>
          <p:cNvSpPr txBox="1"/>
          <p:nvPr/>
        </p:nvSpPr>
        <p:spPr>
          <a:xfrm>
            <a:off x="5810737" y="5262192"/>
            <a:ext cx="398144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Inclusion </a:t>
            </a:r>
            <a:r>
              <a:rPr kumimoji="0" lang="fr-FR"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Criteria</a:t>
            </a:r>
            <a:r>
              <a:rPr kumimoji="0" lang="fr-FR"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Refractory, recurrent or resistant CMV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presence of neutropenia secondary to antivirals</a:t>
            </a:r>
            <a:b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Severe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hypogammaglobulinemia</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(IgG &lt; 4 g/L)</a:t>
            </a:r>
          </a:p>
        </p:txBody>
      </p:sp>
      <p:sp>
        <p:nvSpPr>
          <p:cNvPr id="20" name="Rectangle : coins arrondis 19">
            <a:extLst>
              <a:ext uri="{FF2B5EF4-FFF2-40B4-BE49-F238E27FC236}">
                <a16:creationId xmlns:a16="http://schemas.microsoft.com/office/drawing/2014/main" id="{92C92139-857C-07C3-09FD-E4E093531795}"/>
              </a:ext>
            </a:extLst>
          </p:cNvPr>
          <p:cNvSpPr/>
          <p:nvPr/>
        </p:nvSpPr>
        <p:spPr>
          <a:xfrm>
            <a:off x="5810737" y="1543618"/>
            <a:ext cx="6142079" cy="1121911"/>
          </a:xfrm>
          <a:prstGeom prst="roundRect">
            <a:avLst>
              <a:gd name="adj" fmla="val 11913"/>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C54AD387-F563-6B51-A4C1-C623B6ED61CA}"/>
              </a:ext>
            </a:extLst>
          </p:cNvPr>
          <p:cNvSpPr/>
          <p:nvPr/>
        </p:nvSpPr>
        <p:spPr>
          <a:xfrm>
            <a:off x="5816374" y="2912049"/>
            <a:ext cx="3917934" cy="473354"/>
          </a:xfrm>
          <a:prstGeom prst="roundRect">
            <a:avLst>
              <a:gd name="adj" fmla="val 23106"/>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6A622C04-9398-C380-AB0C-EE2E89C8D106}"/>
              </a:ext>
            </a:extLst>
          </p:cNvPr>
          <p:cNvSpPr/>
          <p:nvPr/>
        </p:nvSpPr>
        <p:spPr>
          <a:xfrm>
            <a:off x="10078381" y="2893367"/>
            <a:ext cx="1782177" cy="2094050"/>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65BE64E8-8297-D4D4-FD71-E2917BBE5CED}"/>
              </a:ext>
            </a:extLst>
          </p:cNvPr>
          <p:cNvSpPr txBox="1"/>
          <p:nvPr/>
        </p:nvSpPr>
        <p:spPr>
          <a:xfrm>
            <a:off x="10159382" y="2943996"/>
            <a:ext cx="175332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Immunological</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sng"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fr-FR"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timepoints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diagnosis of DCCMV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After completion of therapy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6" name="Rectangle : coins arrondis 25">
            <a:extLst>
              <a:ext uri="{FF2B5EF4-FFF2-40B4-BE49-F238E27FC236}">
                <a16:creationId xmlns:a16="http://schemas.microsoft.com/office/drawing/2014/main" id="{00712DED-0AEF-8187-655C-FCFB6104F711}"/>
              </a:ext>
            </a:extLst>
          </p:cNvPr>
          <p:cNvSpPr/>
          <p:nvPr/>
        </p:nvSpPr>
        <p:spPr>
          <a:xfrm>
            <a:off x="5816375" y="3517748"/>
            <a:ext cx="3917934" cy="763022"/>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id="{0B87F3CB-E60E-FE8E-0A5A-1D7D32629D80}"/>
              </a:ext>
            </a:extLst>
          </p:cNvPr>
          <p:cNvSpPr/>
          <p:nvPr/>
        </p:nvSpPr>
        <p:spPr>
          <a:xfrm>
            <a:off x="5810737" y="4403841"/>
            <a:ext cx="3917934" cy="763021"/>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 coins arrondis 27">
            <a:extLst>
              <a:ext uri="{FF2B5EF4-FFF2-40B4-BE49-F238E27FC236}">
                <a16:creationId xmlns:a16="http://schemas.microsoft.com/office/drawing/2014/main" id="{ADC67C1B-B98C-C9F3-FEE8-74FBB7AE3E4A}"/>
              </a:ext>
            </a:extLst>
          </p:cNvPr>
          <p:cNvSpPr/>
          <p:nvPr/>
        </p:nvSpPr>
        <p:spPr>
          <a:xfrm>
            <a:off x="5810737" y="5298318"/>
            <a:ext cx="3932594" cy="933354"/>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771AA8E7-575D-158E-1257-892FD948569C}"/>
              </a:ext>
            </a:extLst>
          </p:cNvPr>
          <p:cNvSpPr txBox="1"/>
          <p:nvPr/>
        </p:nvSpPr>
        <p:spPr>
          <a:xfrm>
            <a:off x="5776353" y="999235"/>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31" name="Connecteur droit 30">
            <a:extLst>
              <a:ext uri="{FF2B5EF4-FFF2-40B4-BE49-F238E27FC236}">
                <a16:creationId xmlns:a16="http://schemas.microsoft.com/office/drawing/2014/main" id="{23C78919-47A4-AE02-B393-3F19724142AB}"/>
              </a:ext>
            </a:extLst>
          </p:cNvPr>
          <p:cNvCxnSpPr>
            <a:cxnSpLocks/>
          </p:cNvCxnSpPr>
          <p:nvPr/>
        </p:nvCxnSpPr>
        <p:spPr>
          <a:xfrm flipV="1">
            <a:off x="7577328" y="2668737"/>
            <a:ext cx="0" cy="243312"/>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404BFBCA-43C2-676B-657D-425307AF283B}"/>
              </a:ext>
            </a:extLst>
          </p:cNvPr>
          <p:cNvCxnSpPr>
            <a:cxnSpLocks/>
            <a:stCxn id="22" idx="1"/>
            <a:endCxn id="21" idx="3"/>
          </p:cNvCxnSpPr>
          <p:nvPr/>
        </p:nvCxnSpPr>
        <p:spPr>
          <a:xfrm flipH="1" flipV="1">
            <a:off x="9734308" y="3148726"/>
            <a:ext cx="344073" cy="791666"/>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85D3A723-111D-C43F-692A-01CB442119F1}"/>
              </a:ext>
            </a:extLst>
          </p:cNvPr>
          <p:cNvCxnSpPr>
            <a:cxnSpLocks/>
            <a:stCxn id="22" idx="1"/>
            <a:endCxn id="26" idx="3"/>
          </p:cNvCxnSpPr>
          <p:nvPr/>
        </p:nvCxnSpPr>
        <p:spPr>
          <a:xfrm flipH="1" flipV="1">
            <a:off x="9734309" y="3899259"/>
            <a:ext cx="344072" cy="41133"/>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17454665-BC70-BADC-0CBE-06E9E7BA8512}"/>
              </a:ext>
            </a:extLst>
          </p:cNvPr>
          <p:cNvCxnSpPr>
            <a:cxnSpLocks/>
            <a:stCxn id="27" idx="3"/>
            <a:endCxn id="22" idx="1"/>
          </p:cNvCxnSpPr>
          <p:nvPr/>
        </p:nvCxnSpPr>
        <p:spPr>
          <a:xfrm flipV="1">
            <a:off x="9728671" y="3940392"/>
            <a:ext cx="349710" cy="84496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18BFAE5-DBB3-9487-381F-2BA9D5CE0651}"/>
              </a:ext>
            </a:extLst>
          </p:cNvPr>
          <p:cNvCxnSpPr>
            <a:cxnSpLocks/>
          </p:cNvCxnSpPr>
          <p:nvPr/>
        </p:nvCxnSpPr>
        <p:spPr>
          <a:xfrm flipV="1">
            <a:off x="7582662" y="3392424"/>
            <a:ext cx="0" cy="12532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49EF7F5-4FB4-5CEA-2BAB-24164AF345D0}"/>
              </a:ext>
            </a:extLst>
          </p:cNvPr>
          <p:cNvCxnSpPr>
            <a:cxnSpLocks/>
          </p:cNvCxnSpPr>
          <p:nvPr/>
        </p:nvCxnSpPr>
        <p:spPr>
          <a:xfrm flipV="1">
            <a:off x="7591806" y="4280770"/>
            <a:ext cx="0" cy="125324"/>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grpSp>
        <p:nvGrpSpPr>
          <p:cNvPr id="2" name="Groupe 14">
            <a:extLst>
              <a:ext uri="{FF2B5EF4-FFF2-40B4-BE49-F238E27FC236}">
                <a16:creationId xmlns:a16="http://schemas.microsoft.com/office/drawing/2014/main" id="{B1B20347-4FE1-C308-A8C4-CAA9FF73D42A}"/>
              </a:ext>
            </a:extLst>
          </p:cNvPr>
          <p:cNvGrpSpPr/>
          <p:nvPr/>
        </p:nvGrpSpPr>
        <p:grpSpPr>
          <a:xfrm>
            <a:off x="11575287" y="44389"/>
            <a:ext cx="525242" cy="509983"/>
            <a:chOff x="4213599" y="3634223"/>
            <a:chExt cx="485297" cy="471198"/>
          </a:xfrm>
        </p:grpSpPr>
        <p:sp>
          <p:nvSpPr>
            <p:cNvPr id="6" name="Ellipse 15">
              <a:hlinkClick r:id="rId3" action="ppaction://hlinksldjump"/>
              <a:extLst>
                <a:ext uri="{FF2B5EF4-FFF2-40B4-BE49-F238E27FC236}">
                  <a16:creationId xmlns:a16="http://schemas.microsoft.com/office/drawing/2014/main" id="{017581E7-B79F-4E11-EDAC-78418218286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31AF9927-1CD4-EAB0-F68A-0E0CCB442EE1}"/>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5">
              <a:extLst>
                <a:ext uri="{FF2B5EF4-FFF2-40B4-BE49-F238E27FC236}">
                  <a16:creationId xmlns:a16="http://schemas.microsoft.com/office/drawing/2014/main" id="{02026B02-BF4A-BC6E-E2DC-91C10899115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AFF6789-BB66-80AF-DADD-6F5793512887}"/>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Forme libre : forme 17">
              <a:extLst>
                <a:ext uri="{FF2B5EF4-FFF2-40B4-BE49-F238E27FC236}">
                  <a16:creationId xmlns:a16="http://schemas.microsoft.com/office/drawing/2014/main" id="{7330BC14-BE84-561D-D904-8FFF395AB1E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hlinkClick r:id="rId4" action="ppaction://hlinksldjump"/>
            <a:extLst>
              <a:ext uri="{FF2B5EF4-FFF2-40B4-BE49-F238E27FC236}">
                <a16:creationId xmlns:a16="http://schemas.microsoft.com/office/drawing/2014/main" id="{10FD709B-C932-4448-236A-0EB4E8F793B8}"/>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29">
            <a:extLst>
              <a:ext uri="{FF2B5EF4-FFF2-40B4-BE49-F238E27FC236}">
                <a16:creationId xmlns:a16="http://schemas.microsoft.com/office/drawing/2014/main" id="{F7905CE7-46C1-8468-C746-F4D9668FAA79}"/>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Alonso R. et al., ESOT Congress 2025 (Abstract 2672)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944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F7DD4-C487-7F07-40B8-84DE28584433}"/>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31AA19BA-3B54-7B14-BC59-54C079E93635}"/>
              </a:ext>
            </a:extLst>
          </p:cNvPr>
          <p:cNvSpPr>
            <a:spLocks noGrp="1"/>
          </p:cNvSpPr>
          <p:nvPr>
            <p:ph type="title"/>
          </p:nvPr>
        </p:nvSpPr>
        <p:spPr>
          <a:xfrm>
            <a:off x="277091" y="1223957"/>
            <a:ext cx="10969587" cy="402626"/>
          </a:xfrm>
        </p:spPr>
        <p:txBody>
          <a:bodyPr>
            <a:noAutofit/>
          </a:bodyPr>
          <a:lstStyle/>
          <a:p>
            <a:r>
              <a:rPr lang="en-US" sz="2800" dirty="0">
                <a:latin typeface="Arial" panose="020B0604020202020204" pitchFamily="34" charset="0"/>
                <a:cs typeface="Arial" panose="020B0604020202020204" pitchFamily="34" charset="0"/>
              </a:rPr>
              <a:t>CMV-IVIG modulates CD8 DR+ level and anti-CMV responses in organ recipients with difficult to control CMV infection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7603DC1-4387-5ED7-B9BE-EAC8E2E2E69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7CDA83D-E456-9488-7864-0E8C3CCBEC73}"/>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04D34F2-460E-6D30-D813-BB25037C9176}"/>
              </a:ext>
            </a:extLst>
          </p:cNvPr>
          <p:cNvSpPr txBox="1"/>
          <p:nvPr/>
        </p:nvSpPr>
        <p:spPr>
          <a:xfrm>
            <a:off x="271333" y="1152201"/>
            <a:ext cx="53491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9A0F69EC-AF19-1AEE-89A8-A03092243E4C}"/>
              </a:ext>
            </a:extLst>
          </p:cNvPr>
          <p:cNvSpPr txBox="1"/>
          <p:nvPr/>
        </p:nvSpPr>
        <p:spPr>
          <a:xfrm>
            <a:off x="6729641" y="1152333"/>
            <a:ext cx="468093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Overactivation of CD8+ and lower anti-CD8 cellular specific immunity was demonstrated at the time of DCCMV in SOC recipients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CMV-IVIG demonstrated to modulate both components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These observations warrants further evaluation in a randomized clinical trial</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graphicFrame>
        <p:nvGraphicFramePr>
          <p:cNvPr id="12" name="Graphique 11">
            <a:extLst>
              <a:ext uri="{FF2B5EF4-FFF2-40B4-BE49-F238E27FC236}">
                <a16:creationId xmlns:a16="http://schemas.microsoft.com/office/drawing/2014/main" id="{42BBD0B3-6170-E04C-1996-7A9D629878FE}"/>
              </a:ext>
            </a:extLst>
          </p:cNvPr>
          <p:cNvGraphicFramePr>
            <a:graphicFrameLocks/>
          </p:cNvGraphicFramePr>
          <p:nvPr/>
        </p:nvGraphicFramePr>
        <p:xfrm>
          <a:off x="738757" y="2160892"/>
          <a:ext cx="2351758" cy="1411055"/>
        </p:xfrm>
        <a:graphic>
          <a:graphicData uri="http://schemas.openxmlformats.org/drawingml/2006/chart">
            <c:chart xmlns:c="http://schemas.openxmlformats.org/drawingml/2006/chart" xmlns:r="http://schemas.openxmlformats.org/officeDocument/2006/relationships" r:id="rId3"/>
          </a:graphicData>
        </a:graphic>
      </p:graphicFrame>
      <p:sp>
        <p:nvSpPr>
          <p:cNvPr id="16" name="ZoneTexte 15">
            <a:extLst>
              <a:ext uri="{FF2B5EF4-FFF2-40B4-BE49-F238E27FC236}">
                <a16:creationId xmlns:a16="http://schemas.microsoft.com/office/drawing/2014/main" id="{2F43BD60-D47C-C594-A289-F233A3A74FFE}"/>
              </a:ext>
            </a:extLst>
          </p:cNvPr>
          <p:cNvSpPr txBox="1"/>
          <p:nvPr/>
        </p:nvSpPr>
        <p:spPr>
          <a:xfrm rot="16200000">
            <a:off x="-442076" y="2711510"/>
            <a:ext cx="1899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CD8+IFNgamma+ 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CMV IE1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antigen</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0" name="ZoneTexte 19">
            <a:extLst>
              <a:ext uri="{FF2B5EF4-FFF2-40B4-BE49-F238E27FC236}">
                <a16:creationId xmlns:a16="http://schemas.microsoft.com/office/drawing/2014/main" id="{38844C95-B3D1-EA2C-46A1-D57A9EF57CED}"/>
              </a:ext>
            </a:extLst>
          </p:cNvPr>
          <p:cNvSpPr txBox="1"/>
          <p:nvPr/>
        </p:nvSpPr>
        <p:spPr>
          <a:xfrm>
            <a:off x="1119850" y="3492631"/>
            <a:ext cx="9172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DCCMV patients </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2B22B0BF-0E73-9CDE-99E5-1CE61B24910A}"/>
              </a:ext>
            </a:extLst>
          </p:cNvPr>
          <p:cNvSpPr txBox="1"/>
          <p:nvPr/>
        </p:nvSpPr>
        <p:spPr>
          <a:xfrm>
            <a:off x="1288117" y="2691765"/>
            <a:ext cx="6973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0.27%</a:t>
            </a:r>
          </a:p>
        </p:txBody>
      </p:sp>
      <p:sp>
        <p:nvSpPr>
          <p:cNvPr id="28" name="ZoneTexte 27">
            <a:extLst>
              <a:ext uri="{FF2B5EF4-FFF2-40B4-BE49-F238E27FC236}">
                <a16:creationId xmlns:a16="http://schemas.microsoft.com/office/drawing/2014/main" id="{3971A963-B2EE-4439-89BF-30A7903809F8}"/>
              </a:ext>
            </a:extLst>
          </p:cNvPr>
          <p:cNvSpPr txBox="1"/>
          <p:nvPr/>
        </p:nvSpPr>
        <p:spPr>
          <a:xfrm>
            <a:off x="2179095" y="1886311"/>
            <a:ext cx="7668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0.56%</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0" name="ZoneTexte 29">
            <a:extLst>
              <a:ext uri="{FF2B5EF4-FFF2-40B4-BE49-F238E27FC236}">
                <a16:creationId xmlns:a16="http://schemas.microsoft.com/office/drawing/2014/main" id="{B7E4F29D-E4FD-AF38-2C82-1FBEE7940A50}"/>
              </a:ext>
            </a:extLst>
          </p:cNvPr>
          <p:cNvSpPr txBox="1"/>
          <p:nvPr/>
        </p:nvSpPr>
        <p:spPr>
          <a:xfrm rot="16200000">
            <a:off x="2734231" y="2603602"/>
            <a:ext cx="150203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CD8+DR+ 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CMV E1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antigen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aphicFrame>
        <p:nvGraphicFramePr>
          <p:cNvPr id="32" name="Graphique 31">
            <a:extLst>
              <a:ext uri="{FF2B5EF4-FFF2-40B4-BE49-F238E27FC236}">
                <a16:creationId xmlns:a16="http://schemas.microsoft.com/office/drawing/2014/main" id="{BBC3EB35-7350-F534-4519-A803AF76345D}"/>
              </a:ext>
            </a:extLst>
          </p:cNvPr>
          <p:cNvGraphicFramePr>
            <a:graphicFrameLocks/>
          </p:cNvGraphicFramePr>
          <p:nvPr/>
        </p:nvGraphicFramePr>
        <p:xfrm>
          <a:off x="3670188" y="2086335"/>
          <a:ext cx="2198269" cy="1502037"/>
        </p:xfrm>
        <a:graphic>
          <a:graphicData uri="http://schemas.openxmlformats.org/drawingml/2006/chart">
            <c:chart xmlns:c="http://schemas.openxmlformats.org/drawingml/2006/chart" xmlns:r="http://schemas.openxmlformats.org/officeDocument/2006/relationships" r:id="rId4"/>
          </a:graphicData>
        </a:graphic>
      </p:graphicFrame>
      <p:sp>
        <p:nvSpPr>
          <p:cNvPr id="34" name="ZoneTexte 33">
            <a:extLst>
              <a:ext uri="{FF2B5EF4-FFF2-40B4-BE49-F238E27FC236}">
                <a16:creationId xmlns:a16="http://schemas.microsoft.com/office/drawing/2014/main" id="{CB9E1C4F-DC99-2F95-C048-C2F0FBCC9F0E}"/>
              </a:ext>
            </a:extLst>
          </p:cNvPr>
          <p:cNvSpPr txBox="1"/>
          <p:nvPr/>
        </p:nvSpPr>
        <p:spPr>
          <a:xfrm>
            <a:off x="1996067" y="3476046"/>
            <a:ext cx="10177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Transplant controls</a:t>
            </a:r>
          </a:p>
        </p:txBody>
      </p:sp>
      <p:sp>
        <p:nvSpPr>
          <p:cNvPr id="35" name="ZoneTexte 34">
            <a:extLst>
              <a:ext uri="{FF2B5EF4-FFF2-40B4-BE49-F238E27FC236}">
                <a16:creationId xmlns:a16="http://schemas.microsoft.com/office/drawing/2014/main" id="{E77173AE-A279-638F-EDBE-3957E2DC96F0}"/>
              </a:ext>
            </a:extLst>
          </p:cNvPr>
          <p:cNvSpPr txBox="1"/>
          <p:nvPr/>
        </p:nvSpPr>
        <p:spPr>
          <a:xfrm>
            <a:off x="3983968" y="3492631"/>
            <a:ext cx="9172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DCCMV patients </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6" name="ZoneTexte 35">
            <a:extLst>
              <a:ext uri="{FF2B5EF4-FFF2-40B4-BE49-F238E27FC236}">
                <a16:creationId xmlns:a16="http://schemas.microsoft.com/office/drawing/2014/main" id="{AFB5B859-899F-735D-7840-FC2B24EDD405}"/>
              </a:ext>
            </a:extLst>
          </p:cNvPr>
          <p:cNvSpPr txBox="1"/>
          <p:nvPr/>
        </p:nvSpPr>
        <p:spPr>
          <a:xfrm>
            <a:off x="4824566" y="3499011"/>
            <a:ext cx="10177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Transplant controls</a:t>
            </a:r>
          </a:p>
        </p:txBody>
      </p:sp>
      <p:sp>
        <p:nvSpPr>
          <p:cNvPr id="40" name="ZoneTexte 39">
            <a:extLst>
              <a:ext uri="{FF2B5EF4-FFF2-40B4-BE49-F238E27FC236}">
                <a16:creationId xmlns:a16="http://schemas.microsoft.com/office/drawing/2014/main" id="{35DD1608-8F8E-E5CA-A26C-64FF8FD5D685}"/>
              </a:ext>
            </a:extLst>
          </p:cNvPr>
          <p:cNvSpPr txBox="1"/>
          <p:nvPr/>
        </p:nvSpPr>
        <p:spPr>
          <a:xfrm>
            <a:off x="5006537" y="2608475"/>
            <a:ext cx="692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39.9%</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FAFE17EE-8E8B-CDDA-D315-C273957AAE5A}"/>
              </a:ext>
            </a:extLst>
          </p:cNvPr>
          <p:cNvSpPr txBox="1"/>
          <p:nvPr/>
        </p:nvSpPr>
        <p:spPr>
          <a:xfrm>
            <a:off x="4142170" y="2233336"/>
            <a:ext cx="79248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64.9%</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6" name="ZoneTexte 45">
            <a:extLst>
              <a:ext uri="{FF2B5EF4-FFF2-40B4-BE49-F238E27FC236}">
                <a16:creationId xmlns:a16="http://schemas.microsoft.com/office/drawing/2014/main" id="{1BBDE276-E277-A7EE-B41E-7A8D6EA3A0C2}"/>
              </a:ext>
            </a:extLst>
          </p:cNvPr>
          <p:cNvSpPr txBox="1"/>
          <p:nvPr/>
        </p:nvSpPr>
        <p:spPr>
          <a:xfrm>
            <a:off x="277090" y="4765499"/>
            <a:ext cx="5724127" cy="138499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CMV-IVIG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associated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significant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decrease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CD8+DR+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(p=0.048) and a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significant</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increase</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CD8+IFN gamma+ 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cells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(p=0.022)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differences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observed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solid</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organ</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recipients</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using</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SOC (p=0.36 and p=0.83, </a:t>
            </a:r>
            <a:r>
              <a:rPr kumimoji="0" lang="fr-FR"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respectively</a:t>
            </a:r>
            <a:r>
              <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p:txBody>
      </p:sp>
      <p:sp>
        <p:nvSpPr>
          <p:cNvPr id="50" name="ZoneTexte 49">
            <a:extLst>
              <a:ext uri="{FF2B5EF4-FFF2-40B4-BE49-F238E27FC236}">
                <a16:creationId xmlns:a16="http://schemas.microsoft.com/office/drawing/2014/main" id="{2C9887AC-9D04-F976-2CB7-2F0DE877DB28}"/>
              </a:ext>
            </a:extLst>
          </p:cNvPr>
          <p:cNvSpPr txBox="1"/>
          <p:nvPr/>
        </p:nvSpPr>
        <p:spPr>
          <a:xfrm>
            <a:off x="1665792" y="3928819"/>
            <a:ext cx="102437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p=0.02</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4" name="ZoneTexte 53">
            <a:extLst>
              <a:ext uri="{FF2B5EF4-FFF2-40B4-BE49-F238E27FC236}">
                <a16:creationId xmlns:a16="http://schemas.microsoft.com/office/drawing/2014/main" id="{0BD10F0C-99AB-4949-A929-ED8F984A5108}"/>
              </a:ext>
            </a:extLst>
          </p:cNvPr>
          <p:cNvSpPr txBox="1"/>
          <p:nvPr/>
        </p:nvSpPr>
        <p:spPr>
          <a:xfrm>
            <a:off x="4474212" y="3925251"/>
            <a:ext cx="62179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p=0.00026</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25" name="Connecteur droit 24">
            <a:extLst>
              <a:ext uri="{FF2B5EF4-FFF2-40B4-BE49-F238E27FC236}">
                <a16:creationId xmlns:a16="http://schemas.microsoft.com/office/drawing/2014/main" id="{7231E64E-F1D1-CB40-10D1-4AD9ED5E7592}"/>
              </a:ext>
            </a:extLst>
          </p:cNvPr>
          <p:cNvCxnSpPr>
            <a:cxnSpLocks/>
          </p:cNvCxnSpPr>
          <p:nvPr/>
        </p:nvCxnSpPr>
        <p:spPr>
          <a:xfrm>
            <a:off x="1094514" y="2160892"/>
            <a:ext cx="0" cy="1282447"/>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C07A1D1F-0441-66B1-B770-A3B0245F8CD2}"/>
              </a:ext>
            </a:extLst>
          </p:cNvPr>
          <p:cNvCxnSpPr>
            <a:cxnSpLocks/>
          </p:cNvCxnSpPr>
          <p:nvPr/>
        </p:nvCxnSpPr>
        <p:spPr>
          <a:xfrm flipH="1">
            <a:off x="1088331" y="3435408"/>
            <a:ext cx="1710749"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ECA92CB2-6132-71B5-38BD-77ABFDCA3E59}"/>
              </a:ext>
            </a:extLst>
          </p:cNvPr>
          <p:cNvCxnSpPr>
            <a:cxnSpLocks/>
          </p:cNvCxnSpPr>
          <p:nvPr/>
        </p:nvCxnSpPr>
        <p:spPr>
          <a:xfrm>
            <a:off x="4030806" y="2299391"/>
            <a:ext cx="0" cy="1161852"/>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AF6BFEF8-0C70-B97B-959E-353E92902E33}"/>
              </a:ext>
            </a:extLst>
          </p:cNvPr>
          <p:cNvCxnSpPr>
            <a:cxnSpLocks/>
          </p:cNvCxnSpPr>
          <p:nvPr/>
        </p:nvCxnSpPr>
        <p:spPr>
          <a:xfrm flipH="1">
            <a:off x="4024623" y="3453312"/>
            <a:ext cx="1604017"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65B343-B56A-1FDF-4E91-AA5E959B2AC1}"/>
              </a:ext>
            </a:extLst>
          </p:cNvPr>
          <p:cNvSpPr txBox="1"/>
          <p:nvPr/>
        </p:nvSpPr>
        <p:spPr>
          <a:xfrm>
            <a:off x="1077352" y="1545858"/>
            <a:ext cx="4026325" cy="339004"/>
          </a:xfrm>
          <a:prstGeom prst="rect">
            <a:avLst/>
          </a:prstGeom>
          <a:noFill/>
        </p:spPr>
        <p:txBody>
          <a:bodyPr wrap="square" lIns="0" tIns="0" rIns="0" bIns="0" rtlCol="0">
            <a:noAutofit/>
          </a:bodyPr>
          <a:lstStyle/>
          <a:p>
            <a:pPr algn="ctr"/>
            <a:r>
              <a:rPr lang="es-ES" sz="2400" b="1" dirty="0" err="1">
                <a:solidFill>
                  <a:srgbClr val="002060"/>
                </a:solidFill>
                <a:latin typeface="Museo Slab 300" panose="02000000000000000000" pitchFamily="2" charset="77"/>
              </a:rPr>
              <a:t>Immune</a:t>
            </a:r>
            <a:r>
              <a:rPr lang="es-ES" sz="2400" b="1" dirty="0">
                <a:solidFill>
                  <a:srgbClr val="002060"/>
                </a:solidFill>
                <a:latin typeface="Museo Slab 300" panose="02000000000000000000" pitchFamily="2" charset="77"/>
              </a:rPr>
              <a:t> </a:t>
            </a:r>
            <a:r>
              <a:rPr lang="es-ES" sz="2400" b="1" dirty="0" err="1">
                <a:solidFill>
                  <a:srgbClr val="002060"/>
                </a:solidFill>
                <a:latin typeface="Museo Slab 300" panose="02000000000000000000" pitchFamily="2" charset="77"/>
              </a:rPr>
              <a:t>profile</a:t>
            </a:r>
            <a:r>
              <a:rPr lang="es-ES" sz="2400" b="1" dirty="0">
                <a:solidFill>
                  <a:srgbClr val="002060"/>
                </a:solidFill>
                <a:latin typeface="Museo Slab 300" panose="02000000000000000000" pitchFamily="2" charset="77"/>
              </a:rPr>
              <a:t> </a:t>
            </a:r>
            <a:r>
              <a:rPr lang="es-ES" sz="2400" b="1" dirty="0" err="1">
                <a:solidFill>
                  <a:srgbClr val="002060"/>
                </a:solidFill>
                <a:latin typeface="Museo Slab 300" panose="02000000000000000000" pitchFamily="2" charset="77"/>
              </a:rPr>
              <a:t>of</a:t>
            </a:r>
            <a:r>
              <a:rPr lang="es-ES" sz="2400" b="1" dirty="0">
                <a:solidFill>
                  <a:srgbClr val="002060"/>
                </a:solidFill>
                <a:latin typeface="Museo Slab 300" panose="02000000000000000000" pitchFamily="2" charset="77"/>
              </a:rPr>
              <a:t> DCCMV</a:t>
            </a:r>
          </a:p>
        </p:txBody>
      </p:sp>
      <p:sp>
        <p:nvSpPr>
          <p:cNvPr id="4" name="CuadroTexto 3">
            <a:extLst>
              <a:ext uri="{FF2B5EF4-FFF2-40B4-BE49-F238E27FC236}">
                <a16:creationId xmlns:a16="http://schemas.microsoft.com/office/drawing/2014/main" id="{80F05480-2FA5-79C2-5AB0-2939BE17E1F1}"/>
              </a:ext>
            </a:extLst>
          </p:cNvPr>
          <p:cNvSpPr txBox="1"/>
          <p:nvPr/>
        </p:nvSpPr>
        <p:spPr>
          <a:xfrm>
            <a:off x="980212" y="4268230"/>
            <a:ext cx="4026325" cy="339004"/>
          </a:xfrm>
          <a:prstGeom prst="rect">
            <a:avLst/>
          </a:prstGeom>
          <a:noFill/>
        </p:spPr>
        <p:txBody>
          <a:bodyPr wrap="square" lIns="0" tIns="0" rIns="0" bIns="0" rtlCol="0">
            <a:noAutofit/>
          </a:bodyPr>
          <a:lstStyle/>
          <a:p>
            <a:pPr algn="ctr"/>
            <a:r>
              <a:rPr lang="es-ES" sz="2400" b="1" dirty="0" err="1">
                <a:solidFill>
                  <a:srgbClr val="002060"/>
                </a:solidFill>
                <a:latin typeface="Museo Slab 300" panose="02000000000000000000" pitchFamily="2" charset="77"/>
              </a:rPr>
              <a:t>Immunemodulation</a:t>
            </a:r>
            <a:r>
              <a:rPr lang="es-ES" sz="2400" b="1" dirty="0">
                <a:solidFill>
                  <a:srgbClr val="002060"/>
                </a:solidFill>
                <a:latin typeface="Museo Slab 300" panose="02000000000000000000" pitchFamily="2" charset="77"/>
              </a:rPr>
              <a:t> </a:t>
            </a:r>
            <a:r>
              <a:rPr lang="es-ES" sz="2400" b="1" dirty="0" err="1">
                <a:solidFill>
                  <a:srgbClr val="002060"/>
                </a:solidFill>
                <a:latin typeface="Museo Slab 300" panose="02000000000000000000" pitchFamily="2" charset="77"/>
              </a:rPr>
              <a:t>by</a:t>
            </a:r>
            <a:r>
              <a:rPr lang="es-ES" sz="2400" b="1">
                <a:solidFill>
                  <a:srgbClr val="002060"/>
                </a:solidFill>
                <a:latin typeface="Museo Slab 300" panose="02000000000000000000" pitchFamily="2" charset="77"/>
              </a:rPr>
              <a:t> CMVIG</a:t>
            </a:r>
            <a:endParaRPr lang="es-ES" sz="2400" b="1" dirty="0">
              <a:solidFill>
                <a:srgbClr val="002060"/>
              </a:solidFill>
              <a:latin typeface="Museo Slab 300" panose="02000000000000000000" pitchFamily="2" charset="77"/>
            </a:endParaRPr>
          </a:p>
        </p:txBody>
      </p:sp>
      <p:grpSp>
        <p:nvGrpSpPr>
          <p:cNvPr id="6" name="Groupe 14">
            <a:extLst>
              <a:ext uri="{FF2B5EF4-FFF2-40B4-BE49-F238E27FC236}">
                <a16:creationId xmlns:a16="http://schemas.microsoft.com/office/drawing/2014/main" id="{CB49487E-7E2A-3A2E-612C-24EE6C033BAA}"/>
              </a:ext>
            </a:extLst>
          </p:cNvPr>
          <p:cNvGrpSpPr/>
          <p:nvPr/>
        </p:nvGrpSpPr>
        <p:grpSpPr>
          <a:xfrm>
            <a:off x="11575287" y="44389"/>
            <a:ext cx="525242" cy="509983"/>
            <a:chOff x="4213599" y="3634223"/>
            <a:chExt cx="485297" cy="471198"/>
          </a:xfrm>
        </p:grpSpPr>
        <p:sp>
          <p:nvSpPr>
            <p:cNvPr id="10" name="Ellipse 15">
              <a:hlinkClick r:id="rId5" action="ppaction://hlinksldjump"/>
              <a:extLst>
                <a:ext uri="{FF2B5EF4-FFF2-40B4-BE49-F238E27FC236}">
                  <a16:creationId xmlns:a16="http://schemas.microsoft.com/office/drawing/2014/main" id="{56D95DD1-7247-1972-CBE3-282E8869C81F}"/>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A5DEB98-060D-3652-175D-4B14197558CF}"/>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5">
              <a:extLst>
                <a:ext uri="{FF2B5EF4-FFF2-40B4-BE49-F238E27FC236}">
                  <a16:creationId xmlns:a16="http://schemas.microsoft.com/office/drawing/2014/main" id="{E50FCE0B-00F9-63AB-EEE1-3CF5CFF46896}"/>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BA3FDF1A-A120-2364-F974-0F2359B45BA4}"/>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Forme libre : forme 17">
              <a:extLst>
                <a:ext uri="{FF2B5EF4-FFF2-40B4-BE49-F238E27FC236}">
                  <a16:creationId xmlns:a16="http://schemas.microsoft.com/office/drawing/2014/main" id="{1031FB44-4A9E-C59C-84D1-77103DB83A73}"/>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9" name="Rectangle 28">
            <a:hlinkClick r:id="rId6" action="ppaction://hlinksldjump"/>
            <a:extLst>
              <a:ext uri="{FF2B5EF4-FFF2-40B4-BE49-F238E27FC236}">
                <a16:creationId xmlns:a16="http://schemas.microsoft.com/office/drawing/2014/main" id="{EFD47AA3-F5AF-91E7-4D37-43AE46AEE433}"/>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Box 29">
            <a:extLst>
              <a:ext uri="{FF2B5EF4-FFF2-40B4-BE49-F238E27FC236}">
                <a16:creationId xmlns:a16="http://schemas.microsoft.com/office/drawing/2014/main" id="{D96C23DA-2940-77BA-59FF-C36073ED5B9C}"/>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Alonso R. et al., ESOT Congress 2025 (Abstract 2672)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140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F699-D813-6726-C873-502148E4C67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6D17222-D016-ADE5-EAF8-2F21CA0C9F66}"/>
              </a:ext>
            </a:extLst>
          </p:cNvPr>
          <p:cNvSpPr/>
          <p:nvPr/>
        </p:nvSpPr>
        <p:spPr>
          <a:xfrm>
            <a:off x="236332" y="3842794"/>
            <a:ext cx="2933469" cy="1820565"/>
          </a:xfrm>
          <a:prstGeom prst="rect">
            <a:avLst/>
          </a:prstGeom>
          <a:solidFill>
            <a:schemeClr val="bg1"/>
          </a:solidFill>
          <a:ln>
            <a:solidFill>
              <a:srgbClr val="12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ectangle 6">
            <a:extLst>
              <a:ext uri="{FF2B5EF4-FFF2-40B4-BE49-F238E27FC236}">
                <a16:creationId xmlns:a16="http://schemas.microsoft.com/office/drawing/2014/main" id="{F3E9BFEB-3EBA-4557-0E7C-0AFF95B4D4D4}"/>
              </a:ext>
            </a:extLst>
          </p:cNvPr>
          <p:cNvSpPr/>
          <p:nvPr/>
        </p:nvSpPr>
        <p:spPr>
          <a:xfrm>
            <a:off x="9013477" y="3843910"/>
            <a:ext cx="2933469" cy="1820565"/>
          </a:xfrm>
          <a:prstGeom prst="rect">
            <a:avLst/>
          </a:prstGeom>
          <a:solidFill>
            <a:schemeClr val="bg1"/>
          </a:solidFill>
          <a:ln>
            <a:solidFill>
              <a:srgbClr val="12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Rectangle 5">
            <a:extLst>
              <a:ext uri="{FF2B5EF4-FFF2-40B4-BE49-F238E27FC236}">
                <a16:creationId xmlns:a16="http://schemas.microsoft.com/office/drawing/2014/main" id="{7C80AC97-3E61-E0E9-9E0F-E04B69AFB86D}"/>
              </a:ext>
            </a:extLst>
          </p:cNvPr>
          <p:cNvSpPr/>
          <p:nvPr/>
        </p:nvSpPr>
        <p:spPr>
          <a:xfrm>
            <a:off x="6072857" y="3843911"/>
            <a:ext cx="2933469" cy="1820565"/>
          </a:xfrm>
          <a:prstGeom prst="rect">
            <a:avLst/>
          </a:prstGeom>
          <a:solidFill>
            <a:schemeClr val="bg1"/>
          </a:solidFill>
          <a:ln>
            <a:solidFill>
              <a:srgbClr val="12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Rectangle 3">
            <a:extLst>
              <a:ext uri="{FF2B5EF4-FFF2-40B4-BE49-F238E27FC236}">
                <a16:creationId xmlns:a16="http://schemas.microsoft.com/office/drawing/2014/main" id="{4B031783-39DC-3376-2DE5-89E26AEAA8D5}"/>
              </a:ext>
            </a:extLst>
          </p:cNvPr>
          <p:cNvSpPr/>
          <p:nvPr/>
        </p:nvSpPr>
        <p:spPr>
          <a:xfrm>
            <a:off x="3146539" y="3842794"/>
            <a:ext cx="2933469" cy="1815257"/>
          </a:xfrm>
          <a:prstGeom prst="rect">
            <a:avLst/>
          </a:prstGeom>
          <a:solidFill>
            <a:schemeClr val="bg1"/>
          </a:solidFill>
          <a:ln>
            <a:solidFill>
              <a:srgbClr val="12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itle 2">
            <a:extLst>
              <a:ext uri="{FF2B5EF4-FFF2-40B4-BE49-F238E27FC236}">
                <a16:creationId xmlns:a16="http://schemas.microsoft.com/office/drawing/2014/main" id="{AEC041AD-D7B2-7344-1AF2-51AE7F297F08}"/>
              </a:ext>
            </a:extLst>
          </p:cNvPr>
          <p:cNvSpPr>
            <a:spLocks noGrp="1"/>
          </p:cNvSpPr>
          <p:nvPr>
            <p:ph type="title"/>
          </p:nvPr>
        </p:nvSpPr>
        <p:spPr>
          <a:xfrm>
            <a:off x="277091" y="1223828"/>
            <a:ext cx="10969587" cy="402626"/>
          </a:xfrm>
        </p:spPr>
        <p:txBody>
          <a:bodyPr>
            <a:noAutofit/>
          </a:bodyPr>
          <a:lstStyle/>
          <a:p>
            <a:r>
              <a:rPr lang="en-US" sz="2800" dirty="0">
                <a:latin typeface="Arial" panose="020B0604020202020204" pitchFamily="34" charset="0"/>
                <a:cs typeface="Arial" panose="020B0604020202020204" pitchFamily="34" charset="0"/>
              </a:rPr>
              <a:t>How aggressive is too aggressive: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Navigating reflux and rejection after </a:t>
            </a:r>
            <a:r>
              <a:rPr lang="en-US" sz="2800" dirty="0"/>
              <a:t>l</a:t>
            </a:r>
            <a:r>
              <a:rPr lang="en-US" sz="2800" dirty="0">
                <a:latin typeface="Arial" panose="020B0604020202020204" pitchFamily="34" charset="0"/>
                <a:cs typeface="Arial" panose="020B0604020202020204" pitchFamily="34" charset="0"/>
              </a:rPr>
              <a:t>ung </a:t>
            </a:r>
            <a:r>
              <a:rPr lang="en-US" sz="2800" dirty="0"/>
              <a:t>t</a:t>
            </a:r>
            <a:r>
              <a:rPr lang="en-US" sz="2800" dirty="0">
                <a:latin typeface="Arial" panose="020B0604020202020204" pitchFamily="34" charset="0"/>
                <a:cs typeface="Arial" panose="020B0604020202020204" pitchFamily="34" charset="0"/>
              </a:rPr>
              <a:t>ransplantation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E778114-B323-889A-67B4-30CB0EB84ED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EE707F3-4316-96D5-80DB-C6A87C40F5FA}"/>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ADC3CC53-DDB7-7B19-A9E3-3A6F990CC870}"/>
              </a:ext>
            </a:extLst>
          </p:cNvPr>
          <p:cNvSpPr txBox="1"/>
          <p:nvPr/>
        </p:nvSpPr>
        <p:spPr>
          <a:xfrm>
            <a:off x="225063" y="2635387"/>
            <a:ext cx="112017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Case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2" name="ZoneTexte 21">
            <a:extLst>
              <a:ext uri="{FF2B5EF4-FFF2-40B4-BE49-F238E27FC236}">
                <a16:creationId xmlns:a16="http://schemas.microsoft.com/office/drawing/2014/main" id="{EF5AD7FD-3F20-C4C5-1BA4-B501D78291FD}"/>
              </a:ext>
            </a:extLst>
          </p:cNvPr>
          <p:cNvSpPr txBox="1"/>
          <p:nvPr/>
        </p:nvSpPr>
        <p:spPr>
          <a:xfrm>
            <a:off x="225063" y="1003945"/>
            <a:ext cx="9245033"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40032"/>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Gastroesophageal reflux (GER) is a common challenge after lung transplant (Tx), linked to inferior outcomes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case highlights the pitfalls of management of GER in a rejection-prone Tx recipient </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697D0F47-BF28-382E-6B15-19F24916BC22}"/>
              </a:ext>
            </a:extLst>
          </p:cNvPr>
          <p:cNvSpPr txBox="1"/>
          <p:nvPr/>
        </p:nvSpPr>
        <p:spPr>
          <a:xfrm>
            <a:off x="3139388" y="2674763"/>
            <a:ext cx="7934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 21-years old female was indicated for Tx due to end-stage cystic fibrosis</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A13BF1A-9AA8-7573-F02A-6BB5D62B2F0D}"/>
              </a:ext>
            </a:extLst>
          </p:cNvPr>
          <p:cNvSpPr txBox="1"/>
          <p:nvPr/>
        </p:nvSpPr>
        <p:spPr>
          <a:xfrm>
            <a:off x="-274321" y="3836383"/>
            <a:ext cx="3180081" cy="646331"/>
          </a:xfrm>
          <a:prstGeom prst="rect">
            <a:avLst/>
          </a:prstGeom>
          <a:noFill/>
        </p:spPr>
        <p:txBody>
          <a:bodyPr wrap="square">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Bilateral lung </a:t>
            </a:r>
            <a:r>
              <a:rPr lang="en-US" sz="1200" b="1" dirty="0">
                <a:solidFill>
                  <a:srgbClr val="140032"/>
                </a:solidFill>
                <a:latin typeface="Arial" panose="020B0604020202020204" pitchFamily="34" charset="0"/>
                <a:cs typeface="Arial" panose="020B0604020202020204" pitchFamily="34" charset="0"/>
              </a:rPr>
              <a:t>t</a:t>
            </a:r>
            <a:r>
              <a:rPr kumimoji="0" lang="en-US"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ransplantation</a:t>
            </a: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Uneventful</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perioperative</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period</a:t>
            </a:r>
            <a:endPar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8" name="ZoneTexte 27">
            <a:extLst>
              <a:ext uri="{FF2B5EF4-FFF2-40B4-BE49-F238E27FC236}">
                <a16:creationId xmlns:a16="http://schemas.microsoft.com/office/drawing/2014/main" id="{ADF5CB71-3047-6E83-5BD4-4D63C1CACCC2}"/>
              </a:ext>
            </a:extLst>
          </p:cNvPr>
          <p:cNvSpPr txBox="1"/>
          <p:nvPr/>
        </p:nvSpPr>
        <p:spPr>
          <a:xfrm>
            <a:off x="2642918" y="3836383"/>
            <a:ext cx="3527229" cy="1569660"/>
          </a:xfrm>
          <a:prstGeom prst="rect">
            <a:avLst/>
          </a:prstGeom>
          <a:noFill/>
        </p:spPr>
        <p:txBody>
          <a:bodyPr wrap="square">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Acute </a:t>
            </a:r>
            <a:r>
              <a:rPr lang="fr-FR" sz="1200" dirty="0">
                <a:solidFill>
                  <a:srgbClr val="140032"/>
                </a:solidFill>
                <a:latin typeface="Arial" panose="020B0604020202020204" pitchFamily="34" charset="0"/>
                <a:cs typeface="Arial" panose="020B0604020202020204" pitchFamily="34" charset="0"/>
              </a:rPr>
              <a:t>c</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ellular</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lang="fr-FR" sz="1200" dirty="0">
                <a:solidFill>
                  <a:srgbClr val="140032"/>
                </a:solidFill>
                <a:latin typeface="Arial" panose="020B0604020202020204" pitchFamily="34" charset="0"/>
                <a:cs typeface="Arial" panose="020B0604020202020204" pitchFamily="34" charset="0"/>
              </a:rPr>
              <a:t>r</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ejection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(ACR) </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grade A2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clear</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cause,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unresponsive</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standard anti-rejection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treatment</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pH-metry</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confirmed</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gastroesophageal</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reflux</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Escalation</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anti-reflux</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 </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a:t>
            </a:r>
            <a:r>
              <a:rPr kumimoji="0" lang="fr-FR" sz="120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nd </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line of </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anti-rejection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treatment</a:t>
            </a:r>
            <a:endPar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lang="fr-FR" sz="1200" b="1" dirty="0">
                <a:solidFill>
                  <a:srgbClr val="140032"/>
                </a:solidFill>
                <a:latin typeface="Arial" panose="020B0604020202020204" pitchFamily="34" charset="0"/>
                <a:cs typeface="Arial" panose="020B0604020202020204" pitchFamily="34" charset="0"/>
              </a:rPr>
              <a:t>Full c</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linical</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response</a:t>
            </a:r>
            <a:endPar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0" name="ZoneTexte 29">
            <a:extLst>
              <a:ext uri="{FF2B5EF4-FFF2-40B4-BE49-F238E27FC236}">
                <a16:creationId xmlns:a16="http://schemas.microsoft.com/office/drawing/2014/main" id="{4E4AC9F4-D488-6F10-6F0F-36BD9D2FD5A4}"/>
              </a:ext>
            </a:extLst>
          </p:cNvPr>
          <p:cNvSpPr txBox="1"/>
          <p:nvPr/>
        </p:nvSpPr>
        <p:spPr>
          <a:xfrm>
            <a:off x="5581558" y="3845227"/>
            <a:ext cx="3408657" cy="1938992"/>
          </a:xfrm>
          <a:prstGeom prst="rect">
            <a:avLst/>
          </a:prstGeom>
          <a:noFill/>
        </p:spPr>
        <p:txBody>
          <a:bodyPr wrap="square">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Sudden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decline</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in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lung</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function</a:t>
            </a:r>
            <a:endPar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ACR </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grade</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A3 + de novo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donor</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specific</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antibodies</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unresponsive</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1</a:t>
            </a:r>
            <a:r>
              <a:rPr kumimoji="0" lang="fr-FR" sz="120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st</a:t>
            </a:r>
            <a:r>
              <a:rPr lang="fr-FR" sz="1200" dirty="0">
                <a:solidFill>
                  <a:srgbClr val="140032"/>
                </a:solidFill>
                <a:latin typeface="Arial" panose="020B0604020202020204" pitchFamily="34" charset="0"/>
                <a:cs typeface="Arial" panose="020B0604020202020204" pitchFamily="34" charset="0"/>
              </a:rPr>
              <a:t>,</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2</a:t>
            </a:r>
            <a:r>
              <a:rPr kumimoji="0" lang="fr-FR" sz="120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nd</a:t>
            </a:r>
            <a:r>
              <a:rPr lang="fr-FR" sz="1200" dirty="0">
                <a:solidFill>
                  <a:srgbClr val="140032"/>
                </a:solidFill>
                <a:latin typeface="Arial" panose="020B0604020202020204" pitchFamily="34" charset="0"/>
                <a:cs typeface="Arial" panose="020B0604020202020204" pitchFamily="34" charset="0"/>
              </a:rPr>
              <a:t>,</a:t>
            </a:r>
            <a:r>
              <a:rPr kumimoji="0" lang="fr-FR" sz="1200" i="0" u="none" strike="noStrike" kern="1200" cap="none" spc="0" normalizeH="0" baseline="3000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and 3</a:t>
            </a:r>
            <a:r>
              <a:rPr lang="fr-FR" sz="1200" baseline="30000" dirty="0">
                <a:solidFill>
                  <a:srgbClr val="140032"/>
                </a:solidFill>
                <a:latin typeface="Arial" panose="020B0604020202020204" pitchFamily="34" charset="0"/>
                <a:cs typeface="Arial" panose="020B0604020202020204" pitchFamily="34" charset="0"/>
              </a:rPr>
              <a:t>rd</a:t>
            </a:r>
            <a:r>
              <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line of </a:t>
            </a:r>
            <a:r>
              <a:rPr kumimoji="0" lang="fr-FR" sz="120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therapy</a:t>
            </a:r>
            <a:endParaRPr kumimoji="0" lang="fr-FR" sz="120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Repeated</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pH-metry</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confirmed</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worsening</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of 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Nissen</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Fundoplication</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performed</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Follow-up: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pH-metry</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negative</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along</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with</a:t>
            </a: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lung</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function</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stabilisation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2" name="ZoneTexte 31">
            <a:extLst>
              <a:ext uri="{FF2B5EF4-FFF2-40B4-BE49-F238E27FC236}">
                <a16:creationId xmlns:a16="http://schemas.microsoft.com/office/drawing/2014/main" id="{15662438-A112-2A3D-B9DA-6AC90752E8AA}"/>
              </a:ext>
            </a:extLst>
          </p:cNvPr>
          <p:cNvSpPr txBox="1"/>
          <p:nvPr/>
        </p:nvSpPr>
        <p:spPr>
          <a:xfrm>
            <a:off x="8515338" y="3837607"/>
            <a:ext cx="3000990" cy="1569660"/>
          </a:xfrm>
          <a:prstGeom prst="rect">
            <a:avLst/>
          </a:prstGeom>
          <a:noFill/>
        </p:spPr>
        <p:txBody>
          <a:bodyPr wrap="square">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Re-Transplantation</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(re-Tx) due to end-stage CLAD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Favourable</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post-operative course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Surveillance: </a:t>
            </a:r>
            <a:r>
              <a:rPr lang="en-US" sz="1200" b="1" dirty="0">
                <a:solidFill>
                  <a:srgbClr val="140032"/>
                </a:solidFill>
                <a:latin typeface="Arial" panose="020B0604020202020204" pitchFamily="34" charset="0"/>
                <a:cs typeface="Arial" panose="020B0604020202020204" pitchFamily="34" charset="0"/>
              </a:rPr>
              <a:t>p</a:t>
            </a:r>
            <a:r>
              <a:rPr kumimoji="0" lang="en-US"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ersistent</a:t>
            </a: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Re-Fundoplication</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as</a:t>
            </a:r>
            <a:r>
              <a:rPr lang="en-US" sz="1200" dirty="0">
                <a:solidFill>
                  <a:srgbClr val="140032"/>
                </a:solidFill>
                <a:latin typeface="Arial" panose="020B0604020202020204" pitchFamily="34" charset="0"/>
                <a:cs typeface="Arial" panose="020B0604020202020204" pitchFamily="34" charset="0"/>
              </a:rPr>
              <a:t> a</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Preventive</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Measure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Lung function remain stable</a:t>
            </a:r>
          </a:p>
        </p:txBody>
      </p:sp>
      <p:sp>
        <p:nvSpPr>
          <p:cNvPr id="33" name="Flèche : droite 32">
            <a:extLst>
              <a:ext uri="{FF2B5EF4-FFF2-40B4-BE49-F238E27FC236}">
                <a16:creationId xmlns:a16="http://schemas.microsoft.com/office/drawing/2014/main" id="{316B8320-80F5-45E4-1E62-D4C151F495D8}"/>
              </a:ext>
            </a:extLst>
          </p:cNvPr>
          <p:cNvSpPr/>
          <p:nvPr/>
        </p:nvSpPr>
        <p:spPr>
          <a:xfrm>
            <a:off x="277092" y="3463683"/>
            <a:ext cx="2862296"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Flèche : droite 33">
            <a:extLst>
              <a:ext uri="{FF2B5EF4-FFF2-40B4-BE49-F238E27FC236}">
                <a16:creationId xmlns:a16="http://schemas.microsoft.com/office/drawing/2014/main" id="{4EB1AC89-C288-7D70-5239-9AD884A51481}"/>
              </a:ext>
            </a:extLst>
          </p:cNvPr>
          <p:cNvSpPr/>
          <p:nvPr/>
        </p:nvSpPr>
        <p:spPr>
          <a:xfrm>
            <a:off x="3210561" y="3453523"/>
            <a:ext cx="2862296"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Flèche : droite 34">
            <a:extLst>
              <a:ext uri="{FF2B5EF4-FFF2-40B4-BE49-F238E27FC236}">
                <a16:creationId xmlns:a16="http://schemas.microsoft.com/office/drawing/2014/main" id="{3C5B3533-C6E6-0415-B815-C4776EC7718F}"/>
              </a:ext>
            </a:extLst>
          </p:cNvPr>
          <p:cNvSpPr/>
          <p:nvPr/>
        </p:nvSpPr>
        <p:spPr>
          <a:xfrm>
            <a:off x="6144030" y="3463683"/>
            <a:ext cx="2862296"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Flèche : droite 35">
            <a:extLst>
              <a:ext uri="{FF2B5EF4-FFF2-40B4-BE49-F238E27FC236}">
                <a16:creationId xmlns:a16="http://schemas.microsoft.com/office/drawing/2014/main" id="{4D9EA056-4CEA-19B0-7C1F-6B6FCEFFA326}"/>
              </a:ext>
            </a:extLst>
          </p:cNvPr>
          <p:cNvSpPr/>
          <p:nvPr/>
        </p:nvSpPr>
        <p:spPr>
          <a:xfrm>
            <a:off x="9077498" y="3473843"/>
            <a:ext cx="2933469"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2ABB1D2C-88C0-B14E-5235-A8668401BBA2}"/>
              </a:ext>
            </a:extLst>
          </p:cNvPr>
          <p:cNvSpPr txBox="1"/>
          <p:nvPr/>
        </p:nvSpPr>
        <p:spPr>
          <a:xfrm>
            <a:off x="181033" y="3272782"/>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Indication: End-Stage Cystic Fibrosis</a:t>
            </a:r>
          </a:p>
        </p:txBody>
      </p:sp>
      <p:sp>
        <p:nvSpPr>
          <p:cNvPr id="44" name="ZoneTexte 43">
            <a:extLst>
              <a:ext uri="{FF2B5EF4-FFF2-40B4-BE49-F238E27FC236}">
                <a16:creationId xmlns:a16="http://schemas.microsoft.com/office/drawing/2014/main" id="{86F07FEE-E5B3-DA7B-DA7A-E559B6032B44}"/>
              </a:ext>
            </a:extLst>
          </p:cNvPr>
          <p:cNvSpPr txBox="1"/>
          <p:nvPr/>
        </p:nvSpPr>
        <p:spPr>
          <a:xfrm>
            <a:off x="3785140" y="3265977"/>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a:pP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 </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Months</a:t>
            </a: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Post-</a:t>
            </a:r>
            <a:r>
              <a:rPr kumimoji="0" lang="fr-FR" sz="1200" b="1"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Tx</a:t>
            </a:r>
            <a:endPar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48" name="ZoneTexte 47">
            <a:extLst>
              <a:ext uri="{FF2B5EF4-FFF2-40B4-BE49-F238E27FC236}">
                <a16:creationId xmlns:a16="http://schemas.microsoft.com/office/drawing/2014/main" id="{7C29B522-6BDE-E1EC-39A3-D8ECC1217E6E}"/>
              </a:ext>
            </a:extLst>
          </p:cNvPr>
          <p:cNvSpPr txBox="1"/>
          <p:nvPr/>
        </p:nvSpPr>
        <p:spPr>
          <a:xfrm>
            <a:off x="6465456" y="3259036"/>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a:pPr>
            <a:r>
              <a:rPr kumimoji="0" lang="fr-FR"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 Years &amp; 9 Months Post-Tx</a:t>
            </a:r>
          </a:p>
        </p:txBody>
      </p:sp>
      <p:sp>
        <p:nvSpPr>
          <p:cNvPr id="52" name="ZoneTexte 51">
            <a:extLst>
              <a:ext uri="{FF2B5EF4-FFF2-40B4-BE49-F238E27FC236}">
                <a16:creationId xmlns:a16="http://schemas.microsoft.com/office/drawing/2014/main" id="{8D9FB53F-FD99-4DA9-17B8-C96420112C7D}"/>
              </a:ext>
            </a:extLst>
          </p:cNvPr>
          <p:cNvSpPr txBox="1"/>
          <p:nvPr/>
        </p:nvSpPr>
        <p:spPr>
          <a:xfrm>
            <a:off x="9470097" y="3263498"/>
            <a:ext cx="6537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 Year After Fundoplication</a:t>
            </a:r>
          </a:p>
        </p:txBody>
      </p:sp>
      <p:sp>
        <p:nvSpPr>
          <p:cNvPr id="55" name="Rectangle : coins arrondis 54">
            <a:extLst>
              <a:ext uri="{FF2B5EF4-FFF2-40B4-BE49-F238E27FC236}">
                <a16:creationId xmlns:a16="http://schemas.microsoft.com/office/drawing/2014/main" id="{E0DED90A-D41F-6B28-AA12-6497BBA1F8BB}"/>
              </a:ext>
            </a:extLst>
          </p:cNvPr>
          <p:cNvSpPr/>
          <p:nvPr/>
        </p:nvSpPr>
        <p:spPr>
          <a:xfrm>
            <a:off x="3072990" y="2686133"/>
            <a:ext cx="6142079" cy="30402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oupe 13">
            <a:extLst>
              <a:ext uri="{FF2B5EF4-FFF2-40B4-BE49-F238E27FC236}">
                <a16:creationId xmlns:a16="http://schemas.microsoft.com/office/drawing/2014/main" id="{5D433DEA-1391-0FE7-402F-C07D0FE3CE7F}"/>
              </a:ext>
            </a:extLst>
          </p:cNvPr>
          <p:cNvGrpSpPr/>
          <p:nvPr/>
        </p:nvGrpSpPr>
        <p:grpSpPr>
          <a:xfrm>
            <a:off x="11575287" y="44389"/>
            <a:ext cx="525242" cy="509983"/>
            <a:chOff x="4213599" y="3634223"/>
            <a:chExt cx="485297" cy="471198"/>
          </a:xfrm>
        </p:grpSpPr>
        <p:sp>
          <p:nvSpPr>
            <p:cNvPr id="12" name="Ellipse 14">
              <a:hlinkClick r:id="rId3" action="ppaction://hlinksldjump"/>
              <a:extLst>
                <a:ext uri="{FF2B5EF4-FFF2-40B4-BE49-F238E27FC236}">
                  <a16:creationId xmlns:a16="http://schemas.microsoft.com/office/drawing/2014/main" id="{D070A6D0-DAA0-6653-B62B-D6D011531852}"/>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1318A7BD-7F86-0408-091C-5A54403AB09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Forme libre : forme 15">
              <a:extLst>
                <a:ext uri="{FF2B5EF4-FFF2-40B4-BE49-F238E27FC236}">
                  <a16:creationId xmlns:a16="http://schemas.microsoft.com/office/drawing/2014/main" id="{474042BB-108B-7778-F05D-6422787B71FA}"/>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DC875B9-813F-5E7C-BCC6-FAEB58DC85B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5" name="Forme libre : forme 17">
              <a:extLst>
                <a:ext uri="{FF2B5EF4-FFF2-40B4-BE49-F238E27FC236}">
                  <a16:creationId xmlns:a16="http://schemas.microsoft.com/office/drawing/2014/main" id="{AD9EA7DD-C932-CF63-96F2-62A0E9C70A0F}"/>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7" name="Rectangle 26">
            <a:hlinkClick r:id="rId4" action="ppaction://hlinksldjump"/>
            <a:extLst>
              <a:ext uri="{FF2B5EF4-FFF2-40B4-BE49-F238E27FC236}">
                <a16:creationId xmlns:a16="http://schemas.microsoft.com/office/drawing/2014/main" id="{F1F91544-A0D7-9006-8698-65D437C6E05E}"/>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Box 29">
            <a:extLst>
              <a:ext uri="{FF2B5EF4-FFF2-40B4-BE49-F238E27FC236}">
                <a16:creationId xmlns:a16="http://schemas.microsoft.com/office/drawing/2014/main" id="{395158AB-BB9F-CD5F-B553-468F1A11D907}"/>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Ferrão G. et al., ESOT Congress 2025 (Abstract 1462)</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452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A4B5-EC92-D24A-1231-0014F18869F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79E1EBE-0A62-FC23-92EB-0435431BB19C}"/>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947BC9F-2F9B-3B72-157B-690EC425A5E1}"/>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09533684-FBDF-FD54-86D9-08AE9709E47C}"/>
              </a:ext>
            </a:extLst>
          </p:cNvPr>
          <p:cNvSpPr txBox="1"/>
          <p:nvPr/>
        </p:nvSpPr>
        <p:spPr>
          <a:xfrm>
            <a:off x="551244" y="1169607"/>
            <a:ext cx="11602864"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140032"/>
                </a:solidFill>
                <a:effectLst/>
                <a:uLnTx/>
                <a:uFillTx/>
                <a:latin typeface="Calibri" panose="020F0502020204030204"/>
                <a:ea typeface="+mn-ea"/>
                <a:cs typeface="+mn-cs"/>
              </a:rPr>
              <a:t>     Interestingly, no bile acids in bronchoalveolar lavage or GER symptoms were present through the entire course </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88DDF564-2559-99C3-65E9-5E4016DDD304}"/>
              </a:ext>
            </a:extLst>
          </p:cNvPr>
          <p:cNvSpPr txBox="1"/>
          <p:nvPr/>
        </p:nvSpPr>
        <p:spPr>
          <a:xfrm>
            <a:off x="277091" y="5089620"/>
            <a:ext cx="892786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case highlights a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link between GER and rejection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ultimately necessitating re-transplantation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role of fundoplication as a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preventive versus curative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strategy warrants further study, emphasizing the need for comprehensive </a:t>
            </a: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GER management guidelines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 lung transplant patients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23" name="ZoneTexte 22">
            <a:extLst>
              <a:ext uri="{FF2B5EF4-FFF2-40B4-BE49-F238E27FC236}">
                <a16:creationId xmlns:a16="http://schemas.microsoft.com/office/drawing/2014/main" id="{BBAD4943-E582-ACCA-FF01-455011BAD5AF}"/>
              </a:ext>
            </a:extLst>
          </p:cNvPr>
          <p:cNvSpPr txBox="1"/>
          <p:nvPr/>
        </p:nvSpPr>
        <p:spPr>
          <a:xfrm>
            <a:off x="1924386" y="4281931"/>
            <a:ext cx="834322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Timeline of patient’s post-transplant course. Above the timeline are depicted performed biopsies and donor-specific antibodies (DSA), below DeMeester Scores (DS) of performed pH-</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metries</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 name="Rectangle : coins arrondis 54">
            <a:extLst>
              <a:ext uri="{FF2B5EF4-FFF2-40B4-BE49-F238E27FC236}">
                <a16:creationId xmlns:a16="http://schemas.microsoft.com/office/drawing/2014/main" id="{578CF7D4-7B9C-5D0B-9522-BF0815AB3461}"/>
              </a:ext>
            </a:extLst>
          </p:cNvPr>
          <p:cNvSpPr/>
          <p:nvPr/>
        </p:nvSpPr>
        <p:spPr>
          <a:xfrm>
            <a:off x="843596" y="1166161"/>
            <a:ext cx="10403082" cy="369966"/>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 coins arrondis 54">
            <a:extLst>
              <a:ext uri="{FF2B5EF4-FFF2-40B4-BE49-F238E27FC236}">
                <a16:creationId xmlns:a16="http://schemas.microsoft.com/office/drawing/2014/main" id="{32C3CB76-3842-21DA-BD7E-CCBFBF85E5ED}"/>
              </a:ext>
            </a:extLst>
          </p:cNvPr>
          <p:cNvSpPr/>
          <p:nvPr/>
        </p:nvSpPr>
        <p:spPr>
          <a:xfrm>
            <a:off x="277090" y="4989738"/>
            <a:ext cx="8927869" cy="1288868"/>
          </a:xfrm>
          <a:prstGeom prst="roundRect">
            <a:avLst/>
          </a:prstGeom>
          <a:solidFill>
            <a:srgbClr val="CC0000">
              <a:alpha val="5098"/>
            </a:srgbClr>
          </a:solidFill>
          <a:ln w="25400">
            <a:solidFill>
              <a:srgbClr val="DE33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descr="A diagram of a lung&#10;&#10;AI-generated content may be incorrect.">
            <a:extLst>
              <a:ext uri="{FF2B5EF4-FFF2-40B4-BE49-F238E27FC236}">
                <a16:creationId xmlns:a16="http://schemas.microsoft.com/office/drawing/2014/main" id="{C345E73A-5F4C-C550-37DF-A2E7BD8AA360}"/>
              </a:ext>
            </a:extLst>
          </p:cNvPr>
          <p:cNvPicPr>
            <a:picLocks noChangeAspect="1"/>
          </p:cNvPicPr>
          <p:nvPr/>
        </p:nvPicPr>
        <p:blipFill>
          <a:blip r:embed="rId3">
            <a:extLst>
              <a:ext uri="{28A0092B-C50C-407E-A947-70E740481C1C}">
                <a14:useLocalDpi xmlns:a14="http://schemas.microsoft.com/office/drawing/2010/main" val="0"/>
              </a:ext>
            </a:extLst>
          </a:blip>
          <a:srcRect l="2296" t="6323" r="3057" b="6060"/>
          <a:stretch>
            <a:fillRect/>
          </a:stretch>
        </p:blipFill>
        <p:spPr>
          <a:xfrm>
            <a:off x="1319645" y="1620093"/>
            <a:ext cx="9552710" cy="2709916"/>
          </a:xfrm>
          <a:prstGeom prst="rect">
            <a:avLst/>
          </a:prstGeom>
        </p:spPr>
      </p:pic>
      <p:grpSp>
        <p:nvGrpSpPr>
          <p:cNvPr id="2" name="Groupe 13">
            <a:extLst>
              <a:ext uri="{FF2B5EF4-FFF2-40B4-BE49-F238E27FC236}">
                <a16:creationId xmlns:a16="http://schemas.microsoft.com/office/drawing/2014/main" id="{1ACA6677-B6DC-A23E-53B8-909B45364839}"/>
              </a:ext>
            </a:extLst>
          </p:cNvPr>
          <p:cNvGrpSpPr/>
          <p:nvPr/>
        </p:nvGrpSpPr>
        <p:grpSpPr>
          <a:xfrm>
            <a:off x="11575287" y="44389"/>
            <a:ext cx="525242" cy="509983"/>
            <a:chOff x="4213599" y="3634223"/>
            <a:chExt cx="485297" cy="471198"/>
          </a:xfrm>
        </p:grpSpPr>
        <p:sp>
          <p:nvSpPr>
            <p:cNvPr id="10" name="Ellipse 14">
              <a:hlinkClick r:id="rId4" action="ppaction://hlinksldjump"/>
              <a:extLst>
                <a:ext uri="{FF2B5EF4-FFF2-40B4-BE49-F238E27FC236}">
                  <a16:creationId xmlns:a16="http://schemas.microsoft.com/office/drawing/2014/main" id="{F24B3B05-9F30-9475-44D2-9DA00377F80E}"/>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26A749E-6635-A4CA-3332-16D91D6945FE}"/>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Forme libre : forme 15">
              <a:extLst>
                <a:ext uri="{FF2B5EF4-FFF2-40B4-BE49-F238E27FC236}">
                  <a16:creationId xmlns:a16="http://schemas.microsoft.com/office/drawing/2014/main" id="{1AE23F50-87D5-7760-EA4F-9CE448A7C04C}"/>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7753AAAA-C756-9099-B79B-358ACDFEED83}"/>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Forme libre : forme 17">
              <a:extLst>
                <a:ext uri="{FF2B5EF4-FFF2-40B4-BE49-F238E27FC236}">
                  <a16:creationId xmlns:a16="http://schemas.microsoft.com/office/drawing/2014/main" id="{B3611BD0-E627-BBB4-B3F2-66AB3F6F616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5" name="Rectangle 24">
            <a:hlinkClick r:id="rId5" action="ppaction://hlinksldjump"/>
            <a:extLst>
              <a:ext uri="{FF2B5EF4-FFF2-40B4-BE49-F238E27FC236}">
                <a16:creationId xmlns:a16="http://schemas.microsoft.com/office/drawing/2014/main" id="{68FEA263-EDA9-A527-CE33-2DFAA2D49E57}"/>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29">
            <a:extLst>
              <a:ext uri="{FF2B5EF4-FFF2-40B4-BE49-F238E27FC236}">
                <a16:creationId xmlns:a16="http://schemas.microsoft.com/office/drawing/2014/main" id="{3DAD1B47-D3FE-0457-EC1C-863ED122A621}"/>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Ferrão G. et al., ESOT Congress 2025 (Abstract 1462)</a:t>
            </a:r>
            <a:endParaRPr lang="fr-FR" sz="1000" dirty="0">
              <a:latin typeface="Arial" panose="020B0604020202020204" pitchFamily="34" charset="0"/>
              <a:cs typeface="Arial" panose="020B0604020202020204" pitchFamily="34" charset="0"/>
            </a:endParaRPr>
          </a:p>
        </p:txBody>
      </p:sp>
      <p:sp>
        <p:nvSpPr>
          <p:cNvPr id="17" name="Title 2">
            <a:extLst>
              <a:ext uri="{FF2B5EF4-FFF2-40B4-BE49-F238E27FC236}">
                <a16:creationId xmlns:a16="http://schemas.microsoft.com/office/drawing/2014/main" id="{B6B2B18D-853C-EE9E-9C3F-AE69AA2E6F3C}"/>
              </a:ext>
            </a:extLst>
          </p:cNvPr>
          <p:cNvSpPr txBox="1">
            <a:spLocks/>
          </p:cNvSpPr>
          <p:nvPr/>
        </p:nvSpPr>
        <p:spPr>
          <a:xfrm>
            <a:off x="277091" y="1223828"/>
            <a:ext cx="10969587" cy="4026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r>
              <a:rPr lang="en-US" sz="2800" dirty="0"/>
              <a:t>How aggressive is too aggressive: </a:t>
            </a:r>
            <a:br>
              <a:rPr lang="en-US" sz="2800" dirty="0"/>
            </a:br>
            <a:r>
              <a:rPr lang="en-US" sz="2800" dirty="0"/>
              <a:t>Navigating reflux and rejection after lung transplantation</a:t>
            </a:r>
            <a:br>
              <a:rPr lang="en-US" sz="2800" dirty="0"/>
            </a:br>
            <a:br>
              <a:rPr lang="en-US" sz="2800" dirty="0"/>
            </a:br>
            <a:br>
              <a:rPr lang="en-US" sz="2800" dirty="0"/>
            </a:br>
            <a:br>
              <a:rPr lang="en-US" sz="2800" dirty="0"/>
            </a:br>
            <a:br>
              <a:rPr lang="en-US" sz="2800" dirty="0"/>
            </a:br>
            <a:endParaRPr lang="en-GB" sz="2800" dirty="0"/>
          </a:p>
        </p:txBody>
      </p:sp>
    </p:spTree>
    <p:extLst>
      <p:ext uri="{BB962C8B-B14F-4D97-AF65-F5344CB8AC3E}">
        <p14:creationId xmlns:p14="http://schemas.microsoft.com/office/powerpoint/2010/main" val="217156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8F7F-5B40-DE6C-A897-A4FF22D3D6B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8448CB9-B0C4-2FA9-6C61-A2FA8B3F2ADA}"/>
              </a:ext>
            </a:extLst>
          </p:cNvPr>
          <p:cNvSpPr>
            <a:spLocks noGrp="1"/>
          </p:cNvSpPr>
          <p:nvPr>
            <p:ph type="title"/>
          </p:nvPr>
        </p:nvSpPr>
        <p:spPr>
          <a:xfrm>
            <a:off x="315992" y="146101"/>
            <a:ext cx="10515600" cy="402626"/>
          </a:xfrm>
        </p:spPr>
        <p:txBody>
          <a:bodyPr>
            <a:normAutofit fontScale="90000"/>
          </a:bodyPr>
          <a:lstStyle/>
          <a:p>
            <a:r>
              <a:rPr lang="en-GB" dirty="0">
                <a:latin typeface="Arial" panose="020B0604020202020204" pitchFamily="34" charset="0"/>
                <a:cs typeface="Arial" panose="020B0604020202020204" pitchFamily="34" charset="0"/>
              </a:rPr>
              <a:t>Information</a:t>
            </a:r>
          </a:p>
        </p:txBody>
      </p:sp>
      <p:sp>
        <p:nvSpPr>
          <p:cNvPr id="9" name="Rectangle 8">
            <a:extLst>
              <a:ext uri="{FF2B5EF4-FFF2-40B4-BE49-F238E27FC236}">
                <a16:creationId xmlns:a16="http://schemas.microsoft.com/office/drawing/2014/main" id="{BA6D3EB3-3E47-33B7-B065-CF1028866C80}"/>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87BF179-5E24-2B71-4CC9-D1FE4390F9B5}"/>
              </a:ext>
            </a:extLst>
          </p:cNvPr>
          <p:cNvSpPr txBox="1"/>
          <p:nvPr/>
        </p:nvSpPr>
        <p:spPr>
          <a:xfrm>
            <a:off x="315992" y="1971289"/>
            <a:ext cx="1314995" cy="914400"/>
          </a:xfrm>
          <a:prstGeom prst="rect">
            <a:avLst/>
          </a:prstGeom>
          <a:noFill/>
        </p:spPr>
        <p:txBody>
          <a:bodyPr wrap="none" lIns="0" tIns="0" rIns="0" bIns="0" rtlCol="0">
            <a:noAutofit/>
          </a:bodyPr>
          <a:lstStyle/>
          <a:p>
            <a:pPr marL="342900" indent="-342900" algn="l">
              <a:buAutoNum type="arabicPeriod"/>
            </a:pPr>
            <a:r>
              <a:rPr lang="en-GB" sz="2400" noProof="0" dirty="0">
                <a:latin typeface="Arial" panose="020B0604020202020204" pitchFamily="34" charset="0"/>
                <a:cs typeface="Arial" panose="020B0604020202020204" pitchFamily="34" charset="0"/>
              </a:rPr>
              <a:t>This slide deck showcases the latest data presented at the ESOT Congress 2025.</a:t>
            </a:r>
          </a:p>
          <a:p>
            <a:pPr marL="342900" indent="-342900" algn="l">
              <a:buAutoNum type="arabicPeriod"/>
            </a:pPr>
            <a:endParaRPr lang="en-GB" sz="2400" noProof="0" dirty="0">
              <a:latin typeface="Arial" panose="020B0604020202020204" pitchFamily="34" charset="0"/>
              <a:cs typeface="Arial" panose="020B0604020202020204" pitchFamily="34" charset="0"/>
            </a:endParaRPr>
          </a:p>
          <a:p>
            <a:pPr marL="342900" indent="-342900" algn="l">
              <a:buAutoNum type="arabicPeriod"/>
            </a:pPr>
            <a:endParaRPr lang="en-GB" sz="2400" noProof="0" dirty="0">
              <a:latin typeface="Arial" panose="020B0604020202020204" pitchFamily="34" charset="0"/>
              <a:cs typeface="Arial" panose="020B0604020202020204" pitchFamily="34" charset="0"/>
            </a:endParaRPr>
          </a:p>
          <a:p>
            <a:pPr marL="342900" indent="-342900" algn="l">
              <a:buAutoNum type="arabicPeriod"/>
            </a:pPr>
            <a:r>
              <a:rPr lang="en-GB" sz="2400" noProof="0" dirty="0">
                <a:latin typeface="Arial" panose="020B0604020202020204" pitchFamily="34" charset="0"/>
                <a:cs typeface="Arial" panose="020B0604020202020204" pitchFamily="34" charset="0"/>
              </a:rPr>
              <a:t>All abbreviations displayed in these slides, along with a complete copy of the </a:t>
            </a:r>
          </a:p>
          <a:p>
            <a:pPr algn="l"/>
            <a:r>
              <a:rPr lang="en-GB" sz="2400" noProof="0" dirty="0">
                <a:latin typeface="Arial" panose="020B0604020202020204" pitchFamily="34" charset="0"/>
                <a:cs typeface="Arial" panose="020B0604020202020204" pitchFamily="34" charset="0"/>
              </a:rPr>
              <a:t>    original abstract text, can be found in the slide notes.</a:t>
            </a:r>
          </a:p>
          <a:p>
            <a:pPr algn="l"/>
            <a:endParaRPr lang="en-GB" sz="2400" noProof="0" dirty="0">
              <a:latin typeface="Arial" panose="020B0604020202020204" pitchFamily="34" charset="0"/>
              <a:cs typeface="Arial" panose="020B0604020202020204" pitchFamily="34" charset="0"/>
            </a:endParaRPr>
          </a:p>
          <a:p>
            <a:pPr algn="l"/>
            <a:endParaRPr lang="en-GB" sz="2400" noProof="0" dirty="0">
              <a:latin typeface="Arial" panose="020B0604020202020204" pitchFamily="34" charset="0"/>
              <a:cs typeface="Arial" panose="020B0604020202020204" pitchFamily="34" charset="0"/>
            </a:endParaRPr>
          </a:p>
          <a:p>
            <a:pPr algn="l"/>
            <a:r>
              <a:rPr lang="en-GB" sz="2400" noProof="0" dirty="0">
                <a:latin typeface="Arial" panose="020B0604020202020204" pitchFamily="34" charset="0"/>
                <a:cs typeface="Arial" panose="020B0604020202020204" pitchFamily="34" charset="0"/>
              </a:rPr>
              <a:t>3.  Click on the symbol            to return to the contents page.</a:t>
            </a:r>
          </a:p>
        </p:txBody>
      </p:sp>
      <p:grpSp>
        <p:nvGrpSpPr>
          <p:cNvPr id="4" name="Groupe 3">
            <a:extLst>
              <a:ext uri="{FF2B5EF4-FFF2-40B4-BE49-F238E27FC236}">
                <a16:creationId xmlns:a16="http://schemas.microsoft.com/office/drawing/2014/main" id="{F6CCB665-0BB5-B618-3423-112C60C833EE}"/>
              </a:ext>
            </a:extLst>
          </p:cNvPr>
          <p:cNvGrpSpPr/>
          <p:nvPr/>
        </p:nvGrpSpPr>
        <p:grpSpPr>
          <a:xfrm>
            <a:off x="3547695" y="4297680"/>
            <a:ext cx="581423" cy="564532"/>
            <a:chOff x="11575287" y="44389"/>
            <a:chExt cx="525242" cy="509983"/>
          </a:xfrm>
        </p:grpSpPr>
        <p:sp>
          <p:nvSpPr>
            <p:cNvPr id="5" name="Ellipse 4">
              <a:extLst>
                <a:ext uri="{FF2B5EF4-FFF2-40B4-BE49-F238E27FC236}">
                  <a16:creationId xmlns:a16="http://schemas.microsoft.com/office/drawing/2014/main" id="{B3059334-B5F0-694F-D9F7-E8BE51D0A770}"/>
                </a:ext>
              </a:extLst>
            </p:cNvPr>
            <p:cNvSpPr/>
            <p:nvPr/>
          </p:nvSpPr>
          <p:spPr>
            <a:xfrm>
              <a:off x="11575287" y="44389"/>
              <a:ext cx="504927" cy="504928"/>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C8FCF0A-34D7-7015-B7A1-B5690F07A825}"/>
                </a:ext>
              </a:extLst>
            </p:cNvPr>
            <p:cNvSpPr/>
            <p:nvPr/>
          </p:nvSpPr>
          <p:spPr>
            <a:xfrm>
              <a:off x="11819641" y="220151"/>
              <a:ext cx="49482" cy="129112"/>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6">
              <a:extLst>
                <a:ext uri="{FF2B5EF4-FFF2-40B4-BE49-F238E27FC236}">
                  <a16:creationId xmlns:a16="http://schemas.microsoft.com/office/drawing/2014/main" id="{B6DF6573-1F22-D5CC-33D0-8A0AD6CAFB30}"/>
                </a:ext>
              </a:extLst>
            </p:cNvPr>
            <p:cNvSpPr/>
            <p:nvPr/>
          </p:nvSpPr>
          <p:spPr>
            <a:xfrm>
              <a:off x="11793363" y="229732"/>
              <a:ext cx="307166" cy="324640"/>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E82349"/>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2A795D2-02CB-31BB-D5F5-3BE0FE816AE7}"/>
                </a:ext>
              </a:extLst>
            </p:cNvPr>
            <p:cNvSpPr/>
            <p:nvPr/>
          </p:nvSpPr>
          <p:spPr>
            <a:xfrm>
              <a:off x="11900479" y="399824"/>
              <a:ext cx="101182" cy="95531"/>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0">
              <a:extLst>
                <a:ext uri="{FF2B5EF4-FFF2-40B4-BE49-F238E27FC236}">
                  <a16:creationId xmlns:a16="http://schemas.microsoft.com/office/drawing/2014/main" id="{FE132545-A58C-7360-81BA-8C0300DC43BE}"/>
                </a:ext>
              </a:extLst>
            </p:cNvPr>
            <p:cNvSpPr/>
            <p:nvPr/>
          </p:nvSpPr>
          <p:spPr>
            <a:xfrm rot="18915104">
              <a:off x="11800798" y="245439"/>
              <a:ext cx="292298" cy="293651"/>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255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B3B6-3DB6-E4D6-E447-F9E4E28C5C1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9E147C23-6648-2869-D2F4-D7B61282D001}"/>
              </a:ext>
            </a:extLst>
          </p:cNvPr>
          <p:cNvSpPr>
            <a:spLocks noGrp="1"/>
          </p:cNvSpPr>
          <p:nvPr>
            <p:ph type="title"/>
          </p:nvPr>
        </p:nvSpPr>
        <p:spPr>
          <a:xfrm>
            <a:off x="315992" y="146101"/>
            <a:ext cx="10515600" cy="402626"/>
          </a:xfrm>
        </p:spPr>
        <p:txBody>
          <a:bodyPr>
            <a:normAutofit fontScale="90000"/>
          </a:bodyPr>
          <a:lstStyle/>
          <a:p>
            <a:r>
              <a:rPr lang="en-GB" noProof="0" dirty="0">
                <a:latin typeface="Arial" panose="020B0604020202020204" pitchFamily="34" charset="0"/>
                <a:cs typeface="Arial" panose="020B0604020202020204" pitchFamily="34" charset="0"/>
              </a:rPr>
              <a:t>Content</a:t>
            </a:r>
          </a:p>
        </p:txBody>
      </p:sp>
      <p:sp>
        <p:nvSpPr>
          <p:cNvPr id="6" name="Rectangle 5">
            <a:extLst>
              <a:ext uri="{FF2B5EF4-FFF2-40B4-BE49-F238E27FC236}">
                <a16:creationId xmlns:a16="http://schemas.microsoft.com/office/drawing/2014/main" id="{EEA079F1-E377-15E0-2C25-5B96527F435D}"/>
              </a:ext>
            </a:extLst>
          </p:cNvPr>
          <p:cNvSpPr/>
          <p:nvPr/>
        </p:nvSpPr>
        <p:spPr>
          <a:xfrm>
            <a:off x="0" y="637557"/>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6615C216-C1F2-F18F-F1BA-586EEDF47519}"/>
              </a:ext>
            </a:extLst>
          </p:cNvPr>
          <p:cNvSpPr txBox="1"/>
          <p:nvPr/>
        </p:nvSpPr>
        <p:spPr>
          <a:xfrm>
            <a:off x="5728587" y="1764511"/>
            <a:ext cx="0" cy="0"/>
          </a:xfrm>
          <a:prstGeom prst="rect">
            <a:avLst/>
          </a:prstGeom>
          <a:noFill/>
        </p:spPr>
        <p:txBody>
          <a:bodyPr wrap="none" lIns="0" tIns="0" rIns="0" bIns="0" rtlCol="0">
            <a:noAutofit/>
          </a:bodyPr>
          <a:lstStyle/>
          <a:p>
            <a:pPr algn="l"/>
            <a:endParaRPr lang="en-GB" sz="1400" noProof="0" dirty="0">
              <a:latin typeface="Museo Slab 300" panose="02000000000000000000" pitchFamily="2" charset="77"/>
            </a:endParaRPr>
          </a:p>
        </p:txBody>
      </p:sp>
      <p:sp>
        <p:nvSpPr>
          <p:cNvPr id="20" name="ZoneTexte 19">
            <a:hlinkClick r:id="rId2" action="ppaction://hlinksldjump"/>
            <a:extLst>
              <a:ext uri="{FF2B5EF4-FFF2-40B4-BE49-F238E27FC236}">
                <a16:creationId xmlns:a16="http://schemas.microsoft.com/office/drawing/2014/main" id="{4112C6F0-D556-AB37-90FE-8D819C7B3C88}"/>
              </a:ext>
            </a:extLst>
          </p:cNvPr>
          <p:cNvSpPr txBox="1"/>
          <p:nvPr/>
        </p:nvSpPr>
        <p:spPr>
          <a:xfrm>
            <a:off x="7262666" y="1543873"/>
            <a:ext cx="4104000" cy="492443"/>
          </a:xfrm>
          <a:prstGeom prst="rect">
            <a:avLst/>
          </a:prstGeom>
          <a:noFill/>
        </p:spPr>
        <p:txBody>
          <a:bodyPr wrap="square">
            <a:spAutoFit/>
          </a:bodyPr>
          <a:lstStyle/>
          <a:p>
            <a:pPr algn="just" fontAlgn="b"/>
            <a:r>
              <a:rPr lang="en-US" sz="1300" b="0" i="1" u="none" strike="noStrike" noProof="0" dirty="0">
                <a:solidFill>
                  <a:srgbClr val="000000"/>
                </a:solidFill>
                <a:effectLst/>
                <a:latin typeface="Arial" panose="020B0604020202020204" pitchFamily="34" charset="0"/>
                <a:cs typeface="Arial" panose="020B0604020202020204" pitchFamily="34" charset="0"/>
              </a:rPr>
              <a:t>First genome-wide association study of chronic lung allograft dysfunction</a:t>
            </a:r>
          </a:p>
        </p:txBody>
      </p:sp>
      <p:sp>
        <p:nvSpPr>
          <p:cNvPr id="32" name="ZoneTexte 31">
            <a:hlinkClick r:id="rId2" action="ppaction://hlinksldjump"/>
            <a:extLst>
              <a:ext uri="{FF2B5EF4-FFF2-40B4-BE49-F238E27FC236}">
                <a16:creationId xmlns:a16="http://schemas.microsoft.com/office/drawing/2014/main" id="{8C7C6382-0FD7-9CC8-165E-B31E1A1D59EE}"/>
              </a:ext>
            </a:extLst>
          </p:cNvPr>
          <p:cNvSpPr txBox="1"/>
          <p:nvPr/>
        </p:nvSpPr>
        <p:spPr>
          <a:xfrm>
            <a:off x="6166041" y="1523861"/>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1831.</a:t>
            </a:r>
            <a:endParaRPr lang="en-GB" sz="2700" b="1" i="1" noProof="0" dirty="0">
              <a:solidFill>
                <a:srgbClr val="E73A57"/>
              </a:solidFill>
              <a:latin typeface="Century Gothic" panose="020B0502020202020204" pitchFamily="34" charset="0"/>
            </a:endParaRPr>
          </a:p>
        </p:txBody>
      </p:sp>
      <p:sp>
        <p:nvSpPr>
          <p:cNvPr id="24" name="ZoneTexte 23">
            <a:hlinkClick r:id="rId3" action="ppaction://hlinksldjump"/>
            <a:extLst>
              <a:ext uri="{FF2B5EF4-FFF2-40B4-BE49-F238E27FC236}">
                <a16:creationId xmlns:a16="http://schemas.microsoft.com/office/drawing/2014/main" id="{04BF7FA0-FC4C-AF84-BD9D-F5E2B5633FA4}"/>
              </a:ext>
            </a:extLst>
          </p:cNvPr>
          <p:cNvSpPr txBox="1"/>
          <p:nvPr/>
        </p:nvSpPr>
        <p:spPr>
          <a:xfrm>
            <a:off x="7262666" y="2939769"/>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Trajectories of FEV1 after lung transplantation and patient outcomes</a:t>
            </a:r>
          </a:p>
        </p:txBody>
      </p:sp>
      <p:sp>
        <p:nvSpPr>
          <p:cNvPr id="33" name="ZoneTexte 32">
            <a:hlinkClick r:id="rId3" action="ppaction://hlinksldjump"/>
            <a:extLst>
              <a:ext uri="{FF2B5EF4-FFF2-40B4-BE49-F238E27FC236}">
                <a16:creationId xmlns:a16="http://schemas.microsoft.com/office/drawing/2014/main" id="{813A1305-D8BF-1EA5-58D4-F20B3731AEA3}"/>
              </a:ext>
            </a:extLst>
          </p:cNvPr>
          <p:cNvSpPr txBox="1"/>
          <p:nvPr/>
        </p:nvSpPr>
        <p:spPr>
          <a:xfrm>
            <a:off x="6166041" y="2919466"/>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1</a:t>
            </a:r>
            <a:r>
              <a:rPr lang="en-GB" sz="2700" b="1" i="1" noProof="0" dirty="0">
                <a:solidFill>
                  <a:srgbClr val="E73A57"/>
                </a:solidFill>
                <a:latin typeface="Century Gothic" panose="020B0502020202020204" pitchFamily="34" charset="0"/>
                <a:cs typeface="Arial" panose="020B0604020202020204" pitchFamily="34" charset="0"/>
              </a:rPr>
              <a:t>818</a:t>
            </a:r>
            <a:r>
              <a:rPr lang="en-GB"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GB" sz="2700" b="1" i="1" noProof="0" dirty="0">
              <a:solidFill>
                <a:srgbClr val="E73A57"/>
              </a:solidFill>
              <a:latin typeface="Century Gothic" panose="020B0502020202020204" pitchFamily="34" charset="0"/>
            </a:endParaRPr>
          </a:p>
        </p:txBody>
      </p:sp>
      <p:sp>
        <p:nvSpPr>
          <p:cNvPr id="26" name="ZoneTexte 25">
            <a:hlinkClick r:id="rId4" action="ppaction://hlinksldjump"/>
            <a:extLst>
              <a:ext uri="{FF2B5EF4-FFF2-40B4-BE49-F238E27FC236}">
                <a16:creationId xmlns:a16="http://schemas.microsoft.com/office/drawing/2014/main" id="{98582F81-B56C-8E32-A833-971C17887169}"/>
              </a:ext>
            </a:extLst>
          </p:cNvPr>
          <p:cNvSpPr txBox="1"/>
          <p:nvPr/>
        </p:nvSpPr>
        <p:spPr>
          <a:xfrm>
            <a:off x="7262666" y="3519629"/>
            <a:ext cx="4104000" cy="692497"/>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CMV-IVIG modulates CD8 DR+ level and anti-CMV responses in organ recipients with difficult to control CMV infection</a:t>
            </a:r>
          </a:p>
        </p:txBody>
      </p:sp>
      <p:sp>
        <p:nvSpPr>
          <p:cNvPr id="34" name="ZoneTexte 33">
            <a:hlinkClick r:id="rId4" action="ppaction://hlinksldjump"/>
            <a:extLst>
              <a:ext uri="{FF2B5EF4-FFF2-40B4-BE49-F238E27FC236}">
                <a16:creationId xmlns:a16="http://schemas.microsoft.com/office/drawing/2014/main" id="{F5CBE842-C531-DD96-6B56-69CCA57993C5}"/>
              </a:ext>
            </a:extLst>
          </p:cNvPr>
          <p:cNvSpPr txBox="1"/>
          <p:nvPr/>
        </p:nvSpPr>
        <p:spPr>
          <a:xfrm>
            <a:off x="6166041" y="3616434"/>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2672.</a:t>
            </a:r>
            <a:endParaRPr lang="en-GB" sz="2700" b="1" i="1" noProof="0" dirty="0">
              <a:solidFill>
                <a:srgbClr val="E73A57"/>
              </a:solidFill>
              <a:latin typeface="Century Gothic" panose="020B0502020202020204" pitchFamily="34" charset="0"/>
            </a:endParaRPr>
          </a:p>
        </p:txBody>
      </p:sp>
      <p:sp>
        <p:nvSpPr>
          <p:cNvPr id="28" name="ZoneTexte 27">
            <a:hlinkClick r:id="rId5" action="ppaction://hlinksldjump"/>
            <a:extLst>
              <a:ext uri="{FF2B5EF4-FFF2-40B4-BE49-F238E27FC236}">
                <a16:creationId xmlns:a16="http://schemas.microsoft.com/office/drawing/2014/main" id="{EF3EA85A-A4D3-67CC-A7CF-74BEDA5BC79B}"/>
              </a:ext>
            </a:extLst>
          </p:cNvPr>
          <p:cNvSpPr txBox="1"/>
          <p:nvPr/>
        </p:nvSpPr>
        <p:spPr>
          <a:xfrm>
            <a:off x="7262666" y="4458424"/>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How aggressive is too aggressive: Navigating reflux and rejection after lung transplantation</a:t>
            </a:r>
          </a:p>
        </p:txBody>
      </p:sp>
      <p:sp>
        <p:nvSpPr>
          <p:cNvPr id="35" name="ZoneTexte 34">
            <a:hlinkClick r:id="rId5" action="ppaction://hlinksldjump"/>
            <a:extLst>
              <a:ext uri="{FF2B5EF4-FFF2-40B4-BE49-F238E27FC236}">
                <a16:creationId xmlns:a16="http://schemas.microsoft.com/office/drawing/2014/main" id="{7DB1AF1E-1CD4-C3B0-DE6F-6FB36D7B4CC3}"/>
              </a:ext>
            </a:extLst>
          </p:cNvPr>
          <p:cNvSpPr txBox="1"/>
          <p:nvPr/>
        </p:nvSpPr>
        <p:spPr>
          <a:xfrm>
            <a:off x="6166041" y="4438079"/>
            <a:ext cx="1295820" cy="523220"/>
          </a:xfrm>
          <a:prstGeom prst="rect">
            <a:avLst/>
          </a:prstGeom>
          <a:noFill/>
        </p:spPr>
        <p:txBody>
          <a:bodyPr wrap="square">
            <a:spAutoFit/>
          </a:bodyPr>
          <a:lstStyle/>
          <a:p>
            <a:r>
              <a:rPr lang="en-GB" sz="2800" b="1" i="1" noProof="0" dirty="0">
                <a:solidFill>
                  <a:srgbClr val="E73A57"/>
                </a:solidFill>
                <a:latin typeface="Century Gothic" panose="020B0502020202020204" pitchFamily="34" charset="0"/>
                <a:cs typeface="Arial" panose="020B0604020202020204" pitchFamily="34" charset="0"/>
              </a:rPr>
              <a:t>1462</a:t>
            </a:r>
            <a:r>
              <a:rPr lang="en-GB"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GB" sz="2700" b="1" i="1" noProof="0" dirty="0">
              <a:solidFill>
                <a:srgbClr val="E73A57"/>
              </a:solidFill>
              <a:latin typeface="Century Gothic" panose="020B0502020202020204" pitchFamily="34" charset="0"/>
            </a:endParaRPr>
          </a:p>
        </p:txBody>
      </p:sp>
      <p:sp>
        <p:nvSpPr>
          <p:cNvPr id="22" name="ZoneTexte 21">
            <a:hlinkClick r:id="rId6" action="ppaction://hlinksldjump"/>
            <a:extLst>
              <a:ext uri="{FF2B5EF4-FFF2-40B4-BE49-F238E27FC236}">
                <a16:creationId xmlns:a16="http://schemas.microsoft.com/office/drawing/2014/main" id="{F781D3B3-B7E7-8482-7452-AFEC28F97ACF}"/>
              </a:ext>
            </a:extLst>
          </p:cNvPr>
          <p:cNvSpPr txBox="1"/>
          <p:nvPr/>
        </p:nvSpPr>
        <p:spPr>
          <a:xfrm>
            <a:off x="7262666" y="2159219"/>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Immuno-guided prophylaxis for the prevention of CMV disease in low-risk lung transplant recipients</a:t>
            </a:r>
          </a:p>
        </p:txBody>
      </p:sp>
      <p:sp>
        <p:nvSpPr>
          <p:cNvPr id="37" name="ZoneTexte 36">
            <a:hlinkClick r:id="rId6" action="ppaction://hlinksldjump"/>
            <a:extLst>
              <a:ext uri="{FF2B5EF4-FFF2-40B4-BE49-F238E27FC236}">
                <a16:creationId xmlns:a16="http://schemas.microsoft.com/office/drawing/2014/main" id="{765609AD-6490-43D8-2CCF-D985673FA4E9}"/>
              </a:ext>
            </a:extLst>
          </p:cNvPr>
          <p:cNvSpPr txBox="1"/>
          <p:nvPr/>
        </p:nvSpPr>
        <p:spPr>
          <a:xfrm>
            <a:off x="6166041" y="2137376"/>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1045.</a:t>
            </a:r>
            <a:endParaRPr lang="en-GB" sz="2700" b="1" i="1" noProof="0" dirty="0">
              <a:solidFill>
                <a:srgbClr val="E73A57"/>
              </a:solidFill>
              <a:latin typeface="Century Gothic" panose="020B0502020202020204" pitchFamily="34" charset="0"/>
            </a:endParaRPr>
          </a:p>
        </p:txBody>
      </p:sp>
      <p:cxnSp>
        <p:nvCxnSpPr>
          <p:cNvPr id="39" name="Connecteur droit 38">
            <a:extLst>
              <a:ext uri="{FF2B5EF4-FFF2-40B4-BE49-F238E27FC236}">
                <a16:creationId xmlns:a16="http://schemas.microsoft.com/office/drawing/2014/main" id="{7FB45EFD-2143-6E80-5D21-CD3A9B0255FF}"/>
              </a:ext>
            </a:extLst>
          </p:cNvPr>
          <p:cNvCxnSpPr/>
          <p:nvPr/>
        </p:nvCxnSpPr>
        <p:spPr>
          <a:xfrm>
            <a:off x="2010143" y="1387735"/>
            <a:ext cx="8229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366189D8-6173-8499-2795-8B6BA1EA8EA3}"/>
              </a:ext>
            </a:extLst>
          </p:cNvPr>
          <p:cNvSpPr txBox="1">
            <a:spLocks/>
          </p:cNvSpPr>
          <p:nvPr/>
        </p:nvSpPr>
        <p:spPr>
          <a:xfrm>
            <a:off x="1938166" y="941341"/>
            <a:ext cx="8315669" cy="402626"/>
          </a:xfrm>
          <a:prstGeom prst="rect">
            <a:avLst/>
          </a:prstGeom>
        </p:spPr>
        <p:txBody>
          <a:bodyPr vert="horz" lIns="0" tIns="0" rIns="0" bIns="0" rtlCol="0" anchor="ctr" anchorCtr="0">
            <a:normAutofit fontScale="97500"/>
          </a:bodyPr>
          <a:lstStyle>
            <a:lvl1pPr algn="l" defTabSz="914400" rtl="0" eaLnBrk="1" latinLnBrk="0" hangingPunct="1">
              <a:lnSpc>
                <a:spcPct val="90000"/>
              </a:lnSpc>
              <a:spcBef>
                <a:spcPct val="0"/>
              </a:spcBef>
              <a:buNone/>
              <a:defRPr sz="3200" b="1" i="0" kern="1200">
                <a:solidFill>
                  <a:srgbClr val="123986"/>
                </a:solidFill>
                <a:latin typeface="Arial" panose="020B0604020202020204" pitchFamily="34" charset="0"/>
                <a:ea typeface="+mj-ea"/>
                <a:cs typeface="Arial" panose="020B0604020202020204" pitchFamily="34" charset="0"/>
              </a:defRPr>
            </a:lvl1pPr>
          </a:lstStyle>
          <a:p>
            <a:pPr algn="ctr"/>
            <a:r>
              <a:rPr lang="en-GB" sz="1800" noProof="0" dirty="0"/>
              <a:t>LUNG</a:t>
            </a:r>
          </a:p>
        </p:txBody>
      </p:sp>
      <p:sp>
        <p:nvSpPr>
          <p:cNvPr id="18" name="ZoneTexte 17">
            <a:hlinkClick r:id="rId7" action="ppaction://hlinksldjump"/>
            <a:extLst>
              <a:ext uri="{FF2B5EF4-FFF2-40B4-BE49-F238E27FC236}">
                <a16:creationId xmlns:a16="http://schemas.microsoft.com/office/drawing/2014/main" id="{DEA7747A-CADB-1B13-1B20-F41CE5E29816}"/>
              </a:ext>
            </a:extLst>
          </p:cNvPr>
          <p:cNvSpPr txBox="1"/>
          <p:nvPr/>
        </p:nvSpPr>
        <p:spPr>
          <a:xfrm>
            <a:off x="1656528" y="1542670"/>
            <a:ext cx="4104000" cy="492443"/>
          </a:xfrm>
          <a:prstGeom prst="rect">
            <a:avLst/>
          </a:prstGeom>
          <a:noFill/>
        </p:spPr>
        <p:txBody>
          <a:bodyPr wrap="square">
            <a:spAutoFit/>
          </a:bodyPr>
          <a:lstStyle/>
          <a:p>
            <a:pPr algn="just" fontAlgn="b"/>
            <a:r>
              <a:rPr lang="en-GB" sz="1300" i="1" noProof="0" dirty="0">
                <a:solidFill>
                  <a:srgbClr val="000000"/>
                </a:solidFill>
                <a:latin typeface="Arial" panose="020B0604020202020204" pitchFamily="34" charset="0"/>
                <a:cs typeface="Arial" panose="020B0604020202020204" pitchFamily="34" charset="0"/>
              </a:rPr>
              <a:t>Efficacy of intravenous immunoglobulin for donor-specific antibodies after lung transplantation</a:t>
            </a:r>
          </a:p>
        </p:txBody>
      </p:sp>
      <p:sp>
        <p:nvSpPr>
          <p:cNvPr id="19" name="ZoneTexte 18">
            <a:hlinkClick r:id="rId7" action="ppaction://hlinksldjump"/>
            <a:extLst>
              <a:ext uri="{FF2B5EF4-FFF2-40B4-BE49-F238E27FC236}">
                <a16:creationId xmlns:a16="http://schemas.microsoft.com/office/drawing/2014/main" id="{01F86F40-9A3C-6E6C-B7DD-71A612A885D6}"/>
              </a:ext>
            </a:extLst>
          </p:cNvPr>
          <p:cNvSpPr txBox="1"/>
          <p:nvPr/>
        </p:nvSpPr>
        <p:spPr>
          <a:xfrm>
            <a:off x="559903" y="1523861"/>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1190.</a:t>
            </a:r>
            <a:endParaRPr lang="en-GB" sz="2700" b="1" i="1" noProof="0" dirty="0">
              <a:solidFill>
                <a:srgbClr val="E73A57"/>
              </a:solidFill>
              <a:latin typeface="Century Gothic" panose="020B0502020202020204" pitchFamily="34" charset="0"/>
            </a:endParaRPr>
          </a:p>
        </p:txBody>
      </p:sp>
      <p:sp>
        <p:nvSpPr>
          <p:cNvPr id="23" name="ZoneTexte 22">
            <a:hlinkClick r:id="rId8" action="ppaction://hlinksldjump"/>
            <a:extLst>
              <a:ext uri="{FF2B5EF4-FFF2-40B4-BE49-F238E27FC236}">
                <a16:creationId xmlns:a16="http://schemas.microsoft.com/office/drawing/2014/main" id="{BD145E97-DC8A-D913-6BB4-9D79B5318ED1}"/>
              </a:ext>
            </a:extLst>
          </p:cNvPr>
          <p:cNvSpPr txBox="1"/>
          <p:nvPr/>
        </p:nvSpPr>
        <p:spPr>
          <a:xfrm>
            <a:off x="1656528" y="2919466"/>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Donor-specific blood transfusion delays rejection development in a mice lung transplantation model</a:t>
            </a:r>
          </a:p>
        </p:txBody>
      </p:sp>
      <p:sp>
        <p:nvSpPr>
          <p:cNvPr id="25" name="ZoneTexte 24">
            <a:hlinkClick r:id="rId8" action="ppaction://hlinksldjump"/>
            <a:extLst>
              <a:ext uri="{FF2B5EF4-FFF2-40B4-BE49-F238E27FC236}">
                <a16:creationId xmlns:a16="http://schemas.microsoft.com/office/drawing/2014/main" id="{133BDC20-2422-427D-79A4-5A2E9FCFE49C}"/>
              </a:ext>
            </a:extLst>
          </p:cNvPr>
          <p:cNvSpPr txBox="1"/>
          <p:nvPr/>
        </p:nvSpPr>
        <p:spPr>
          <a:xfrm>
            <a:off x="559903" y="2919466"/>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615.</a:t>
            </a:r>
            <a:endParaRPr lang="en-GB" sz="2700" b="1" i="1" noProof="0" dirty="0">
              <a:solidFill>
                <a:srgbClr val="E73A57"/>
              </a:solidFill>
              <a:latin typeface="Century Gothic" panose="020B0502020202020204" pitchFamily="34" charset="0"/>
            </a:endParaRPr>
          </a:p>
        </p:txBody>
      </p:sp>
      <p:sp>
        <p:nvSpPr>
          <p:cNvPr id="29" name="ZoneTexte 28">
            <a:hlinkClick r:id="rId9" action="ppaction://hlinksldjump"/>
            <a:extLst>
              <a:ext uri="{FF2B5EF4-FFF2-40B4-BE49-F238E27FC236}">
                <a16:creationId xmlns:a16="http://schemas.microsoft.com/office/drawing/2014/main" id="{B4989D72-509B-1ABA-E659-8580EB9EF35C}"/>
              </a:ext>
            </a:extLst>
          </p:cNvPr>
          <p:cNvSpPr txBox="1"/>
          <p:nvPr/>
        </p:nvSpPr>
        <p:spPr>
          <a:xfrm>
            <a:off x="1656528" y="3519629"/>
            <a:ext cx="4104000" cy="692497"/>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Donor-derived cell-free mitochondrial DNA in lung transplantation, its relationship with primary graft dysfunction</a:t>
            </a:r>
          </a:p>
        </p:txBody>
      </p:sp>
      <p:sp>
        <p:nvSpPr>
          <p:cNvPr id="31" name="ZoneTexte 30">
            <a:hlinkClick r:id="rId9" action="ppaction://hlinksldjump"/>
            <a:extLst>
              <a:ext uri="{FF2B5EF4-FFF2-40B4-BE49-F238E27FC236}">
                <a16:creationId xmlns:a16="http://schemas.microsoft.com/office/drawing/2014/main" id="{651FD6BE-C162-AA35-7779-B1BE83DBC203}"/>
              </a:ext>
            </a:extLst>
          </p:cNvPr>
          <p:cNvSpPr txBox="1"/>
          <p:nvPr/>
        </p:nvSpPr>
        <p:spPr>
          <a:xfrm>
            <a:off x="559903" y="3616434"/>
            <a:ext cx="1295820" cy="507831"/>
          </a:xfrm>
          <a:prstGeom prst="rect">
            <a:avLst/>
          </a:prstGeom>
          <a:noFill/>
        </p:spPr>
        <p:txBody>
          <a:bodyPr wrap="square">
            <a:spAutoFit/>
          </a:bodyPr>
          <a:lstStyle/>
          <a:p>
            <a:r>
              <a:rPr lang="en-GB" sz="2700" b="1" i="1" noProof="0" dirty="0">
                <a:solidFill>
                  <a:srgbClr val="E73A57"/>
                </a:solidFill>
                <a:latin typeface="Century Gothic" panose="020B0502020202020204" pitchFamily="34" charset="0"/>
                <a:cs typeface="Arial" panose="020B0604020202020204" pitchFamily="34" charset="0"/>
              </a:rPr>
              <a:t>2311</a:t>
            </a:r>
            <a:r>
              <a:rPr lang="en-GB"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GB" sz="2700" b="1" i="1" noProof="0" dirty="0">
              <a:solidFill>
                <a:srgbClr val="E73A57"/>
              </a:solidFill>
              <a:latin typeface="Century Gothic" panose="020B0502020202020204" pitchFamily="34" charset="0"/>
            </a:endParaRPr>
          </a:p>
        </p:txBody>
      </p:sp>
      <p:sp>
        <p:nvSpPr>
          <p:cNvPr id="41" name="ZoneTexte 40">
            <a:hlinkClick r:id="rId10" action="ppaction://hlinksldjump"/>
            <a:extLst>
              <a:ext uri="{FF2B5EF4-FFF2-40B4-BE49-F238E27FC236}">
                <a16:creationId xmlns:a16="http://schemas.microsoft.com/office/drawing/2014/main" id="{4E7F450A-D2B8-FAEF-844E-EBF0037E8219}"/>
              </a:ext>
            </a:extLst>
          </p:cNvPr>
          <p:cNvSpPr txBox="1"/>
          <p:nvPr/>
        </p:nvSpPr>
        <p:spPr>
          <a:xfrm>
            <a:off x="1656528" y="4353440"/>
            <a:ext cx="4104000" cy="692497"/>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Predictive value of absolute levels of donor-derived cell-free DNA in early detection of lung allograft dysfunction</a:t>
            </a:r>
          </a:p>
        </p:txBody>
      </p:sp>
      <p:sp>
        <p:nvSpPr>
          <p:cNvPr id="42" name="ZoneTexte 41">
            <a:hlinkClick r:id="rId10" action="ppaction://hlinksldjump"/>
            <a:extLst>
              <a:ext uri="{FF2B5EF4-FFF2-40B4-BE49-F238E27FC236}">
                <a16:creationId xmlns:a16="http://schemas.microsoft.com/office/drawing/2014/main" id="{E45BA54D-3D5F-996C-C834-9CB26D603AA5}"/>
              </a:ext>
            </a:extLst>
          </p:cNvPr>
          <p:cNvSpPr txBox="1"/>
          <p:nvPr/>
        </p:nvSpPr>
        <p:spPr>
          <a:xfrm>
            <a:off x="559903" y="4438079"/>
            <a:ext cx="1295820" cy="507831"/>
          </a:xfrm>
          <a:prstGeom prst="rect">
            <a:avLst/>
          </a:prstGeom>
          <a:noFill/>
        </p:spPr>
        <p:txBody>
          <a:bodyPr wrap="square">
            <a:spAutoFit/>
          </a:bodyPr>
          <a:lstStyle/>
          <a:p>
            <a:r>
              <a:rPr lang="en-GB" sz="2700" b="1" i="1" u="none" strike="noStrike" noProof="0" dirty="0">
                <a:solidFill>
                  <a:srgbClr val="E73A57"/>
                </a:solidFill>
                <a:effectLst/>
                <a:latin typeface="Century Gothic" panose="020B0502020202020204" pitchFamily="34" charset="0"/>
                <a:cs typeface="Arial" panose="020B0604020202020204" pitchFamily="34" charset="0"/>
              </a:rPr>
              <a:t>2200.</a:t>
            </a:r>
            <a:endParaRPr lang="en-GB" sz="2700" b="1" i="1" noProof="0" dirty="0">
              <a:solidFill>
                <a:srgbClr val="E73A57"/>
              </a:solidFill>
              <a:latin typeface="Century Gothic" panose="020B0502020202020204" pitchFamily="34" charset="0"/>
            </a:endParaRPr>
          </a:p>
        </p:txBody>
      </p:sp>
      <p:sp>
        <p:nvSpPr>
          <p:cNvPr id="44" name="ZoneTexte 43">
            <a:hlinkClick r:id="rId11" action="ppaction://hlinksldjump"/>
            <a:extLst>
              <a:ext uri="{FF2B5EF4-FFF2-40B4-BE49-F238E27FC236}">
                <a16:creationId xmlns:a16="http://schemas.microsoft.com/office/drawing/2014/main" id="{0D5E0BEB-3A97-D343-EB0D-BCB648477A7C}"/>
              </a:ext>
            </a:extLst>
          </p:cNvPr>
          <p:cNvSpPr txBox="1"/>
          <p:nvPr/>
        </p:nvSpPr>
        <p:spPr>
          <a:xfrm>
            <a:off x="1687285" y="5238974"/>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Identifying leukocyte populations as biomarkers for chronic lung allograft dysfunction</a:t>
            </a:r>
          </a:p>
        </p:txBody>
      </p:sp>
      <p:sp>
        <p:nvSpPr>
          <p:cNvPr id="45" name="ZoneTexte 44">
            <a:hlinkClick r:id="rId11" action="ppaction://hlinksldjump"/>
            <a:extLst>
              <a:ext uri="{FF2B5EF4-FFF2-40B4-BE49-F238E27FC236}">
                <a16:creationId xmlns:a16="http://schemas.microsoft.com/office/drawing/2014/main" id="{86F8DF23-E31A-6C7F-9C2F-CB67E8B271EC}"/>
              </a:ext>
            </a:extLst>
          </p:cNvPr>
          <p:cNvSpPr txBox="1"/>
          <p:nvPr/>
        </p:nvSpPr>
        <p:spPr>
          <a:xfrm>
            <a:off x="559903" y="5238974"/>
            <a:ext cx="1295820" cy="507831"/>
          </a:xfrm>
          <a:prstGeom prst="rect">
            <a:avLst/>
          </a:prstGeom>
          <a:noFill/>
        </p:spPr>
        <p:txBody>
          <a:bodyPr wrap="square">
            <a:spAutoFit/>
          </a:bodyPr>
          <a:lstStyle/>
          <a:p>
            <a:r>
              <a:rPr lang="en-GB" sz="2700" b="1" i="1" noProof="0" dirty="0">
                <a:solidFill>
                  <a:srgbClr val="E73A57"/>
                </a:solidFill>
                <a:latin typeface="Century Gothic" panose="020B0502020202020204" pitchFamily="34" charset="0"/>
                <a:cs typeface="Arial" panose="020B0604020202020204" pitchFamily="34" charset="0"/>
              </a:rPr>
              <a:t>1479</a:t>
            </a:r>
            <a:r>
              <a:rPr lang="en-GB"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GB" sz="2700" b="1" i="1" noProof="0" dirty="0">
              <a:solidFill>
                <a:srgbClr val="E73A57"/>
              </a:solidFill>
              <a:latin typeface="Century Gothic" panose="020B0502020202020204" pitchFamily="34" charset="0"/>
            </a:endParaRPr>
          </a:p>
        </p:txBody>
      </p:sp>
      <p:sp>
        <p:nvSpPr>
          <p:cNvPr id="47" name="ZoneTexte 46">
            <a:hlinkClick r:id="rId12" action="ppaction://hlinksldjump"/>
            <a:extLst>
              <a:ext uri="{FF2B5EF4-FFF2-40B4-BE49-F238E27FC236}">
                <a16:creationId xmlns:a16="http://schemas.microsoft.com/office/drawing/2014/main" id="{CE789F6C-B829-A466-357B-1A63B30D7E45}"/>
              </a:ext>
            </a:extLst>
          </p:cNvPr>
          <p:cNvSpPr txBox="1"/>
          <p:nvPr/>
        </p:nvSpPr>
        <p:spPr>
          <a:xfrm>
            <a:off x="1656528" y="2219838"/>
            <a:ext cx="4104000" cy="492443"/>
          </a:xfrm>
          <a:prstGeom prst="rect">
            <a:avLst/>
          </a:prstGeom>
          <a:noFill/>
        </p:spPr>
        <p:txBody>
          <a:bodyPr wrap="square">
            <a:spAutoFit/>
          </a:bodyPr>
          <a:lstStyle/>
          <a:p>
            <a:pPr algn="just" fontAlgn="b"/>
            <a:r>
              <a:rPr lang="en-GB" sz="1300" b="0" i="1" u="none" strike="noStrike" noProof="0" dirty="0">
                <a:solidFill>
                  <a:srgbClr val="000000"/>
                </a:solidFill>
                <a:effectLst/>
                <a:latin typeface="Arial" panose="020B0604020202020204" pitchFamily="34" charset="0"/>
                <a:cs typeface="Arial" panose="020B0604020202020204" pitchFamily="34" charset="0"/>
              </a:rPr>
              <a:t>Seven years longitudinal measurements of TTV in lung transplant recipients</a:t>
            </a:r>
          </a:p>
        </p:txBody>
      </p:sp>
      <p:sp>
        <p:nvSpPr>
          <p:cNvPr id="48" name="ZoneTexte 47">
            <a:hlinkClick r:id="rId12" action="ppaction://hlinksldjump"/>
            <a:extLst>
              <a:ext uri="{FF2B5EF4-FFF2-40B4-BE49-F238E27FC236}">
                <a16:creationId xmlns:a16="http://schemas.microsoft.com/office/drawing/2014/main" id="{734B3E37-4F1F-C1FF-F68A-5D20C0F84D77}"/>
              </a:ext>
            </a:extLst>
          </p:cNvPr>
          <p:cNvSpPr txBox="1"/>
          <p:nvPr/>
        </p:nvSpPr>
        <p:spPr>
          <a:xfrm>
            <a:off x="559903" y="2219838"/>
            <a:ext cx="1295820" cy="507831"/>
          </a:xfrm>
          <a:prstGeom prst="rect">
            <a:avLst/>
          </a:prstGeom>
          <a:noFill/>
        </p:spPr>
        <p:txBody>
          <a:bodyPr wrap="square">
            <a:spAutoFit/>
          </a:bodyPr>
          <a:lstStyle/>
          <a:p>
            <a:r>
              <a:rPr lang="en-GB" sz="2700" b="1" i="1" noProof="0" dirty="0">
                <a:solidFill>
                  <a:srgbClr val="E73A57"/>
                </a:solidFill>
                <a:latin typeface="Century Gothic" panose="020B0502020202020204" pitchFamily="34" charset="0"/>
                <a:cs typeface="Arial" panose="020B0604020202020204" pitchFamily="34" charset="0"/>
              </a:rPr>
              <a:t>2023</a:t>
            </a:r>
            <a:r>
              <a:rPr lang="en-GB" sz="2700" b="1" i="1" u="none" strike="noStrike" noProof="0" dirty="0">
                <a:solidFill>
                  <a:srgbClr val="E73A57"/>
                </a:solidFill>
                <a:effectLst/>
                <a:latin typeface="Century Gothic" panose="020B0502020202020204" pitchFamily="34" charset="0"/>
                <a:cs typeface="Arial" panose="020B0604020202020204" pitchFamily="34" charset="0"/>
              </a:rPr>
              <a:t>.</a:t>
            </a:r>
            <a:endParaRPr lang="en-GB" sz="2700" b="1" i="1" noProof="0" dirty="0">
              <a:solidFill>
                <a:srgbClr val="E73A57"/>
              </a:solidFill>
              <a:latin typeface="Century Gothic" panose="020B0502020202020204" pitchFamily="34" charset="0"/>
            </a:endParaRPr>
          </a:p>
        </p:txBody>
      </p:sp>
    </p:spTree>
    <p:extLst>
      <p:ext uri="{BB962C8B-B14F-4D97-AF65-F5344CB8AC3E}">
        <p14:creationId xmlns:p14="http://schemas.microsoft.com/office/powerpoint/2010/main" val="372618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0C54-7CBB-8C2B-488F-5D64E99993C4}"/>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FB10BA43-1B77-4F9F-C679-83E1CB39E13D}"/>
              </a:ext>
            </a:extLst>
          </p:cNvPr>
          <p:cNvSpPr>
            <a:spLocks noGrp="1"/>
          </p:cNvSpPr>
          <p:nvPr>
            <p:ph type="title"/>
          </p:nvPr>
        </p:nvSpPr>
        <p:spPr>
          <a:xfrm>
            <a:off x="367102" y="699592"/>
            <a:ext cx="11093339" cy="402626"/>
          </a:xfrm>
        </p:spPr>
        <p:txBody>
          <a:bodyPr>
            <a:noAutofit/>
          </a:bodyPr>
          <a:lstStyle/>
          <a:p>
            <a:r>
              <a:rPr lang="en-US" sz="2800" dirty="0">
                <a:latin typeface="Arial" panose="020B0604020202020204" pitchFamily="34" charset="0"/>
                <a:cs typeface="Arial" panose="020B0604020202020204" pitchFamily="34" charset="0"/>
              </a:rPr>
              <a:t>Efficacy of intravenous immunoglobulin for donor-specific antibodies after lung transplantation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A8432E2-BD2C-3555-660A-3CD38D46B71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F2CB52-00B3-C6F7-1929-B0D0573C1FC8}"/>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CA100DD-2699-10AA-64EF-5908328C3EC3}"/>
              </a:ext>
            </a:extLst>
          </p:cNvPr>
          <p:cNvSpPr/>
          <p:nvPr/>
        </p:nvSpPr>
        <p:spPr>
          <a:xfrm>
            <a:off x="6096001" y="1485112"/>
            <a:ext cx="5773122" cy="1321129"/>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A5068126-C9D2-1BAC-CB5A-E1B866F90772}"/>
              </a:ext>
            </a:extLst>
          </p:cNvPr>
          <p:cNvSpPr/>
          <p:nvPr/>
        </p:nvSpPr>
        <p:spPr>
          <a:xfrm>
            <a:off x="6090417" y="3280364"/>
            <a:ext cx="2187870" cy="776751"/>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9CADECBE-40C2-6A58-038C-E588F64E12FC}"/>
              </a:ext>
            </a:extLst>
          </p:cNvPr>
          <p:cNvSpPr/>
          <p:nvPr/>
        </p:nvSpPr>
        <p:spPr>
          <a:xfrm>
            <a:off x="6097113" y="4337304"/>
            <a:ext cx="5757052" cy="880064"/>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DD38F91C-5C97-8AC3-A8E8-F9C6833F2D51}"/>
              </a:ext>
            </a:extLst>
          </p:cNvPr>
          <p:cNvSpPr txBox="1"/>
          <p:nvPr/>
        </p:nvSpPr>
        <p:spPr>
          <a:xfrm>
            <a:off x="233532" y="986744"/>
            <a:ext cx="462783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 novo donor-specific antibodies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are associated with poor outcomes and reduced survival following lung transplantation.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Despite their clinical significance, treatment protocols remain variable and lack consensus</a:t>
            </a:r>
            <a:b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endPar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evaluate the efficacy of intravenous immunoglobulin (IVIG) in eliminating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to identify prognostic factors influencing treatment outcomes</a:t>
            </a:r>
            <a:endParaRPr kumimoji="0" lang="fr-FR"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7A7C27F9-8A91-4A15-5C1F-8A3C1C2E4370}"/>
              </a:ext>
            </a:extLst>
          </p:cNvPr>
          <p:cNvSpPr txBox="1"/>
          <p:nvPr/>
        </p:nvSpPr>
        <p:spPr>
          <a:xfrm>
            <a:off x="6234329" y="4356345"/>
            <a:ext cx="536050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Assessment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HLA antibodies via Luminex Single Antigen Bead assays before, during, and after treatment</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C1F2A226-4403-82F2-A984-D7AC6CD156E5}"/>
              </a:ext>
            </a:extLst>
          </p:cNvPr>
          <p:cNvSpPr txBox="1"/>
          <p:nvPr/>
        </p:nvSpPr>
        <p:spPr>
          <a:xfrm>
            <a:off x="5982253" y="1023339"/>
            <a:ext cx="66554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fr-FR" sz="1800" b="1"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33DE961E-D052-4005-3692-8DB1C2781EE7}"/>
              </a:ext>
            </a:extLst>
          </p:cNvPr>
          <p:cNvSpPr txBox="1"/>
          <p:nvPr/>
        </p:nvSpPr>
        <p:spPr>
          <a:xfrm>
            <a:off x="6097112" y="1488821"/>
            <a:ext cx="580336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Study</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n=47 </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lung transplant recipients with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(2015 - 2019)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Treatment</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IVIG 1 g/kg initially, followed by 0.5 g/kg at four-week intervals, up to three doses max. </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664513A3-B670-F9D9-DDC3-E0E31772E750}"/>
              </a:ext>
            </a:extLst>
          </p:cNvPr>
          <p:cNvSpPr txBox="1"/>
          <p:nvPr/>
        </p:nvSpPr>
        <p:spPr>
          <a:xfrm>
            <a:off x="6382732" y="3258177"/>
            <a:ext cx="16032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Responders (elimination of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n=23</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96A4C3C-1780-D315-2BA4-F84DEDE29535}"/>
              </a:ext>
            </a:extLst>
          </p:cNvPr>
          <p:cNvSpPr txBox="1"/>
          <p:nvPr/>
        </p:nvSpPr>
        <p:spPr>
          <a:xfrm>
            <a:off x="9925618" y="3251657"/>
            <a:ext cx="166922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Non-responders (persistent </a:t>
            </a:r>
            <a:r>
              <a:rPr kumimoji="0" lang="en-US" sz="16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n=24</a:t>
            </a:r>
            <a:r>
              <a:rPr kumimoji="0" lang="en-US" sz="16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32" name="Connecteur droit 31">
            <a:extLst>
              <a:ext uri="{FF2B5EF4-FFF2-40B4-BE49-F238E27FC236}">
                <a16:creationId xmlns:a16="http://schemas.microsoft.com/office/drawing/2014/main" id="{4120185B-DE9C-530B-6148-973F42EDA00B}"/>
              </a:ext>
            </a:extLst>
          </p:cNvPr>
          <p:cNvCxnSpPr>
            <a:cxnSpLocks/>
          </p:cNvCxnSpPr>
          <p:nvPr/>
        </p:nvCxnSpPr>
        <p:spPr>
          <a:xfrm flipH="1">
            <a:off x="7184352" y="3031958"/>
            <a:ext cx="3575876" cy="0"/>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98BF79CA-6622-180E-C403-DDB2FD98DF79}"/>
              </a:ext>
            </a:extLst>
          </p:cNvPr>
          <p:cNvCxnSpPr>
            <a:cxnSpLocks/>
          </p:cNvCxnSpPr>
          <p:nvPr/>
        </p:nvCxnSpPr>
        <p:spPr>
          <a:xfrm>
            <a:off x="7184352" y="3022086"/>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FD2B84E-C1FA-85A7-DE70-1C31EC8E0BB8}"/>
              </a:ext>
            </a:extLst>
          </p:cNvPr>
          <p:cNvCxnSpPr>
            <a:cxnSpLocks/>
          </p:cNvCxnSpPr>
          <p:nvPr/>
        </p:nvCxnSpPr>
        <p:spPr>
          <a:xfrm>
            <a:off x="10760362" y="3022086"/>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083FEDF-2294-39A2-855C-12A54E1F5889}"/>
              </a:ext>
            </a:extLst>
          </p:cNvPr>
          <p:cNvCxnSpPr>
            <a:cxnSpLocks/>
          </p:cNvCxnSpPr>
          <p:nvPr/>
        </p:nvCxnSpPr>
        <p:spPr>
          <a:xfrm>
            <a:off x="9314099" y="2806241"/>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A99729D-8FED-185B-8704-7D954BBD4E16}"/>
              </a:ext>
            </a:extLst>
          </p:cNvPr>
          <p:cNvCxnSpPr>
            <a:cxnSpLocks/>
          </p:cNvCxnSpPr>
          <p:nvPr/>
        </p:nvCxnSpPr>
        <p:spPr>
          <a:xfrm>
            <a:off x="7728415" y="4066987"/>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1C8BB8B-4148-D3E6-0906-FB7FFCA7C39A}"/>
              </a:ext>
            </a:extLst>
          </p:cNvPr>
          <p:cNvCxnSpPr>
            <a:cxnSpLocks/>
          </p:cNvCxnSpPr>
          <p:nvPr/>
        </p:nvCxnSpPr>
        <p:spPr>
          <a:xfrm>
            <a:off x="10760228" y="4066987"/>
            <a:ext cx="0" cy="258278"/>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26" name="Rectangle : coins arrondis 25">
            <a:extLst>
              <a:ext uri="{FF2B5EF4-FFF2-40B4-BE49-F238E27FC236}">
                <a16:creationId xmlns:a16="http://schemas.microsoft.com/office/drawing/2014/main" id="{D2D7DEC4-FE55-B65D-A623-DB4661E4CD69}"/>
              </a:ext>
            </a:extLst>
          </p:cNvPr>
          <p:cNvSpPr/>
          <p:nvPr/>
        </p:nvSpPr>
        <p:spPr>
          <a:xfrm>
            <a:off x="9666294" y="3286862"/>
            <a:ext cx="2187870" cy="776751"/>
          </a:xfrm>
          <a:prstGeom prst="roundRect">
            <a:avLst/>
          </a:prstGeom>
          <a:noFill/>
          <a:ln w="28575">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oupe 25">
            <a:extLst>
              <a:ext uri="{FF2B5EF4-FFF2-40B4-BE49-F238E27FC236}">
                <a16:creationId xmlns:a16="http://schemas.microsoft.com/office/drawing/2014/main" id="{73C3B6F5-7594-C04C-FD53-AEE622E20EF4}"/>
              </a:ext>
            </a:extLst>
          </p:cNvPr>
          <p:cNvGrpSpPr/>
          <p:nvPr/>
        </p:nvGrpSpPr>
        <p:grpSpPr>
          <a:xfrm>
            <a:off x="11575287" y="44389"/>
            <a:ext cx="525242" cy="509983"/>
            <a:chOff x="4213599" y="3634223"/>
            <a:chExt cx="485297" cy="471198"/>
          </a:xfrm>
        </p:grpSpPr>
        <p:sp>
          <p:nvSpPr>
            <p:cNvPr id="3" name="Ellipse 26">
              <a:hlinkClick r:id="rId3" action="ppaction://hlinksldjump"/>
              <a:extLst>
                <a:ext uri="{FF2B5EF4-FFF2-40B4-BE49-F238E27FC236}">
                  <a16:creationId xmlns:a16="http://schemas.microsoft.com/office/drawing/2014/main" id="{32E250D1-57E2-22DA-ADCA-3B64F024F117}"/>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8AF39BD-1ED2-76C9-12F0-8C469837FE03}"/>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orme libre : forme 15">
              <a:extLst>
                <a:ext uri="{FF2B5EF4-FFF2-40B4-BE49-F238E27FC236}">
                  <a16:creationId xmlns:a16="http://schemas.microsoft.com/office/drawing/2014/main" id="{E34A8F37-11D5-74D7-9115-9A64237B7CB1}"/>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0B400ED-F0A7-A2BE-0039-3F237E847E81}"/>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Forme libre : forme 17">
              <a:extLst>
                <a:ext uri="{FF2B5EF4-FFF2-40B4-BE49-F238E27FC236}">
                  <a16:creationId xmlns:a16="http://schemas.microsoft.com/office/drawing/2014/main" id="{D50F6B45-9000-BE80-EC62-7F252EE4DB30}"/>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hlinkClick r:id="rId4" action="ppaction://hlinksldjump"/>
            <a:extLst>
              <a:ext uri="{FF2B5EF4-FFF2-40B4-BE49-F238E27FC236}">
                <a16:creationId xmlns:a16="http://schemas.microsoft.com/office/drawing/2014/main" id="{32B6119E-09F7-D21A-769B-ACDDC90563F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29">
            <a:extLst>
              <a:ext uri="{FF2B5EF4-FFF2-40B4-BE49-F238E27FC236}">
                <a16:creationId xmlns:a16="http://schemas.microsoft.com/office/drawing/2014/main" id="{191C6F89-1CAA-F13F-BD83-1D96FF027D7C}"/>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Degenfelder P. et al., ESOT Congress 2025 (Abstract 1190)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47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462F-09BD-488F-4243-C21D07D82E3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C4B0A9A9-4FE6-9BED-1B73-FC10754FFDAA}"/>
              </a:ext>
            </a:extLst>
          </p:cNvPr>
          <p:cNvSpPr>
            <a:spLocks noGrp="1"/>
          </p:cNvSpPr>
          <p:nvPr>
            <p:ph type="title"/>
          </p:nvPr>
        </p:nvSpPr>
        <p:spPr>
          <a:xfrm>
            <a:off x="367102" y="699592"/>
            <a:ext cx="11093339" cy="402626"/>
          </a:xfrm>
        </p:spPr>
        <p:txBody>
          <a:bodyPr>
            <a:noAutofit/>
          </a:bodyPr>
          <a:lstStyle/>
          <a:p>
            <a:r>
              <a:rPr lang="en-US" sz="2800" dirty="0">
                <a:latin typeface="Arial" panose="020B0604020202020204" pitchFamily="34" charset="0"/>
                <a:cs typeface="Arial" panose="020B0604020202020204" pitchFamily="34" charset="0"/>
              </a:rPr>
              <a:t>Efficacy of intravenous immunoglobulin for donor-specific antibodies after lung transplantation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66C4303-B356-2ECA-6349-50EBDAAA13E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91CAA18-403C-8BE2-5015-27B72931C6F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E5F753E1-91E7-60FE-E455-53B61528F55A}"/>
              </a:ext>
            </a:extLst>
          </p:cNvPr>
          <p:cNvSpPr txBox="1"/>
          <p:nvPr/>
        </p:nvSpPr>
        <p:spPr>
          <a:xfrm>
            <a:off x="280844" y="1022250"/>
            <a:ext cx="5125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9" name="ZoneTexte 18">
            <a:extLst>
              <a:ext uri="{FF2B5EF4-FFF2-40B4-BE49-F238E27FC236}">
                <a16:creationId xmlns:a16="http://schemas.microsoft.com/office/drawing/2014/main" id="{265BFDD3-DD9E-2348-F55E-1784EA815675}"/>
              </a:ext>
            </a:extLst>
          </p:cNvPr>
          <p:cNvSpPr txBox="1"/>
          <p:nvPr/>
        </p:nvSpPr>
        <p:spPr>
          <a:xfrm>
            <a:off x="6785657" y="3287018"/>
            <a:ext cx="5032901" cy="21544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The therapeutic approach for managing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following lung transplantation remains a topic of ongoing debate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Our findings suggest that early intervention targeting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may significantly enhance the likelihood of successful antibody elimination, potentially improving patient outcomes</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0" name="ZoneTexte 29">
            <a:extLst>
              <a:ext uri="{FF2B5EF4-FFF2-40B4-BE49-F238E27FC236}">
                <a16:creationId xmlns:a16="http://schemas.microsoft.com/office/drawing/2014/main" id="{E30E30E2-2442-B948-502C-A1D4DEDEC459}"/>
              </a:ext>
            </a:extLst>
          </p:cNvPr>
          <p:cNvSpPr txBox="1"/>
          <p:nvPr/>
        </p:nvSpPr>
        <p:spPr>
          <a:xfrm>
            <a:off x="6785657" y="1220970"/>
            <a:ext cx="5216004" cy="181588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Multivariable logistic regression revealed that treatment initiated during subclinical antibody-mediated rejection (AMR) significantly improved </a:t>
            </a: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elimination: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 = 28.33</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[95% CI 2.25–357.27] p &lt; 0.01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This underscores the importance of early intervention, even in the absence of clinical symptoms or lung function decline</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aphicFrame>
        <p:nvGraphicFramePr>
          <p:cNvPr id="31" name="Chart 14">
            <a:extLst>
              <a:ext uri="{FF2B5EF4-FFF2-40B4-BE49-F238E27FC236}">
                <a16:creationId xmlns:a16="http://schemas.microsoft.com/office/drawing/2014/main" id="{674F0E2F-6AC2-756A-8DA1-96B626276474}"/>
              </a:ext>
            </a:extLst>
          </p:cNvPr>
          <p:cNvGraphicFramePr>
            <a:graphicFrameLocks/>
          </p:cNvGraphicFramePr>
          <p:nvPr/>
        </p:nvGraphicFramePr>
        <p:xfrm>
          <a:off x="1742621" y="1567023"/>
          <a:ext cx="2444750" cy="1466850"/>
        </p:xfrm>
        <a:graphic>
          <a:graphicData uri="http://schemas.openxmlformats.org/drawingml/2006/chart">
            <c:chart xmlns:c="http://schemas.openxmlformats.org/drawingml/2006/chart" xmlns:r="http://schemas.openxmlformats.org/officeDocument/2006/relationships" r:id="rId3"/>
          </a:graphicData>
        </a:graphic>
      </p:graphicFrame>
      <p:sp>
        <p:nvSpPr>
          <p:cNvPr id="35" name="ZoneTexte 34">
            <a:extLst>
              <a:ext uri="{FF2B5EF4-FFF2-40B4-BE49-F238E27FC236}">
                <a16:creationId xmlns:a16="http://schemas.microsoft.com/office/drawing/2014/main" id="{BEE3A398-86AA-C6AD-0943-A0096E2A3B67}"/>
              </a:ext>
            </a:extLst>
          </p:cNvPr>
          <p:cNvSpPr txBox="1"/>
          <p:nvPr/>
        </p:nvSpPr>
        <p:spPr>
          <a:xfrm>
            <a:off x="3048589" y="2035468"/>
            <a:ext cx="6519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49%</a:t>
            </a:r>
          </a:p>
        </p:txBody>
      </p:sp>
      <p:sp>
        <p:nvSpPr>
          <p:cNvPr id="47" name="ZoneTexte 46">
            <a:extLst>
              <a:ext uri="{FF2B5EF4-FFF2-40B4-BE49-F238E27FC236}">
                <a16:creationId xmlns:a16="http://schemas.microsoft.com/office/drawing/2014/main" id="{0B593230-BA30-181C-16C9-EFB04D5AA910}"/>
              </a:ext>
            </a:extLst>
          </p:cNvPr>
          <p:cNvSpPr txBox="1"/>
          <p:nvPr/>
        </p:nvSpPr>
        <p:spPr>
          <a:xfrm>
            <a:off x="2394585" y="2151187"/>
            <a:ext cx="6519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51%</a:t>
            </a:r>
          </a:p>
        </p:txBody>
      </p:sp>
      <p:sp>
        <p:nvSpPr>
          <p:cNvPr id="55" name="ZoneTexte 54">
            <a:extLst>
              <a:ext uri="{FF2B5EF4-FFF2-40B4-BE49-F238E27FC236}">
                <a16:creationId xmlns:a16="http://schemas.microsoft.com/office/drawing/2014/main" id="{EB906178-D85E-2570-2FE0-E29C9DB4D4F3}"/>
              </a:ext>
            </a:extLst>
          </p:cNvPr>
          <p:cNvSpPr txBox="1"/>
          <p:nvPr/>
        </p:nvSpPr>
        <p:spPr>
          <a:xfrm>
            <a:off x="508114" y="2936444"/>
            <a:ext cx="5543262" cy="5232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Age and gender did not differ significantly between responders and non</a:t>
            </a:r>
            <a:r>
              <a:rPr kumimoji="0" lang="en-US" sz="1400" b="0" i="0" u="none" strike="noStrike" kern="1200" cap="none" spc="0" normalizeH="0" noProof="0" dirty="0">
                <a:ln>
                  <a:noFill/>
                </a:ln>
                <a:solidFill>
                  <a:srgbClr val="140032"/>
                </a:solidFill>
                <a:effectLst/>
                <a:uLnTx/>
                <a:uFillTx/>
                <a:latin typeface="Arial" panose="020B0604020202020204" pitchFamily="34" charset="0"/>
                <a:ea typeface="+mn-ea"/>
                <a:cs typeface="Arial" panose="020B0604020202020204" pitchFamily="34" charset="0"/>
              </a:rPr>
              <a:t> responders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(p=0.28 and p=1.0, respectively)</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59" name="ZoneTexte 58">
            <a:extLst>
              <a:ext uri="{FF2B5EF4-FFF2-40B4-BE49-F238E27FC236}">
                <a16:creationId xmlns:a16="http://schemas.microsoft.com/office/drawing/2014/main" id="{B5FBA9A2-90E0-D8B3-063A-5C2024381810}"/>
              </a:ext>
            </a:extLst>
          </p:cNvPr>
          <p:cNvSpPr txBox="1"/>
          <p:nvPr/>
        </p:nvSpPr>
        <p:spPr>
          <a:xfrm>
            <a:off x="1269752" y="1396020"/>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elimination from  IVIG therapy (% patients)</a:t>
            </a:r>
          </a:p>
        </p:txBody>
      </p:sp>
      <p:sp>
        <p:nvSpPr>
          <p:cNvPr id="63" name="ZoneTexte 62">
            <a:extLst>
              <a:ext uri="{FF2B5EF4-FFF2-40B4-BE49-F238E27FC236}">
                <a16:creationId xmlns:a16="http://schemas.microsoft.com/office/drawing/2014/main" id="{A58C46C4-4621-874D-505B-2D4FB6313814}"/>
              </a:ext>
            </a:extLst>
          </p:cNvPr>
          <p:cNvSpPr txBox="1"/>
          <p:nvPr/>
        </p:nvSpPr>
        <p:spPr>
          <a:xfrm>
            <a:off x="3556114" y="2033311"/>
            <a:ext cx="10225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Eliminated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4" name="ZoneTexte 63">
            <a:extLst>
              <a:ext uri="{FF2B5EF4-FFF2-40B4-BE49-F238E27FC236}">
                <a16:creationId xmlns:a16="http://schemas.microsoft.com/office/drawing/2014/main" id="{4DC95A32-5212-E231-FB30-9651FEAC9BF4}"/>
              </a:ext>
            </a:extLst>
          </p:cNvPr>
          <p:cNvSpPr txBox="1"/>
          <p:nvPr/>
        </p:nvSpPr>
        <p:spPr>
          <a:xfrm>
            <a:off x="843032" y="2153207"/>
            <a:ext cx="141393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Not eliminated</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graphicFrame>
        <p:nvGraphicFramePr>
          <p:cNvPr id="3" name="Graphique 2">
            <a:extLst>
              <a:ext uri="{FF2B5EF4-FFF2-40B4-BE49-F238E27FC236}">
                <a16:creationId xmlns:a16="http://schemas.microsoft.com/office/drawing/2014/main" id="{CF901B9A-0A19-5586-BDA6-9AF8C144C253}"/>
              </a:ext>
            </a:extLst>
          </p:cNvPr>
          <p:cNvGraphicFramePr>
            <a:graphicFrameLocks/>
          </p:cNvGraphicFramePr>
          <p:nvPr/>
        </p:nvGraphicFramePr>
        <p:xfrm>
          <a:off x="367102" y="3652326"/>
          <a:ext cx="3908725" cy="21670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a:extLst>
              <a:ext uri="{FF2B5EF4-FFF2-40B4-BE49-F238E27FC236}">
                <a16:creationId xmlns:a16="http://schemas.microsoft.com/office/drawing/2014/main" id="{D6E528EC-5C8A-B26B-B591-449E7AD3066A}"/>
              </a:ext>
            </a:extLst>
          </p:cNvPr>
          <p:cNvGraphicFramePr>
            <a:graphicFrameLocks/>
          </p:cNvGraphicFramePr>
          <p:nvPr/>
        </p:nvGraphicFramePr>
        <p:xfrm>
          <a:off x="2462732" y="3785895"/>
          <a:ext cx="2217421" cy="19390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phique 9">
            <a:extLst>
              <a:ext uri="{FF2B5EF4-FFF2-40B4-BE49-F238E27FC236}">
                <a16:creationId xmlns:a16="http://schemas.microsoft.com/office/drawing/2014/main" id="{52491909-27B6-BCA8-C984-3DB82E631CAD}"/>
              </a:ext>
            </a:extLst>
          </p:cNvPr>
          <p:cNvGraphicFramePr>
            <a:graphicFrameLocks/>
          </p:cNvGraphicFramePr>
          <p:nvPr/>
        </p:nvGraphicFramePr>
        <p:xfrm>
          <a:off x="4814917" y="3806674"/>
          <a:ext cx="1838767" cy="1919309"/>
        </p:xfrm>
        <a:graphic>
          <a:graphicData uri="http://schemas.openxmlformats.org/drawingml/2006/chart">
            <c:chart xmlns:c="http://schemas.openxmlformats.org/drawingml/2006/chart" xmlns:r="http://schemas.openxmlformats.org/officeDocument/2006/relationships" r:id="rId6"/>
          </a:graphicData>
        </a:graphic>
      </p:graphicFrame>
      <p:sp>
        <p:nvSpPr>
          <p:cNvPr id="14" name="ZoneTexte 13">
            <a:extLst>
              <a:ext uri="{FF2B5EF4-FFF2-40B4-BE49-F238E27FC236}">
                <a16:creationId xmlns:a16="http://schemas.microsoft.com/office/drawing/2014/main" id="{9AB951EA-02AE-A343-AA79-E691961CF1D4}"/>
              </a:ext>
            </a:extLst>
          </p:cNvPr>
          <p:cNvSpPr txBox="1"/>
          <p:nvPr/>
        </p:nvSpPr>
        <p:spPr>
          <a:xfrm rot="16200000">
            <a:off x="-652286" y="4472688"/>
            <a:ext cx="18060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HLA </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Class</a:t>
            </a: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II </a:t>
            </a:r>
            <a:r>
              <a:rPr kumimoji="0" lang="en-US" sz="10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0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0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8EA63AEC-70E2-0E97-D1B6-E6A313684B30}"/>
              </a:ext>
            </a:extLst>
          </p:cNvPr>
          <p:cNvSpPr txBox="1"/>
          <p:nvPr/>
        </p:nvSpPr>
        <p:spPr>
          <a:xfrm>
            <a:off x="3023866" y="3959433"/>
            <a:ext cx="96076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11,683</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1B37B4F4-30A8-A187-C0E8-88313580F57B}"/>
              </a:ext>
            </a:extLst>
          </p:cNvPr>
          <p:cNvSpPr txBox="1"/>
          <p:nvPr/>
        </p:nvSpPr>
        <p:spPr>
          <a:xfrm rot="16200000">
            <a:off x="903936" y="4259502"/>
            <a:ext cx="2981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Mean maximum MFI values </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07624B57-ED9A-6FCA-D6ED-F530D1FB9BD4}"/>
              </a:ext>
            </a:extLst>
          </p:cNvPr>
          <p:cNvSpPr txBox="1"/>
          <p:nvPr/>
        </p:nvSpPr>
        <p:spPr>
          <a:xfrm>
            <a:off x="3841872" y="4476004"/>
            <a:ext cx="60939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7,152</a:t>
            </a:r>
            <a:endParaRPr kumimoji="0" lang="fr-FR"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4" name="ZoneTexte 33">
            <a:extLst>
              <a:ext uri="{FF2B5EF4-FFF2-40B4-BE49-F238E27FC236}">
                <a16:creationId xmlns:a16="http://schemas.microsoft.com/office/drawing/2014/main" id="{10EF4248-E172-4A58-81E1-707AB262DBE9}"/>
              </a:ext>
            </a:extLst>
          </p:cNvPr>
          <p:cNvSpPr txBox="1"/>
          <p:nvPr/>
        </p:nvSpPr>
        <p:spPr>
          <a:xfrm>
            <a:off x="1681356" y="4611338"/>
            <a:ext cx="8226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48%</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2B58B48A-6A1D-F261-921F-A5033C1A9C0D}"/>
              </a:ext>
            </a:extLst>
          </p:cNvPr>
          <p:cNvSpPr txBox="1"/>
          <p:nvPr/>
        </p:nvSpPr>
        <p:spPr>
          <a:xfrm>
            <a:off x="882998" y="3920875"/>
            <a:ext cx="13075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92%</a:t>
            </a:r>
            <a:endPar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76F38827-6503-737A-1F4A-EF38D5D02281}"/>
              </a:ext>
            </a:extLst>
          </p:cNvPr>
          <p:cNvSpPr txBox="1"/>
          <p:nvPr/>
        </p:nvSpPr>
        <p:spPr>
          <a:xfrm rot="16200000">
            <a:off x="3575364" y="4404660"/>
            <a:ext cx="204244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Time to </a:t>
            </a:r>
            <a:r>
              <a:rPr kumimoji="0" lang="en-US" sz="12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dnDSA</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onset </a:t>
            </a:r>
            <a:endParaRPr kumimoji="0" lang="fr-FR" sz="16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0" name="ZoneTexte 49">
            <a:extLst>
              <a:ext uri="{FF2B5EF4-FFF2-40B4-BE49-F238E27FC236}">
                <a16:creationId xmlns:a16="http://schemas.microsoft.com/office/drawing/2014/main" id="{41662D9C-1C1F-C80E-4799-43FCF8CBE1A0}"/>
              </a:ext>
            </a:extLst>
          </p:cNvPr>
          <p:cNvSpPr txBox="1"/>
          <p:nvPr/>
        </p:nvSpPr>
        <p:spPr>
          <a:xfrm>
            <a:off x="389219" y="5903299"/>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NR = non responders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 = responders </a:t>
            </a:r>
            <a:endParaRPr kumimoji="0" lang="fr-FR" sz="12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6" name="ZoneTexte 55">
            <a:extLst>
              <a:ext uri="{FF2B5EF4-FFF2-40B4-BE49-F238E27FC236}">
                <a16:creationId xmlns:a16="http://schemas.microsoft.com/office/drawing/2014/main" id="{A30A0642-695F-6470-AB0C-DAF20A6306B0}"/>
              </a:ext>
            </a:extLst>
          </p:cNvPr>
          <p:cNvSpPr txBox="1"/>
          <p:nvPr/>
        </p:nvSpPr>
        <p:spPr>
          <a:xfrm>
            <a:off x="811021" y="5595894"/>
            <a:ext cx="6467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NR</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58" name="ZoneTexte 57">
            <a:extLst>
              <a:ext uri="{FF2B5EF4-FFF2-40B4-BE49-F238E27FC236}">
                <a16:creationId xmlns:a16="http://schemas.microsoft.com/office/drawing/2014/main" id="{9BBB2291-0B22-3448-C30E-722870DB3079}"/>
              </a:ext>
            </a:extLst>
          </p:cNvPr>
          <p:cNvSpPr txBox="1"/>
          <p:nvPr/>
        </p:nvSpPr>
        <p:spPr>
          <a:xfrm>
            <a:off x="3095745" y="5563532"/>
            <a:ext cx="60939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NR</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1" name="ZoneTexte 60">
            <a:extLst>
              <a:ext uri="{FF2B5EF4-FFF2-40B4-BE49-F238E27FC236}">
                <a16:creationId xmlns:a16="http://schemas.microsoft.com/office/drawing/2014/main" id="{BA9682D3-7374-B57D-7173-4D3221A9A6FC}"/>
              </a:ext>
            </a:extLst>
          </p:cNvPr>
          <p:cNvSpPr txBox="1"/>
          <p:nvPr/>
        </p:nvSpPr>
        <p:spPr>
          <a:xfrm>
            <a:off x="5284653" y="5548933"/>
            <a:ext cx="45885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NR</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5AA355F2-978D-7FA6-E8A4-C0E256208DEC}"/>
              </a:ext>
            </a:extLst>
          </p:cNvPr>
          <p:cNvSpPr txBox="1"/>
          <p:nvPr/>
        </p:nvSpPr>
        <p:spPr>
          <a:xfrm>
            <a:off x="1741395" y="5587645"/>
            <a:ext cx="397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6F968B4-0169-68CA-3A97-922C1B46C0F7}"/>
              </a:ext>
            </a:extLst>
          </p:cNvPr>
          <p:cNvSpPr txBox="1"/>
          <p:nvPr/>
        </p:nvSpPr>
        <p:spPr>
          <a:xfrm>
            <a:off x="3975804" y="5566919"/>
            <a:ext cx="7788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69" name="ZoneTexte 68">
            <a:extLst>
              <a:ext uri="{FF2B5EF4-FFF2-40B4-BE49-F238E27FC236}">
                <a16:creationId xmlns:a16="http://schemas.microsoft.com/office/drawing/2014/main" id="{E91A56B4-FA4E-7545-E0E7-E8C3C082DB55}"/>
              </a:ext>
            </a:extLst>
          </p:cNvPr>
          <p:cNvSpPr txBox="1"/>
          <p:nvPr/>
        </p:nvSpPr>
        <p:spPr>
          <a:xfrm>
            <a:off x="6051376" y="5531611"/>
            <a:ext cx="60939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71" name="ZoneTexte 70">
            <a:extLst>
              <a:ext uri="{FF2B5EF4-FFF2-40B4-BE49-F238E27FC236}">
                <a16:creationId xmlns:a16="http://schemas.microsoft.com/office/drawing/2014/main" id="{A088E590-CEEB-D3F0-423B-E9234F9357C7}"/>
              </a:ext>
            </a:extLst>
          </p:cNvPr>
          <p:cNvSpPr txBox="1"/>
          <p:nvPr/>
        </p:nvSpPr>
        <p:spPr>
          <a:xfrm>
            <a:off x="5119026" y="3920875"/>
            <a:ext cx="9159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258 days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73" name="ZoneTexte 72">
            <a:extLst>
              <a:ext uri="{FF2B5EF4-FFF2-40B4-BE49-F238E27FC236}">
                <a16:creationId xmlns:a16="http://schemas.microsoft.com/office/drawing/2014/main" id="{3C31B725-7C07-6F3D-0B68-0FD18E87C59A}"/>
              </a:ext>
            </a:extLst>
          </p:cNvPr>
          <p:cNvSpPr txBox="1"/>
          <p:nvPr/>
        </p:nvSpPr>
        <p:spPr>
          <a:xfrm>
            <a:off x="5800796" y="5012468"/>
            <a:ext cx="72812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40032"/>
                </a:solidFill>
                <a:latin typeface="Arial" panose="020B0604020202020204" pitchFamily="34" charset="0"/>
                <a:cs typeface="Arial" panose="020B0604020202020204" pitchFamily="34" charset="0"/>
              </a:rPr>
              <a:t>61</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days</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49" name="Connecteur droit 48">
            <a:extLst>
              <a:ext uri="{FF2B5EF4-FFF2-40B4-BE49-F238E27FC236}">
                <a16:creationId xmlns:a16="http://schemas.microsoft.com/office/drawing/2014/main" id="{DC16FAB4-9FE2-187F-BC9D-B92D48F808AA}"/>
              </a:ext>
            </a:extLst>
          </p:cNvPr>
          <p:cNvCxnSpPr/>
          <p:nvPr/>
        </p:nvCxnSpPr>
        <p:spPr>
          <a:xfrm>
            <a:off x="685800" y="4012773"/>
            <a:ext cx="0" cy="1588859"/>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1E87B6A3-40C1-15EA-7F0C-EC48A90CBD38}"/>
              </a:ext>
            </a:extLst>
          </p:cNvPr>
          <p:cNvCxnSpPr/>
          <p:nvPr/>
        </p:nvCxnSpPr>
        <p:spPr>
          <a:xfrm>
            <a:off x="2964996" y="3999415"/>
            <a:ext cx="0" cy="1588859"/>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0791855-1296-4C64-B7DA-F0E1DFCB3C47}"/>
              </a:ext>
            </a:extLst>
          </p:cNvPr>
          <p:cNvCxnSpPr/>
          <p:nvPr/>
        </p:nvCxnSpPr>
        <p:spPr>
          <a:xfrm>
            <a:off x="5200726" y="4000212"/>
            <a:ext cx="0" cy="1588859"/>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92722E49-9E5E-D0D2-8EE8-CEE2D8B5F178}"/>
              </a:ext>
            </a:extLst>
          </p:cNvPr>
          <p:cNvCxnSpPr>
            <a:cxnSpLocks/>
          </p:cNvCxnSpPr>
          <p:nvPr/>
        </p:nvCxnSpPr>
        <p:spPr>
          <a:xfrm flipH="1">
            <a:off x="679617" y="5593701"/>
            <a:ext cx="1525343"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1DA37A7D-009D-3CD0-F04A-1E0C82ED7482}"/>
              </a:ext>
            </a:extLst>
          </p:cNvPr>
          <p:cNvCxnSpPr>
            <a:cxnSpLocks/>
          </p:cNvCxnSpPr>
          <p:nvPr/>
        </p:nvCxnSpPr>
        <p:spPr>
          <a:xfrm flipH="1">
            <a:off x="2964996" y="5580646"/>
            <a:ext cx="1525343"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EB0A4656-AE46-3AC1-8892-66B5B3E17727}"/>
              </a:ext>
            </a:extLst>
          </p:cNvPr>
          <p:cNvCxnSpPr>
            <a:cxnSpLocks/>
          </p:cNvCxnSpPr>
          <p:nvPr/>
        </p:nvCxnSpPr>
        <p:spPr>
          <a:xfrm flipH="1">
            <a:off x="5200726" y="5580646"/>
            <a:ext cx="1525343" cy="0"/>
          </a:xfrm>
          <a:prstGeom prst="line">
            <a:avLst/>
          </a:prstGeom>
          <a:ln w="19050">
            <a:solidFill>
              <a:srgbClr val="09597D"/>
            </a:solidFill>
          </a:ln>
        </p:spPr>
        <p:style>
          <a:lnRef idx="1">
            <a:schemeClr val="accent1"/>
          </a:lnRef>
          <a:fillRef idx="0">
            <a:schemeClr val="accent1"/>
          </a:fillRef>
          <a:effectRef idx="0">
            <a:schemeClr val="accent1"/>
          </a:effectRef>
          <a:fontRef idx="minor">
            <a:schemeClr val="tx1"/>
          </a:fontRef>
        </p:style>
      </p:cxnSp>
      <p:grpSp>
        <p:nvGrpSpPr>
          <p:cNvPr id="2" name="Groupe 25">
            <a:extLst>
              <a:ext uri="{FF2B5EF4-FFF2-40B4-BE49-F238E27FC236}">
                <a16:creationId xmlns:a16="http://schemas.microsoft.com/office/drawing/2014/main" id="{BC8A8641-99D1-6ADB-A1CA-08AEEAE124E1}"/>
              </a:ext>
            </a:extLst>
          </p:cNvPr>
          <p:cNvGrpSpPr/>
          <p:nvPr/>
        </p:nvGrpSpPr>
        <p:grpSpPr>
          <a:xfrm>
            <a:off x="11575287" y="44389"/>
            <a:ext cx="525242" cy="509983"/>
            <a:chOff x="4213599" y="3634223"/>
            <a:chExt cx="485297" cy="471198"/>
          </a:xfrm>
        </p:grpSpPr>
        <p:sp>
          <p:nvSpPr>
            <p:cNvPr id="5" name="Ellipse 26">
              <a:hlinkClick r:id="rId7" action="ppaction://hlinksldjump"/>
              <a:extLst>
                <a:ext uri="{FF2B5EF4-FFF2-40B4-BE49-F238E27FC236}">
                  <a16:creationId xmlns:a16="http://schemas.microsoft.com/office/drawing/2014/main" id="{3CE735FC-DA15-5CBB-16C4-D57D2B5FB47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EC5D53A-CBA4-4B17-D284-17155C07790A}"/>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Forme libre : forme 15">
              <a:extLst>
                <a:ext uri="{FF2B5EF4-FFF2-40B4-BE49-F238E27FC236}">
                  <a16:creationId xmlns:a16="http://schemas.microsoft.com/office/drawing/2014/main" id="{E8CF6162-2698-CF98-8D77-FF723BE307FF}"/>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CB50FE0-64F6-93EB-A166-3F167A77DD8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 name="Forme libre : forme 17">
              <a:extLst>
                <a:ext uri="{FF2B5EF4-FFF2-40B4-BE49-F238E27FC236}">
                  <a16:creationId xmlns:a16="http://schemas.microsoft.com/office/drawing/2014/main" id="{0E3DD4B0-B4D2-BC3A-000B-E5B1B4B60BA9}"/>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5" name="Rectangle 14">
            <a:hlinkClick r:id="rId8" action="ppaction://hlinksldjump"/>
            <a:extLst>
              <a:ext uri="{FF2B5EF4-FFF2-40B4-BE49-F238E27FC236}">
                <a16:creationId xmlns:a16="http://schemas.microsoft.com/office/drawing/2014/main" id="{D8CA1034-E481-3C58-C01C-2019521D6B0C}"/>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29">
            <a:extLst>
              <a:ext uri="{FF2B5EF4-FFF2-40B4-BE49-F238E27FC236}">
                <a16:creationId xmlns:a16="http://schemas.microsoft.com/office/drawing/2014/main" id="{288AB76F-F288-B5D7-D7B9-9813FFC04EFB}"/>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Degenfelder P. et al., ESOT Congress 2025 (Abstract 1190)</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2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F701-F0A6-7A12-AE5A-062B6AC3E1BC}"/>
            </a:ext>
          </a:extLst>
        </p:cNvPr>
        <p:cNvGrpSpPr/>
        <p:nvPr/>
      </p:nvGrpSpPr>
      <p:grpSpPr>
        <a:xfrm>
          <a:off x="0" y="0"/>
          <a:ext cx="0" cy="0"/>
          <a:chOff x="0" y="0"/>
          <a:chExt cx="0" cy="0"/>
        </a:xfrm>
      </p:grpSpPr>
      <p:pic>
        <p:nvPicPr>
          <p:cNvPr id="32" name="Image 31" descr="Une image contenant ordinateur portable, Barre d’espacement, Appareil de saisie, Netbook&#10;&#10;Le contenu généré par l’IA peut être incorrect.">
            <a:extLst>
              <a:ext uri="{FF2B5EF4-FFF2-40B4-BE49-F238E27FC236}">
                <a16:creationId xmlns:a16="http://schemas.microsoft.com/office/drawing/2014/main" id="{410C55E5-0253-0542-A4BE-7F46DD841FBF}"/>
              </a:ext>
            </a:extLst>
          </p:cNvPr>
          <p:cNvPicPr>
            <a:picLocks noChangeAspect="1"/>
          </p:cNvPicPr>
          <p:nvPr/>
        </p:nvPicPr>
        <p:blipFill>
          <a:blip r:embed="rId3"/>
          <a:stretch>
            <a:fillRect/>
          </a:stretch>
        </p:blipFill>
        <p:spPr>
          <a:xfrm>
            <a:off x="6236510" y="5040704"/>
            <a:ext cx="384365" cy="576548"/>
          </a:xfrm>
          <a:prstGeom prst="rect">
            <a:avLst/>
          </a:prstGeom>
        </p:spPr>
      </p:pic>
      <p:sp>
        <p:nvSpPr>
          <p:cNvPr id="8" name="Title 2">
            <a:extLst>
              <a:ext uri="{FF2B5EF4-FFF2-40B4-BE49-F238E27FC236}">
                <a16:creationId xmlns:a16="http://schemas.microsoft.com/office/drawing/2014/main" id="{58F81C87-DCBF-E171-33FB-45F98C16435F}"/>
              </a:ext>
            </a:extLst>
          </p:cNvPr>
          <p:cNvSpPr>
            <a:spLocks noGrp="1"/>
          </p:cNvSpPr>
          <p:nvPr>
            <p:ph type="title"/>
          </p:nvPr>
        </p:nvSpPr>
        <p:spPr>
          <a:xfrm>
            <a:off x="357243" y="666402"/>
            <a:ext cx="11057518" cy="402626"/>
          </a:xfrm>
        </p:spPr>
        <p:txBody>
          <a:bodyPr>
            <a:noAutofit/>
          </a:bodyPr>
          <a:lstStyle/>
          <a:p>
            <a:r>
              <a:rPr lang="en-US" sz="2800" dirty="0"/>
              <a:t>Seven years longitudinal measurements of TTV in lung transplant recipients</a:t>
            </a:r>
            <a:br>
              <a:rPr lang="en-US" sz="2800" dirty="0"/>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102DEE6-6218-8114-4A3A-1F65D72DC43E}"/>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CB02243-8A5C-4097-8378-97176F000049}"/>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6CADF855-5D40-E06C-992E-49145DEAC0AA}"/>
              </a:ext>
            </a:extLst>
          </p:cNvPr>
          <p:cNvSpPr/>
          <p:nvPr/>
        </p:nvSpPr>
        <p:spPr>
          <a:xfrm>
            <a:off x="7054596" y="817495"/>
            <a:ext cx="45719" cy="452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C8904608-5CC8-393C-B113-021BED269D73}"/>
              </a:ext>
            </a:extLst>
          </p:cNvPr>
          <p:cNvSpPr/>
          <p:nvPr/>
        </p:nvSpPr>
        <p:spPr>
          <a:xfrm>
            <a:off x="7123046" y="875625"/>
            <a:ext cx="4001483"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288DC2C-C0AA-932D-9537-72BDEC9A9CD8}"/>
              </a:ext>
            </a:extLst>
          </p:cNvPr>
          <p:cNvSpPr txBox="1"/>
          <p:nvPr/>
        </p:nvSpPr>
        <p:spPr>
          <a:xfrm>
            <a:off x="232115" y="994579"/>
            <a:ext cx="5053246"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Torque tenovirus (TTV) is a DNA virus which causes no known human disease, and which is endemic with up to 90% - 100% of tested subjects having detectable TTV in blood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From studies in solid organ transplantation (SOT), it has become accepted that an elevated TTV viral load is an indication of over immunosuppression, while a low TTV viral load is an indication the patient is under immunosuppressed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No long-term longitudinal studies exist investigating TTV loads for longer than 3 years after SOT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retrospectively examine TTV dynamics in lung transplantation recipients (LTR), over a period of up to 7 year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To analyze the relationship between TTV, all cause mortality, acute and chronic lung allograft dysfunction (CLAD), and infectious risk</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847887F9-B03D-2C4F-DEBA-994F3C87AB4E}"/>
              </a:ext>
            </a:extLst>
          </p:cNvPr>
          <p:cNvSpPr txBox="1"/>
          <p:nvPr/>
        </p:nvSpPr>
        <p:spPr>
          <a:xfrm>
            <a:off x="6090238" y="1016284"/>
            <a:ext cx="40065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E49BCD99-991E-7A5B-6B07-CCDBAE29E93D}"/>
              </a:ext>
            </a:extLst>
          </p:cNvPr>
          <p:cNvSpPr/>
          <p:nvPr/>
        </p:nvSpPr>
        <p:spPr>
          <a:xfrm>
            <a:off x="6096000" y="1524561"/>
            <a:ext cx="5773122" cy="94387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Connecteur droit 13">
            <a:extLst>
              <a:ext uri="{FF2B5EF4-FFF2-40B4-BE49-F238E27FC236}">
                <a16:creationId xmlns:a16="http://schemas.microsoft.com/office/drawing/2014/main" id="{03FA762A-E21B-BBD2-956C-F3D36A650864}"/>
              </a:ext>
            </a:extLst>
          </p:cNvPr>
          <p:cNvCxnSpPr>
            <a:cxnSpLocks/>
          </p:cNvCxnSpPr>
          <p:nvPr/>
        </p:nvCxnSpPr>
        <p:spPr>
          <a:xfrm>
            <a:off x="8990008" y="2468438"/>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sp>
        <p:nvSpPr>
          <p:cNvPr id="15" name="Rectangle : coins arrondis 14">
            <a:extLst>
              <a:ext uri="{FF2B5EF4-FFF2-40B4-BE49-F238E27FC236}">
                <a16:creationId xmlns:a16="http://schemas.microsoft.com/office/drawing/2014/main" id="{98558497-FAA8-D1E9-69B9-9200A0E598E5}"/>
              </a:ext>
            </a:extLst>
          </p:cNvPr>
          <p:cNvSpPr/>
          <p:nvPr/>
        </p:nvSpPr>
        <p:spPr>
          <a:xfrm>
            <a:off x="6105587" y="2697535"/>
            <a:ext cx="5773122" cy="94387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 coins arrondis 15">
            <a:extLst>
              <a:ext uri="{FF2B5EF4-FFF2-40B4-BE49-F238E27FC236}">
                <a16:creationId xmlns:a16="http://schemas.microsoft.com/office/drawing/2014/main" id="{16F3120A-0304-B536-1E58-794EC28A41CF}"/>
              </a:ext>
            </a:extLst>
          </p:cNvPr>
          <p:cNvSpPr/>
          <p:nvPr/>
        </p:nvSpPr>
        <p:spPr>
          <a:xfrm>
            <a:off x="6103447" y="3871110"/>
            <a:ext cx="5773122" cy="943877"/>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76E33EB0-400B-1777-9F9E-0C52F66D3382}"/>
              </a:ext>
            </a:extLst>
          </p:cNvPr>
          <p:cNvSpPr/>
          <p:nvPr/>
        </p:nvSpPr>
        <p:spPr>
          <a:xfrm>
            <a:off x="6103447" y="5041821"/>
            <a:ext cx="5773122" cy="525305"/>
          </a:xfrm>
          <a:prstGeom prst="roundRect">
            <a:avLst/>
          </a:prstGeom>
          <a:noFill/>
          <a:ln w="25400">
            <a:solidFill>
              <a:srgbClr val="113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D8011C6A-A169-DE9C-5737-76C6826EE0D8}"/>
              </a:ext>
            </a:extLst>
          </p:cNvPr>
          <p:cNvSpPr txBox="1"/>
          <p:nvPr/>
        </p:nvSpPr>
        <p:spPr>
          <a:xfrm>
            <a:off x="6731880" y="1693700"/>
            <a:ext cx="45162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n=88  </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patients that received a lung transplantation between January 2015 and December 2017 </a:t>
            </a:r>
          </a:p>
        </p:txBody>
      </p:sp>
      <p:sp>
        <p:nvSpPr>
          <p:cNvPr id="25" name="ZoneTexte 24">
            <a:extLst>
              <a:ext uri="{FF2B5EF4-FFF2-40B4-BE49-F238E27FC236}">
                <a16:creationId xmlns:a16="http://schemas.microsoft.com/office/drawing/2014/main" id="{07AEDD94-D8C2-D34F-9F4A-B4BDF469EB2A}"/>
              </a:ext>
            </a:extLst>
          </p:cNvPr>
          <p:cNvSpPr txBox="1"/>
          <p:nvPr/>
        </p:nvSpPr>
        <p:spPr>
          <a:xfrm>
            <a:off x="6716933" y="2719260"/>
            <a:ext cx="50959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Plasma taken within 2 weeks after transplantation, and at routine outpatient visits, approximately every 3 months during the first year, every 6 months during the second and third year, and once per year thereafter</a:t>
            </a:r>
          </a:p>
        </p:txBody>
      </p:sp>
      <p:sp>
        <p:nvSpPr>
          <p:cNvPr id="29" name="ZoneTexte 28">
            <a:extLst>
              <a:ext uri="{FF2B5EF4-FFF2-40B4-BE49-F238E27FC236}">
                <a16:creationId xmlns:a16="http://schemas.microsoft.com/office/drawing/2014/main" id="{3DC6B037-D494-95FB-80F2-3149811B9768}"/>
              </a:ext>
            </a:extLst>
          </p:cNvPr>
          <p:cNvSpPr txBox="1"/>
          <p:nvPr/>
        </p:nvSpPr>
        <p:spPr>
          <a:xfrm>
            <a:off x="6713081" y="3985955"/>
            <a:ext cx="5157355"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DNA extracted from thawed plasma samples using the eMAG Nucleic Acid Extraction System, and tested for TTV using the RGene kit (bioMérieux, France) </a:t>
            </a:r>
          </a:p>
        </p:txBody>
      </p:sp>
      <p:sp>
        <p:nvSpPr>
          <p:cNvPr id="33" name="ZoneTexte 32">
            <a:extLst>
              <a:ext uri="{FF2B5EF4-FFF2-40B4-BE49-F238E27FC236}">
                <a16:creationId xmlns:a16="http://schemas.microsoft.com/office/drawing/2014/main" id="{17DEE195-054E-0442-C805-F9F4F6E5E5E6}"/>
              </a:ext>
            </a:extLst>
          </p:cNvPr>
          <p:cNvSpPr txBox="1"/>
          <p:nvPr/>
        </p:nvSpPr>
        <p:spPr>
          <a:xfrm>
            <a:off x="6713081" y="5148392"/>
            <a:ext cx="60998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Data analyses performed using SPSS 23.0</a:t>
            </a:r>
            <a:endParaRPr kumimoji="0" lang="fr-FR" sz="1800" b="0" i="0" u="none" strike="noStrike" kern="1200" cap="none" spc="0" normalizeH="0" baseline="0" noProof="0" dirty="0">
              <a:ln>
                <a:noFill/>
              </a:ln>
              <a:solidFill>
                <a:srgbClr val="140032"/>
              </a:solidFill>
              <a:effectLst/>
              <a:uLnTx/>
              <a:uFillTx/>
              <a:latin typeface="Calibri" panose="020F0502020204030204"/>
              <a:ea typeface="+mn-ea"/>
              <a:cs typeface="+mn-cs"/>
            </a:endParaRPr>
          </a:p>
        </p:txBody>
      </p:sp>
      <p:cxnSp>
        <p:nvCxnSpPr>
          <p:cNvPr id="2" name="Connecteur droit 1">
            <a:extLst>
              <a:ext uri="{FF2B5EF4-FFF2-40B4-BE49-F238E27FC236}">
                <a16:creationId xmlns:a16="http://schemas.microsoft.com/office/drawing/2014/main" id="{4A2F0356-4CDB-E333-ED02-68A4BEB99D11}"/>
              </a:ext>
            </a:extLst>
          </p:cNvPr>
          <p:cNvCxnSpPr>
            <a:cxnSpLocks/>
          </p:cNvCxnSpPr>
          <p:nvPr/>
        </p:nvCxnSpPr>
        <p:spPr>
          <a:xfrm>
            <a:off x="8983336" y="3641412"/>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B27E4715-7BF7-FD7C-594C-E16B35A5EEC6}"/>
              </a:ext>
            </a:extLst>
          </p:cNvPr>
          <p:cNvCxnSpPr>
            <a:cxnSpLocks/>
          </p:cNvCxnSpPr>
          <p:nvPr/>
        </p:nvCxnSpPr>
        <p:spPr>
          <a:xfrm>
            <a:off x="8981744" y="4814987"/>
            <a:ext cx="0" cy="225717"/>
          </a:xfrm>
          <a:prstGeom prst="line">
            <a:avLst/>
          </a:prstGeom>
          <a:ln w="28575">
            <a:solidFill>
              <a:srgbClr val="113986"/>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 capture d’écran, Police, diagramme&#10;&#10;Le contenu généré par l’IA peut être incorrect.">
            <a:extLst>
              <a:ext uri="{FF2B5EF4-FFF2-40B4-BE49-F238E27FC236}">
                <a16:creationId xmlns:a16="http://schemas.microsoft.com/office/drawing/2014/main" id="{B318C06D-525C-90CD-A52B-B9E7EC89ABF4}"/>
              </a:ext>
            </a:extLst>
          </p:cNvPr>
          <p:cNvPicPr>
            <a:picLocks noChangeAspect="1"/>
          </p:cNvPicPr>
          <p:nvPr/>
        </p:nvPicPr>
        <p:blipFill>
          <a:blip r:embed="rId4"/>
          <a:srcRect l="84222" t="10371" r="9259" b="75347"/>
          <a:stretch/>
        </p:blipFill>
        <p:spPr>
          <a:xfrm>
            <a:off x="6295365" y="2798089"/>
            <a:ext cx="338243" cy="741108"/>
          </a:xfrm>
          <a:prstGeom prst="rect">
            <a:avLst/>
          </a:prstGeom>
        </p:spPr>
      </p:pic>
      <p:pic>
        <p:nvPicPr>
          <p:cNvPr id="7" name="Graphic 12" descr="Users with solid fill">
            <a:extLst>
              <a:ext uri="{FF2B5EF4-FFF2-40B4-BE49-F238E27FC236}">
                <a16:creationId xmlns:a16="http://schemas.microsoft.com/office/drawing/2014/main" id="{9611C7A3-8CD7-03AB-91A8-8A37AF7F00F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1476" y="1713339"/>
            <a:ext cx="480404" cy="480404"/>
          </a:xfrm>
          <a:prstGeom prst="rect">
            <a:avLst/>
          </a:prstGeom>
        </p:spPr>
      </p:pic>
      <p:grpSp>
        <p:nvGrpSpPr>
          <p:cNvPr id="10" name="Groupe 25">
            <a:extLst>
              <a:ext uri="{FF2B5EF4-FFF2-40B4-BE49-F238E27FC236}">
                <a16:creationId xmlns:a16="http://schemas.microsoft.com/office/drawing/2014/main" id="{C73977E3-AA19-B798-0416-0565D28A4443}"/>
              </a:ext>
            </a:extLst>
          </p:cNvPr>
          <p:cNvGrpSpPr/>
          <p:nvPr/>
        </p:nvGrpSpPr>
        <p:grpSpPr>
          <a:xfrm>
            <a:off x="11575287" y="44389"/>
            <a:ext cx="525242" cy="509983"/>
            <a:chOff x="4213599" y="3634223"/>
            <a:chExt cx="485297" cy="471198"/>
          </a:xfrm>
        </p:grpSpPr>
        <p:sp>
          <p:nvSpPr>
            <p:cNvPr id="11" name="Ellipse 26">
              <a:hlinkClick r:id="rId7" action="ppaction://hlinksldjump"/>
              <a:extLst>
                <a:ext uri="{FF2B5EF4-FFF2-40B4-BE49-F238E27FC236}">
                  <a16:creationId xmlns:a16="http://schemas.microsoft.com/office/drawing/2014/main" id="{78BE7A4E-C84B-EA27-A3AA-4BBFA4D17D08}"/>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4D9EE45-572A-B340-85C8-9B1FCDCA4D08}"/>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Forme libre : forme 15">
              <a:extLst>
                <a:ext uri="{FF2B5EF4-FFF2-40B4-BE49-F238E27FC236}">
                  <a16:creationId xmlns:a16="http://schemas.microsoft.com/office/drawing/2014/main" id="{11917782-96BE-44E5-D9C3-1A1E1FB51AE9}"/>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84DE5951-5022-9A28-2B32-0E2A462A523D}"/>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Forme libre : forme 17">
              <a:extLst>
                <a:ext uri="{FF2B5EF4-FFF2-40B4-BE49-F238E27FC236}">
                  <a16:creationId xmlns:a16="http://schemas.microsoft.com/office/drawing/2014/main" id="{8207E08F-0123-871C-124E-D2D9DEE47488}"/>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22" name="Rectangle 21">
            <a:hlinkClick r:id="rId8" action="ppaction://hlinksldjump"/>
            <a:extLst>
              <a:ext uri="{FF2B5EF4-FFF2-40B4-BE49-F238E27FC236}">
                <a16:creationId xmlns:a16="http://schemas.microsoft.com/office/drawing/2014/main" id="{6DE8D889-D64C-0C2E-DD16-8F83591FB7E5}"/>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9">
            <a:extLst>
              <a:ext uri="{FF2B5EF4-FFF2-40B4-BE49-F238E27FC236}">
                <a16:creationId xmlns:a16="http://schemas.microsoft.com/office/drawing/2014/main" id="{6EB36EDF-EA8E-2560-820F-DC0F74E41BCC}"/>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Gore E. et al., ESOT Congress 2025 (Abstract 2023)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54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BA0C-F596-8C69-BD47-CA685F32386F}"/>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84D2C194-77F8-3C7D-0C1F-0B9CE58C1C93}"/>
              </a:ext>
            </a:extLst>
          </p:cNvPr>
          <p:cNvSpPr>
            <a:spLocks noGrp="1"/>
          </p:cNvSpPr>
          <p:nvPr>
            <p:ph type="title"/>
          </p:nvPr>
        </p:nvSpPr>
        <p:spPr>
          <a:xfrm>
            <a:off x="357243" y="526125"/>
            <a:ext cx="11047300" cy="688848"/>
          </a:xfrm>
        </p:spPr>
        <p:txBody>
          <a:bodyPr>
            <a:noAutofit/>
          </a:bodyPr>
          <a:lstStyle/>
          <a:p>
            <a:r>
              <a:rPr lang="en-US" sz="2800" dirty="0"/>
              <a:t>Seven years longitudinal measurements of TTV in lung transplant recipients</a:t>
            </a:r>
            <a:br>
              <a:rPr lang="en-US" sz="2800" dirty="0"/>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110070-7CFC-7B84-9AFF-0E3BFE6D55A2}"/>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F3834E6-77DB-F8C3-64DB-48A2FE77D525}"/>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484F624-0F52-9996-B1E2-6E30D4E6EDB8}"/>
              </a:ext>
            </a:extLst>
          </p:cNvPr>
          <p:cNvSpPr/>
          <p:nvPr/>
        </p:nvSpPr>
        <p:spPr>
          <a:xfrm>
            <a:off x="7054596" y="817495"/>
            <a:ext cx="45719" cy="452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490E7082-CDF0-02CF-D4AC-38735DBCB70F}"/>
              </a:ext>
            </a:extLst>
          </p:cNvPr>
          <p:cNvSpPr/>
          <p:nvPr/>
        </p:nvSpPr>
        <p:spPr>
          <a:xfrm>
            <a:off x="7123046" y="875625"/>
            <a:ext cx="4001483"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3D3044C-F138-C8FD-B2FA-784A257BB184}"/>
              </a:ext>
            </a:extLst>
          </p:cNvPr>
          <p:cNvSpPr txBox="1"/>
          <p:nvPr/>
        </p:nvSpPr>
        <p:spPr>
          <a:xfrm>
            <a:off x="146559" y="976449"/>
            <a:ext cx="4614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Results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DD82A9A3-C911-A070-170E-CDA229E1A689}"/>
              </a:ext>
            </a:extLst>
          </p:cNvPr>
          <p:cNvSpPr txBox="1"/>
          <p:nvPr/>
        </p:nvSpPr>
        <p:spPr>
          <a:xfrm>
            <a:off x="6710627" y="3759907"/>
            <a:ext cx="5082736"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Investigation of TTV loads over a period of 7 years after lung transplantation suggests that sustained high TTV loads are associated with increased mortality and allograft dysfunction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1" name="Image 10">
            <a:extLst>
              <a:ext uri="{FF2B5EF4-FFF2-40B4-BE49-F238E27FC236}">
                <a16:creationId xmlns:a16="http://schemas.microsoft.com/office/drawing/2014/main" id="{8285D444-652E-804E-14DB-7D8618B0FE20}"/>
              </a:ext>
            </a:extLst>
          </p:cNvPr>
          <p:cNvPicPr>
            <a:picLocks noChangeAspect="1"/>
          </p:cNvPicPr>
          <p:nvPr/>
        </p:nvPicPr>
        <p:blipFill>
          <a:blip r:embed="rId3"/>
          <a:stretch>
            <a:fillRect/>
          </a:stretch>
        </p:blipFill>
        <p:spPr>
          <a:xfrm>
            <a:off x="570367" y="3265125"/>
            <a:ext cx="4946849" cy="3079031"/>
          </a:xfrm>
          <a:prstGeom prst="rect">
            <a:avLst/>
          </a:prstGeom>
        </p:spPr>
      </p:pic>
      <p:sp>
        <p:nvSpPr>
          <p:cNvPr id="15" name="ZoneTexte 14">
            <a:extLst>
              <a:ext uri="{FF2B5EF4-FFF2-40B4-BE49-F238E27FC236}">
                <a16:creationId xmlns:a16="http://schemas.microsoft.com/office/drawing/2014/main" id="{D91070EC-2972-501C-7282-9E982668FB5B}"/>
              </a:ext>
            </a:extLst>
          </p:cNvPr>
          <p:cNvSpPr txBox="1"/>
          <p:nvPr/>
        </p:nvSpPr>
        <p:spPr>
          <a:xfrm>
            <a:off x="187408" y="6136124"/>
            <a:ext cx="6875779"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Figure 1</a:t>
            </a:r>
            <a:r>
              <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Scatterplot of all TTV measurements. TTV measurement immediately prior to death (black dots), acute rejection episodes (red dots), and diagnosis of CLAD (green dots) are indicated.</a:t>
            </a:r>
            <a:endParaRPr kumimoji="0" lang="fr-FR"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9E51549C-DC08-5C8B-EC01-0F89FC8635F3}"/>
              </a:ext>
            </a:extLst>
          </p:cNvPr>
          <p:cNvSpPr txBox="1"/>
          <p:nvPr/>
        </p:nvSpPr>
        <p:spPr>
          <a:xfrm>
            <a:off x="226039" y="1278251"/>
            <a:ext cx="11739922" cy="189282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Following transplantation, rapid increase in TTV load in nearly all patients, reaching a peak TTV load of 7.7 log (+/-2.77)</a:t>
            </a:r>
          </a:p>
          <a:p>
            <a:pPr marR="0" lvl="0" algn="just" defTabSz="914400" rtl="0" eaLnBrk="1" fontAlgn="auto" latinLnBrk="0" hangingPunct="1">
              <a:lnSpc>
                <a:spcPct val="100000"/>
              </a:lnSpc>
              <a:spcBef>
                <a:spcPts val="0"/>
              </a:spcBef>
              <a:spcAft>
                <a:spcPts val="0"/>
              </a:spcAft>
              <a:buClrTx/>
              <a:buSzTx/>
              <a:tabLst/>
              <a:defRPr/>
            </a:pPr>
            <a:endPar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Peak  levels occurred between 90 and 120 days after transplantation and was followed by a gradual decrease, to 3.7 log copies/ml after 7 years</a:t>
            </a:r>
          </a:p>
          <a:p>
            <a:pPr marR="0" lvl="0" algn="just" defTabSz="914400" rtl="0" eaLnBrk="1" fontAlgn="auto" latinLnBrk="0" hangingPunct="1">
              <a:lnSpc>
                <a:spcPct val="100000"/>
              </a:lnSpc>
              <a:spcBef>
                <a:spcPts val="0"/>
              </a:spcBef>
              <a:spcAft>
                <a:spcPts val="0"/>
              </a:spcAft>
              <a:buClrTx/>
              <a:buSzTx/>
              <a:tabLst/>
              <a:defRPr/>
            </a:pPr>
            <a:endPar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During the study period, 23 patients died, of whom 11 died of infections, and 26 developed CLAD</a:t>
            </a:r>
          </a:p>
          <a:p>
            <a:pPr marR="0" lvl="0" algn="just" defTabSz="914400" rtl="0" eaLnBrk="1" fontAlgn="auto" latinLnBrk="0" hangingPunct="1">
              <a:lnSpc>
                <a:spcPct val="100000"/>
              </a:lnSpc>
              <a:spcBef>
                <a:spcPts val="0"/>
              </a:spcBef>
              <a:spcAft>
                <a:spcPts val="0"/>
              </a:spcAft>
              <a:buClrTx/>
              <a:buSzTx/>
              <a:tabLst/>
              <a:defRPr/>
            </a:pP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Both death and CLAD occurred significantly more in patients whose TTV load was above the mean value for that time after transplantation during their most recent out-patient visit (</a:t>
            </a:r>
            <a:r>
              <a:rPr kumimoji="0" lang="en-US" sz="13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Fig. 1</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Recipients who died of infections (n=11) and malignancy (n=2) had higher TTV loads at the last out-patient visit 7.86 (7.13-8.25) and 8.11 and 8.24 respectively), than those who died of cardiovascular disease (n=6) and </a:t>
            </a:r>
            <a:r>
              <a:rPr lang="en-US" sz="1300" dirty="0">
                <a:solidFill>
                  <a:srgbClr val="140032"/>
                </a:solidFill>
                <a:latin typeface="Arial" panose="020B0604020202020204" pitchFamily="34" charset="0"/>
                <a:cs typeface="Arial" panose="020B0604020202020204" pitchFamily="34" charset="0"/>
              </a:rPr>
              <a:t>o</a:t>
            </a:r>
            <a:r>
              <a:rPr kumimoji="0" lang="en-US" sz="1300" b="0" i="0" u="none" strike="noStrike" kern="1200" cap="none" spc="0" normalizeH="0" baseline="0" noProof="0" dirty="0" err="1">
                <a:ln>
                  <a:noFill/>
                </a:ln>
                <a:solidFill>
                  <a:srgbClr val="140032"/>
                </a:solidFill>
                <a:effectLst/>
                <a:uLnTx/>
                <a:uFillTx/>
                <a:latin typeface="Arial" panose="020B0604020202020204" pitchFamily="34" charset="0"/>
                <a:ea typeface="+mn-ea"/>
                <a:cs typeface="Arial" panose="020B0604020202020204" pitchFamily="34" charset="0"/>
              </a:rPr>
              <a:t>ther</a:t>
            </a:r>
            <a:r>
              <a:rPr kumimoji="0" lang="en-US" sz="13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/unknown causes (4.75 (4.5-7.04) and 4.99 (4.05- 7.66) respectively)</a:t>
            </a:r>
          </a:p>
        </p:txBody>
      </p:sp>
      <p:sp>
        <p:nvSpPr>
          <p:cNvPr id="10" name="Rectangle : coins arrondis 9">
            <a:extLst>
              <a:ext uri="{FF2B5EF4-FFF2-40B4-BE49-F238E27FC236}">
                <a16:creationId xmlns:a16="http://schemas.microsoft.com/office/drawing/2014/main" id="{AC60F274-0EE1-D3A7-B2D2-080D6A2F8995}"/>
              </a:ext>
            </a:extLst>
          </p:cNvPr>
          <p:cNvSpPr/>
          <p:nvPr/>
        </p:nvSpPr>
        <p:spPr>
          <a:xfrm>
            <a:off x="6674785" y="3670919"/>
            <a:ext cx="5207702" cy="1532192"/>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e 25">
            <a:extLst>
              <a:ext uri="{FF2B5EF4-FFF2-40B4-BE49-F238E27FC236}">
                <a16:creationId xmlns:a16="http://schemas.microsoft.com/office/drawing/2014/main" id="{9DF3EE91-768B-AD6F-87C9-F82354769CAE}"/>
              </a:ext>
            </a:extLst>
          </p:cNvPr>
          <p:cNvGrpSpPr/>
          <p:nvPr/>
        </p:nvGrpSpPr>
        <p:grpSpPr>
          <a:xfrm>
            <a:off x="11575287" y="44389"/>
            <a:ext cx="525242" cy="509983"/>
            <a:chOff x="4213599" y="3634223"/>
            <a:chExt cx="485297" cy="471198"/>
          </a:xfrm>
        </p:grpSpPr>
        <p:sp>
          <p:nvSpPr>
            <p:cNvPr id="25" name="Ellipse 26">
              <a:hlinkClick r:id="rId4" action="ppaction://hlinksldjump"/>
              <a:extLst>
                <a:ext uri="{FF2B5EF4-FFF2-40B4-BE49-F238E27FC236}">
                  <a16:creationId xmlns:a16="http://schemas.microsoft.com/office/drawing/2014/main" id="{6602B1B7-159A-2CAF-8A7C-694FDBBC125B}"/>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C9002904-EBC5-560A-ECBD-641B97E6D0F7}"/>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 name="Forme libre : forme 15">
              <a:extLst>
                <a:ext uri="{FF2B5EF4-FFF2-40B4-BE49-F238E27FC236}">
                  <a16:creationId xmlns:a16="http://schemas.microsoft.com/office/drawing/2014/main" id="{F20B877A-4493-D849-0DDB-0DA56EDC8144}"/>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628A9784-7C3E-A5AE-9F57-C0309293D6C5}"/>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 name="Forme libre : forme 17">
              <a:extLst>
                <a:ext uri="{FF2B5EF4-FFF2-40B4-BE49-F238E27FC236}">
                  <a16:creationId xmlns:a16="http://schemas.microsoft.com/office/drawing/2014/main" id="{280E05A5-AF33-0574-6FED-B91BBD1D9AE1}"/>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0" name="Rectangle 29">
            <a:hlinkClick r:id="rId5" action="ppaction://hlinksldjump"/>
            <a:extLst>
              <a:ext uri="{FF2B5EF4-FFF2-40B4-BE49-F238E27FC236}">
                <a16:creationId xmlns:a16="http://schemas.microsoft.com/office/drawing/2014/main" id="{037E17EA-44EF-6F0F-07C5-1D140FA93470}"/>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29">
            <a:extLst>
              <a:ext uri="{FF2B5EF4-FFF2-40B4-BE49-F238E27FC236}">
                <a16:creationId xmlns:a16="http://schemas.microsoft.com/office/drawing/2014/main" id="{BB2B2E2A-596E-1D44-1D74-63819F4C303A}"/>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Gore E. et al., ESOT Congress 2025 (Abstract 2023)</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92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97B4-6BF0-6A24-31EC-79DD4E8D24BB}"/>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42C13B59-66AA-BE6E-561D-835E1489090B}"/>
              </a:ext>
            </a:extLst>
          </p:cNvPr>
          <p:cNvSpPr>
            <a:spLocks noGrp="1"/>
          </p:cNvSpPr>
          <p:nvPr>
            <p:ph type="title"/>
          </p:nvPr>
        </p:nvSpPr>
        <p:spPr>
          <a:xfrm>
            <a:off x="260310" y="635149"/>
            <a:ext cx="11093339" cy="402626"/>
          </a:xfrm>
        </p:spPr>
        <p:txBody>
          <a:bodyPr>
            <a:noAutofit/>
          </a:bodyPr>
          <a:lstStyle/>
          <a:p>
            <a:r>
              <a:rPr lang="en-US" sz="2800" dirty="0"/>
              <a:t>Donor-specific blood transfusion delays rejection development in a mice lung transplantation model</a:t>
            </a:r>
            <a:br>
              <a:rPr lang="en-US" sz="2800" dirty="0"/>
            </a:br>
            <a:br>
              <a:rPr lang="en-US"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810EE59-A044-322D-B511-37076684D473}"/>
              </a:ext>
            </a:extLst>
          </p:cNvPr>
          <p:cNvSpPr/>
          <p:nvPr/>
        </p:nvSpPr>
        <p:spPr>
          <a:xfrm>
            <a:off x="0" y="920586"/>
            <a:ext cx="3374571" cy="558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D384E8C-70C8-83FE-B6BC-B9C22A8DBBF6}"/>
              </a:ext>
            </a:extLst>
          </p:cNvPr>
          <p:cNvSpPr/>
          <p:nvPr/>
        </p:nvSpPr>
        <p:spPr>
          <a:xfrm>
            <a:off x="0" y="6597789"/>
            <a:ext cx="10324618" cy="4571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95B99A2-F85F-FB6C-2957-1E9171FC376D}"/>
              </a:ext>
            </a:extLst>
          </p:cNvPr>
          <p:cNvSpPr txBox="1"/>
          <p:nvPr/>
        </p:nvSpPr>
        <p:spPr>
          <a:xfrm>
            <a:off x="260309" y="1037840"/>
            <a:ext cx="5203599"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Lung transplantation lung transplantation is still hindered by a high rate of chronic rejection, necessitating profound immunosuppression with associated complications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Donor-specific blood transfusion (DSBT) is a pre-transplant strategy aimed at improving graft acceptance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Limited attention has been given to its application in </a:t>
            </a:r>
            <a:r>
              <a:rPr lang="en-US" sz="1400" dirty="0">
                <a:solidFill>
                  <a:srgbClr val="140032"/>
                </a:solidFill>
                <a:latin typeface="Arial" panose="020B0604020202020204" pitchFamily="34" charset="0"/>
                <a:cs typeface="Arial" panose="020B0604020202020204" pitchFamily="34" charset="0"/>
              </a:rPr>
              <a:t>lung transplantation</a:t>
            </a: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 and the precise mechanisms underlying DSBT-induced tolerance remain incompletely understood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Aim</a:t>
            </a:r>
            <a:endParaRPr kumimoji="0" lang="en-US" sz="14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To establish the first DSBT animal model for lung transplantation and evaluate its safety and efficacy in improving lung allograft rejection</a:t>
            </a:r>
            <a:endParaRPr kumimoji="0" lang="fr-FR" sz="14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sp>
        <p:nvSpPr>
          <p:cNvPr id="18" name="ZoneTexte 17">
            <a:extLst>
              <a:ext uri="{FF2B5EF4-FFF2-40B4-BE49-F238E27FC236}">
                <a16:creationId xmlns:a16="http://schemas.microsoft.com/office/drawing/2014/main" id="{F84198D4-9405-B6E1-A8DA-DF1C380EB85C}"/>
              </a:ext>
            </a:extLst>
          </p:cNvPr>
          <p:cNvSpPr txBox="1"/>
          <p:nvPr/>
        </p:nvSpPr>
        <p:spPr>
          <a:xfrm>
            <a:off x="5891846" y="1042997"/>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rPr>
              <a:t>Methods</a:t>
            </a:r>
            <a:endParaRPr kumimoji="0" lang="en-US" sz="1800" b="0" i="0" u="none" strike="noStrike" kern="1200" cap="none" spc="0" normalizeH="0" baseline="0" noProof="0" dirty="0">
              <a:ln>
                <a:noFill/>
              </a:ln>
              <a:solidFill>
                <a:srgbClr val="140032"/>
              </a:solidFill>
              <a:effectLst/>
              <a:uLnTx/>
              <a:uFillTx/>
              <a:latin typeface="Arial" panose="020B0604020202020204" pitchFamily="34" charset="0"/>
              <a:ea typeface="+mn-ea"/>
              <a:cs typeface="Arial" panose="020B0604020202020204" pitchFamily="34" charset="0"/>
            </a:endParaRPr>
          </a:p>
        </p:txBody>
      </p:sp>
      <p:pic>
        <p:nvPicPr>
          <p:cNvPr id="139" name="图片 138" descr="图形用户界面, 应用程序&#10;&#10;AI 生成的内容可能不正确。">
            <a:extLst>
              <a:ext uri="{FF2B5EF4-FFF2-40B4-BE49-F238E27FC236}">
                <a16:creationId xmlns:a16="http://schemas.microsoft.com/office/drawing/2014/main" id="{84F66EDE-F8A8-0730-6084-D8F6A09E8351}"/>
              </a:ext>
            </a:extLst>
          </p:cNvPr>
          <p:cNvPicPr>
            <a:picLocks noChangeAspect="1"/>
          </p:cNvPicPr>
          <p:nvPr/>
        </p:nvPicPr>
        <p:blipFill>
          <a:blip r:embed="rId3">
            <a:extLst>
              <a:ext uri="{28A0092B-C50C-407E-A947-70E740481C1C}">
                <a14:useLocalDpi xmlns:a14="http://schemas.microsoft.com/office/drawing/2010/main" val="0"/>
              </a:ext>
            </a:extLst>
          </a:blip>
          <a:srcRect l="1757" t="1204" r="2032" b="13786"/>
          <a:stretch>
            <a:fillRect/>
          </a:stretch>
        </p:blipFill>
        <p:spPr>
          <a:xfrm>
            <a:off x="5970592" y="1515319"/>
            <a:ext cx="5929887" cy="3864185"/>
          </a:xfrm>
          <a:prstGeom prst="rect">
            <a:avLst/>
          </a:prstGeom>
        </p:spPr>
      </p:pic>
      <p:grpSp>
        <p:nvGrpSpPr>
          <p:cNvPr id="2" name="Groupe 25">
            <a:extLst>
              <a:ext uri="{FF2B5EF4-FFF2-40B4-BE49-F238E27FC236}">
                <a16:creationId xmlns:a16="http://schemas.microsoft.com/office/drawing/2014/main" id="{632FD5F6-A37B-1E4C-6985-A9898A445498}"/>
              </a:ext>
            </a:extLst>
          </p:cNvPr>
          <p:cNvGrpSpPr/>
          <p:nvPr/>
        </p:nvGrpSpPr>
        <p:grpSpPr>
          <a:xfrm>
            <a:off x="11575287" y="44389"/>
            <a:ext cx="525242" cy="509983"/>
            <a:chOff x="4213599" y="3634223"/>
            <a:chExt cx="485297" cy="471198"/>
          </a:xfrm>
        </p:grpSpPr>
        <p:sp>
          <p:nvSpPr>
            <p:cNvPr id="3" name="Ellipse 26">
              <a:hlinkClick r:id="rId4" action="ppaction://hlinksldjump"/>
              <a:extLst>
                <a:ext uri="{FF2B5EF4-FFF2-40B4-BE49-F238E27FC236}">
                  <a16:creationId xmlns:a16="http://schemas.microsoft.com/office/drawing/2014/main" id="{A0A0DCD6-3C0E-5F94-A416-1B9011F65A69}"/>
                </a:ext>
              </a:extLst>
            </p:cNvPr>
            <p:cNvSpPr/>
            <p:nvPr/>
          </p:nvSpPr>
          <p:spPr>
            <a:xfrm>
              <a:off x="4213599" y="3634223"/>
              <a:ext cx="466527" cy="466527"/>
            </a:xfrm>
            <a:prstGeom prst="ellipse">
              <a:avLst/>
            </a:prstGeom>
            <a:no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B8411DF-610A-4E96-3AB0-5288CEF4337B}"/>
                </a:ext>
              </a:extLst>
            </p:cNvPr>
            <p:cNvSpPr/>
            <p:nvPr/>
          </p:nvSpPr>
          <p:spPr>
            <a:xfrm>
              <a:off x="4439370" y="3796618"/>
              <a:ext cx="45719" cy="119293"/>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 name="Forme libre : forme 15">
              <a:extLst>
                <a:ext uri="{FF2B5EF4-FFF2-40B4-BE49-F238E27FC236}">
                  <a16:creationId xmlns:a16="http://schemas.microsoft.com/office/drawing/2014/main" id="{43FA7CD8-BC19-083E-24BE-401E646AAA82}"/>
                </a:ext>
              </a:extLst>
            </p:cNvPr>
            <p:cNvSpPr/>
            <p:nvPr/>
          </p:nvSpPr>
          <p:spPr>
            <a:xfrm>
              <a:off x="4415090" y="3805470"/>
              <a:ext cx="283806" cy="299951"/>
            </a:xfrm>
            <a:custGeom>
              <a:avLst/>
              <a:gdLst>
                <a:gd name="connsiteX0" fmla="*/ 141903 w 283806"/>
                <a:gd name="connsiteY0" fmla="*/ 0 h 352425"/>
                <a:gd name="connsiteX1" fmla="*/ 283806 w 283806"/>
                <a:gd name="connsiteY1" fmla="*/ 139065 h 352425"/>
                <a:gd name="connsiteX2" fmla="*/ 280670 w 283806"/>
                <a:gd name="connsiteY2" fmla="*/ 139065 h 352425"/>
                <a:gd name="connsiteX3" fmla="*/ 280670 w 283806"/>
                <a:gd name="connsiteY3" fmla="*/ 352425 h 352425"/>
                <a:gd name="connsiteX4" fmla="*/ 0 w 283806"/>
                <a:gd name="connsiteY4" fmla="*/ 352425 h 352425"/>
                <a:gd name="connsiteX5" fmla="*/ 0 w 283806"/>
                <a:gd name="connsiteY5" fmla="*/ 1390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06" h="352425">
                  <a:moveTo>
                    <a:pt x="141903" y="0"/>
                  </a:moveTo>
                  <a:lnTo>
                    <a:pt x="283806" y="139065"/>
                  </a:lnTo>
                  <a:lnTo>
                    <a:pt x="280670" y="139065"/>
                  </a:lnTo>
                  <a:lnTo>
                    <a:pt x="280670" y="352425"/>
                  </a:lnTo>
                  <a:lnTo>
                    <a:pt x="0" y="352425"/>
                  </a:lnTo>
                  <a:lnTo>
                    <a:pt x="0" y="139065"/>
                  </a:lnTo>
                  <a:close/>
                </a:path>
              </a:pathLst>
            </a:custGeom>
            <a:solidFill>
              <a:srgbClr val="FF0000"/>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D25DFFF6-B193-F187-AB0D-243BAAA801AF}"/>
                </a:ext>
              </a:extLst>
            </p:cNvPr>
            <p:cNvSpPr/>
            <p:nvPr/>
          </p:nvSpPr>
          <p:spPr>
            <a:xfrm>
              <a:off x="4514060" y="3962627"/>
              <a:ext cx="93487" cy="88266"/>
            </a:xfrm>
            <a:prstGeom prst="rect">
              <a:avLst/>
            </a:prstGeom>
            <a:solidFill>
              <a:sysClr val="window" lastClr="FFFFFF"/>
            </a:solidFill>
            <a:ln w="19050" cap="flat" cmpd="sng" algn="ctr">
              <a:solidFill>
                <a:srgbClr val="0E2841">
                  <a:lumMod val="75000"/>
                  <a:lumOff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Forme libre : forme 17">
              <a:extLst>
                <a:ext uri="{FF2B5EF4-FFF2-40B4-BE49-F238E27FC236}">
                  <a16:creationId xmlns:a16="http://schemas.microsoft.com/office/drawing/2014/main" id="{63A509A0-8390-AED7-1A2C-6D079556BCD5}"/>
                </a:ext>
              </a:extLst>
            </p:cNvPr>
            <p:cNvSpPr/>
            <p:nvPr/>
          </p:nvSpPr>
          <p:spPr>
            <a:xfrm rot="18915104">
              <a:off x="4421960" y="3819983"/>
              <a:ext cx="270069" cy="271318"/>
            </a:xfrm>
            <a:custGeom>
              <a:avLst/>
              <a:gdLst>
                <a:gd name="connsiteX0" fmla="*/ 297476 w 306555"/>
                <a:gd name="connsiteY0" fmla="*/ 0 h 304277"/>
                <a:gd name="connsiteX1" fmla="*/ 297476 w 306555"/>
                <a:gd name="connsiteY1" fmla="*/ 6417 h 304277"/>
                <a:gd name="connsiteX2" fmla="*/ 303563 w 306555"/>
                <a:gd name="connsiteY2" fmla="*/ 6356 h 304277"/>
                <a:gd name="connsiteX3" fmla="*/ 306555 w 306555"/>
                <a:gd name="connsiteY3" fmla="*/ 303817 h 304277"/>
                <a:gd name="connsiteX4" fmla="*/ 260838 w 306555"/>
                <a:gd name="connsiteY4" fmla="*/ 304277 h 304277"/>
                <a:gd name="connsiteX5" fmla="*/ 258238 w 306555"/>
                <a:gd name="connsiteY5" fmla="*/ 45719 h 304277"/>
                <a:gd name="connsiteX6" fmla="*/ 0 w 306555"/>
                <a:gd name="connsiteY6" fmla="*/ 45719 h 304277"/>
                <a:gd name="connsiteX7" fmla="*/ 0 w 306555"/>
                <a:gd name="connsiteY7" fmla="*/ 0 h 30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5" h="304277">
                  <a:moveTo>
                    <a:pt x="297476" y="0"/>
                  </a:moveTo>
                  <a:lnTo>
                    <a:pt x="297476" y="6417"/>
                  </a:lnTo>
                  <a:lnTo>
                    <a:pt x="303563" y="6356"/>
                  </a:lnTo>
                  <a:lnTo>
                    <a:pt x="306555" y="303817"/>
                  </a:lnTo>
                  <a:lnTo>
                    <a:pt x="260838" y="304277"/>
                  </a:lnTo>
                  <a:lnTo>
                    <a:pt x="258238" y="45719"/>
                  </a:lnTo>
                  <a:lnTo>
                    <a:pt x="0" y="45719"/>
                  </a:lnTo>
                  <a:lnTo>
                    <a:pt x="0" y="0"/>
                  </a:lnTo>
                  <a:close/>
                </a:path>
              </a:pathLst>
            </a:custGeom>
            <a:solidFill>
              <a:sysClr val="window" lastClr="FFFFFF"/>
            </a:solidFill>
            <a:ln w="19050" cap="flat" cmpd="sng" algn="ctr">
              <a:solidFill>
                <a:srgbClr val="0E2841">
                  <a:lumMod val="75000"/>
                  <a:lumOff val="2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1" name="Rectangle 10">
            <a:hlinkClick r:id="rId5" action="ppaction://hlinksldjump"/>
            <a:extLst>
              <a:ext uri="{FF2B5EF4-FFF2-40B4-BE49-F238E27FC236}">
                <a16:creationId xmlns:a16="http://schemas.microsoft.com/office/drawing/2014/main" id="{94656950-E6AD-8CB3-396D-4D17DFBB51D4}"/>
              </a:ext>
            </a:extLst>
          </p:cNvPr>
          <p:cNvSpPr/>
          <p:nvPr/>
        </p:nvSpPr>
        <p:spPr>
          <a:xfrm>
            <a:off x="11516328" y="44389"/>
            <a:ext cx="675672" cy="555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Box 29">
            <a:extLst>
              <a:ext uri="{FF2B5EF4-FFF2-40B4-BE49-F238E27FC236}">
                <a16:creationId xmlns:a16="http://schemas.microsoft.com/office/drawing/2014/main" id="{3F05E0A5-FC6A-3303-C0CB-C839F6978154}"/>
              </a:ext>
            </a:extLst>
          </p:cNvPr>
          <p:cNvSpPr txBox="1"/>
          <p:nvPr/>
        </p:nvSpPr>
        <p:spPr>
          <a:xfrm>
            <a:off x="1112" y="6611779"/>
            <a:ext cx="60960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Jin X. et al., ESOT Congress 2025 (Abstract 615)</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3364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SE PLEASE">
  <a:themeElements>
    <a:clrScheme name="Emotive N">
      <a:dk1>
        <a:srgbClr val="140032"/>
      </a:dk1>
      <a:lt1>
        <a:srgbClr val="FFFFFF"/>
      </a:lt1>
      <a:dk2>
        <a:srgbClr val="140032"/>
      </a:dk2>
      <a:lt2>
        <a:srgbClr val="E9DAE2"/>
      </a:lt2>
      <a:accent1>
        <a:srgbClr val="E63250"/>
      </a:accent1>
      <a:accent2>
        <a:srgbClr val="140032"/>
      </a:accent2>
      <a:accent3>
        <a:srgbClr val="70A0FE"/>
      </a:accent3>
      <a:accent4>
        <a:srgbClr val="59C092"/>
      </a:accent4>
      <a:accent5>
        <a:srgbClr val="ED744E"/>
      </a:accent5>
      <a:accent6>
        <a:srgbClr val="F9DB69"/>
      </a:accent6>
      <a:hlink>
        <a:srgbClr val="70A0FE"/>
      </a:hlink>
      <a:folHlink>
        <a:srgbClr val="1400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400" dirty="0" err="1" smtClean="0">
            <a:latin typeface="Museo Slab 300" panose="02000000000000000000" pitchFamily="2" charset="77"/>
          </a:defRPr>
        </a:defPPr>
      </a:lstStyle>
    </a:txDef>
  </a:objectDefaults>
  <a:extraClrSchemeLst/>
  <a:extLst>
    <a:ext uri="{05A4C25C-085E-4340-85A3-A5531E510DB2}">
      <thm15:themeFamily xmlns:thm15="http://schemas.microsoft.com/office/thememl/2012/main" name="Emotive Template_V1.4_TY" id="{A74BFF8C-8F94-CB42-9AD4-B10145D144BE}" vid="{DACDD689-CAD3-9D4E-88CA-E432F83FEA5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82262FD815B484284766D8F7ECEDA7D" ma:contentTypeVersion="15" ma:contentTypeDescription="Creare un nuovo documento." ma:contentTypeScope="" ma:versionID="a65246eeecd44539c12cc7d645454b09">
  <xsd:schema xmlns:xsd="http://www.w3.org/2001/XMLSchema" xmlns:xs="http://www.w3.org/2001/XMLSchema" xmlns:p="http://schemas.microsoft.com/office/2006/metadata/properties" xmlns:ns2="92f294a8-e613-4a40-819b-533e87b86b7d" xmlns:ns3="ac375922-0f52-47b9-b97b-461f2f7e9afc" targetNamespace="http://schemas.microsoft.com/office/2006/metadata/properties" ma:root="true" ma:fieldsID="981101b7a3083ac57f7c29e540f0d53f" ns2:_="" ns3:_="">
    <xsd:import namespace="92f294a8-e613-4a40-819b-533e87b86b7d"/>
    <xsd:import namespace="ac375922-0f52-47b9-b97b-461f2f7e9a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294a8-e613-4a40-819b-533e87b86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5681d818-29c8-402a-aa0e-76a3eb4f25b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tato consenso"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375922-0f52-47b9-b97b-461f2f7e9a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3b418d-3ba0-43fa-a4fd-eb93f2ff90d4}" ma:internalName="TaxCatchAll" ma:showField="CatchAllData" ma:web="ac375922-0f52-47b9-b97b-461f2f7e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2f294a8-e613-4a40-819b-533e87b86b7d" xsi:nil="true"/>
    <TaxCatchAll xmlns="ac375922-0f52-47b9-b97b-461f2f7e9afc" xsi:nil="true"/>
    <lcf76f155ced4ddcb4097134ff3c332f xmlns="92f294a8-e613-4a40-819b-533e87b86b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494D95-0E32-4856-AA95-8441D21180FE}"/>
</file>

<file path=customXml/itemProps2.xml><?xml version="1.0" encoding="utf-8"?>
<ds:datastoreItem xmlns:ds="http://schemas.openxmlformats.org/officeDocument/2006/customXml" ds:itemID="{97940C9C-9C8E-412C-936A-3763EB8E9ABC}"/>
</file>

<file path=customXml/itemProps3.xml><?xml version="1.0" encoding="utf-8"?>
<ds:datastoreItem xmlns:ds="http://schemas.openxmlformats.org/officeDocument/2006/customXml" ds:itemID="{74B53442-9F7B-48F2-BB03-48838265054B}"/>
</file>

<file path=docProps/app.xml><?xml version="1.0" encoding="utf-8"?>
<Properties xmlns="http://schemas.openxmlformats.org/officeDocument/2006/extended-properties" xmlns:vt="http://schemas.openxmlformats.org/officeDocument/2006/docPropsVTypes">
  <TotalTime>9146</TotalTime>
  <Words>17727</Words>
  <Application>Microsoft Office PowerPoint</Application>
  <PresentationFormat>Widescreen</PresentationFormat>
  <Paragraphs>899</Paragraphs>
  <Slides>26</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Aptos Display</vt:lpstr>
      <vt:lpstr>Arial</vt:lpstr>
      <vt:lpstr>Calibri</vt:lpstr>
      <vt:lpstr>Century Gothic</vt:lpstr>
      <vt:lpstr>Museo Slab 300</vt:lpstr>
      <vt:lpstr>STIXGeneral-Regular</vt:lpstr>
      <vt:lpstr>System Font Regular</vt:lpstr>
      <vt:lpstr>Wingdings</vt:lpstr>
      <vt:lpstr>Thème Office</vt:lpstr>
      <vt:lpstr>USE PLEASE</vt:lpstr>
      <vt:lpstr>PowerPoint Presentation</vt:lpstr>
      <vt:lpstr>Disclaimer</vt:lpstr>
      <vt:lpstr>Information</vt:lpstr>
      <vt:lpstr>Content</vt:lpstr>
      <vt:lpstr>Efficacy of intravenous immunoglobulin for donor-specific antibodies after lung transplantation  </vt:lpstr>
      <vt:lpstr>Efficacy of intravenous immunoglobulin for donor-specific antibodies after lung transplantation  </vt:lpstr>
      <vt:lpstr>Seven years longitudinal measurements of TTV in lung transplant recipients  </vt:lpstr>
      <vt:lpstr>Seven years longitudinal measurements of TTV in lung transplant recipients  </vt:lpstr>
      <vt:lpstr>Donor-specific blood transfusion delays rejection development in a mice lung transplantation model  </vt:lpstr>
      <vt:lpstr>Donor-specific blood transfusion delays rejection development in a mice lung transplantation model  </vt:lpstr>
      <vt:lpstr>Donor-derived cell-free mitochondrial DNA in lung transplantation, its relationship with primary graft dysfunction</vt:lpstr>
      <vt:lpstr>Donor-derived cell-free mitochondrial DNA in lung transplantation, its relationship with primary graft dysfunction</vt:lpstr>
      <vt:lpstr>Predictive value of absolute levels of donor-derived cell-free DNA in early detection of lung allograft dysfunction</vt:lpstr>
      <vt:lpstr>Predictive value of absolute levels of donor-derived cell-free DNA in early detection of lung allograft dysfunction</vt:lpstr>
      <vt:lpstr>Identifying leukocyte populations as biomarkers for chronic lung allograft dysfunction </vt:lpstr>
      <vt:lpstr>Identifying leukocyte populations as biomarkers for chronic lung allograft dysfunction </vt:lpstr>
      <vt:lpstr>First genome-wide association study of chronic lung allograft dysfunction      </vt:lpstr>
      <vt:lpstr>First genome-wide association study of chronic lung allograft dysfunction      </vt:lpstr>
      <vt:lpstr>Immuno-guided prophylaxis for the prevention of CMV disease in low-risk lung transplant recipients      </vt:lpstr>
      <vt:lpstr>Immuno-guided prophylaxis for the prevention of CMV disease in low-risk lung transplant recipients      </vt:lpstr>
      <vt:lpstr>Trajectories of FEV1 after lung transplantation and patient outcomes       </vt:lpstr>
      <vt:lpstr>Trajectories of FEV1 after lung transplantation and patient outcomes      </vt:lpstr>
      <vt:lpstr>CMV-IVIG modulates CD8 DR+ level and anti-CMV responses in organ recipients with difficult to control CMV infection     </vt:lpstr>
      <vt:lpstr>CMV-IVIG modulates CD8 DR+ level and anti-CMV responses in organ recipients with difficult to control CMV infection     </vt:lpstr>
      <vt:lpstr>How aggressive is too aggressive:  Navigating reflux and rejection after lung transplantation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MASSON</dc:creator>
  <cp:lastModifiedBy>Patrick MASSON</cp:lastModifiedBy>
  <cp:revision>49</cp:revision>
  <dcterms:created xsi:type="dcterms:W3CDTF">2025-04-17T17:04:42Z</dcterms:created>
  <dcterms:modified xsi:type="dcterms:W3CDTF">2025-06-29T10:01:25Z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0x010100682262FD815B484284766D8F7ECEDA7D</vt:lpwstr>
  </property>
</Properties>
</file>