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1"/>
  </p:notesMasterIdLst>
  <p:sldIdLst>
    <p:sldId id="2123260103" r:id="rId3"/>
    <p:sldId id="2123260051" r:id="rId4"/>
    <p:sldId id="2123260073" r:id="rId5"/>
    <p:sldId id="2123260102" r:id="rId6"/>
    <p:sldId id="2123260104" r:id="rId7"/>
    <p:sldId id="2123260105" r:id="rId8"/>
    <p:sldId id="2123260106" r:id="rId9"/>
    <p:sldId id="2123260107" r:id="rId10"/>
    <p:sldId id="2123260108" r:id="rId11"/>
    <p:sldId id="2123260109" r:id="rId12"/>
    <p:sldId id="2123260110" r:id="rId13"/>
    <p:sldId id="2123260111" r:id="rId14"/>
    <p:sldId id="2123260112" r:id="rId15"/>
    <p:sldId id="2123260113" r:id="rId16"/>
    <p:sldId id="2123260114" r:id="rId17"/>
    <p:sldId id="2123260116" r:id="rId18"/>
    <p:sldId id="2123260117" r:id="rId19"/>
    <p:sldId id="2123260118" r:id="rId20"/>
    <p:sldId id="2123260123" r:id="rId21"/>
    <p:sldId id="2123260131" r:id="rId22"/>
    <p:sldId id="2123260132" r:id="rId23"/>
    <p:sldId id="2123260133" r:id="rId24"/>
    <p:sldId id="2123260129" r:id="rId25"/>
    <p:sldId id="2123260130" r:id="rId26"/>
    <p:sldId id="2123260125" r:id="rId27"/>
    <p:sldId id="2123260126" r:id="rId28"/>
    <p:sldId id="2123260128" r:id="rId29"/>
    <p:sldId id="2123260127" r:id="rId3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A99677C-8B69-092F-8A1B-CF434B1828BD}" name="Mounia Heddad Masson" initials="MH" userId="1cc5311e085030e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577A"/>
    <a:srgbClr val="113986"/>
    <a:srgbClr val="E50E38"/>
    <a:srgbClr val="000000"/>
    <a:srgbClr val="7F7F7F"/>
    <a:srgbClr val="D0CECE"/>
    <a:srgbClr val="E823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1906E8-403E-4E8B-BB13-FC760C67CD70}" v="54" dt="2025-06-27T13:02:57.69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11" autoAdjust="0"/>
    <p:restoredTop sz="73856" autoAdjust="0"/>
  </p:normalViewPr>
  <p:slideViewPr>
    <p:cSldViewPr snapToGrid="0">
      <p:cViewPr varScale="1">
        <p:scale>
          <a:sx n="49" d="100"/>
          <a:sy n="49" d="100"/>
        </p:scale>
        <p:origin x="2098" y="298"/>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ustomXml" Target="../customXml/item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37" Type="http://schemas.microsoft.com/office/2015/10/relationships/revisionInfo" Target="revisionInfo.xml"/><Relationship Id="rId40"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38"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k MASSON" userId="c917163b1fa4a578" providerId="LiveId" clId="{851906E8-403E-4E8B-BB13-FC760C67CD70}"/>
    <pc:docChg chg="undo custSel addSld delSld modSld">
      <pc:chgData name="Patrick MASSON" userId="c917163b1fa4a578" providerId="LiveId" clId="{851906E8-403E-4E8B-BB13-FC760C67CD70}" dt="2025-06-29T10:20:28.393" v="239" actId="20577"/>
      <pc:docMkLst>
        <pc:docMk/>
      </pc:docMkLst>
      <pc:sldChg chg="modNotesTx">
        <pc:chgData name="Patrick MASSON" userId="c917163b1fa4a578" providerId="LiveId" clId="{851906E8-403E-4E8B-BB13-FC760C67CD70}" dt="2025-06-26T14:17:54.343" v="3" actId="6549"/>
        <pc:sldMkLst>
          <pc:docMk/>
          <pc:sldMk cId="3726182640" sldId="2123260102"/>
        </pc:sldMkLst>
      </pc:sldChg>
      <pc:sldChg chg="modSp mod">
        <pc:chgData name="Patrick MASSON" userId="c917163b1fa4a578" providerId="LiveId" clId="{851906E8-403E-4E8B-BB13-FC760C67CD70}" dt="2025-06-29T10:20:28.393" v="239" actId="20577"/>
        <pc:sldMkLst>
          <pc:docMk/>
          <pc:sldMk cId="3149412241" sldId="2123260103"/>
        </pc:sldMkLst>
        <pc:spChg chg="mod">
          <ac:chgData name="Patrick MASSON" userId="c917163b1fa4a578" providerId="LiveId" clId="{851906E8-403E-4E8B-BB13-FC760C67CD70}" dt="2025-06-29T10:20:28.393" v="239" actId="20577"/>
          <ac:spMkLst>
            <pc:docMk/>
            <pc:sldMk cId="3149412241" sldId="2123260103"/>
            <ac:spMk id="5" creationId="{B986EB6A-0FB0-6B7F-505F-93B5091638FC}"/>
          </ac:spMkLst>
        </pc:spChg>
      </pc:sldChg>
      <pc:sldChg chg="addSp modSp mod">
        <pc:chgData name="Patrick MASSON" userId="c917163b1fa4a578" providerId="LiveId" clId="{851906E8-403E-4E8B-BB13-FC760C67CD70}" dt="2025-06-27T12:55:57.935" v="49" actId="20577"/>
        <pc:sldMkLst>
          <pc:docMk/>
          <pc:sldMk cId="3151613209" sldId="2123260104"/>
        </pc:sldMkLst>
        <pc:spChg chg="add mod">
          <ac:chgData name="Patrick MASSON" userId="c917163b1fa4a578" providerId="LiveId" clId="{851906E8-403E-4E8B-BB13-FC760C67CD70}" dt="2025-06-27T12:55:57.935" v="49" actId="20577"/>
          <ac:spMkLst>
            <pc:docMk/>
            <pc:sldMk cId="3151613209" sldId="2123260104"/>
            <ac:spMk id="2" creationId="{191C6F89-1CAA-F13F-BD83-1D96FF027D7C}"/>
          </ac:spMkLst>
        </pc:spChg>
      </pc:sldChg>
      <pc:sldChg chg="addSp delSp modSp mod">
        <pc:chgData name="Patrick MASSON" userId="c917163b1fa4a578" providerId="LiveId" clId="{851906E8-403E-4E8B-BB13-FC760C67CD70}" dt="2025-06-27T12:56:13.685" v="54"/>
        <pc:sldMkLst>
          <pc:docMk/>
          <pc:sldMk cId="2878071175" sldId="2123260105"/>
        </pc:sldMkLst>
        <pc:spChg chg="add mod">
          <ac:chgData name="Patrick MASSON" userId="c917163b1fa4a578" providerId="LiveId" clId="{851906E8-403E-4E8B-BB13-FC760C67CD70}" dt="2025-06-27T12:56:13.685" v="54"/>
          <ac:spMkLst>
            <pc:docMk/>
            <pc:sldMk cId="2878071175" sldId="2123260105"/>
            <ac:spMk id="19" creationId="{BBD4B9B7-9D39-0875-A312-BE869D8EA22D}"/>
          </ac:spMkLst>
        </pc:spChg>
      </pc:sldChg>
      <pc:sldChg chg="addSp modSp mod">
        <pc:chgData name="Patrick MASSON" userId="c917163b1fa4a578" providerId="LiveId" clId="{851906E8-403E-4E8B-BB13-FC760C67CD70}" dt="2025-06-27T13:04:13.038" v="215" actId="6549"/>
        <pc:sldMkLst>
          <pc:docMk/>
          <pc:sldMk cId="2403187427" sldId="2123260106"/>
        </pc:sldMkLst>
        <pc:spChg chg="add mod">
          <ac:chgData name="Patrick MASSON" userId="c917163b1fa4a578" providerId="LiveId" clId="{851906E8-403E-4E8B-BB13-FC760C67CD70}" dt="2025-06-27T13:04:13.038" v="215" actId="6549"/>
          <ac:spMkLst>
            <pc:docMk/>
            <pc:sldMk cId="2403187427" sldId="2123260106"/>
            <ac:spMk id="13" creationId="{2171FB51-29A9-FD2F-FF61-DFCA55D52285}"/>
          </ac:spMkLst>
        </pc:spChg>
      </pc:sldChg>
      <pc:sldChg chg="addSp modSp mod">
        <pc:chgData name="Patrick MASSON" userId="c917163b1fa4a578" providerId="LiveId" clId="{851906E8-403E-4E8B-BB13-FC760C67CD70}" dt="2025-06-27T13:04:17.619" v="216" actId="20577"/>
        <pc:sldMkLst>
          <pc:docMk/>
          <pc:sldMk cId="3852273425" sldId="2123260107"/>
        </pc:sldMkLst>
        <pc:spChg chg="add mod">
          <ac:chgData name="Patrick MASSON" userId="c917163b1fa4a578" providerId="LiveId" clId="{851906E8-403E-4E8B-BB13-FC760C67CD70}" dt="2025-06-27T13:04:17.619" v="216" actId="20577"/>
          <ac:spMkLst>
            <pc:docMk/>
            <pc:sldMk cId="3852273425" sldId="2123260107"/>
            <ac:spMk id="13" creationId="{F9036E56-AD75-06E5-1D9F-3440AFFD1688}"/>
          </ac:spMkLst>
        </pc:spChg>
      </pc:sldChg>
      <pc:sldChg chg="addSp modSp mod">
        <pc:chgData name="Patrick MASSON" userId="c917163b1fa4a578" providerId="LiveId" clId="{851906E8-403E-4E8B-BB13-FC760C67CD70}" dt="2025-06-27T12:57:07.778" v="76" actId="20577"/>
        <pc:sldMkLst>
          <pc:docMk/>
          <pc:sldMk cId="2476726161" sldId="2123260108"/>
        </pc:sldMkLst>
        <pc:spChg chg="add mod">
          <ac:chgData name="Patrick MASSON" userId="c917163b1fa4a578" providerId="LiveId" clId="{851906E8-403E-4E8B-BB13-FC760C67CD70}" dt="2025-06-27T12:57:07.778" v="76" actId="20577"/>
          <ac:spMkLst>
            <pc:docMk/>
            <pc:sldMk cId="2476726161" sldId="2123260108"/>
            <ac:spMk id="2" creationId="{D7DF31DE-FD4C-5447-A97B-A4FCC4329CD3}"/>
          </ac:spMkLst>
        </pc:spChg>
      </pc:sldChg>
      <pc:sldChg chg="addSp modSp">
        <pc:chgData name="Patrick MASSON" userId="c917163b1fa4a578" providerId="LiveId" clId="{851906E8-403E-4E8B-BB13-FC760C67CD70}" dt="2025-06-27T12:57:11.437" v="77"/>
        <pc:sldMkLst>
          <pc:docMk/>
          <pc:sldMk cId="1205852061" sldId="2123260109"/>
        </pc:sldMkLst>
        <pc:spChg chg="add mod">
          <ac:chgData name="Patrick MASSON" userId="c917163b1fa4a578" providerId="LiveId" clId="{851906E8-403E-4E8B-BB13-FC760C67CD70}" dt="2025-06-27T12:57:11.437" v="77"/>
          <ac:spMkLst>
            <pc:docMk/>
            <pc:sldMk cId="1205852061" sldId="2123260109"/>
            <ac:spMk id="15" creationId="{5588BDAB-7EAF-6D77-E5C1-8F8190EF6FDE}"/>
          </ac:spMkLst>
        </pc:spChg>
      </pc:sldChg>
      <pc:sldChg chg="addSp modSp mod">
        <pc:chgData name="Patrick MASSON" userId="c917163b1fa4a578" providerId="LiveId" clId="{851906E8-403E-4E8B-BB13-FC760C67CD70}" dt="2025-06-27T12:57:30.251" v="88" actId="20577"/>
        <pc:sldMkLst>
          <pc:docMk/>
          <pc:sldMk cId="3897834554" sldId="2123260110"/>
        </pc:sldMkLst>
        <pc:spChg chg="add mod">
          <ac:chgData name="Patrick MASSON" userId="c917163b1fa4a578" providerId="LiveId" clId="{851906E8-403E-4E8B-BB13-FC760C67CD70}" dt="2025-06-27T12:57:30.251" v="88" actId="20577"/>
          <ac:spMkLst>
            <pc:docMk/>
            <pc:sldMk cId="3897834554" sldId="2123260110"/>
            <ac:spMk id="18" creationId="{A3ED322B-42A3-F4E6-AEA7-0819D63DB82D}"/>
          </ac:spMkLst>
        </pc:spChg>
      </pc:sldChg>
      <pc:sldChg chg="addSp modSp">
        <pc:chgData name="Patrick MASSON" userId="c917163b1fa4a578" providerId="LiveId" clId="{851906E8-403E-4E8B-BB13-FC760C67CD70}" dt="2025-06-27T12:57:36.179" v="89"/>
        <pc:sldMkLst>
          <pc:docMk/>
          <pc:sldMk cId="3713448845" sldId="2123260111"/>
        </pc:sldMkLst>
        <pc:spChg chg="add mod">
          <ac:chgData name="Patrick MASSON" userId="c917163b1fa4a578" providerId="LiveId" clId="{851906E8-403E-4E8B-BB13-FC760C67CD70}" dt="2025-06-27T12:57:36.179" v="89"/>
          <ac:spMkLst>
            <pc:docMk/>
            <pc:sldMk cId="3713448845" sldId="2123260111"/>
            <ac:spMk id="27" creationId="{1292430C-4BBD-F38A-B500-EA9CCBB26C04}"/>
          </ac:spMkLst>
        </pc:spChg>
      </pc:sldChg>
      <pc:sldChg chg="addSp modSp mod">
        <pc:chgData name="Patrick MASSON" userId="c917163b1fa4a578" providerId="LiveId" clId="{851906E8-403E-4E8B-BB13-FC760C67CD70}" dt="2025-06-27T12:58:00.202" v="109" actId="20577"/>
        <pc:sldMkLst>
          <pc:docMk/>
          <pc:sldMk cId="4239343473" sldId="2123260112"/>
        </pc:sldMkLst>
        <pc:spChg chg="add mod">
          <ac:chgData name="Patrick MASSON" userId="c917163b1fa4a578" providerId="LiveId" clId="{851906E8-403E-4E8B-BB13-FC760C67CD70}" dt="2025-06-27T12:58:00.202" v="109" actId="20577"/>
          <ac:spMkLst>
            <pc:docMk/>
            <pc:sldMk cId="4239343473" sldId="2123260112"/>
            <ac:spMk id="13" creationId="{2D9F6DCB-7C13-1526-CE0E-B1B83457FC0D}"/>
          </ac:spMkLst>
        </pc:spChg>
      </pc:sldChg>
      <pc:sldChg chg="addSp modSp">
        <pc:chgData name="Patrick MASSON" userId="c917163b1fa4a578" providerId="LiveId" clId="{851906E8-403E-4E8B-BB13-FC760C67CD70}" dt="2025-06-27T12:58:04.496" v="110"/>
        <pc:sldMkLst>
          <pc:docMk/>
          <pc:sldMk cId="3019481820" sldId="2123260113"/>
        </pc:sldMkLst>
        <pc:spChg chg="add mod">
          <ac:chgData name="Patrick MASSON" userId="c917163b1fa4a578" providerId="LiveId" clId="{851906E8-403E-4E8B-BB13-FC760C67CD70}" dt="2025-06-27T12:58:04.496" v="110"/>
          <ac:spMkLst>
            <pc:docMk/>
            <pc:sldMk cId="3019481820" sldId="2123260113"/>
            <ac:spMk id="14" creationId="{5DE2DF4A-0FB9-BEB4-2D07-02C134760734}"/>
          </ac:spMkLst>
        </pc:spChg>
      </pc:sldChg>
      <pc:sldChg chg="addSp modSp mod">
        <pc:chgData name="Patrick MASSON" userId="c917163b1fa4a578" providerId="LiveId" clId="{851906E8-403E-4E8B-BB13-FC760C67CD70}" dt="2025-06-27T12:58:26.648" v="121" actId="20577"/>
        <pc:sldMkLst>
          <pc:docMk/>
          <pc:sldMk cId="3243304486" sldId="2123260114"/>
        </pc:sldMkLst>
        <pc:spChg chg="add mod">
          <ac:chgData name="Patrick MASSON" userId="c917163b1fa4a578" providerId="LiveId" clId="{851906E8-403E-4E8B-BB13-FC760C67CD70}" dt="2025-06-27T12:58:26.648" v="121" actId="20577"/>
          <ac:spMkLst>
            <pc:docMk/>
            <pc:sldMk cId="3243304486" sldId="2123260114"/>
            <ac:spMk id="23" creationId="{83735AA6-6FE8-CD73-3DD6-EB88429A9D6A}"/>
          </ac:spMkLst>
        </pc:spChg>
      </pc:sldChg>
      <pc:sldChg chg="addSp modSp">
        <pc:chgData name="Patrick MASSON" userId="c917163b1fa4a578" providerId="LiveId" clId="{851906E8-403E-4E8B-BB13-FC760C67CD70}" dt="2025-06-27T12:58:30.205" v="122"/>
        <pc:sldMkLst>
          <pc:docMk/>
          <pc:sldMk cId="3555164157" sldId="2123260116"/>
        </pc:sldMkLst>
        <pc:spChg chg="add mod">
          <ac:chgData name="Patrick MASSON" userId="c917163b1fa4a578" providerId="LiveId" clId="{851906E8-403E-4E8B-BB13-FC760C67CD70}" dt="2025-06-27T12:58:30.205" v="122"/>
          <ac:spMkLst>
            <pc:docMk/>
            <pc:sldMk cId="3555164157" sldId="2123260116"/>
            <ac:spMk id="16" creationId="{F899A48C-2040-973B-BA97-1204B38F142B}"/>
          </ac:spMkLst>
        </pc:spChg>
      </pc:sldChg>
      <pc:sldChg chg="addSp modSp mod">
        <pc:chgData name="Patrick MASSON" userId="c917163b1fa4a578" providerId="LiveId" clId="{851906E8-403E-4E8B-BB13-FC760C67CD70}" dt="2025-06-27T12:58:48.723" v="132" actId="20577"/>
        <pc:sldMkLst>
          <pc:docMk/>
          <pc:sldMk cId="2964825273" sldId="2123260117"/>
        </pc:sldMkLst>
        <pc:spChg chg="add mod">
          <ac:chgData name="Patrick MASSON" userId="c917163b1fa4a578" providerId="LiveId" clId="{851906E8-403E-4E8B-BB13-FC760C67CD70}" dt="2025-06-27T12:58:48.723" v="132" actId="20577"/>
          <ac:spMkLst>
            <pc:docMk/>
            <pc:sldMk cId="2964825273" sldId="2123260117"/>
            <ac:spMk id="18" creationId="{F02537A6-3BBB-BCF6-D66C-145708EA08CA}"/>
          </ac:spMkLst>
        </pc:spChg>
      </pc:sldChg>
      <pc:sldChg chg="addSp modSp">
        <pc:chgData name="Patrick MASSON" userId="c917163b1fa4a578" providerId="LiveId" clId="{851906E8-403E-4E8B-BB13-FC760C67CD70}" dt="2025-06-27T12:58:52.463" v="133"/>
        <pc:sldMkLst>
          <pc:docMk/>
          <pc:sldMk cId="1168542971" sldId="2123260118"/>
        </pc:sldMkLst>
        <pc:spChg chg="add mod">
          <ac:chgData name="Patrick MASSON" userId="c917163b1fa4a578" providerId="LiveId" clId="{851906E8-403E-4E8B-BB13-FC760C67CD70}" dt="2025-06-27T12:58:52.463" v="133"/>
          <ac:spMkLst>
            <pc:docMk/>
            <pc:sldMk cId="1168542971" sldId="2123260118"/>
            <ac:spMk id="17" creationId="{B455AFFA-E7FE-FDE7-F0FB-D244B7392929}"/>
          </ac:spMkLst>
        </pc:spChg>
      </pc:sldChg>
      <pc:sldChg chg="del">
        <pc:chgData name="Patrick MASSON" userId="c917163b1fa4a578" providerId="LiveId" clId="{851906E8-403E-4E8B-BB13-FC760C67CD70}" dt="2025-06-26T14:25:08.456" v="5" actId="47"/>
        <pc:sldMkLst>
          <pc:docMk/>
          <pc:sldMk cId="2951133294" sldId="2123260119"/>
        </pc:sldMkLst>
      </pc:sldChg>
      <pc:sldChg chg="del">
        <pc:chgData name="Patrick MASSON" userId="c917163b1fa4a578" providerId="LiveId" clId="{851906E8-403E-4E8B-BB13-FC760C67CD70}" dt="2025-06-26T14:25:10.111" v="6" actId="47"/>
        <pc:sldMkLst>
          <pc:docMk/>
          <pc:sldMk cId="3088206423" sldId="2123260120"/>
        </pc:sldMkLst>
      </pc:sldChg>
      <pc:sldChg chg="addSp delSp modSp del mod">
        <pc:chgData name="Patrick MASSON" userId="c917163b1fa4a578" providerId="LiveId" clId="{851906E8-403E-4E8B-BB13-FC760C67CD70}" dt="2025-06-27T07:19:47.763" v="20" actId="47"/>
        <pc:sldMkLst>
          <pc:docMk/>
          <pc:sldMk cId="1731781513" sldId="2123260121"/>
        </pc:sldMkLst>
      </pc:sldChg>
      <pc:sldChg chg="del">
        <pc:chgData name="Patrick MASSON" userId="c917163b1fa4a578" providerId="LiveId" clId="{851906E8-403E-4E8B-BB13-FC760C67CD70}" dt="2025-06-27T07:19:50.057" v="21" actId="47"/>
        <pc:sldMkLst>
          <pc:docMk/>
          <pc:sldMk cId="1335116310" sldId="2123260122"/>
        </pc:sldMkLst>
      </pc:sldChg>
      <pc:sldChg chg="addSp delSp modSp add mod">
        <pc:chgData name="Patrick MASSON" userId="c917163b1fa4a578" providerId="LiveId" clId="{851906E8-403E-4E8B-BB13-FC760C67CD70}" dt="2025-06-29T09:56:35.765" v="223" actId="20577"/>
        <pc:sldMkLst>
          <pc:docMk/>
          <pc:sldMk cId="1577359572" sldId="2123260123"/>
        </pc:sldMkLst>
        <pc:spChg chg="add mod">
          <ac:chgData name="Patrick MASSON" userId="c917163b1fa4a578" providerId="LiveId" clId="{851906E8-403E-4E8B-BB13-FC760C67CD70}" dt="2025-06-27T12:59:20.536" v="148" actId="20577"/>
          <ac:spMkLst>
            <pc:docMk/>
            <pc:sldMk cId="1577359572" sldId="2123260123"/>
            <ac:spMk id="3" creationId="{C7938A7B-76FA-2B91-4935-1779FEFE0061}"/>
          </ac:spMkLst>
        </pc:spChg>
        <pc:spChg chg="mod">
          <ac:chgData name="Patrick MASSON" userId="c917163b1fa4a578" providerId="LiveId" clId="{851906E8-403E-4E8B-BB13-FC760C67CD70}" dt="2025-06-29T09:56:26.811" v="218" actId="20577"/>
          <ac:spMkLst>
            <pc:docMk/>
            <pc:sldMk cId="1577359572" sldId="2123260123"/>
            <ac:spMk id="6" creationId="{FB9043DB-C9C6-C197-652D-D93299F8E0BF}"/>
          </ac:spMkLst>
        </pc:spChg>
        <pc:spChg chg="mod">
          <ac:chgData name="Patrick MASSON" userId="c917163b1fa4a578" providerId="LiveId" clId="{851906E8-403E-4E8B-BB13-FC760C67CD70}" dt="2025-06-26T14:26:06.160" v="16"/>
          <ac:spMkLst>
            <pc:docMk/>
            <pc:sldMk cId="1577359572" sldId="2123260123"/>
            <ac:spMk id="15" creationId="{E9BF62DE-9412-A5CF-F7B1-B0B67E8F2BA2}"/>
          </ac:spMkLst>
        </pc:spChg>
        <pc:spChg chg="mod">
          <ac:chgData name="Patrick MASSON" userId="c917163b1fa4a578" providerId="LiveId" clId="{851906E8-403E-4E8B-BB13-FC760C67CD70}" dt="2025-06-26T14:26:06.160" v="16"/>
          <ac:spMkLst>
            <pc:docMk/>
            <pc:sldMk cId="1577359572" sldId="2123260123"/>
            <ac:spMk id="16" creationId="{B639ACF9-11CF-C8AE-6D8C-0D89CFE7C0B6}"/>
          </ac:spMkLst>
        </pc:spChg>
        <pc:spChg chg="mod">
          <ac:chgData name="Patrick MASSON" userId="c917163b1fa4a578" providerId="LiveId" clId="{851906E8-403E-4E8B-BB13-FC760C67CD70}" dt="2025-06-26T14:26:06.160" v="16"/>
          <ac:spMkLst>
            <pc:docMk/>
            <pc:sldMk cId="1577359572" sldId="2123260123"/>
            <ac:spMk id="18" creationId="{2B3BC17E-14A9-AA8D-637D-679847BFC050}"/>
          </ac:spMkLst>
        </pc:spChg>
        <pc:spChg chg="mod">
          <ac:chgData name="Patrick MASSON" userId="c917163b1fa4a578" providerId="LiveId" clId="{851906E8-403E-4E8B-BB13-FC760C67CD70}" dt="2025-06-26T14:26:06.160" v="16"/>
          <ac:spMkLst>
            <pc:docMk/>
            <pc:sldMk cId="1577359572" sldId="2123260123"/>
            <ac:spMk id="19" creationId="{FC765394-AF2D-EA20-F8A9-44C09BB16AF5}"/>
          </ac:spMkLst>
        </pc:spChg>
        <pc:spChg chg="mod">
          <ac:chgData name="Patrick MASSON" userId="c917163b1fa4a578" providerId="LiveId" clId="{851906E8-403E-4E8B-BB13-FC760C67CD70}" dt="2025-06-26T14:26:06.160" v="16"/>
          <ac:spMkLst>
            <pc:docMk/>
            <pc:sldMk cId="1577359572" sldId="2123260123"/>
            <ac:spMk id="20" creationId="{40456C8D-F68F-8A79-C8F0-FA3F66C1C1BC}"/>
          </ac:spMkLst>
        </pc:spChg>
        <pc:spChg chg="add mod">
          <ac:chgData name="Patrick MASSON" userId="c917163b1fa4a578" providerId="LiveId" clId="{851906E8-403E-4E8B-BB13-FC760C67CD70}" dt="2025-06-26T14:26:06.160" v="16"/>
          <ac:spMkLst>
            <pc:docMk/>
            <pc:sldMk cId="1577359572" sldId="2123260123"/>
            <ac:spMk id="21" creationId="{0D362098-3C41-F8E7-E7DF-B3E0B9686142}"/>
          </ac:spMkLst>
        </pc:spChg>
        <pc:spChg chg="mod">
          <ac:chgData name="Patrick MASSON" userId="c917163b1fa4a578" providerId="LiveId" clId="{851906E8-403E-4E8B-BB13-FC760C67CD70}" dt="2025-06-29T09:56:35.765" v="223" actId="20577"/>
          <ac:spMkLst>
            <pc:docMk/>
            <pc:sldMk cId="1577359572" sldId="2123260123"/>
            <ac:spMk id="53" creationId="{85BCD054-26E5-5419-3A76-5606DD03E3F0}"/>
          </ac:spMkLst>
        </pc:spChg>
        <pc:grpChg chg="add mod">
          <ac:chgData name="Patrick MASSON" userId="c917163b1fa4a578" providerId="LiveId" clId="{851906E8-403E-4E8B-BB13-FC760C67CD70}" dt="2025-06-26T14:26:06.160" v="16"/>
          <ac:grpSpMkLst>
            <pc:docMk/>
            <pc:sldMk cId="1577359572" sldId="2123260123"/>
            <ac:grpSpMk id="7" creationId="{37893F1D-2EB4-655E-E93E-0C7CD06A58FF}"/>
          </ac:grpSpMkLst>
        </pc:grpChg>
      </pc:sldChg>
      <pc:sldChg chg="del">
        <pc:chgData name="Patrick MASSON" userId="c917163b1fa4a578" providerId="LiveId" clId="{851906E8-403E-4E8B-BB13-FC760C67CD70}" dt="2025-06-26T14:10:55.485" v="1" actId="47"/>
        <pc:sldMkLst>
          <pc:docMk/>
          <pc:sldMk cId="3399502938" sldId="2123260123"/>
        </pc:sldMkLst>
      </pc:sldChg>
      <pc:sldChg chg="del">
        <pc:chgData name="Patrick MASSON" userId="c917163b1fa4a578" providerId="LiveId" clId="{851906E8-403E-4E8B-BB13-FC760C67CD70}" dt="2025-06-26T14:11:28.812" v="2" actId="47"/>
        <pc:sldMkLst>
          <pc:docMk/>
          <pc:sldMk cId="3817161531" sldId="2123260124"/>
        </pc:sldMkLst>
      </pc:sldChg>
      <pc:sldChg chg="addSp modSp mod">
        <pc:chgData name="Patrick MASSON" userId="c917163b1fa4a578" providerId="LiveId" clId="{851906E8-403E-4E8B-BB13-FC760C67CD70}" dt="2025-06-27T13:00:47.219" v="193" actId="20577"/>
        <pc:sldMkLst>
          <pc:docMk/>
          <pc:sldMk cId="3525459999" sldId="2123260125"/>
        </pc:sldMkLst>
        <pc:spChg chg="add mod">
          <ac:chgData name="Patrick MASSON" userId="c917163b1fa4a578" providerId="LiveId" clId="{851906E8-403E-4E8B-BB13-FC760C67CD70}" dt="2025-06-27T13:00:47.219" v="193" actId="20577"/>
          <ac:spMkLst>
            <pc:docMk/>
            <pc:sldMk cId="3525459999" sldId="2123260125"/>
            <ac:spMk id="17" creationId="{B2BB33A3-EDA0-5020-AA13-7F05E44A3F58}"/>
          </ac:spMkLst>
        </pc:spChg>
      </pc:sldChg>
      <pc:sldChg chg="addSp modSp">
        <pc:chgData name="Patrick MASSON" userId="c917163b1fa4a578" providerId="LiveId" clId="{851906E8-403E-4E8B-BB13-FC760C67CD70}" dt="2025-06-27T13:00:50.895" v="194"/>
        <pc:sldMkLst>
          <pc:docMk/>
          <pc:sldMk cId="4044587114" sldId="2123260126"/>
        </pc:sldMkLst>
        <pc:spChg chg="add mod">
          <ac:chgData name="Patrick MASSON" userId="c917163b1fa4a578" providerId="LiveId" clId="{851906E8-403E-4E8B-BB13-FC760C67CD70}" dt="2025-06-27T13:00:50.895" v="194"/>
          <ac:spMkLst>
            <pc:docMk/>
            <pc:sldMk cId="4044587114" sldId="2123260126"/>
            <ac:spMk id="15" creationId="{8BAF9B6F-9394-B0A4-145C-59E0E471405A}"/>
          </ac:spMkLst>
        </pc:spChg>
      </pc:sldChg>
      <pc:sldChg chg="addSp modSp">
        <pc:chgData name="Patrick MASSON" userId="c917163b1fa4a578" providerId="LiveId" clId="{851906E8-403E-4E8B-BB13-FC760C67CD70}" dt="2025-06-27T13:01:13.542" v="208"/>
        <pc:sldMkLst>
          <pc:docMk/>
          <pc:sldMk cId="2074384288" sldId="2123260127"/>
        </pc:sldMkLst>
        <pc:spChg chg="add mod">
          <ac:chgData name="Patrick MASSON" userId="c917163b1fa4a578" providerId="LiveId" clId="{851906E8-403E-4E8B-BB13-FC760C67CD70}" dt="2025-06-27T13:01:13.542" v="208"/>
          <ac:spMkLst>
            <pc:docMk/>
            <pc:sldMk cId="2074384288" sldId="2123260127"/>
            <ac:spMk id="16" creationId="{73569648-71A6-5401-FB8E-E68C06D2EDC7}"/>
          </ac:spMkLst>
        </pc:spChg>
      </pc:sldChg>
      <pc:sldChg chg="addSp modSp mod">
        <pc:chgData name="Patrick MASSON" userId="c917163b1fa4a578" providerId="LiveId" clId="{851906E8-403E-4E8B-BB13-FC760C67CD70}" dt="2025-06-27T13:01:10.136" v="207" actId="20577"/>
        <pc:sldMkLst>
          <pc:docMk/>
          <pc:sldMk cId="643838690" sldId="2123260128"/>
        </pc:sldMkLst>
        <pc:spChg chg="add mod">
          <ac:chgData name="Patrick MASSON" userId="c917163b1fa4a578" providerId="LiveId" clId="{851906E8-403E-4E8B-BB13-FC760C67CD70}" dt="2025-06-27T13:01:10.136" v="207" actId="20577"/>
          <ac:spMkLst>
            <pc:docMk/>
            <pc:sldMk cId="643838690" sldId="2123260128"/>
            <ac:spMk id="19" creationId="{8BC2A348-C443-5C09-E3F4-7039870AEC77}"/>
          </ac:spMkLst>
        </pc:spChg>
      </pc:sldChg>
      <pc:sldChg chg="addSp delSp modSp add mod">
        <pc:chgData name="Patrick MASSON" userId="c917163b1fa4a578" providerId="LiveId" clId="{851906E8-403E-4E8B-BB13-FC760C67CD70}" dt="2025-06-27T13:02:57.698" v="213"/>
        <pc:sldMkLst>
          <pc:docMk/>
          <pc:sldMk cId="580461657" sldId="2123260129"/>
        </pc:sldMkLst>
        <pc:spChg chg="add mod">
          <ac:chgData name="Patrick MASSON" userId="c917163b1fa4a578" providerId="LiveId" clId="{851906E8-403E-4E8B-BB13-FC760C67CD70}" dt="2025-06-27T13:00:27.337" v="180" actId="20577"/>
          <ac:spMkLst>
            <pc:docMk/>
            <pc:sldMk cId="580461657" sldId="2123260129"/>
            <ac:spMk id="14" creationId="{40372154-A403-C3D0-AAC2-C929C2AC517F}"/>
          </ac:spMkLst>
        </pc:spChg>
        <pc:spChg chg="mod">
          <ac:chgData name="Patrick MASSON" userId="c917163b1fa4a578" providerId="LiveId" clId="{851906E8-403E-4E8B-BB13-FC760C67CD70}" dt="2025-06-27T13:02:57.698" v="213"/>
          <ac:spMkLst>
            <pc:docMk/>
            <pc:sldMk cId="580461657" sldId="2123260129"/>
            <ac:spMk id="16" creationId="{7ACB083F-2DCE-1242-187A-42D18D4F55D4}"/>
          </ac:spMkLst>
        </pc:spChg>
        <pc:spChg chg="mod">
          <ac:chgData name="Patrick MASSON" userId="c917163b1fa4a578" providerId="LiveId" clId="{851906E8-403E-4E8B-BB13-FC760C67CD70}" dt="2025-06-27T13:02:57.698" v="213"/>
          <ac:spMkLst>
            <pc:docMk/>
            <pc:sldMk cId="580461657" sldId="2123260129"/>
            <ac:spMk id="17" creationId="{4C15DEF2-8615-AA0A-0544-9D340EA9FAA8}"/>
          </ac:spMkLst>
        </pc:spChg>
        <pc:spChg chg="mod">
          <ac:chgData name="Patrick MASSON" userId="c917163b1fa4a578" providerId="LiveId" clId="{851906E8-403E-4E8B-BB13-FC760C67CD70}" dt="2025-06-27T13:02:57.698" v="213"/>
          <ac:spMkLst>
            <pc:docMk/>
            <pc:sldMk cId="580461657" sldId="2123260129"/>
            <ac:spMk id="20" creationId="{C106F0AD-8D4A-23EA-6267-26F77B5B7C89}"/>
          </ac:spMkLst>
        </pc:spChg>
        <pc:spChg chg="mod">
          <ac:chgData name="Patrick MASSON" userId="c917163b1fa4a578" providerId="LiveId" clId="{851906E8-403E-4E8B-BB13-FC760C67CD70}" dt="2025-06-27T13:02:57.698" v="213"/>
          <ac:spMkLst>
            <pc:docMk/>
            <pc:sldMk cId="580461657" sldId="2123260129"/>
            <ac:spMk id="21" creationId="{5E17B984-6929-806A-7EDF-274DC5BC2C7A}"/>
          </ac:spMkLst>
        </pc:spChg>
        <pc:spChg chg="mod">
          <ac:chgData name="Patrick MASSON" userId="c917163b1fa4a578" providerId="LiveId" clId="{851906E8-403E-4E8B-BB13-FC760C67CD70}" dt="2025-06-27T13:02:57.698" v="213"/>
          <ac:spMkLst>
            <pc:docMk/>
            <pc:sldMk cId="580461657" sldId="2123260129"/>
            <ac:spMk id="22" creationId="{6DE4E036-C6CD-69B2-EC84-E3FCF3FE7CD2}"/>
          </ac:spMkLst>
        </pc:spChg>
        <pc:spChg chg="add mod">
          <ac:chgData name="Patrick MASSON" userId="c917163b1fa4a578" providerId="LiveId" clId="{851906E8-403E-4E8B-BB13-FC760C67CD70}" dt="2025-06-27T13:02:57.698" v="213"/>
          <ac:spMkLst>
            <pc:docMk/>
            <pc:sldMk cId="580461657" sldId="2123260129"/>
            <ac:spMk id="23" creationId="{5CC16A1D-5BAC-0C2B-66A7-CA2A5635F0D8}"/>
          </ac:spMkLst>
        </pc:spChg>
        <pc:grpChg chg="add mod">
          <ac:chgData name="Patrick MASSON" userId="c917163b1fa4a578" providerId="LiveId" clId="{851906E8-403E-4E8B-BB13-FC760C67CD70}" dt="2025-06-27T13:02:57.698" v="213"/>
          <ac:grpSpMkLst>
            <pc:docMk/>
            <pc:sldMk cId="580461657" sldId="2123260129"/>
            <ac:grpSpMk id="15" creationId="{A309033F-D89E-C4D8-F9C1-9A1747E2E5BA}"/>
          </ac:grpSpMkLst>
        </pc:grpChg>
      </pc:sldChg>
      <pc:sldChg chg="addSp delSp modSp add mod">
        <pc:chgData name="Patrick MASSON" userId="c917163b1fa4a578" providerId="LiveId" clId="{851906E8-403E-4E8B-BB13-FC760C67CD70}" dt="2025-06-27T13:02:53.758" v="211"/>
        <pc:sldMkLst>
          <pc:docMk/>
          <pc:sldMk cId="1043220937" sldId="2123260130"/>
        </pc:sldMkLst>
        <pc:spChg chg="add mod">
          <ac:chgData name="Patrick MASSON" userId="c917163b1fa4a578" providerId="LiveId" clId="{851906E8-403E-4E8B-BB13-FC760C67CD70}" dt="2025-06-27T13:00:30.302" v="181"/>
          <ac:spMkLst>
            <pc:docMk/>
            <pc:sldMk cId="1043220937" sldId="2123260130"/>
            <ac:spMk id="14" creationId="{7E658F67-E5D8-66B2-D2E2-B2863E69302C}"/>
          </ac:spMkLst>
        </pc:spChg>
        <pc:spChg chg="mod">
          <ac:chgData name="Patrick MASSON" userId="c917163b1fa4a578" providerId="LiveId" clId="{851906E8-403E-4E8B-BB13-FC760C67CD70}" dt="2025-06-27T13:02:53.758" v="211"/>
          <ac:spMkLst>
            <pc:docMk/>
            <pc:sldMk cId="1043220937" sldId="2123260130"/>
            <ac:spMk id="16" creationId="{0CE6E416-9E20-2609-98A9-A242C46DD32D}"/>
          </ac:spMkLst>
        </pc:spChg>
        <pc:spChg chg="mod">
          <ac:chgData name="Patrick MASSON" userId="c917163b1fa4a578" providerId="LiveId" clId="{851906E8-403E-4E8B-BB13-FC760C67CD70}" dt="2025-06-27T13:02:53.758" v="211"/>
          <ac:spMkLst>
            <pc:docMk/>
            <pc:sldMk cId="1043220937" sldId="2123260130"/>
            <ac:spMk id="17" creationId="{7D35025E-0BEB-CFF8-8CEF-9DA86AEEA161}"/>
          </ac:spMkLst>
        </pc:spChg>
        <pc:spChg chg="mod">
          <ac:chgData name="Patrick MASSON" userId="c917163b1fa4a578" providerId="LiveId" clId="{851906E8-403E-4E8B-BB13-FC760C67CD70}" dt="2025-06-27T13:02:53.758" v="211"/>
          <ac:spMkLst>
            <pc:docMk/>
            <pc:sldMk cId="1043220937" sldId="2123260130"/>
            <ac:spMk id="18" creationId="{F5306FAC-1505-253D-875F-7168CCB65C68}"/>
          </ac:spMkLst>
        </pc:spChg>
        <pc:spChg chg="mod">
          <ac:chgData name="Patrick MASSON" userId="c917163b1fa4a578" providerId="LiveId" clId="{851906E8-403E-4E8B-BB13-FC760C67CD70}" dt="2025-06-27T13:02:53.758" v="211"/>
          <ac:spMkLst>
            <pc:docMk/>
            <pc:sldMk cId="1043220937" sldId="2123260130"/>
            <ac:spMk id="19" creationId="{20430277-40CA-D7BB-6780-11DC9310F20F}"/>
          </ac:spMkLst>
        </pc:spChg>
        <pc:spChg chg="mod">
          <ac:chgData name="Patrick MASSON" userId="c917163b1fa4a578" providerId="LiveId" clId="{851906E8-403E-4E8B-BB13-FC760C67CD70}" dt="2025-06-27T13:02:53.758" v="211"/>
          <ac:spMkLst>
            <pc:docMk/>
            <pc:sldMk cId="1043220937" sldId="2123260130"/>
            <ac:spMk id="20" creationId="{F37766E6-F4D9-EB5E-9A4D-074650ED0F68}"/>
          </ac:spMkLst>
        </pc:spChg>
        <pc:spChg chg="add mod">
          <ac:chgData name="Patrick MASSON" userId="c917163b1fa4a578" providerId="LiveId" clId="{851906E8-403E-4E8B-BB13-FC760C67CD70}" dt="2025-06-27T13:02:53.758" v="211"/>
          <ac:spMkLst>
            <pc:docMk/>
            <pc:sldMk cId="1043220937" sldId="2123260130"/>
            <ac:spMk id="21" creationId="{98A726EB-8710-78FD-2D94-85C95E88DF84}"/>
          </ac:spMkLst>
        </pc:spChg>
        <pc:grpChg chg="add mod">
          <ac:chgData name="Patrick MASSON" userId="c917163b1fa4a578" providerId="LiveId" clId="{851906E8-403E-4E8B-BB13-FC760C67CD70}" dt="2025-06-27T13:02:53.758" v="211"/>
          <ac:grpSpMkLst>
            <pc:docMk/>
            <pc:sldMk cId="1043220937" sldId="2123260130"/>
            <ac:grpSpMk id="15" creationId="{C33B2A05-3DFF-D69B-A94B-4C27C2491733}"/>
          </ac:grpSpMkLst>
        </pc:grpChg>
      </pc:sldChg>
      <pc:sldChg chg="addSp delSp modSp add mod">
        <pc:chgData name="Patrick MASSON" userId="c917163b1fa4a578" providerId="LiveId" clId="{851906E8-403E-4E8B-BB13-FC760C67CD70}" dt="2025-06-29T09:57:22.315" v="238" actId="14100"/>
        <pc:sldMkLst>
          <pc:docMk/>
          <pc:sldMk cId="1317592361" sldId="2123260131"/>
        </pc:sldMkLst>
        <pc:spChg chg="add mod">
          <ac:chgData name="Patrick MASSON" userId="c917163b1fa4a578" providerId="LiveId" clId="{851906E8-403E-4E8B-BB13-FC760C67CD70}" dt="2025-06-27T12:59:39.286" v="151"/>
          <ac:spMkLst>
            <pc:docMk/>
            <pc:sldMk cId="1317592361" sldId="2123260131"/>
            <ac:spMk id="2" creationId="{2D3AA8EB-DA1D-EEB8-32E7-D2C7AB8044DC}"/>
          </ac:spMkLst>
        </pc:spChg>
        <pc:spChg chg="mod">
          <ac:chgData name="Patrick MASSON" userId="c917163b1fa4a578" providerId="LiveId" clId="{851906E8-403E-4E8B-BB13-FC760C67CD70}" dt="2025-06-29T09:57:16.190" v="236" actId="123"/>
          <ac:spMkLst>
            <pc:docMk/>
            <pc:sldMk cId="1317592361" sldId="2123260131"/>
            <ac:spMk id="12" creationId="{F4733EBA-C4C0-4F48-4713-547A15A01BD8}"/>
          </ac:spMkLst>
        </pc:spChg>
        <pc:spChg chg="mod">
          <ac:chgData name="Patrick MASSON" userId="c917163b1fa4a578" providerId="LiveId" clId="{851906E8-403E-4E8B-BB13-FC760C67CD70}" dt="2025-06-29T09:57:22.315" v="238" actId="14100"/>
          <ac:spMkLst>
            <pc:docMk/>
            <pc:sldMk cId="1317592361" sldId="2123260131"/>
            <ac:spMk id="29" creationId="{B277EEAE-B7A1-4D9B-59A3-0DE31944C671}"/>
          </ac:spMkLst>
        </pc:spChg>
        <pc:spChg chg="mod">
          <ac:chgData name="Patrick MASSON" userId="c917163b1fa4a578" providerId="LiveId" clId="{851906E8-403E-4E8B-BB13-FC760C67CD70}" dt="2025-06-26T14:26:10.316" v="18"/>
          <ac:spMkLst>
            <pc:docMk/>
            <pc:sldMk cId="1317592361" sldId="2123260131"/>
            <ac:spMk id="41" creationId="{B7967BB6-2377-2DFF-96A9-584DC6CB7119}"/>
          </ac:spMkLst>
        </pc:spChg>
        <pc:spChg chg="mod">
          <ac:chgData name="Patrick MASSON" userId="c917163b1fa4a578" providerId="LiveId" clId="{851906E8-403E-4E8B-BB13-FC760C67CD70}" dt="2025-06-26T14:26:10.316" v="18"/>
          <ac:spMkLst>
            <pc:docMk/>
            <pc:sldMk cId="1317592361" sldId="2123260131"/>
            <ac:spMk id="42" creationId="{64F6B3A4-034B-DB93-CA77-C336C24855F7}"/>
          </ac:spMkLst>
        </pc:spChg>
        <pc:spChg chg="mod">
          <ac:chgData name="Patrick MASSON" userId="c917163b1fa4a578" providerId="LiveId" clId="{851906E8-403E-4E8B-BB13-FC760C67CD70}" dt="2025-06-26T14:26:10.316" v="18"/>
          <ac:spMkLst>
            <pc:docMk/>
            <pc:sldMk cId="1317592361" sldId="2123260131"/>
            <ac:spMk id="43" creationId="{35219C8E-03CA-F2E2-9125-793555599B15}"/>
          </ac:spMkLst>
        </pc:spChg>
        <pc:spChg chg="mod">
          <ac:chgData name="Patrick MASSON" userId="c917163b1fa4a578" providerId="LiveId" clId="{851906E8-403E-4E8B-BB13-FC760C67CD70}" dt="2025-06-26T14:26:10.316" v="18"/>
          <ac:spMkLst>
            <pc:docMk/>
            <pc:sldMk cId="1317592361" sldId="2123260131"/>
            <ac:spMk id="44" creationId="{44C33F01-AC6B-BB0C-4BF7-7E7E8DEECE1A}"/>
          </ac:spMkLst>
        </pc:spChg>
        <pc:spChg chg="mod">
          <ac:chgData name="Patrick MASSON" userId="c917163b1fa4a578" providerId="LiveId" clId="{851906E8-403E-4E8B-BB13-FC760C67CD70}" dt="2025-06-26T14:26:10.316" v="18"/>
          <ac:spMkLst>
            <pc:docMk/>
            <pc:sldMk cId="1317592361" sldId="2123260131"/>
            <ac:spMk id="45" creationId="{13452AD7-4E2E-D731-7018-9F83802A9E71}"/>
          </ac:spMkLst>
        </pc:spChg>
        <pc:spChg chg="add mod">
          <ac:chgData name="Patrick MASSON" userId="c917163b1fa4a578" providerId="LiveId" clId="{851906E8-403E-4E8B-BB13-FC760C67CD70}" dt="2025-06-26T14:26:10.316" v="18"/>
          <ac:spMkLst>
            <pc:docMk/>
            <pc:sldMk cId="1317592361" sldId="2123260131"/>
            <ac:spMk id="46" creationId="{A676C102-6E78-DAA1-A63A-83F24F3D7F82}"/>
          </ac:spMkLst>
        </pc:spChg>
        <pc:grpChg chg="add mod">
          <ac:chgData name="Patrick MASSON" userId="c917163b1fa4a578" providerId="LiveId" clId="{851906E8-403E-4E8B-BB13-FC760C67CD70}" dt="2025-06-26T14:26:10.316" v="18"/>
          <ac:grpSpMkLst>
            <pc:docMk/>
            <pc:sldMk cId="1317592361" sldId="2123260131"/>
            <ac:grpSpMk id="40" creationId="{26AE78F6-C1AE-ADDC-4072-A66E94AEA760}"/>
          </ac:grpSpMkLst>
        </pc:grpChg>
      </pc:sldChg>
      <pc:sldChg chg="addSp delSp modSp add mod">
        <pc:chgData name="Patrick MASSON" userId="c917163b1fa4a578" providerId="LiveId" clId="{851906E8-403E-4E8B-BB13-FC760C67CD70}" dt="2025-06-27T13:00:00.028" v="166" actId="20577"/>
        <pc:sldMkLst>
          <pc:docMk/>
          <pc:sldMk cId="2862286456" sldId="2123260132"/>
        </pc:sldMkLst>
        <pc:spChg chg="add mod">
          <ac:chgData name="Patrick MASSON" userId="c917163b1fa4a578" providerId="LiveId" clId="{851906E8-403E-4E8B-BB13-FC760C67CD70}" dt="2025-06-27T13:00:00.028" v="166" actId="20577"/>
          <ac:spMkLst>
            <pc:docMk/>
            <pc:sldMk cId="2862286456" sldId="2123260132"/>
            <ac:spMk id="2" creationId="{2B7DD4B4-FA2B-81D5-1C7C-052586226325}"/>
          </ac:spMkLst>
        </pc:spChg>
        <pc:spChg chg="mod">
          <ac:chgData name="Patrick MASSON" userId="c917163b1fa4a578" providerId="LiveId" clId="{851906E8-403E-4E8B-BB13-FC760C67CD70}" dt="2025-06-27T07:22:26.546" v="39"/>
          <ac:spMkLst>
            <pc:docMk/>
            <pc:sldMk cId="2862286456" sldId="2123260132"/>
            <ac:spMk id="70" creationId="{3AF03E62-7826-48B8-2AE6-1C7648CDDD20}"/>
          </ac:spMkLst>
        </pc:spChg>
        <pc:spChg chg="mod">
          <ac:chgData name="Patrick MASSON" userId="c917163b1fa4a578" providerId="LiveId" clId="{851906E8-403E-4E8B-BB13-FC760C67CD70}" dt="2025-06-27T07:22:26.546" v="39"/>
          <ac:spMkLst>
            <pc:docMk/>
            <pc:sldMk cId="2862286456" sldId="2123260132"/>
            <ac:spMk id="71" creationId="{695A24C0-C375-671F-CF36-286CC03FFFC0}"/>
          </ac:spMkLst>
        </pc:spChg>
        <pc:spChg chg="mod">
          <ac:chgData name="Patrick MASSON" userId="c917163b1fa4a578" providerId="LiveId" clId="{851906E8-403E-4E8B-BB13-FC760C67CD70}" dt="2025-06-27T07:22:26.546" v="39"/>
          <ac:spMkLst>
            <pc:docMk/>
            <pc:sldMk cId="2862286456" sldId="2123260132"/>
            <ac:spMk id="72" creationId="{7A81D65F-775C-E5DD-ABFA-0B5FABE9DF2F}"/>
          </ac:spMkLst>
        </pc:spChg>
        <pc:spChg chg="mod">
          <ac:chgData name="Patrick MASSON" userId="c917163b1fa4a578" providerId="LiveId" clId="{851906E8-403E-4E8B-BB13-FC760C67CD70}" dt="2025-06-27T07:22:26.546" v="39"/>
          <ac:spMkLst>
            <pc:docMk/>
            <pc:sldMk cId="2862286456" sldId="2123260132"/>
            <ac:spMk id="73" creationId="{422D0BF8-1A2C-6FE2-01BE-F707E4392BD6}"/>
          </ac:spMkLst>
        </pc:spChg>
        <pc:spChg chg="mod">
          <ac:chgData name="Patrick MASSON" userId="c917163b1fa4a578" providerId="LiveId" clId="{851906E8-403E-4E8B-BB13-FC760C67CD70}" dt="2025-06-27T07:22:26.546" v="39"/>
          <ac:spMkLst>
            <pc:docMk/>
            <pc:sldMk cId="2862286456" sldId="2123260132"/>
            <ac:spMk id="74" creationId="{535F00C5-AE04-E96E-378A-E19A80115C49}"/>
          </ac:spMkLst>
        </pc:spChg>
        <pc:spChg chg="add mod">
          <ac:chgData name="Patrick MASSON" userId="c917163b1fa4a578" providerId="LiveId" clId="{851906E8-403E-4E8B-BB13-FC760C67CD70}" dt="2025-06-27T07:22:26.546" v="39"/>
          <ac:spMkLst>
            <pc:docMk/>
            <pc:sldMk cId="2862286456" sldId="2123260132"/>
            <ac:spMk id="75" creationId="{07BD182F-E84F-4776-5A1F-20C8A4179CBD}"/>
          </ac:spMkLst>
        </pc:spChg>
        <pc:grpChg chg="add mod">
          <ac:chgData name="Patrick MASSON" userId="c917163b1fa4a578" providerId="LiveId" clId="{851906E8-403E-4E8B-BB13-FC760C67CD70}" dt="2025-06-27T07:22:26.546" v="39"/>
          <ac:grpSpMkLst>
            <pc:docMk/>
            <pc:sldMk cId="2862286456" sldId="2123260132"/>
            <ac:grpSpMk id="68" creationId="{A0AFD253-3D16-6C26-E006-ADDB474CE652}"/>
          </ac:grpSpMkLst>
        </pc:grpChg>
      </pc:sldChg>
      <pc:sldChg chg="addSp delSp modSp add mod">
        <pc:chgData name="Patrick MASSON" userId="c917163b1fa4a578" providerId="LiveId" clId="{851906E8-403E-4E8B-BB13-FC760C67CD70}" dt="2025-06-27T13:00:09.773" v="167"/>
        <pc:sldMkLst>
          <pc:docMk/>
          <pc:sldMk cId="3329144764" sldId="2123260133"/>
        </pc:sldMkLst>
        <pc:spChg chg="add mod">
          <ac:chgData name="Patrick MASSON" userId="c917163b1fa4a578" providerId="LiveId" clId="{851906E8-403E-4E8B-BB13-FC760C67CD70}" dt="2025-06-27T13:00:09.773" v="167"/>
          <ac:spMkLst>
            <pc:docMk/>
            <pc:sldMk cId="3329144764" sldId="2123260133"/>
            <ac:spMk id="2" creationId="{2FFCFB85-EA2C-9D2C-F29A-2B791068D498}"/>
          </ac:spMkLst>
        </pc:spChg>
        <pc:spChg chg="mod">
          <ac:chgData name="Patrick MASSON" userId="c917163b1fa4a578" providerId="LiveId" clId="{851906E8-403E-4E8B-BB13-FC760C67CD70}" dt="2025-06-27T07:20:47.241" v="28"/>
          <ac:spMkLst>
            <pc:docMk/>
            <pc:sldMk cId="3329144764" sldId="2123260133"/>
            <ac:spMk id="15" creationId="{E80C6377-1B32-B966-AEEF-C9C22D31647D}"/>
          </ac:spMkLst>
        </pc:spChg>
        <pc:spChg chg="mod">
          <ac:chgData name="Patrick MASSON" userId="c917163b1fa4a578" providerId="LiveId" clId="{851906E8-403E-4E8B-BB13-FC760C67CD70}" dt="2025-06-27T07:20:47.241" v="28"/>
          <ac:spMkLst>
            <pc:docMk/>
            <pc:sldMk cId="3329144764" sldId="2123260133"/>
            <ac:spMk id="17" creationId="{CB250372-9BB7-6EC8-E9F1-A4FE98EF21A1}"/>
          </ac:spMkLst>
        </pc:spChg>
        <pc:spChg chg="mod">
          <ac:chgData name="Patrick MASSON" userId="c917163b1fa4a578" providerId="LiveId" clId="{851906E8-403E-4E8B-BB13-FC760C67CD70}" dt="2025-06-27T07:20:47.241" v="28"/>
          <ac:spMkLst>
            <pc:docMk/>
            <pc:sldMk cId="3329144764" sldId="2123260133"/>
            <ac:spMk id="19" creationId="{E3529D3D-6A6B-7470-B1C5-1DB6012A7A17}"/>
          </ac:spMkLst>
        </pc:spChg>
        <pc:spChg chg="mod">
          <ac:chgData name="Patrick MASSON" userId="c917163b1fa4a578" providerId="LiveId" clId="{851906E8-403E-4E8B-BB13-FC760C67CD70}" dt="2025-06-27T07:20:47.241" v="28"/>
          <ac:spMkLst>
            <pc:docMk/>
            <pc:sldMk cId="3329144764" sldId="2123260133"/>
            <ac:spMk id="20" creationId="{559BF3E1-9C36-D2BA-A9CF-5E5B506653E3}"/>
          </ac:spMkLst>
        </pc:spChg>
        <pc:spChg chg="mod">
          <ac:chgData name="Patrick MASSON" userId="c917163b1fa4a578" providerId="LiveId" clId="{851906E8-403E-4E8B-BB13-FC760C67CD70}" dt="2025-06-27T07:20:47.241" v="28"/>
          <ac:spMkLst>
            <pc:docMk/>
            <pc:sldMk cId="3329144764" sldId="2123260133"/>
            <ac:spMk id="21" creationId="{77571529-1216-F528-1037-ABB2A3819B03}"/>
          </ac:spMkLst>
        </pc:spChg>
        <pc:spChg chg="add mod">
          <ac:chgData name="Patrick MASSON" userId="c917163b1fa4a578" providerId="LiveId" clId="{851906E8-403E-4E8B-BB13-FC760C67CD70}" dt="2025-06-27T07:20:47.241" v="28"/>
          <ac:spMkLst>
            <pc:docMk/>
            <pc:sldMk cId="3329144764" sldId="2123260133"/>
            <ac:spMk id="22" creationId="{17EDDCD5-9962-A502-0465-BB00239984B3}"/>
          </ac:spMkLst>
        </pc:spChg>
        <pc:grpChg chg="add mod">
          <ac:chgData name="Patrick MASSON" userId="c917163b1fa4a578" providerId="LiveId" clId="{851906E8-403E-4E8B-BB13-FC760C67CD70}" dt="2025-06-27T07:20:47.241" v="28"/>
          <ac:grpSpMkLst>
            <pc:docMk/>
            <pc:sldMk cId="3329144764" sldId="2123260133"/>
            <ac:grpSpMk id="3" creationId="{D0FA1D28-7373-DFE1-D842-B1E128220A60}"/>
          </ac:grpSpMkLst>
        </pc:gr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errBars>
            <c:errBarType val="plus"/>
            <c:errValType val="cust"/>
            <c:noEndCap val="0"/>
            <c:plus>
              <c:numRef>
                <c:f>Feuil1!$D$11:$E$11</c:f>
                <c:numCache>
                  <c:formatCode>General</c:formatCode>
                  <c:ptCount val="2"/>
                  <c:pt idx="0">
                    <c:v>4</c:v>
                  </c:pt>
                  <c:pt idx="1">
                    <c:v>2</c:v>
                  </c:pt>
                </c:numCache>
              </c:numRef>
            </c:plus>
            <c:minus>
              <c:numRef>
                <c:f>Feuil1!$D$12:$E$12</c:f>
                <c:numCache>
                  <c:formatCode>General</c:formatCode>
                  <c:ptCount val="2"/>
                  <c:pt idx="0">
                    <c:v>3</c:v>
                  </c:pt>
                  <c:pt idx="1">
                    <c:v>2</c:v>
                  </c:pt>
                </c:numCache>
              </c:numRef>
            </c:minus>
            <c:spPr>
              <a:noFill/>
              <a:ln w="19050" cap="flat" cmpd="sng" algn="ctr">
                <a:solidFill>
                  <a:srgbClr val="000000"/>
                </a:solidFill>
                <a:round/>
              </a:ln>
              <a:effectLst/>
            </c:spPr>
          </c:errBars>
          <c:val>
            <c:numRef>
              <c:f>Feuil1!$D$9:$E$9</c:f>
              <c:numCache>
                <c:formatCode>General</c:formatCode>
                <c:ptCount val="2"/>
                <c:pt idx="0">
                  <c:v>16</c:v>
                </c:pt>
                <c:pt idx="1">
                  <c:v>3</c:v>
                </c:pt>
              </c:numCache>
            </c:numRef>
          </c:val>
          <c:extLst>
            <c:ext xmlns:c16="http://schemas.microsoft.com/office/drawing/2014/chart" uri="{C3380CC4-5D6E-409C-BE32-E72D297353CC}">
              <c16:uniqueId val="{00000000-56C2-4E65-AF46-E59E1351CEF8}"/>
            </c:ext>
          </c:extLst>
        </c:ser>
        <c:dLbls>
          <c:showLegendKey val="0"/>
          <c:showVal val="0"/>
          <c:showCatName val="0"/>
          <c:showSerName val="0"/>
          <c:showPercent val="0"/>
          <c:showBubbleSize val="0"/>
        </c:dLbls>
        <c:gapWidth val="100"/>
        <c:overlap val="-24"/>
        <c:axId val="1074336783"/>
        <c:axId val="1074332943"/>
      </c:barChart>
      <c:catAx>
        <c:axId val="1074336783"/>
        <c:scaling>
          <c:orientation val="minMax"/>
        </c:scaling>
        <c:delete val="1"/>
        <c:axPos val="b"/>
        <c:majorTickMark val="out"/>
        <c:minorTickMark val="none"/>
        <c:tickLblPos val="nextTo"/>
        <c:crossAx val="1074332943"/>
        <c:crosses val="autoZero"/>
        <c:auto val="1"/>
        <c:lblAlgn val="ctr"/>
        <c:lblOffset val="100"/>
        <c:noMultiLvlLbl val="0"/>
      </c:catAx>
      <c:valAx>
        <c:axId val="1074332943"/>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743367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errBars>
            <c:errBarType val="plus"/>
            <c:errValType val="cust"/>
            <c:noEndCap val="0"/>
            <c:plus>
              <c:numRef>
                <c:f>Feuil2!$B$7:$C$7</c:f>
                <c:numCache>
                  <c:formatCode>General</c:formatCode>
                  <c:ptCount val="2"/>
                  <c:pt idx="0">
                    <c:v>12</c:v>
                  </c:pt>
                  <c:pt idx="1">
                    <c:v>5</c:v>
                  </c:pt>
                </c:numCache>
              </c:numRef>
            </c:plus>
            <c:minus>
              <c:numRef>
                <c:f>Feuil2!$B$8:$C$8</c:f>
                <c:numCache>
                  <c:formatCode>General</c:formatCode>
                  <c:ptCount val="2"/>
                  <c:pt idx="0">
                    <c:v>12</c:v>
                  </c:pt>
                  <c:pt idx="1">
                    <c:v>5</c:v>
                  </c:pt>
                </c:numCache>
              </c:numRef>
            </c:minus>
            <c:spPr>
              <a:noFill/>
              <a:ln w="19050">
                <a:solidFill>
                  <a:schemeClr val="tx1"/>
                </a:solidFill>
                <a:round/>
              </a:ln>
              <a:effectLst/>
            </c:spPr>
          </c:errBars>
          <c:val>
            <c:numRef>
              <c:f>Feuil2!$B$6:$C$6</c:f>
              <c:numCache>
                <c:formatCode>General</c:formatCode>
                <c:ptCount val="2"/>
                <c:pt idx="0">
                  <c:v>40</c:v>
                </c:pt>
                <c:pt idx="1">
                  <c:v>29</c:v>
                </c:pt>
              </c:numCache>
            </c:numRef>
          </c:val>
          <c:extLst>
            <c:ext xmlns:c16="http://schemas.microsoft.com/office/drawing/2014/chart" uri="{C3380CC4-5D6E-409C-BE32-E72D297353CC}">
              <c16:uniqueId val="{00000000-4285-4777-9D9F-9E7D5A2634B7}"/>
            </c:ext>
          </c:extLst>
        </c:ser>
        <c:dLbls>
          <c:showLegendKey val="0"/>
          <c:showVal val="0"/>
          <c:showCatName val="0"/>
          <c:showSerName val="0"/>
          <c:showPercent val="0"/>
          <c:showBubbleSize val="0"/>
        </c:dLbls>
        <c:gapWidth val="100"/>
        <c:overlap val="-24"/>
        <c:axId val="1423067712"/>
        <c:axId val="1423065312"/>
      </c:barChart>
      <c:catAx>
        <c:axId val="1423067712"/>
        <c:scaling>
          <c:orientation val="minMax"/>
        </c:scaling>
        <c:delete val="1"/>
        <c:axPos val="b"/>
        <c:numFmt formatCode="General" sourceLinked="1"/>
        <c:majorTickMark val="none"/>
        <c:minorTickMark val="none"/>
        <c:tickLblPos val="nextTo"/>
        <c:crossAx val="1423065312"/>
        <c:crosses val="autoZero"/>
        <c:auto val="1"/>
        <c:lblAlgn val="ctr"/>
        <c:lblOffset val="100"/>
        <c:noMultiLvlLbl val="0"/>
      </c:catAx>
      <c:valAx>
        <c:axId val="142306531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crossAx val="14230677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pieChart>
        <c:varyColors val="1"/>
        <c:ser>
          <c:idx val="0"/>
          <c:order val="0"/>
          <c:dPt>
            <c:idx val="0"/>
            <c:bubble3D val="0"/>
            <c: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w="19050">
                <a:solidFill>
                  <a:schemeClr val="lt1"/>
                </a:solidFill>
              </a:ln>
              <a:effectLst/>
            </c:spPr>
            <c:extLst>
              <c:ext xmlns:c16="http://schemas.microsoft.com/office/drawing/2014/chart" uri="{C3380CC4-5D6E-409C-BE32-E72D297353CC}">
                <c16:uniqueId val="{00000001-1EC1-4AB2-B980-E6EF9C238F07}"/>
              </c:ext>
            </c:extLst>
          </c:dPt>
          <c:dPt>
            <c:idx val="1"/>
            <c:bubble3D val="0"/>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w="19050">
                <a:solidFill>
                  <a:schemeClr val="lt1"/>
                </a:solidFill>
              </a:ln>
              <a:effectLst/>
            </c:spPr>
            <c:extLst>
              <c:ext xmlns:c16="http://schemas.microsoft.com/office/drawing/2014/chart" uri="{C3380CC4-5D6E-409C-BE32-E72D297353CC}">
                <c16:uniqueId val="{00000003-1EC1-4AB2-B980-E6EF9C238F07}"/>
              </c:ext>
            </c:extLst>
          </c:dPt>
          <c:val>
            <c:numRef>
              <c:f>Sheet1!$G$5:$G$6</c:f>
              <c:numCache>
                <c:formatCode>General</c:formatCode>
                <c:ptCount val="2"/>
                <c:pt idx="0">
                  <c:v>22303</c:v>
                </c:pt>
                <c:pt idx="1">
                  <c:v>6783</c:v>
                </c:pt>
              </c:numCache>
            </c:numRef>
          </c:val>
          <c:extLst>
            <c:ext xmlns:c16="http://schemas.microsoft.com/office/drawing/2014/chart" uri="{C3380CC4-5D6E-409C-BE32-E72D297353CC}">
              <c16:uniqueId val="{00000004-1EC1-4AB2-B980-E6EF9C238F0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c:spPr>
          <c:invertIfNegative val="0"/>
          <c:val>
            <c:numRef>
              <c:f>Feuil1!$D$6</c:f>
              <c:numCache>
                <c:formatCode>General</c:formatCode>
                <c:ptCount val="1"/>
                <c:pt idx="0">
                  <c:v>32</c:v>
                </c:pt>
              </c:numCache>
            </c:numRef>
          </c:val>
          <c:extLst>
            <c:ext xmlns:c16="http://schemas.microsoft.com/office/drawing/2014/chart" uri="{C3380CC4-5D6E-409C-BE32-E72D297353CC}">
              <c16:uniqueId val="{00000000-4B1D-4FD5-93EF-82606BFB027B}"/>
            </c:ext>
          </c:extLst>
        </c:ser>
        <c:ser>
          <c:idx val="1"/>
          <c:order val="1"/>
          <c:spPr>
            <a:solidFill>
              <a:schemeClr val="accent2"/>
            </a:solidFill>
            <a:ln>
              <a:noFill/>
            </a:ln>
            <a:effectLst/>
          </c:spPr>
          <c:invertIfNegative val="0"/>
          <c:dPt>
            <c:idx val="0"/>
            <c:invertIfNegative val="0"/>
            <c:bubble3D val="0"/>
            <c: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c:spPr>
            <c:extLst>
              <c:ext xmlns:c16="http://schemas.microsoft.com/office/drawing/2014/chart" uri="{C3380CC4-5D6E-409C-BE32-E72D297353CC}">
                <c16:uniqueId val="{00000002-4B1D-4FD5-93EF-82606BFB027B}"/>
              </c:ext>
            </c:extLst>
          </c:dPt>
          <c:val>
            <c:numRef>
              <c:f>Feuil1!$E$6</c:f>
              <c:numCache>
                <c:formatCode>General</c:formatCode>
                <c:ptCount val="1"/>
                <c:pt idx="0">
                  <c:v>11</c:v>
                </c:pt>
              </c:numCache>
            </c:numRef>
          </c:val>
          <c:extLst>
            <c:ext xmlns:c16="http://schemas.microsoft.com/office/drawing/2014/chart" uri="{C3380CC4-5D6E-409C-BE32-E72D297353CC}">
              <c16:uniqueId val="{00000003-4B1D-4FD5-93EF-82606BFB027B}"/>
            </c:ext>
          </c:extLst>
        </c:ser>
        <c:ser>
          <c:idx val="2"/>
          <c:order val="2"/>
          <c: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c:spPr>
          <c:invertIfNegative val="0"/>
          <c:val>
            <c:numRef>
              <c:f>Feuil1!$F$6</c:f>
              <c:numCache>
                <c:formatCode>General</c:formatCode>
                <c:ptCount val="1"/>
                <c:pt idx="0">
                  <c:v>21</c:v>
                </c:pt>
              </c:numCache>
            </c:numRef>
          </c:val>
          <c:extLst>
            <c:ext xmlns:c16="http://schemas.microsoft.com/office/drawing/2014/chart" uri="{C3380CC4-5D6E-409C-BE32-E72D297353CC}">
              <c16:uniqueId val="{00000004-4B1D-4FD5-93EF-82606BFB027B}"/>
            </c:ext>
          </c:extLst>
        </c:ser>
        <c:dLbls>
          <c:showLegendKey val="0"/>
          <c:showVal val="0"/>
          <c:showCatName val="0"/>
          <c:showSerName val="0"/>
          <c:showPercent val="0"/>
          <c:showBubbleSize val="0"/>
        </c:dLbls>
        <c:gapWidth val="176"/>
        <c:overlap val="-100"/>
        <c:axId val="1843790112"/>
        <c:axId val="1843791072"/>
      </c:barChart>
      <c:catAx>
        <c:axId val="1843790112"/>
        <c:scaling>
          <c:orientation val="minMax"/>
        </c:scaling>
        <c:delete val="1"/>
        <c:axPos val="b"/>
        <c:numFmt formatCode="General" sourceLinked="1"/>
        <c:majorTickMark val="none"/>
        <c:minorTickMark val="none"/>
        <c:tickLblPos val="nextTo"/>
        <c:crossAx val="1843791072"/>
        <c:crosses val="autoZero"/>
        <c:auto val="1"/>
        <c:lblAlgn val="ctr"/>
        <c:lblOffset val="100"/>
        <c:noMultiLvlLbl val="0"/>
      </c:catAx>
      <c:valAx>
        <c:axId val="184379107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437901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solidFill>
                <a:srgbClr val="0A577A"/>
              </a:solidFill>
            </a:ln>
            <a:effectLst>
              <a:outerShdw blurRad="57150" dist="19050" dir="5400000" algn="ctr" rotWithShape="0">
                <a:srgbClr val="000000">
                  <a:alpha val="63000"/>
                </a:srgbClr>
              </a:outerShdw>
            </a:effectLst>
          </c:spPr>
          <c:invertIfNegative val="0"/>
          <c:val>
            <c:numRef>
              <c:f>Feuil1!$D$9:$E$9</c:f>
              <c:numCache>
                <c:formatCode>General</c:formatCode>
                <c:ptCount val="2"/>
                <c:pt idx="0">
                  <c:v>6</c:v>
                </c:pt>
                <c:pt idx="1">
                  <c:v>10</c:v>
                </c:pt>
              </c:numCache>
            </c:numRef>
          </c:val>
          <c:extLst>
            <c:ext xmlns:c16="http://schemas.microsoft.com/office/drawing/2014/chart" uri="{C3380CC4-5D6E-409C-BE32-E72D297353CC}">
              <c16:uniqueId val="{00000000-3D75-45E9-97DC-400FE51AA17D}"/>
            </c:ext>
          </c:extLst>
        </c:ser>
        <c:dLbls>
          <c:showLegendKey val="0"/>
          <c:showVal val="0"/>
          <c:showCatName val="0"/>
          <c:showSerName val="0"/>
          <c:showPercent val="0"/>
          <c:showBubbleSize val="0"/>
        </c:dLbls>
        <c:gapWidth val="100"/>
        <c:overlap val="-24"/>
        <c:axId val="1074336783"/>
        <c:axId val="1074332943"/>
      </c:barChart>
      <c:catAx>
        <c:axId val="1074336783"/>
        <c:scaling>
          <c:orientation val="minMax"/>
        </c:scaling>
        <c:delete val="1"/>
        <c:axPos val="b"/>
        <c:majorTickMark val="out"/>
        <c:minorTickMark val="none"/>
        <c:tickLblPos val="nextTo"/>
        <c:crossAx val="1074332943"/>
        <c:crosses val="autoZero"/>
        <c:auto val="1"/>
        <c:lblAlgn val="ctr"/>
        <c:lblOffset val="100"/>
        <c:noMultiLvlLbl val="0"/>
      </c:catAx>
      <c:valAx>
        <c:axId val="1074332943"/>
        <c:scaling>
          <c:orientation val="minMax"/>
          <c:max val="12"/>
          <c:min val="0"/>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743367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819AD0-04CB-4E09-BAA1-BBDFD103CE07}" type="datetimeFigureOut">
              <a:rPr lang="fr-FR" smtClean="0"/>
              <a:t>29/06/2025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410643-37F0-4C92-9329-22D5496E26E2}" type="slidenum">
              <a:rPr lang="fr-FR" smtClean="0"/>
              <a:t>‹#›</a:t>
            </a:fld>
            <a:endParaRPr lang="fr-FR"/>
          </a:p>
        </p:txBody>
      </p:sp>
    </p:spTree>
    <p:extLst>
      <p:ext uri="{BB962C8B-B14F-4D97-AF65-F5344CB8AC3E}">
        <p14:creationId xmlns:p14="http://schemas.microsoft.com/office/powerpoint/2010/main" val="2853023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2D410643-37F0-4C92-9329-22D5496E26E2}" type="slidenum">
              <a:rPr lang="fr-FR" smtClean="0"/>
              <a:t>1</a:t>
            </a:fld>
            <a:endParaRPr lang="fr-FR"/>
          </a:p>
        </p:txBody>
      </p:sp>
    </p:spTree>
    <p:extLst>
      <p:ext uri="{BB962C8B-B14F-4D97-AF65-F5344CB8AC3E}">
        <p14:creationId xmlns:p14="http://schemas.microsoft.com/office/powerpoint/2010/main" val="3701668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D6F7A-69F6-7BA5-7875-8D92B8F8811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499BE37-D1AD-E600-DBC3-CD906E75AB7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3A026FD-958A-E308-94D1-06B658FBD2C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1" dirty="0" err="1"/>
              <a:t>Abbreviations</a:t>
            </a:r>
            <a:r>
              <a:rPr lang="fr-FR" b="0" i="1" dirty="0"/>
              <a:t>: GD, </a:t>
            </a:r>
            <a:r>
              <a:rPr lang="en-US" sz="1200" b="0" i="1" dirty="0">
                <a:latin typeface="Arial" panose="020B0604020202020204" pitchFamily="34" charset="0"/>
                <a:cs typeface="Arial" panose="020B0604020202020204" pitchFamily="34" charset="0"/>
              </a:rPr>
              <a:t>Graft dysfunction; LT, Liver transplantation; dd-cfDNA, Donor-derived cell-free DNA; miRNAs, microRNAs; CMV, Cytomegalovirus; CP, </a:t>
            </a:r>
            <a:r>
              <a:rPr lang="fr-FR" sz="1200" b="0" i="1" dirty="0">
                <a:latin typeface="Arial" panose="020B0604020202020204" pitchFamily="34" charset="0"/>
                <a:cs typeface="Arial" panose="020B0604020202020204" pitchFamily="34" charset="0"/>
              </a:rPr>
              <a:t>C</a:t>
            </a:r>
            <a:r>
              <a:rPr lang="fr-FR" b="0" i="1" dirty="0"/>
              <a:t>opies per </a:t>
            </a:r>
            <a:r>
              <a:rPr lang="fr-FR" b="0" i="1" dirty="0" err="1"/>
              <a:t>mL</a:t>
            </a:r>
            <a:r>
              <a:rPr lang="fr-FR" b="0" i="1" dirty="0"/>
              <a:t>; </a:t>
            </a:r>
            <a:r>
              <a:rPr lang="en-US" sz="1200" b="0" i="1" dirty="0">
                <a:latin typeface="Arial" panose="020B0604020202020204" pitchFamily="34" charset="0"/>
                <a:cs typeface="Arial" panose="020B0604020202020204" pitchFamily="34" charset="0"/>
              </a:rPr>
              <a:t>IRI, </a:t>
            </a:r>
            <a:r>
              <a:rPr lang="fr-FR" b="0" i="1" dirty="0" err="1"/>
              <a:t>Ischemia</a:t>
            </a:r>
            <a:r>
              <a:rPr lang="fr-FR" b="0" i="1" dirty="0"/>
              <a:t> reperfusion injuries; AUROC, </a:t>
            </a:r>
            <a:r>
              <a:rPr lang="en-US" b="0" i="1" dirty="0"/>
              <a:t>Area under the receiver operating characteristic curve; CI, Confidence interval.</a:t>
            </a:r>
          </a:p>
          <a:p>
            <a:endParaRPr lang="fr-FR" b="1" dirty="0"/>
          </a:p>
          <a:p>
            <a:r>
              <a:rPr lang="fr-FR" b="1" dirty="0"/>
              <a:t>Reference </a:t>
            </a:r>
            <a:r>
              <a:rPr lang="fr-FR" b="1" dirty="0" err="1"/>
              <a:t>Number</a:t>
            </a:r>
            <a:r>
              <a:rPr lang="fr-FR" b="1" dirty="0"/>
              <a:t>: 2138 </a:t>
            </a:r>
          </a:p>
          <a:p>
            <a:r>
              <a:rPr lang="fr-FR" b="1" dirty="0"/>
              <a:t>MONITORING OF DD-CFDNA AND MIRNA FOR EARLY DETECTION OF GRAFT DYSFUNCTION IN ADULT LIVER TRANSPLANT </a:t>
            </a:r>
          </a:p>
          <a:p>
            <a:endParaRPr lang="fr-FR" b="1" dirty="0"/>
          </a:p>
          <a:p>
            <a:r>
              <a:rPr lang="fr-FR" b="1" dirty="0" err="1"/>
              <a:t>Judit</a:t>
            </a:r>
            <a:r>
              <a:rPr lang="fr-FR" b="1" dirty="0"/>
              <a:t> Julián</a:t>
            </a:r>
            <a:r>
              <a:rPr lang="fr-FR" b="1" baseline="30000" dirty="0"/>
              <a:t>1</a:t>
            </a:r>
            <a:r>
              <a:rPr lang="fr-FR" b="1" dirty="0"/>
              <a:t>, Olga Millán</a:t>
            </a:r>
            <a:r>
              <a:rPr lang="fr-FR" b="1" baseline="30000" dirty="0"/>
              <a:t>2</a:t>
            </a:r>
            <a:r>
              <a:rPr lang="fr-FR" b="1" dirty="0"/>
              <a:t>, Pablo Ruiz</a:t>
            </a:r>
            <a:r>
              <a:rPr lang="fr-FR" b="1" baseline="30000" dirty="0"/>
              <a:t>3</a:t>
            </a:r>
            <a:r>
              <a:rPr lang="fr-FR" b="1" dirty="0"/>
              <a:t>, Esther Titos</a:t>
            </a:r>
            <a:r>
              <a:rPr lang="fr-FR" b="1" baseline="30000" dirty="0"/>
              <a:t>4</a:t>
            </a:r>
            <a:r>
              <a:rPr lang="fr-FR" b="1" dirty="0"/>
              <a:t>, Alba Díaz</a:t>
            </a:r>
            <a:r>
              <a:rPr lang="fr-FR" b="1" baseline="30000" dirty="0"/>
              <a:t>5</a:t>
            </a:r>
            <a:r>
              <a:rPr lang="fr-FR" b="1" dirty="0"/>
              <a:t>, </a:t>
            </a:r>
            <a:r>
              <a:rPr lang="fr-FR" b="1" dirty="0" err="1"/>
              <a:t>Yiliam</a:t>
            </a:r>
            <a:r>
              <a:rPr lang="fr-FR" b="1" dirty="0"/>
              <a:t> </a:t>
            </a:r>
            <a:r>
              <a:rPr lang="fr-FR" b="1" dirty="0" err="1"/>
              <a:t>Fundora</a:t>
            </a:r>
            <a:r>
              <a:rPr lang="fr-FR" b="1" dirty="0"/>
              <a:t> Suárez</a:t>
            </a:r>
            <a:r>
              <a:rPr lang="fr-FR" b="1" baseline="30000" dirty="0"/>
              <a:t>6</a:t>
            </a:r>
            <a:r>
              <a:rPr lang="fr-FR" b="1" dirty="0"/>
              <a:t>, Jordi Colmenero</a:t>
            </a:r>
            <a:r>
              <a:rPr lang="fr-FR" b="1" baseline="30000" dirty="0"/>
              <a:t>3</a:t>
            </a:r>
            <a:r>
              <a:rPr lang="fr-FR" b="1" dirty="0"/>
              <a:t>, Constantino Fondevila</a:t>
            </a:r>
            <a:r>
              <a:rPr lang="fr-FR" b="1" baseline="30000" dirty="0"/>
              <a:t>7</a:t>
            </a:r>
            <a:r>
              <a:rPr lang="fr-FR" b="1" dirty="0"/>
              <a:t>, Joan Anton Puig</a:t>
            </a:r>
            <a:r>
              <a:rPr lang="fr-FR" b="1" baseline="30000" dirty="0"/>
              <a:t>4</a:t>
            </a:r>
            <a:r>
              <a:rPr lang="fr-FR" b="1" dirty="0"/>
              <a:t>, </a:t>
            </a:r>
            <a:r>
              <a:rPr lang="fr-FR" b="1" dirty="0" err="1"/>
              <a:t>Mercè</a:t>
            </a:r>
            <a:r>
              <a:rPr lang="fr-FR" b="1" dirty="0"/>
              <a:t> Brunet</a:t>
            </a:r>
            <a:r>
              <a:rPr lang="fr-FR" b="1" baseline="30000" dirty="0"/>
              <a:t>8</a:t>
            </a:r>
            <a:r>
              <a:rPr lang="fr-FR" b="1" dirty="0"/>
              <a:t> </a:t>
            </a:r>
          </a:p>
          <a:p>
            <a:endParaRPr lang="fr-FR" dirty="0"/>
          </a:p>
          <a:p>
            <a:r>
              <a:rPr lang="fr-FR" i="1" baseline="30000" dirty="0"/>
              <a:t>1</a:t>
            </a:r>
            <a:r>
              <a:rPr lang="fr-FR" i="1" dirty="0"/>
              <a:t>Biochemistry and </a:t>
            </a:r>
            <a:r>
              <a:rPr lang="fr-FR" i="1" dirty="0" err="1"/>
              <a:t>Molecular</a:t>
            </a:r>
            <a:r>
              <a:rPr lang="fr-FR" i="1" dirty="0"/>
              <a:t> </a:t>
            </a:r>
            <a:r>
              <a:rPr lang="fr-FR" i="1" dirty="0" err="1"/>
              <a:t>Genetics</a:t>
            </a:r>
            <a:r>
              <a:rPr lang="fr-FR" i="1" dirty="0"/>
              <a:t>, </a:t>
            </a:r>
            <a:r>
              <a:rPr lang="fr-FR" i="1" dirty="0" err="1"/>
              <a:t>Biomedical</a:t>
            </a:r>
            <a:r>
              <a:rPr lang="fr-FR" i="1" dirty="0"/>
              <a:t> Diagnostic Center, Hospital </a:t>
            </a:r>
            <a:r>
              <a:rPr lang="fr-FR" i="1" dirty="0" err="1"/>
              <a:t>Clínic</a:t>
            </a:r>
            <a:r>
              <a:rPr lang="fr-FR" i="1" dirty="0"/>
              <a:t>, Barcelona, </a:t>
            </a:r>
            <a:r>
              <a:rPr lang="fr-FR" i="1" baseline="30000" dirty="0"/>
              <a:t>2</a:t>
            </a:r>
            <a:r>
              <a:rPr lang="fr-FR" i="1" dirty="0"/>
              <a:t>Liver and Digestive </a:t>
            </a:r>
            <a:r>
              <a:rPr lang="fr-FR" i="1" dirty="0" err="1"/>
              <a:t>Diseases</a:t>
            </a:r>
            <a:r>
              <a:rPr lang="fr-FR" i="1" dirty="0"/>
              <a:t> Networking </a:t>
            </a:r>
            <a:r>
              <a:rPr lang="fr-FR" i="1" dirty="0" err="1"/>
              <a:t>Biomedical</a:t>
            </a:r>
            <a:r>
              <a:rPr lang="fr-FR" i="1" dirty="0"/>
              <a:t> </a:t>
            </a:r>
            <a:r>
              <a:rPr lang="fr-FR" i="1" dirty="0" err="1"/>
              <a:t>Research</a:t>
            </a:r>
            <a:r>
              <a:rPr lang="fr-FR" i="1" dirty="0"/>
              <a:t> Centre (</a:t>
            </a:r>
            <a:r>
              <a:rPr lang="fr-FR" i="1" dirty="0" err="1"/>
              <a:t>CIBERehd</a:t>
            </a:r>
            <a:r>
              <a:rPr lang="fr-FR" i="1" dirty="0"/>
              <a:t>), </a:t>
            </a:r>
            <a:r>
              <a:rPr lang="fr-FR" i="1" dirty="0" err="1"/>
              <a:t>Pharmacology</a:t>
            </a:r>
            <a:r>
              <a:rPr lang="fr-FR" i="1" dirty="0"/>
              <a:t> and </a:t>
            </a:r>
            <a:r>
              <a:rPr lang="fr-FR" i="1" dirty="0" err="1"/>
              <a:t>Toxicology</a:t>
            </a:r>
            <a:r>
              <a:rPr lang="fr-FR" i="1" dirty="0"/>
              <a:t>, </a:t>
            </a:r>
            <a:r>
              <a:rPr lang="fr-FR" i="1" dirty="0" err="1"/>
              <a:t>Biomedical</a:t>
            </a:r>
            <a:r>
              <a:rPr lang="fr-FR" i="1" dirty="0"/>
              <a:t> Diagnostic Center , Hospital </a:t>
            </a:r>
            <a:r>
              <a:rPr lang="fr-FR" i="1" dirty="0" err="1"/>
              <a:t>Clínic</a:t>
            </a:r>
            <a:r>
              <a:rPr lang="fr-FR" i="1" dirty="0"/>
              <a:t> Barcelona, IDIBAPS, </a:t>
            </a:r>
            <a:r>
              <a:rPr lang="fr-FR" i="1" dirty="0" err="1"/>
              <a:t>University</a:t>
            </a:r>
            <a:r>
              <a:rPr lang="fr-FR" i="1" dirty="0"/>
              <a:t> of Barcelona, Barcelona, </a:t>
            </a:r>
            <a:r>
              <a:rPr lang="fr-FR" i="1" baseline="30000" dirty="0"/>
              <a:t>3</a:t>
            </a:r>
            <a:r>
              <a:rPr lang="fr-FR" i="1" dirty="0"/>
              <a:t>Liver Unit, Hospital Clinic, IDIBAPS, </a:t>
            </a:r>
            <a:r>
              <a:rPr lang="fr-FR" i="1" dirty="0" err="1"/>
              <a:t>CIBERehd</a:t>
            </a:r>
            <a:r>
              <a:rPr lang="fr-FR" i="1" dirty="0"/>
              <a:t>, </a:t>
            </a:r>
            <a:r>
              <a:rPr lang="fr-FR" i="1" dirty="0" err="1"/>
              <a:t>University</a:t>
            </a:r>
            <a:r>
              <a:rPr lang="fr-FR" i="1" dirty="0"/>
              <a:t> of Barcelona, Barcelona, </a:t>
            </a:r>
            <a:r>
              <a:rPr lang="fr-FR" i="1" baseline="30000" dirty="0"/>
              <a:t>4</a:t>
            </a:r>
            <a:r>
              <a:rPr lang="fr-FR" i="1" dirty="0"/>
              <a:t>Molecular </a:t>
            </a:r>
            <a:r>
              <a:rPr lang="fr-FR" i="1" dirty="0" err="1"/>
              <a:t>Biology</a:t>
            </a:r>
            <a:r>
              <a:rPr lang="fr-FR" i="1" dirty="0"/>
              <a:t> CORE </a:t>
            </a:r>
            <a:r>
              <a:rPr lang="fr-FR" i="1" dirty="0" err="1"/>
              <a:t>Laboratory</a:t>
            </a:r>
            <a:r>
              <a:rPr lang="fr-FR" i="1" dirty="0"/>
              <a:t>, </a:t>
            </a:r>
            <a:r>
              <a:rPr lang="fr-FR" i="1" dirty="0" err="1"/>
              <a:t>Biomedical</a:t>
            </a:r>
            <a:r>
              <a:rPr lang="fr-FR" i="1" dirty="0"/>
              <a:t> Diagnostic Centre , Hospital </a:t>
            </a:r>
            <a:r>
              <a:rPr lang="fr-FR" i="1" dirty="0" err="1"/>
              <a:t>Clínic</a:t>
            </a:r>
            <a:r>
              <a:rPr lang="fr-FR" i="1" dirty="0"/>
              <a:t>, Barcelona, </a:t>
            </a:r>
            <a:r>
              <a:rPr lang="fr-FR" i="1" baseline="30000" dirty="0"/>
              <a:t>5</a:t>
            </a:r>
            <a:r>
              <a:rPr lang="fr-FR" i="1" dirty="0"/>
              <a:t>Pathological </a:t>
            </a:r>
            <a:r>
              <a:rPr lang="fr-FR" i="1" dirty="0" err="1"/>
              <a:t>Anatomy</a:t>
            </a:r>
            <a:r>
              <a:rPr lang="fr-FR" i="1" dirty="0"/>
              <a:t>, </a:t>
            </a:r>
            <a:r>
              <a:rPr lang="fr-FR" i="1" dirty="0" err="1"/>
              <a:t>Biomedical</a:t>
            </a:r>
            <a:r>
              <a:rPr lang="fr-FR" i="1" dirty="0"/>
              <a:t> Diagnostic Centre , Hospital </a:t>
            </a:r>
            <a:r>
              <a:rPr lang="fr-FR" i="1" dirty="0" err="1"/>
              <a:t>Clínic</a:t>
            </a:r>
            <a:r>
              <a:rPr lang="fr-FR" i="1" dirty="0"/>
              <a:t>, Barcelona, </a:t>
            </a:r>
            <a:r>
              <a:rPr lang="fr-FR" i="1" baseline="30000" dirty="0"/>
              <a:t>6</a:t>
            </a:r>
            <a:r>
              <a:rPr lang="fr-FR" i="1" dirty="0"/>
              <a:t>Department of General and Digestive </a:t>
            </a:r>
            <a:r>
              <a:rPr lang="fr-FR" i="1" dirty="0" err="1"/>
              <a:t>Surgery</a:t>
            </a:r>
            <a:r>
              <a:rPr lang="fr-FR" i="1" dirty="0"/>
              <a:t> , Hospital </a:t>
            </a:r>
            <a:r>
              <a:rPr lang="fr-FR" i="1" dirty="0" err="1"/>
              <a:t>Clínic</a:t>
            </a:r>
            <a:r>
              <a:rPr lang="fr-FR" i="1" dirty="0"/>
              <a:t>, IDIBAPS, </a:t>
            </a:r>
            <a:r>
              <a:rPr lang="fr-FR" i="1" dirty="0" err="1"/>
              <a:t>University</a:t>
            </a:r>
            <a:r>
              <a:rPr lang="fr-FR" i="1" dirty="0"/>
              <a:t> of Barcelona, Barcelona, </a:t>
            </a:r>
            <a:r>
              <a:rPr lang="fr-FR" i="1" baseline="30000" dirty="0"/>
              <a:t>7</a:t>
            </a:r>
            <a:r>
              <a:rPr lang="fr-FR" i="1" dirty="0"/>
              <a:t>General &amp; Digestive </a:t>
            </a:r>
            <a:r>
              <a:rPr lang="fr-FR" i="1" dirty="0" err="1"/>
              <a:t>Surgery</a:t>
            </a:r>
            <a:r>
              <a:rPr lang="fr-FR" i="1" dirty="0"/>
              <a:t> Service, Hospital </a:t>
            </a:r>
            <a:r>
              <a:rPr lang="fr-FR" i="1" dirty="0" err="1"/>
              <a:t>Universitario</a:t>
            </a:r>
            <a:r>
              <a:rPr lang="fr-FR" i="1" dirty="0"/>
              <a:t> La Paz, </a:t>
            </a:r>
            <a:r>
              <a:rPr lang="fr-FR" i="1" dirty="0" err="1"/>
              <a:t>IdiPAZ</a:t>
            </a:r>
            <a:r>
              <a:rPr lang="fr-FR" i="1" dirty="0"/>
              <a:t>, </a:t>
            </a:r>
            <a:r>
              <a:rPr lang="fr-FR" i="1" dirty="0" err="1"/>
              <a:t>CIBERehd</a:t>
            </a:r>
            <a:r>
              <a:rPr lang="fr-FR" i="1" dirty="0"/>
              <a:t>, Madrid, </a:t>
            </a:r>
            <a:r>
              <a:rPr lang="fr-FR" i="1" baseline="30000" dirty="0"/>
              <a:t>8</a:t>
            </a:r>
            <a:r>
              <a:rPr lang="fr-FR" i="1" dirty="0"/>
              <a:t>Pharmacology and </a:t>
            </a:r>
            <a:r>
              <a:rPr lang="fr-FR" i="1" dirty="0" err="1"/>
              <a:t>Toxicology</a:t>
            </a:r>
            <a:r>
              <a:rPr lang="fr-FR" i="1" dirty="0"/>
              <a:t>, </a:t>
            </a:r>
            <a:r>
              <a:rPr lang="fr-FR" i="1" dirty="0" err="1"/>
              <a:t>Biomedical</a:t>
            </a:r>
            <a:r>
              <a:rPr lang="fr-FR" i="1" dirty="0"/>
              <a:t> Diagnostic Center , Hospital </a:t>
            </a:r>
            <a:r>
              <a:rPr lang="fr-FR" i="1" dirty="0" err="1"/>
              <a:t>Clínic</a:t>
            </a:r>
            <a:r>
              <a:rPr lang="fr-FR" i="1" dirty="0"/>
              <a:t> Barcelona, IDIBAPS, </a:t>
            </a:r>
            <a:r>
              <a:rPr lang="fr-FR" i="1" dirty="0" err="1"/>
              <a:t>CIBERehd</a:t>
            </a:r>
            <a:r>
              <a:rPr lang="fr-FR" i="1" dirty="0"/>
              <a:t>, </a:t>
            </a:r>
            <a:r>
              <a:rPr lang="fr-FR" i="1" dirty="0" err="1"/>
              <a:t>University</a:t>
            </a:r>
            <a:r>
              <a:rPr lang="fr-FR" i="1" dirty="0"/>
              <a:t> of Barcelona, Barcelona </a:t>
            </a:r>
          </a:p>
          <a:p>
            <a:endParaRPr lang="fr-FR" dirty="0"/>
          </a:p>
          <a:p>
            <a:r>
              <a:rPr lang="fr-FR" b="1" dirty="0"/>
              <a:t>Background</a:t>
            </a:r>
            <a:r>
              <a:rPr lang="fr-FR" dirty="0"/>
              <a:t>: The </a:t>
            </a:r>
            <a:r>
              <a:rPr lang="fr-FR" dirty="0" err="1"/>
              <a:t>diagnosis</a:t>
            </a:r>
            <a:r>
              <a:rPr lang="fr-FR" dirty="0"/>
              <a:t> of </a:t>
            </a:r>
            <a:r>
              <a:rPr lang="fr-FR" dirty="0" err="1"/>
              <a:t>graft</a:t>
            </a:r>
            <a:r>
              <a:rPr lang="fr-FR" dirty="0"/>
              <a:t> </a:t>
            </a:r>
            <a:r>
              <a:rPr lang="fr-FR" dirty="0" err="1"/>
              <a:t>dysfunction</a:t>
            </a:r>
            <a:r>
              <a:rPr lang="fr-FR" dirty="0"/>
              <a:t> (GD) </a:t>
            </a:r>
            <a:r>
              <a:rPr lang="fr-FR" dirty="0" err="1"/>
              <a:t>remains</a:t>
            </a:r>
            <a:r>
              <a:rPr lang="fr-FR" dirty="0"/>
              <a:t> a challenge in </a:t>
            </a:r>
            <a:r>
              <a:rPr lang="fr-FR" dirty="0" err="1"/>
              <a:t>liver</a:t>
            </a:r>
            <a:r>
              <a:rPr lang="fr-FR" dirty="0"/>
              <a:t> transplantation (LT), </a:t>
            </a:r>
            <a:r>
              <a:rPr lang="fr-FR" dirty="0" err="1"/>
              <a:t>necessitating</a:t>
            </a:r>
            <a:r>
              <a:rPr lang="fr-FR" dirty="0"/>
              <a:t> the identification of reliable non-invasive </a:t>
            </a:r>
            <a:r>
              <a:rPr lang="fr-FR" dirty="0" err="1"/>
              <a:t>biomarkers</a:t>
            </a:r>
            <a:r>
              <a:rPr lang="fr-FR" dirty="0"/>
              <a:t>. </a:t>
            </a:r>
            <a:r>
              <a:rPr lang="fr-FR" dirty="0" err="1"/>
              <a:t>Donor-derived</a:t>
            </a:r>
            <a:r>
              <a:rPr lang="fr-FR" dirty="0"/>
              <a:t> </a:t>
            </a:r>
            <a:r>
              <a:rPr lang="fr-FR" dirty="0" err="1"/>
              <a:t>cell</a:t>
            </a:r>
            <a:r>
              <a:rPr lang="fr-FR" dirty="0"/>
              <a:t>-free DNA (dd-</a:t>
            </a:r>
            <a:r>
              <a:rPr lang="fr-FR" dirty="0" err="1"/>
              <a:t>cfDNA</a:t>
            </a:r>
            <a:r>
              <a:rPr lang="fr-FR" dirty="0"/>
              <a:t>) has </a:t>
            </a:r>
            <a:r>
              <a:rPr lang="fr-FR" dirty="0" err="1"/>
              <a:t>emerged</a:t>
            </a:r>
            <a:r>
              <a:rPr lang="fr-FR" dirty="0"/>
              <a:t> as a </a:t>
            </a:r>
            <a:r>
              <a:rPr lang="fr-FR" dirty="0" err="1"/>
              <a:t>promising</a:t>
            </a:r>
            <a:r>
              <a:rPr lang="fr-FR" dirty="0"/>
              <a:t> </a:t>
            </a:r>
            <a:r>
              <a:rPr lang="fr-FR" dirty="0" err="1"/>
              <a:t>biomarker</a:t>
            </a:r>
            <a:r>
              <a:rPr lang="fr-FR" dirty="0"/>
              <a:t> for </a:t>
            </a:r>
            <a:r>
              <a:rPr lang="fr-FR" dirty="0" err="1"/>
              <a:t>this</a:t>
            </a:r>
            <a:r>
              <a:rPr lang="fr-FR" dirty="0"/>
              <a:t> </a:t>
            </a:r>
            <a:r>
              <a:rPr lang="fr-FR" dirty="0" err="1"/>
              <a:t>purpose</a:t>
            </a:r>
            <a:r>
              <a:rPr lang="fr-FR" dirty="0"/>
              <a:t>. </a:t>
            </a:r>
            <a:r>
              <a:rPr lang="fr-FR" dirty="0" err="1"/>
              <a:t>Additionally</a:t>
            </a:r>
            <a:r>
              <a:rPr lang="fr-FR" dirty="0"/>
              <a:t>, </a:t>
            </a:r>
            <a:r>
              <a:rPr lang="fr-FR" dirty="0" err="1"/>
              <a:t>microRNAs</a:t>
            </a:r>
            <a:r>
              <a:rPr lang="fr-FR" dirty="0"/>
              <a:t> (miRNA), </a:t>
            </a:r>
            <a:r>
              <a:rPr lang="fr-FR" dirty="0" err="1"/>
              <a:t>particularly</a:t>
            </a:r>
            <a:r>
              <a:rPr lang="fr-FR" dirty="0"/>
              <a:t> miR-155, miR-181, and miR-122, have been </a:t>
            </a:r>
            <a:r>
              <a:rPr lang="fr-FR" dirty="0" err="1"/>
              <a:t>identified</a:t>
            </a:r>
            <a:r>
              <a:rPr lang="fr-FR" dirty="0"/>
              <a:t> as </a:t>
            </a:r>
            <a:r>
              <a:rPr lang="fr-FR" dirty="0" err="1"/>
              <a:t>potential</a:t>
            </a:r>
            <a:r>
              <a:rPr lang="fr-FR" dirty="0"/>
              <a:t> </a:t>
            </a:r>
            <a:r>
              <a:rPr lang="fr-FR" dirty="0" err="1"/>
              <a:t>biomarkers</a:t>
            </a:r>
            <a:r>
              <a:rPr lang="fr-FR" dirty="0"/>
              <a:t> for GD by </a:t>
            </a:r>
            <a:r>
              <a:rPr lang="fr-FR" dirty="0" err="1"/>
              <a:t>our</a:t>
            </a:r>
            <a:r>
              <a:rPr lang="fr-FR" dirty="0"/>
              <a:t> group. This </a:t>
            </a:r>
            <a:r>
              <a:rPr lang="fr-FR" dirty="0" err="1"/>
              <a:t>study</a:t>
            </a:r>
            <a:r>
              <a:rPr lang="fr-FR" dirty="0"/>
              <a:t> </a:t>
            </a:r>
            <a:r>
              <a:rPr lang="fr-FR" dirty="0" err="1"/>
              <a:t>aims</a:t>
            </a:r>
            <a:r>
              <a:rPr lang="fr-FR" dirty="0"/>
              <a:t> to </a:t>
            </a:r>
            <a:r>
              <a:rPr lang="fr-FR" dirty="0" err="1"/>
              <a:t>evaluate</a:t>
            </a:r>
            <a:r>
              <a:rPr lang="fr-FR" dirty="0"/>
              <a:t> the combination of </a:t>
            </a:r>
            <a:r>
              <a:rPr lang="fr-FR" dirty="0" err="1"/>
              <a:t>both</a:t>
            </a:r>
            <a:r>
              <a:rPr lang="fr-FR" dirty="0"/>
              <a:t> </a:t>
            </a:r>
            <a:r>
              <a:rPr lang="fr-FR" dirty="0" err="1"/>
              <a:t>biomarkers</a:t>
            </a:r>
            <a:r>
              <a:rPr lang="fr-FR" dirty="0"/>
              <a:t> </a:t>
            </a:r>
          </a:p>
          <a:p>
            <a:r>
              <a:rPr lang="fr-FR" b="1" dirty="0"/>
              <a:t>Methods</a:t>
            </a:r>
            <a:r>
              <a:rPr lang="fr-FR" dirty="0"/>
              <a:t>: Prospective, </a:t>
            </a:r>
            <a:r>
              <a:rPr lang="fr-FR" dirty="0" err="1"/>
              <a:t>observational</a:t>
            </a:r>
            <a:r>
              <a:rPr lang="fr-FR" dirty="0"/>
              <a:t> </a:t>
            </a:r>
            <a:r>
              <a:rPr lang="fr-FR" dirty="0" err="1"/>
              <a:t>study</a:t>
            </a:r>
            <a:r>
              <a:rPr lang="fr-FR" dirty="0"/>
              <a:t> </a:t>
            </a:r>
            <a:r>
              <a:rPr lang="fr-FR" dirty="0" err="1"/>
              <a:t>conducted</a:t>
            </a:r>
            <a:r>
              <a:rPr lang="fr-FR" dirty="0"/>
              <a:t> in a </a:t>
            </a:r>
            <a:r>
              <a:rPr lang="fr-FR" dirty="0" err="1"/>
              <a:t>cohort</a:t>
            </a:r>
            <a:r>
              <a:rPr lang="fr-FR" dirty="0"/>
              <a:t> of 70 patients </a:t>
            </a:r>
            <a:r>
              <a:rPr lang="fr-FR" dirty="0" err="1"/>
              <a:t>followed</a:t>
            </a:r>
            <a:r>
              <a:rPr lang="fr-FR" dirty="0"/>
              <a:t> </a:t>
            </a:r>
            <a:r>
              <a:rPr lang="fr-FR" dirty="0" err="1"/>
              <a:t>during</a:t>
            </a:r>
            <a:r>
              <a:rPr lang="fr-FR" dirty="0"/>
              <a:t> the 1st </a:t>
            </a:r>
            <a:r>
              <a:rPr lang="fr-FR" dirty="0" err="1"/>
              <a:t>year</a:t>
            </a:r>
            <a:r>
              <a:rPr lang="fr-FR" dirty="0"/>
              <a:t> </a:t>
            </a:r>
            <a:r>
              <a:rPr lang="fr-FR" dirty="0" err="1"/>
              <a:t>after</a:t>
            </a:r>
            <a:r>
              <a:rPr lang="fr-FR" dirty="0"/>
              <a:t> LT. </a:t>
            </a:r>
            <a:r>
              <a:rPr lang="fr-FR" dirty="0" err="1"/>
              <a:t>Liver</a:t>
            </a:r>
            <a:r>
              <a:rPr lang="fr-FR" dirty="0"/>
              <a:t> </a:t>
            </a:r>
            <a:r>
              <a:rPr lang="fr-FR" dirty="0" err="1"/>
              <a:t>function</a:t>
            </a:r>
            <a:r>
              <a:rPr lang="fr-FR" dirty="0"/>
              <a:t> tests, </a:t>
            </a:r>
            <a:r>
              <a:rPr lang="fr-FR" dirty="0" err="1"/>
              <a:t>pharmacokinetic</a:t>
            </a:r>
            <a:r>
              <a:rPr lang="fr-FR" dirty="0"/>
              <a:t> monitoring, miRNA and dd-</a:t>
            </a:r>
            <a:r>
              <a:rPr lang="fr-FR" dirty="0" err="1"/>
              <a:t>cfDNA</a:t>
            </a:r>
            <a:r>
              <a:rPr lang="fr-FR" dirty="0"/>
              <a:t> </a:t>
            </a:r>
            <a:r>
              <a:rPr lang="fr-FR" dirty="0" err="1"/>
              <a:t>analysis</a:t>
            </a:r>
            <a:r>
              <a:rPr lang="fr-FR" dirty="0"/>
              <a:t> </a:t>
            </a:r>
            <a:r>
              <a:rPr lang="fr-FR" dirty="0" err="1"/>
              <a:t>were</a:t>
            </a:r>
            <a:r>
              <a:rPr lang="fr-FR" dirty="0"/>
              <a:t> </a:t>
            </a:r>
            <a:r>
              <a:rPr lang="fr-FR" dirty="0" err="1"/>
              <a:t>performed</a:t>
            </a:r>
            <a:r>
              <a:rPr lang="fr-FR" dirty="0"/>
              <a:t> on </a:t>
            </a:r>
            <a:r>
              <a:rPr lang="fr-FR" dirty="0" err="1"/>
              <a:t>predetermined</a:t>
            </a:r>
            <a:r>
              <a:rPr lang="fr-FR" dirty="0"/>
              <a:t> time points. dd-</a:t>
            </a:r>
            <a:r>
              <a:rPr lang="fr-FR" dirty="0" err="1"/>
              <a:t>cfDNA</a:t>
            </a:r>
            <a:r>
              <a:rPr lang="fr-FR" dirty="0"/>
              <a:t> </a:t>
            </a:r>
            <a:r>
              <a:rPr lang="fr-FR" dirty="0" err="1"/>
              <a:t>was</a:t>
            </a:r>
            <a:r>
              <a:rPr lang="fr-FR" dirty="0"/>
              <a:t> </a:t>
            </a:r>
            <a:r>
              <a:rPr lang="fr-FR" dirty="0" err="1"/>
              <a:t>quantified</a:t>
            </a:r>
            <a:r>
              <a:rPr lang="fr-FR" dirty="0"/>
              <a:t> by multiplex PCR and </a:t>
            </a:r>
            <a:r>
              <a:rPr lang="fr-FR" dirty="0" err="1"/>
              <a:t>miRNAs</a:t>
            </a:r>
            <a:r>
              <a:rPr lang="fr-FR" dirty="0"/>
              <a:t> by </a:t>
            </a:r>
            <a:r>
              <a:rPr lang="fr-FR" dirty="0" err="1"/>
              <a:t>qPCR</a:t>
            </a:r>
            <a:r>
              <a:rPr lang="fr-FR" dirty="0"/>
              <a:t> </a:t>
            </a:r>
          </a:p>
          <a:p>
            <a:r>
              <a:rPr lang="fr-FR" b="1" dirty="0" err="1"/>
              <a:t>Results</a:t>
            </a:r>
            <a:r>
              <a:rPr lang="fr-FR" dirty="0"/>
              <a:t>: A total of 437 patient </a:t>
            </a:r>
            <a:r>
              <a:rPr lang="fr-FR" dirty="0" err="1"/>
              <a:t>samples</a:t>
            </a:r>
            <a:r>
              <a:rPr lang="fr-FR" dirty="0"/>
              <a:t> </a:t>
            </a:r>
            <a:r>
              <a:rPr lang="fr-FR" dirty="0" err="1"/>
              <a:t>were</a:t>
            </a:r>
            <a:r>
              <a:rPr lang="fr-FR" dirty="0"/>
              <a:t> </a:t>
            </a:r>
            <a:r>
              <a:rPr lang="fr-FR" dirty="0" err="1"/>
              <a:t>analyzed</a:t>
            </a:r>
            <a:r>
              <a:rPr lang="fr-FR" dirty="0"/>
              <a:t> for miRNA signature and dd-</a:t>
            </a:r>
            <a:r>
              <a:rPr lang="fr-FR" dirty="0" err="1"/>
              <a:t>cfDNA</a:t>
            </a:r>
            <a:r>
              <a:rPr lang="fr-FR" dirty="0"/>
              <a:t> </a:t>
            </a:r>
            <a:r>
              <a:rPr lang="fr-FR" dirty="0" err="1"/>
              <a:t>levels</a:t>
            </a:r>
            <a:r>
              <a:rPr lang="fr-FR" dirty="0"/>
              <a:t>. </a:t>
            </a:r>
            <a:r>
              <a:rPr lang="fr-FR" dirty="0" err="1"/>
              <a:t>During</a:t>
            </a:r>
            <a:r>
              <a:rPr lang="fr-FR" dirty="0"/>
              <a:t> follow up, 46 </a:t>
            </a:r>
            <a:r>
              <a:rPr lang="fr-FR" dirty="0" err="1"/>
              <a:t>episodes</a:t>
            </a:r>
            <a:r>
              <a:rPr lang="fr-FR" dirty="0"/>
              <a:t> of GD </a:t>
            </a:r>
            <a:r>
              <a:rPr lang="fr-FR" dirty="0" err="1"/>
              <a:t>were</a:t>
            </a:r>
            <a:r>
              <a:rPr lang="fr-FR" dirty="0"/>
              <a:t> </a:t>
            </a:r>
            <a:r>
              <a:rPr lang="fr-FR" dirty="0" err="1"/>
              <a:t>identified</a:t>
            </a:r>
            <a:r>
              <a:rPr lang="fr-FR" dirty="0"/>
              <a:t>, </a:t>
            </a:r>
            <a:r>
              <a:rPr lang="fr-FR" dirty="0" err="1"/>
              <a:t>with</a:t>
            </a:r>
            <a:r>
              <a:rPr lang="fr-FR" dirty="0"/>
              <a:t> biopsies </a:t>
            </a:r>
            <a:r>
              <a:rPr lang="fr-FR" dirty="0" err="1"/>
              <a:t>confirming</a:t>
            </a:r>
            <a:r>
              <a:rPr lang="fr-FR" dirty="0"/>
              <a:t> 14 acute rejection (8 </a:t>
            </a:r>
            <a:r>
              <a:rPr lang="fr-FR" dirty="0" err="1"/>
              <a:t>moderate</a:t>
            </a:r>
            <a:r>
              <a:rPr lang="fr-FR" dirty="0"/>
              <a:t>, 6 </a:t>
            </a:r>
            <a:r>
              <a:rPr lang="fr-FR" dirty="0" err="1"/>
              <a:t>mild</a:t>
            </a:r>
            <a:r>
              <a:rPr lang="fr-FR" dirty="0"/>
              <a:t>). </a:t>
            </a:r>
            <a:r>
              <a:rPr lang="fr-FR" dirty="0" err="1"/>
              <a:t>Other</a:t>
            </a:r>
            <a:r>
              <a:rPr lang="fr-FR" dirty="0"/>
              <a:t> diagnoses </a:t>
            </a:r>
            <a:r>
              <a:rPr lang="fr-FR" dirty="0" err="1"/>
              <a:t>included</a:t>
            </a:r>
            <a:r>
              <a:rPr lang="fr-FR" dirty="0"/>
              <a:t> 15 cases of </a:t>
            </a:r>
            <a:r>
              <a:rPr lang="fr-FR" dirty="0" err="1"/>
              <a:t>cholestasis</a:t>
            </a:r>
            <a:r>
              <a:rPr lang="fr-FR" dirty="0"/>
              <a:t>, 9 active CMV infections (&gt;1000 </a:t>
            </a:r>
            <a:r>
              <a:rPr lang="fr-FR" dirty="0" err="1"/>
              <a:t>cp</a:t>
            </a:r>
            <a:r>
              <a:rPr lang="fr-FR" dirty="0"/>
              <a:t>), 5 </a:t>
            </a:r>
            <a:r>
              <a:rPr lang="fr-FR" dirty="0" err="1"/>
              <a:t>ischemia</a:t>
            </a:r>
            <a:r>
              <a:rPr lang="fr-FR" dirty="0"/>
              <a:t> reperfusion injuries (IRI), and 3 non-</a:t>
            </a:r>
            <a:r>
              <a:rPr lang="fr-FR" dirty="0" err="1"/>
              <a:t>specific</a:t>
            </a:r>
            <a:r>
              <a:rPr lang="fr-FR" dirty="0"/>
              <a:t> </a:t>
            </a:r>
            <a:r>
              <a:rPr lang="fr-FR" dirty="0" err="1"/>
              <a:t>inflammatory</a:t>
            </a:r>
            <a:r>
              <a:rPr lang="fr-FR" dirty="0"/>
              <a:t> </a:t>
            </a:r>
            <a:r>
              <a:rPr lang="fr-FR" dirty="0" err="1"/>
              <a:t>responses</a:t>
            </a:r>
            <a:r>
              <a:rPr lang="fr-FR" dirty="0"/>
              <a:t>. </a:t>
            </a:r>
            <a:r>
              <a:rPr lang="fr-FR" dirty="0" err="1"/>
              <a:t>Clinical</a:t>
            </a:r>
            <a:r>
              <a:rPr lang="fr-FR" dirty="0"/>
              <a:t> </a:t>
            </a:r>
            <a:r>
              <a:rPr lang="fr-FR" dirty="0" err="1"/>
              <a:t>characteristics</a:t>
            </a:r>
            <a:r>
              <a:rPr lang="fr-FR" dirty="0"/>
              <a:t> </a:t>
            </a:r>
            <a:r>
              <a:rPr lang="fr-FR" dirty="0" err="1"/>
              <a:t>did</a:t>
            </a:r>
            <a:r>
              <a:rPr lang="fr-FR" dirty="0"/>
              <a:t> not </a:t>
            </a:r>
            <a:r>
              <a:rPr lang="fr-FR" dirty="0" err="1"/>
              <a:t>differ</a:t>
            </a:r>
            <a:r>
              <a:rPr lang="fr-FR" dirty="0"/>
              <a:t> </a:t>
            </a:r>
            <a:r>
              <a:rPr lang="fr-FR" dirty="0" err="1"/>
              <a:t>significantly</a:t>
            </a:r>
            <a:r>
              <a:rPr lang="fr-FR" dirty="0"/>
              <a:t> </a:t>
            </a:r>
            <a:r>
              <a:rPr lang="fr-FR" dirty="0" err="1"/>
              <a:t>across</a:t>
            </a:r>
            <a:r>
              <a:rPr lang="fr-FR" dirty="0"/>
              <a:t> groups. dd-</a:t>
            </a:r>
            <a:r>
              <a:rPr lang="fr-FR" dirty="0" err="1"/>
              <a:t>cfDNA</a:t>
            </a:r>
            <a:r>
              <a:rPr lang="fr-FR" dirty="0"/>
              <a:t> </a:t>
            </a:r>
            <a:r>
              <a:rPr lang="fr-FR" dirty="0" err="1"/>
              <a:t>levels</a:t>
            </a:r>
            <a:r>
              <a:rPr lang="fr-FR" dirty="0"/>
              <a:t> </a:t>
            </a:r>
            <a:r>
              <a:rPr lang="fr-FR" dirty="0" err="1"/>
              <a:t>exhibited</a:t>
            </a:r>
            <a:r>
              <a:rPr lang="fr-FR" dirty="0"/>
              <a:t> a </a:t>
            </a:r>
            <a:r>
              <a:rPr lang="fr-FR" dirty="0" err="1"/>
              <a:t>decreasing</a:t>
            </a:r>
            <a:r>
              <a:rPr lang="fr-FR" dirty="0"/>
              <a:t> trend </a:t>
            </a:r>
            <a:r>
              <a:rPr lang="fr-FR" dirty="0" err="1"/>
              <a:t>after</a:t>
            </a:r>
            <a:r>
              <a:rPr lang="fr-FR" dirty="0"/>
              <a:t> IRI, </a:t>
            </a:r>
            <a:r>
              <a:rPr lang="fr-FR" dirty="0" err="1"/>
              <a:t>with</a:t>
            </a:r>
            <a:r>
              <a:rPr lang="fr-FR" dirty="0"/>
              <a:t> </a:t>
            </a:r>
            <a:r>
              <a:rPr lang="fr-FR" dirty="0" err="1"/>
              <a:t>significant</a:t>
            </a:r>
            <a:r>
              <a:rPr lang="fr-FR" dirty="0"/>
              <a:t> </a:t>
            </a:r>
            <a:r>
              <a:rPr lang="fr-FR" dirty="0" err="1"/>
              <a:t>differences</a:t>
            </a:r>
            <a:r>
              <a:rPr lang="fr-FR" dirty="0"/>
              <a:t> </a:t>
            </a:r>
            <a:r>
              <a:rPr lang="fr-FR" dirty="0" err="1"/>
              <a:t>observed</a:t>
            </a:r>
            <a:r>
              <a:rPr lang="fr-FR" dirty="0"/>
              <a:t> </a:t>
            </a:r>
            <a:r>
              <a:rPr lang="fr-FR" dirty="0" err="1"/>
              <a:t>between</a:t>
            </a:r>
            <a:r>
              <a:rPr lang="fr-FR" dirty="0"/>
              <a:t> stable patients and </a:t>
            </a:r>
            <a:r>
              <a:rPr lang="fr-FR" dirty="0" err="1"/>
              <a:t>those</a:t>
            </a:r>
            <a:r>
              <a:rPr lang="fr-FR" dirty="0"/>
              <a:t> at </a:t>
            </a:r>
            <a:r>
              <a:rPr lang="fr-FR" dirty="0" err="1"/>
              <a:t>risk</a:t>
            </a:r>
            <a:r>
              <a:rPr lang="fr-FR" dirty="0"/>
              <a:t> for rejection </a:t>
            </a:r>
            <a:r>
              <a:rPr lang="fr-FR" dirty="0" err="1"/>
              <a:t>after</a:t>
            </a:r>
            <a:r>
              <a:rPr lang="fr-FR" dirty="0"/>
              <a:t> the 2nd </a:t>
            </a:r>
            <a:r>
              <a:rPr lang="fr-FR" dirty="0" err="1"/>
              <a:t>week</a:t>
            </a:r>
            <a:r>
              <a:rPr lang="fr-FR" dirty="0"/>
              <a:t>, </a:t>
            </a:r>
            <a:r>
              <a:rPr lang="fr-FR" dirty="0" err="1"/>
              <a:t>demonstrating</a:t>
            </a:r>
            <a:r>
              <a:rPr lang="fr-FR" dirty="0"/>
              <a:t> </a:t>
            </a:r>
            <a:r>
              <a:rPr lang="fr-FR" dirty="0" err="1"/>
              <a:t>higher</a:t>
            </a:r>
            <a:r>
              <a:rPr lang="fr-FR" dirty="0"/>
              <a:t> dd-</a:t>
            </a:r>
            <a:r>
              <a:rPr lang="fr-FR" dirty="0" err="1"/>
              <a:t>cfDNA</a:t>
            </a:r>
            <a:r>
              <a:rPr lang="fr-FR" dirty="0"/>
              <a:t> </a:t>
            </a:r>
            <a:r>
              <a:rPr lang="fr-FR" dirty="0" err="1"/>
              <a:t>levels</a:t>
            </a:r>
            <a:r>
              <a:rPr lang="fr-FR" dirty="0"/>
              <a:t> (p&lt;0.01)</a:t>
            </a:r>
            <a:r>
              <a:rPr lang="en-US" dirty="0"/>
              <a:t> in the second group. The optimal dd-cfDNA cut-off for diagnosing rejection was 9.88%, with a sensitivity of 1, specificity of 0.67, positive predictive value of 17.5%, negative predictive value of 100%, and an area under the receiver operating characteristic curve (AUROC) of 0.812 (95% CI 0.757 0.868). Notably, cholestasis patients also exhibited a significant increase dd-cfDNA levels, suggesting its potential role in diagnosing this condition. In this cohort, we confirmed the predictive and diagnostic capacity of the miRNA signature previously studied by our group. </a:t>
            </a:r>
          </a:p>
          <a:p>
            <a:r>
              <a:rPr lang="en-US" b="1" dirty="0"/>
              <a:t>Conclusions</a:t>
            </a:r>
            <a:r>
              <a:rPr lang="en-US" dirty="0"/>
              <a:t>: The combination of dd-cfDNA and miRNA offers a promising approach for diagnosing GD in LT. miRNAs are effective in detecting rejection early, particularly within the first weeks post-transplant, while dd-cfDNA becomes more useful for ongoing monitoring and late rejection or cholestasis detection.</a:t>
            </a:r>
            <a:endParaRPr lang="fr-FR" dirty="0"/>
          </a:p>
          <a:p>
            <a:endParaRPr lang="fr-FR" dirty="0"/>
          </a:p>
        </p:txBody>
      </p:sp>
      <p:sp>
        <p:nvSpPr>
          <p:cNvPr id="4" name="Espace réservé du numéro de diapositive 3">
            <a:extLst>
              <a:ext uri="{FF2B5EF4-FFF2-40B4-BE49-F238E27FC236}">
                <a16:creationId xmlns:a16="http://schemas.microsoft.com/office/drawing/2014/main" id="{32B9CE2A-32FC-9E3B-9A6D-32213A1845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1766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19624-CFBA-F687-E2D2-9168041B282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293669C-5669-4149-EB1B-84468F52D93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D270993-82D5-6D07-E9FC-A0A3AD24C630}"/>
              </a:ext>
            </a:extLst>
          </p:cNvPr>
          <p:cNvSpPr>
            <a:spLocks noGrp="1"/>
          </p:cNvSpPr>
          <p:nvPr>
            <p:ph type="body" idx="1"/>
          </p:nvPr>
        </p:nvSpPr>
        <p:spPr/>
        <p:txBody>
          <a:bodyPr/>
          <a:lstStyle/>
          <a:p>
            <a:r>
              <a:rPr lang="fr-FR" b="0" i="1" dirty="0" err="1">
                <a:latin typeface="+mn-lt"/>
              </a:rPr>
              <a:t>Abbreviations</a:t>
            </a:r>
            <a:r>
              <a:rPr lang="fr-FR" b="0" i="1" dirty="0">
                <a:latin typeface="+mn-lt"/>
              </a:rPr>
              <a:t>: </a:t>
            </a:r>
            <a:r>
              <a:rPr lang="fr-FR" sz="1200" i="1" dirty="0">
                <a:latin typeface="+mn-lt"/>
                <a:cs typeface="Arial" panose="020B0604020202020204" pitchFamily="34" charset="0"/>
              </a:rPr>
              <a:t>HCC, </a:t>
            </a:r>
            <a:r>
              <a:rPr lang="fr-FR" sz="1200" i="1" dirty="0" err="1">
                <a:latin typeface="+mn-lt"/>
                <a:cs typeface="Arial" panose="020B0604020202020204" pitchFamily="34" charset="0"/>
              </a:rPr>
              <a:t>Hepatocellular</a:t>
            </a:r>
            <a:r>
              <a:rPr lang="fr-FR" sz="1200" i="1" dirty="0">
                <a:latin typeface="+mn-lt"/>
                <a:cs typeface="Arial" panose="020B0604020202020204" pitchFamily="34" charset="0"/>
              </a:rPr>
              <a:t> </a:t>
            </a:r>
            <a:r>
              <a:rPr lang="fr-FR" sz="1200" i="1" dirty="0" err="1">
                <a:latin typeface="+mn-lt"/>
                <a:cs typeface="Arial" panose="020B0604020202020204" pitchFamily="34" charset="0"/>
              </a:rPr>
              <a:t>carcinoma</a:t>
            </a:r>
            <a:r>
              <a:rPr lang="fr-FR" sz="1200" i="1" dirty="0">
                <a:latin typeface="+mn-lt"/>
                <a:cs typeface="Arial" panose="020B0604020202020204" pitchFamily="34" charset="0"/>
              </a:rPr>
              <a:t>; AB, </a:t>
            </a:r>
            <a:r>
              <a:rPr lang="fr-FR" sz="1200" i="1" dirty="0" err="1">
                <a:latin typeface="+mn-lt"/>
                <a:cs typeface="Arial" panose="020B0604020202020204" pitchFamily="34" charset="0"/>
              </a:rPr>
              <a:t>Atezolizumab</a:t>
            </a:r>
            <a:r>
              <a:rPr lang="fr-FR" sz="1200" i="1" dirty="0">
                <a:latin typeface="+mn-lt"/>
                <a:cs typeface="Arial" panose="020B0604020202020204" pitchFamily="34" charset="0"/>
              </a:rPr>
              <a:t> plus </a:t>
            </a:r>
            <a:r>
              <a:rPr lang="fr-FR" sz="1200" i="1" dirty="0" err="1">
                <a:latin typeface="+mn-lt"/>
                <a:cs typeface="Arial" panose="020B0604020202020204" pitchFamily="34" charset="0"/>
              </a:rPr>
              <a:t>Bevacizumab</a:t>
            </a:r>
            <a:r>
              <a:rPr lang="fr-FR" sz="1200" i="1" dirty="0">
                <a:latin typeface="+mn-lt"/>
                <a:cs typeface="Arial" panose="020B0604020202020204" pitchFamily="34" charset="0"/>
              </a:rPr>
              <a:t>; PC, </a:t>
            </a:r>
            <a:r>
              <a:rPr lang="en-US" sz="1200" i="1" dirty="0">
                <a:latin typeface="+mn-lt"/>
                <a:cs typeface="Arial" panose="020B0604020202020204" pitchFamily="34" charset="0"/>
              </a:rPr>
              <a:t>Potential conversion; OR, objective response;  AC, Actual conversion; UC, Under-conversion.</a:t>
            </a:r>
            <a:endParaRPr lang="fr-FR" b="0" i="1" dirty="0">
              <a:latin typeface="+mn-lt"/>
            </a:endParaRPr>
          </a:p>
          <a:p>
            <a:endParaRPr lang="fr-FR" b="1" dirty="0"/>
          </a:p>
          <a:p>
            <a:r>
              <a:rPr lang="fr-FR" b="1" dirty="0"/>
              <a:t>Reference </a:t>
            </a:r>
            <a:r>
              <a:rPr lang="fr-FR" b="1" dirty="0" err="1"/>
              <a:t>Number</a:t>
            </a:r>
            <a:r>
              <a:rPr lang="fr-FR" b="1" dirty="0"/>
              <a:t>: 2314 </a:t>
            </a:r>
          </a:p>
          <a:p>
            <a:r>
              <a:rPr lang="fr-FR" b="1" dirty="0"/>
              <a:t>IMPACT OF TRANSPLANT PROGRAM ON THE PROBABILITY OF CONVERSION AFTER IMMUNOTHERAPY FOR HEPATOCELLULAR CARCINOMA </a:t>
            </a:r>
          </a:p>
          <a:p>
            <a:endParaRPr lang="fr-FR" b="1" dirty="0"/>
          </a:p>
          <a:p>
            <a:r>
              <a:rPr lang="fr-FR" b="1" dirty="0"/>
              <a:t>Alessandro Vitale</a:t>
            </a:r>
            <a:r>
              <a:rPr lang="fr-FR" b="1" baseline="30000" dirty="0"/>
              <a:t>1</a:t>
            </a:r>
            <a:r>
              <a:rPr lang="fr-FR" b="1" dirty="0"/>
              <a:t>, Giuseppe Cabibbo</a:t>
            </a:r>
            <a:r>
              <a:rPr lang="fr-FR" b="1" baseline="30000" dirty="0"/>
              <a:t>2</a:t>
            </a:r>
            <a:r>
              <a:rPr lang="fr-FR" b="1" dirty="0"/>
              <a:t>, Andrea Casadei-Gardini</a:t>
            </a:r>
            <a:r>
              <a:rPr lang="fr-FR" b="1" baseline="30000" dirty="0"/>
              <a:t>3</a:t>
            </a:r>
            <a:r>
              <a:rPr lang="fr-FR" b="1" dirty="0"/>
              <a:t>, Massimo Iavarone</a:t>
            </a:r>
            <a:r>
              <a:rPr lang="fr-FR" b="1" baseline="30000" dirty="0"/>
              <a:t>4</a:t>
            </a:r>
            <a:r>
              <a:rPr lang="fr-FR" b="1" dirty="0"/>
              <a:t>, </a:t>
            </a:r>
            <a:r>
              <a:rPr lang="fr-FR" b="1" dirty="0" err="1"/>
              <a:t>Lorenza</a:t>
            </a:r>
            <a:r>
              <a:rPr lang="fr-FR" b="1" dirty="0"/>
              <a:t> Rimassa</a:t>
            </a:r>
            <a:r>
              <a:rPr lang="fr-FR" b="1" baseline="30000" dirty="0"/>
              <a:t>5</a:t>
            </a:r>
            <a:r>
              <a:rPr lang="fr-FR" b="1" dirty="0"/>
              <a:t>, Francesca Romana Ponziani</a:t>
            </a:r>
            <a:r>
              <a:rPr lang="fr-FR" b="1" baseline="30000" dirty="0"/>
              <a:t>6</a:t>
            </a:r>
            <a:r>
              <a:rPr lang="fr-FR" b="1" dirty="0"/>
              <a:t>, Francesco Tovoli</a:t>
            </a:r>
            <a:r>
              <a:rPr lang="fr-FR" b="1" baseline="30000" dirty="0"/>
              <a:t>7</a:t>
            </a:r>
            <a:r>
              <a:rPr lang="fr-FR" b="1" dirty="0"/>
              <a:t>, Alessandro Furlanetto</a:t>
            </a:r>
            <a:r>
              <a:rPr lang="fr-FR" b="1" baseline="30000" dirty="0"/>
              <a:t>1</a:t>
            </a:r>
            <a:r>
              <a:rPr lang="fr-FR" b="1" dirty="0"/>
              <a:t>, Umberto Cillo</a:t>
            </a:r>
            <a:r>
              <a:rPr lang="fr-FR" b="1" baseline="30000" dirty="0"/>
              <a:t>1</a:t>
            </a:r>
            <a:r>
              <a:rPr lang="fr-FR" b="1" dirty="0"/>
              <a:t> </a:t>
            </a:r>
          </a:p>
          <a:p>
            <a:endParaRPr lang="fr-FR" dirty="0"/>
          </a:p>
          <a:p>
            <a:r>
              <a:rPr lang="fr-FR" i="1" baseline="30000" dirty="0"/>
              <a:t>1</a:t>
            </a:r>
            <a:r>
              <a:rPr lang="fr-FR" i="1" dirty="0"/>
              <a:t>Padova </a:t>
            </a:r>
            <a:r>
              <a:rPr lang="fr-FR" i="1" dirty="0" err="1"/>
              <a:t>University</a:t>
            </a:r>
            <a:r>
              <a:rPr lang="fr-FR" i="1" dirty="0"/>
              <a:t> Hospital, </a:t>
            </a:r>
            <a:r>
              <a:rPr lang="fr-FR" i="1" dirty="0" err="1"/>
              <a:t>Hepato-bilio-pancreatic</a:t>
            </a:r>
            <a:r>
              <a:rPr lang="fr-FR" i="1" dirty="0"/>
              <a:t> </a:t>
            </a:r>
            <a:r>
              <a:rPr lang="fr-FR" i="1" dirty="0" err="1"/>
              <a:t>Surgery</a:t>
            </a:r>
            <a:r>
              <a:rPr lang="fr-FR" i="1" dirty="0"/>
              <a:t> and </a:t>
            </a:r>
            <a:r>
              <a:rPr lang="fr-FR" i="1" dirty="0" err="1"/>
              <a:t>Liver</a:t>
            </a:r>
            <a:r>
              <a:rPr lang="fr-FR" i="1" dirty="0"/>
              <a:t> Transplantation Unit, </a:t>
            </a:r>
            <a:r>
              <a:rPr lang="fr-FR" i="1" dirty="0" err="1"/>
              <a:t>Padova</a:t>
            </a:r>
            <a:r>
              <a:rPr lang="fr-FR" i="1" dirty="0"/>
              <a:t>, </a:t>
            </a:r>
            <a:r>
              <a:rPr lang="fr-FR" i="1" dirty="0" err="1"/>
              <a:t>Italy</a:t>
            </a:r>
            <a:r>
              <a:rPr lang="fr-FR" i="1" dirty="0"/>
              <a:t>, </a:t>
            </a:r>
            <a:r>
              <a:rPr lang="fr-FR" i="1" baseline="30000" dirty="0"/>
              <a:t>2</a:t>
            </a:r>
            <a:r>
              <a:rPr lang="fr-FR" i="1" dirty="0"/>
              <a:t>University of </a:t>
            </a:r>
            <a:r>
              <a:rPr lang="fr-FR" i="1" dirty="0" err="1"/>
              <a:t>Palermo</a:t>
            </a:r>
            <a:r>
              <a:rPr lang="fr-FR" i="1" dirty="0"/>
              <a:t>, </a:t>
            </a:r>
            <a:r>
              <a:rPr lang="fr-FR" i="1" dirty="0" err="1"/>
              <a:t>Department</a:t>
            </a:r>
            <a:r>
              <a:rPr lang="fr-FR" i="1" dirty="0"/>
              <a:t> of </a:t>
            </a:r>
            <a:r>
              <a:rPr lang="fr-FR" i="1" dirty="0" err="1"/>
              <a:t>Health</a:t>
            </a:r>
            <a:r>
              <a:rPr lang="fr-FR" i="1" dirty="0"/>
              <a:t> Promotion, Mother and Child Care, </a:t>
            </a:r>
            <a:r>
              <a:rPr lang="fr-FR" i="1" dirty="0" err="1"/>
              <a:t>Internal</a:t>
            </a:r>
            <a:r>
              <a:rPr lang="fr-FR" i="1" dirty="0"/>
              <a:t> </a:t>
            </a:r>
            <a:r>
              <a:rPr lang="fr-FR" i="1" dirty="0" err="1"/>
              <a:t>Medicine</a:t>
            </a:r>
            <a:r>
              <a:rPr lang="fr-FR" i="1" dirty="0"/>
              <a:t> and </a:t>
            </a:r>
            <a:r>
              <a:rPr lang="fr-FR" i="1" dirty="0" err="1"/>
              <a:t>Medical</a:t>
            </a:r>
            <a:r>
              <a:rPr lang="fr-FR" i="1" dirty="0"/>
              <a:t> </a:t>
            </a:r>
            <a:r>
              <a:rPr lang="fr-FR" i="1" dirty="0" err="1"/>
              <a:t>Specialties</a:t>
            </a:r>
            <a:r>
              <a:rPr lang="fr-FR" i="1" dirty="0"/>
              <a:t> PROMISE, Section of </a:t>
            </a:r>
            <a:r>
              <a:rPr lang="fr-FR" i="1" dirty="0" err="1"/>
              <a:t>Gastroenterology</a:t>
            </a:r>
            <a:r>
              <a:rPr lang="fr-FR" i="1" dirty="0"/>
              <a:t> and </a:t>
            </a:r>
            <a:r>
              <a:rPr lang="fr-FR" i="1" dirty="0" err="1"/>
              <a:t>Hepatology</a:t>
            </a:r>
            <a:r>
              <a:rPr lang="fr-FR" i="1" dirty="0"/>
              <a:t>, </a:t>
            </a:r>
            <a:r>
              <a:rPr lang="fr-FR" i="1" dirty="0" err="1"/>
              <a:t>Palermo</a:t>
            </a:r>
            <a:r>
              <a:rPr lang="fr-FR" i="1" dirty="0"/>
              <a:t>, </a:t>
            </a:r>
            <a:r>
              <a:rPr lang="fr-FR" i="1" dirty="0" err="1"/>
              <a:t>Italy</a:t>
            </a:r>
            <a:r>
              <a:rPr lang="fr-FR" i="1" dirty="0"/>
              <a:t>, </a:t>
            </a:r>
            <a:r>
              <a:rPr lang="fr-FR" i="1" baseline="30000" dirty="0"/>
              <a:t>3</a:t>
            </a:r>
            <a:r>
              <a:rPr lang="fr-FR" i="1" dirty="0"/>
              <a:t>IRCCS San Raffaele Scientific Institute Hospital, </a:t>
            </a:r>
            <a:r>
              <a:rPr lang="fr-FR" i="1" dirty="0" err="1"/>
              <a:t>Department</a:t>
            </a:r>
            <a:r>
              <a:rPr lang="fr-FR" i="1" dirty="0"/>
              <a:t> of </a:t>
            </a:r>
            <a:r>
              <a:rPr lang="fr-FR" i="1" dirty="0" err="1"/>
              <a:t>Oncology</a:t>
            </a:r>
            <a:r>
              <a:rPr lang="fr-FR" i="1" dirty="0"/>
              <a:t>, Vita-</a:t>
            </a:r>
            <a:r>
              <a:rPr lang="fr-FR" i="1" dirty="0" err="1"/>
              <a:t>Salute</a:t>
            </a:r>
            <a:r>
              <a:rPr lang="fr-FR" i="1" dirty="0"/>
              <a:t> San Raffaele </a:t>
            </a:r>
            <a:r>
              <a:rPr lang="fr-FR" i="1" dirty="0" err="1"/>
              <a:t>University</a:t>
            </a:r>
            <a:r>
              <a:rPr lang="fr-FR" i="1" dirty="0"/>
              <a:t>, Milan, </a:t>
            </a:r>
            <a:r>
              <a:rPr lang="fr-FR" i="1" dirty="0" err="1"/>
              <a:t>Italy</a:t>
            </a:r>
            <a:r>
              <a:rPr lang="fr-FR" i="1" dirty="0"/>
              <a:t>, </a:t>
            </a:r>
            <a:r>
              <a:rPr lang="fr-FR" i="1" baseline="30000" dirty="0"/>
              <a:t>4</a:t>
            </a:r>
            <a:r>
              <a:rPr lang="fr-FR" i="1" dirty="0"/>
              <a:t>Foundation IRCCS Ca’ </a:t>
            </a:r>
            <a:r>
              <a:rPr lang="fr-FR" i="1" dirty="0" err="1"/>
              <a:t>Granda</a:t>
            </a:r>
            <a:r>
              <a:rPr lang="fr-FR" i="1" dirty="0"/>
              <a:t> </a:t>
            </a:r>
            <a:r>
              <a:rPr lang="fr-FR" i="1" dirty="0" err="1"/>
              <a:t>Ospedale</a:t>
            </a:r>
            <a:r>
              <a:rPr lang="fr-FR" i="1" dirty="0"/>
              <a:t> </a:t>
            </a:r>
            <a:r>
              <a:rPr lang="fr-FR" i="1" dirty="0" err="1"/>
              <a:t>Maggiore</a:t>
            </a:r>
            <a:r>
              <a:rPr lang="fr-FR" i="1" dirty="0"/>
              <a:t> </a:t>
            </a:r>
            <a:r>
              <a:rPr lang="fr-FR" i="1" dirty="0" err="1"/>
              <a:t>Policlinico</a:t>
            </a:r>
            <a:r>
              <a:rPr lang="fr-FR" i="1" dirty="0"/>
              <a:t>, Division of </a:t>
            </a:r>
            <a:r>
              <a:rPr lang="fr-FR" i="1" dirty="0" err="1"/>
              <a:t>Gastroenterology</a:t>
            </a:r>
            <a:r>
              <a:rPr lang="fr-FR" i="1" dirty="0"/>
              <a:t> and </a:t>
            </a:r>
            <a:r>
              <a:rPr lang="fr-FR" i="1" dirty="0" err="1"/>
              <a:t>Hepatology</a:t>
            </a:r>
            <a:r>
              <a:rPr lang="fr-FR" i="1" dirty="0"/>
              <a:t>, Milan, </a:t>
            </a:r>
            <a:r>
              <a:rPr lang="fr-FR" i="1" dirty="0" err="1"/>
              <a:t>Italy</a:t>
            </a:r>
            <a:r>
              <a:rPr lang="fr-FR" i="1" dirty="0"/>
              <a:t>, </a:t>
            </a:r>
            <a:r>
              <a:rPr lang="fr-FR" i="1" baseline="30000" dirty="0"/>
              <a:t>5</a:t>
            </a:r>
            <a:r>
              <a:rPr lang="fr-FR" i="1" dirty="0"/>
              <a:t>IRCCS </a:t>
            </a:r>
            <a:r>
              <a:rPr lang="fr-FR" i="1" dirty="0" err="1"/>
              <a:t>Humanitas</a:t>
            </a:r>
            <a:r>
              <a:rPr lang="fr-FR" i="1" dirty="0"/>
              <a:t> </a:t>
            </a:r>
            <a:r>
              <a:rPr lang="fr-FR" i="1" dirty="0" err="1"/>
              <a:t>Research</a:t>
            </a:r>
            <a:r>
              <a:rPr lang="fr-FR" i="1" dirty="0"/>
              <a:t> Hospital, </a:t>
            </a:r>
            <a:r>
              <a:rPr lang="fr-FR" i="1" dirty="0" err="1"/>
              <a:t>Humanitas</a:t>
            </a:r>
            <a:r>
              <a:rPr lang="fr-FR" i="1" dirty="0"/>
              <a:t> Cancer Center, </a:t>
            </a:r>
            <a:r>
              <a:rPr lang="fr-FR" i="1" dirty="0" err="1"/>
              <a:t>Rozzano</a:t>
            </a:r>
            <a:r>
              <a:rPr lang="fr-FR" i="1" dirty="0"/>
              <a:t>, </a:t>
            </a:r>
            <a:r>
              <a:rPr lang="fr-FR" i="1" dirty="0" err="1"/>
              <a:t>Italy</a:t>
            </a:r>
            <a:r>
              <a:rPr lang="fr-FR" i="1" dirty="0"/>
              <a:t>, </a:t>
            </a:r>
            <a:r>
              <a:rPr lang="fr-FR" i="1" baseline="30000" dirty="0"/>
              <a:t>6</a:t>
            </a:r>
            <a:r>
              <a:rPr lang="fr-FR" i="1" dirty="0"/>
              <a:t>Fondazione </a:t>
            </a:r>
            <a:r>
              <a:rPr lang="fr-FR" i="1" dirty="0" err="1"/>
              <a:t>Policlinico</a:t>
            </a:r>
            <a:r>
              <a:rPr lang="fr-FR" i="1" dirty="0"/>
              <a:t> </a:t>
            </a:r>
            <a:r>
              <a:rPr lang="fr-FR" i="1" dirty="0" err="1"/>
              <a:t>Universitario</a:t>
            </a:r>
            <a:r>
              <a:rPr lang="fr-FR" i="1" dirty="0"/>
              <a:t> Gemelli IRCCS, </a:t>
            </a:r>
            <a:r>
              <a:rPr lang="fr-FR" i="1" dirty="0" err="1"/>
              <a:t>Liver</a:t>
            </a:r>
            <a:r>
              <a:rPr lang="fr-FR" i="1" dirty="0"/>
              <a:t> Unit, CEMAD Centro </a:t>
            </a:r>
            <a:r>
              <a:rPr lang="fr-FR" i="1" dirty="0" err="1"/>
              <a:t>Malattie</a:t>
            </a:r>
            <a:r>
              <a:rPr lang="fr-FR" i="1" dirty="0"/>
              <a:t> </a:t>
            </a:r>
            <a:r>
              <a:rPr lang="fr-FR" i="1" dirty="0" err="1"/>
              <a:t>dell’Apparato</a:t>
            </a:r>
            <a:r>
              <a:rPr lang="fr-FR" i="1" dirty="0"/>
              <a:t> </a:t>
            </a:r>
            <a:r>
              <a:rPr lang="fr-FR" i="1" dirty="0" err="1"/>
              <a:t>Digerente</a:t>
            </a:r>
            <a:r>
              <a:rPr lang="fr-FR" i="1" dirty="0"/>
              <a:t>, </a:t>
            </a:r>
            <a:r>
              <a:rPr lang="fr-FR" i="1" dirty="0" err="1"/>
              <a:t>Medicina</a:t>
            </a:r>
            <a:r>
              <a:rPr lang="fr-FR" i="1" dirty="0"/>
              <a:t> Interna e </a:t>
            </a:r>
            <a:r>
              <a:rPr lang="fr-FR" i="1" dirty="0" err="1"/>
              <a:t>Gastroenterologia</a:t>
            </a:r>
            <a:r>
              <a:rPr lang="fr-FR" i="1" dirty="0"/>
              <a:t>, Rome, </a:t>
            </a:r>
            <a:r>
              <a:rPr lang="fr-FR" i="1" dirty="0" err="1"/>
              <a:t>Italy</a:t>
            </a:r>
            <a:r>
              <a:rPr lang="fr-FR" i="1" dirty="0"/>
              <a:t>, </a:t>
            </a:r>
            <a:r>
              <a:rPr lang="fr-FR" i="1" baseline="30000" dirty="0"/>
              <a:t>7</a:t>
            </a:r>
            <a:r>
              <a:rPr lang="fr-FR" i="1" dirty="0"/>
              <a:t>IRCCS </a:t>
            </a:r>
            <a:r>
              <a:rPr lang="fr-FR" i="1" dirty="0" err="1"/>
              <a:t>Azienda</a:t>
            </a:r>
            <a:r>
              <a:rPr lang="fr-FR" i="1" dirty="0"/>
              <a:t> </a:t>
            </a:r>
            <a:r>
              <a:rPr lang="fr-FR" i="1" dirty="0" err="1"/>
              <a:t>Ospedaliero-Universitaria</a:t>
            </a:r>
            <a:r>
              <a:rPr lang="fr-FR" i="1" dirty="0"/>
              <a:t> di </a:t>
            </a:r>
            <a:r>
              <a:rPr lang="fr-FR" i="1" dirty="0" err="1"/>
              <a:t>Bologna</a:t>
            </a:r>
            <a:r>
              <a:rPr lang="fr-FR" i="1" dirty="0"/>
              <a:t>, Unit of </a:t>
            </a:r>
            <a:r>
              <a:rPr lang="fr-FR" i="1" dirty="0" err="1"/>
              <a:t>Internal</a:t>
            </a:r>
            <a:r>
              <a:rPr lang="fr-FR" i="1" dirty="0"/>
              <a:t> </a:t>
            </a:r>
            <a:r>
              <a:rPr lang="fr-FR" i="1" dirty="0" err="1"/>
              <a:t>Medicine</a:t>
            </a:r>
            <a:r>
              <a:rPr lang="fr-FR" i="1" dirty="0"/>
              <a:t>, </a:t>
            </a:r>
            <a:r>
              <a:rPr lang="fr-FR" i="1" dirty="0" err="1"/>
              <a:t>Hepatobiliary</a:t>
            </a:r>
            <a:r>
              <a:rPr lang="fr-FR" i="1" dirty="0"/>
              <a:t> and </a:t>
            </a:r>
            <a:r>
              <a:rPr lang="fr-FR" i="1" dirty="0" err="1"/>
              <a:t>Immunoallergic</a:t>
            </a:r>
            <a:r>
              <a:rPr lang="fr-FR" i="1" dirty="0"/>
              <a:t> </a:t>
            </a:r>
            <a:r>
              <a:rPr lang="fr-FR" i="1" dirty="0" err="1"/>
              <a:t>Diseases</a:t>
            </a:r>
            <a:r>
              <a:rPr lang="fr-FR" i="1" dirty="0"/>
              <a:t>, </a:t>
            </a:r>
            <a:r>
              <a:rPr lang="fr-FR" i="1" dirty="0" err="1"/>
              <a:t>Bologna</a:t>
            </a:r>
            <a:r>
              <a:rPr lang="fr-FR" i="1" dirty="0"/>
              <a:t>, </a:t>
            </a:r>
            <a:r>
              <a:rPr lang="fr-FR" i="1" dirty="0" err="1"/>
              <a:t>Italy</a:t>
            </a:r>
            <a:r>
              <a:rPr lang="fr-FR" i="1" dirty="0"/>
              <a:t> </a:t>
            </a:r>
          </a:p>
          <a:p>
            <a:endParaRPr lang="fr-FR" dirty="0"/>
          </a:p>
          <a:p>
            <a:r>
              <a:rPr lang="fr-FR" b="1" dirty="0"/>
              <a:t>Background</a:t>
            </a:r>
            <a:r>
              <a:rPr lang="fr-FR" dirty="0"/>
              <a:t>: The </a:t>
            </a:r>
            <a:r>
              <a:rPr lang="fr-FR" dirty="0" err="1"/>
              <a:t>ability</a:t>
            </a:r>
            <a:r>
              <a:rPr lang="fr-FR" dirty="0"/>
              <a:t> of </a:t>
            </a:r>
            <a:r>
              <a:rPr lang="fr-FR" dirty="0" err="1"/>
              <a:t>noncurative</a:t>
            </a:r>
            <a:r>
              <a:rPr lang="fr-FR" dirty="0"/>
              <a:t> </a:t>
            </a:r>
            <a:r>
              <a:rPr lang="fr-FR" dirty="0" err="1"/>
              <a:t>intent</a:t>
            </a:r>
            <a:r>
              <a:rPr lang="fr-FR" dirty="0"/>
              <a:t> </a:t>
            </a:r>
            <a:r>
              <a:rPr lang="fr-FR" dirty="0" err="1"/>
              <a:t>systemic</a:t>
            </a:r>
            <a:r>
              <a:rPr lang="fr-FR" dirty="0"/>
              <a:t> </a:t>
            </a:r>
            <a:r>
              <a:rPr lang="fr-FR" dirty="0" err="1"/>
              <a:t>immunotherapy</a:t>
            </a:r>
            <a:r>
              <a:rPr lang="fr-FR" dirty="0"/>
              <a:t> to </a:t>
            </a:r>
            <a:r>
              <a:rPr lang="fr-FR" dirty="0" err="1"/>
              <a:t>convert</a:t>
            </a:r>
            <a:r>
              <a:rPr lang="fr-FR" dirty="0"/>
              <a:t> patients </a:t>
            </a:r>
            <a:r>
              <a:rPr lang="fr-FR" dirty="0" err="1"/>
              <a:t>with</a:t>
            </a:r>
            <a:r>
              <a:rPr lang="fr-FR" dirty="0"/>
              <a:t> </a:t>
            </a:r>
            <a:r>
              <a:rPr lang="fr-FR" dirty="0" err="1"/>
              <a:t>hepatocellular</a:t>
            </a:r>
            <a:r>
              <a:rPr lang="fr-FR" dirty="0"/>
              <a:t> </a:t>
            </a:r>
            <a:r>
              <a:rPr lang="fr-FR" dirty="0" err="1"/>
              <a:t>carcinoma</a:t>
            </a:r>
            <a:r>
              <a:rPr lang="fr-FR" dirty="0"/>
              <a:t> (HCC) to curative </a:t>
            </a:r>
            <a:r>
              <a:rPr lang="fr-FR" dirty="0" err="1"/>
              <a:t>treatments</a:t>
            </a:r>
            <a:r>
              <a:rPr lang="fr-FR" dirty="0"/>
              <a:t> (curative conversion) </a:t>
            </a:r>
            <a:r>
              <a:rPr lang="fr-FR" dirty="0" err="1"/>
              <a:t>remains</a:t>
            </a:r>
            <a:r>
              <a:rPr lang="fr-FR" dirty="0"/>
              <a:t> </a:t>
            </a:r>
            <a:r>
              <a:rPr lang="fr-FR" dirty="0" err="1"/>
              <a:t>controversial</a:t>
            </a:r>
            <a:r>
              <a:rPr lang="fr-FR" dirty="0"/>
              <a:t>. This </a:t>
            </a:r>
            <a:r>
              <a:rPr lang="fr-FR" dirty="0" err="1"/>
              <a:t>study</a:t>
            </a:r>
            <a:r>
              <a:rPr lang="fr-FR" dirty="0"/>
              <a:t> </a:t>
            </a:r>
            <a:r>
              <a:rPr lang="fr-FR" dirty="0" err="1"/>
              <a:t>aimed</a:t>
            </a:r>
            <a:r>
              <a:rPr lang="fr-FR" dirty="0"/>
              <a:t> to </a:t>
            </a:r>
            <a:r>
              <a:rPr lang="fr-FR" dirty="0" err="1"/>
              <a:t>take</a:t>
            </a:r>
            <a:r>
              <a:rPr lang="fr-FR" dirty="0"/>
              <a:t> a reliable </a:t>
            </a:r>
            <a:r>
              <a:rPr lang="fr-FR" dirty="0" err="1"/>
              <a:t>epidemiological</a:t>
            </a:r>
            <a:r>
              <a:rPr lang="fr-FR" dirty="0"/>
              <a:t> snapshot of </a:t>
            </a:r>
            <a:r>
              <a:rPr lang="fr-FR" dirty="0" err="1"/>
              <a:t>response</a:t>
            </a:r>
            <a:r>
              <a:rPr lang="fr-FR" dirty="0"/>
              <a:t> patterns to </a:t>
            </a:r>
            <a:r>
              <a:rPr lang="fr-FR" dirty="0" err="1"/>
              <a:t>Atezolizumab</a:t>
            </a:r>
            <a:r>
              <a:rPr lang="fr-FR" dirty="0"/>
              <a:t> plus </a:t>
            </a:r>
            <a:r>
              <a:rPr lang="fr-FR" dirty="0" err="1"/>
              <a:t>Bevacizumab</a:t>
            </a:r>
            <a:r>
              <a:rPr lang="fr-FR" dirty="0"/>
              <a:t> (AB) </a:t>
            </a:r>
            <a:r>
              <a:rPr lang="fr-FR" dirty="0" err="1"/>
              <a:t>therapy</a:t>
            </a:r>
            <a:r>
              <a:rPr lang="fr-FR" dirty="0"/>
              <a:t>, </a:t>
            </a:r>
            <a:r>
              <a:rPr lang="fr-FR" dirty="0" err="1"/>
              <a:t>focusing</a:t>
            </a:r>
            <a:r>
              <a:rPr lang="fr-FR" dirty="0"/>
              <a:t> on curative conversion rates. Methods: Patients </a:t>
            </a:r>
            <a:r>
              <a:rPr lang="fr-FR" dirty="0" err="1"/>
              <a:t>with</a:t>
            </a:r>
            <a:r>
              <a:rPr lang="fr-FR" dirty="0"/>
              <a:t> HCC </a:t>
            </a:r>
            <a:r>
              <a:rPr lang="fr-FR" dirty="0" err="1"/>
              <a:t>receiving</a:t>
            </a:r>
            <a:r>
              <a:rPr lang="fr-FR" dirty="0"/>
              <a:t> first-line </a:t>
            </a:r>
            <a:r>
              <a:rPr lang="fr-FR" dirty="0" err="1"/>
              <a:t>Atezolizumab</a:t>
            </a:r>
            <a:r>
              <a:rPr lang="fr-FR" dirty="0"/>
              <a:t> plus </a:t>
            </a:r>
            <a:r>
              <a:rPr lang="fr-FR" dirty="0" err="1"/>
              <a:t>Bevacizumab</a:t>
            </a:r>
            <a:r>
              <a:rPr lang="fr-FR" dirty="0"/>
              <a:t> (AB) </a:t>
            </a:r>
            <a:r>
              <a:rPr lang="fr-FR" dirty="0" err="1"/>
              <a:t>between</a:t>
            </a:r>
            <a:r>
              <a:rPr lang="fr-FR" dirty="0"/>
              <a:t> 2019 and 2023 </a:t>
            </a:r>
            <a:r>
              <a:rPr lang="fr-FR" dirty="0" err="1"/>
              <a:t>were</a:t>
            </a:r>
            <a:r>
              <a:rPr lang="fr-FR" dirty="0"/>
              <a:t> </a:t>
            </a:r>
            <a:r>
              <a:rPr lang="fr-FR" dirty="0" err="1"/>
              <a:t>included</a:t>
            </a:r>
            <a:r>
              <a:rPr lang="fr-FR" dirty="0"/>
              <a:t> </a:t>
            </a:r>
            <a:r>
              <a:rPr lang="fr-FR" dirty="0" err="1"/>
              <a:t>using</a:t>
            </a:r>
            <a:r>
              <a:rPr lang="fr-FR" dirty="0"/>
              <a:t> centre-</a:t>
            </a:r>
            <a:r>
              <a:rPr lang="fr-FR" dirty="0" err="1"/>
              <a:t>level</a:t>
            </a:r>
            <a:r>
              <a:rPr lang="fr-FR" dirty="0"/>
              <a:t> </a:t>
            </a:r>
            <a:r>
              <a:rPr lang="fr-FR" dirty="0" err="1"/>
              <a:t>aggregate</a:t>
            </a:r>
            <a:r>
              <a:rPr lang="fr-FR" dirty="0"/>
              <a:t> data </a:t>
            </a:r>
            <a:r>
              <a:rPr lang="fr-FR" dirty="0" err="1"/>
              <a:t>from</a:t>
            </a:r>
            <a:r>
              <a:rPr lang="fr-FR" dirty="0"/>
              <a:t> a large international consortium. The </a:t>
            </a:r>
            <a:r>
              <a:rPr lang="fr-FR" dirty="0" err="1"/>
              <a:t>primary</a:t>
            </a:r>
            <a:r>
              <a:rPr lang="fr-FR" dirty="0"/>
              <a:t> end-point </a:t>
            </a:r>
            <a:r>
              <a:rPr lang="fr-FR" dirty="0" err="1"/>
              <a:t>was</a:t>
            </a:r>
            <a:r>
              <a:rPr lang="fr-FR" dirty="0"/>
              <a:t> the curative conversion rate, </a:t>
            </a:r>
            <a:r>
              <a:rPr lang="fr-FR" dirty="0" err="1"/>
              <a:t>distinguishing</a:t>
            </a:r>
            <a:r>
              <a:rPr lang="fr-FR" dirty="0"/>
              <a:t> </a:t>
            </a:r>
            <a:r>
              <a:rPr lang="fr-FR" dirty="0" err="1"/>
              <a:t>potential</a:t>
            </a:r>
            <a:r>
              <a:rPr lang="fr-FR" dirty="0"/>
              <a:t> conversion (PC) - </a:t>
            </a:r>
            <a:r>
              <a:rPr lang="fr-FR" dirty="0" err="1"/>
              <a:t>when</a:t>
            </a:r>
            <a:r>
              <a:rPr lang="fr-FR" dirty="0"/>
              <a:t> objective </a:t>
            </a:r>
            <a:r>
              <a:rPr lang="fr-FR" dirty="0" err="1"/>
              <a:t>response</a:t>
            </a:r>
            <a:r>
              <a:rPr lang="fr-FR" dirty="0"/>
              <a:t> (OR) </a:t>
            </a:r>
            <a:r>
              <a:rPr lang="fr-FR" dirty="0" err="1"/>
              <a:t>resulted</a:t>
            </a:r>
            <a:r>
              <a:rPr lang="fr-FR" dirty="0"/>
              <a:t> in a consistent </a:t>
            </a:r>
            <a:r>
              <a:rPr lang="fr-FR" dirty="0" err="1"/>
              <a:t>decrease</a:t>
            </a:r>
            <a:r>
              <a:rPr lang="fr-FR" dirty="0"/>
              <a:t> of </a:t>
            </a:r>
            <a:r>
              <a:rPr lang="fr-FR" dirty="0" err="1"/>
              <a:t>tumour</a:t>
            </a:r>
            <a:r>
              <a:rPr lang="fr-FR" dirty="0"/>
              <a:t> </a:t>
            </a:r>
            <a:r>
              <a:rPr lang="fr-FR" dirty="0" err="1"/>
              <a:t>burden</a:t>
            </a:r>
            <a:r>
              <a:rPr lang="fr-FR" dirty="0"/>
              <a:t> and alpha-</a:t>
            </a:r>
            <a:r>
              <a:rPr lang="fr-FR" dirty="0" err="1"/>
              <a:t>fetoprotein</a:t>
            </a:r>
            <a:r>
              <a:rPr lang="fr-FR" dirty="0"/>
              <a:t> </a:t>
            </a:r>
            <a:r>
              <a:rPr lang="fr-FR" dirty="0" err="1"/>
              <a:t>levels</a:t>
            </a:r>
            <a:r>
              <a:rPr lang="fr-FR" dirty="0"/>
              <a:t> - </a:t>
            </a:r>
            <a:r>
              <a:rPr lang="fr-FR" dirty="0" err="1"/>
              <a:t>from</a:t>
            </a:r>
            <a:r>
              <a:rPr lang="fr-FR" dirty="0"/>
              <a:t> </a:t>
            </a:r>
            <a:r>
              <a:rPr lang="fr-FR" dirty="0" err="1"/>
              <a:t>actual</a:t>
            </a:r>
            <a:r>
              <a:rPr lang="fr-FR" dirty="0"/>
              <a:t> conversion (AC) </a:t>
            </a:r>
            <a:r>
              <a:rPr lang="fr-FR" dirty="0" err="1"/>
              <a:t>when</a:t>
            </a:r>
            <a:r>
              <a:rPr lang="fr-FR" dirty="0"/>
              <a:t> OR </a:t>
            </a:r>
            <a:r>
              <a:rPr lang="fr-FR" dirty="0" err="1"/>
              <a:t>resulted</a:t>
            </a:r>
            <a:r>
              <a:rPr lang="fr-FR" dirty="0"/>
              <a:t> in curative </a:t>
            </a:r>
            <a:r>
              <a:rPr lang="fr-FR" dirty="0" err="1"/>
              <a:t>treatment</a:t>
            </a:r>
            <a:r>
              <a:rPr lang="fr-FR" dirty="0"/>
              <a:t>. Under-conversion (UC) </a:t>
            </a:r>
            <a:r>
              <a:rPr lang="fr-FR" dirty="0" err="1"/>
              <a:t>was</a:t>
            </a:r>
            <a:r>
              <a:rPr lang="fr-FR" dirty="0"/>
              <a:t> </a:t>
            </a:r>
            <a:r>
              <a:rPr lang="fr-FR" dirty="0" err="1"/>
              <a:t>defined</a:t>
            </a:r>
            <a:r>
              <a:rPr lang="fr-FR" dirty="0"/>
              <a:t> as PC - AC]/OR) rates. A </a:t>
            </a:r>
            <a:r>
              <a:rPr lang="fr-FR" dirty="0" err="1"/>
              <a:t>meta-analytic</a:t>
            </a:r>
            <a:r>
              <a:rPr lang="fr-FR" dirty="0"/>
              <a:t> </a:t>
            </a:r>
            <a:r>
              <a:rPr lang="fr-FR" dirty="0" err="1"/>
              <a:t>approach</a:t>
            </a:r>
            <a:r>
              <a:rPr lang="fr-FR" dirty="0"/>
              <a:t> </a:t>
            </a:r>
            <a:r>
              <a:rPr lang="fr-FR" dirty="0" err="1"/>
              <a:t>was</a:t>
            </a:r>
            <a:r>
              <a:rPr lang="fr-FR" dirty="0"/>
              <a:t> </a:t>
            </a:r>
            <a:r>
              <a:rPr lang="fr-FR" dirty="0" err="1"/>
              <a:t>used</a:t>
            </a:r>
            <a:r>
              <a:rPr lang="fr-FR" dirty="0"/>
              <a:t> to analyse </a:t>
            </a:r>
            <a:r>
              <a:rPr lang="fr-FR" dirty="0" err="1"/>
              <a:t>aggregate</a:t>
            </a:r>
            <a:r>
              <a:rPr lang="fr-FR" dirty="0"/>
              <a:t> data.</a:t>
            </a:r>
          </a:p>
          <a:p>
            <a:r>
              <a:rPr lang="fr-FR" b="1" dirty="0" err="1"/>
              <a:t>Results</a:t>
            </a:r>
            <a:r>
              <a:rPr lang="fr-FR" dirty="0"/>
              <a:t>: Data </a:t>
            </a:r>
            <a:r>
              <a:rPr lang="fr-FR" dirty="0" err="1"/>
              <a:t>from</a:t>
            </a:r>
            <a:r>
              <a:rPr lang="fr-FR" dirty="0"/>
              <a:t> 46 international centres </a:t>
            </a:r>
            <a:r>
              <a:rPr lang="fr-FR" dirty="0" err="1"/>
              <a:t>encompassing</a:t>
            </a:r>
            <a:r>
              <a:rPr lang="fr-FR" dirty="0"/>
              <a:t> 1,413 patients </a:t>
            </a:r>
            <a:r>
              <a:rPr lang="fr-FR" dirty="0" err="1"/>
              <a:t>treated</a:t>
            </a:r>
            <a:r>
              <a:rPr lang="fr-FR" dirty="0"/>
              <a:t> </a:t>
            </a:r>
            <a:r>
              <a:rPr lang="fr-FR" dirty="0" err="1"/>
              <a:t>with</a:t>
            </a:r>
            <a:r>
              <a:rPr lang="fr-FR" dirty="0"/>
              <a:t> AB </a:t>
            </a:r>
            <a:r>
              <a:rPr lang="fr-FR" dirty="0" err="1"/>
              <a:t>were</a:t>
            </a:r>
            <a:r>
              <a:rPr lang="fr-FR" dirty="0"/>
              <a:t> </a:t>
            </a:r>
            <a:r>
              <a:rPr lang="fr-FR" dirty="0" err="1"/>
              <a:t>analysed</a:t>
            </a:r>
            <a:r>
              <a:rPr lang="fr-FR" dirty="0"/>
              <a:t>. A </a:t>
            </a:r>
            <a:r>
              <a:rPr lang="fr-FR" dirty="0" err="1"/>
              <a:t>significant</a:t>
            </a:r>
            <a:r>
              <a:rPr lang="fr-FR" dirty="0"/>
              <a:t> </a:t>
            </a:r>
            <a:r>
              <a:rPr lang="fr-FR" dirty="0" err="1"/>
              <a:t>discrepancy</a:t>
            </a:r>
            <a:r>
              <a:rPr lang="fr-FR" dirty="0"/>
              <a:t> </a:t>
            </a:r>
            <a:r>
              <a:rPr lang="fr-FR" dirty="0" err="1"/>
              <a:t>was</a:t>
            </a:r>
            <a:r>
              <a:rPr lang="fr-FR" dirty="0"/>
              <a:t> </a:t>
            </a:r>
            <a:r>
              <a:rPr lang="fr-FR" dirty="0" err="1"/>
              <a:t>observed</a:t>
            </a:r>
            <a:r>
              <a:rPr lang="fr-FR" dirty="0"/>
              <a:t> </a:t>
            </a:r>
            <a:r>
              <a:rPr lang="fr-FR" dirty="0" err="1"/>
              <a:t>between</a:t>
            </a:r>
            <a:r>
              <a:rPr lang="fr-FR" dirty="0"/>
              <a:t> PC (16%, 95% CI 13-20) and AC rates (3%, 95% CI 1-5). For patients </a:t>
            </a:r>
            <a:r>
              <a:rPr lang="fr-FR" dirty="0" err="1"/>
              <a:t>treated</a:t>
            </a:r>
            <a:r>
              <a:rPr lang="fr-FR" dirty="0"/>
              <a:t> </a:t>
            </a:r>
            <a:r>
              <a:rPr lang="fr-FR" dirty="0" err="1"/>
              <a:t>with</a:t>
            </a:r>
            <a:r>
              <a:rPr lang="fr-FR" dirty="0"/>
              <a:t> AB, the </a:t>
            </a:r>
            <a:r>
              <a:rPr lang="fr-FR" dirty="0" err="1"/>
              <a:t>presence</a:t>
            </a:r>
            <a:r>
              <a:rPr lang="fr-FR" dirty="0"/>
              <a:t> of a </a:t>
            </a:r>
            <a:r>
              <a:rPr lang="fr-FR" dirty="0" err="1"/>
              <a:t>liver</a:t>
            </a:r>
            <a:r>
              <a:rPr lang="fr-FR" dirty="0"/>
              <a:t> transplant program, as </a:t>
            </a:r>
            <a:r>
              <a:rPr lang="fr-FR" dirty="0" err="1"/>
              <a:t>well</a:t>
            </a:r>
            <a:r>
              <a:rPr lang="fr-FR" dirty="0"/>
              <a:t> as the proportion of patients &gt;70 </a:t>
            </a:r>
            <a:r>
              <a:rPr lang="fr-FR" dirty="0" err="1"/>
              <a:t>years</a:t>
            </a:r>
            <a:r>
              <a:rPr lang="fr-FR" dirty="0"/>
              <a:t> </a:t>
            </a:r>
            <a:r>
              <a:rPr lang="fr-FR" dirty="0" err="1"/>
              <a:t>old</a:t>
            </a:r>
            <a:r>
              <a:rPr lang="fr-FR" dirty="0"/>
              <a:t> or </a:t>
            </a:r>
            <a:r>
              <a:rPr lang="fr-FR" dirty="0" err="1"/>
              <a:t>with</a:t>
            </a:r>
            <a:r>
              <a:rPr lang="fr-FR" dirty="0"/>
              <a:t> </a:t>
            </a:r>
            <a:r>
              <a:rPr lang="fr-FR" dirty="0" err="1"/>
              <a:t>metastases</a:t>
            </a:r>
            <a:r>
              <a:rPr lang="fr-FR" dirty="0"/>
              <a:t>, </a:t>
            </a:r>
            <a:r>
              <a:rPr lang="fr-FR" dirty="0" err="1"/>
              <a:t>significantly</a:t>
            </a:r>
            <a:r>
              <a:rPr lang="fr-FR" dirty="0"/>
              <a:t> </a:t>
            </a:r>
            <a:r>
              <a:rPr lang="fr-FR" dirty="0" err="1"/>
              <a:t>influenced</a:t>
            </a:r>
            <a:r>
              <a:rPr lang="fr-FR" dirty="0"/>
              <a:t> AC rates. UC rates </a:t>
            </a:r>
            <a:r>
              <a:rPr lang="fr-FR" dirty="0" err="1"/>
              <a:t>were</a:t>
            </a:r>
            <a:r>
              <a:rPr lang="fr-FR" dirty="0"/>
              <a:t> </a:t>
            </a:r>
            <a:r>
              <a:rPr lang="fr-FR" dirty="0" err="1"/>
              <a:t>consequently</a:t>
            </a:r>
            <a:r>
              <a:rPr lang="fr-FR" dirty="0"/>
              <a:t> high (40%, 95% CI 28-52) </a:t>
            </a:r>
            <a:r>
              <a:rPr lang="fr-FR" dirty="0" err="1"/>
              <a:t>despite</a:t>
            </a:r>
            <a:r>
              <a:rPr lang="fr-FR" dirty="0"/>
              <a:t> high OR rates (29%, 95% CI 24-34). The </a:t>
            </a:r>
            <a:r>
              <a:rPr lang="fr-FR" dirty="0" err="1"/>
              <a:t>presence</a:t>
            </a:r>
            <a:r>
              <a:rPr lang="fr-FR" dirty="0"/>
              <a:t> of a transplant program </a:t>
            </a:r>
            <a:r>
              <a:rPr lang="fr-FR" dirty="0" err="1"/>
              <a:t>consistently</a:t>
            </a:r>
            <a:r>
              <a:rPr lang="fr-FR" dirty="0"/>
              <a:t> </a:t>
            </a:r>
            <a:r>
              <a:rPr lang="fr-FR" dirty="0" err="1"/>
              <a:t>decreased</a:t>
            </a:r>
            <a:r>
              <a:rPr lang="fr-FR" dirty="0"/>
              <a:t> the </a:t>
            </a:r>
            <a:r>
              <a:rPr lang="fr-FR" dirty="0" err="1"/>
              <a:t>risk</a:t>
            </a:r>
            <a:r>
              <a:rPr lang="fr-FR" dirty="0"/>
              <a:t> of UC in AB patients. </a:t>
            </a:r>
            <a:r>
              <a:rPr lang="fr-FR" dirty="0" err="1"/>
              <a:t>Diabetes</a:t>
            </a:r>
            <a:r>
              <a:rPr lang="fr-FR" dirty="0"/>
              <a:t> and ALBI&gt; 1 </a:t>
            </a:r>
            <a:r>
              <a:rPr lang="fr-FR" dirty="0" err="1"/>
              <a:t>were</a:t>
            </a:r>
            <a:r>
              <a:rPr lang="fr-FR" dirty="0"/>
              <a:t> </a:t>
            </a:r>
            <a:r>
              <a:rPr lang="fr-FR" dirty="0" err="1"/>
              <a:t>additional</a:t>
            </a:r>
            <a:r>
              <a:rPr lang="fr-FR" dirty="0"/>
              <a:t> </a:t>
            </a:r>
            <a:r>
              <a:rPr lang="fr-FR" dirty="0" err="1"/>
              <a:t>factors</a:t>
            </a:r>
            <a:r>
              <a:rPr lang="fr-FR" dirty="0"/>
              <a:t> </a:t>
            </a:r>
            <a:r>
              <a:rPr lang="fr-FR" dirty="0" err="1"/>
              <a:t>affecting</a:t>
            </a:r>
            <a:r>
              <a:rPr lang="fr-FR" dirty="0"/>
              <a:t> UC </a:t>
            </a:r>
            <a:r>
              <a:rPr lang="fr-FR" dirty="0" err="1"/>
              <a:t>risk</a:t>
            </a:r>
            <a:r>
              <a:rPr lang="fr-FR" dirty="0"/>
              <a:t> </a:t>
            </a:r>
          </a:p>
          <a:p>
            <a:r>
              <a:rPr lang="fr-FR" b="1" dirty="0"/>
              <a:t>Conclusions</a:t>
            </a:r>
            <a:r>
              <a:rPr lang="fr-FR" dirty="0"/>
              <a:t>: </a:t>
            </a:r>
            <a:r>
              <a:rPr lang="fr-FR" dirty="0" err="1"/>
              <a:t>Despite</a:t>
            </a:r>
            <a:r>
              <a:rPr lang="fr-FR" dirty="0"/>
              <a:t> </a:t>
            </a:r>
            <a:r>
              <a:rPr lang="fr-FR" dirty="0" err="1"/>
              <a:t>promising</a:t>
            </a:r>
            <a:r>
              <a:rPr lang="fr-FR" dirty="0"/>
              <a:t> </a:t>
            </a:r>
            <a:r>
              <a:rPr lang="fr-FR" dirty="0" err="1"/>
              <a:t>advances</a:t>
            </a:r>
            <a:r>
              <a:rPr lang="fr-FR" dirty="0"/>
              <a:t>, </a:t>
            </a:r>
            <a:r>
              <a:rPr lang="fr-FR" dirty="0" err="1"/>
              <a:t>actual</a:t>
            </a:r>
            <a:r>
              <a:rPr lang="fr-FR" dirty="0"/>
              <a:t> conversion rates </a:t>
            </a:r>
            <a:r>
              <a:rPr lang="fr-FR" dirty="0" err="1"/>
              <a:t>remain</a:t>
            </a:r>
            <a:r>
              <a:rPr lang="fr-FR" dirty="0"/>
              <a:t> </a:t>
            </a:r>
            <a:r>
              <a:rPr lang="fr-FR" dirty="0" err="1"/>
              <a:t>low</a:t>
            </a:r>
            <a:r>
              <a:rPr lang="fr-FR" dirty="0"/>
              <a:t>, </a:t>
            </a:r>
            <a:r>
              <a:rPr lang="fr-FR" dirty="0" err="1"/>
              <a:t>underscoring</a:t>
            </a:r>
            <a:r>
              <a:rPr lang="fr-FR" dirty="0"/>
              <a:t> a </a:t>
            </a:r>
            <a:r>
              <a:rPr lang="fr-FR" dirty="0" err="1"/>
              <a:t>worrisome</a:t>
            </a:r>
            <a:r>
              <a:rPr lang="fr-FR" dirty="0"/>
              <a:t> UC </a:t>
            </a:r>
            <a:r>
              <a:rPr lang="fr-FR" dirty="0" err="1"/>
              <a:t>phenomenon</a:t>
            </a:r>
            <a:r>
              <a:rPr lang="fr-FR" dirty="0"/>
              <a:t> in real-world practice, </a:t>
            </a:r>
            <a:r>
              <a:rPr lang="fr-FR" dirty="0" err="1"/>
              <a:t>even</a:t>
            </a:r>
            <a:r>
              <a:rPr lang="fr-FR" dirty="0"/>
              <a:t> </a:t>
            </a:r>
            <a:r>
              <a:rPr lang="fr-FR" dirty="0" err="1"/>
              <a:t>with</a:t>
            </a:r>
            <a:r>
              <a:rPr lang="fr-FR" dirty="0"/>
              <a:t> </a:t>
            </a:r>
            <a:r>
              <a:rPr lang="fr-FR" dirty="0" err="1"/>
              <a:t>novel</a:t>
            </a:r>
            <a:r>
              <a:rPr lang="fr-FR" dirty="0"/>
              <a:t> </a:t>
            </a:r>
            <a:r>
              <a:rPr lang="fr-FR" dirty="0" err="1"/>
              <a:t>immunotherapy-based</a:t>
            </a:r>
            <a:r>
              <a:rPr lang="fr-FR" dirty="0"/>
              <a:t> combinations. The </a:t>
            </a:r>
            <a:r>
              <a:rPr lang="fr-FR" dirty="0" err="1"/>
              <a:t>significant</a:t>
            </a:r>
            <a:r>
              <a:rPr lang="fr-FR" dirty="0"/>
              <a:t> </a:t>
            </a:r>
            <a:r>
              <a:rPr lang="fr-FR" dirty="0" err="1"/>
              <a:t>role</a:t>
            </a:r>
            <a:r>
              <a:rPr lang="fr-FR" dirty="0"/>
              <a:t> of transplant programs in </a:t>
            </a:r>
            <a:r>
              <a:rPr lang="fr-FR" dirty="0" err="1"/>
              <a:t>improving</a:t>
            </a:r>
            <a:r>
              <a:rPr lang="fr-FR" dirty="0"/>
              <a:t> conversion rates highlights the </a:t>
            </a:r>
            <a:r>
              <a:rPr lang="fr-FR" dirty="0" err="1"/>
              <a:t>critical</a:t>
            </a:r>
            <a:r>
              <a:rPr lang="fr-FR" dirty="0"/>
              <a:t> importance of </a:t>
            </a:r>
            <a:r>
              <a:rPr lang="fr-FR" dirty="0" err="1"/>
              <a:t>referring</a:t>
            </a:r>
            <a:r>
              <a:rPr lang="fr-FR" dirty="0"/>
              <a:t> patients to expert centres, </a:t>
            </a:r>
            <a:r>
              <a:rPr lang="fr-FR" dirty="0" err="1"/>
              <a:t>where</a:t>
            </a:r>
            <a:r>
              <a:rPr lang="fr-FR" dirty="0"/>
              <a:t> </a:t>
            </a:r>
            <a:r>
              <a:rPr lang="fr-FR" dirty="0" err="1"/>
              <a:t>multidisciplinary</a:t>
            </a:r>
            <a:r>
              <a:rPr lang="fr-FR" dirty="0"/>
              <a:t> teams can </a:t>
            </a:r>
            <a:r>
              <a:rPr lang="fr-FR" dirty="0" err="1"/>
              <a:t>evaluate</a:t>
            </a:r>
            <a:r>
              <a:rPr lang="fr-FR" dirty="0"/>
              <a:t> </a:t>
            </a:r>
            <a:r>
              <a:rPr lang="fr-FR" dirty="0" err="1"/>
              <a:t>complex</a:t>
            </a:r>
            <a:r>
              <a:rPr lang="fr-FR" dirty="0"/>
              <a:t> cases </a:t>
            </a:r>
            <a:r>
              <a:rPr lang="fr-FR" dirty="0" err="1"/>
              <a:t>using</a:t>
            </a:r>
            <a:r>
              <a:rPr lang="fr-FR" dirty="0"/>
              <a:t> a </a:t>
            </a:r>
            <a:r>
              <a:rPr lang="fr-FR" dirty="0" err="1"/>
              <a:t>multiparametric</a:t>
            </a:r>
            <a:r>
              <a:rPr lang="fr-FR" dirty="0"/>
              <a:t> </a:t>
            </a:r>
            <a:r>
              <a:rPr lang="fr-FR" dirty="0" err="1"/>
              <a:t>approach</a:t>
            </a:r>
            <a:r>
              <a:rPr lang="fr-FR" dirty="0"/>
              <a:t> to optimise </a:t>
            </a:r>
            <a:r>
              <a:rPr lang="fr-FR" dirty="0" err="1"/>
              <a:t>outcomes</a:t>
            </a:r>
            <a:r>
              <a:rPr lang="fr-FR" dirty="0"/>
              <a:t>.</a:t>
            </a:r>
          </a:p>
        </p:txBody>
      </p:sp>
      <p:sp>
        <p:nvSpPr>
          <p:cNvPr id="4" name="Espace réservé du numéro de diapositive 3">
            <a:extLst>
              <a:ext uri="{FF2B5EF4-FFF2-40B4-BE49-F238E27FC236}">
                <a16:creationId xmlns:a16="http://schemas.microsoft.com/office/drawing/2014/main" id="{28BF34F5-C068-88BF-3A40-CF3789D8F5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36632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43FCE-2440-67A0-465E-23AD71311DF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4D15349-6717-5592-F992-1C16F58E389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730B62F-CEE0-DA99-926B-2366F4C47098}"/>
              </a:ext>
            </a:extLst>
          </p:cNvPr>
          <p:cNvSpPr>
            <a:spLocks noGrp="1"/>
          </p:cNvSpPr>
          <p:nvPr>
            <p:ph type="body" idx="1"/>
          </p:nvPr>
        </p:nvSpPr>
        <p:spPr/>
        <p:txBody>
          <a:bodyPr/>
          <a:lstStyle/>
          <a:p>
            <a:r>
              <a:rPr lang="fr-FR" b="0" i="1" dirty="0" err="1">
                <a:latin typeface="+mn-lt"/>
              </a:rPr>
              <a:t>Abbreviations</a:t>
            </a:r>
            <a:r>
              <a:rPr lang="fr-FR" b="0" i="1" dirty="0">
                <a:latin typeface="+mn-lt"/>
              </a:rPr>
              <a:t>: </a:t>
            </a:r>
            <a:r>
              <a:rPr lang="fr-FR" sz="1200" i="1" dirty="0">
                <a:latin typeface="+mn-lt"/>
                <a:cs typeface="Arial" panose="020B0604020202020204" pitchFamily="34" charset="0"/>
              </a:rPr>
              <a:t>HCC, </a:t>
            </a:r>
            <a:r>
              <a:rPr lang="fr-FR" sz="1200" i="1" dirty="0" err="1">
                <a:latin typeface="+mn-lt"/>
                <a:cs typeface="Arial" panose="020B0604020202020204" pitchFamily="34" charset="0"/>
              </a:rPr>
              <a:t>Hepatocellular</a:t>
            </a:r>
            <a:r>
              <a:rPr lang="fr-FR" sz="1200" i="1" dirty="0">
                <a:latin typeface="+mn-lt"/>
                <a:cs typeface="Arial" panose="020B0604020202020204" pitchFamily="34" charset="0"/>
              </a:rPr>
              <a:t> </a:t>
            </a:r>
            <a:r>
              <a:rPr lang="fr-FR" sz="1200" i="1" dirty="0" err="1">
                <a:latin typeface="+mn-lt"/>
                <a:cs typeface="Arial" panose="020B0604020202020204" pitchFamily="34" charset="0"/>
              </a:rPr>
              <a:t>carcinoma</a:t>
            </a:r>
            <a:r>
              <a:rPr lang="fr-FR" sz="1200" i="1" dirty="0">
                <a:latin typeface="+mn-lt"/>
                <a:cs typeface="Arial" panose="020B0604020202020204" pitchFamily="34" charset="0"/>
              </a:rPr>
              <a:t>; AB, </a:t>
            </a:r>
            <a:r>
              <a:rPr lang="fr-FR" sz="1200" i="1" dirty="0" err="1">
                <a:latin typeface="+mn-lt"/>
                <a:cs typeface="Arial" panose="020B0604020202020204" pitchFamily="34" charset="0"/>
              </a:rPr>
              <a:t>Atezolizumab</a:t>
            </a:r>
            <a:r>
              <a:rPr lang="fr-FR" sz="1200" i="1" dirty="0">
                <a:latin typeface="+mn-lt"/>
                <a:cs typeface="Arial" panose="020B0604020202020204" pitchFamily="34" charset="0"/>
              </a:rPr>
              <a:t> plus </a:t>
            </a:r>
            <a:r>
              <a:rPr lang="fr-FR" sz="1200" i="1" dirty="0" err="1">
                <a:latin typeface="+mn-lt"/>
                <a:cs typeface="Arial" panose="020B0604020202020204" pitchFamily="34" charset="0"/>
              </a:rPr>
              <a:t>Bevacizumab</a:t>
            </a:r>
            <a:r>
              <a:rPr lang="fr-FR" sz="1200" i="1" dirty="0">
                <a:latin typeface="+mn-lt"/>
                <a:cs typeface="Arial" panose="020B0604020202020204" pitchFamily="34" charset="0"/>
              </a:rPr>
              <a:t>; PC, </a:t>
            </a:r>
            <a:r>
              <a:rPr lang="en-US" sz="1200" i="1" dirty="0">
                <a:latin typeface="+mn-lt"/>
                <a:cs typeface="Arial" panose="020B0604020202020204" pitchFamily="34" charset="0"/>
              </a:rPr>
              <a:t>Potential conversion; OR, Objective response;  AC, Actual conversion; UC, Under-conversion.</a:t>
            </a:r>
            <a:endParaRPr lang="fr-FR" b="0" i="1" dirty="0">
              <a:latin typeface="+mn-lt"/>
            </a:endParaRPr>
          </a:p>
          <a:p>
            <a:endParaRPr lang="fr-FR" b="1" dirty="0"/>
          </a:p>
          <a:p>
            <a:r>
              <a:rPr lang="fr-FR" b="1" dirty="0"/>
              <a:t>Reference </a:t>
            </a:r>
            <a:r>
              <a:rPr lang="fr-FR" b="1" dirty="0" err="1"/>
              <a:t>Number</a:t>
            </a:r>
            <a:r>
              <a:rPr lang="fr-FR" b="1" dirty="0"/>
              <a:t>: 2314 </a:t>
            </a:r>
          </a:p>
          <a:p>
            <a:r>
              <a:rPr lang="fr-FR" b="1" dirty="0"/>
              <a:t>IMPACT OF TRANSPLANT PROGRAM ON THE PROBABILITY OF CONVERSION AFTER IMMUNOTHERAPY FOR HEPATOCELLULAR CARCINOMA </a:t>
            </a:r>
          </a:p>
          <a:p>
            <a:endParaRPr lang="fr-FR" b="1" dirty="0"/>
          </a:p>
          <a:p>
            <a:r>
              <a:rPr lang="fr-FR" b="1" dirty="0"/>
              <a:t>Alessandro Vitale</a:t>
            </a:r>
            <a:r>
              <a:rPr lang="fr-FR" b="1" baseline="30000" dirty="0"/>
              <a:t>1</a:t>
            </a:r>
            <a:r>
              <a:rPr lang="fr-FR" b="1" dirty="0"/>
              <a:t>, Giuseppe Cabibbo</a:t>
            </a:r>
            <a:r>
              <a:rPr lang="fr-FR" b="1" baseline="30000" dirty="0"/>
              <a:t>2</a:t>
            </a:r>
            <a:r>
              <a:rPr lang="fr-FR" b="1" dirty="0"/>
              <a:t>, Andrea Casadei-Gardini</a:t>
            </a:r>
            <a:r>
              <a:rPr lang="fr-FR" b="1" baseline="30000" dirty="0"/>
              <a:t>3</a:t>
            </a:r>
            <a:r>
              <a:rPr lang="fr-FR" b="1" dirty="0"/>
              <a:t>, Massimo Iavarone</a:t>
            </a:r>
            <a:r>
              <a:rPr lang="fr-FR" b="1" baseline="30000" dirty="0"/>
              <a:t>4</a:t>
            </a:r>
            <a:r>
              <a:rPr lang="fr-FR" b="1" dirty="0"/>
              <a:t>, </a:t>
            </a:r>
            <a:r>
              <a:rPr lang="fr-FR" b="1" dirty="0" err="1"/>
              <a:t>Lorenza</a:t>
            </a:r>
            <a:r>
              <a:rPr lang="fr-FR" b="1" dirty="0"/>
              <a:t> Rimassa</a:t>
            </a:r>
            <a:r>
              <a:rPr lang="fr-FR" b="1" baseline="30000" dirty="0"/>
              <a:t>5</a:t>
            </a:r>
            <a:r>
              <a:rPr lang="fr-FR" b="1" dirty="0"/>
              <a:t>, Francesca Romana Ponziani</a:t>
            </a:r>
            <a:r>
              <a:rPr lang="fr-FR" b="1" baseline="30000" dirty="0"/>
              <a:t>6</a:t>
            </a:r>
            <a:r>
              <a:rPr lang="fr-FR" b="1" dirty="0"/>
              <a:t>, Francesco Tovoli</a:t>
            </a:r>
            <a:r>
              <a:rPr lang="fr-FR" b="1" baseline="30000" dirty="0"/>
              <a:t>7</a:t>
            </a:r>
            <a:r>
              <a:rPr lang="fr-FR" b="1" dirty="0"/>
              <a:t>, Alessandro Furlanetto</a:t>
            </a:r>
            <a:r>
              <a:rPr lang="fr-FR" b="1" baseline="30000" dirty="0"/>
              <a:t>1</a:t>
            </a:r>
            <a:r>
              <a:rPr lang="fr-FR" b="1" dirty="0"/>
              <a:t>, Umberto Cillo</a:t>
            </a:r>
            <a:r>
              <a:rPr lang="fr-FR" b="1" baseline="30000" dirty="0"/>
              <a:t>1</a:t>
            </a:r>
            <a:r>
              <a:rPr lang="fr-FR" b="1" dirty="0"/>
              <a:t> </a:t>
            </a:r>
          </a:p>
          <a:p>
            <a:endParaRPr lang="fr-FR" dirty="0"/>
          </a:p>
          <a:p>
            <a:r>
              <a:rPr lang="fr-FR" i="1" baseline="30000" dirty="0"/>
              <a:t>1</a:t>
            </a:r>
            <a:r>
              <a:rPr lang="fr-FR" i="1" dirty="0"/>
              <a:t>Padova </a:t>
            </a:r>
            <a:r>
              <a:rPr lang="fr-FR" i="1" dirty="0" err="1"/>
              <a:t>University</a:t>
            </a:r>
            <a:r>
              <a:rPr lang="fr-FR" i="1" dirty="0"/>
              <a:t> Hospital, </a:t>
            </a:r>
            <a:r>
              <a:rPr lang="fr-FR" i="1" dirty="0" err="1"/>
              <a:t>Hepato-bilio-pancreatic</a:t>
            </a:r>
            <a:r>
              <a:rPr lang="fr-FR" i="1" dirty="0"/>
              <a:t> </a:t>
            </a:r>
            <a:r>
              <a:rPr lang="fr-FR" i="1" dirty="0" err="1"/>
              <a:t>Surgery</a:t>
            </a:r>
            <a:r>
              <a:rPr lang="fr-FR" i="1" dirty="0"/>
              <a:t> and </a:t>
            </a:r>
            <a:r>
              <a:rPr lang="fr-FR" i="1" dirty="0" err="1"/>
              <a:t>Liver</a:t>
            </a:r>
            <a:r>
              <a:rPr lang="fr-FR" i="1" dirty="0"/>
              <a:t> Transplantation Unit, </a:t>
            </a:r>
            <a:r>
              <a:rPr lang="fr-FR" i="1" dirty="0" err="1"/>
              <a:t>Padova</a:t>
            </a:r>
            <a:r>
              <a:rPr lang="fr-FR" i="1" dirty="0"/>
              <a:t>, </a:t>
            </a:r>
            <a:r>
              <a:rPr lang="fr-FR" i="1" dirty="0" err="1"/>
              <a:t>Italy</a:t>
            </a:r>
            <a:r>
              <a:rPr lang="fr-FR" i="1" dirty="0"/>
              <a:t>, </a:t>
            </a:r>
            <a:r>
              <a:rPr lang="fr-FR" i="1" baseline="30000" dirty="0"/>
              <a:t>2</a:t>
            </a:r>
            <a:r>
              <a:rPr lang="fr-FR" i="1" dirty="0"/>
              <a:t>University of </a:t>
            </a:r>
            <a:r>
              <a:rPr lang="fr-FR" i="1" dirty="0" err="1"/>
              <a:t>Palermo</a:t>
            </a:r>
            <a:r>
              <a:rPr lang="fr-FR" i="1" dirty="0"/>
              <a:t>, </a:t>
            </a:r>
            <a:r>
              <a:rPr lang="fr-FR" i="1" dirty="0" err="1"/>
              <a:t>Department</a:t>
            </a:r>
            <a:r>
              <a:rPr lang="fr-FR" i="1" dirty="0"/>
              <a:t> of </a:t>
            </a:r>
            <a:r>
              <a:rPr lang="fr-FR" i="1" dirty="0" err="1"/>
              <a:t>Health</a:t>
            </a:r>
            <a:r>
              <a:rPr lang="fr-FR" i="1" dirty="0"/>
              <a:t> Promotion, Mother and Child Care, </a:t>
            </a:r>
            <a:r>
              <a:rPr lang="fr-FR" i="1" dirty="0" err="1"/>
              <a:t>Internal</a:t>
            </a:r>
            <a:r>
              <a:rPr lang="fr-FR" i="1" dirty="0"/>
              <a:t> </a:t>
            </a:r>
            <a:r>
              <a:rPr lang="fr-FR" i="1" dirty="0" err="1"/>
              <a:t>Medicine</a:t>
            </a:r>
            <a:r>
              <a:rPr lang="fr-FR" i="1" dirty="0"/>
              <a:t> and </a:t>
            </a:r>
            <a:r>
              <a:rPr lang="fr-FR" i="1" dirty="0" err="1"/>
              <a:t>Medical</a:t>
            </a:r>
            <a:r>
              <a:rPr lang="fr-FR" i="1" dirty="0"/>
              <a:t> </a:t>
            </a:r>
            <a:r>
              <a:rPr lang="fr-FR" i="1" dirty="0" err="1"/>
              <a:t>Specialties</a:t>
            </a:r>
            <a:r>
              <a:rPr lang="fr-FR" i="1" dirty="0"/>
              <a:t> PROMISE, Section of </a:t>
            </a:r>
            <a:r>
              <a:rPr lang="fr-FR" i="1" dirty="0" err="1"/>
              <a:t>Gastroenterology</a:t>
            </a:r>
            <a:r>
              <a:rPr lang="fr-FR" i="1" dirty="0"/>
              <a:t> and </a:t>
            </a:r>
            <a:r>
              <a:rPr lang="fr-FR" i="1" dirty="0" err="1"/>
              <a:t>Hepatology</a:t>
            </a:r>
            <a:r>
              <a:rPr lang="fr-FR" i="1" dirty="0"/>
              <a:t>, </a:t>
            </a:r>
            <a:r>
              <a:rPr lang="fr-FR" i="1" dirty="0" err="1"/>
              <a:t>Palermo</a:t>
            </a:r>
            <a:r>
              <a:rPr lang="fr-FR" i="1" dirty="0"/>
              <a:t>, </a:t>
            </a:r>
            <a:r>
              <a:rPr lang="fr-FR" i="1" dirty="0" err="1"/>
              <a:t>Italy</a:t>
            </a:r>
            <a:r>
              <a:rPr lang="fr-FR" i="1" dirty="0"/>
              <a:t>, </a:t>
            </a:r>
            <a:r>
              <a:rPr lang="fr-FR" i="1" baseline="30000" dirty="0"/>
              <a:t>3</a:t>
            </a:r>
            <a:r>
              <a:rPr lang="fr-FR" i="1" dirty="0"/>
              <a:t>IRCCS San Raffaele Scientific Institute Hospital, </a:t>
            </a:r>
            <a:r>
              <a:rPr lang="fr-FR" i="1" dirty="0" err="1"/>
              <a:t>Department</a:t>
            </a:r>
            <a:r>
              <a:rPr lang="fr-FR" i="1" dirty="0"/>
              <a:t> of </a:t>
            </a:r>
            <a:r>
              <a:rPr lang="fr-FR" i="1" dirty="0" err="1"/>
              <a:t>Oncology</a:t>
            </a:r>
            <a:r>
              <a:rPr lang="fr-FR" i="1" dirty="0"/>
              <a:t>, Vita-</a:t>
            </a:r>
            <a:r>
              <a:rPr lang="fr-FR" i="1" dirty="0" err="1"/>
              <a:t>Salute</a:t>
            </a:r>
            <a:r>
              <a:rPr lang="fr-FR" i="1" dirty="0"/>
              <a:t> San Raffaele </a:t>
            </a:r>
            <a:r>
              <a:rPr lang="fr-FR" i="1" dirty="0" err="1"/>
              <a:t>University</a:t>
            </a:r>
            <a:r>
              <a:rPr lang="fr-FR" i="1" dirty="0"/>
              <a:t>, Milan, </a:t>
            </a:r>
            <a:r>
              <a:rPr lang="fr-FR" i="1" dirty="0" err="1"/>
              <a:t>Italy</a:t>
            </a:r>
            <a:r>
              <a:rPr lang="fr-FR" i="1" dirty="0"/>
              <a:t>, </a:t>
            </a:r>
            <a:r>
              <a:rPr lang="fr-FR" i="1" baseline="30000" dirty="0"/>
              <a:t>4</a:t>
            </a:r>
            <a:r>
              <a:rPr lang="fr-FR" i="1" dirty="0"/>
              <a:t>Foundation IRCCS Ca’ </a:t>
            </a:r>
            <a:r>
              <a:rPr lang="fr-FR" i="1" dirty="0" err="1"/>
              <a:t>Granda</a:t>
            </a:r>
            <a:r>
              <a:rPr lang="fr-FR" i="1" dirty="0"/>
              <a:t> </a:t>
            </a:r>
            <a:r>
              <a:rPr lang="fr-FR" i="1" dirty="0" err="1"/>
              <a:t>Ospedale</a:t>
            </a:r>
            <a:r>
              <a:rPr lang="fr-FR" i="1" dirty="0"/>
              <a:t> </a:t>
            </a:r>
            <a:r>
              <a:rPr lang="fr-FR" i="1" dirty="0" err="1"/>
              <a:t>Maggiore</a:t>
            </a:r>
            <a:r>
              <a:rPr lang="fr-FR" i="1" dirty="0"/>
              <a:t> </a:t>
            </a:r>
            <a:r>
              <a:rPr lang="fr-FR" i="1" dirty="0" err="1"/>
              <a:t>Policlinico</a:t>
            </a:r>
            <a:r>
              <a:rPr lang="fr-FR" i="1" dirty="0"/>
              <a:t>, Division of </a:t>
            </a:r>
            <a:r>
              <a:rPr lang="fr-FR" i="1" dirty="0" err="1"/>
              <a:t>Gastroenterology</a:t>
            </a:r>
            <a:r>
              <a:rPr lang="fr-FR" i="1" dirty="0"/>
              <a:t> and </a:t>
            </a:r>
            <a:r>
              <a:rPr lang="fr-FR" i="1" dirty="0" err="1"/>
              <a:t>Hepatology</a:t>
            </a:r>
            <a:r>
              <a:rPr lang="fr-FR" i="1" dirty="0"/>
              <a:t>, Milan, </a:t>
            </a:r>
            <a:r>
              <a:rPr lang="fr-FR" i="1" dirty="0" err="1"/>
              <a:t>Italy</a:t>
            </a:r>
            <a:r>
              <a:rPr lang="fr-FR" i="1" dirty="0"/>
              <a:t>, </a:t>
            </a:r>
            <a:r>
              <a:rPr lang="fr-FR" i="1" baseline="30000" dirty="0"/>
              <a:t>5</a:t>
            </a:r>
            <a:r>
              <a:rPr lang="fr-FR" i="1" dirty="0"/>
              <a:t>IRCCS </a:t>
            </a:r>
            <a:r>
              <a:rPr lang="fr-FR" i="1" dirty="0" err="1"/>
              <a:t>Humanitas</a:t>
            </a:r>
            <a:r>
              <a:rPr lang="fr-FR" i="1" dirty="0"/>
              <a:t> </a:t>
            </a:r>
            <a:r>
              <a:rPr lang="fr-FR" i="1" dirty="0" err="1"/>
              <a:t>Research</a:t>
            </a:r>
            <a:r>
              <a:rPr lang="fr-FR" i="1" dirty="0"/>
              <a:t> Hospital, </a:t>
            </a:r>
            <a:r>
              <a:rPr lang="fr-FR" i="1" dirty="0" err="1"/>
              <a:t>Humanitas</a:t>
            </a:r>
            <a:r>
              <a:rPr lang="fr-FR" i="1" dirty="0"/>
              <a:t> Cancer Center, </a:t>
            </a:r>
            <a:r>
              <a:rPr lang="fr-FR" i="1" dirty="0" err="1"/>
              <a:t>Rozzano</a:t>
            </a:r>
            <a:r>
              <a:rPr lang="fr-FR" i="1" dirty="0"/>
              <a:t>, </a:t>
            </a:r>
            <a:r>
              <a:rPr lang="fr-FR" i="1" dirty="0" err="1"/>
              <a:t>Italy</a:t>
            </a:r>
            <a:r>
              <a:rPr lang="fr-FR" i="1" dirty="0"/>
              <a:t>, </a:t>
            </a:r>
            <a:r>
              <a:rPr lang="fr-FR" i="1" baseline="30000" dirty="0"/>
              <a:t>6</a:t>
            </a:r>
            <a:r>
              <a:rPr lang="fr-FR" i="1" dirty="0"/>
              <a:t>Fondazione </a:t>
            </a:r>
            <a:r>
              <a:rPr lang="fr-FR" i="1" dirty="0" err="1"/>
              <a:t>Policlinico</a:t>
            </a:r>
            <a:r>
              <a:rPr lang="fr-FR" i="1" dirty="0"/>
              <a:t> </a:t>
            </a:r>
            <a:r>
              <a:rPr lang="fr-FR" i="1" dirty="0" err="1"/>
              <a:t>Universitario</a:t>
            </a:r>
            <a:r>
              <a:rPr lang="fr-FR" i="1" dirty="0"/>
              <a:t> Gemelli IRCCS, </a:t>
            </a:r>
            <a:r>
              <a:rPr lang="fr-FR" i="1" dirty="0" err="1"/>
              <a:t>Liver</a:t>
            </a:r>
            <a:r>
              <a:rPr lang="fr-FR" i="1" dirty="0"/>
              <a:t> Unit, CEMAD Centro </a:t>
            </a:r>
            <a:r>
              <a:rPr lang="fr-FR" i="1" dirty="0" err="1"/>
              <a:t>Malattie</a:t>
            </a:r>
            <a:r>
              <a:rPr lang="fr-FR" i="1" dirty="0"/>
              <a:t> </a:t>
            </a:r>
            <a:r>
              <a:rPr lang="fr-FR" i="1" dirty="0" err="1"/>
              <a:t>dell’Apparato</a:t>
            </a:r>
            <a:r>
              <a:rPr lang="fr-FR" i="1" dirty="0"/>
              <a:t> </a:t>
            </a:r>
            <a:r>
              <a:rPr lang="fr-FR" i="1" dirty="0" err="1"/>
              <a:t>Digerente</a:t>
            </a:r>
            <a:r>
              <a:rPr lang="fr-FR" i="1" dirty="0"/>
              <a:t>, </a:t>
            </a:r>
            <a:r>
              <a:rPr lang="fr-FR" i="1" dirty="0" err="1"/>
              <a:t>Medicina</a:t>
            </a:r>
            <a:r>
              <a:rPr lang="fr-FR" i="1" dirty="0"/>
              <a:t> Interna e </a:t>
            </a:r>
            <a:r>
              <a:rPr lang="fr-FR" i="1" dirty="0" err="1"/>
              <a:t>Gastroenterologia</a:t>
            </a:r>
            <a:r>
              <a:rPr lang="fr-FR" i="1" dirty="0"/>
              <a:t>, Rome, </a:t>
            </a:r>
            <a:r>
              <a:rPr lang="fr-FR" i="1" dirty="0" err="1"/>
              <a:t>Italy</a:t>
            </a:r>
            <a:r>
              <a:rPr lang="fr-FR" i="1" dirty="0"/>
              <a:t>, </a:t>
            </a:r>
            <a:r>
              <a:rPr lang="fr-FR" i="1" baseline="30000" dirty="0"/>
              <a:t>7</a:t>
            </a:r>
            <a:r>
              <a:rPr lang="fr-FR" i="1" dirty="0"/>
              <a:t>IRCCS </a:t>
            </a:r>
            <a:r>
              <a:rPr lang="fr-FR" i="1" dirty="0" err="1"/>
              <a:t>Azienda</a:t>
            </a:r>
            <a:r>
              <a:rPr lang="fr-FR" i="1" dirty="0"/>
              <a:t> </a:t>
            </a:r>
            <a:r>
              <a:rPr lang="fr-FR" i="1" dirty="0" err="1"/>
              <a:t>Ospedaliero-Universitaria</a:t>
            </a:r>
            <a:r>
              <a:rPr lang="fr-FR" i="1" dirty="0"/>
              <a:t> di </a:t>
            </a:r>
            <a:r>
              <a:rPr lang="fr-FR" i="1" dirty="0" err="1"/>
              <a:t>Bologna</a:t>
            </a:r>
            <a:r>
              <a:rPr lang="fr-FR" i="1" dirty="0"/>
              <a:t>, Unit of </a:t>
            </a:r>
            <a:r>
              <a:rPr lang="fr-FR" i="1" dirty="0" err="1"/>
              <a:t>Internal</a:t>
            </a:r>
            <a:r>
              <a:rPr lang="fr-FR" i="1" dirty="0"/>
              <a:t> </a:t>
            </a:r>
            <a:r>
              <a:rPr lang="fr-FR" i="1" dirty="0" err="1"/>
              <a:t>Medicine</a:t>
            </a:r>
            <a:r>
              <a:rPr lang="fr-FR" i="1" dirty="0"/>
              <a:t>, </a:t>
            </a:r>
            <a:r>
              <a:rPr lang="fr-FR" i="1" dirty="0" err="1"/>
              <a:t>Hepatobiliary</a:t>
            </a:r>
            <a:r>
              <a:rPr lang="fr-FR" i="1" dirty="0"/>
              <a:t> and </a:t>
            </a:r>
            <a:r>
              <a:rPr lang="fr-FR" i="1" dirty="0" err="1"/>
              <a:t>Immunoallergic</a:t>
            </a:r>
            <a:r>
              <a:rPr lang="fr-FR" i="1" dirty="0"/>
              <a:t> </a:t>
            </a:r>
            <a:r>
              <a:rPr lang="fr-FR" i="1" dirty="0" err="1"/>
              <a:t>Diseases</a:t>
            </a:r>
            <a:r>
              <a:rPr lang="fr-FR" i="1" dirty="0"/>
              <a:t>, </a:t>
            </a:r>
            <a:r>
              <a:rPr lang="fr-FR" i="1" dirty="0" err="1"/>
              <a:t>Bologna</a:t>
            </a:r>
            <a:r>
              <a:rPr lang="fr-FR" i="1" dirty="0"/>
              <a:t>, </a:t>
            </a:r>
            <a:r>
              <a:rPr lang="fr-FR" i="1" dirty="0" err="1"/>
              <a:t>Italy</a:t>
            </a:r>
            <a:r>
              <a:rPr lang="fr-FR" i="1" dirty="0"/>
              <a:t> </a:t>
            </a:r>
          </a:p>
          <a:p>
            <a:endParaRPr lang="fr-FR" dirty="0"/>
          </a:p>
          <a:p>
            <a:r>
              <a:rPr lang="fr-FR" b="1" dirty="0"/>
              <a:t>Background</a:t>
            </a:r>
            <a:r>
              <a:rPr lang="fr-FR" dirty="0"/>
              <a:t>: The </a:t>
            </a:r>
            <a:r>
              <a:rPr lang="fr-FR" dirty="0" err="1"/>
              <a:t>ability</a:t>
            </a:r>
            <a:r>
              <a:rPr lang="fr-FR" dirty="0"/>
              <a:t> of </a:t>
            </a:r>
            <a:r>
              <a:rPr lang="fr-FR" dirty="0" err="1"/>
              <a:t>noncurative</a:t>
            </a:r>
            <a:r>
              <a:rPr lang="fr-FR" dirty="0"/>
              <a:t> </a:t>
            </a:r>
            <a:r>
              <a:rPr lang="fr-FR" dirty="0" err="1"/>
              <a:t>intent</a:t>
            </a:r>
            <a:r>
              <a:rPr lang="fr-FR" dirty="0"/>
              <a:t> </a:t>
            </a:r>
            <a:r>
              <a:rPr lang="fr-FR" dirty="0" err="1"/>
              <a:t>systemic</a:t>
            </a:r>
            <a:r>
              <a:rPr lang="fr-FR" dirty="0"/>
              <a:t> </a:t>
            </a:r>
            <a:r>
              <a:rPr lang="fr-FR" dirty="0" err="1"/>
              <a:t>immunotherapy</a:t>
            </a:r>
            <a:r>
              <a:rPr lang="fr-FR" dirty="0"/>
              <a:t> to </a:t>
            </a:r>
            <a:r>
              <a:rPr lang="fr-FR" dirty="0" err="1"/>
              <a:t>convert</a:t>
            </a:r>
            <a:r>
              <a:rPr lang="fr-FR" dirty="0"/>
              <a:t> patients </a:t>
            </a:r>
            <a:r>
              <a:rPr lang="fr-FR" dirty="0" err="1"/>
              <a:t>with</a:t>
            </a:r>
            <a:r>
              <a:rPr lang="fr-FR" dirty="0"/>
              <a:t> </a:t>
            </a:r>
            <a:r>
              <a:rPr lang="fr-FR" dirty="0" err="1"/>
              <a:t>hepatocellular</a:t>
            </a:r>
            <a:r>
              <a:rPr lang="fr-FR" dirty="0"/>
              <a:t> </a:t>
            </a:r>
            <a:r>
              <a:rPr lang="fr-FR" dirty="0" err="1"/>
              <a:t>carcinoma</a:t>
            </a:r>
            <a:r>
              <a:rPr lang="fr-FR" dirty="0"/>
              <a:t> (HCC) to curative </a:t>
            </a:r>
            <a:r>
              <a:rPr lang="fr-FR" dirty="0" err="1"/>
              <a:t>treatments</a:t>
            </a:r>
            <a:r>
              <a:rPr lang="fr-FR" dirty="0"/>
              <a:t> (curative conversion) </a:t>
            </a:r>
            <a:r>
              <a:rPr lang="fr-FR" dirty="0" err="1"/>
              <a:t>remains</a:t>
            </a:r>
            <a:r>
              <a:rPr lang="fr-FR" dirty="0"/>
              <a:t> </a:t>
            </a:r>
            <a:r>
              <a:rPr lang="fr-FR" dirty="0" err="1"/>
              <a:t>controversial</a:t>
            </a:r>
            <a:r>
              <a:rPr lang="fr-FR" dirty="0"/>
              <a:t>. This </a:t>
            </a:r>
            <a:r>
              <a:rPr lang="fr-FR" dirty="0" err="1"/>
              <a:t>study</a:t>
            </a:r>
            <a:r>
              <a:rPr lang="fr-FR" dirty="0"/>
              <a:t> </a:t>
            </a:r>
            <a:r>
              <a:rPr lang="fr-FR" dirty="0" err="1"/>
              <a:t>aimed</a:t>
            </a:r>
            <a:r>
              <a:rPr lang="fr-FR" dirty="0"/>
              <a:t> to </a:t>
            </a:r>
            <a:r>
              <a:rPr lang="fr-FR" dirty="0" err="1"/>
              <a:t>take</a:t>
            </a:r>
            <a:r>
              <a:rPr lang="fr-FR" dirty="0"/>
              <a:t> a reliable </a:t>
            </a:r>
            <a:r>
              <a:rPr lang="fr-FR" dirty="0" err="1"/>
              <a:t>epidemiological</a:t>
            </a:r>
            <a:r>
              <a:rPr lang="fr-FR" dirty="0"/>
              <a:t> snapshot of </a:t>
            </a:r>
            <a:r>
              <a:rPr lang="fr-FR" dirty="0" err="1"/>
              <a:t>response</a:t>
            </a:r>
            <a:r>
              <a:rPr lang="fr-FR" dirty="0"/>
              <a:t> patterns to </a:t>
            </a:r>
            <a:r>
              <a:rPr lang="fr-FR" dirty="0" err="1"/>
              <a:t>Atezolizumab</a:t>
            </a:r>
            <a:r>
              <a:rPr lang="fr-FR" dirty="0"/>
              <a:t> plus </a:t>
            </a:r>
            <a:r>
              <a:rPr lang="fr-FR" dirty="0" err="1"/>
              <a:t>Bevacizumab</a:t>
            </a:r>
            <a:r>
              <a:rPr lang="fr-FR" dirty="0"/>
              <a:t> (AB) </a:t>
            </a:r>
            <a:r>
              <a:rPr lang="fr-FR" dirty="0" err="1"/>
              <a:t>therapy</a:t>
            </a:r>
            <a:r>
              <a:rPr lang="fr-FR" dirty="0"/>
              <a:t>, </a:t>
            </a:r>
            <a:r>
              <a:rPr lang="fr-FR" dirty="0" err="1"/>
              <a:t>focusing</a:t>
            </a:r>
            <a:r>
              <a:rPr lang="fr-FR" dirty="0"/>
              <a:t> on curative conversion rates. Methods: Patients </a:t>
            </a:r>
            <a:r>
              <a:rPr lang="fr-FR" dirty="0" err="1"/>
              <a:t>with</a:t>
            </a:r>
            <a:r>
              <a:rPr lang="fr-FR" dirty="0"/>
              <a:t> HCC </a:t>
            </a:r>
            <a:r>
              <a:rPr lang="fr-FR" dirty="0" err="1"/>
              <a:t>receiving</a:t>
            </a:r>
            <a:r>
              <a:rPr lang="fr-FR" dirty="0"/>
              <a:t> first-line </a:t>
            </a:r>
            <a:r>
              <a:rPr lang="fr-FR" dirty="0" err="1"/>
              <a:t>Atezolizumab</a:t>
            </a:r>
            <a:r>
              <a:rPr lang="fr-FR" dirty="0"/>
              <a:t> plus </a:t>
            </a:r>
            <a:r>
              <a:rPr lang="fr-FR" dirty="0" err="1"/>
              <a:t>Bevacizumab</a:t>
            </a:r>
            <a:r>
              <a:rPr lang="fr-FR" dirty="0"/>
              <a:t> (AB) </a:t>
            </a:r>
            <a:r>
              <a:rPr lang="fr-FR" dirty="0" err="1"/>
              <a:t>between</a:t>
            </a:r>
            <a:r>
              <a:rPr lang="fr-FR" dirty="0"/>
              <a:t> 2019 and 2023 </a:t>
            </a:r>
            <a:r>
              <a:rPr lang="fr-FR" dirty="0" err="1"/>
              <a:t>were</a:t>
            </a:r>
            <a:r>
              <a:rPr lang="fr-FR" dirty="0"/>
              <a:t> </a:t>
            </a:r>
            <a:r>
              <a:rPr lang="fr-FR" dirty="0" err="1"/>
              <a:t>included</a:t>
            </a:r>
            <a:r>
              <a:rPr lang="fr-FR" dirty="0"/>
              <a:t> </a:t>
            </a:r>
            <a:r>
              <a:rPr lang="fr-FR" dirty="0" err="1"/>
              <a:t>using</a:t>
            </a:r>
            <a:r>
              <a:rPr lang="fr-FR" dirty="0"/>
              <a:t> centre-</a:t>
            </a:r>
            <a:r>
              <a:rPr lang="fr-FR" dirty="0" err="1"/>
              <a:t>level</a:t>
            </a:r>
            <a:r>
              <a:rPr lang="fr-FR" dirty="0"/>
              <a:t> </a:t>
            </a:r>
            <a:r>
              <a:rPr lang="fr-FR" dirty="0" err="1"/>
              <a:t>aggregate</a:t>
            </a:r>
            <a:r>
              <a:rPr lang="fr-FR" dirty="0"/>
              <a:t> data </a:t>
            </a:r>
            <a:r>
              <a:rPr lang="fr-FR" dirty="0" err="1"/>
              <a:t>from</a:t>
            </a:r>
            <a:r>
              <a:rPr lang="fr-FR" dirty="0"/>
              <a:t> a large international consortium. The </a:t>
            </a:r>
            <a:r>
              <a:rPr lang="fr-FR" dirty="0" err="1"/>
              <a:t>primary</a:t>
            </a:r>
            <a:r>
              <a:rPr lang="fr-FR" dirty="0"/>
              <a:t> end-point </a:t>
            </a:r>
            <a:r>
              <a:rPr lang="fr-FR" dirty="0" err="1"/>
              <a:t>was</a:t>
            </a:r>
            <a:r>
              <a:rPr lang="fr-FR" dirty="0"/>
              <a:t> the curative conversion rate, </a:t>
            </a:r>
            <a:r>
              <a:rPr lang="fr-FR" dirty="0" err="1"/>
              <a:t>distinguishing</a:t>
            </a:r>
            <a:r>
              <a:rPr lang="fr-FR" dirty="0"/>
              <a:t> </a:t>
            </a:r>
            <a:r>
              <a:rPr lang="fr-FR" dirty="0" err="1"/>
              <a:t>potential</a:t>
            </a:r>
            <a:r>
              <a:rPr lang="fr-FR" dirty="0"/>
              <a:t> conversion (PC) - </a:t>
            </a:r>
            <a:r>
              <a:rPr lang="fr-FR" dirty="0" err="1"/>
              <a:t>when</a:t>
            </a:r>
            <a:r>
              <a:rPr lang="fr-FR" dirty="0"/>
              <a:t> objective </a:t>
            </a:r>
            <a:r>
              <a:rPr lang="fr-FR" dirty="0" err="1"/>
              <a:t>response</a:t>
            </a:r>
            <a:r>
              <a:rPr lang="fr-FR" dirty="0"/>
              <a:t> (OR) </a:t>
            </a:r>
            <a:r>
              <a:rPr lang="fr-FR" dirty="0" err="1"/>
              <a:t>resulted</a:t>
            </a:r>
            <a:r>
              <a:rPr lang="fr-FR" dirty="0"/>
              <a:t> in a consistent </a:t>
            </a:r>
            <a:r>
              <a:rPr lang="fr-FR" dirty="0" err="1"/>
              <a:t>decrease</a:t>
            </a:r>
            <a:r>
              <a:rPr lang="fr-FR" dirty="0"/>
              <a:t> of </a:t>
            </a:r>
            <a:r>
              <a:rPr lang="fr-FR" dirty="0" err="1"/>
              <a:t>tumour</a:t>
            </a:r>
            <a:r>
              <a:rPr lang="fr-FR" dirty="0"/>
              <a:t> </a:t>
            </a:r>
            <a:r>
              <a:rPr lang="fr-FR" dirty="0" err="1"/>
              <a:t>burden</a:t>
            </a:r>
            <a:r>
              <a:rPr lang="fr-FR" dirty="0"/>
              <a:t> and alpha-</a:t>
            </a:r>
            <a:r>
              <a:rPr lang="fr-FR" dirty="0" err="1"/>
              <a:t>fetoprotein</a:t>
            </a:r>
            <a:r>
              <a:rPr lang="fr-FR" dirty="0"/>
              <a:t> </a:t>
            </a:r>
            <a:r>
              <a:rPr lang="fr-FR" dirty="0" err="1"/>
              <a:t>levels</a:t>
            </a:r>
            <a:r>
              <a:rPr lang="fr-FR" dirty="0"/>
              <a:t> - </a:t>
            </a:r>
            <a:r>
              <a:rPr lang="fr-FR" dirty="0" err="1"/>
              <a:t>from</a:t>
            </a:r>
            <a:r>
              <a:rPr lang="fr-FR" dirty="0"/>
              <a:t> </a:t>
            </a:r>
            <a:r>
              <a:rPr lang="fr-FR" dirty="0" err="1"/>
              <a:t>actual</a:t>
            </a:r>
            <a:r>
              <a:rPr lang="fr-FR" dirty="0"/>
              <a:t> conversion (AC) </a:t>
            </a:r>
            <a:r>
              <a:rPr lang="fr-FR" dirty="0" err="1"/>
              <a:t>when</a:t>
            </a:r>
            <a:r>
              <a:rPr lang="fr-FR" dirty="0"/>
              <a:t> OR </a:t>
            </a:r>
            <a:r>
              <a:rPr lang="fr-FR" dirty="0" err="1"/>
              <a:t>resulted</a:t>
            </a:r>
            <a:r>
              <a:rPr lang="fr-FR" dirty="0"/>
              <a:t> in curative </a:t>
            </a:r>
            <a:r>
              <a:rPr lang="fr-FR" dirty="0" err="1"/>
              <a:t>treatment</a:t>
            </a:r>
            <a:r>
              <a:rPr lang="fr-FR" dirty="0"/>
              <a:t>. Under-conversion (UC) </a:t>
            </a:r>
            <a:r>
              <a:rPr lang="fr-FR" dirty="0" err="1"/>
              <a:t>was</a:t>
            </a:r>
            <a:r>
              <a:rPr lang="fr-FR" dirty="0"/>
              <a:t> </a:t>
            </a:r>
            <a:r>
              <a:rPr lang="fr-FR" dirty="0" err="1"/>
              <a:t>defined</a:t>
            </a:r>
            <a:r>
              <a:rPr lang="fr-FR" dirty="0"/>
              <a:t> as PC - AC]/OR) rates. A </a:t>
            </a:r>
            <a:r>
              <a:rPr lang="fr-FR" dirty="0" err="1"/>
              <a:t>meta-analytic</a:t>
            </a:r>
            <a:r>
              <a:rPr lang="fr-FR" dirty="0"/>
              <a:t> </a:t>
            </a:r>
            <a:r>
              <a:rPr lang="fr-FR" dirty="0" err="1"/>
              <a:t>approach</a:t>
            </a:r>
            <a:r>
              <a:rPr lang="fr-FR" dirty="0"/>
              <a:t> </a:t>
            </a:r>
            <a:r>
              <a:rPr lang="fr-FR" dirty="0" err="1"/>
              <a:t>was</a:t>
            </a:r>
            <a:r>
              <a:rPr lang="fr-FR" dirty="0"/>
              <a:t> </a:t>
            </a:r>
            <a:r>
              <a:rPr lang="fr-FR" dirty="0" err="1"/>
              <a:t>used</a:t>
            </a:r>
            <a:r>
              <a:rPr lang="fr-FR" dirty="0"/>
              <a:t> to analyse </a:t>
            </a:r>
            <a:r>
              <a:rPr lang="fr-FR" dirty="0" err="1"/>
              <a:t>aggregate</a:t>
            </a:r>
            <a:r>
              <a:rPr lang="fr-FR" dirty="0"/>
              <a:t> data.</a:t>
            </a:r>
          </a:p>
          <a:p>
            <a:r>
              <a:rPr lang="fr-FR" b="1" dirty="0" err="1"/>
              <a:t>Results</a:t>
            </a:r>
            <a:r>
              <a:rPr lang="fr-FR" dirty="0"/>
              <a:t>: Data </a:t>
            </a:r>
            <a:r>
              <a:rPr lang="fr-FR" dirty="0" err="1"/>
              <a:t>from</a:t>
            </a:r>
            <a:r>
              <a:rPr lang="fr-FR" dirty="0"/>
              <a:t> 46 international centres </a:t>
            </a:r>
            <a:r>
              <a:rPr lang="fr-FR" dirty="0" err="1"/>
              <a:t>encompassing</a:t>
            </a:r>
            <a:r>
              <a:rPr lang="fr-FR" dirty="0"/>
              <a:t> 1,413 patients </a:t>
            </a:r>
            <a:r>
              <a:rPr lang="fr-FR" dirty="0" err="1"/>
              <a:t>treated</a:t>
            </a:r>
            <a:r>
              <a:rPr lang="fr-FR" dirty="0"/>
              <a:t> </a:t>
            </a:r>
            <a:r>
              <a:rPr lang="fr-FR" dirty="0" err="1"/>
              <a:t>with</a:t>
            </a:r>
            <a:r>
              <a:rPr lang="fr-FR" dirty="0"/>
              <a:t> AB </a:t>
            </a:r>
            <a:r>
              <a:rPr lang="fr-FR" dirty="0" err="1"/>
              <a:t>were</a:t>
            </a:r>
            <a:r>
              <a:rPr lang="fr-FR" dirty="0"/>
              <a:t> </a:t>
            </a:r>
            <a:r>
              <a:rPr lang="fr-FR" dirty="0" err="1"/>
              <a:t>analysed</a:t>
            </a:r>
            <a:r>
              <a:rPr lang="fr-FR" dirty="0"/>
              <a:t>. A </a:t>
            </a:r>
            <a:r>
              <a:rPr lang="fr-FR" dirty="0" err="1"/>
              <a:t>significant</a:t>
            </a:r>
            <a:r>
              <a:rPr lang="fr-FR" dirty="0"/>
              <a:t> </a:t>
            </a:r>
            <a:r>
              <a:rPr lang="fr-FR" dirty="0" err="1"/>
              <a:t>discrepancy</a:t>
            </a:r>
            <a:r>
              <a:rPr lang="fr-FR" dirty="0"/>
              <a:t> </a:t>
            </a:r>
            <a:r>
              <a:rPr lang="fr-FR" dirty="0" err="1"/>
              <a:t>was</a:t>
            </a:r>
            <a:r>
              <a:rPr lang="fr-FR" dirty="0"/>
              <a:t> </a:t>
            </a:r>
            <a:r>
              <a:rPr lang="fr-FR" dirty="0" err="1"/>
              <a:t>observed</a:t>
            </a:r>
            <a:r>
              <a:rPr lang="fr-FR" dirty="0"/>
              <a:t> </a:t>
            </a:r>
            <a:r>
              <a:rPr lang="fr-FR" dirty="0" err="1"/>
              <a:t>between</a:t>
            </a:r>
            <a:r>
              <a:rPr lang="fr-FR" dirty="0"/>
              <a:t> PC (16%, 95% CI 13-20) and AC rates (3%, 95% CI 1-5). For patients </a:t>
            </a:r>
            <a:r>
              <a:rPr lang="fr-FR" dirty="0" err="1"/>
              <a:t>treated</a:t>
            </a:r>
            <a:r>
              <a:rPr lang="fr-FR" dirty="0"/>
              <a:t> </a:t>
            </a:r>
            <a:r>
              <a:rPr lang="fr-FR" dirty="0" err="1"/>
              <a:t>with</a:t>
            </a:r>
            <a:r>
              <a:rPr lang="fr-FR" dirty="0"/>
              <a:t> AB, the </a:t>
            </a:r>
            <a:r>
              <a:rPr lang="fr-FR" dirty="0" err="1"/>
              <a:t>presence</a:t>
            </a:r>
            <a:r>
              <a:rPr lang="fr-FR" dirty="0"/>
              <a:t> of a </a:t>
            </a:r>
            <a:r>
              <a:rPr lang="fr-FR" dirty="0" err="1"/>
              <a:t>liver</a:t>
            </a:r>
            <a:r>
              <a:rPr lang="fr-FR" dirty="0"/>
              <a:t> transplant program, as </a:t>
            </a:r>
            <a:r>
              <a:rPr lang="fr-FR" dirty="0" err="1"/>
              <a:t>well</a:t>
            </a:r>
            <a:r>
              <a:rPr lang="fr-FR" dirty="0"/>
              <a:t> as the proportion of patients &gt;70 </a:t>
            </a:r>
            <a:r>
              <a:rPr lang="fr-FR" dirty="0" err="1"/>
              <a:t>years</a:t>
            </a:r>
            <a:r>
              <a:rPr lang="fr-FR" dirty="0"/>
              <a:t> </a:t>
            </a:r>
            <a:r>
              <a:rPr lang="fr-FR" dirty="0" err="1"/>
              <a:t>old</a:t>
            </a:r>
            <a:r>
              <a:rPr lang="fr-FR" dirty="0"/>
              <a:t> or </a:t>
            </a:r>
            <a:r>
              <a:rPr lang="fr-FR" dirty="0" err="1"/>
              <a:t>with</a:t>
            </a:r>
            <a:r>
              <a:rPr lang="fr-FR" dirty="0"/>
              <a:t> </a:t>
            </a:r>
            <a:r>
              <a:rPr lang="fr-FR" dirty="0" err="1"/>
              <a:t>metastases</a:t>
            </a:r>
            <a:r>
              <a:rPr lang="fr-FR" dirty="0"/>
              <a:t>, </a:t>
            </a:r>
            <a:r>
              <a:rPr lang="fr-FR" dirty="0" err="1"/>
              <a:t>significantly</a:t>
            </a:r>
            <a:r>
              <a:rPr lang="fr-FR" dirty="0"/>
              <a:t> </a:t>
            </a:r>
            <a:r>
              <a:rPr lang="fr-FR" dirty="0" err="1"/>
              <a:t>influenced</a:t>
            </a:r>
            <a:r>
              <a:rPr lang="fr-FR" dirty="0"/>
              <a:t> AC rates. UC rates </a:t>
            </a:r>
            <a:r>
              <a:rPr lang="fr-FR" dirty="0" err="1"/>
              <a:t>were</a:t>
            </a:r>
            <a:r>
              <a:rPr lang="fr-FR" dirty="0"/>
              <a:t> </a:t>
            </a:r>
            <a:r>
              <a:rPr lang="fr-FR" dirty="0" err="1"/>
              <a:t>consequently</a:t>
            </a:r>
            <a:r>
              <a:rPr lang="fr-FR" dirty="0"/>
              <a:t> high (40%, 95% CI 28-52) </a:t>
            </a:r>
            <a:r>
              <a:rPr lang="fr-FR" dirty="0" err="1"/>
              <a:t>despite</a:t>
            </a:r>
            <a:r>
              <a:rPr lang="fr-FR" dirty="0"/>
              <a:t> high OR rates (29%, 95% CI 24-34). The </a:t>
            </a:r>
            <a:r>
              <a:rPr lang="fr-FR" dirty="0" err="1"/>
              <a:t>presence</a:t>
            </a:r>
            <a:r>
              <a:rPr lang="fr-FR" dirty="0"/>
              <a:t> of a transplant program </a:t>
            </a:r>
            <a:r>
              <a:rPr lang="fr-FR" dirty="0" err="1"/>
              <a:t>consistently</a:t>
            </a:r>
            <a:r>
              <a:rPr lang="fr-FR" dirty="0"/>
              <a:t> </a:t>
            </a:r>
            <a:r>
              <a:rPr lang="fr-FR" dirty="0" err="1"/>
              <a:t>decreased</a:t>
            </a:r>
            <a:r>
              <a:rPr lang="fr-FR" dirty="0"/>
              <a:t> the </a:t>
            </a:r>
            <a:r>
              <a:rPr lang="fr-FR" dirty="0" err="1"/>
              <a:t>risk</a:t>
            </a:r>
            <a:r>
              <a:rPr lang="fr-FR" dirty="0"/>
              <a:t> of UC in AB patients. </a:t>
            </a:r>
            <a:r>
              <a:rPr lang="fr-FR" dirty="0" err="1"/>
              <a:t>Diabetes</a:t>
            </a:r>
            <a:r>
              <a:rPr lang="fr-FR" dirty="0"/>
              <a:t> and ALBI&gt; 1 </a:t>
            </a:r>
            <a:r>
              <a:rPr lang="fr-FR" dirty="0" err="1"/>
              <a:t>were</a:t>
            </a:r>
            <a:r>
              <a:rPr lang="fr-FR" dirty="0"/>
              <a:t> </a:t>
            </a:r>
            <a:r>
              <a:rPr lang="fr-FR" dirty="0" err="1"/>
              <a:t>additional</a:t>
            </a:r>
            <a:r>
              <a:rPr lang="fr-FR" dirty="0"/>
              <a:t> </a:t>
            </a:r>
            <a:r>
              <a:rPr lang="fr-FR" dirty="0" err="1"/>
              <a:t>factors</a:t>
            </a:r>
            <a:r>
              <a:rPr lang="fr-FR" dirty="0"/>
              <a:t> </a:t>
            </a:r>
            <a:r>
              <a:rPr lang="fr-FR" dirty="0" err="1"/>
              <a:t>affecting</a:t>
            </a:r>
            <a:r>
              <a:rPr lang="fr-FR" dirty="0"/>
              <a:t> UC </a:t>
            </a:r>
            <a:r>
              <a:rPr lang="fr-FR" dirty="0" err="1"/>
              <a:t>risk</a:t>
            </a:r>
            <a:r>
              <a:rPr lang="fr-FR" dirty="0"/>
              <a:t> </a:t>
            </a:r>
          </a:p>
          <a:p>
            <a:r>
              <a:rPr lang="fr-FR" b="1" dirty="0"/>
              <a:t>Conclusions</a:t>
            </a:r>
            <a:r>
              <a:rPr lang="fr-FR" dirty="0"/>
              <a:t>: </a:t>
            </a:r>
            <a:r>
              <a:rPr lang="fr-FR" dirty="0" err="1"/>
              <a:t>Despite</a:t>
            </a:r>
            <a:r>
              <a:rPr lang="fr-FR" dirty="0"/>
              <a:t> </a:t>
            </a:r>
            <a:r>
              <a:rPr lang="fr-FR" dirty="0" err="1"/>
              <a:t>promising</a:t>
            </a:r>
            <a:r>
              <a:rPr lang="fr-FR" dirty="0"/>
              <a:t> </a:t>
            </a:r>
            <a:r>
              <a:rPr lang="fr-FR" dirty="0" err="1"/>
              <a:t>advances</a:t>
            </a:r>
            <a:r>
              <a:rPr lang="fr-FR" dirty="0"/>
              <a:t>, </a:t>
            </a:r>
            <a:r>
              <a:rPr lang="fr-FR" dirty="0" err="1"/>
              <a:t>actual</a:t>
            </a:r>
            <a:r>
              <a:rPr lang="fr-FR" dirty="0"/>
              <a:t> conversion rates </a:t>
            </a:r>
            <a:r>
              <a:rPr lang="fr-FR" dirty="0" err="1"/>
              <a:t>remain</a:t>
            </a:r>
            <a:r>
              <a:rPr lang="fr-FR" dirty="0"/>
              <a:t> </a:t>
            </a:r>
            <a:r>
              <a:rPr lang="fr-FR" dirty="0" err="1"/>
              <a:t>low</a:t>
            </a:r>
            <a:r>
              <a:rPr lang="fr-FR" dirty="0"/>
              <a:t>, </a:t>
            </a:r>
            <a:r>
              <a:rPr lang="fr-FR" dirty="0" err="1"/>
              <a:t>underscoring</a:t>
            </a:r>
            <a:r>
              <a:rPr lang="fr-FR" dirty="0"/>
              <a:t> a </a:t>
            </a:r>
            <a:r>
              <a:rPr lang="fr-FR" dirty="0" err="1"/>
              <a:t>worrisome</a:t>
            </a:r>
            <a:r>
              <a:rPr lang="fr-FR" dirty="0"/>
              <a:t> UC </a:t>
            </a:r>
            <a:r>
              <a:rPr lang="fr-FR" dirty="0" err="1"/>
              <a:t>phenomenon</a:t>
            </a:r>
            <a:r>
              <a:rPr lang="fr-FR" dirty="0"/>
              <a:t> in real-world practice, </a:t>
            </a:r>
            <a:r>
              <a:rPr lang="fr-FR" dirty="0" err="1"/>
              <a:t>even</a:t>
            </a:r>
            <a:r>
              <a:rPr lang="fr-FR" dirty="0"/>
              <a:t> </a:t>
            </a:r>
            <a:r>
              <a:rPr lang="fr-FR" dirty="0" err="1"/>
              <a:t>with</a:t>
            </a:r>
            <a:r>
              <a:rPr lang="fr-FR" dirty="0"/>
              <a:t> </a:t>
            </a:r>
            <a:r>
              <a:rPr lang="fr-FR" dirty="0" err="1"/>
              <a:t>novel</a:t>
            </a:r>
            <a:r>
              <a:rPr lang="fr-FR" dirty="0"/>
              <a:t> </a:t>
            </a:r>
            <a:r>
              <a:rPr lang="fr-FR" dirty="0" err="1"/>
              <a:t>immunotherapy-based</a:t>
            </a:r>
            <a:r>
              <a:rPr lang="fr-FR" dirty="0"/>
              <a:t> combinations. The </a:t>
            </a:r>
            <a:r>
              <a:rPr lang="fr-FR" dirty="0" err="1"/>
              <a:t>significant</a:t>
            </a:r>
            <a:r>
              <a:rPr lang="fr-FR" dirty="0"/>
              <a:t> </a:t>
            </a:r>
            <a:r>
              <a:rPr lang="fr-FR" dirty="0" err="1"/>
              <a:t>role</a:t>
            </a:r>
            <a:r>
              <a:rPr lang="fr-FR" dirty="0"/>
              <a:t> of transplant programs in </a:t>
            </a:r>
            <a:r>
              <a:rPr lang="fr-FR" dirty="0" err="1"/>
              <a:t>improving</a:t>
            </a:r>
            <a:r>
              <a:rPr lang="fr-FR" dirty="0"/>
              <a:t> conversion rates highlights the </a:t>
            </a:r>
            <a:r>
              <a:rPr lang="fr-FR" dirty="0" err="1"/>
              <a:t>critical</a:t>
            </a:r>
            <a:r>
              <a:rPr lang="fr-FR" dirty="0"/>
              <a:t> importance of </a:t>
            </a:r>
            <a:r>
              <a:rPr lang="fr-FR" dirty="0" err="1"/>
              <a:t>referring</a:t>
            </a:r>
            <a:r>
              <a:rPr lang="fr-FR" dirty="0"/>
              <a:t> patients to expert centres, </a:t>
            </a:r>
            <a:r>
              <a:rPr lang="fr-FR" dirty="0" err="1"/>
              <a:t>where</a:t>
            </a:r>
            <a:r>
              <a:rPr lang="fr-FR" dirty="0"/>
              <a:t> </a:t>
            </a:r>
            <a:r>
              <a:rPr lang="fr-FR" dirty="0" err="1"/>
              <a:t>multidisciplinary</a:t>
            </a:r>
            <a:r>
              <a:rPr lang="fr-FR" dirty="0"/>
              <a:t> teams can </a:t>
            </a:r>
            <a:r>
              <a:rPr lang="fr-FR" dirty="0" err="1"/>
              <a:t>evaluate</a:t>
            </a:r>
            <a:r>
              <a:rPr lang="fr-FR" dirty="0"/>
              <a:t> </a:t>
            </a:r>
            <a:r>
              <a:rPr lang="fr-FR" dirty="0" err="1"/>
              <a:t>complex</a:t>
            </a:r>
            <a:r>
              <a:rPr lang="fr-FR" dirty="0"/>
              <a:t> cases </a:t>
            </a:r>
            <a:r>
              <a:rPr lang="fr-FR" dirty="0" err="1"/>
              <a:t>using</a:t>
            </a:r>
            <a:r>
              <a:rPr lang="fr-FR" dirty="0"/>
              <a:t> a </a:t>
            </a:r>
            <a:r>
              <a:rPr lang="fr-FR" dirty="0" err="1"/>
              <a:t>multiparametric</a:t>
            </a:r>
            <a:r>
              <a:rPr lang="fr-FR" dirty="0"/>
              <a:t> </a:t>
            </a:r>
            <a:r>
              <a:rPr lang="fr-FR" dirty="0" err="1"/>
              <a:t>approach</a:t>
            </a:r>
            <a:r>
              <a:rPr lang="fr-FR" dirty="0"/>
              <a:t> to optimise </a:t>
            </a:r>
            <a:r>
              <a:rPr lang="fr-FR" dirty="0" err="1"/>
              <a:t>outcomes</a:t>
            </a:r>
            <a:r>
              <a:rPr lang="fr-FR" dirty="0"/>
              <a:t>.</a:t>
            </a:r>
          </a:p>
          <a:p>
            <a:endParaRPr lang="fr-FR" dirty="0"/>
          </a:p>
        </p:txBody>
      </p:sp>
      <p:sp>
        <p:nvSpPr>
          <p:cNvPr id="4" name="Espace réservé du numéro de diapositive 3">
            <a:extLst>
              <a:ext uri="{FF2B5EF4-FFF2-40B4-BE49-F238E27FC236}">
                <a16:creationId xmlns:a16="http://schemas.microsoft.com/office/drawing/2014/main" id="{2B53853D-C46A-B6CE-9728-A3954BD759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4310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E1925-C2B5-6962-D480-A6130917350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191922E-ADA5-E27C-799B-D588B780F92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21F6860-F3CE-1F61-89D3-8511D33BB5D4}"/>
              </a:ext>
            </a:extLst>
          </p:cNvPr>
          <p:cNvSpPr>
            <a:spLocks noGrp="1"/>
          </p:cNvSpPr>
          <p:nvPr>
            <p:ph type="body" idx="1"/>
          </p:nvPr>
        </p:nvSpPr>
        <p:spPr/>
        <p:txBody>
          <a:bodyPr/>
          <a:lstStyle/>
          <a:p>
            <a:pPr algn="just"/>
            <a:r>
              <a:rPr lang="fr-FR" b="0" i="1" dirty="0" err="1">
                <a:latin typeface="+mn-lt"/>
              </a:rPr>
              <a:t>Abbreviations</a:t>
            </a:r>
            <a:r>
              <a:rPr lang="fr-FR" b="0" i="1" dirty="0">
                <a:latin typeface="+mn-lt"/>
              </a:rPr>
              <a:t>: IT, </a:t>
            </a:r>
            <a:r>
              <a:rPr lang="en-US" sz="1200" b="0" i="1" u="none" strike="noStrike" baseline="0" dirty="0">
                <a:latin typeface="+mn-lt"/>
                <a:cs typeface="Arial" panose="020B0604020202020204" pitchFamily="34" charset="0"/>
              </a:rPr>
              <a:t>Islet transplantation; T1D, type 1 diabetes; IAK</a:t>
            </a:r>
            <a:r>
              <a:rPr lang="fr-FR" b="0" i="1" dirty="0">
                <a:latin typeface="+mn-lt"/>
              </a:rPr>
              <a:t>, </a:t>
            </a:r>
            <a:r>
              <a:rPr lang="fr-FR" sz="1200" b="0" i="1" u="none" strike="noStrike" baseline="0" dirty="0">
                <a:latin typeface="+mn-lt"/>
                <a:cs typeface="Arial" panose="020B0604020202020204" pitchFamily="34" charset="0"/>
              </a:rPr>
              <a:t>IT </a:t>
            </a:r>
            <a:r>
              <a:rPr lang="fr-FR" sz="1200" b="0" i="1" u="none" strike="noStrike" baseline="0" dirty="0" err="1">
                <a:latin typeface="+mn-lt"/>
                <a:cs typeface="Arial" panose="020B0604020202020204" pitchFamily="34" charset="0"/>
              </a:rPr>
              <a:t>after</a:t>
            </a:r>
            <a:r>
              <a:rPr lang="fr-FR" sz="1200" b="0" i="1" u="none" strike="noStrike" baseline="0" dirty="0">
                <a:latin typeface="+mn-lt"/>
                <a:cs typeface="Arial" panose="020B0604020202020204" pitchFamily="34" charset="0"/>
              </a:rPr>
              <a:t> </a:t>
            </a:r>
            <a:r>
              <a:rPr lang="fr-FR" sz="1200" b="0" i="1" u="none" strike="noStrike" baseline="0" dirty="0" err="1">
                <a:latin typeface="+mn-lt"/>
                <a:cs typeface="Arial" panose="020B0604020202020204" pitchFamily="34" charset="0"/>
              </a:rPr>
              <a:t>kidney</a:t>
            </a:r>
            <a:r>
              <a:rPr lang="fr-FR" sz="1200" b="0" i="1" u="none" strike="noStrike" baseline="0" dirty="0">
                <a:latin typeface="+mn-lt"/>
                <a:cs typeface="Arial" panose="020B0604020202020204" pitchFamily="34" charset="0"/>
              </a:rPr>
              <a:t> transplantation; HR, Hazard ratio; Ci, Confidence </a:t>
            </a:r>
            <a:r>
              <a:rPr lang="fr-FR" sz="1200" b="0" i="1" u="none" strike="noStrike" baseline="0" dirty="0" err="1">
                <a:latin typeface="+mn-lt"/>
                <a:cs typeface="Arial" panose="020B0604020202020204" pitchFamily="34" charset="0"/>
              </a:rPr>
              <a:t>interval</a:t>
            </a:r>
            <a:r>
              <a:rPr lang="fr-FR" sz="1200" b="0" i="1" u="none" strike="noStrike" baseline="0" dirty="0">
                <a:latin typeface="+mn-lt"/>
                <a:cs typeface="Arial" panose="020B0604020202020204" pitchFamily="34" charset="0"/>
              </a:rPr>
              <a:t>.</a:t>
            </a:r>
            <a:endParaRPr lang="fr-FR" b="0" i="1" dirty="0">
              <a:latin typeface="+mn-lt"/>
            </a:endParaRPr>
          </a:p>
          <a:p>
            <a:endParaRPr lang="fr-FR" b="1" dirty="0"/>
          </a:p>
          <a:p>
            <a:r>
              <a:rPr lang="fr-FR" b="1" dirty="0"/>
              <a:t>Reference </a:t>
            </a:r>
            <a:r>
              <a:rPr lang="fr-FR" b="1" dirty="0" err="1"/>
              <a:t>Number</a:t>
            </a:r>
            <a:r>
              <a:rPr lang="fr-FR" b="1" dirty="0"/>
              <a:t>: 62 </a:t>
            </a:r>
          </a:p>
          <a:p>
            <a:r>
              <a:rPr lang="fr-FR" b="1" dirty="0"/>
              <a:t>Impact of </a:t>
            </a:r>
            <a:r>
              <a:rPr lang="fr-FR" b="1" dirty="0" err="1"/>
              <a:t>islets</a:t>
            </a:r>
            <a:r>
              <a:rPr lang="fr-FR" b="1" dirty="0"/>
              <a:t> transplantation on </a:t>
            </a:r>
            <a:r>
              <a:rPr lang="fr-FR" b="1" dirty="0" err="1"/>
              <a:t>diabetic</a:t>
            </a:r>
            <a:r>
              <a:rPr lang="fr-FR" b="1" dirty="0"/>
              <a:t> complications / </a:t>
            </a:r>
            <a:r>
              <a:rPr lang="fr-FR" b="1" dirty="0" err="1"/>
              <a:t>mortality</a:t>
            </a:r>
            <a:r>
              <a:rPr lang="fr-FR" b="1" dirty="0"/>
              <a:t> in type 1 </a:t>
            </a:r>
            <a:r>
              <a:rPr lang="fr-FR" b="1" dirty="0" err="1"/>
              <a:t>diabetes</a:t>
            </a:r>
            <a:r>
              <a:rPr lang="fr-FR" b="1" dirty="0"/>
              <a:t> </a:t>
            </a:r>
          </a:p>
          <a:p>
            <a:endParaRPr lang="fr-FR" dirty="0"/>
          </a:p>
          <a:p>
            <a:r>
              <a:rPr lang="fr-FR" b="1" dirty="0"/>
              <a:t>Quentin Perrier</a:t>
            </a:r>
            <a:r>
              <a:rPr lang="fr-FR" b="1" baseline="30000" dirty="0"/>
              <a:t>1</a:t>
            </a:r>
            <a:r>
              <a:rPr lang="fr-FR" b="1" dirty="0"/>
              <a:t>, Clément Jambon-Barbara</a:t>
            </a:r>
            <a:r>
              <a:rPr lang="fr-FR" b="1" baseline="30000" dirty="0"/>
              <a:t>2</a:t>
            </a:r>
            <a:r>
              <a:rPr lang="fr-FR" b="1" dirty="0"/>
              <a:t>, Laurence Kessler</a:t>
            </a:r>
            <a:r>
              <a:rPr lang="fr-FR" b="1" baseline="30000" dirty="0"/>
              <a:t>3</a:t>
            </a:r>
            <a:r>
              <a:rPr lang="fr-FR" b="1" dirty="0"/>
              <a:t>, Orianne Villard</a:t>
            </a:r>
            <a:r>
              <a:rPr lang="fr-FR" b="1" baseline="30000" dirty="0"/>
              <a:t>4</a:t>
            </a:r>
            <a:r>
              <a:rPr lang="fr-FR" b="1" dirty="0"/>
              <a:t>, Fanny Burron</a:t>
            </a:r>
            <a:r>
              <a:rPr lang="fr-FR" b="1" baseline="30000" dirty="0"/>
              <a:t>5</a:t>
            </a:r>
            <a:r>
              <a:rPr lang="fr-FR" b="1" dirty="0"/>
              <a:t>, Bruno Guerci</a:t>
            </a:r>
            <a:r>
              <a:rPr lang="fr-FR" b="1" baseline="30000" dirty="0"/>
              <a:t>6</a:t>
            </a:r>
            <a:r>
              <a:rPr lang="fr-FR" b="1" dirty="0"/>
              <a:t>, Sophie Borot</a:t>
            </a:r>
            <a:r>
              <a:rPr lang="fr-FR" b="1" baseline="30000" dirty="0"/>
              <a:t>7</a:t>
            </a:r>
            <a:r>
              <a:rPr lang="fr-FR" b="1" dirty="0"/>
              <a:t>, Matthieu Roustit</a:t>
            </a:r>
            <a:r>
              <a:rPr lang="fr-FR" b="1" baseline="30000" dirty="0"/>
              <a:t>8</a:t>
            </a:r>
            <a:r>
              <a:rPr lang="fr-FR" b="1" dirty="0"/>
              <a:t>, </a:t>
            </a:r>
            <a:r>
              <a:rPr lang="fr-FR" b="1" dirty="0" err="1"/>
              <a:t>Ekaterine</a:t>
            </a:r>
            <a:r>
              <a:rPr lang="fr-FR" b="1" dirty="0"/>
              <a:t> Berishvilli</a:t>
            </a:r>
            <a:r>
              <a:rPr lang="fr-FR" b="1" baseline="30000" dirty="0"/>
              <a:t>9</a:t>
            </a:r>
            <a:r>
              <a:rPr lang="fr-FR" b="1" dirty="0"/>
              <a:t>, Luc Rakotoarisoa</a:t>
            </a:r>
            <a:r>
              <a:rPr lang="fr-FR" b="1" baseline="30000" dirty="0"/>
              <a:t>3</a:t>
            </a:r>
            <a:r>
              <a:rPr lang="fr-FR" b="1" dirty="0"/>
              <a:t>, Marie-Christine Vantyghem</a:t>
            </a:r>
            <a:r>
              <a:rPr lang="fr-FR" b="1" baseline="30000" dirty="0"/>
              <a:t>10</a:t>
            </a:r>
            <a:r>
              <a:rPr lang="fr-FR" b="1" dirty="0"/>
              <a:t>, Emmanuel Morelon</a:t>
            </a:r>
            <a:r>
              <a:rPr lang="fr-FR" b="1" baseline="30000" dirty="0"/>
              <a:t>5</a:t>
            </a:r>
            <a:r>
              <a:rPr lang="fr-FR" b="1" dirty="0"/>
              <a:t>, </a:t>
            </a:r>
            <a:r>
              <a:rPr lang="fr-FR" b="1" dirty="0" err="1"/>
              <a:t>Eric</a:t>
            </a:r>
            <a:r>
              <a:rPr lang="fr-FR" b="1" dirty="0"/>
              <a:t> Renard</a:t>
            </a:r>
            <a:r>
              <a:rPr lang="fr-FR" b="1" baseline="30000" dirty="0"/>
              <a:t>4</a:t>
            </a:r>
            <a:r>
              <a:rPr lang="fr-FR" b="1" dirty="0"/>
              <a:t>, Camille Besch</a:t>
            </a:r>
            <a:r>
              <a:rPr lang="fr-FR" b="1" baseline="30000" dirty="0"/>
              <a:t>3</a:t>
            </a:r>
            <a:r>
              <a:rPr lang="fr-FR" b="1" dirty="0"/>
              <a:t>, Thierry Berney</a:t>
            </a:r>
            <a:r>
              <a:rPr lang="fr-FR" b="1" baseline="30000" dirty="0"/>
              <a:t>5,9</a:t>
            </a:r>
            <a:r>
              <a:rPr lang="fr-FR" b="1" dirty="0"/>
              <a:t>, Pierre-Yves Benhamou</a:t>
            </a:r>
            <a:r>
              <a:rPr lang="fr-FR" b="1" baseline="30000" dirty="0"/>
              <a:t>11</a:t>
            </a:r>
            <a:r>
              <a:rPr lang="fr-FR" b="1" dirty="0"/>
              <a:t>, Sandrine Lablanche</a:t>
            </a:r>
            <a:r>
              <a:rPr lang="fr-FR" b="1" baseline="30000" dirty="0"/>
              <a:t>11</a:t>
            </a:r>
            <a:endParaRPr lang="fr-FR" b="1" dirty="0"/>
          </a:p>
          <a:p>
            <a:endParaRPr lang="fr-FR" dirty="0"/>
          </a:p>
          <a:p>
            <a:r>
              <a:rPr lang="fr-FR" i="1" baseline="30000" dirty="0"/>
              <a:t>1</a:t>
            </a:r>
            <a:r>
              <a:rPr lang="fr-FR" i="1" dirty="0"/>
              <a:t>Univ. Grenoble Alpes, Inserm U1055, </a:t>
            </a:r>
            <a:r>
              <a:rPr lang="fr-FR" i="1" dirty="0" err="1"/>
              <a:t>Department</a:t>
            </a:r>
            <a:r>
              <a:rPr lang="fr-FR" i="1" dirty="0"/>
              <a:t> of </a:t>
            </a:r>
            <a:r>
              <a:rPr lang="fr-FR" i="1" dirty="0" err="1"/>
              <a:t>pharmacy</a:t>
            </a:r>
            <a:r>
              <a:rPr lang="fr-FR" i="1" dirty="0"/>
              <a:t>, Grenoble Alpes </a:t>
            </a:r>
            <a:r>
              <a:rPr lang="fr-FR" i="1" dirty="0" err="1"/>
              <a:t>University</a:t>
            </a:r>
            <a:r>
              <a:rPr lang="fr-FR" i="1" dirty="0"/>
              <a:t> Hospital, LBFA, Grenoble, France, </a:t>
            </a:r>
            <a:r>
              <a:rPr lang="fr-FR" i="1" baseline="30000" dirty="0"/>
              <a:t>2</a:t>
            </a:r>
            <a:r>
              <a:rPr lang="fr-FR" i="1" dirty="0"/>
              <a:t>Univ. Grenoble Alpes, Inserm U1300 – HP2, Pharmacovigilance Unit, Grenoble Alpes </a:t>
            </a:r>
            <a:r>
              <a:rPr lang="fr-FR" i="1" dirty="0" err="1"/>
              <a:t>University</a:t>
            </a:r>
            <a:r>
              <a:rPr lang="fr-FR" i="1" dirty="0"/>
              <a:t> Hospital, HP2, Grenoble, France, </a:t>
            </a:r>
            <a:r>
              <a:rPr lang="fr-FR" i="1" baseline="30000" dirty="0"/>
              <a:t>3</a:t>
            </a:r>
            <a:r>
              <a:rPr lang="fr-FR" i="1" dirty="0"/>
              <a:t>Univ. Strasbourg, Inserm UMR 1260, </a:t>
            </a:r>
            <a:r>
              <a:rPr lang="fr-FR" i="1" dirty="0" err="1"/>
              <a:t>Department</a:t>
            </a:r>
            <a:r>
              <a:rPr lang="fr-FR" i="1" dirty="0"/>
              <a:t> of </a:t>
            </a:r>
            <a:r>
              <a:rPr lang="fr-FR" i="1" dirty="0" err="1"/>
              <a:t>endocrinology</a:t>
            </a:r>
            <a:r>
              <a:rPr lang="fr-FR" i="1" dirty="0"/>
              <a:t> and </a:t>
            </a:r>
            <a:r>
              <a:rPr lang="fr-FR" i="1" dirty="0" err="1"/>
              <a:t>diabetology</a:t>
            </a:r>
            <a:r>
              <a:rPr lang="fr-FR" i="1" dirty="0"/>
              <a:t>, </a:t>
            </a:r>
            <a:r>
              <a:rPr lang="fr-FR" i="1" dirty="0" err="1"/>
              <a:t>University</a:t>
            </a:r>
            <a:r>
              <a:rPr lang="fr-FR" i="1" dirty="0"/>
              <a:t> </a:t>
            </a:r>
            <a:r>
              <a:rPr lang="fr-FR" i="1" dirty="0" err="1"/>
              <a:t>hospital</a:t>
            </a:r>
            <a:r>
              <a:rPr lang="fr-FR" i="1" dirty="0"/>
              <a:t> of Strasbourg, </a:t>
            </a:r>
            <a:r>
              <a:rPr lang="fr-FR" i="1" dirty="0" err="1"/>
              <a:t>Regenerative</a:t>
            </a:r>
            <a:r>
              <a:rPr lang="fr-FR" i="1" dirty="0"/>
              <a:t> </a:t>
            </a:r>
            <a:r>
              <a:rPr lang="fr-FR" i="1" dirty="0" err="1"/>
              <a:t>nanomedicine</a:t>
            </a:r>
            <a:r>
              <a:rPr lang="fr-FR" i="1" dirty="0"/>
              <a:t> </a:t>
            </a:r>
            <a:r>
              <a:rPr lang="fr-FR" i="1" dirty="0" err="1"/>
              <a:t>federation</a:t>
            </a:r>
            <a:r>
              <a:rPr lang="fr-FR" i="1" dirty="0"/>
              <a:t> of </a:t>
            </a:r>
            <a:r>
              <a:rPr lang="fr-FR" i="1" dirty="0" err="1"/>
              <a:t>translational</a:t>
            </a:r>
            <a:r>
              <a:rPr lang="fr-FR" i="1" dirty="0"/>
              <a:t> </a:t>
            </a:r>
            <a:r>
              <a:rPr lang="fr-FR" i="1" dirty="0" err="1"/>
              <a:t>medicine</a:t>
            </a:r>
            <a:r>
              <a:rPr lang="fr-FR" i="1" dirty="0"/>
              <a:t>, Strasbourg, France, </a:t>
            </a:r>
            <a:r>
              <a:rPr lang="fr-FR" i="1" baseline="30000" dirty="0"/>
              <a:t>4</a:t>
            </a:r>
            <a:r>
              <a:rPr lang="fr-FR" i="1" dirty="0"/>
              <a:t>Univ. Montpellier, Inserm U1191, CNRS UMR5203, </a:t>
            </a:r>
            <a:r>
              <a:rPr lang="fr-FR" i="1" dirty="0" err="1"/>
              <a:t>Department</a:t>
            </a:r>
            <a:r>
              <a:rPr lang="fr-FR" i="1" dirty="0"/>
              <a:t> of </a:t>
            </a:r>
            <a:r>
              <a:rPr lang="fr-FR" i="1" dirty="0" err="1"/>
              <a:t>endocrinology</a:t>
            </a:r>
            <a:r>
              <a:rPr lang="fr-FR" i="1" dirty="0"/>
              <a:t> and </a:t>
            </a:r>
            <a:r>
              <a:rPr lang="fr-FR" i="1" dirty="0" err="1"/>
              <a:t>diabetes</a:t>
            </a:r>
            <a:r>
              <a:rPr lang="fr-FR" i="1" dirty="0"/>
              <a:t>, </a:t>
            </a:r>
            <a:r>
              <a:rPr lang="fr-FR" i="1" dirty="0" err="1"/>
              <a:t>University</a:t>
            </a:r>
            <a:r>
              <a:rPr lang="fr-FR" i="1" dirty="0"/>
              <a:t> </a:t>
            </a:r>
            <a:r>
              <a:rPr lang="fr-FR" i="1" dirty="0" err="1"/>
              <a:t>hospital</a:t>
            </a:r>
            <a:r>
              <a:rPr lang="fr-FR" i="1" dirty="0"/>
              <a:t> of Montpellier, Montpellier, France, </a:t>
            </a:r>
            <a:r>
              <a:rPr lang="fr-FR" i="1" baseline="30000" dirty="0"/>
              <a:t>5</a:t>
            </a:r>
            <a:r>
              <a:rPr lang="fr-FR" i="1" dirty="0"/>
              <a:t>Univ. Lyon, </a:t>
            </a:r>
            <a:r>
              <a:rPr lang="fr-FR" i="1" dirty="0" err="1"/>
              <a:t>Department</a:t>
            </a:r>
            <a:r>
              <a:rPr lang="fr-FR" i="1" dirty="0"/>
              <a:t> of </a:t>
            </a:r>
            <a:r>
              <a:rPr lang="fr-FR" i="1" dirty="0" err="1"/>
              <a:t>nephrology</a:t>
            </a:r>
            <a:r>
              <a:rPr lang="fr-FR" i="1" dirty="0"/>
              <a:t>, </a:t>
            </a:r>
            <a:r>
              <a:rPr lang="fr-FR" i="1" dirty="0" err="1"/>
              <a:t>immunology</a:t>
            </a:r>
            <a:r>
              <a:rPr lang="fr-FR" i="1" dirty="0"/>
              <a:t> and transplantation, Hospices civils de Lyon, Lyon, France, </a:t>
            </a:r>
            <a:r>
              <a:rPr lang="fr-FR" i="1" baseline="30000" dirty="0"/>
              <a:t>6</a:t>
            </a:r>
            <a:r>
              <a:rPr lang="fr-FR" i="1" dirty="0"/>
              <a:t>Univ. Lorraine, </a:t>
            </a:r>
            <a:r>
              <a:rPr lang="fr-FR" i="1" dirty="0" err="1"/>
              <a:t>Department</a:t>
            </a:r>
            <a:r>
              <a:rPr lang="fr-FR" i="1" dirty="0"/>
              <a:t> of </a:t>
            </a:r>
            <a:r>
              <a:rPr lang="fr-FR" i="1" dirty="0" err="1"/>
              <a:t>endocrinology</a:t>
            </a:r>
            <a:r>
              <a:rPr lang="fr-FR" i="1" dirty="0"/>
              <a:t>, </a:t>
            </a:r>
            <a:r>
              <a:rPr lang="fr-FR" i="1" dirty="0" err="1"/>
              <a:t>diabetology</a:t>
            </a:r>
            <a:r>
              <a:rPr lang="fr-FR" i="1" dirty="0"/>
              <a:t> and nutrition, Brabois </a:t>
            </a:r>
            <a:r>
              <a:rPr lang="fr-FR" i="1" dirty="0" err="1"/>
              <a:t>adult</a:t>
            </a:r>
            <a:r>
              <a:rPr lang="fr-FR" i="1" dirty="0"/>
              <a:t> </a:t>
            </a:r>
            <a:r>
              <a:rPr lang="fr-FR" i="1" dirty="0" err="1"/>
              <a:t>hospital</a:t>
            </a:r>
            <a:r>
              <a:rPr lang="fr-FR" i="1" dirty="0"/>
              <a:t>, Nancy, France, </a:t>
            </a:r>
            <a:r>
              <a:rPr lang="fr-FR" i="1" baseline="30000" dirty="0"/>
              <a:t>7</a:t>
            </a:r>
            <a:r>
              <a:rPr lang="fr-FR" i="1" dirty="0"/>
              <a:t>Univ. </a:t>
            </a:r>
            <a:r>
              <a:rPr lang="fr-FR" i="1" dirty="0" err="1"/>
              <a:t>Besancon</a:t>
            </a:r>
            <a:r>
              <a:rPr lang="fr-FR" i="1" dirty="0"/>
              <a:t>, </a:t>
            </a:r>
            <a:r>
              <a:rPr lang="fr-FR" i="1" dirty="0" err="1"/>
              <a:t>Department</a:t>
            </a:r>
            <a:r>
              <a:rPr lang="fr-FR" i="1" dirty="0"/>
              <a:t> of </a:t>
            </a:r>
            <a:r>
              <a:rPr lang="fr-FR" i="1" dirty="0" err="1"/>
              <a:t>endocrinology</a:t>
            </a:r>
            <a:r>
              <a:rPr lang="fr-FR" i="1" dirty="0"/>
              <a:t>, Besançon </a:t>
            </a:r>
            <a:r>
              <a:rPr lang="fr-FR" i="1" dirty="0" err="1"/>
              <a:t>university</a:t>
            </a:r>
            <a:r>
              <a:rPr lang="fr-FR" i="1" dirty="0"/>
              <a:t> </a:t>
            </a:r>
            <a:r>
              <a:rPr lang="fr-FR" i="1" dirty="0" err="1"/>
              <a:t>hospital</a:t>
            </a:r>
            <a:r>
              <a:rPr lang="fr-FR" i="1" dirty="0"/>
              <a:t>, </a:t>
            </a:r>
            <a:r>
              <a:rPr lang="fr-FR" i="1" dirty="0" err="1"/>
              <a:t>Bensaçon</a:t>
            </a:r>
            <a:r>
              <a:rPr lang="fr-FR" i="1" dirty="0"/>
              <a:t>, France, </a:t>
            </a:r>
            <a:r>
              <a:rPr lang="fr-FR" i="1" baseline="30000" dirty="0"/>
              <a:t>8</a:t>
            </a:r>
            <a:r>
              <a:rPr lang="fr-FR" i="1" dirty="0"/>
              <a:t>Univ. Grenoble Alpes, Inserm, U1300 - HP2, CIC1406, Grenoble Alpes </a:t>
            </a:r>
            <a:r>
              <a:rPr lang="fr-FR" i="1" dirty="0" err="1"/>
              <a:t>University</a:t>
            </a:r>
            <a:r>
              <a:rPr lang="fr-FR" i="1" dirty="0"/>
              <a:t> Hospital, Grenoble, France, </a:t>
            </a:r>
            <a:r>
              <a:rPr lang="fr-FR" i="1" baseline="30000" dirty="0"/>
              <a:t>9</a:t>
            </a:r>
            <a:r>
              <a:rPr lang="fr-FR" i="1" dirty="0"/>
              <a:t>Univ. Geneva, </a:t>
            </a:r>
            <a:r>
              <a:rPr lang="fr-FR" i="1" dirty="0" err="1"/>
              <a:t>Cell</a:t>
            </a:r>
            <a:r>
              <a:rPr lang="fr-FR" i="1" dirty="0"/>
              <a:t> isolation and transplantation center, </a:t>
            </a:r>
            <a:r>
              <a:rPr lang="fr-FR" i="1" dirty="0" err="1"/>
              <a:t>Department</a:t>
            </a:r>
            <a:r>
              <a:rPr lang="fr-FR" i="1" dirty="0"/>
              <a:t> of </a:t>
            </a:r>
            <a:r>
              <a:rPr lang="fr-FR" i="1" dirty="0" err="1"/>
              <a:t>surgery</a:t>
            </a:r>
            <a:r>
              <a:rPr lang="fr-FR" i="1" dirty="0"/>
              <a:t>, Geneva </a:t>
            </a:r>
            <a:r>
              <a:rPr lang="fr-FR" i="1" dirty="0" err="1"/>
              <a:t>University</a:t>
            </a:r>
            <a:r>
              <a:rPr lang="fr-FR" i="1" dirty="0"/>
              <a:t> </a:t>
            </a:r>
            <a:r>
              <a:rPr lang="fr-FR" i="1" dirty="0" err="1"/>
              <a:t>Hospitals</a:t>
            </a:r>
            <a:r>
              <a:rPr lang="fr-FR" i="1" dirty="0"/>
              <a:t>, Geneva, </a:t>
            </a:r>
            <a:r>
              <a:rPr lang="fr-FR" i="1" dirty="0" err="1"/>
              <a:t>Switzerland</a:t>
            </a:r>
            <a:r>
              <a:rPr lang="fr-FR" i="1" dirty="0"/>
              <a:t>, </a:t>
            </a:r>
            <a:r>
              <a:rPr lang="fr-FR" i="1" baseline="30000" dirty="0"/>
              <a:t>10</a:t>
            </a:r>
            <a:r>
              <a:rPr lang="fr-FR" i="1" dirty="0"/>
              <a:t>Univ. Lille, Inserm UMR 1190, </a:t>
            </a:r>
            <a:r>
              <a:rPr lang="fr-FR" i="1" dirty="0" err="1"/>
              <a:t>Department</a:t>
            </a:r>
            <a:r>
              <a:rPr lang="fr-FR" i="1" dirty="0"/>
              <a:t> of endocrine, </a:t>
            </a:r>
            <a:r>
              <a:rPr lang="fr-FR" i="1" dirty="0" err="1"/>
              <a:t>diabetology</a:t>
            </a:r>
            <a:r>
              <a:rPr lang="fr-FR" i="1" dirty="0"/>
              <a:t>, </a:t>
            </a:r>
            <a:r>
              <a:rPr lang="fr-FR" i="1" dirty="0" err="1"/>
              <a:t>metabolism</a:t>
            </a:r>
            <a:r>
              <a:rPr lang="fr-FR" i="1" dirty="0"/>
              <a:t> and nutrition, </a:t>
            </a:r>
            <a:r>
              <a:rPr lang="fr-FR" i="1" dirty="0" err="1"/>
              <a:t>University</a:t>
            </a:r>
            <a:r>
              <a:rPr lang="fr-FR" i="1" dirty="0"/>
              <a:t> </a:t>
            </a:r>
            <a:r>
              <a:rPr lang="fr-FR" i="1" dirty="0" err="1"/>
              <a:t>hospital</a:t>
            </a:r>
            <a:r>
              <a:rPr lang="fr-FR" i="1" dirty="0"/>
              <a:t> of Lille, </a:t>
            </a:r>
            <a:r>
              <a:rPr lang="fr-FR" i="1" dirty="0" err="1"/>
              <a:t>Translational</a:t>
            </a:r>
            <a:r>
              <a:rPr lang="fr-FR" i="1" dirty="0"/>
              <a:t> </a:t>
            </a:r>
            <a:r>
              <a:rPr lang="fr-FR" i="1" dirty="0" err="1"/>
              <a:t>research</a:t>
            </a:r>
            <a:r>
              <a:rPr lang="fr-FR" i="1" dirty="0"/>
              <a:t> in </a:t>
            </a:r>
            <a:r>
              <a:rPr lang="fr-FR" i="1" dirty="0" err="1"/>
              <a:t>diabetes</a:t>
            </a:r>
            <a:r>
              <a:rPr lang="fr-FR" i="1" dirty="0"/>
              <a:t>, Lille, France, </a:t>
            </a:r>
            <a:r>
              <a:rPr lang="fr-FR" i="1" baseline="30000" dirty="0"/>
              <a:t>11</a:t>
            </a:r>
            <a:r>
              <a:rPr lang="fr-FR" i="1" dirty="0"/>
              <a:t>Univ. Grenoble Alpes, Inserm U1055, </a:t>
            </a:r>
            <a:r>
              <a:rPr lang="fr-FR" i="1" dirty="0" err="1"/>
              <a:t>Department</a:t>
            </a:r>
            <a:r>
              <a:rPr lang="fr-FR" i="1" dirty="0"/>
              <a:t> of </a:t>
            </a:r>
            <a:r>
              <a:rPr lang="fr-FR" i="1" dirty="0" err="1"/>
              <a:t>Diabetology</a:t>
            </a:r>
            <a:r>
              <a:rPr lang="fr-FR" i="1" dirty="0"/>
              <a:t>, </a:t>
            </a:r>
            <a:r>
              <a:rPr lang="fr-FR" i="1" dirty="0" err="1"/>
              <a:t>Endocrinology</a:t>
            </a:r>
            <a:r>
              <a:rPr lang="fr-FR" i="1" dirty="0"/>
              <a:t> and Nutrition, Grenoble Alpes </a:t>
            </a:r>
            <a:r>
              <a:rPr lang="fr-FR" i="1" dirty="0" err="1"/>
              <a:t>University</a:t>
            </a:r>
            <a:r>
              <a:rPr lang="fr-FR" i="1" dirty="0"/>
              <a:t> Hospital, LBFA, Grenoble, France </a:t>
            </a:r>
          </a:p>
          <a:p>
            <a:endParaRPr lang="fr-FR" dirty="0"/>
          </a:p>
          <a:p>
            <a:r>
              <a:rPr lang="fr-FR" b="1" dirty="0"/>
              <a:t>Background</a:t>
            </a:r>
            <a:r>
              <a:rPr lang="fr-FR" dirty="0"/>
              <a:t>: </a:t>
            </a:r>
            <a:r>
              <a:rPr lang="fr-FR" dirty="0" err="1"/>
              <a:t>Islet</a:t>
            </a:r>
            <a:r>
              <a:rPr lang="fr-FR" dirty="0"/>
              <a:t> transplantation (IT) </a:t>
            </a:r>
            <a:r>
              <a:rPr lang="fr-FR" dirty="0" err="1"/>
              <a:t>emerges</a:t>
            </a:r>
            <a:r>
              <a:rPr lang="fr-FR" dirty="0"/>
              <a:t> as a </a:t>
            </a:r>
            <a:r>
              <a:rPr lang="fr-FR" dirty="0" err="1"/>
              <a:t>promising</a:t>
            </a:r>
            <a:r>
              <a:rPr lang="fr-FR" dirty="0"/>
              <a:t> intervention for the </a:t>
            </a:r>
            <a:r>
              <a:rPr lang="fr-FR" dirty="0" err="1"/>
              <a:t>treatment</a:t>
            </a:r>
            <a:r>
              <a:rPr lang="fr-FR" dirty="0"/>
              <a:t> of patients </a:t>
            </a:r>
            <a:r>
              <a:rPr lang="fr-FR" dirty="0" err="1"/>
              <a:t>with</a:t>
            </a:r>
            <a:r>
              <a:rPr lang="fr-FR" dirty="0"/>
              <a:t> </a:t>
            </a:r>
            <a:r>
              <a:rPr lang="fr-FR" dirty="0" err="1"/>
              <a:t>unstable</a:t>
            </a:r>
            <a:r>
              <a:rPr lang="fr-FR" dirty="0"/>
              <a:t> type 1 </a:t>
            </a:r>
            <a:r>
              <a:rPr lang="fr-FR" dirty="0" err="1"/>
              <a:t>diabetes</a:t>
            </a:r>
            <a:r>
              <a:rPr lang="fr-FR" dirty="0"/>
              <a:t> (T1D). If IT </a:t>
            </a:r>
            <a:r>
              <a:rPr lang="fr-FR" dirty="0" err="1"/>
              <a:t>metabolic</a:t>
            </a:r>
            <a:r>
              <a:rPr lang="fr-FR" dirty="0"/>
              <a:t> </a:t>
            </a:r>
            <a:r>
              <a:rPr lang="fr-FR" dirty="0" err="1"/>
              <a:t>outcomes</a:t>
            </a:r>
            <a:r>
              <a:rPr lang="fr-FR" dirty="0"/>
              <a:t> are </a:t>
            </a:r>
            <a:r>
              <a:rPr lang="fr-FR" dirty="0" err="1"/>
              <a:t>well</a:t>
            </a:r>
            <a:r>
              <a:rPr lang="fr-FR" dirty="0"/>
              <a:t> </a:t>
            </a:r>
            <a:r>
              <a:rPr lang="fr-FR" dirty="0" err="1"/>
              <a:t>described</a:t>
            </a:r>
            <a:r>
              <a:rPr lang="fr-FR" dirty="0"/>
              <a:t>, </a:t>
            </a:r>
            <a:r>
              <a:rPr lang="fr-FR" dirty="0" err="1"/>
              <a:t>evidence</a:t>
            </a:r>
            <a:r>
              <a:rPr lang="fr-FR" dirty="0"/>
              <a:t> </a:t>
            </a:r>
            <a:r>
              <a:rPr lang="fr-FR" dirty="0" err="1"/>
              <a:t>is</a:t>
            </a:r>
            <a:r>
              <a:rPr lang="fr-FR" dirty="0"/>
              <a:t> </a:t>
            </a:r>
            <a:r>
              <a:rPr lang="fr-FR" dirty="0" err="1"/>
              <a:t>lacking</a:t>
            </a:r>
            <a:r>
              <a:rPr lang="fr-FR" dirty="0"/>
              <a:t> </a:t>
            </a:r>
            <a:r>
              <a:rPr lang="fr-FR" dirty="0" err="1"/>
              <a:t>regarding</a:t>
            </a:r>
            <a:r>
              <a:rPr lang="fr-FR" dirty="0"/>
              <a:t> </a:t>
            </a:r>
            <a:r>
              <a:rPr lang="fr-FR" dirty="0" err="1"/>
              <a:t>its</a:t>
            </a:r>
            <a:r>
              <a:rPr lang="fr-FR" dirty="0"/>
              <a:t> impact on long-</a:t>
            </a:r>
            <a:r>
              <a:rPr lang="fr-FR" dirty="0" err="1"/>
              <a:t>term</a:t>
            </a:r>
            <a:r>
              <a:rPr lang="fr-FR" dirty="0"/>
              <a:t> </a:t>
            </a:r>
            <a:r>
              <a:rPr lang="fr-FR" dirty="0" err="1"/>
              <a:t>diabetic</a:t>
            </a:r>
            <a:r>
              <a:rPr lang="fr-FR" dirty="0"/>
              <a:t> complications and long-</a:t>
            </a:r>
            <a:r>
              <a:rPr lang="fr-FR" dirty="0" err="1"/>
              <a:t>term</a:t>
            </a:r>
            <a:r>
              <a:rPr lang="fr-FR" dirty="0"/>
              <a:t> </a:t>
            </a:r>
            <a:r>
              <a:rPr lang="fr-FR" dirty="0" err="1"/>
              <a:t>safety</a:t>
            </a:r>
            <a:r>
              <a:rPr lang="fr-FR" dirty="0"/>
              <a:t>. The objective </a:t>
            </a:r>
            <a:r>
              <a:rPr lang="fr-FR" dirty="0" err="1"/>
              <a:t>was</a:t>
            </a:r>
            <a:r>
              <a:rPr lang="fr-FR" dirty="0"/>
              <a:t> to </a:t>
            </a:r>
            <a:r>
              <a:rPr lang="fr-FR" dirty="0" err="1"/>
              <a:t>evaluate</a:t>
            </a:r>
            <a:r>
              <a:rPr lang="fr-FR" dirty="0"/>
              <a:t> the impact of IT on </a:t>
            </a:r>
            <a:r>
              <a:rPr lang="fr-FR" dirty="0" err="1"/>
              <a:t>diabetic</a:t>
            </a:r>
            <a:r>
              <a:rPr lang="fr-FR" dirty="0"/>
              <a:t> complications and cancer incidence. </a:t>
            </a:r>
          </a:p>
          <a:p>
            <a:r>
              <a:rPr lang="fr-FR" b="1" dirty="0"/>
              <a:t>Methods</a:t>
            </a:r>
            <a:r>
              <a:rPr lang="fr-FR" dirty="0"/>
              <a:t>: This </a:t>
            </a:r>
            <a:r>
              <a:rPr lang="fr-FR" dirty="0" err="1"/>
              <a:t>was</a:t>
            </a:r>
            <a:r>
              <a:rPr lang="fr-FR" dirty="0"/>
              <a:t> a </a:t>
            </a:r>
            <a:r>
              <a:rPr lang="fr-FR" dirty="0" err="1"/>
              <a:t>retrospective</a:t>
            </a:r>
            <a:r>
              <a:rPr lang="fr-FR" dirty="0"/>
              <a:t>, multicentre, </a:t>
            </a:r>
            <a:r>
              <a:rPr lang="fr-FR" dirty="0" err="1"/>
              <a:t>cohort</a:t>
            </a:r>
            <a:r>
              <a:rPr lang="fr-FR" dirty="0"/>
              <a:t> </a:t>
            </a:r>
            <a:r>
              <a:rPr lang="fr-FR" dirty="0" err="1"/>
              <a:t>study</a:t>
            </a:r>
            <a:r>
              <a:rPr lang="fr-FR" dirty="0"/>
              <a:t> </a:t>
            </a:r>
            <a:r>
              <a:rPr lang="fr-FR" dirty="0" err="1"/>
              <a:t>including</a:t>
            </a:r>
            <a:r>
              <a:rPr lang="fr-FR" dirty="0"/>
              <a:t> patients </a:t>
            </a:r>
            <a:r>
              <a:rPr lang="fr-FR" dirty="0" err="1"/>
              <a:t>from</a:t>
            </a:r>
            <a:r>
              <a:rPr lang="fr-FR" dirty="0"/>
              <a:t> GRAGIL/TRIMECO trials (intervention group) and </a:t>
            </a:r>
            <a:r>
              <a:rPr lang="fr-FR" dirty="0" err="1"/>
              <a:t>from</a:t>
            </a:r>
            <a:r>
              <a:rPr lang="fr-FR" dirty="0"/>
              <a:t> the French Healthcare </a:t>
            </a:r>
            <a:r>
              <a:rPr lang="fr-FR" dirty="0" err="1"/>
              <a:t>database</a:t>
            </a:r>
            <a:r>
              <a:rPr lang="fr-FR" dirty="0"/>
              <a:t> (SNDS) (</a:t>
            </a:r>
            <a:r>
              <a:rPr lang="fr-FR" dirty="0" err="1"/>
              <a:t>synthetic</a:t>
            </a:r>
            <a:r>
              <a:rPr lang="fr-FR" dirty="0"/>
              <a:t> control group). </a:t>
            </a:r>
            <a:r>
              <a:rPr lang="fr-FR" dirty="0" err="1"/>
              <a:t>Two</a:t>
            </a:r>
            <a:r>
              <a:rPr lang="fr-FR" dirty="0"/>
              <a:t> distinct </a:t>
            </a:r>
            <a:r>
              <a:rPr lang="fr-FR" dirty="0" err="1"/>
              <a:t>cohorts</a:t>
            </a:r>
            <a:r>
              <a:rPr lang="fr-FR" dirty="0"/>
              <a:t> of IT </a:t>
            </a:r>
            <a:r>
              <a:rPr lang="fr-FR" dirty="0" err="1"/>
              <a:t>recipients</a:t>
            </a:r>
            <a:r>
              <a:rPr lang="fr-FR" dirty="0"/>
              <a:t> </a:t>
            </a:r>
            <a:r>
              <a:rPr lang="fr-FR" dirty="0" err="1"/>
              <a:t>were</a:t>
            </a:r>
            <a:r>
              <a:rPr lang="fr-FR" dirty="0"/>
              <a:t> </a:t>
            </a:r>
            <a:r>
              <a:rPr lang="fr-FR" dirty="0" err="1"/>
              <a:t>analysed</a:t>
            </a:r>
            <a:r>
              <a:rPr lang="fr-FR" dirty="0"/>
              <a:t>: IT </a:t>
            </a:r>
            <a:r>
              <a:rPr lang="fr-FR" dirty="0" err="1"/>
              <a:t>after</a:t>
            </a:r>
            <a:r>
              <a:rPr lang="fr-FR" dirty="0"/>
              <a:t> </a:t>
            </a:r>
            <a:r>
              <a:rPr lang="fr-FR" dirty="0" err="1"/>
              <a:t>kidney</a:t>
            </a:r>
            <a:r>
              <a:rPr lang="fr-FR" dirty="0"/>
              <a:t> transplantation (IAK) and IT </a:t>
            </a:r>
            <a:r>
              <a:rPr lang="fr-FR" dirty="0" err="1"/>
              <a:t>alone</a:t>
            </a:r>
            <a:r>
              <a:rPr lang="fr-FR" dirty="0"/>
              <a:t> (ITA). </a:t>
            </a:r>
            <a:r>
              <a:rPr lang="fr-FR" dirty="0" err="1"/>
              <a:t>They</a:t>
            </a:r>
            <a:r>
              <a:rPr lang="fr-FR" dirty="0"/>
              <a:t> </a:t>
            </a:r>
            <a:r>
              <a:rPr lang="fr-FR" dirty="0" err="1"/>
              <a:t>were</a:t>
            </a:r>
            <a:r>
              <a:rPr lang="fr-FR" dirty="0"/>
              <a:t> </a:t>
            </a:r>
            <a:r>
              <a:rPr lang="fr-FR" dirty="0" err="1"/>
              <a:t>matched</a:t>
            </a:r>
            <a:r>
              <a:rPr lang="fr-FR" dirty="0"/>
              <a:t> </a:t>
            </a:r>
            <a:r>
              <a:rPr lang="fr-FR" dirty="0" err="1"/>
              <a:t>with</a:t>
            </a:r>
            <a:r>
              <a:rPr lang="fr-FR" dirty="0"/>
              <a:t> T1D patients </a:t>
            </a:r>
            <a:r>
              <a:rPr lang="fr-FR" dirty="0" err="1"/>
              <a:t>from</a:t>
            </a:r>
            <a:r>
              <a:rPr lang="fr-FR" dirty="0"/>
              <a:t> the SNDS </a:t>
            </a:r>
            <a:r>
              <a:rPr lang="fr-FR" dirty="0" err="1"/>
              <a:t>using</a:t>
            </a:r>
            <a:r>
              <a:rPr lang="fr-FR" dirty="0"/>
              <a:t> a </a:t>
            </a:r>
            <a:r>
              <a:rPr lang="fr-FR" dirty="0" err="1"/>
              <a:t>propensity</a:t>
            </a:r>
            <a:r>
              <a:rPr lang="fr-FR" dirty="0"/>
              <a:t> score as 1:1 for IAK and 1:10 for ITA. The </a:t>
            </a:r>
            <a:r>
              <a:rPr lang="fr-FR" dirty="0" err="1"/>
              <a:t>primary</a:t>
            </a:r>
            <a:r>
              <a:rPr lang="fr-FR" dirty="0"/>
              <a:t> </a:t>
            </a:r>
            <a:r>
              <a:rPr lang="fr-FR" dirty="0" err="1"/>
              <a:t>outcome</a:t>
            </a:r>
            <a:r>
              <a:rPr lang="fr-FR" dirty="0"/>
              <a:t> </a:t>
            </a:r>
            <a:r>
              <a:rPr lang="fr-FR" dirty="0" err="1"/>
              <a:t>was</a:t>
            </a:r>
            <a:r>
              <a:rPr lang="fr-FR" dirty="0"/>
              <a:t> a composite </a:t>
            </a:r>
            <a:r>
              <a:rPr lang="fr-FR" dirty="0" err="1"/>
              <a:t>criterion</a:t>
            </a:r>
            <a:r>
              <a:rPr lang="fr-FR" dirty="0"/>
              <a:t> </a:t>
            </a:r>
            <a:r>
              <a:rPr lang="fr-FR" dirty="0" err="1"/>
              <a:t>including</a:t>
            </a:r>
            <a:r>
              <a:rPr lang="fr-FR" dirty="0"/>
              <a:t> </a:t>
            </a:r>
            <a:r>
              <a:rPr lang="fr-FR" dirty="0" err="1"/>
              <a:t>death</a:t>
            </a:r>
            <a:r>
              <a:rPr lang="fr-FR" dirty="0"/>
              <a:t>, </a:t>
            </a:r>
            <a:r>
              <a:rPr lang="fr-FR" dirty="0" err="1"/>
              <a:t>dialysis</a:t>
            </a:r>
            <a:r>
              <a:rPr lang="fr-FR" dirty="0"/>
              <a:t>, amputation, non-fatal stroke, non-fatal </a:t>
            </a:r>
            <a:r>
              <a:rPr lang="fr-FR" dirty="0" err="1"/>
              <a:t>myocardial</a:t>
            </a:r>
            <a:r>
              <a:rPr lang="fr-FR" dirty="0"/>
              <a:t> </a:t>
            </a:r>
            <a:r>
              <a:rPr lang="fr-FR" dirty="0" err="1"/>
              <a:t>infarction</a:t>
            </a:r>
            <a:r>
              <a:rPr lang="fr-FR" dirty="0"/>
              <a:t> and transient </a:t>
            </a:r>
            <a:r>
              <a:rPr lang="fr-FR" dirty="0" err="1"/>
              <a:t>ischemic</a:t>
            </a:r>
            <a:r>
              <a:rPr lang="fr-FR" dirty="0"/>
              <a:t> </a:t>
            </a:r>
            <a:r>
              <a:rPr lang="fr-FR" dirty="0" err="1"/>
              <a:t>attack</a:t>
            </a:r>
            <a:r>
              <a:rPr lang="fr-FR" dirty="0"/>
              <a:t>. </a:t>
            </a:r>
            <a:r>
              <a:rPr lang="fr-FR" dirty="0" err="1"/>
              <a:t>Secondary</a:t>
            </a:r>
            <a:r>
              <a:rPr lang="fr-FR" dirty="0"/>
              <a:t> </a:t>
            </a:r>
            <a:r>
              <a:rPr lang="fr-FR" dirty="0" err="1"/>
              <a:t>outcome</a:t>
            </a:r>
            <a:r>
              <a:rPr lang="fr-FR" dirty="0"/>
              <a:t> </a:t>
            </a:r>
            <a:r>
              <a:rPr lang="fr-FR" dirty="0" err="1"/>
              <a:t>was</a:t>
            </a:r>
            <a:r>
              <a:rPr lang="fr-FR" dirty="0"/>
              <a:t> cancer. Hazard Ratio (HR) and p-values </a:t>
            </a:r>
            <a:r>
              <a:rPr lang="fr-FR" dirty="0" err="1"/>
              <a:t>were</a:t>
            </a:r>
            <a:r>
              <a:rPr lang="fr-FR" dirty="0"/>
              <a:t> </a:t>
            </a:r>
            <a:r>
              <a:rPr lang="fr-FR" dirty="0" err="1"/>
              <a:t>obtained</a:t>
            </a:r>
            <a:r>
              <a:rPr lang="fr-FR" dirty="0"/>
              <a:t> </a:t>
            </a:r>
            <a:r>
              <a:rPr lang="fr-FR" dirty="0" err="1"/>
              <a:t>with</a:t>
            </a:r>
            <a:r>
              <a:rPr lang="fr-FR" dirty="0"/>
              <a:t> Cox </a:t>
            </a:r>
            <a:r>
              <a:rPr lang="fr-FR" dirty="0" err="1"/>
              <a:t>proportional</a:t>
            </a:r>
            <a:r>
              <a:rPr lang="fr-FR" dirty="0"/>
              <a:t> </a:t>
            </a:r>
            <a:r>
              <a:rPr lang="fr-FR" dirty="0" err="1"/>
              <a:t>hazards</a:t>
            </a:r>
            <a:r>
              <a:rPr lang="fr-FR" dirty="0"/>
              <a:t> </a:t>
            </a:r>
            <a:r>
              <a:rPr lang="fr-FR" dirty="0" err="1"/>
              <a:t>analysis</a:t>
            </a:r>
            <a:r>
              <a:rPr lang="fr-FR" dirty="0"/>
              <a:t> and log-</a:t>
            </a:r>
            <a:r>
              <a:rPr lang="fr-FR" dirty="0" err="1"/>
              <a:t>rank</a:t>
            </a:r>
            <a:r>
              <a:rPr lang="fr-FR" dirty="0"/>
              <a:t> test </a:t>
            </a:r>
            <a:r>
              <a:rPr lang="fr-FR" dirty="0" err="1"/>
              <a:t>respectively</a:t>
            </a:r>
            <a:r>
              <a:rPr lang="fr-FR" dirty="0"/>
              <a:t>. </a:t>
            </a:r>
          </a:p>
          <a:p>
            <a:r>
              <a:rPr lang="fr-FR" b="1" dirty="0" err="1"/>
              <a:t>Results</a:t>
            </a:r>
            <a:r>
              <a:rPr lang="fr-FR" dirty="0"/>
              <a:t>: The </a:t>
            </a:r>
            <a:r>
              <a:rPr lang="fr-FR" dirty="0" err="1"/>
              <a:t>study</a:t>
            </a:r>
            <a:r>
              <a:rPr lang="fr-FR" dirty="0"/>
              <a:t> </a:t>
            </a:r>
            <a:r>
              <a:rPr lang="fr-FR" dirty="0" err="1"/>
              <a:t>included</a:t>
            </a:r>
            <a:r>
              <a:rPr lang="fr-FR" dirty="0"/>
              <a:t> 61 ITA </a:t>
            </a:r>
            <a:r>
              <a:rPr lang="fr-FR" dirty="0" err="1"/>
              <a:t>matched</a:t>
            </a:r>
            <a:r>
              <a:rPr lang="fr-FR" dirty="0"/>
              <a:t> to 610 T1D </a:t>
            </a:r>
            <a:r>
              <a:rPr lang="fr-FR" dirty="0" err="1"/>
              <a:t>controls</a:t>
            </a:r>
            <a:r>
              <a:rPr lang="fr-FR" dirty="0"/>
              <a:t> and 45 IAK </a:t>
            </a:r>
            <a:r>
              <a:rPr lang="fr-FR" dirty="0" err="1"/>
              <a:t>matched</a:t>
            </a:r>
            <a:r>
              <a:rPr lang="fr-FR" dirty="0"/>
              <a:t> to 45 T1D </a:t>
            </a:r>
            <a:r>
              <a:rPr lang="fr-FR" dirty="0" err="1"/>
              <a:t>controls</a:t>
            </a:r>
            <a:r>
              <a:rPr lang="fr-FR" dirty="0"/>
              <a:t>, over a </a:t>
            </a:r>
            <a:r>
              <a:rPr lang="fr-FR" dirty="0" err="1"/>
              <a:t>median</a:t>
            </a:r>
            <a:r>
              <a:rPr lang="fr-FR" dirty="0"/>
              <a:t> follow-up </a:t>
            </a:r>
            <a:r>
              <a:rPr lang="fr-FR" dirty="0" err="1"/>
              <a:t>period</a:t>
            </a:r>
            <a:r>
              <a:rPr lang="fr-FR" dirty="0"/>
              <a:t> of more </a:t>
            </a:r>
            <a:r>
              <a:rPr lang="fr-FR" dirty="0" err="1"/>
              <a:t>than</a:t>
            </a:r>
            <a:r>
              <a:rPr lang="fr-FR" dirty="0"/>
              <a:t> 10 </a:t>
            </a:r>
            <a:r>
              <a:rPr lang="fr-FR" dirty="0" err="1"/>
              <a:t>years</a:t>
            </a:r>
            <a:r>
              <a:rPr lang="fr-FR" dirty="0"/>
              <a:t>. </a:t>
            </a:r>
            <a:r>
              <a:rPr lang="fr-FR" dirty="0" err="1"/>
              <a:t>Compared</a:t>
            </a:r>
            <a:r>
              <a:rPr lang="fr-FR" dirty="0"/>
              <a:t> </a:t>
            </a:r>
            <a:r>
              <a:rPr lang="fr-FR" dirty="0" err="1"/>
              <a:t>with</a:t>
            </a:r>
            <a:r>
              <a:rPr lang="fr-FR" dirty="0"/>
              <a:t> T1D control </a:t>
            </a:r>
            <a:r>
              <a:rPr lang="fr-FR" dirty="0" err="1"/>
              <a:t>subjects</a:t>
            </a:r>
            <a:r>
              <a:rPr lang="fr-FR" dirty="0"/>
              <a:t>, ITA and IAK </a:t>
            </a:r>
            <a:r>
              <a:rPr lang="fr-FR" dirty="0" err="1"/>
              <a:t>recipients</a:t>
            </a:r>
            <a:r>
              <a:rPr lang="fr-FR" dirty="0"/>
              <a:t> </a:t>
            </a:r>
            <a:r>
              <a:rPr lang="fr-FR" dirty="0" err="1"/>
              <a:t>had</a:t>
            </a:r>
            <a:r>
              <a:rPr lang="fr-FR" dirty="0"/>
              <a:t> a </a:t>
            </a:r>
            <a:r>
              <a:rPr lang="fr-FR" dirty="0" err="1"/>
              <a:t>significantly</a:t>
            </a:r>
            <a:r>
              <a:rPr lang="fr-FR" dirty="0"/>
              <a:t> </a:t>
            </a:r>
            <a:r>
              <a:rPr lang="fr-FR" dirty="0" err="1"/>
              <a:t>lower</a:t>
            </a:r>
            <a:r>
              <a:rPr lang="fr-FR" dirty="0"/>
              <a:t> composite </a:t>
            </a:r>
            <a:r>
              <a:rPr lang="fr-FR" dirty="0" err="1"/>
              <a:t>outcome</a:t>
            </a:r>
            <a:r>
              <a:rPr lang="fr-FR" dirty="0"/>
              <a:t> </a:t>
            </a:r>
            <a:r>
              <a:rPr lang="fr-FR" dirty="0" err="1"/>
              <a:t>risk</a:t>
            </a:r>
            <a:r>
              <a:rPr lang="fr-FR" dirty="0"/>
              <a:t> (HR, 0.39 [95% CI, 0.21-0.71]; p=0.002 and HR, 0.52 [0.30-0.88]; p=0.014 </a:t>
            </a:r>
            <a:r>
              <a:rPr lang="fr-FR" dirty="0" err="1"/>
              <a:t>respectively</a:t>
            </a:r>
            <a:r>
              <a:rPr lang="fr-FR" dirty="0"/>
              <a:t>), </a:t>
            </a:r>
            <a:r>
              <a:rPr lang="fr-FR" dirty="0" err="1"/>
              <a:t>seem</a:t>
            </a:r>
            <a:r>
              <a:rPr lang="fr-FR" dirty="0"/>
              <a:t> </a:t>
            </a:r>
            <a:r>
              <a:rPr lang="fr-FR" dirty="0" err="1"/>
              <a:t>driven</a:t>
            </a:r>
            <a:r>
              <a:rPr lang="fr-FR" dirty="0"/>
              <a:t> by </a:t>
            </a:r>
            <a:r>
              <a:rPr lang="fr-FR" dirty="0" err="1"/>
              <a:t>reduced</a:t>
            </a:r>
            <a:r>
              <a:rPr lang="fr-FR" dirty="0"/>
              <a:t> </a:t>
            </a:r>
            <a:r>
              <a:rPr lang="fr-FR" dirty="0" err="1"/>
              <a:t>mortality</a:t>
            </a:r>
            <a:r>
              <a:rPr lang="fr-FR" dirty="0"/>
              <a:t> (HR, 0.22 [0.09-0.54], p&lt;0.00</a:t>
            </a:r>
            <a:r>
              <a:rPr lang="en-US" dirty="0"/>
              <a:t>1) for ITA and reduced dialysis (HR, 0.19 [0.07-0.50], </a:t>
            </a:r>
            <a:r>
              <a:rPr lang="fr-FR" dirty="0"/>
              <a:t>p&lt;0.001)</a:t>
            </a:r>
            <a:r>
              <a:rPr lang="en-US" dirty="0"/>
              <a:t> for IAK. Both groups showed no significant changes in cancer risk. </a:t>
            </a:r>
          </a:p>
          <a:p>
            <a:r>
              <a:rPr lang="en-US" b="1" dirty="0"/>
              <a:t>Conclusions</a:t>
            </a:r>
            <a:r>
              <a:rPr lang="en-US" dirty="0"/>
              <a:t>: This study suggests long-term benefits of IT on diabetes-related outcomes. Furthermore, despite the use of immunosuppressive drugs following IT, we observed no significant increase in the risk of cancer. Altogether, these findings highlight a </a:t>
            </a:r>
            <a:r>
              <a:rPr lang="en-US" dirty="0" err="1"/>
              <a:t>favourable</a:t>
            </a:r>
            <a:r>
              <a:rPr lang="en-US" dirty="0"/>
              <a:t> risk-benefit ratio of IT in managing patients with unstable T1D.</a:t>
            </a:r>
            <a:endParaRPr lang="fr-FR" dirty="0"/>
          </a:p>
        </p:txBody>
      </p:sp>
      <p:sp>
        <p:nvSpPr>
          <p:cNvPr id="4" name="Espace réservé du numéro de diapositive 3">
            <a:extLst>
              <a:ext uri="{FF2B5EF4-FFF2-40B4-BE49-F238E27FC236}">
                <a16:creationId xmlns:a16="http://schemas.microsoft.com/office/drawing/2014/main" id="{F1FAA38A-C565-5B5F-2248-CCB5A17190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6983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3A6BE-385F-5E82-8F0E-51582387722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C67484E-CDA1-3FA9-7919-672E296F84F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775AF12-DE00-C288-D548-5E98CEB168EA}"/>
              </a:ext>
            </a:extLst>
          </p:cNvPr>
          <p:cNvSpPr>
            <a:spLocks noGrp="1"/>
          </p:cNvSpPr>
          <p:nvPr>
            <p:ph type="body" idx="1"/>
          </p:nvPr>
        </p:nvSpPr>
        <p:spPr/>
        <p:txBody>
          <a:bodyPr/>
          <a:lstStyle/>
          <a:p>
            <a:pPr algn="just"/>
            <a:r>
              <a:rPr lang="fr-FR" b="0" i="1" dirty="0" err="1">
                <a:latin typeface="+mn-lt"/>
              </a:rPr>
              <a:t>Abbreviations</a:t>
            </a:r>
            <a:r>
              <a:rPr lang="fr-FR" b="0" i="1" dirty="0">
                <a:latin typeface="+mn-lt"/>
              </a:rPr>
              <a:t>: IT, </a:t>
            </a:r>
            <a:r>
              <a:rPr lang="en-US" sz="1200" b="0" i="1" u="none" strike="noStrike" baseline="0" dirty="0">
                <a:latin typeface="+mn-lt"/>
                <a:cs typeface="Arial" panose="020B0604020202020204" pitchFamily="34" charset="0"/>
              </a:rPr>
              <a:t>Islet transplantation; T1D, type 1 diabetes; IAK</a:t>
            </a:r>
            <a:r>
              <a:rPr lang="fr-FR" b="0" i="1" dirty="0">
                <a:latin typeface="+mn-lt"/>
              </a:rPr>
              <a:t>, </a:t>
            </a:r>
            <a:r>
              <a:rPr lang="fr-FR" sz="1200" b="0" i="1" u="none" strike="noStrike" baseline="0" dirty="0">
                <a:latin typeface="+mn-lt"/>
                <a:cs typeface="Arial" panose="020B0604020202020204" pitchFamily="34" charset="0"/>
              </a:rPr>
              <a:t>IT </a:t>
            </a:r>
            <a:r>
              <a:rPr lang="fr-FR" sz="1200" b="0" i="1" u="none" strike="noStrike" baseline="0" dirty="0" err="1">
                <a:latin typeface="+mn-lt"/>
                <a:cs typeface="Arial" panose="020B0604020202020204" pitchFamily="34" charset="0"/>
              </a:rPr>
              <a:t>after</a:t>
            </a:r>
            <a:r>
              <a:rPr lang="fr-FR" sz="1200" b="0" i="1" u="none" strike="noStrike" baseline="0" dirty="0">
                <a:latin typeface="+mn-lt"/>
                <a:cs typeface="Arial" panose="020B0604020202020204" pitchFamily="34" charset="0"/>
              </a:rPr>
              <a:t> </a:t>
            </a:r>
            <a:r>
              <a:rPr lang="fr-FR" sz="1200" b="0" i="1" u="none" strike="noStrike" baseline="0" dirty="0" err="1">
                <a:latin typeface="+mn-lt"/>
                <a:cs typeface="Arial" panose="020B0604020202020204" pitchFamily="34" charset="0"/>
              </a:rPr>
              <a:t>kidney</a:t>
            </a:r>
            <a:r>
              <a:rPr lang="fr-FR" sz="1200" b="0" i="1" u="none" strike="noStrike" baseline="0" dirty="0">
                <a:latin typeface="+mn-lt"/>
                <a:cs typeface="Arial" panose="020B0604020202020204" pitchFamily="34" charset="0"/>
              </a:rPr>
              <a:t> transplantation; HR, Hazard ratio; Ci, Confidence </a:t>
            </a:r>
            <a:r>
              <a:rPr lang="fr-FR" sz="1200" b="0" i="1" u="none" strike="noStrike" baseline="0" dirty="0" err="1">
                <a:latin typeface="+mn-lt"/>
                <a:cs typeface="Arial" panose="020B0604020202020204" pitchFamily="34" charset="0"/>
              </a:rPr>
              <a:t>interval</a:t>
            </a:r>
            <a:r>
              <a:rPr lang="fr-FR" sz="1200" b="0" i="1" u="none" strike="noStrike" baseline="0" dirty="0">
                <a:latin typeface="+mn-lt"/>
                <a:cs typeface="Arial" panose="020B0604020202020204" pitchFamily="34" charset="0"/>
              </a:rPr>
              <a:t>.</a:t>
            </a:r>
            <a:endParaRPr lang="fr-FR" b="0" i="1" dirty="0">
              <a:latin typeface="+mn-lt"/>
            </a:endParaRPr>
          </a:p>
          <a:p>
            <a:endParaRPr lang="fr-FR" b="1" dirty="0"/>
          </a:p>
          <a:p>
            <a:r>
              <a:rPr lang="fr-FR" b="1" dirty="0"/>
              <a:t>Reference </a:t>
            </a:r>
            <a:r>
              <a:rPr lang="fr-FR" b="1" dirty="0" err="1"/>
              <a:t>Number</a:t>
            </a:r>
            <a:r>
              <a:rPr lang="fr-FR" b="1" dirty="0"/>
              <a:t>: 62 </a:t>
            </a:r>
          </a:p>
          <a:p>
            <a:r>
              <a:rPr lang="fr-FR" b="1" dirty="0"/>
              <a:t>Impact of </a:t>
            </a:r>
            <a:r>
              <a:rPr lang="fr-FR" b="1" dirty="0" err="1"/>
              <a:t>islets</a:t>
            </a:r>
            <a:r>
              <a:rPr lang="fr-FR" b="1" dirty="0"/>
              <a:t> transplantation on </a:t>
            </a:r>
            <a:r>
              <a:rPr lang="fr-FR" b="1" dirty="0" err="1"/>
              <a:t>diabetic</a:t>
            </a:r>
            <a:r>
              <a:rPr lang="fr-FR" b="1" dirty="0"/>
              <a:t> complications / </a:t>
            </a:r>
            <a:r>
              <a:rPr lang="fr-FR" b="1" dirty="0" err="1"/>
              <a:t>mortality</a:t>
            </a:r>
            <a:r>
              <a:rPr lang="fr-FR" b="1" dirty="0"/>
              <a:t> in type 1 </a:t>
            </a:r>
            <a:r>
              <a:rPr lang="fr-FR" b="1" dirty="0" err="1"/>
              <a:t>diabetes</a:t>
            </a:r>
            <a:r>
              <a:rPr lang="fr-FR" b="1" dirty="0"/>
              <a:t> </a:t>
            </a:r>
          </a:p>
          <a:p>
            <a:endParaRPr lang="fr-FR" dirty="0"/>
          </a:p>
          <a:p>
            <a:r>
              <a:rPr lang="fr-FR" b="1" dirty="0"/>
              <a:t>Quentin Perrier</a:t>
            </a:r>
            <a:r>
              <a:rPr lang="fr-FR" b="1" baseline="30000" dirty="0"/>
              <a:t>1</a:t>
            </a:r>
            <a:r>
              <a:rPr lang="fr-FR" b="1" dirty="0"/>
              <a:t>, Clément Jambon-Barbara</a:t>
            </a:r>
            <a:r>
              <a:rPr lang="fr-FR" b="1" baseline="30000" dirty="0"/>
              <a:t>2</a:t>
            </a:r>
            <a:r>
              <a:rPr lang="fr-FR" b="1" dirty="0"/>
              <a:t>, Laurence Kessler</a:t>
            </a:r>
            <a:r>
              <a:rPr lang="fr-FR" b="1" baseline="30000" dirty="0"/>
              <a:t>3</a:t>
            </a:r>
            <a:r>
              <a:rPr lang="fr-FR" b="1" dirty="0"/>
              <a:t>, Orianne Villard</a:t>
            </a:r>
            <a:r>
              <a:rPr lang="fr-FR" b="1" baseline="30000" dirty="0"/>
              <a:t>4</a:t>
            </a:r>
            <a:r>
              <a:rPr lang="fr-FR" b="1" dirty="0"/>
              <a:t>, Fanny Burron</a:t>
            </a:r>
            <a:r>
              <a:rPr lang="fr-FR" b="1" baseline="30000" dirty="0"/>
              <a:t>5</a:t>
            </a:r>
            <a:r>
              <a:rPr lang="fr-FR" b="1" dirty="0"/>
              <a:t>, Bruno Guerci</a:t>
            </a:r>
            <a:r>
              <a:rPr lang="fr-FR" b="1" baseline="30000" dirty="0"/>
              <a:t>6</a:t>
            </a:r>
            <a:r>
              <a:rPr lang="fr-FR" b="1" dirty="0"/>
              <a:t>, Sophie Borot</a:t>
            </a:r>
            <a:r>
              <a:rPr lang="fr-FR" b="1" baseline="30000" dirty="0"/>
              <a:t>7</a:t>
            </a:r>
            <a:r>
              <a:rPr lang="fr-FR" b="1" dirty="0"/>
              <a:t>, Matthieu Roustit</a:t>
            </a:r>
            <a:r>
              <a:rPr lang="fr-FR" b="1" baseline="30000" dirty="0"/>
              <a:t>8</a:t>
            </a:r>
            <a:r>
              <a:rPr lang="fr-FR" b="1" dirty="0"/>
              <a:t>, </a:t>
            </a:r>
            <a:r>
              <a:rPr lang="fr-FR" b="1" dirty="0" err="1"/>
              <a:t>Ekaterine</a:t>
            </a:r>
            <a:r>
              <a:rPr lang="fr-FR" b="1" dirty="0"/>
              <a:t> Berishvilli</a:t>
            </a:r>
            <a:r>
              <a:rPr lang="fr-FR" b="1" baseline="30000" dirty="0"/>
              <a:t>9</a:t>
            </a:r>
            <a:r>
              <a:rPr lang="fr-FR" b="1" dirty="0"/>
              <a:t>, Luc Rakotoarisoa</a:t>
            </a:r>
            <a:r>
              <a:rPr lang="fr-FR" b="1" baseline="30000" dirty="0"/>
              <a:t>3</a:t>
            </a:r>
            <a:r>
              <a:rPr lang="fr-FR" b="1" dirty="0"/>
              <a:t>, Marie-Christine Vantyghem</a:t>
            </a:r>
            <a:r>
              <a:rPr lang="fr-FR" b="1" baseline="30000" dirty="0"/>
              <a:t>10</a:t>
            </a:r>
            <a:r>
              <a:rPr lang="fr-FR" b="1" dirty="0"/>
              <a:t>, Emmanuel Morelon</a:t>
            </a:r>
            <a:r>
              <a:rPr lang="fr-FR" b="1" baseline="30000" dirty="0"/>
              <a:t>5</a:t>
            </a:r>
            <a:r>
              <a:rPr lang="fr-FR" b="1" dirty="0"/>
              <a:t>, </a:t>
            </a:r>
            <a:r>
              <a:rPr lang="fr-FR" b="1" dirty="0" err="1"/>
              <a:t>Eric</a:t>
            </a:r>
            <a:r>
              <a:rPr lang="fr-FR" b="1" dirty="0"/>
              <a:t> Renard</a:t>
            </a:r>
            <a:r>
              <a:rPr lang="fr-FR" b="1" baseline="30000" dirty="0"/>
              <a:t>4</a:t>
            </a:r>
            <a:r>
              <a:rPr lang="fr-FR" b="1" dirty="0"/>
              <a:t>, Camille Besch</a:t>
            </a:r>
            <a:r>
              <a:rPr lang="fr-FR" b="1" baseline="30000" dirty="0"/>
              <a:t>3</a:t>
            </a:r>
            <a:r>
              <a:rPr lang="fr-FR" b="1" dirty="0"/>
              <a:t>, Thierry Berney</a:t>
            </a:r>
            <a:r>
              <a:rPr lang="fr-FR" b="1" baseline="30000" dirty="0"/>
              <a:t>5,9</a:t>
            </a:r>
            <a:r>
              <a:rPr lang="fr-FR" b="1" dirty="0"/>
              <a:t>, Pierre-Yves Benhamou</a:t>
            </a:r>
            <a:r>
              <a:rPr lang="fr-FR" b="1" baseline="30000" dirty="0"/>
              <a:t>11</a:t>
            </a:r>
            <a:r>
              <a:rPr lang="fr-FR" b="1" dirty="0"/>
              <a:t>, Sandrine Lablanche</a:t>
            </a:r>
            <a:r>
              <a:rPr lang="fr-FR" b="1" baseline="30000" dirty="0"/>
              <a:t>11</a:t>
            </a:r>
            <a:endParaRPr lang="fr-FR" b="1" dirty="0"/>
          </a:p>
          <a:p>
            <a:endParaRPr lang="fr-FR" dirty="0"/>
          </a:p>
          <a:p>
            <a:r>
              <a:rPr lang="fr-FR" i="1" baseline="30000" dirty="0"/>
              <a:t>1</a:t>
            </a:r>
            <a:r>
              <a:rPr lang="fr-FR" i="1" dirty="0"/>
              <a:t>Univ. Grenoble Alpes, Inserm U1055, </a:t>
            </a:r>
            <a:r>
              <a:rPr lang="fr-FR" i="1" dirty="0" err="1"/>
              <a:t>Department</a:t>
            </a:r>
            <a:r>
              <a:rPr lang="fr-FR" i="1" dirty="0"/>
              <a:t> of </a:t>
            </a:r>
            <a:r>
              <a:rPr lang="fr-FR" i="1" dirty="0" err="1"/>
              <a:t>pharmacy</a:t>
            </a:r>
            <a:r>
              <a:rPr lang="fr-FR" i="1" dirty="0"/>
              <a:t>, Grenoble Alpes </a:t>
            </a:r>
            <a:r>
              <a:rPr lang="fr-FR" i="1" dirty="0" err="1"/>
              <a:t>University</a:t>
            </a:r>
            <a:r>
              <a:rPr lang="fr-FR" i="1" dirty="0"/>
              <a:t> Hospital, LBFA, Grenoble, France, </a:t>
            </a:r>
            <a:r>
              <a:rPr lang="fr-FR" i="1" baseline="30000" dirty="0"/>
              <a:t>2</a:t>
            </a:r>
            <a:r>
              <a:rPr lang="fr-FR" i="1" dirty="0"/>
              <a:t>Univ. Grenoble Alpes, Inserm U1300 – HP2, Pharmacovigilance Unit, Grenoble Alpes </a:t>
            </a:r>
            <a:r>
              <a:rPr lang="fr-FR" i="1" dirty="0" err="1"/>
              <a:t>University</a:t>
            </a:r>
            <a:r>
              <a:rPr lang="fr-FR" i="1" dirty="0"/>
              <a:t> Hospital, HP2, Grenoble, France, </a:t>
            </a:r>
            <a:r>
              <a:rPr lang="fr-FR" i="1" baseline="30000" dirty="0"/>
              <a:t>3</a:t>
            </a:r>
            <a:r>
              <a:rPr lang="fr-FR" i="1" dirty="0"/>
              <a:t>Univ. Strasbourg, Inserm UMR 1260, </a:t>
            </a:r>
            <a:r>
              <a:rPr lang="fr-FR" i="1" dirty="0" err="1"/>
              <a:t>Department</a:t>
            </a:r>
            <a:r>
              <a:rPr lang="fr-FR" i="1" dirty="0"/>
              <a:t> of </a:t>
            </a:r>
            <a:r>
              <a:rPr lang="fr-FR" i="1" dirty="0" err="1"/>
              <a:t>endocrinology</a:t>
            </a:r>
            <a:r>
              <a:rPr lang="fr-FR" i="1" dirty="0"/>
              <a:t> and </a:t>
            </a:r>
            <a:r>
              <a:rPr lang="fr-FR" i="1" dirty="0" err="1"/>
              <a:t>diabetology</a:t>
            </a:r>
            <a:r>
              <a:rPr lang="fr-FR" i="1" dirty="0"/>
              <a:t>, </a:t>
            </a:r>
            <a:r>
              <a:rPr lang="fr-FR" i="1" dirty="0" err="1"/>
              <a:t>University</a:t>
            </a:r>
            <a:r>
              <a:rPr lang="fr-FR" i="1" dirty="0"/>
              <a:t> </a:t>
            </a:r>
            <a:r>
              <a:rPr lang="fr-FR" i="1" dirty="0" err="1"/>
              <a:t>hospital</a:t>
            </a:r>
            <a:r>
              <a:rPr lang="fr-FR" i="1" dirty="0"/>
              <a:t> of Strasbourg, </a:t>
            </a:r>
            <a:r>
              <a:rPr lang="fr-FR" i="1" dirty="0" err="1"/>
              <a:t>Regenerative</a:t>
            </a:r>
            <a:r>
              <a:rPr lang="fr-FR" i="1" dirty="0"/>
              <a:t> </a:t>
            </a:r>
            <a:r>
              <a:rPr lang="fr-FR" i="1" dirty="0" err="1"/>
              <a:t>nanomedicine</a:t>
            </a:r>
            <a:r>
              <a:rPr lang="fr-FR" i="1" dirty="0"/>
              <a:t> </a:t>
            </a:r>
            <a:r>
              <a:rPr lang="fr-FR" i="1" dirty="0" err="1"/>
              <a:t>federation</a:t>
            </a:r>
            <a:r>
              <a:rPr lang="fr-FR" i="1" dirty="0"/>
              <a:t> of </a:t>
            </a:r>
            <a:r>
              <a:rPr lang="fr-FR" i="1" dirty="0" err="1"/>
              <a:t>translational</a:t>
            </a:r>
            <a:r>
              <a:rPr lang="fr-FR" i="1" dirty="0"/>
              <a:t> </a:t>
            </a:r>
            <a:r>
              <a:rPr lang="fr-FR" i="1" dirty="0" err="1"/>
              <a:t>medicine</a:t>
            </a:r>
            <a:r>
              <a:rPr lang="fr-FR" i="1" dirty="0"/>
              <a:t>, Strasbourg, France, </a:t>
            </a:r>
            <a:r>
              <a:rPr lang="fr-FR" i="1" baseline="30000" dirty="0"/>
              <a:t>4</a:t>
            </a:r>
            <a:r>
              <a:rPr lang="fr-FR" i="1" dirty="0"/>
              <a:t>Univ. Montpellier, Inserm U1191, CNRS UMR5203, </a:t>
            </a:r>
            <a:r>
              <a:rPr lang="fr-FR" i="1" dirty="0" err="1"/>
              <a:t>Department</a:t>
            </a:r>
            <a:r>
              <a:rPr lang="fr-FR" i="1" dirty="0"/>
              <a:t> of </a:t>
            </a:r>
            <a:r>
              <a:rPr lang="fr-FR" i="1" dirty="0" err="1"/>
              <a:t>endocrinology</a:t>
            </a:r>
            <a:r>
              <a:rPr lang="fr-FR" i="1" dirty="0"/>
              <a:t> and </a:t>
            </a:r>
            <a:r>
              <a:rPr lang="fr-FR" i="1" dirty="0" err="1"/>
              <a:t>diabetes</a:t>
            </a:r>
            <a:r>
              <a:rPr lang="fr-FR" i="1" dirty="0"/>
              <a:t>, </a:t>
            </a:r>
            <a:r>
              <a:rPr lang="fr-FR" i="1" dirty="0" err="1"/>
              <a:t>University</a:t>
            </a:r>
            <a:r>
              <a:rPr lang="fr-FR" i="1" dirty="0"/>
              <a:t> </a:t>
            </a:r>
            <a:r>
              <a:rPr lang="fr-FR" i="1" dirty="0" err="1"/>
              <a:t>hospital</a:t>
            </a:r>
            <a:r>
              <a:rPr lang="fr-FR" i="1" dirty="0"/>
              <a:t> of Montpellier, Montpellier, France, </a:t>
            </a:r>
            <a:r>
              <a:rPr lang="fr-FR" i="1" baseline="30000" dirty="0"/>
              <a:t>5</a:t>
            </a:r>
            <a:r>
              <a:rPr lang="fr-FR" i="1" dirty="0"/>
              <a:t>Univ. Lyon, </a:t>
            </a:r>
            <a:r>
              <a:rPr lang="fr-FR" i="1" dirty="0" err="1"/>
              <a:t>Department</a:t>
            </a:r>
            <a:r>
              <a:rPr lang="fr-FR" i="1" dirty="0"/>
              <a:t> of </a:t>
            </a:r>
            <a:r>
              <a:rPr lang="fr-FR" i="1" dirty="0" err="1"/>
              <a:t>nephrology</a:t>
            </a:r>
            <a:r>
              <a:rPr lang="fr-FR" i="1" dirty="0"/>
              <a:t>, </a:t>
            </a:r>
            <a:r>
              <a:rPr lang="fr-FR" i="1" dirty="0" err="1"/>
              <a:t>immunology</a:t>
            </a:r>
            <a:r>
              <a:rPr lang="fr-FR" i="1" dirty="0"/>
              <a:t> and transplantation, Hospices civils de Lyon, Lyon, France, </a:t>
            </a:r>
            <a:r>
              <a:rPr lang="fr-FR" i="1" baseline="30000" dirty="0"/>
              <a:t>6</a:t>
            </a:r>
            <a:r>
              <a:rPr lang="fr-FR" i="1" dirty="0"/>
              <a:t>Univ. Lorraine, </a:t>
            </a:r>
            <a:r>
              <a:rPr lang="fr-FR" i="1" dirty="0" err="1"/>
              <a:t>Department</a:t>
            </a:r>
            <a:r>
              <a:rPr lang="fr-FR" i="1" dirty="0"/>
              <a:t> of </a:t>
            </a:r>
            <a:r>
              <a:rPr lang="fr-FR" i="1" dirty="0" err="1"/>
              <a:t>endocrinology</a:t>
            </a:r>
            <a:r>
              <a:rPr lang="fr-FR" i="1" dirty="0"/>
              <a:t>, </a:t>
            </a:r>
            <a:r>
              <a:rPr lang="fr-FR" i="1" dirty="0" err="1"/>
              <a:t>diabetology</a:t>
            </a:r>
            <a:r>
              <a:rPr lang="fr-FR" i="1" dirty="0"/>
              <a:t> and nutrition, Brabois </a:t>
            </a:r>
            <a:r>
              <a:rPr lang="fr-FR" i="1" dirty="0" err="1"/>
              <a:t>adult</a:t>
            </a:r>
            <a:r>
              <a:rPr lang="fr-FR" i="1" dirty="0"/>
              <a:t> </a:t>
            </a:r>
            <a:r>
              <a:rPr lang="fr-FR" i="1" dirty="0" err="1"/>
              <a:t>hospital</a:t>
            </a:r>
            <a:r>
              <a:rPr lang="fr-FR" i="1" dirty="0"/>
              <a:t>, Nancy, France, </a:t>
            </a:r>
            <a:r>
              <a:rPr lang="fr-FR" i="1" baseline="30000" dirty="0"/>
              <a:t>7</a:t>
            </a:r>
            <a:r>
              <a:rPr lang="fr-FR" i="1" dirty="0"/>
              <a:t>Univ. </a:t>
            </a:r>
            <a:r>
              <a:rPr lang="fr-FR" i="1" dirty="0" err="1"/>
              <a:t>Besancon</a:t>
            </a:r>
            <a:r>
              <a:rPr lang="fr-FR" i="1" dirty="0"/>
              <a:t>, </a:t>
            </a:r>
            <a:r>
              <a:rPr lang="fr-FR" i="1" dirty="0" err="1"/>
              <a:t>Department</a:t>
            </a:r>
            <a:r>
              <a:rPr lang="fr-FR" i="1" dirty="0"/>
              <a:t> of </a:t>
            </a:r>
            <a:r>
              <a:rPr lang="fr-FR" i="1" dirty="0" err="1"/>
              <a:t>endocrinology</a:t>
            </a:r>
            <a:r>
              <a:rPr lang="fr-FR" i="1" dirty="0"/>
              <a:t>, Besançon </a:t>
            </a:r>
            <a:r>
              <a:rPr lang="fr-FR" i="1" dirty="0" err="1"/>
              <a:t>university</a:t>
            </a:r>
            <a:r>
              <a:rPr lang="fr-FR" i="1" dirty="0"/>
              <a:t> </a:t>
            </a:r>
            <a:r>
              <a:rPr lang="fr-FR" i="1" dirty="0" err="1"/>
              <a:t>hospital</a:t>
            </a:r>
            <a:r>
              <a:rPr lang="fr-FR" i="1" dirty="0"/>
              <a:t>, </a:t>
            </a:r>
            <a:r>
              <a:rPr lang="fr-FR" i="1" dirty="0" err="1"/>
              <a:t>Bensaçon</a:t>
            </a:r>
            <a:r>
              <a:rPr lang="fr-FR" i="1" dirty="0"/>
              <a:t>, France, </a:t>
            </a:r>
            <a:r>
              <a:rPr lang="fr-FR" i="1" baseline="30000" dirty="0"/>
              <a:t>8</a:t>
            </a:r>
            <a:r>
              <a:rPr lang="fr-FR" i="1" dirty="0"/>
              <a:t>Univ. Grenoble Alpes, Inserm, U1300 - HP2, CIC1406, Grenoble Alpes </a:t>
            </a:r>
            <a:r>
              <a:rPr lang="fr-FR" i="1" dirty="0" err="1"/>
              <a:t>University</a:t>
            </a:r>
            <a:r>
              <a:rPr lang="fr-FR" i="1" dirty="0"/>
              <a:t> Hospital, Grenoble, France, </a:t>
            </a:r>
            <a:r>
              <a:rPr lang="fr-FR" i="1" baseline="30000" dirty="0"/>
              <a:t>9</a:t>
            </a:r>
            <a:r>
              <a:rPr lang="fr-FR" i="1" dirty="0"/>
              <a:t>Univ. Geneva, </a:t>
            </a:r>
            <a:r>
              <a:rPr lang="fr-FR" i="1" dirty="0" err="1"/>
              <a:t>Cell</a:t>
            </a:r>
            <a:r>
              <a:rPr lang="fr-FR" i="1" dirty="0"/>
              <a:t> isolation and transplantation center, </a:t>
            </a:r>
            <a:r>
              <a:rPr lang="fr-FR" i="1" dirty="0" err="1"/>
              <a:t>Department</a:t>
            </a:r>
            <a:r>
              <a:rPr lang="fr-FR" i="1" dirty="0"/>
              <a:t> of </a:t>
            </a:r>
            <a:r>
              <a:rPr lang="fr-FR" i="1" dirty="0" err="1"/>
              <a:t>surgery</a:t>
            </a:r>
            <a:r>
              <a:rPr lang="fr-FR" i="1" dirty="0"/>
              <a:t>, Geneva </a:t>
            </a:r>
            <a:r>
              <a:rPr lang="fr-FR" i="1" dirty="0" err="1"/>
              <a:t>University</a:t>
            </a:r>
            <a:r>
              <a:rPr lang="fr-FR" i="1" dirty="0"/>
              <a:t> </a:t>
            </a:r>
            <a:r>
              <a:rPr lang="fr-FR" i="1" dirty="0" err="1"/>
              <a:t>Hospitals</a:t>
            </a:r>
            <a:r>
              <a:rPr lang="fr-FR" i="1" dirty="0"/>
              <a:t>, Geneva, </a:t>
            </a:r>
            <a:r>
              <a:rPr lang="fr-FR" i="1" dirty="0" err="1"/>
              <a:t>Switzerland</a:t>
            </a:r>
            <a:r>
              <a:rPr lang="fr-FR" i="1" dirty="0"/>
              <a:t>, </a:t>
            </a:r>
            <a:r>
              <a:rPr lang="fr-FR" i="1" baseline="30000" dirty="0"/>
              <a:t>10</a:t>
            </a:r>
            <a:r>
              <a:rPr lang="fr-FR" i="1" dirty="0"/>
              <a:t>Univ. Lille, Inserm UMR 1190, </a:t>
            </a:r>
            <a:r>
              <a:rPr lang="fr-FR" i="1" dirty="0" err="1"/>
              <a:t>Department</a:t>
            </a:r>
            <a:r>
              <a:rPr lang="fr-FR" i="1" dirty="0"/>
              <a:t> of endocrine, </a:t>
            </a:r>
            <a:r>
              <a:rPr lang="fr-FR" i="1" dirty="0" err="1"/>
              <a:t>diabetology</a:t>
            </a:r>
            <a:r>
              <a:rPr lang="fr-FR" i="1" dirty="0"/>
              <a:t>, </a:t>
            </a:r>
            <a:r>
              <a:rPr lang="fr-FR" i="1" dirty="0" err="1"/>
              <a:t>metabolism</a:t>
            </a:r>
            <a:r>
              <a:rPr lang="fr-FR" i="1" dirty="0"/>
              <a:t> and nutrition, </a:t>
            </a:r>
            <a:r>
              <a:rPr lang="fr-FR" i="1" dirty="0" err="1"/>
              <a:t>University</a:t>
            </a:r>
            <a:r>
              <a:rPr lang="fr-FR" i="1" dirty="0"/>
              <a:t> </a:t>
            </a:r>
            <a:r>
              <a:rPr lang="fr-FR" i="1" dirty="0" err="1"/>
              <a:t>hospital</a:t>
            </a:r>
            <a:r>
              <a:rPr lang="fr-FR" i="1" dirty="0"/>
              <a:t> of Lille, </a:t>
            </a:r>
            <a:r>
              <a:rPr lang="fr-FR" i="1" dirty="0" err="1"/>
              <a:t>Translational</a:t>
            </a:r>
            <a:r>
              <a:rPr lang="fr-FR" i="1" dirty="0"/>
              <a:t> </a:t>
            </a:r>
            <a:r>
              <a:rPr lang="fr-FR" i="1" dirty="0" err="1"/>
              <a:t>research</a:t>
            </a:r>
            <a:r>
              <a:rPr lang="fr-FR" i="1" dirty="0"/>
              <a:t> in </a:t>
            </a:r>
            <a:r>
              <a:rPr lang="fr-FR" i="1" dirty="0" err="1"/>
              <a:t>diabetes</a:t>
            </a:r>
            <a:r>
              <a:rPr lang="fr-FR" i="1" dirty="0"/>
              <a:t>, Lille, France, </a:t>
            </a:r>
            <a:r>
              <a:rPr lang="fr-FR" i="1" baseline="30000" dirty="0"/>
              <a:t>11</a:t>
            </a:r>
            <a:r>
              <a:rPr lang="fr-FR" i="1" dirty="0"/>
              <a:t>Univ. Grenoble Alpes, Inserm U1055, </a:t>
            </a:r>
            <a:r>
              <a:rPr lang="fr-FR" i="1" dirty="0" err="1"/>
              <a:t>Department</a:t>
            </a:r>
            <a:r>
              <a:rPr lang="fr-FR" i="1" dirty="0"/>
              <a:t> of </a:t>
            </a:r>
            <a:r>
              <a:rPr lang="fr-FR" i="1" dirty="0" err="1"/>
              <a:t>Diabetology</a:t>
            </a:r>
            <a:r>
              <a:rPr lang="fr-FR" i="1" dirty="0"/>
              <a:t>, </a:t>
            </a:r>
            <a:r>
              <a:rPr lang="fr-FR" i="1" dirty="0" err="1"/>
              <a:t>Endocrinology</a:t>
            </a:r>
            <a:r>
              <a:rPr lang="fr-FR" i="1" dirty="0"/>
              <a:t> and Nutrition, Grenoble Alpes </a:t>
            </a:r>
            <a:r>
              <a:rPr lang="fr-FR" i="1" dirty="0" err="1"/>
              <a:t>University</a:t>
            </a:r>
            <a:r>
              <a:rPr lang="fr-FR" i="1" dirty="0"/>
              <a:t> Hospital, LBFA, Grenoble, France </a:t>
            </a:r>
          </a:p>
          <a:p>
            <a:endParaRPr lang="fr-FR" dirty="0"/>
          </a:p>
          <a:p>
            <a:r>
              <a:rPr lang="fr-FR" b="1" dirty="0"/>
              <a:t>Background</a:t>
            </a:r>
            <a:r>
              <a:rPr lang="fr-FR" dirty="0"/>
              <a:t>: </a:t>
            </a:r>
            <a:r>
              <a:rPr lang="fr-FR" dirty="0" err="1"/>
              <a:t>Islet</a:t>
            </a:r>
            <a:r>
              <a:rPr lang="fr-FR" dirty="0"/>
              <a:t> transplantation (IT) </a:t>
            </a:r>
            <a:r>
              <a:rPr lang="fr-FR" dirty="0" err="1"/>
              <a:t>emerges</a:t>
            </a:r>
            <a:r>
              <a:rPr lang="fr-FR" dirty="0"/>
              <a:t> as a </a:t>
            </a:r>
            <a:r>
              <a:rPr lang="fr-FR" dirty="0" err="1"/>
              <a:t>promising</a:t>
            </a:r>
            <a:r>
              <a:rPr lang="fr-FR" dirty="0"/>
              <a:t> intervention for the </a:t>
            </a:r>
            <a:r>
              <a:rPr lang="fr-FR" dirty="0" err="1"/>
              <a:t>treatment</a:t>
            </a:r>
            <a:r>
              <a:rPr lang="fr-FR" dirty="0"/>
              <a:t> of patients </a:t>
            </a:r>
            <a:r>
              <a:rPr lang="fr-FR" dirty="0" err="1"/>
              <a:t>with</a:t>
            </a:r>
            <a:r>
              <a:rPr lang="fr-FR" dirty="0"/>
              <a:t> </a:t>
            </a:r>
            <a:r>
              <a:rPr lang="fr-FR" dirty="0" err="1"/>
              <a:t>unstable</a:t>
            </a:r>
            <a:r>
              <a:rPr lang="fr-FR" dirty="0"/>
              <a:t> type 1 </a:t>
            </a:r>
            <a:r>
              <a:rPr lang="fr-FR" dirty="0" err="1"/>
              <a:t>diabetes</a:t>
            </a:r>
            <a:r>
              <a:rPr lang="fr-FR" dirty="0"/>
              <a:t> (T1D). If IT </a:t>
            </a:r>
            <a:r>
              <a:rPr lang="fr-FR" dirty="0" err="1"/>
              <a:t>metabolic</a:t>
            </a:r>
            <a:r>
              <a:rPr lang="fr-FR" dirty="0"/>
              <a:t> </a:t>
            </a:r>
            <a:r>
              <a:rPr lang="fr-FR" dirty="0" err="1"/>
              <a:t>outcomes</a:t>
            </a:r>
            <a:r>
              <a:rPr lang="fr-FR" dirty="0"/>
              <a:t> are </a:t>
            </a:r>
            <a:r>
              <a:rPr lang="fr-FR" dirty="0" err="1"/>
              <a:t>well</a:t>
            </a:r>
            <a:r>
              <a:rPr lang="fr-FR" dirty="0"/>
              <a:t> </a:t>
            </a:r>
            <a:r>
              <a:rPr lang="fr-FR" dirty="0" err="1"/>
              <a:t>described</a:t>
            </a:r>
            <a:r>
              <a:rPr lang="fr-FR" dirty="0"/>
              <a:t>, </a:t>
            </a:r>
            <a:r>
              <a:rPr lang="fr-FR" dirty="0" err="1"/>
              <a:t>evidence</a:t>
            </a:r>
            <a:r>
              <a:rPr lang="fr-FR" dirty="0"/>
              <a:t> </a:t>
            </a:r>
            <a:r>
              <a:rPr lang="fr-FR" dirty="0" err="1"/>
              <a:t>is</a:t>
            </a:r>
            <a:r>
              <a:rPr lang="fr-FR" dirty="0"/>
              <a:t> </a:t>
            </a:r>
            <a:r>
              <a:rPr lang="fr-FR" dirty="0" err="1"/>
              <a:t>lacking</a:t>
            </a:r>
            <a:r>
              <a:rPr lang="fr-FR" dirty="0"/>
              <a:t> </a:t>
            </a:r>
            <a:r>
              <a:rPr lang="fr-FR" dirty="0" err="1"/>
              <a:t>regarding</a:t>
            </a:r>
            <a:r>
              <a:rPr lang="fr-FR" dirty="0"/>
              <a:t> </a:t>
            </a:r>
            <a:r>
              <a:rPr lang="fr-FR" dirty="0" err="1"/>
              <a:t>its</a:t>
            </a:r>
            <a:r>
              <a:rPr lang="fr-FR" dirty="0"/>
              <a:t> impact on long-</a:t>
            </a:r>
            <a:r>
              <a:rPr lang="fr-FR" dirty="0" err="1"/>
              <a:t>term</a:t>
            </a:r>
            <a:r>
              <a:rPr lang="fr-FR" dirty="0"/>
              <a:t> </a:t>
            </a:r>
            <a:r>
              <a:rPr lang="fr-FR" dirty="0" err="1"/>
              <a:t>diabetic</a:t>
            </a:r>
            <a:r>
              <a:rPr lang="fr-FR" dirty="0"/>
              <a:t> complications and long-</a:t>
            </a:r>
            <a:r>
              <a:rPr lang="fr-FR" dirty="0" err="1"/>
              <a:t>term</a:t>
            </a:r>
            <a:r>
              <a:rPr lang="fr-FR" dirty="0"/>
              <a:t> </a:t>
            </a:r>
            <a:r>
              <a:rPr lang="fr-FR" dirty="0" err="1"/>
              <a:t>safety</a:t>
            </a:r>
            <a:r>
              <a:rPr lang="fr-FR" dirty="0"/>
              <a:t>. The objective </a:t>
            </a:r>
            <a:r>
              <a:rPr lang="fr-FR" dirty="0" err="1"/>
              <a:t>was</a:t>
            </a:r>
            <a:r>
              <a:rPr lang="fr-FR" dirty="0"/>
              <a:t> to </a:t>
            </a:r>
            <a:r>
              <a:rPr lang="fr-FR" dirty="0" err="1"/>
              <a:t>evaluate</a:t>
            </a:r>
            <a:r>
              <a:rPr lang="fr-FR" dirty="0"/>
              <a:t> the impact of IT on </a:t>
            </a:r>
            <a:r>
              <a:rPr lang="fr-FR" dirty="0" err="1"/>
              <a:t>diabetic</a:t>
            </a:r>
            <a:r>
              <a:rPr lang="fr-FR" dirty="0"/>
              <a:t> complications and cancer incidence. </a:t>
            </a:r>
          </a:p>
          <a:p>
            <a:r>
              <a:rPr lang="fr-FR" b="1" dirty="0"/>
              <a:t>Methods</a:t>
            </a:r>
            <a:r>
              <a:rPr lang="fr-FR" dirty="0"/>
              <a:t>: This </a:t>
            </a:r>
            <a:r>
              <a:rPr lang="fr-FR" dirty="0" err="1"/>
              <a:t>was</a:t>
            </a:r>
            <a:r>
              <a:rPr lang="fr-FR" dirty="0"/>
              <a:t> a </a:t>
            </a:r>
            <a:r>
              <a:rPr lang="fr-FR" dirty="0" err="1"/>
              <a:t>retrospective</a:t>
            </a:r>
            <a:r>
              <a:rPr lang="fr-FR" dirty="0"/>
              <a:t>, multicentre, </a:t>
            </a:r>
            <a:r>
              <a:rPr lang="fr-FR" dirty="0" err="1"/>
              <a:t>cohort</a:t>
            </a:r>
            <a:r>
              <a:rPr lang="fr-FR" dirty="0"/>
              <a:t> </a:t>
            </a:r>
            <a:r>
              <a:rPr lang="fr-FR" dirty="0" err="1"/>
              <a:t>study</a:t>
            </a:r>
            <a:r>
              <a:rPr lang="fr-FR" dirty="0"/>
              <a:t> </a:t>
            </a:r>
            <a:r>
              <a:rPr lang="fr-FR" dirty="0" err="1"/>
              <a:t>including</a:t>
            </a:r>
            <a:r>
              <a:rPr lang="fr-FR" dirty="0"/>
              <a:t> patients </a:t>
            </a:r>
            <a:r>
              <a:rPr lang="fr-FR" dirty="0" err="1"/>
              <a:t>from</a:t>
            </a:r>
            <a:r>
              <a:rPr lang="fr-FR" dirty="0"/>
              <a:t> GRAGIL/TRIMECO trials (intervention group) and </a:t>
            </a:r>
            <a:r>
              <a:rPr lang="fr-FR" dirty="0" err="1"/>
              <a:t>from</a:t>
            </a:r>
            <a:r>
              <a:rPr lang="fr-FR" dirty="0"/>
              <a:t> the French Healthcare </a:t>
            </a:r>
            <a:r>
              <a:rPr lang="fr-FR" dirty="0" err="1"/>
              <a:t>database</a:t>
            </a:r>
            <a:r>
              <a:rPr lang="fr-FR" dirty="0"/>
              <a:t> (SNDS) (</a:t>
            </a:r>
            <a:r>
              <a:rPr lang="fr-FR" dirty="0" err="1"/>
              <a:t>synthetic</a:t>
            </a:r>
            <a:r>
              <a:rPr lang="fr-FR" dirty="0"/>
              <a:t> control group). </a:t>
            </a:r>
            <a:r>
              <a:rPr lang="fr-FR" dirty="0" err="1"/>
              <a:t>Two</a:t>
            </a:r>
            <a:r>
              <a:rPr lang="fr-FR" dirty="0"/>
              <a:t> distinct </a:t>
            </a:r>
            <a:r>
              <a:rPr lang="fr-FR" dirty="0" err="1"/>
              <a:t>cohorts</a:t>
            </a:r>
            <a:r>
              <a:rPr lang="fr-FR" dirty="0"/>
              <a:t> of IT </a:t>
            </a:r>
            <a:r>
              <a:rPr lang="fr-FR" dirty="0" err="1"/>
              <a:t>recipients</a:t>
            </a:r>
            <a:r>
              <a:rPr lang="fr-FR" dirty="0"/>
              <a:t> </a:t>
            </a:r>
            <a:r>
              <a:rPr lang="fr-FR" dirty="0" err="1"/>
              <a:t>were</a:t>
            </a:r>
            <a:r>
              <a:rPr lang="fr-FR" dirty="0"/>
              <a:t> </a:t>
            </a:r>
            <a:r>
              <a:rPr lang="fr-FR" dirty="0" err="1"/>
              <a:t>analysed</a:t>
            </a:r>
            <a:r>
              <a:rPr lang="fr-FR" dirty="0"/>
              <a:t>: IT </a:t>
            </a:r>
            <a:r>
              <a:rPr lang="fr-FR" dirty="0" err="1"/>
              <a:t>after</a:t>
            </a:r>
            <a:r>
              <a:rPr lang="fr-FR" dirty="0"/>
              <a:t> </a:t>
            </a:r>
            <a:r>
              <a:rPr lang="fr-FR" dirty="0" err="1"/>
              <a:t>kidney</a:t>
            </a:r>
            <a:r>
              <a:rPr lang="fr-FR" dirty="0"/>
              <a:t> transplantation (IAK) and IT </a:t>
            </a:r>
            <a:r>
              <a:rPr lang="fr-FR" dirty="0" err="1"/>
              <a:t>alone</a:t>
            </a:r>
            <a:r>
              <a:rPr lang="fr-FR" dirty="0"/>
              <a:t> (ITA). </a:t>
            </a:r>
            <a:r>
              <a:rPr lang="fr-FR" dirty="0" err="1"/>
              <a:t>They</a:t>
            </a:r>
            <a:r>
              <a:rPr lang="fr-FR" dirty="0"/>
              <a:t> </a:t>
            </a:r>
            <a:r>
              <a:rPr lang="fr-FR" dirty="0" err="1"/>
              <a:t>were</a:t>
            </a:r>
            <a:r>
              <a:rPr lang="fr-FR" dirty="0"/>
              <a:t> </a:t>
            </a:r>
            <a:r>
              <a:rPr lang="fr-FR" dirty="0" err="1"/>
              <a:t>matched</a:t>
            </a:r>
            <a:r>
              <a:rPr lang="fr-FR" dirty="0"/>
              <a:t> </a:t>
            </a:r>
            <a:r>
              <a:rPr lang="fr-FR" dirty="0" err="1"/>
              <a:t>with</a:t>
            </a:r>
            <a:r>
              <a:rPr lang="fr-FR" dirty="0"/>
              <a:t> T1D patients </a:t>
            </a:r>
            <a:r>
              <a:rPr lang="fr-FR" dirty="0" err="1"/>
              <a:t>from</a:t>
            </a:r>
            <a:r>
              <a:rPr lang="fr-FR" dirty="0"/>
              <a:t> the SNDS </a:t>
            </a:r>
            <a:r>
              <a:rPr lang="fr-FR" dirty="0" err="1"/>
              <a:t>using</a:t>
            </a:r>
            <a:r>
              <a:rPr lang="fr-FR" dirty="0"/>
              <a:t> a </a:t>
            </a:r>
            <a:r>
              <a:rPr lang="fr-FR" dirty="0" err="1"/>
              <a:t>propensity</a:t>
            </a:r>
            <a:r>
              <a:rPr lang="fr-FR" dirty="0"/>
              <a:t> score as 1:1 for IAK and 1:10 for ITA. The </a:t>
            </a:r>
            <a:r>
              <a:rPr lang="fr-FR" dirty="0" err="1"/>
              <a:t>primary</a:t>
            </a:r>
            <a:r>
              <a:rPr lang="fr-FR" dirty="0"/>
              <a:t> </a:t>
            </a:r>
            <a:r>
              <a:rPr lang="fr-FR" dirty="0" err="1"/>
              <a:t>outcome</a:t>
            </a:r>
            <a:r>
              <a:rPr lang="fr-FR" dirty="0"/>
              <a:t> </a:t>
            </a:r>
            <a:r>
              <a:rPr lang="fr-FR" dirty="0" err="1"/>
              <a:t>was</a:t>
            </a:r>
            <a:r>
              <a:rPr lang="fr-FR" dirty="0"/>
              <a:t> a composite </a:t>
            </a:r>
            <a:r>
              <a:rPr lang="fr-FR" dirty="0" err="1"/>
              <a:t>criterion</a:t>
            </a:r>
            <a:r>
              <a:rPr lang="fr-FR" dirty="0"/>
              <a:t> </a:t>
            </a:r>
            <a:r>
              <a:rPr lang="fr-FR" dirty="0" err="1"/>
              <a:t>including</a:t>
            </a:r>
            <a:r>
              <a:rPr lang="fr-FR" dirty="0"/>
              <a:t> </a:t>
            </a:r>
            <a:r>
              <a:rPr lang="fr-FR" dirty="0" err="1"/>
              <a:t>death</a:t>
            </a:r>
            <a:r>
              <a:rPr lang="fr-FR" dirty="0"/>
              <a:t>, </a:t>
            </a:r>
            <a:r>
              <a:rPr lang="fr-FR" dirty="0" err="1"/>
              <a:t>dialysis</a:t>
            </a:r>
            <a:r>
              <a:rPr lang="fr-FR" dirty="0"/>
              <a:t>, amputation, non-fatal stroke, non-fatal </a:t>
            </a:r>
            <a:r>
              <a:rPr lang="fr-FR" dirty="0" err="1"/>
              <a:t>myocardial</a:t>
            </a:r>
            <a:r>
              <a:rPr lang="fr-FR" dirty="0"/>
              <a:t> </a:t>
            </a:r>
            <a:r>
              <a:rPr lang="fr-FR" dirty="0" err="1"/>
              <a:t>infarction</a:t>
            </a:r>
            <a:r>
              <a:rPr lang="fr-FR" dirty="0"/>
              <a:t> and transient </a:t>
            </a:r>
            <a:r>
              <a:rPr lang="fr-FR" dirty="0" err="1"/>
              <a:t>ischemic</a:t>
            </a:r>
            <a:r>
              <a:rPr lang="fr-FR" dirty="0"/>
              <a:t> </a:t>
            </a:r>
            <a:r>
              <a:rPr lang="fr-FR" dirty="0" err="1"/>
              <a:t>attack</a:t>
            </a:r>
            <a:r>
              <a:rPr lang="fr-FR" dirty="0"/>
              <a:t>. </a:t>
            </a:r>
            <a:r>
              <a:rPr lang="fr-FR" dirty="0" err="1"/>
              <a:t>Secondary</a:t>
            </a:r>
            <a:r>
              <a:rPr lang="fr-FR" dirty="0"/>
              <a:t> </a:t>
            </a:r>
            <a:r>
              <a:rPr lang="fr-FR" dirty="0" err="1"/>
              <a:t>outcome</a:t>
            </a:r>
            <a:r>
              <a:rPr lang="fr-FR" dirty="0"/>
              <a:t> </a:t>
            </a:r>
            <a:r>
              <a:rPr lang="fr-FR" dirty="0" err="1"/>
              <a:t>was</a:t>
            </a:r>
            <a:r>
              <a:rPr lang="fr-FR" dirty="0"/>
              <a:t> cancer. Hazard Ratio (HR) and p-values </a:t>
            </a:r>
            <a:r>
              <a:rPr lang="fr-FR" dirty="0" err="1"/>
              <a:t>were</a:t>
            </a:r>
            <a:r>
              <a:rPr lang="fr-FR" dirty="0"/>
              <a:t> </a:t>
            </a:r>
            <a:r>
              <a:rPr lang="fr-FR" dirty="0" err="1"/>
              <a:t>obtained</a:t>
            </a:r>
            <a:r>
              <a:rPr lang="fr-FR" dirty="0"/>
              <a:t> </a:t>
            </a:r>
            <a:r>
              <a:rPr lang="fr-FR" dirty="0" err="1"/>
              <a:t>with</a:t>
            </a:r>
            <a:r>
              <a:rPr lang="fr-FR" dirty="0"/>
              <a:t> Cox </a:t>
            </a:r>
            <a:r>
              <a:rPr lang="fr-FR" dirty="0" err="1"/>
              <a:t>proportional</a:t>
            </a:r>
            <a:r>
              <a:rPr lang="fr-FR" dirty="0"/>
              <a:t> </a:t>
            </a:r>
            <a:r>
              <a:rPr lang="fr-FR" dirty="0" err="1"/>
              <a:t>hazards</a:t>
            </a:r>
            <a:r>
              <a:rPr lang="fr-FR" dirty="0"/>
              <a:t> </a:t>
            </a:r>
            <a:r>
              <a:rPr lang="fr-FR" dirty="0" err="1"/>
              <a:t>analysis</a:t>
            </a:r>
            <a:r>
              <a:rPr lang="fr-FR" dirty="0"/>
              <a:t> and log-</a:t>
            </a:r>
            <a:r>
              <a:rPr lang="fr-FR" dirty="0" err="1"/>
              <a:t>rank</a:t>
            </a:r>
            <a:r>
              <a:rPr lang="fr-FR" dirty="0"/>
              <a:t> test </a:t>
            </a:r>
            <a:r>
              <a:rPr lang="fr-FR" dirty="0" err="1"/>
              <a:t>respectively</a:t>
            </a:r>
            <a:r>
              <a:rPr lang="fr-FR" dirty="0"/>
              <a:t>. </a:t>
            </a:r>
          </a:p>
          <a:p>
            <a:r>
              <a:rPr lang="fr-FR" b="1" dirty="0" err="1"/>
              <a:t>Results</a:t>
            </a:r>
            <a:r>
              <a:rPr lang="fr-FR" dirty="0"/>
              <a:t>: The </a:t>
            </a:r>
            <a:r>
              <a:rPr lang="fr-FR" dirty="0" err="1"/>
              <a:t>study</a:t>
            </a:r>
            <a:r>
              <a:rPr lang="fr-FR" dirty="0"/>
              <a:t> </a:t>
            </a:r>
            <a:r>
              <a:rPr lang="fr-FR" dirty="0" err="1"/>
              <a:t>included</a:t>
            </a:r>
            <a:r>
              <a:rPr lang="fr-FR" dirty="0"/>
              <a:t> 61 ITA </a:t>
            </a:r>
            <a:r>
              <a:rPr lang="fr-FR" dirty="0" err="1"/>
              <a:t>matched</a:t>
            </a:r>
            <a:r>
              <a:rPr lang="fr-FR" dirty="0"/>
              <a:t> to 610 T1D </a:t>
            </a:r>
            <a:r>
              <a:rPr lang="fr-FR" dirty="0" err="1"/>
              <a:t>controls</a:t>
            </a:r>
            <a:r>
              <a:rPr lang="fr-FR" dirty="0"/>
              <a:t> and 45 IAK </a:t>
            </a:r>
            <a:r>
              <a:rPr lang="fr-FR" dirty="0" err="1"/>
              <a:t>matched</a:t>
            </a:r>
            <a:r>
              <a:rPr lang="fr-FR" dirty="0"/>
              <a:t> to 45 T1D </a:t>
            </a:r>
            <a:r>
              <a:rPr lang="fr-FR" dirty="0" err="1"/>
              <a:t>controls</a:t>
            </a:r>
            <a:r>
              <a:rPr lang="fr-FR" dirty="0"/>
              <a:t>, over a </a:t>
            </a:r>
            <a:r>
              <a:rPr lang="fr-FR" dirty="0" err="1"/>
              <a:t>median</a:t>
            </a:r>
            <a:r>
              <a:rPr lang="fr-FR" dirty="0"/>
              <a:t> follow-up </a:t>
            </a:r>
            <a:r>
              <a:rPr lang="fr-FR" dirty="0" err="1"/>
              <a:t>period</a:t>
            </a:r>
            <a:r>
              <a:rPr lang="fr-FR" dirty="0"/>
              <a:t> of more </a:t>
            </a:r>
            <a:r>
              <a:rPr lang="fr-FR" dirty="0" err="1"/>
              <a:t>than</a:t>
            </a:r>
            <a:r>
              <a:rPr lang="fr-FR" dirty="0"/>
              <a:t> 10 </a:t>
            </a:r>
            <a:r>
              <a:rPr lang="fr-FR" dirty="0" err="1"/>
              <a:t>years</a:t>
            </a:r>
            <a:r>
              <a:rPr lang="fr-FR" dirty="0"/>
              <a:t>. </a:t>
            </a:r>
            <a:r>
              <a:rPr lang="fr-FR" dirty="0" err="1"/>
              <a:t>Compared</a:t>
            </a:r>
            <a:r>
              <a:rPr lang="fr-FR" dirty="0"/>
              <a:t> </a:t>
            </a:r>
            <a:r>
              <a:rPr lang="fr-FR" dirty="0" err="1"/>
              <a:t>with</a:t>
            </a:r>
            <a:r>
              <a:rPr lang="fr-FR" dirty="0"/>
              <a:t> T1D control </a:t>
            </a:r>
            <a:r>
              <a:rPr lang="fr-FR" dirty="0" err="1"/>
              <a:t>subjects</a:t>
            </a:r>
            <a:r>
              <a:rPr lang="fr-FR" dirty="0"/>
              <a:t>, ITA and IAK </a:t>
            </a:r>
            <a:r>
              <a:rPr lang="fr-FR" dirty="0" err="1"/>
              <a:t>recipients</a:t>
            </a:r>
            <a:r>
              <a:rPr lang="fr-FR" dirty="0"/>
              <a:t> </a:t>
            </a:r>
            <a:r>
              <a:rPr lang="fr-FR" dirty="0" err="1"/>
              <a:t>had</a:t>
            </a:r>
            <a:r>
              <a:rPr lang="fr-FR" dirty="0"/>
              <a:t> a </a:t>
            </a:r>
            <a:r>
              <a:rPr lang="fr-FR" dirty="0" err="1"/>
              <a:t>significantly</a:t>
            </a:r>
            <a:r>
              <a:rPr lang="fr-FR" dirty="0"/>
              <a:t> </a:t>
            </a:r>
            <a:r>
              <a:rPr lang="fr-FR" dirty="0" err="1"/>
              <a:t>lower</a:t>
            </a:r>
            <a:r>
              <a:rPr lang="fr-FR" dirty="0"/>
              <a:t> composite </a:t>
            </a:r>
            <a:r>
              <a:rPr lang="fr-FR" dirty="0" err="1"/>
              <a:t>outcome</a:t>
            </a:r>
            <a:r>
              <a:rPr lang="fr-FR" dirty="0"/>
              <a:t> </a:t>
            </a:r>
            <a:r>
              <a:rPr lang="fr-FR" dirty="0" err="1"/>
              <a:t>risk</a:t>
            </a:r>
            <a:r>
              <a:rPr lang="fr-FR" dirty="0"/>
              <a:t> (HR, 0.39 [95% CI, 0.21-0.71]; p=0.002 and HR, 0.52 [0.30-0.88]; p=0.014 </a:t>
            </a:r>
            <a:r>
              <a:rPr lang="fr-FR" dirty="0" err="1"/>
              <a:t>respectively</a:t>
            </a:r>
            <a:r>
              <a:rPr lang="fr-FR" dirty="0"/>
              <a:t>), </a:t>
            </a:r>
            <a:r>
              <a:rPr lang="fr-FR" dirty="0" err="1"/>
              <a:t>seem</a:t>
            </a:r>
            <a:r>
              <a:rPr lang="fr-FR" dirty="0"/>
              <a:t> </a:t>
            </a:r>
            <a:r>
              <a:rPr lang="fr-FR" dirty="0" err="1"/>
              <a:t>driven</a:t>
            </a:r>
            <a:r>
              <a:rPr lang="fr-FR" dirty="0"/>
              <a:t> by </a:t>
            </a:r>
            <a:r>
              <a:rPr lang="fr-FR" dirty="0" err="1"/>
              <a:t>reduced</a:t>
            </a:r>
            <a:r>
              <a:rPr lang="fr-FR" dirty="0"/>
              <a:t> </a:t>
            </a:r>
            <a:r>
              <a:rPr lang="fr-FR" dirty="0" err="1"/>
              <a:t>mortality</a:t>
            </a:r>
            <a:r>
              <a:rPr lang="fr-FR" dirty="0"/>
              <a:t> (HR, 0.22 [0.09-0.54], p&lt;0.00</a:t>
            </a:r>
            <a:r>
              <a:rPr lang="en-US" dirty="0"/>
              <a:t>1) for ITA and reduced dialysis (HR, 0.19 [0.07-0.50], </a:t>
            </a:r>
            <a:r>
              <a:rPr lang="fr-FR" dirty="0"/>
              <a:t>p&lt;0.001)</a:t>
            </a:r>
            <a:r>
              <a:rPr lang="en-US" dirty="0"/>
              <a:t> for IAK. Both groups showed no significant changes in cancer risk. </a:t>
            </a:r>
          </a:p>
          <a:p>
            <a:r>
              <a:rPr lang="en-US" b="1" dirty="0"/>
              <a:t>Conclusions</a:t>
            </a:r>
            <a:r>
              <a:rPr lang="en-US" dirty="0"/>
              <a:t>: This study suggests long-term benefits of IT on diabetes-related outcomes. Furthermore, despite the use of immunosuppressive drugs following IT, we observed no significant increase in the risk of cancer. Altogether, these findings highlight a </a:t>
            </a:r>
            <a:r>
              <a:rPr lang="en-US" dirty="0" err="1"/>
              <a:t>favourable</a:t>
            </a:r>
            <a:r>
              <a:rPr lang="en-US" dirty="0"/>
              <a:t> risk-benefit ratio of IT in managing patients with unstable T1D.</a:t>
            </a:r>
            <a:endParaRPr lang="fr-FR" dirty="0"/>
          </a:p>
          <a:p>
            <a:endParaRPr lang="fr-FR" dirty="0"/>
          </a:p>
        </p:txBody>
      </p:sp>
      <p:sp>
        <p:nvSpPr>
          <p:cNvPr id="4" name="Espace réservé du numéro de diapositive 3">
            <a:extLst>
              <a:ext uri="{FF2B5EF4-FFF2-40B4-BE49-F238E27FC236}">
                <a16:creationId xmlns:a16="http://schemas.microsoft.com/office/drawing/2014/main" id="{B0D95BB2-BB92-7EEB-A653-83BFA3CEC4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9144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E5439-9D30-727A-B50D-BDE0663253E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A4AB0D4-1AEE-5640-AEC4-9010CD94607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365DEC6-E570-7E0D-F9FF-BF0AA5A0F676}"/>
              </a:ext>
            </a:extLst>
          </p:cNvPr>
          <p:cNvSpPr>
            <a:spLocks noGrp="1"/>
          </p:cNvSpPr>
          <p:nvPr>
            <p:ph type="body" idx="1"/>
          </p:nvPr>
        </p:nvSpPr>
        <p:spPr/>
        <p:txBody>
          <a:bodyPr/>
          <a:lstStyle/>
          <a:p>
            <a:r>
              <a:rPr lang="fr-FR" b="0" i="1" dirty="0" err="1"/>
              <a:t>Abbreviations</a:t>
            </a:r>
            <a:r>
              <a:rPr lang="fr-FR" b="0" i="1" dirty="0"/>
              <a:t>: LT, </a:t>
            </a:r>
            <a:r>
              <a:rPr lang="en-US" sz="1200" b="0" i="1" u="none" strike="noStrike" baseline="0" dirty="0">
                <a:latin typeface="Arial" panose="020B0604020202020204" pitchFamily="34" charset="0"/>
                <a:cs typeface="Arial" panose="020B0604020202020204" pitchFamily="34" charset="0"/>
              </a:rPr>
              <a:t>Liver transplantation; HCC, hepatocellular carcinoma; TTV, Total </a:t>
            </a:r>
            <a:r>
              <a:rPr lang="en-US" sz="1200" b="0" i="1" u="none" strike="noStrike" baseline="0" dirty="0" err="1">
                <a:latin typeface="Arial" panose="020B0604020202020204" pitchFamily="34" charset="0"/>
                <a:cs typeface="Arial" panose="020B0604020202020204" pitchFamily="34" charset="0"/>
              </a:rPr>
              <a:t>tumour</a:t>
            </a:r>
            <a:r>
              <a:rPr lang="en-US" sz="1200" b="0" i="1" u="none" strike="noStrike" baseline="0" dirty="0">
                <a:latin typeface="Arial" panose="020B0604020202020204" pitchFamily="34" charset="0"/>
                <a:cs typeface="Arial" panose="020B0604020202020204" pitchFamily="34" charset="0"/>
              </a:rPr>
              <a:t> volume; OS, Overall survival; SHR, </a:t>
            </a:r>
            <a:r>
              <a:rPr kumimoji="0" lang="en-US" sz="1200" b="0" i="1"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Subdistribution</a:t>
            </a:r>
            <a:r>
              <a:rPr kumimoji="0" lang="en-US" sz="1200" b="0" i="1"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hazard rate; IQR, </a:t>
            </a:r>
            <a:r>
              <a:rPr lang="fr-FR" b="0" i="1" dirty="0"/>
              <a:t>Interquartile Range; </a:t>
            </a:r>
            <a:r>
              <a:rPr lang="en-US" sz="1200" b="0" i="1" dirty="0">
                <a:latin typeface="Arial" panose="020B0604020202020204" pitchFamily="34" charset="0"/>
                <a:cs typeface="Arial" panose="020B0604020202020204" pitchFamily="34" charset="0"/>
              </a:rPr>
              <a:t>CI</a:t>
            </a:r>
            <a:r>
              <a:rPr lang="fr-FR" b="0" i="1" dirty="0"/>
              <a:t>, </a:t>
            </a:r>
            <a:r>
              <a:rPr lang="en-US" sz="1200" b="0" i="1" dirty="0">
                <a:latin typeface="Arial" panose="020B0604020202020204" pitchFamily="34" charset="0"/>
                <a:cs typeface="Arial" panose="020B0604020202020204" pitchFamily="34" charset="0"/>
              </a:rPr>
              <a:t>Confidence interval</a:t>
            </a:r>
            <a:r>
              <a:rPr lang="fr-FR" b="0" i="1" dirty="0"/>
              <a:t>; OC, </a:t>
            </a:r>
            <a:r>
              <a:rPr lang="en-US" sz="1200" b="0" i="1" u="none" strike="noStrike" baseline="0" dirty="0" err="1">
                <a:latin typeface="Arial" panose="020B0604020202020204" pitchFamily="34" charset="0"/>
                <a:cs typeface="Arial" panose="020B0604020202020204" pitchFamily="34" charset="0"/>
              </a:rPr>
              <a:t>Ontariocriteria</a:t>
            </a:r>
            <a:r>
              <a:rPr lang="en-US" sz="1200" b="0" i="1" u="none" strike="noStrike" baseline="0" dirty="0">
                <a:latin typeface="Arial" panose="020B0604020202020204" pitchFamily="34" charset="0"/>
                <a:cs typeface="Arial" panose="020B0604020202020204" pitchFamily="34" charset="0"/>
              </a:rPr>
              <a:t>; AFP, Alpha fetoprotein.</a:t>
            </a:r>
            <a:endParaRPr lang="fr-FR" b="0" i="1" dirty="0"/>
          </a:p>
          <a:p>
            <a:endParaRPr lang="fr-FR" b="1" dirty="0"/>
          </a:p>
          <a:p>
            <a:r>
              <a:rPr lang="fr-FR" b="1" dirty="0"/>
              <a:t>Reference </a:t>
            </a:r>
            <a:r>
              <a:rPr lang="fr-FR" b="1" dirty="0" err="1"/>
              <a:t>Number</a:t>
            </a:r>
            <a:r>
              <a:rPr lang="fr-FR" b="1" dirty="0"/>
              <a:t>: 404 </a:t>
            </a:r>
          </a:p>
          <a:p>
            <a:r>
              <a:rPr lang="fr-FR" b="1" dirty="0"/>
              <a:t>LISTING PATIENTS WITH HEPATOCELLULAR CARCINOMA FOR LIVER TRANSPLANTATION: ONTARIO &amp; REVISED </a:t>
            </a:r>
          </a:p>
          <a:p>
            <a:endParaRPr lang="fr-FR" b="1" dirty="0"/>
          </a:p>
          <a:p>
            <a:r>
              <a:rPr lang="fr-FR" b="1" dirty="0"/>
              <a:t>Christian Magyar</a:t>
            </a:r>
            <a:r>
              <a:rPr lang="fr-FR" b="1" baseline="30000" dirty="0"/>
              <a:t>1,2</a:t>
            </a:r>
            <a:r>
              <a:rPr lang="fr-FR" b="1" dirty="0"/>
              <a:t>, </a:t>
            </a:r>
            <a:r>
              <a:rPr lang="fr-FR" b="1" dirty="0" err="1"/>
              <a:t>Laia</a:t>
            </a:r>
            <a:r>
              <a:rPr lang="fr-FR" b="1" dirty="0"/>
              <a:t> Aceituno</a:t>
            </a:r>
            <a:r>
              <a:rPr lang="fr-FR" b="1" baseline="30000" dirty="0"/>
              <a:t>2</a:t>
            </a:r>
            <a:r>
              <a:rPr lang="fr-FR" b="1" dirty="0"/>
              <a:t>, </a:t>
            </a:r>
            <a:r>
              <a:rPr lang="fr-FR" b="1" dirty="0" err="1"/>
              <a:t>Anudari</a:t>
            </a:r>
            <a:r>
              <a:rPr lang="fr-FR" b="1" dirty="0"/>
              <a:t> Zorigtbaatar</a:t>
            </a:r>
            <a:r>
              <a:rPr lang="fr-FR" b="1" baseline="30000" dirty="0"/>
              <a:t>2</a:t>
            </a:r>
            <a:r>
              <a:rPr lang="fr-FR" b="1" dirty="0"/>
              <a:t>, Woo Jin Choi</a:t>
            </a:r>
            <a:r>
              <a:rPr lang="fr-FR" b="1" baseline="30000" dirty="0"/>
              <a:t>2</a:t>
            </a:r>
            <a:r>
              <a:rPr lang="fr-FR" b="1" dirty="0"/>
              <a:t>, Owen Jones</a:t>
            </a:r>
            <a:r>
              <a:rPr lang="fr-FR" b="1" baseline="30000" dirty="0"/>
              <a:t>2</a:t>
            </a:r>
            <a:r>
              <a:rPr lang="fr-FR" b="1" dirty="0"/>
              <a:t>, Arndt Vogel</a:t>
            </a:r>
            <a:r>
              <a:rPr lang="fr-FR" b="1" baseline="30000" dirty="0"/>
              <a:t>3,4,5</a:t>
            </a:r>
            <a:r>
              <a:rPr lang="fr-FR" b="1" dirty="0"/>
              <a:t>, </a:t>
            </a:r>
            <a:r>
              <a:rPr lang="fr-FR" b="1" dirty="0" err="1"/>
              <a:t>Grainne</a:t>
            </a:r>
            <a:r>
              <a:rPr lang="fr-FR" b="1" dirty="0"/>
              <a:t> O'kane</a:t>
            </a:r>
            <a:r>
              <a:rPr lang="fr-FR" b="1" baseline="30000" dirty="0"/>
              <a:t>4,5,6</a:t>
            </a:r>
            <a:r>
              <a:rPr lang="fr-FR" b="1" dirty="0"/>
              <a:t>, Erin Winter</a:t>
            </a:r>
            <a:r>
              <a:rPr lang="fr-FR" b="1" baseline="30000" dirty="0"/>
              <a:t>2</a:t>
            </a:r>
            <a:r>
              <a:rPr lang="fr-FR" b="1" dirty="0"/>
              <a:t>, Nazia Selzner</a:t>
            </a:r>
            <a:r>
              <a:rPr lang="fr-FR" b="1" baseline="30000" dirty="0"/>
              <a:t>2</a:t>
            </a:r>
            <a:r>
              <a:rPr lang="fr-FR" b="1" dirty="0"/>
              <a:t>, </a:t>
            </a:r>
            <a:r>
              <a:rPr lang="fr-FR" b="1" dirty="0" err="1"/>
              <a:t>Blayne</a:t>
            </a:r>
            <a:r>
              <a:rPr lang="fr-FR" b="1" dirty="0"/>
              <a:t> Sayed</a:t>
            </a:r>
            <a:r>
              <a:rPr lang="fr-FR" b="1" baseline="30000" dirty="0"/>
              <a:t>2</a:t>
            </a:r>
            <a:r>
              <a:rPr lang="fr-FR" b="1" dirty="0"/>
              <a:t>, Markus Selzner</a:t>
            </a:r>
            <a:r>
              <a:rPr lang="fr-FR" b="1" baseline="30000" dirty="0"/>
              <a:t>2</a:t>
            </a:r>
            <a:r>
              <a:rPr lang="fr-FR" b="1" dirty="0"/>
              <a:t>, Ian McGilvray</a:t>
            </a:r>
            <a:r>
              <a:rPr lang="fr-FR" b="1" baseline="30000" dirty="0"/>
              <a:t>2</a:t>
            </a:r>
            <a:r>
              <a:rPr lang="fr-FR" b="1" dirty="0"/>
              <a:t>, </a:t>
            </a:r>
            <a:r>
              <a:rPr lang="fr-FR" b="1" dirty="0" err="1"/>
              <a:t>Chaya</a:t>
            </a:r>
            <a:r>
              <a:rPr lang="fr-FR" b="1" dirty="0"/>
              <a:t> Shwaartz</a:t>
            </a:r>
            <a:r>
              <a:rPr lang="fr-FR" b="1" baseline="30000" dirty="0"/>
              <a:t>2</a:t>
            </a:r>
            <a:r>
              <a:rPr lang="fr-FR" b="1" dirty="0"/>
              <a:t>, Trevor Reichman</a:t>
            </a:r>
            <a:r>
              <a:rPr lang="fr-FR" b="1" baseline="30000" dirty="0"/>
              <a:t>2</a:t>
            </a:r>
            <a:r>
              <a:rPr lang="fr-FR" b="1" dirty="0"/>
              <a:t>, Anand Ghanekar</a:t>
            </a:r>
            <a:r>
              <a:rPr lang="fr-FR" b="1" baseline="30000" dirty="0"/>
              <a:t>2</a:t>
            </a:r>
            <a:r>
              <a:rPr lang="fr-FR" b="1" dirty="0"/>
              <a:t>, Mark Cattral</a:t>
            </a:r>
            <a:r>
              <a:rPr lang="fr-FR" b="1" baseline="30000" dirty="0"/>
              <a:t>2</a:t>
            </a:r>
            <a:r>
              <a:rPr lang="fr-FR" b="1" dirty="0"/>
              <a:t>, Gonzalo Sapisochin</a:t>
            </a:r>
            <a:r>
              <a:rPr lang="fr-FR" b="1" baseline="30000" dirty="0"/>
              <a:t>2</a:t>
            </a:r>
          </a:p>
          <a:p>
            <a:endParaRPr lang="fr-FR" baseline="30000" dirty="0"/>
          </a:p>
          <a:p>
            <a:r>
              <a:rPr lang="fr-FR" i="1" baseline="30000" dirty="0"/>
              <a:t>1</a:t>
            </a:r>
            <a:r>
              <a:rPr lang="fr-FR" i="1" dirty="0"/>
              <a:t>Department of </a:t>
            </a:r>
            <a:r>
              <a:rPr lang="fr-FR" i="1" dirty="0" err="1"/>
              <a:t>Visceral</a:t>
            </a:r>
            <a:r>
              <a:rPr lang="fr-FR" i="1" dirty="0"/>
              <a:t> </a:t>
            </a:r>
            <a:r>
              <a:rPr lang="fr-FR" i="1" dirty="0" err="1"/>
              <a:t>Surgery</a:t>
            </a:r>
            <a:r>
              <a:rPr lang="fr-FR" i="1" dirty="0"/>
              <a:t> and </a:t>
            </a:r>
            <a:r>
              <a:rPr lang="fr-FR" i="1" dirty="0" err="1"/>
              <a:t>Medicine</a:t>
            </a:r>
            <a:r>
              <a:rPr lang="fr-FR" i="1" dirty="0"/>
              <a:t>, </a:t>
            </a:r>
            <a:r>
              <a:rPr lang="fr-FR" i="1" dirty="0" err="1"/>
              <a:t>Inselspital</a:t>
            </a:r>
            <a:r>
              <a:rPr lang="fr-FR" i="1" dirty="0"/>
              <a:t>, Bern </a:t>
            </a:r>
            <a:r>
              <a:rPr lang="fr-FR" i="1" dirty="0" err="1"/>
              <a:t>University</a:t>
            </a:r>
            <a:r>
              <a:rPr lang="fr-FR" i="1" dirty="0"/>
              <a:t> Hospital, Bern, </a:t>
            </a:r>
            <a:r>
              <a:rPr lang="fr-FR" i="1" dirty="0" err="1"/>
              <a:t>Switzerland</a:t>
            </a:r>
            <a:r>
              <a:rPr lang="fr-FR" i="1" dirty="0"/>
              <a:t>, </a:t>
            </a:r>
            <a:r>
              <a:rPr lang="fr-FR" i="1" baseline="30000" dirty="0"/>
              <a:t>2</a:t>
            </a:r>
            <a:r>
              <a:rPr lang="fr-FR" i="1" dirty="0"/>
              <a:t>HBP &amp; Multi-</a:t>
            </a:r>
            <a:r>
              <a:rPr lang="fr-FR" i="1" dirty="0" err="1"/>
              <a:t>Organ</a:t>
            </a:r>
            <a:r>
              <a:rPr lang="fr-FR" i="1" dirty="0"/>
              <a:t> Transplant Program, </a:t>
            </a:r>
            <a:r>
              <a:rPr lang="fr-FR" i="1" dirty="0" err="1"/>
              <a:t>University</a:t>
            </a:r>
            <a:r>
              <a:rPr lang="fr-FR" i="1" dirty="0"/>
              <a:t> </a:t>
            </a:r>
            <a:r>
              <a:rPr lang="fr-FR" i="1" dirty="0" err="1"/>
              <a:t>Health</a:t>
            </a:r>
            <a:r>
              <a:rPr lang="fr-FR" i="1" dirty="0"/>
              <a:t> Network, Toronto, Canada, </a:t>
            </a:r>
            <a:r>
              <a:rPr lang="fr-FR" i="1" baseline="30000" dirty="0"/>
              <a:t>3</a:t>
            </a:r>
            <a:r>
              <a:rPr lang="fr-FR" i="1" dirty="0"/>
              <a:t>Department of </a:t>
            </a:r>
            <a:r>
              <a:rPr lang="fr-FR" i="1" dirty="0" err="1"/>
              <a:t>Hepatology</a:t>
            </a:r>
            <a:r>
              <a:rPr lang="fr-FR" i="1" dirty="0"/>
              <a:t>, </a:t>
            </a:r>
            <a:r>
              <a:rPr lang="fr-FR" i="1" dirty="0" err="1"/>
              <a:t>Gastroenterology</a:t>
            </a:r>
            <a:r>
              <a:rPr lang="fr-FR" i="1" dirty="0"/>
              <a:t>, </a:t>
            </a:r>
            <a:r>
              <a:rPr lang="fr-FR" i="1" dirty="0" err="1"/>
              <a:t>Endocrinology</a:t>
            </a:r>
            <a:r>
              <a:rPr lang="fr-FR" i="1" dirty="0"/>
              <a:t> &amp; </a:t>
            </a:r>
            <a:r>
              <a:rPr lang="fr-FR" i="1" dirty="0" err="1"/>
              <a:t>Infectious</a:t>
            </a:r>
            <a:r>
              <a:rPr lang="fr-FR" i="1" dirty="0"/>
              <a:t> </a:t>
            </a:r>
            <a:r>
              <a:rPr lang="fr-FR" i="1" dirty="0" err="1"/>
              <a:t>Diseases</a:t>
            </a:r>
            <a:r>
              <a:rPr lang="fr-FR" i="1" dirty="0"/>
              <a:t>, </a:t>
            </a:r>
            <a:r>
              <a:rPr lang="fr-FR" i="1" dirty="0" err="1"/>
              <a:t>Hannover</a:t>
            </a:r>
            <a:r>
              <a:rPr lang="fr-FR" i="1" dirty="0"/>
              <a:t> </a:t>
            </a:r>
            <a:r>
              <a:rPr lang="fr-FR" i="1" dirty="0" err="1"/>
              <a:t>Medical</a:t>
            </a:r>
            <a:r>
              <a:rPr lang="fr-FR" i="1" dirty="0"/>
              <a:t> </a:t>
            </a:r>
            <a:r>
              <a:rPr lang="fr-FR" i="1" dirty="0" err="1"/>
              <a:t>School</a:t>
            </a:r>
            <a:r>
              <a:rPr lang="fr-FR" i="1" dirty="0"/>
              <a:t>, </a:t>
            </a:r>
            <a:r>
              <a:rPr lang="fr-FR" i="1" dirty="0" err="1"/>
              <a:t>Hannover</a:t>
            </a:r>
            <a:r>
              <a:rPr lang="fr-FR" i="1" dirty="0"/>
              <a:t>, Germany, </a:t>
            </a:r>
            <a:r>
              <a:rPr lang="fr-FR" i="1" baseline="30000" dirty="0"/>
              <a:t>4</a:t>
            </a:r>
            <a:r>
              <a:rPr lang="fr-FR" i="1" dirty="0"/>
              <a:t>Princess Margaret Cancer Center, </a:t>
            </a:r>
            <a:r>
              <a:rPr lang="fr-FR" i="1" dirty="0" err="1"/>
              <a:t>University</a:t>
            </a:r>
            <a:r>
              <a:rPr lang="fr-FR" i="1" dirty="0"/>
              <a:t> </a:t>
            </a:r>
            <a:r>
              <a:rPr lang="fr-FR" i="1" dirty="0" err="1"/>
              <a:t>Health</a:t>
            </a:r>
            <a:r>
              <a:rPr lang="fr-FR" i="1" dirty="0"/>
              <a:t> Network, Toronto, Canada, </a:t>
            </a:r>
            <a:r>
              <a:rPr lang="fr-FR" i="1" baseline="30000" dirty="0"/>
              <a:t>5</a:t>
            </a:r>
            <a:r>
              <a:rPr lang="fr-FR" i="1" dirty="0"/>
              <a:t>University of Toronto, Toronto, Canada, </a:t>
            </a:r>
            <a:r>
              <a:rPr lang="fr-FR" i="1" baseline="30000" dirty="0"/>
              <a:t>6</a:t>
            </a:r>
            <a:r>
              <a:rPr lang="fr-FR" i="1" dirty="0"/>
              <a:t>St. </a:t>
            </a:r>
            <a:r>
              <a:rPr lang="fr-FR" i="1" dirty="0" err="1"/>
              <a:t>Vincent's</a:t>
            </a:r>
            <a:r>
              <a:rPr lang="fr-FR" i="1" dirty="0"/>
              <a:t> </a:t>
            </a:r>
            <a:r>
              <a:rPr lang="fr-FR" i="1" dirty="0" err="1"/>
              <a:t>University</a:t>
            </a:r>
            <a:r>
              <a:rPr lang="fr-FR" i="1" dirty="0"/>
              <a:t> Hospital and </a:t>
            </a:r>
            <a:r>
              <a:rPr lang="fr-FR" i="1" dirty="0" err="1"/>
              <a:t>University</a:t>
            </a:r>
            <a:r>
              <a:rPr lang="fr-FR" i="1" dirty="0"/>
              <a:t> </a:t>
            </a:r>
            <a:r>
              <a:rPr lang="fr-FR" i="1" dirty="0" err="1"/>
              <a:t>College</a:t>
            </a:r>
            <a:r>
              <a:rPr lang="fr-FR" i="1" dirty="0"/>
              <a:t> Dublin, Dublin, Ireland </a:t>
            </a:r>
          </a:p>
          <a:p>
            <a:endParaRPr lang="fr-FR" dirty="0"/>
          </a:p>
          <a:p>
            <a:r>
              <a:rPr lang="fr-FR" b="1" dirty="0"/>
              <a:t>Background</a:t>
            </a:r>
            <a:r>
              <a:rPr lang="fr-FR" dirty="0"/>
              <a:t>: </a:t>
            </a:r>
            <a:r>
              <a:rPr lang="fr-FR" dirty="0" err="1"/>
              <a:t>Liver</a:t>
            </a:r>
            <a:r>
              <a:rPr lang="fr-FR" dirty="0"/>
              <a:t> transplantation (LT) </a:t>
            </a:r>
            <a:r>
              <a:rPr lang="fr-FR" dirty="0" err="1"/>
              <a:t>is</a:t>
            </a:r>
            <a:r>
              <a:rPr lang="fr-FR" dirty="0"/>
              <a:t> a curative </a:t>
            </a:r>
            <a:r>
              <a:rPr lang="fr-FR" dirty="0" err="1"/>
              <a:t>treatment</a:t>
            </a:r>
            <a:r>
              <a:rPr lang="fr-FR" dirty="0"/>
              <a:t> option for </a:t>
            </a:r>
            <a:r>
              <a:rPr lang="fr-FR" dirty="0" err="1"/>
              <a:t>hepatocellular</a:t>
            </a:r>
            <a:r>
              <a:rPr lang="fr-FR" dirty="0"/>
              <a:t> </a:t>
            </a:r>
            <a:r>
              <a:rPr lang="fr-FR" dirty="0" err="1"/>
              <a:t>carcinoma</a:t>
            </a:r>
            <a:r>
              <a:rPr lang="fr-FR" dirty="0"/>
              <a:t> (HCC). </a:t>
            </a:r>
            <a:r>
              <a:rPr lang="fr-FR" dirty="0" err="1"/>
              <a:t>We</a:t>
            </a:r>
            <a:r>
              <a:rPr lang="fr-FR" dirty="0"/>
              <a:t> </a:t>
            </a:r>
            <a:r>
              <a:rPr lang="fr-FR" dirty="0" err="1"/>
              <a:t>aim</a:t>
            </a:r>
            <a:r>
              <a:rPr lang="fr-FR" dirty="0"/>
              <a:t> to </a:t>
            </a:r>
            <a:r>
              <a:rPr lang="fr-FR" dirty="0" err="1"/>
              <a:t>validate</a:t>
            </a:r>
            <a:r>
              <a:rPr lang="fr-FR" dirty="0"/>
              <a:t> the </a:t>
            </a:r>
            <a:r>
              <a:rPr lang="fr-FR" dirty="0" err="1"/>
              <a:t>existing</a:t>
            </a:r>
            <a:r>
              <a:rPr lang="fr-FR" dirty="0"/>
              <a:t> </a:t>
            </a:r>
            <a:r>
              <a:rPr lang="fr-FR" dirty="0" err="1"/>
              <a:t>waitlisting</a:t>
            </a:r>
            <a:r>
              <a:rPr lang="fr-FR" dirty="0"/>
              <a:t> exception points of the Ontario </a:t>
            </a:r>
            <a:r>
              <a:rPr lang="fr-FR" dirty="0" err="1"/>
              <a:t>criteria</a:t>
            </a:r>
            <a:r>
              <a:rPr lang="fr-FR" dirty="0"/>
              <a:t> (OC) (total </a:t>
            </a:r>
            <a:r>
              <a:rPr lang="fr-FR" dirty="0" err="1"/>
              <a:t>tumour</a:t>
            </a:r>
            <a:r>
              <a:rPr lang="fr-FR" dirty="0"/>
              <a:t> volume [TTV] ≤ 145cm3, alpha </a:t>
            </a:r>
            <a:r>
              <a:rPr lang="fr-FR" dirty="0" err="1"/>
              <a:t>fetoprotein</a:t>
            </a:r>
            <a:r>
              <a:rPr lang="fr-FR" dirty="0"/>
              <a:t> [AFP] ≤ 1 000ug/L, no </a:t>
            </a:r>
            <a:r>
              <a:rPr lang="fr-FR" dirty="0" err="1"/>
              <a:t>macrovascular</a:t>
            </a:r>
            <a:r>
              <a:rPr lang="fr-FR" dirty="0"/>
              <a:t> invasion, no </a:t>
            </a:r>
            <a:r>
              <a:rPr lang="fr-FR" dirty="0" err="1"/>
              <a:t>extrahepatic</a:t>
            </a:r>
            <a:r>
              <a:rPr lang="fr-FR" dirty="0"/>
              <a:t> spread), and to re-</a:t>
            </a:r>
            <a:r>
              <a:rPr lang="fr-FR" dirty="0" err="1"/>
              <a:t>assess</a:t>
            </a:r>
            <a:r>
              <a:rPr lang="fr-FR" dirty="0"/>
              <a:t> the </a:t>
            </a:r>
            <a:r>
              <a:rPr lang="fr-FR" dirty="0" err="1"/>
              <a:t>parameters</a:t>
            </a:r>
            <a:r>
              <a:rPr lang="fr-FR" dirty="0"/>
              <a:t> </a:t>
            </a:r>
            <a:r>
              <a:rPr lang="fr-FR" dirty="0" err="1"/>
              <a:t>cutoff</a:t>
            </a:r>
            <a:r>
              <a:rPr lang="fr-FR" dirty="0"/>
              <a:t> values. </a:t>
            </a:r>
          </a:p>
          <a:p>
            <a:r>
              <a:rPr lang="fr-FR" b="1" dirty="0"/>
              <a:t>Methods</a:t>
            </a:r>
            <a:r>
              <a:rPr lang="fr-FR" dirty="0"/>
              <a:t>: Patients </a:t>
            </a:r>
            <a:r>
              <a:rPr lang="fr-FR" dirty="0" err="1"/>
              <a:t>with</a:t>
            </a:r>
            <a:r>
              <a:rPr lang="fr-FR" dirty="0"/>
              <a:t> HCC </a:t>
            </a:r>
            <a:r>
              <a:rPr lang="fr-FR" dirty="0" err="1"/>
              <a:t>were</a:t>
            </a:r>
            <a:r>
              <a:rPr lang="fr-FR" dirty="0"/>
              <a:t> </a:t>
            </a:r>
            <a:r>
              <a:rPr lang="fr-FR" dirty="0" err="1"/>
              <a:t>selected</a:t>
            </a:r>
            <a:r>
              <a:rPr lang="fr-FR" dirty="0"/>
              <a:t> </a:t>
            </a:r>
            <a:r>
              <a:rPr lang="fr-FR" dirty="0" err="1"/>
              <a:t>from</a:t>
            </a:r>
            <a:r>
              <a:rPr lang="fr-FR" dirty="0"/>
              <a:t> the United Network for </a:t>
            </a:r>
            <a:r>
              <a:rPr lang="fr-FR" dirty="0" err="1"/>
              <a:t>Organ</a:t>
            </a:r>
            <a:r>
              <a:rPr lang="fr-FR" dirty="0"/>
              <a:t> Sharing </a:t>
            </a:r>
            <a:r>
              <a:rPr lang="fr-FR" dirty="0" err="1"/>
              <a:t>registry</a:t>
            </a:r>
            <a:r>
              <a:rPr lang="fr-FR" dirty="0"/>
              <a:t>, </a:t>
            </a:r>
            <a:r>
              <a:rPr lang="fr-FR" dirty="0" err="1"/>
              <a:t>with</a:t>
            </a:r>
            <a:r>
              <a:rPr lang="fr-FR" dirty="0"/>
              <a:t> </a:t>
            </a:r>
            <a:r>
              <a:rPr lang="fr-FR" dirty="0" err="1"/>
              <a:t>complete</a:t>
            </a:r>
            <a:r>
              <a:rPr lang="fr-FR" dirty="0"/>
              <a:t> </a:t>
            </a:r>
            <a:r>
              <a:rPr lang="fr-FR" dirty="0" err="1"/>
              <a:t>tumor</a:t>
            </a:r>
            <a:r>
              <a:rPr lang="fr-FR" dirty="0"/>
              <a:t> variables at </a:t>
            </a:r>
            <a:r>
              <a:rPr lang="fr-FR" dirty="0" err="1"/>
              <a:t>waitlisting</a:t>
            </a:r>
            <a:r>
              <a:rPr lang="fr-FR" dirty="0"/>
              <a:t>. </a:t>
            </a:r>
            <a:r>
              <a:rPr lang="fr-FR" dirty="0" err="1"/>
              <a:t>Overall</a:t>
            </a:r>
            <a:r>
              <a:rPr lang="fr-FR" dirty="0"/>
              <a:t> </a:t>
            </a:r>
            <a:r>
              <a:rPr lang="fr-FR" dirty="0" err="1"/>
              <a:t>survival</a:t>
            </a:r>
            <a:r>
              <a:rPr lang="fr-FR" dirty="0"/>
              <a:t> (OS) </a:t>
            </a:r>
            <a:r>
              <a:rPr lang="fr-FR" dirty="0" err="1"/>
              <a:t>analysis</a:t>
            </a:r>
            <a:r>
              <a:rPr lang="fr-FR" dirty="0"/>
              <a:t> </a:t>
            </a:r>
            <a:r>
              <a:rPr lang="fr-FR" dirty="0" err="1"/>
              <a:t>was</a:t>
            </a:r>
            <a:r>
              <a:rPr lang="fr-FR" dirty="0"/>
              <a:t> </a:t>
            </a:r>
            <a:r>
              <a:rPr lang="fr-FR" dirty="0" err="1"/>
              <a:t>performed</a:t>
            </a:r>
            <a:r>
              <a:rPr lang="fr-FR" dirty="0"/>
              <a:t> and </a:t>
            </a:r>
            <a:r>
              <a:rPr lang="fr-FR" dirty="0" err="1"/>
              <a:t>assessed</a:t>
            </a:r>
            <a:r>
              <a:rPr lang="fr-FR" dirty="0"/>
              <a:t> </a:t>
            </a:r>
            <a:r>
              <a:rPr lang="fr-FR" dirty="0" err="1"/>
              <a:t>using</a:t>
            </a:r>
            <a:r>
              <a:rPr lang="fr-FR" dirty="0"/>
              <a:t> </a:t>
            </a:r>
            <a:r>
              <a:rPr lang="fr-FR" dirty="0" err="1"/>
              <a:t>estimates</a:t>
            </a:r>
            <a:r>
              <a:rPr lang="fr-FR" dirty="0"/>
              <a:t> (% and </a:t>
            </a:r>
            <a:r>
              <a:rPr lang="fr-FR" dirty="0" err="1"/>
              <a:t>median</a:t>
            </a:r>
            <a:r>
              <a:rPr lang="fr-FR" dirty="0"/>
              <a:t> OS) and </a:t>
            </a:r>
            <a:r>
              <a:rPr lang="fr-FR" dirty="0" err="1"/>
              <a:t>effect</a:t>
            </a:r>
            <a:r>
              <a:rPr lang="fr-FR" dirty="0"/>
              <a:t> sizes. Multivariable a priori Cox </a:t>
            </a:r>
            <a:r>
              <a:rPr lang="fr-FR" dirty="0" err="1"/>
              <a:t>proportional</a:t>
            </a:r>
            <a:r>
              <a:rPr lang="fr-FR" dirty="0"/>
              <a:t> </a:t>
            </a:r>
            <a:r>
              <a:rPr lang="fr-FR" dirty="0" err="1"/>
              <a:t>hazard</a:t>
            </a:r>
            <a:r>
              <a:rPr lang="fr-FR" dirty="0"/>
              <a:t> </a:t>
            </a:r>
            <a:r>
              <a:rPr lang="fr-FR" dirty="0" err="1"/>
              <a:t>regression</a:t>
            </a:r>
            <a:r>
              <a:rPr lang="fr-FR" dirty="0"/>
              <a:t> </a:t>
            </a:r>
            <a:r>
              <a:rPr lang="fr-FR" dirty="0" err="1"/>
              <a:t>modelling</a:t>
            </a:r>
            <a:r>
              <a:rPr lang="fr-FR" dirty="0"/>
              <a:t> </a:t>
            </a:r>
            <a:r>
              <a:rPr lang="fr-FR" dirty="0" err="1"/>
              <a:t>was</a:t>
            </a:r>
            <a:r>
              <a:rPr lang="fr-FR" dirty="0"/>
              <a:t> </a:t>
            </a:r>
            <a:r>
              <a:rPr lang="fr-FR" dirty="0" err="1"/>
              <a:t>employed</a:t>
            </a:r>
            <a:r>
              <a:rPr lang="fr-FR" dirty="0"/>
              <a:t> to </a:t>
            </a:r>
            <a:r>
              <a:rPr lang="fr-FR" dirty="0" err="1"/>
              <a:t>account</a:t>
            </a:r>
            <a:r>
              <a:rPr lang="fr-FR" dirty="0"/>
              <a:t> for </a:t>
            </a:r>
            <a:r>
              <a:rPr lang="fr-FR" dirty="0" err="1"/>
              <a:t>potential</a:t>
            </a:r>
            <a:r>
              <a:rPr lang="fr-FR" dirty="0"/>
              <a:t> </a:t>
            </a:r>
            <a:r>
              <a:rPr lang="fr-FR" dirty="0" err="1"/>
              <a:t>confounders</a:t>
            </a:r>
            <a:r>
              <a:rPr lang="fr-FR" dirty="0"/>
              <a:t>. </a:t>
            </a:r>
            <a:r>
              <a:rPr lang="fr-FR" dirty="0" err="1"/>
              <a:t>Competing</a:t>
            </a:r>
            <a:r>
              <a:rPr lang="fr-FR" dirty="0"/>
              <a:t> </a:t>
            </a:r>
            <a:r>
              <a:rPr lang="fr-FR" dirty="0" err="1"/>
              <a:t>risk</a:t>
            </a:r>
            <a:r>
              <a:rPr lang="fr-FR" dirty="0"/>
              <a:t> for HCC-</a:t>
            </a:r>
            <a:r>
              <a:rPr lang="fr-FR" dirty="0" err="1"/>
              <a:t>related</a:t>
            </a:r>
            <a:r>
              <a:rPr lang="fr-FR" dirty="0"/>
              <a:t> </a:t>
            </a:r>
            <a:r>
              <a:rPr lang="fr-FR" dirty="0" err="1"/>
              <a:t>deaths</a:t>
            </a:r>
            <a:r>
              <a:rPr lang="fr-FR" dirty="0"/>
              <a:t> </a:t>
            </a:r>
            <a:r>
              <a:rPr lang="fr-FR" dirty="0" err="1"/>
              <a:t>was</a:t>
            </a:r>
            <a:r>
              <a:rPr lang="fr-FR" dirty="0"/>
              <a:t> </a:t>
            </a:r>
            <a:r>
              <a:rPr lang="fr-FR" dirty="0" err="1"/>
              <a:t>evaluated</a:t>
            </a:r>
            <a:r>
              <a:rPr lang="fr-FR" dirty="0"/>
              <a:t> </a:t>
            </a:r>
            <a:r>
              <a:rPr lang="fr-FR" dirty="0" err="1"/>
              <a:t>with</a:t>
            </a:r>
            <a:r>
              <a:rPr lang="fr-FR" dirty="0"/>
              <a:t> </a:t>
            </a:r>
            <a:r>
              <a:rPr lang="fr-FR" dirty="0" err="1"/>
              <a:t>subdistribution</a:t>
            </a:r>
            <a:r>
              <a:rPr lang="fr-FR" dirty="0"/>
              <a:t> </a:t>
            </a:r>
            <a:r>
              <a:rPr lang="fr-FR" dirty="0" err="1"/>
              <a:t>hazard</a:t>
            </a:r>
            <a:r>
              <a:rPr lang="fr-FR" dirty="0"/>
              <a:t> rate (SHR). </a:t>
            </a:r>
          </a:p>
          <a:p>
            <a:r>
              <a:rPr lang="fr-FR" b="1" dirty="0" err="1"/>
              <a:t>Results</a:t>
            </a:r>
            <a:r>
              <a:rPr lang="fr-FR" dirty="0"/>
              <a:t>: The 29 086 patients </a:t>
            </a:r>
            <a:r>
              <a:rPr lang="fr-FR" dirty="0" err="1"/>
              <a:t>had</a:t>
            </a:r>
            <a:r>
              <a:rPr lang="fr-FR" dirty="0"/>
              <a:t> a </a:t>
            </a:r>
            <a:r>
              <a:rPr lang="fr-FR" dirty="0" err="1"/>
              <a:t>median</a:t>
            </a:r>
            <a:r>
              <a:rPr lang="fr-FR" dirty="0"/>
              <a:t> </a:t>
            </a:r>
            <a:r>
              <a:rPr lang="fr-FR" dirty="0" err="1"/>
              <a:t>age</a:t>
            </a:r>
            <a:r>
              <a:rPr lang="fr-FR" dirty="0"/>
              <a:t> of 60 </a:t>
            </a:r>
            <a:r>
              <a:rPr lang="fr-FR" dirty="0" err="1"/>
              <a:t>years</a:t>
            </a:r>
            <a:r>
              <a:rPr lang="fr-FR" dirty="0"/>
              <a:t> (IQR: 55,, 64), 22 303 (77%) </a:t>
            </a:r>
            <a:r>
              <a:rPr lang="fr-FR" dirty="0" err="1"/>
              <a:t>were</a:t>
            </a:r>
            <a:r>
              <a:rPr lang="fr-FR" dirty="0"/>
              <a:t> male, </a:t>
            </a:r>
            <a:r>
              <a:rPr lang="fr-FR" dirty="0" err="1"/>
              <a:t>with</a:t>
            </a:r>
            <a:r>
              <a:rPr lang="fr-FR" dirty="0"/>
              <a:t> a </a:t>
            </a:r>
            <a:r>
              <a:rPr lang="fr-FR" dirty="0" err="1"/>
              <a:t>median</a:t>
            </a:r>
            <a:r>
              <a:rPr lang="fr-FR" dirty="0"/>
              <a:t> Model of End-stage </a:t>
            </a:r>
            <a:r>
              <a:rPr lang="fr-FR" dirty="0" err="1"/>
              <a:t>Liver</a:t>
            </a:r>
            <a:r>
              <a:rPr lang="fr-FR" dirty="0"/>
              <a:t> </a:t>
            </a:r>
            <a:r>
              <a:rPr lang="fr-FR" dirty="0" err="1"/>
              <a:t>Disease</a:t>
            </a:r>
            <a:r>
              <a:rPr lang="fr-FR" dirty="0"/>
              <a:t> score of 10 (IQR: 8, 14). </a:t>
            </a:r>
            <a:r>
              <a:rPr lang="fr-FR" dirty="0" err="1"/>
              <a:t>Compared</a:t>
            </a:r>
            <a:r>
              <a:rPr lang="fr-FR" dirty="0"/>
              <a:t> to </a:t>
            </a:r>
            <a:r>
              <a:rPr lang="fr-FR" dirty="0" err="1"/>
              <a:t>traditional</a:t>
            </a:r>
            <a:r>
              <a:rPr lang="fr-FR" dirty="0"/>
              <a:t> Milan </a:t>
            </a:r>
            <a:r>
              <a:rPr lang="fr-FR" dirty="0" err="1"/>
              <a:t>Criteria</a:t>
            </a:r>
            <a:r>
              <a:rPr lang="fr-FR" dirty="0"/>
              <a:t>, </a:t>
            </a:r>
            <a:r>
              <a:rPr lang="fr-FR" dirty="0" err="1"/>
              <a:t>this</a:t>
            </a:r>
            <a:r>
              <a:rPr lang="fr-FR" dirty="0"/>
              <a:t> </a:t>
            </a:r>
            <a:r>
              <a:rPr lang="fr-FR" dirty="0" err="1"/>
              <a:t>cohort</a:t>
            </a:r>
            <a:r>
              <a:rPr lang="fr-FR" dirty="0"/>
              <a:t> </a:t>
            </a:r>
            <a:r>
              <a:rPr lang="fr-FR" dirty="0" err="1"/>
              <a:t>encompassed</a:t>
            </a:r>
            <a:r>
              <a:rPr lang="fr-FR" dirty="0"/>
              <a:t> a net of +380 (1.3%) patients </a:t>
            </a:r>
            <a:r>
              <a:rPr lang="fr-FR" dirty="0" err="1"/>
              <a:t>classified</a:t>
            </a:r>
            <a:r>
              <a:rPr lang="fr-FR" dirty="0"/>
              <a:t> as </a:t>
            </a:r>
            <a:r>
              <a:rPr lang="fr-FR" dirty="0" err="1"/>
              <a:t>within</a:t>
            </a:r>
            <a:r>
              <a:rPr lang="fr-FR" dirty="0"/>
              <a:t> OC. Patients </a:t>
            </a:r>
            <a:r>
              <a:rPr lang="fr-FR" dirty="0" err="1"/>
              <a:t>within</a:t>
            </a:r>
            <a:r>
              <a:rPr lang="fr-FR" dirty="0"/>
              <a:t> OC </a:t>
            </a:r>
            <a:r>
              <a:rPr lang="fr-FR" dirty="0" err="1"/>
              <a:t>reached</a:t>
            </a:r>
            <a:r>
              <a:rPr lang="fr-FR" dirty="0"/>
              <a:t> a 5-year OS of 76% (95%CI: 75, 76), </a:t>
            </a:r>
            <a:r>
              <a:rPr lang="fr-FR" dirty="0" err="1"/>
              <a:t>median</a:t>
            </a:r>
            <a:r>
              <a:rPr lang="fr-FR" dirty="0"/>
              <a:t> OS 13.5 </a:t>
            </a:r>
            <a:r>
              <a:rPr lang="fr-FR" dirty="0" err="1"/>
              <a:t>years</a:t>
            </a:r>
            <a:r>
              <a:rPr lang="fr-FR" dirty="0"/>
              <a:t> (95%CI: 13.2, 13.9). </a:t>
            </a:r>
            <a:r>
              <a:rPr lang="fr-FR" dirty="0" err="1"/>
              <a:t>Being</a:t>
            </a:r>
            <a:r>
              <a:rPr lang="fr-FR" dirty="0"/>
              <a:t> </a:t>
            </a:r>
            <a:r>
              <a:rPr lang="fr-FR" dirty="0" err="1"/>
              <a:t>within</a:t>
            </a:r>
            <a:r>
              <a:rPr lang="fr-FR" dirty="0"/>
              <a:t> OC </a:t>
            </a:r>
            <a:r>
              <a:rPr lang="fr-FR" dirty="0" err="1"/>
              <a:t>compared</a:t>
            </a:r>
            <a:r>
              <a:rPr lang="fr-FR" dirty="0"/>
              <a:t> to </a:t>
            </a:r>
            <a:r>
              <a:rPr lang="fr-FR" dirty="0" err="1"/>
              <a:t>beyond</a:t>
            </a:r>
            <a:r>
              <a:rPr lang="fr-FR" dirty="0"/>
              <a:t> OC </a:t>
            </a:r>
            <a:r>
              <a:rPr lang="fr-FR" dirty="0" err="1"/>
              <a:t>significantly</a:t>
            </a:r>
            <a:r>
              <a:rPr lang="fr-FR" dirty="0"/>
              <a:t> </a:t>
            </a:r>
            <a:r>
              <a:rPr lang="fr-FR" dirty="0" err="1"/>
              <a:t>decreases</a:t>
            </a:r>
            <a:r>
              <a:rPr lang="fr-FR" dirty="0"/>
              <a:t> the </a:t>
            </a:r>
            <a:r>
              <a:rPr lang="fr-FR" dirty="0" err="1"/>
              <a:t>risk</a:t>
            </a:r>
            <a:r>
              <a:rPr lang="fr-FR" dirty="0"/>
              <a:t> of HCC-</a:t>
            </a:r>
            <a:r>
              <a:rPr lang="fr-FR" dirty="0" err="1"/>
              <a:t>related</a:t>
            </a:r>
            <a:r>
              <a:rPr lang="fr-FR" dirty="0"/>
              <a:t> </a:t>
            </a:r>
            <a:r>
              <a:rPr lang="fr-FR" dirty="0" err="1"/>
              <a:t>deaths</a:t>
            </a:r>
            <a:r>
              <a:rPr lang="fr-FR" dirty="0"/>
              <a:t> (SHR 0.43; 95%CI: 0.36, 0.53). To </a:t>
            </a:r>
            <a:r>
              <a:rPr lang="fr-FR" dirty="0" err="1"/>
              <a:t>reassess</a:t>
            </a:r>
            <a:r>
              <a:rPr lang="fr-FR" dirty="0"/>
              <a:t> TTV and AFP </a:t>
            </a:r>
            <a:r>
              <a:rPr lang="fr-FR" dirty="0" err="1"/>
              <a:t>cutoffs</a:t>
            </a:r>
            <a:r>
              <a:rPr lang="fr-FR" dirty="0"/>
              <a:t> in patients </a:t>
            </a:r>
            <a:r>
              <a:rPr lang="fr-FR" dirty="0" err="1"/>
              <a:t>transplanted</a:t>
            </a:r>
            <a:r>
              <a:rPr lang="fr-FR" dirty="0"/>
              <a:t> </a:t>
            </a:r>
            <a:r>
              <a:rPr lang="fr-FR" dirty="0" err="1"/>
              <a:t>between</a:t>
            </a:r>
            <a:r>
              <a:rPr lang="fr-FR" dirty="0"/>
              <a:t> 2013 and 2016 (</a:t>
            </a:r>
            <a:r>
              <a:rPr lang="fr-FR" dirty="0" err="1"/>
              <a:t>contemporary</a:t>
            </a:r>
            <a:r>
              <a:rPr lang="fr-FR" dirty="0"/>
              <a:t> </a:t>
            </a:r>
            <a:r>
              <a:rPr lang="fr-FR" dirty="0" err="1"/>
              <a:t>era</a:t>
            </a:r>
            <a:r>
              <a:rPr lang="fr-FR" dirty="0"/>
              <a:t>) ; (n=6 592), a multivariable </a:t>
            </a:r>
            <a:r>
              <a:rPr lang="fr-FR" dirty="0" err="1"/>
              <a:t>prediction</a:t>
            </a:r>
            <a:r>
              <a:rPr lang="fr-FR" dirty="0"/>
              <a:t> of 5-year OS </a:t>
            </a:r>
            <a:r>
              <a:rPr lang="fr-FR" dirty="0" err="1"/>
              <a:t>was</a:t>
            </a:r>
            <a:r>
              <a:rPr lang="fr-FR" dirty="0"/>
              <a:t> </a:t>
            </a:r>
            <a:r>
              <a:rPr lang="fr-FR" dirty="0" err="1"/>
              <a:t>performed</a:t>
            </a:r>
            <a:r>
              <a:rPr lang="fr-FR" dirty="0"/>
              <a:t> and </a:t>
            </a:r>
            <a:r>
              <a:rPr lang="fr-FR" dirty="0" err="1"/>
              <a:t>presented</a:t>
            </a:r>
            <a:r>
              <a:rPr lang="fr-FR" dirty="0"/>
              <a:t> in contour </a:t>
            </a:r>
            <a:r>
              <a:rPr lang="fr-FR" dirty="0" err="1"/>
              <a:t>survival</a:t>
            </a:r>
            <a:r>
              <a:rPr lang="fr-FR" dirty="0"/>
              <a:t> plots (Figure 1). </a:t>
            </a:r>
            <a:r>
              <a:rPr lang="fr-FR" dirty="0" err="1"/>
              <a:t>Modelled</a:t>
            </a:r>
            <a:r>
              <a:rPr lang="fr-FR" dirty="0"/>
              <a:t> acceptable </a:t>
            </a:r>
            <a:r>
              <a:rPr lang="fr-FR" dirty="0" err="1"/>
              <a:t>outcome</a:t>
            </a:r>
            <a:r>
              <a:rPr lang="fr-FR" dirty="0"/>
              <a:t> (5-year OS &gt; 60%) </a:t>
            </a:r>
            <a:r>
              <a:rPr lang="fr-FR" dirty="0" err="1"/>
              <a:t>was</a:t>
            </a:r>
            <a:r>
              <a:rPr lang="fr-FR" dirty="0"/>
              <a:t> </a:t>
            </a:r>
            <a:r>
              <a:rPr lang="fr-FR" dirty="0" err="1"/>
              <a:t>reached</a:t>
            </a:r>
            <a:r>
              <a:rPr lang="fr-FR" dirty="0"/>
              <a:t> in four </a:t>
            </a:r>
            <a:r>
              <a:rPr lang="fr-FR" dirty="0" err="1"/>
              <a:t>categories</a:t>
            </a:r>
            <a:r>
              <a:rPr lang="fr-FR" dirty="0"/>
              <a:t>: </a:t>
            </a:r>
            <a:r>
              <a:rPr lang="fr-FR" dirty="0" err="1"/>
              <a:t>small</a:t>
            </a:r>
            <a:r>
              <a:rPr lang="fr-FR" dirty="0"/>
              <a:t> </a:t>
            </a:r>
            <a:r>
              <a:rPr lang="fr-FR" dirty="0" err="1"/>
              <a:t>tumors</a:t>
            </a:r>
            <a:r>
              <a:rPr lang="fr-FR" dirty="0"/>
              <a:t> (TTV 0 - 85 cm3 &amp; AFP ≤1 500 </a:t>
            </a:r>
            <a:r>
              <a:rPr lang="fr-FR" dirty="0" err="1"/>
              <a:t>ng</a:t>
            </a:r>
            <a:r>
              <a:rPr lang="fr-FR" dirty="0"/>
              <a:t>/</a:t>
            </a:r>
            <a:r>
              <a:rPr lang="fr-FR" dirty="0" err="1"/>
              <a:t>mL</a:t>
            </a:r>
            <a:r>
              <a:rPr lang="fr-FR" dirty="0"/>
              <a:t>), </a:t>
            </a:r>
            <a:r>
              <a:rPr lang="fr-FR" dirty="0" err="1"/>
              <a:t>moderate</a:t>
            </a:r>
            <a:r>
              <a:rPr lang="fr-FR" dirty="0"/>
              <a:t> </a:t>
            </a:r>
            <a:r>
              <a:rPr lang="fr-FR" dirty="0" err="1"/>
              <a:t>tumors</a:t>
            </a:r>
            <a:r>
              <a:rPr lang="fr-FR" dirty="0"/>
              <a:t> (TTV 86 – 160 cm3 &amp; AFP ≤ 1 000 </a:t>
            </a:r>
            <a:r>
              <a:rPr lang="fr-FR" dirty="0" err="1"/>
              <a:t>ng</a:t>
            </a:r>
            <a:r>
              <a:rPr lang="fr-FR" dirty="0"/>
              <a:t>/</a:t>
            </a:r>
            <a:r>
              <a:rPr lang="fr-FR" dirty="0" err="1"/>
              <a:t>mL</a:t>
            </a:r>
            <a:r>
              <a:rPr lang="fr-FR" dirty="0"/>
              <a:t>), large </a:t>
            </a:r>
            <a:r>
              <a:rPr lang="fr-FR" dirty="0" err="1"/>
              <a:t>tumors</a:t>
            </a:r>
            <a:r>
              <a:rPr lang="fr-FR" dirty="0"/>
              <a:t>: (TTV 161 – 250 cm3 &amp; AFP ≤ 750 </a:t>
            </a:r>
            <a:r>
              <a:rPr lang="fr-FR" dirty="0" err="1"/>
              <a:t>ng</a:t>
            </a:r>
            <a:r>
              <a:rPr lang="fr-FR" dirty="0"/>
              <a:t>/</a:t>
            </a:r>
            <a:r>
              <a:rPr lang="fr-FR" dirty="0" err="1"/>
              <a:t>mL</a:t>
            </a:r>
            <a:r>
              <a:rPr lang="fr-FR" dirty="0"/>
              <a:t>), and </a:t>
            </a:r>
            <a:r>
              <a:rPr lang="fr-FR" dirty="0" err="1"/>
              <a:t>very</a:t>
            </a:r>
            <a:r>
              <a:rPr lang="fr-FR" dirty="0"/>
              <a:t> large </a:t>
            </a:r>
            <a:r>
              <a:rPr lang="fr-FR" dirty="0" err="1"/>
              <a:t>tumors</a:t>
            </a:r>
            <a:r>
              <a:rPr lang="fr-FR" dirty="0"/>
              <a:t> (TTV 251 – 415 cm3 &amp; AFP ≤ 500 </a:t>
            </a:r>
            <a:r>
              <a:rPr lang="fr-FR" dirty="0" err="1"/>
              <a:t>ng</a:t>
            </a:r>
            <a:r>
              <a:rPr lang="fr-FR" dirty="0"/>
              <a:t>/</a:t>
            </a:r>
            <a:r>
              <a:rPr lang="fr-FR" dirty="0" err="1"/>
              <a:t>mL</a:t>
            </a:r>
            <a:r>
              <a:rPr lang="fr-FR" dirty="0"/>
              <a:t>). </a:t>
            </a:r>
            <a:r>
              <a:rPr lang="fr-FR" dirty="0" err="1"/>
              <a:t>These</a:t>
            </a:r>
            <a:r>
              <a:rPr lang="fr-FR" dirty="0"/>
              <a:t> </a:t>
            </a:r>
            <a:r>
              <a:rPr lang="fr-FR" dirty="0" err="1"/>
              <a:t>revised</a:t>
            </a:r>
            <a:r>
              <a:rPr lang="fr-FR" dirty="0"/>
              <a:t> Ontario </a:t>
            </a:r>
            <a:r>
              <a:rPr lang="fr-FR" dirty="0" err="1"/>
              <a:t>criteria</a:t>
            </a:r>
            <a:r>
              <a:rPr lang="fr-FR" dirty="0"/>
              <a:t> </a:t>
            </a:r>
            <a:r>
              <a:rPr lang="fr-FR" dirty="0" err="1"/>
              <a:t>were</a:t>
            </a:r>
            <a:r>
              <a:rPr lang="fr-FR" dirty="0"/>
              <a:t> </a:t>
            </a:r>
            <a:r>
              <a:rPr lang="fr-FR" dirty="0" err="1"/>
              <a:t>associated</a:t>
            </a:r>
            <a:r>
              <a:rPr lang="fr-FR" dirty="0"/>
              <a:t> </a:t>
            </a:r>
            <a:r>
              <a:rPr lang="fr-FR" dirty="0" err="1"/>
              <a:t>with</a:t>
            </a:r>
            <a:r>
              <a:rPr lang="fr-FR" dirty="0"/>
              <a:t> an </a:t>
            </a:r>
            <a:r>
              <a:rPr lang="fr-FR" dirty="0" err="1"/>
              <a:t>observed</a:t>
            </a:r>
            <a:r>
              <a:rPr lang="fr-FR" dirty="0"/>
              <a:t> 5-years OS of 76% (95%CI: 75, 76). </a:t>
            </a:r>
          </a:p>
          <a:p>
            <a:r>
              <a:rPr lang="fr-FR" b="1" dirty="0"/>
              <a:t>Conclusions</a:t>
            </a:r>
            <a:r>
              <a:rPr lang="fr-FR" dirty="0"/>
              <a:t>: The patients </a:t>
            </a:r>
            <a:r>
              <a:rPr lang="fr-FR" dirty="0" err="1"/>
              <a:t>within</a:t>
            </a:r>
            <a:r>
              <a:rPr lang="fr-FR" dirty="0"/>
              <a:t> OC have excellent </a:t>
            </a:r>
            <a:r>
              <a:rPr lang="fr-FR" dirty="0" err="1"/>
              <a:t>outcomes</a:t>
            </a:r>
            <a:r>
              <a:rPr lang="fr-FR" dirty="0"/>
              <a:t>. Extension of </a:t>
            </a:r>
            <a:r>
              <a:rPr lang="fr-FR" dirty="0" err="1"/>
              <a:t>these</a:t>
            </a:r>
            <a:r>
              <a:rPr lang="fr-FR" dirty="0"/>
              <a:t> </a:t>
            </a:r>
            <a:r>
              <a:rPr lang="fr-FR" dirty="0" err="1"/>
              <a:t>criteria</a:t>
            </a:r>
            <a:r>
              <a:rPr lang="fr-FR" dirty="0"/>
              <a:t> are </a:t>
            </a:r>
            <a:r>
              <a:rPr lang="fr-FR" dirty="0" err="1"/>
              <a:t>feasible</a:t>
            </a:r>
            <a:r>
              <a:rPr lang="fr-FR" dirty="0"/>
              <a:t> in </a:t>
            </a:r>
            <a:r>
              <a:rPr lang="fr-FR" dirty="0" err="1"/>
              <a:t>statistical</a:t>
            </a:r>
            <a:r>
              <a:rPr lang="fr-FR" dirty="0"/>
              <a:t> </a:t>
            </a:r>
            <a:r>
              <a:rPr lang="fr-FR" dirty="0" err="1"/>
              <a:t>models</a:t>
            </a:r>
            <a:r>
              <a:rPr lang="fr-FR" dirty="0"/>
              <a:t>. </a:t>
            </a:r>
            <a:r>
              <a:rPr lang="fr-FR" dirty="0" err="1"/>
              <a:t>Incorporating</a:t>
            </a:r>
            <a:r>
              <a:rPr lang="fr-FR" dirty="0"/>
              <a:t> AFP </a:t>
            </a:r>
            <a:r>
              <a:rPr lang="fr-FR" dirty="0" err="1"/>
              <a:t>allows</a:t>
            </a:r>
            <a:r>
              <a:rPr lang="fr-FR" dirty="0"/>
              <a:t> for </a:t>
            </a:r>
            <a:r>
              <a:rPr lang="fr-FR" dirty="0" err="1"/>
              <a:t>improved</a:t>
            </a:r>
            <a:r>
              <a:rPr lang="fr-FR" dirty="0"/>
              <a:t> </a:t>
            </a:r>
            <a:r>
              <a:rPr lang="fr-FR" dirty="0" err="1"/>
              <a:t>risk</a:t>
            </a:r>
            <a:r>
              <a:rPr lang="fr-FR" dirty="0"/>
              <a:t> stratification, </a:t>
            </a:r>
            <a:r>
              <a:rPr lang="fr-FR" dirty="0" err="1"/>
              <a:t>compared</a:t>
            </a:r>
            <a:r>
              <a:rPr lang="fr-FR" dirty="0"/>
              <a:t> to </a:t>
            </a:r>
            <a:r>
              <a:rPr lang="fr-FR" dirty="0" err="1"/>
              <a:t>morphometric</a:t>
            </a:r>
            <a:r>
              <a:rPr lang="fr-FR" dirty="0"/>
              <a:t> </a:t>
            </a:r>
            <a:r>
              <a:rPr lang="fr-FR" dirty="0" err="1"/>
              <a:t>cutoffs</a:t>
            </a:r>
            <a:r>
              <a:rPr lang="fr-FR" dirty="0"/>
              <a:t> </a:t>
            </a:r>
            <a:r>
              <a:rPr lang="fr-FR" dirty="0" err="1"/>
              <a:t>alone</a:t>
            </a:r>
            <a:r>
              <a:rPr lang="fr-FR" dirty="0"/>
              <a:t>.</a:t>
            </a:r>
          </a:p>
        </p:txBody>
      </p:sp>
      <p:sp>
        <p:nvSpPr>
          <p:cNvPr id="4" name="Espace réservé du numéro de diapositive 3">
            <a:extLst>
              <a:ext uri="{FF2B5EF4-FFF2-40B4-BE49-F238E27FC236}">
                <a16:creationId xmlns:a16="http://schemas.microsoft.com/office/drawing/2014/main" id="{793FE360-8FB2-13F4-B792-F73ACF7FA6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5671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8D19C-9667-4605-2C6A-F03F3A80244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DDF034F-B6D2-B758-29FF-423DC1EA512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34B5313-5E75-0EF5-77B7-53ABA011D2E5}"/>
              </a:ext>
            </a:extLst>
          </p:cNvPr>
          <p:cNvSpPr>
            <a:spLocks noGrp="1"/>
          </p:cNvSpPr>
          <p:nvPr>
            <p:ph type="body" idx="1"/>
          </p:nvPr>
        </p:nvSpPr>
        <p:spPr/>
        <p:txBody>
          <a:bodyPr/>
          <a:lstStyle/>
          <a:p>
            <a:r>
              <a:rPr lang="fr-FR" b="0" i="1" dirty="0" err="1"/>
              <a:t>Abbreviations</a:t>
            </a:r>
            <a:r>
              <a:rPr lang="fr-FR" b="0" i="1" dirty="0"/>
              <a:t>: LT, </a:t>
            </a:r>
            <a:r>
              <a:rPr lang="en-US" sz="1200" b="0" i="1" u="none" strike="noStrike" baseline="0" dirty="0">
                <a:latin typeface="Arial" panose="020B0604020202020204" pitchFamily="34" charset="0"/>
                <a:cs typeface="Arial" panose="020B0604020202020204" pitchFamily="34" charset="0"/>
              </a:rPr>
              <a:t>Liver transplantation; HCC, hepatocellular carcinoma; TTV, Total </a:t>
            </a:r>
            <a:r>
              <a:rPr lang="en-US" sz="1200" b="0" i="1" u="none" strike="noStrike" baseline="0" dirty="0" err="1">
                <a:latin typeface="Arial" panose="020B0604020202020204" pitchFamily="34" charset="0"/>
                <a:cs typeface="Arial" panose="020B0604020202020204" pitchFamily="34" charset="0"/>
              </a:rPr>
              <a:t>tumour</a:t>
            </a:r>
            <a:r>
              <a:rPr lang="en-US" sz="1200" b="0" i="1" u="none" strike="noStrike" baseline="0" dirty="0">
                <a:latin typeface="Arial" panose="020B0604020202020204" pitchFamily="34" charset="0"/>
                <a:cs typeface="Arial" panose="020B0604020202020204" pitchFamily="34" charset="0"/>
              </a:rPr>
              <a:t> volume; OS, Overall survival; SHR, </a:t>
            </a:r>
            <a:r>
              <a:rPr kumimoji="0" lang="en-US" sz="1200" b="0" i="1"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Subdistribution</a:t>
            </a:r>
            <a:r>
              <a:rPr kumimoji="0" lang="en-US" sz="1200" b="0" i="1"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hazard rate; IQR, </a:t>
            </a:r>
            <a:r>
              <a:rPr lang="fr-FR" b="0" i="1" dirty="0"/>
              <a:t>Interquartile Range; </a:t>
            </a:r>
            <a:r>
              <a:rPr lang="en-US" sz="1200" b="0" i="1" dirty="0">
                <a:latin typeface="Arial" panose="020B0604020202020204" pitchFamily="34" charset="0"/>
                <a:cs typeface="Arial" panose="020B0604020202020204" pitchFamily="34" charset="0"/>
              </a:rPr>
              <a:t>CI</a:t>
            </a:r>
            <a:r>
              <a:rPr lang="fr-FR" b="0" i="1" dirty="0"/>
              <a:t>, </a:t>
            </a:r>
            <a:r>
              <a:rPr lang="en-US" sz="1200" b="0" i="1" dirty="0">
                <a:latin typeface="Arial" panose="020B0604020202020204" pitchFamily="34" charset="0"/>
                <a:cs typeface="Arial" panose="020B0604020202020204" pitchFamily="34" charset="0"/>
              </a:rPr>
              <a:t>Confidence interval</a:t>
            </a:r>
            <a:r>
              <a:rPr lang="fr-FR" b="0" i="1" dirty="0"/>
              <a:t>; OC, </a:t>
            </a:r>
            <a:r>
              <a:rPr lang="en-US" sz="1200" b="0" i="1" u="none" strike="noStrike" baseline="0" dirty="0" err="1">
                <a:latin typeface="Arial" panose="020B0604020202020204" pitchFamily="34" charset="0"/>
                <a:cs typeface="Arial" panose="020B0604020202020204" pitchFamily="34" charset="0"/>
              </a:rPr>
              <a:t>Ontariocriteria</a:t>
            </a:r>
            <a:r>
              <a:rPr lang="en-US" sz="1200" b="0" i="1" u="none" strike="noStrike" baseline="0" dirty="0">
                <a:latin typeface="Arial" panose="020B0604020202020204" pitchFamily="34" charset="0"/>
                <a:cs typeface="Arial" panose="020B0604020202020204" pitchFamily="34" charset="0"/>
              </a:rPr>
              <a:t>; AFP, Alpha fetoprotein.</a:t>
            </a:r>
            <a:endParaRPr lang="fr-FR" b="0" i="1" dirty="0"/>
          </a:p>
          <a:p>
            <a:endParaRPr lang="fr-FR" b="1" dirty="0"/>
          </a:p>
          <a:p>
            <a:r>
              <a:rPr lang="fr-FR" b="1" dirty="0"/>
              <a:t>Reference </a:t>
            </a:r>
            <a:r>
              <a:rPr lang="fr-FR" b="1" dirty="0" err="1"/>
              <a:t>Number</a:t>
            </a:r>
            <a:r>
              <a:rPr lang="fr-FR" b="1" dirty="0"/>
              <a:t>: 404 </a:t>
            </a:r>
          </a:p>
          <a:p>
            <a:r>
              <a:rPr lang="fr-FR" b="1" dirty="0"/>
              <a:t>LISTING PATIENTS WITH HEPATOCELLULAR CARCINOMA FOR LIVER TRANSPLANTATION: ONTARIO &amp; REVISED </a:t>
            </a:r>
          </a:p>
          <a:p>
            <a:endParaRPr lang="fr-FR" b="1" dirty="0"/>
          </a:p>
          <a:p>
            <a:r>
              <a:rPr lang="fr-FR" b="1" dirty="0"/>
              <a:t>Christian Magyar</a:t>
            </a:r>
            <a:r>
              <a:rPr lang="fr-FR" b="1" baseline="30000" dirty="0"/>
              <a:t>1,2</a:t>
            </a:r>
            <a:r>
              <a:rPr lang="fr-FR" b="1" dirty="0"/>
              <a:t>, </a:t>
            </a:r>
            <a:r>
              <a:rPr lang="fr-FR" b="1" dirty="0" err="1"/>
              <a:t>Laia</a:t>
            </a:r>
            <a:r>
              <a:rPr lang="fr-FR" b="1" dirty="0"/>
              <a:t> Aceituno</a:t>
            </a:r>
            <a:r>
              <a:rPr lang="fr-FR" b="1" baseline="30000" dirty="0"/>
              <a:t>2</a:t>
            </a:r>
            <a:r>
              <a:rPr lang="fr-FR" b="1" dirty="0"/>
              <a:t>, </a:t>
            </a:r>
            <a:r>
              <a:rPr lang="fr-FR" b="1" dirty="0" err="1"/>
              <a:t>Anudari</a:t>
            </a:r>
            <a:r>
              <a:rPr lang="fr-FR" b="1" dirty="0"/>
              <a:t> Zorigtbaatar</a:t>
            </a:r>
            <a:r>
              <a:rPr lang="fr-FR" b="1" baseline="30000" dirty="0"/>
              <a:t>2</a:t>
            </a:r>
            <a:r>
              <a:rPr lang="fr-FR" b="1" dirty="0"/>
              <a:t>, Woo Jin Choi</a:t>
            </a:r>
            <a:r>
              <a:rPr lang="fr-FR" b="1" baseline="30000" dirty="0"/>
              <a:t>2</a:t>
            </a:r>
            <a:r>
              <a:rPr lang="fr-FR" b="1" dirty="0"/>
              <a:t>, Owen Jones</a:t>
            </a:r>
            <a:r>
              <a:rPr lang="fr-FR" b="1" baseline="30000" dirty="0"/>
              <a:t>2</a:t>
            </a:r>
            <a:r>
              <a:rPr lang="fr-FR" b="1" dirty="0"/>
              <a:t>, Arndt Vogel</a:t>
            </a:r>
            <a:r>
              <a:rPr lang="fr-FR" b="1" baseline="30000" dirty="0"/>
              <a:t>3,4,5</a:t>
            </a:r>
            <a:r>
              <a:rPr lang="fr-FR" b="1" dirty="0"/>
              <a:t>, </a:t>
            </a:r>
            <a:r>
              <a:rPr lang="fr-FR" b="1" dirty="0" err="1"/>
              <a:t>Grainne</a:t>
            </a:r>
            <a:r>
              <a:rPr lang="fr-FR" b="1" dirty="0"/>
              <a:t> O'kane</a:t>
            </a:r>
            <a:r>
              <a:rPr lang="fr-FR" b="1" baseline="30000" dirty="0"/>
              <a:t>4,5,6</a:t>
            </a:r>
            <a:r>
              <a:rPr lang="fr-FR" b="1" dirty="0"/>
              <a:t>, Erin Winter</a:t>
            </a:r>
            <a:r>
              <a:rPr lang="fr-FR" b="1" baseline="30000" dirty="0"/>
              <a:t>2</a:t>
            </a:r>
            <a:r>
              <a:rPr lang="fr-FR" b="1" dirty="0"/>
              <a:t>, Nazia Selzner</a:t>
            </a:r>
            <a:r>
              <a:rPr lang="fr-FR" b="1" baseline="30000" dirty="0"/>
              <a:t>2</a:t>
            </a:r>
            <a:r>
              <a:rPr lang="fr-FR" b="1" dirty="0"/>
              <a:t>, </a:t>
            </a:r>
            <a:r>
              <a:rPr lang="fr-FR" b="1" dirty="0" err="1"/>
              <a:t>Blayne</a:t>
            </a:r>
            <a:r>
              <a:rPr lang="fr-FR" b="1" dirty="0"/>
              <a:t> Sayed</a:t>
            </a:r>
            <a:r>
              <a:rPr lang="fr-FR" b="1" baseline="30000" dirty="0"/>
              <a:t>2</a:t>
            </a:r>
            <a:r>
              <a:rPr lang="fr-FR" b="1" dirty="0"/>
              <a:t>, Markus Selzner</a:t>
            </a:r>
            <a:r>
              <a:rPr lang="fr-FR" b="1" baseline="30000" dirty="0"/>
              <a:t>2</a:t>
            </a:r>
            <a:r>
              <a:rPr lang="fr-FR" b="1" dirty="0"/>
              <a:t>, Ian McGilvray</a:t>
            </a:r>
            <a:r>
              <a:rPr lang="fr-FR" b="1" baseline="30000" dirty="0"/>
              <a:t>2</a:t>
            </a:r>
            <a:r>
              <a:rPr lang="fr-FR" b="1" dirty="0"/>
              <a:t>, </a:t>
            </a:r>
            <a:r>
              <a:rPr lang="fr-FR" b="1" dirty="0" err="1"/>
              <a:t>Chaya</a:t>
            </a:r>
            <a:r>
              <a:rPr lang="fr-FR" b="1" dirty="0"/>
              <a:t> Shwaartz</a:t>
            </a:r>
            <a:r>
              <a:rPr lang="fr-FR" b="1" baseline="30000" dirty="0"/>
              <a:t>2</a:t>
            </a:r>
            <a:r>
              <a:rPr lang="fr-FR" b="1" dirty="0"/>
              <a:t>, Trevor Reichman</a:t>
            </a:r>
            <a:r>
              <a:rPr lang="fr-FR" b="1" baseline="30000" dirty="0"/>
              <a:t>2</a:t>
            </a:r>
            <a:r>
              <a:rPr lang="fr-FR" b="1" dirty="0"/>
              <a:t>, Anand Ghanekar</a:t>
            </a:r>
            <a:r>
              <a:rPr lang="fr-FR" b="1" baseline="30000" dirty="0"/>
              <a:t>2</a:t>
            </a:r>
            <a:r>
              <a:rPr lang="fr-FR" b="1" dirty="0"/>
              <a:t>, Mark Cattral</a:t>
            </a:r>
            <a:r>
              <a:rPr lang="fr-FR" b="1" baseline="30000" dirty="0"/>
              <a:t>2</a:t>
            </a:r>
            <a:r>
              <a:rPr lang="fr-FR" b="1" dirty="0"/>
              <a:t>, Gonzalo Sapisochin</a:t>
            </a:r>
            <a:r>
              <a:rPr lang="fr-FR" b="1" baseline="30000" dirty="0"/>
              <a:t>2</a:t>
            </a:r>
          </a:p>
          <a:p>
            <a:endParaRPr lang="fr-FR" baseline="30000" dirty="0"/>
          </a:p>
          <a:p>
            <a:r>
              <a:rPr lang="fr-FR" i="1" baseline="30000" dirty="0"/>
              <a:t>1</a:t>
            </a:r>
            <a:r>
              <a:rPr lang="fr-FR" i="1" dirty="0"/>
              <a:t>Department of </a:t>
            </a:r>
            <a:r>
              <a:rPr lang="fr-FR" i="1" dirty="0" err="1"/>
              <a:t>Visceral</a:t>
            </a:r>
            <a:r>
              <a:rPr lang="fr-FR" i="1" dirty="0"/>
              <a:t> </a:t>
            </a:r>
            <a:r>
              <a:rPr lang="fr-FR" i="1" dirty="0" err="1"/>
              <a:t>Surgery</a:t>
            </a:r>
            <a:r>
              <a:rPr lang="fr-FR" i="1" dirty="0"/>
              <a:t> and </a:t>
            </a:r>
            <a:r>
              <a:rPr lang="fr-FR" i="1" dirty="0" err="1"/>
              <a:t>Medicine</a:t>
            </a:r>
            <a:r>
              <a:rPr lang="fr-FR" i="1" dirty="0"/>
              <a:t>, </a:t>
            </a:r>
            <a:r>
              <a:rPr lang="fr-FR" i="1" dirty="0" err="1"/>
              <a:t>Inselspital</a:t>
            </a:r>
            <a:r>
              <a:rPr lang="fr-FR" i="1" dirty="0"/>
              <a:t>, Bern </a:t>
            </a:r>
            <a:r>
              <a:rPr lang="fr-FR" i="1" dirty="0" err="1"/>
              <a:t>University</a:t>
            </a:r>
            <a:r>
              <a:rPr lang="fr-FR" i="1" dirty="0"/>
              <a:t> Hospital, Bern, </a:t>
            </a:r>
            <a:r>
              <a:rPr lang="fr-FR" i="1" dirty="0" err="1"/>
              <a:t>Switzerland</a:t>
            </a:r>
            <a:r>
              <a:rPr lang="fr-FR" i="1" dirty="0"/>
              <a:t>, </a:t>
            </a:r>
            <a:r>
              <a:rPr lang="fr-FR" i="1" baseline="30000" dirty="0"/>
              <a:t>2</a:t>
            </a:r>
            <a:r>
              <a:rPr lang="fr-FR" i="1" dirty="0"/>
              <a:t>HBP &amp; Multi-</a:t>
            </a:r>
            <a:r>
              <a:rPr lang="fr-FR" i="1" dirty="0" err="1"/>
              <a:t>Organ</a:t>
            </a:r>
            <a:r>
              <a:rPr lang="fr-FR" i="1" dirty="0"/>
              <a:t> Transplant Program, </a:t>
            </a:r>
            <a:r>
              <a:rPr lang="fr-FR" i="1" dirty="0" err="1"/>
              <a:t>University</a:t>
            </a:r>
            <a:r>
              <a:rPr lang="fr-FR" i="1" dirty="0"/>
              <a:t> </a:t>
            </a:r>
            <a:r>
              <a:rPr lang="fr-FR" i="1" dirty="0" err="1"/>
              <a:t>Health</a:t>
            </a:r>
            <a:r>
              <a:rPr lang="fr-FR" i="1" dirty="0"/>
              <a:t> Network, Toronto, Canada, </a:t>
            </a:r>
            <a:r>
              <a:rPr lang="fr-FR" i="1" baseline="30000" dirty="0"/>
              <a:t>3</a:t>
            </a:r>
            <a:r>
              <a:rPr lang="fr-FR" i="1" dirty="0"/>
              <a:t>Department of </a:t>
            </a:r>
            <a:r>
              <a:rPr lang="fr-FR" i="1" dirty="0" err="1"/>
              <a:t>Hepatology</a:t>
            </a:r>
            <a:r>
              <a:rPr lang="fr-FR" i="1" dirty="0"/>
              <a:t>, </a:t>
            </a:r>
            <a:r>
              <a:rPr lang="fr-FR" i="1" dirty="0" err="1"/>
              <a:t>Gastroenterology</a:t>
            </a:r>
            <a:r>
              <a:rPr lang="fr-FR" i="1" dirty="0"/>
              <a:t>, </a:t>
            </a:r>
            <a:r>
              <a:rPr lang="fr-FR" i="1" dirty="0" err="1"/>
              <a:t>Endocrinology</a:t>
            </a:r>
            <a:r>
              <a:rPr lang="fr-FR" i="1" dirty="0"/>
              <a:t> &amp; </a:t>
            </a:r>
            <a:r>
              <a:rPr lang="fr-FR" i="1" dirty="0" err="1"/>
              <a:t>Infectious</a:t>
            </a:r>
            <a:r>
              <a:rPr lang="fr-FR" i="1" dirty="0"/>
              <a:t> </a:t>
            </a:r>
            <a:r>
              <a:rPr lang="fr-FR" i="1" dirty="0" err="1"/>
              <a:t>Diseases</a:t>
            </a:r>
            <a:r>
              <a:rPr lang="fr-FR" i="1" dirty="0"/>
              <a:t>, </a:t>
            </a:r>
            <a:r>
              <a:rPr lang="fr-FR" i="1" dirty="0" err="1"/>
              <a:t>Hannover</a:t>
            </a:r>
            <a:r>
              <a:rPr lang="fr-FR" i="1" dirty="0"/>
              <a:t> </a:t>
            </a:r>
            <a:r>
              <a:rPr lang="fr-FR" i="1" dirty="0" err="1"/>
              <a:t>Medical</a:t>
            </a:r>
            <a:r>
              <a:rPr lang="fr-FR" i="1" dirty="0"/>
              <a:t> </a:t>
            </a:r>
            <a:r>
              <a:rPr lang="fr-FR" i="1" dirty="0" err="1"/>
              <a:t>School</a:t>
            </a:r>
            <a:r>
              <a:rPr lang="fr-FR" i="1" dirty="0"/>
              <a:t>, </a:t>
            </a:r>
            <a:r>
              <a:rPr lang="fr-FR" i="1" dirty="0" err="1"/>
              <a:t>Hannover</a:t>
            </a:r>
            <a:r>
              <a:rPr lang="fr-FR" i="1" dirty="0"/>
              <a:t>, Germany, </a:t>
            </a:r>
            <a:r>
              <a:rPr lang="fr-FR" i="1" baseline="30000" dirty="0"/>
              <a:t>4</a:t>
            </a:r>
            <a:r>
              <a:rPr lang="fr-FR" i="1" dirty="0"/>
              <a:t>Princess Margaret Cancer Center, </a:t>
            </a:r>
            <a:r>
              <a:rPr lang="fr-FR" i="1" dirty="0" err="1"/>
              <a:t>University</a:t>
            </a:r>
            <a:r>
              <a:rPr lang="fr-FR" i="1" dirty="0"/>
              <a:t> </a:t>
            </a:r>
            <a:r>
              <a:rPr lang="fr-FR" i="1" dirty="0" err="1"/>
              <a:t>Health</a:t>
            </a:r>
            <a:r>
              <a:rPr lang="fr-FR" i="1" dirty="0"/>
              <a:t> Network, Toronto, Canada, </a:t>
            </a:r>
            <a:r>
              <a:rPr lang="fr-FR" i="1" baseline="30000" dirty="0"/>
              <a:t>5</a:t>
            </a:r>
            <a:r>
              <a:rPr lang="fr-FR" i="1" dirty="0"/>
              <a:t>University of Toronto, Toronto, Canada, </a:t>
            </a:r>
            <a:r>
              <a:rPr lang="fr-FR" i="1" baseline="30000" dirty="0"/>
              <a:t>6</a:t>
            </a:r>
            <a:r>
              <a:rPr lang="fr-FR" i="1" dirty="0"/>
              <a:t>St. </a:t>
            </a:r>
            <a:r>
              <a:rPr lang="fr-FR" i="1" dirty="0" err="1"/>
              <a:t>Vincent's</a:t>
            </a:r>
            <a:r>
              <a:rPr lang="fr-FR" i="1" dirty="0"/>
              <a:t> </a:t>
            </a:r>
            <a:r>
              <a:rPr lang="fr-FR" i="1" dirty="0" err="1"/>
              <a:t>University</a:t>
            </a:r>
            <a:r>
              <a:rPr lang="fr-FR" i="1" dirty="0"/>
              <a:t> Hospital and </a:t>
            </a:r>
            <a:r>
              <a:rPr lang="fr-FR" i="1" dirty="0" err="1"/>
              <a:t>University</a:t>
            </a:r>
            <a:r>
              <a:rPr lang="fr-FR" i="1" dirty="0"/>
              <a:t> </a:t>
            </a:r>
            <a:r>
              <a:rPr lang="fr-FR" i="1" dirty="0" err="1"/>
              <a:t>College</a:t>
            </a:r>
            <a:r>
              <a:rPr lang="fr-FR" i="1" dirty="0"/>
              <a:t> Dublin, Dublin, Ireland </a:t>
            </a:r>
          </a:p>
          <a:p>
            <a:endParaRPr lang="fr-FR" dirty="0"/>
          </a:p>
          <a:p>
            <a:r>
              <a:rPr lang="fr-FR" b="1" dirty="0"/>
              <a:t>Background</a:t>
            </a:r>
            <a:r>
              <a:rPr lang="fr-FR" dirty="0"/>
              <a:t>: </a:t>
            </a:r>
            <a:r>
              <a:rPr lang="fr-FR" dirty="0" err="1"/>
              <a:t>Liver</a:t>
            </a:r>
            <a:r>
              <a:rPr lang="fr-FR" dirty="0"/>
              <a:t> transplantation (LT) </a:t>
            </a:r>
            <a:r>
              <a:rPr lang="fr-FR" dirty="0" err="1"/>
              <a:t>is</a:t>
            </a:r>
            <a:r>
              <a:rPr lang="fr-FR" dirty="0"/>
              <a:t> a curative </a:t>
            </a:r>
            <a:r>
              <a:rPr lang="fr-FR" dirty="0" err="1"/>
              <a:t>treatment</a:t>
            </a:r>
            <a:r>
              <a:rPr lang="fr-FR" dirty="0"/>
              <a:t> option for </a:t>
            </a:r>
            <a:r>
              <a:rPr lang="fr-FR" dirty="0" err="1"/>
              <a:t>hepatocellular</a:t>
            </a:r>
            <a:r>
              <a:rPr lang="fr-FR" dirty="0"/>
              <a:t> </a:t>
            </a:r>
            <a:r>
              <a:rPr lang="fr-FR" dirty="0" err="1"/>
              <a:t>carcinoma</a:t>
            </a:r>
            <a:r>
              <a:rPr lang="fr-FR" dirty="0"/>
              <a:t> (HCC). </a:t>
            </a:r>
            <a:r>
              <a:rPr lang="fr-FR" dirty="0" err="1"/>
              <a:t>We</a:t>
            </a:r>
            <a:r>
              <a:rPr lang="fr-FR" dirty="0"/>
              <a:t> </a:t>
            </a:r>
            <a:r>
              <a:rPr lang="fr-FR" dirty="0" err="1"/>
              <a:t>aim</a:t>
            </a:r>
            <a:r>
              <a:rPr lang="fr-FR" dirty="0"/>
              <a:t> to </a:t>
            </a:r>
            <a:r>
              <a:rPr lang="fr-FR" dirty="0" err="1"/>
              <a:t>validate</a:t>
            </a:r>
            <a:r>
              <a:rPr lang="fr-FR" dirty="0"/>
              <a:t> the </a:t>
            </a:r>
            <a:r>
              <a:rPr lang="fr-FR" dirty="0" err="1"/>
              <a:t>existing</a:t>
            </a:r>
            <a:r>
              <a:rPr lang="fr-FR" dirty="0"/>
              <a:t> </a:t>
            </a:r>
            <a:r>
              <a:rPr lang="fr-FR" dirty="0" err="1"/>
              <a:t>waitlisting</a:t>
            </a:r>
            <a:r>
              <a:rPr lang="fr-FR" dirty="0"/>
              <a:t> exception points of the Ontario </a:t>
            </a:r>
            <a:r>
              <a:rPr lang="fr-FR" dirty="0" err="1"/>
              <a:t>criteria</a:t>
            </a:r>
            <a:r>
              <a:rPr lang="fr-FR" dirty="0"/>
              <a:t> (OC) (total </a:t>
            </a:r>
            <a:r>
              <a:rPr lang="fr-FR" dirty="0" err="1"/>
              <a:t>tumour</a:t>
            </a:r>
            <a:r>
              <a:rPr lang="fr-FR" dirty="0"/>
              <a:t> volume [TTV] ≤ 145cm3, alpha </a:t>
            </a:r>
            <a:r>
              <a:rPr lang="fr-FR" dirty="0" err="1"/>
              <a:t>fetoprotein</a:t>
            </a:r>
            <a:r>
              <a:rPr lang="fr-FR" dirty="0"/>
              <a:t> [AFP] ≤ 1 000ug/L, no </a:t>
            </a:r>
            <a:r>
              <a:rPr lang="fr-FR" dirty="0" err="1"/>
              <a:t>macrovascular</a:t>
            </a:r>
            <a:r>
              <a:rPr lang="fr-FR" dirty="0"/>
              <a:t> invasion, no </a:t>
            </a:r>
            <a:r>
              <a:rPr lang="fr-FR" dirty="0" err="1"/>
              <a:t>extrahepatic</a:t>
            </a:r>
            <a:r>
              <a:rPr lang="fr-FR" dirty="0"/>
              <a:t> spread), and to re-</a:t>
            </a:r>
            <a:r>
              <a:rPr lang="fr-FR" dirty="0" err="1"/>
              <a:t>assess</a:t>
            </a:r>
            <a:r>
              <a:rPr lang="fr-FR" dirty="0"/>
              <a:t> the </a:t>
            </a:r>
            <a:r>
              <a:rPr lang="fr-FR" dirty="0" err="1"/>
              <a:t>parameters</a:t>
            </a:r>
            <a:r>
              <a:rPr lang="fr-FR" dirty="0"/>
              <a:t> </a:t>
            </a:r>
            <a:r>
              <a:rPr lang="fr-FR" dirty="0" err="1"/>
              <a:t>cutoff</a:t>
            </a:r>
            <a:r>
              <a:rPr lang="fr-FR" dirty="0"/>
              <a:t> values. </a:t>
            </a:r>
          </a:p>
          <a:p>
            <a:r>
              <a:rPr lang="fr-FR" b="1" dirty="0"/>
              <a:t>Methods</a:t>
            </a:r>
            <a:r>
              <a:rPr lang="fr-FR" dirty="0"/>
              <a:t>: Patients </a:t>
            </a:r>
            <a:r>
              <a:rPr lang="fr-FR" dirty="0" err="1"/>
              <a:t>with</a:t>
            </a:r>
            <a:r>
              <a:rPr lang="fr-FR" dirty="0"/>
              <a:t> HCC </a:t>
            </a:r>
            <a:r>
              <a:rPr lang="fr-FR" dirty="0" err="1"/>
              <a:t>were</a:t>
            </a:r>
            <a:r>
              <a:rPr lang="fr-FR" dirty="0"/>
              <a:t> </a:t>
            </a:r>
            <a:r>
              <a:rPr lang="fr-FR" dirty="0" err="1"/>
              <a:t>selected</a:t>
            </a:r>
            <a:r>
              <a:rPr lang="fr-FR" dirty="0"/>
              <a:t> </a:t>
            </a:r>
            <a:r>
              <a:rPr lang="fr-FR" dirty="0" err="1"/>
              <a:t>from</a:t>
            </a:r>
            <a:r>
              <a:rPr lang="fr-FR" dirty="0"/>
              <a:t> the United Network for </a:t>
            </a:r>
            <a:r>
              <a:rPr lang="fr-FR" dirty="0" err="1"/>
              <a:t>Organ</a:t>
            </a:r>
            <a:r>
              <a:rPr lang="fr-FR" dirty="0"/>
              <a:t> Sharing </a:t>
            </a:r>
            <a:r>
              <a:rPr lang="fr-FR" dirty="0" err="1"/>
              <a:t>registry</a:t>
            </a:r>
            <a:r>
              <a:rPr lang="fr-FR" dirty="0"/>
              <a:t>, </a:t>
            </a:r>
            <a:r>
              <a:rPr lang="fr-FR" dirty="0" err="1"/>
              <a:t>with</a:t>
            </a:r>
            <a:r>
              <a:rPr lang="fr-FR" dirty="0"/>
              <a:t> </a:t>
            </a:r>
            <a:r>
              <a:rPr lang="fr-FR" dirty="0" err="1"/>
              <a:t>complete</a:t>
            </a:r>
            <a:r>
              <a:rPr lang="fr-FR" dirty="0"/>
              <a:t> </a:t>
            </a:r>
            <a:r>
              <a:rPr lang="fr-FR" dirty="0" err="1"/>
              <a:t>tumor</a:t>
            </a:r>
            <a:r>
              <a:rPr lang="fr-FR" dirty="0"/>
              <a:t> variables at </a:t>
            </a:r>
            <a:r>
              <a:rPr lang="fr-FR" dirty="0" err="1"/>
              <a:t>waitlisting</a:t>
            </a:r>
            <a:r>
              <a:rPr lang="fr-FR" dirty="0"/>
              <a:t>. </a:t>
            </a:r>
            <a:r>
              <a:rPr lang="fr-FR" dirty="0" err="1"/>
              <a:t>Overall</a:t>
            </a:r>
            <a:r>
              <a:rPr lang="fr-FR" dirty="0"/>
              <a:t> </a:t>
            </a:r>
            <a:r>
              <a:rPr lang="fr-FR" dirty="0" err="1"/>
              <a:t>survival</a:t>
            </a:r>
            <a:r>
              <a:rPr lang="fr-FR" dirty="0"/>
              <a:t> (OS) </a:t>
            </a:r>
            <a:r>
              <a:rPr lang="fr-FR" dirty="0" err="1"/>
              <a:t>analysis</a:t>
            </a:r>
            <a:r>
              <a:rPr lang="fr-FR" dirty="0"/>
              <a:t> </a:t>
            </a:r>
            <a:r>
              <a:rPr lang="fr-FR" dirty="0" err="1"/>
              <a:t>was</a:t>
            </a:r>
            <a:r>
              <a:rPr lang="fr-FR" dirty="0"/>
              <a:t> </a:t>
            </a:r>
            <a:r>
              <a:rPr lang="fr-FR" dirty="0" err="1"/>
              <a:t>performed</a:t>
            </a:r>
            <a:r>
              <a:rPr lang="fr-FR" dirty="0"/>
              <a:t> and </a:t>
            </a:r>
            <a:r>
              <a:rPr lang="fr-FR" dirty="0" err="1"/>
              <a:t>assessed</a:t>
            </a:r>
            <a:r>
              <a:rPr lang="fr-FR" dirty="0"/>
              <a:t> </a:t>
            </a:r>
            <a:r>
              <a:rPr lang="fr-FR" dirty="0" err="1"/>
              <a:t>using</a:t>
            </a:r>
            <a:r>
              <a:rPr lang="fr-FR" dirty="0"/>
              <a:t> </a:t>
            </a:r>
            <a:r>
              <a:rPr lang="fr-FR" dirty="0" err="1"/>
              <a:t>estimates</a:t>
            </a:r>
            <a:r>
              <a:rPr lang="fr-FR" dirty="0"/>
              <a:t> (% and </a:t>
            </a:r>
            <a:r>
              <a:rPr lang="fr-FR" dirty="0" err="1"/>
              <a:t>median</a:t>
            </a:r>
            <a:r>
              <a:rPr lang="fr-FR" dirty="0"/>
              <a:t> OS) and </a:t>
            </a:r>
            <a:r>
              <a:rPr lang="fr-FR" dirty="0" err="1"/>
              <a:t>effect</a:t>
            </a:r>
            <a:r>
              <a:rPr lang="fr-FR" dirty="0"/>
              <a:t> sizes. Multivariable a priori Cox </a:t>
            </a:r>
            <a:r>
              <a:rPr lang="fr-FR" dirty="0" err="1"/>
              <a:t>proportional</a:t>
            </a:r>
            <a:r>
              <a:rPr lang="fr-FR" dirty="0"/>
              <a:t> </a:t>
            </a:r>
            <a:r>
              <a:rPr lang="fr-FR" dirty="0" err="1"/>
              <a:t>hazard</a:t>
            </a:r>
            <a:r>
              <a:rPr lang="fr-FR" dirty="0"/>
              <a:t> </a:t>
            </a:r>
            <a:r>
              <a:rPr lang="fr-FR" dirty="0" err="1"/>
              <a:t>regression</a:t>
            </a:r>
            <a:r>
              <a:rPr lang="fr-FR" dirty="0"/>
              <a:t> </a:t>
            </a:r>
            <a:r>
              <a:rPr lang="fr-FR" dirty="0" err="1"/>
              <a:t>modelling</a:t>
            </a:r>
            <a:r>
              <a:rPr lang="fr-FR" dirty="0"/>
              <a:t> </a:t>
            </a:r>
            <a:r>
              <a:rPr lang="fr-FR" dirty="0" err="1"/>
              <a:t>was</a:t>
            </a:r>
            <a:r>
              <a:rPr lang="fr-FR" dirty="0"/>
              <a:t> </a:t>
            </a:r>
            <a:r>
              <a:rPr lang="fr-FR" dirty="0" err="1"/>
              <a:t>employed</a:t>
            </a:r>
            <a:r>
              <a:rPr lang="fr-FR" dirty="0"/>
              <a:t> to </a:t>
            </a:r>
            <a:r>
              <a:rPr lang="fr-FR" dirty="0" err="1"/>
              <a:t>account</a:t>
            </a:r>
            <a:r>
              <a:rPr lang="fr-FR" dirty="0"/>
              <a:t> for </a:t>
            </a:r>
            <a:r>
              <a:rPr lang="fr-FR" dirty="0" err="1"/>
              <a:t>potential</a:t>
            </a:r>
            <a:r>
              <a:rPr lang="fr-FR" dirty="0"/>
              <a:t> </a:t>
            </a:r>
            <a:r>
              <a:rPr lang="fr-FR" dirty="0" err="1"/>
              <a:t>confounders</a:t>
            </a:r>
            <a:r>
              <a:rPr lang="fr-FR" dirty="0"/>
              <a:t>. </a:t>
            </a:r>
            <a:r>
              <a:rPr lang="fr-FR" dirty="0" err="1"/>
              <a:t>Competing</a:t>
            </a:r>
            <a:r>
              <a:rPr lang="fr-FR" dirty="0"/>
              <a:t> </a:t>
            </a:r>
            <a:r>
              <a:rPr lang="fr-FR" dirty="0" err="1"/>
              <a:t>risk</a:t>
            </a:r>
            <a:r>
              <a:rPr lang="fr-FR" dirty="0"/>
              <a:t> for HCC-</a:t>
            </a:r>
            <a:r>
              <a:rPr lang="fr-FR" dirty="0" err="1"/>
              <a:t>related</a:t>
            </a:r>
            <a:r>
              <a:rPr lang="fr-FR" dirty="0"/>
              <a:t> </a:t>
            </a:r>
            <a:r>
              <a:rPr lang="fr-FR" dirty="0" err="1"/>
              <a:t>deaths</a:t>
            </a:r>
            <a:r>
              <a:rPr lang="fr-FR" dirty="0"/>
              <a:t> </a:t>
            </a:r>
            <a:r>
              <a:rPr lang="fr-FR" dirty="0" err="1"/>
              <a:t>was</a:t>
            </a:r>
            <a:r>
              <a:rPr lang="fr-FR" dirty="0"/>
              <a:t> </a:t>
            </a:r>
            <a:r>
              <a:rPr lang="fr-FR" dirty="0" err="1"/>
              <a:t>evaluated</a:t>
            </a:r>
            <a:r>
              <a:rPr lang="fr-FR" dirty="0"/>
              <a:t> </a:t>
            </a:r>
            <a:r>
              <a:rPr lang="fr-FR" dirty="0" err="1"/>
              <a:t>with</a:t>
            </a:r>
            <a:r>
              <a:rPr lang="fr-FR" dirty="0"/>
              <a:t> </a:t>
            </a:r>
            <a:r>
              <a:rPr lang="fr-FR" dirty="0" err="1"/>
              <a:t>subdistribution</a:t>
            </a:r>
            <a:r>
              <a:rPr lang="fr-FR" dirty="0"/>
              <a:t> </a:t>
            </a:r>
            <a:r>
              <a:rPr lang="fr-FR" dirty="0" err="1"/>
              <a:t>hazard</a:t>
            </a:r>
            <a:r>
              <a:rPr lang="fr-FR" dirty="0"/>
              <a:t> rate (SHR). </a:t>
            </a:r>
          </a:p>
          <a:p>
            <a:r>
              <a:rPr lang="fr-FR" b="1" dirty="0" err="1"/>
              <a:t>Results</a:t>
            </a:r>
            <a:r>
              <a:rPr lang="fr-FR" dirty="0"/>
              <a:t>: The 29 086 patients </a:t>
            </a:r>
            <a:r>
              <a:rPr lang="fr-FR" dirty="0" err="1"/>
              <a:t>had</a:t>
            </a:r>
            <a:r>
              <a:rPr lang="fr-FR" dirty="0"/>
              <a:t> a </a:t>
            </a:r>
            <a:r>
              <a:rPr lang="fr-FR" dirty="0" err="1"/>
              <a:t>median</a:t>
            </a:r>
            <a:r>
              <a:rPr lang="fr-FR" dirty="0"/>
              <a:t> </a:t>
            </a:r>
            <a:r>
              <a:rPr lang="fr-FR" dirty="0" err="1"/>
              <a:t>age</a:t>
            </a:r>
            <a:r>
              <a:rPr lang="fr-FR" dirty="0"/>
              <a:t> of 60 </a:t>
            </a:r>
            <a:r>
              <a:rPr lang="fr-FR" dirty="0" err="1"/>
              <a:t>years</a:t>
            </a:r>
            <a:r>
              <a:rPr lang="fr-FR" dirty="0"/>
              <a:t> (IQR: 55,, 64), 22 303 (77%) </a:t>
            </a:r>
            <a:r>
              <a:rPr lang="fr-FR" dirty="0" err="1"/>
              <a:t>were</a:t>
            </a:r>
            <a:r>
              <a:rPr lang="fr-FR" dirty="0"/>
              <a:t> male, </a:t>
            </a:r>
            <a:r>
              <a:rPr lang="fr-FR" dirty="0" err="1"/>
              <a:t>with</a:t>
            </a:r>
            <a:r>
              <a:rPr lang="fr-FR" dirty="0"/>
              <a:t> a </a:t>
            </a:r>
            <a:r>
              <a:rPr lang="fr-FR" dirty="0" err="1"/>
              <a:t>median</a:t>
            </a:r>
            <a:r>
              <a:rPr lang="fr-FR" dirty="0"/>
              <a:t> Model of End-stage </a:t>
            </a:r>
            <a:r>
              <a:rPr lang="fr-FR" dirty="0" err="1"/>
              <a:t>Liver</a:t>
            </a:r>
            <a:r>
              <a:rPr lang="fr-FR" dirty="0"/>
              <a:t> </a:t>
            </a:r>
            <a:r>
              <a:rPr lang="fr-FR" dirty="0" err="1"/>
              <a:t>Disease</a:t>
            </a:r>
            <a:r>
              <a:rPr lang="fr-FR" dirty="0"/>
              <a:t> score of 10 (IQR: 8, 14). </a:t>
            </a:r>
            <a:r>
              <a:rPr lang="fr-FR" dirty="0" err="1"/>
              <a:t>Compared</a:t>
            </a:r>
            <a:r>
              <a:rPr lang="fr-FR" dirty="0"/>
              <a:t> to </a:t>
            </a:r>
            <a:r>
              <a:rPr lang="fr-FR" dirty="0" err="1"/>
              <a:t>traditional</a:t>
            </a:r>
            <a:r>
              <a:rPr lang="fr-FR" dirty="0"/>
              <a:t> Milan </a:t>
            </a:r>
            <a:r>
              <a:rPr lang="fr-FR" dirty="0" err="1"/>
              <a:t>Criteria</a:t>
            </a:r>
            <a:r>
              <a:rPr lang="fr-FR" dirty="0"/>
              <a:t>, </a:t>
            </a:r>
            <a:r>
              <a:rPr lang="fr-FR" dirty="0" err="1"/>
              <a:t>this</a:t>
            </a:r>
            <a:r>
              <a:rPr lang="fr-FR" dirty="0"/>
              <a:t> </a:t>
            </a:r>
            <a:r>
              <a:rPr lang="fr-FR" dirty="0" err="1"/>
              <a:t>cohort</a:t>
            </a:r>
            <a:r>
              <a:rPr lang="fr-FR" dirty="0"/>
              <a:t> </a:t>
            </a:r>
            <a:r>
              <a:rPr lang="fr-FR" dirty="0" err="1"/>
              <a:t>encompassed</a:t>
            </a:r>
            <a:r>
              <a:rPr lang="fr-FR" dirty="0"/>
              <a:t> a net of +380 (1.3%) patients </a:t>
            </a:r>
            <a:r>
              <a:rPr lang="fr-FR" dirty="0" err="1"/>
              <a:t>classified</a:t>
            </a:r>
            <a:r>
              <a:rPr lang="fr-FR" dirty="0"/>
              <a:t> as </a:t>
            </a:r>
            <a:r>
              <a:rPr lang="fr-FR" dirty="0" err="1"/>
              <a:t>within</a:t>
            </a:r>
            <a:r>
              <a:rPr lang="fr-FR" dirty="0"/>
              <a:t> OC. Patients </a:t>
            </a:r>
            <a:r>
              <a:rPr lang="fr-FR" dirty="0" err="1"/>
              <a:t>within</a:t>
            </a:r>
            <a:r>
              <a:rPr lang="fr-FR" dirty="0"/>
              <a:t> OC </a:t>
            </a:r>
            <a:r>
              <a:rPr lang="fr-FR" dirty="0" err="1"/>
              <a:t>reached</a:t>
            </a:r>
            <a:r>
              <a:rPr lang="fr-FR" dirty="0"/>
              <a:t> a 5-year OS of 76% (95%CI: 75, 76), </a:t>
            </a:r>
            <a:r>
              <a:rPr lang="fr-FR" dirty="0" err="1"/>
              <a:t>median</a:t>
            </a:r>
            <a:r>
              <a:rPr lang="fr-FR" dirty="0"/>
              <a:t> OS 13.5 </a:t>
            </a:r>
            <a:r>
              <a:rPr lang="fr-FR" dirty="0" err="1"/>
              <a:t>years</a:t>
            </a:r>
            <a:r>
              <a:rPr lang="fr-FR" dirty="0"/>
              <a:t> (95%CI: 13.2, 13.9). </a:t>
            </a:r>
            <a:r>
              <a:rPr lang="fr-FR" dirty="0" err="1"/>
              <a:t>Being</a:t>
            </a:r>
            <a:r>
              <a:rPr lang="fr-FR" dirty="0"/>
              <a:t> </a:t>
            </a:r>
            <a:r>
              <a:rPr lang="fr-FR" dirty="0" err="1"/>
              <a:t>within</a:t>
            </a:r>
            <a:r>
              <a:rPr lang="fr-FR" dirty="0"/>
              <a:t> OC </a:t>
            </a:r>
            <a:r>
              <a:rPr lang="fr-FR" dirty="0" err="1"/>
              <a:t>compared</a:t>
            </a:r>
            <a:r>
              <a:rPr lang="fr-FR" dirty="0"/>
              <a:t> to </a:t>
            </a:r>
            <a:r>
              <a:rPr lang="fr-FR" dirty="0" err="1"/>
              <a:t>beyond</a:t>
            </a:r>
            <a:r>
              <a:rPr lang="fr-FR" dirty="0"/>
              <a:t> OC </a:t>
            </a:r>
            <a:r>
              <a:rPr lang="fr-FR" dirty="0" err="1"/>
              <a:t>significantly</a:t>
            </a:r>
            <a:r>
              <a:rPr lang="fr-FR" dirty="0"/>
              <a:t> </a:t>
            </a:r>
            <a:r>
              <a:rPr lang="fr-FR" dirty="0" err="1"/>
              <a:t>decreases</a:t>
            </a:r>
            <a:r>
              <a:rPr lang="fr-FR" dirty="0"/>
              <a:t> the </a:t>
            </a:r>
            <a:r>
              <a:rPr lang="fr-FR" dirty="0" err="1"/>
              <a:t>risk</a:t>
            </a:r>
            <a:r>
              <a:rPr lang="fr-FR" dirty="0"/>
              <a:t> of HCC-</a:t>
            </a:r>
            <a:r>
              <a:rPr lang="fr-FR" dirty="0" err="1"/>
              <a:t>related</a:t>
            </a:r>
            <a:r>
              <a:rPr lang="fr-FR" dirty="0"/>
              <a:t> </a:t>
            </a:r>
            <a:r>
              <a:rPr lang="fr-FR" dirty="0" err="1"/>
              <a:t>deaths</a:t>
            </a:r>
            <a:r>
              <a:rPr lang="fr-FR" dirty="0"/>
              <a:t> (SHR 0.43; 95%CI: 0.36, 0.53). To </a:t>
            </a:r>
            <a:r>
              <a:rPr lang="fr-FR" dirty="0" err="1"/>
              <a:t>reassess</a:t>
            </a:r>
            <a:r>
              <a:rPr lang="fr-FR" dirty="0"/>
              <a:t> TTV and AFP </a:t>
            </a:r>
            <a:r>
              <a:rPr lang="fr-FR" dirty="0" err="1"/>
              <a:t>cutoffs</a:t>
            </a:r>
            <a:r>
              <a:rPr lang="fr-FR" dirty="0"/>
              <a:t> in patients </a:t>
            </a:r>
            <a:r>
              <a:rPr lang="fr-FR" dirty="0" err="1"/>
              <a:t>transplanted</a:t>
            </a:r>
            <a:r>
              <a:rPr lang="fr-FR" dirty="0"/>
              <a:t> </a:t>
            </a:r>
            <a:r>
              <a:rPr lang="fr-FR" dirty="0" err="1"/>
              <a:t>between</a:t>
            </a:r>
            <a:r>
              <a:rPr lang="fr-FR" dirty="0"/>
              <a:t> 2013 and 2016 (</a:t>
            </a:r>
            <a:r>
              <a:rPr lang="fr-FR" dirty="0" err="1"/>
              <a:t>contemporary</a:t>
            </a:r>
            <a:r>
              <a:rPr lang="fr-FR" dirty="0"/>
              <a:t> </a:t>
            </a:r>
            <a:r>
              <a:rPr lang="fr-FR" dirty="0" err="1"/>
              <a:t>era</a:t>
            </a:r>
            <a:r>
              <a:rPr lang="fr-FR" dirty="0"/>
              <a:t>) ; (n=6 592), a multivariable </a:t>
            </a:r>
            <a:r>
              <a:rPr lang="fr-FR" dirty="0" err="1"/>
              <a:t>prediction</a:t>
            </a:r>
            <a:r>
              <a:rPr lang="fr-FR" dirty="0"/>
              <a:t> of 5-year OS </a:t>
            </a:r>
            <a:r>
              <a:rPr lang="fr-FR" dirty="0" err="1"/>
              <a:t>was</a:t>
            </a:r>
            <a:r>
              <a:rPr lang="fr-FR" dirty="0"/>
              <a:t> </a:t>
            </a:r>
            <a:r>
              <a:rPr lang="fr-FR" dirty="0" err="1"/>
              <a:t>performed</a:t>
            </a:r>
            <a:r>
              <a:rPr lang="fr-FR" dirty="0"/>
              <a:t> and </a:t>
            </a:r>
            <a:r>
              <a:rPr lang="fr-FR" dirty="0" err="1"/>
              <a:t>presented</a:t>
            </a:r>
            <a:r>
              <a:rPr lang="fr-FR" dirty="0"/>
              <a:t> in contour </a:t>
            </a:r>
            <a:r>
              <a:rPr lang="fr-FR" dirty="0" err="1"/>
              <a:t>survival</a:t>
            </a:r>
            <a:r>
              <a:rPr lang="fr-FR" dirty="0"/>
              <a:t> plots (Figure 1). </a:t>
            </a:r>
            <a:r>
              <a:rPr lang="fr-FR" dirty="0" err="1"/>
              <a:t>Modelled</a:t>
            </a:r>
            <a:r>
              <a:rPr lang="fr-FR" dirty="0"/>
              <a:t> acceptable </a:t>
            </a:r>
            <a:r>
              <a:rPr lang="fr-FR" dirty="0" err="1"/>
              <a:t>outcome</a:t>
            </a:r>
            <a:r>
              <a:rPr lang="fr-FR" dirty="0"/>
              <a:t> (5-year OS &gt; 60%) </a:t>
            </a:r>
            <a:r>
              <a:rPr lang="fr-FR" dirty="0" err="1"/>
              <a:t>was</a:t>
            </a:r>
            <a:r>
              <a:rPr lang="fr-FR" dirty="0"/>
              <a:t> </a:t>
            </a:r>
            <a:r>
              <a:rPr lang="fr-FR" dirty="0" err="1"/>
              <a:t>reached</a:t>
            </a:r>
            <a:r>
              <a:rPr lang="fr-FR" dirty="0"/>
              <a:t> in four </a:t>
            </a:r>
            <a:r>
              <a:rPr lang="fr-FR" dirty="0" err="1"/>
              <a:t>categories</a:t>
            </a:r>
            <a:r>
              <a:rPr lang="fr-FR" dirty="0"/>
              <a:t>: </a:t>
            </a:r>
            <a:r>
              <a:rPr lang="fr-FR" dirty="0" err="1"/>
              <a:t>small</a:t>
            </a:r>
            <a:r>
              <a:rPr lang="fr-FR" dirty="0"/>
              <a:t> </a:t>
            </a:r>
            <a:r>
              <a:rPr lang="fr-FR" dirty="0" err="1"/>
              <a:t>tumors</a:t>
            </a:r>
            <a:r>
              <a:rPr lang="fr-FR" dirty="0"/>
              <a:t> (TTV 0 - 85 cm3 &amp; AFP ≤1 500 </a:t>
            </a:r>
            <a:r>
              <a:rPr lang="fr-FR" dirty="0" err="1"/>
              <a:t>ng</a:t>
            </a:r>
            <a:r>
              <a:rPr lang="fr-FR" dirty="0"/>
              <a:t>/</a:t>
            </a:r>
            <a:r>
              <a:rPr lang="fr-FR" dirty="0" err="1"/>
              <a:t>mL</a:t>
            </a:r>
            <a:r>
              <a:rPr lang="fr-FR" dirty="0"/>
              <a:t>), </a:t>
            </a:r>
            <a:r>
              <a:rPr lang="fr-FR" dirty="0" err="1"/>
              <a:t>moderate</a:t>
            </a:r>
            <a:r>
              <a:rPr lang="fr-FR" dirty="0"/>
              <a:t> </a:t>
            </a:r>
            <a:r>
              <a:rPr lang="fr-FR" dirty="0" err="1"/>
              <a:t>tumors</a:t>
            </a:r>
            <a:r>
              <a:rPr lang="fr-FR" dirty="0"/>
              <a:t> (TTV 86 – 160 cm3 &amp; AFP ≤ 1 000 </a:t>
            </a:r>
            <a:r>
              <a:rPr lang="fr-FR" dirty="0" err="1"/>
              <a:t>ng</a:t>
            </a:r>
            <a:r>
              <a:rPr lang="fr-FR" dirty="0"/>
              <a:t>/</a:t>
            </a:r>
            <a:r>
              <a:rPr lang="fr-FR" dirty="0" err="1"/>
              <a:t>mL</a:t>
            </a:r>
            <a:r>
              <a:rPr lang="fr-FR" dirty="0"/>
              <a:t>), large </a:t>
            </a:r>
            <a:r>
              <a:rPr lang="fr-FR" dirty="0" err="1"/>
              <a:t>tumors</a:t>
            </a:r>
            <a:r>
              <a:rPr lang="fr-FR" dirty="0"/>
              <a:t>: (TTV 161 – 250 cm3 &amp; AFP ≤ 750 </a:t>
            </a:r>
            <a:r>
              <a:rPr lang="fr-FR" dirty="0" err="1"/>
              <a:t>ng</a:t>
            </a:r>
            <a:r>
              <a:rPr lang="fr-FR" dirty="0"/>
              <a:t>/</a:t>
            </a:r>
            <a:r>
              <a:rPr lang="fr-FR" dirty="0" err="1"/>
              <a:t>mL</a:t>
            </a:r>
            <a:r>
              <a:rPr lang="fr-FR" dirty="0"/>
              <a:t>), and </a:t>
            </a:r>
            <a:r>
              <a:rPr lang="fr-FR" dirty="0" err="1"/>
              <a:t>very</a:t>
            </a:r>
            <a:r>
              <a:rPr lang="fr-FR" dirty="0"/>
              <a:t> large </a:t>
            </a:r>
            <a:r>
              <a:rPr lang="fr-FR" dirty="0" err="1"/>
              <a:t>tumors</a:t>
            </a:r>
            <a:r>
              <a:rPr lang="fr-FR" dirty="0"/>
              <a:t> (TTV 251 – 415 cm3 &amp; AFP ≤ 500 </a:t>
            </a:r>
            <a:r>
              <a:rPr lang="fr-FR" dirty="0" err="1"/>
              <a:t>ng</a:t>
            </a:r>
            <a:r>
              <a:rPr lang="fr-FR" dirty="0"/>
              <a:t>/</a:t>
            </a:r>
            <a:r>
              <a:rPr lang="fr-FR" dirty="0" err="1"/>
              <a:t>mL</a:t>
            </a:r>
            <a:r>
              <a:rPr lang="fr-FR" dirty="0"/>
              <a:t>). </a:t>
            </a:r>
            <a:r>
              <a:rPr lang="fr-FR" dirty="0" err="1"/>
              <a:t>These</a:t>
            </a:r>
            <a:r>
              <a:rPr lang="fr-FR" dirty="0"/>
              <a:t> </a:t>
            </a:r>
            <a:r>
              <a:rPr lang="fr-FR" dirty="0" err="1"/>
              <a:t>revised</a:t>
            </a:r>
            <a:r>
              <a:rPr lang="fr-FR" dirty="0"/>
              <a:t> Ontario </a:t>
            </a:r>
            <a:r>
              <a:rPr lang="fr-FR" dirty="0" err="1"/>
              <a:t>criteria</a:t>
            </a:r>
            <a:r>
              <a:rPr lang="fr-FR" dirty="0"/>
              <a:t> </a:t>
            </a:r>
            <a:r>
              <a:rPr lang="fr-FR" dirty="0" err="1"/>
              <a:t>were</a:t>
            </a:r>
            <a:r>
              <a:rPr lang="fr-FR" dirty="0"/>
              <a:t> </a:t>
            </a:r>
            <a:r>
              <a:rPr lang="fr-FR" dirty="0" err="1"/>
              <a:t>associated</a:t>
            </a:r>
            <a:r>
              <a:rPr lang="fr-FR" dirty="0"/>
              <a:t> </a:t>
            </a:r>
            <a:r>
              <a:rPr lang="fr-FR" dirty="0" err="1"/>
              <a:t>with</a:t>
            </a:r>
            <a:r>
              <a:rPr lang="fr-FR" dirty="0"/>
              <a:t> an </a:t>
            </a:r>
            <a:r>
              <a:rPr lang="fr-FR" dirty="0" err="1"/>
              <a:t>observed</a:t>
            </a:r>
            <a:r>
              <a:rPr lang="fr-FR" dirty="0"/>
              <a:t> 5-years OS of 76% (95%CI: 75, 76). </a:t>
            </a:r>
          </a:p>
          <a:p>
            <a:r>
              <a:rPr lang="fr-FR" b="1" dirty="0"/>
              <a:t>Conclusions</a:t>
            </a:r>
            <a:r>
              <a:rPr lang="fr-FR" dirty="0"/>
              <a:t>: The patients </a:t>
            </a:r>
            <a:r>
              <a:rPr lang="fr-FR" dirty="0" err="1"/>
              <a:t>within</a:t>
            </a:r>
            <a:r>
              <a:rPr lang="fr-FR" dirty="0"/>
              <a:t> OC have excellent </a:t>
            </a:r>
            <a:r>
              <a:rPr lang="fr-FR" dirty="0" err="1"/>
              <a:t>outcomes</a:t>
            </a:r>
            <a:r>
              <a:rPr lang="fr-FR" dirty="0"/>
              <a:t>. Extension of </a:t>
            </a:r>
            <a:r>
              <a:rPr lang="fr-FR" dirty="0" err="1"/>
              <a:t>these</a:t>
            </a:r>
            <a:r>
              <a:rPr lang="fr-FR" dirty="0"/>
              <a:t> </a:t>
            </a:r>
            <a:r>
              <a:rPr lang="fr-FR" dirty="0" err="1"/>
              <a:t>criteria</a:t>
            </a:r>
            <a:r>
              <a:rPr lang="fr-FR" dirty="0"/>
              <a:t> are </a:t>
            </a:r>
            <a:r>
              <a:rPr lang="fr-FR" dirty="0" err="1"/>
              <a:t>feasible</a:t>
            </a:r>
            <a:r>
              <a:rPr lang="fr-FR" dirty="0"/>
              <a:t> in </a:t>
            </a:r>
            <a:r>
              <a:rPr lang="fr-FR" dirty="0" err="1"/>
              <a:t>statistical</a:t>
            </a:r>
            <a:r>
              <a:rPr lang="fr-FR" dirty="0"/>
              <a:t> </a:t>
            </a:r>
            <a:r>
              <a:rPr lang="fr-FR" dirty="0" err="1"/>
              <a:t>models</a:t>
            </a:r>
            <a:r>
              <a:rPr lang="fr-FR" dirty="0"/>
              <a:t>. </a:t>
            </a:r>
            <a:r>
              <a:rPr lang="fr-FR" dirty="0" err="1"/>
              <a:t>Incorporating</a:t>
            </a:r>
            <a:r>
              <a:rPr lang="fr-FR" dirty="0"/>
              <a:t> AFP </a:t>
            </a:r>
            <a:r>
              <a:rPr lang="fr-FR" dirty="0" err="1"/>
              <a:t>allows</a:t>
            </a:r>
            <a:r>
              <a:rPr lang="fr-FR" dirty="0"/>
              <a:t> for </a:t>
            </a:r>
            <a:r>
              <a:rPr lang="fr-FR" dirty="0" err="1"/>
              <a:t>improved</a:t>
            </a:r>
            <a:r>
              <a:rPr lang="fr-FR" dirty="0"/>
              <a:t> </a:t>
            </a:r>
            <a:r>
              <a:rPr lang="fr-FR" dirty="0" err="1"/>
              <a:t>risk</a:t>
            </a:r>
            <a:r>
              <a:rPr lang="fr-FR" dirty="0"/>
              <a:t> stratification, </a:t>
            </a:r>
            <a:r>
              <a:rPr lang="fr-FR" dirty="0" err="1"/>
              <a:t>compared</a:t>
            </a:r>
            <a:r>
              <a:rPr lang="fr-FR" dirty="0"/>
              <a:t> to </a:t>
            </a:r>
            <a:r>
              <a:rPr lang="fr-FR" dirty="0" err="1"/>
              <a:t>morphometric</a:t>
            </a:r>
            <a:r>
              <a:rPr lang="fr-FR" dirty="0"/>
              <a:t> </a:t>
            </a:r>
            <a:r>
              <a:rPr lang="fr-FR" dirty="0" err="1"/>
              <a:t>cutoffs</a:t>
            </a:r>
            <a:r>
              <a:rPr lang="fr-FR" dirty="0"/>
              <a:t> </a:t>
            </a:r>
            <a:r>
              <a:rPr lang="fr-FR" dirty="0" err="1"/>
              <a:t>alone</a:t>
            </a:r>
            <a:r>
              <a:rPr lang="fr-FR" dirty="0"/>
              <a:t>.</a:t>
            </a:r>
          </a:p>
          <a:p>
            <a:endParaRPr lang="fr-FR" dirty="0"/>
          </a:p>
        </p:txBody>
      </p:sp>
      <p:sp>
        <p:nvSpPr>
          <p:cNvPr id="4" name="Espace réservé du numéro de diapositive 3">
            <a:extLst>
              <a:ext uri="{FF2B5EF4-FFF2-40B4-BE49-F238E27FC236}">
                <a16:creationId xmlns:a16="http://schemas.microsoft.com/office/drawing/2014/main" id="{D73AAB6A-8F95-52DE-A2AC-DB590F900D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2222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BE9A4-EF0F-F353-EA10-B51CB3C4A0E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B5EC6C4-288E-C3E3-9B26-D5CD1D8FC5F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9FCC408-7D06-033D-0760-1C759B042FEC}"/>
              </a:ext>
            </a:extLst>
          </p:cNvPr>
          <p:cNvSpPr>
            <a:spLocks noGrp="1"/>
          </p:cNvSpPr>
          <p:nvPr>
            <p:ph type="body" idx="1"/>
          </p:nvPr>
        </p:nvSpPr>
        <p:spPr/>
        <p:txBody>
          <a:bodyPr/>
          <a:lstStyle/>
          <a:p>
            <a:r>
              <a:rPr lang="fr-FR" b="0" i="1" dirty="0" err="1"/>
              <a:t>Abbreviations</a:t>
            </a:r>
            <a:r>
              <a:rPr lang="fr-FR" b="0" i="1" dirty="0"/>
              <a:t>: LT, </a:t>
            </a:r>
            <a:r>
              <a:rPr lang="en-US" sz="1200" b="0" i="1" u="none" strike="noStrike" baseline="0" dirty="0">
                <a:latin typeface="Arial" panose="020B0604020202020204" pitchFamily="34" charset="0"/>
                <a:cs typeface="Arial" panose="020B0604020202020204" pitchFamily="34" charset="0"/>
              </a:rPr>
              <a:t>Liver transplantation; BMI, </a:t>
            </a:r>
            <a:r>
              <a:rPr lang="en-US" dirty="0"/>
              <a:t>Body mass index.</a:t>
            </a:r>
            <a:endParaRPr lang="en-US" sz="1200" b="0" i="1" u="none" strike="noStrike" baseline="0" dirty="0">
              <a:latin typeface="Arial" panose="020B0604020202020204" pitchFamily="34" charset="0"/>
              <a:cs typeface="Arial" panose="020B0604020202020204" pitchFamily="34" charset="0"/>
            </a:endParaRPr>
          </a:p>
          <a:p>
            <a:endParaRPr lang="en-US" sz="1200" b="0" i="1" u="none" strike="noStrike" baseline="0" dirty="0">
              <a:latin typeface="Arial" panose="020B0604020202020204" pitchFamily="34" charset="0"/>
              <a:cs typeface="Arial" panose="020B0604020202020204" pitchFamily="34" charset="0"/>
            </a:endParaRPr>
          </a:p>
          <a:p>
            <a:r>
              <a:rPr lang="en-US" b="1" dirty="0"/>
              <a:t>Reference Number: 807</a:t>
            </a:r>
          </a:p>
          <a:p>
            <a:r>
              <a:rPr lang="en-US" b="1" dirty="0"/>
              <a:t>ABSTRACT TITLE: UNDERSTANDING THE IMPACT OF OBESITY ON LIVER TRANSPLANT OUTCOMES: A COMPREHENSIVE ANALYSIS</a:t>
            </a:r>
          </a:p>
          <a:p>
            <a:endParaRPr lang="en-US" dirty="0"/>
          </a:p>
          <a:p>
            <a:r>
              <a:rPr lang="en-US" b="1" dirty="0" err="1"/>
              <a:t>Mahmoudreza</a:t>
            </a:r>
            <a:r>
              <a:rPr lang="en-US" b="1" dirty="0"/>
              <a:t> Moein</a:t>
            </a:r>
            <a:r>
              <a:rPr lang="en-US" b="1" baseline="30000" dirty="0"/>
              <a:t>1</a:t>
            </a:r>
            <a:r>
              <a:rPr lang="en-US" b="1" dirty="0"/>
              <a:t>, Stephen Baio</a:t>
            </a:r>
            <a:r>
              <a:rPr lang="en-US" b="1" baseline="30000" dirty="0"/>
              <a:t>1</a:t>
            </a:r>
            <a:r>
              <a:rPr lang="en-US" b="1" dirty="0"/>
              <a:t>, Robert Contento</a:t>
            </a:r>
            <a:r>
              <a:rPr lang="en-US" b="1" baseline="30000" dirty="0"/>
              <a:t>1</a:t>
            </a:r>
            <a:r>
              <a:rPr lang="en-US" b="1" dirty="0"/>
              <a:t>, Tasiyah Essop</a:t>
            </a:r>
            <a:r>
              <a:rPr lang="en-US" b="1" baseline="30000" dirty="0"/>
              <a:t>1</a:t>
            </a:r>
            <a:r>
              <a:rPr lang="en-US" b="1" dirty="0"/>
              <a:t>, Amin Bahreini</a:t>
            </a:r>
            <a:r>
              <a:rPr lang="en-US" b="1" baseline="30000" dirty="0"/>
              <a:t>1</a:t>
            </a:r>
            <a:r>
              <a:rPr lang="en-US" b="1" dirty="0"/>
              <a:t>, Mahsa Abedini</a:t>
            </a:r>
            <a:r>
              <a:rPr lang="en-US" b="1" baseline="30000" dirty="0"/>
              <a:t>2</a:t>
            </a:r>
            <a:r>
              <a:rPr lang="en-US" b="1" dirty="0"/>
              <a:t>, Marjan Abedini</a:t>
            </a:r>
            <a:r>
              <a:rPr lang="en-US" b="1" baseline="30000" dirty="0"/>
              <a:t>1</a:t>
            </a:r>
            <a:r>
              <a:rPr lang="en-US" b="1" dirty="0"/>
              <a:t>, Matin Moallem Shahri</a:t>
            </a:r>
            <a:r>
              <a:rPr lang="en-US" b="1" baseline="30000" dirty="0"/>
              <a:t>1</a:t>
            </a:r>
            <a:r>
              <a:rPr lang="en-US" b="1" dirty="0"/>
              <a:t>, Abolfazl Jamshidi</a:t>
            </a:r>
            <a:r>
              <a:rPr lang="en-US" b="1" baseline="30000" dirty="0"/>
              <a:t>1</a:t>
            </a:r>
            <a:r>
              <a:rPr lang="en-US" b="1" dirty="0"/>
              <a:t>, Reza Saidi</a:t>
            </a:r>
            <a:r>
              <a:rPr lang="en-US" b="1" baseline="30000" dirty="0"/>
              <a:t>1</a:t>
            </a:r>
            <a:r>
              <a:rPr lang="en-US" b="1" dirty="0"/>
              <a:t> </a:t>
            </a:r>
          </a:p>
          <a:p>
            <a:endParaRPr lang="en-US" dirty="0"/>
          </a:p>
          <a:p>
            <a:r>
              <a:rPr lang="en-US" i="1" baseline="30000" dirty="0"/>
              <a:t>1</a:t>
            </a:r>
            <a:r>
              <a:rPr lang="en-US" i="1" dirty="0"/>
              <a:t>SUNY Upstate Medical University, Surgery/Division of Transplant Services, Syracuse, United States, </a:t>
            </a:r>
            <a:r>
              <a:rPr lang="en-US" i="1" baseline="30000" dirty="0"/>
              <a:t>2</a:t>
            </a:r>
            <a:r>
              <a:rPr lang="en-US" i="1" dirty="0"/>
              <a:t>Alma Mater </a:t>
            </a:r>
            <a:r>
              <a:rPr lang="en-US" i="1" dirty="0" err="1"/>
              <a:t>Studiorum</a:t>
            </a:r>
            <a:r>
              <a:rPr lang="en-US" i="1" dirty="0"/>
              <a:t> - Università di Bologna, Department of Medical and Serological Sciences, Bologna, Italy</a:t>
            </a:r>
          </a:p>
          <a:p>
            <a:endParaRPr lang="en-US" dirty="0"/>
          </a:p>
          <a:p>
            <a:r>
              <a:rPr lang="en-US" b="1" dirty="0"/>
              <a:t>Background</a:t>
            </a:r>
            <a:r>
              <a:rPr lang="en-US" dirty="0"/>
              <a:t>: Exclusion criteria for liver transplant (LT) based on obesity vary throughout transplant centers, and morbid obesity is listed as a relative contraindication in many transplant centers. The purpose of this investigation is to assess how effective it is to exclude individuals from LT by using BMI as a criterion.</a:t>
            </a:r>
          </a:p>
          <a:p>
            <a:r>
              <a:rPr lang="en-US" b="1" dirty="0"/>
              <a:t>Methods</a:t>
            </a:r>
            <a:r>
              <a:rPr lang="en-US" dirty="0"/>
              <a:t>: A retrospective longitudinal analysis of liver transplant patient outcomes from January 2001 to May 2020 was conducted using the UNOS database. The cohort was categorized into subgroups based on transplant date and body mass index (BMI) of the recipients. </a:t>
            </a:r>
          </a:p>
          <a:p>
            <a:r>
              <a:rPr lang="en-US" b="1" dirty="0"/>
              <a:t>Results</a:t>
            </a:r>
            <a:r>
              <a:rPr lang="en-US" dirty="0"/>
              <a:t>: A total of 118486 LT cases included in the study. Based on their BMI, patients were split into three groups: BMI</a:t>
            </a:r>
            <a:r>
              <a:rPr lang="fr-FR" dirty="0"/>
              <a:t>&lt;35 kg/m2, 35</a:t>
            </a:r>
            <a:r>
              <a:rPr lang="pt-BR" sz="1200" b="0" i="0" u="none" strike="noStrike" dirty="0">
                <a:solidFill>
                  <a:srgbClr val="000000"/>
                </a:solidFill>
                <a:effectLst/>
                <a:latin typeface="Arial" panose="020B0604020202020204" pitchFamily="34" charset="0"/>
              </a:rPr>
              <a:t>≤BMM≤40 </a:t>
            </a:r>
            <a:r>
              <a:rPr lang="fr-FR" dirty="0"/>
              <a:t>kg/m2, and BMI≥</a:t>
            </a:r>
            <a:r>
              <a:rPr lang="fr-FR" sz="1200" b="0" i="0" u="none" strike="noStrike" dirty="0">
                <a:solidFill>
                  <a:srgbClr val="000000"/>
                </a:solidFill>
                <a:effectLst/>
                <a:latin typeface="Arial" panose="020B0604020202020204" pitchFamily="34" charset="0"/>
              </a:rPr>
              <a:t>40 </a:t>
            </a:r>
            <a:r>
              <a:rPr lang="en-US" dirty="0"/>
              <a:t>kg/m2. The data analysis revealed a significant improvement in 10-year graft survival in the 2011-2020 group compared to the 2001-2010 group (Mean 70% vs. 53%, P&lt;0.001). Interestingly, BMI above 35 kg/m2 did not have a significant effect on the graft survival and in both time frames, there was no clinically significant difference between the recipients of different BMI spectrum. The patient's survival was also characterized by the same pattern. Primary graft failure was the most significant cause of allograft transplant failure in all the BMI spectrum, except recipients with a BMI</a:t>
            </a:r>
            <a:r>
              <a:rPr lang="fr-FR" dirty="0"/>
              <a:t>&lt;</a:t>
            </a:r>
            <a:r>
              <a:rPr lang="en-US" dirty="0"/>
              <a:t>35 kg/m2, in 2011-2020 group.</a:t>
            </a:r>
          </a:p>
          <a:p>
            <a:r>
              <a:rPr lang="en-US" b="1" dirty="0"/>
              <a:t>Conclusions</a:t>
            </a:r>
            <a:r>
              <a:rPr lang="en-US" dirty="0"/>
              <a:t>: The long-term outcome of liver transplants in obese patients has been promising, particularly in the last decade. The outcomes of LT in patients requiring a LT are not significantly affected by BMI, considering the advancements in surgical techniques and post-operation improvements and excluding obese patients based on BMI alone would be inappropriate.</a:t>
            </a:r>
            <a:endParaRPr lang="fr-FR" dirty="0"/>
          </a:p>
        </p:txBody>
      </p:sp>
      <p:sp>
        <p:nvSpPr>
          <p:cNvPr id="4" name="Espace réservé du numéro de diapositive 3">
            <a:extLst>
              <a:ext uri="{FF2B5EF4-FFF2-40B4-BE49-F238E27FC236}">
                <a16:creationId xmlns:a16="http://schemas.microsoft.com/office/drawing/2014/main" id="{C97649A7-E972-08CF-222A-78BA51194A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47695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D8422-90F3-8A6F-AD1D-48CC9B9B053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4F9C22C-5A16-5AFB-8013-865F80673F8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DC29FB8-6541-F204-FDB2-E3FF496F514E}"/>
              </a:ext>
            </a:extLst>
          </p:cNvPr>
          <p:cNvSpPr>
            <a:spLocks noGrp="1"/>
          </p:cNvSpPr>
          <p:nvPr>
            <p:ph type="body" idx="1"/>
          </p:nvPr>
        </p:nvSpPr>
        <p:spPr/>
        <p:txBody>
          <a:bodyPr/>
          <a:lstStyle/>
          <a:p>
            <a:r>
              <a:rPr lang="fr-FR" b="0" i="1" dirty="0" err="1"/>
              <a:t>Abbreviations</a:t>
            </a:r>
            <a:r>
              <a:rPr lang="fr-FR" b="0" i="1" dirty="0"/>
              <a:t>: LT, </a:t>
            </a:r>
            <a:r>
              <a:rPr lang="en-US" sz="1200" b="0" i="1" u="none" strike="noStrike" baseline="0" dirty="0">
                <a:latin typeface="Arial" panose="020B0604020202020204" pitchFamily="34" charset="0"/>
                <a:cs typeface="Arial" panose="020B0604020202020204" pitchFamily="34" charset="0"/>
              </a:rPr>
              <a:t>Liver transplantation; BMI, </a:t>
            </a:r>
            <a:r>
              <a:rPr lang="en-US" dirty="0"/>
              <a:t>Body mass index.</a:t>
            </a:r>
            <a:endParaRPr lang="en-US" sz="1200" b="0" i="1" u="none" strike="noStrike" baseline="0" dirty="0">
              <a:latin typeface="Arial" panose="020B0604020202020204" pitchFamily="34" charset="0"/>
              <a:cs typeface="Arial" panose="020B0604020202020204" pitchFamily="34" charset="0"/>
            </a:endParaRPr>
          </a:p>
          <a:p>
            <a:endParaRPr lang="en-US" sz="1200" b="0" i="1" u="none" strike="noStrike" baseline="0" dirty="0">
              <a:latin typeface="Arial" panose="020B0604020202020204" pitchFamily="34" charset="0"/>
              <a:cs typeface="Arial" panose="020B0604020202020204" pitchFamily="34" charset="0"/>
            </a:endParaRPr>
          </a:p>
          <a:p>
            <a:r>
              <a:rPr lang="en-US" b="1" dirty="0"/>
              <a:t>Reference Number: 807</a:t>
            </a:r>
          </a:p>
          <a:p>
            <a:r>
              <a:rPr lang="en-US" b="1" dirty="0"/>
              <a:t>ABSTRACT TITLE: UNDERSTANDING THE IMPACT OF OBESITY ON LIVER TRANSPLANT OUTCOMES: A COMPREHENSIVE ANALYSIS</a:t>
            </a:r>
          </a:p>
          <a:p>
            <a:endParaRPr lang="en-US" dirty="0"/>
          </a:p>
          <a:p>
            <a:r>
              <a:rPr lang="en-US" b="1" dirty="0" err="1"/>
              <a:t>Mahmoudreza</a:t>
            </a:r>
            <a:r>
              <a:rPr lang="en-US" b="1" dirty="0"/>
              <a:t> Moein</a:t>
            </a:r>
            <a:r>
              <a:rPr lang="en-US" b="1" baseline="30000" dirty="0"/>
              <a:t>1</a:t>
            </a:r>
            <a:r>
              <a:rPr lang="en-US" b="1" dirty="0"/>
              <a:t>, Stephen Baio</a:t>
            </a:r>
            <a:r>
              <a:rPr lang="en-US" b="1" baseline="30000" dirty="0"/>
              <a:t>1</a:t>
            </a:r>
            <a:r>
              <a:rPr lang="en-US" b="1" dirty="0"/>
              <a:t>, Robert Contento</a:t>
            </a:r>
            <a:r>
              <a:rPr lang="en-US" b="1" baseline="30000" dirty="0"/>
              <a:t>1</a:t>
            </a:r>
            <a:r>
              <a:rPr lang="en-US" b="1" dirty="0"/>
              <a:t>, Tasiyah Essop</a:t>
            </a:r>
            <a:r>
              <a:rPr lang="en-US" b="1" baseline="30000" dirty="0"/>
              <a:t>1</a:t>
            </a:r>
            <a:r>
              <a:rPr lang="en-US" b="1" dirty="0"/>
              <a:t>, Amin Bahreini</a:t>
            </a:r>
            <a:r>
              <a:rPr lang="en-US" b="1" baseline="30000" dirty="0"/>
              <a:t>1</a:t>
            </a:r>
            <a:r>
              <a:rPr lang="en-US" b="1" dirty="0"/>
              <a:t>, Mahsa Abedini</a:t>
            </a:r>
            <a:r>
              <a:rPr lang="en-US" b="1" baseline="30000" dirty="0"/>
              <a:t>2</a:t>
            </a:r>
            <a:r>
              <a:rPr lang="en-US" b="1" dirty="0"/>
              <a:t>, Marjan Abedini</a:t>
            </a:r>
            <a:r>
              <a:rPr lang="en-US" b="1" baseline="30000" dirty="0"/>
              <a:t>1</a:t>
            </a:r>
            <a:r>
              <a:rPr lang="en-US" b="1" dirty="0"/>
              <a:t>, Matin Moallem Shahri</a:t>
            </a:r>
            <a:r>
              <a:rPr lang="en-US" b="1" baseline="30000" dirty="0"/>
              <a:t>1</a:t>
            </a:r>
            <a:r>
              <a:rPr lang="en-US" b="1" dirty="0"/>
              <a:t>, Abolfazl Jamshidi</a:t>
            </a:r>
            <a:r>
              <a:rPr lang="en-US" b="1" baseline="30000" dirty="0"/>
              <a:t>1</a:t>
            </a:r>
            <a:r>
              <a:rPr lang="en-US" b="1" dirty="0"/>
              <a:t>, Reza Saidi</a:t>
            </a:r>
            <a:r>
              <a:rPr lang="en-US" b="1" baseline="30000" dirty="0"/>
              <a:t>1</a:t>
            </a:r>
            <a:r>
              <a:rPr lang="en-US" b="1" dirty="0"/>
              <a:t> </a:t>
            </a:r>
          </a:p>
          <a:p>
            <a:endParaRPr lang="en-US" dirty="0"/>
          </a:p>
          <a:p>
            <a:r>
              <a:rPr lang="en-US" i="1" baseline="30000" dirty="0"/>
              <a:t>1</a:t>
            </a:r>
            <a:r>
              <a:rPr lang="en-US" i="1" dirty="0"/>
              <a:t>SUNY Upstate Medical University, Surgery/Division of Transplant Services, Syracuse, United States, </a:t>
            </a:r>
            <a:r>
              <a:rPr lang="en-US" i="1" baseline="30000" dirty="0"/>
              <a:t>2</a:t>
            </a:r>
            <a:r>
              <a:rPr lang="en-US" i="1" dirty="0"/>
              <a:t>Alma Mater </a:t>
            </a:r>
            <a:r>
              <a:rPr lang="en-US" i="1" dirty="0" err="1"/>
              <a:t>Studiorum</a:t>
            </a:r>
            <a:r>
              <a:rPr lang="en-US" i="1" dirty="0"/>
              <a:t> - Università di Bologna, Department of Medical and Serological Sciences, Bologna, Italy</a:t>
            </a:r>
          </a:p>
          <a:p>
            <a:endParaRPr lang="en-US" dirty="0"/>
          </a:p>
          <a:p>
            <a:r>
              <a:rPr lang="en-US" b="1" dirty="0"/>
              <a:t>Background</a:t>
            </a:r>
            <a:r>
              <a:rPr lang="en-US" dirty="0"/>
              <a:t>: Exclusion criteria for liver transplant (LT) based on obesity vary throughout transplant centers, and morbid obesity is listed as a relative contraindication in many transplant centers. The purpose of this investigation is to assess how effective it is to exclude individuals from LT by using BMI as a criterion.</a:t>
            </a:r>
          </a:p>
          <a:p>
            <a:r>
              <a:rPr lang="en-US" b="1" dirty="0"/>
              <a:t>Methods</a:t>
            </a:r>
            <a:r>
              <a:rPr lang="en-US" dirty="0"/>
              <a:t>: A retrospective longitudinal analysis of liver transplant patient outcomes from January 2001 to May 2020 was conducted using the UNOS database. The cohort was categorized into subgroups based on transplant date and body mass index (BMI) of the recipients. </a:t>
            </a:r>
          </a:p>
          <a:p>
            <a:r>
              <a:rPr lang="en-US" b="1" dirty="0"/>
              <a:t>Results</a:t>
            </a:r>
            <a:r>
              <a:rPr lang="en-US" dirty="0"/>
              <a:t>: A total of 118486 LT cases included in the study. Based on their BMI, patients were split into three groups: BMI</a:t>
            </a:r>
            <a:r>
              <a:rPr lang="fr-FR" dirty="0"/>
              <a:t>&lt;35 kg/m2, 35</a:t>
            </a:r>
            <a:r>
              <a:rPr lang="pt-BR" sz="1200" b="0" i="0" u="none" strike="noStrike" dirty="0">
                <a:solidFill>
                  <a:srgbClr val="000000"/>
                </a:solidFill>
                <a:effectLst/>
                <a:latin typeface="Arial" panose="020B0604020202020204" pitchFamily="34" charset="0"/>
              </a:rPr>
              <a:t>≤BMM≤40 </a:t>
            </a:r>
            <a:r>
              <a:rPr lang="fr-FR" dirty="0"/>
              <a:t>kg/m2, and BMI≥</a:t>
            </a:r>
            <a:r>
              <a:rPr lang="fr-FR" sz="1200" b="0" i="0" u="none" strike="noStrike" dirty="0">
                <a:solidFill>
                  <a:srgbClr val="000000"/>
                </a:solidFill>
                <a:effectLst/>
                <a:latin typeface="Arial" panose="020B0604020202020204" pitchFamily="34" charset="0"/>
              </a:rPr>
              <a:t>40 </a:t>
            </a:r>
            <a:r>
              <a:rPr lang="en-US" dirty="0"/>
              <a:t>kg/m2. The data analysis revealed a significant improvement in 10-year graft survival in the 2011-2020 group compared to the 2001-2010 group (Mean 70% vs. 53%, P&lt;0.001). Interestingly, BMI above 35 kg/m2 did not have a significant effect on the graft survival and in both time frames, there was no clinically significant difference between the recipients of different BMI spectrum. The patient's survival was also characterized by the same pattern. Primary graft failure was the most significant cause of allograft transplant failure in all the BMI spectrum, except recipients with a BMI</a:t>
            </a:r>
            <a:r>
              <a:rPr lang="fr-FR" dirty="0"/>
              <a:t>&lt;</a:t>
            </a:r>
            <a:r>
              <a:rPr lang="en-US" dirty="0"/>
              <a:t>35 kg/m2, in 2011-2020 group.</a:t>
            </a:r>
          </a:p>
          <a:p>
            <a:r>
              <a:rPr lang="en-US" b="1" dirty="0"/>
              <a:t>Conclusions</a:t>
            </a:r>
            <a:r>
              <a:rPr lang="en-US" dirty="0"/>
              <a:t>: The long-term outcome of liver transplants in obese patients has been promising, particularly in the last decade. The outcomes of LT in patients requiring a LT are not significantly affected by BMI, considering the advancements in surgical techniques and post-operation improvements and excluding obese patients based on BMI alone would be inappropriate.</a:t>
            </a:r>
            <a:endParaRPr lang="fr-FR" dirty="0"/>
          </a:p>
          <a:p>
            <a:endParaRPr lang="fr-FR" dirty="0"/>
          </a:p>
        </p:txBody>
      </p:sp>
      <p:sp>
        <p:nvSpPr>
          <p:cNvPr id="4" name="Espace réservé du numéro de diapositive 3">
            <a:extLst>
              <a:ext uri="{FF2B5EF4-FFF2-40B4-BE49-F238E27FC236}">
                <a16:creationId xmlns:a16="http://schemas.microsoft.com/office/drawing/2014/main" id="{A5348DA5-1ADA-740B-26FD-92ADAB46D9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97849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67244-E838-11C4-7444-9B80BA0E570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A2E69BA-EEC0-6A66-B67E-A20585BE5A7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3F4C538-81FA-B06F-198E-8EFB91369967}"/>
              </a:ext>
            </a:extLst>
          </p:cNvPr>
          <p:cNvSpPr>
            <a:spLocks noGrp="1"/>
          </p:cNvSpPr>
          <p:nvPr>
            <p:ph type="body" idx="1"/>
          </p:nvPr>
        </p:nvSpPr>
        <p:spPr/>
        <p:txBody>
          <a:bodyPr/>
          <a:lstStyle/>
          <a:p>
            <a:pPr algn="just"/>
            <a:r>
              <a:rPr lang="fr-FR" b="0" i="1" dirty="0" err="1">
                <a:latin typeface="+mn-lt"/>
              </a:rPr>
              <a:t>Abbreviations</a:t>
            </a:r>
            <a:r>
              <a:rPr lang="fr-FR" b="0" i="1" dirty="0">
                <a:latin typeface="+mn-lt"/>
              </a:rPr>
              <a:t>: SLT, </a:t>
            </a:r>
            <a:r>
              <a:rPr lang="en-US" sz="1200" b="0" i="1" u="none" strike="noStrike" baseline="0" dirty="0">
                <a:latin typeface="+mn-lt"/>
                <a:cs typeface="Arial" panose="020B0604020202020204" pitchFamily="34" charset="0"/>
              </a:rPr>
              <a:t>Split liver transplantation; ERLT, extended right lobe transplantation; NLTR, </a:t>
            </a:r>
            <a:r>
              <a:rPr kumimoji="0" lang="en-US"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Nordic Liver Transplant Registry; WLT, Whole liver </a:t>
            </a:r>
            <a:r>
              <a:rPr lang="en-US" sz="1200" b="0" i="1" u="none" strike="noStrike" baseline="0" dirty="0">
                <a:latin typeface="+mn-lt"/>
                <a:cs typeface="Arial" panose="020B0604020202020204" pitchFamily="34" charset="0"/>
              </a:rPr>
              <a:t>transplantation</a:t>
            </a:r>
            <a:r>
              <a:rPr lang="en-US" i="1" dirty="0">
                <a:latin typeface="+mn-lt"/>
              </a:rPr>
              <a:t>.</a:t>
            </a:r>
            <a:endParaRPr lang="en-US" sz="1200" b="0" i="1" u="none" strike="noStrike" baseline="0" dirty="0">
              <a:latin typeface="+mn-lt"/>
              <a:cs typeface="Arial" panose="020B0604020202020204" pitchFamily="34" charset="0"/>
            </a:endParaRPr>
          </a:p>
          <a:p>
            <a:endParaRPr lang="fr-FR" b="1" dirty="0"/>
          </a:p>
          <a:p>
            <a:r>
              <a:rPr lang="fr-FR" b="1" dirty="0"/>
              <a:t>Reference </a:t>
            </a:r>
            <a:r>
              <a:rPr lang="fr-FR" b="1" dirty="0" err="1"/>
              <a:t>Number</a:t>
            </a:r>
            <a:r>
              <a:rPr lang="fr-FR" b="1" dirty="0"/>
              <a:t>: 2593 </a:t>
            </a:r>
          </a:p>
          <a:p>
            <a:r>
              <a:rPr lang="fr-FR" b="1" dirty="0" err="1"/>
              <a:t>Outcome</a:t>
            </a:r>
            <a:r>
              <a:rPr lang="fr-FR" b="1" dirty="0"/>
              <a:t> of split-</a:t>
            </a:r>
            <a:r>
              <a:rPr lang="fr-FR" b="1" dirty="0" err="1"/>
              <a:t>liver</a:t>
            </a:r>
            <a:r>
              <a:rPr lang="fr-FR" b="1" dirty="0"/>
              <a:t> transplantation </a:t>
            </a:r>
            <a:r>
              <a:rPr lang="fr-FR" b="1" dirty="0" err="1"/>
              <a:t>with</a:t>
            </a:r>
            <a:r>
              <a:rPr lang="fr-FR" b="1" dirty="0"/>
              <a:t> </a:t>
            </a:r>
            <a:r>
              <a:rPr lang="fr-FR" b="1" dirty="0" err="1"/>
              <a:t>extended</a:t>
            </a:r>
            <a:r>
              <a:rPr lang="fr-FR" b="1" dirty="0"/>
              <a:t> right </a:t>
            </a:r>
            <a:r>
              <a:rPr lang="fr-FR" b="1" dirty="0" err="1"/>
              <a:t>grafts</a:t>
            </a:r>
            <a:r>
              <a:rPr lang="fr-FR" b="1" dirty="0"/>
              <a:t> </a:t>
            </a:r>
            <a:r>
              <a:rPr lang="fr-FR" b="1" dirty="0" err="1"/>
              <a:t>within</a:t>
            </a:r>
            <a:r>
              <a:rPr lang="fr-FR" b="1" dirty="0"/>
              <a:t> </a:t>
            </a:r>
            <a:r>
              <a:rPr lang="fr-FR" b="1" dirty="0" err="1"/>
              <a:t>Scandiatransplant</a:t>
            </a:r>
            <a:r>
              <a:rPr lang="fr-FR" b="1" dirty="0"/>
              <a:t> </a:t>
            </a:r>
          </a:p>
          <a:p>
            <a:endParaRPr lang="fr-FR" dirty="0"/>
          </a:p>
          <a:p>
            <a:r>
              <a:rPr lang="fr-FR" b="1" i="0" dirty="0"/>
              <a:t>Vera Nilsén</a:t>
            </a:r>
            <a:r>
              <a:rPr lang="fr-FR" b="1" i="0" baseline="30000" dirty="0"/>
              <a:t>1,2</a:t>
            </a:r>
            <a:r>
              <a:rPr lang="fr-FR" b="1" i="0" dirty="0"/>
              <a:t>, Emil Bluhme</a:t>
            </a:r>
            <a:r>
              <a:rPr lang="fr-FR" b="1" i="0" baseline="30000" dirty="0"/>
              <a:t>1,2</a:t>
            </a:r>
            <a:r>
              <a:rPr lang="fr-FR" b="1" i="0" dirty="0"/>
              <a:t>, Ilse </a:t>
            </a:r>
            <a:r>
              <a:rPr lang="fr-FR" b="1" i="0" dirty="0" err="1"/>
              <a:t>Duus</a:t>
            </a:r>
            <a:r>
              <a:rPr lang="fr-FR" b="1" i="0" dirty="0"/>
              <a:t> Weinreich</a:t>
            </a:r>
            <a:r>
              <a:rPr lang="fr-FR" b="1" i="0" baseline="30000" dirty="0"/>
              <a:t>3</a:t>
            </a:r>
            <a:r>
              <a:rPr lang="fr-FR" b="1" i="0" dirty="0"/>
              <a:t>, </a:t>
            </a:r>
            <a:r>
              <a:rPr lang="fr-FR" b="1" i="0" dirty="0" err="1"/>
              <a:t>Espen</a:t>
            </a:r>
            <a:r>
              <a:rPr lang="fr-FR" b="1" i="0" dirty="0"/>
              <a:t> Melum</a:t>
            </a:r>
            <a:r>
              <a:rPr lang="fr-FR" b="1" i="0" baseline="30000" dirty="0"/>
              <a:t>4</a:t>
            </a:r>
            <a:r>
              <a:rPr lang="fr-FR" b="1" i="0" dirty="0"/>
              <a:t>, </a:t>
            </a:r>
            <a:r>
              <a:rPr lang="fr-FR" b="1" i="0" dirty="0" err="1"/>
              <a:t>Morten</a:t>
            </a:r>
            <a:r>
              <a:rPr lang="fr-FR" b="1" i="0" dirty="0"/>
              <a:t> Hagness</a:t>
            </a:r>
            <a:r>
              <a:rPr lang="fr-FR" b="1" i="0" baseline="30000" dirty="0"/>
              <a:t>4</a:t>
            </a:r>
            <a:r>
              <a:rPr lang="fr-FR" b="1" i="0" dirty="0"/>
              <a:t>, Lise </a:t>
            </a:r>
            <a:r>
              <a:rPr lang="fr-FR" b="1" i="0" dirty="0" err="1"/>
              <a:t>Katrine</a:t>
            </a:r>
            <a:r>
              <a:rPr lang="fr-FR" b="1" i="0" dirty="0"/>
              <a:t> Engsaeter</a:t>
            </a:r>
            <a:r>
              <a:rPr lang="fr-FR" b="1" i="0" baseline="30000" dirty="0"/>
              <a:t>4</a:t>
            </a:r>
            <a:r>
              <a:rPr lang="fr-FR" b="1" i="0" dirty="0"/>
              <a:t>, Bastian Pedersen</a:t>
            </a:r>
            <a:r>
              <a:rPr lang="fr-FR" b="1" i="0" baseline="30000" dirty="0"/>
              <a:t>4</a:t>
            </a:r>
            <a:r>
              <a:rPr lang="fr-FR" b="1" i="0" dirty="0"/>
              <a:t>, William Bennet</a:t>
            </a:r>
            <a:r>
              <a:rPr lang="fr-FR" b="1" i="0" baseline="30000" dirty="0"/>
              <a:t>5</a:t>
            </a:r>
            <a:r>
              <a:rPr lang="fr-FR" b="1" i="0" dirty="0"/>
              <a:t>, Fredrik Rorsman</a:t>
            </a:r>
            <a:r>
              <a:rPr lang="fr-FR" b="1" i="0" baseline="30000" dirty="0"/>
              <a:t>6</a:t>
            </a:r>
            <a:r>
              <a:rPr lang="fr-FR" b="1" i="0" dirty="0"/>
              <a:t>, </a:t>
            </a:r>
            <a:r>
              <a:rPr lang="fr-FR" b="1" i="0" dirty="0" err="1"/>
              <a:t>Delal</a:t>
            </a:r>
            <a:r>
              <a:rPr lang="fr-FR" b="1" i="0" dirty="0"/>
              <a:t> Akdag</a:t>
            </a:r>
            <a:r>
              <a:rPr lang="fr-FR" b="1" i="0" baseline="30000" dirty="0"/>
              <a:t>7</a:t>
            </a:r>
            <a:r>
              <a:rPr lang="fr-FR" b="1" i="0" dirty="0"/>
              <a:t>, Andreas </a:t>
            </a:r>
            <a:r>
              <a:rPr lang="fr-FR" b="1" i="0" dirty="0" err="1"/>
              <a:t>Arendtsen</a:t>
            </a:r>
            <a:r>
              <a:rPr lang="fr-FR" b="1" i="0" dirty="0"/>
              <a:t> Rostved</a:t>
            </a:r>
            <a:r>
              <a:rPr lang="fr-FR" b="1" i="0" baseline="30000" dirty="0"/>
              <a:t>7</a:t>
            </a:r>
            <a:r>
              <a:rPr lang="fr-FR" b="1" i="0" dirty="0"/>
              <a:t>, Hans-Christian Pommergaard</a:t>
            </a:r>
            <a:r>
              <a:rPr lang="fr-FR" b="1" i="0" baseline="30000" dirty="0"/>
              <a:t>7,8,9</a:t>
            </a:r>
            <a:r>
              <a:rPr lang="fr-FR" b="1" i="0" dirty="0"/>
              <a:t>, </a:t>
            </a:r>
            <a:r>
              <a:rPr lang="fr-FR" b="1" i="0" dirty="0" err="1"/>
              <a:t>Nicolai</a:t>
            </a:r>
            <a:r>
              <a:rPr lang="fr-FR" b="1" i="0" dirty="0"/>
              <a:t> </a:t>
            </a:r>
            <a:r>
              <a:rPr lang="fr-FR" b="1" i="0" dirty="0" err="1"/>
              <a:t>Aagaard</a:t>
            </a:r>
            <a:r>
              <a:rPr lang="fr-FR" b="1" i="0" dirty="0"/>
              <a:t> Schultz</a:t>
            </a:r>
            <a:r>
              <a:rPr lang="fr-FR" b="1" i="0" baseline="30000" dirty="0"/>
              <a:t>7</a:t>
            </a:r>
            <a:r>
              <a:rPr lang="fr-FR" b="1" i="0" dirty="0"/>
              <a:t>, Allan Rasmussen</a:t>
            </a:r>
            <a:r>
              <a:rPr lang="fr-FR" b="1" i="0" baseline="30000" dirty="0"/>
              <a:t>7</a:t>
            </a:r>
            <a:r>
              <a:rPr lang="fr-FR" b="1" i="0" dirty="0"/>
              <a:t>, </a:t>
            </a:r>
            <a:r>
              <a:rPr lang="fr-FR" b="1" i="0" dirty="0" err="1"/>
              <a:t>Pål</a:t>
            </a:r>
            <a:r>
              <a:rPr lang="fr-FR" b="1" i="0" dirty="0"/>
              <a:t>-Dag Line</a:t>
            </a:r>
            <a:r>
              <a:rPr lang="fr-FR" b="1" i="0" baseline="30000" dirty="0"/>
              <a:t>4</a:t>
            </a:r>
            <a:r>
              <a:rPr lang="fr-FR" b="1" i="0" dirty="0"/>
              <a:t>, Andres Tein</a:t>
            </a:r>
            <a:r>
              <a:rPr lang="fr-FR" b="1" i="0" baseline="30000" dirty="0"/>
              <a:t>10</a:t>
            </a:r>
            <a:r>
              <a:rPr lang="fr-FR" b="1" i="0" dirty="0"/>
              <a:t>, Arno Nordin</a:t>
            </a:r>
            <a:r>
              <a:rPr lang="fr-FR" b="1" i="0" baseline="30000" dirty="0"/>
              <a:t>11</a:t>
            </a:r>
            <a:r>
              <a:rPr lang="fr-FR" b="1" i="0" dirty="0"/>
              <a:t>, Christina Villard</a:t>
            </a:r>
            <a:r>
              <a:rPr lang="fr-FR" b="1" i="0" baseline="30000" dirty="0"/>
              <a:t>2,12</a:t>
            </a:r>
            <a:r>
              <a:rPr lang="fr-FR" b="1" i="0" dirty="0"/>
              <a:t>, Carl Jorns</a:t>
            </a:r>
            <a:r>
              <a:rPr lang="fr-FR" b="1" i="0" baseline="30000" dirty="0"/>
              <a:t>1,2</a:t>
            </a:r>
            <a:r>
              <a:rPr lang="fr-FR" b="1" i="0" dirty="0"/>
              <a:t> </a:t>
            </a:r>
          </a:p>
          <a:p>
            <a:endParaRPr lang="fr-FR" dirty="0"/>
          </a:p>
          <a:p>
            <a:r>
              <a:rPr lang="fr-FR" i="1" baseline="30000" dirty="0"/>
              <a:t>1</a:t>
            </a:r>
            <a:r>
              <a:rPr lang="fr-FR" i="1" dirty="0"/>
              <a:t>Karolinska </a:t>
            </a:r>
            <a:r>
              <a:rPr lang="fr-FR" i="1" dirty="0" err="1"/>
              <a:t>Institutet</a:t>
            </a:r>
            <a:r>
              <a:rPr lang="fr-FR" i="1" dirty="0"/>
              <a:t>, </a:t>
            </a:r>
            <a:r>
              <a:rPr lang="fr-FR" i="1" dirty="0" err="1"/>
              <a:t>Department</a:t>
            </a:r>
            <a:r>
              <a:rPr lang="fr-FR" i="1" dirty="0"/>
              <a:t> of </a:t>
            </a:r>
            <a:r>
              <a:rPr lang="fr-FR" i="1" dirty="0" err="1"/>
              <a:t>Clinical</a:t>
            </a:r>
            <a:r>
              <a:rPr lang="fr-FR" i="1" dirty="0"/>
              <a:t> Science, Intervention and </a:t>
            </a:r>
            <a:r>
              <a:rPr lang="fr-FR" i="1" dirty="0" err="1"/>
              <a:t>Technology</a:t>
            </a:r>
            <a:r>
              <a:rPr lang="fr-FR" i="1" dirty="0"/>
              <a:t>, CLINTEC, Stockholm, </a:t>
            </a:r>
            <a:r>
              <a:rPr lang="fr-FR" i="1" dirty="0" err="1"/>
              <a:t>Sweden</a:t>
            </a:r>
            <a:r>
              <a:rPr lang="fr-FR" i="1" dirty="0"/>
              <a:t>, </a:t>
            </a:r>
            <a:r>
              <a:rPr lang="fr-FR" i="1" baseline="30000" dirty="0"/>
              <a:t>2</a:t>
            </a:r>
            <a:r>
              <a:rPr lang="fr-FR" i="1" dirty="0"/>
              <a:t>Karolinska </a:t>
            </a:r>
            <a:r>
              <a:rPr lang="fr-FR" i="1" dirty="0" err="1"/>
              <a:t>University</a:t>
            </a:r>
            <a:r>
              <a:rPr lang="fr-FR" i="1" dirty="0"/>
              <a:t> Hospital Huddinge, </a:t>
            </a:r>
            <a:r>
              <a:rPr lang="fr-FR" i="1" dirty="0" err="1"/>
              <a:t>Department</a:t>
            </a:r>
            <a:r>
              <a:rPr lang="fr-FR" i="1" dirty="0"/>
              <a:t> of Transplantation </a:t>
            </a:r>
            <a:r>
              <a:rPr lang="fr-FR" i="1" dirty="0" err="1"/>
              <a:t>Surgery</a:t>
            </a:r>
            <a:r>
              <a:rPr lang="fr-FR" i="1" dirty="0"/>
              <a:t>, Stockholm, </a:t>
            </a:r>
            <a:r>
              <a:rPr lang="fr-FR" i="1" dirty="0" err="1"/>
              <a:t>Sweden</a:t>
            </a:r>
            <a:r>
              <a:rPr lang="fr-FR" i="1" dirty="0"/>
              <a:t>, </a:t>
            </a:r>
            <a:r>
              <a:rPr lang="fr-FR" i="1" baseline="30000" dirty="0"/>
              <a:t>3</a:t>
            </a:r>
            <a:r>
              <a:rPr lang="fr-FR" i="1" dirty="0"/>
              <a:t>Aarhus </a:t>
            </a:r>
            <a:r>
              <a:rPr lang="fr-FR" i="1" dirty="0" err="1"/>
              <a:t>University</a:t>
            </a:r>
            <a:r>
              <a:rPr lang="fr-FR" i="1" dirty="0"/>
              <a:t> Hospital, </a:t>
            </a:r>
            <a:r>
              <a:rPr lang="fr-FR" i="1" dirty="0" err="1"/>
              <a:t>Scandiatransplant</a:t>
            </a:r>
            <a:r>
              <a:rPr lang="fr-FR" i="1" dirty="0"/>
              <a:t>, Aarhus, </a:t>
            </a:r>
            <a:r>
              <a:rPr lang="fr-FR" i="1" dirty="0" err="1"/>
              <a:t>Denmark</a:t>
            </a:r>
            <a:r>
              <a:rPr lang="fr-FR" i="1" dirty="0"/>
              <a:t>, </a:t>
            </a:r>
            <a:r>
              <a:rPr lang="fr-FR" i="1" baseline="30000" dirty="0"/>
              <a:t>4</a:t>
            </a:r>
            <a:r>
              <a:rPr lang="fr-FR" i="1" dirty="0"/>
              <a:t>Oslo </a:t>
            </a:r>
            <a:r>
              <a:rPr lang="fr-FR" i="1" dirty="0" err="1"/>
              <a:t>University</a:t>
            </a:r>
            <a:r>
              <a:rPr lang="fr-FR" i="1" dirty="0"/>
              <a:t> Hospital </a:t>
            </a:r>
            <a:r>
              <a:rPr lang="fr-FR" i="1" dirty="0" err="1"/>
              <a:t>Rikshospitalet</a:t>
            </a:r>
            <a:r>
              <a:rPr lang="fr-FR" i="1" dirty="0"/>
              <a:t>, Division of </a:t>
            </a:r>
            <a:r>
              <a:rPr lang="fr-FR" i="1" dirty="0" err="1"/>
              <a:t>Surgery</a:t>
            </a:r>
            <a:r>
              <a:rPr lang="fr-FR" i="1" dirty="0"/>
              <a:t> and </a:t>
            </a:r>
            <a:r>
              <a:rPr lang="fr-FR" i="1" dirty="0" err="1"/>
              <a:t>Specialized</a:t>
            </a:r>
            <a:r>
              <a:rPr lang="fr-FR" i="1" dirty="0"/>
              <a:t> </a:t>
            </a:r>
            <a:r>
              <a:rPr lang="fr-FR" i="1" dirty="0" err="1"/>
              <a:t>Medicine</a:t>
            </a:r>
            <a:r>
              <a:rPr lang="fr-FR" i="1" dirty="0"/>
              <a:t>, Oslo, </a:t>
            </a:r>
            <a:r>
              <a:rPr lang="fr-FR" i="1" dirty="0" err="1"/>
              <a:t>Norway</a:t>
            </a:r>
            <a:r>
              <a:rPr lang="fr-FR" i="1" dirty="0"/>
              <a:t>, </a:t>
            </a:r>
            <a:r>
              <a:rPr lang="fr-FR" i="1" baseline="30000" dirty="0"/>
              <a:t>5</a:t>
            </a:r>
            <a:r>
              <a:rPr lang="fr-FR" i="1" dirty="0"/>
              <a:t>Sahlgrenska </a:t>
            </a:r>
            <a:r>
              <a:rPr lang="fr-FR" i="1" dirty="0" err="1"/>
              <a:t>University</a:t>
            </a:r>
            <a:r>
              <a:rPr lang="fr-FR" i="1" dirty="0"/>
              <a:t> Hospital, Transplant Institute, </a:t>
            </a:r>
            <a:r>
              <a:rPr lang="fr-FR" i="1" dirty="0" err="1"/>
              <a:t>Gothenburg</a:t>
            </a:r>
            <a:r>
              <a:rPr lang="fr-FR" i="1" dirty="0"/>
              <a:t>, </a:t>
            </a:r>
            <a:r>
              <a:rPr lang="fr-FR" i="1" dirty="0" err="1"/>
              <a:t>Sweden</a:t>
            </a:r>
            <a:r>
              <a:rPr lang="fr-FR" i="1" dirty="0"/>
              <a:t>, </a:t>
            </a:r>
            <a:r>
              <a:rPr lang="fr-FR" i="1" baseline="30000" dirty="0"/>
              <a:t>6</a:t>
            </a:r>
            <a:r>
              <a:rPr lang="fr-FR" i="1" dirty="0"/>
              <a:t>Uppsala </a:t>
            </a:r>
            <a:r>
              <a:rPr lang="fr-FR" i="1" dirty="0" err="1"/>
              <a:t>University</a:t>
            </a:r>
            <a:r>
              <a:rPr lang="fr-FR" i="1" dirty="0"/>
              <a:t> Hospital, </a:t>
            </a:r>
            <a:r>
              <a:rPr lang="fr-FR" i="1" dirty="0" err="1"/>
              <a:t>Department</a:t>
            </a:r>
            <a:r>
              <a:rPr lang="fr-FR" i="1" dirty="0"/>
              <a:t> of </a:t>
            </a:r>
            <a:r>
              <a:rPr lang="fr-FR" i="1" dirty="0" err="1"/>
              <a:t>Gastroenterology</a:t>
            </a:r>
            <a:r>
              <a:rPr lang="fr-FR" i="1" dirty="0"/>
              <a:t> and </a:t>
            </a:r>
            <a:r>
              <a:rPr lang="fr-FR" i="1" dirty="0" err="1"/>
              <a:t>Hepatology</a:t>
            </a:r>
            <a:r>
              <a:rPr lang="fr-FR" i="1" dirty="0"/>
              <a:t>, Uppsala, </a:t>
            </a:r>
            <a:r>
              <a:rPr lang="fr-FR" i="1" dirty="0" err="1"/>
              <a:t>Sweden</a:t>
            </a:r>
            <a:r>
              <a:rPr lang="fr-FR" i="1" dirty="0"/>
              <a:t>, </a:t>
            </a:r>
            <a:r>
              <a:rPr lang="fr-FR" i="1" baseline="30000" dirty="0"/>
              <a:t>7</a:t>
            </a:r>
            <a:r>
              <a:rPr lang="fr-FR" i="1" dirty="0"/>
              <a:t>Copenhagen </a:t>
            </a:r>
            <a:r>
              <a:rPr lang="fr-FR" i="1" dirty="0" err="1"/>
              <a:t>University</a:t>
            </a:r>
            <a:r>
              <a:rPr lang="fr-FR" i="1" dirty="0"/>
              <a:t> Hospital, </a:t>
            </a:r>
            <a:r>
              <a:rPr lang="fr-FR" i="1" dirty="0" err="1"/>
              <a:t>Rigshospitalet</a:t>
            </a:r>
            <a:r>
              <a:rPr lang="fr-FR" i="1" dirty="0"/>
              <a:t>, </a:t>
            </a:r>
            <a:r>
              <a:rPr lang="fr-FR" i="1" dirty="0" err="1"/>
              <a:t>Department</a:t>
            </a:r>
            <a:r>
              <a:rPr lang="fr-FR" i="1" dirty="0"/>
              <a:t> of </a:t>
            </a:r>
            <a:r>
              <a:rPr lang="fr-FR" i="1" dirty="0" err="1"/>
              <a:t>Surgery</a:t>
            </a:r>
            <a:r>
              <a:rPr lang="fr-FR" i="1" dirty="0"/>
              <a:t> and Transplantation, </a:t>
            </a:r>
            <a:r>
              <a:rPr lang="fr-FR" i="1" dirty="0" err="1"/>
              <a:t>Copenhagen</a:t>
            </a:r>
            <a:r>
              <a:rPr lang="fr-FR" i="1" dirty="0"/>
              <a:t>, </a:t>
            </a:r>
            <a:r>
              <a:rPr lang="fr-FR" i="1" dirty="0" err="1"/>
              <a:t>Denmark</a:t>
            </a:r>
            <a:r>
              <a:rPr lang="fr-FR" i="1" dirty="0"/>
              <a:t>, </a:t>
            </a:r>
            <a:r>
              <a:rPr lang="fr-FR" i="1" baseline="30000" dirty="0"/>
              <a:t>8</a:t>
            </a:r>
            <a:r>
              <a:rPr lang="fr-FR" i="1" dirty="0"/>
              <a:t>Centre for Cancer and </a:t>
            </a:r>
            <a:r>
              <a:rPr lang="fr-FR" i="1" dirty="0" err="1"/>
              <a:t>Organ</a:t>
            </a:r>
            <a:r>
              <a:rPr lang="fr-FR" i="1" dirty="0"/>
              <a:t> </a:t>
            </a:r>
            <a:r>
              <a:rPr lang="fr-FR" i="1" dirty="0" err="1"/>
              <a:t>Diseases</a:t>
            </a:r>
            <a:r>
              <a:rPr lang="fr-FR" i="1" dirty="0"/>
              <a:t>, </a:t>
            </a:r>
            <a:r>
              <a:rPr lang="fr-FR" i="1" dirty="0" err="1"/>
              <a:t>Rigshospitalet</a:t>
            </a:r>
            <a:r>
              <a:rPr lang="fr-FR" i="1" dirty="0"/>
              <a:t>, </a:t>
            </a:r>
            <a:r>
              <a:rPr lang="fr-FR" i="1" dirty="0" err="1"/>
              <a:t>Hepatic</a:t>
            </a:r>
            <a:r>
              <a:rPr lang="fr-FR" i="1" dirty="0"/>
              <a:t> </a:t>
            </a:r>
            <a:r>
              <a:rPr lang="fr-FR" i="1" dirty="0" err="1"/>
              <a:t>Malignancy</a:t>
            </a:r>
            <a:r>
              <a:rPr lang="fr-FR" i="1" dirty="0"/>
              <a:t> </a:t>
            </a:r>
            <a:r>
              <a:rPr lang="fr-FR" i="1" dirty="0" err="1"/>
              <a:t>Surgical</a:t>
            </a:r>
            <a:r>
              <a:rPr lang="fr-FR" i="1" dirty="0"/>
              <a:t> </a:t>
            </a:r>
            <a:r>
              <a:rPr lang="fr-FR" i="1" dirty="0" err="1"/>
              <a:t>Research</a:t>
            </a:r>
            <a:r>
              <a:rPr lang="fr-FR" i="1" dirty="0"/>
              <a:t> Unit (HEPSURU), </a:t>
            </a:r>
            <a:r>
              <a:rPr lang="fr-FR" i="1" dirty="0" err="1"/>
              <a:t>Department</a:t>
            </a:r>
            <a:r>
              <a:rPr lang="fr-FR" i="1" dirty="0"/>
              <a:t> of </a:t>
            </a:r>
            <a:r>
              <a:rPr lang="fr-FR" i="1" dirty="0" err="1"/>
              <a:t>Surgery</a:t>
            </a:r>
            <a:r>
              <a:rPr lang="fr-FR" i="1" dirty="0"/>
              <a:t> and Transplantation, </a:t>
            </a:r>
            <a:r>
              <a:rPr lang="fr-FR" i="1" dirty="0" err="1"/>
              <a:t>Copenhagen</a:t>
            </a:r>
            <a:r>
              <a:rPr lang="fr-FR" i="1" dirty="0"/>
              <a:t>, </a:t>
            </a:r>
            <a:r>
              <a:rPr lang="fr-FR" i="1" dirty="0" err="1"/>
              <a:t>Denmark</a:t>
            </a:r>
            <a:r>
              <a:rPr lang="fr-FR" i="1" dirty="0"/>
              <a:t>, </a:t>
            </a:r>
            <a:r>
              <a:rPr lang="fr-FR" i="1" baseline="30000" dirty="0"/>
              <a:t>9</a:t>
            </a:r>
            <a:r>
              <a:rPr lang="fr-FR" i="1" dirty="0"/>
              <a:t>University of </a:t>
            </a:r>
            <a:r>
              <a:rPr lang="fr-FR" i="1" dirty="0" err="1"/>
              <a:t>Copenhagen</a:t>
            </a:r>
            <a:r>
              <a:rPr lang="fr-FR" i="1" dirty="0"/>
              <a:t>, </a:t>
            </a:r>
            <a:r>
              <a:rPr lang="fr-FR" i="1" dirty="0" err="1"/>
              <a:t>Department</a:t>
            </a:r>
            <a:r>
              <a:rPr lang="fr-FR" i="1" dirty="0"/>
              <a:t> of </a:t>
            </a:r>
            <a:r>
              <a:rPr lang="fr-FR" i="1" dirty="0" err="1"/>
              <a:t>Clinical</a:t>
            </a:r>
            <a:r>
              <a:rPr lang="fr-FR" i="1" dirty="0"/>
              <a:t> </a:t>
            </a:r>
            <a:r>
              <a:rPr lang="fr-FR" i="1" dirty="0" err="1"/>
              <a:t>Medicine</a:t>
            </a:r>
            <a:r>
              <a:rPr lang="fr-FR" i="1" dirty="0"/>
              <a:t>, </a:t>
            </a:r>
            <a:r>
              <a:rPr lang="fr-FR" i="1" dirty="0" err="1"/>
              <a:t>Copenhagen</a:t>
            </a:r>
            <a:r>
              <a:rPr lang="fr-FR" i="1" dirty="0"/>
              <a:t>, </a:t>
            </a:r>
            <a:r>
              <a:rPr lang="fr-FR" i="1" dirty="0" err="1"/>
              <a:t>Denmark</a:t>
            </a:r>
            <a:r>
              <a:rPr lang="fr-FR" i="1" dirty="0"/>
              <a:t>, </a:t>
            </a:r>
            <a:r>
              <a:rPr lang="fr-FR" i="1" baseline="30000" dirty="0"/>
              <a:t>10</a:t>
            </a:r>
            <a:r>
              <a:rPr lang="fr-FR" i="1" dirty="0"/>
              <a:t>University of Tartu, </a:t>
            </a:r>
            <a:r>
              <a:rPr lang="fr-FR" i="1" dirty="0" err="1"/>
              <a:t>Department</a:t>
            </a:r>
            <a:r>
              <a:rPr lang="fr-FR" i="1" dirty="0"/>
              <a:t> of </a:t>
            </a:r>
            <a:r>
              <a:rPr lang="fr-FR" i="1" dirty="0" err="1"/>
              <a:t>Surgery</a:t>
            </a:r>
            <a:r>
              <a:rPr lang="fr-FR" i="1" dirty="0"/>
              <a:t> (ARKI), Tartu, </a:t>
            </a:r>
            <a:r>
              <a:rPr lang="fr-FR" i="1" dirty="0" err="1"/>
              <a:t>Estonia</a:t>
            </a:r>
            <a:r>
              <a:rPr lang="fr-FR" i="1" dirty="0"/>
              <a:t>, </a:t>
            </a:r>
            <a:r>
              <a:rPr lang="fr-FR" i="1" baseline="30000" dirty="0"/>
              <a:t>11</a:t>
            </a:r>
            <a:r>
              <a:rPr lang="fr-FR" i="1" dirty="0"/>
              <a:t>Helsinki </a:t>
            </a:r>
            <a:r>
              <a:rPr lang="fr-FR" i="1" dirty="0" err="1"/>
              <a:t>University</a:t>
            </a:r>
            <a:r>
              <a:rPr lang="fr-FR" i="1" dirty="0"/>
              <a:t> Hospital and </a:t>
            </a:r>
            <a:r>
              <a:rPr lang="fr-FR" i="1" dirty="0" err="1"/>
              <a:t>University</a:t>
            </a:r>
            <a:r>
              <a:rPr lang="fr-FR" i="1" dirty="0"/>
              <a:t> of Helsinki, Transplantation and </a:t>
            </a:r>
            <a:r>
              <a:rPr lang="fr-FR" i="1" dirty="0" err="1"/>
              <a:t>Liver</a:t>
            </a:r>
            <a:r>
              <a:rPr lang="fr-FR" i="1" dirty="0"/>
              <a:t> </a:t>
            </a:r>
            <a:r>
              <a:rPr lang="fr-FR" i="1" dirty="0" err="1"/>
              <a:t>Surgery</a:t>
            </a:r>
            <a:r>
              <a:rPr lang="fr-FR" i="1" dirty="0"/>
              <a:t>, Helsinki, </a:t>
            </a:r>
            <a:r>
              <a:rPr lang="fr-FR" i="1" dirty="0" err="1"/>
              <a:t>Finland</a:t>
            </a:r>
            <a:r>
              <a:rPr lang="fr-FR" i="1" dirty="0"/>
              <a:t>, 12Karolinska </a:t>
            </a:r>
            <a:r>
              <a:rPr lang="fr-FR" i="1" dirty="0" err="1"/>
              <a:t>Institutet</a:t>
            </a:r>
            <a:r>
              <a:rPr lang="fr-FR" i="1" dirty="0"/>
              <a:t>, </a:t>
            </a:r>
            <a:r>
              <a:rPr lang="fr-FR" i="1" dirty="0" err="1"/>
              <a:t>Department</a:t>
            </a:r>
            <a:r>
              <a:rPr lang="fr-FR" i="1" dirty="0"/>
              <a:t> of </a:t>
            </a:r>
            <a:r>
              <a:rPr lang="fr-FR" i="1" dirty="0" err="1"/>
              <a:t>Medicine</a:t>
            </a:r>
            <a:r>
              <a:rPr lang="fr-FR" i="1" dirty="0"/>
              <a:t> Huddinge, Stockholm, </a:t>
            </a:r>
            <a:r>
              <a:rPr lang="fr-FR" i="1" dirty="0" err="1"/>
              <a:t>Sweden</a:t>
            </a:r>
            <a:r>
              <a:rPr lang="fr-FR" i="1" dirty="0"/>
              <a:t> </a:t>
            </a:r>
          </a:p>
          <a:p>
            <a:endParaRPr lang="fr-FR" dirty="0"/>
          </a:p>
          <a:p>
            <a:r>
              <a:rPr lang="fr-FR" b="1" dirty="0"/>
              <a:t>Background</a:t>
            </a:r>
            <a:r>
              <a:rPr lang="fr-FR" dirty="0"/>
              <a:t>: Split </a:t>
            </a:r>
            <a:r>
              <a:rPr lang="fr-FR" dirty="0" err="1"/>
              <a:t>liver</a:t>
            </a:r>
            <a:r>
              <a:rPr lang="fr-FR" dirty="0"/>
              <a:t> transplantation (SLT) </a:t>
            </a:r>
            <a:r>
              <a:rPr lang="fr-FR" dirty="0" err="1"/>
              <a:t>addresses</a:t>
            </a:r>
            <a:r>
              <a:rPr lang="fr-FR" dirty="0"/>
              <a:t> </a:t>
            </a:r>
            <a:r>
              <a:rPr lang="fr-FR" dirty="0" err="1"/>
              <a:t>organ</a:t>
            </a:r>
            <a:r>
              <a:rPr lang="fr-FR" dirty="0"/>
              <a:t> </a:t>
            </a:r>
            <a:r>
              <a:rPr lang="fr-FR" dirty="0" err="1"/>
              <a:t>shortages</a:t>
            </a:r>
            <a:r>
              <a:rPr lang="fr-FR" dirty="0"/>
              <a:t> by </a:t>
            </a:r>
            <a:r>
              <a:rPr lang="fr-FR" dirty="0" err="1"/>
              <a:t>dividing</a:t>
            </a:r>
            <a:r>
              <a:rPr lang="fr-FR" dirty="0"/>
              <a:t> one </a:t>
            </a:r>
            <a:r>
              <a:rPr lang="fr-FR" dirty="0" err="1"/>
              <a:t>liver</a:t>
            </a:r>
            <a:r>
              <a:rPr lang="fr-FR" dirty="0"/>
              <a:t> for </a:t>
            </a:r>
            <a:r>
              <a:rPr lang="fr-FR" dirty="0" err="1"/>
              <a:t>two</a:t>
            </a:r>
            <a:r>
              <a:rPr lang="fr-FR" dirty="0"/>
              <a:t> </a:t>
            </a:r>
            <a:r>
              <a:rPr lang="fr-FR" dirty="0" err="1"/>
              <a:t>recipients</a:t>
            </a:r>
            <a:r>
              <a:rPr lang="fr-FR" dirty="0"/>
              <a:t>, </a:t>
            </a:r>
            <a:r>
              <a:rPr lang="fr-FR" dirty="0" err="1"/>
              <a:t>benefiting</a:t>
            </a:r>
            <a:r>
              <a:rPr lang="fr-FR" dirty="0"/>
              <a:t> </a:t>
            </a:r>
            <a:r>
              <a:rPr lang="fr-FR" dirty="0" err="1"/>
              <a:t>pediatric</a:t>
            </a:r>
            <a:r>
              <a:rPr lang="fr-FR" dirty="0"/>
              <a:t> patients </a:t>
            </a:r>
            <a:r>
              <a:rPr lang="fr-FR" dirty="0" err="1"/>
              <a:t>with</a:t>
            </a:r>
            <a:r>
              <a:rPr lang="fr-FR" dirty="0"/>
              <a:t> size-</a:t>
            </a:r>
            <a:r>
              <a:rPr lang="fr-FR" dirty="0" err="1"/>
              <a:t>matched</a:t>
            </a:r>
            <a:r>
              <a:rPr lang="fr-FR" dirty="0"/>
              <a:t> </a:t>
            </a:r>
            <a:r>
              <a:rPr lang="fr-FR" dirty="0" err="1"/>
              <a:t>grafts</a:t>
            </a:r>
            <a:r>
              <a:rPr lang="fr-FR" dirty="0"/>
              <a:t> </a:t>
            </a:r>
            <a:r>
              <a:rPr lang="fr-FR" dirty="0" err="1"/>
              <a:t>while</a:t>
            </a:r>
            <a:r>
              <a:rPr lang="fr-FR" dirty="0"/>
              <a:t> </a:t>
            </a:r>
            <a:r>
              <a:rPr lang="fr-FR" dirty="0" err="1"/>
              <a:t>preserving</a:t>
            </a:r>
            <a:r>
              <a:rPr lang="fr-FR" dirty="0"/>
              <a:t> the </a:t>
            </a:r>
            <a:r>
              <a:rPr lang="fr-FR" dirty="0" err="1"/>
              <a:t>adult</a:t>
            </a:r>
            <a:r>
              <a:rPr lang="fr-FR" dirty="0"/>
              <a:t> </a:t>
            </a:r>
            <a:r>
              <a:rPr lang="fr-FR" dirty="0" err="1"/>
              <a:t>donor</a:t>
            </a:r>
            <a:r>
              <a:rPr lang="fr-FR" dirty="0"/>
              <a:t> pool. </a:t>
            </a:r>
            <a:r>
              <a:rPr lang="fr-FR" dirty="0" err="1"/>
              <a:t>Since</a:t>
            </a:r>
            <a:r>
              <a:rPr lang="fr-FR" dirty="0"/>
              <a:t> </a:t>
            </a:r>
            <a:r>
              <a:rPr lang="fr-FR" dirty="0" err="1"/>
              <a:t>Scandiatransplant</a:t>
            </a:r>
            <a:r>
              <a:rPr lang="fr-FR" dirty="0"/>
              <a:t> </a:t>
            </a:r>
            <a:r>
              <a:rPr lang="fr-FR" dirty="0" err="1"/>
              <a:t>implemented</a:t>
            </a:r>
            <a:r>
              <a:rPr lang="fr-FR" dirty="0"/>
              <a:t> a split </a:t>
            </a:r>
            <a:r>
              <a:rPr lang="fr-FR" dirty="0" err="1"/>
              <a:t>liver</a:t>
            </a:r>
            <a:r>
              <a:rPr lang="fr-FR" dirty="0"/>
              <a:t> </a:t>
            </a:r>
            <a:r>
              <a:rPr lang="fr-FR" dirty="0" err="1"/>
              <a:t>policy</a:t>
            </a:r>
            <a:r>
              <a:rPr lang="fr-FR" dirty="0"/>
              <a:t> and </a:t>
            </a:r>
            <a:r>
              <a:rPr lang="fr-FR" dirty="0" err="1"/>
              <a:t>shared</a:t>
            </a:r>
            <a:r>
              <a:rPr lang="fr-FR" dirty="0"/>
              <a:t> </a:t>
            </a:r>
            <a:r>
              <a:rPr lang="fr-FR" dirty="0" err="1"/>
              <a:t>pediatric</a:t>
            </a:r>
            <a:r>
              <a:rPr lang="fr-FR" dirty="0"/>
              <a:t> </a:t>
            </a:r>
            <a:r>
              <a:rPr lang="fr-FR" dirty="0" err="1"/>
              <a:t>waiting</a:t>
            </a:r>
            <a:r>
              <a:rPr lang="fr-FR" dirty="0"/>
              <a:t> </a:t>
            </a:r>
            <a:r>
              <a:rPr lang="fr-FR" dirty="0" err="1"/>
              <a:t>list</a:t>
            </a:r>
            <a:r>
              <a:rPr lang="fr-FR" dirty="0"/>
              <a:t> in 2015, </a:t>
            </a:r>
            <a:r>
              <a:rPr lang="fr-FR" dirty="0" err="1"/>
              <a:t>pediatric</a:t>
            </a:r>
            <a:r>
              <a:rPr lang="fr-FR" dirty="0"/>
              <a:t> </a:t>
            </a:r>
            <a:r>
              <a:rPr lang="fr-FR" dirty="0" err="1"/>
              <a:t>waiting</a:t>
            </a:r>
            <a:r>
              <a:rPr lang="fr-FR" dirty="0"/>
              <a:t> times have </a:t>
            </a:r>
            <a:r>
              <a:rPr lang="fr-FR" dirty="0" err="1"/>
              <a:t>improved</a:t>
            </a:r>
            <a:r>
              <a:rPr lang="fr-FR" dirty="0"/>
              <a:t>. </a:t>
            </a:r>
            <a:r>
              <a:rPr lang="fr-FR" dirty="0" err="1"/>
              <a:t>However</a:t>
            </a:r>
            <a:r>
              <a:rPr lang="fr-FR" dirty="0"/>
              <a:t>, </a:t>
            </a:r>
            <a:r>
              <a:rPr lang="fr-FR" dirty="0" err="1"/>
              <a:t>extended</a:t>
            </a:r>
            <a:r>
              <a:rPr lang="fr-FR" dirty="0"/>
              <a:t> right lobe transplantation (ERLT) </a:t>
            </a:r>
            <a:r>
              <a:rPr lang="fr-FR" dirty="0" err="1"/>
              <a:t>outcomes</a:t>
            </a:r>
            <a:r>
              <a:rPr lang="fr-FR" dirty="0"/>
              <a:t> </a:t>
            </a:r>
            <a:r>
              <a:rPr lang="fr-FR" dirty="0" err="1"/>
              <a:t>remain</a:t>
            </a:r>
            <a:r>
              <a:rPr lang="fr-FR" dirty="0"/>
              <a:t> </a:t>
            </a:r>
            <a:r>
              <a:rPr lang="fr-FR" dirty="0" err="1"/>
              <a:t>debated</a:t>
            </a:r>
            <a:r>
              <a:rPr lang="fr-FR" dirty="0"/>
              <a:t> due to </a:t>
            </a:r>
            <a:r>
              <a:rPr lang="fr-FR" dirty="0" err="1"/>
              <a:t>higher</a:t>
            </a:r>
            <a:r>
              <a:rPr lang="fr-FR" dirty="0"/>
              <a:t> </a:t>
            </a:r>
            <a:r>
              <a:rPr lang="fr-FR" dirty="0" err="1"/>
              <a:t>reported</a:t>
            </a:r>
            <a:r>
              <a:rPr lang="fr-FR" dirty="0"/>
              <a:t> complication rates and </a:t>
            </a:r>
            <a:r>
              <a:rPr lang="fr-FR" dirty="0" err="1"/>
              <a:t>inferior</a:t>
            </a:r>
            <a:r>
              <a:rPr lang="fr-FR" dirty="0"/>
              <a:t> </a:t>
            </a:r>
            <a:r>
              <a:rPr lang="fr-FR" dirty="0" err="1"/>
              <a:t>graft</a:t>
            </a:r>
            <a:r>
              <a:rPr lang="fr-FR" dirty="0"/>
              <a:t> </a:t>
            </a:r>
            <a:r>
              <a:rPr lang="fr-FR" dirty="0" err="1"/>
              <a:t>survival</a:t>
            </a:r>
            <a:r>
              <a:rPr lang="fr-FR" dirty="0"/>
              <a:t> </a:t>
            </a:r>
            <a:r>
              <a:rPr lang="fr-FR" dirty="0" err="1"/>
              <a:t>compared</a:t>
            </a:r>
            <a:r>
              <a:rPr lang="fr-FR" dirty="0"/>
              <a:t> to </a:t>
            </a:r>
            <a:r>
              <a:rPr lang="fr-FR" dirty="0" err="1"/>
              <a:t>whole</a:t>
            </a:r>
            <a:r>
              <a:rPr lang="fr-FR" dirty="0"/>
              <a:t> </a:t>
            </a:r>
            <a:r>
              <a:rPr lang="fr-FR" dirty="0" err="1"/>
              <a:t>liver</a:t>
            </a:r>
            <a:r>
              <a:rPr lang="fr-FR" dirty="0"/>
              <a:t> transplantation (WLT). This </a:t>
            </a:r>
            <a:r>
              <a:rPr lang="fr-FR" dirty="0" err="1"/>
              <a:t>study</a:t>
            </a:r>
            <a:r>
              <a:rPr lang="fr-FR" dirty="0"/>
              <a:t> </a:t>
            </a:r>
            <a:r>
              <a:rPr lang="fr-FR" dirty="0" err="1"/>
              <a:t>evaluates</a:t>
            </a:r>
            <a:r>
              <a:rPr lang="fr-FR" dirty="0"/>
              <a:t> </a:t>
            </a:r>
            <a:r>
              <a:rPr lang="fr-FR" dirty="0" err="1"/>
              <a:t>deceased</a:t>
            </a:r>
            <a:r>
              <a:rPr lang="fr-FR" dirty="0"/>
              <a:t> </a:t>
            </a:r>
            <a:r>
              <a:rPr lang="fr-FR" dirty="0" err="1"/>
              <a:t>donor</a:t>
            </a:r>
            <a:r>
              <a:rPr lang="fr-FR" dirty="0"/>
              <a:t> ERLT </a:t>
            </a:r>
            <a:r>
              <a:rPr lang="fr-FR" dirty="0" err="1"/>
              <a:t>outcomes</a:t>
            </a:r>
            <a:r>
              <a:rPr lang="fr-FR" dirty="0"/>
              <a:t> in </a:t>
            </a:r>
            <a:r>
              <a:rPr lang="fr-FR" dirty="0" err="1"/>
              <a:t>Scandiatransplant</a:t>
            </a:r>
            <a:r>
              <a:rPr lang="fr-FR" dirty="0"/>
              <a:t>. </a:t>
            </a:r>
          </a:p>
          <a:p>
            <a:r>
              <a:rPr lang="fr-FR" b="1" dirty="0"/>
              <a:t>Methods</a:t>
            </a:r>
            <a:r>
              <a:rPr lang="fr-FR" dirty="0"/>
              <a:t>: </a:t>
            </a:r>
            <a:r>
              <a:rPr lang="fr-FR" dirty="0" err="1"/>
              <a:t>Adult</a:t>
            </a:r>
            <a:r>
              <a:rPr lang="fr-FR" dirty="0"/>
              <a:t> </a:t>
            </a:r>
            <a:r>
              <a:rPr lang="fr-FR" dirty="0" err="1"/>
              <a:t>liver</a:t>
            </a:r>
            <a:r>
              <a:rPr lang="fr-FR" dirty="0"/>
              <a:t> transplant </a:t>
            </a:r>
            <a:r>
              <a:rPr lang="fr-FR" dirty="0" err="1"/>
              <a:t>recipients</a:t>
            </a:r>
            <a:r>
              <a:rPr lang="fr-FR" dirty="0"/>
              <a:t> </a:t>
            </a:r>
            <a:r>
              <a:rPr lang="fr-FR" dirty="0" err="1"/>
              <a:t>from</a:t>
            </a:r>
            <a:r>
              <a:rPr lang="fr-FR" dirty="0"/>
              <a:t> 2007 to 2022 </a:t>
            </a:r>
            <a:r>
              <a:rPr lang="fr-FR" dirty="0" err="1"/>
              <a:t>across</a:t>
            </a:r>
            <a:r>
              <a:rPr lang="fr-FR" dirty="0"/>
              <a:t> six countries and </a:t>
            </a:r>
            <a:r>
              <a:rPr lang="fr-FR" dirty="0" err="1"/>
              <a:t>seven</a:t>
            </a:r>
            <a:r>
              <a:rPr lang="fr-FR" dirty="0"/>
              <a:t> centers </a:t>
            </a:r>
            <a:r>
              <a:rPr lang="fr-FR" dirty="0" err="1"/>
              <a:t>were</a:t>
            </a:r>
            <a:r>
              <a:rPr lang="fr-FR" dirty="0"/>
              <a:t> </a:t>
            </a:r>
            <a:r>
              <a:rPr lang="fr-FR" dirty="0" err="1"/>
              <a:t>retrospectively</a:t>
            </a:r>
            <a:r>
              <a:rPr lang="fr-FR" dirty="0"/>
              <a:t> </a:t>
            </a:r>
            <a:r>
              <a:rPr lang="fr-FR" dirty="0" err="1"/>
              <a:t>identified</a:t>
            </a:r>
            <a:r>
              <a:rPr lang="fr-FR" dirty="0"/>
              <a:t> </a:t>
            </a:r>
            <a:r>
              <a:rPr lang="fr-FR" dirty="0" err="1"/>
              <a:t>using</a:t>
            </a:r>
            <a:r>
              <a:rPr lang="fr-FR" dirty="0"/>
              <a:t> the Nordic </a:t>
            </a:r>
            <a:r>
              <a:rPr lang="fr-FR" dirty="0" err="1"/>
              <a:t>Liver</a:t>
            </a:r>
            <a:r>
              <a:rPr lang="fr-FR" dirty="0"/>
              <a:t> Transplant </a:t>
            </a:r>
            <a:r>
              <a:rPr lang="fr-FR" dirty="0" err="1"/>
              <a:t>Registry</a:t>
            </a:r>
            <a:r>
              <a:rPr lang="fr-FR" dirty="0"/>
              <a:t> (NLTR). Multi-</a:t>
            </a:r>
            <a:r>
              <a:rPr lang="fr-FR" dirty="0" err="1"/>
              <a:t>organ</a:t>
            </a:r>
            <a:r>
              <a:rPr lang="fr-FR" dirty="0"/>
              <a:t> and re-transplantations </a:t>
            </a:r>
            <a:r>
              <a:rPr lang="fr-FR" dirty="0" err="1"/>
              <a:t>were</a:t>
            </a:r>
            <a:r>
              <a:rPr lang="fr-FR" dirty="0"/>
              <a:t> </a:t>
            </a:r>
            <a:r>
              <a:rPr lang="fr-FR" dirty="0" err="1"/>
              <a:t>excluded</a:t>
            </a:r>
            <a:r>
              <a:rPr lang="fr-FR" dirty="0"/>
              <a:t>. ERLT (n=139) </a:t>
            </a:r>
            <a:r>
              <a:rPr lang="fr-FR" dirty="0" err="1"/>
              <a:t>was</a:t>
            </a:r>
            <a:r>
              <a:rPr lang="fr-FR" dirty="0"/>
              <a:t> </a:t>
            </a:r>
            <a:r>
              <a:rPr lang="fr-FR" dirty="0" err="1"/>
              <a:t>compared</a:t>
            </a:r>
            <a:r>
              <a:rPr lang="fr-FR" dirty="0"/>
              <a:t> to WLT (n=4516) for patient and </a:t>
            </a:r>
            <a:r>
              <a:rPr lang="fr-FR" dirty="0" err="1"/>
              <a:t>graft</a:t>
            </a:r>
            <a:r>
              <a:rPr lang="fr-FR" dirty="0"/>
              <a:t> </a:t>
            </a:r>
            <a:r>
              <a:rPr lang="fr-FR" dirty="0" err="1"/>
              <a:t>survival</a:t>
            </a:r>
            <a:r>
              <a:rPr lang="fr-FR" dirty="0"/>
              <a:t>. </a:t>
            </a:r>
            <a:r>
              <a:rPr lang="fr-FR" dirty="0" err="1"/>
              <a:t>Additionally</a:t>
            </a:r>
            <a:r>
              <a:rPr lang="fr-FR" dirty="0"/>
              <a:t>, WLT cases </a:t>
            </a:r>
            <a:r>
              <a:rPr lang="fr-FR" dirty="0" err="1"/>
              <a:t>eligible</a:t>
            </a:r>
            <a:r>
              <a:rPr lang="fr-FR" dirty="0"/>
              <a:t> for SLT (</a:t>
            </a:r>
            <a:r>
              <a:rPr lang="fr-FR" dirty="0" err="1"/>
              <a:t>sWLT</a:t>
            </a:r>
            <a:r>
              <a:rPr lang="fr-FR" dirty="0"/>
              <a:t>, n=406) </a:t>
            </a:r>
            <a:r>
              <a:rPr lang="fr-FR" dirty="0" err="1"/>
              <a:t>were</a:t>
            </a:r>
            <a:r>
              <a:rPr lang="fr-FR" dirty="0"/>
              <a:t> </a:t>
            </a:r>
            <a:r>
              <a:rPr lang="fr-FR" dirty="0" err="1"/>
              <a:t>matched</a:t>
            </a:r>
            <a:r>
              <a:rPr lang="fr-FR" dirty="0"/>
              <a:t> </a:t>
            </a:r>
            <a:r>
              <a:rPr lang="fr-FR" dirty="0" err="1"/>
              <a:t>with</a:t>
            </a:r>
            <a:r>
              <a:rPr lang="fr-FR" dirty="0"/>
              <a:t> ERLT for </a:t>
            </a:r>
            <a:r>
              <a:rPr lang="fr-FR" dirty="0" err="1"/>
              <a:t>further</a:t>
            </a:r>
            <a:r>
              <a:rPr lang="fr-FR" dirty="0"/>
              <a:t> </a:t>
            </a:r>
            <a:r>
              <a:rPr lang="fr-FR" dirty="0" err="1"/>
              <a:t>analysis</a:t>
            </a:r>
            <a:r>
              <a:rPr lang="fr-FR" dirty="0"/>
              <a:t>. </a:t>
            </a:r>
            <a:r>
              <a:rPr lang="fr-FR" dirty="0" err="1"/>
              <a:t>Propensity</a:t>
            </a:r>
            <a:r>
              <a:rPr lang="fr-FR" dirty="0"/>
              <a:t> score </a:t>
            </a:r>
            <a:r>
              <a:rPr lang="fr-FR" dirty="0" err="1"/>
              <a:t>matching</a:t>
            </a:r>
            <a:r>
              <a:rPr lang="fr-FR" dirty="0"/>
              <a:t>, Kaplan Meier </a:t>
            </a:r>
            <a:r>
              <a:rPr lang="fr-FR" dirty="0" err="1"/>
              <a:t>survival</a:t>
            </a:r>
            <a:r>
              <a:rPr lang="fr-FR" dirty="0"/>
              <a:t> </a:t>
            </a:r>
            <a:r>
              <a:rPr lang="fr-FR" dirty="0" err="1"/>
              <a:t>estimates</a:t>
            </a:r>
            <a:r>
              <a:rPr lang="fr-FR" dirty="0"/>
              <a:t>, and multivariable Cox </a:t>
            </a:r>
            <a:r>
              <a:rPr lang="fr-FR" dirty="0" err="1"/>
              <a:t>regression</a:t>
            </a:r>
            <a:r>
              <a:rPr lang="fr-FR" dirty="0"/>
              <a:t> </a:t>
            </a:r>
            <a:r>
              <a:rPr lang="fr-FR" dirty="0" err="1"/>
              <a:t>were</a:t>
            </a:r>
            <a:r>
              <a:rPr lang="fr-FR" dirty="0"/>
              <a:t> </a:t>
            </a:r>
            <a:r>
              <a:rPr lang="fr-FR" dirty="0" err="1"/>
              <a:t>applied</a:t>
            </a:r>
            <a:r>
              <a:rPr lang="fr-FR" dirty="0"/>
              <a:t> to </a:t>
            </a:r>
            <a:r>
              <a:rPr lang="fr-FR" dirty="0" err="1"/>
              <a:t>assess</a:t>
            </a:r>
            <a:r>
              <a:rPr lang="fr-FR" dirty="0"/>
              <a:t> </a:t>
            </a:r>
            <a:r>
              <a:rPr lang="fr-FR" dirty="0" err="1"/>
              <a:t>donor</a:t>
            </a:r>
            <a:r>
              <a:rPr lang="fr-FR" dirty="0"/>
              <a:t> and </a:t>
            </a:r>
            <a:r>
              <a:rPr lang="fr-FR" dirty="0" err="1"/>
              <a:t>recipient</a:t>
            </a:r>
            <a:r>
              <a:rPr lang="fr-FR" dirty="0"/>
              <a:t> </a:t>
            </a:r>
            <a:r>
              <a:rPr lang="fr-FR" dirty="0" err="1"/>
              <a:t>factors</a:t>
            </a:r>
            <a:r>
              <a:rPr lang="fr-FR" dirty="0"/>
              <a:t> </a:t>
            </a:r>
            <a:r>
              <a:rPr lang="fr-FR" dirty="0" err="1"/>
              <a:t>influencing</a:t>
            </a:r>
            <a:r>
              <a:rPr lang="fr-FR" dirty="0"/>
              <a:t> </a:t>
            </a:r>
            <a:r>
              <a:rPr lang="fr-FR" dirty="0" err="1"/>
              <a:t>outcomes</a:t>
            </a:r>
            <a:r>
              <a:rPr lang="fr-FR" dirty="0"/>
              <a:t>. </a:t>
            </a:r>
          </a:p>
          <a:p>
            <a:r>
              <a:rPr lang="fr-FR" b="1" dirty="0" err="1"/>
              <a:t>Results</a:t>
            </a:r>
            <a:r>
              <a:rPr lang="fr-FR" dirty="0"/>
              <a:t>: ERLT </a:t>
            </a:r>
            <a:r>
              <a:rPr lang="fr-FR" dirty="0" err="1"/>
              <a:t>recipients</a:t>
            </a:r>
            <a:r>
              <a:rPr lang="fr-FR" dirty="0"/>
              <a:t> </a:t>
            </a:r>
            <a:r>
              <a:rPr lang="fr-FR" dirty="0" err="1"/>
              <a:t>were</a:t>
            </a:r>
            <a:r>
              <a:rPr lang="fr-FR" dirty="0"/>
              <a:t> more </a:t>
            </a:r>
            <a:r>
              <a:rPr lang="fr-FR" dirty="0" err="1"/>
              <a:t>likely</a:t>
            </a:r>
            <a:r>
              <a:rPr lang="fr-FR" dirty="0"/>
              <a:t> to </a:t>
            </a:r>
            <a:r>
              <a:rPr lang="fr-FR" dirty="0" err="1"/>
              <a:t>be</a:t>
            </a:r>
            <a:r>
              <a:rPr lang="fr-FR" dirty="0"/>
              <a:t> </a:t>
            </a:r>
            <a:r>
              <a:rPr lang="fr-FR" dirty="0" err="1"/>
              <a:t>women</a:t>
            </a:r>
            <a:r>
              <a:rPr lang="fr-FR" dirty="0"/>
              <a:t> (49.6% vs. 39.7%, p=0.05) and have </a:t>
            </a:r>
            <a:r>
              <a:rPr lang="fr-FR" dirty="0" err="1"/>
              <a:t>malignancy</a:t>
            </a:r>
            <a:r>
              <a:rPr lang="fr-FR" dirty="0"/>
              <a:t> as an indication (37.2% vs. 25.1%, p=0.003). </a:t>
            </a:r>
            <a:r>
              <a:rPr lang="fr-FR" dirty="0" err="1"/>
              <a:t>While</a:t>
            </a:r>
            <a:r>
              <a:rPr lang="fr-FR" dirty="0"/>
              <a:t> </a:t>
            </a:r>
            <a:r>
              <a:rPr lang="fr-FR" dirty="0" err="1"/>
              <a:t>waiting</a:t>
            </a:r>
            <a:r>
              <a:rPr lang="fr-FR" dirty="0"/>
              <a:t> times and MELD scores </a:t>
            </a:r>
            <a:r>
              <a:rPr lang="fr-FR" dirty="0" err="1"/>
              <a:t>were</a:t>
            </a:r>
            <a:r>
              <a:rPr lang="fr-FR" dirty="0"/>
              <a:t> </a:t>
            </a:r>
            <a:r>
              <a:rPr lang="fr-FR" dirty="0" err="1"/>
              <a:t>similar</a:t>
            </a:r>
            <a:r>
              <a:rPr lang="fr-FR" dirty="0"/>
              <a:t>, ERLT </a:t>
            </a:r>
            <a:r>
              <a:rPr lang="fr-FR" dirty="0" err="1"/>
              <a:t>had</a:t>
            </a:r>
            <a:r>
              <a:rPr lang="fr-FR" dirty="0"/>
              <a:t> longer cold </a:t>
            </a:r>
            <a:r>
              <a:rPr lang="fr-FR" dirty="0" err="1"/>
              <a:t>ischemia</a:t>
            </a:r>
            <a:r>
              <a:rPr lang="fr-FR" dirty="0"/>
              <a:t> times (p&lt;</a:t>
            </a:r>
            <a:r>
              <a:rPr lang="en-US" dirty="0"/>
              <a:t>0.001). ERLT was associated with higher rates of hepatic artery thrombosis (7.9% vs. 3.0%, p=0.033), biliary leakage (25.2% vs. 5.9%, p&lt;0.001), and non-anastomotic biliary strictures (5.8% vs. 0.7%, p=0.002) compared to </a:t>
            </a:r>
            <a:r>
              <a:rPr lang="en-US" dirty="0" err="1"/>
              <a:t>sWLT</a:t>
            </a:r>
            <a:r>
              <a:rPr lang="en-US" dirty="0"/>
              <a:t>. Severe complications (</a:t>
            </a:r>
            <a:r>
              <a:rPr lang="en-US" dirty="0" err="1"/>
              <a:t>Clavien</a:t>
            </a:r>
            <a:r>
              <a:rPr lang="en-US" dirty="0"/>
              <a:t>-Dindo ≥3b) were also more frequent in ERLT (56.7% vs. 39.9%, p&lt;</a:t>
            </a:r>
            <a:r>
              <a:rPr lang="fr-FR" dirty="0"/>
              <a:t>0.002). Patient </a:t>
            </a:r>
            <a:r>
              <a:rPr lang="fr-FR" dirty="0" err="1"/>
              <a:t>survival</a:t>
            </a:r>
            <a:r>
              <a:rPr lang="fr-FR" dirty="0"/>
              <a:t> at 1, 3, and 5 </a:t>
            </a:r>
            <a:r>
              <a:rPr lang="fr-FR" dirty="0" err="1"/>
              <a:t>years</a:t>
            </a:r>
            <a:r>
              <a:rPr lang="fr-FR" dirty="0"/>
              <a:t> </a:t>
            </a:r>
            <a:r>
              <a:rPr lang="fr-FR" dirty="0" err="1"/>
              <a:t>was</a:t>
            </a:r>
            <a:r>
              <a:rPr lang="fr-FR" dirty="0"/>
              <a:t> </a:t>
            </a:r>
            <a:r>
              <a:rPr lang="fr-FR" dirty="0" err="1"/>
              <a:t>similar</a:t>
            </a:r>
            <a:r>
              <a:rPr lang="fr-FR" dirty="0"/>
              <a:t> (ERLT 90.6/86.3/80.9 vs. </a:t>
            </a:r>
            <a:r>
              <a:rPr lang="fr-FR" dirty="0" err="1"/>
              <a:t>sWLT</a:t>
            </a:r>
            <a:r>
              <a:rPr lang="fr-FR" dirty="0"/>
              <a:t> 94.6/90.0/86.9, p=0.49). </a:t>
            </a:r>
            <a:r>
              <a:rPr lang="fr-FR" dirty="0" err="1"/>
              <a:t>However</a:t>
            </a:r>
            <a:r>
              <a:rPr lang="fr-FR" dirty="0"/>
              <a:t>, ERLT </a:t>
            </a:r>
            <a:r>
              <a:rPr lang="fr-FR" dirty="0" err="1"/>
              <a:t>graft</a:t>
            </a:r>
            <a:r>
              <a:rPr lang="fr-FR" dirty="0"/>
              <a:t> </a:t>
            </a:r>
            <a:r>
              <a:rPr lang="fr-FR" dirty="0" err="1"/>
              <a:t>survival</a:t>
            </a:r>
            <a:r>
              <a:rPr lang="fr-FR" dirty="0"/>
              <a:t> </a:t>
            </a:r>
            <a:r>
              <a:rPr lang="fr-FR" dirty="0" err="1"/>
              <a:t>was</a:t>
            </a:r>
            <a:r>
              <a:rPr lang="fr-FR" dirty="0"/>
              <a:t> </a:t>
            </a:r>
            <a:r>
              <a:rPr lang="fr-FR" dirty="0" err="1"/>
              <a:t>lower</a:t>
            </a:r>
            <a:r>
              <a:rPr lang="fr-FR" dirty="0"/>
              <a:t> (ERLT 82.0/76.2/70.2 vs. </a:t>
            </a:r>
            <a:r>
              <a:rPr lang="fr-FR" dirty="0" err="1"/>
              <a:t>sWLT</a:t>
            </a:r>
            <a:r>
              <a:rPr lang="fr-FR" dirty="0"/>
              <a:t> 93.3/88.5/85.4, p=0.005). In-situ </a:t>
            </a:r>
            <a:r>
              <a:rPr lang="fr-FR" dirty="0" err="1"/>
              <a:t>splitting</a:t>
            </a:r>
            <a:r>
              <a:rPr lang="fr-FR" dirty="0"/>
              <a:t> </a:t>
            </a:r>
            <a:r>
              <a:rPr lang="fr-FR" dirty="0" err="1"/>
              <a:t>had</a:t>
            </a:r>
            <a:r>
              <a:rPr lang="fr-FR" dirty="0"/>
              <a:t> </a:t>
            </a:r>
            <a:r>
              <a:rPr lang="fr-FR" dirty="0" err="1"/>
              <a:t>better</a:t>
            </a:r>
            <a:r>
              <a:rPr lang="fr-FR" dirty="0"/>
              <a:t> </a:t>
            </a:r>
            <a:r>
              <a:rPr lang="fr-FR" dirty="0" err="1"/>
              <a:t>graft</a:t>
            </a:r>
            <a:r>
              <a:rPr lang="fr-FR" dirty="0"/>
              <a:t> </a:t>
            </a:r>
            <a:r>
              <a:rPr lang="fr-FR" dirty="0" err="1"/>
              <a:t>survival</a:t>
            </a:r>
            <a:r>
              <a:rPr lang="fr-FR" dirty="0"/>
              <a:t> </a:t>
            </a:r>
            <a:r>
              <a:rPr lang="fr-FR" dirty="0" err="1"/>
              <a:t>than</a:t>
            </a:r>
            <a:r>
              <a:rPr lang="fr-FR" dirty="0"/>
              <a:t> ex-situ (p=0.05).</a:t>
            </a:r>
          </a:p>
          <a:p>
            <a:r>
              <a:rPr lang="en-US" b="1" dirty="0"/>
              <a:t>Conclusions</a:t>
            </a:r>
            <a:r>
              <a:rPr lang="en-US" dirty="0"/>
              <a:t>: SLT in </a:t>
            </a:r>
            <a:r>
              <a:rPr lang="en-US" dirty="0" err="1"/>
              <a:t>Scandiatransplant</a:t>
            </a:r>
            <a:r>
              <a:rPr lang="en-US" dirty="0"/>
              <a:t> has expanded the donor pool and maintained excellent patient survival. However, ERLT is linked to higher complication rates and lower graft survival, particularly with ex-situ techniques. Improving modifiable factors may enhance outcomes.</a:t>
            </a:r>
            <a:endParaRPr lang="fr-FR" dirty="0"/>
          </a:p>
        </p:txBody>
      </p:sp>
      <p:sp>
        <p:nvSpPr>
          <p:cNvPr id="4" name="Espace réservé du numéro de diapositive 3">
            <a:extLst>
              <a:ext uri="{FF2B5EF4-FFF2-40B4-BE49-F238E27FC236}">
                <a16:creationId xmlns:a16="http://schemas.microsoft.com/office/drawing/2014/main" id="{82998F20-8687-999B-CA89-CE0C818FF0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4390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410643-37F0-4C92-9329-22D5496E26E2}" type="slidenum">
              <a:rPr lang="fr-FR" smtClean="0"/>
              <a:t>2</a:t>
            </a:fld>
            <a:endParaRPr lang="fr-FR"/>
          </a:p>
        </p:txBody>
      </p:sp>
    </p:spTree>
    <p:extLst>
      <p:ext uri="{BB962C8B-B14F-4D97-AF65-F5344CB8AC3E}">
        <p14:creationId xmlns:p14="http://schemas.microsoft.com/office/powerpoint/2010/main" val="1228496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7A972-F7ED-DAA2-D4AF-4A157F4C2C6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DFE54BA-F9DC-4867-9FB6-5973710F170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F14118F-74D4-0783-5BC0-FDCF946F3BA7}"/>
              </a:ext>
            </a:extLst>
          </p:cNvPr>
          <p:cNvSpPr>
            <a:spLocks noGrp="1"/>
          </p:cNvSpPr>
          <p:nvPr>
            <p:ph type="body" idx="1"/>
          </p:nvPr>
        </p:nvSpPr>
        <p:spPr/>
        <p:txBody>
          <a:bodyPr/>
          <a:lstStyle/>
          <a:p>
            <a:pPr algn="just"/>
            <a:r>
              <a:rPr lang="fr-FR" b="0" i="1" dirty="0" err="1">
                <a:latin typeface="+mn-lt"/>
              </a:rPr>
              <a:t>Abbreviations</a:t>
            </a:r>
            <a:r>
              <a:rPr lang="fr-FR" b="0" i="1" dirty="0">
                <a:latin typeface="+mn-lt"/>
              </a:rPr>
              <a:t>: SLT, </a:t>
            </a:r>
            <a:r>
              <a:rPr lang="en-US" sz="1200" b="0" i="1" u="none" strike="noStrike" baseline="0" dirty="0">
                <a:latin typeface="+mn-lt"/>
                <a:cs typeface="Arial" panose="020B0604020202020204" pitchFamily="34" charset="0"/>
              </a:rPr>
              <a:t>Split liver transplantation; ERLT, extended right lobe transplantation; NLTR, </a:t>
            </a:r>
            <a:r>
              <a:rPr kumimoji="0" lang="en-US"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Nordic Liver Transplant Registry; WLT, Whole liver </a:t>
            </a:r>
            <a:r>
              <a:rPr lang="en-US" sz="1200" b="0" i="1" u="none" strike="noStrike" baseline="0" dirty="0">
                <a:latin typeface="+mn-lt"/>
                <a:cs typeface="Arial" panose="020B0604020202020204" pitchFamily="34" charset="0"/>
              </a:rPr>
              <a:t>transplantation</a:t>
            </a:r>
            <a:r>
              <a:rPr lang="en-US" i="1" dirty="0">
                <a:latin typeface="+mn-lt"/>
              </a:rPr>
              <a:t>.</a:t>
            </a:r>
            <a:endParaRPr lang="en-US" sz="1200" b="0" i="1" u="none" strike="noStrike" baseline="0" dirty="0">
              <a:latin typeface="+mn-lt"/>
              <a:cs typeface="Arial" panose="020B0604020202020204" pitchFamily="34" charset="0"/>
            </a:endParaRPr>
          </a:p>
          <a:p>
            <a:endParaRPr lang="fr-FR" b="1" dirty="0"/>
          </a:p>
          <a:p>
            <a:r>
              <a:rPr lang="fr-FR" b="1" dirty="0"/>
              <a:t>Reference </a:t>
            </a:r>
            <a:r>
              <a:rPr lang="fr-FR" b="1" dirty="0" err="1"/>
              <a:t>Number</a:t>
            </a:r>
            <a:r>
              <a:rPr lang="fr-FR" b="1" dirty="0"/>
              <a:t>: 2593 </a:t>
            </a:r>
          </a:p>
          <a:p>
            <a:r>
              <a:rPr lang="fr-FR" b="1" dirty="0" err="1"/>
              <a:t>Outcome</a:t>
            </a:r>
            <a:r>
              <a:rPr lang="fr-FR" b="1" dirty="0"/>
              <a:t> of split-</a:t>
            </a:r>
            <a:r>
              <a:rPr lang="fr-FR" b="1" dirty="0" err="1"/>
              <a:t>liver</a:t>
            </a:r>
            <a:r>
              <a:rPr lang="fr-FR" b="1" dirty="0"/>
              <a:t> transplantation </a:t>
            </a:r>
            <a:r>
              <a:rPr lang="fr-FR" b="1" dirty="0" err="1"/>
              <a:t>with</a:t>
            </a:r>
            <a:r>
              <a:rPr lang="fr-FR" b="1" dirty="0"/>
              <a:t> </a:t>
            </a:r>
            <a:r>
              <a:rPr lang="fr-FR" b="1" dirty="0" err="1"/>
              <a:t>extended</a:t>
            </a:r>
            <a:r>
              <a:rPr lang="fr-FR" b="1" dirty="0"/>
              <a:t> right </a:t>
            </a:r>
            <a:r>
              <a:rPr lang="fr-FR" b="1" dirty="0" err="1"/>
              <a:t>grafts</a:t>
            </a:r>
            <a:r>
              <a:rPr lang="fr-FR" b="1" dirty="0"/>
              <a:t> </a:t>
            </a:r>
            <a:r>
              <a:rPr lang="fr-FR" b="1" dirty="0" err="1"/>
              <a:t>within</a:t>
            </a:r>
            <a:r>
              <a:rPr lang="fr-FR" b="1" dirty="0"/>
              <a:t> </a:t>
            </a:r>
            <a:r>
              <a:rPr lang="fr-FR" b="1" dirty="0" err="1"/>
              <a:t>Scandiatransplant</a:t>
            </a:r>
            <a:r>
              <a:rPr lang="fr-FR" b="1" dirty="0"/>
              <a:t> </a:t>
            </a:r>
          </a:p>
          <a:p>
            <a:endParaRPr lang="fr-FR" dirty="0"/>
          </a:p>
          <a:p>
            <a:r>
              <a:rPr lang="fr-FR" b="1" i="0" dirty="0"/>
              <a:t>Vera Nilsén</a:t>
            </a:r>
            <a:r>
              <a:rPr lang="fr-FR" b="1" i="0" baseline="30000" dirty="0"/>
              <a:t>1,2</a:t>
            </a:r>
            <a:r>
              <a:rPr lang="fr-FR" b="1" i="0" dirty="0"/>
              <a:t>, Emil Bluhme</a:t>
            </a:r>
            <a:r>
              <a:rPr lang="fr-FR" b="1" i="0" baseline="30000" dirty="0"/>
              <a:t>1,2</a:t>
            </a:r>
            <a:r>
              <a:rPr lang="fr-FR" b="1" i="0" dirty="0"/>
              <a:t>, Ilse </a:t>
            </a:r>
            <a:r>
              <a:rPr lang="fr-FR" b="1" i="0" dirty="0" err="1"/>
              <a:t>Duus</a:t>
            </a:r>
            <a:r>
              <a:rPr lang="fr-FR" b="1" i="0" dirty="0"/>
              <a:t> Weinreich</a:t>
            </a:r>
            <a:r>
              <a:rPr lang="fr-FR" b="1" i="0" baseline="30000" dirty="0"/>
              <a:t>3</a:t>
            </a:r>
            <a:r>
              <a:rPr lang="fr-FR" b="1" i="0" dirty="0"/>
              <a:t>, </a:t>
            </a:r>
            <a:r>
              <a:rPr lang="fr-FR" b="1" i="0" dirty="0" err="1"/>
              <a:t>Espen</a:t>
            </a:r>
            <a:r>
              <a:rPr lang="fr-FR" b="1" i="0" dirty="0"/>
              <a:t> Melum</a:t>
            </a:r>
            <a:r>
              <a:rPr lang="fr-FR" b="1" i="0" baseline="30000" dirty="0"/>
              <a:t>4</a:t>
            </a:r>
            <a:r>
              <a:rPr lang="fr-FR" b="1" i="0" dirty="0"/>
              <a:t>, </a:t>
            </a:r>
            <a:r>
              <a:rPr lang="fr-FR" b="1" i="0" dirty="0" err="1"/>
              <a:t>Morten</a:t>
            </a:r>
            <a:r>
              <a:rPr lang="fr-FR" b="1" i="0" dirty="0"/>
              <a:t> Hagness</a:t>
            </a:r>
            <a:r>
              <a:rPr lang="fr-FR" b="1" i="0" baseline="30000" dirty="0"/>
              <a:t>4</a:t>
            </a:r>
            <a:r>
              <a:rPr lang="fr-FR" b="1" i="0" dirty="0"/>
              <a:t>, Lise </a:t>
            </a:r>
            <a:r>
              <a:rPr lang="fr-FR" b="1" i="0" dirty="0" err="1"/>
              <a:t>Katrine</a:t>
            </a:r>
            <a:r>
              <a:rPr lang="fr-FR" b="1" i="0" dirty="0"/>
              <a:t> Engsaeter</a:t>
            </a:r>
            <a:r>
              <a:rPr lang="fr-FR" b="1" i="0" baseline="30000" dirty="0"/>
              <a:t>4</a:t>
            </a:r>
            <a:r>
              <a:rPr lang="fr-FR" b="1" i="0" dirty="0"/>
              <a:t>, Bastian Pedersen</a:t>
            </a:r>
            <a:r>
              <a:rPr lang="fr-FR" b="1" i="0" baseline="30000" dirty="0"/>
              <a:t>4</a:t>
            </a:r>
            <a:r>
              <a:rPr lang="fr-FR" b="1" i="0" dirty="0"/>
              <a:t>, William Bennet</a:t>
            </a:r>
            <a:r>
              <a:rPr lang="fr-FR" b="1" i="0" baseline="30000" dirty="0"/>
              <a:t>5</a:t>
            </a:r>
            <a:r>
              <a:rPr lang="fr-FR" b="1" i="0" dirty="0"/>
              <a:t>, Fredrik Rorsman</a:t>
            </a:r>
            <a:r>
              <a:rPr lang="fr-FR" b="1" i="0" baseline="30000" dirty="0"/>
              <a:t>6</a:t>
            </a:r>
            <a:r>
              <a:rPr lang="fr-FR" b="1" i="0" dirty="0"/>
              <a:t>, </a:t>
            </a:r>
            <a:r>
              <a:rPr lang="fr-FR" b="1" i="0" dirty="0" err="1"/>
              <a:t>Delal</a:t>
            </a:r>
            <a:r>
              <a:rPr lang="fr-FR" b="1" i="0" dirty="0"/>
              <a:t> Akdag</a:t>
            </a:r>
            <a:r>
              <a:rPr lang="fr-FR" b="1" i="0" baseline="30000" dirty="0"/>
              <a:t>7</a:t>
            </a:r>
            <a:r>
              <a:rPr lang="fr-FR" b="1" i="0" dirty="0"/>
              <a:t>, Andreas </a:t>
            </a:r>
            <a:r>
              <a:rPr lang="fr-FR" b="1" i="0" dirty="0" err="1"/>
              <a:t>Arendtsen</a:t>
            </a:r>
            <a:r>
              <a:rPr lang="fr-FR" b="1" i="0" dirty="0"/>
              <a:t> Rostved</a:t>
            </a:r>
            <a:r>
              <a:rPr lang="fr-FR" b="1" i="0" baseline="30000" dirty="0"/>
              <a:t>7</a:t>
            </a:r>
            <a:r>
              <a:rPr lang="fr-FR" b="1" i="0" dirty="0"/>
              <a:t>, Hans-Christian Pommergaard</a:t>
            </a:r>
            <a:r>
              <a:rPr lang="fr-FR" b="1" i="0" baseline="30000" dirty="0"/>
              <a:t>7,8,9</a:t>
            </a:r>
            <a:r>
              <a:rPr lang="fr-FR" b="1" i="0" dirty="0"/>
              <a:t>, </a:t>
            </a:r>
            <a:r>
              <a:rPr lang="fr-FR" b="1" i="0" dirty="0" err="1"/>
              <a:t>Nicolai</a:t>
            </a:r>
            <a:r>
              <a:rPr lang="fr-FR" b="1" i="0" dirty="0"/>
              <a:t> </a:t>
            </a:r>
            <a:r>
              <a:rPr lang="fr-FR" b="1" i="0" dirty="0" err="1"/>
              <a:t>Aagaard</a:t>
            </a:r>
            <a:r>
              <a:rPr lang="fr-FR" b="1" i="0" dirty="0"/>
              <a:t> Schultz</a:t>
            </a:r>
            <a:r>
              <a:rPr lang="fr-FR" b="1" i="0" baseline="30000" dirty="0"/>
              <a:t>7</a:t>
            </a:r>
            <a:r>
              <a:rPr lang="fr-FR" b="1" i="0" dirty="0"/>
              <a:t>, Allan Rasmussen</a:t>
            </a:r>
            <a:r>
              <a:rPr lang="fr-FR" b="1" i="0" baseline="30000" dirty="0"/>
              <a:t>7</a:t>
            </a:r>
            <a:r>
              <a:rPr lang="fr-FR" b="1" i="0" dirty="0"/>
              <a:t>, </a:t>
            </a:r>
            <a:r>
              <a:rPr lang="fr-FR" b="1" i="0" dirty="0" err="1"/>
              <a:t>Pål</a:t>
            </a:r>
            <a:r>
              <a:rPr lang="fr-FR" b="1" i="0" dirty="0"/>
              <a:t>-Dag Line</a:t>
            </a:r>
            <a:r>
              <a:rPr lang="fr-FR" b="1" i="0" baseline="30000" dirty="0"/>
              <a:t>4</a:t>
            </a:r>
            <a:r>
              <a:rPr lang="fr-FR" b="1" i="0" dirty="0"/>
              <a:t>, Andres Tein</a:t>
            </a:r>
            <a:r>
              <a:rPr lang="fr-FR" b="1" i="0" baseline="30000" dirty="0"/>
              <a:t>10</a:t>
            </a:r>
            <a:r>
              <a:rPr lang="fr-FR" b="1" i="0" dirty="0"/>
              <a:t>, Arno Nordin</a:t>
            </a:r>
            <a:r>
              <a:rPr lang="fr-FR" b="1" i="0" baseline="30000" dirty="0"/>
              <a:t>11</a:t>
            </a:r>
            <a:r>
              <a:rPr lang="fr-FR" b="1" i="0" dirty="0"/>
              <a:t>, Christina Villard</a:t>
            </a:r>
            <a:r>
              <a:rPr lang="fr-FR" b="1" i="0" baseline="30000" dirty="0"/>
              <a:t>2,12</a:t>
            </a:r>
            <a:r>
              <a:rPr lang="fr-FR" b="1" i="0" dirty="0"/>
              <a:t>, Carl Jorns</a:t>
            </a:r>
            <a:r>
              <a:rPr lang="fr-FR" b="1" i="0" baseline="30000" dirty="0"/>
              <a:t>1,2</a:t>
            </a:r>
            <a:r>
              <a:rPr lang="fr-FR" b="1" i="0" dirty="0"/>
              <a:t> </a:t>
            </a:r>
          </a:p>
          <a:p>
            <a:endParaRPr lang="fr-FR" dirty="0"/>
          </a:p>
          <a:p>
            <a:r>
              <a:rPr lang="fr-FR" i="1" baseline="30000" dirty="0"/>
              <a:t>1</a:t>
            </a:r>
            <a:r>
              <a:rPr lang="fr-FR" i="1" dirty="0"/>
              <a:t>Karolinska </a:t>
            </a:r>
            <a:r>
              <a:rPr lang="fr-FR" i="1" dirty="0" err="1"/>
              <a:t>Institutet</a:t>
            </a:r>
            <a:r>
              <a:rPr lang="fr-FR" i="1" dirty="0"/>
              <a:t>, </a:t>
            </a:r>
            <a:r>
              <a:rPr lang="fr-FR" i="1" dirty="0" err="1"/>
              <a:t>Department</a:t>
            </a:r>
            <a:r>
              <a:rPr lang="fr-FR" i="1" dirty="0"/>
              <a:t> of </a:t>
            </a:r>
            <a:r>
              <a:rPr lang="fr-FR" i="1" dirty="0" err="1"/>
              <a:t>Clinical</a:t>
            </a:r>
            <a:r>
              <a:rPr lang="fr-FR" i="1" dirty="0"/>
              <a:t> Science, Intervention and </a:t>
            </a:r>
            <a:r>
              <a:rPr lang="fr-FR" i="1" dirty="0" err="1"/>
              <a:t>Technology</a:t>
            </a:r>
            <a:r>
              <a:rPr lang="fr-FR" i="1" dirty="0"/>
              <a:t>, CLINTEC, Stockholm, </a:t>
            </a:r>
            <a:r>
              <a:rPr lang="fr-FR" i="1" dirty="0" err="1"/>
              <a:t>Sweden</a:t>
            </a:r>
            <a:r>
              <a:rPr lang="fr-FR" i="1" dirty="0"/>
              <a:t>, </a:t>
            </a:r>
            <a:r>
              <a:rPr lang="fr-FR" i="1" baseline="30000" dirty="0"/>
              <a:t>2</a:t>
            </a:r>
            <a:r>
              <a:rPr lang="fr-FR" i="1" dirty="0"/>
              <a:t>Karolinska </a:t>
            </a:r>
            <a:r>
              <a:rPr lang="fr-FR" i="1" dirty="0" err="1"/>
              <a:t>University</a:t>
            </a:r>
            <a:r>
              <a:rPr lang="fr-FR" i="1" dirty="0"/>
              <a:t> Hospital Huddinge, </a:t>
            </a:r>
            <a:r>
              <a:rPr lang="fr-FR" i="1" dirty="0" err="1"/>
              <a:t>Department</a:t>
            </a:r>
            <a:r>
              <a:rPr lang="fr-FR" i="1" dirty="0"/>
              <a:t> of Transplantation </a:t>
            </a:r>
            <a:r>
              <a:rPr lang="fr-FR" i="1" dirty="0" err="1"/>
              <a:t>Surgery</a:t>
            </a:r>
            <a:r>
              <a:rPr lang="fr-FR" i="1" dirty="0"/>
              <a:t>, Stockholm, </a:t>
            </a:r>
            <a:r>
              <a:rPr lang="fr-FR" i="1" dirty="0" err="1"/>
              <a:t>Sweden</a:t>
            </a:r>
            <a:r>
              <a:rPr lang="fr-FR" i="1" dirty="0"/>
              <a:t>, </a:t>
            </a:r>
            <a:r>
              <a:rPr lang="fr-FR" i="1" baseline="30000" dirty="0"/>
              <a:t>3</a:t>
            </a:r>
            <a:r>
              <a:rPr lang="fr-FR" i="1" dirty="0"/>
              <a:t>Aarhus </a:t>
            </a:r>
            <a:r>
              <a:rPr lang="fr-FR" i="1" dirty="0" err="1"/>
              <a:t>University</a:t>
            </a:r>
            <a:r>
              <a:rPr lang="fr-FR" i="1" dirty="0"/>
              <a:t> Hospital, </a:t>
            </a:r>
            <a:r>
              <a:rPr lang="fr-FR" i="1" dirty="0" err="1"/>
              <a:t>Scandiatransplant</a:t>
            </a:r>
            <a:r>
              <a:rPr lang="fr-FR" i="1" dirty="0"/>
              <a:t>, Aarhus, </a:t>
            </a:r>
            <a:r>
              <a:rPr lang="fr-FR" i="1" dirty="0" err="1"/>
              <a:t>Denmark</a:t>
            </a:r>
            <a:r>
              <a:rPr lang="fr-FR" i="1" dirty="0"/>
              <a:t>, </a:t>
            </a:r>
            <a:r>
              <a:rPr lang="fr-FR" i="1" baseline="30000" dirty="0"/>
              <a:t>4</a:t>
            </a:r>
            <a:r>
              <a:rPr lang="fr-FR" i="1" dirty="0"/>
              <a:t>Oslo </a:t>
            </a:r>
            <a:r>
              <a:rPr lang="fr-FR" i="1" dirty="0" err="1"/>
              <a:t>University</a:t>
            </a:r>
            <a:r>
              <a:rPr lang="fr-FR" i="1" dirty="0"/>
              <a:t> Hospital </a:t>
            </a:r>
            <a:r>
              <a:rPr lang="fr-FR" i="1" dirty="0" err="1"/>
              <a:t>Rikshospitalet</a:t>
            </a:r>
            <a:r>
              <a:rPr lang="fr-FR" i="1" dirty="0"/>
              <a:t>, Division of </a:t>
            </a:r>
            <a:r>
              <a:rPr lang="fr-FR" i="1" dirty="0" err="1"/>
              <a:t>Surgery</a:t>
            </a:r>
            <a:r>
              <a:rPr lang="fr-FR" i="1" dirty="0"/>
              <a:t> and </a:t>
            </a:r>
            <a:r>
              <a:rPr lang="fr-FR" i="1" dirty="0" err="1"/>
              <a:t>Specialized</a:t>
            </a:r>
            <a:r>
              <a:rPr lang="fr-FR" i="1" dirty="0"/>
              <a:t> </a:t>
            </a:r>
            <a:r>
              <a:rPr lang="fr-FR" i="1" dirty="0" err="1"/>
              <a:t>Medicine</a:t>
            </a:r>
            <a:r>
              <a:rPr lang="fr-FR" i="1" dirty="0"/>
              <a:t>, Oslo, </a:t>
            </a:r>
            <a:r>
              <a:rPr lang="fr-FR" i="1" dirty="0" err="1"/>
              <a:t>Norway</a:t>
            </a:r>
            <a:r>
              <a:rPr lang="fr-FR" i="1" dirty="0"/>
              <a:t>, </a:t>
            </a:r>
            <a:r>
              <a:rPr lang="fr-FR" i="1" baseline="30000" dirty="0"/>
              <a:t>5</a:t>
            </a:r>
            <a:r>
              <a:rPr lang="fr-FR" i="1" dirty="0"/>
              <a:t>Sahlgrenska </a:t>
            </a:r>
            <a:r>
              <a:rPr lang="fr-FR" i="1" dirty="0" err="1"/>
              <a:t>University</a:t>
            </a:r>
            <a:r>
              <a:rPr lang="fr-FR" i="1" dirty="0"/>
              <a:t> Hospital, Transplant Institute, </a:t>
            </a:r>
            <a:r>
              <a:rPr lang="fr-FR" i="1" dirty="0" err="1"/>
              <a:t>Gothenburg</a:t>
            </a:r>
            <a:r>
              <a:rPr lang="fr-FR" i="1" dirty="0"/>
              <a:t>, </a:t>
            </a:r>
            <a:r>
              <a:rPr lang="fr-FR" i="1" dirty="0" err="1"/>
              <a:t>Sweden</a:t>
            </a:r>
            <a:r>
              <a:rPr lang="fr-FR" i="1" dirty="0"/>
              <a:t>, </a:t>
            </a:r>
            <a:r>
              <a:rPr lang="fr-FR" i="1" baseline="30000" dirty="0"/>
              <a:t>6</a:t>
            </a:r>
            <a:r>
              <a:rPr lang="fr-FR" i="1" dirty="0"/>
              <a:t>Uppsala </a:t>
            </a:r>
            <a:r>
              <a:rPr lang="fr-FR" i="1" dirty="0" err="1"/>
              <a:t>University</a:t>
            </a:r>
            <a:r>
              <a:rPr lang="fr-FR" i="1" dirty="0"/>
              <a:t> Hospital, </a:t>
            </a:r>
            <a:r>
              <a:rPr lang="fr-FR" i="1" dirty="0" err="1"/>
              <a:t>Department</a:t>
            </a:r>
            <a:r>
              <a:rPr lang="fr-FR" i="1" dirty="0"/>
              <a:t> of </a:t>
            </a:r>
            <a:r>
              <a:rPr lang="fr-FR" i="1" dirty="0" err="1"/>
              <a:t>Gastroenterology</a:t>
            </a:r>
            <a:r>
              <a:rPr lang="fr-FR" i="1" dirty="0"/>
              <a:t> and </a:t>
            </a:r>
            <a:r>
              <a:rPr lang="fr-FR" i="1" dirty="0" err="1"/>
              <a:t>Hepatology</a:t>
            </a:r>
            <a:r>
              <a:rPr lang="fr-FR" i="1" dirty="0"/>
              <a:t>, Uppsala, </a:t>
            </a:r>
            <a:r>
              <a:rPr lang="fr-FR" i="1" dirty="0" err="1"/>
              <a:t>Sweden</a:t>
            </a:r>
            <a:r>
              <a:rPr lang="fr-FR" i="1" dirty="0"/>
              <a:t>, </a:t>
            </a:r>
            <a:r>
              <a:rPr lang="fr-FR" i="1" baseline="30000" dirty="0"/>
              <a:t>7</a:t>
            </a:r>
            <a:r>
              <a:rPr lang="fr-FR" i="1" dirty="0"/>
              <a:t>Copenhagen </a:t>
            </a:r>
            <a:r>
              <a:rPr lang="fr-FR" i="1" dirty="0" err="1"/>
              <a:t>University</a:t>
            </a:r>
            <a:r>
              <a:rPr lang="fr-FR" i="1" dirty="0"/>
              <a:t> Hospital, </a:t>
            </a:r>
            <a:r>
              <a:rPr lang="fr-FR" i="1" dirty="0" err="1"/>
              <a:t>Rigshospitalet</a:t>
            </a:r>
            <a:r>
              <a:rPr lang="fr-FR" i="1" dirty="0"/>
              <a:t>, </a:t>
            </a:r>
            <a:r>
              <a:rPr lang="fr-FR" i="1" dirty="0" err="1"/>
              <a:t>Department</a:t>
            </a:r>
            <a:r>
              <a:rPr lang="fr-FR" i="1" dirty="0"/>
              <a:t> of </a:t>
            </a:r>
            <a:r>
              <a:rPr lang="fr-FR" i="1" dirty="0" err="1"/>
              <a:t>Surgery</a:t>
            </a:r>
            <a:r>
              <a:rPr lang="fr-FR" i="1" dirty="0"/>
              <a:t> and Transplantation, </a:t>
            </a:r>
            <a:r>
              <a:rPr lang="fr-FR" i="1" dirty="0" err="1"/>
              <a:t>Copenhagen</a:t>
            </a:r>
            <a:r>
              <a:rPr lang="fr-FR" i="1" dirty="0"/>
              <a:t>, </a:t>
            </a:r>
            <a:r>
              <a:rPr lang="fr-FR" i="1" dirty="0" err="1"/>
              <a:t>Denmark</a:t>
            </a:r>
            <a:r>
              <a:rPr lang="fr-FR" i="1" dirty="0"/>
              <a:t>, </a:t>
            </a:r>
            <a:r>
              <a:rPr lang="fr-FR" i="1" baseline="30000" dirty="0"/>
              <a:t>8</a:t>
            </a:r>
            <a:r>
              <a:rPr lang="fr-FR" i="1" dirty="0"/>
              <a:t>Centre for Cancer and </a:t>
            </a:r>
            <a:r>
              <a:rPr lang="fr-FR" i="1" dirty="0" err="1"/>
              <a:t>Organ</a:t>
            </a:r>
            <a:r>
              <a:rPr lang="fr-FR" i="1" dirty="0"/>
              <a:t> </a:t>
            </a:r>
            <a:r>
              <a:rPr lang="fr-FR" i="1" dirty="0" err="1"/>
              <a:t>Diseases</a:t>
            </a:r>
            <a:r>
              <a:rPr lang="fr-FR" i="1" dirty="0"/>
              <a:t>, </a:t>
            </a:r>
            <a:r>
              <a:rPr lang="fr-FR" i="1" dirty="0" err="1"/>
              <a:t>Rigshospitalet</a:t>
            </a:r>
            <a:r>
              <a:rPr lang="fr-FR" i="1" dirty="0"/>
              <a:t>, </a:t>
            </a:r>
            <a:r>
              <a:rPr lang="fr-FR" i="1" dirty="0" err="1"/>
              <a:t>Hepatic</a:t>
            </a:r>
            <a:r>
              <a:rPr lang="fr-FR" i="1" dirty="0"/>
              <a:t> </a:t>
            </a:r>
            <a:r>
              <a:rPr lang="fr-FR" i="1" dirty="0" err="1"/>
              <a:t>Malignancy</a:t>
            </a:r>
            <a:r>
              <a:rPr lang="fr-FR" i="1" dirty="0"/>
              <a:t> </a:t>
            </a:r>
            <a:r>
              <a:rPr lang="fr-FR" i="1" dirty="0" err="1"/>
              <a:t>Surgical</a:t>
            </a:r>
            <a:r>
              <a:rPr lang="fr-FR" i="1" dirty="0"/>
              <a:t> </a:t>
            </a:r>
            <a:r>
              <a:rPr lang="fr-FR" i="1" dirty="0" err="1"/>
              <a:t>Research</a:t>
            </a:r>
            <a:r>
              <a:rPr lang="fr-FR" i="1" dirty="0"/>
              <a:t> Unit (HEPSURU), </a:t>
            </a:r>
            <a:r>
              <a:rPr lang="fr-FR" i="1" dirty="0" err="1"/>
              <a:t>Department</a:t>
            </a:r>
            <a:r>
              <a:rPr lang="fr-FR" i="1" dirty="0"/>
              <a:t> of </a:t>
            </a:r>
            <a:r>
              <a:rPr lang="fr-FR" i="1" dirty="0" err="1"/>
              <a:t>Surgery</a:t>
            </a:r>
            <a:r>
              <a:rPr lang="fr-FR" i="1" dirty="0"/>
              <a:t> and Transplantation, </a:t>
            </a:r>
            <a:r>
              <a:rPr lang="fr-FR" i="1" dirty="0" err="1"/>
              <a:t>Copenhagen</a:t>
            </a:r>
            <a:r>
              <a:rPr lang="fr-FR" i="1" dirty="0"/>
              <a:t>, </a:t>
            </a:r>
            <a:r>
              <a:rPr lang="fr-FR" i="1" dirty="0" err="1"/>
              <a:t>Denmark</a:t>
            </a:r>
            <a:r>
              <a:rPr lang="fr-FR" i="1" dirty="0"/>
              <a:t>, </a:t>
            </a:r>
            <a:r>
              <a:rPr lang="fr-FR" i="1" baseline="30000" dirty="0"/>
              <a:t>9</a:t>
            </a:r>
            <a:r>
              <a:rPr lang="fr-FR" i="1" dirty="0"/>
              <a:t>University of </a:t>
            </a:r>
            <a:r>
              <a:rPr lang="fr-FR" i="1" dirty="0" err="1"/>
              <a:t>Copenhagen</a:t>
            </a:r>
            <a:r>
              <a:rPr lang="fr-FR" i="1" dirty="0"/>
              <a:t>, </a:t>
            </a:r>
            <a:r>
              <a:rPr lang="fr-FR" i="1" dirty="0" err="1"/>
              <a:t>Department</a:t>
            </a:r>
            <a:r>
              <a:rPr lang="fr-FR" i="1" dirty="0"/>
              <a:t> of </a:t>
            </a:r>
            <a:r>
              <a:rPr lang="fr-FR" i="1" dirty="0" err="1"/>
              <a:t>Clinical</a:t>
            </a:r>
            <a:r>
              <a:rPr lang="fr-FR" i="1" dirty="0"/>
              <a:t> </a:t>
            </a:r>
            <a:r>
              <a:rPr lang="fr-FR" i="1" dirty="0" err="1"/>
              <a:t>Medicine</a:t>
            </a:r>
            <a:r>
              <a:rPr lang="fr-FR" i="1" dirty="0"/>
              <a:t>, </a:t>
            </a:r>
            <a:r>
              <a:rPr lang="fr-FR" i="1" dirty="0" err="1"/>
              <a:t>Copenhagen</a:t>
            </a:r>
            <a:r>
              <a:rPr lang="fr-FR" i="1" dirty="0"/>
              <a:t>, </a:t>
            </a:r>
            <a:r>
              <a:rPr lang="fr-FR" i="1" dirty="0" err="1"/>
              <a:t>Denmark</a:t>
            </a:r>
            <a:r>
              <a:rPr lang="fr-FR" i="1" dirty="0"/>
              <a:t>, </a:t>
            </a:r>
            <a:r>
              <a:rPr lang="fr-FR" i="1" baseline="30000" dirty="0"/>
              <a:t>10</a:t>
            </a:r>
            <a:r>
              <a:rPr lang="fr-FR" i="1" dirty="0"/>
              <a:t>University of Tartu, </a:t>
            </a:r>
            <a:r>
              <a:rPr lang="fr-FR" i="1" dirty="0" err="1"/>
              <a:t>Department</a:t>
            </a:r>
            <a:r>
              <a:rPr lang="fr-FR" i="1" dirty="0"/>
              <a:t> of </a:t>
            </a:r>
            <a:r>
              <a:rPr lang="fr-FR" i="1" dirty="0" err="1"/>
              <a:t>Surgery</a:t>
            </a:r>
            <a:r>
              <a:rPr lang="fr-FR" i="1" dirty="0"/>
              <a:t> (ARKI), Tartu, </a:t>
            </a:r>
            <a:r>
              <a:rPr lang="fr-FR" i="1" dirty="0" err="1"/>
              <a:t>Estonia</a:t>
            </a:r>
            <a:r>
              <a:rPr lang="fr-FR" i="1" dirty="0"/>
              <a:t>, </a:t>
            </a:r>
            <a:r>
              <a:rPr lang="fr-FR" i="1" baseline="30000" dirty="0"/>
              <a:t>11</a:t>
            </a:r>
            <a:r>
              <a:rPr lang="fr-FR" i="1" dirty="0"/>
              <a:t>Helsinki </a:t>
            </a:r>
            <a:r>
              <a:rPr lang="fr-FR" i="1" dirty="0" err="1"/>
              <a:t>University</a:t>
            </a:r>
            <a:r>
              <a:rPr lang="fr-FR" i="1" dirty="0"/>
              <a:t> Hospital and </a:t>
            </a:r>
            <a:r>
              <a:rPr lang="fr-FR" i="1" dirty="0" err="1"/>
              <a:t>University</a:t>
            </a:r>
            <a:r>
              <a:rPr lang="fr-FR" i="1" dirty="0"/>
              <a:t> of Helsinki, Transplantation and </a:t>
            </a:r>
            <a:r>
              <a:rPr lang="fr-FR" i="1" dirty="0" err="1"/>
              <a:t>Liver</a:t>
            </a:r>
            <a:r>
              <a:rPr lang="fr-FR" i="1" dirty="0"/>
              <a:t> </a:t>
            </a:r>
            <a:r>
              <a:rPr lang="fr-FR" i="1" dirty="0" err="1"/>
              <a:t>Surgery</a:t>
            </a:r>
            <a:r>
              <a:rPr lang="fr-FR" i="1" dirty="0"/>
              <a:t>, Helsinki, </a:t>
            </a:r>
            <a:r>
              <a:rPr lang="fr-FR" i="1" dirty="0" err="1"/>
              <a:t>Finland</a:t>
            </a:r>
            <a:r>
              <a:rPr lang="fr-FR" i="1" dirty="0"/>
              <a:t>, 12Karolinska </a:t>
            </a:r>
            <a:r>
              <a:rPr lang="fr-FR" i="1" dirty="0" err="1"/>
              <a:t>Institutet</a:t>
            </a:r>
            <a:r>
              <a:rPr lang="fr-FR" i="1" dirty="0"/>
              <a:t>, </a:t>
            </a:r>
            <a:r>
              <a:rPr lang="fr-FR" i="1" dirty="0" err="1"/>
              <a:t>Department</a:t>
            </a:r>
            <a:r>
              <a:rPr lang="fr-FR" i="1" dirty="0"/>
              <a:t> of </a:t>
            </a:r>
            <a:r>
              <a:rPr lang="fr-FR" i="1" dirty="0" err="1"/>
              <a:t>Medicine</a:t>
            </a:r>
            <a:r>
              <a:rPr lang="fr-FR" i="1" dirty="0"/>
              <a:t> Huddinge, Stockholm, </a:t>
            </a:r>
            <a:r>
              <a:rPr lang="fr-FR" i="1" dirty="0" err="1"/>
              <a:t>Sweden</a:t>
            </a:r>
            <a:r>
              <a:rPr lang="fr-FR" i="1" dirty="0"/>
              <a:t> </a:t>
            </a:r>
          </a:p>
          <a:p>
            <a:endParaRPr lang="fr-FR" dirty="0"/>
          </a:p>
          <a:p>
            <a:r>
              <a:rPr lang="fr-FR" b="1" dirty="0"/>
              <a:t>Background</a:t>
            </a:r>
            <a:r>
              <a:rPr lang="fr-FR" dirty="0"/>
              <a:t>: Split </a:t>
            </a:r>
            <a:r>
              <a:rPr lang="fr-FR" dirty="0" err="1"/>
              <a:t>liver</a:t>
            </a:r>
            <a:r>
              <a:rPr lang="fr-FR" dirty="0"/>
              <a:t> transplantation (SLT) </a:t>
            </a:r>
            <a:r>
              <a:rPr lang="fr-FR" dirty="0" err="1"/>
              <a:t>addresses</a:t>
            </a:r>
            <a:r>
              <a:rPr lang="fr-FR" dirty="0"/>
              <a:t> </a:t>
            </a:r>
            <a:r>
              <a:rPr lang="fr-FR" dirty="0" err="1"/>
              <a:t>organ</a:t>
            </a:r>
            <a:r>
              <a:rPr lang="fr-FR" dirty="0"/>
              <a:t> </a:t>
            </a:r>
            <a:r>
              <a:rPr lang="fr-FR" dirty="0" err="1"/>
              <a:t>shortages</a:t>
            </a:r>
            <a:r>
              <a:rPr lang="fr-FR" dirty="0"/>
              <a:t> by </a:t>
            </a:r>
            <a:r>
              <a:rPr lang="fr-FR" dirty="0" err="1"/>
              <a:t>dividing</a:t>
            </a:r>
            <a:r>
              <a:rPr lang="fr-FR" dirty="0"/>
              <a:t> one </a:t>
            </a:r>
            <a:r>
              <a:rPr lang="fr-FR" dirty="0" err="1"/>
              <a:t>liver</a:t>
            </a:r>
            <a:r>
              <a:rPr lang="fr-FR" dirty="0"/>
              <a:t> for </a:t>
            </a:r>
            <a:r>
              <a:rPr lang="fr-FR" dirty="0" err="1"/>
              <a:t>two</a:t>
            </a:r>
            <a:r>
              <a:rPr lang="fr-FR" dirty="0"/>
              <a:t> </a:t>
            </a:r>
            <a:r>
              <a:rPr lang="fr-FR" dirty="0" err="1"/>
              <a:t>recipients</a:t>
            </a:r>
            <a:r>
              <a:rPr lang="fr-FR" dirty="0"/>
              <a:t>, </a:t>
            </a:r>
            <a:r>
              <a:rPr lang="fr-FR" dirty="0" err="1"/>
              <a:t>benefiting</a:t>
            </a:r>
            <a:r>
              <a:rPr lang="fr-FR" dirty="0"/>
              <a:t> </a:t>
            </a:r>
            <a:r>
              <a:rPr lang="fr-FR" dirty="0" err="1"/>
              <a:t>pediatric</a:t>
            </a:r>
            <a:r>
              <a:rPr lang="fr-FR" dirty="0"/>
              <a:t> patients </a:t>
            </a:r>
            <a:r>
              <a:rPr lang="fr-FR" dirty="0" err="1"/>
              <a:t>with</a:t>
            </a:r>
            <a:r>
              <a:rPr lang="fr-FR" dirty="0"/>
              <a:t> size-</a:t>
            </a:r>
            <a:r>
              <a:rPr lang="fr-FR" dirty="0" err="1"/>
              <a:t>matched</a:t>
            </a:r>
            <a:r>
              <a:rPr lang="fr-FR" dirty="0"/>
              <a:t> </a:t>
            </a:r>
            <a:r>
              <a:rPr lang="fr-FR" dirty="0" err="1"/>
              <a:t>grafts</a:t>
            </a:r>
            <a:r>
              <a:rPr lang="fr-FR" dirty="0"/>
              <a:t> </a:t>
            </a:r>
            <a:r>
              <a:rPr lang="fr-FR" dirty="0" err="1"/>
              <a:t>while</a:t>
            </a:r>
            <a:r>
              <a:rPr lang="fr-FR" dirty="0"/>
              <a:t> </a:t>
            </a:r>
            <a:r>
              <a:rPr lang="fr-FR" dirty="0" err="1"/>
              <a:t>preserving</a:t>
            </a:r>
            <a:r>
              <a:rPr lang="fr-FR" dirty="0"/>
              <a:t> the </a:t>
            </a:r>
            <a:r>
              <a:rPr lang="fr-FR" dirty="0" err="1"/>
              <a:t>adult</a:t>
            </a:r>
            <a:r>
              <a:rPr lang="fr-FR" dirty="0"/>
              <a:t> </a:t>
            </a:r>
            <a:r>
              <a:rPr lang="fr-FR" dirty="0" err="1"/>
              <a:t>donor</a:t>
            </a:r>
            <a:r>
              <a:rPr lang="fr-FR" dirty="0"/>
              <a:t> pool. </a:t>
            </a:r>
            <a:r>
              <a:rPr lang="fr-FR" dirty="0" err="1"/>
              <a:t>Since</a:t>
            </a:r>
            <a:r>
              <a:rPr lang="fr-FR" dirty="0"/>
              <a:t> </a:t>
            </a:r>
            <a:r>
              <a:rPr lang="fr-FR" dirty="0" err="1"/>
              <a:t>Scandiatransplant</a:t>
            </a:r>
            <a:r>
              <a:rPr lang="fr-FR" dirty="0"/>
              <a:t> </a:t>
            </a:r>
            <a:r>
              <a:rPr lang="fr-FR" dirty="0" err="1"/>
              <a:t>implemented</a:t>
            </a:r>
            <a:r>
              <a:rPr lang="fr-FR" dirty="0"/>
              <a:t> a split </a:t>
            </a:r>
            <a:r>
              <a:rPr lang="fr-FR" dirty="0" err="1"/>
              <a:t>liver</a:t>
            </a:r>
            <a:r>
              <a:rPr lang="fr-FR" dirty="0"/>
              <a:t> </a:t>
            </a:r>
            <a:r>
              <a:rPr lang="fr-FR" dirty="0" err="1"/>
              <a:t>policy</a:t>
            </a:r>
            <a:r>
              <a:rPr lang="fr-FR" dirty="0"/>
              <a:t> and </a:t>
            </a:r>
            <a:r>
              <a:rPr lang="fr-FR" dirty="0" err="1"/>
              <a:t>shared</a:t>
            </a:r>
            <a:r>
              <a:rPr lang="fr-FR" dirty="0"/>
              <a:t> </a:t>
            </a:r>
            <a:r>
              <a:rPr lang="fr-FR" dirty="0" err="1"/>
              <a:t>pediatric</a:t>
            </a:r>
            <a:r>
              <a:rPr lang="fr-FR" dirty="0"/>
              <a:t> </a:t>
            </a:r>
            <a:r>
              <a:rPr lang="fr-FR" dirty="0" err="1"/>
              <a:t>waiting</a:t>
            </a:r>
            <a:r>
              <a:rPr lang="fr-FR" dirty="0"/>
              <a:t> </a:t>
            </a:r>
            <a:r>
              <a:rPr lang="fr-FR" dirty="0" err="1"/>
              <a:t>list</a:t>
            </a:r>
            <a:r>
              <a:rPr lang="fr-FR" dirty="0"/>
              <a:t> in 2015, </a:t>
            </a:r>
            <a:r>
              <a:rPr lang="fr-FR" dirty="0" err="1"/>
              <a:t>pediatric</a:t>
            </a:r>
            <a:r>
              <a:rPr lang="fr-FR" dirty="0"/>
              <a:t> </a:t>
            </a:r>
            <a:r>
              <a:rPr lang="fr-FR" dirty="0" err="1"/>
              <a:t>waiting</a:t>
            </a:r>
            <a:r>
              <a:rPr lang="fr-FR" dirty="0"/>
              <a:t> times have </a:t>
            </a:r>
            <a:r>
              <a:rPr lang="fr-FR" dirty="0" err="1"/>
              <a:t>improved</a:t>
            </a:r>
            <a:r>
              <a:rPr lang="fr-FR" dirty="0"/>
              <a:t>. </a:t>
            </a:r>
            <a:r>
              <a:rPr lang="fr-FR" dirty="0" err="1"/>
              <a:t>However</a:t>
            </a:r>
            <a:r>
              <a:rPr lang="fr-FR" dirty="0"/>
              <a:t>, </a:t>
            </a:r>
            <a:r>
              <a:rPr lang="fr-FR" dirty="0" err="1"/>
              <a:t>extended</a:t>
            </a:r>
            <a:r>
              <a:rPr lang="fr-FR" dirty="0"/>
              <a:t> right lobe transplantation (ERLT) </a:t>
            </a:r>
            <a:r>
              <a:rPr lang="fr-FR" dirty="0" err="1"/>
              <a:t>outcomes</a:t>
            </a:r>
            <a:r>
              <a:rPr lang="fr-FR" dirty="0"/>
              <a:t> </a:t>
            </a:r>
            <a:r>
              <a:rPr lang="fr-FR" dirty="0" err="1"/>
              <a:t>remain</a:t>
            </a:r>
            <a:r>
              <a:rPr lang="fr-FR" dirty="0"/>
              <a:t> </a:t>
            </a:r>
            <a:r>
              <a:rPr lang="fr-FR" dirty="0" err="1"/>
              <a:t>debated</a:t>
            </a:r>
            <a:r>
              <a:rPr lang="fr-FR" dirty="0"/>
              <a:t> due to </a:t>
            </a:r>
            <a:r>
              <a:rPr lang="fr-FR" dirty="0" err="1"/>
              <a:t>higher</a:t>
            </a:r>
            <a:r>
              <a:rPr lang="fr-FR" dirty="0"/>
              <a:t> </a:t>
            </a:r>
            <a:r>
              <a:rPr lang="fr-FR" dirty="0" err="1"/>
              <a:t>reported</a:t>
            </a:r>
            <a:r>
              <a:rPr lang="fr-FR" dirty="0"/>
              <a:t> complication rates and </a:t>
            </a:r>
            <a:r>
              <a:rPr lang="fr-FR" dirty="0" err="1"/>
              <a:t>inferior</a:t>
            </a:r>
            <a:r>
              <a:rPr lang="fr-FR" dirty="0"/>
              <a:t> </a:t>
            </a:r>
            <a:r>
              <a:rPr lang="fr-FR" dirty="0" err="1"/>
              <a:t>graft</a:t>
            </a:r>
            <a:r>
              <a:rPr lang="fr-FR" dirty="0"/>
              <a:t> </a:t>
            </a:r>
            <a:r>
              <a:rPr lang="fr-FR" dirty="0" err="1"/>
              <a:t>survival</a:t>
            </a:r>
            <a:r>
              <a:rPr lang="fr-FR" dirty="0"/>
              <a:t> </a:t>
            </a:r>
            <a:r>
              <a:rPr lang="fr-FR" dirty="0" err="1"/>
              <a:t>compared</a:t>
            </a:r>
            <a:r>
              <a:rPr lang="fr-FR" dirty="0"/>
              <a:t> to </a:t>
            </a:r>
            <a:r>
              <a:rPr lang="fr-FR" dirty="0" err="1"/>
              <a:t>whole</a:t>
            </a:r>
            <a:r>
              <a:rPr lang="fr-FR" dirty="0"/>
              <a:t> </a:t>
            </a:r>
            <a:r>
              <a:rPr lang="fr-FR" dirty="0" err="1"/>
              <a:t>liver</a:t>
            </a:r>
            <a:r>
              <a:rPr lang="fr-FR" dirty="0"/>
              <a:t> transplantation (WLT). This </a:t>
            </a:r>
            <a:r>
              <a:rPr lang="fr-FR" dirty="0" err="1"/>
              <a:t>study</a:t>
            </a:r>
            <a:r>
              <a:rPr lang="fr-FR" dirty="0"/>
              <a:t> </a:t>
            </a:r>
            <a:r>
              <a:rPr lang="fr-FR" dirty="0" err="1"/>
              <a:t>evaluates</a:t>
            </a:r>
            <a:r>
              <a:rPr lang="fr-FR" dirty="0"/>
              <a:t> </a:t>
            </a:r>
            <a:r>
              <a:rPr lang="fr-FR" dirty="0" err="1"/>
              <a:t>deceased</a:t>
            </a:r>
            <a:r>
              <a:rPr lang="fr-FR" dirty="0"/>
              <a:t> </a:t>
            </a:r>
            <a:r>
              <a:rPr lang="fr-FR" dirty="0" err="1"/>
              <a:t>donor</a:t>
            </a:r>
            <a:r>
              <a:rPr lang="fr-FR" dirty="0"/>
              <a:t> ERLT </a:t>
            </a:r>
            <a:r>
              <a:rPr lang="fr-FR" dirty="0" err="1"/>
              <a:t>outcomes</a:t>
            </a:r>
            <a:r>
              <a:rPr lang="fr-FR" dirty="0"/>
              <a:t> in </a:t>
            </a:r>
            <a:r>
              <a:rPr lang="fr-FR" dirty="0" err="1"/>
              <a:t>Scandiatransplant</a:t>
            </a:r>
            <a:r>
              <a:rPr lang="fr-FR" dirty="0"/>
              <a:t>. </a:t>
            </a:r>
          </a:p>
          <a:p>
            <a:r>
              <a:rPr lang="fr-FR" b="1" dirty="0"/>
              <a:t>Methods</a:t>
            </a:r>
            <a:r>
              <a:rPr lang="fr-FR" dirty="0"/>
              <a:t>: </a:t>
            </a:r>
            <a:r>
              <a:rPr lang="fr-FR" dirty="0" err="1"/>
              <a:t>Adult</a:t>
            </a:r>
            <a:r>
              <a:rPr lang="fr-FR" dirty="0"/>
              <a:t> </a:t>
            </a:r>
            <a:r>
              <a:rPr lang="fr-FR" dirty="0" err="1"/>
              <a:t>liver</a:t>
            </a:r>
            <a:r>
              <a:rPr lang="fr-FR" dirty="0"/>
              <a:t> transplant </a:t>
            </a:r>
            <a:r>
              <a:rPr lang="fr-FR" dirty="0" err="1"/>
              <a:t>recipients</a:t>
            </a:r>
            <a:r>
              <a:rPr lang="fr-FR" dirty="0"/>
              <a:t> </a:t>
            </a:r>
            <a:r>
              <a:rPr lang="fr-FR" dirty="0" err="1"/>
              <a:t>from</a:t>
            </a:r>
            <a:r>
              <a:rPr lang="fr-FR" dirty="0"/>
              <a:t> 2007 to 2022 </a:t>
            </a:r>
            <a:r>
              <a:rPr lang="fr-FR" dirty="0" err="1"/>
              <a:t>across</a:t>
            </a:r>
            <a:r>
              <a:rPr lang="fr-FR" dirty="0"/>
              <a:t> six countries and </a:t>
            </a:r>
            <a:r>
              <a:rPr lang="fr-FR" dirty="0" err="1"/>
              <a:t>seven</a:t>
            </a:r>
            <a:r>
              <a:rPr lang="fr-FR" dirty="0"/>
              <a:t> centers </a:t>
            </a:r>
            <a:r>
              <a:rPr lang="fr-FR" dirty="0" err="1"/>
              <a:t>were</a:t>
            </a:r>
            <a:r>
              <a:rPr lang="fr-FR" dirty="0"/>
              <a:t> </a:t>
            </a:r>
            <a:r>
              <a:rPr lang="fr-FR" dirty="0" err="1"/>
              <a:t>retrospectively</a:t>
            </a:r>
            <a:r>
              <a:rPr lang="fr-FR" dirty="0"/>
              <a:t> </a:t>
            </a:r>
            <a:r>
              <a:rPr lang="fr-FR" dirty="0" err="1"/>
              <a:t>identified</a:t>
            </a:r>
            <a:r>
              <a:rPr lang="fr-FR" dirty="0"/>
              <a:t> </a:t>
            </a:r>
            <a:r>
              <a:rPr lang="fr-FR" dirty="0" err="1"/>
              <a:t>using</a:t>
            </a:r>
            <a:r>
              <a:rPr lang="fr-FR" dirty="0"/>
              <a:t> the Nordic </a:t>
            </a:r>
            <a:r>
              <a:rPr lang="fr-FR" dirty="0" err="1"/>
              <a:t>Liver</a:t>
            </a:r>
            <a:r>
              <a:rPr lang="fr-FR" dirty="0"/>
              <a:t> Transplant </a:t>
            </a:r>
            <a:r>
              <a:rPr lang="fr-FR" dirty="0" err="1"/>
              <a:t>Registry</a:t>
            </a:r>
            <a:r>
              <a:rPr lang="fr-FR" dirty="0"/>
              <a:t> (NLTR). Multi-</a:t>
            </a:r>
            <a:r>
              <a:rPr lang="fr-FR" dirty="0" err="1"/>
              <a:t>organ</a:t>
            </a:r>
            <a:r>
              <a:rPr lang="fr-FR" dirty="0"/>
              <a:t> and re-transplantations </a:t>
            </a:r>
            <a:r>
              <a:rPr lang="fr-FR" dirty="0" err="1"/>
              <a:t>were</a:t>
            </a:r>
            <a:r>
              <a:rPr lang="fr-FR" dirty="0"/>
              <a:t> </a:t>
            </a:r>
            <a:r>
              <a:rPr lang="fr-FR" dirty="0" err="1"/>
              <a:t>excluded</a:t>
            </a:r>
            <a:r>
              <a:rPr lang="fr-FR" dirty="0"/>
              <a:t>. ERLT (n=139) </a:t>
            </a:r>
            <a:r>
              <a:rPr lang="fr-FR" dirty="0" err="1"/>
              <a:t>was</a:t>
            </a:r>
            <a:r>
              <a:rPr lang="fr-FR" dirty="0"/>
              <a:t> </a:t>
            </a:r>
            <a:r>
              <a:rPr lang="fr-FR" dirty="0" err="1"/>
              <a:t>compared</a:t>
            </a:r>
            <a:r>
              <a:rPr lang="fr-FR" dirty="0"/>
              <a:t> to WLT (n=4516) for patient and </a:t>
            </a:r>
            <a:r>
              <a:rPr lang="fr-FR" dirty="0" err="1"/>
              <a:t>graft</a:t>
            </a:r>
            <a:r>
              <a:rPr lang="fr-FR" dirty="0"/>
              <a:t> </a:t>
            </a:r>
            <a:r>
              <a:rPr lang="fr-FR" dirty="0" err="1"/>
              <a:t>survival</a:t>
            </a:r>
            <a:r>
              <a:rPr lang="fr-FR" dirty="0"/>
              <a:t>. </a:t>
            </a:r>
            <a:r>
              <a:rPr lang="fr-FR" dirty="0" err="1"/>
              <a:t>Additionally</a:t>
            </a:r>
            <a:r>
              <a:rPr lang="fr-FR" dirty="0"/>
              <a:t>, WLT cases </a:t>
            </a:r>
            <a:r>
              <a:rPr lang="fr-FR" dirty="0" err="1"/>
              <a:t>eligible</a:t>
            </a:r>
            <a:r>
              <a:rPr lang="fr-FR" dirty="0"/>
              <a:t> for SLT (</a:t>
            </a:r>
            <a:r>
              <a:rPr lang="fr-FR" dirty="0" err="1"/>
              <a:t>sWLT</a:t>
            </a:r>
            <a:r>
              <a:rPr lang="fr-FR" dirty="0"/>
              <a:t>, n=406) </a:t>
            </a:r>
            <a:r>
              <a:rPr lang="fr-FR" dirty="0" err="1"/>
              <a:t>were</a:t>
            </a:r>
            <a:r>
              <a:rPr lang="fr-FR" dirty="0"/>
              <a:t> </a:t>
            </a:r>
            <a:r>
              <a:rPr lang="fr-FR" dirty="0" err="1"/>
              <a:t>matched</a:t>
            </a:r>
            <a:r>
              <a:rPr lang="fr-FR" dirty="0"/>
              <a:t> </a:t>
            </a:r>
            <a:r>
              <a:rPr lang="fr-FR" dirty="0" err="1"/>
              <a:t>with</a:t>
            </a:r>
            <a:r>
              <a:rPr lang="fr-FR" dirty="0"/>
              <a:t> ERLT for </a:t>
            </a:r>
            <a:r>
              <a:rPr lang="fr-FR" dirty="0" err="1"/>
              <a:t>further</a:t>
            </a:r>
            <a:r>
              <a:rPr lang="fr-FR" dirty="0"/>
              <a:t> </a:t>
            </a:r>
            <a:r>
              <a:rPr lang="fr-FR" dirty="0" err="1"/>
              <a:t>analysis</a:t>
            </a:r>
            <a:r>
              <a:rPr lang="fr-FR" dirty="0"/>
              <a:t>. </a:t>
            </a:r>
            <a:r>
              <a:rPr lang="fr-FR" dirty="0" err="1"/>
              <a:t>Propensity</a:t>
            </a:r>
            <a:r>
              <a:rPr lang="fr-FR" dirty="0"/>
              <a:t> score </a:t>
            </a:r>
            <a:r>
              <a:rPr lang="fr-FR" dirty="0" err="1"/>
              <a:t>matching</a:t>
            </a:r>
            <a:r>
              <a:rPr lang="fr-FR" dirty="0"/>
              <a:t>, Kaplan Meier </a:t>
            </a:r>
            <a:r>
              <a:rPr lang="fr-FR" dirty="0" err="1"/>
              <a:t>survival</a:t>
            </a:r>
            <a:r>
              <a:rPr lang="fr-FR" dirty="0"/>
              <a:t> </a:t>
            </a:r>
            <a:r>
              <a:rPr lang="fr-FR" dirty="0" err="1"/>
              <a:t>estimates</a:t>
            </a:r>
            <a:r>
              <a:rPr lang="fr-FR" dirty="0"/>
              <a:t>, and multivariable Cox </a:t>
            </a:r>
            <a:r>
              <a:rPr lang="fr-FR" dirty="0" err="1"/>
              <a:t>regression</a:t>
            </a:r>
            <a:r>
              <a:rPr lang="fr-FR" dirty="0"/>
              <a:t> </a:t>
            </a:r>
            <a:r>
              <a:rPr lang="fr-FR" dirty="0" err="1"/>
              <a:t>were</a:t>
            </a:r>
            <a:r>
              <a:rPr lang="fr-FR" dirty="0"/>
              <a:t> </a:t>
            </a:r>
            <a:r>
              <a:rPr lang="fr-FR" dirty="0" err="1"/>
              <a:t>applied</a:t>
            </a:r>
            <a:r>
              <a:rPr lang="fr-FR" dirty="0"/>
              <a:t> to </a:t>
            </a:r>
            <a:r>
              <a:rPr lang="fr-FR" dirty="0" err="1"/>
              <a:t>assess</a:t>
            </a:r>
            <a:r>
              <a:rPr lang="fr-FR" dirty="0"/>
              <a:t> </a:t>
            </a:r>
            <a:r>
              <a:rPr lang="fr-FR" dirty="0" err="1"/>
              <a:t>donor</a:t>
            </a:r>
            <a:r>
              <a:rPr lang="fr-FR" dirty="0"/>
              <a:t> and </a:t>
            </a:r>
            <a:r>
              <a:rPr lang="fr-FR" dirty="0" err="1"/>
              <a:t>recipient</a:t>
            </a:r>
            <a:r>
              <a:rPr lang="fr-FR" dirty="0"/>
              <a:t> </a:t>
            </a:r>
            <a:r>
              <a:rPr lang="fr-FR" dirty="0" err="1"/>
              <a:t>factors</a:t>
            </a:r>
            <a:r>
              <a:rPr lang="fr-FR" dirty="0"/>
              <a:t> </a:t>
            </a:r>
            <a:r>
              <a:rPr lang="fr-FR" dirty="0" err="1"/>
              <a:t>influencing</a:t>
            </a:r>
            <a:r>
              <a:rPr lang="fr-FR" dirty="0"/>
              <a:t> </a:t>
            </a:r>
            <a:r>
              <a:rPr lang="fr-FR" dirty="0" err="1"/>
              <a:t>outcomes</a:t>
            </a:r>
            <a:r>
              <a:rPr lang="fr-FR" dirty="0"/>
              <a:t>. </a:t>
            </a:r>
          </a:p>
          <a:p>
            <a:r>
              <a:rPr lang="fr-FR" b="1" dirty="0" err="1"/>
              <a:t>Results</a:t>
            </a:r>
            <a:r>
              <a:rPr lang="fr-FR" dirty="0"/>
              <a:t>: ERLT </a:t>
            </a:r>
            <a:r>
              <a:rPr lang="fr-FR" dirty="0" err="1"/>
              <a:t>recipients</a:t>
            </a:r>
            <a:r>
              <a:rPr lang="fr-FR" dirty="0"/>
              <a:t> </a:t>
            </a:r>
            <a:r>
              <a:rPr lang="fr-FR" dirty="0" err="1"/>
              <a:t>were</a:t>
            </a:r>
            <a:r>
              <a:rPr lang="fr-FR" dirty="0"/>
              <a:t> more </a:t>
            </a:r>
            <a:r>
              <a:rPr lang="fr-FR" dirty="0" err="1"/>
              <a:t>likely</a:t>
            </a:r>
            <a:r>
              <a:rPr lang="fr-FR" dirty="0"/>
              <a:t> to </a:t>
            </a:r>
            <a:r>
              <a:rPr lang="fr-FR" dirty="0" err="1"/>
              <a:t>be</a:t>
            </a:r>
            <a:r>
              <a:rPr lang="fr-FR" dirty="0"/>
              <a:t> </a:t>
            </a:r>
            <a:r>
              <a:rPr lang="fr-FR" dirty="0" err="1"/>
              <a:t>women</a:t>
            </a:r>
            <a:r>
              <a:rPr lang="fr-FR" dirty="0"/>
              <a:t> (49.6% vs. 39.7%, p=0.05) and have </a:t>
            </a:r>
            <a:r>
              <a:rPr lang="fr-FR" dirty="0" err="1"/>
              <a:t>malignancy</a:t>
            </a:r>
            <a:r>
              <a:rPr lang="fr-FR" dirty="0"/>
              <a:t> as an indication (37.2% vs. 25.1%, p=0.003). </a:t>
            </a:r>
            <a:r>
              <a:rPr lang="fr-FR" dirty="0" err="1"/>
              <a:t>While</a:t>
            </a:r>
            <a:r>
              <a:rPr lang="fr-FR" dirty="0"/>
              <a:t> </a:t>
            </a:r>
            <a:r>
              <a:rPr lang="fr-FR" dirty="0" err="1"/>
              <a:t>waiting</a:t>
            </a:r>
            <a:r>
              <a:rPr lang="fr-FR" dirty="0"/>
              <a:t> times and MELD scores </a:t>
            </a:r>
            <a:r>
              <a:rPr lang="fr-FR" dirty="0" err="1"/>
              <a:t>were</a:t>
            </a:r>
            <a:r>
              <a:rPr lang="fr-FR" dirty="0"/>
              <a:t> </a:t>
            </a:r>
            <a:r>
              <a:rPr lang="fr-FR" dirty="0" err="1"/>
              <a:t>similar</a:t>
            </a:r>
            <a:r>
              <a:rPr lang="fr-FR" dirty="0"/>
              <a:t>, ERLT </a:t>
            </a:r>
            <a:r>
              <a:rPr lang="fr-FR" dirty="0" err="1"/>
              <a:t>had</a:t>
            </a:r>
            <a:r>
              <a:rPr lang="fr-FR" dirty="0"/>
              <a:t> longer cold </a:t>
            </a:r>
            <a:r>
              <a:rPr lang="fr-FR" dirty="0" err="1"/>
              <a:t>ischemia</a:t>
            </a:r>
            <a:r>
              <a:rPr lang="fr-FR" dirty="0"/>
              <a:t> times (p&lt;</a:t>
            </a:r>
            <a:r>
              <a:rPr lang="en-US" dirty="0"/>
              <a:t>0.001). ERLT was associated with higher rates of hepatic artery thrombosis (7.9% vs. 3.0%, p=0.033), biliary leakage (25.2% vs. 5.9%, p&lt;0.001), and non-anastomotic biliary strictures (5.8% vs. 0.7%, p=0.002) compared to </a:t>
            </a:r>
            <a:r>
              <a:rPr lang="en-US" dirty="0" err="1"/>
              <a:t>sWLT</a:t>
            </a:r>
            <a:r>
              <a:rPr lang="en-US" dirty="0"/>
              <a:t>. Severe complications (</a:t>
            </a:r>
            <a:r>
              <a:rPr lang="en-US" dirty="0" err="1"/>
              <a:t>Clavien</a:t>
            </a:r>
            <a:r>
              <a:rPr lang="en-US" dirty="0"/>
              <a:t>-Dindo ≥3b) were also more frequent in ERLT (56.7% vs. 39.9%, p&lt;</a:t>
            </a:r>
            <a:r>
              <a:rPr lang="fr-FR" dirty="0"/>
              <a:t>0.002). Patient </a:t>
            </a:r>
            <a:r>
              <a:rPr lang="fr-FR" dirty="0" err="1"/>
              <a:t>survival</a:t>
            </a:r>
            <a:r>
              <a:rPr lang="fr-FR" dirty="0"/>
              <a:t> at 1, 3, and 5 </a:t>
            </a:r>
            <a:r>
              <a:rPr lang="fr-FR" dirty="0" err="1"/>
              <a:t>years</a:t>
            </a:r>
            <a:r>
              <a:rPr lang="fr-FR" dirty="0"/>
              <a:t> </a:t>
            </a:r>
            <a:r>
              <a:rPr lang="fr-FR" dirty="0" err="1"/>
              <a:t>was</a:t>
            </a:r>
            <a:r>
              <a:rPr lang="fr-FR" dirty="0"/>
              <a:t> </a:t>
            </a:r>
            <a:r>
              <a:rPr lang="fr-FR" dirty="0" err="1"/>
              <a:t>similar</a:t>
            </a:r>
            <a:r>
              <a:rPr lang="fr-FR" dirty="0"/>
              <a:t> (ERLT 90.6/86.3/80.9 vs. </a:t>
            </a:r>
            <a:r>
              <a:rPr lang="fr-FR" dirty="0" err="1"/>
              <a:t>sWLT</a:t>
            </a:r>
            <a:r>
              <a:rPr lang="fr-FR" dirty="0"/>
              <a:t> 94.6/90.0/86.9, p=0.49). </a:t>
            </a:r>
            <a:r>
              <a:rPr lang="fr-FR" dirty="0" err="1"/>
              <a:t>However</a:t>
            </a:r>
            <a:r>
              <a:rPr lang="fr-FR" dirty="0"/>
              <a:t>, ERLT </a:t>
            </a:r>
            <a:r>
              <a:rPr lang="fr-FR" dirty="0" err="1"/>
              <a:t>graft</a:t>
            </a:r>
            <a:r>
              <a:rPr lang="fr-FR" dirty="0"/>
              <a:t> </a:t>
            </a:r>
            <a:r>
              <a:rPr lang="fr-FR" dirty="0" err="1"/>
              <a:t>survival</a:t>
            </a:r>
            <a:r>
              <a:rPr lang="fr-FR" dirty="0"/>
              <a:t> </a:t>
            </a:r>
            <a:r>
              <a:rPr lang="fr-FR" dirty="0" err="1"/>
              <a:t>was</a:t>
            </a:r>
            <a:r>
              <a:rPr lang="fr-FR" dirty="0"/>
              <a:t> </a:t>
            </a:r>
            <a:r>
              <a:rPr lang="fr-FR" dirty="0" err="1"/>
              <a:t>lower</a:t>
            </a:r>
            <a:r>
              <a:rPr lang="fr-FR" dirty="0"/>
              <a:t> (ERLT 82.0/76.2/70.2 vs. </a:t>
            </a:r>
            <a:r>
              <a:rPr lang="fr-FR" dirty="0" err="1"/>
              <a:t>sWLT</a:t>
            </a:r>
            <a:r>
              <a:rPr lang="fr-FR" dirty="0"/>
              <a:t> 93.3/88.5/85.4, p=0.005). In-situ </a:t>
            </a:r>
            <a:r>
              <a:rPr lang="fr-FR" dirty="0" err="1"/>
              <a:t>splitting</a:t>
            </a:r>
            <a:r>
              <a:rPr lang="fr-FR" dirty="0"/>
              <a:t> </a:t>
            </a:r>
            <a:r>
              <a:rPr lang="fr-FR" dirty="0" err="1"/>
              <a:t>had</a:t>
            </a:r>
            <a:r>
              <a:rPr lang="fr-FR" dirty="0"/>
              <a:t> </a:t>
            </a:r>
            <a:r>
              <a:rPr lang="fr-FR" dirty="0" err="1"/>
              <a:t>better</a:t>
            </a:r>
            <a:r>
              <a:rPr lang="fr-FR" dirty="0"/>
              <a:t> </a:t>
            </a:r>
            <a:r>
              <a:rPr lang="fr-FR" dirty="0" err="1"/>
              <a:t>graft</a:t>
            </a:r>
            <a:r>
              <a:rPr lang="fr-FR" dirty="0"/>
              <a:t> </a:t>
            </a:r>
            <a:r>
              <a:rPr lang="fr-FR" dirty="0" err="1"/>
              <a:t>survival</a:t>
            </a:r>
            <a:r>
              <a:rPr lang="fr-FR" dirty="0"/>
              <a:t> </a:t>
            </a:r>
            <a:r>
              <a:rPr lang="fr-FR" dirty="0" err="1"/>
              <a:t>than</a:t>
            </a:r>
            <a:r>
              <a:rPr lang="fr-FR" dirty="0"/>
              <a:t> ex-situ (p=0.05).</a:t>
            </a:r>
          </a:p>
          <a:p>
            <a:r>
              <a:rPr lang="en-US" b="1" dirty="0"/>
              <a:t>Conclusions</a:t>
            </a:r>
            <a:r>
              <a:rPr lang="en-US" dirty="0"/>
              <a:t>: SLT in </a:t>
            </a:r>
            <a:r>
              <a:rPr lang="en-US" dirty="0" err="1"/>
              <a:t>Scandiatransplant</a:t>
            </a:r>
            <a:r>
              <a:rPr lang="en-US" dirty="0"/>
              <a:t> has expanded the donor pool and maintained excellent patient survival. However, ERLT is linked to higher complication rates and lower graft survival, particularly with ex-situ techniques. Improving modifiable factors may enhance outcomes.</a:t>
            </a:r>
            <a:endParaRPr lang="fr-FR" dirty="0"/>
          </a:p>
          <a:p>
            <a:endParaRPr lang="fr-FR" dirty="0"/>
          </a:p>
        </p:txBody>
      </p:sp>
      <p:sp>
        <p:nvSpPr>
          <p:cNvPr id="4" name="Espace réservé du numéro de diapositive 3">
            <a:extLst>
              <a:ext uri="{FF2B5EF4-FFF2-40B4-BE49-F238E27FC236}">
                <a16:creationId xmlns:a16="http://schemas.microsoft.com/office/drawing/2014/main" id="{513285B9-C080-3557-7EE3-B5E3EE0BB7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52899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FAF4E-29E5-B307-4A9D-72008068F70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43C5B99-364C-351B-150D-92E54972B34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F3C6F87-F3C3-20F6-B763-94C13E163788}"/>
              </a:ext>
            </a:extLst>
          </p:cNvPr>
          <p:cNvSpPr>
            <a:spLocks noGrp="1"/>
          </p:cNvSpPr>
          <p:nvPr>
            <p:ph type="body" idx="1"/>
          </p:nvPr>
        </p:nvSpPr>
        <p:spPr/>
        <p:txBody>
          <a:bodyPr/>
          <a:lstStyle/>
          <a:p>
            <a:r>
              <a:rPr lang="en-US" b="0" i="1" dirty="0">
                <a:latin typeface="+mn-lt"/>
              </a:rPr>
              <a:t>Abbreviations: DCD, </a:t>
            </a:r>
            <a:r>
              <a:rPr lang="fr-FR" b="0" i="1" dirty="0">
                <a:latin typeface="+mn-lt"/>
              </a:rPr>
              <a:t>Donation </a:t>
            </a:r>
            <a:r>
              <a:rPr lang="fr-FR" b="0" i="1" dirty="0" err="1">
                <a:latin typeface="+mn-lt"/>
              </a:rPr>
              <a:t>after</a:t>
            </a:r>
            <a:r>
              <a:rPr lang="fr-FR" b="0" i="1" dirty="0">
                <a:latin typeface="+mn-lt"/>
              </a:rPr>
              <a:t> </a:t>
            </a:r>
            <a:r>
              <a:rPr lang="fr-FR" b="0" i="1" dirty="0" err="1">
                <a:latin typeface="+mn-lt"/>
              </a:rPr>
              <a:t>Circulatory</a:t>
            </a:r>
            <a:r>
              <a:rPr lang="fr-FR" b="0" i="1" dirty="0">
                <a:latin typeface="+mn-lt"/>
              </a:rPr>
              <a:t> </a:t>
            </a:r>
            <a:r>
              <a:rPr lang="fr-FR" b="0" i="1" dirty="0" err="1">
                <a:latin typeface="+mn-lt"/>
              </a:rPr>
              <a:t>Death</a:t>
            </a:r>
            <a:r>
              <a:rPr lang="fr-FR" b="0" i="1" dirty="0">
                <a:latin typeface="+mn-lt"/>
              </a:rPr>
              <a:t>, WIT, </a:t>
            </a:r>
            <a:r>
              <a:rPr lang="en-US" sz="1200" b="0" i="1" dirty="0">
                <a:latin typeface="+mn-lt"/>
                <a:cs typeface="Arial" panose="020B0604020202020204" pitchFamily="34" charset="0"/>
              </a:rPr>
              <a:t>Warm ischemic time; NMP, Normothermic machine perfusion; CC, Cross circulation; IRI, ischemia reperfusion injury; ATP, Adenosine triphosphate.</a:t>
            </a:r>
            <a:endParaRPr lang="en-US" b="0" i="1" dirty="0">
              <a:latin typeface="+mn-lt"/>
            </a:endParaRPr>
          </a:p>
          <a:p>
            <a:endParaRPr lang="en-US" b="1" dirty="0"/>
          </a:p>
          <a:p>
            <a:r>
              <a:rPr lang="en-US" b="1" dirty="0"/>
              <a:t>Reference Number: 1726 </a:t>
            </a:r>
          </a:p>
          <a:p>
            <a:r>
              <a:rPr lang="en-US" b="1" dirty="0"/>
              <a:t>MITOCHONDRIAL THERAPY DURING MACHINE PERFUSION RESTORES DCD LIVERS: A CROSS-CIRCULATION ASSESSMENT OF TRANSPLANTABILITY </a:t>
            </a:r>
          </a:p>
          <a:p>
            <a:endParaRPr lang="en-US" b="1" dirty="0"/>
          </a:p>
          <a:p>
            <a:r>
              <a:rPr lang="en-US" b="1" dirty="0"/>
              <a:t>Sandra Lindstedt</a:t>
            </a:r>
            <a:r>
              <a:rPr lang="en-US" b="1" baseline="30000" dirty="0"/>
              <a:t>1</a:t>
            </a:r>
            <a:r>
              <a:rPr lang="en-US" b="1" dirty="0"/>
              <a:t>, Nicholas B. Bechet</a:t>
            </a:r>
            <a:r>
              <a:rPr lang="en-US" b="1" baseline="30000" dirty="0"/>
              <a:t>1</a:t>
            </a:r>
            <a:r>
              <a:rPr lang="en-US" b="1" dirty="0"/>
              <a:t>, Aybuke Celik</a:t>
            </a:r>
            <a:r>
              <a:rPr lang="en-US" b="1" baseline="30000" dirty="0"/>
              <a:t>1</a:t>
            </a:r>
            <a:r>
              <a:rPr lang="en-US" b="1" dirty="0"/>
              <a:t>, Niklas Sterner</a:t>
            </a:r>
            <a:r>
              <a:rPr lang="en-US" b="1" baseline="30000" dirty="0"/>
              <a:t>2</a:t>
            </a:r>
            <a:r>
              <a:rPr lang="en-US" b="1" dirty="0"/>
              <a:t>, Tibor Huzevka</a:t>
            </a:r>
            <a:r>
              <a:rPr lang="en-US" b="1" baseline="30000" dirty="0"/>
              <a:t>2</a:t>
            </a:r>
            <a:r>
              <a:rPr lang="en-US" b="1" dirty="0"/>
              <a:t>, Margareta Mittendorfer</a:t>
            </a:r>
            <a:r>
              <a:rPr lang="en-US" b="1" baseline="30000" dirty="0"/>
              <a:t>2</a:t>
            </a:r>
            <a:r>
              <a:rPr lang="en-US" b="1" dirty="0"/>
              <a:t>, Qi Wang</a:t>
            </a:r>
            <a:r>
              <a:rPr lang="en-US" b="1" baseline="30000" dirty="0"/>
              <a:t>2</a:t>
            </a:r>
            <a:r>
              <a:rPr lang="en-US" b="1" dirty="0"/>
              <a:t>, Embla Boden</a:t>
            </a:r>
            <a:r>
              <a:rPr lang="en-US" b="1" baseline="30000" dirty="0"/>
              <a:t>1</a:t>
            </a:r>
            <a:r>
              <a:rPr lang="en-US" b="1" dirty="0"/>
              <a:t>, </a:t>
            </a:r>
            <a:r>
              <a:rPr lang="en-US" b="1" dirty="0" err="1"/>
              <a:t>Runchuan</a:t>
            </a:r>
            <a:r>
              <a:rPr lang="en-US" b="1" dirty="0"/>
              <a:t> Gu</a:t>
            </a:r>
            <a:r>
              <a:rPr lang="en-US" b="1" baseline="30000" dirty="0"/>
              <a:t>1</a:t>
            </a:r>
            <a:r>
              <a:rPr lang="en-US" b="1" dirty="0"/>
              <a:t>, Fanny Severeus</a:t>
            </a:r>
            <a:r>
              <a:rPr lang="en-US" b="1" baseline="30000" dirty="0"/>
              <a:t>2</a:t>
            </a:r>
            <a:r>
              <a:rPr lang="en-US" b="1" dirty="0"/>
              <a:t>, Gabriel Hirdman</a:t>
            </a:r>
            <a:r>
              <a:rPr lang="en-US" b="1" baseline="30000" dirty="0"/>
              <a:t>1</a:t>
            </a:r>
            <a:r>
              <a:rPr lang="en-US" b="1" dirty="0"/>
              <a:t>, Franziska Olm</a:t>
            </a:r>
            <a:r>
              <a:rPr lang="en-US" b="1" baseline="30000" dirty="0"/>
              <a:t>1</a:t>
            </a:r>
            <a:r>
              <a:rPr lang="en-US" b="1" dirty="0"/>
              <a:t>, Gabriel Oniscu</a:t>
            </a:r>
            <a:r>
              <a:rPr lang="en-US" b="1" baseline="30000" dirty="0"/>
              <a:t>3</a:t>
            </a:r>
            <a:r>
              <a:rPr lang="en-US" b="1" dirty="0"/>
              <a:t> </a:t>
            </a:r>
          </a:p>
          <a:p>
            <a:endParaRPr lang="en-US" dirty="0"/>
          </a:p>
          <a:p>
            <a:r>
              <a:rPr lang="en-US" i="1" baseline="30000" dirty="0"/>
              <a:t>1</a:t>
            </a:r>
            <a:r>
              <a:rPr lang="en-US" i="1" dirty="0"/>
              <a:t>Lund University, Lund, Sweden, </a:t>
            </a:r>
            <a:r>
              <a:rPr lang="en-US" i="1" baseline="30000" dirty="0"/>
              <a:t>2</a:t>
            </a:r>
            <a:r>
              <a:rPr lang="en-US" i="1" dirty="0"/>
              <a:t>Lund University Hospital, Lund, Sweden, </a:t>
            </a:r>
            <a:r>
              <a:rPr lang="en-US" i="1" baseline="30000" dirty="0"/>
              <a:t>3</a:t>
            </a:r>
            <a:r>
              <a:rPr lang="en-US" i="1" dirty="0"/>
              <a:t>Karolinska Institute, Stockholm, Sweden </a:t>
            </a:r>
          </a:p>
          <a:p>
            <a:endParaRPr lang="en-US" dirty="0"/>
          </a:p>
          <a:p>
            <a:r>
              <a:rPr lang="en-US" b="1" dirty="0"/>
              <a:t>Background</a:t>
            </a:r>
            <a:r>
              <a:rPr lang="en-US" dirty="0"/>
              <a:t>: Machine perfusion technology has improved DCD liver utilization, but with little expansion in the duration of acceptable warm ischemic time (WIT). To use livers with prolonged WIT, new strategies must be developed. Mitochondrial transplantation is such an innovative strategy. </a:t>
            </a:r>
          </a:p>
          <a:p>
            <a:r>
              <a:rPr lang="en-US" b="1" dirty="0"/>
              <a:t>Methods</a:t>
            </a:r>
            <a:r>
              <a:rPr lang="en-US" dirty="0"/>
              <a:t>: Mitochondria were isolated from liver tissue of the C57BL/6 mice. In a porcine DCD model, following a 2 hour WIT, explanted livers were connected to normothermic machine perfusion (NMP) for 4 hours (n=12), and randomized to receive 5x109 xenogeneic mitochondria(n=6) or placebo(n=12). Upon completion of NMP, three livers from each group were connected to cross circulation (CC) (n=6) to test </a:t>
            </a:r>
            <a:r>
              <a:rPr lang="en-US" dirty="0" err="1"/>
              <a:t>transplantability</a:t>
            </a:r>
            <a:r>
              <a:rPr lang="en-US" dirty="0"/>
              <a:t>. The DCD cohort was compared to healthy control animals (n=9). </a:t>
            </a:r>
          </a:p>
          <a:p>
            <a:r>
              <a:rPr lang="en-US" b="1" dirty="0"/>
              <a:t>Results:</a:t>
            </a:r>
            <a:r>
              <a:rPr lang="en-US" dirty="0"/>
              <a:t> After DCD donation, cell lysates exhibit a two-fold reduction in ATP levels, suggesting a loss of endogenous mitochondria. When exogenous mitochondria were added to healthy and ischemia reperfusion injury (IRI) exposed hepatocytes in vitro, only the IRI cells took up the mitochondria, confirmed by the change in ATP from baseline and through live single cell imaging. After 4 hours of NMP, treated livers demonstrated a significant increase in bile production, improved bile quality, and restored cytoarchitecture. After 6 hours of CC, untreated livers became edematous, and showed marked cellular degeneration, and near-complete loss of Kupffer cells and CK19+ cholangiocytes. In contrast, mitochondria treated livers maintained function and were comparable to healthy controls. There was a twenty-fold increase in TUNEL+ cells in the untreated livers. The proteomic profiles of bile and liver tissue revealed distinct differences in expression between treated and placebo groups during NMP. These differences became significantly pronounced following CC. Ultra high-plex spatial imaging using </a:t>
            </a:r>
            <a:r>
              <a:rPr lang="en-US" dirty="0" err="1"/>
              <a:t>MACsima</a:t>
            </a:r>
            <a:r>
              <a:rPr lang="en-US" dirty="0"/>
              <a:t>™ found differential populations of CD3, CD4, HH3, PCNA, Ki67, CD45, vimentin, IBA1, CD163 and LEA positive cells between both NMP cohorts and the treated CC cohort with very few viable cells in the non-treated CC samples. </a:t>
            </a:r>
            <a:r>
              <a:rPr lang="en-US" b="1" dirty="0"/>
              <a:t>Conclusions</a:t>
            </a:r>
            <a:r>
              <a:rPr lang="en-US" dirty="0"/>
              <a:t>: These data confirm that NMP alone cannot restore a DCD liver with extended WIT. Mitochondrial transplantation restores function in these livers, presenting a promising approach to further expand the donor pool.</a:t>
            </a:r>
            <a:endParaRPr lang="fr-FR" dirty="0"/>
          </a:p>
        </p:txBody>
      </p:sp>
      <p:sp>
        <p:nvSpPr>
          <p:cNvPr id="4" name="Espace réservé du numéro de diapositive 3">
            <a:extLst>
              <a:ext uri="{FF2B5EF4-FFF2-40B4-BE49-F238E27FC236}">
                <a16:creationId xmlns:a16="http://schemas.microsoft.com/office/drawing/2014/main" id="{5952D25D-BEA0-8BFC-67D4-89CD0B47F2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90103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E07CC-B6DF-BB93-F419-1573271B707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3BB3F87-CD10-B81B-E4AB-05FB1B5CCDA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DFB58E8-FE76-5153-D4B9-45AE0676D92C}"/>
              </a:ext>
            </a:extLst>
          </p:cNvPr>
          <p:cNvSpPr>
            <a:spLocks noGrp="1"/>
          </p:cNvSpPr>
          <p:nvPr>
            <p:ph type="body" idx="1"/>
          </p:nvPr>
        </p:nvSpPr>
        <p:spPr/>
        <p:txBody>
          <a:bodyPr/>
          <a:lstStyle/>
          <a:p>
            <a:r>
              <a:rPr lang="en-US" b="0" i="1" dirty="0">
                <a:latin typeface="+mn-lt"/>
              </a:rPr>
              <a:t>Abbreviations: DCD, </a:t>
            </a:r>
            <a:r>
              <a:rPr lang="fr-FR" b="0" i="1" dirty="0">
                <a:latin typeface="+mn-lt"/>
              </a:rPr>
              <a:t>Donation </a:t>
            </a:r>
            <a:r>
              <a:rPr lang="fr-FR" b="0" i="1" dirty="0" err="1">
                <a:latin typeface="+mn-lt"/>
              </a:rPr>
              <a:t>after</a:t>
            </a:r>
            <a:r>
              <a:rPr lang="fr-FR" b="0" i="1" dirty="0">
                <a:latin typeface="+mn-lt"/>
              </a:rPr>
              <a:t> </a:t>
            </a:r>
            <a:r>
              <a:rPr lang="fr-FR" b="0" i="1" dirty="0" err="1">
                <a:latin typeface="+mn-lt"/>
              </a:rPr>
              <a:t>Circulatory</a:t>
            </a:r>
            <a:r>
              <a:rPr lang="fr-FR" b="0" i="1" dirty="0">
                <a:latin typeface="+mn-lt"/>
              </a:rPr>
              <a:t> </a:t>
            </a:r>
            <a:r>
              <a:rPr lang="fr-FR" b="0" i="1" dirty="0" err="1">
                <a:latin typeface="+mn-lt"/>
              </a:rPr>
              <a:t>Death</a:t>
            </a:r>
            <a:r>
              <a:rPr lang="fr-FR" b="0" i="1" dirty="0">
                <a:latin typeface="+mn-lt"/>
              </a:rPr>
              <a:t>, WIT, </a:t>
            </a:r>
            <a:r>
              <a:rPr lang="en-US" sz="1200" b="0" i="1" dirty="0">
                <a:latin typeface="+mn-lt"/>
                <a:cs typeface="Arial" panose="020B0604020202020204" pitchFamily="34" charset="0"/>
              </a:rPr>
              <a:t>Warm ischemic time; NMP, Normothermic machine perfusion; CC, Cross circulation; IRI, ischemia reperfusion injury; ATP, Adenosine triphosphate.</a:t>
            </a:r>
            <a:endParaRPr lang="en-US" b="0" i="1" dirty="0">
              <a:latin typeface="+mn-lt"/>
            </a:endParaRPr>
          </a:p>
          <a:p>
            <a:endParaRPr lang="en-US" b="1" dirty="0"/>
          </a:p>
          <a:p>
            <a:r>
              <a:rPr lang="en-US" b="1" dirty="0"/>
              <a:t>Reference Number: 1726 </a:t>
            </a:r>
          </a:p>
          <a:p>
            <a:r>
              <a:rPr lang="en-US" b="1" dirty="0"/>
              <a:t>MITOCHONDRIAL THERAPY DURING MACHINE PERFUSION RESTORES DCD LIVERS: A CROSS-CIRCULATION ASSESSMENT OF TRANSPLANTABILITY </a:t>
            </a:r>
          </a:p>
          <a:p>
            <a:endParaRPr lang="en-US" b="1" dirty="0"/>
          </a:p>
          <a:p>
            <a:r>
              <a:rPr lang="en-US" b="1" dirty="0"/>
              <a:t>Sandra Lindstedt</a:t>
            </a:r>
            <a:r>
              <a:rPr lang="en-US" b="1" baseline="30000" dirty="0"/>
              <a:t>1</a:t>
            </a:r>
            <a:r>
              <a:rPr lang="en-US" b="1" dirty="0"/>
              <a:t>, Nicholas B. Bechet</a:t>
            </a:r>
            <a:r>
              <a:rPr lang="en-US" b="1" baseline="30000" dirty="0"/>
              <a:t>1</a:t>
            </a:r>
            <a:r>
              <a:rPr lang="en-US" b="1" dirty="0"/>
              <a:t>, Aybuke Celik</a:t>
            </a:r>
            <a:r>
              <a:rPr lang="en-US" b="1" baseline="30000" dirty="0"/>
              <a:t>1</a:t>
            </a:r>
            <a:r>
              <a:rPr lang="en-US" b="1" dirty="0"/>
              <a:t>, Niklas Sterner</a:t>
            </a:r>
            <a:r>
              <a:rPr lang="en-US" b="1" baseline="30000" dirty="0"/>
              <a:t>2</a:t>
            </a:r>
            <a:r>
              <a:rPr lang="en-US" b="1" dirty="0"/>
              <a:t>, Tibor Huzevka</a:t>
            </a:r>
            <a:r>
              <a:rPr lang="en-US" b="1" baseline="30000" dirty="0"/>
              <a:t>2</a:t>
            </a:r>
            <a:r>
              <a:rPr lang="en-US" b="1" dirty="0"/>
              <a:t>, Margareta Mittendorfer</a:t>
            </a:r>
            <a:r>
              <a:rPr lang="en-US" b="1" baseline="30000" dirty="0"/>
              <a:t>2</a:t>
            </a:r>
            <a:r>
              <a:rPr lang="en-US" b="1" dirty="0"/>
              <a:t>, Qi Wang</a:t>
            </a:r>
            <a:r>
              <a:rPr lang="en-US" b="1" baseline="30000" dirty="0"/>
              <a:t>2</a:t>
            </a:r>
            <a:r>
              <a:rPr lang="en-US" b="1" dirty="0"/>
              <a:t>, Embla Boden</a:t>
            </a:r>
            <a:r>
              <a:rPr lang="en-US" b="1" baseline="30000" dirty="0"/>
              <a:t>1</a:t>
            </a:r>
            <a:r>
              <a:rPr lang="en-US" b="1" dirty="0"/>
              <a:t>, </a:t>
            </a:r>
            <a:r>
              <a:rPr lang="en-US" b="1" dirty="0" err="1"/>
              <a:t>Runchuan</a:t>
            </a:r>
            <a:r>
              <a:rPr lang="en-US" b="1" dirty="0"/>
              <a:t> Gu</a:t>
            </a:r>
            <a:r>
              <a:rPr lang="en-US" b="1" baseline="30000" dirty="0"/>
              <a:t>1</a:t>
            </a:r>
            <a:r>
              <a:rPr lang="en-US" b="1" dirty="0"/>
              <a:t>, Fanny Severeus</a:t>
            </a:r>
            <a:r>
              <a:rPr lang="en-US" b="1" baseline="30000" dirty="0"/>
              <a:t>2</a:t>
            </a:r>
            <a:r>
              <a:rPr lang="en-US" b="1" dirty="0"/>
              <a:t>, Gabriel Hirdman</a:t>
            </a:r>
            <a:r>
              <a:rPr lang="en-US" b="1" baseline="30000" dirty="0"/>
              <a:t>1</a:t>
            </a:r>
            <a:r>
              <a:rPr lang="en-US" b="1" dirty="0"/>
              <a:t>, Franziska Olm</a:t>
            </a:r>
            <a:r>
              <a:rPr lang="en-US" b="1" baseline="30000" dirty="0"/>
              <a:t>1</a:t>
            </a:r>
            <a:r>
              <a:rPr lang="en-US" b="1" dirty="0"/>
              <a:t>, Gabriel Oniscu</a:t>
            </a:r>
            <a:r>
              <a:rPr lang="en-US" b="1" baseline="30000" dirty="0"/>
              <a:t>3</a:t>
            </a:r>
            <a:r>
              <a:rPr lang="en-US" b="1" dirty="0"/>
              <a:t> </a:t>
            </a:r>
          </a:p>
          <a:p>
            <a:endParaRPr lang="en-US" dirty="0"/>
          </a:p>
          <a:p>
            <a:r>
              <a:rPr lang="en-US" i="1" baseline="30000" dirty="0"/>
              <a:t>1</a:t>
            </a:r>
            <a:r>
              <a:rPr lang="en-US" i="1" dirty="0"/>
              <a:t>Lund University, Lund, Sweden, </a:t>
            </a:r>
            <a:r>
              <a:rPr lang="en-US" i="1" baseline="30000" dirty="0"/>
              <a:t>2</a:t>
            </a:r>
            <a:r>
              <a:rPr lang="en-US" i="1" dirty="0"/>
              <a:t>Lund University Hospital, Lund, Sweden, </a:t>
            </a:r>
            <a:r>
              <a:rPr lang="en-US" i="1" baseline="30000" dirty="0"/>
              <a:t>3</a:t>
            </a:r>
            <a:r>
              <a:rPr lang="en-US" i="1" dirty="0"/>
              <a:t>Karolinska Institute, Stockholm, Sweden </a:t>
            </a:r>
          </a:p>
          <a:p>
            <a:endParaRPr lang="en-US" dirty="0"/>
          </a:p>
          <a:p>
            <a:r>
              <a:rPr lang="en-US" b="1" dirty="0"/>
              <a:t>Background</a:t>
            </a:r>
            <a:r>
              <a:rPr lang="en-US" dirty="0"/>
              <a:t>: Machine perfusion technology has improved DCD liver utilization, but with little expansion in the duration of acceptable warm ischemic time (WIT). To use livers with prolonged WIT, new strategies must be developed. Mitochondrial transplantation is such an innovative strategy. </a:t>
            </a:r>
          </a:p>
          <a:p>
            <a:r>
              <a:rPr lang="en-US" b="1" dirty="0"/>
              <a:t>Methods</a:t>
            </a:r>
            <a:r>
              <a:rPr lang="en-US" dirty="0"/>
              <a:t>: Mitochondria were isolated from liver tissue of the C57BL/6 mice. In a porcine DCD model, following a 2 hour WIT, explanted livers were connected to normothermic machine perfusion (NMP) for 4 hours (n=12), and randomized to receive 5x109 xenogeneic mitochondria(n=6) or placebo(n=12). Upon completion of NMP, three livers from each group were connected to cross circulation (CC) (n=6) to test </a:t>
            </a:r>
            <a:r>
              <a:rPr lang="en-US" dirty="0" err="1"/>
              <a:t>transplantability</a:t>
            </a:r>
            <a:r>
              <a:rPr lang="en-US" dirty="0"/>
              <a:t>. The DCD cohort was compared to healthy control animals (n=9). </a:t>
            </a:r>
          </a:p>
          <a:p>
            <a:r>
              <a:rPr lang="en-US" b="1" dirty="0"/>
              <a:t>Results:</a:t>
            </a:r>
            <a:r>
              <a:rPr lang="en-US" dirty="0"/>
              <a:t> After DCD donation, cell lysates exhibit a two-fold reduction in ATP levels, suggesting a loss of endogenous mitochondria. When exogenous mitochondria were added to healthy and ischemia reperfusion injury (IRI) exposed hepatocytes in vitro, only the IRI cells took up the mitochondria, confirmed by the change in ATP from baseline and through live single cell imaging. After 4 hours of NMP, treated livers demonstrated a significant increase in bile production, improved bile quality, and restored cytoarchitecture. After 6 hours of CC, untreated livers became edematous, and showed marked cellular degeneration, and near-complete loss of Kupffer cells and CK19+ cholangiocytes. In contrast, mitochondria treated livers maintained function and were comparable to healthy controls. There was a twenty-fold increase in TUNEL+ cells in the untreated livers. The proteomic profiles of bile and liver tissue revealed distinct differences in expression between treated and placebo groups during NMP. These differences became significantly pronounced following CC. Ultra high-plex spatial imaging using </a:t>
            </a:r>
            <a:r>
              <a:rPr lang="en-US" dirty="0" err="1"/>
              <a:t>MACsima</a:t>
            </a:r>
            <a:r>
              <a:rPr lang="en-US" dirty="0"/>
              <a:t>™ found differential populations of CD3, CD4, HH3, PCNA, Ki67, CD45, vimentin, IBA1, CD163 and LEA positive cells between both NMP cohorts and the treated CC cohort with very few viable cells in the non-treated CC samples. </a:t>
            </a:r>
            <a:r>
              <a:rPr lang="en-US" b="1" dirty="0"/>
              <a:t>Conclusions</a:t>
            </a:r>
            <a:r>
              <a:rPr lang="en-US" dirty="0"/>
              <a:t>: These data confirm that NMP alone cannot restore a DCD liver with extended WIT. Mitochondrial transplantation restores function in these livers, presenting a promising approach to further expand the donor pool.</a:t>
            </a:r>
            <a:endParaRPr lang="fr-FR" dirty="0"/>
          </a:p>
          <a:p>
            <a:endParaRPr lang="fr-FR" dirty="0"/>
          </a:p>
        </p:txBody>
      </p:sp>
      <p:sp>
        <p:nvSpPr>
          <p:cNvPr id="4" name="Espace réservé du numéro de diapositive 3">
            <a:extLst>
              <a:ext uri="{FF2B5EF4-FFF2-40B4-BE49-F238E27FC236}">
                <a16:creationId xmlns:a16="http://schemas.microsoft.com/office/drawing/2014/main" id="{F15F1796-B7BE-E214-CE69-032BAF6A68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3499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A42D2-2571-5F15-036C-FEDAC084285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AAD7F84-5BCF-0EC4-E26E-BADED770771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AD738F7-7546-A96F-D9A3-988564F33801}"/>
              </a:ext>
            </a:extLst>
          </p:cNvPr>
          <p:cNvSpPr>
            <a:spLocks noGrp="1"/>
          </p:cNvSpPr>
          <p:nvPr>
            <p:ph type="body" idx="1"/>
          </p:nvPr>
        </p:nvSpPr>
        <p:spPr/>
        <p:txBody>
          <a:bodyPr/>
          <a:lstStyle/>
          <a:p>
            <a:r>
              <a:rPr lang="en-US" b="0" i="1" dirty="0"/>
              <a:t>Abbreviations: </a:t>
            </a:r>
            <a:r>
              <a:rPr lang="en-US" b="0" i="1" dirty="0" err="1"/>
              <a:t>scRNA</a:t>
            </a:r>
            <a:r>
              <a:rPr lang="en-US" b="0" i="1" dirty="0"/>
              <a:t>-seq, </a:t>
            </a:r>
            <a:r>
              <a:rPr lang="en-US" sz="1200" b="0" i="1" dirty="0">
                <a:latin typeface="Arial" panose="020B0604020202020204" pitchFamily="34" charset="0"/>
                <a:cs typeface="Arial" panose="020B0604020202020204" pitchFamily="34" charset="0"/>
              </a:rPr>
              <a:t>single-cell RNA sequencing.</a:t>
            </a:r>
            <a:endParaRPr lang="en-US" b="0" i="1" dirty="0"/>
          </a:p>
          <a:p>
            <a:endParaRPr lang="en-US" b="1" dirty="0"/>
          </a:p>
          <a:p>
            <a:r>
              <a:rPr lang="en-US" b="1" dirty="0"/>
              <a:t>Reference Number: 2229 </a:t>
            </a:r>
          </a:p>
          <a:p>
            <a:r>
              <a:rPr lang="en-US" b="1" dirty="0"/>
              <a:t>Pancreatic beta cell heterogeneity in adult human islets: Insight from single-islet transcriptomic profiling using </a:t>
            </a:r>
            <a:r>
              <a:rPr lang="en-US" b="1" dirty="0" err="1"/>
              <a:t>DisCo</a:t>
            </a:r>
            <a:r>
              <a:rPr lang="en-US" b="1" dirty="0"/>
              <a:t> </a:t>
            </a:r>
          </a:p>
          <a:p>
            <a:endParaRPr lang="en-US" b="1" dirty="0"/>
          </a:p>
          <a:p>
            <a:r>
              <a:rPr lang="en-US" b="1" dirty="0"/>
              <a:t>Juliette Bignard</a:t>
            </a:r>
            <a:r>
              <a:rPr lang="en-US" b="1" baseline="30000" dirty="0"/>
              <a:t>1</a:t>
            </a:r>
            <a:r>
              <a:rPr lang="en-US" b="1" dirty="0"/>
              <a:t>, Reine Hanna</a:t>
            </a:r>
            <a:r>
              <a:rPr lang="en-US" b="1" baseline="30000" dirty="0"/>
              <a:t>1</a:t>
            </a:r>
            <a:r>
              <a:rPr lang="en-US" b="1" dirty="0"/>
              <a:t>, Antoine Marteyn</a:t>
            </a:r>
            <a:r>
              <a:rPr lang="en-US" b="1" baseline="30000" dirty="0"/>
              <a:t>1</a:t>
            </a:r>
            <a:r>
              <a:rPr lang="en-US" b="1" dirty="0"/>
              <a:t>, Caroline Rouget</a:t>
            </a:r>
            <a:r>
              <a:rPr lang="en-US" b="1" baseline="30000" dirty="0"/>
              <a:t>2</a:t>
            </a:r>
            <a:r>
              <a:rPr lang="en-US" b="1" dirty="0"/>
              <a:t>, Philippe Compagnon</a:t>
            </a:r>
            <a:r>
              <a:rPr lang="en-US" b="1" baseline="30000" dirty="0"/>
              <a:t>2</a:t>
            </a:r>
            <a:r>
              <a:rPr lang="en-US" b="1" dirty="0"/>
              <a:t>, Ekaterine Berishvili</a:t>
            </a:r>
            <a:r>
              <a:rPr lang="en-US" b="1" baseline="30000" dirty="0"/>
              <a:t>1,2</a:t>
            </a:r>
            <a:endParaRPr lang="en-US" b="1" dirty="0"/>
          </a:p>
          <a:p>
            <a:endParaRPr lang="en-US" dirty="0"/>
          </a:p>
          <a:p>
            <a:r>
              <a:rPr lang="en-US" i="1" baseline="30000" dirty="0"/>
              <a:t>1</a:t>
            </a:r>
            <a:r>
              <a:rPr lang="en-US" i="1" dirty="0"/>
              <a:t>University of Geneva, Surgery, Geneve, Switzerland, </a:t>
            </a:r>
            <a:r>
              <a:rPr lang="en-US" i="1" baseline="30000" dirty="0"/>
              <a:t>2</a:t>
            </a:r>
            <a:r>
              <a:rPr lang="en-US" i="1" dirty="0"/>
              <a:t>Hospital of Geneva, Department of Surgery, Geneve, Switzerland </a:t>
            </a:r>
          </a:p>
          <a:p>
            <a:endParaRPr lang="en-US" dirty="0"/>
          </a:p>
          <a:p>
            <a:r>
              <a:rPr lang="en-US" b="1" dirty="0"/>
              <a:t>Background</a:t>
            </a:r>
            <a:r>
              <a:rPr lang="en-US" dirty="0"/>
              <a:t>: Pancreatic β-cell heterogeneity within adult human islets plays a critical role in maintaining glucose homeostasis and has profound implications for diabetes pathophysiology and therapeutic development. Conventional single-cell RNA sequencing (</a:t>
            </a:r>
            <a:r>
              <a:rPr lang="en-US" dirty="0" err="1"/>
              <a:t>scRNA</a:t>
            </a:r>
            <a:r>
              <a:rPr lang="en-US" dirty="0"/>
              <a:t>-seq) methods often require pooling multiple islets, potentially obscuring intra-islet variability. </a:t>
            </a:r>
          </a:p>
          <a:p>
            <a:r>
              <a:rPr lang="en-US" b="1" dirty="0"/>
              <a:t>Methods</a:t>
            </a:r>
            <a:r>
              <a:rPr lang="en-US" dirty="0"/>
              <a:t>: To overcome this limitation, we employed the deterministic mRNA-capture bead and cell co-encapsulation system (</a:t>
            </a:r>
            <a:r>
              <a:rPr lang="en-US" dirty="0" err="1"/>
              <a:t>DisCo</a:t>
            </a:r>
            <a:r>
              <a:rPr lang="en-US" dirty="0"/>
              <a:t>), developed by Bart </a:t>
            </a:r>
            <a:r>
              <a:rPr lang="en-US" dirty="0" err="1"/>
              <a:t>Deplancke’s</a:t>
            </a:r>
            <a:r>
              <a:rPr lang="en-US" dirty="0"/>
              <a:t> group at EPFL. </a:t>
            </a:r>
            <a:r>
              <a:rPr lang="en-US" dirty="0" err="1"/>
              <a:t>DisCo</a:t>
            </a:r>
            <a:r>
              <a:rPr lang="en-US" dirty="0"/>
              <a:t> is optimized for low-input samples, achieving &gt;70% capture efficiency and processing up to 350 cells per hour, making it ideal for single-islet, single-cell transcriptomic analyses. Using </a:t>
            </a:r>
            <a:r>
              <a:rPr lang="en-US" dirty="0" err="1"/>
              <a:t>DisCo</a:t>
            </a:r>
            <a:r>
              <a:rPr lang="en-US" dirty="0"/>
              <a:t>, we analyzed dissociated islet cells from three human donors. Cells were co-encapsulated with mRNA-capture beads in microfluidic droplets for immediate lysis and mRNA hybridization, ensuring high capture efficiency with minimal technical variability. Captured mRNA was reverse-transcribed, amplified, and sequenced, enabling comprehensive profiling of individual β-cell populations. </a:t>
            </a:r>
          </a:p>
          <a:p>
            <a:r>
              <a:rPr lang="en-US" b="1" dirty="0"/>
              <a:t>Results</a:t>
            </a:r>
            <a:r>
              <a:rPr lang="en-US" dirty="0"/>
              <a:t>: Our analysis revealed significant intra- and inter-islet heterogeneity, with variations in gene expression related to insulin secretion, cellular stress responses, and β-cell maturation states. Notably, distinct β-cell subpopulations were identified within islets from the same donor, underscoring the limitations of bulk transcriptomic approaches. By preserving individual islet compositions, </a:t>
            </a:r>
            <a:r>
              <a:rPr lang="en-US" dirty="0" err="1"/>
              <a:t>DisCo</a:t>
            </a:r>
            <a:r>
              <a:rPr lang="en-US" dirty="0"/>
              <a:t> provided a more accurate and detailed representation of β-cell diversity.</a:t>
            </a:r>
          </a:p>
          <a:p>
            <a:r>
              <a:rPr lang="en-US" b="1" dirty="0"/>
              <a:t>Conclusions</a:t>
            </a:r>
            <a:r>
              <a:rPr lang="en-US" dirty="0"/>
              <a:t>: These findings offer critical insights into the functional heterogeneity of β-cells, advancing our understanding of islet biology and informing the development of targeted, personalized therapies for diabetes. The </a:t>
            </a:r>
            <a:r>
              <a:rPr lang="en-US" dirty="0" err="1"/>
              <a:t>DisCo</a:t>
            </a:r>
            <a:r>
              <a:rPr lang="en-US" dirty="0"/>
              <a:t> system represents a significant step forward in diabetes research by enabling high-resolution transcriptomic analyses of single islets, paving the way for innovations in β-cell replacement and regenerative medicine strategies.</a:t>
            </a:r>
            <a:endParaRPr lang="fr-FR" dirty="0"/>
          </a:p>
        </p:txBody>
      </p:sp>
      <p:sp>
        <p:nvSpPr>
          <p:cNvPr id="4" name="Espace réservé du numéro de diapositive 3">
            <a:extLst>
              <a:ext uri="{FF2B5EF4-FFF2-40B4-BE49-F238E27FC236}">
                <a16:creationId xmlns:a16="http://schemas.microsoft.com/office/drawing/2014/main" id="{D15DD386-12A6-257A-3369-534C8B8028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67999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35E7A-F1EE-E8C5-466A-14958547706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5C07DDE-23CF-6293-C3EF-293CC979A2A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55E8BD2-912E-2F6A-C311-3228E3995725}"/>
              </a:ext>
            </a:extLst>
          </p:cNvPr>
          <p:cNvSpPr>
            <a:spLocks noGrp="1"/>
          </p:cNvSpPr>
          <p:nvPr>
            <p:ph type="body" idx="1"/>
          </p:nvPr>
        </p:nvSpPr>
        <p:spPr/>
        <p:txBody>
          <a:bodyPr/>
          <a:lstStyle/>
          <a:p>
            <a:r>
              <a:rPr lang="en-US" b="0" i="1" dirty="0"/>
              <a:t>Abbreviations: </a:t>
            </a:r>
            <a:r>
              <a:rPr lang="en-US" b="0" i="1" dirty="0" err="1"/>
              <a:t>scRNA</a:t>
            </a:r>
            <a:r>
              <a:rPr lang="en-US" b="0" i="1" dirty="0"/>
              <a:t>-seq, </a:t>
            </a:r>
            <a:r>
              <a:rPr lang="en-US" sz="1200" b="0" i="1" dirty="0">
                <a:latin typeface="Arial" panose="020B0604020202020204" pitchFamily="34" charset="0"/>
                <a:cs typeface="Arial" panose="020B0604020202020204" pitchFamily="34" charset="0"/>
              </a:rPr>
              <a:t>single-cell RNA sequencing.</a:t>
            </a:r>
            <a:endParaRPr lang="en-US" b="0" i="1" dirty="0"/>
          </a:p>
          <a:p>
            <a:endParaRPr lang="en-US" b="1" dirty="0"/>
          </a:p>
          <a:p>
            <a:r>
              <a:rPr lang="en-US" b="1" dirty="0"/>
              <a:t>Reference Number: 2229 </a:t>
            </a:r>
          </a:p>
          <a:p>
            <a:r>
              <a:rPr lang="en-US" b="1" dirty="0"/>
              <a:t>Pancreatic beta cell heterogeneity in adult human islets: Insight from single-islet transcriptomic profiling using </a:t>
            </a:r>
            <a:r>
              <a:rPr lang="en-US" b="1" dirty="0" err="1"/>
              <a:t>DisCo</a:t>
            </a:r>
            <a:r>
              <a:rPr lang="en-US" b="1" dirty="0"/>
              <a:t> </a:t>
            </a:r>
          </a:p>
          <a:p>
            <a:endParaRPr lang="en-US" b="1" dirty="0"/>
          </a:p>
          <a:p>
            <a:r>
              <a:rPr lang="en-US" b="1" dirty="0"/>
              <a:t>Juliette Bignard</a:t>
            </a:r>
            <a:r>
              <a:rPr lang="en-US" b="1" baseline="30000" dirty="0"/>
              <a:t>1</a:t>
            </a:r>
            <a:r>
              <a:rPr lang="en-US" b="1" dirty="0"/>
              <a:t>, Reine Hanna</a:t>
            </a:r>
            <a:r>
              <a:rPr lang="en-US" b="1" baseline="30000" dirty="0"/>
              <a:t>1</a:t>
            </a:r>
            <a:r>
              <a:rPr lang="en-US" b="1" dirty="0"/>
              <a:t>, Antoine Marteyn</a:t>
            </a:r>
            <a:r>
              <a:rPr lang="en-US" b="1" baseline="30000" dirty="0"/>
              <a:t>1</a:t>
            </a:r>
            <a:r>
              <a:rPr lang="en-US" b="1" dirty="0"/>
              <a:t>, Caroline Rouget</a:t>
            </a:r>
            <a:r>
              <a:rPr lang="en-US" b="1" baseline="30000" dirty="0"/>
              <a:t>2</a:t>
            </a:r>
            <a:r>
              <a:rPr lang="en-US" b="1" dirty="0"/>
              <a:t>, Philippe Compagnon</a:t>
            </a:r>
            <a:r>
              <a:rPr lang="en-US" b="1" baseline="30000" dirty="0"/>
              <a:t>2</a:t>
            </a:r>
            <a:r>
              <a:rPr lang="en-US" b="1" dirty="0"/>
              <a:t>, Ekaterine Berishvili</a:t>
            </a:r>
            <a:r>
              <a:rPr lang="en-US" b="1" baseline="30000" dirty="0"/>
              <a:t>1,2</a:t>
            </a:r>
            <a:endParaRPr lang="en-US" b="1" dirty="0"/>
          </a:p>
          <a:p>
            <a:endParaRPr lang="en-US" dirty="0"/>
          </a:p>
          <a:p>
            <a:r>
              <a:rPr lang="en-US" i="1" baseline="30000" dirty="0"/>
              <a:t>1</a:t>
            </a:r>
            <a:r>
              <a:rPr lang="en-US" i="1" dirty="0"/>
              <a:t>University of Geneva, Surgery, Geneve, Switzerland, </a:t>
            </a:r>
            <a:r>
              <a:rPr lang="en-US" i="1" baseline="30000" dirty="0"/>
              <a:t>2</a:t>
            </a:r>
            <a:r>
              <a:rPr lang="en-US" i="1" dirty="0"/>
              <a:t>Hospital of Geneva, Department of Surgery, Geneve, Switzerland </a:t>
            </a:r>
          </a:p>
          <a:p>
            <a:endParaRPr lang="en-US" dirty="0"/>
          </a:p>
          <a:p>
            <a:r>
              <a:rPr lang="en-US" b="1" dirty="0"/>
              <a:t>Background</a:t>
            </a:r>
            <a:r>
              <a:rPr lang="en-US" dirty="0"/>
              <a:t>: Pancreatic β-cell heterogeneity within adult human islets plays a critical role in maintaining glucose homeostasis and has profound implications for diabetes pathophysiology and therapeutic development. Conventional single-cell RNA sequencing (</a:t>
            </a:r>
            <a:r>
              <a:rPr lang="en-US" dirty="0" err="1"/>
              <a:t>scRNA</a:t>
            </a:r>
            <a:r>
              <a:rPr lang="en-US" dirty="0"/>
              <a:t>-seq) methods often require pooling multiple islets, potentially obscuring intra-islet variability. </a:t>
            </a:r>
          </a:p>
          <a:p>
            <a:r>
              <a:rPr lang="en-US" b="1" dirty="0"/>
              <a:t>Methods</a:t>
            </a:r>
            <a:r>
              <a:rPr lang="en-US" dirty="0"/>
              <a:t>: To overcome this limitation, we employed the deterministic mRNA-capture bead and cell co-encapsulation system (</a:t>
            </a:r>
            <a:r>
              <a:rPr lang="en-US" dirty="0" err="1"/>
              <a:t>DisCo</a:t>
            </a:r>
            <a:r>
              <a:rPr lang="en-US" dirty="0"/>
              <a:t>), developed by Bart </a:t>
            </a:r>
            <a:r>
              <a:rPr lang="en-US" dirty="0" err="1"/>
              <a:t>Deplancke’s</a:t>
            </a:r>
            <a:r>
              <a:rPr lang="en-US" dirty="0"/>
              <a:t> group at EPFL. </a:t>
            </a:r>
            <a:r>
              <a:rPr lang="en-US" dirty="0" err="1"/>
              <a:t>DisCo</a:t>
            </a:r>
            <a:r>
              <a:rPr lang="en-US" dirty="0"/>
              <a:t> is optimized for low-input samples, achieving &gt;70% capture efficiency and processing up to 350 cells per hour, making it ideal for single-islet, single-cell transcriptomic analyses. Using </a:t>
            </a:r>
            <a:r>
              <a:rPr lang="en-US" dirty="0" err="1"/>
              <a:t>DisCo</a:t>
            </a:r>
            <a:r>
              <a:rPr lang="en-US" dirty="0"/>
              <a:t>, we analyzed dissociated islet cells from three human donors. Cells were co-encapsulated with mRNA-capture beads in microfluidic droplets for immediate lysis and mRNA hybridization, ensuring high capture efficiency with minimal technical variability. Captured mRNA was reverse-transcribed, amplified, and sequenced, enabling comprehensive profiling of individual β-cell populations. </a:t>
            </a:r>
          </a:p>
          <a:p>
            <a:r>
              <a:rPr lang="en-US" b="1" dirty="0"/>
              <a:t>Results</a:t>
            </a:r>
            <a:r>
              <a:rPr lang="en-US" dirty="0"/>
              <a:t>: Our analysis revealed significant intra- and inter-islet heterogeneity, with variations in gene expression related to insulin secretion, cellular stress responses, and β-cell maturation states. Notably, distinct β-cell subpopulations were identified within islets from the same donor, underscoring the limitations of bulk transcriptomic approaches. By preserving individual islet compositions, </a:t>
            </a:r>
            <a:r>
              <a:rPr lang="en-US" dirty="0" err="1"/>
              <a:t>DisCo</a:t>
            </a:r>
            <a:r>
              <a:rPr lang="en-US" dirty="0"/>
              <a:t> provided a more accurate and detailed representation of β-cell diversity.</a:t>
            </a:r>
          </a:p>
          <a:p>
            <a:r>
              <a:rPr lang="en-US" b="1" dirty="0"/>
              <a:t>Conclusions</a:t>
            </a:r>
            <a:r>
              <a:rPr lang="en-US" dirty="0"/>
              <a:t>: These findings offer critical insights into the functional heterogeneity of β-cells, advancing our understanding of islet biology and informing the development of targeted, personalized therapies for diabetes. The </a:t>
            </a:r>
            <a:r>
              <a:rPr lang="en-US" dirty="0" err="1"/>
              <a:t>DisCo</a:t>
            </a:r>
            <a:r>
              <a:rPr lang="en-US" dirty="0"/>
              <a:t> system represents a significant step forward in diabetes research by enabling high-resolution transcriptomic analyses of single islets, paving the way for innovations in β-cell replacement and regenerative medicine strategies.</a:t>
            </a:r>
            <a:endParaRPr lang="fr-FR" dirty="0"/>
          </a:p>
          <a:p>
            <a:endParaRPr lang="fr-FR" dirty="0"/>
          </a:p>
        </p:txBody>
      </p:sp>
      <p:sp>
        <p:nvSpPr>
          <p:cNvPr id="4" name="Espace réservé du numéro de diapositive 3">
            <a:extLst>
              <a:ext uri="{FF2B5EF4-FFF2-40B4-BE49-F238E27FC236}">
                <a16:creationId xmlns:a16="http://schemas.microsoft.com/office/drawing/2014/main" id="{C7D33657-823F-AD0B-9732-407576219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2822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F6868-5F8F-52A0-07AA-BA06D856952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5FB8D25-1EB1-1652-E44B-3F6F9FE9002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FA656C9-8F9D-97D9-568E-8B301F586DCB}"/>
              </a:ext>
            </a:extLst>
          </p:cNvPr>
          <p:cNvSpPr>
            <a:spLocks noGrp="1"/>
          </p:cNvSpPr>
          <p:nvPr>
            <p:ph type="body" idx="1"/>
          </p:nvPr>
        </p:nvSpPr>
        <p:spPr/>
        <p:txBody>
          <a:bodyPr/>
          <a:lstStyle/>
          <a:p>
            <a:r>
              <a:rPr lang="en-GB" sz="1200" i="1" kern="1200" dirty="0">
                <a:solidFill>
                  <a:schemeClr val="tx1"/>
                </a:solidFill>
                <a:effectLst/>
                <a:latin typeface="+mn-lt"/>
                <a:ea typeface="+mn-ea"/>
                <a:cs typeface="+mn-cs"/>
              </a:rPr>
              <a:t>Abbreviations: DCD, Donation after circulatory death; DBD, Donation after brain death; PTA, Pancreas transplantation alone; BMI, Body mass index; CIT, Cold ischemia time.</a:t>
            </a:r>
          </a:p>
          <a:p>
            <a:endParaRPr lang="en-GB" sz="120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Abstract Title: Long term outcomes of pancreas transplantation alone from donation after circulatory death</a:t>
            </a:r>
          </a:p>
          <a:p>
            <a:r>
              <a:rPr lang="en-GB" sz="1200" b="1" i="0" kern="1200" dirty="0">
                <a:solidFill>
                  <a:schemeClr val="tx1"/>
                </a:solidFill>
                <a:effectLst/>
                <a:latin typeface="+mn-lt"/>
                <a:ea typeface="+mn-ea"/>
                <a:cs typeface="+mn-cs"/>
              </a:rPr>
              <a:t>Reference Number: 1749</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Francess Adlard</a:t>
            </a:r>
            <a:r>
              <a:rPr lang="en-GB" sz="1200" b="1" i="0" kern="1200" baseline="30000" dirty="0">
                <a:solidFill>
                  <a:schemeClr val="tx1"/>
                </a:solidFill>
                <a:effectLst/>
                <a:latin typeface="+mn-lt"/>
                <a:ea typeface="+mn-ea"/>
                <a:cs typeface="+mn-cs"/>
              </a:rPr>
              <a:t>1</a:t>
            </a:r>
            <a:r>
              <a:rPr lang="en-GB" sz="1200" b="1" i="0" kern="1200" dirty="0">
                <a:solidFill>
                  <a:schemeClr val="tx1"/>
                </a:solidFill>
                <a:effectLst/>
                <a:latin typeface="+mn-lt"/>
                <a:ea typeface="+mn-ea"/>
                <a:cs typeface="+mn-cs"/>
              </a:rPr>
              <a:t>, 2, Rumyana Smilevska</a:t>
            </a:r>
            <a:r>
              <a:rPr lang="en-GB" sz="1200" b="1" i="0" kern="1200" baseline="30000" dirty="0">
                <a:solidFill>
                  <a:schemeClr val="tx1"/>
                </a:solidFill>
                <a:effectLst/>
                <a:latin typeface="+mn-lt"/>
                <a:ea typeface="+mn-ea"/>
                <a:cs typeface="+mn-cs"/>
              </a:rPr>
              <a:t>2, 3</a:t>
            </a:r>
            <a:r>
              <a:rPr lang="en-GB" sz="1200" b="1" i="0" kern="1200" dirty="0">
                <a:solidFill>
                  <a:schemeClr val="tx1"/>
                </a:solidFill>
                <a:effectLst/>
                <a:latin typeface="+mn-lt"/>
                <a:ea typeface="+mn-ea"/>
                <a:cs typeface="+mn-cs"/>
              </a:rPr>
              <a:t>, Edward Sharples</a:t>
            </a:r>
            <a:r>
              <a:rPr lang="en-GB" sz="1200" b="1" i="0" kern="1200" baseline="30000" dirty="0">
                <a:solidFill>
                  <a:schemeClr val="tx1"/>
                </a:solidFill>
                <a:effectLst/>
                <a:latin typeface="+mn-lt"/>
                <a:ea typeface="+mn-ea"/>
                <a:cs typeface="+mn-cs"/>
              </a:rPr>
              <a:t>2</a:t>
            </a:r>
            <a:r>
              <a:rPr lang="en-GB" sz="1200" b="1" i="0" kern="1200" dirty="0">
                <a:solidFill>
                  <a:schemeClr val="tx1"/>
                </a:solidFill>
                <a:effectLst/>
                <a:latin typeface="+mn-lt"/>
                <a:ea typeface="+mn-ea"/>
                <a:cs typeface="+mn-cs"/>
              </a:rPr>
              <a:t>, Irene Mosca</a:t>
            </a:r>
            <a:r>
              <a:rPr lang="en-GB" sz="1200" b="1" i="0" kern="1200" baseline="30000" dirty="0">
                <a:solidFill>
                  <a:schemeClr val="tx1"/>
                </a:solidFill>
                <a:effectLst/>
                <a:latin typeface="+mn-lt"/>
                <a:ea typeface="+mn-ea"/>
                <a:cs typeface="+mn-cs"/>
              </a:rPr>
              <a:t>2</a:t>
            </a:r>
            <a:r>
              <a:rPr lang="en-GB" sz="1200" b="1" i="0" kern="1200" dirty="0">
                <a:solidFill>
                  <a:schemeClr val="tx1"/>
                </a:solidFill>
                <a:effectLst/>
                <a:latin typeface="+mn-lt"/>
                <a:ea typeface="+mn-ea"/>
                <a:cs typeface="+mn-cs"/>
              </a:rPr>
              <a:t>, Srikanth Reddy</a:t>
            </a:r>
            <a:r>
              <a:rPr lang="en-GB" sz="1200" b="1" i="0" kern="1200" baseline="30000" dirty="0">
                <a:solidFill>
                  <a:schemeClr val="tx1"/>
                </a:solidFill>
                <a:effectLst/>
                <a:latin typeface="+mn-lt"/>
                <a:ea typeface="+mn-ea"/>
                <a:cs typeface="+mn-cs"/>
              </a:rPr>
              <a:t>2</a:t>
            </a:r>
            <a:r>
              <a:rPr lang="en-GB" sz="1200" b="1" i="0" kern="1200" dirty="0">
                <a:solidFill>
                  <a:schemeClr val="tx1"/>
                </a:solidFill>
                <a:effectLst/>
                <a:latin typeface="+mn-lt"/>
                <a:ea typeface="+mn-ea"/>
                <a:cs typeface="+mn-cs"/>
              </a:rPr>
              <a:t>, Isabel Quiroga-Giraldez</a:t>
            </a:r>
            <a:r>
              <a:rPr lang="en-GB" sz="1200" b="1" i="0" kern="1200" baseline="30000" dirty="0">
                <a:solidFill>
                  <a:schemeClr val="tx1"/>
                </a:solidFill>
                <a:effectLst/>
                <a:latin typeface="+mn-lt"/>
                <a:ea typeface="+mn-ea"/>
                <a:cs typeface="+mn-cs"/>
              </a:rPr>
              <a:t>2</a:t>
            </a:r>
            <a:r>
              <a:rPr lang="en-GB" sz="1200" b="1" i="0" kern="1200" dirty="0">
                <a:solidFill>
                  <a:schemeClr val="tx1"/>
                </a:solidFill>
                <a:effectLst/>
                <a:latin typeface="+mn-lt"/>
                <a:ea typeface="+mn-ea"/>
                <a:cs typeface="+mn-cs"/>
              </a:rPr>
              <a:t>, Sushma Shankar</a:t>
            </a:r>
            <a:r>
              <a:rPr lang="en-GB" sz="1200" b="1" i="0" kern="1200" baseline="30000" dirty="0">
                <a:solidFill>
                  <a:schemeClr val="tx1"/>
                </a:solidFill>
                <a:effectLst/>
                <a:latin typeface="+mn-lt"/>
                <a:ea typeface="+mn-ea"/>
                <a:cs typeface="+mn-cs"/>
              </a:rPr>
              <a:t>2, 3</a:t>
            </a:r>
            <a:r>
              <a:rPr lang="en-GB" sz="1200" b="1" i="0" kern="1200" dirty="0">
                <a:solidFill>
                  <a:schemeClr val="tx1"/>
                </a:solidFill>
                <a:effectLst/>
                <a:latin typeface="+mn-lt"/>
                <a:ea typeface="+mn-ea"/>
                <a:cs typeface="+mn-cs"/>
              </a:rPr>
              <a:t>, Emilio Canovai</a:t>
            </a:r>
            <a:r>
              <a:rPr lang="en-GB" sz="1200" b="1" i="0" kern="1200" baseline="30000" dirty="0">
                <a:solidFill>
                  <a:schemeClr val="tx1"/>
                </a:solidFill>
                <a:effectLst/>
                <a:latin typeface="+mn-lt"/>
                <a:ea typeface="+mn-ea"/>
                <a:cs typeface="+mn-cs"/>
              </a:rPr>
              <a:t>2</a:t>
            </a:r>
            <a:r>
              <a:rPr lang="en-GB" sz="1200" b="1" i="0" kern="1200" dirty="0">
                <a:solidFill>
                  <a:schemeClr val="tx1"/>
                </a:solidFill>
                <a:effectLst/>
                <a:latin typeface="+mn-lt"/>
                <a:ea typeface="+mn-ea"/>
                <a:cs typeface="+mn-cs"/>
              </a:rPr>
              <a:t>, Sanjay Sinha</a:t>
            </a:r>
            <a:r>
              <a:rPr lang="en-GB" sz="1200" b="1" i="0" kern="1200" baseline="30000" dirty="0">
                <a:solidFill>
                  <a:schemeClr val="tx1"/>
                </a:solidFill>
                <a:effectLst/>
                <a:latin typeface="+mn-lt"/>
                <a:ea typeface="+mn-ea"/>
                <a:cs typeface="+mn-cs"/>
              </a:rPr>
              <a:t>2</a:t>
            </a:r>
            <a:r>
              <a:rPr lang="en-GB" sz="1200" b="1" i="0" kern="1200" dirty="0">
                <a:solidFill>
                  <a:schemeClr val="tx1"/>
                </a:solidFill>
                <a:effectLst/>
                <a:latin typeface="+mn-lt"/>
                <a:ea typeface="+mn-ea"/>
                <a:cs typeface="+mn-cs"/>
              </a:rPr>
              <a:t>, Rutger Ploeg</a:t>
            </a:r>
            <a:r>
              <a:rPr lang="en-GB" sz="1200" b="1" i="0" kern="1200" baseline="30000" dirty="0">
                <a:solidFill>
                  <a:schemeClr val="tx1"/>
                </a:solidFill>
                <a:effectLst/>
                <a:latin typeface="+mn-lt"/>
                <a:ea typeface="+mn-ea"/>
                <a:cs typeface="+mn-cs"/>
              </a:rPr>
              <a:t>2, 3</a:t>
            </a:r>
            <a:r>
              <a:rPr lang="en-GB" sz="1200" b="1" i="0" kern="1200" dirty="0">
                <a:solidFill>
                  <a:schemeClr val="tx1"/>
                </a:solidFill>
                <a:effectLst/>
                <a:latin typeface="+mn-lt"/>
                <a:ea typeface="+mn-ea"/>
                <a:cs typeface="+mn-cs"/>
              </a:rPr>
              <a:t>, Peter Friend</a:t>
            </a:r>
            <a:r>
              <a:rPr lang="en-GB" sz="1200" b="1" i="0" kern="1200" baseline="30000" dirty="0">
                <a:solidFill>
                  <a:schemeClr val="tx1"/>
                </a:solidFill>
                <a:effectLst/>
                <a:latin typeface="+mn-lt"/>
                <a:ea typeface="+mn-ea"/>
                <a:cs typeface="+mn-cs"/>
              </a:rPr>
              <a:t>2, 3</a:t>
            </a:r>
            <a:r>
              <a:rPr lang="en-GB" sz="1200" b="1" i="0" kern="1200" dirty="0">
                <a:solidFill>
                  <a:schemeClr val="tx1"/>
                </a:solidFill>
                <a:effectLst/>
                <a:latin typeface="+mn-lt"/>
                <a:ea typeface="+mn-ea"/>
                <a:cs typeface="+mn-cs"/>
              </a:rPr>
              <a:t>, Simon Knight</a:t>
            </a:r>
            <a:r>
              <a:rPr lang="en-GB" sz="1200" b="1" i="0" kern="1200" baseline="30000" dirty="0">
                <a:solidFill>
                  <a:schemeClr val="tx1"/>
                </a:solidFill>
                <a:effectLst/>
                <a:latin typeface="+mn-lt"/>
                <a:ea typeface="+mn-ea"/>
                <a:cs typeface="+mn-cs"/>
              </a:rPr>
              <a:t>2, 3</a:t>
            </a:r>
            <a:endParaRPr lang="en-GB" sz="1200" b="1" i="0" kern="1200" dirty="0">
              <a:solidFill>
                <a:schemeClr val="tx1"/>
              </a:solidFill>
              <a:effectLst/>
              <a:latin typeface="+mn-lt"/>
              <a:ea typeface="+mn-ea"/>
              <a:cs typeface="+mn-cs"/>
            </a:endParaRPr>
          </a:p>
          <a:p>
            <a:endParaRPr lang="en-GB" sz="1200" i="0" kern="1200" dirty="0">
              <a:solidFill>
                <a:schemeClr val="tx1"/>
              </a:solidFill>
              <a:effectLst/>
              <a:latin typeface="+mn-lt"/>
              <a:ea typeface="+mn-ea"/>
              <a:cs typeface="+mn-cs"/>
            </a:endParaRPr>
          </a:p>
          <a:p>
            <a:r>
              <a:rPr lang="en-GB" sz="1200" i="1" kern="1200" baseline="30000" dirty="0">
                <a:solidFill>
                  <a:schemeClr val="tx1"/>
                </a:solidFill>
                <a:effectLst/>
                <a:latin typeface="+mn-lt"/>
                <a:ea typeface="+mn-ea"/>
                <a:cs typeface="+mn-cs"/>
              </a:rPr>
              <a:t>1</a:t>
            </a:r>
            <a:r>
              <a:rPr lang="en-GB" sz="1200" i="1" kern="1200" dirty="0">
                <a:solidFill>
                  <a:schemeClr val="tx1"/>
                </a:solidFill>
                <a:effectLst/>
                <a:latin typeface="+mn-lt"/>
                <a:ea typeface="+mn-ea"/>
                <a:cs typeface="+mn-cs"/>
              </a:rPr>
              <a:t>University of Oxford, School of Medicine and Biomedical Sciences, Oxford, United Kingdom, </a:t>
            </a:r>
            <a:r>
              <a:rPr lang="en-GB" sz="1200" i="1" kern="1200" baseline="30000" dirty="0">
                <a:solidFill>
                  <a:schemeClr val="tx1"/>
                </a:solidFill>
                <a:effectLst/>
                <a:latin typeface="+mn-lt"/>
                <a:ea typeface="+mn-ea"/>
                <a:cs typeface="+mn-cs"/>
              </a:rPr>
              <a:t>2</a:t>
            </a:r>
            <a:r>
              <a:rPr lang="en-GB" sz="1200" i="1" kern="1200" dirty="0">
                <a:solidFill>
                  <a:schemeClr val="tx1"/>
                </a:solidFill>
                <a:effectLst/>
                <a:latin typeface="+mn-lt"/>
                <a:ea typeface="+mn-ea"/>
                <a:cs typeface="+mn-cs"/>
              </a:rPr>
              <a:t>Oxford Transplant Centre, Oxford, United Kingdom, </a:t>
            </a:r>
            <a:r>
              <a:rPr lang="en-GB" sz="1200" i="1" kern="1200" baseline="30000" dirty="0">
                <a:solidFill>
                  <a:schemeClr val="tx1"/>
                </a:solidFill>
                <a:effectLst/>
                <a:latin typeface="+mn-lt"/>
                <a:ea typeface="+mn-ea"/>
                <a:cs typeface="+mn-cs"/>
              </a:rPr>
              <a:t>3</a:t>
            </a:r>
            <a:r>
              <a:rPr lang="en-GB" sz="1200" i="1" kern="1200" dirty="0">
                <a:solidFill>
                  <a:schemeClr val="tx1"/>
                </a:solidFill>
                <a:effectLst/>
                <a:latin typeface="+mn-lt"/>
                <a:ea typeface="+mn-ea"/>
                <a:cs typeface="+mn-cs"/>
              </a:rPr>
              <a:t>University of Oxford, Nuffield Department of Surgical Sciences, Oxford, United Kingdom</a:t>
            </a:r>
          </a:p>
          <a:p>
            <a:endParaRPr lang="en-GB" sz="120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Background</a:t>
            </a:r>
            <a:r>
              <a:rPr lang="en-GB" sz="1200" i="0" kern="1200" dirty="0">
                <a:solidFill>
                  <a:schemeClr val="tx1"/>
                </a:solidFill>
                <a:effectLst/>
                <a:latin typeface="+mn-lt"/>
                <a:ea typeface="+mn-ea"/>
                <a:cs typeface="+mn-cs"/>
              </a:rPr>
              <a:t>: Decreased graft survival and increased risk of postoperative complications are key factors contributing to the infrequent use of donation after circulatory death (DCD) in pancreas transplantation worldwide, due to assumed higher risk. This study aims to compare the outcomes associated with DCD and donation after brain death (DBD) in the context of pancreas transplantation alone (PTA) within a large, single-centre cohort. </a:t>
            </a:r>
          </a:p>
          <a:p>
            <a:r>
              <a:rPr lang="en-GB" sz="1200" b="1" i="0" kern="1200" dirty="0">
                <a:solidFill>
                  <a:schemeClr val="tx1"/>
                </a:solidFill>
                <a:effectLst/>
                <a:latin typeface="+mn-lt"/>
                <a:ea typeface="+mn-ea"/>
                <a:cs typeface="+mn-cs"/>
              </a:rPr>
              <a:t>Methods</a:t>
            </a:r>
            <a:r>
              <a:rPr lang="en-GB" sz="1200" i="0" kern="1200" dirty="0">
                <a:solidFill>
                  <a:schemeClr val="tx1"/>
                </a:solidFill>
                <a:effectLst/>
                <a:latin typeface="+mn-lt"/>
                <a:ea typeface="+mn-ea"/>
                <a:cs typeface="+mn-cs"/>
              </a:rPr>
              <a:t>: PTA recipients’ prospectively maintained database was analysed for the period from July 2004 to December 2024. The DBD and DCD cohorts were compared for demographic and transplant variables. Kaplan-Meier and Cox regression were used for analysis of graft survival and associated risk factors.</a:t>
            </a:r>
          </a:p>
          <a:p>
            <a:r>
              <a:rPr lang="en-GB" sz="1200" b="1" i="0" kern="1200" dirty="0">
                <a:solidFill>
                  <a:schemeClr val="tx1"/>
                </a:solidFill>
                <a:effectLst/>
                <a:latin typeface="+mn-lt"/>
                <a:ea typeface="+mn-ea"/>
                <a:cs typeface="+mn-cs"/>
              </a:rPr>
              <a:t>Results</a:t>
            </a:r>
            <a:r>
              <a:rPr lang="en-GB" sz="1200" i="0" kern="1200" dirty="0">
                <a:solidFill>
                  <a:schemeClr val="tx1"/>
                </a:solidFill>
                <a:effectLst/>
                <a:latin typeface="+mn-lt"/>
                <a:ea typeface="+mn-ea"/>
                <a:cs typeface="+mn-cs"/>
              </a:rPr>
              <a:t>: 223 PTA were performed during the study period, of which 20 cases were excluded due to early graft loss in the first 30 postoperative days. 203 PTA were included in the analysis: 53 (26.1%) from DCD and 143 (73.9%) from DBD. Demographic data for recipients, postoperative complications and length of hospital stay showed no statistical difference. Donor BMI was statistically lower in the DBD group (25.97 vs 24.68kg/m2, p=0.035). Cold ischemia time (CIT) was not significantly different (705 vs 674 min, p=0.27). There was no significant difference in 5-year and 10-year patient and pancreas graft survival (Table 1). Cox regression analysis identified age at transplant, recipient body mass index (BMI), and CIT as significant risk factors for graft failure, while donor category was not found to be a significant predictor.</a:t>
            </a:r>
          </a:p>
          <a:p>
            <a:r>
              <a:rPr lang="en-GB" sz="1200" b="1" i="0" kern="1200" dirty="0">
                <a:solidFill>
                  <a:schemeClr val="tx1"/>
                </a:solidFill>
                <a:effectLst/>
                <a:latin typeface="+mn-lt"/>
                <a:ea typeface="+mn-ea"/>
                <a:cs typeface="+mn-cs"/>
              </a:rPr>
              <a:t>Conclusions</a:t>
            </a:r>
            <a:r>
              <a:rPr lang="en-GB" sz="1200" i="0" kern="1200" dirty="0">
                <a:solidFill>
                  <a:schemeClr val="tx1"/>
                </a:solidFill>
                <a:effectLst/>
                <a:latin typeface="+mn-lt"/>
                <a:ea typeface="+mn-ea"/>
                <a:cs typeface="+mn-cs"/>
              </a:rPr>
              <a:t>: The findings of this study support that DCD should be considered a safe alternative for PTA without compromising long-term outcomes. Recipient selection and minimising CIT are essential for optimising graft survival. </a:t>
            </a:r>
            <a:endParaRPr lang="fr-FR" i="0" dirty="0"/>
          </a:p>
          <a:p>
            <a:endParaRPr lang="fr-FR" dirty="0"/>
          </a:p>
        </p:txBody>
      </p:sp>
      <p:sp>
        <p:nvSpPr>
          <p:cNvPr id="4" name="Espace réservé du numéro de diapositive 3">
            <a:extLst>
              <a:ext uri="{FF2B5EF4-FFF2-40B4-BE49-F238E27FC236}">
                <a16:creationId xmlns:a16="http://schemas.microsoft.com/office/drawing/2014/main" id="{5E891669-BC7F-9BD8-318E-9245F92F36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00176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749C9-0E40-7C4D-657B-14F03D64C9E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BCBD59B-1426-3527-D78A-93571589538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B97103C-A8F0-3153-B0E8-7CB988E4C02A}"/>
              </a:ext>
            </a:extLst>
          </p:cNvPr>
          <p:cNvSpPr>
            <a:spLocks noGrp="1"/>
          </p:cNvSpPr>
          <p:nvPr>
            <p:ph type="body" idx="1"/>
          </p:nvPr>
        </p:nvSpPr>
        <p:spPr/>
        <p:txBody>
          <a:bodyPr/>
          <a:lstStyle/>
          <a:p>
            <a:r>
              <a:rPr lang="en-GB" sz="1200" i="1" kern="1200" dirty="0">
                <a:solidFill>
                  <a:schemeClr val="tx1"/>
                </a:solidFill>
                <a:effectLst/>
                <a:latin typeface="+mn-lt"/>
                <a:ea typeface="+mn-ea"/>
                <a:cs typeface="+mn-cs"/>
              </a:rPr>
              <a:t>Abbreviations: DCD, Donation after circulatory death; DBD, Donation after brain death; PTA, Pancreas transplantation alone; BMI, Body mass index; CIT, Cold ischemia time.</a:t>
            </a:r>
          </a:p>
          <a:p>
            <a:endParaRPr lang="en-GB" sz="120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Abstract Title: Long term outcomes of pancreas transplantation alone from donation after circulatory death</a:t>
            </a:r>
          </a:p>
          <a:p>
            <a:r>
              <a:rPr lang="en-GB" sz="1200" b="1" i="0" kern="1200" dirty="0">
                <a:solidFill>
                  <a:schemeClr val="tx1"/>
                </a:solidFill>
                <a:effectLst/>
                <a:latin typeface="+mn-lt"/>
                <a:ea typeface="+mn-ea"/>
                <a:cs typeface="+mn-cs"/>
              </a:rPr>
              <a:t>Reference Number: 1749</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Francess Adlard</a:t>
            </a:r>
            <a:r>
              <a:rPr lang="en-GB" sz="1200" b="1" i="0" kern="1200" baseline="30000" dirty="0">
                <a:solidFill>
                  <a:schemeClr val="tx1"/>
                </a:solidFill>
                <a:effectLst/>
                <a:latin typeface="+mn-lt"/>
                <a:ea typeface="+mn-ea"/>
                <a:cs typeface="+mn-cs"/>
              </a:rPr>
              <a:t>1</a:t>
            </a:r>
            <a:r>
              <a:rPr lang="en-GB" sz="1200" b="1" i="0" kern="1200" dirty="0">
                <a:solidFill>
                  <a:schemeClr val="tx1"/>
                </a:solidFill>
                <a:effectLst/>
                <a:latin typeface="+mn-lt"/>
                <a:ea typeface="+mn-ea"/>
                <a:cs typeface="+mn-cs"/>
              </a:rPr>
              <a:t>, 2, Rumyana Smilevska</a:t>
            </a:r>
            <a:r>
              <a:rPr lang="en-GB" sz="1200" b="1" i="0" kern="1200" baseline="30000" dirty="0">
                <a:solidFill>
                  <a:schemeClr val="tx1"/>
                </a:solidFill>
                <a:effectLst/>
                <a:latin typeface="+mn-lt"/>
                <a:ea typeface="+mn-ea"/>
                <a:cs typeface="+mn-cs"/>
              </a:rPr>
              <a:t>2, 3</a:t>
            </a:r>
            <a:r>
              <a:rPr lang="en-GB" sz="1200" b="1" i="0" kern="1200" dirty="0">
                <a:solidFill>
                  <a:schemeClr val="tx1"/>
                </a:solidFill>
                <a:effectLst/>
                <a:latin typeface="+mn-lt"/>
                <a:ea typeface="+mn-ea"/>
                <a:cs typeface="+mn-cs"/>
              </a:rPr>
              <a:t>, Edward Sharples</a:t>
            </a:r>
            <a:r>
              <a:rPr lang="en-GB" sz="1200" b="1" i="0" kern="1200" baseline="30000" dirty="0">
                <a:solidFill>
                  <a:schemeClr val="tx1"/>
                </a:solidFill>
                <a:effectLst/>
                <a:latin typeface="+mn-lt"/>
                <a:ea typeface="+mn-ea"/>
                <a:cs typeface="+mn-cs"/>
              </a:rPr>
              <a:t>2</a:t>
            </a:r>
            <a:r>
              <a:rPr lang="en-GB" sz="1200" b="1" i="0" kern="1200" dirty="0">
                <a:solidFill>
                  <a:schemeClr val="tx1"/>
                </a:solidFill>
                <a:effectLst/>
                <a:latin typeface="+mn-lt"/>
                <a:ea typeface="+mn-ea"/>
                <a:cs typeface="+mn-cs"/>
              </a:rPr>
              <a:t>, Irene Mosca</a:t>
            </a:r>
            <a:r>
              <a:rPr lang="en-GB" sz="1200" b="1" i="0" kern="1200" baseline="30000" dirty="0">
                <a:solidFill>
                  <a:schemeClr val="tx1"/>
                </a:solidFill>
                <a:effectLst/>
                <a:latin typeface="+mn-lt"/>
                <a:ea typeface="+mn-ea"/>
                <a:cs typeface="+mn-cs"/>
              </a:rPr>
              <a:t>2</a:t>
            </a:r>
            <a:r>
              <a:rPr lang="en-GB" sz="1200" b="1" i="0" kern="1200" dirty="0">
                <a:solidFill>
                  <a:schemeClr val="tx1"/>
                </a:solidFill>
                <a:effectLst/>
                <a:latin typeface="+mn-lt"/>
                <a:ea typeface="+mn-ea"/>
                <a:cs typeface="+mn-cs"/>
              </a:rPr>
              <a:t>, Srikanth Reddy</a:t>
            </a:r>
            <a:r>
              <a:rPr lang="en-GB" sz="1200" b="1" i="0" kern="1200" baseline="30000" dirty="0">
                <a:solidFill>
                  <a:schemeClr val="tx1"/>
                </a:solidFill>
                <a:effectLst/>
                <a:latin typeface="+mn-lt"/>
                <a:ea typeface="+mn-ea"/>
                <a:cs typeface="+mn-cs"/>
              </a:rPr>
              <a:t>2</a:t>
            </a:r>
            <a:r>
              <a:rPr lang="en-GB" sz="1200" b="1" i="0" kern="1200" dirty="0">
                <a:solidFill>
                  <a:schemeClr val="tx1"/>
                </a:solidFill>
                <a:effectLst/>
                <a:latin typeface="+mn-lt"/>
                <a:ea typeface="+mn-ea"/>
                <a:cs typeface="+mn-cs"/>
              </a:rPr>
              <a:t>, Isabel Quiroga-Giraldez</a:t>
            </a:r>
            <a:r>
              <a:rPr lang="en-GB" sz="1200" b="1" i="0" kern="1200" baseline="30000" dirty="0">
                <a:solidFill>
                  <a:schemeClr val="tx1"/>
                </a:solidFill>
                <a:effectLst/>
                <a:latin typeface="+mn-lt"/>
                <a:ea typeface="+mn-ea"/>
                <a:cs typeface="+mn-cs"/>
              </a:rPr>
              <a:t>2</a:t>
            </a:r>
            <a:r>
              <a:rPr lang="en-GB" sz="1200" b="1" i="0" kern="1200" dirty="0">
                <a:solidFill>
                  <a:schemeClr val="tx1"/>
                </a:solidFill>
                <a:effectLst/>
                <a:latin typeface="+mn-lt"/>
                <a:ea typeface="+mn-ea"/>
                <a:cs typeface="+mn-cs"/>
              </a:rPr>
              <a:t>, Sushma Shankar</a:t>
            </a:r>
            <a:r>
              <a:rPr lang="en-GB" sz="1200" b="1" i="0" kern="1200" baseline="30000" dirty="0">
                <a:solidFill>
                  <a:schemeClr val="tx1"/>
                </a:solidFill>
                <a:effectLst/>
                <a:latin typeface="+mn-lt"/>
                <a:ea typeface="+mn-ea"/>
                <a:cs typeface="+mn-cs"/>
              </a:rPr>
              <a:t>2, 3</a:t>
            </a:r>
            <a:r>
              <a:rPr lang="en-GB" sz="1200" b="1" i="0" kern="1200" dirty="0">
                <a:solidFill>
                  <a:schemeClr val="tx1"/>
                </a:solidFill>
                <a:effectLst/>
                <a:latin typeface="+mn-lt"/>
                <a:ea typeface="+mn-ea"/>
                <a:cs typeface="+mn-cs"/>
              </a:rPr>
              <a:t>, Emilio Canovai</a:t>
            </a:r>
            <a:r>
              <a:rPr lang="en-GB" sz="1200" b="1" i="0" kern="1200" baseline="30000" dirty="0">
                <a:solidFill>
                  <a:schemeClr val="tx1"/>
                </a:solidFill>
                <a:effectLst/>
                <a:latin typeface="+mn-lt"/>
                <a:ea typeface="+mn-ea"/>
                <a:cs typeface="+mn-cs"/>
              </a:rPr>
              <a:t>2</a:t>
            </a:r>
            <a:r>
              <a:rPr lang="en-GB" sz="1200" b="1" i="0" kern="1200" dirty="0">
                <a:solidFill>
                  <a:schemeClr val="tx1"/>
                </a:solidFill>
                <a:effectLst/>
                <a:latin typeface="+mn-lt"/>
                <a:ea typeface="+mn-ea"/>
                <a:cs typeface="+mn-cs"/>
              </a:rPr>
              <a:t>, Sanjay Sinha</a:t>
            </a:r>
            <a:r>
              <a:rPr lang="en-GB" sz="1200" b="1" i="0" kern="1200" baseline="30000" dirty="0">
                <a:solidFill>
                  <a:schemeClr val="tx1"/>
                </a:solidFill>
                <a:effectLst/>
                <a:latin typeface="+mn-lt"/>
                <a:ea typeface="+mn-ea"/>
                <a:cs typeface="+mn-cs"/>
              </a:rPr>
              <a:t>2</a:t>
            </a:r>
            <a:r>
              <a:rPr lang="en-GB" sz="1200" b="1" i="0" kern="1200" dirty="0">
                <a:solidFill>
                  <a:schemeClr val="tx1"/>
                </a:solidFill>
                <a:effectLst/>
                <a:latin typeface="+mn-lt"/>
                <a:ea typeface="+mn-ea"/>
                <a:cs typeface="+mn-cs"/>
              </a:rPr>
              <a:t>, Rutger Ploeg</a:t>
            </a:r>
            <a:r>
              <a:rPr lang="en-GB" sz="1200" b="1" i="0" kern="1200" baseline="30000" dirty="0">
                <a:solidFill>
                  <a:schemeClr val="tx1"/>
                </a:solidFill>
                <a:effectLst/>
                <a:latin typeface="+mn-lt"/>
                <a:ea typeface="+mn-ea"/>
                <a:cs typeface="+mn-cs"/>
              </a:rPr>
              <a:t>2, 3</a:t>
            </a:r>
            <a:r>
              <a:rPr lang="en-GB" sz="1200" b="1" i="0" kern="1200" dirty="0">
                <a:solidFill>
                  <a:schemeClr val="tx1"/>
                </a:solidFill>
                <a:effectLst/>
                <a:latin typeface="+mn-lt"/>
                <a:ea typeface="+mn-ea"/>
                <a:cs typeface="+mn-cs"/>
              </a:rPr>
              <a:t>, Peter Friend</a:t>
            </a:r>
            <a:r>
              <a:rPr lang="en-GB" sz="1200" b="1" i="0" kern="1200" baseline="30000" dirty="0">
                <a:solidFill>
                  <a:schemeClr val="tx1"/>
                </a:solidFill>
                <a:effectLst/>
                <a:latin typeface="+mn-lt"/>
                <a:ea typeface="+mn-ea"/>
                <a:cs typeface="+mn-cs"/>
              </a:rPr>
              <a:t>2, 3</a:t>
            </a:r>
            <a:r>
              <a:rPr lang="en-GB" sz="1200" b="1" i="0" kern="1200" dirty="0">
                <a:solidFill>
                  <a:schemeClr val="tx1"/>
                </a:solidFill>
                <a:effectLst/>
                <a:latin typeface="+mn-lt"/>
                <a:ea typeface="+mn-ea"/>
                <a:cs typeface="+mn-cs"/>
              </a:rPr>
              <a:t>, Simon Knight</a:t>
            </a:r>
            <a:r>
              <a:rPr lang="en-GB" sz="1200" b="1" i="0" kern="1200" baseline="30000" dirty="0">
                <a:solidFill>
                  <a:schemeClr val="tx1"/>
                </a:solidFill>
                <a:effectLst/>
                <a:latin typeface="+mn-lt"/>
                <a:ea typeface="+mn-ea"/>
                <a:cs typeface="+mn-cs"/>
              </a:rPr>
              <a:t>2, 3</a:t>
            </a:r>
            <a:endParaRPr lang="en-GB" sz="1200" b="1" i="0" kern="1200" dirty="0">
              <a:solidFill>
                <a:schemeClr val="tx1"/>
              </a:solidFill>
              <a:effectLst/>
              <a:latin typeface="+mn-lt"/>
              <a:ea typeface="+mn-ea"/>
              <a:cs typeface="+mn-cs"/>
            </a:endParaRPr>
          </a:p>
          <a:p>
            <a:endParaRPr lang="en-GB" sz="1200" i="0" kern="1200" dirty="0">
              <a:solidFill>
                <a:schemeClr val="tx1"/>
              </a:solidFill>
              <a:effectLst/>
              <a:latin typeface="+mn-lt"/>
              <a:ea typeface="+mn-ea"/>
              <a:cs typeface="+mn-cs"/>
            </a:endParaRPr>
          </a:p>
          <a:p>
            <a:r>
              <a:rPr lang="en-GB" sz="1200" i="1" kern="1200" baseline="30000" dirty="0">
                <a:solidFill>
                  <a:schemeClr val="tx1"/>
                </a:solidFill>
                <a:effectLst/>
                <a:latin typeface="+mn-lt"/>
                <a:ea typeface="+mn-ea"/>
                <a:cs typeface="+mn-cs"/>
              </a:rPr>
              <a:t>1</a:t>
            </a:r>
            <a:r>
              <a:rPr lang="en-GB" sz="1200" i="1" kern="1200" dirty="0">
                <a:solidFill>
                  <a:schemeClr val="tx1"/>
                </a:solidFill>
                <a:effectLst/>
                <a:latin typeface="+mn-lt"/>
                <a:ea typeface="+mn-ea"/>
                <a:cs typeface="+mn-cs"/>
              </a:rPr>
              <a:t>University of Oxford, School of Medicine and Biomedical Sciences, Oxford, United Kingdom, </a:t>
            </a:r>
            <a:r>
              <a:rPr lang="en-GB" sz="1200" i="1" kern="1200" baseline="30000" dirty="0">
                <a:solidFill>
                  <a:schemeClr val="tx1"/>
                </a:solidFill>
                <a:effectLst/>
                <a:latin typeface="+mn-lt"/>
                <a:ea typeface="+mn-ea"/>
                <a:cs typeface="+mn-cs"/>
              </a:rPr>
              <a:t>2</a:t>
            </a:r>
            <a:r>
              <a:rPr lang="en-GB" sz="1200" i="1" kern="1200" dirty="0">
                <a:solidFill>
                  <a:schemeClr val="tx1"/>
                </a:solidFill>
                <a:effectLst/>
                <a:latin typeface="+mn-lt"/>
                <a:ea typeface="+mn-ea"/>
                <a:cs typeface="+mn-cs"/>
              </a:rPr>
              <a:t>Oxford Transplant Centre, Oxford, United Kingdom, </a:t>
            </a:r>
            <a:r>
              <a:rPr lang="en-GB" sz="1200" i="1" kern="1200" baseline="30000" dirty="0">
                <a:solidFill>
                  <a:schemeClr val="tx1"/>
                </a:solidFill>
                <a:effectLst/>
                <a:latin typeface="+mn-lt"/>
                <a:ea typeface="+mn-ea"/>
                <a:cs typeface="+mn-cs"/>
              </a:rPr>
              <a:t>3</a:t>
            </a:r>
            <a:r>
              <a:rPr lang="en-GB" sz="1200" i="1" kern="1200" dirty="0">
                <a:solidFill>
                  <a:schemeClr val="tx1"/>
                </a:solidFill>
                <a:effectLst/>
                <a:latin typeface="+mn-lt"/>
                <a:ea typeface="+mn-ea"/>
                <a:cs typeface="+mn-cs"/>
              </a:rPr>
              <a:t>University of Oxford, Nuffield Department of Surgical Sciences, Oxford, United Kingdom</a:t>
            </a:r>
          </a:p>
          <a:p>
            <a:endParaRPr lang="en-GB" sz="120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Background</a:t>
            </a:r>
            <a:r>
              <a:rPr lang="en-GB" sz="1200" i="0" kern="1200" dirty="0">
                <a:solidFill>
                  <a:schemeClr val="tx1"/>
                </a:solidFill>
                <a:effectLst/>
                <a:latin typeface="+mn-lt"/>
                <a:ea typeface="+mn-ea"/>
                <a:cs typeface="+mn-cs"/>
              </a:rPr>
              <a:t>: Decreased graft survival and increased risk of postoperative complications are key factors contributing to the infrequent use of donation after circulatory death (DCD) in pancreas transplantation worldwide, due to assumed higher risk. This study aims to compare the outcomes associated with DCD and donation after brain death (DBD) in the context of pancreas transplantation alone (PTA) within a large, single-centre cohort. </a:t>
            </a:r>
          </a:p>
          <a:p>
            <a:r>
              <a:rPr lang="en-GB" sz="1200" b="1" i="0" kern="1200" dirty="0">
                <a:solidFill>
                  <a:schemeClr val="tx1"/>
                </a:solidFill>
                <a:effectLst/>
                <a:latin typeface="+mn-lt"/>
                <a:ea typeface="+mn-ea"/>
                <a:cs typeface="+mn-cs"/>
              </a:rPr>
              <a:t>Methods</a:t>
            </a:r>
            <a:r>
              <a:rPr lang="en-GB" sz="1200" i="0" kern="1200" dirty="0">
                <a:solidFill>
                  <a:schemeClr val="tx1"/>
                </a:solidFill>
                <a:effectLst/>
                <a:latin typeface="+mn-lt"/>
                <a:ea typeface="+mn-ea"/>
                <a:cs typeface="+mn-cs"/>
              </a:rPr>
              <a:t>: PTA recipients’ prospectively maintained database was analysed for the period from July 2004 to December 2024. The DBD and DCD cohorts were compared for demographic and transplant variables. Kaplan-Meier and Cox regression were used for analysis of graft survival and associated risk factors.</a:t>
            </a:r>
          </a:p>
          <a:p>
            <a:r>
              <a:rPr lang="en-GB" sz="1200" b="1" i="0" kern="1200" dirty="0">
                <a:solidFill>
                  <a:schemeClr val="tx1"/>
                </a:solidFill>
                <a:effectLst/>
                <a:latin typeface="+mn-lt"/>
                <a:ea typeface="+mn-ea"/>
                <a:cs typeface="+mn-cs"/>
              </a:rPr>
              <a:t>Results</a:t>
            </a:r>
            <a:r>
              <a:rPr lang="en-GB" sz="1200" i="0" kern="1200" dirty="0">
                <a:solidFill>
                  <a:schemeClr val="tx1"/>
                </a:solidFill>
                <a:effectLst/>
                <a:latin typeface="+mn-lt"/>
                <a:ea typeface="+mn-ea"/>
                <a:cs typeface="+mn-cs"/>
              </a:rPr>
              <a:t>: 223 PTA were performed during the study period, of which 20 cases were excluded due to early graft loss in the first 30 postoperative days. 203 PTA were included in the analysis: 53 (26.1%) from DCD and 143 (73.9%) from DBD. Demographic data for recipients, postoperative complications and length of hospital stay showed no statistical difference. Donor BMI was statistically lower in the DBD group (25.97 vs 24.68kg/m2, p=0.035). Cold ischemia time (CIT) was not significantly different (705 vs 674 min, p=0.27). There was no significant difference in 5-year and 10-year patient and pancreas graft survival (Table 1). Cox regression analysis identified age at transplant, recipient body mass index (BMI), and CIT as significant risk factors for graft failure, while donor category was not found to be a significant predictor.</a:t>
            </a:r>
          </a:p>
          <a:p>
            <a:r>
              <a:rPr lang="en-GB" sz="1200" b="1" i="0" kern="1200" dirty="0">
                <a:solidFill>
                  <a:schemeClr val="tx1"/>
                </a:solidFill>
                <a:effectLst/>
                <a:latin typeface="+mn-lt"/>
                <a:ea typeface="+mn-ea"/>
                <a:cs typeface="+mn-cs"/>
              </a:rPr>
              <a:t>Conclusions</a:t>
            </a:r>
            <a:r>
              <a:rPr lang="en-GB" sz="1200" i="0" kern="1200" dirty="0">
                <a:solidFill>
                  <a:schemeClr val="tx1"/>
                </a:solidFill>
                <a:effectLst/>
                <a:latin typeface="+mn-lt"/>
                <a:ea typeface="+mn-ea"/>
                <a:cs typeface="+mn-cs"/>
              </a:rPr>
              <a:t>: The findings of this study support that DCD should be considered a safe alternative for PTA without compromising long-term outcomes. Recipient selection and minimising CIT are essential for optimising graft survival. </a:t>
            </a:r>
            <a:endParaRPr lang="fr-FR" i="0" dirty="0"/>
          </a:p>
        </p:txBody>
      </p:sp>
      <p:sp>
        <p:nvSpPr>
          <p:cNvPr id="4" name="Espace réservé du numéro de diapositive 3">
            <a:extLst>
              <a:ext uri="{FF2B5EF4-FFF2-40B4-BE49-F238E27FC236}">
                <a16:creationId xmlns:a16="http://schemas.microsoft.com/office/drawing/2014/main" id="{2F41C3A8-4FB7-D686-D408-BF0A126AE2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133456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CC4A5-BCB0-CA75-6A64-541E76DFA9A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D33A15B-75E6-785C-17C5-307353C731A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329F573-1CDB-F85A-CD96-A3B121B04A36}"/>
              </a:ext>
            </a:extLst>
          </p:cNvPr>
          <p:cNvSpPr>
            <a:spLocks noGrp="1"/>
          </p:cNvSpPr>
          <p:nvPr>
            <p:ph type="body" idx="1"/>
          </p:nvPr>
        </p:nvSpPr>
        <p:spPr/>
        <p:txBody>
          <a:bodyPr/>
          <a:lstStyle/>
          <a:p>
            <a:r>
              <a:rPr lang="en-US" b="0" i="1" dirty="0">
                <a:latin typeface="+mn-lt"/>
              </a:rPr>
              <a:t>Abbreviations: DM, </a:t>
            </a:r>
            <a:r>
              <a:rPr lang="en-US" sz="1200" b="0" i="1" dirty="0">
                <a:latin typeface="+mn-lt"/>
                <a:cs typeface="Arial" panose="020B0604020202020204" pitchFamily="34" charset="0"/>
              </a:rPr>
              <a:t>Diabetes mellitus ; ESRD, End-stage renal disease; SPK, simultaneous pancreas-kidney transplant.</a:t>
            </a:r>
            <a:endParaRPr lang="en-US" b="0" i="1" dirty="0">
              <a:latin typeface="+mn-lt"/>
            </a:endParaRPr>
          </a:p>
          <a:p>
            <a:endParaRPr lang="en-US" b="1" dirty="0"/>
          </a:p>
          <a:p>
            <a:r>
              <a:rPr lang="en-US" b="1" dirty="0"/>
              <a:t>Reference Number: 1841 </a:t>
            </a:r>
          </a:p>
          <a:p>
            <a:r>
              <a:rPr lang="en-US" b="1" dirty="0"/>
              <a:t>PREGNANCY OUTCOMES FOLLOWING PANCREAS TRANSPLANTATION: A SINGLE CENTER EXPERIENCE </a:t>
            </a:r>
          </a:p>
          <a:p>
            <a:endParaRPr lang="en-US" dirty="0"/>
          </a:p>
          <a:p>
            <a:r>
              <a:rPr lang="en-US" b="1" dirty="0"/>
              <a:t>Joo </a:t>
            </a:r>
            <a:r>
              <a:rPr lang="en-US" b="1" dirty="0" err="1"/>
              <a:t>Hee</a:t>
            </a:r>
            <a:r>
              <a:rPr lang="en-US" b="1" dirty="0"/>
              <a:t> Jung</a:t>
            </a:r>
            <a:r>
              <a:rPr lang="en-US" b="1" baseline="30000" dirty="0"/>
              <a:t>1</a:t>
            </a:r>
            <a:r>
              <a:rPr lang="en-US" b="1" dirty="0"/>
              <a:t>, Young Hoon Kim</a:t>
            </a:r>
            <a:r>
              <a:rPr lang="en-US" b="1" baseline="30000" dirty="0"/>
              <a:t>2</a:t>
            </a:r>
            <a:r>
              <a:rPr lang="en-US" b="1" dirty="0"/>
              <a:t> </a:t>
            </a:r>
          </a:p>
          <a:p>
            <a:endParaRPr lang="en-US" dirty="0"/>
          </a:p>
          <a:p>
            <a:r>
              <a:rPr lang="en-US" i="1" baseline="30000" dirty="0"/>
              <a:t>1</a:t>
            </a:r>
            <a:r>
              <a:rPr lang="en-US" i="1" dirty="0"/>
              <a:t>Asan Medical Center, Department of Nursing, Division of Kidney and Pancreas transplantation, Seoul, South Korea, </a:t>
            </a:r>
            <a:r>
              <a:rPr lang="en-US" i="1" baseline="30000" dirty="0"/>
              <a:t>2</a:t>
            </a:r>
            <a:r>
              <a:rPr lang="en-US" i="1" dirty="0"/>
              <a:t>Asan Medical Center, Department of Surgery, Division of Kidney and Pancreas transplantation, Seoul, South Korea </a:t>
            </a:r>
          </a:p>
          <a:p>
            <a:endParaRPr lang="en-US" dirty="0"/>
          </a:p>
          <a:p>
            <a:r>
              <a:rPr lang="en-US" b="1" dirty="0"/>
              <a:t>Background</a:t>
            </a:r>
            <a:r>
              <a:rPr lang="en-US" dirty="0"/>
              <a:t>: Pregnancy in diabetic patients presents unique challenges due to glycemic control difficulties, increased maternal health risks, fetal complications, and higher adverse pregnancy outcome rates. Diabetes mellitus (DM), a leading cause of end-stage renal disease (ESRD), often results in menstrual irregularities and infertility. This study evaluates pregnancy outcomes in pancreas transplant recipients at a single center. </a:t>
            </a:r>
            <a:r>
              <a:rPr lang="en-US" b="1" dirty="0"/>
              <a:t>Methods</a:t>
            </a:r>
            <a:r>
              <a:rPr lang="en-US" dirty="0"/>
              <a:t>: We retrospectively analyzed 32 pregnancies in 23 pancreas transplant recipients among 501 recipients (268 women, 208 of childbearing age). Maternal, fetal, and graft outcomes were collected and analyzed. Pre-conception immunosuppressive regimens were adjusted, primarily replacing or discontinuing mycophenolate mofetil with azathioprine in combination with tacrolimus. </a:t>
            </a:r>
          </a:p>
          <a:p>
            <a:r>
              <a:rPr lang="en-US" b="1" dirty="0"/>
              <a:t>Results</a:t>
            </a:r>
            <a:r>
              <a:rPr lang="en-US" dirty="0"/>
              <a:t>: Of 32 pregnancies in 23 recipients, there were 11 miscarriages and 21 live births among 20 recipients. The mean age at transplantation was 28.6 years, with an average interval between transplantation and pregnancy of 65.3 months (range: 18-146). The mean gestational age was 35.0±4.2 weeks, with an average birth weight of 2326.2 g. Among 21 live births (11 male, 10 female), 6 required neonatal intensive care. Preterm delivery occurred in 10 cases, 5 due to preeclampsia. One case of pancreas graft failure occurred during pregnancy, and 4 recipients experienced rejection episodes (2 kidney, 2 pancreas) within the first postpartum year. At median follow-up of 84 months (range, 15~158 months) post-childbirth, 15 recipients maintained graft function, 5 resumed insulin therapy (including 1 who underwent pancreas re-transplantation), and 2 SPK (simultaneous pancreas-kidney transplant) recipients required kidney re-transplantation. </a:t>
            </a:r>
          </a:p>
          <a:p>
            <a:r>
              <a:rPr lang="en-US" b="1" dirty="0"/>
              <a:t>Conclusions</a:t>
            </a:r>
            <a:r>
              <a:rPr lang="en-US" dirty="0"/>
              <a:t>: Pregnancy following pancreas transplantation is feasible but carries significant risks, including miscarriage, preterm delivery, fetal complications, and graft dysfunction. Successful maternal and fetal outcomes necessitate close monitoring and coordinated multidisciplinary care involving nephrologists, obstetricians, endocrinologists, and pediatricians.</a:t>
            </a:r>
            <a:endParaRPr lang="fr-FR" dirty="0"/>
          </a:p>
        </p:txBody>
      </p:sp>
      <p:sp>
        <p:nvSpPr>
          <p:cNvPr id="4" name="Espace réservé du numéro de diapositive 3">
            <a:extLst>
              <a:ext uri="{FF2B5EF4-FFF2-40B4-BE49-F238E27FC236}">
                <a16:creationId xmlns:a16="http://schemas.microsoft.com/office/drawing/2014/main" id="{A0A632CD-DF55-24C1-EF78-19EC2F0770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20536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FFA36-F443-BB88-7445-8045DE13632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03A98C4-C61E-79D8-CB3A-AFCE76A4063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9239A18-B8F3-FEB4-C2FA-DCDD7292FD39}"/>
              </a:ext>
            </a:extLst>
          </p:cNvPr>
          <p:cNvSpPr>
            <a:spLocks noGrp="1"/>
          </p:cNvSpPr>
          <p:nvPr>
            <p:ph type="body" idx="1"/>
          </p:nvPr>
        </p:nvSpPr>
        <p:spPr/>
        <p:txBody>
          <a:bodyPr/>
          <a:lstStyle/>
          <a:p>
            <a:r>
              <a:rPr lang="en-US" b="0" i="1" dirty="0">
                <a:latin typeface="+mn-lt"/>
              </a:rPr>
              <a:t>Abbreviations: DM, </a:t>
            </a:r>
            <a:r>
              <a:rPr lang="en-US" sz="1200" b="0" i="1" dirty="0">
                <a:latin typeface="+mn-lt"/>
                <a:cs typeface="Arial" panose="020B0604020202020204" pitchFamily="34" charset="0"/>
              </a:rPr>
              <a:t>Diabetes mellitus ; ESRD, End-stage renal disease; SPK, simultaneous pancreas-kidney transplant.</a:t>
            </a:r>
            <a:endParaRPr lang="en-US" b="0" i="1" dirty="0">
              <a:latin typeface="+mn-lt"/>
            </a:endParaRPr>
          </a:p>
          <a:p>
            <a:endParaRPr lang="en-US" b="1" dirty="0"/>
          </a:p>
          <a:p>
            <a:r>
              <a:rPr lang="en-US" b="1" dirty="0"/>
              <a:t>Reference Number: 1841 </a:t>
            </a:r>
          </a:p>
          <a:p>
            <a:r>
              <a:rPr lang="en-US" b="1" dirty="0"/>
              <a:t>PREGNANCY OUTCOMES FOLLOWING PANCREAS TRANSPLANTATION: A SINGLE CENTER EXPERIENCE </a:t>
            </a:r>
          </a:p>
          <a:p>
            <a:endParaRPr lang="en-US" dirty="0"/>
          </a:p>
          <a:p>
            <a:r>
              <a:rPr lang="en-US" b="1" dirty="0"/>
              <a:t>Joo </a:t>
            </a:r>
            <a:r>
              <a:rPr lang="en-US" b="1" dirty="0" err="1"/>
              <a:t>Hee</a:t>
            </a:r>
            <a:r>
              <a:rPr lang="en-US" b="1" dirty="0"/>
              <a:t> Jung</a:t>
            </a:r>
            <a:r>
              <a:rPr lang="en-US" b="1" baseline="30000" dirty="0"/>
              <a:t>1</a:t>
            </a:r>
            <a:r>
              <a:rPr lang="en-US" b="1" dirty="0"/>
              <a:t>, Young Hoon Kim</a:t>
            </a:r>
            <a:r>
              <a:rPr lang="en-US" b="1" baseline="30000" dirty="0"/>
              <a:t>2</a:t>
            </a:r>
            <a:r>
              <a:rPr lang="en-US" b="1" dirty="0"/>
              <a:t> </a:t>
            </a:r>
          </a:p>
          <a:p>
            <a:endParaRPr lang="en-US" dirty="0"/>
          </a:p>
          <a:p>
            <a:r>
              <a:rPr lang="en-US" i="1" baseline="30000" dirty="0"/>
              <a:t>1</a:t>
            </a:r>
            <a:r>
              <a:rPr lang="en-US" i="1" dirty="0"/>
              <a:t>Asan Medical Center, Department of Nursing, Division of Kidney and Pancreas transplantation, Seoul, South Korea, </a:t>
            </a:r>
            <a:r>
              <a:rPr lang="en-US" i="1" baseline="30000" dirty="0"/>
              <a:t>2</a:t>
            </a:r>
            <a:r>
              <a:rPr lang="en-US" i="1" dirty="0"/>
              <a:t>Asan Medical Center, Department of Surgery, Division of Kidney and Pancreas transplantation, Seoul, South Korea </a:t>
            </a:r>
          </a:p>
          <a:p>
            <a:endParaRPr lang="en-US" dirty="0"/>
          </a:p>
          <a:p>
            <a:r>
              <a:rPr lang="en-US" b="1" dirty="0"/>
              <a:t>Background</a:t>
            </a:r>
            <a:r>
              <a:rPr lang="en-US" dirty="0"/>
              <a:t>: Pregnancy in diabetic patients presents unique challenges due to glycemic control difficulties, increased maternal health risks, fetal complications, and higher adverse pregnancy outcome rates. Diabetes mellitus (DM), a leading cause of end-stage renal disease (ESRD), often results in menstrual irregularities and infertility. This study evaluates pregnancy outcomes in pancreas transplant recipients at a single center. </a:t>
            </a:r>
            <a:r>
              <a:rPr lang="en-US" b="1" dirty="0"/>
              <a:t>Methods</a:t>
            </a:r>
            <a:r>
              <a:rPr lang="en-US" dirty="0"/>
              <a:t>: We retrospectively analyzed 32 pregnancies in 23 pancreas transplant recipients among 501 recipients (268 women, 208 of childbearing age). Maternal, fetal, and graft outcomes were collected and analyzed. Pre-conception immunosuppressive regimens were adjusted, primarily replacing or discontinuing mycophenolate mofetil with azathioprine in combination with tacrolimus. </a:t>
            </a:r>
          </a:p>
          <a:p>
            <a:r>
              <a:rPr lang="en-US" b="1" dirty="0"/>
              <a:t>Results</a:t>
            </a:r>
            <a:r>
              <a:rPr lang="en-US" dirty="0"/>
              <a:t>: Of 32 pregnancies in 23 recipients, there were 11 miscarriages and 21 live births among 20 recipients. The mean age at transplantation was 28.6 years, with an average interval between transplantation and pregnancy of 65.3 months (range: 18-146). The mean gestational age was 35.0±4.2 weeks, with an average birth weight of 2326.2 g. Among 21 live births (11 male, 10 female), 6 required neonatal intensive care. Preterm delivery occurred in 10 cases, 5 due to preeclampsia. One case of pancreas graft failure occurred during pregnancy, and 4 recipients experienced rejection episodes (2 kidney, 2 pancreas) within the first postpartum year. At median follow-up of 84 months (range, 15~158 months) post-childbirth, 15 recipients maintained graft function, 5 resumed insulin therapy (including 1 who underwent pancreas re-transplantation), and 2 SPK (simultaneous pancreas-kidney transplant) recipients required kidney re-transplantation. </a:t>
            </a:r>
          </a:p>
          <a:p>
            <a:r>
              <a:rPr lang="en-US" b="1" dirty="0"/>
              <a:t>Conclusions</a:t>
            </a:r>
            <a:r>
              <a:rPr lang="en-US" dirty="0"/>
              <a:t>: Pregnancy following pancreas transplantation is feasible but carries significant risks, including miscarriage, preterm delivery, fetal complications, and graft dysfunction. Successful maternal and fetal outcomes necessitate close monitoring and coordinated multidisciplinary care involving nephrologists, obstetricians, endocrinologists, and pediatricians.</a:t>
            </a:r>
            <a:endParaRPr lang="fr-FR" dirty="0"/>
          </a:p>
          <a:p>
            <a:endParaRPr lang="fr-FR" dirty="0"/>
          </a:p>
        </p:txBody>
      </p:sp>
      <p:sp>
        <p:nvSpPr>
          <p:cNvPr id="4" name="Espace réservé du numéro de diapositive 3">
            <a:extLst>
              <a:ext uri="{FF2B5EF4-FFF2-40B4-BE49-F238E27FC236}">
                <a16:creationId xmlns:a16="http://schemas.microsoft.com/office/drawing/2014/main" id="{88A32536-77EB-86A7-D80C-A8C8A8D99F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1083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32F22-7968-5C35-D8CB-F623DF8FA9D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E7D7BF1-1389-290B-6450-306DFC0C595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FE85676-3009-12C8-F501-260F44C822A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94989C2-3B97-522A-DB73-A5E99D718FC8}"/>
              </a:ext>
            </a:extLst>
          </p:cNvPr>
          <p:cNvSpPr>
            <a:spLocks noGrp="1"/>
          </p:cNvSpPr>
          <p:nvPr>
            <p:ph type="sldNum" sz="quarter" idx="5"/>
          </p:nvPr>
        </p:nvSpPr>
        <p:spPr/>
        <p:txBody>
          <a:bodyPr/>
          <a:lstStyle/>
          <a:p>
            <a:fld id="{2D410643-37F0-4C92-9329-22D5496E26E2}" type="slidenum">
              <a:rPr lang="fr-FR" smtClean="0"/>
              <a:t>3</a:t>
            </a:fld>
            <a:endParaRPr lang="fr-FR"/>
          </a:p>
        </p:txBody>
      </p:sp>
    </p:spTree>
    <p:extLst>
      <p:ext uri="{BB962C8B-B14F-4D97-AF65-F5344CB8AC3E}">
        <p14:creationId xmlns:p14="http://schemas.microsoft.com/office/powerpoint/2010/main" val="459708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2D410643-37F0-4C92-9329-22D5496E26E2}" type="slidenum">
              <a:rPr lang="fr-FR" smtClean="0"/>
              <a:t>4</a:t>
            </a:fld>
            <a:endParaRPr lang="fr-FR"/>
          </a:p>
        </p:txBody>
      </p:sp>
    </p:spTree>
    <p:extLst>
      <p:ext uri="{BB962C8B-B14F-4D97-AF65-F5344CB8AC3E}">
        <p14:creationId xmlns:p14="http://schemas.microsoft.com/office/powerpoint/2010/main" val="134517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F0EA2-5B3C-FD04-497E-FCB000088C9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37FAB61-1CA3-5D86-651F-3236BFBDD7E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801AC1A-2426-7D7D-1C28-33E721A748D6}"/>
              </a:ext>
            </a:extLst>
          </p:cNvPr>
          <p:cNvSpPr>
            <a:spLocks noGrp="1"/>
          </p:cNvSpPr>
          <p:nvPr>
            <p:ph type="body" idx="1"/>
          </p:nvPr>
        </p:nvSpPr>
        <p:spPr/>
        <p:txBody>
          <a:bodyPr/>
          <a:lstStyle/>
          <a:p>
            <a:r>
              <a:rPr lang="fr-FR" b="0" i="1" dirty="0" err="1"/>
              <a:t>Abbreviations</a:t>
            </a:r>
            <a:r>
              <a:rPr lang="fr-FR" b="0" i="1" dirty="0"/>
              <a:t>: </a:t>
            </a:r>
            <a:r>
              <a:rPr lang="fr-FR" b="0" i="1" dirty="0" err="1"/>
              <a:t>LTx</a:t>
            </a:r>
            <a:r>
              <a:rPr lang="fr-FR" b="0" i="1" dirty="0"/>
              <a:t>, </a:t>
            </a:r>
            <a:r>
              <a:rPr lang="en-US" sz="1200" b="0" i="1" dirty="0">
                <a:latin typeface="Arial" panose="020B0604020202020204" pitchFamily="34" charset="0"/>
                <a:cs typeface="Arial" panose="020B0604020202020204" pitchFamily="34" charset="0"/>
              </a:rPr>
              <a:t>Liver transplantation ; ACR, Acute cellular rejection; </a:t>
            </a:r>
            <a:r>
              <a:rPr lang="fr-FR" b="0" i="1" dirty="0"/>
              <a:t>ALT, Alanine </a:t>
            </a:r>
            <a:r>
              <a:rPr lang="fr-FR" b="0" i="1" dirty="0" err="1"/>
              <a:t>Aminotransferase</a:t>
            </a:r>
            <a:r>
              <a:rPr lang="fr-FR" b="0" i="1" dirty="0"/>
              <a:t>; AST, Aspartate </a:t>
            </a:r>
            <a:r>
              <a:rPr lang="fr-FR" b="0" i="1" dirty="0" err="1"/>
              <a:t>Aminotransferase</a:t>
            </a:r>
            <a:r>
              <a:rPr lang="fr-FR" b="0" i="1" dirty="0"/>
              <a:t>; </a:t>
            </a:r>
            <a:r>
              <a:rPr lang="en-US" b="0" i="1" dirty="0"/>
              <a:t>AUC, Area Under the Curve.</a:t>
            </a:r>
            <a:endParaRPr lang="fr-FR" b="0" i="1" dirty="0"/>
          </a:p>
          <a:p>
            <a:endParaRPr lang="fr-FR" b="1" dirty="0"/>
          </a:p>
          <a:p>
            <a:r>
              <a:rPr lang="fr-FR" b="1" dirty="0"/>
              <a:t>Reference </a:t>
            </a:r>
            <a:r>
              <a:rPr lang="fr-FR" b="1" dirty="0" err="1"/>
              <a:t>Number</a:t>
            </a:r>
            <a:r>
              <a:rPr lang="fr-FR" b="1" dirty="0"/>
              <a:t>: 441 </a:t>
            </a:r>
          </a:p>
          <a:p>
            <a:r>
              <a:rPr lang="fr-FR" b="1" dirty="0"/>
              <a:t>A CFCHIP- SEQ LIQUID BIOPSY FOR THE DIAGNOSIS OF CELLULAR REJECTION FOLLOWING LIVER TRANSPLANTATION </a:t>
            </a:r>
          </a:p>
          <a:p>
            <a:endParaRPr lang="fr-FR" b="1" dirty="0"/>
          </a:p>
          <a:p>
            <a:r>
              <a:rPr lang="fr-FR" b="1" dirty="0"/>
              <a:t>Ashraf Imam</a:t>
            </a:r>
            <a:r>
              <a:rPr lang="fr-FR" b="1" baseline="30000" dirty="0"/>
              <a:t>1</a:t>
            </a:r>
            <a:r>
              <a:rPr lang="fr-FR" b="1" dirty="0"/>
              <a:t>, </a:t>
            </a:r>
            <a:r>
              <a:rPr lang="fr-FR" b="1" dirty="0" err="1"/>
              <a:t>Jenia</a:t>
            </a:r>
            <a:r>
              <a:rPr lang="fr-FR" b="1" dirty="0"/>
              <a:t> Gutin</a:t>
            </a:r>
            <a:r>
              <a:rPr lang="fr-FR" b="1" baseline="30000" dirty="0"/>
              <a:t>2</a:t>
            </a:r>
            <a:r>
              <a:rPr lang="fr-FR" b="1" dirty="0"/>
              <a:t>, </a:t>
            </a:r>
            <a:r>
              <a:rPr lang="fr-FR" b="1" dirty="0" err="1"/>
              <a:t>Ronen</a:t>
            </a:r>
            <a:r>
              <a:rPr lang="fr-FR" b="1" dirty="0"/>
              <a:t> Sadeh</a:t>
            </a:r>
            <a:r>
              <a:rPr lang="fr-FR" b="1" baseline="30000" dirty="0"/>
              <a:t>2</a:t>
            </a:r>
            <a:r>
              <a:rPr lang="fr-FR" b="1" dirty="0"/>
              <a:t>, </a:t>
            </a:r>
            <a:r>
              <a:rPr lang="fr-FR" b="1" dirty="0" err="1"/>
              <a:t>Gavriel</a:t>
            </a:r>
            <a:r>
              <a:rPr lang="fr-FR" b="1" dirty="0"/>
              <a:t> Fialkoff</a:t>
            </a:r>
            <a:r>
              <a:rPr lang="fr-FR" b="1" baseline="30000" dirty="0"/>
              <a:t>2</a:t>
            </a:r>
            <a:r>
              <a:rPr lang="fr-FR" b="1" dirty="0"/>
              <a:t>, </a:t>
            </a:r>
            <a:r>
              <a:rPr lang="fr-FR" b="1" dirty="0" err="1"/>
              <a:t>Israa</a:t>
            </a:r>
            <a:r>
              <a:rPr lang="fr-FR" b="1" dirty="0"/>
              <a:t> Sharkia</a:t>
            </a:r>
            <a:r>
              <a:rPr lang="fr-FR" b="1" baseline="30000" dirty="0"/>
              <a:t>2</a:t>
            </a:r>
            <a:r>
              <a:rPr lang="fr-FR" b="1" dirty="0"/>
              <a:t>, </a:t>
            </a:r>
            <a:r>
              <a:rPr lang="fr-FR" b="1" dirty="0" err="1"/>
              <a:t>Rifaat</a:t>
            </a:r>
            <a:r>
              <a:rPr lang="fr-FR" b="1" dirty="0"/>
              <a:t> Safadi</a:t>
            </a:r>
            <a:r>
              <a:rPr lang="fr-FR" b="1" baseline="30000" dirty="0"/>
              <a:t>3</a:t>
            </a:r>
            <a:r>
              <a:rPr lang="fr-FR" b="1" dirty="0"/>
              <a:t>, </a:t>
            </a:r>
            <a:r>
              <a:rPr lang="fr-FR" b="1" dirty="0" err="1"/>
              <a:t>Yael</a:t>
            </a:r>
            <a:r>
              <a:rPr lang="fr-FR" b="1" dirty="0"/>
              <a:t> Milgrom</a:t>
            </a:r>
            <a:r>
              <a:rPr lang="fr-FR" b="1" baseline="30000" dirty="0"/>
              <a:t>3</a:t>
            </a:r>
            <a:r>
              <a:rPr lang="fr-FR" b="1" dirty="0"/>
              <a:t>, Zohar Shemuelian</a:t>
            </a:r>
            <a:r>
              <a:rPr lang="fr-FR" b="1" baseline="30000" dirty="0"/>
              <a:t>2</a:t>
            </a:r>
            <a:r>
              <a:rPr lang="fr-FR" b="1" dirty="0"/>
              <a:t>, Naomi Gorelin</a:t>
            </a:r>
            <a:r>
              <a:rPr lang="fr-FR" b="1" baseline="30000" dirty="0"/>
              <a:t>4</a:t>
            </a:r>
            <a:r>
              <a:rPr lang="fr-FR" b="1" dirty="0"/>
              <a:t>, </a:t>
            </a:r>
            <a:r>
              <a:rPr lang="fr-FR" b="1" dirty="0" err="1"/>
              <a:t>Dashash</a:t>
            </a:r>
            <a:r>
              <a:rPr lang="fr-FR" b="1" dirty="0"/>
              <a:t> Abata</a:t>
            </a:r>
            <a:r>
              <a:rPr lang="fr-FR" b="1" baseline="30000" dirty="0"/>
              <a:t>4</a:t>
            </a:r>
            <a:r>
              <a:rPr lang="fr-FR" b="1" dirty="0"/>
              <a:t>, Esther Harpenas</a:t>
            </a:r>
            <a:r>
              <a:rPr lang="fr-FR" b="1" baseline="30000" dirty="0"/>
              <a:t>2</a:t>
            </a:r>
            <a:r>
              <a:rPr lang="fr-FR" b="1" dirty="0"/>
              <a:t>, </a:t>
            </a:r>
            <a:r>
              <a:rPr lang="fr-FR" b="1" dirty="0" err="1"/>
              <a:t>Eithan</a:t>
            </a:r>
            <a:r>
              <a:rPr lang="fr-FR" b="1" dirty="0"/>
              <a:t> Galun</a:t>
            </a:r>
            <a:r>
              <a:rPr lang="fr-FR" b="1" baseline="30000" dirty="0"/>
              <a:t>4</a:t>
            </a:r>
            <a:r>
              <a:rPr lang="fr-FR" b="1" dirty="0"/>
              <a:t>, </a:t>
            </a:r>
            <a:r>
              <a:rPr lang="fr-FR" b="1" dirty="0" err="1"/>
              <a:t>Nir</a:t>
            </a:r>
            <a:r>
              <a:rPr lang="fr-FR" b="1" dirty="0"/>
              <a:t> Friedman</a:t>
            </a:r>
            <a:r>
              <a:rPr lang="fr-FR" b="1" baseline="30000" dirty="0"/>
              <a:t>2</a:t>
            </a:r>
            <a:r>
              <a:rPr lang="fr-FR" b="1" dirty="0"/>
              <a:t>, Abed Khalaileh</a:t>
            </a:r>
            <a:r>
              <a:rPr lang="fr-FR" b="1" baseline="30000" dirty="0"/>
              <a:t>1</a:t>
            </a:r>
            <a:r>
              <a:rPr lang="fr-FR" b="1" dirty="0"/>
              <a:t> </a:t>
            </a:r>
          </a:p>
          <a:p>
            <a:endParaRPr lang="fr-FR" dirty="0"/>
          </a:p>
          <a:p>
            <a:r>
              <a:rPr lang="fr-FR" i="1" baseline="30000" dirty="0"/>
              <a:t>1</a:t>
            </a:r>
            <a:r>
              <a:rPr lang="fr-FR" i="1" dirty="0"/>
              <a:t>Department of </a:t>
            </a:r>
            <a:r>
              <a:rPr lang="fr-FR" i="1" dirty="0" err="1"/>
              <a:t>surgery</a:t>
            </a:r>
            <a:r>
              <a:rPr lang="fr-FR" i="1" dirty="0"/>
              <a:t> and </a:t>
            </a:r>
            <a:r>
              <a:rPr lang="fr-FR" i="1" dirty="0" err="1"/>
              <a:t>organ</a:t>
            </a:r>
            <a:r>
              <a:rPr lang="fr-FR" i="1" dirty="0"/>
              <a:t> transplantation unit, </a:t>
            </a:r>
            <a:r>
              <a:rPr lang="fr-FR" i="1" dirty="0" err="1"/>
              <a:t>Hadassah-Hebrew</a:t>
            </a:r>
            <a:r>
              <a:rPr lang="fr-FR" i="1" dirty="0"/>
              <a:t> </a:t>
            </a:r>
            <a:r>
              <a:rPr lang="fr-FR" i="1" dirty="0" err="1"/>
              <a:t>university</a:t>
            </a:r>
            <a:r>
              <a:rPr lang="fr-FR" i="1" dirty="0"/>
              <a:t> </a:t>
            </a:r>
            <a:r>
              <a:rPr lang="fr-FR" i="1" dirty="0" err="1"/>
              <a:t>hospital</a:t>
            </a:r>
            <a:r>
              <a:rPr lang="fr-FR" i="1" dirty="0"/>
              <a:t>, </a:t>
            </a:r>
            <a:r>
              <a:rPr lang="fr-FR" i="1" dirty="0" err="1"/>
              <a:t>jerusalem</a:t>
            </a:r>
            <a:r>
              <a:rPr lang="fr-FR" i="1" dirty="0"/>
              <a:t>, </a:t>
            </a:r>
            <a:r>
              <a:rPr lang="fr-FR" i="1" dirty="0" err="1"/>
              <a:t>Israel</a:t>
            </a:r>
            <a:r>
              <a:rPr lang="fr-FR" i="1" dirty="0"/>
              <a:t>, </a:t>
            </a:r>
            <a:r>
              <a:rPr lang="fr-FR" i="1" baseline="30000" dirty="0"/>
              <a:t>2</a:t>
            </a:r>
            <a:r>
              <a:rPr lang="fr-FR" i="1" dirty="0"/>
              <a:t>The Rachel and Selim Benin </a:t>
            </a:r>
            <a:r>
              <a:rPr lang="fr-FR" i="1" dirty="0" err="1"/>
              <a:t>School</a:t>
            </a:r>
            <a:r>
              <a:rPr lang="fr-FR" i="1" dirty="0"/>
              <a:t> of Computer Science and Engineering, The </a:t>
            </a:r>
            <a:r>
              <a:rPr lang="fr-FR" i="1" dirty="0" err="1"/>
              <a:t>Hebrew</a:t>
            </a:r>
            <a:r>
              <a:rPr lang="fr-FR" i="1" dirty="0"/>
              <a:t> </a:t>
            </a:r>
            <a:r>
              <a:rPr lang="fr-FR" i="1" dirty="0" err="1"/>
              <a:t>University</a:t>
            </a:r>
            <a:r>
              <a:rPr lang="fr-FR" i="1" dirty="0"/>
              <a:t> of </a:t>
            </a:r>
            <a:r>
              <a:rPr lang="fr-FR" i="1" dirty="0" err="1"/>
              <a:t>Jerusalem</a:t>
            </a:r>
            <a:r>
              <a:rPr lang="fr-FR" i="1" dirty="0"/>
              <a:t>, Institute for </a:t>
            </a:r>
            <a:r>
              <a:rPr lang="fr-FR" i="1" dirty="0" err="1"/>
              <a:t>Medical</a:t>
            </a:r>
            <a:r>
              <a:rPr lang="fr-FR" i="1" dirty="0"/>
              <a:t> </a:t>
            </a:r>
            <a:r>
              <a:rPr lang="fr-FR" i="1" dirty="0" err="1"/>
              <a:t>Research</a:t>
            </a:r>
            <a:r>
              <a:rPr lang="fr-FR" i="1" dirty="0"/>
              <a:t> </a:t>
            </a:r>
            <a:r>
              <a:rPr lang="fr-FR" i="1" dirty="0" err="1"/>
              <a:t>Israel</a:t>
            </a:r>
            <a:r>
              <a:rPr lang="fr-FR" i="1" dirty="0"/>
              <a:t>-Canada, The </a:t>
            </a:r>
            <a:r>
              <a:rPr lang="fr-FR" i="1" dirty="0" err="1"/>
              <a:t>Hebrew</a:t>
            </a:r>
            <a:r>
              <a:rPr lang="fr-FR" i="1" dirty="0"/>
              <a:t> </a:t>
            </a:r>
            <a:r>
              <a:rPr lang="fr-FR" i="1" dirty="0" err="1"/>
              <a:t>University-Hadassah</a:t>
            </a:r>
            <a:r>
              <a:rPr lang="fr-FR" i="1" dirty="0"/>
              <a:t> </a:t>
            </a:r>
            <a:r>
              <a:rPr lang="fr-FR" i="1" dirty="0" err="1"/>
              <a:t>Medical</a:t>
            </a:r>
            <a:r>
              <a:rPr lang="fr-FR" i="1" dirty="0"/>
              <a:t> </a:t>
            </a:r>
            <a:r>
              <a:rPr lang="fr-FR" i="1" dirty="0" err="1"/>
              <a:t>School</a:t>
            </a:r>
            <a:r>
              <a:rPr lang="fr-FR" i="1" dirty="0"/>
              <a:t>, </a:t>
            </a:r>
            <a:r>
              <a:rPr lang="fr-FR" i="1" dirty="0" err="1"/>
              <a:t>Jerusalem</a:t>
            </a:r>
            <a:r>
              <a:rPr lang="fr-FR" i="1" dirty="0"/>
              <a:t>, </a:t>
            </a:r>
            <a:r>
              <a:rPr lang="fr-FR" i="1" dirty="0" err="1"/>
              <a:t>Israel</a:t>
            </a:r>
            <a:r>
              <a:rPr lang="fr-FR" i="1" dirty="0"/>
              <a:t>, </a:t>
            </a:r>
            <a:r>
              <a:rPr lang="fr-FR" i="1" dirty="0" err="1"/>
              <a:t>Jerusalem</a:t>
            </a:r>
            <a:r>
              <a:rPr lang="fr-FR" i="1" dirty="0"/>
              <a:t>, </a:t>
            </a:r>
            <a:r>
              <a:rPr lang="fr-FR" i="1" dirty="0" err="1"/>
              <a:t>Israel</a:t>
            </a:r>
            <a:r>
              <a:rPr lang="fr-FR" i="1" dirty="0"/>
              <a:t>, </a:t>
            </a:r>
            <a:r>
              <a:rPr lang="fr-FR" i="1" baseline="30000" dirty="0"/>
              <a:t>3</a:t>
            </a:r>
            <a:r>
              <a:rPr lang="fr-FR" i="1" dirty="0"/>
              <a:t>The </a:t>
            </a:r>
            <a:r>
              <a:rPr lang="fr-FR" i="1" dirty="0" err="1"/>
              <a:t>Liver</a:t>
            </a:r>
            <a:r>
              <a:rPr lang="fr-FR" i="1" dirty="0"/>
              <a:t> Unit Institute of </a:t>
            </a:r>
            <a:r>
              <a:rPr lang="fr-FR" i="1" dirty="0" err="1"/>
              <a:t>Gastroenterology</a:t>
            </a:r>
            <a:r>
              <a:rPr lang="fr-FR" i="1" dirty="0"/>
              <a:t> and </a:t>
            </a:r>
            <a:r>
              <a:rPr lang="fr-FR" i="1" dirty="0" err="1"/>
              <a:t>Liver</a:t>
            </a:r>
            <a:r>
              <a:rPr lang="fr-FR" i="1" dirty="0"/>
              <a:t> </a:t>
            </a:r>
            <a:r>
              <a:rPr lang="fr-FR" i="1" dirty="0" err="1"/>
              <a:t>Diseases</a:t>
            </a:r>
            <a:r>
              <a:rPr lang="fr-FR" i="1" dirty="0"/>
              <a:t>, </a:t>
            </a:r>
            <a:r>
              <a:rPr lang="fr-FR" i="1" dirty="0" err="1"/>
              <a:t>Hadassah-Hebrew</a:t>
            </a:r>
            <a:r>
              <a:rPr lang="fr-FR" i="1" dirty="0"/>
              <a:t> </a:t>
            </a:r>
            <a:r>
              <a:rPr lang="fr-FR" i="1" dirty="0" err="1"/>
              <a:t>University</a:t>
            </a:r>
            <a:r>
              <a:rPr lang="fr-FR" i="1" dirty="0"/>
              <a:t> </a:t>
            </a:r>
            <a:r>
              <a:rPr lang="fr-FR" i="1" dirty="0" err="1"/>
              <a:t>Medical</a:t>
            </a:r>
            <a:r>
              <a:rPr lang="fr-FR" i="1" dirty="0"/>
              <a:t> Center, </a:t>
            </a:r>
            <a:r>
              <a:rPr lang="fr-FR" i="1" dirty="0" err="1"/>
              <a:t>jerusalem</a:t>
            </a:r>
            <a:r>
              <a:rPr lang="fr-FR" i="1" dirty="0"/>
              <a:t>, </a:t>
            </a:r>
            <a:r>
              <a:rPr lang="fr-FR" i="1" dirty="0" err="1"/>
              <a:t>Israel</a:t>
            </a:r>
            <a:r>
              <a:rPr lang="fr-FR" i="1" dirty="0"/>
              <a:t>, </a:t>
            </a:r>
            <a:r>
              <a:rPr lang="fr-FR" i="1" baseline="30000" dirty="0"/>
              <a:t>4</a:t>
            </a:r>
            <a:r>
              <a:rPr lang="fr-FR" i="1" dirty="0"/>
              <a:t>The </a:t>
            </a:r>
            <a:r>
              <a:rPr lang="fr-FR" i="1" dirty="0" err="1"/>
              <a:t>Goldyne</a:t>
            </a:r>
            <a:r>
              <a:rPr lang="fr-FR" i="1" dirty="0"/>
              <a:t> </a:t>
            </a:r>
            <a:r>
              <a:rPr lang="fr-FR" i="1" dirty="0" err="1"/>
              <a:t>Savad</a:t>
            </a:r>
            <a:r>
              <a:rPr lang="fr-FR" i="1" dirty="0"/>
              <a:t> Institute for Gene </a:t>
            </a:r>
            <a:r>
              <a:rPr lang="fr-FR" i="1" dirty="0" err="1"/>
              <a:t>Therapy</a:t>
            </a:r>
            <a:r>
              <a:rPr lang="fr-FR" i="1" dirty="0"/>
              <a:t>, </a:t>
            </a:r>
            <a:r>
              <a:rPr lang="fr-FR" i="1" dirty="0" err="1"/>
              <a:t>Hadassah-Hebrew</a:t>
            </a:r>
            <a:r>
              <a:rPr lang="fr-FR" i="1" dirty="0"/>
              <a:t> </a:t>
            </a:r>
            <a:r>
              <a:rPr lang="fr-FR" i="1" dirty="0" err="1"/>
              <a:t>University</a:t>
            </a:r>
            <a:r>
              <a:rPr lang="fr-FR" i="1" dirty="0"/>
              <a:t> </a:t>
            </a:r>
            <a:r>
              <a:rPr lang="fr-FR" i="1" dirty="0" err="1"/>
              <a:t>Medical</a:t>
            </a:r>
            <a:r>
              <a:rPr lang="fr-FR" i="1" dirty="0"/>
              <a:t> Center,, </a:t>
            </a:r>
            <a:r>
              <a:rPr lang="fr-FR" i="1" dirty="0" err="1"/>
              <a:t>jerusalem</a:t>
            </a:r>
            <a:r>
              <a:rPr lang="fr-FR" i="1" dirty="0"/>
              <a:t>, </a:t>
            </a:r>
            <a:r>
              <a:rPr lang="fr-FR" i="1" dirty="0" err="1"/>
              <a:t>Israel</a:t>
            </a:r>
            <a:r>
              <a:rPr lang="fr-FR" i="1" dirty="0"/>
              <a:t> </a:t>
            </a:r>
          </a:p>
          <a:p>
            <a:endParaRPr lang="fr-FR" dirty="0"/>
          </a:p>
          <a:p>
            <a:r>
              <a:rPr lang="fr-FR" b="1" dirty="0"/>
              <a:t>Background</a:t>
            </a:r>
            <a:r>
              <a:rPr lang="fr-FR" dirty="0"/>
              <a:t>: </a:t>
            </a:r>
            <a:r>
              <a:rPr lang="fr-FR" dirty="0" err="1"/>
              <a:t>Liver</a:t>
            </a:r>
            <a:r>
              <a:rPr lang="fr-FR" dirty="0"/>
              <a:t> transplantation (</a:t>
            </a:r>
            <a:r>
              <a:rPr lang="fr-FR" dirty="0" err="1"/>
              <a:t>LTx</a:t>
            </a:r>
            <a:r>
              <a:rPr lang="fr-FR" dirty="0"/>
              <a:t>) </a:t>
            </a:r>
            <a:r>
              <a:rPr lang="fr-FR" dirty="0" err="1"/>
              <a:t>is</a:t>
            </a:r>
            <a:r>
              <a:rPr lang="fr-FR" dirty="0"/>
              <a:t> a vital </a:t>
            </a:r>
            <a:r>
              <a:rPr lang="fr-FR" dirty="0" err="1"/>
              <a:t>treatment</a:t>
            </a:r>
            <a:r>
              <a:rPr lang="fr-FR" dirty="0"/>
              <a:t> option for patients </a:t>
            </a:r>
            <a:r>
              <a:rPr lang="fr-FR" dirty="0" err="1"/>
              <a:t>with</a:t>
            </a:r>
            <a:r>
              <a:rPr lang="fr-FR" dirty="0"/>
              <a:t> </a:t>
            </a:r>
            <a:r>
              <a:rPr lang="fr-FR" dirty="0" err="1"/>
              <a:t>endstage</a:t>
            </a:r>
            <a:r>
              <a:rPr lang="fr-FR" dirty="0"/>
              <a:t> </a:t>
            </a:r>
            <a:r>
              <a:rPr lang="fr-FR" dirty="0" err="1"/>
              <a:t>liver</a:t>
            </a:r>
            <a:r>
              <a:rPr lang="fr-FR" dirty="0"/>
              <a:t> </a:t>
            </a:r>
            <a:r>
              <a:rPr lang="fr-FR" dirty="0" err="1"/>
              <a:t>diseases</a:t>
            </a:r>
            <a:r>
              <a:rPr lang="fr-FR" dirty="0"/>
              <a:t>. Acute cellular rejection (ACR) </a:t>
            </a:r>
            <a:r>
              <a:rPr lang="fr-FR" dirty="0" err="1"/>
              <a:t>is</a:t>
            </a:r>
            <a:r>
              <a:rPr lang="fr-FR" dirty="0"/>
              <a:t> a </a:t>
            </a:r>
            <a:r>
              <a:rPr lang="fr-FR" dirty="0" err="1"/>
              <a:t>significant</a:t>
            </a:r>
            <a:r>
              <a:rPr lang="fr-FR" dirty="0"/>
              <a:t> </a:t>
            </a:r>
            <a:r>
              <a:rPr lang="fr-FR" dirty="0" err="1"/>
              <a:t>clinical</a:t>
            </a:r>
            <a:r>
              <a:rPr lang="fr-FR" dirty="0"/>
              <a:t> diagnostic and </a:t>
            </a:r>
            <a:r>
              <a:rPr lang="fr-FR" dirty="0" err="1"/>
              <a:t>therapeutic</a:t>
            </a:r>
            <a:r>
              <a:rPr lang="fr-FR" dirty="0"/>
              <a:t> challenge at the post-transplant </a:t>
            </a:r>
            <a:r>
              <a:rPr lang="fr-FR" dirty="0" err="1"/>
              <a:t>period</a:t>
            </a:r>
            <a:r>
              <a:rPr lang="fr-FR" dirty="0"/>
              <a:t>. The </a:t>
            </a:r>
            <a:r>
              <a:rPr lang="fr-FR" dirty="0" err="1"/>
              <a:t>clinical</a:t>
            </a:r>
            <a:r>
              <a:rPr lang="fr-FR" dirty="0"/>
              <a:t> challenge lies in </a:t>
            </a:r>
            <a:r>
              <a:rPr lang="fr-FR" dirty="0" err="1"/>
              <a:t>distinguishing</a:t>
            </a:r>
            <a:r>
              <a:rPr lang="fr-FR" dirty="0"/>
              <a:t> ACR </a:t>
            </a:r>
            <a:r>
              <a:rPr lang="fr-FR" dirty="0" err="1"/>
              <a:t>from</a:t>
            </a:r>
            <a:r>
              <a:rPr lang="fr-FR" dirty="0"/>
              <a:t> </a:t>
            </a:r>
            <a:r>
              <a:rPr lang="fr-FR" dirty="0" err="1"/>
              <a:t>other</a:t>
            </a:r>
            <a:r>
              <a:rPr lang="fr-FR" dirty="0"/>
              <a:t> acute </a:t>
            </a:r>
            <a:r>
              <a:rPr lang="fr-FR" dirty="0" err="1"/>
              <a:t>events</a:t>
            </a:r>
            <a:r>
              <a:rPr lang="fr-FR" dirty="0"/>
              <a:t>, </a:t>
            </a:r>
            <a:r>
              <a:rPr lang="fr-FR" dirty="0" err="1"/>
              <a:t>such</a:t>
            </a:r>
            <a:r>
              <a:rPr lang="fr-FR" dirty="0"/>
              <a:t> as infections, </a:t>
            </a:r>
            <a:r>
              <a:rPr lang="fr-FR" dirty="0" err="1"/>
              <a:t>vascular</a:t>
            </a:r>
            <a:r>
              <a:rPr lang="fr-FR" dirty="0"/>
              <a:t> </a:t>
            </a:r>
            <a:r>
              <a:rPr lang="fr-FR" dirty="0" err="1"/>
              <a:t>events</a:t>
            </a:r>
            <a:r>
              <a:rPr lang="fr-FR" dirty="0"/>
              <a:t>, </a:t>
            </a:r>
            <a:r>
              <a:rPr lang="fr-FR" dirty="0" err="1"/>
              <a:t>drug</a:t>
            </a:r>
            <a:r>
              <a:rPr lang="fr-FR" dirty="0"/>
              <a:t> </a:t>
            </a:r>
            <a:r>
              <a:rPr lang="fr-FR" dirty="0" err="1"/>
              <a:t>toxicity</a:t>
            </a:r>
            <a:r>
              <a:rPr lang="fr-FR" dirty="0"/>
              <a:t> and </a:t>
            </a:r>
            <a:r>
              <a:rPr lang="fr-FR" dirty="0" err="1"/>
              <a:t>biliary</a:t>
            </a:r>
            <a:r>
              <a:rPr lang="fr-FR" dirty="0"/>
              <a:t> damage, </a:t>
            </a:r>
            <a:r>
              <a:rPr lang="fr-FR" dirty="0" err="1"/>
              <a:t>which</a:t>
            </a:r>
            <a:r>
              <a:rPr lang="fr-FR" dirty="0"/>
              <a:t> </a:t>
            </a:r>
            <a:r>
              <a:rPr lang="fr-FR" dirty="0" err="1"/>
              <a:t>necessitates</a:t>
            </a:r>
            <a:r>
              <a:rPr lang="fr-FR" dirty="0"/>
              <a:t> </a:t>
            </a:r>
            <a:r>
              <a:rPr lang="fr-FR" dirty="0" err="1"/>
              <a:t>very</a:t>
            </a:r>
            <a:r>
              <a:rPr lang="fr-FR" dirty="0"/>
              <a:t> </a:t>
            </a:r>
            <a:r>
              <a:rPr lang="fr-FR" dirty="0" err="1"/>
              <a:t>different</a:t>
            </a:r>
            <a:r>
              <a:rPr lang="fr-FR" dirty="0"/>
              <a:t> </a:t>
            </a:r>
            <a:r>
              <a:rPr lang="fr-FR" dirty="0" err="1"/>
              <a:t>therapeutic</a:t>
            </a:r>
            <a:r>
              <a:rPr lang="fr-FR" dirty="0"/>
              <a:t> </a:t>
            </a:r>
            <a:r>
              <a:rPr lang="fr-FR" dirty="0" err="1"/>
              <a:t>modalities</a:t>
            </a:r>
            <a:r>
              <a:rPr lang="fr-FR" dirty="0"/>
              <a:t>. </a:t>
            </a:r>
            <a:r>
              <a:rPr lang="fr-FR" dirty="0" err="1"/>
              <a:t>Current</a:t>
            </a:r>
            <a:r>
              <a:rPr lang="fr-FR" dirty="0"/>
              <a:t> diagnostic standards </a:t>
            </a:r>
            <a:r>
              <a:rPr lang="fr-FR" dirty="0" err="1"/>
              <a:t>require</a:t>
            </a:r>
            <a:r>
              <a:rPr lang="fr-FR" dirty="0"/>
              <a:t> </a:t>
            </a:r>
            <a:r>
              <a:rPr lang="fr-FR" dirty="0" err="1"/>
              <a:t>liver</a:t>
            </a:r>
            <a:r>
              <a:rPr lang="fr-FR" dirty="0"/>
              <a:t> </a:t>
            </a:r>
            <a:r>
              <a:rPr lang="fr-FR" dirty="0" err="1"/>
              <a:t>biopsy</a:t>
            </a:r>
            <a:r>
              <a:rPr lang="fr-FR" dirty="0"/>
              <a:t> for ACR </a:t>
            </a:r>
            <a:r>
              <a:rPr lang="fr-FR" dirty="0" err="1"/>
              <a:t>diagnosis</a:t>
            </a:r>
            <a:r>
              <a:rPr lang="fr-FR" dirty="0"/>
              <a:t>. This leads to a </a:t>
            </a:r>
            <a:r>
              <a:rPr lang="fr-FR" dirty="0" err="1"/>
              <a:t>delay</a:t>
            </a:r>
            <a:r>
              <a:rPr lang="fr-FR" dirty="0"/>
              <a:t> in </a:t>
            </a:r>
            <a:r>
              <a:rPr lang="fr-FR" dirty="0" err="1"/>
              <a:t>diagnosis</a:t>
            </a:r>
            <a:r>
              <a:rPr lang="fr-FR" dirty="0"/>
              <a:t>, </a:t>
            </a:r>
            <a:r>
              <a:rPr lang="fr-FR" dirty="0" err="1"/>
              <a:t>is</a:t>
            </a:r>
            <a:r>
              <a:rPr lang="fr-FR" dirty="0"/>
              <a:t> invasive, and </a:t>
            </a:r>
            <a:r>
              <a:rPr lang="fr-FR" dirty="0" err="1"/>
              <a:t>with</a:t>
            </a:r>
            <a:r>
              <a:rPr lang="fr-FR" dirty="0"/>
              <a:t> </a:t>
            </a:r>
            <a:r>
              <a:rPr lang="fr-FR" dirty="0" err="1"/>
              <a:t>potentially</a:t>
            </a:r>
            <a:r>
              <a:rPr lang="fr-FR" dirty="0"/>
              <a:t> complications. There </a:t>
            </a:r>
            <a:r>
              <a:rPr lang="fr-FR" dirty="0" err="1"/>
              <a:t>is</a:t>
            </a:r>
            <a:r>
              <a:rPr lang="fr-FR" dirty="0"/>
              <a:t> an urgent </a:t>
            </a:r>
            <a:r>
              <a:rPr lang="fr-FR" dirty="0" err="1"/>
              <a:t>need</a:t>
            </a:r>
            <a:r>
              <a:rPr lang="fr-FR" dirty="0"/>
              <a:t> for a simple, reliable, and </a:t>
            </a:r>
            <a:r>
              <a:rPr lang="fr-FR" dirty="0" err="1"/>
              <a:t>reproducible</a:t>
            </a:r>
            <a:r>
              <a:rPr lang="fr-FR" dirty="0"/>
              <a:t> non-invasive diagnostic test, </a:t>
            </a:r>
            <a:r>
              <a:rPr lang="fr-FR" dirty="0" err="1"/>
              <a:t>which</a:t>
            </a:r>
            <a:r>
              <a:rPr lang="fr-FR" dirty="0"/>
              <a:t> </a:t>
            </a:r>
            <a:r>
              <a:rPr lang="fr-FR" dirty="0" err="1"/>
              <a:t>could</a:t>
            </a:r>
            <a:r>
              <a:rPr lang="fr-FR" dirty="0"/>
              <a:t> </a:t>
            </a:r>
            <a:r>
              <a:rPr lang="fr-FR" dirty="0" err="1"/>
              <a:t>be</a:t>
            </a:r>
            <a:r>
              <a:rPr lang="fr-FR" dirty="0"/>
              <a:t> </a:t>
            </a:r>
            <a:r>
              <a:rPr lang="fr-FR" dirty="0" err="1"/>
              <a:t>performed</a:t>
            </a:r>
            <a:r>
              <a:rPr lang="fr-FR" dirty="0"/>
              <a:t> on </a:t>
            </a:r>
            <a:r>
              <a:rPr lang="fr-FR" dirty="0" err="1"/>
              <a:t>daily</a:t>
            </a:r>
            <a:r>
              <a:rPr lang="fr-FR" dirty="0"/>
              <a:t> basis, for monitoring post </a:t>
            </a:r>
            <a:r>
              <a:rPr lang="fr-FR" dirty="0" err="1"/>
              <a:t>LTx</a:t>
            </a:r>
            <a:r>
              <a:rPr lang="fr-FR" dirty="0"/>
              <a:t> patients and </a:t>
            </a:r>
            <a:r>
              <a:rPr lang="fr-FR" dirty="0" err="1"/>
              <a:t>diagnosing</a:t>
            </a:r>
            <a:r>
              <a:rPr lang="fr-FR" dirty="0"/>
              <a:t> ACR. </a:t>
            </a:r>
          </a:p>
          <a:p>
            <a:r>
              <a:rPr lang="fr-FR" b="1" dirty="0"/>
              <a:t>Methods</a:t>
            </a:r>
            <a:r>
              <a:rPr lang="fr-FR" dirty="0"/>
              <a:t>: </a:t>
            </a:r>
            <a:r>
              <a:rPr lang="fr-FR" dirty="0" err="1"/>
              <a:t>We</a:t>
            </a:r>
            <a:r>
              <a:rPr lang="fr-FR" dirty="0"/>
              <a:t> </a:t>
            </a:r>
            <a:r>
              <a:rPr lang="fr-FR" dirty="0" err="1"/>
              <a:t>utilized</a:t>
            </a:r>
            <a:r>
              <a:rPr lang="fr-FR" dirty="0"/>
              <a:t> </a:t>
            </a:r>
            <a:r>
              <a:rPr lang="fr-FR" dirty="0" err="1"/>
              <a:t>cell</a:t>
            </a:r>
            <a:r>
              <a:rPr lang="fr-FR" dirty="0"/>
              <a:t>-free </a:t>
            </a:r>
            <a:r>
              <a:rPr lang="fr-FR" dirty="0" err="1"/>
              <a:t>chromatin</a:t>
            </a:r>
            <a:r>
              <a:rPr lang="fr-FR" dirty="0"/>
              <a:t> </a:t>
            </a:r>
            <a:r>
              <a:rPr lang="fr-FR" dirty="0" err="1"/>
              <a:t>immunoprecipitation</a:t>
            </a:r>
            <a:r>
              <a:rPr lang="fr-FR" dirty="0"/>
              <a:t> </a:t>
            </a:r>
            <a:r>
              <a:rPr lang="fr-FR" dirty="0" err="1"/>
              <a:t>followed</a:t>
            </a:r>
            <a:r>
              <a:rPr lang="fr-FR" dirty="0"/>
              <a:t> by </a:t>
            </a:r>
            <a:r>
              <a:rPr lang="fr-FR" dirty="0" err="1"/>
              <a:t>sequencing</a:t>
            </a:r>
            <a:r>
              <a:rPr lang="fr-FR" dirty="0"/>
              <a:t> (</a:t>
            </a:r>
            <a:r>
              <a:rPr lang="fr-FR" dirty="0" err="1"/>
              <a:t>cfChIP-seq</a:t>
            </a:r>
            <a:r>
              <a:rPr lang="fr-FR" dirty="0"/>
              <a:t>), a </a:t>
            </a:r>
            <a:r>
              <a:rPr lang="fr-FR" dirty="0" err="1"/>
              <a:t>novel</a:t>
            </a:r>
            <a:r>
              <a:rPr lang="fr-FR" dirty="0"/>
              <a:t> </a:t>
            </a:r>
            <a:r>
              <a:rPr lang="fr-FR" dirty="0" err="1"/>
              <a:t>epigenetic-based</a:t>
            </a:r>
            <a:r>
              <a:rPr lang="fr-FR" dirty="0"/>
              <a:t> </a:t>
            </a:r>
            <a:r>
              <a:rPr lang="fr-FR" dirty="0" err="1"/>
              <a:t>liquid</a:t>
            </a:r>
            <a:r>
              <a:rPr lang="fr-FR" dirty="0"/>
              <a:t> </a:t>
            </a:r>
            <a:r>
              <a:rPr lang="fr-FR" dirty="0" err="1"/>
              <a:t>biopsy</a:t>
            </a:r>
            <a:r>
              <a:rPr lang="fr-FR" dirty="0"/>
              <a:t> </a:t>
            </a:r>
            <a:r>
              <a:rPr lang="fr-FR" dirty="0" err="1"/>
              <a:t>assay</a:t>
            </a:r>
            <a:r>
              <a:rPr lang="fr-FR" dirty="0"/>
              <a:t> </a:t>
            </a:r>
            <a:r>
              <a:rPr lang="fr-FR" dirty="0" err="1"/>
              <a:t>we</a:t>
            </a:r>
            <a:r>
              <a:rPr lang="fr-FR" dirty="0"/>
              <a:t> </a:t>
            </a:r>
            <a:r>
              <a:rPr lang="fr-FR" dirty="0" err="1"/>
              <a:t>recently</a:t>
            </a:r>
            <a:r>
              <a:rPr lang="fr-FR" dirty="0"/>
              <a:t> </a:t>
            </a:r>
            <a:r>
              <a:rPr lang="fr-FR" dirty="0" err="1"/>
              <a:t>introduced</a:t>
            </a:r>
            <a:r>
              <a:rPr lang="fr-FR" dirty="0"/>
              <a:t> (</a:t>
            </a:r>
            <a:r>
              <a:rPr lang="fr-FR" dirty="0" err="1"/>
              <a:t>Sadeh</a:t>
            </a:r>
            <a:r>
              <a:rPr lang="fr-FR" dirty="0"/>
              <a:t> et al, Nat. Biotech 2001), to profile </a:t>
            </a:r>
            <a:r>
              <a:rPr lang="fr-FR" dirty="0" err="1"/>
              <a:t>circulating</a:t>
            </a:r>
            <a:r>
              <a:rPr lang="fr-FR" dirty="0"/>
              <a:t> </a:t>
            </a:r>
            <a:r>
              <a:rPr lang="fr-FR" dirty="0" err="1"/>
              <a:t>cfDNA</a:t>
            </a:r>
            <a:r>
              <a:rPr lang="fr-FR" dirty="0"/>
              <a:t> </a:t>
            </a:r>
            <a:r>
              <a:rPr lang="fr-FR" dirty="0" err="1"/>
              <a:t>originating</a:t>
            </a:r>
            <a:r>
              <a:rPr lang="fr-FR" dirty="0"/>
              <a:t> </a:t>
            </a:r>
            <a:r>
              <a:rPr lang="fr-FR" dirty="0" err="1"/>
              <a:t>from</a:t>
            </a:r>
            <a:r>
              <a:rPr lang="fr-FR" dirty="0"/>
              <a:t> active </a:t>
            </a:r>
            <a:r>
              <a:rPr lang="fr-FR" dirty="0" err="1"/>
              <a:t>genes</a:t>
            </a:r>
            <a:r>
              <a:rPr lang="fr-FR" dirty="0"/>
              <a:t> in plasma </a:t>
            </a:r>
            <a:r>
              <a:rPr lang="fr-FR" dirty="0" err="1"/>
              <a:t>samples</a:t>
            </a:r>
            <a:r>
              <a:rPr lang="fr-FR" dirty="0"/>
              <a:t>. The </a:t>
            </a:r>
            <a:r>
              <a:rPr lang="fr-FR" dirty="0" err="1"/>
              <a:t>assay</a:t>
            </a:r>
            <a:r>
              <a:rPr lang="fr-FR" dirty="0"/>
              <a:t> </a:t>
            </a:r>
            <a:r>
              <a:rPr lang="fr-FR" dirty="0" err="1"/>
              <a:t>allows</a:t>
            </a:r>
            <a:r>
              <a:rPr lang="fr-FR" dirty="0"/>
              <a:t> for interrogation of </a:t>
            </a:r>
            <a:r>
              <a:rPr lang="fr-FR" dirty="0" err="1"/>
              <a:t>gene</a:t>
            </a:r>
            <a:r>
              <a:rPr lang="fr-FR" dirty="0"/>
              <a:t> </a:t>
            </a:r>
            <a:r>
              <a:rPr lang="fr-FR" dirty="0" err="1"/>
              <a:t>activity</a:t>
            </a:r>
            <a:r>
              <a:rPr lang="fr-FR" dirty="0"/>
              <a:t> in the </a:t>
            </a:r>
            <a:r>
              <a:rPr lang="fr-FR" dirty="0" err="1"/>
              <a:t>cell</a:t>
            </a:r>
            <a:r>
              <a:rPr lang="fr-FR" dirty="0"/>
              <a:t> of </a:t>
            </a:r>
            <a:r>
              <a:rPr lang="fr-FR" dirty="0" err="1"/>
              <a:t>origin</a:t>
            </a:r>
            <a:r>
              <a:rPr lang="fr-FR" dirty="0"/>
              <a:t>. It </a:t>
            </a:r>
            <a:r>
              <a:rPr lang="fr-FR" dirty="0" err="1"/>
              <a:t>provides</a:t>
            </a:r>
            <a:r>
              <a:rPr lang="fr-FR" dirty="0"/>
              <a:t> insights </a:t>
            </a:r>
            <a:r>
              <a:rPr lang="fr-FR" dirty="0" err="1"/>
              <a:t>into</a:t>
            </a:r>
            <a:r>
              <a:rPr lang="fr-FR" dirty="0"/>
              <a:t> the </a:t>
            </a:r>
            <a:r>
              <a:rPr lang="fr-FR" dirty="0" err="1"/>
              <a:t>extent</a:t>
            </a:r>
            <a:r>
              <a:rPr lang="fr-FR" dirty="0"/>
              <a:t> of </a:t>
            </a:r>
            <a:r>
              <a:rPr lang="fr-FR" dirty="0" err="1"/>
              <a:t>liver</a:t>
            </a:r>
            <a:r>
              <a:rPr lang="fr-FR" dirty="0"/>
              <a:t> damage and the </a:t>
            </a:r>
            <a:r>
              <a:rPr lang="fr-FR" dirty="0" err="1"/>
              <a:t>molecular</a:t>
            </a:r>
            <a:r>
              <a:rPr lang="fr-FR" dirty="0"/>
              <a:t> states of </a:t>
            </a:r>
            <a:r>
              <a:rPr lang="fr-FR" dirty="0" err="1"/>
              <a:t>dying</a:t>
            </a:r>
            <a:r>
              <a:rPr lang="fr-FR" dirty="0"/>
              <a:t> </a:t>
            </a:r>
            <a:r>
              <a:rPr lang="fr-FR" dirty="0" err="1"/>
              <a:t>liver</a:t>
            </a:r>
            <a:r>
              <a:rPr lang="fr-FR" dirty="0"/>
              <a:t> </a:t>
            </a:r>
            <a:r>
              <a:rPr lang="fr-FR" dirty="0" err="1"/>
              <a:t>cells</a:t>
            </a:r>
            <a:r>
              <a:rPr lang="fr-FR" dirty="0"/>
              <a:t> and immune </a:t>
            </a:r>
            <a:r>
              <a:rPr lang="fr-FR" dirty="0" err="1"/>
              <a:t>cells</a:t>
            </a:r>
            <a:r>
              <a:rPr lang="fr-FR" dirty="0"/>
              <a:t>. </a:t>
            </a:r>
          </a:p>
          <a:p>
            <a:r>
              <a:rPr lang="fr-FR" b="1" dirty="0" err="1"/>
              <a:t>Results</a:t>
            </a:r>
            <a:r>
              <a:rPr lang="fr-FR" dirty="0"/>
              <a:t>: </a:t>
            </a:r>
            <a:r>
              <a:rPr lang="fr-FR" dirty="0" err="1"/>
              <a:t>We</a:t>
            </a:r>
            <a:r>
              <a:rPr lang="fr-FR" dirty="0"/>
              <a:t> </a:t>
            </a:r>
            <a:r>
              <a:rPr lang="fr-FR" dirty="0" err="1"/>
              <a:t>enrolled</a:t>
            </a:r>
            <a:r>
              <a:rPr lang="fr-FR" dirty="0"/>
              <a:t> a </a:t>
            </a:r>
            <a:r>
              <a:rPr lang="fr-FR" dirty="0" err="1"/>
              <a:t>cohort</a:t>
            </a:r>
            <a:r>
              <a:rPr lang="fr-FR" dirty="0"/>
              <a:t> of &gt;150 </a:t>
            </a:r>
            <a:r>
              <a:rPr lang="fr-FR" dirty="0" err="1"/>
              <a:t>LTx</a:t>
            </a:r>
            <a:r>
              <a:rPr lang="fr-FR" dirty="0"/>
              <a:t> patients and </a:t>
            </a:r>
            <a:r>
              <a:rPr lang="fr-FR" dirty="0" err="1"/>
              <a:t>prospectively</a:t>
            </a:r>
            <a:r>
              <a:rPr lang="fr-FR" dirty="0"/>
              <a:t> </a:t>
            </a:r>
            <a:r>
              <a:rPr lang="fr-FR" dirty="0" err="1"/>
              <a:t>collected</a:t>
            </a:r>
            <a:r>
              <a:rPr lang="fr-FR" dirty="0"/>
              <a:t> &gt;4000 </a:t>
            </a:r>
            <a:r>
              <a:rPr lang="fr-FR" dirty="0" err="1"/>
              <a:t>blood</a:t>
            </a:r>
            <a:r>
              <a:rPr lang="fr-FR" dirty="0"/>
              <a:t> </a:t>
            </a:r>
            <a:r>
              <a:rPr lang="fr-FR" dirty="0" err="1"/>
              <a:t>samples</a:t>
            </a:r>
            <a:r>
              <a:rPr lang="fr-FR" dirty="0"/>
              <a:t> </a:t>
            </a:r>
            <a:r>
              <a:rPr lang="fr-FR" dirty="0" err="1"/>
              <a:t>through</a:t>
            </a:r>
            <a:r>
              <a:rPr lang="fr-FR" dirty="0"/>
              <a:t> </a:t>
            </a:r>
            <a:r>
              <a:rPr lang="fr-FR" dirty="0" err="1"/>
              <a:t>their</a:t>
            </a:r>
            <a:r>
              <a:rPr lang="fr-FR" dirty="0"/>
              <a:t> post-transplant </a:t>
            </a:r>
            <a:r>
              <a:rPr lang="fr-FR" dirty="0" err="1"/>
              <a:t>hospitalization</a:t>
            </a:r>
            <a:r>
              <a:rPr lang="fr-FR" dirty="0"/>
              <a:t>. </a:t>
            </a:r>
            <a:r>
              <a:rPr lang="fr-FR" dirty="0" err="1"/>
              <a:t>We</a:t>
            </a:r>
            <a:r>
              <a:rPr lang="fr-FR" dirty="0"/>
              <a:t> </a:t>
            </a:r>
            <a:r>
              <a:rPr lang="fr-FR" dirty="0" err="1"/>
              <a:t>collected</a:t>
            </a:r>
            <a:r>
              <a:rPr lang="fr-FR" dirty="0"/>
              <a:t> </a:t>
            </a:r>
            <a:r>
              <a:rPr lang="fr-FR" dirty="0" err="1"/>
              <a:t>blood</a:t>
            </a:r>
            <a:r>
              <a:rPr lang="fr-FR" dirty="0"/>
              <a:t> </a:t>
            </a:r>
            <a:r>
              <a:rPr lang="fr-FR" dirty="0" err="1"/>
              <a:t>samples</a:t>
            </a:r>
            <a:r>
              <a:rPr lang="fr-FR" dirty="0"/>
              <a:t> </a:t>
            </a:r>
            <a:r>
              <a:rPr lang="fr-FR" dirty="0" err="1"/>
              <a:t>during</a:t>
            </a:r>
            <a:r>
              <a:rPr lang="fr-FR" dirty="0"/>
              <a:t> 15 </a:t>
            </a:r>
            <a:r>
              <a:rPr lang="fr-FR" dirty="0" err="1"/>
              <a:t>biopsy</a:t>
            </a:r>
            <a:r>
              <a:rPr lang="fr-FR" dirty="0"/>
              <a:t> </a:t>
            </a:r>
            <a:r>
              <a:rPr lang="fr-FR" dirty="0" err="1"/>
              <a:t>verified</a:t>
            </a:r>
            <a:r>
              <a:rPr lang="fr-FR" dirty="0"/>
              <a:t> ACR </a:t>
            </a:r>
            <a:r>
              <a:rPr lang="fr-FR" dirty="0" err="1"/>
              <a:t>events</a:t>
            </a:r>
            <a:r>
              <a:rPr lang="fr-FR" dirty="0"/>
              <a:t> and 14 non-ACT acute </a:t>
            </a:r>
            <a:r>
              <a:rPr lang="fr-FR" dirty="0" err="1"/>
              <a:t>events</a:t>
            </a:r>
            <a:r>
              <a:rPr lang="fr-FR" dirty="0"/>
              <a:t> for 20 patients. </a:t>
            </a:r>
            <a:r>
              <a:rPr lang="fr-FR" dirty="0" err="1"/>
              <a:t>We</a:t>
            </a:r>
            <a:r>
              <a:rPr lang="fr-FR" dirty="0"/>
              <a:t> </a:t>
            </a:r>
            <a:r>
              <a:rPr lang="fr-FR" dirty="0" err="1"/>
              <a:t>developed</a:t>
            </a:r>
            <a:r>
              <a:rPr lang="fr-FR" dirty="0"/>
              <a:t> a </a:t>
            </a:r>
            <a:r>
              <a:rPr lang="fr-FR" dirty="0" err="1"/>
              <a:t>cfChIP</a:t>
            </a:r>
            <a:r>
              <a:rPr lang="fr-FR" dirty="0"/>
              <a:t> </a:t>
            </a:r>
            <a:r>
              <a:rPr lang="fr-FR" dirty="0" err="1"/>
              <a:t>seq</a:t>
            </a:r>
            <a:r>
              <a:rPr lang="fr-FR" dirty="0"/>
              <a:t> signature of </a:t>
            </a:r>
            <a:r>
              <a:rPr lang="fr-FR" dirty="0" err="1"/>
              <a:t>genes</a:t>
            </a:r>
            <a:r>
              <a:rPr lang="fr-FR" dirty="0"/>
              <a:t> </a:t>
            </a:r>
            <a:r>
              <a:rPr lang="fr-FR" dirty="0" err="1"/>
              <a:t>that</a:t>
            </a:r>
            <a:r>
              <a:rPr lang="fr-FR" dirty="0"/>
              <a:t> </a:t>
            </a:r>
            <a:r>
              <a:rPr lang="fr-FR" dirty="0" err="1"/>
              <a:t>distinguish</a:t>
            </a:r>
            <a:r>
              <a:rPr lang="fr-FR" dirty="0"/>
              <a:t> ACR </a:t>
            </a:r>
            <a:r>
              <a:rPr lang="fr-FR" dirty="0" err="1"/>
              <a:t>samples</a:t>
            </a:r>
            <a:r>
              <a:rPr lang="fr-FR" dirty="0"/>
              <a:t> </a:t>
            </a:r>
            <a:r>
              <a:rPr lang="fr-FR" dirty="0" err="1"/>
              <a:t>from</a:t>
            </a:r>
            <a:r>
              <a:rPr lang="fr-FR" dirty="0"/>
              <a:t> </a:t>
            </a:r>
            <a:r>
              <a:rPr lang="fr-FR" dirty="0" err="1"/>
              <a:t>other</a:t>
            </a:r>
            <a:r>
              <a:rPr lang="fr-FR" dirty="0"/>
              <a:t> acute </a:t>
            </a:r>
            <a:r>
              <a:rPr lang="fr-FR" dirty="0" err="1"/>
              <a:t>liver</a:t>
            </a:r>
            <a:r>
              <a:rPr lang="fr-FR" dirty="0"/>
              <a:t> damage </a:t>
            </a:r>
            <a:r>
              <a:rPr lang="fr-FR" dirty="0" err="1"/>
              <a:t>events</a:t>
            </a:r>
            <a:r>
              <a:rPr lang="fr-FR" dirty="0"/>
              <a:t>. </a:t>
            </a:r>
            <a:r>
              <a:rPr lang="fr-FR" dirty="0" err="1"/>
              <a:t>We</a:t>
            </a:r>
            <a:r>
              <a:rPr lang="fr-FR" dirty="0"/>
              <a:t> show </a:t>
            </a:r>
            <a:r>
              <a:rPr lang="fr-FR" dirty="0" err="1"/>
              <a:t>that</a:t>
            </a:r>
            <a:r>
              <a:rPr lang="fr-FR" dirty="0"/>
              <a:t> </a:t>
            </a:r>
            <a:r>
              <a:rPr lang="fr-FR" dirty="0" err="1"/>
              <a:t>this</a:t>
            </a:r>
            <a:r>
              <a:rPr lang="fr-FR" dirty="0"/>
              <a:t> signature </a:t>
            </a:r>
            <a:r>
              <a:rPr lang="fr-FR" dirty="0" err="1"/>
              <a:t>allows</a:t>
            </a:r>
            <a:r>
              <a:rPr lang="fr-FR" dirty="0"/>
              <a:t> the classification of ACR </a:t>
            </a:r>
            <a:r>
              <a:rPr lang="fr-FR" dirty="0" err="1"/>
              <a:t>events</a:t>
            </a:r>
            <a:r>
              <a:rPr lang="fr-FR" dirty="0"/>
              <a:t> </a:t>
            </a:r>
            <a:r>
              <a:rPr lang="fr-FR" dirty="0" err="1"/>
              <a:t>with</a:t>
            </a:r>
            <a:r>
              <a:rPr lang="fr-FR" dirty="0"/>
              <a:t> AUC of 0.94. This signature </a:t>
            </a:r>
            <a:r>
              <a:rPr lang="fr-FR" dirty="0" err="1"/>
              <a:t>provides</a:t>
            </a:r>
            <a:r>
              <a:rPr lang="fr-FR" dirty="0"/>
              <a:t> </a:t>
            </a:r>
            <a:r>
              <a:rPr lang="fr-FR" dirty="0" err="1"/>
              <a:t>superior</a:t>
            </a:r>
            <a:r>
              <a:rPr lang="fr-FR" dirty="0"/>
              <a:t> diagnostic performance </a:t>
            </a:r>
            <a:r>
              <a:rPr lang="fr-FR" dirty="0" err="1"/>
              <a:t>compared</a:t>
            </a:r>
            <a:r>
              <a:rPr lang="fr-FR" dirty="0"/>
              <a:t> to </a:t>
            </a:r>
            <a:r>
              <a:rPr lang="fr-FR" dirty="0" err="1"/>
              <a:t>blood</a:t>
            </a:r>
            <a:r>
              <a:rPr lang="fr-FR" dirty="0"/>
              <a:t> </a:t>
            </a:r>
            <a:r>
              <a:rPr lang="fr-FR" dirty="0" err="1"/>
              <a:t>assay</a:t>
            </a:r>
            <a:r>
              <a:rPr lang="fr-FR" dirty="0"/>
              <a:t> of </a:t>
            </a:r>
            <a:r>
              <a:rPr lang="fr-FR" dirty="0" err="1"/>
              <a:t>liver</a:t>
            </a:r>
            <a:r>
              <a:rPr lang="fr-FR" dirty="0"/>
              <a:t> enzymes (AUC of 0.75 for ALT and 0.48 for AST). </a:t>
            </a:r>
            <a:r>
              <a:rPr lang="fr-FR" dirty="0" err="1"/>
              <a:t>We</a:t>
            </a:r>
            <a:r>
              <a:rPr lang="fr-FR" dirty="0"/>
              <a:t> </a:t>
            </a:r>
            <a:r>
              <a:rPr lang="fr-FR" dirty="0" err="1"/>
              <a:t>validated</a:t>
            </a:r>
            <a:r>
              <a:rPr lang="fr-FR" dirty="0"/>
              <a:t> </a:t>
            </a:r>
            <a:r>
              <a:rPr lang="fr-FR" dirty="0" err="1"/>
              <a:t>this</a:t>
            </a:r>
            <a:r>
              <a:rPr lang="fr-FR" dirty="0"/>
              <a:t> signature in a follow-up </a:t>
            </a:r>
            <a:r>
              <a:rPr lang="fr-FR" dirty="0" err="1"/>
              <a:t>LTx</a:t>
            </a:r>
            <a:r>
              <a:rPr lang="fr-FR" dirty="0"/>
              <a:t> </a:t>
            </a:r>
            <a:r>
              <a:rPr lang="fr-FR" dirty="0" err="1"/>
              <a:t>cohort</a:t>
            </a:r>
            <a:r>
              <a:rPr lang="fr-FR" dirty="0"/>
              <a:t>. </a:t>
            </a:r>
          </a:p>
          <a:p>
            <a:r>
              <a:rPr lang="fr-FR" b="1" dirty="0"/>
              <a:t>Conclusions</a:t>
            </a:r>
            <a:r>
              <a:rPr lang="fr-FR" dirty="0"/>
              <a:t>: </a:t>
            </a:r>
            <a:r>
              <a:rPr lang="fr-FR" dirty="0" err="1"/>
              <a:t>We</a:t>
            </a:r>
            <a:r>
              <a:rPr lang="fr-FR" dirty="0"/>
              <a:t> </a:t>
            </a:r>
            <a:r>
              <a:rPr lang="fr-FR" dirty="0" err="1"/>
              <a:t>developed</a:t>
            </a:r>
            <a:r>
              <a:rPr lang="fr-FR" dirty="0"/>
              <a:t> an ACR </a:t>
            </a:r>
            <a:r>
              <a:rPr lang="fr-FR" dirty="0" err="1"/>
              <a:t>blood</a:t>
            </a:r>
            <a:r>
              <a:rPr lang="fr-FR" dirty="0"/>
              <a:t> test </a:t>
            </a:r>
            <a:r>
              <a:rPr lang="fr-FR" dirty="0" err="1"/>
              <a:t>using</a:t>
            </a:r>
            <a:r>
              <a:rPr lang="fr-FR" dirty="0"/>
              <a:t> a </a:t>
            </a:r>
            <a:r>
              <a:rPr lang="fr-FR" dirty="0" err="1"/>
              <a:t>cfDNA</a:t>
            </a:r>
            <a:r>
              <a:rPr lang="fr-FR" dirty="0"/>
              <a:t> signature </a:t>
            </a:r>
            <a:r>
              <a:rPr lang="fr-FR" dirty="0" err="1"/>
              <a:t>with</a:t>
            </a:r>
            <a:r>
              <a:rPr lang="fr-FR" dirty="0"/>
              <a:t> high </a:t>
            </a:r>
            <a:r>
              <a:rPr lang="fr-FR" dirty="0" err="1"/>
              <a:t>accuracy</a:t>
            </a:r>
            <a:r>
              <a:rPr lang="fr-FR" dirty="0"/>
              <a:t> in patients post-</a:t>
            </a:r>
            <a:r>
              <a:rPr lang="fr-FR" dirty="0" err="1"/>
              <a:t>LTx</a:t>
            </a:r>
            <a:r>
              <a:rPr lang="fr-FR" dirty="0"/>
              <a:t>. The </a:t>
            </a:r>
            <a:r>
              <a:rPr lang="fr-FR" dirty="0" err="1"/>
              <a:t>assay</a:t>
            </a:r>
            <a:r>
              <a:rPr lang="fr-FR" dirty="0"/>
              <a:t> </a:t>
            </a:r>
            <a:r>
              <a:rPr lang="fr-FR" dirty="0" err="1"/>
              <a:t>is</a:t>
            </a:r>
            <a:r>
              <a:rPr lang="fr-FR" dirty="0"/>
              <a:t> </a:t>
            </a:r>
            <a:r>
              <a:rPr lang="fr-FR" dirty="0" err="1"/>
              <a:t>highly</a:t>
            </a:r>
            <a:r>
              <a:rPr lang="fr-FR" dirty="0"/>
              <a:t> </a:t>
            </a:r>
            <a:r>
              <a:rPr lang="fr-FR" dirty="0" err="1"/>
              <a:t>reproducible</a:t>
            </a:r>
            <a:r>
              <a:rPr lang="fr-FR" dirty="0"/>
              <a:t> and </a:t>
            </a:r>
            <a:r>
              <a:rPr lang="fr-FR" dirty="0" err="1"/>
              <a:t>robust</a:t>
            </a:r>
            <a:r>
              <a:rPr lang="fr-FR" dirty="0"/>
              <a:t>, </a:t>
            </a:r>
            <a:r>
              <a:rPr lang="fr-FR" dirty="0" err="1"/>
              <a:t>suggesting</a:t>
            </a:r>
            <a:r>
              <a:rPr lang="fr-FR" dirty="0"/>
              <a:t> a </a:t>
            </a:r>
            <a:r>
              <a:rPr lang="fr-FR" dirty="0" err="1"/>
              <a:t>path</a:t>
            </a:r>
            <a:r>
              <a:rPr lang="fr-FR" dirty="0"/>
              <a:t> </a:t>
            </a:r>
            <a:r>
              <a:rPr lang="fr-FR" dirty="0" err="1"/>
              <a:t>toward</a:t>
            </a:r>
            <a:r>
              <a:rPr lang="fr-FR" dirty="0"/>
              <a:t> non invasive </a:t>
            </a:r>
            <a:r>
              <a:rPr lang="fr-FR" dirty="0" err="1"/>
              <a:t>detection</a:t>
            </a:r>
            <a:r>
              <a:rPr lang="fr-FR" dirty="0"/>
              <a:t>, monitoring, and </a:t>
            </a:r>
            <a:r>
              <a:rPr lang="fr-FR" dirty="0" err="1"/>
              <a:t>diagnosis</a:t>
            </a:r>
            <a:r>
              <a:rPr lang="fr-FR" dirty="0"/>
              <a:t> of post-</a:t>
            </a:r>
            <a:r>
              <a:rPr lang="fr-FR" dirty="0" err="1"/>
              <a:t>LTx</a:t>
            </a:r>
            <a:r>
              <a:rPr lang="fr-FR" dirty="0"/>
              <a:t> ACR.</a:t>
            </a:r>
          </a:p>
        </p:txBody>
      </p:sp>
      <p:sp>
        <p:nvSpPr>
          <p:cNvPr id="4" name="Espace réservé du numéro de diapositive 3">
            <a:extLst>
              <a:ext uri="{FF2B5EF4-FFF2-40B4-BE49-F238E27FC236}">
                <a16:creationId xmlns:a16="http://schemas.microsoft.com/office/drawing/2014/main" id="{94D953FF-7DDA-FAC6-5090-8274368812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94555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63078-78E1-74F8-C7B9-A8C940B61D2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3E67C75-A3CF-13C4-99F6-8E73B6A3D91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A11554F-EE1E-A0F4-40F2-746102991ECE}"/>
              </a:ext>
            </a:extLst>
          </p:cNvPr>
          <p:cNvSpPr>
            <a:spLocks noGrp="1"/>
          </p:cNvSpPr>
          <p:nvPr>
            <p:ph type="body" idx="1"/>
          </p:nvPr>
        </p:nvSpPr>
        <p:spPr/>
        <p:txBody>
          <a:bodyPr/>
          <a:lstStyle/>
          <a:p>
            <a:r>
              <a:rPr lang="fr-FR" b="0" i="1" dirty="0" err="1"/>
              <a:t>Abbreviations</a:t>
            </a:r>
            <a:r>
              <a:rPr lang="fr-FR" b="0" i="1" dirty="0"/>
              <a:t>: </a:t>
            </a:r>
            <a:r>
              <a:rPr lang="fr-FR" b="0" i="1" dirty="0" err="1"/>
              <a:t>LTx</a:t>
            </a:r>
            <a:r>
              <a:rPr lang="fr-FR" b="0" i="1" dirty="0"/>
              <a:t>, </a:t>
            </a:r>
            <a:r>
              <a:rPr lang="en-US" sz="1200" b="0" i="1" dirty="0">
                <a:latin typeface="Arial" panose="020B0604020202020204" pitchFamily="34" charset="0"/>
                <a:cs typeface="Arial" panose="020B0604020202020204" pitchFamily="34" charset="0"/>
              </a:rPr>
              <a:t>Liver transplantation ; ACR, Acute cellular rejection; </a:t>
            </a:r>
            <a:r>
              <a:rPr lang="fr-FR" b="0" i="1" dirty="0"/>
              <a:t>ALT, Alanine </a:t>
            </a:r>
            <a:r>
              <a:rPr lang="fr-FR" b="0" i="1" dirty="0" err="1"/>
              <a:t>Aminotransferase</a:t>
            </a:r>
            <a:r>
              <a:rPr lang="fr-FR" b="0" i="1" dirty="0"/>
              <a:t>; AST, Aspartate </a:t>
            </a:r>
            <a:r>
              <a:rPr lang="fr-FR" b="0" i="1" dirty="0" err="1"/>
              <a:t>Aminotransferase</a:t>
            </a:r>
            <a:r>
              <a:rPr lang="fr-FR" b="0" i="1" dirty="0"/>
              <a:t>; </a:t>
            </a:r>
            <a:r>
              <a:rPr lang="en-US" b="0" i="1" dirty="0"/>
              <a:t>AUC, Area Under the Curve.</a:t>
            </a:r>
            <a:endParaRPr lang="fr-FR" b="0" i="1" dirty="0"/>
          </a:p>
          <a:p>
            <a:endParaRPr lang="fr-FR" b="1" dirty="0"/>
          </a:p>
          <a:p>
            <a:r>
              <a:rPr lang="fr-FR" b="1" dirty="0"/>
              <a:t>Reference </a:t>
            </a:r>
            <a:r>
              <a:rPr lang="fr-FR" b="1" dirty="0" err="1"/>
              <a:t>Number</a:t>
            </a:r>
            <a:r>
              <a:rPr lang="fr-FR" b="1" dirty="0"/>
              <a:t>: 441 </a:t>
            </a:r>
          </a:p>
          <a:p>
            <a:r>
              <a:rPr lang="fr-FR" b="1" dirty="0"/>
              <a:t>A CFCHIP- SEQ LIQUID BIOPSY FOR THE DIAGNOSIS OF CELLULAR REJECTION FOLLOWING LIVER TRANSPLANTATION </a:t>
            </a:r>
          </a:p>
          <a:p>
            <a:endParaRPr lang="fr-FR" b="1" dirty="0"/>
          </a:p>
          <a:p>
            <a:r>
              <a:rPr lang="fr-FR" b="1" dirty="0"/>
              <a:t>Ashraf Imam</a:t>
            </a:r>
            <a:r>
              <a:rPr lang="fr-FR" b="1" baseline="30000" dirty="0"/>
              <a:t>1</a:t>
            </a:r>
            <a:r>
              <a:rPr lang="fr-FR" b="1" dirty="0"/>
              <a:t>, </a:t>
            </a:r>
            <a:r>
              <a:rPr lang="fr-FR" b="1" dirty="0" err="1"/>
              <a:t>Jenia</a:t>
            </a:r>
            <a:r>
              <a:rPr lang="fr-FR" b="1" dirty="0"/>
              <a:t> Gutin</a:t>
            </a:r>
            <a:r>
              <a:rPr lang="fr-FR" b="1" baseline="30000" dirty="0"/>
              <a:t>2</a:t>
            </a:r>
            <a:r>
              <a:rPr lang="fr-FR" b="1" dirty="0"/>
              <a:t>, </a:t>
            </a:r>
            <a:r>
              <a:rPr lang="fr-FR" b="1" dirty="0" err="1"/>
              <a:t>Ronen</a:t>
            </a:r>
            <a:r>
              <a:rPr lang="fr-FR" b="1" dirty="0"/>
              <a:t> Sadeh</a:t>
            </a:r>
            <a:r>
              <a:rPr lang="fr-FR" b="1" baseline="30000" dirty="0"/>
              <a:t>2</a:t>
            </a:r>
            <a:r>
              <a:rPr lang="fr-FR" b="1" dirty="0"/>
              <a:t>, </a:t>
            </a:r>
            <a:r>
              <a:rPr lang="fr-FR" b="1" dirty="0" err="1"/>
              <a:t>Gavriel</a:t>
            </a:r>
            <a:r>
              <a:rPr lang="fr-FR" b="1" dirty="0"/>
              <a:t> Fialkoff</a:t>
            </a:r>
            <a:r>
              <a:rPr lang="fr-FR" b="1" baseline="30000" dirty="0"/>
              <a:t>2</a:t>
            </a:r>
            <a:r>
              <a:rPr lang="fr-FR" b="1" dirty="0"/>
              <a:t>, </a:t>
            </a:r>
            <a:r>
              <a:rPr lang="fr-FR" b="1" dirty="0" err="1"/>
              <a:t>Israa</a:t>
            </a:r>
            <a:r>
              <a:rPr lang="fr-FR" b="1" dirty="0"/>
              <a:t> Sharkia</a:t>
            </a:r>
            <a:r>
              <a:rPr lang="fr-FR" b="1" baseline="30000" dirty="0"/>
              <a:t>2</a:t>
            </a:r>
            <a:r>
              <a:rPr lang="fr-FR" b="1" dirty="0"/>
              <a:t>, </a:t>
            </a:r>
            <a:r>
              <a:rPr lang="fr-FR" b="1" dirty="0" err="1"/>
              <a:t>Rifaat</a:t>
            </a:r>
            <a:r>
              <a:rPr lang="fr-FR" b="1" dirty="0"/>
              <a:t> Safadi</a:t>
            </a:r>
            <a:r>
              <a:rPr lang="fr-FR" b="1" baseline="30000" dirty="0"/>
              <a:t>3</a:t>
            </a:r>
            <a:r>
              <a:rPr lang="fr-FR" b="1" dirty="0"/>
              <a:t>, </a:t>
            </a:r>
            <a:r>
              <a:rPr lang="fr-FR" b="1" dirty="0" err="1"/>
              <a:t>Yael</a:t>
            </a:r>
            <a:r>
              <a:rPr lang="fr-FR" b="1" dirty="0"/>
              <a:t> Milgrom</a:t>
            </a:r>
            <a:r>
              <a:rPr lang="fr-FR" b="1" baseline="30000" dirty="0"/>
              <a:t>3</a:t>
            </a:r>
            <a:r>
              <a:rPr lang="fr-FR" b="1" dirty="0"/>
              <a:t>, Zohar Shemuelian</a:t>
            </a:r>
            <a:r>
              <a:rPr lang="fr-FR" b="1" baseline="30000" dirty="0"/>
              <a:t>2</a:t>
            </a:r>
            <a:r>
              <a:rPr lang="fr-FR" b="1" dirty="0"/>
              <a:t>, Naomi Gorelin</a:t>
            </a:r>
            <a:r>
              <a:rPr lang="fr-FR" b="1" baseline="30000" dirty="0"/>
              <a:t>4</a:t>
            </a:r>
            <a:r>
              <a:rPr lang="fr-FR" b="1" dirty="0"/>
              <a:t>, </a:t>
            </a:r>
            <a:r>
              <a:rPr lang="fr-FR" b="1" dirty="0" err="1"/>
              <a:t>Dashash</a:t>
            </a:r>
            <a:r>
              <a:rPr lang="fr-FR" b="1" dirty="0"/>
              <a:t> Abata</a:t>
            </a:r>
            <a:r>
              <a:rPr lang="fr-FR" b="1" baseline="30000" dirty="0"/>
              <a:t>4</a:t>
            </a:r>
            <a:r>
              <a:rPr lang="fr-FR" b="1" dirty="0"/>
              <a:t>, Esther Harpenas</a:t>
            </a:r>
            <a:r>
              <a:rPr lang="fr-FR" b="1" baseline="30000" dirty="0"/>
              <a:t>2</a:t>
            </a:r>
            <a:r>
              <a:rPr lang="fr-FR" b="1" dirty="0"/>
              <a:t>, </a:t>
            </a:r>
            <a:r>
              <a:rPr lang="fr-FR" b="1" dirty="0" err="1"/>
              <a:t>Eithan</a:t>
            </a:r>
            <a:r>
              <a:rPr lang="fr-FR" b="1" dirty="0"/>
              <a:t> Galun</a:t>
            </a:r>
            <a:r>
              <a:rPr lang="fr-FR" b="1" baseline="30000" dirty="0"/>
              <a:t>4</a:t>
            </a:r>
            <a:r>
              <a:rPr lang="fr-FR" b="1" dirty="0"/>
              <a:t>, </a:t>
            </a:r>
            <a:r>
              <a:rPr lang="fr-FR" b="1" dirty="0" err="1"/>
              <a:t>Nir</a:t>
            </a:r>
            <a:r>
              <a:rPr lang="fr-FR" b="1" dirty="0"/>
              <a:t> Friedman</a:t>
            </a:r>
            <a:r>
              <a:rPr lang="fr-FR" b="1" baseline="30000" dirty="0"/>
              <a:t>2</a:t>
            </a:r>
            <a:r>
              <a:rPr lang="fr-FR" b="1" dirty="0"/>
              <a:t>, Abed Khalaileh</a:t>
            </a:r>
            <a:r>
              <a:rPr lang="fr-FR" b="1" baseline="30000" dirty="0"/>
              <a:t>1</a:t>
            </a:r>
            <a:r>
              <a:rPr lang="fr-FR" b="1" dirty="0"/>
              <a:t> </a:t>
            </a:r>
          </a:p>
          <a:p>
            <a:endParaRPr lang="fr-FR" dirty="0"/>
          </a:p>
          <a:p>
            <a:r>
              <a:rPr lang="fr-FR" i="1" baseline="30000" dirty="0"/>
              <a:t>1</a:t>
            </a:r>
            <a:r>
              <a:rPr lang="fr-FR" i="1" dirty="0"/>
              <a:t>Department of </a:t>
            </a:r>
            <a:r>
              <a:rPr lang="fr-FR" i="1" dirty="0" err="1"/>
              <a:t>surgery</a:t>
            </a:r>
            <a:r>
              <a:rPr lang="fr-FR" i="1" dirty="0"/>
              <a:t> and </a:t>
            </a:r>
            <a:r>
              <a:rPr lang="fr-FR" i="1" dirty="0" err="1"/>
              <a:t>organ</a:t>
            </a:r>
            <a:r>
              <a:rPr lang="fr-FR" i="1" dirty="0"/>
              <a:t> transplantation unit, </a:t>
            </a:r>
            <a:r>
              <a:rPr lang="fr-FR" i="1" dirty="0" err="1"/>
              <a:t>Hadassah-Hebrew</a:t>
            </a:r>
            <a:r>
              <a:rPr lang="fr-FR" i="1" dirty="0"/>
              <a:t> </a:t>
            </a:r>
            <a:r>
              <a:rPr lang="fr-FR" i="1" dirty="0" err="1"/>
              <a:t>university</a:t>
            </a:r>
            <a:r>
              <a:rPr lang="fr-FR" i="1" dirty="0"/>
              <a:t> </a:t>
            </a:r>
            <a:r>
              <a:rPr lang="fr-FR" i="1" dirty="0" err="1"/>
              <a:t>hospital</a:t>
            </a:r>
            <a:r>
              <a:rPr lang="fr-FR" i="1" dirty="0"/>
              <a:t>, </a:t>
            </a:r>
            <a:r>
              <a:rPr lang="fr-FR" i="1" dirty="0" err="1"/>
              <a:t>jerusalem</a:t>
            </a:r>
            <a:r>
              <a:rPr lang="fr-FR" i="1" dirty="0"/>
              <a:t>, </a:t>
            </a:r>
            <a:r>
              <a:rPr lang="fr-FR" i="1" dirty="0" err="1"/>
              <a:t>Israel</a:t>
            </a:r>
            <a:r>
              <a:rPr lang="fr-FR" i="1" dirty="0"/>
              <a:t>, </a:t>
            </a:r>
            <a:r>
              <a:rPr lang="fr-FR" i="1" baseline="30000" dirty="0"/>
              <a:t>2</a:t>
            </a:r>
            <a:r>
              <a:rPr lang="fr-FR" i="1" dirty="0"/>
              <a:t>The Rachel and Selim Benin </a:t>
            </a:r>
            <a:r>
              <a:rPr lang="fr-FR" i="1" dirty="0" err="1"/>
              <a:t>School</a:t>
            </a:r>
            <a:r>
              <a:rPr lang="fr-FR" i="1" dirty="0"/>
              <a:t> of Computer Science and Engineering, The </a:t>
            </a:r>
            <a:r>
              <a:rPr lang="fr-FR" i="1" dirty="0" err="1"/>
              <a:t>Hebrew</a:t>
            </a:r>
            <a:r>
              <a:rPr lang="fr-FR" i="1" dirty="0"/>
              <a:t> </a:t>
            </a:r>
            <a:r>
              <a:rPr lang="fr-FR" i="1" dirty="0" err="1"/>
              <a:t>University</a:t>
            </a:r>
            <a:r>
              <a:rPr lang="fr-FR" i="1" dirty="0"/>
              <a:t> of </a:t>
            </a:r>
            <a:r>
              <a:rPr lang="fr-FR" i="1" dirty="0" err="1"/>
              <a:t>Jerusalem</a:t>
            </a:r>
            <a:r>
              <a:rPr lang="fr-FR" i="1" dirty="0"/>
              <a:t>, Institute for </a:t>
            </a:r>
            <a:r>
              <a:rPr lang="fr-FR" i="1" dirty="0" err="1"/>
              <a:t>Medical</a:t>
            </a:r>
            <a:r>
              <a:rPr lang="fr-FR" i="1" dirty="0"/>
              <a:t> </a:t>
            </a:r>
            <a:r>
              <a:rPr lang="fr-FR" i="1" dirty="0" err="1"/>
              <a:t>Research</a:t>
            </a:r>
            <a:r>
              <a:rPr lang="fr-FR" i="1" dirty="0"/>
              <a:t> </a:t>
            </a:r>
            <a:r>
              <a:rPr lang="fr-FR" i="1" dirty="0" err="1"/>
              <a:t>Israel</a:t>
            </a:r>
            <a:r>
              <a:rPr lang="fr-FR" i="1" dirty="0"/>
              <a:t>-Canada, The </a:t>
            </a:r>
            <a:r>
              <a:rPr lang="fr-FR" i="1" dirty="0" err="1"/>
              <a:t>Hebrew</a:t>
            </a:r>
            <a:r>
              <a:rPr lang="fr-FR" i="1" dirty="0"/>
              <a:t> </a:t>
            </a:r>
            <a:r>
              <a:rPr lang="fr-FR" i="1" dirty="0" err="1"/>
              <a:t>University-Hadassah</a:t>
            </a:r>
            <a:r>
              <a:rPr lang="fr-FR" i="1" dirty="0"/>
              <a:t> </a:t>
            </a:r>
            <a:r>
              <a:rPr lang="fr-FR" i="1" dirty="0" err="1"/>
              <a:t>Medical</a:t>
            </a:r>
            <a:r>
              <a:rPr lang="fr-FR" i="1" dirty="0"/>
              <a:t> </a:t>
            </a:r>
            <a:r>
              <a:rPr lang="fr-FR" i="1" dirty="0" err="1"/>
              <a:t>School</a:t>
            </a:r>
            <a:r>
              <a:rPr lang="fr-FR" i="1" dirty="0"/>
              <a:t>, </a:t>
            </a:r>
            <a:r>
              <a:rPr lang="fr-FR" i="1" dirty="0" err="1"/>
              <a:t>Jerusalem</a:t>
            </a:r>
            <a:r>
              <a:rPr lang="fr-FR" i="1" dirty="0"/>
              <a:t>, </a:t>
            </a:r>
            <a:r>
              <a:rPr lang="fr-FR" i="1" dirty="0" err="1"/>
              <a:t>Israel</a:t>
            </a:r>
            <a:r>
              <a:rPr lang="fr-FR" i="1" dirty="0"/>
              <a:t>, </a:t>
            </a:r>
            <a:r>
              <a:rPr lang="fr-FR" i="1" dirty="0" err="1"/>
              <a:t>Jerusalem</a:t>
            </a:r>
            <a:r>
              <a:rPr lang="fr-FR" i="1" dirty="0"/>
              <a:t>, </a:t>
            </a:r>
            <a:r>
              <a:rPr lang="fr-FR" i="1" dirty="0" err="1"/>
              <a:t>Israel</a:t>
            </a:r>
            <a:r>
              <a:rPr lang="fr-FR" i="1" dirty="0"/>
              <a:t>, </a:t>
            </a:r>
            <a:r>
              <a:rPr lang="fr-FR" i="1" baseline="30000" dirty="0"/>
              <a:t>3</a:t>
            </a:r>
            <a:r>
              <a:rPr lang="fr-FR" i="1" dirty="0"/>
              <a:t>The </a:t>
            </a:r>
            <a:r>
              <a:rPr lang="fr-FR" i="1" dirty="0" err="1"/>
              <a:t>Liver</a:t>
            </a:r>
            <a:r>
              <a:rPr lang="fr-FR" i="1" dirty="0"/>
              <a:t> Unit Institute of </a:t>
            </a:r>
            <a:r>
              <a:rPr lang="fr-FR" i="1" dirty="0" err="1"/>
              <a:t>Gastroenterology</a:t>
            </a:r>
            <a:r>
              <a:rPr lang="fr-FR" i="1" dirty="0"/>
              <a:t> and </a:t>
            </a:r>
            <a:r>
              <a:rPr lang="fr-FR" i="1" dirty="0" err="1"/>
              <a:t>Liver</a:t>
            </a:r>
            <a:r>
              <a:rPr lang="fr-FR" i="1" dirty="0"/>
              <a:t> </a:t>
            </a:r>
            <a:r>
              <a:rPr lang="fr-FR" i="1" dirty="0" err="1"/>
              <a:t>Diseases</a:t>
            </a:r>
            <a:r>
              <a:rPr lang="fr-FR" i="1" dirty="0"/>
              <a:t>, </a:t>
            </a:r>
            <a:r>
              <a:rPr lang="fr-FR" i="1" dirty="0" err="1"/>
              <a:t>Hadassah-Hebrew</a:t>
            </a:r>
            <a:r>
              <a:rPr lang="fr-FR" i="1" dirty="0"/>
              <a:t> </a:t>
            </a:r>
            <a:r>
              <a:rPr lang="fr-FR" i="1" dirty="0" err="1"/>
              <a:t>University</a:t>
            </a:r>
            <a:r>
              <a:rPr lang="fr-FR" i="1" dirty="0"/>
              <a:t> </a:t>
            </a:r>
            <a:r>
              <a:rPr lang="fr-FR" i="1" dirty="0" err="1"/>
              <a:t>Medical</a:t>
            </a:r>
            <a:r>
              <a:rPr lang="fr-FR" i="1" dirty="0"/>
              <a:t> Center, </a:t>
            </a:r>
            <a:r>
              <a:rPr lang="fr-FR" i="1" dirty="0" err="1"/>
              <a:t>jerusalem</a:t>
            </a:r>
            <a:r>
              <a:rPr lang="fr-FR" i="1" dirty="0"/>
              <a:t>, </a:t>
            </a:r>
            <a:r>
              <a:rPr lang="fr-FR" i="1" dirty="0" err="1"/>
              <a:t>Israel</a:t>
            </a:r>
            <a:r>
              <a:rPr lang="fr-FR" i="1" dirty="0"/>
              <a:t>, </a:t>
            </a:r>
            <a:r>
              <a:rPr lang="fr-FR" i="1" baseline="30000" dirty="0"/>
              <a:t>4</a:t>
            </a:r>
            <a:r>
              <a:rPr lang="fr-FR" i="1" dirty="0"/>
              <a:t>The </a:t>
            </a:r>
            <a:r>
              <a:rPr lang="fr-FR" i="1" dirty="0" err="1"/>
              <a:t>Goldyne</a:t>
            </a:r>
            <a:r>
              <a:rPr lang="fr-FR" i="1" dirty="0"/>
              <a:t> </a:t>
            </a:r>
            <a:r>
              <a:rPr lang="fr-FR" i="1" dirty="0" err="1"/>
              <a:t>Savad</a:t>
            </a:r>
            <a:r>
              <a:rPr lang="fr-FR" i="1" dirty="0"/>
              <a:t> Institute for Gene </a:t>
            </a:r>
            <a:r>
              <a:rPr lang="fr-FR" i="1" dirty="0" err="1"/>
              <a:t>Therapy</a:t>
            </a:r>
            <a:r>
              <a:rPr lang="fr-FR" i="1" dirty="0"/>
              <a:t>, </a:t>
            </a:r>
            <a:r>
              <a:rPr lang="fr-FR" i="1" dirty="0" err="1"/>
              <a:t>Hadassah-Hebrew</a:t>
            </a:r>
            <a:r>
              <a:rPr lang="fr-FR" i="1" dirty="0"/>
              <a:t> </a:t>
            </a:r>
            <a:r>
              <a:rPr lang="fr-FR" i="1" dirty="0" err="1"/>
              <a:t>University</a:t>
            </a:r>
            <a:r>
              <a:rPr lang="fr-FR" i="1" dirty="0"/>
              <a:t> </a:t>
            </a:r>
            <a:r>
              <a:rPr lang="fr-FR" i="1" dirty="0" err="1"/>
              <a:t>Medical</a:t>
            </a:r>
            <a:r>
              <a:rPr lang="fr-FR" i="1" dirty="0"/>
              <a:t> Center,, </a:t>
            </a:r>
            <a:r>
              <a:rPr lang="fr-FR" i="1" dirty="0" err="1"/>
              <a:t>jerusalem</a:t>
            </a:r>
            <a:r>
              <a:rPr lang="fr-FR" i="1" dirty="0"/>
              <a:t>, </a:t>
            </a:r>
            <a:r>
              <a:rPr lang="fr-FR" i="1" dirty="0" err="1"/>
              <a:t>Israel</a:t>
            </a:r>
            <a:r>
              <a:rPr lang="fr-FR" i="1" dirty="0"/>
              <a:t> </a:t>
            </a:r>
          </a:p>
          <a:p>
            <a:endParaRPr lang="fr-FR" dirty="0"/>
          </a:p>
          <a:p>
            <a:r>
              <a:rPr lang="fr-FR" b="1" dirty="0"/>
              <a:t>Background</a:t>
            </a:r>
            <a:r>
              <a:rPr lang="fr-FR" dirty="0"/>
              <a:t>: </a:t>
            </a:r>
            <a:r>
              <a:rPr lang="fr-FR" dirty="0" err="1"/>
              <a:t>Liver</a:t>
            </a:r>
            <a:r>
              <a:rPr lang="fr-FR" dirty="0"/>
              <a:t> transplantation (</a:t>
            </a:r>
            <a:r>
              <a:rPr lang="fr-FR" dirty="0" err="1"/>
              <a:t>LTx</a:t>
            </a:r>
            <a:r>
              <a:rPr lang="fr-FR" dirty="0"/>
              <a:t>) </a:t>
            </a:r>
            <a:r>
              <a:rPr lang="fr-FR" dirty="0" err="1"/>
              <a:t>is</a:t>
            </a:r>
            <a:r>
              <a:rPr lang="fr-FR" dirty="0"/>
              <a:t> a vital </a:t>
            </a:r>
            <a:r>
              <a:rPr lang="fr-FR" dirty="0" err="1"/>
              <a:t>treatment</a:t>
            </a:r>
            <a:r>
              <a:rPr lang="fr-FR" dirty="0"/>
              <a:t> option for patients </a:t>
            </a:r>
            <a:r>
              <a:rPr lang="fr-FR" dirty="0" err="1"/>
              <a:t>with</a:t>
            </a:r>
            <a:r>
              <a:rPr lang="fr-FR" dirty="0"/>
              <a:t> </a:t>
            </a:r>
            <a:r>
              <a:rPr lang="fr-FR" dirty="0" err="1"/>
              <a:t>endstage</a:t>
            </a:r>
            <a:r>
              <a:rPr lang="fr-FR" dirty="0"/>
              <a:t> </a:t>
            </a:r>
            <a:r>
              <a:rPr lang="fr-FR" dirty="0" err="1"/>
              <a:t>liver</a:t>
            </a:r>
            <a:r>
              <a:rPr lang="fr-FR" dirty="0"/>
              <a:t> </a:t>
            </a:r>
            <a:r>
              <a:rPr lang="fr-FR" dirty="0" err="1"/>
              <a:t>diseases</a:t>
            </a:r>
            <a:r>
              <a:rPr lang="fr-FR" dirty="0"/>
              <a:t>. Acute cellular rejection (ACR) </a:t>
            </a:r>
            <a:r>
              <a:rPr lang="fr-FR" dirty="0" err="1"/>
              <a:t>is</a:t>
            </a:r>
            <a:r>
              <a:rPr lang="fr-FR" dirty="0"/>
              <a:t> a </a:t>
            </a:r>
            <a:r>
              <a:rPr lang="fr-FR" dirty="0" err="1"/>
              <a:t>significant</a:t>
            </a:r>
            <a:r>
              <a:rPr lang="fr-FR" dirty="0"/>
              <a:t> </a:t>
            </a:r>
            <a:r>
              <a:rPr lang="fr-FR" dirty="0" err="1"/>
              <a:t>clinical</a:t>
            </a:r>
            <a:r>
              <a:rPr lang="fr-FR" dirty="0"/>
              <a:t> diagnostic and </a:t>
            </a:r>
            <a:r>
              <a:rPr lang="fr-FR" dirty="0" err="1"/>
              <a:t>therapeutic</a:t>
            </a:r>
            <a:r>
              <a:rPr lang="fr-FR" dirty="0"/>
              <a:t> challenge at the post-transplant </a:t>
            </a:r>
            <a:r>
              <a:rPr lang="fr-FR" dirty="0" err="1"/>
              <a:t>period</a:t>
            </a:r>
            <a:r>
              <a:rPr lang="fr-FR" dirty="0"/>
              <a:t>. The </a:t>
            </a:r>
            <a:r>
              <a:rPr lang="fr-FR" dirty="0" err="1"/>
              <a:t>clinical</a:t>
            </a:r>
            <a:r>
              <a:rPr lang="fr-FR" dirty="0"/>
              <a:t> challenge lies in </a:t>
            </a:r>
            <a:r>
              <a:rPr lang="fr-FR" dirty="0" err="1"/>
              <a:t>distinguishing</a:t>
            </a:r>
            <a:r>
              <a:rPr lang="fr-FR" dirty="0"/>
              <a:t> ACR </a:t>
            </a:r>
            <a:r>
              <a:rPr lang="fr-FR" dirty="0" err="1"/>
              <a:t>from</a:t>
            </a:r>
            <a:r>
              <a:rPr lang="fr-FR" dirty="0"/>
              <a:t> </a:t>
            </a:r>
            <a:r>
              <a:rPr lang="fr-FR" dirty="0" err="1"/>
              <a:t>other</a:t>
            </a:r>
            <a:r>
              <a:rPr lang="fr-FR" dirty="0"/>
              <a:t> acute </a:t>
            </a:r>
            <a:r>
              <a:rPr lang="fr-FR" dirty="0" err="1"/>
              <a:t>events</a:t>
            </a:r>
            <a:r>
              <a:rPr lang="fr-FR" dirty="0"/>
              <a:t>, </a:t>
            </a:r>
            <a:r>
              <a:rPr lang="fr-FR" dirty="0" err="1"/>
              <a:t>such</a:t>
            </a:r>
            <a:r>
              <a:rPr lang="fr-FR" dirty="0"/>
              <a:t> as infections, </a:t>
            </a:r>
            <a:r>
              <a:rPr lang="fr-FR" dirty="0" err="1"/>
              <a:t>vascular</a:t>
            </a:r>
            <a:r>
              <a:rPr lang="fr-FR" dirty="0"/>
              <a:t> </a:t>
            </a:r>
            <a:r>
              <a:rPr lang="fr-FR" dirty="0" err="1"/>
              <a:t>events</a:t>
            </a:r>
            <a:r>
              <a:rPr lang="fr-FR" dirty="0"/>
              <a:t>, </a:t>
            </a:r>
            <a:r>
              <a:rPr lang="fr-FR" dirty="0" err="1"/>
              <a:t>drug</a:t>
            </a:r>
            <a:r>
              <a:rPr lang="fr-FR" dirty="0"/>
              <a:t> </a:t>
            </a:r>
            <a:r>
              <a:rPr lang="fr-FR" dirty="0" err="1"/>
              <a:t>toxicity</a:t>
            </a:r>
            <a:r>
              <a:rPr lang="fr-FR" dirty="0"/>
              <a:t> and </a:t>
            </a:r>
            <a:r>
              <a:rPr lang="fr-FR" dirty="0" err="1"/>
              <a:t>biliary</a:t>
            </a:r>
            <a:r>
              <a:rPr lang="fr-FR" dirty="0"/>
              <a:t> damage, </a:t>
            </a:r>
            <a:r>
              <a:rPr lang="fr-FR" dirty="0" err="1"/>
              <a:t>which</a:t>
            </a:r>
            <a:r>
              <a:rPr lang="fr-FR" dirty="0"/>
              <a:t> </a:t>
            </a:r>
            <a:r>
              <a:rPr lang="fr-FR" dirty="0" err="1"/>
              <a:t>necessitates</a:t>
            </a:r>
            <a:r>
              <a:rPr lang="fr-FR" dirty="0"/>
              <a:t> </a:t>
            </a:r>
            <a:r>
              <a:rPr lang="fr-FR" dirty="0" err="1"/>
              <a:t>very</a:t>
            </a:r>
            <a:r>
              <a:rPr lang="fr-FR" dirty="0"/>
              <a:t> </a:t>
            </a:r>
            <a:r>
              <a:rPr lang="fr-FR" dirty="0" err="1"/>
              <a:t>different</a:t>
            </a:r>
            <a:r>
              <a:rPr lang="fr-FR" dirty="0"/>
              <a:t> </a:t>
            </a:r>
            <a:r>
              <a:rPr lang="fr-FR" dirty="0" err="1"/>
              <a:t>therapeutic</a:t>
            </a:r>
            <a:r>
              <a:rPr lang="fr-FR" dirty="0"/>
              <a:t> </a:t>
            </a:r>
            <a:r>
              <a:rPr lang="fr-FR" dirty="0" err="1"/>
              <a:t>modalities</a:t>
            </a:r>
            <a:r>
              <a:rPr lang="fr-FR" dirty="0"/>
              <a:t>. </a:t>
            </a:r>
            <a:r>
              <a:rPr lang="fr-FR" dirty="0" err="1"/>
              <a:t>Current</a:t>
            </a:r>
            <a:r>
              <a:rPr lang="fr-FR" dirty="0"/>
              <a:t> diagnostic standards </a:t>
            </a:r>
            <a:r>
              <a:rPr lang="fr-FR" dirty="0" err="1"/>
              <a:t>require</a:t>
            </a:r>
            <a:r>
              <a:rPr lang="fr-FR" dirty="0"/>
              <a:t> </a:t>
            </a:r>
            <a:r>
              <a:rPr lang="fr-FR" dirty="0" err="1"/>
              <a:t>liver</a:t>
            </a:r>
            <a:r>
              <a:rPr lang="fr-FR" dirty="0"/>
              <a:t> </a:t>
            </a:r>
            <a:r>
              <a:rPr lang="fr-FR" dirty="0" err="1"/>
              <a:t>biopsy</a:t>
            </a:r>
            <a:r>
              <a:rPr lang="fr-FR" dirty="0"/>
              <a:t> for ACR </a:t>
            </a:r>
            <a:r>
              <a:rPr lang="fr-FR" dirty="0" err="1"/>
              <a:t>diagnosis</a:t>
            </a:r>
            <a:r>
              <a:rPr lang="fr-FR" dirty="0"/>
              <a:t>. This leads to a </a:t>
            </a:r>
            <a:r>
              <a:rPr lang="fr-FR" dirty="0" err="1"/>
              <a:t>delay</a:t>
            </a:r>
            <a:r>
              <a:rPr lang="fr-FR" dirty="0"/>
              <a:t> in </a:t>
            </a:r>
            <a:r>
              <a:rPr lang="fr-FR" dirty="0" err="1"/>
              <a:t>diagnosis</a:t>
            </a:r>
            <a:r>
              <a:rPr lang="fr-FR" dirty="0"/>
              <a:t>, </a:t>
            </a:r>
            <a:r>
              <a:rPr lang="fr-FR" dirty="0" err="1"/>
              <a:t>is</a:t>
            </a:r>
            <a:r>
              <a:rPr lang="fr-FR" dirty="0"/>
              <a:t> invasive, and </a:t>
            </a:r>
            <a:r>
              <a:rPr lang="fr-FR" dirty="0" err="1"/>
              <a:t>with</a:t>
            </a:r>
            <a:r>
              <a:rPr lang="fr-FR" dirty="0"/>
              <a:t> </a:t>
            </a:r>
            <a:r>
              <a:rPr lang="fr-FR" dirty="0" err="1"/>
              <a:t>potentially</a:t>
            </a:r>
            <a:r>
              <a:rPr lang="fr-FR" dirty="0"/>
              <a:t> complications. There </a:t>
            </a:r>
            <a:r>
              <a:rPr lang="fr-FR" dirty="0" err="1"/>
              <a:t>is</a:t>
            </a:r>
            <a:r>
              <a:rPr lang="fr-FR" dirty="0"/>
              <a:t> an urgent </a:t>
            </a:r>
            <a:r>
              <a:rPr lang="fr-FR" dirty="0" err="1"/>
              <a:t>need</a:t>
            </a:r>
            <a:r>
              <a:rPr lang="fr-FR" dirty="0"/>
              <a:t> for a simple, reliable, and </a:t>
            </a:r>
            <a:r>
              <a:rPr lang="fr-FR" dirty="0" err="1"/>
              <a:t>reproducible</a:t>
            </a:r>
            <a:r>
              <a:rPr lang="fr-FR" dirty="0"/>
              <a:t> non-invasive diagnostic test, </a:t>
            </a:r>
            <a:r>
              <a:rPr lang="fr-FR" dirty="0" err="1"/>
              <a:t>which</a:t>
            </a:r>
            <a:r>
              <a:rPr lang="fr-FR" dirty="0"/>
              <a:t> </a:t>
            </a:r>
            <a:r>
              <a:rPr lang="fr-FR" dirty="0" err="1"/>
              <a:t>could</a:t>
            </a:r>
            <a:r>
              <a:rPr lang="fr-FR" dirty="0"/>
              <a:t> </a:t>
            </a:r>
            <a:r>
              <a:rPr lang="fr-FR" dirty="0" err="1"/>
              <a:t>be</a:t>
            </a:r>
            <a:r>
              <a:rPr lang="fr-FR" dirty="0"/>
              <a:t> </a:t>
            </a:r>
            <a:r>
              <a:rPr lang="fr-FR" dirty="0" err="1"/>
              <a:t>performed</a:t>
            </a:r>
            <a:r>
              <a:rPr lang="fr-FR" dirty="0"/>
              <a:t> on </a:t>
            </a:r>
            <a:r>
              <a:rPr lang="fr-FR" dirty="0" err="1"/>
              <a:t>daily</a:t>
            </a:r>
            <a:r>
              <a:rPr lang="fr-FR" dirty="0"/>
              <a:t> basis, for monitoring post </a:t>
            </a:r>
            <a:r>
              <a:rPr lang="fr-FR" dirty="0" err="1"/>
              <a:t>LTx</a:t>
            </a:r>
            <a:r>
              <a:rPr lang="fr-FR" dirty="0"/>
              <a:t> patients and </a:t>
            </a:r>
            <a:r>
              <a:rPr lang="fr-FR" dirty="0" err="1"/>
              <a:t>diagnosing</a:t>
            </a:r>
            <a:r>
              <a:rPr lang="fr-FR" dirty="0"/>
              <a:t> ACR. </a:t>
            </a:r>
          </a:p>
          <a:p>
            <a:r>
              <a:rPr lang="fr-FR" b="1" dirty="0"/>
              <a:t>Methods</a:t>
            </a:r>
            <a:r>
              <a:rPr lang="fr-FR" dirty="0"/>
              <a:t>: </a:t>
            </a:r>
            <a:r>
              <a:rPr lang="fr-FR" dirty="0" err="1"/>
              <a:t>We</a:t>
            </a:r>
            <a:r>
              <a:rPr lang="fr-FR" dirty="0"/>
              <a:t> </a:t>
            </a:r>
            <a:r>
              <a:rPr lang="fr-FR" dirty="0" err="1"/>
              <a:t>utilized</a:t>
            </a:r>
            <a:r>
              <a:rPr lang="fr-FR" dirty="0"/>
              <a:t> </a:t>
            </a:r>
            <a:r>
              <a:rPr lang="fr-FR" dirty="0" err="1"/>
              <a:t>cell</a:t>
            </a:r>
            <a:r>
              <a:rPr lang="fr-FR" dirty="0"/>
              <a:t>-free </a:t>
            </a:r>
            <a:r>
              <a:rPr lang="fr-FR" dirty="0" err="1"/>
              <a:t>chromatin</a:t>
            </a:r>
            <a:r>
              <a:rPr lang="fr-FR" dirty="0"/>
              <a:t> </a:t>
            </a:r>
            <a:r>
              <a:rPr lang="fr-FR" dirty="0" err="1"/>
              <a:t>immunoprecipitation</a:t>
            </a:r>
            <a:r>
              <a:rPr lang="fr-FR" dirty="0"/>
              <a:t> </a:t>
            </a:r>
            <a:r>
              <a:rPr lang="fr-FR" dirty="0" err="1"/>
              <a:t>followed</a:t>
            </a:r>
            <a:r>
              <a:rPr lang="fr-FR" dirty="0"/>
              <a:t> by </a:t>
            </a:r>
            <a:r>
              <a:rPr lang="fr-FR" dirty="0" err="1"/>
              <a:t>sequencing</a:t>
            </a:r>
            <a:r>
              <a:rPr lang="fr-FR" dirty="0"/>
              <a:t> (</a:t>
            </a:r>
            <a:r>
              <a:rPr lang="fr-FR" dirty="0" err="1"/>
              <a:t>cfChIP-seq</a:t>
            </a:r>
            <a:r>
              <a:rPr lang="fr-FR" dirty="0"/>
              <a:t>), a </a:t>
            </a:r>
            <a:r>
              <a:rPr lang="fr-FR" dirty="0" err="1"/>
              <a:t>novel</a:t>
            </a:r>
            <a:r>
              <a:rPr lang="fr-FR" dirty="0"/>
              <a:t> </a:t>
            </a:r>
            <a:r>
              <a:rPr lang="fr-FR" dirty="0" err="1"/>
              <a:t>epigenetic-based</a:t>
            </a:r>
            <a:r>
              <a:rPr lang="fr-FR" dirty="0"/>
              <a:t> </a:t>
            </a:r>
            <a:r>
              <a:rPr lang="fr-FR" dirty="0" err="1"/>
              <a:t>liquid</a:t>
            </a:r>
            <a:r>
              <a:rPr lang="fr-FR" dirty="0"/>
              <a:t> </a:t>
            </a:r>
            <a:r>
              <a:rPr lang="fr-FR" dirty="0" err="1"/>
              <a:t>biopsy</a:t>
            </a:r>
            <a:r>
              <a:rPr lang="fr-FR" dirty="0"/>
              <a:t> </a:t>
            </a:r>
            <a:r>
              <a:rPr lang="fr-FR" dirty="0" err="1"/>
              <a:t>assay</a:t>
            </a:r>
            <a:r>
              <a:rPr lang="fr-FR" dirty="0"/>
              <a:t> </a:t>
            </a:r>
            <a:r>
              <a:rPr lang="fr-FR" dirty="0" err="1"/>
              <a:t>we</a:t>
            </a:r>
            <a:r>
              <a:rPr lang="fr-FR" dirty="0"/>
              <a:t> </a:t>
            </a:r>
            <a:r>
              <a:rPr lang="fr-FR" dirty="0" err="1"/>
              <a:t>recently</a:t>
            </a:r>
            <a:r>
              <a:rPr lang="fr-FR" dirty="0"/>
              <a:t> </a:t>
            </a:r>
            <a:r>
              <a:rPr lang="fr-FR" dirty="0" err="1"/>
              <a:t>introduced</a:t>
            </a:r>
            <a:r>
              <a:rPr lang="fr-FR" dirty="0"/>
              <a:t> (</a:t>
            </a:r>
            <a:r>
              <a:rPr lang="fr-FR" dirty="0" err="1"/>
              <a:t>Sadeh</a:t>
            </a:r>
            <a:r>
              <a:rPr lang="fr-FR" dirty="0"/>
              <a:t> et al, Nat. Biotech 2001), to profile </a:t>
            </a:r>
            <a:r>
              <a:rPr lang="fr-FR" dirty="0" err="1"/>
              <a:t>circulating</a:t>
            </a:r>
            <a:r>
              <a:rPr lang="fr-FR" dirty="0"/>
              <a:t> </a:t>
            </a:r>
            <a:r>
              <a:rPr lang="fr-FR" dirty="0" err="1"/>
              <a:t>cfDNA</a:t>
            </a:r>
            <a:r>
              <a:rPr lang="fr-FR" dirty="0"/>
              <a:t> </a:t>
            </a:r>
            <a:r>
              <a:rPr lang="fr-FR" dirty="0" err="1"/>
              <a:t>originating</a:t>
            </a:r>
            <a:r>
              <a:rPr lang="fr-FR" dirty="0"/>
              <a:t> </a:t>
            </a:r>
            <a:r>
              <a:rPr lang="fr-FR" dirty="0" err="1"/>
              <a:t>from</a:t>
            </a:r>
            <a:r>
              <a:rPr lang="fr-FR" dirty="0"/>
              <a:t> active </a:t>
            </a:r>
            <a:r>
              <a:rPr lang="fr-FR" dirty="0" err="1"/>
              <a:t>genes</a:t>
            </a:r>
            <a:r>
              <a:rPr lang="fr-FR" dirty="0"/>
              <a:t> in plasma </a:t>
            </a:r>
            <a:r>
              <a:rPr lang="fr-FR" dirty="0" err="1"/>
              <a:t>samples</a:t>
            </a:r>
            <a:r>
              <a:rPr lang="fr-FR" dirty="0"/>
              <a:t>. The </a:t>
            </a:r>
            <a:r>
              <a:rPr lang="fr-FR" dirty="0" err="1"/>
              <a:t>assay</a:t>
            </a:r>
            <a:r>
              <a:rPr lang="fr-FR" dirty="0"/>
              <a:t> </a:t>
            </a:r>
            <a:r>
              <a:rPr lang="fr-FR" dirty="0" err="1"/>
              <a:t>allows</a:t>
            </a:r>
            <a:r>
              <a:rPr lang="fr-FR" dirty="0"/>
              <a:t> for interrogation of </a:t>
            </a:r>
            <a:r>
              <a:rPr lang="fr-FR" dirty="0" err="1"/>
              <a:t>gene</a:t>
            </a:r>
            <a:r>
              <a:rPr lang="fr-FR" dirty="0"/>
              <a:t> </a:t>
            </a:r>
            <a:r>
              <a:rPr lang="fr-FR" dirty="0" err="1"/>
              <a:t>activity</a:t>
            </a:r>
            <a:r>
              <a:rPr lang="fr-FR" dirty="0"/>
              <a:t> in the </a:t>
            </a:r>
            <a:r>
              <a:rPr lang="fr-FR" dirty="0" err="1"/>
              <a:t>cell</a:t>
            </a:r>
            <a:r>
              <a:rPr lang="fr-FR" dirty="0"/>
              <a:t> of </a:t>
            </a:r>
            <a:r>
              <a:rPr lang="fr-FR" dirty="0" err="1"/>
              <a:t>origin</a:t>
            </a:r>
            <a:r>
              <a:rPr lang="fr-FR" dirty="0"/>
              <a:t>. It </a:t>
            </a:r>
            <a:r>
              <a:rPr lang="fr-FR" dirty="0" err="1"/>
              <a:t>provides</a:t>
            </a:r>
            <a:r>
              <a:rPr lang="fr-FR" dirty="0"/>
              <a:t> insights </a:t>
            </a:r>
            <a:r>
              <a:rPr lang="fr-FR" dirty="0" err="1"/>
              <a:t>into</a:t>
            </a:r>
            <a:r>
              <a:rPr lang="fr-FR" dirty="0"/>
              <a:t> the </a:t>
            </a:r>
            <a:r>
              <a:rPr lang="fr-FR" dirty="0" err="1"/>
              <a:t>extent</a:t>
            </a:r>
            <a:r>
              <a:rPr lang="fr-FR" dirty="0"/>
              <a:t> of </a:t>
            </a:r>
            <a:r>
              <a:rPr lang="fr-FR" dirty="0" err="1"/>
              <a:t>liver</a:t>
            </a:r>
            <a:r>
              <a:rPr lang="fr-FR" dirty="0"/>
              <a:t> damage and the </a:t>
            </a:r>
            <a:r>
              <a:rPr lang="fr-FR" dirty="0" err="1"/>
              <a:t>molecular</a:t>
            </a:r>
            <a:r>
              <a:rPr lang="fr-FR" dirty="0"/>
              <a:t> states of </a:t>
            </a:r>
            <a:r>
              <a:rPr lang="fr-FR" dirty="0" err="1"/>
              <a:t>dying</a:t>
            </a:r>
            <a:r>
              <a:rPr lang="fr-FR" dirty="0"/>
              <a:t> </a:t>
            </a:r>
            <a:r>
              <a:rPr lang="fr-FR" dirty="0" err="1"/>
              <a:t>liver</a:t>
            </a:r>
            <a:r>
              <a:rPr lang="fr-FR" dirty="0"/>
              <a:t> </a:t>
            </a:r>
            <a:r>
              <a:rPr lang="fr-FR" dirty="0" err="1"/>
              <a:t>cells</a:t>
            </a:r>
            <a:r>
              <a:rPr lang="fr-FR" dirty="0"/>
              <a:t> and immune </a:t>
            </a:r>
            <a:r>
              <a:rPr lang="fr-FR" dirty="0" err="1"/>
              <a:t>cells</a:t>
            </a:r>
            <a:r>
              <a:rPr lang="fr-FR" dirty="0"/>
              <a:t>. </a:t>
            </a:r>
          </a:p>
          <a:p>
            <a:r>
              <a:rPr lang="fr-FR" b="1" dirty="0" err="1"/>
              <a:t>Results</a:t>
            </a:r>
            <a:r>
              <a:rPr lang="fr-FR" dirty="0"/>
              <a:t>: </a:t>
            </a:r>
            <a:r>
              <a:rPr lang="fr-FR" dirty="0" err="1"/>
              <a:t>We</a:t>
            </a:r>
            <a:r>
              <a:rPr lang="fr-FR" dirty="0"/>
              <a:t> </a:t>
            </a:r>
            <a:r>
              <a:rPr lang="fr-FR" dirty="0" err="1"/>
              <a:t>enrolled</a:t>
            </a:r>
            <a:r>
              <a:rPr lang="fr-FR" dirty="0"/>
              <a:t> a </a:t>
            </a:r>
            <a:r>
              <a:rPr lang="fr-FR" dirty="0" err="1"/>
              <a:t>cohort</a:t>
            </a:r>
            <a:r>
              <a:rPr lang="fr-FR" dirty="0"/>
              <a:t> of &gt;150 </a:t>
            </a:r>
            <a:r>
              <a:rPr lang="fr-FR" dirty="0" err="1"/>
              <a:t>LTx</a:t>
            </a:r>
            <a:r>
              <a:rPr lang="fr-FR" dirty="0"/>
              <a:t> patients and </a:t>
            </a:r>
            <a:r>
              <a:rPr lang="fr-FR" dirty="0" err="1"/>
              <a:t>prospectively</a:t>
            </a:r>
            <a:r>
              <a:rPr lang="fr-FR" dirty="0"/>
              <a:t> </a:t>
            </a:r>
            <a:r>
              <a:rPr lang="fr-FR" dirty="0" err="1"/>
              <a:t>collected</a:t>
            </a:r>
            <a:r>
              <a:rPr lang="fr-FR" dirty="0"/>
              <a:t> &gt;4000 </a:t>
            </a:r>
            <a:r>
              <a:rPr lang="fr-FR" dirty="0" err="1"/>
              <a:t>blood</a:t>
            </a:r>
            <a:r>
              <a:rPr lang="fr-FR" dirty="0"/>
              <a:t> </a:t>
            </a:r>
            <a:r>
              <a:rPr lang="fr-FR" dirty="0" err="1"/>
              <a:t>samples</a:t>
            </a:r>
            <a:r>
              <a:rPr lang="fr-FR" dirty="0"/>
              <a:t> </a:t>
            </a:r>
            <a:r>
              <a:rPr lang="fr-FR" dirty="0" err="1"/>
              <a:t>through</a:t>
            </a:r>
            <a:r>
              <a:rPr lang="fr-FR" dirty="0"/>
              <a:t> </a:t>
            </a:r>
            <a:r>
              <a:rPr lang="fr-FR" dirty="0" err="1"/>
              <a:t>their</a:t>
            </a:r>
            <a:r>
              <a:rPr lang="fr-FR" dirty="0"/>
              <a:t> post-transplant </a:t>
            </a:r>
            <a:r>
              <a:rPr lang="fr-FR" dirty="0" err="1"/>
              <a:t>hospitalization</a:t>
            </a:r>
            <a:r>
              <a:rPr lang="fr-FR" dirty="0"/>
              <a:t>. </a:t>
            </a:r>
            <a:r>
              <a:rPr lang="fr-FR" dirty="0" err="1"/>
              <a:t>We</a:t>
            </a:r>
            <a:r>
              <a:rPr lang="fr-FR" dirty="0"/>
              <a:t> </a:t>
            </a:r>
            <a:r>
              <a:rPr lang="fr-FR" dirty="0" err="1"/>
              <a:t>collected</a:t>
            </a:r>
            <a:r>
              <a:rPr lang="fr-FR" dirty="0"/>
              <a:t> </a:t>
            </a:r>
            <a:r>
              <a:rPr lang="fr-FR" dirty="0" err="1"/>
              <a:t>blood</a:t>
            </a:r>
            <a:r>
              <a:rPr lang="fr-FR" dirty="0"/>
              <a:t> </a:t>
            </a:r>
            <a:r>
              <a:rPr lang="fr-FR" dirty="0" err="1"/>
              <a:t>samples</a:t>
            </a:r>
            <a:r>
              <a:rPr lang="fr-FR" dirty="0"/>
              <a:t> </a:t>
            </a:r>
            <a:r>
              <a:rPr lang="fr-FR" dirty="0" err="1"/>
              <a:t>during</a:t>
            </a:r>
            <a:r>
              <a:rPr lang="fr-FR" dirty="0"/>
              <a:t> 15 </a:t>
            </a:r>
            <a:r>
              <a:rPr lang="fr-FR" dirty="0" err="1"/>
              <a:t>biopsy</a:t>
            </a:r>
            <a:r>
              <a:rPr lang="fr-FR" dirty="0"/>
              <a:t> </a:t>
            </a:r>
            <a:r>
              <a:rPr lang="fr-FR" dirty="0" err="1"/>
              <a:t>verified</a:t>
            </a:r>
            <a:r>
              <a:rPr lang="fr-FR" dirty="0"/>
              <a:t> ACR </a:t>
            </a:r>
            <a:r>
              <a:rPr lang="fr-FR" dirty="0" err="1"/>
              <a:t>events</a:t>
            </a:r>
            <a:r>
              <a:rPr lang="fr-FR" dirty="0"/>
              <a:t> and 14 non-ACT acute </a:t>
            </a:r>
            <a:r>
              <a:rPr lang="fr-FR" dirty="0" err="1"/>
              <a:t>events</a:t>
            </a:r>
            <a:r>
              <a:rPr lang="fr-FR" dirty="0"/>
              <a:t> for 20 patients. </a:t>
            </a:r>
            <a:r>
              <a:rPr lang="fr-FR" dirty="0" err="1"/>
              <a:t>We</a:t>
            </a:r>
            <a:r>
              <a:rPr lang="fr-FR" dirty="0"/>
              <a:t> </a:t>
            </a:r>
            <a:r>
              <a:rPr lang="fr-FR" dirty="0" err="1"/>
              <a:t>developed</a:t>
            </a:r>
            <a:r>
              <a:rPr lang="fr-FR" dirty="0"/>
              <a:t> a </a:t>
            </a:r>
            <a:r>
              <a:rPr lang="fr-FR" dirty="0" err="1"/>
              <a:t>cfChIP</a:t>
            </a:r>
            <a:r>
              <a:rPr lang="fr-FR" dirty="0"/>
              <a:t> </a:t>
            </a:r>
            <a:r>
              <a:rPr lang="fr-FR" dirty="0" err="1"/>
              <a:t>seq</a:t>
            </a:r>
            <a:r>
              <a:rPr lang="fr-FR" dirty="0"/>
              <a:t> signature of </a:t>
            </a:r>
            <a:r>
              <a:rPr lang="fr-FR" dirty="0" err="1"/>
              <a:t>genes</a:t>
            </a:r>
            <a:r>
              <a:rPr lang="fr-FR" dirty="0"/>
              <a:t> </a:t>
            </a:r>
            <a:r>
              <a:rPr lang="fr-FR" dirty="0" err="1"/>
              <a:t>that</a:t>
            </a:r>
            <a:r>
              <a:rPr lang="fr-FR" dirty="0"/>
              <a:t> </a:t>
            </a:r>
            <a:r>
              <a:rPr lang="fr-FR" dirty="0" err="1"/>
              <a:t>distinguish</a:t>
            </a:r>
            <a:r>
              <a:rPr lang="fr-FR" dirty="0"/>
              <a:t> ACR </a:t>
            </a:r>
            <a:r>
              <a:rPr lang="fr-FR" dirty="0" err="1"/>
              <a:t>samples</a:t>
            </a:r>
            <a:r>
              <a:rPr lang="fr-FR" dirty="0"/>
              <a:t> </a:t>
            </a:r>
            <a:r>
              <a:rPr lang="fr-FR" dirty="0" err="1"/>
              <a:t>from</a:t>
            </a:r>
            <a:r>
              <a:rPr lang="fr-FR" dirty="0"/>
              <a:t> </a:t>
            </a:r>
            <a:r>
              <a:rPr lang="fr-FR" dirty="0" err="1"/>
              <a:t>other</a:t>
            </a:r>
            <a:r>
              <a:rPr lang="fr-FR" dirty="0"/>
              <a:t> acute </a:t>
            </a:r>
            <a:r>
              <a:rPr lang="fr-FR" dirty="0" err="1"/>
              <a:t>liver</a:t>
            </a:r>
            <a:r>
              <a:rPr lang="fr-FR" dirty="0"/>
              <a:t> damage </a:t>
            </a:r>
            <a:r>
              <a:rPr lang="fr-FR" dirty="0" err="1"/>
              <a:t>events</a:t>
            </a:r>
            <a:r>
              <a:rPr lang="fr-FR" dirty="0"/>
              <a:t>. </a:t>
            </a:r>
            <a:r>
              <a:rPr lang="fr-FR" dirty="0" err="1"/>
              <a:t>We</a:t>
            </a:r>
            <a:r>
              <a:rPr lang="fr-FR" dirty="0"/>
              <a:t> show </a:t>
            </a:r>
            <a:r>
              <a:rPr lang="fr-FR" dirty="0" err="1"/>
              <a:t>that</a:t>
            </a:r>
            <a:r>
              <a:rPr lang="fr-FR" dirty="0"/>
              <a:t> </a:t>
            </a:r>
            <a:r>
              <a:rPr lang="fr-FR" dirty="0" err="1"/>
              <a:t>this</a:t>
            </a:r>
            <a:r>
              <a:rPr lang="fr-FR" dirty="0"/>
              <a:t> signature </a:t>
            </a:r>
            <a:r>
              <a:rPr lang="fr-FR" dirty="0" err="1"/>
              <a:t>allows</a:t>
            </a:r>
            <a:r>
              <a:rPr lang="fr-FR" dirty="0"/>
              <a:t> the classification of ACR </a:t>
            </a:r>
            <a:r>
              <a:rPr lang="fr-FR" dirty="0" err="1"/>
              <a:t>events</a:t>
            </a:r>
            <a:r>
              <a:rPr lang="fr-FR" dirty="0"/>
              <a:t> </a:t>
            </a:r>
            <a:r>
              <a:rPr lang="fr-FR" dirty="0" err="1"/>
              <a:t>with</a:t>
            </a:r>
            <a:r>
              <a:rPr lang="fr-FR" dirty="0"/>
              <a:t> AUC of 0.94. This signature </a:t>
            </a:r>
            <a:r>
              <a:rPr lang="fr-FR" dirty="0" err="1"/>
              <a:t>provides</a:t>
            </a:r>
            <a:r>
              <a:rPr lang="fr-FR" dirty="0"/>
              <a:t> </a:t>
            </a:r>
            <a:r>
              <a:rPr lang="fr-FR" dirty="0" err="1"/>
              <a:t>superior</a:t>
            </a:r>
            <a:r>
              <a:rPr lang="fr-FR" dirty="0"/>
              <a:t> diagnostic performance </a:t>
            </a:r>
            <a:r>
              <a:rPr lang="fr-FR" dirty="0" err="1"/>
              <a:t>compared</a:t>
            </a:r>
            <a:r>
              <a:rPr lang="fr-FR" dirty="0"/>
              <a:t> to </a:t>
            </a:r>
            <a:r>
              <a:rPr lang="fr-FR" dirty="0" err="1"/>
              <a:t>blood</a:t>
            </a:r>
            <a:r>
              <a:rPr lang="fr-FR" dirty="0"/>
              <a:t> </a:t>
            </a:r>
            <a:r>
              <a:rPr lang="fr-FR" dirty="0" err="1"/>
              <a:t>assay</a:t>
            </a:r>
            <a:r>
              <a:rPr lang="fr-FR" dirty="0"/>
              <a:t> of </a:t>
            </a:r>
            <a:r>
              <a:rPr lang="fr-FR" dirty="0" err="1"/>
              <a:t>liver</a:t>
            </a:r>
            <a:r>
              <a:rPr lang="fr-FR" dirty="0"/>
              <a:t> enzymes (AUC of 0.75 for ALT and 0.48 for AST). </a:t>
            </a:r>
            <a:r>
              <a:rPr lang="fr-FR" dirty="0" err="1"/>
              <a:t>We</a:t>
            </a:r>
            <a:r>
              <a:rPr lang="fr-FR" dirty="0"/>
              <a:t> </a:t>
            </a:r>
            <a:r>
              <a:rPr lang="fr-FR" dirty="0" err="1"/>
              <a:t>validated</a:t>
            </a:r>
            <a:r>
              <a:rPr lang="fr-FR" dirty="0"/>
              <a:t> </a:t>
            </a:r>
            <a:r>
              <a:rPr lang="fr-FR" dirty="0" err="1"/>
              <a:t>this</a:t>
            </a:r>
            <a:r>
              <a:rPr lang="fr-FR" dirty="0"/>
              <a:t> signature in a follow-up </a:t>
            </a:r>
            <a:r>
              <a:rPr lang="fr-FR" dirty="0" err="1"/>
              <a:t>LTx</a:t>
            </a:r>
            <a:r>
              <a:rPr lang="fr-FR" dirty="0"/>
              <a:t> </a:t>
            </a:r>
            <a:r>
              <a:rPr lang="fr-FR" dirty="0" err="1"/>
              <a:t>cohort</a:t>
            </a:r>
            <a:r>
              <a:rPr lang="fr-FR" dirty="0"/>
              <a:t>. </a:t>
            </a:r>
          </a:p>
          <a:p>
            <a:r>
              <a:rPr lang="fr-FR" b="1" dirty="0"/>
              <a:t>Conclusions</a:t>
            </a:r>
            <a:r>
              <a:rPr lang="fr-FR" dirty="0"/>
              <a:t>: </a:t>
            </a:r>
            <a:r>
              <a:rPr lang="fr-FR" dirty="0" err="1"/>
              <a:t>We</a:t>
            </a:r>
            <a:r>
              <a:rPr lang="fr-FR" dirty="0"/>
              <a:t> </a:t>
            </a:r>
            <a:r>
              <a:rPr lang="fr-FR" dirty="0" err="1"/>
              <a:t>developed</a:t>
            </a:r>
            <a:r>
              <a:rPr lang="fr-FR" dirty="0"/>
              <a:t> an ACR </a:t>
            </a:r>
            <a:r>
              <a:rPr lang="fr-FR" dirty="0" err="1"/>
              <a:t>blood</a:t>
            </a:r>
            <a:r>
              <a:rPr lang="fr-FR" dirty="0"/>
              <a:t> test </a:t>
            </a:r>
            <a:r>
              <a:rPr lang="fr-FR" dirty="0" err="1"/>
              <a:t>using</a:t>
            </a:r>
            <a:r>
              <a:rPr lang="fr-FR" dirty="0"/>
              <a:t> a </a:t>
            </a:r>
            <a:r>
              <a:rPr lang="fr-FR" dirty="0" err="1"/>
              <a:t>cfDNA</a:t>
            </a:r>
            <a:r>
              <a:rPr lang="fr-FR" dirty="0"/>
              <a:t> signature </a:t>
            </a:r>
            <a:r>
              <a:rPr lang="fr-FR" dirty="0" err="1"/>
              <a:t>with</a:t>
            </a:r>
            <a:r>
              <a:rPr lang="fr-FR" dirty="0"/>
              <a:t> high </a:t>
            </a:r>
            <a:r>
              <a:rPr lang="fr-FR" dirty="0" err="1"/>
              <a:t>accuracy</a:t>
            </a:r>
            <a:r>
              <a:rPr lang="fr-FR" dirty="0"/>
              <a:t> in patients post-</a:t>
            </a:r>
            <a:r>
              <a:rPr lang="fr-FR" dirty="0" err="1"/>
              <a:t>LTx</a:t>
            </a:r>
            <a:r>
              <a:rPr lang="fr-FR" dirty="0"/>
              <a:t>. The </a:t>
            </a:r>
            <a:r>
              <a:rPr lang="fr-FR" dirty="0" err="1"/>
              <a:t>assay</a:t>
            </a:r>
            <a:r>
              <a:rPr lang="fr-FR" dirty="0"/>
              <a:t> </a:t>
            </a:r>
            <a:r>
              <a:rPr lang="fr-FR" dirty="0" err="1"/>
              <a:t>is</a:t>
            </a:r>
            <a:r>
              <a:rPr lang="fr-FR" dirty="0"/>
              <a:t> </a:t>
            </a:r>
            <a:r>
              <a:rPr lang="fr-FR" dirty="0" err="1"/>
              <a:t>highly</a:t>
            </a:r>
            <a:r>
              <a:rPr lang="fr-FR" dirty="0"/>
              <a:t> </a:t>
            </a:r>
            <a:r>
              <a:rPr lang="fr-FR" dirty="0" err="1"/>
              <a:t>reproducible</a:t>
            </a:r>
            <a:r>
              <a:rPr lang="fr-FR" dirty="0"/>
              <a:t> and </a:t>
            </a:r>
            <a:r>
              <a:rPr lang="fr-FR" dirty="0" err="1"/>
              <a:t>robust</a:t>
            </a:r>
            <a:r>
              <a:rPr lang="fr-FR" dirty="0"/>
              <a:t>, </a:t>
            </a:r>
            <a:r>
              <a:rPr lang="fr-FR" dirty="0" err="1"/>
              <a:t>suggesting</a:t>
            </a:r>
            <a:r>
              <a:rPr lang="fr-FR" dirty="0"/>
              <a:t> a </a:t>
            </a:r>
            <a:r>
              <a:rPr lang="fr-FR" dirty="0" err="1"/>
              <a:t>path</a:t>
            </a:r>
            <a:r>
              <a:rPr lang="fr-FR" dirty="0"/>
              <a:t> </a:t>
            </a:r>
            <a:r>
              <a:rPr lang="fr-FR" dirty="0" err="1"/>
              <a:t>toward</a:t>
            </a:r>
            <a:r>
              <a:rPr lang="fr-FR" dirty="0"/>
              <a:t> non invasive </a:t>
            </a:r>
            <a:r>
              <a:rPr lang="fr-FR" dirty="0" err="1"/>
              <a:t>detection</a:t>
            </a:r>
            <a:r>
              <a:rPr lang="fr-FR" dirty="0"/>
              <a:t>, monitoring, and </a:t>
            </a:r>
            <a:r>
              <a:rPr lang="fr-FR" dirty="0" err="1"/>
              <a:t>diagnosis</a:t>
            </a:r>
            <a:r>
              <a:rPr lang="fr-FR" dirty="0"/>
              <a:t> of post-</a:t>
            </a:r>
            <a:r>
              <a:rPr lang="fr-FR" dirty="0" err="1"/>
              <a:t>LTx</a:t>
            </a:r>
            <a:r>
              <a:rPr lang="fr-FR" dirty="0"/>
              <a:t> ACR.</a:t>
            </a:r>
          </a:p>
          <a:p>
            <a:endParaRPr lang="fr-FR" dirty="0"/>
          </a:p>
        </p:txBody>
      </p:sp>
      <p:sp>
        <p:nvSpPr>
          <p:cNvPr id="4" name="Espace réservé du numéro de diapositive 3">
            <a:extLst>
              <a:ext uri="{FF2B5EF4-FFF2-40B4-BE49-F238E27FC236}">
                <a16:creationId xmlns:a16="http://schemas.microsoft.com/office/drawing/2014/main" id="{D9A08996-C220-D40C-3F17-79C4A8DFD1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6228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941F3-0575-8D33-C831-647AB1F966A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256E17F-79C0-27BE-EC63-52967CB40B4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6F759EB-1FAD-EBEF-3145-EDFFD31C5D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1" dirty="0" err="1"/>
              <a:t>Abbreviations</a:t>
            </a:r>
            <a:r>
              <a:rPr lang="fr-FR" b="0" i="1" dirty="0"/>
              <a:t>: FEV</a:t>
            </a:r>
            <a:r>
              <a:rPr lang="fr-FR" b="0" i="1" baseline="-25000" dirty="0"/>
              <a:t>1</a:t>
            </a:r>
            <a:r>
              <a:rPr lang="fr-FR" b="0" i="1" dirty="0"/>
              <a:t>, </a:t>
            </a:r>
            <a:r>
              <a:rPr lang="en-US" sz="1200" b="0" i="1" dirty="0">
                <a:latin typeface="Arial" panose="020B0604020202020204" pitchFamily="34" charset="0"/>
                <a:cs typeface="Arial" panose="020B0604020202020204" pitchFamily="34" charset="0"/>
              </a:rPr>
              <a:t>Forced expiratory volume in one second ; FVC, Forced vital capacity ; IQR, </a:t>
            </a:r>
            <a:r>
              <a:rPr lang="fr-FR" b="0" i="1" dirty="0"/>
              <a:t>Interquartile Range; </a:t>
            </a:r>
            <a:r>
              <a:rPr lang="en-US" sz="1200" b="0" i="1" dirty="0">
                <a:latin typeface="Arial" panose="020B0604020202020204" pitchFamily="34" charset="0"/>
                <a:cs typeface="Arial" panose="020B0604020202020204" pitchFamily="34" charset="0"/>
              </a:rPr>
              <a:t>CI</a:t>
            </a:r>
            <a:r>
              <a:rPr lang="fr-FR" b="0" i="1" dirty="0"/>
              <a:t>, </a:t>
            </a:r>
            <a:r>
              <a:rPr lang="en-US" sz="1200" b="0" i="1" dirty="0">
                <a:latin typeface="Arial" panose="020B0604020202020204" pitchFamily="34" charset="0"/>
                <a:cs typeface="Arial" panose="020B0604020202020204" pitchFamily="34" charset="0"/>
              </a:rPr>
              <a:t>Confidence interval</a:t>
            </a:r>
            <a:r>
              <a:rPr lang="fr-FR" b="0" i="1" dirty="0"/>
              <a:t>; </a:t>
            </a:r>
            <a:r>
              <a:rPr lang="fr-FR" b="0" i="1" dirty="0" err="1"/>
              <a:t>aOR</a:t>
            </a:r>
            <a:r>
              <a:rPr lang="fr-FR" b="0" i="1" dirty="0"/>
              <a:t>, </a:t>
            </a:r>
            <a:r>
              <a:rPr lang="fr-FR" b="0" i="1" dirty="0" err="1"/>
              <a:t>adjusted</a:t>
            </a:r>
            <a:r>
              <a:rPr lang="fr-FR" b="0" i="1" dirty="0"/>
              <a:t> </a:t>
            </a:r>
            <a:r>
              <a:rPr lang="fr-FR" b="0" i="1" dirty="0" err="1"/>
              <a:t>odds</a:t>
            </a:r>
            <a:r>
              <a:rPr lang="fr-FR" b="0" i="1" dirty="0"/>
              <a:t> ratio.</a:t>
            </a:r>
          </a:p>
          <a:p>
            <a:endParaRPr lang="fr-FR" dirty="0"/>
          </a:p>
          <a:p>
            <a:r>
              <a:rPr lang="fr-FR" b="1" dirty="0"/>
              <a:t>Reference </a:t>
            </a:r>
            <a:r>
              <a:rPr lang="fr-FR" b="1" dirty="0" err="1"/>
              <a:t>Number</a:t>
            </a:r>
            <a:r>
              <a:rPr lang="fr-FR" b="1" dirty="0"/>
              <a:t>: 421 </a:t>
            </a:r>
          </a:p>
          <a:p>
            <a:r>
              <a:rPr lang="fr-FR" b="1" dirty="0"/>
              <a:t>Living </a:t>
            </a:r>
            <a:r>
              <a:rPr lang="fr-FR" b="1" dirty="0" err="1"/>
              <a:t>with</a:t>
            </a:r>
            <a:r>
              <a:rPr lang="fr-FR" b="1" dirty="0"/>
              <a:t> a </a:t>
            </a:r>
            <a:r>
              <a:rPr lang="fr-FR" b="1" dirty="0" err="1"/>
              <a:t>transplanted</a:t>
            </a:r>
            <a:r>
              <a:rPr lang="fr-FR" b="1" dirty="0"/>
              <a:t> </a:t>
            </a:r>
            <a:r>
              <a:rPr lang="fr-FR" b="1" dirty="0" err="1"/>
              <a:t>liver</a:t>
            </a:r>
            <a:r>
              <a:rPr lang="fr-FR" b="1" dirty="0"/>
              <a:t> </a:t>
            </a:r>
            <a:r>
              <a:rPr lang="fr-FR" b="1" dirty="0" err="1"/>
              <a:t>is</a:t>
            </a:r>
            <a:r>
              <a:rPr lang="fr-FR" b="1" dirty="0"/>
              <a:t> </a:t>
            </a:r>
            <a:r>
              <a:rPr lang="fr-FR" b="1" dirty="0" err="1"/>
              <a:t>associated</a:t>
            </a:r>
            <a:r>
              <a:rPr lang="fr-FR" b="1" dirty="0"/>
              <a:t> </a:t>
            </a:r>
            <a:r>
              <a:rPr lang="fr-FR" b="1" dirty="0" err="1"/>
              <a:t>with</a:t>
            </a:r>
            <a:r>
              <a:rPr lang="fr-FR" b="1" dirty="0"/>
              <a:t> </a:t>
            </a:r>
            <a:r>
              <a:rPr lang="fr-FR" b="1" dirty="0" err="1"/>
              <a:t>airflow</a:t>
            </a:r>
            <a:r>
              <a:rPr lang="fr-FR" b="1" dirty="0"/>
              <a:t> limitation: A </a:t>
            </a:r>
            <a:r>
              <a:rPr lang="fr-FR" b="1" dirty="0" err="1"/>
              <a:t>nationwide</a:t>
            </a:r>
            <a:r>
              <a:rPr lang="fr-FR" b="1" dirty="0"/>
              <a:t> </a:t>
            </a:r>
            <a:r>
              <a:rPr lang="fr-FR" b="1" dirty="0" err="1"/>
              <a:t>cohort</a:t>
            </a:r>
            <a:r>
              <a:rPr lang="fr-FR" b="1" dirty="0"/>
              <a:t> </a:t>
            </a:r>
            <a:r>
              <a:rPr lang="fr-FR" b="1" dirty="0" err="1"/>
              <a:t>study</a:t>
            </a:r>
            <a:r>
              <a:rPr lang="fr-FR" b="1" dirty="0"/>
              <a:t> </a:t>
            </a:r>
          </a:p>
          <a:p>
            <a:endParaRPr lang="fr-FR" dirty="0"/>
          </a:p>
          <a:p>
            <a:r>
              <a:rPr lang="fr-FR" b="1" dirty="0"/>
              <a:t>Nicoline Arentoft</a:t>
            </a:r>
            <a:r>
              <a:rPr lang="fr-FR" b="1" baseline="30000" dirty="0"/>
              <a:t>1</a:t>
            </a:r>
            <a:r>
              <a:rPr lang="fr-FR" b="1" dirty="0"/>
              <a:t>, </a:t>
            </a:r>
            <a:r>
              <a:rPr lang="fr-FR" b="1" dirty="0" err="1"/>
              <a:t>Shoaib</a:t>
            </a:r>
            <a:r>
              <a:rPr lang="fr-FR" b="1" dirty="0"/>
              <a:t> Afzal</a:t>
            </a:r>
            <a:r>
              <a:rPr lang="fr-FR" b="1" baseline="30000" dirty="0"/>
              <a:t>2,3</a:t>
            </a:r>
            <a:r>
              <a:rPr lang="fr-FR" b="1" dirty="0"/>
              <a:t>, Hans-Christian Pommergaard</a:t>
            </a:r>
            <a:r>
              <a:rPr lang="fr-FR" b="1" baseline="30000" dirty="0"/>
              <a:t>4,5</a:t>
            </a:r>
            <a:r>
              <a:rPr lang="fr-FR" b="1" dirty="0"/>
              <a:t>, </a:t>
            </a:r>
            <a:r>
              <a:rPr lang="fr-FR" b="1" dirty="0" err="1"/>
              <a:t>Safura</a:t>
            </a:r>
            <a:r>
              <a:rPr lang="fr-FR" b="1" dirty="0"/>
              <a:t>-Luise Heidari</a:t>
            </a:r>
            <a:r>
              <a:rPr lang="fr-FR" b="1" baseline="30000" dirty="0"/>
              <a:t>1</a:t>
            </a:r>
            <a:r>
              <a:rPr lang="fr-FR" b="1" dirty="0"/>
              <a:t>, Rebekka Faber Thudium</a:t>
            </a:r>
            <a:r>
              <a:rPr lang="fr-FR" b="1" baseline="30000" dirty="0"/>
              <a:t>1</a:t>
            </a:r>
            <a:r>
              <a:rPr lang="fr-FR" b="1" dirty="0"/>
              <a:t>, Paul </a:t>
            </a:r>
            <a:r>
              <a:rPr lang="fr-FR" b="1" dirty="0" err="1"/>
              <a:t>Suno</a:t>
            </a:r>
            <a:r>
              <a:rPr lang="fr-FR" b="1" dirty="0"/>
              <a:t> Krohn</a:t>
            </a:r>
            <a:r>
              <a:rPr lang="fr-FR" b="1" baseline="30000" dirty="0"/>
              <a:t>6</a:t>
            </a:r>
            <a:r>
              <a:rPr lang="fr-FR" b="1" dirty="0"/>
              <a:t>, Jens-</a:t>
            </a:r>
            <a:r>
              <a:rPr lang="fr-FR" b="1" dirty="0" err="1"/>
              <a:t>Ulrik</a:t>
            </a:r>
            <a:r>
              <a:rPr lang="fr-FR" b="1" dirty="0"/>
              <a:t> </a:t>
            </a:r>
            <a:r>
              <a:rPr lang="fr-FR" b="1" dirty="0" err="1"/>
              <a:t>Stæhr</a:t>
            </a:r>
            <a:r>
              <a:rPr lang="fr-FR" b="1" dirty="0"/>
              <a:t> Jensen</a:t>
            </a:r>
            <a:r>
              <a:rPr lang="fr-FR" b="1" baseline="30000" dirty="0"/>
              <a:t>7</a:t>
            </a:r>
            <a:r>
              <a:rPr lang="fr-FR" b="1" dirty="0"/>
              <a:t>, </a:t>
            </a:r>
            <a:r>
              <a:rPr lang="fr-FR" b="1" dirty="0" err="1"/>
              <a:t>Ask</a:t>
            </a:r>
            <a:r>
              <a:rPr lang="fr-FR" b="1" dirty="0"/>
              <a:t> Bock</a:t>
            </a:r>
            <a:r>
              <a:rPr lang="fr-FR" b="1" baseline="30000" dirty="0"/>
              <a:t>1</a:t>
            </a:r>
            <a:r>
              <a:rPr lang="fr-FR" b="1" dirty="0"/>
              <a:t>, Jesper </a:t>
            </a:r>
            <a:r>
              <a:rPr lang="fr-FR" b="1" dirty="0" err="1"/>
              <a:t>Rømhild</a:t>
            </a:r>
            <a:r>
              <a:rPr lang="fr-FR" b="1" dirty="0"/>
              <a:t> Davidsen</a:t>
            </a:r>
            <a:r>
              <a:rPr lang="fr-FR" b="1" baseline="30000" dirty="0"/>
              <a:t>8</a:t>
            </a:r>
            <a:r>
              <a:rPr lang="fr-FR" b="1" dirty="0"/>
              <a:t>, Niels Kristian </a:t>
            </a:r>
            <a:r>
              <a:rPr lang="fr-FR" b="1" dirty="0" err="1"/>
              <a:t>Muff</a:t>
            </a:r>
            <a:r>
              <a:rPr lang="fr-FR" b="1" dirty="0"/>
              <a:t> Aagaard</a:t>
            </a:r>
            <a:r>
              <a:rPr lang="fr-FR" b="1" baseline="30000" dirty="0"/>
              <a:t>9</a:t>
            </a:r>
            <a:r>
              <a:rPr lang="fr-FR" b="1" dirty="0"/>
              <a:t>, </a:t>
            </a:r>
            <a:r>
              <a:rPr lang="fr-FR" b="1" dirty="0" err="1"/>
              <a:t>Børge</a:t>
            </a:r>
            <a:r>
              <a:rPr lang="fr-FR" b="1" dirty="0"/>
              <a:t> </a:t>
            </a:r>
            <a:r>
              <a:rPr lang="fr-FR" b="1" dirty="0" err="1"/>
              <a:t>Grønne</a:t>
            </a:r>
            <a:r>
              <a:rPr lang="fr-FR" b="1" dirty="0"/>
              <a:t> Nordestgaard</a:t>
            </a:r>
            <a:r>
              <a:rPr lang="fr-FR" b="1" baseline="30000" dirty="0"/>
              <a:t>2,10</a:t>
            </a:r>
            <a:r>
              <a:rPr lang="fr-FR" b="1" dirty="0"/>
              <a:t>, Michael Perch</a:t>
            </a:r>
            <a:r>
              <a:rPr lang="fr-FR" b="1" baseline="30000" dirty="0"/>
              <a:t>10,11</a:t>
            </a:r>
            <a:r>
              <a:rPr lang="fr-FR" b="1" dirty="0"/>
              <a:t>, Allan Rasmussen</a:t>
            </a:r>
            <a:r>
              <a:rPr lang="fr-FR" b="1" baseline="30000" dirty="0"/>
              <a:t>6</a:t>
            </a:r>
            <a:r>
              <a:rPr lang="fr-FR" b="1" dirty="0"/>
              <a:t>, Annette Dam Fialla</a:t>
            </a:r>
            <a:r>
              <a:rPr lang="fr-FR" b="1" baseline="30000" dirty="0"/>
              <a:t>12</a:t>
            </a:r>
            <a:r>
              <a:rPr lang="fr-FR" b="1" dirty="0"/>
              <a:t>, Susanne Dam Nielsen</a:t>
            </a:r>
            <a:r>
              <a:rPr lang="fr-FR" b="1" baseline="30000" dirty="0"/>
              <a:t>1,10</a:t>
            </a:r>
            <a:r>
              <a:rPr lang="fr-FR" b="1" dirty="0"/>
              <a:t> </a:t>
            </a:r>
          </a:p>
          <a:p>
            <a:endParaRPr lang="fr-FR" dirty="0"/>
          </a:p>
          <a:p>
            <a:r>
              <a:rPr lang="fr-FR" i="1" baseline="30000" dirty="0"/>
              <a:t>1</a:t>
            </a:r>
            <a:r>
              <a:rPr lang="fr-FR" i="1" dirty="0"/>
              <a:t>Copenhagen </a:t>
            </a:r>
            <a:r>
              <a:rPr lang="fr-FR" i="1" dirty="0" err="1"/>
              <a:t>University</a:t>
            </a:r>
            <a:r>
              <a:rPr lang="fr-FR" i="1" dirty="0"/>
              <a:t> Hospital - </a:t>
            </a:r>
            <a:r>
              <a:rPr lang="fr-FR" i="1" dirty="0" err="1"/>
              <a:t>Rigshospitalet</a:t>
            </a:r>
            <a:r>
              <a:rPr lang="fr-FR" i="1" dirty="0"/>
              <a:t>, </a:t>
            </a:r>
            <a:r>
              <a:rPr lang="fr-FR" i="1" dirty="0" err="1"/>
              <a:t>Department</a:t>
            </a:r>
            <a:r>
              <a:rPr lang="fr-FR" i="1" dirty="0"/>
              <a:t> of </a:t>
            </a:r>
            <a:r>
              <a:rPr lang="fr-FR" i="1" dirty="0" err="1"/>
              <a:t>Infectious</a:t>
            </a:r>
            <a:r>
              <a:rPr lang="fr-FR" i="1" dirty="0"/>
              <a:t> </a:t>
            </a:r>
            <a:r>
              <a:rPr lang="fr-FR" i="1" dirty="0" err="1"/>
              <a:t>Diseases</a:t>
            </a:r>
            <a:r>
              <a:rPr lang="fr-FR" i="1" dirty="0"/>
              <a:t>, </a:t>
            </a:r>
            <a:r>
              <a:rPr lang="fr-FR" i="1" dirty="0" err="1"/>
              <a:t>Copenhagen</a:t>
            </a:r>
            <a:r>
              <a:rPr lang="fr-FR" i="1" dirty="0"/>
              <a:t>, </a:t>
            </a:r>
            <a:r>
              <a:rPr lang="fr-FR" i="1" dirty="0" err="1"/>
              <a:t>Denmark</a:t>
            </a:r>
            <a:r>
              <a:rPr lang="fr-FR" i="1" dirty="0"/>
              <a:t>, </a:t>
            </a:r>
            <a:r>
              <a:rPr lang="fr-FR" i="1" baseline="30000" dirty="0"/>
              <a:t>2</a:t>
            </a:r>
            <a:r>
              <a:rPr lang="fr-FR" i="1" dirty="0"/>
              <a:t>Copenhagen </a:t>
            </a:r>
            <a:r>
              <a:rPr lang="fr-FR" i="1" dirty="0" err="1"/>
              <a:t>University</a:t>
            </a:r>
            <a:r>
              <a:rPr lang="fr-FR" i="1" dirty="0"/>
              <a:t> Hospital - </a:t>
            </a:r>
            <a:r>
              <a:rPr lang="fr-FR" i="1" dirty="0" err="1"/>
              <a:t>Herlev</a:t>
            </a:r>
            <a:r>
              <a:rPr lang="fr-FR" i="1" dirty="0"/>
              <a:t> and Gentofte, </a:t>
            </a:r>
            <a:r>
              <a:rPr lang="fr-FR" i="1" dirty="0" err="1"/>
              <a:t>Department</a:t>
            </a:r>
            <a:r>
              <a:rPr lang="fr-FR" i="1" dirty="0"/>
              <a:t> of </a:t>
            </a:r>
            <a:r>
              <a:rPr lang="fr-FR" i="1" dirty="0" err="1"/>
              <a:t>Clinical</a:t>
            </a:r>
            <a:r>
              <a:rPr lang="fr-FR" i="1" dirty="0"/>
              <a:t> </a:t>
            </a:r>
            <a:r>
              <a:rPr lang="fr-FR" i="1" dirty="0" err="1"/>
              <a:t>Biochemistry</a:t>
            </a:r>
            <a:r>
              <a:rPr lang="fr-FR" i="1" dirty="0"/>
              <a:t>, </a:t>
            </a:r>
            <a:r>
              <a:rPr lang="fr-FR" i="1" dirty="0" err="1"/>
              <a:t>Herlev</a:t>
            </a:r>
            <a:r>
              <a:rPr lang="fr-FR" i="1" dirty="0"/>
              <a:t>, </a:t>
            </a:r>
            <a:r>
              <a:rPr lang="fr-FR" i="1" dirty="0" err="1"/>
              <a:t>Denmark</a:t>
            </a:r>
            <a:r>
              <a:rPr lang="fr-FR" i="1" dirty="0"/>
              <a:t>, </a:t>
            </a:r>
            <a:r>
              <a:rPr lang="fr-FR" i="1" baseline="30000" dirty="0"/>
              <a:t>3</a:t>
            </a:r>
            <a:r>
              <a:rPr lang="fr-FR" i="1" dirty="0"/>
              <a:t>University of </a:t>
            </a:r>
            <a:r>
              <a:rPr lang="fr-FR" i="1" dirty="0" err="1"/>
              <a:t>Copenhagen</a:t>
            </a:r>
            <a:r>
              <a:rPr lang="fr-FR" i="1" dirty="0"/>
              <a:t>, </a:t>
            </a:r>
            <a:r>
              <a:rPr lang="fr-FR" i="1" dirty="0" err="1"/>
              <a:t>Department</a:t>
            </a:r>
            <a:r>
              <a:rPr lang="fr-FR" i="1" dirty="0"/>
              <a:t> of </a:t>
            </a:r>
            <a:r>
              <a:rPr lang="fr-FR" i="1" dirty="0" err="1"/>
              <a:t>Clnical</a:t>
            </a:r>
            <a:r>
              <a:rPr lang="fr-FR" i="1" dirty="0"/>
              <a:t> </a:t>
            </a:r>
            <a:r>
              <a:rPr lang="fr-FR" i="1" dirty="0" err="1"/>
              <a:t>Medicine</a:t>
            </a:r>
            <a:r>
              <a:rPr lang="fr-FR" i="1" dirty="0"/>
              <a:t>, </a:t>
            </a:r>
            <a:r>
              <a:rPr lang="fr-FR" i="1" dirty="0" err="1"/>
              <a:t>Copenhagen</a:t>
            </a:r>
            <a:r>
              <a:rPr lang="fr-FR" i="1" dirty="0"/>
              <a:t>, </a:t>
            </a:r>
            <a:r>
              <a:rPr lang="fr-FR" i="1" dirty="0" err="1"/>
              <a:t>Denmark</a:t>
            </a:r>
            <a:r>
              <a:rPr lang="fr-FR" i="1" dirty="0"/>
              <a:t>, </a:t>
            </a:r>
            <a:r>
              <a:rPr lang="fr-FR" i="1" baseline="30000" dirty="0"/>
              <a:t>4</a:t>
            </a:r>
            <a:r>
              <a:rPr lang="fr-FR" i="1" dirty="0"/>
              <a:t>Copenhagen </a:t>
            </a:r>
            <a:r>
              <a:rPr lang="fr-FR" i="1" dirty="0" err="1"/>
              <a:t>University</a:t>
            </a:r>
            <a:r>
              <a:rPr lang="fr-FR" i="1" dirty="0"/>
              <a:t> Hospital - </a:t>
            </a:r>
            <a:r>
              <a:rPr lang="fr-FR" i="1" dirty="0" err="1"/>
              <a:t>Rigshospitalet</a:t>
            </a:r>
            <a:r>
              <a:rPr lang="fr-FR" i="1" dirty="0"/>
              <a:t>, </a:t>
            </a:r>
            <a:r>
              <a:rPr lang="fr-FR" i="1" dirty="0" err="1"/>
              <a:t>Department</a:t>
            </a:r>
            <a:r>
              <a:rPr lang="fr-FR" i="1" dirty="0"/>
              <a:t> of </a:t>
            </a:r>
            <a:r>
              <a:rPr lang="fr-FR" i="1" dirty="0" err="1"/>
              <a:t>Surgery</a:t>
            </a:r>
            <a:r>
              <a:rPr lang="fr-FR" i="1" dirty="0"/>
              <a:t> and Transplantation, </a:t>
            </a:r>
            <a:r>
              <a:rPr lang="fr-FR" i="1" dirty="0" err="1"/>
              <a:t>Hepatic</a:t>
            </a:r>
            <a:r>
              <a:rPr lang="fr-FR" i="1" dirty="0"/>
              <a:t> </a:t>
            </a:r>
            <a:r>
              <a:rPr lang="fr-FR" i="1" dirty="0" err="1"/>
              <a:t>Malignancy</a:t>
            </a:r>
            <a:r>
              <a:rPr lang="fr-FR" i="1" dirty="0"/>
              <a:t> </a:t>
            </a:r>
            <a:r>
              <a:rPr lang="fr-FR" i="1" dirty="0" err="1"/>
              <a:t>Surgical</a:t>
            </a:r>
            <a:r>
              <a:rPr lang="fr-FR" i="1" dirty="0"/>
              <a:t> </a:t>
            </a:r>
            <a:r>
              <a:rPr lang="fr-FR" i="1" dirty="0" err="1"/>
              <a:t>Research</a:t>
            </a:r>
            <a:r>
              <a:rPr lang="fr-FR" i="1" dirty="0"/>
              <a:t> Unit (HEPSURU), </a:t>
            </a:r>
            <a:r>
              <a:rPr lang="fr-FR" i="1" dirty="0" err="1"/>
              <a:t>Copenhagen</a:t>
            </a:r>
            <a:r>
              <a:rPr lang="fr-FR" i="1" dirty="0"/>
              <a:t>, </a:t>
            </a:r>
            <a:r>
              <a:rPr lang="fr-FR" i="1" dirty="0" err="1"/>
              <a:t>Denmark</a:t>
            </a:r>
            <a:r>
              <a:rPr lang="fr-FR" i="1" dirty="0"/>
              <a:t>, </a:t>
            </a:r>
            <a:r>
              <a:rPr lang="fr-FR" i="1" baseline="30000" dirty="0"/>
              <a:t>5</a:t>
            </a:r>
            <a:r>
              <a:rPr lang="fr-FR" i="1" dirty="0"/>
              <a:t>Copenhagen </a:t>
            </a:r>
            <a:r>
              <a:rPr lang="fr-FR" i="1" dirty="0" err="1"/>
              <a:t>University</a:t>
            </a:r>
            <a:r>
              <a:rPr lang="fr-FR" i="1" dirty="0"/>
              <a:t>, </a:t>
            </a:r>
            <a:r>
              <a:rPr lang="fr-FR" i="1" dirty="0" err="1"/>
              <a:t>Department</a:t>
            </a:r>
            <a:r>
              <a:rPr lang="fr-FR" i="1" dirty="0"/>
              <a:t> of </a:t>
            </a:r>
            <a:r>
              <a:rPr lang="fr-FR" i="1" dirty="0" err="1"/>
              <a:t>Clinical</a:t>
            </a:r>
            <a:r>
              <a:rPr lang="fr-FR" i="1" dirty="0"/>
              <a:t> </a:t>
            </a:r>
            <a:r>
              <a:rPr lang="fr-FR" i="1" dirty="0" err="1"/>
              <a:t>Biochemistry</a:t>
            </a:r>
            <a:r>
              <a:rPr lang="fr-FR" i="1" dirty="0"/>
              <a:t>, </a:t>
            </a:r>
            <a:r>
              <a:rPr lang="fr-FR" i="1" dirty="0" err="1"/>
              <a:t>Copenhagen</a:t>
            </a:r>
            <a:r>
              <a:rPr lang="fr-FR" i="1" dirty="0"/>
              <a:t>, </a:t>
            </a:r>
            <a:r>
              <a:rPr lang="fr-FR" i="1" baseline="30000" dirty="0"/>
              <a:t>6</a:t>
            </a:r>
            <a:r>
              <a:rPr lang="fr-FR" i="1" dirty="0"/>
              <a:t>Copenhagen </a:t>
            </a:r>
            <a:r>
              <a:rPr lang="fr-FR" i="1" dirty="0" err="1"/>
              <a:t>University</a:t>
            </a:r>
            <a:r>
              <a:rPr lang="fr-FR" i="1" dirty="0"/>
              <a:t> Hospital - </a:t>
            </a:r>
            <a:r>
              <a:rPr lang="fr-FR" i="1" dirty="0" err="1"/>
              <a:t>Rigshospitalet</a:t>
            </a:r>
            <a:r>
              <a:rPr lang="fr-FR" i="1" dirty="0"/>
              <a:t>, </a:t>
            </a:r>
            <a:r>
              <a:rPr lang="fr-FR" i="1" dirty="0" err="1"/>
              <a:t>Department</a:t>
            </a:r>
            <a:r>
              <a:rPr lang="fr-FR" i="1" dirty="0"/>
              <a:t> of </a:t>
            </a:r>
            <a:r>
              <a:rPr lang="fr-FR" i="1" dirty="0" err="1"/>
              <a:t>Surgery</a:t>
            </a:r>
            <a:r>
              <a:rPr lang="fr-FR" i="1" dirty="0"/>
              <a:t> and Transplantation, </a:t>
            </a:r>
            <a:r>
              <a:rPr lang="fr-FR" i="1" dirty="0" err="1"/>
              <a:t>Copenhagen</a:t>
            </a:r>
            <a:r>
              <a:rPr lang="fr-FR" i="1" dirty="0"/>
              <a:t>, </a:t>
            </a:r>
            <a:r>
              <a:rPr lang="fr-FR" i="1" dirty="0" err="1"/>
              <a:t>Denmark</a:t>
            </a:r>
            <a:r>
              <a:rPr lang="fr-FR" i="1" dirty="0"/>
              <a:t>, </a:t>
            </a:r>
            <a:r>
              <a:rPr lang="fr-FR" i="1" baseline="30000" dirty="0"/>
              <a:t>7</a:t>
            </a:r>
            <a:r>
              <a:rPr lang="fr-FR" i="1" dirty="0"/>
              <a:t>Copenhagen </a:t>
            </a:r>
            <a:r>
              <a:rPr lang="fr-FR" i="1" dirty="0" err="1"/>
              <a:t>University</a:t>
            </a:r>
            <a:r>
              <a:rPr lang="fr-FR" i="1" dirty="0"/>
              <a:t> Hospital - </a:t>
            </a:r>
            <a:r>
              <a:rPr lang="fr-FR" i="1" dirty="0" err="1"/>
              <a:t>Herlev</a:t>
            </a:r>
            <a:r>
              <a:rPr lang="fr-FR" i="1" dirty="0"/>
              <a:t> and Gentofte, </a:t>
            </a:r>
            <a:r>
              <a:rPr lang="fr-FR" i="1" dirty="0" err="1"/>
              <a:t>Department</a:t>
            </a:r>
            <a:r>
              <a:rPr lang="fr-FR" i="1" dirty="0"/>
              <a:t> of </a:t>
            </a:r>
            <a:r>
              <a:rPr lang="fr-FR" i="1" dirty="0" err="1"/>
              <a:t>Respiratory</a:t>
            </a:r>
            <a:r>
              <a:rPr lang="fr-FR" i="1" dirty="0"/>
              <a:t> </a:t>
            </a:r>
            <a:r>
              <a:rPr lang="fr-FR" i="1" dirty="0" err="1"/>
              <a:t>Medicine</a:t>
            </a:r>
            <a:r>
              <a:rPr lang="fr-FR" i="1" dirty="0"/>
              <a:t>, Gentofte, </a:t>
            </a:r>
            <a:r>
              <a:rPr lang="fr-FR" i="1" dirty="0" err="1"/>
              <a:t>Denmark</a:t>
            </a:r>
            <a:r>
              <a:rPr lang="fr-FR" i="1" dirty="0"/>
              <a:t>, </a:t>
            </a:r>
            <a:r>
              <a:rPr lang="fr-FR" i="1" baseline="30000" dirty="0"/>
              <a:t>8</a:t>
            </a:r>
            <a:r>
              <a:rPr lang="fr-FR" i="1" dirty="0"/>
              <a:t>Odense </a:t>
            </a:r>
            <a:r>
              <a:rPr lang="fr-FR" i="1" dirty="0" err="1"/>
              <a:t>University</a:t>
            </a:r>
            <a:r>
              <a:rPr lang="fr-FR" i="1" dirty="0"/>
              <a:t> Hospital, </a:t>
            </a:r>
            <a:r>
              <a:rPr lang="fr-FR" i="1" dirty="0" err="1"/>
              <a:t>Department</a:t>
            </a:r>
            <a:r>
              <a:rPr lang="fr-FR" i="1" dirty="0"/>
              <a:t> of </a:t>
            </a:r>
            <a:r>
              <a:rPr lang="fr-FR" i="1" dirty="0" err="1"/>
              <a:t>Respiratory</a:t>
            </a:r>
            <a:r>
              <a:rPr lang="fr-FR" i="1" dirty="0"/>
              <a:t> </a:t>
            </a:r>
            <a:r>
              <a:rPr lang="fr-FR" i="1" dirty="0" err="1"/>
              <a:t>Medicine</a:t>
            </a:r>
            <a:r>
              <a:rPr lang="fr-FR" i="1" dirty="0"/>
              <a:t>, South Danish Center for </a:t>
            </a:r>
            <a:r>
              <a:rPr lang="fr-FR" i="1" dirty="0" err="1"/>
              <a:t>Interstitial</a:t>
            </a:r>
            <a:r>
              <a:rPr lang="fr-FR" i="1" dirty="0"/>
              <a:t> Lung </a:t>
            </a:r>
            <a:r>
              <a:rPr lang="fr-FR" i="1" dirty="0" err="1"/>
              <a:t>Diseases</a:t>
            </a:r>
            <a:r>
              <a:rPr lang="fr-FR" i="1" dirty="0"/>
              <a:t> (SCILS), Odense, </a:t>
            </a:r>
            <a:r>
              <a:rPr lang="fr-FR" i="1" dirty="0" err="1"/>
              <a:t>Denmark</a:t>
            </a:r>
            <a:r>
              <a:rPr lang="fr-FR" i="1" dirty="0"/>
              <a:t>, </a:t>
            </a:r>
            <a:r>
              <a:rPr lang="fr-FR" i="1" baseline="30000" dirty="0"/>
              <a:t>9</a:t>
            </a:r>
            <a:r>
              <a:rPr lang="fr-FR" i="1" dirty="0"/>
              <a:t>Aarhus </a:t>
            </a:r>
            <a:r>
              <a:rPr lang="fr-FR" i="1" dirty="0" err="1"/>
              <a:t>University</a:t>
            </a:r>
            <a:r>
              <a:rPr lang="fr-FR" i="1" dirty="0"/>
              <a:t> Hospital, </a:t>
            </a:r>
            <a:r>
              <a:rPr lang="fr-FR" i="1" dirty="0" err="1"/>
              <a:t>Department</a:t>
            </a:r>
            <a:r>
              <a:rPr lang="fr-FR" i="1" dirty="0"/>
              <a:t> of </a:t>
            </a:r>
            <a:r>
              <a:rPr lang="fr-FR" i="1" dirty="0" err="1"/>
              <a:t>Hepatology</a:t>
            </a:r>
            <a:r>
              <a:rPr lang="fr-FR" i="1" dirty="0"/>
              <a:t> and </a:t>
            </a:r>
            <a:r>
              <a:rPr lang="fr-FR" i="1" dirty="0" err="1"/>
              <a:t>Gastroenterology</a:t>
            </a:r>
            <a:r>
              <a:rPr lang="fr-FR" i="1" dirty="0"/>
              <a:t>, Aarhus, </a:t>
            </a:r>
            <a:r>
              <a:rPr lang="fr-FR" i="1" dirty="0" err="1"/>
              <a:t>Denmark</a:t>
            </a:r>
            <a:r>
              <a:rPr lang="fr-FR" i="1" dirty="0"/>
              <a:t>, </a:t>
            </a:r>
            <a:r>
              <a:rPr lang="fr-FR" i="1" baseline="30000" dirty="0"/>
              <a:t>10</a:t>
            </a:r>
            <a:r>
              <a:rPr lang="fr-FR" i="1" dirty="0"/>
              <a:t>University of </a:t>
            </a:r>
            <a:r>
              <a:rPr lang="fr-FR" i="1" dirty="0" err="1"/>
              <a:t>Copenhagen</a:t>
            </a:r>
            <a:r>
              <a:rPr lang="fr-FR" i="1" dirty="0"/>
              <a:t>, </a:t>
            </a:r>
            <a:r>
              <a:rPr lang="fr-FR" i="1" dirty="0" err="1"/>
              <a:t>Department</a:t>
            </a:r>
            <a:r>
              <a:rPr lang="fr-FR" i="1" dirty="0"/>
              <a:t> of </a:t>
            </a:r>
            <a:r>
              <a:rPr lang="fr-FR" i="1" dirty="0" err="1"/>
              <a:t>Clinical</a:t>
            </a:r>
            <a:r>
              <a:rPr lang="fr-FR" i="1" dirty="0"/>
              <a:t> </a:t>
            </a:r>
            <a:r>
              <a:rPr lang="fr-FR" i="1" dirty="0" err="1"/>
              <a:t>Medicine</a:t>
            </a:r>
            <a:r>
              <a:rPr lang="fr-FR" i="1" dirty="0"/>
              <a:t>, </a:t>
            </a:r>
            <a:r>
              <a:rPr lang="fr-FR" i="1" dirty="0" err="1"/>
              <a:t>Copenhagen</a:t>
            </a:r>
            <a:r>
              <a:rPr lang="fr-FR" i="1" dirty="0"/>
              <a:t>, </a:t>
            </a:r>
            <a:r>
              <a:rPr lang="fr-FR" i="1" dirty="0" err="1"/>
              <a:t>Denmark</a:t>
            </a:r>
            <a:r>
              <a:rPr lang="fr-FR" i="1" dirty="0"/>
              <a:t>, </a:t>
            </a:r>
            <a:r>
              <a:rPr lang="fr-FR" i="1" baseline="30000" dirty="0"/>
              <a:t>11</a:t>
            </a:r>
            <a:r>
              <a:rPr lang="fr-FR" i="1" dirty="0"/>
              <a:t>Copenhagen </a:t>
            </a:r>
            <a:r>
              <a:rPr lang="fr-FR" i="1" dirty="0" err="1"/>
              <a:t>University</a:t>
            </a:r>
            <a:r>
              <a:rPr lang="fr-FR" i="1" dirty="0"/>
              <a:t> Hospital - </a:t>
            </a:r>
            <a:r>
              <a:rPr lang="fr-FR" i="1" dirty="0" err="1"/>
              <a:t>Rigshospitalet</a:t>
            </a:r>
            <a:r>
              <a:rPr lang="fr-FR" i="1" dirty="0"/>
              <a:t>, </a:t>
            </a:r>
            <a:r>
              <a:rPr lang="fr-FR" i="1" dirty="0" err="1"/>
              <a:t>Department</a:t>
            </a:r>
            <a:r>
              <a:rPr lang="fr-FR" i="1" dirty="0"/>
              <a:t> of </a:t>
            </a:r>
            <a:r>
              <a:rPr lang="fr-FR" i="1" dirty="0" err="1"/>
              <a:t>Cardiology</a:t>
            </a:r>
            <a:r>
              <a:rPr lang="fr-FR" i="1" dirty="0"/>
              <a:t>, </a:t>
            </a:r>
            <a:r>
              <a:rPr lang="fr-FR" i="1" dirty="0" err="1"/>
              <a:t>Heart</a:t>
            </a:r>
            <a:r>
              <a:rPr lang="fr-FR" i="1" dirty="0"/>
              <a:t> and Lung Transplant Unit, </a:t>
            </a:r>
            <a:r>
              <a:rPr lang="fr-FR" i="1" dirty="0" err="1"/>
              <a:t>Copenhagen</a:t>
            </a:r>
            <a:r>
              <a:rPr lang="fr-FR" i="1" dirty="0"/>
              <a:t>, </a:t>
            </a:r>
            <a:r>
              <a:rPr lang="fr-FR" i="1" dirty="0" err="1"/>
              <a:t>Denmark</a:t>
            </a:r>
            <a:r>
              <a:rPr lang="fr-FR" i="1" dirty="0"/>
              <a:t>, </a:t>
            </a:r>
            <a:r>
              <a:rPr lang="fr-FR" i="1" baseline="30000" dirty="0"/>
              <a:t>12</a:t>
            </a:r>
            <a:r>
              <a:rPr lang="fr-FR" i="1" dirty="0"/>
              <a:t>Odense </a:t>
            </a:r>
            <a:r>
              <a:rPr lang="fr-FR" i="1" dirty="0" err="1"/>
              <a:t>University</a:t>
            </a:r>
            <a:r>
              <a:rPr lang="fr-FR" i="1" dirty="0"/>
              <a:t> Hospital, </a:t>
            </a:r>
            <a:r>
              <a:rPr lang="fr-FR" i="1" dirty="0" err="1"/>
              <a:t>Department</a:t>
            </a:r>
            <a:r>
              <a:rPr lang="fr-FR" i="1" dirty="0"/>
              <a:t> of </a:t>
            </a:r>
            <a:r>
              <a:rPr lang="fr-FR" i="1" dirty="0" err="1"/>
              <a:t>Gastroenterology</a:t>
            </a:r>
            <a:r>
              <a:rPr lang="fr-FR" i="1" dirty="0"/>
              <a:t>, Odense, </a:t>
            </a:r>
            <a:r>
              <a:rPr lang="fr-FR" i="1" dirty="0" err="1"/>
              <a:t>Denmark</a:t>
            </a:r>
            <a:r>
              <a:rPr lang="fr-FR" i="1" dirty="0"/>
              <a:t> </a:t>
            </a:r>
          </a:p>
          <a:p>
            <a:endParaRPr lang="fr-FR" dirty="0"/>
          </a:p>
          <a:p>
            <a:r>
              <a:rPr lang="fr-FR" b="1" dirty="0"/>
              <a:t>Background</a:t>
            </a:r>
            <a:r>
              <a:rPr lang="fr-FR" dirty="0"/>
              <a:t>: There </a:t>
            </a:r>
            <a:r>
              <a:rPr lang="fr-FR" dirty="0" err="1"/>
              <a:t>is</a:t>
            </a:r>
            <a:r>
              <a:rPr lang="fr-FR" dirty="0"/>
              <a:t> a close interaction </a:t>
            </a:r>
            <a:r>
              <a:rPr lang="fr-FR" dirty="0" err="1"/>
              <a:t>between</a:t>
            </a:r>
            <a:r>
              <a:rPr lang="fr-FR" dirty="0"/>
              <a:t> the </a:t>
            </a:r>
            <a:r>
              <a:rPr lang="fr-FR" dirty="0" err="1"/>
              <a:t>liver</a:t>
            </a:r>
            <a:r>
              <a:rPr lang="fr-FR" dirty="0"/>
              <a:t> and the </a:t>
            </a:r>
            <a:r>
              <a:rPr lang="fr-FR" dirty="0" err="1"/>
              <a:t>lungs</a:t>
            </a:r>
            <a:r>
              <a:rPr lang="fr-FR" dirty="0"/>
              <a:t>. </a:t>
            </a:r>
            <a:r>
              <a:rPr lang="fr-FR" dirty="0" err="1"/>
              <a:t>However</a:t>
            </a:r>
            <a:r>
              <a:rPr lang="fr-FR" dirty="0"/>
              <a:t>, the </a:t>
            </a:r>
            <a:r>
              <a:rPr lang="fr-FR" dirty="0" err="1"/>
              <a:t>burden</a:t>
            </a:r>
            <a:r>
              <a:rPr lang="fr-FR" dirty="0"/>
              <a:t> of </a:t>
            </a:r>
            <a:r>
              <a:rPr lang="fr-FR" dirty="0" err="1"/>
              <a:t>pulmonary</a:t>
            </a:r>
            <a:r>
              <a:rPr lang="fr-FR" dirty="0"/>
              <a:t> </a:t>
            </a:r>
            <a:r>
              <a:rPr lang="fr-FR" dirty="0" err="1"/>
              <a:t>diseases</a:t>
            </a:r>
            <a:r>
              <a:rPr lang="fr-FR" dirty="0"/>
              <a:t> </a:t>
            </a:r>
            <a:r>
              <a:rPr lang="fr-FR" dirty="0" err="1"/>
              <a:t>with</a:t>
            </a:r>
            <a:r>
              <a:rPr lang="fr-FR" dirty="0"/>
              <a:t> </a:t>
            </a:r>
            <a:r>
              <a:rPr lang="fr-FR" dirty="0" err="1"/>
              <a:t>airflow</a:t>
            </a:r>
            <a:r>
              <a:rPr lang="fr-FR" dirty="0"/>
              <a:t> limitation in </a:t>
            </a:r>
            <a:r>
              <a:rPr lang="fr-FR" dirty="0" err="1"/>
              <a:t>liver</a:t>
            </a:r>
            <a:r>
              <a:rPr lang="fr-FR" dirty="0"/>
              <a:t> transplant </a:t>
            </a:r>
            <a:r>
              <a:rPr lang="fr-FR" dirty="0" err="1"/>
              <a:t>recipients</a:t>
            </a:r>
            <a:r>
              <a:rPr lang="fr-FR" dirty="0"/>
              <a:t> </a:t>
            </a:r>
            <a:r>
              <a:rPr lang="fr-FR" dirty="0" err="1"/>
              <a:t>is</a:t>
            </a:r>
            <a:r>
              <a:rPr lang="fr-FR" dirty="0"/>
              <a:t> </a:t>
            </a:r>
            <a:r>
              <a:rPr lang="fr-FR" dirty="0" err="1"/>
              <a:t>unknown</a:t>
            </a:r>
            <a:r>
              <a:rPr lang="fr-FR" dirty="0"/>
              <a:t> as </a:t>
            </a:r>
            <a:r>
              <a:rPr lang="fr-FR" dirty="0" err="1"/>
              <a:t>their</a:t>
            </a:r>
            <a:r>
              <a:rPr lang="fr-FR" dirty="0"/>
              <a:t> </a:t>
            </a:r>
            <a:r>
              <a:rPr lang="fr-FR" dirty="0" err="1"/>
              <a:t>assessment</a:t>
            </a:r>
            <a:r>
              <a:rPr lang="fr-FR" dirty="0"/>
              <a:t> </a:t>
            </a:r>
            <a:r>
              <a:rPr lang="fr-FR" dirty="0" err="1"/>
              <a:t>does</a:t>
            </a:r>
            <a:r>
              <a:rPr lang="fr-FR" dirty="0"/>
              <a:t> not </a:t>
            </a:r>
            <a:r>
              <a:rPr lang="fr-FR" dirty="0" err="1"/>
              <a:t>include</a:t>
            </a:r>
            <a:r>
              <a:rPr lang="fr-FR" dirty="0"/>
              <a:t> routine </a:t>
            </a:r>
            <a:r>
              <a:rPr lang="fr-FR" dirty="0" err="1"/>
              <a:t>pulmonary</a:t>
            </a:r>
            <a:r>
              <a:rPr lang="fr-FR" dirty="0"/>
              <a:t> </a:t>
            </a:r>
            <a:r>
              <a:rPr lang="fr-FR" dirty="0" err="1"/>
              <a:t>function</a:t>
            </a:r>
            <a:r>
              <a:rPr lang="fr-FR" dirty="0"/>
              <a:t> tests. This </a:t>
            </a:r>
            <a:r>
              <a:rPr lang="fr-FR" dirty="0" err="1"/>
              <a:t>study</a:t>
            </a:r>
            <a:r>
              <a:rPr lang="fr-FR" dirty="0"/>
              <a:t> </a:t>
            </a:r>
            <a:r>
              <a:rPr lang="fr-FR" dirty="0" err="1"/>
              <a:t>investigated</a:t>
            </a:r>
            <a:r>
              <a:rPr lang="fr-FR" dirty="0"/>
              <a:t> </a:t>
            </a:r>
            <a:r>
              <a:rPr lang="fr-FR" dirty="0" err="1"/>
              <a:t>lung</a:t>
            </a:r>
            <a:r>
              <a:rPr lang="fr-FR" dirty="0"/>
              <a:t> </a:t>
            </a:r>
            <a:r>
              <a:rPr lang="fr-FR" dirty="0" err="1"/>
              <a:t>function</a:t>
            </a:r>
            <a:r>
              <a:rPr lang="fr-FR" dirty="0"/>
              <a:t> </a:t>
            </a:r>
            <a:r>
              <a:rPr lang="fr-FR" dirty="0" err="1"/>
              <a:t>measured</a:t>
            </a:r>
            <a:r>
              <a:rPr lang="fr-FR" dirty="0"/>
              <a:t> by </a:t>
            </a:r>
            <a:r>
              <a:rPr lang="fr-FR" dirty="0" err="1"/>
              <a:t>spirometry</a:t>
            </a:r>
            <a:r>
              <a:rPr lang="fr-FR" dirty="0"/>
              <a:t> in </a:t>
            </a:r>
            <a:r>
              <a:rPr lang="fr-FR" dirty="0" err="1"/>
              <a:t>liver</a:t>
            </a:r>
            <a:r>
              <a:rPr lang="fr-FR" dirty="0"/>
              <a:t> transplant </a:t>
            </a:r>
            <a:r>
              <a:rPr lang="fr-FR" dirty="0" err="1"/>
              <a:t>recipients</a:t>
            </a:r>
            <a:r>
              <a:rPr lang="fr-FR" dirty="0"/>
              <a:t> and in </a:t>
            </a:r>
            <a:r>
              <a:rPr lang="fr-FR" dirty="0" err="1"/>
              <a:t>age</a:t>
            </a:r>
            <a:r>
              <a:rPr lang="fr-FR" dirty="0"/>
              <a:t>- and </a:t>
            </a:r>
            <a:r>
              <a:rPr lang="fr-FR" dirty="0" err="1"/>
              <a:t>sex</a:t>
            </a:r>
            <a:r>
              <a:rPr lang="fr-FR" dirty="0"/>
              <a:t> </a:t>
            </a:r>
            <a:r>
              <a:rPr lang="fr-FR" dirty="0" err="1"/>
              <a:t>matched</a:t>
            </a:r>
            <a:r>
              <a:rPr lang="fr-FR" dirty="0"/>
              <a:t> </a:t>
            </a:r>
            <a:r>
              <a:rPr lang="fr-FR" dirty="0" err="1"/>
              <a:t>controls</a:t>
            </a:r>
            <a:r>
              <a:rPr lang="fr-FR" dirty="0"/>
              <a:t> </a:t>
            </a:r>
            <a:r>
              <a:rPr lang="fr-FR" dirty="0" err="1"/>
              <a:t>from</a:t>
            </a:r>
            <a:r>
              <a:rPr lang="fr-FR" dirty="0"/>
              <a:t> the </a:t>
            </a:r>
            <a:r>
              <a:rPr lang="fr-FR" dirty="0" err="1"/>
              <a:t>general</a:t>
            </a:r>
            <a:r>
              <a:rPr lang="fr-FR" dirty="0"/>
              <a:t> population. The </a:t>
            </a:r>
            <a:r>
              <a:rPr lang="fr-FR" dirty="0" err="1"/>
              <a:t>study</a:t>
            </a:r>
            <a:r>
              <a:rPr lang="fr-FR" dirty="0"/>
              <a:t> </a:t>
            </a:r>
            <a:r>
              <a:rPr lang="fr-FR" dirty="0" err="1"/>
              <a:t>determined</a:t>
            </a:r>
            <a:r>
              <a:rPr lang="fr-FR" dirty="0"/>
              <a:t> the association </a:t>
            </a:r>
            <a:r>
              <a:rPr lang="fr-FR" dirty="0" err="1"/>
              <a:t>between</a:t>
            </a:r>
            <a:r>
              <a:rPr lang="fr-FR" dirty="0"/>
              <a:t> living </a:t>
            </a:r>
            <a:r>
              <a:rPr lang="fr-FR" dirty="0" err="1"/>
              <a:t>with</a:t>
            </a:r>
            <a:r>
              <a:rPr lang="fr-FR" dirty="0"/>
              <a:t> a </a:t>
            </a:r>
            <a:r>
              <a:rPr lang="fr-FR" dirty="0" err="1"/>
              <a:t>transplanted</a:t>
            </a:r>
            <a:r>
              <a:rPr lang="fr-FR" dirty="0"/>
              <a:t> </a:t>
            </a:r>
            <a:r>
              <a:rPr lang="fr-FR" dirty="0" err="1"/>
              <a:t>liver</a:t>
            </a:r>
            <a:r>
              <a:rPr lang="fr-FR" dirty="0"/>
              <a:t> and </a:t>
            </a:r>
            <a:r>
              <a:rPr lang="fr-FR" dirty="0" err="1"/>
              <a:t>airflow</a:t>
            </a:r>
            <a:r>
              <a:rPr lang="fr-FR" dirty="0"/>
              <a:t> limitation as </a:t>
            </a:r>
            <a:r>
              <a:rPr lang="fr-FR" dirty="0" err="1"/>
              <a:t>well</a:t>
            </a:r>
            <a:r>
              <a:rPr lang="fr-FR" dirty="0"/>
              <a:t> as </a:t>
            </a:r>
            <a:r>
              <a:rPr lang="fr-FR" dirty="0" err="1"/>
              <a:t>forced</a:t>
            </a:r>
            <a:r>
              <a:rPr lang="fr-FR" dirty="0"/>
              <a:t> </a:t>
            </a:r>
            <a:r>
              <a:rPr lang="fr-FR" dirty="0" err="1"/>
              <a:t>expiratory</a:t>
            </a:r>
            <a:r>
              <a:rPr lang="fr-FR" dirty="0"/>
              <a:t> volume in one second (FEV1) and </a:t>
            </a:r>
            <a:r>
              <a:rPr lang="fr-FR" dirty="0" err="1"/>
              <a:t>forced</a:t>
            </a:r>
            <a:r>
              <a:rPr lang="fr-FR" dirty="0"/>
              <a:t> vital </a:t>
            </a:r>
            <a:r>
              <a:rPr lang="fr-FR" dirty="0" err="1"/>
              <a:t>capacity</a:t>
            </a:r>
            <a:r>
              <a:rPr lang="fr-FR" dirty="0"/>
              <a:t> (FVC). Risk </a:t>
            </a:r>
            <a:r>
              <a:rPr lang="fr-FR" dirty="0" err="1"/>
              <a:t>factors</a:t>
            </a:r>
            <a:r>
              <a:rPr lang="fr-FR" dirty="0"/>
              <a:t> </a:t>
            </a:r>
            <a:r>
              <a:rPr lang="fr-FR" dirty="0" err="1"/>
              <a:t>associated</a:t>
            </a:r>
            <a:r>
              <a:rPr lang="fr-FR" dirty="0"/>
              <a:t> </a:t>
            </a:r>
            <a:r>
              <a:rPr lang="fr-FR" dirty="0" err="1"/>
              <a:t>with</a:t>
            </a:r>
            <a:r>
              <a:rPr lang="fr-FR" dirty="0"/>
              <a:t> </a:t>
            </a:r>
            <a:r>
              <a:rPr lang="fr-FR" dirty="0" err="1"/>
              <a:t>airflow</a:t>
            </a:r>
            <a:r>
              <a:rPr lang="fr-FR" dirty="0"/>
              <a:t> limitation </a:t>
            </a:r>
            <a:r>
              <a:rPr lang="fr-FR" dirty="0" err="1"/>
              <a:t>was</a:t>
            </a:r>
            <a:r>
              <a:rPr lang="fr-FR" dirty="0"/>
              <a:t> </a:t>
            </a:r>
            <a:r>
              <a:rPr lang="fr-FR" dirty="0" err="1"/>
              <a:t>also</a:t>
            </a:r>
            <a:r>
              <a:rPr lang="fr-FR" dirty="0"/>
              <a:t> </a:t>
            </a:r>
            <a:r>
              <a:rPr lang="fr-FR" dirty="0" err="1"/>
              <a:t>investigated</a:t>
            </a:r>
            <a:r>
              <a:rPr lang="fr-FR" dirty="0"/>
              <a:t>. </a:t>
            </a:r>
          </a:p>
          <a:p>
            <a:r>
              <a:rPr lang="fr-FR" b="1" dirty="0"/>
              <a:t>Methods</a:t>
            </a:r>
            <a:r>
              <a:rPr lang="fr-FR" dirty="0"/>
              <a:t>: </a:t>
            </a:r>
            <a:r>
              <a:rPr lang="fr-FR" dirty="0" err="1"/>
              <a:t>Spirometry</a:t>
            </a:r>
            <a:r>
              <a:rPr lang="fr-FR" dirty="0"/>
              <a:t> </a:t>
            </a:r>
            <a:r>
              <a:rPr lang="fr-FR" dirty="0" err="1"/>
              <a:t>was</a:t>
            </a:r>
            <a:r>
              <a:rPr lang="fr-FR" dirty="0"/>
              <a:t> </a:t>
            </a:r>
            <a:r>
              <a:rPr lang="fr-FR" dirty="0" err="1"/>
              <a:t>performed</a:t>
            </a:r>
            <a:r>
              <a:rPr lang="fr-FR" dirty="0"/>
              <a:t> in 512 </a:t>
            </a:r>
            <a:r>
              <a:rPr lang="fr-FR" dirty="0" err="1"/>
              <a:t>adult</a:t>
            </a:r>
            <a:r>
              <a:rPr lang="fr-FR" dirty="0"/>
              <a:t> </a:t>
            </a:r>
            <a:r>
              <a:rPr lang="fr-FR" dirty="0" err="1"/>
              <a:t>liver</a:t>
            </a:r>
            <a:r>
              <a:rPr lang="fr-FR" dirty="0"/>
              <a:t> transplant </a:t>
            </a:r>
            <a:r>
              <a:rPr lang="fr-FR" dirty="0" err="1"/>
              <a:t>recipients</a:t>
            </a:r>
            <a:r>
              <a:rPr lang="fr-FR" dirty="0"/>
              <a:t> </a:t>
            </a:r>
            <a:r>
              <a:rPr lang="fr-FR" dirty="0" err="1"/>
              <a:t>from</a:t>
            </a:r>
            <a:r>
              <a:rPr lang="fr-FR" dirty="0"/>
              <a:t> The Danish </a:t>
            </a:r>
            <a:r>
              <a:rPr lang="fr-FR" dirty="0" err="1"/>
              <a:t>Comorbidity</a:t>
            </a:r>
            <a:r>
              <a:rPr lang="fr-FR" dirty="0"/>
              <a:t> in </a:t>
            </a:r>
            <a:r>
              <a:rPr lang="fr-FR" dirty="0" err="1"/>
              <a:t>Liver</a:t>
            </a:r>
            <a:r>
              <a:rPr lang="fr-FR" dirty="0"/>
              <a:t> Transplant </a:t>
            </a:r>
            <a:r>
              <a:rPr lang="fr-FR" dirty="0" err="1"/>
              <a:t>Recipients</a:t>
            </a:r>
            <a:r>
              <a:rPr lang="fr-FR" dirty="0"/>
              <a:t> (DACOLT) </a:t>
            </a:r>
            <a:r>
              <a:rPr lang="fr-FR" dirty="0" err="1"/>
              <a:t>study</a:t>
            </a:r>
            <a:r>
              <a:rPr lang="fr-FR" dirty="0"/>
              <a:t> and 2010 </a:t>
            </a:r>
            <a:r>
              <a:rPr lang="fr-FR" dirty="0" err="1"/>
              <a:t>age</a:t>
            </a:r>
            <a:r>
              <a:rPr lang="fr-FR" dirty="0"/>
              <a:t> and </a:t>
            </a:r>
            <a:r>
              <a:rPr lang="fr-FR" dirty="0" err="1"/>
              <a:t>sex</a:t>
            </a:r>
            <a:r>
              <a:rPr lang="fr-FR" dirty="0"/>
              <a:t> </a:t>
            </a:r>
            <a:r>
              <a:rPr lang="fr-FR" dirty="0" err="1"/>
              <a:t>matched</a:t>
            </a:r>
            <a:r>
              <a:rPr lang="fr-FR" dirty="0"/>
              <a:t> </a:t>
            </a:r>
            <a:r>
              <a:rPr lang="fr-FR" dirty="0" err="1"/>
              <a:t>controls</a:t>
            </a:r>
            <a:r>
              <a:rPr lang="fr-FR" dirty="0"/>
              <a:t> </a:t>
            </a:r>
            <a:r>
              <a:rPr lang="fr-FR" dirty="0" err="1"/>
              <a:t>from</a:t>
            </a:r>
            <a:r>
              <a:rPr lang="fr-FR" dirty="0"/>
              <a:t> The </a:t>
            </a:r>
            <a:r>
              <a:rPr lang="fr-FR" dirty="0" err="1"/>
              <a:t>Copenhagen</a:t>
            </a:r>
            <a:r>
              <a:rPr lang="fr-FR" dirty="0"/>
              <a:t> General Population </a:t>
            </a:r>
            <a:r>
              <a:rPr lang="fr-FR" dirty="0" err="1"/>
              <a:t>Study</a:t>
            </a:r>
            <a:r>
              <a:rPr lang="fr-FR" dirty="0"/>
              <a:t> (CGPS). </a:t>
            </a:r>
            <a:r>
              <a:rPr lang="fr-FR" dirty="0" err="1"/>
              <a:t>Airflow</a:t>
            </a:r>
            <a:r>
              <a:rPr lang="fr-FR" dirty="0"/>
              <a:t> limitation </a:t>
            </a:r>
            <a:r>
              <a:rPr lang="fr-FR" dirty="0" err="1"/>
              <a:t>was</a:t>
            </a:r>
            <a:r>
              <a:rPr lang="fr-FR" dirty="0"/>
              <a:t> </a:t>
            </a:r>
            <a:r>
              <a:rPr lang="fr-FR" dirty="0" err="1"/>
              <a:t>defined</a:t>
            </a:r>
            <a:r>
              <a:rPr lang="fr-FR" dirty="0"/>
              <a:t> as FEV</a:t>
            </a:r>
            <a:r>
              <a:rPr lang="fr-FR" baseline="-25000" dirty="0"/>
              <a:t>1</a:t>
            </a:r>
            <a:r>
              <a:rPr lang="fr-FR" dirty="0"/>
              <a:t>/FVC &lt;0.7and </a:t>
            </a:r>
            <a:r>
              <a:rPr lang="fr-FR" dirty="0" err="1"/>
              <a:t>predicted</a:t>
            </a:r>
            <a:r>
              <a:rPr lang="fr-FR" dirty="0"/>
              <a:t> FEV</a:t>
            </a:r>
            <a:r>
              <a:rPr lang="fr-FR" baseline="-25000" dirty="0"/>
              <a:t>1</a:t>
            </a:r>
            <a:r>
              <a:rPr lang="fr-FR" dirty="0"/>
              <a:t> &lt;80% </a:t>
            </a:r>
            <a:r>
              <a:rPr lang="en-US" dirty="0"/>
              <a:t>as recommended by The Global Initiative for Chronic Obstructive Lung Disease.</a:t>
            </a:r>
          </a:p>
          <a:p>
            <a:r>
              <a:rPr lang="en-US" b="1" dirty="0"/>
              <a:t>Results</a:t>
            </a:r>
            <a:r>
              <a:rPr lang="en-US" dirty="0"/>
              <a:t>: Liver transplant recipients had higher prevalence of airflow limitation than controls (10.7% vs. 7.1%, p=0.01). When adjusted for age, sex, ethnicity, cumulated smoking, and educational status, living with a transplanted liver was associated with airflow limitation with an adjusted odds ratio (</a:t>
            </a:r>
            <a:r>
              <a:rPr lang="en-US" dirty="0" err="1"/>
              <a:t>aOR</a:t>
            </a:r>
            <a:r>
              <a:rPr lang="en-US" dirty="0"/>
              <a:t>) of 2.06 (95% confidence interval (CI) 1.4-3.0 p&lt;</a:t>
            </a:r>
            <a:r>
              <a:rPr lang="fr-FR" dirty="0"/>
              <a:t>0.001).</a:t>
            </a:r>
            <a:r>
              <a:rPr lang="en-US" dirty="0"/>
              <a:t> Liver transplant recipients had 363 mL (95% CI 297-430 mL, p&lt;0.001) lower FEV1 and 549 mL (95% CI 467-632 mL, p&lt;0.001) lower FVC than controls. Previous pulmonary infection was associated with airflow limitation in liver transplant recipients (</a:t>
            </a:r>
            <a:r>
              <a:rPr lang="en-US" dirty="0" err="1"/>
              <a:t>aOR</a:t>
            </a:r>
            <a:r>
              <a:rPr lang="en-US" dirty="0"/>
              <a:t> 2.23 [95% CI 1.0-4.7], p=0.03).</a:t>
            </a:r>
          </a:p>
          <a:p>
            <a:r>
              <a:rPr lang="en-US" b="1" dirty="0"/>
              <a:t>Conclusions</a:t>
            </a:r>
            <a:r>
              <a:rPr lang="en-US" dirty="0"/>
              <a:t>: Living with a transplanted liver is independently associated with airflow limitation, lower FEV1 and FVC. Previous pulmonary infection increased the risk of airflow limitation. Increased awareness of pulmonary comorbidities in liver transplant recipients may be warranted.</a:t>
            </a:r>
            <a:endParaRPr lang="fr-FR" dirty="0"/>
          </a:p>
        </p:txBody>
      </p:sp>
      <p:sp>
        <p:nvSpPr>
          <p:cNvPr id="4" name="Espace réservé du numéro de diapositive 3">
            <a:extLst>
              <a:ext uri="{FF2B5EF4-FFF2-40B4-BE49-F238E27FC236}">
                <a16:creationId xmlns:a16="http://schemas.microsoft.com/office/drawing/2014/main" id="{7FCCD3AC-DA86-A227-186F-99E08ADBF2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7816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1190C-3227-AA0B-B30E-019245FDCB0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E34712B-7C5A-FDF9-6151-699314B438D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2A379F2-D060-6C80-A2CC-7C9F2AE499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1" dirty="0" err="1"/>
              <a:t>Abbreviations</a:t>
            </a:r>
            <a:r>
              <a:rPr lang="fr-FR" b="0" i="1" dirty="0"/>
              <a:t>: FEV</a:t>
            </a:r>
            <a:r>
              <a:rPr lang="fr-FR" b="0" i="1" baseline="-25000" dirty="0"/>
              <a:t>1</a:t>
            </a:r>
            <a:r>
              <a:rPr lang="fr-FR" b="0" i="1" dirty="0"/>
              <a:t>, </a:t>
            </a:r>
            <a:r>
              <a:rPr lang="en-US" sz="1200" b="0" i="1" dirty="0">
                <a:latin typeface="Arial" panose="020B0604020202020204" pitchFamily="34" charset="0"/>
                <a:cs typeface="Arial" panose="020B0604020202020204" pitchFamily="34" charset="0"/>
              </a:rPr>
              <a:t>Forced expiratory volume in one second ; FVC, Forced vital capacity ; IQR, </a:t>
            </a:r>
            <a:r>
              <a:rPr lang="fr-FR" b="0" i="1" dirty="0"/>
              <a:t>Interquartile Range; </a:t>
            </a:r>
            <a:r>
              <a:rPr lang="en-US" sz="1200" b="0" i="1" dirty="0">
                <a:latin typeface="Arial" panose="020B0604020202020204" pitchFamily="34" charset="0"/>
                <a:cs typeface="Arial" panose="020B0604020202020204" pitchFamily="34" charset="0"/>
              </a:rPr>
              <a:t>CI</a:t>
            </a:r>
            <a:r>
              <a:rPr lang="fr-FR" b="0" i="1" dirty="0"/>
              <a:t>, </a:t>
            </a:r>
            <a:r>
              <a:rPr lang="en-US" sz="1200" b="0" i="1" dirty="0">
                <a:latin typeface="Arial" panose="020B0604020202020204" pitchFamily="34" charset="0"/>
                <a:cs typeface="Arial" panose="020B0604020202020204" pitchFamily="34" charset="0"/>
              </a:rPr>
              <a:t>Confidence interval</a:t>
            </a:r>
            <a:r>
              <a:rPr lang="fr-FR" b="0" i="1" dirty="0"/>
              <a:t>; </a:t>
            </a:r>
            <a:r>
              <a:rPr lang="fr-FR" b="0" i="1" dirty="0" err="1"/>
              <a:t>aOR</a:t>
            </a:r>
            <a:r>
              <a:rPr lang="fr-FR" b="0" i="1" dirty="0"/>
              <a:t>, </a:t>
            </a:r>
            <a:r>
              <a:rPr lang="fr-FR" b="0" i="1" dirty="0" err="1"/>
              <a:t>adjusted</a:t>
            </a:r>
            <a:r>
              <a:rPr lang="fr-FR" b="0" i="1" dirty="0"/>
              <a:t> </a:t>
            </a:r>
            <a:r>
              <a:rPr lang="fr-FR" b="0" i="1" dirty="0" err="1"/>
              <a:t>odds</a:t>
            </a:r>
            <a:r>
              <a:rPr lang="fr-FR" b="0" i="1" dirty="0"/>
              <a:t> ratio.</a:t>
            </a:r>
          </a:p>
          <a:p>
            <a:endParaRPr lang="fr-FR" dirty="0"/>
          </a:p>
          <a:p>
            <a:r>
              <a:rPr lang="fr-FR" b="1" dirty="0"/>
              <a:t>Reference </a:t>
            </a:r>
            <a:r>
              <a:rPr lang="fr-FR" b="1" dirty="0" err="1"/>
              <a:t>Number</a:t>
            </a:r>
            <a:r>
              <a:rPr lang="fr-FR" b="1" dirty="0"/>
              <a:t>: 421 </a:t>
            </a:r>
          </a:p>
          <a:p>
            <a:r>
              <a:rPr lang="fr-FR" b="1" dirty="0"/>
              <a:t>Living </a:t>
            </a:r>
            <a:r>
              <a:rPr lang="fr-FR" b="1" dirty="0" err="1"/>
              <a:t>with</a:t>
            </a:r>
            <a:r>
              <a:rPr lang="fr-FR" b="1" dirty="0"/>
              <a:t> a </a:t>
            </a:r>
            <a:r>
              <a:rPr lang="fr-FR" b="1" dirty="0" err="1"/>
              <a:t>transplanted</a:t>
            </a:r>
            <a:r>
              <a:rPr lang="fr-FR" b="1" dirty="0"/>
              <a:t> </a:t>
            </a:r>
            <a:r>
              <a:rPr lang="fr-FR" b="1" dirty="0" err="1"/>
              <a:t>liver</a:t>
            </a:r>
            <a:r>
              <a:rPr lang="fr-FR" b="1" dirty="0"/>
              <a:t> </a:t>
            </a:r>
            <a:r>
              <a:rPr lang="fr-FR" b="1" dirty="0" err="1"/>
              <a:t>is</a:t>
            </a:r>
            <a:r>
              <a:rPr lang="fr-FR" b="1" dirty="0"/>
              <a:t> </a:t>
            </a:r>
            <a:r>
              <a:rPr lang="fr-FR" b="1" dirty="0" err="1"/>
              <a:t>associated</a:t>
            </a:r>
            <a:r>
              <a:rPr lang="fr-FR" b="1" dirty="0"/>
              <a:t> </a:t>
            </a:r>
            <a:r>
              <a:rPr lang="fr-FR" b="1" dirty="0" err="1"/>
              <a:t>with</a:t>
            </a:r>
            <a:r>
              <a:rPr lang="fr-FR" b="1" dirty="0"/>
              <a:t> </a:t>
            </a:r>
            <a:r>
              <a:rPr lang="fr-FR" b="1" dirty="0" err="1"/>
              <a:t>airflow</a:t>
            </a:r>
            <a:r>
              <a:rPr lang="fr-FR" b="1" dirty="0"/>
              <a:t> limitation: A </a:t>
            </a:r>
            <a:r>
              <a:rPr lang="fr-FR" b="1" dirty="0" err="1"/>
              <a:t>nationwide</a:t>
            </a:r>
            <a:r>
              <a:rPr lang="fr-FR" b="1" dirty="0"/>
              <a:t> </a:t>
            </a:r>
            <a:r>
              <a:rPr lang="fr-FR" b="1" dirty="0" err="1"/>
              <a:t>cohort</a:t>
            </a:r>
            <a:r>
              <a:rPr lang="fr-FR" b="1" dirty="0"/>
              <a:t> </a:t>
            </a:r>
            <a:r>
              <a:rPr lang="fr-FR" b="1" dirty="0" err="1"/>
              <a:t>study</a:t>
            </a:r>
            <a:r>
              <a:rPr lang="fr-FR" b="1" dirty="0"/>
              <a:t> </a:t>
            </a:r>
          </a:p>
          <a:p>
            <a:endParaRPr lang="fr-FR" dirty="0"/>
          </a:p>
          <a:p>
            <a:r>
              <a:rPr lang="fr-FR" b="1" dirty="0"/>
              <a:t>Nicoline Arentoft</a:t>
            </a:r>
            <a:r>
              <a:rPr lang="fr-FR" b="1" baseline="30000" dirty="0"/>
              <a:t>1</a:t>
            </a:r>
            <a:r>
              <a:rPr lang="fr-FR" b="1" dirty="0"/>
              <a:t>, </a:t>
            </a:r>
            <a:r>
              <a:rPr lang="fr-FR" b="1" dirty="0" err="1"/>
              <a:t>Shoaib</a:t>
            </a:r>
            <a:r>
              <a:rPr lang="fr-FR" b="1" dirty="0"/>
              <a:t> Afzal</a:t>
            </a:r>
            <a:r>
              <a:rPr lang="fr-FR" b="1" baseline="30000" dirty="0"/>
              <a:t>2,3</a:t>
            </a:r>
            <a:r>
              <a:rPr lang="fr-FR" b="1" dirty="0"/>
              <a:t>, Hans-Christian Pommergaard</a:t>
            </a:r>
            <a:r>
              <a:rPr lang="fr-FR" b="1" baseline="30000" dirty="0"/>
              <a:t>4,5</a:t>
            </a:r>
            <a:r>
              <a:rPr lang="fr-FR" b="1" dirty="0"/>
              <a:t>, </a:t>
            </a:r>
            <a:r>
              <a:rPr lang="fr-FR" b="1" dirty="0" err="1"/>
              <a:t>Safura</a:t>
            </a:r>
            <a:r>
              <a:rPr lang="fr-FR" b="1" dirty="0"/>
              <a:t>-Luise Heidari</a:t>
            </a:r>
            <a:r>
              <a:rPr lang="fr-FR" b="1" baseline="30000" dirty="0"/>
              <a:t>1</a:t>
            </a:r>
            <a:r>
              <a:rPr lang="fr-FR" b="1" dirty="0"/>
              <a:t>, Rebekka Faber Thudium</a:t>
            </a:r>
            <a:r>
              <a:rPr lang="fr-FR" b="1" baseline="30000" dirty="0"/>
              <a:t>1</a:t>
            </a:r>
            <a:r>
              <a:rPr lang="fr-FR" b="1" dirty="0"/>
              <a:t>, Paul </a:t>
            </a:r>
            <a:r>
              <a:rPr lang="fr-FR" b="1" dirty="0" err="1"/>
              <a:t>Suno</a:t>
            </a:r>
            <a:r>
              <a:rPr lang="fr-FR" b="1" dirty="0"/>
              <a:t> Krohn</a:t>
            </a:r>
            <a:r>
              <a:rPr lang="fr-FR" b="1" baseline="30000" dirty="0"/>
              <a:t>6</a:t>
            </a:r>
            <a:r>
              <a:rPr lang="fr-FR" b="1" dirty="0"/>
              <a:t>, Jens-</a:t>
            </a:r>
            <a:r>
              <a:rPr lang="fr-FR" b="1" dirty="0" err="1"/>
              <a:t>Ulrik</a:t>
            </a:r>
            <a:r>
              <a:rPr lang="fr-FR" b="1" dirty="0"/>
              <a:t> </a:t>
            </a:r>
            <a:r>
              <a:rPr lang="fr-FR" b="1" dirty="0" err="1"/>
              <a:t>Stæhr</a:t>
            </a:r>
            <a:r>
              <a:rPr lang="fr-FR" b="1" dirty="0"/>
              <a:t> Jensen</a:t>
            </a:r>
            <a:r>
              <a:rPr lang="fr-FR" b="1" baseline="30000" dirty="0"/>
              <a:t>7</a:t>
            </a:r>
            <a:r>
              <a:rPr lang="fr-FR" b="1" dirty="0"/>
              <a:t>, </a:t>
            </a:r>
            <a:r>
              <a:rPr lang="fr-FR" b="1" dirty="0" err="1"/>
              <a:t>Ask</a:t>
            </a:r>
            <a:r>
              <a:rPr lang="fr-FR" b="1" dirty="0"/>
              <a:t> Bock</a:t>
            </a:r>
            <a:r>
              <a:rPr lang="fr-FR" b="1" baseline="30000" dirty="0"/>
              <a:t>1</a:t>
            </a:r>
            <a:r>
              <a:rPr lang="fr-FR" b="1" dirty="0"/>
              <a:t>, Jesper </a:t>
            </a:r>
            <a:r>
              <a:rPr lang="fr-FR" b="1" dirty="0" err="1"/>
              <a:t>Rømhild</a:t>
            </a:r>
            <a:r>
              <a:rPr lang="fr-FR" b="1" dirty="0"/>
              <a:t> Davidsen</a:t>
            </a:r>
            <a:r>
              <a:rPr lang="fr-FR" b="1" baseline="30000" dirty="0"/>
              <a:t>8</a:t>
            </a:r>
            <a:r>
              <a:rPr lang="fr-FR" b="1" dirty="0"/>
              <a:t>, Niels Kristian </a:t>
            </a:r>
            <a:r>
              <a:rPr lang="fr-FR" b="1" dirty="0" err="1"/>
              <a:t>Muff</a:t>
            </a:r>
            <a:r>
              <a:rPr lang="fr-FR" b="1" dirty="0"/>
              <a:t> Aagaard</a:t>
            </a:r>
            <a:r>
              <a:rPr lang="fr-FR" b="1" baseline="30000" dirty="0"/>
              <a:t>9</a:t>
            </a:r>
            <a:r>
              <a:rPr lang="fr-FR" b="1" dirty="0"/>
              <a:t>, </a:t>
            </a:r>
            <a:r>
              <a:rPr lang="fr-FR" b="1" dirty="0" err="1"/>
              <a:t>Børge</a:t>
            </a:r>
            <a:r>
              <a:rPr lang="fr-FR" b="1" dirty="0"/>
              <a:t> </a:t>
            </a:r>
            <a:r>
              <a:rPr lang="fr-FR" b="1" dirty="0" err="1"/>
              <a:t>Grønne</a:t>
            </a:r>
            <a:r>
              <a:rPr lang="fr-FR" b="1" dirty="0"/>
              <a:t> Nordestgaard</a:t>
            </a:r>
            <a:r>
              <a:rPr lang="fr-FR" b="1" baseline="30000" dirty="0"/>
              <a:t>2,10</a:t>
            </a:r>
            <a:r>
              <a:rPr lang="fr-FR" b="1" dirty="0"/>
              <a:t>, Michael Perch</a:t>
            </a:r>
            <a:r>
              <a:rPr lang="fr-FR" b="1" baseline="30000" dirty="0"/>
              <a:t>10,11</a:t>
            </a:r>
            <a:r>
              <a:rPr lang="fr-FR" b="1" dirty="0"/>
              <a:t>, Allan Rasmussen</a:t>
            </a:r>
            <a:r>
              <a:rPr lang="fr-FR" b="1" baseline="30000" dirty="0"/>
              <a:t>6</a:t>
            </a:r>
            <a:r>
              <a:rPr lang="fr-FR" b="1" dirty="0"/>
              <a:t>, Annette Dam Fialla</a:t>
            </a:r>
            <a:r>
              <a:rPr lang="fr-FR" b="1" baseline="30000" dirty="0"/>
              <a:t>12</a:t>
            </a:r>
            <a:r>
              <a:rPr lang="fr-FR" b="1" dirty="0"/>
              <a:t>, Susanne Dam Nielsen</a:t>
            </a:r>
            <a:r>
              <a:rPr lang="fr-FR" b="1" baseline="30000" dirty="0"/>
              <a:t>1,10</a:t>
            </a:r>
            <a:r>
              <a:rPr lang="fr-FR" b="1" dirty="0"/>
              <a:t> </a:t>
            </a:r>
          </a:p>
          <a:p>
            <a:endParaRPr lang="fr-FR" dirty="0"/>
          </a:p>
          <a:p>
            <a:r>
              <a:rPr lang="fr-FR" i="1" baseline="30000" dirty="0"/>
              <a:t>1</a:t>
            </a:r>
            <a:r>
              <a:rPr lang="fr-FR" i="1" dirty="0"/>
              <a:t>Copenhagen </a:t>
            </a:r>
            <a:r>
              <a:rPr lang="fr-FR" i="1" dirty="0" err="1"/>
              <a:t>University</a:t>
            </a:r>
            <a:r>
              <a:rPr lang="fr-FR" i="1" dirty="0"/>
              <a:t> Hospital - </a:t>
            </a:r>
            <a:r>
              <a:rPr lang="fr-FR" i="1" dirty="0" err="1"/>
              <a:t>Rigshospitalet</a:t>
            </a:r>
            <a:r>
              <a:rPr lang="fr-FR" i="1" dirty="0"/>
              <a:t>, </a:t>
            </a:r>
            <a:r>
              <a:rPr lang="fr-FR" i="1" dirty="0" err="1"/>
              <a:t>Department</a:t>
            </a:r>
            <a:r>
              <a:rPr lang="fr-FR" i="1" dirty="0"/>
              <a:t> of </a:t>
            </a:r>
            <a:r>
              <a:rPr lang="fr-FR" i="1" dirty="0" err="1"/>
              <a:t>Infectious</a:t>
            </a:r>
            <a:r>
              <a:rPr lang="fr-FR" i="1" dirty="0"/>
              <a:t> </a:t>
            </a:r>
            <a:r>
              <a:rPr lang="fr-FR" i="1" dirty="0" err="1"/>
              <a:t>Diseases</a:t>
            </a:r>
            <a:r>
              <a:rPr lang="fr-FR" i="1" dirty="0"/>
              <a:t>, </a:t>
            </a:r>
            <a:r>
              <a:rPr lang="fr-FR" i="1" dirty="0" err="1"/>
              <a:t>Copenhagen</a:t>
            </a:r>
            <a:r>
              <a:rPr lang="fr-FR" i="1" dirty="0"/>
              <a:t>, </a:t>
            </a:r>
            <a:r>
              <a:rPr lang="fr-FR" i="1" dirty="0" err="1"/>
              <a:t>Denmark</a:t>
            </a:r>
            <a:r>
              <a:rPr lang="fr-FR" i="1" dirty="0"/>
              <a:t>, </a:t>
            </a:r>
            <a:r>
              <a:rPr lang="fr-FR" i="1" baseline="30000" dirty="0"/>
              <a:t>2</a:t>
            </a:r>
            <a:r>
              <a:rPr lang="fr-FR" i="1" dirty="0"/>
              <a:t>Copenhagen </a:t>
            </a:r>
            <a:r>
              <a:rPr lang="fr-FR" i="1" dirty="0" err="1"/>
              <a:t>University</a:t>
            </a:r>
            <a:r>
              <a:rPr lang="fr-FR" i="1" dirty="0"/>
              <a:t> Hospital - </a:t>
            </a:r>
            <a:r>
              <a:rPr lang="fr-FR" i="1" dirty="0" err="1"/>
              <a:t>Herlev</a:t>
            </a:r>
            <a:r>
              <a:rPr lang="fr-FR" i="1" dirty="0"/>
              <a:t> and Gentofte, </a:t>
            </a:r>
            <a:r>
              <a:rPr lang="fr-FR" i="1" dirty="0" err="1"/>
              <a:t>Department</a:t>
            </a:r>
            <a:r>
              <a:rPr lang="fr-FR" i="1" dirty="0"/>
              <a:t> of </a:t>
            </a:r>
            <a:r>
              <a:rPr lang="fr-FR" i="1" dirty="0" err="1"/>
              <a:t>Clinical</a:t>
            </a:r>
            <a:r>
              <a:rPr lang="fr-FR" i="1" dirty="0"/>
              <a:t> </a:t>
            </a:r>
            <a:r>
              <a:rPr lang="fr-FR" i="1" dirty="0" err="1"/>
              <a:t>Biochemistry</a:t>
            </a:r>
            <a:r>
              <a:rPr lang="fr-FR" i="1" dirty="0"/>
              <a:t>, </a:t>
            </a:r>
            <a:r>
              <a:rPr lang="fr-FR" i="1" dirty="0" err="1"/>
              <a:t>Herlev</a:t>
            </a:r>
            <a:r>
              <a:rPr lang="fr-FR" i="1" dirty="0"/>
              <a:t>, </a:t>
            </a:r>
            <a:r>
              <a:rPr lang="fr-FR" i="1" dirty="0" err="1"/>
              <a:t>Denmark</a:t>
            </a:r>
            <a:r>
              <a:rPr lang="fr-FR" i="1" dirty="0"/>
              <a:t>, </a:t>
            </a:r>
            <a:r>
              <a:rPr lang="fr-FR" i="1" baseline="30000" dirty="0"/>
              <a:t>3</a:t>
            </a:r>
            <a:r>
              <a:rPr lang="fr-FR" i="1" dirty="0"/>
              <a:t>University of </a:t>
            </a:r>
            <a:r>
              <a:rPr lang="fr-FR" i="1" dirty="0" err="1"/>
              <a:t>Copenhagen</a:t>
            </a:r>
            <a:r>
              <a:rPr lang="fr-FR" i="1" dirty="0"/>
              <a:t>, </a:t>
            </a:r>
            <a:r>
              <a:rPr lang="fr-FR" i="1" dirty="0" err="1"/>
              <a:t>Department</a:t>
            </a:r>
            <a:r>
              <a:rPr lang="fr-FR" i="1" dirty="0"/>
              <a:t> of </a:t>
            </a:r>
            <a:r>
              <a:rPr lang="fr-FR" i="1" dirty="0" err="1"/>
              <a:t>Clnical</a:t>
            </a:r>
            <a:r>
              <a:rPr lang="fr-FR" i="1" dirty="0"/>
              <a:t> </a:t>
            </a:r>
            <a:r>
              <a:rPr lang="fr-FR" i="1" dirty="0" err="1"/>
              <a:t>Medicine</a:t>
            </a:r>
            <a:r>
              <a:rPr lang="fr-FR" i="1" dirty="0"/>
              <a:t>, </a:t>
            </a:r>
            <a:r>
              <a:rPr lang="fr-FR" i="1" dirty="0" err="1"/>
              <a:t>Copenhagen</a:t>
            </a:r>
            <a:r>
              <a:rPr lang="fr-FR" i="1" dirty="0"/>
              <a:t>, </a:t>
            </a:r>
            <a:r>
              <a:rPr lang="fr-FR" i="1" dirty="0" err="1"/>
              <a:t>Denmark</a:t>
            </a:r>
            <a:r>
              <a:rPr lang="fr-FR" i="1" dirty="0"/>
              <a:t>, </a:t>
            </a:r>
            <a:r>
              <a:rPr lang="fr-FR" i="1" baseline="30000" dirty="0"/>
              <a:t>4</a:t>
            </a:r>
            <a:r>
              <a:rPr lang="fr-FR" i="1" dirty="0"/>
              <a:t>Copenhagen </a:t>
            </a:r>
            <a:r>
              <a:rPr lang="fr-FR" i="1" dirty="0" err="1"/>
              <a:t>University</a:t>
            </a:r>
            <a:r>
              <a:rPr lang="fr-FR" i="1" dirty="0"/>
              <a:t> Hospital - </a:t>
            </a:r>
            <a:r>
              <a:rPr lang="fr-FR" i="1" dirty="0" err="1"/>
              <a:t>Rigshospitalet</a:t>
            </a:r>
            <a:r>
              <a:rPr lang="fr-FR" i="1" dirty="0"/>
              <a:t>, </a:t>
            </a:r>
            <a:r>
              <a:rPr lang="fr-FR" i="1" dirty="0" err="1"/>
              <a:t>Department</a:t>
            </a:r>
            <a:r>
              <a:rPr lang="fr-FR" i="1" dirty="0"/>
              <a:t> of </a:t>
            </a:r>
            <a:r>
              <a:rPr lang="fr-FR" i="1" dirty="0" err="1"/>
              <a:t>Surgery</a:t>
            </a:r>
            <a:r>
              <a:rPr lang="fr-FR" i="1" dirty="0"/>
              <a:t> and Transplantation, </a:t>
            </a:r>
            <a:r>
              <a:rPr lang="fr-FR" i="1" dirty="0" err="1"/>
              <a:t>Hepatic</a:t>
            </a:r>
            <a:r>
              <a:rPr lang="fr-FR" i="1" dirty="0"/>
              <a:t> </a:t>
            </a:r>
            <a:r>
              <a:rPr lang="fr-FR" i="1" dirty="0" err="1"/>
              <a:t>Malignancy</a:t>
            </a:r>
            <a:r>
              <a:rPr lang="fr-FR" i="1" dirty="0"/>
              <a:t> </a:t>
            </a:r>
            <a:r>
              <a:rPr lang="fr-FR" i="1" dirty="0" err="1"/>
              <a:t>Surgical</a:t>
            </a:r>
            <a:r>
              <a:rPr lang="fr-FR" i="1" dirty="0"/>
              <a:t> </a:t>
            </a:r>
            <a:r>
              <a:rPr lang="fr-FR" i="1" dirty="0" err="1"/>
              <a:t>Research</a:t>
            </a:r>
            <a:r>
              <a:rPr lang="fr-FR" i="1" dirty="0"/>
              <a:t> Unit (HEPSURU), </a:t>
            </a:r>
            <a:r>
              <a:rPr lang="fr-FR" i="1" dirty="0" err="1"/>
              <a:t>Copenhagen</a:t>
            </a:r>
            <a:r>
              <a:rPr lang="fr-FR" i="1" dirty="0"/>
              <a:t>, </a:t>
            </a:r>
            <a:r>
              <a:rPr lang="fr-FR" i="1" dirty="0" err="1"/>
              <a:t>Denmark</a:t>
            </a:r>
            <a:r>
              <a:rPr lang="fr-FR" i="1" dirty="0"/>
              <a:t>, </a:t>
            </a:r>
            <a:r>
              <a:rPr lang="fr-FR" i="1" baseline="30000" dirty="0"/>
              <a:t>5</a:t>
            </a:r>
            <a:r>
              <a:rPr lang="fr-FR" i="1" dirty="0"/>
              <a:t>Copenhagen </a:t>
            </a:r>
            <a:r>
              <a:rPr lang="fr-FR" i="1" dirty="0" err="1"/>
              <a:t>University</a:t>
            </a:r>
            <a:r>
              <a:rPr lang="fr-FR" i="1" dirty="0"/>
              <a:t>, </a:t>
            </a:r>
            <a:r>
              <a:rPr lang="fr-FR" i="1" dirty="0" err="1"/>
              <a:t>Department</a:t>
            </a:r>
            <a:r>
              <a:rPr lang="fr-FR" i="1" dirty="0"/>
              <a:t> of </a:t>
            </a:r>
            <a:r>
              <a:rPr lang="fr-FR" i="1" dirty="0" err="1"/>
              <a:t>Clinical</a:t>
            </a:r>
            <a:r>
              <a:rPr lang="fr-FR" i="1" dirty="0"/>
              <a:t> </a:t>
            </a:r>
            <a:r>
              <a:rPr lang="fr-FR" i="1" dirty="0" err="1"/>
              <a:t>Biochemistry</a:t>
            </a:r>
            <a:r>
              <a:rPr lang="fr-FR" i="1" dirty="0"/>
              <a:t>, </a:t>
            </a:r>
            <a:r>
              <a:rPr lang="fr-FR" i="1" dirty="0" err="1"/>
              <a:t>Copenhagen</a:t>
            </a:r>
            <a:r>
              <a:rPr lang="fr-FR" i="1" dirty="0"/>
              <a:t>, </a:t>
            </a:r>
            <a:r>
              <a:rPr lang="fr-FR" i="1" baseline="30000" dirty="0"/>
              <a:t>6</a:t>
            </a:r>
            <a:r>
              <a:rPr lang="fr-FR" i="1" dirty="0"/>
              <a:t>Copenhagen </a:t>
            </a:r>
            <a:r>
              <a:rPr lang="fr-FR" i="1" dirty="0" err="1"/>
              <a:t>University</a:t>
            </a:r>
            <a:r>
              <a:rPr lang="fr-FR" i="1" dirty="0"/>
              <a:t> Hospital - </a:t>
            </a:r>
            <a:r>
              <a:rPr lang="fr-FR" i="1" dirty="0" err="1"/>
              <a:t>Rigshospitalet</a:t>
            </a:r>
            <a:r>
              <a:rPr lang="fr-FR" i="1" dirty="0"/>
              <a:t>, </a:t>
            </a:r>
            <a:r>
              <a:rPr lang="fr-FR" i="1" dirty="0" err="1"/>
              <a:t>Department</a:t>
            </a:r>
            <a:r>
              <a:rPr lang="fr-FR" i="1" dirty="0"/>
              <a:t> of </a:t>
            </a:r>
            <a:r>
              <a:rPr lang="fr-FR" i="1" dirty="0" err="1"/>
              <a:t>Surgery</a:t>
            </a:r>
            <a:r>
              <a:rPr lang="fr-FR" i="1" dirty="0"/>
              <a:t> and Transplantation, </a:t>
            </a:r>
            <a:r>
              <a:rPr lang="fr-FR" i="1" dirty="0" err="1"/>
              <a:t>Copenhagen</a:t>
            </a:r>
            <a:r>
              <a:rPr lang="fr-FR" i="1" dirty="0"/>
              <a:t>, </a:t>
            </a:r>
            <a:r>
              <a:rPr lang="fr-FR" i="1" dirty="0" err="1"/>
              <a:t>Denmark</a:t>
            </a:r>
            <a:r>
              <a:rPr lang="fr-FR" i="1" dirty="0"/>
              <a:t>, </a:t>
            </a:r>
            <a:r>
              <a:rPr lang="fr-FR" i="1" baseline="30000" dirty="0"/>
              <a:t>7</a:t>
            </a:r>
            <a:r>
              <a:rPr lang="fr-FR" i="1" dirty="0"/>
              <a:t>Copenhagen </a:t>
            </a:r>
            <a:r>
              <a:rPr lang="fr-FR" i="1" dirty="0" err="1"/>
              <a:t>University</a:t>
            </a:r>
            <a:r>
              <a:rPr lang="fr-FR" i="1" dirty="0"/>
              <a:t> Hospital - </a:t>
            </a:r>
            <a:r>
              <a:rPr lang="fr-FR" i="1" dirty="0" err="1"/>
              <a:t>Herlev</a:t>
            </a:r>
            <a:r>
              <a:rPr lang="fr-FR" i="1" dirty="0"/>
              <a:t> and Gentofte, </a:t>
            </a:r>
            <a:r>
              <a:rPr lang="fr-FR" i="1" dirty="0" err="1"/>
              <a:t>Department</a:t>
            </a:r>
            <a:r>
              <a:rPr lang="fr-FR" i="1" dirty="0"/>
              <a:t> of </a:t>
            </a:r>
            <a:r>
              <a:rPr lang="fr-FR" i="1" dirty="0" err="1"/>
              <a:t>Respiratory</a:t>
            </a:r>
            <a:r>
              <a:rPr lang="fr-FR" i="1" dirty="0"/>
              <a:t> </a:t>
            </a:r>
            <a:r>
              <a:rPr lang="fr-FR" i="1" dirty="0" err="1"/>
              <a:t>Medicine</a:t>
            </a:r>
            <a:r>
              <a:rPr lang="fr-FR" i="1" dirty="0"/>
              <a:t>, Gentofte, </a:t>
            </a:r>
            <a:r>
              <a:rPr lang="fr-FR" i="1" dirty="0" err="1"/>
              <a:t>Denmark</a:t>
            </a:r>
            <a:r>
              <a:rPr lang="fr-FR" i="1" dirty="0"/>
              <a:t>, </a:t>
            </a:r>
            <a:r>
              <a:rPr lang="fr-FR" i="1" baseline="30000" dirty="0"/>
              <a:t>8</a:t>
            </a:r>
            <a:r>
              <a:rPr lang="fr-FR" i="1" dirty="0"/>
              <a:t>Odense </a:t>
            </a:r>
            <a:r>
              <a:rPr lang="fr-FR" i="1" dirty="0" err="1"/>
              <a:t>University</a:t>
            </a:r>
            <a:r>
              <a:rPr lang="fr-FR" i="1" dirty="0"/>
              <a:t> Hospital, </a:t>
            </a:r>
            <a:r>
              <a:rPr lang="fr-FR" i="1" dirty="0" err="1"/>
              <a:t>Department</a:t>
            </a:r>
            <a:r>
              <a:rPr lang="fr-FR" i="1" dirty="0"/>
              <a:t> of </a:t>
            </a:r>
            <a:r>
              <a:rPr lang="fr-FR" i="1" dirty="0" err="1"/>
              <a:t>Respiratory</a:t>
            </a:r>
            <a:r>
              <a:rPr lang="fr-FR" i="1" dirty="0"/>
              <a:t> </a:t>
            </a:r>
            <a:r>
              <a:rPr lang="fr-FR" i="1" dirty="0" err="1"/>
              <a:t>Medicine</a:t>
            </a:r>
            <a:r>
              <a:rPr lang="fr-FR" i="1" dirty="0"/>
              <a:t>, South Danish Center for </a:t>
            </a:r>
            <a:r>
              <a:rPr lang="fr-FR" i="1" dirty="0" err="1"/>
              <a:t>Interstitial</a:t>
            </a:r>
            <a:r>
              <a:rPr lang="fr-FR" i="1" dirty="0"/>
              <a:t> Lung </a:t>
            </a:r>
            <a:r>
              <a:rPr lang="fr-FR" i="1" dirty="0" err="1"/>
              <a:t>Diseases</a:t>
            </a:r>
            <a:r>
              <a:rPr lang="fr-FR" i="1" dirty="0"/>
              <a:t> (SCILS), Odense, </a:t>
            </a:r>
            <a:r>
              <a:rPr lang="fr-FR" i="1" dirty="0" err="1"/>
              <a:t>Denmark</a:t>
            </a:r>
            <a:r>
              <a:rPr lang="fr-FR" i="1" dirty="0"/>
              <a:t>, </a:t>
            </a:r>
            <a:r>
              <a:rPr lang="fr-FR" i="1" baseline="30000" dirty="0"/>
              <a:t>9</a:t>
            </a:r>
            <a:r>
              <a:rPr lang="fr-FR" i="1" dirty="0"/>
              <a:t>Aarhus </a:t>
            </a:r>
            <a:r>
              <a:rPr lang="fr-FR" i="1" dirty="0" err="1"/>
              <a:t>University</a:t>
            </a:r>
            <a:r>
              <a:rPr lang="fr-FR" i="1" dirty="0"/>
              <a:t> Hospital, </a:t>
            </a:r>
            <a:r>
              <a:rPr lang="fr-FR" i="1" dirty="0" err="1"/>
              <a:t>Department</a:t>
            </a:r>
            <a:r>
              <a:rPr lang="fr-FR" i="1" dirty="0"/>
              <a:t> of </a:t>
            </a:r>
            <a:r>
              <a:rPr lang="fr-FR" i="1" dirty="0" err="1"/>
              <a:t>Hepatology</a:t>
            </a:r>
            <a:r>
              <a:rPr lang="fr-FR" i="1" dirty="0"/>
              <a:t> and </a:t>
            </a:r>
            <a:r>
              <a:rPr lang="fr-FR" i="1" dirty="0" err="1"/>
              <a:t>Gastroenterology</a:t>
            </a:r>
            <a:r>
              <a:rPr lang="fr-FR" i="1" dirty="0"/>
              <a:t>, Aarhus, </a:t>
            </a:r>
            <a:r>
              <a:rPr lang="fr-FR" i="1" dirty="0" err="1"/>
              <a:t>Denmark</a:t>
            </a:r>
            <a:r>
              <a:rPr lang="fr-FR" i="1" dirty="0"/>
              <a:t>, </a:t>
            </a:r>
            <a:r>
              <a:rPr lang="fr-FR" i="1" baseline="30000" dirty="0"/>
              <a:t>10</a:t>
            </a:r>
            <a:r>
              <a:rPr lang="fr-FR" i="1" dirty="0"/>
              <a:t>University of </a:t>
            </a:r>
            <a:r>
              <a:rPr lang="fr-FR" i="1" dirty="0" err="1"/>
              <a:t>Copenhagen</a:t>
            </a:r>
            <a:r>
              <a:rPr lang="fr-FR" i="1" dirty="0"/>
              <a:t>, </a:t>
            </a:r>
            <a:r>
              <a:rPr lang="fr-FR" i="1" dirty="0" err="1"/>
              <a:t>Department</a:t>
            </a:r>
            <a:r>
              <a:rPr lang="fr-FR" i="1" dirty="0"/>
              <a:t> of </a:t>
            </a:r>
            <a:r>
              <a:rPr lang="fr-FR" i="1" dirty="0" err="1"/>
              <a:t>Clinical</a:t>
            </a:r>
            <a:r>
              <a:rPr lang="fr-FR" i="1" dirty="0"/>
              <a:t> </a:t>
            </a:r>
            <a:r>
              <a:rPr lang="fr-FR" i="1" dirty="0" err="1"/>
              <a:t>Medicine</a:t>
            </a:r>
            <a:r>
              <a:rPr lang="fr-FR" i="1" dirty="0"/>
              <a:t>, </a:t>
            </a:r>
            <a:r>
              <a:rPr lang="fr-FR" i="1" dirty="0" err="1"/>
              <a:t>Copenhagen</a:t>
            </a:r>
            <a:r>
              <a:rPr lang="fr-FR" i="1" dirty="0"/>
              <a:t>, </a:t>
            </a:r>
            <a:r>
              <a:rPr lang="fr-FR" i="1" dirty="0" err="1"/>
              <a:t>Denmark</a:t>
            </a:r>
            <a:r>
              <a:rPr lang="fr-FR" i="1" dirty="0"/>
              <a:t>, </a:t>
            </a:r>
            <a:r>
              <a:rPr lang="fr-FR" i="1" baseline="30000" dirty="0"/>
              <a:t>11</a:t>
            </a:r>
            <a:r>
              <a:rPr lang="fr-FR" i="1" dirty="0"/>
              <a:t>Copenhagen </a:t>
            </a:r>
            <a:r>
              <a:rPr lang="fr-FR" i="1" dirty="0" err="1"/>
              <a:t>University</a:t>
            </a:r>
            <a:r>
              <a:rPr lang="fr-FR" i="1" dirty="0"/>
              <a:t> Hospital - </a:t>
            </a:r>
            <a:r>
              <a:rPr lang="fr-FR" i="1" dirty="0" err="1"/>
              <a:t>Rigshospitalet</a:t>
            </a:r>
            <a:r>
              <a:rPr lang="fr-FR" i="1" dirty="0"/>
              <a:t>, </a:t>
            </a:r>
            <a:r>
              <a:rPr lang="fr-FR" i="1" dirty="0" err="1"/>
              <a:t>Department</a:t>
            </a:r>
            <a:r>
              <a:rPr lang="fr-FR" i="1" dirty="0"/>
              <a:t> of </a:t>
            </a:r>
            <a:r>
              <a:rPr lang="fr-FR" i="1" dirty="0" err="1"/>
              <a:t>Cardiology</a:t>
            </a:r>
            <a:r>
              <a:rPr lang="fr-FR" i="1" dirty="0"/>
              <a:t>, </a:t>
            </a:r>
            <a:r>
              <a:rPr lang="fr-FR" i="1" dirty="0" err="1"/>
              <a:t>Heart</a:t>
            </a:r>
            <a:r>
              <a:rPr lang="fr-FR" i="1" dirty="0"/>
              <a:t> and Lung Transplant Unit, </a:t>
            </a:r>
            <a:r>
              <a:rPr lang="fr-FR" i="1" dirty="0" err="1"/>
              <a:t>Copenhagen</a:t>
            </a:r>
            <a:r>
              <a:rPr lang="fr-FR" i="1" dirty="0"/>
              <a:t>, </a:t>
            </a:r>
            <a:r>
              <a:rPr lang="fr-FR" i="1" dirty="0" err="1"/>
              <a:t>Denmark</a:t>
            </a:r>
            <a:r>
              <a:rPr lang="fr-FR" i="1" dirty="0"/>
              <a:t>, </a:t>
            </a:r>
            <a:r>
              <a:rPr lang="fr-FR" i="1" baseline="30000" dirty="0"/>
              <a:t>12</a:t>
            </a:r>
            <a:r>
              <a:rPr lang="fr-FR" i="1" dirty="0"/>
              <a:t>Odense </a:t>
            </a:r>
            <a:r>
              <a:rPr lang="fr-FR" i="1" dirty="0" err="1"/>
              <a:t>University</a:t>
            </a:r>
            <a:r>
              <a:rPr lang="fr-FR" i="1" dirty="0"/>
              <a:t> Hospital, </a:t>
            </a:r>
            <a:r>
              <a:rPr lang="fr-FR" i="1" dirty="0" err="1"/>
              <a:t>Department</a:t>
            </a:r>
            <a:r>
              <a:rPr lang="fr-FR" i="1" dirty="0"/>
              <a:t> of </a:t>
            </a:r>
            <a:r>
              <a:rPr lang="fr-FR" i="1" dirty="0" err="1"/>
              <a:t>Gastroenterology</a:t>
            </a:r>
            <a:r>
              <a:rPr lang="fr-FR" i="1" dirty="0"/>
              <a:t>, Odense, </a:t>
            </a:r>
            <a:r>
              <a:rPr lang="fr-FR" i="1" dirty="0" err="1"/>
              <a:t>Denmark</a:t>
            </a:r>
            <a:r>
              <a:rPr lang="fr-FR" i="1" dirty="0"/>
              <a:t> </a:t>
            </a:r>
          </a:p>
          <a:p>
            <a:endParaRPr lang="fr-FR" dirty="0"/>
          </a:p>
          <a:p>
            <a:r>
              <a:rPr lang="fr-FR" b="1" dirty="0"/>
              <a:t>Background</a:t>
            </a:r>
            <a:r>
              <a:rPr lang="fr-FR" dirty="0"/>
              <a:t>: There </a:t>
            </a:r>
            <a:r>
              <a:rPr lang="fr-FR" dirty="0" err="1"/>
              <a:t>is</a:t>
            </a:r>
            <a:r>
              <a:rPr lang="fr-FR" dirty="0"/>
              <a:t> a close interaction </a:t>
            </a:r>
            <a:r>
              <a:rPr lang="fr-FR" dirty="0" err="1"/>
              <a:t>between</a:t>
            </a:r>
            <a:r>
              <a:rPr lang="fr-FR" dirty="0"/>
              <a:t> the </a:t>
            </a:r>
            <a:r>
              <a:rPr lang="fr-FR" dirty="0" err="1"/>
              <a:t>liver</a:t>
            </a:r>
            <a:r>
              <a:rPr lang="fr-FR" dirty="0"/>
              <a:t> and the </a:t>
            </a:r>
            <a:r>
              <a:rPr lang="fr-FR" dirty="0" err="1"/>
              <a:t>lungs</a:t>
            </a:r>
            <a:r>
              <a:rPr lang="fr-FR" dirty="0"/>
              <a:t>. </a:t>
            </a:r>
            <a:r>
              <a:rPr lang="fr-FR" dirty="0" err="1"/>
              <a:t>However</a:t>
            </a:r>
            <a:r>
              <a:rPr lang="fr-FR" dirty="0"/>
              <a:t>, the </a:t>
            </a:r>
            <a:r>
              <a:rPr lang="fr-FR" dirty="0" err="1"/>
              <a:t>burden</a:t>
            </a:r>
            <a:r>
              <a:rPr lang="fr-FR" dirty="0"/>
              <a:t> of </a:t>
            </a:r>
            <a:r>
              <a:rPr lang="fr-FR" dirty="0" err="1"/>
              <a:t>pulmonary</a:t>
            </a:r>
            <a:r>
              <a:rPr lang="fr-FR" dirty="0"/>
              <a:t> </a:t>
            </a:r>
            <a:r>
              <a:rPr lang="fr-FR" dirty="0" err="1"/>
              <a:t>diseases</a:t>
            </a:r>
            <a:r>
              <a:rPr lang="fr-FR" dirty="0"/>
              <a:t> </a:t>
            </a:r>
            <a:r>
              <a:rPr lang="fr-FR" dirty="0" err="1"/>
              <a:t>with</a:t>
            </a:r>
            <a:r>
              <a:rPr lang="fr-FR" dirty="0"/>
              <a:t> </a:t>
            </a:r>
            <a:r>
              <a:rPr lang="fr-FR" dirty="0" err="1"/>
              <a:t>airflow</a:t>
            </a:r>
            <a:r>
              <a:rPr lang="fr-FR" dirty="0"/>
              <a:t> limitation in </a:t>
            </a:r>
            <a:r>
              <a:rPr lang="fr-FR" dirty="0" err="1"/>
              <a:t>liver</a:t>
            </a:r>
            <a:r>
              <a:rPr lang="fr-FR" dirty="0"/>
              <a:t> transplant </a:t>
            </a:r>
            <a:r>
              <a:rPr lang="fr-FR" dirty="0" err="1"/>
              <a:t>recipients</a:t>
            </a:r>
            <a:r>
              <a:rPr lang="fr-FR" dirty="0"/>
              <a:t> </a:t>
            </a:r>
            <a:r>
              <a:rPr lang="fr-FR" dirty="0" err="1"/>
              <a:t>is</a:t>
            </a:r>
            <a:r>
              <a:rPr lang="fr-FR" dirty="0"/>
              <a:t> </a:t>
            </a:r>
            <a:r>
              <a:rPr lang="fr-FR" dirty="0" err="1"/>
              <a:t>unknown</a:t>
            </a:r>
            <a:r>
              <a:rPr lang="fr-FR" dirty="0"/>
              <a:t> as </a:t>
            </a:r>
            <a:r>
              <a:rPr lang="fr-FR" dirty="0" err="1"/>
              <a:t>their</a:t>
            </a:r>
            <a:r>
              <a:rPr lang="fr-FR" dirty="0"/>
              <a:t> </a:t>
            </a:r>
            <a:r>
              <a:rPr lang="fr-FR" dirty="0" err="1"/>
              <a:t>assessment</a:t>
            </a:r>
            <a:r>
              <a:rPr lang="fr-FR" dirty="0"/>
              <a:t> </a:t>
            </a:r>
            <a:r>
              <a:rPr lang="fr-FR" dirty="0" err="1"/>
              <a:t>does</a:t>
            </a:r>
            <a:r>
              <a:rPr lang="fr-FR" dirty="0"/>
              <a:t> not </a:t>
            </a:r>
            <a:r>
              <a:rPr lang="fr-FR" dirty="0" err="1"/>
              <a:t>include</a:t>
            </a:r>
            <a:r>
              <a:rPr lang="fr-FR" dirty="0"/>
              <a:t> routine </a:t>
            </a:r>
            <a:r>
              <a:rPr lang="fr-FR" dirty="0" err="1"/>
              <a:t>pulmonary</a:t>
            </a:r>
            <a:r>
              <a:rPr lang="fr-FR" dirty="0"/>
              <a:t> </a:t>
            </a:r>
            <a:r>
              <a:rPr lang="fr-FR" dirty="0" err="1"/>
              <a:t>function</a:t>
            </a:r>
            <a:r>
              <a:rPr lang="fr-FR" dirty="0"/>
              <a:t> tests. This </a:t>
            </a:r>
            <a:r>
              <a:rPr lang="fr-FR" dirty="0" err="1"/>
              <a:t>study</a:t>
            </a:r>
            <a:r>
              <a:rPr lang="fr-FR" dirty="0"/>
              <a:t> </a:t>
            </a:r>
            <a:r>
              <a:rPr lang="fr-FR" dirty="0" err="1"/>
              <a:t>investigated</a:t>
            </a:r>
            <a:r>
              <a:rPr lang="fr-FR" dirty="0"/>
              <a:t> </a:t>
            </a:r>
            <a:r>
              <a:rPr lang="fr-FR" dirty="0" err="1"/>
              <a:t>lung</a:t>
            </a:r>
            <a:r>
              <a:rPr lang="fr-FR" dirty="0"/>
              <a:t> </a:t>
            </a:r>
            <a:r>
              <a:rPr lang="fr-FR" dirty="0" err="1"/>
              <a:t>function</a:t>
            </a:r>
            <a:r>
              <a:rPr lang="fr-FR" dirty="0"/>
              <a:t> </a:t>
            </a:r>
            <a:r>
              <a:rPr lang="fr-FR" dirty="0" err="1"/>
              <a:t>measured</a:t>
            </a:r>
            <a:r>
              <a:rPr lang="fr-FR" dirty="0"/>
              <a:t> by </a:t>
            </a:r>
            <a:r>
              <a:rPr lang="fr-FR" dirty="0" err="1"/>
              <a:t>spirometry</a:t>
            </a:r>
            <a:r>
              <a:rPr lang="fr-FR" dirty="0"/>
              <a:t> in </a:t>
            </a:r>
            <a:r>
              <a:rPr lang="fr-FR" dirty="0" err="1"/>
              <a:t>liver</a:t>
            </a:r>
            <a:r>
              <a:rPr lang="fr-FR" dirty="0"/>
              <a:t> transplant </a:t>
            </a:r>
            <a:r>
              <a:rPr lang="fr-FR" dirty="0" err="1"/>
              <a:t>recipients</a:t>
            </a:r>
            <a:r>
              <a:rPr lang="fr-FR" dirty="0"/>
              <a:t> and in </a:t>
            </a:r>
            <a:r>
              <a:rPr lang="fr-FR" dirty="0" err="1"/>
              <a:t>age</a:t>
            </a:r>
            <a:r>
              <a:rPr lang="fr-FR" dirty="0"/>
              <a:t>- and </a:t>
            </a:r>
            <a:r>
              <a:rPr lang="fr-FR" dirty="0" err="1"/>
              <a:t>sex</a:t>
            </a:r>
            <a:r>
              <a:rPr lang="fr-FR" dirty="0"/>
              <a:t> </a:t>
            </a:r>
            <a:r>
              <a:rPr lang="fr-FR" dirty="0" err="1"/>
              <a:t>matched</a:t>
            </a:r>
            <a:r>
              <a:rPr lang="fr-FR" dirty="0"/>
              <a:t> </a:t>
            </a:r>
            <a:r>
              <a:rPr lang="fr-FR" dirty="0" err="1"/>
              <a:t>controls</a:t>
            </a:r>
            <a:r>
              <a:rPr lang="fr-FR" dirty="0"/>
              <a:t> </a:t>
            </a:r>
            <a:r>
              <a:rPr lang="fr-FR" dirty="0" err="1"/>
              <a:t>from</a:t>
            </a:r>
            <a:r>
              <a:rPr lang="fr-FR" dirty="0"/>
              <a:t> the </a:t>
            </a:r>
            <a:r>
              <a:rPr lang="fr-FR" dirty="0" err="1"/>
              <a:t>general</a:t>
            </a:r>
            <a:r>
              <a:rPr lang="fr-FR" dirty="0"/>
              <a:t> population. The </a:t>
            </a:r>
            <a:r>
              <a:rPr lang="fr-FR" dirty="0" err="1"/>
              <a:t>study</a:t>
            </a:r>
            <a:r>
              <a:rPr lang="fr-FR" dirty="0"/>
              <a:t> </a:t>
            </a:r>
            <a:r>
              <a:rPr lang="fr-FR" dirty="0" err="1"/>
              <a:t>determined</a:t>
            </a:r>
            <a:r>
              <a:rPr lang="fr-FR" dirty="0"/>
              <a:t> the association </a:t>
            </a:r>
            <a:r>
              <a:rPr lang="fr-FR" dirty="0" err="1"/>
              <a:t>between</a:t>
            </a:r>
            <a:r>
              <a:rPr lang="fr-FR" dirty="0"/>
              <a:t> living </a:t>
            </a:r>
            <a:r>
              <a:rPr lang="fr-FR" dirty="0" err="1"/>
              <a:t>with</a:t>
            </a:r>
            <a:r>
              <a:rPr lang="fr-FR" dirty="0"/>
              <a:t> a </a:t>
            </a:r>
            <a:r>
              <a:rPr lang="fr-FR" dirty="0" err="1"/>
              <a:t>transplanted</a:t>
            </a:r>
            <a:r>
              <a:rPr lang="fr-FR" dirty="0"/>
              <a:t> </a:t>
            </a:r>
            <a:r>
              <a:rPr lang="fr-FR" dirty="0" err="1"/>
              <a:t>liver</a:t>
            </a:r>
            <a:r>
              <a:rPr lang="fr-FR" dirty="0"/>
              <a:t> and </a:t>
            </a:r>
            <a:r>
              <a:rPr lang="fr-FR" dirty="0" err="1"/>
              <a:t>airflow</a:t>
            </a:r>
            <a:r>
              <a:rPr lang="fr-FR" dirty="0"/>
              <a:t> limitation as </a:t>
            </a:r>
            <a:r>
              <a:rPr lang="fr-FR" dirty="0" err="1"/>
              <a:t>well</a:t>
            </a:r>
            <a:r>
              <a:rPr lang="fr-FR" dirty="0"/>
              <a:t> as </a:t>
            </a:r>
            <a:r>
              <a:rPr lang="fr-FR" dirty="0" err="1"/>
              <a:t>forced</a:t>
            </a:r>
            <a:r>
              <a:rPr lang="fr-FR" dirty="0"/>
              <a:t> </a:t>
            </a:r>
            <a:r>
              <a:rPr lang="fr-FR" dirty="0" err="1"/>
              <a:t>expiratory</a:t>
            </a:r>
            <a:r>
              <a:rPr lang="fr-FR" dirty="0"/>
              <a:t> volume in one second (FEV1) and </a:t>
            </a:r>
            <a:r>
              <a:rPr lang="fr-FR" dirty="0" err="1"/>
              <a:t>forced</a:t>
            </a:r>
            <a:r>
              <a:rPr lang="fr-FR" dirty="0"/>
              <a:t> vital </a:t>
            </a:r>
            <a:r>
              <a:rPr lang="fr-FR" dirty="0" err="1"/>
              <a:t>capacity</a:t>
            </a:r>
            <a:r>
              <a:rPr lang="fr-FR" dirty="0"/>
              <a:t> (FVC). Risk </a:t>
            </a:r>
            <a:r>
              <a:rPr lang="fr-FR" dirty="0" err="1"/>
              <a:t>factors</a:t>
            </a:r>
            <a:r>
              <a:rPr lang="fr-FR" dirty="0"/>
              <a:t> </a:t>
            </a:r>
            <a:r>
              <a:rPr lang="fr-FR" dirty="0" err="1"/>
              <a:t>associated</a:t>
            </a:r>
            <a:r>
              <a:rPr lang="fr-FR" dirty="0"/>
              <a:t> </a:t>
            </a:r>
            <a:r>
              <a:rPr lang="fr-FR" dirty="0" err="1"/>
              <a:t>with</a:t>
            </a:r>
            <a:r>
              <a:rPr lang="fr-FR" dirty="0"/>
              <a:t> </a:t>
            </a:r>
            <a:r>
              <a:rPr lang="fr-FR" dirty="0" err="1"/>
              <a:t>airflow</a:t>
            </a:r>
            <a:r>
              <a:rPr lang="fr-FR" dirty="0"/>
              <a:t> limitation </a:t>
            </a:r>
            <a:r>
              <a:rPr lang="fr-FR" dirty="0" err="1"/>
              <a:t>was</a:t>
            </a:r>
            <a:r>
              <a:rPr lang="fr-FR" dirty="0"/>
              <a:t> </a:t>
            </a:r>
            <a:r>
              <a:rPr lang="fr-FR" dirty="0" err="1"/>
              <a:t>also</a:t>
            </a:r>
            <a:r>
              <a:rPr lang="fr-FR" dirty="0"/>
              <a:t> </a:t>
            </a:r>
            <a:r>
              <a:rPr lang="fr-FR" dirty="0" err="1"/>
              <a:t>investigated</a:t>
            </a:r>
            <a:r>
              <a:rPr lang="fr-FR" dirty="0"/>
              <a:t>. </a:t>
            </a:r>
          </a:p>
          <a:p>
            <a:r>
              <a:rPr lang="fr-FR" b="1" dirty="0"/>
              <a:t>Methods</a:t>
            </a:r>
            <a:r>
              <a:rPr lang="fr-FR" dirty="0"/>
              <a:t>: </a:t>
            </a:r>
            <a:r>
              <a:rPr lang="fr-FR" dirty="0" err="1"/>
              <a:t>Spirometry</a:t>
            </a:r>
            <a:r>
              <a:rPr lang="fr-FR" dirty="0"/>
              <a:t> </a:t>
            </a:r>
            <a:r>
              <a:rPr lang="fr-FR" dirty="0" err="1"/>
              <a:t>was</a:t>
            </a:r>
            <a:r>
              <a:rPr lang="fr-FR" dirty="0"/>
              <a:t> </a:t>
            </a:r>
            <a:r>
              <a:rPr lang="fr-FR" dirty="0" err="1"/>
              <a:t>performed</a:t>
            </a:r>
            <a:r>
              <a:rPr lang="fr-FR" dirty="0"/>
              <a:t> in 512 </a:t>
            </a:r>
            <a:r>
              <a:rPr lang="fr-FR" dirty="0" err="1"/>
              <a:t>adult</a:t>
            </a:r>
            <a:r>
              <a:rPr lang="fr-FR" dirty="0"/>
              <a:t> </a:t>
            </a:r>
            <a:r>
              <a:rPr lang="fr-FR" dirty="0" err="1"/>
              <a:t>liver</a:t>
            </a:r>
            <a:r>
              <a:rPr lang="fr-FR" dirty="0"/>
              <a:t> transplant </a:t>
            </a:r>
            <a:r>
              <a:rPr lang="fr-FR" dirty="0" err="1"/>
              <a:t>recipients</a:t>
            </a:r>
            <a:r>
              <a:rPr lang="fr-FR" dirty="0"/>
              <a:t> </a:t>
            </a:r>
            <a:r>
              <a:rPr lang="fr-FR" dirty="0" err="1"/>
              <a:t>from</a:t>
            </a:r>
            <a:r>
              <a:rPr lang="fr-FR" dirty="0"/>
              <a:t> The Danish </a:t>
            </a:r>
            <a:r>
              <a:rPr lang="fr-FR" dirty="0" err="1"/>
              <a:t>Comorbidity</a:t>
            </a:r>
            <a:r>
              <a:rPr lang="fr-FR" dirty="0"/>
              <a:t> in </a:t>
            </a:r>
            <a:r>
              <a:rPr lang="fr-FR" dirty="0" err="1"/>
              <a:t>Liver</a:t>
            </a:r>
            <a:r>
              <a:rPr lang="fr-FR" dirty="0"/>
              <a:t> Transplant </a:t>
            </a:r>
            <a:r>
              <a:rPr lang="fr-FR" dirty="0" err="1"/>
              <a:t>Recipients</a:t>
            </a:r>
            <a:r>
              <a:rPr lang="fr-FR" dirty="0"/>
              <a:t> (DACOLT) </a:t>
            </a:r>
            <a:r>
              <a:rPr lang="fr-FR" dirty="0" err="1"/>
              <a:t>study</a:t>
            </a:r>
            <a:r>
              <a:rPr lang="fr-FR" dirty="0"/>
              <a:t> and 2010 </a:t>
            </a:r>
            <a:r>
              <a:rPr lang="fr-FR" dirty="0" err="1"/>
              <a:t>age</a:t>
            </a:r>
            <a:r>
              <a:rPr lang="fr-FR" dirty="0"/>
              <a:t> and </a:t>
            </a:r>
            <a:r>
              <a:rPr lang="fr-FR" dirty="0" err="1"/>
              <a:t>sex</a:t>
            </a:r>
            <a:r>
              <a:rPr lang="fr-FR" dirty="0"/>
              <a:t> </a:t>
            </a:r>
            <a:r>
              <a:rPr lang="fr-FR" dirty="0" err="1"/>
              <a:t>matched</a:t>
            </a:r>
            <a:r>
              <a:rPr lang="fr-FR" dirty="0"/>
              <a:t> </a:t>
            </a:r>
            <a:r>
              <a:rPr lang="fr-FR" dirty="0" err="1"/>
              <a:t>controls</a:t>
            </a:r>
            <a:r>
              <a:rPr lang="fr-FR" dirty="0"/>
              <a:t> </a:t>
            </a:r>
            <a:r>
              <a:rPr lang="fr-FR" dirty="0" err="1"/>
              <a:t>from</a:t>
            </a:r>
            <a:r>
              <a:rPr lang="fr-FR" dirty="0"/>
              <a:t> The </a:t>
            </a:r>
            <a:r>
              <a:rPr lang="fr-FR" dirty="0" err="1"/>
              <a:t>Copenhagen</a:t>
            </a:r>
            <a:r>
              <a:rPr lang="fr-FR" dirty="0"/>
              <a:t> General Population </a:t>
            </a:r>
            <a:r>
              <a:rPr lang="fr-FR" dirty="0" err="1"/>
              <a:t>Study</a:t>
            </a:r>
            <a:r>
              <a:rPr lang="fr-FR" dirty="0"/>
              <a:t> (CGPS). </a:t>
            </a:r>
            <a:r>
              <a:rPr lang="fr-FR" dirty="0" err="1"/>
              <a:t>Airflow</a:t>
            </a:r>
            <a:r>
              <a:rPr lang="fr-FR" dirty="0"/>
              <a:t> limitation </a:t>
            </a:r>
            <a:r>
              <a:rPr lang="fr-FR" dirty="0" err="1"/>
              <a:t>was</a:t>
            </a:r>
            <a:r>
              <a:rPr lang="fr-FR" dirty="0"/>
              <a:t> </a:t>
            </a:r>
            <a:r>
              <a:rPr lang="fr-FR" dirty="0" err="1"/>
              <a:t>defined</a:t>
            </a:r>
            <a:r>
              <a:rPr lang="fr-FR" dirty="0"/>
              <a:t> as FEV</a:t>
            </a:r>
            <a:r>
              <a:rPr lang="fr-FR" baseline="-25000" dirty="0"/>
              <a:t>1</a:t>
            </a:r>
            <a:r>
              <a:rPr lang="fr-FR" dirty="0"/>
              <a:t>/FVC &lt;0.7and </a:t>
            </a:r>
            <a:r>
              <a:rPr lang="fr-FR" dirty="0" err="1"/>
              <a:t>predicted</a:t>
            </a:r>
            <a:r>
              <a:rPr lang="fr-FR" dirty="0"/>
              <a:t> FEV</a:t>
            </a:r>
            <a:r>
              <a:rPr lang="fr-FR" baseline="-25000" dirty="0"/>
              <a:t>1</a:t>
            </a:r>
            <a:r>
              <a:rPr lang="fr-FR" dirty="0"/>
              <a:t> &lt;80% </a:t>
            </a:r>
            <a:r>
              <a:rPr lang="en-US" dirty="0"/>
              <a:t>as recommended by The Global Initiative for Chronic Obstructive Lung Disease.</a:t>
            </a:r>
          </a:p>
          <a:p>
            <a:r>
              <a:rPr lang="en-US" b="1" dirty="0"/>
              <a:t>Results</a:t>
            </a:r>
            <a:r>
              <a:rPr lang="en-US" dirty="0"/>
              <a:t>: Liver transplant recipients had higher prevalence of airflow limitation than controls (10.7% vs. 7.1%, p=0.01). When adjusted for age, sex, ethnicity, cumulated smoking, and educational status, living with a transplanted liver was associated with airflow limitation with an adjusted odds ratio (</a:t>
            </a:r>
            <a:r>
              <a:rPr lang="en-US" dirty="0" err="1"/>
              <a:t>aOR</a:t>
            </a:r>
            <a:r>
              <a:rPr lang="en-US" dirty="0"/>
              <a:t>) of 2.06 (95% confidence interval (CI) 1.4-3.0 p&lt;</a:t>
            </a:r>
            <a:r>
              <a:rPr lang="fr-FR" dirty="0"/>
              <a:t>0.001).</a:t>
            </a:r>
            <a:r>
              <a:rPr lang="en-US" dirty="0"/>
              <a:t> Liver transplant recipients had 363 mL (95% CI 297-430 mL, p&lt;0.001) lower FEV1 and 549 mL (95% CI 467-632 mL, p&lt;0.001) lower FVC than controls. Previous pulmonary infection was associated with airflow limitation in liver transplant recipients (</a:t>
            </a:r>
            <a:r>
              <a:rPr lang="en-US" dirty="0" err="1"/>
              <a:t>aOR</a:t>
            </a:r>
            <a:r>
              <a:rPr lang="en-US" dirty="0"/>
              <a:t> 2.23 [95% CI 1.0-4.7], p=0.03).</a:t>
            </a:r>
          </a:p>
          <a:p>
            <a:r>
              <a:rPr lang="en-US" b="1" dirty="0"/>
              <a:t>Conclusions</a:t>
            </a:r>
            <a:r>
              <a:rPr lang="en-US" dirty="0"/>
              <a:t>: Living with a transplanted liver is independently associated with airflow limitation, lower FEV1 and FVC. Previous pulmonary infection increased the risk of airflow limitation. Increased awareness of pulmonary comorbidities in liver transplant recipients may be warranted.</a:t>
            </a:r>
            <a:endParaRPr lang="fr-FR" dirty="0"/>
          </a:p>
          <a:p>
            <a:endParaRPr lang="fr-FR" dirty="0"/>
          </a:p>
        </p:txBody>
      </p:sp>
      <p:sp>
        <p:nvSpPr>
          <p:cNvPr id="4" name="Espace réservé du numéro de diapositive 3">
            <a:extLst>
              <a:ext uri="{FF2B5EF4-FFF2-40B4-BE49-F238E27FC236}">
                <a16:creationId xmlns:a16="http://schemas.microsoft.com/office/drawing/2014/main" id="{2015DC5C-08A3-0DF7-926C-018988F326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5519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D8191-5407-E281-4B41-7E1E75F2BF0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53B466D-CE29-0F86-D846-D5B603A530B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A235C61-500D-56E1-C8F1-ECEADC11F4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1" dirty="0" err="1"/>
              <a:t>Abbreviations</a:t>
            </a:r>
            <a:r>
              <a:rPr lang="fr-FR" b="0" i="1" dirty="0"/>
              <a:t>: GD, </a:t>
            </a:r>
            <a:r>
              <a:rPr lang="en-US" sz="1200" b="0" i="1" dirty="0">
                <a:latin typeface="Arial" panose="020B0604020202020204" pitchFamily="34" charset="0"/>
                <a:cs typeface="Arial" panose="020B0604020202020204" pitchFamily="34" charset="0"/>
              </a:rPr>
              <a:t>Graft dysfunction; LT, Liver transplantation; dd-cfDNA, Donor-derived cell-free DNA; miRNAs, microRNAs; CMV, Cytomegalovirus; CP, </a:t>
            </a:r>
            <a:r>
              <a:rPr lang="fr-FR" sz="1200" b="0" i="1" dirty="0">
                <a:latin typeface="Arial" panose="020B0604020202020204" pitchFamily="34" charset="0"/>
                <a:cs typeface="Arial" panose="020B0604020202020204" pitchFamily="34" charset="0"/>
              </a:rPr>
              <a:t>C</a:t>
            </a:r>
            <a:r>
              <a:rPr lang="fr-FR" b="0" i="1" dirty="0"/>
              <a:t>opies per </a:t>
            </a:r>
            <a:r>
              <a:rPr lang="fr-FR" b="0" i="1" dirty="0" err="1"/>
              <a:t>mL</a:t>
            </a:r>
            <a:r>
              <a:rPr lang="fr-FR" b="0" i="1" dirty="0"/>
              <a:t>; </a:t>
            </a:r>
            <a:r>
              <a:rPr lang="en-US" sz="1200" b="0" i="1" dirty="0">
                <a:latin typeface="Arial" panose="020B0604020202020204" pitchFamily="34" charset="0"/>
                <a:cs typeface="Arial" panose="020B0604020202020204" pitchFamily="34" charset="0"/>
              </a:rPr>
              <a:t>IRI, </a:t>
            </a:r>
            <a:r>
              <a:rPr lang="fr-FR" b="0" i="1" dirty="0" err="1"/>
              <a:t>Ischemia</a:t>
            </a:r>
            <a:r>
              <a:rPr lang="fr-FR" b="0" i="1" dirty="0"/>
              <a:t> reperfusion injuries; AUROC, </a:t>
            </a:r>
            <a:r>
              <a:rPr lang="en-US" b="0" i="1" dirty="0"/>
              <a:t>Area under the receiver operating characteristic curve; CI, Confidence interval.</a:t>
            </a:r>
          </a:p>
          <a:p>
            <a:endParaRPr lang="fr-FR" b="1" dirty="0"/>
          </a:p>
          <a:p>
            <a:r>
              <a:rPr lang="fr-FR" b="1" dirty="0"/>
              <a:t>Reference </a:t>
            </a:r>
            <a:r>
              <a:rPr lang="fr-FR" b="1" dirty="0" err="1"/>
              <a:t>Number</a:t>
            </a:r>
            <a:r>
              <a:rPr lang="fr-FR" b="1" dirty="0"/>
              <a:t>: 2138 </a:t>
            </a:r>
          </a:p>
          <a:p>
            <a:r>
              <a:rPr lang="fr-FR" b="1" dirty="0"/>
              <a:t>MONITORING OF DD-CFDNA AND MIRNA FOR EARLY DETECTION OF GRAFT DYSFUNCTION IN ADULT LIVER TRANSPLANT </a:t>
            </a:r>
          </a:p>
          <a:p>
            <a:endParaRPr lang="fr-FR" b="1" dirty="0"/>
          </a:p>
          <a:p>
            <a:r>
              <a:rPr lang="fr-FR" b="1" dirty="0" err="1"/>
              <a:t>Judit</a:t>
            </a:r>
            <a:r>
              <a:rPr lang="fr-FR" b="1" dirty="0"/>
              <a:t> Julián</a:t>
            </a:r>
            <a:r>
              <a:rPr lang="fr-FR" b="1" baseline="30000" dirty="0"/>
              <a:t>1</a:t>
            </a:r>
            <a:r>
              <a:rPr lang="fr-FR" b="1" dirty="0"/>
              <a:t>, Olga Millán</a:t>
            </a:r>
            <a:r>
              <a:rPr lang="fr-FR" b="1" baseline="30000" dirty="0"/>
              <a:t>2</a:t>
            </a:r>
            <a:r>
              <a:rPr lang="fr-FR" b="1" dirty="0"/>
              <a:t>, Pablo Ruiz</a:t>
            </a:r>
            <a:r>
              <a:rPr lang="fr-FR" b="1" baseline="30000" dirty="0"/>
              <a:t>3</a:t>
            </a:r>
            <a:r>
              <a:rPr lang="fr-FR" b="1" dirty="0"/>
              <a:t>, Esther Titos</a:t>
            </a:r>
            <a:r>
              <a:rPr lang="fr-FR" b="1" baseline="30000" dirty="0"/>
              <a:t>4</a:t>
            </a:r>
            <a:r>
              <a:rPr lang="fr-FR" b="1" dirty="0"/>
              <a:t>, Alba Díaz</a:t>
            </a:r>
            <a:r>
              <a:rPr lang="fr-FR" b="1" baseline="30000" dirty="0"/>
              <a:t>5</a:t>
            </a:r>
            <a:r>
              <a:rPr lang="fr-FR" b="1" dirty="0"/>
              <a:t>, </a:t>
            </a:r>
            <a:r>
              <a:rPr lang="fr-FR" b="1" dirty="0" err="1"/>
              <a:t>Yiliam</a:t>
            </a:r>
            <a:r>
              <a:rPr lang="fr-FR" b="1" dirty="0"/>
              <a:t> </a:t>
            </a:r>
            <a:r>
              <a:rPr lang="fr-FR" b="1" dirty="0" err="1"/>
              <a:t>Fundora</a:t>
            </a:r>
            <a:r>
              <a:rPr lang="fr-FR" b="1" dirty="0"/>
              <a:t> Suárez</a:t>
            </a:r>
            <a:r>
              <a:rPr lang="fr-FR" b="1" baseline="30000" dirty="0"/>
              <a:t>6</a:t>
            </a:r>
            <a:r>
              <a:rPr lang="fr-FR" b="1" dirty="0"/>
              <a:t>, Jordi Colmenero</a:t>
            </a:r>
            <a:r>
              <a:rPr lang="fr-FR" b="1" baseline="30000" dirty="0"/>
              <a:t>3</a:t>
            </a:r>
            <a:r>
              <a:rPr lang="fr-FR" b="1" dirty="0"/>
              <a:t>, Constantino Fondevila</a:t>
            </a:r>
            <a:r>
              <a:rPr lang="fr-FR" b="1" baseline="30000" dirty="0"/>
              <a:t>7</a:t>
            </a:r>
            <a:r>
              <a:rPr lang="fr-FR" b="1" dirty="0"/>
              <a:t>, Joan Anton Puig</a:t>
            </a:r>
            <a:r>
              <a:rPr lang="fr-FR" b="1" baseline="30000" dirty="0"/>
              <a:t>4</a:t>
            </a:r>
            <a:r>
              <a:rPr lang="fr-FR" b="1" dirty="0"/>
              <a:t>, </a:t>
            </a:r>
            <a:r>
              <a:rPr lang="fr-FR" b="1" dirty="0" err="1"/>
              <a:t>Mercè</a:t>
            </a:r>
            <a:r>
              <a:rPr lang="fr-FR" b="1" dirty="0"/>
              <a:t> Brunet</a:t>
            </a:r>
            <a:r>
              <a:rPr lang="fr-FR" b="1" baseline="30000" dirty="0"/>
              <a:t>8</a:t>
            </a:r>
            <a:r>
              <a:rPr lang="fr-FR" b="1" dirty="0"/>
              <a:t> </a:t>
            </a:r>
          </a:p>
          <a:p>
            <a:endParaRPr lang="fr-FR" dirty="0"/>
          </a:p>
          <a:p>
            <a:r>
              <a:rPr lang="fr-FR" i="1" baseline="30000" dirty="0"/>
              <a:t>1</a:t>
            </a:r>
            <a:r>
              <a:rPr lang="fr-FR" i="1" dirty="0"/>
              <a:t>Biochemistry and </a:t>
            </a:r>
            <a:r>
              <a:rPr lang="fr-FR" i="1" dirty="0" err="1"/>
              <a:t>Molecular</a:t>
            </a:r>
            <a:r>
              <a:rPr lang="fr-FR" i="1" dirty="0"/>
              <a:t> </a:t>
            </a:r>
            <a:r>
              <a:rPr lang="fr-FR" i="1" dirty="0" err="1"/>
              <a:t>Genetics</a:t>
            </a:r>
            <a:r>
              <a:rPr lang="fr-FR" i="1" dirty="0"/>
              <a:t>, </a:t>
            </a:r>
            <a:r>
              <a:rPr lang="fr-FR" i="1" dirty="0" err="1"/>
              <a:t>Biomedical</a:t>
            </a:r>
            <a:r>
              <a:rPr lang="fr-FR" i="1" dirty="0"/>
              <a:t> Diagnostic Center, Hospital </a:t>
            </a:r>
            <a:r>
              <a:rPr lang="fr-FR" i="1" dirty="0" err="1"/>
              <a:t>Clínic</a:t>
            </a:r>
            <a:r>
              <a:rPr lang="fr-FR" i="1" dirty="0"/>
              <a:t>, Barcelona, </a:t>
            </a:r>
            <a:r>
              <a:rPr lang="fr-FR" i="1" baseline="30000" dirty="0"/>
              <a:t>2</a:t>
            </a:r>
            <a:r>
              <a:rPr lang="fr-FR" i="1" dirty="0"/>
              <a:t>Liver and Digestive </a:t>
            </a:r>
            <a:r>
              <a:rPr lang="fr-FR" i="1" dirty="0" err="1"/>
              <a:t>Diseases</a:t>
            </a:r>
            <a:r>
              <a:rPr lang="fr-FR" i="1" dirty="0"/>
              <a:t> Networking </a:t>
            </a:r>
            <a:r>
              <a:rPr lang="fr-FR" i="1" dirty="0" err="1"/>
              <a:t>Biomedical</a:t>
            </a:r>
            <a:r>
              <a:rPr lang="fr-FR" i="1" dirty="0"/>
              <a:t> </a:t>
            </a:r>
            <a:r>
              <a:rPr lang="fr-FR" i="1" dirty="0" err="1"/>
              <a:t>Research</a:t>
            </a:r>
            <a:r>
              <a:rPr lang="fr-FR" i="1" dirty="0"/>
              <a:t> Centre (</a:t>
            </a:r>
            <a:r>
              <a:rPr lang="fr-FR" i="1" dirty="0" err="1"/>
              <a:t>CIBERehd</a:t>
            </a:r>
            <a:r>
              <a:rPr lang="fr-FR" i="1" dirty="0"/>
              <a:t>), </a:t>
            </a:r>
            <a:r>
              <a:rPr lang="fr-FR" i="1" dirty="0" err="1"/>
              <a:t>Pharmacology</a:t>
            </a:r>
            <a:r>
              <a:rPr lang="fr-FR" i="1" dirty="0"/>
              <a:t> and </a:t>
            </a:r>
            <a:r>
              <a:rPr lang="fr-FR" i="1" dirty="0" err="1"/>
              <a:t>Toxicology</a:t>
            </a:r>
            <a:r>
              <a:rPr lang="fr-FR" i="1" dirty="0"/>
              <a:t>, </a:t>
            </a:r>
            <a:r>
              <a:rPr lang="fr-FR" i="1" dirty="0" err="1"/>
              <a:t>Biomedical</a:t>
            </a:r>
            <a:r>
              <a:rPr lang="fr-FR" i="1" dirty="0"/>
              <a:t> Diagnostic Center , Hospital </a:t>
            </a:r>
            <a:r>
              <a:rPr lang="fr-FR" i="1" dirty="0" err="1"/>
              <a:t>Clínic</a:t>
            </a:r>
            <a:r>
              <a:rPr lang="fr-FR" i="1" dirty="0"/>
              <a:t> Barcelona, IDIBAPS, </a:t>
            </a:r>
            <a:r>
              <a:rPr lang="fr-FR" i="1" dirty="0" err="1"/>
              <a:t>University</a:t>
            </a:r>
            <a:r>
              <a:rPr lang="fr-FR" i="1" dirty="0"/>
              <a:t> of Barcelona, Barcelona, </a:t>
            </a:r>
            <a:r>
              <a:rPr lang="fr-FR" i="1" baseline="30000" dirty="0"/>
              <a:t>3</a:t>
            </a:r>
            <a:r>
              <a:rPr lang="fr-FR" i="1" dirty="0"/>
              <a:t>Liver Unit, Hospital Clinic, IDIBAPS, </a:t>
            </a:r>
            <a:r>
              <a:rPr lang="fr-FR" i="1" dirty="0" err="1"/>
              <a:t>CIBERehd</a:t>
            </a:r>
            <a:r>
              <a:rPr lang="fr-FR" i="1" dirty="0"/>
              <a:t>, </a:t>
            </a:r>
            <a:r>
              <a:rPr lang="fr-FR" i="1" dirty="0" err="1"/>
              <a:t>University</a:t>
            </a:r>
            <a:r>
              <a:rPr lang="fr-FR" i="1" dirty="0"/>
              <a:t> of Barcelona, Barcelona, </a:t>
            </a:r>
            <a:r>
              <a:rPr lang="fr-FR" i="1" baseline="30000" dirty="0"/>
              <a:t>4</a:t>
            </a:r>
            <a:r>
              <a:rPr lang="fr-FR" i="1" dirty="0"/>
              <a:t>Molecular </a:t>
            </a:r>
            <a:r>
              <a:rPr lang="fr-FR" i="1" dirty="0" err="1"/>
              <a:t>Biology</a:t>
            </a:r>
            <a:r>
              <a:rPr lang="fr-FR" i="1" dirty="0"/>
              <a:t> CORE </a:t>
            </a:r>
            <a:r>
              <a:rPr lang="fr-FR" i="1" dirty="0" err="1"/>
              <a:t>Laboratory</a:t>
            </a:r>
            <a:r>
              <a:rPr lang="fr-FR" i="1" dirty="0"/>
              <a:t>, </a:t>
            </a:r>
            <a:r>
              <a:rPr lang="fr-FR" i="1" dirty="0" err="1"/>
              <a:t>Biomedical</a:t>
            </a:r>
            <a:r>
              <a:rPr lang="fr-FR" i="1" dirty="0"/>
              <a:t> Diagnostic Centre , Hospital </a:t>
            </a:r>
            <a:r>
              <a:rPr lang="fr-FR" i="1" dirty="0" err="1"/>
              <a:t>Clínic</a:t>
            </a:r>
            <a:r>
              <a:rPr lang="fr-FR" i="1" dirty="0"/>
              <a:t>, Barcelona, </a:t>
            </a:r>
            <a:r>
              <a:rPr lang="fr-FR" i="1" baseline="30000" dirty="0"/>
              <a:t>5</a:t>
            </a:r>
            <a:r>
              <a:rPr lang="fr-FR" i="1" dirty="0"/>
              <a:t>Pathological </a:t>
            </a:r>
            <a:r>
              <a:rPr lang="fr-FR" i="1" dirty="0" err="1"/>
              <a:t>Anatomy</a:t>
            </a:r>
            <a:r>
              <a:rPr lang="fr-FR" i="1" dirty="0"/>
              <a:t>, </a:t>
            </a:r>
            <a:r>
              <a:rPr lang="fr-FR" i="1" dirty="0" err="1"/>
              <a:t>Biomedical</a:t>
            </a:r>
            <a:r>
              <a:rPr lang="fr-FR" i="1" dirty="0"/>
              <a:t> Diagnostic Centre , Hospital </a:t>
            </a:r>
            <a:r>
              <a:rPr lang="fr-FR" i="1" dirty="0" err="1"/>
              <a:t>Clínic</a:t>
            </a:r>
            <a:r>
              <a:rPr lang="fr-FR" i="1" dirty="0"/>
              <a:t>, Barcelona, </a:t>
            </a:r>
            <a:r>
              <a:rPr lang="fr-FR" i="1" baseline="30000" dirty="0"/>
              <a:t>6</a:t>
            </a:r>
            <a:r>
              <a:rPr lang="fr-FR" i="1" dirty="0"/>
              <a:t>Department of General and Digestive </a:t>
            </a:r>
            <a:r>
              <a:rPr lang="fr-FR" i="1" dirty="0" err="1"/>
              <a:t>Surgery</a:t>
            </a:r>
            <a:r>
              <a:rPr lang="fr-FR" i="1" dirty="0"/>
              <a:t> , Hospital </a:t>
            </a:r>
            <a:r>
              <a:rPr lang="fr-FR" i="1" dirty="0" err="1"/>
              <a:t>Clínic</a:t>
            </a:r>
            <a:r>
              <a:rPr lang="fr-FR" i="1" dirty="0"/>
              <a:t>, IDIBAPS, </a:t>
            </a:r>
            <a:r>
              <a:rPr lang="fr-FR" i="1" dirty="0" err="1"/>
              <a:t>University</a:t>
            </a:r>
            <a:r>
              <a:rPr lang="fr-FR" i="1" dirty="0"/>
              <a:t> of Barcelona, Barcelona, </a:t>
            </a:r>
            <a:r>
              <a:rPr lang="fr-FR" i="1" baseline="30000" dirty="0"/>
              <a:t>7</a:t>
            </a:r>
            <a:r>
              <a:rPr lang="fr-FR" i="1" dirty="0"/>
              <a:t>General &amp; Digestive </a:t>
            </a:r>
            <a:r>
              <a:rPr lang="fr-FR" i="1" dirty="0" err="1"/>
              <a:t>Surgery</a:t>
            </a:r>
            <a:r>
              <a:rPr lang="fr-FR" i="1" dirty="0"/>
              <a:t> Service, Hospital </a:t>
            </a:r>
            <a:r>
              <a:rPr lang="fr-FR" i="1" dirty="0" err="1"/>
              <a:t>Universitario</a:t>
            </a:r>
            <a:r>
              <a:rPr lang="fr-FR" i="1" dirty="0"/>
              <a:t> La Paz, </a:t>
            </a:r>
            <a:r>
              <a:rPr lang="fr-FR" i="1" dirty="0" err="1"/>
              <a:t>IdiPAZ</a:t>
            </a:r>
            <a:r>
              <a:rPr lang="fr-FR" i="1" dirty="0"/>
              <a:t>, </a:t>
            </a:r>
            <a:r>
              <a:rPr lang="fr-FR" i="1" dirty="0" err="1"/>
              <a:t>CIBERehd</a:t>
            </a:r>
            <a:r>
              <a:rPr lang="fr-FR" i="1" dirty="0"/>
              <a:t>, Madrid, </a:t>
            </a:r>
            <a:r>
              <a:rPr lang="fr-FR" i="1" baseline="30000" dirty="0"/>
              <a:t>8</a:t>
            </a:r>
            <a:r>
              <a:rPr lang="fr-FR" i="1" dirty="0"/>
              <a:t>Pharmacology and </a:t>
            </a:r>
            <a:r>
              <a:rPr lang="fr-FR" i="1" dirty="0" err="1"/>
              <a:t>Toxicology</a:t>
            </a:r>
            <a:r>
              <a:rPr lang="fr-FR" i="1" dirty="0"/>
              <a:t>, </a:t>
            </a:r>
            <a:r>
              <a:rPr lang="fr-FR" i="1" dirty="0" err="1"/>
              <a:t>Biomedical</a:t>
            </a:r>
            <a:r>
              <a:rPr lang="fr-FR" i="1" dirty="0"/>
              <a:t> Diagnostic Center , Hospital </a:t>
            </a:r>
            <a:r>
              <a:rPr lang="fr-FR" i="1" dirty="0" err="1"/>
              <a:t>Clínic</a:t>
            </a:r>
            <a:r>
              <a:rPr lang="fr-FR" i="1" dirty="0"/>
              <a:t> Barcelona, IDIBAPS, </a:t>
            </a:r>
            <a:r>
              <a:rPr lang="fr-FR" i="1" dirty="0" err="1"/>
              <a:t>CIBERehd</a:t>
            </a:r>
            <a:r>
              <a:rPr lang="fr-FR" i="1" dirty="0"/>
              <a:t>, </a:t>
            </a:r>
            <a:r>
              <a:rPr lang="fr-FR" i="1" dirty="0" err="1"/>
              <a:t>University</a:t>
            </a:r>
            <a:r>
              <a:rPr lang="fr-FR" i="1" dirty="0"/>
              <a:t> of Barcelona, Barcelona </a:t>
            </a:r>
          </a:p>
          <a:p>
            <a:endParaRPr lang="fr-FR" dirty="0"/>
          </a:p>
          <a:p>
            <a:r>
              <a:rPr lang="fr-FR" b="1" dirty="0"/>
              <a:t>Background</a:t>
            </a:r>
            <a:r>
              <a:rPr lang="fr-FR" dirty="0"/>
              <a:t>: The </a:t>
            </a:r>
            <a:r>
              <a:rPr lang="fr-FR" dirty="0" err="1"/>
              <a:t>diagnosis</a:t>
            </a:r>
            <a:r>
              <a:rPr lang="fr-FR" dirty="0"/>
              <a:t> of </a:t>
            </a:r>
            <a:r>
              <a:rPr lang="fr-FR" dirty="0" err="1"/>
              <a:t>graft</a:t>
            </a:r>
            <a:r>
              <a:rPr lang="fr-FR" dirty="0"/>
              <a:t> </a:t>
            </a:r>
            <a:r>
              <a:rPr lang="fr-FR" dirty="0" err="1"/>
              <a:t>dysfunction</a:t>
            </a:r>
            <a:r>
              <a:rPr lang="fr-FR" dirty="0"/>
              <a:t> (GD) </a:t>
            </a:r>
            <a:r>
              <a:rPr lang="fr-FR" dirty="0" err="1"/>
              <a:t>remains</a:t>
            </a:r>
            <a:r>
              <a:rPr lang="fr-FR" dirty="0"/>
              <a:t> a challenge in </a:t>
            </a:r>
            <a:r>
              <a:rPr lang="fr-FR" dirty="0" err="1"/>
              <a:t>liver</a:t>
            </a:r>
            <a:r>
              <a:rPr lang="fr-FR" dirty="0"/>
              <a:t> transplantation (LT), </a:t>
            </a:r>
            <a:r>
              <a:rPr lang="fr-FR" dirty="0" err="1"/>
              <a:t>necessitating</a:t>
            </a:r>
            <a:r>
              <a:rPr lang="fr-FR" dirty="0"/>
              <a:t> the identification of reliable non-invasive </a:t>
            </a:r>
            <a:r>
              <a:rPr lang="fr-FR" dirty="0" err="1"/>
              <a:t>biomarkers</a:t>
            </a:r>
            <a:r>
              <a:rPr lang="fr-FR" dirty="0"/>
              <a:t>. </a:t>
            </a:r>
            <a:r>
              <a:rPr lang="fr-FR" dirty="0" err="1"/>
              <a:t>Donor-derived</a:t>
            </a:r>
            <a:r>
              <a:rPr lang="fr-FR" dirty="0"/>
              <a:t> </a:t>
            </a:r>
            <a:r>
              <a:rPr lang="fr-FR" dirty="0" err="1"/>
              <a:t>cell</a:t>
            </a:r>
            <a:r>
              <a:rPr lang="fr-FR" dirty="0"/>
              <a:t>-free DNA (dd-</a:t>
            </a:r>
            <a:r>
              <a:rPr lang="fr-FR" dirty="0" err="1"/>
              <a:t>cfDNA</a:t>
            </a:r>
            <a:r>
              <a:rPr lang="fr-FR" dirty="0"/>
              <a:t>) has </a:t>
            </a:r>
            <a:r>
              <a:rPr lang="fr-FR" dirty="0" err="1"/>
              <a:t>emerged</a:t>
            </a:r>
            <a:r>
              <a:rPr lang="fr-FR" dirty="0"/>
              <a:t> as a </a:t>
            </a:r>
            <a:r>
              <a:rPr lang="fr-FR" dirty="0" err="1"/>
              <a:t>promising</a:t>
            </a:r>
            <a:r>
              <a:rPr lang="fr-FR" dirty="0"/>
              <a:t> </a:t>
            </a:r>
            <a:r>
              <a:rPr lang="fr-FR" dirty="0" err="1"/>
              <a:t>biomarker</a:t>
            </a:r>
            <a:r>
              <a:rPr lang="fr-FR" dirty="0"/>
              <a:t> for </a:t>
            </a:r>
            <a:r>
              <a:rPr lang="fr-FR" dirty="0" err="1"/>
              <a:t>this</a:t>
            </a:r>
            <a:r>
              <a:rPr lang="fr-FR" dirty="0"/>
              <a:t> </a:t>
            </a:r>
            <a:r>
              <a:rPr lang="fr-FR" dirty="0" err="1"/>
              <a:t>purpose</a:t>
            </a:r>
            <a:r>
              <a:rPr lang="fr-FR" dirty="0"/>
              <a:t>. </a:t>
            </a:r>
            <a:r>
              <a:rPr lang="fr-FR" dirty="0" err="1"/>
              <a:t>Additionally</a:t>
            </a:r>
            <a:r>
              <a:rPr lang="fr-FR" dirty="0"/>
              <a:t>, </a:t>
            </a:r>
            <a:r>
              <a:rPr lang="fr-FR" dirty="0" err="1"/>
              <a:t>microRNAs</a:t>
            </a:r>
            <a:r>
              <a:rPr lang="fr-FR" dirty="0"/>
              <a:t> (miRNA), </a:t>
            </a:r>
            <a:r>
              <a:rPr lang="fr-FR" dirty="0" err="1"/>
              <a:t>particularly</a:t>
            </a:r>
            <a:r>
              <a:rPr lang="fr-FR" dirty="0"/>
              <a:t> miR-155, miR-181, and miR-122, have been </a:t>
            </a:r>
            <a:r>
              <a:rPr lang="fr-FR" dirty="0" err="1"/>
              <a:t>identified</a:t>
            </a:r>
            <a:r>
              <a:rPr lang="fr-FR" dirty="0"/>
              <a:t> as </a:t>
            </a:r>
            <a:r>
              <a:rPr lang="fr-FR" dirty="0" err="1"/>
              <a:t>potential</a:t>
            </a:r>
            <a:r>
              <a:rPr lang="fr-FR" dirty="0"/>
              <a:t> </a:t>
            </a:r>
            <a:r>
              <a:rPr lang="fr-FR" dirty="0" err="1"/>
              <a:t>biomarkers</a:t>
            </a:r>
            <a:r>
              <a:rPr lang="fr-FR" dirty="0"/>
              <a:t> for GD by </a:t>
            </a:r>
            <a:r>
              <a:rPr lang="fr-FR" dirty="0" err="1"/>
              <a:t>our</a:t>
            </a:r>
            <a:r>
              <a:rPr lang="fr-FR" dirty="0"/>
              <a:t> group. This </a:t>
            </a:r>
            <a:r>
              <a:rPr lang="fr-FR" dirty="0" err="1"/>
              <a:t>study</a:t>
            </a:r>
            <a:r>
              <a:rPr lang="fr-FR" dirty="0"/>
              <a:t> </a:t>
            </a:r>
            <a:r>
              <a:rPr lang="fr-FR" dirty="0" err="1"/>
              <a:t>aims</a:t>
            </a:r>
            <a:r>
              <a:rPr lang="fr-FR" dirty="0"/>
              <a:t> to </a:t>
            </a:r>
            <a:r>
              <a:rPr lang="fr-FR" dirty="0" err="1"/>
              <a:t>evaluate</a:t>
            </a:r>
            <a:r>
              <a:rPr lang="fr-FR" dirty="0"/>
              <a:t> the combination of </a:t>
            </a:r>
            <a:r>
              <a:rPr lang="fr-FR" dirty="0" err="1"/>
              <a:t>both</a:t>
            </a:r>
            <a:r>
              <a:rPr lang="fr-FR" dirty="0"/>
              <a:t> </a:t>
            </a:r>
            <a:r>
              <a:rPr lang="fr-FR" dirty="0" err="1"/>
              <a:t>biomarkers</a:t>
            </a:r>
            <a:r>
              <a:rPr lang="fr-FR" dirty="0"/>
              <a:t> </a:t>
            </a:r>
          </a:p>
          <a:p>
            <a:r>
              <a:rPr lang="fr-FR" b="1" dirty="0"/>
              <a:t>Methods</a:t>
            </a:r>
            <a:r>
              <a:rPr lang="fr-FR" dirty="0"/>
              <a:t>: Prospective, </a:t>
            </a:r>
            <a:r>
              <a:rPr lang="fr-FR" dirty="0" err="1"/>
              <a:t>observational</a:t>
            </a:r>
            <a:r>
              <a:rPr lang="fr-FR" dirty="0"/>
              <a:t> </a:t>
            </a:r>
            <a:r>
              <a:rPr lang="fr-FR" dirty="0" err="1"/>
              <a:t>study</a:t>
            </a:r>
            <a:r>
              <a:rPr lang="fr-FR" dirty="0"/>
              <a:t> </a:t>
            </a:r>
            <a:r>
              <a:rPr lang="fr-FR" dirty="0" err="1"/>
              <a:t>conducted</a:t>
            </a:r>
            <a:r>
              <a:rPr lang="fr-FR" dirty="0"/>
              <a:t> in a </a:t>
            </a:r>
            <a:r>
              <a:rPr lang="fr-FR" dirty="0" err="1"/>
              <a:t>cohort</a:t>
            </a:r>
            <a:r>
              <a:rPr lang="fr-FR" dirty="0"/>
              <a:t> of 70 patients </a:t>
            </a:r>
            <a:r>
              <a:rPr lang="fr-FR" dirty="0" err="1"/>
              <a:t>followed</a:t>
            </a:r>
            <a:r>
              <a:rPr lang="fr-FR" dirty="0"/>
              <a:t> </a:t>
            </a:r>
            <a:r>
              <a:rPr lang="fr-FR" dirty="0" err="1"/>
              <a:t>during</a:t>
            </a:r>
            <a:r>
              <a:rPr lang="fr-FR" dirty="0"/>
              <a:t> the 1st </a:t>
            </a:r>
            <a:r>
              <a:rPr lang="fr-FR" dirty="0" err="1"/>
              <a:t>year</a:t>
            </a:r>
            <a:r>
              <a:rPr lang="fr-FR" dirty="0"/>
              <a:t> </a:t>
            </a:r>
            <a:r>
              <a:rPr lang="fr-FR" dirty="0" err="1"/>
              <a:t>after</a:t>
            </a:r>
            <a:r>
              <a:rPr lang="fr-FR" dirty="0"/>
              <a:t> LT. </a:t>
            </a:r>
            <a:r>
              <a:rPr lang="fr-FR" dirty="0" err="1"/>
              <a:t>Liver</a:t>
            </a:r>
            <a:r>
              <a:rPr lang="fr-FR" dirty="0"/>
              <a:t> </a:t>
            </a:r>
            <a:r>
              <a:rPr lang="fr-FR" dirty="0" err="1"/>
              <a:t>function</a:t>
            </a:r>
            <a:r>
              <a:rPr lang="fr-FR" dirty="0"/>
              <a:t> tests, </a:t>
            </a:r>
            <a:r>
              <a:rPr lang="fr-FR" dirty="0" err="1"/>
              <a:t>pharmacokinetic</a:t>
            </a:r>
            <a:r>
              <a:rPr lang="fr-FR" dirty="0"/>
              <a:t> monitoring, miRNA and dd-</a:t>
            </a:r>
            <a:r>
              <a:rPr lang="fr-FR" dirty="0" err="1"/>
              <a:t>cfDNA</a:t>
            </a:r>
            <a:r>
              <a:rPr lang="fr-FR" dirty="0"/>
              <a:t> </a:t>
            </a:r>
            <a:r>
              <a:rPr lang="fr-FR" dirty="0" err="1"/>
              <a:t>analysis</a:t>
            </a:r>
            <a:r>
              <a:rPr lang="fr-FR" dirty="0"/>
              <a:t> </a:t>
            </a:r>
            <a:r>
              <a:rPr lang="fr-FR" dirty="0" err="1"/>
              <a:t>were</a:t>
            </a:r>
            <a:r>
              <a:rPr lang="fr-FR" dirty="0"/>
              <a:t> </a:t>
            </a:r>
            <a:r>
              <a:rPr lang="fr-FR" dirty="0" err="1"/>
              <a:t>performed</a:t>
            </a:r>
            <a:r>
              <a:rPr lang="fr-FR" dirty="0"/>
              <a:t> on </a:t>
            </a:r>
            <a:r>
              <a:rPr lang="fr-FR" dirty="0" err="1"/>
              <a:t>predetermined</a:t>
            </a:r>
            <a:r>
              <a:rPr lang="fr-FR" dirty="0"/>
              <a:t> time points. dd-</a:t>
            </a:r>
            <a:r>
              <a:rPr lang="fr-FR" dirty="0" err="1"/>
              <a:t>cfDNA</a:t>
            </a:r>
            <a:r>
              <a:rPr lang="fr-FR" dirty="0"/>
              <a:t> </a:t>
            </a:r>
            <a:r>
              <a:rPr lang="fr-FR" dirty="0" err="1"/>
              <a:t>was</a:t>
            </a:r>
            <a:r>
              <a:rPr lang="fr-FR" dirty="0"/>
              <a:t> </a:t>
            </a:r>
            <a:r>
              <a:rPr lang="fr-FR" dirty="0" err="1"/>
              <a:t>quantified</a:t>
            </a:r>
            <a:r>
              <a:rPr lang="fr-FR" dirty="0"/>
              <a:t> by multiplex PCR and </a:t>
            </a:r>
            <a:r>
              <a:rPr lang="fr-FR" dirty="0" err="1"/>
              <a:t>miRNAs</a:t>
            </a:r>
            <a:r>
              <a:rPr lang="fr-FR" dirty="0"/>
              <a:t> by </a:t>
            </a:r>
            <a:r>
              <a:rPr lang="fr-FR" dirty="0" err="1"/>
              <a:t>qPCR</a:t>
            </a:r>
            <a:r>
              <a:rPr lang="fr-FR" dirty="0"/>
              <a:t> </a:t>
            </a:r>
          </a:p>
          <a:p>
            <a:r>
              <a:rPr lang="fr-FR" b="1" dirty="0" err="1"/>
              <a:t>Results</a:t>
            </a:r>
            <a:r>
              <a:rPr lang="fr-FR" dirty="0"/>
              <a:t>: A total of 437 patient </a:t>
            </a:r>
            <a:r>
              <a:rPr lang="fr-FR" dirty="0" err="1"/>
              <a:t>samples</a:t>
            </a:r>
            <a:r>
              <a:rPr lang="fr-FR" dirty="0"/>
              <a:t> </a:t>
            </a:r>
            <a:r>
              <a:rPr lang="fr-FR" dirty="0" err="1"/>
              <a:t>were</a:t>
            </a:r>
            <a:r>
              <a:rPr lang="fr-FR" dirty="0"/>
              <a:t> </a:t>
            </a:r>
            <a:r>
              <a:rPr lang="fr-FR" dirty="0" err="1"/>
              <a:t>analyzed</a:t>
            </a:r>
            <a:r>
              <a:rPr lang="fr-FR" dirty="0"/>
              <a:t> for miRNA signature and dd-</a:t>
            </a:r>
            <a:r>
              <a:rPr lang="fr-FR" dirty="0" err="1"/>
              <a:t>cfDNA</a:t>
            </a:r>
            <a:r>
              <a:rPr lang="fr-FR" dirty="0"/>
              <a:t> </a:t>
            </a:r>
            <a:r>
              <a:rPr lang="fr-FR" dirty="0" err="1"/>
              <a:t>levels</a:t>
            </a:r>
            <a:r>
              <a:rPr lang="fr-FR" dirty="0"/>
              <a:t>. </a:t>
            </a:r>
            <a:r>
              <a:rPr lang="fr-FR" dirty="0" err="1"/>
              <a:t>During</a:t>
            </a:r>
            <a:r>
              <a:rPr lang="fr-FR" dirty="0"/>
              <a:t> follow up, 46 </a:t>
            </a:r>
            <a:r>
              <a:rPr lang="fr-FR" dirty="0" err="1"/>
              <a:t>episodes</a:t>
            </a:r>
            <a:r>
              <a:rPr lang="fr-FR" dirty="0"/>
              <a:t> of GD </a:t>
            </a:r>
            <a:r>
              <a:rPr lang="fr-FR" dirty="0" err="1"/>
              <a:t>were</a:t>
            </a:r>
            <a:r>
              <a:rPr lang="fr-FR" dirty="0"/>
              <a:t> </a:t>
            </a:r>
            <a:r>
              <a:rPr lang="fr-FR" dirty="0" err="1"/>
              <a:t>identified</a:t>
            </a:r>
            <a:r>
              <a:rPr lang="fr-FR" dirty="0"/>
              <a:t>, </a:t>
            </a:r>
            <a:r>
              <a:rPr lang="fr-FR" dirty="0" err="1"/>
              <a:t>with</a:t>
            </a:r>
            <a:r>
              <a:rPr lang="fr-FR" dirty="0"/>
              <a:t> biopsies </a:t>
            </a:r>
            <a:r>
              <a:rPr lang="fr-FR" dirty="0" err="1"/>
              <a:t>confirming</a:t>
            </a:r>
            <a:r>
              <a:rPr lang="fr-FR" dirty="0"/>
              <a:t> 14 acute rejection (8 </a:t>
            </a:r>
            <a:r>
              <a:rPr lang="fr-FR" dirty="0" err="1"/>
              <a:t>moderate</a:t>
            </a:r>
            <a:r>
              <a:rPr lang="fr-FR" dirty="0"/>
              <a:t>, 6 </a:t>
            </a:r>
            <a:r>
              <a:rPr lang="fr-FR" dirty="0" err="1"/>
              <a:t>mild</a:t>
            </a:r>
            <a:r>
              <a:rPr lang="fr-FR" dirty="0"/>
              <a:t>). </a:t>
            </a:r>
            <a:r>
              <a:rPr lang="fr-FR" dirty="0" err="1"/>
              <a:t>Other</a:t>
            </a:r>
            <a:r>
              <a:rPr lang="fr-FR" dirty="0"/>
              <a:t> diagnoses </a:t>
            </a:r>
            <a:r>
              <a:rPr lang="fr-FR" dirty="0" err="1"/>
              <a:t>included</a:t>
            </a:r>
            <a:r>
              <a:rPr lang="fr-FR" dirty="0"/>
              <a:t> 15 cases of </a:t>
            </a:r>
            <a:r>
              <a:rPr lang="fr-FR" dirty="0" err="1"/>
              <a:t>cholestasis</a:t>
            </a:r>
            <a:r>
              <a:rPr lang="fr-FR" dirty="0"/>
              <a:t>, 9 active CMV infections (&gt;1000 </a:t>
            </a:r>
            <a:r>
              <a:rPr lang="fr-FR" dirty="0" err="1"/>
              <a:t>cp</a:t>
            </a:r>
            <a:r>
              <a:rPr lang="fr-FR" dirty="0"/>
              <a:t>), 5 </a:t>
            </a:r>
            <a:r>
              <a:rPr lang="fr-FR" dirty="0" err="1"/>
              <a:t>ischemia</a:t>
            </a:r>
            <a:r>
              <a:rPr lang="fr-FR" dirty="0"/>
              <a:t> reperfusion injuries (IRI), and 3 non-</a:t>
            </a:r>
            <a:r>
              <a:rPr lang="fr-FR" dirty="0" err="1"/>
              <a:t>specific</a:t>
            </a:r>
            <a:r>
              <a:rPr lang="fr-FR" dirty="0"/>
              <a:t> </a:t>
            </a:r>
            <a:r>
              <a:rPr lang="fr-FR" dirty="0" err="1"/>
              <a:t>inflammatory</a:t>
            </a:r>
            <a:r>
              <a:rPr lang="fr-FR" dirty="0"/>
              <a:t> </a:t>
            </a:r>
            <a:r>
              <a:rPr lang="fr-FR" dirty="0" err="1"/>
              <a:t>responses</a:t>
            </a:r>
            <a:r>
              <a:rPr lang="fr-FR" dirty="0"/>
              <a:t>. </a:t>
            </a:r>
            <a:r>
              <a:rPr lang="fr-FR" dirty="0" err="1"/>
              <a:t>Clinical</a:t>
            </a:r>
            <a:r>
              <a:rPr lang="fr-FR" dirty="0"/>
              <a:t> </a:t>
            </a:r>
            <a:r>
              <a:rPr lang="fr-FR" dirty="0" err="1"/>
              <a:t>characteristics</a:t>
            </a:r>
            <a:r>
              <a:rPr lang="fr-FR" dirty="0"/>
              <a:t> </a:t>
            </a:r>
            <a:r>
              <a:rPr lang="fr-FR" dirty="0" err="1"/>
              <a:t>did</a:t>
            </a:r>
            <a:r>
              <a:rPr lang="fr-FR" dirty="0"/>
              <a:t> not </a:t>
            </a:r>
            <a:r>
              <a:rPr lang="fr-FR" dirty="0" err="1"/>
              <a:t>differ</a:t>
            </a:r>
            <a:r>
              <a:rPr lang="fr-FR" dirty="0"/>
              <a:t> </a:t>
            </a:r>
            <a:r>
              <a:rPr lang="fr-FR" dirty="0" err="1"/>
              <a:t>significantly</a:t>
            </a:r>
            <a:r>
              <a:rPr lang="fr-FR" dirty="0"/>
              <a:t> </a:t>
            </a:r>
            <a:r>
              <a:rPr lang="fr-FR" dirty="0" err="1"/>
              <a:t>across</a:t>
            </a:r>
            <a:r>
              <a:rPr lang="fr-FR" dirty="0"/>
              <a:t> groups. dd-</a:t>
            </a:r>
            <a:r>
              <a:rPr lang="fr-FR" dirty="0" err="1"/>
              <a:t>cfDNA</a:t>
            </a:r>
            <a:r>
              <a:rPr lang="fr-FR" dirty="0"/>
              <a:t> </a:t>
            </a:r>
            <a:r>
              <a:rPr lang="fr-FR" dirty="0" err="1"/>
              <a:t>levels</a:t>
            </a:r>
            <a:r>
              <a:rPr lang="fr-FR" dirty="0"/>
              <a:t> </a:t>
            </a:r>
            <a:r>
              <a:rPr lang="fr-FR" dirty="0" err="1"/>
              <a:t>exhibited</a:t>
            </a:r>
            <a:r>
              <a:rPr lang="fr-FR" dirty="0"/>
              <a:t> a </a:t>
            </a:r>
            <a:r>
              <a:rPr lang="fr-FR" dirty="0" err="1"/>
              <a:t>decreasing</a:t>
            </a:r>
            <a:r>
              <a:rPr lang="fr-FR" dirty="0"/>
              <a:t> trend </a:t>
            </a:r>
            <a:r>
              <a:rPr lang="fr-FR" dirty="0" err="1"/>
              <a:t>after</a:t>
            </a:r>
            <a:r>
              <a:rPr lang="fr-FR" dirty="0"/>
              <a:t> IRI, </a:t>
            </a:r>
            <a:r>
              <a:rPr lang="fr-FR" dirty="0" err="1"/>
              <a:t>with</a:t>
            </a:r>
            <a:r>
              <a:rPr lang="fr-FR" dirty="0"/>
              <a:t> </a:t>
            </a:r>
            <a:r>
              <a:rPr lang="fr-FR" dirty="0" err="1"/>
              <a:t>significant</a:t>
            </a:r>
            <a:r>
              <a:rPr lang="fr-FR" dirty="0"/>
              <a:t> </a:t>
            </a:r>
            <a:r>
              <a:rPr lang="fr-FR" dirty="0" err="1"/>
              <a:t>differences</a:t>
            </a:r>
            <a:r>
              <a:rPr lang="fr-FR" dirty="0"/>
              <a:t> </a:t>
            </a:r>
            <a:r>
              <a:rPr lang="fr-FR" dirty="0" err="1"/>
              <a:t>observed</a:t>
            </a:r>
            <a:r>
              <a:rPr lang="fr-FR" dirty="0"/>
              <a:t> </a:t>
            </a:r>
            <a:r>
              <a:rPr lang="fr-FR" dirty="0" err="1"/>
              <a:t>between</a:t>
            </a:r>
            <a:r>
              <a:rPr lang="fr-FR" dirty="0"/>
              <a:t> stable patients and </a:t>
            </a:r>
            <a:r>
              <a:rPr lang="fr-FR" dirty="0" err="1"/>
              <a:t>those</a:t>
            </a:r>
            <a:r>
              <a:rPr lang="fr-FR" dirty="0"/>
              <a:t> at </a:t>
            </a:r>
            <a:r>
              <a:rPr lang="fr-FR" dirty="0" err="1"/>
              <a:t>risk</a:t>
            </a:r>
            <a:r>
              <a:rPr lang="fr-FR" dirty="0"/>
              <a:t> for rejection </a:t>
            </a:r>
            <a:r>
              <a:rPr lang="fr-FR" dirty="0" err="1"/>
              <a:t>after</a:t>
            </a:r>
            <a:r>
              <a:rPr lang="fr-FR" dirty="0"/>
              <a:t> the 2nd </a:t>
            </a:r>
            <a:r>
              <a:rPr lang="fr-FR" dirty="0" err="1"/>
              <a:t>week</a:t>
            </a:r>
            <a:r>
              <a:rPr lang="fr-FR" dirty="0"/>
              <a:t>, </a:t>
            </a:r>
            <a:r>
              <a:rPr lang="fr-FR" dirty="0" err="1"/>
              <a:t>demonstrating</a:t>
            </a:r>
            <a:r>
              <a:rPr lang="fr-FR" dirty="0"/>
              <a:t> </a:t>
            </a:r>
            <a:r>
              <a:rPr lang="fr-FR" dirty="0" err="1"/>
              <a:t>higher</a:t>
            </a:r>
            <a:r>
              <a:rPr lang="fr-FR" dirty="0"/>
              <a:t> dd-</a:t>
            </a:r>
            <a:r>
              <a:rPr lang="fr-FR" dirty="0" err="1"/>
              <a:t>cfDNA</a:t>
            </a:r>
            <a:r>
              <a:rPr lang="fr-FR" dirty="0"/>
              <a:t> </a:t>
            </a:r>
            <a:r>
              <a:rPr lang="fr-FR" dirty="0" err="1"/>
              <a:t>levels</a:t>
            </a:r>
            <a:r>
              <a:rPr lang="fr-FR" dirty="0"/>
              <a:t> (p&lt;0.01)</a:t>
            </a:r>
            <a:r>
              <a:rPr lang="en-US" dirty="0"/>
              <a:t> in the second group. The optimal dd-cfDNA cut-off for diagnosing rejection was 9.88%, with a sensitivity of 1, specificity of 0.67, positive predictive value of 17.5%, negative predictive value of 100%, and an area under the receiver operating characteristic curve (AUROC) of 0.812 (95% CI 0.757 0.868). Notably, cholestasis patients also exhibited a significant increase dd-cfDNA levels, suggesting its potential role in diagnosing this condition. In this cohort, we confirmed the predictive and diagnostic capacity of the miRNA signature previously studied by our group. </a:t>
            </a:r>
          </a:p>
          <a:p>
            <a:r>
              <a:rPr lang="en-US" b="1" dirty="0"/>
              <a:t>Conclusions</a:t>
            </a:r>
            <a:r>
              <a:rPr lang="en-US" dirty="0"/>
              <a:t>: The combination of dd-cfDNA and miRNA offers a promising approach for diagnosing GD in LT. miRNAs are effective in detecting rejection early, particularly within the first weeks post-transplant, while dd-cfDNA becomes more useful for ongoing monitoring and late rejection or cholestasis detection.</a:t>
            </a:r>
            <a:endParaRPr lang="fr-FR" dirty="0"/>
          </a:p>
        </p:txBody>
      </p:sp>
      <p:sp>
        <p:nvSpPr>
          <p:cNvPr id="4" name="Espace réservé du numéro de diapositive 3">
            <a:extLst>
              <a:ext uri="{FF2B5EF4-FFF2-40B4-BE49-F238E27FC236}">
                <a16:creationId xmlns:a16="http://schemas.microsoft.com/office/drawing/2014/main" id="{7AB6A498-99EE-002F-BF6B-2280686F89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4955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F16BC6-E51C-F8D9-A622-52CEF34B5E4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C803067-4085-F8B7-55F3-23D25B7404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0FA9710-5184-4769-E3BD-6357968F468B}"/>
              </a:ext>
            </a:extLst>
          </p:cNvPr>
          <p:cNvSpPr>
            <a:spLocks noGrp="1"/>
          </p:cNvSpPr>
          <p:nvPr>
            <p:ph type="dt" sz="half" idx="10"/>
          </p:nvPr>
        </p:nvSpPr>
        <p:spPr/>
        <p:txBody>
          <a:bodyPr/>
          <a:lstStyle/>
          <a:p>
            <a:fld id="{B17D73FB-4CB0-47F2-A7AE-CD6671528FC6}" type="datetimeFigureOut">
              <a:rPr lang="fr-FR" smtClean="0"/>
              <a:t>29/06/2025</a:t>
            </a:fld>
            <a:endParaRPr lang="fr-FR"/>
          </a:p>
        </p:txBody>
      </p:sp>
      <p:sp>
        <p:nvSpPr>
          <p:cNvPr id="5" name="Espace réservé du pied de page 4">
            <a:extLst>
              <a:ext uri="{FF2B5EF4-FFF2-40B4-BE49-F238E27FC236}">
                <a16:creationId xmlns:a16="http://schemas.microsoft.com/office/drawing/2014/main" id="{BB6BB55D-02BC-46DC-C411-9C41F052EA0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1E736A5-7FA8-C3B5-F0B5-C24E41969051}"/>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272904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E0BB34-D22B-22DE-CD80-C157778AFA4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300AF04-E0F1-CB54-CD5C-27FA79E3AF8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61D8535-1E20-F115-F69E-4BE1D56CA874}"/>
              </a:ext>
            </a:extLst>
          </p:cNvPr>
          <p:cNvSpPr>
            <a:spLocks noGrp="1"/>
          </p:cNvSpPr>
          <p:nvPr>
            <p:ph type="dt" sz="half" idx="10"/>
          </p:nvPr>
        </p:nvSpPr>
        <p:spPr/>
        <p:txBody>
          <a:bodyPr/>
          <a:lstStyle/>
          <a:p>
            <a:fld id="{B17D73FB-4CB0-47F2-A7AE-CD6671528FC6}" type="datetimeFigureOut">
              <a:rPr lang="fr-FR" smtClean="0"/>
              <a:t>29/06/2025</a:t>
            </a:fld>
            <a:endParaRPr lang="fr-FR"/>
          </a:p>
        </p:txBody>
      </p:sp>
      <p:sp>
        <p:nvSpPr>
          <p:cNvPr id="5" name="Espace réservé du pied de page 4">
            <a:extLst>
              <a:ext uri="{FF2B5EF4-FFF2-40B4-BE49-F238E27FC236}">
                <a16:creationId xmlns:a16="http://schemas.microsoft.com/office/drawing/2014/main" id="{5F5E0208-838E-77F7-23D7-69EE291D979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7982F2E-3F99-2E4D-FC6C-1D13EF936745}"/>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2507216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FF3EF92-D5BB-3B9B-6C72-6964B8D30A4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7F9990C-77BF-DAAE-F2D9-5E0EDCF95E1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5A519AA-53E7-BAB8-D12C-67847983E1F9}"/>
              </a:ext>
            </a:extLst>
          </p:cNvPr>
          <p:cNvSpPr>
            <a:spLocks noGrp="1"/>
          </p:cNvSpPr>
          <p:nvPr>
            <p:ph type="dt" sz="half" idx="10"/>
          </p:nvPr>
        </p:nvSpPr>
        <p:spPr/>
        <p:txBody>
          <a:bodyPr/>
          <a:lstStyle/>
          <a:p>
            <a:fld id="{B17D73FB-4CB0-47F2-A7AE-CD6671528FC6}" type="datetimeFigureOut">
              <a:rPr lang="fr-FR" smtClean="0"/>
              <a:t>29/06/2025</a:t>
            </a:fld>
            <a:endParaRPr lang="fr-FR"/>
          </a:p>
        </p:txBody>
      </p:sp>
      <p:sp>
        <p:nvSpPr>
          <p:cNvPr id="5" name="Espace réservé du pied de page 4">
            <a:extLst>
              <a:ext uri="{FF2B5EF4-FFF2-40B4-BE49-F238E27FC236}">
                <a16:creationId xmlns:a16="http://schemas.microsoft.com/office/drawing/2014/main" id="{40120203-0DF9-1E7D-D8D8-0E161246196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EE538A7-6E0E-E53F-8CC7-589F2D2C23F3}"/>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524079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hapter_Break_Blue">
    <p:bg>
      <p:bgPr>
        <a:gradFill>
          <a:gsLst>
            <a:gs pos="22000">
              <a:srgbClr val="123986"/>
            </a:gs>
            <a:gs pos="100000">
              <a:srgbClr val="E2204B"/>
            </a:gs>
          </a:gsLst>
          <a:lin ang="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19982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hapter_Break_Blue">
    <p:bg>
      <p:bgPr>
        <a:gradFill>
          <a:gsLst>
            <a:gs pos="22000">
              <a:srgbClr val="123986"/>
            </a:gs>
            <a:gs pos="99000">
              <a:srgbClr val="E4032E"/>
            </a:gs>
          </a:gsLst>
          <a:lin ang="0" scaled="0"/>
        </a:gradFill>
        <a:effectLst/>
      </p:bgPr>
    </p:bg>
    <p:spTree>
      <p:nvGrpSpPr>
        <p:cNvPr id="1" name=""/>
        <p:cNvGrpSpPr/>
        <p:nvPr/>
      </p:nvGrpSpPr>
      <p:grpSpPr>
        <a:xfrm>
          <a:off x="0" y="0"/>
          <a:ext cx="0" cy="0"/>
          <a:chOff x="0" y="0"/>
          <a:chExt cx="0" cy="0"/>
        </a:xfrm>
      </p:grpSpPr>
      <p:pic>
        <p:nvPicPr>
          <p:cNvPr id="4" name="Picture 3" descr="A blue curved line on a black background&#10;&#10;Description automatically generated">
            <a:extLst>
              <a:ext uri="{FF2B5EF4-FFF2-40B4-BE49-F238E27FC236}">
                <a16:creationId xmlns:a16="http://schemas.microsoft.com/office/drawing/2014/main" id="{97A0D6BB-A951-131B-C902-9D7E2FB0CCD2}"/>
              </a:ext>
            </a:extLst>
          </p:cNvPr>
          <p:cNvPicPr>
            <a:picLocks noChangeAspect="1"/>
          </p:cNvPicPr>
          <p:nvPr userDrawn="1"/>
        </p:nvPicPr>
        <p:blipFill rotWithShape="1">
          <a:blip r:embed="rId2">
            <a:alphaModFix amt="57000"/>
            <a:extLst>
              <a:ext uri="{28A0092B-C50C-407E-A947-70E740481C1C}">
                <a14:useLocalDpi xmlns:a14="http://schemas.microsoft.com/office/drawing/2010/main" val="0"/>
              </a:ext>
            </a:extLst>
          </a:blip>
          <a:srcRect l="15538" t="42874" r="-4728" b="6957"/>
          <a:stretch/>
        </p:blipFill>
        <p:spPr>
          <a:xfrm>
            <a:off x="0" y="0"/>
            <a:ext cx="12192000" cy="6858000"/>
          </a:xfrm>
          <a:prstGeom prst="rect">
            <a:avLst/>
          </a:prstGeom>
        </p:spPr>
      </p:pic>
      <p:sp>
        <p:nvSpPr>
          <p:cNvPr id="6" name="Title 5">
            <a:extLst>
              <a:ext uri="{FF2B5EF4-FFF2-40B4-BE49-F238E27FC236}">
                <a16:creationId xmlns:a16="http://schemas.microsoft.com/office/drawing/2014/main" id="{C7EBB7B4-68AD-0D4F-876A-9D35E718DF4C}"/>
              </a:ext>
            </a:extLst>
          </p:cNvPr>
          <p:cNvSpPr>
            <a:spLocks noGrp="1"/>
          </p:cNvSpPr>
          <p:nvPr>
            <p:ph type="title"/>
          </p:nvPr>
        </p:nvSpPr>
        <p:spPr>
          <a:xfrm>
            <a:off x="766763" y="2359341"/>
            <a:ext cx="6191821" cy="3060152"/>
          </a:xfrm>
        </p:spPr>
        <p:txBody>
          <a:bodyPr anchor="t" anchorCtr="0">
            <a:noAutofit/>
          </a:bodyPr>
          <a:lstStyle>
            <a:lvl1pPr>
              <a:defRPr sz="4800" b="1" spc="0">
                <a:solidFill>
                  <a:schemeClr val="bg1"/>
                </a:solidFill>
              </a:defRPr>
            </a:lvl1pPr>
          </a:lstStyle>
          <a:p>
            <a:r>
              <a:rPr lang="en-GB"/>
              <a:t>Click to edit Master title style</a:t>
            </a:r>
            <a:endParaRPr lang="en-US"/>
          </a:p>
        </p:txBody>
      </p:sp>
      <p:pic>
        <p:nvPicPr>
          <p:cNvPr id="2" name="Picture 1" descr="A red and blue logo&#10;&#10;Description automatically generated">
            <a:extLst>
              <a:ext uri="{FF2B5EF4-FFF2-40B4-BE49-F238E27FC236}">
                <a16:creationId xmlns:a16="http://schemas.microsoft.com/office/drawing/2014/main" id="{316D5F93-3281-DEB9-D7AD-43B4D947B12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848089" y="5732413"/>
            <a:ext cx="2149114" cy="1051571"/>
          </a:xfrm>
          <a:prstGeom prst="rect">
            <a:avLst/>
          </a:prstGeom>
        </p:spPr>
      </p:pic>
    </p:spTree>
    <p:extLst>
      <p:ext uri="{BB962C8B-B14F-4D97-AF65-F5344CB8AC3E}">
        <p14:creationId xmlns:p14="http://schemas.microsoft.com/office/powerpoint/2010/main" val="182570096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in_Slide_White">
    <p:bg>
      <p:bgPr>
        <a:solidFill>
          <a:schemeClr val="bg1"/>
        </a:solidFill>
        <a:effectLst/>
      </p:bgPr>
    </p:bg>
    <p:spTree>
      <p:nvGrpSpPr>
        <p:cNvPr id="1" name=""/>
        <p:cNvGrpSpPr/>
        <p:nvPr/>
      </p:nvGrpSpPr>
      <p:grpSpPr>
        <a:xfrm>
          <a:off x="0" y="0"/>
          <a:ext cx="0" cy="0"/>
          <a:chOff x="0" y="0"/>
          <a:chExt cx="0" cy="0"/>
        </a:xfrm>
      </p:grpSpPr>
      <p:pic>
        <p:nvPicPr>
          <p:cNvPr id="7" name="Picture 6" descr="A blue curved line on a black background&#10;&#10;Description automatically generated">
            <a:extLst>
              <a:ext uri="{FF2B5EF4-FFF2-40B4-BE49-F238E27FC236}">
                <a16:creationId xmlns:a16="http://schemas.microsoft.com/office/drawing/2014/main" id="{357EA22C-CF51-D89B-1B0A-5EDEB8624E8F}"/>
              </a:ext>
            </a:extLst>
          </p:cNvPr>
          <p:cNvPicPr>
            <a:picLocks noChangeAspect="1"/>
          </p:cNvPicPr>
          <p:nvPr userDrawn="1"/>
        </p:nvPicPr>
        <p:blipFill rotWithShape="1">
          <a:blip r:embed="rId2">
            <a:alphaModFix amt="19000"/>
            <a:extLst>
              <a:ext uri="{28A0092B-C50C-407E-A947-70E740481C1C}">
                <a14:useLocalDpi xmlns:a14="http://schemas.microsoft.com/office/drawing/2010/main" val="0"/>
              </a:ext>
            </a:extLst>
          </a:blip>
          <a:srcRect l="2684" t="5236" r="51829" b="44595"/>
          <a:stretch/>
        </p:blipFill>
        <p:spPr>
          <a:xfrm>
            <a:off x="0" y="-190"/>
            <a:ext cx="6217920" cy="6906957"/>
          </a:xfrm>
          <a:prstGeom prst="rect">
            <a:avLst/>
          </a:prstGeom>
        </p:spPr>
      </p:pic>
      <p:sp>
        <p:nvSpPr>
          <p:cNvPr id="8" name="Footer Placeholder 4">
            <a:extLst>
              <a:ext uri="{FF2B5EF4-FFF2-40B4-BE49-F238E27FC236}">
                <a16:creationId xmlns:a16="http://schemas.microsoft.com/office/drawing/2014/main" id="{928D2BF1-B46E-C241-9B2C-1D4B05A1BCA6}"/>
              </a:ext>
            </a:extLst>
          </p:cNvPr>
          <p:cNvSpPr>
            <a:spLocks noGrp="1"/>
          </p:cNvSpPr>
          <p:nvPr>
            <p:ph type="ftr" sz="quarter" idx="3"/>
          </p:nvPr>
        </p:nvSpPr>
        <p:spPr>
          <a:xfrm>
            <a:off x="766800" y="6336000"/>
            <a:ext cx="9262103" cy="349200"/>
          </a:xfrm>
          <a:prstGeom prst="rect">
            <a:avLst/>
          </a:prstGeom>
        </p:spPr>
        <p:txBody>
          <a:bodyPr vert="horz" lIns="0" tIns="0" rIns="0" bIns="0" rtlCol="0" anchor="b" anchorCtr="0"/>
          <a:lstStyle>
            <a:lvl1pPr algn="l">
              <a:defRPr sz="800" b="0" i="0">
                <a:solidFill>
                  <a:schemeClr val="tx1"/>
                </a:solidFill>
                <a:latin typeface="Arial" panose="020B0604020202020204" pitchFamily="34" charset="0"/>
                <a:cs typeface="Arial" panose="020B0604020202020204" pitchFamily="34" charset="0"/>
              </a:defRPr>
            </a:lvl1pPr>
          </a:lstStyle>
          <a:p>
            <a:endParaRPr lang="en-US"/>
          </a:p>
        </p:txBody>
      </p:sp>
      <p:sp>
        <p:nvSpPr>
          <p:cNvPr id="11" name="Content Placeholder 10">
            <a:extLst>
              <a:ext uri="{FF2B5EF4-FFF2-40B4-BE49-F238E27FC236}">
                <a16:creationId xmlns:a16="http://schemas.microsoft.com/office/drawing/2014/main" id="{C2F02CD6-8869-7F4D-AC7D-38FF28AF531F}"/>
              </a:ext>
            </a:extLst>
          </p:cNvPr>
          <p:cNvSpPr>
            <a:spLocks noGrp="1"/>
          </p:cNvSpPr>
          <p:nvPr>
            <p:ph sz="quarter" idx="10"/>
          </p:nvPr>
        </p:nvSpPr>
        <p:spPr>
          <a:xfrm>
            <a:off x="766800" y="1802622"/>
            <a:ext cx="10585450" cy="3064345"/>
          </a:xfrm>
        </p:spPr>
        <p:txBody>
          <a:bodyPr/>
          <a:lstStyle>
            <a:lvl1pPr>
              <a:defRPr sz="1400" b="1" i="0">
                <a:latin typeface="Arial" panose="020B0604020202020204" pitchFamily="34" charset="0"/>
                <a:cs typeface="Arial" panose="020B0604020202020204" pitchFamily="34" charset="0"/>
              </a:defRPr>
            </a:lvl1pPr>
            <a:lvl2pPr>
              <a:buClr>
                <a:srgbClr val="123986"/>
              </a:buClr>
              <a:defRPr sz="1400" b="0" i="0">
                <a:latin typeface="Arial" panose="020B0604020202020204" pitchFamily="34" charset="0"/>
                <a:cs typeface="Arial" panose="020B0604020202020204" pitchFamily="34" charset="0"/>
              </a:defRPr>
            </a:lvl2pPr>
            <a:lvl3pPr>
              <a:buClr>
                <a:srgbClr val="123986"/>
              </a:buClr>
              <a:defRPr sz="1400">
                <a:latin typeface="Arial" panose="020B0604020202020204" pitchFamily="34" charset="0"/>
                <a:cs typeface="Arial" panose="020B0604020202020204" pitchFamily="34" charset="0"/>
              </a:defRPr>
            </a:lvl3pPr>
            <a:lvl4pPr>
              <a:buClr>
                <a:srgbClr val="123986"/>
              </a:buClr>
              <a:buFont typeface="System Font Regular"/>
              <a:buChar char="–"/>
              <a:defRPr sz="1400">
                <a:latin typeface="Arial" panose="020B0604020202020204" pitchFamily="34" charset="0"/>
                <a:cs typeface="Arial" panose="020B0604020202020204" pitchFamily="34" charset="0"/>
              </a:defRPr>
            </a:lvl4pPr>
            <a:lvl5pPr>
              <a:buClr>
                <a:srgbClr val="123986"/>
              </a:buClr>
              <a:defRPr sz="1400">
                <a:latin typeface="Arial" panose="020B0604020202020204" pitchFamily="34" charset="0"/>
                <a:cs typeface="Arial" panose="020B0604020202020204" pitchFamily="34" charset="0"/>
              </a:defRPr>
            </a:lvl5pPr>
            <a:lvl6pPr>
              <a:buClr>
                <a:srgbClr val="123986"/>
              </a:buClr>
              <a:defRPr sz="1400">
                <a:latin typeface="Arial" panose="020B0604020202020204" pitchFamily="34" charset="0"/>
                <a:cs typeface="Arial" panose="020B0604020202020204" pitchFamily="34" charset="0"/>
              </a:defRPr>
            </a:lvl6pPr>
            <a:lvl7pPr>
              <a:buClr>
                <a:srgbClr val="123986"/>
              </a:buClr>
              <a:defRPr sz="1400">
                <a:latin typeface="Arial" panose="020B0604020202020204" pitchFamily="34" charset="0"/>
                <a:cs typeface="Arial" panose="020B0604020202020204" pitchFamily="34" charset="0"/>
              </a:defRPr>
            </a:lvl7pPr>
            <a:lvl8pPr>
              <a:buClr>
                <a:srgbClr val="123986"/>
              </a:buClr>
              <a:defRPr sz="1400">
                <a:latin typeface="Arial" panose="020B0604020202020204" pitchFamily="34" charset="0"/>
                <a:cs typeface="Arial" panose="020B0604020202020204" pitchFamily="34" charset="0"/>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p:txBody>
      </p:sp>
      <p:sp>
        <p:nvSpPr>
          <p:cNvPr id="2" name="Title 1">
            <a:extLst>
              <a:ext uri="{FF2B5EF4-FFF2-40B4-BE49-F238E27FC236}">
                <a16:creationId xmlns:a16="http://schemas.microsoft.com/office/drawing/2014/main" id="{BF2EDF82-0DF6-854E-BFCB-2FC94D5AE50E}"/>
              </a:ext>
            </a:extLst>
          </p:cNvPr>
          <p:cNvSpPr>
            <a:spLocks noGrp="1"/>
          </p:cNvSpPr>
          <p:nvPr>
            <p:ph type="title"/>
          </p:nvPr>
        </p:nvSpPr>
        <p:spPr/>
        <p:txBody>
          <a:bodyPr/>
          <a:lstStyle>
            <a:lvl1pPr>
              <a:defRPr b="1"/>
            </a:lvl1pPr>
          </a:lstStyle>
          <a:p>
            <a:r>
              <a:rPr lang="en-GB"/>
              <a:t>Click to edit Master title style</a:t>
            </a:r>
            <a:endParaRPr lang="en-US"/>
          </a:p>
        </p:txBody>
      </p:sp>
    </p:spTree>
    <p:extLst>
      <p:ext uri="{BB962C8B-B14F-4D97-AF65-F5344CB8AC3E}">
        <p14:creationId xmlns:p14="http://schemas.microsoft.com/office/powerpoint/2010/main" val="18160341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in_Slide_White _2 Column">
    <p:bg>
      <p:bgPr>
        <a:solidFill>
          <a:schemeClr val="bg1"/>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928D2BF1-B46E-C241-9B2C-1D4B05A1BCA6}"/>
              </a:ext>
            </a:extLst>
          </p:cNvPr>
          <p:cNvSpPr>
            <a:spLocks noGrp="1"/>
          </p:cNvSpPr>
          <p:nvPr>
            <p:ph type="ftr" sz="quarter" idx="3"/>
          </p:nvPr>
        </p:nvSpPr>
        <p:spPr>
          <a:xfrm>
            <a:off x="766764" y="6336000"/>
            <a:ext cx="9183482" cy="349250"/>
          </a:xfrm>
          <a:prstGeom prst="rect">
            <a:avLst/>
          </a:prstGeom>
        </p:spPr>
        <p:txBody>
          <a:bodyPr vert="horz" lIns="0" tIns="0" rIns="0" bIns="0" rtlCol="0" anchor="b" anchorCtr="0"/>
          <a:lstStyle>
            <a:lvl1pPr algn="l">
              <a:defRPr sz="800" b="0" i="0">
                <a:solidFill>
                  <a:schemeClr val="tx1"/>
                </a:solidFill>
                <a:latin typeface="Arial" panose="020B0604020202020204" pitchFamily="34" charset="0"/>
                <a:cs typeface="Arial" panose="020B0604020202020204" pitchFamily="34" charset="0"/>
              </a:defRPr>
            </a:lvl1pPr>
          </a:lstStyle>
          <a:p>
            <a:endParaRPr lang="en-US"/>
          </a:p>
        </p:txBody>
      </p:sp>
      <p:sp>
        <p:nvSpPr>
          <p:cNvPr id="11" name="Content Placeholder 10">
            <a:extLst>
              <a:ext uri="{FF2B5EF4-FFF2-40B4-BE49-F238E27FC236}">
                <a16:creationId xmlns:a16="http://schemas.microsoft.com/office/drawing/2014/main" id="{C2F02CD6-8869-7F4D-AC7D-38FF28AF531F}"/>
              </a:ext>
            </a:extLst>
          </p:cNvPr>
          <p:cNvSpPr>
            <a:spLocks noGrp="1"/>
          </p:cNvSpPr>
          <p:nvPr>
            <p:ph sz="quarter" idx="10"/>
          </p:nvPr>
        </p:nvSpPr>
        <p:spPr>
          <a:xfrm>
            <a:off x="766800" y="1802623"/>
            <a:ext cx="5148000" cy="2487720"/>
          </a:xfrm>
        </p:spPr>
        <p:txBody>
          <a:bodyPr/>
          <a:lstStyle>
            <a:lvl1pPr>
              <a:defRPr sz="1400" b="1" i="0">
                <a:latin typeface="Arial" panose="020B0604020202020204" pitchFamily="34" charset="0"/>
                <a:cs typeface="Arial" panose="020B0604020202020204" pitchFamily="34" charset="0"/>
              </a:defRPr>
            </a:lvl1pPr>
            <a:lvl2pPr>
              <a:buClr>
                <a:srgbClr val="123986"/>
              </a:buClr>
              <a:defRPr sz="1400" b="0" i="0">
                <a:latin typeface="Arial" panose="020B0604020202020204" pitchFamily="34" charset="0"/>
                <a:cs typeface="Arial" panose="020B0604020202020204" pitchFamily="34" charset="0"/>
              </a:defRPr>
            </a:lvl2pPr>
            <a:lvl3pPr>
              <a:buClr>
                <a:srgbClr val="123986"/>
              </a:buClr>
              <a:defRPr sz="1400">
                <a:latin typeface="Arial" panose="020B0604020202020204" pitchFamily="34" charset="0"/>
                <a:cs typeface="Arial" panose="020B0604020202020204" pitchFamily="34" charset="0"/>
              </a:defRPr>
            </a:lvl3pPr>
            <a:lvl4pPr>
              <a:buClr>
                <a:srgbClr val="123986"/>
              </a:buClr>
              <a:buFont typeface="System Font Regular"/>
              <a:buChar char="–"/>
              <a:defRPr sz="1400">
                <a:latin typeface="Arial" panose="020B0604020202020204" pitchFamily="34" charset="0"/>
                <a:cs typeface="Arial" panose="020B0604020202020204" pitchFamily="34" charset="0"/>
              </a:defRPr>
            </a:lvl4pPr>
            <a:lvl5pPr>
              <a:buClr>
                <a:srgbClr val="123986"/>
              </a:buClr>
              <a:defRPr sz="1400">
                <a:latin typeface="Arial" panose="020B0604020202020204" pitchFamily="34" charset="0"/>
                <a:cs typeface="Arial" panose="020B0604020202020204" pitchFamily="34" charset="0"/>
              </a:defRPr>
            </a:lvl5pPr>
            <a:lvl6pPr>
              <a:buClr>
                <a:srgbClr val="123986"/>
              </a:buClr>
              <a:defRPr sz="1400">
                <a:latin typeface="Arial" panose="020B0604020202020204" pitchFamily="34" charset="0"/>
                <a:cs typeface="Arial" panose="020B0604020202020204" pitchFamily="34" charset="0"/>
              </a:defRPr>
            </a:lvl6pPr>
            <a:lvl7pPr>
              <a:buClr>
                <a:srgbClr val="123986"/>
              </a:buClr>
              <a:defRPr sz="1400">
                <a:latin typeface="Arial" panose="020B0604020202020204" pitchFamily="34" charset="0"/>
                <a:cs typeface="Arial" panose="020B0604020202020204" pitchFamily="34" charset="0"/>
              </a:defRPr>
            </a:lvl7pPr>
            <a:lvl8pPr>
              <a:buClr>
                <a:srgbClr val="123986"/>
              </a:buClr>
              <a:defRPr sz="1400">
                <a:latin typeface="Arial" panose="020B0604020202020204" pitchFamily="34" charset="0"/>
                <a:cs typeface="Arial" panose="020B0604020202020204" pitchFamily="34" charset="0"/>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p:txBody>
      </p:sp>
      <p:sp>
        <p:nvSpPr>
          <p:cNvPr id="4" name="Content Placeholder 3">
            <a:extLst>
              <a:ext uri="{FF2B5EF4-FFF2-40B4-BE49-F238E27FC236}">
                <a16:creationId xmlns:a16="http://schemas.microsoft.com/office/drawing/2014/main" id="{E255EB1F-2854-E840-AB65-276712774DD2}"/>
              </a:ext>
            </a:extLst>
          </p:cNvPr>
          <p:cNvSpPr>
            <a:spLocks noGrp="1"/>
          </p:cNvSpPr>
          <p:nvPr>
            <p:ph sz="quarter" idx="12"/>
          </p:nvPr>
        </p:nvSpPr>
        <p:spPr>
          <a:xfrm>
            <a:off x="6208575" y="1802623"/>
            <a:ext cx="5148000" cy="2487720"/>
          </a:xfrm>
          <a:noFill/>
        </p:spPr>
        <p:txBody>
          <a:bodyPr/>
          <a:lstStyle>
            <a:lvl1pPr>
              <a:defRPr sz="1400" b="1" i="0">
                <a:latin typeface="Arial" panose="020B0604020202020204" pitchFamily="34" charset="0"/>
                <a:cs typeface="Arial" panose="020B0604020202020204" pitchFamily="34" charset="0"/>
              </a:defRPr>
            </a:lvl1pPr>
            <a:lvl2pPr>
              <a:buClr>
                <a:srgbClr val="123986"/>
              </a:buClr>
              <a:defRPr sz="1400">
                <a:latin typeface="Arial" panose="020B0604020202020204" pitchFamily="34" charset="0"/>
                <a:cs typeface="Arial" panose="020B0604020202020204" pitchFamily="34" charset="0"/>
              </a:defRPr>
            </a:lvl2pPr>
            <a:lvl3pPr>
              <a:buClr>
                <a:srgbClr val="123986"/>
              </a:buClr>
              <a:defRPr sz="1400">
                <a:latin typeface="Arial" panose="020B0604020202020204" pitchFamily="34" charset="0"/>
                <a:cs typeface="Arial" panose="020B0604020202020204" pitchFamily="34" charset="0"/>
              </a:defRPr>
            </a:lvl3pPr>
            <a:lvl4pPr>
              <a:buClr>
                <a:srgbClr val="123986"/>
              </a:buClr>
              <a:buFont typeface="System Font Regular"/>
              <a:buChar char="–"/>
              <a:defRPr sz="1400">
                <a:latin typeface="Arial" panose="020B0604020202020204" pitchFamily="34" charset="0"/>
                <a:cs typeface="Arial" panose="020B0604020202020204" pitchFamily="34" charset="0"/>
              </a:defRPr>
            </a:lvl4pPr>
            <a:lvl5pPr>
              <a:buClr>
                <a:srgbClr val="123986"/>
              </a:buClr>
              <a:defRPr sz="1400">
                <a:latin typeface="Arial" panose="020B0604020202020204" pitchFamily="34" charset="0"/>
                <a:cs typeface="Arial" panose="020B0604020202020204" pitchFamily="34" charset="0"/>
              </a:defRPr>
            </a:lvl5pPr>
            <a:lvl6pPr>
              <a:buClr>
                <a:srgbClr val="123986"/>
              </a:buClr>
              <a:defRPr sz="1400">
                <a:latin typeface="Arial" panose="020B0604020202020204" pitchFamily="34" charset="0"/>
                <a:cs typeface="Arial" panose="020B0604020202020204" pitchFamily="34" charset="0"/>
              </a:defRPr>
            </a:lvl6pPr>
            <a:lvl7pPr>
              <a:buClr>
                <a:srgbClr val="123986"/>
              </a:buClr>
              <a:defRPr sz="1400">
                <a:latin typeface="Arial" panose="020B0604020202020204" pitchFamily="34" charset="0"/>
                <a:cs typeface="Arial" panose="020B0604020202020204" pitchFamily="34" charset="0"/>
              </a:defRPr>
            </a:lvl7pPr>
            <a:lvl8pPr>
              <a:buClr>
                <a:srgbClr val="123986"/>
              </a:buClr>
              <a:defRPr sz="1400">
                <a:latin typeface="Arial" panose="020B0604020202020204" pitchFamily="34" charset="0"/>
                <a:cs typeface="Arial" panose="020B0604020202020204" pitchFamily="34" charset="0"/>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p:txBody>
      </p:sp>
      <p:sp>
        <p:nvSpPr>
          <p:cNvPr id="2" name="Title 1">
            <a:extLst>
              <a:ext uri="{FF2B5EF4-FFF2-40B4-BE49-F238E27FC236}">
                <a16:creationId xmlns:a16="http://schemas.microsoft.com/office/drawing/2014/main" id="{52242802-3047-3B40-B396-57A36BF40247}"/>
              </a:ext>
            </a:extLst>
          </p:cNvPr>
          <p:cNvSpPr>
            <a:spLocks noGrp="1"/>
          </p:cNvSpPr>
          <p:nvPr>
            <p:ph type="title"/>
          </p:nvPr>
        </p:nvSpPr>
        <p:spPr/>
        <p:txBody>
          <a:bodyPr/>
          <a:lstStyle>
            <a:lvl1pPr>
              <a:defRPr b="1"/>
            </a:lvl1pPr>
          </a:lstStyle>
          <a:p>
            <a:r>
              <a:rPr lang="en-GB"/>
              <a:t>Click to edit Master title style</a:t>
            </a:r>
            <a:endParaRPr lang="en-US"/>
          </a:p>
        </p:txBody>
      </p:sp>
    </p:spTree>
    <p:extLst>
      <p:ext uri="{BB962C8B-B14F-4D97-AF65-F5344CB8AC3E}">
        <p14:creationId xmlns:p14="http://schemas.microsoft.com/office/powerpoint/2010/main" val="292294976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dient for creative work">
    <p:bg>
      <p:bgPr>
        <a:solidFill>
          <a:schemeClr val="bg1"/>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928D2BF1-B46E-C241-9B2C-1D4B05A1BCA6}"/>
              </a:ext>
            </a:extLst>
          </p:cNvPr>
          <p:cNvSpPr>
            <a:spLocks noGrp="1"/>
          </p:cNvSpPr>
          <p:nvPr>
            <p:ph type="ftr" sz="quarter" idx="3"/>
          </p:nvPr>
        </p:nvSpPr>
        <p:spPr>
          <a:xfrm>
            <a:off x="766763" y="6336000"/>
            <a:ext cx="9144153" cy="349250"/>
          </a:xfrm>
          <a:prstGeom prst="rect">
            <a:avLst/>
          </a:prstGeom>
        </p:spPr>
        <p:txBody>
          <a:bodyPr vert="horz" lIns="0" tIns="0" rIns="0" bIns="0" rtlCol="0" anchor="b" anchorCtr="0"/>
          <a:lstStyle>
            <a:lvl1pPr algn="l">
              <a:defRPr sz="800" b="0" i="0">
                <a:solidFill>
                  <a:schemeClr val="tx1"/>
                </a:solidFill>
                <a:latin typeface="Arial" panose="020B0604020202020204" pitchFamily="34" charset="0"/>
                <a:cs typeface="Arial" panose="020B0604020202020204" pitchFamily="34" charset="0"/>
              </a:defRPr>
            </a:lvl1pPr>
          </a:lstStyle>
          <a:p>
            <a:endParaRPr lang="en-US"/>
          </a:p>
        </p:txBody>
      </p:sp>
      <p:sp>
        <p:nvSpPr>
          <p:cNvPr id="2" name="Title 1">
            <a:extLst>
              <a:ext uri="{FF2B5EF4-FFF2-40B4-BE49-F238E27FC236}">
                <a16:creationId xmlns:a16="http://schemas.microsoft.com/office/drawing/2014/main" id="{1FC3C0D4-89E6-FE4C-9A1B-76F7AB7439D1}"/>
              </a:ext>
            </a:extLst>
          </p:cNvPr>
          <p:cNvSpPr>
            <a:spLocks noGrp="1"/>
          </p:cNvSpPr>
          <p:nvPr>
            <p:ph type="title"/>
          </p:nvPr>
        </p:nvSpPr>
        <p:spPr/>
        <p:txBody>
          <a:bodyPr/>
          <a:lstStyle>
            <a:lvl1pPr>
              <a:defRPr b="1"/>
            </a:lvl1pPr>
          </a:lstStyle>
          <a:p>
            <a:r>
              <a:rPr lang="en-GB"/>
              <a:t>Click to edit Master title style</a:t>
            </a:r>
            <a:endParaRPr lang="en-US"/>
          </a:p>
        </p:txBody>
      </p:sp>
    </p:spTree>
    <p:extLst>
      <p:ext uri="{BB962C8B-B14F-4D97-AF65-F5344CB8AC3E}">
        <p14:creationId xmlns:p14="http://schemas.microsoft.com/office/powerpoint/2010/main" val="362184833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Chapter_Break_Blue">
    <p:bg>
      <p:bgPr>
        <a:gradFill>
          <a:gsLst>
            <a:gs pos="22000">
              <a:srgbClr val="123986"/>
            </a:gs>
            <a:gs pos="99000">
              <a:srgbClr val="E4032E"/>
            </a:gs>
          </a:gsLst>
          <a:lin ang="0" scaled="0"/>
        </a:gradFill>
        <a:effectLst/>
      </p:bgPr>
    </p:bg>
    <p:spTree>
      <p:nvGrpSpPr>
        <p:cNvPr id="1" name=""/>
        <p:cNvGrpSpPr/>
        <p:nvPr/>
      </p:nvGrpSpPr>
      <p:grpSpPr>
        <a:xfrm>
          <a:off x="0" y="0"/>
          <a:ext cx="0" cy="0"/>
          <a:chOff x="0" y="0"/>
          <a:chExt cx="0" cy="0"/>
        </a:xfrm>
      </p:grpSpPr>
      <p:pic>
        <p:nvPicPr>
          <p:cNvPr id="4" name="Picture 3" descr="A blue curved line on a black background&#10;&#10;Description automatically generated">
            <a:extLst>
              <a:ext uri="{FF2B5EF4-FFF2-40B4-BE49-F238E27FC236}">
                <a16:creationId xmlns:a16="http://schemas.microsoft.com/office/drawing/2014/main" id="{97A0D6BB-A951-131B-C902-9D7E2FB0CCD2}"/>
              </a:ext>
            </a:extLst>
          </p:cNvPr>
          <p:cNvPicPr>
            <a:picLocks noChangeAspect="1"/>
          </p:cNvPicPr>
          <p:nvPr userDrawn="1"/>
        </p:nvPicPr>
        <p:blipFill rotWithShape="1">
          <a:blip r:embed="rId2">
            <a:alphaModFix amt="57000"/>
            <a:extLst>
              <a:ext uri="{28A0092B-C50C-407E-A947-70E740481C1C}">
                <a14:useLocalDpi xmlns:a14="http://schemas.microsoft.com/office/drawing/2010/main" val="0"/>
              </a:ext>
            </a:extLst>
          </a:blip>
          <a:srcRect l="15538" t="42874" r="-4728" b="6957"/>
          <a:stretch/>
        </p:blipFill>
        <p:spPr>
          <a:xfrm>
            <a:off x="0" y="0"/>
            <a:ext cx="12192000" cy="6858000"/>
          </a:xfrm>
          <a:prstGeom prst="rect">
            <a:avLst/>
          </a:prstGeom>
        </p:spPr>
      </p:pic>
      <p:pic>
        <p:nvPicPr>
          <p:cNvPr id="2" name="Picture 1" descr="A red and blue logo&#10;&#10;Description automatically generated">
            <a:extLst>
              <a:ext uri="{FF2B5EF4-FFF2-40B4-BE49-F238E27FC236}">
                <a16:creationId xmlns:a16="http://schemas.microsoft.com/office/drawing/2014/main" id="{316D5F93-3281-DEB9-D7AD-43B4D947B12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675057" y="2244422"/>
            <a:ext cx="4841885" cy="2369156"/>
          </a:xfrm>
          <a:prstGeom prst="rect">
            <a:avLst/>
          </a:prstGeom>
        </p:spPr>
      </p:pic>
    </p:spTree>
    <p:extLst>
      <p:ext uri="{BB962C8B-B14F-4D97-AF65-F5344CB8AC3E}">
        <p14:creationId xmlns:p14="http://schemas.microsoft.com/office/powerpoint/2010/main" val="278542646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75BE9C-A6B4-A54F-3CE1-DB333D5C44A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1F445F7-AFDC-05F3-BF0C-EF655E2691C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2036FEE-F3D1-B56B-2699-53E8B728DC72}"/>
              </a:ext>
            </a:extLst>
          </p:cNvPr>
          <p:cNvSpPr>
            <a:spLocks noGrp="1"/>
          </p:cNvSpPr>
          <p:nvPr>
            <p:ph type="dt" sz="half" idx="10"/>
          </p:nvPr>
        </p:nvSpPr>
        <p:spPr/>
        <p:txBody>
          <a:bodyPr/>
          <a:lstStyle/>
          <a:p>
            <a:fld id="{B17D73FB-4CB0-47F2-A7AE-CD6671528FC6}" type="datetimeFigureOut">
              <a:rPr lang="fr-FR" smtClean="0"/>
              <a:t>29/06/2025</a:t>
            </a:fld>
            <a:endParaRPr lang="fr-FR"/>
          </a:p>
        </p:txBody>
      </p:sp>
      <p:sp>
        <p:nvSpPr>
          <p:cNvPr id="5" name="Espace réservé du pied de page 4">
            <a:extLst>
              <a:ext uri="{FF2B5EF4-FFF2-40B4-BE49-F238E27FC236}">
                <a16:creationId xmlns:a16="http://schemas.microsoft.com/office/drawing/2014/main" id="{5B0499A0-D173-C2BD-40C9-A64D335D817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300D188-8656-604F-9647-053229C40020}"/>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520887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74B77B-A810-50D6-0A2F-ECFF415A3B4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0D44C7D-D010-DC61-4CA6-00651789F36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508DCE5-16E9-FAF0-60E3-6C650F0B86B3}"/>
              </a:ext>
            </a:extLst>
          </p:cNvPr>
          <p:cNvSpPr>
            <a:spLocks noGrp="1"/>
          </p:cNvSpPr>
          <p:nvPr>
            <p:ph type="dt" sz="half" idx="10"/>
          </p:nvPr>
        </p:nvSpPr>
        <p:spPr/>
        <p:txBody>
          <a:bodyPr/>
          <a:lstStyle/>
          <a:p>
            <a:fld id="{B17D73FB-4CB0-47F2-A7AE-CD6671528FC6}" type="datetimeFigureOut">
              <a:rPr lang="fr-FR" smtClean="0"/>
              <a:t>29/06/2025</a:t>
            </a:fld>
            <a:endParaRPr lang="fr-FR"/>
          </a:p>
        </p:txBody>
      </p:sp>
      <p:sp>
        <p:nvSpPr>
          <p:cNvPr id="5" name="Espace réservé du pied de page 4">
            <a:extLst>
              <a:ext uri="{FF2B5EF4-FFF2-40B4-BE49-F238E27FC236}">
                <a16:creationId xmlns:a16="http://schemas.microsoft.com/office/drawing/2014/main" id="{7B43742A-F98A-218B-5C47-AE348F82ED2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8629E8A-24F7-CF54-BCF4-056ABF34AB13}"/>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264967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9375CA-1403-0E22-722C-F510B6897A5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EB4E670-3884-72CB-60C8-FB7BD7AA5A8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32726311-A7FD-75EE-F6DC-1BE2BBD3BE0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194B767-E49C-50F0-FA74-039D07DDBC77}"/>
              </a:ext>
            </a:extLst>
          </p:cNvPr>
          <p:cNvSpPr>
            <a:spLocks noGrp="1"/>
          </p:cNvSpPr>
          <p:nvPr>
            <p:ph type="dt" sz="half" idx="10"/>
          </p:nvPr>
        </p:nvSpPr>
        <p:spPr/>
        <p:txBody>
          <a:bodyPr/>
          <a:lstStyle/>
          <a:p>
            <a:fld id="{B17D73FB-4CB0-47F2-A7AE-CD6671528FC6}" type="datetimeFigureOut">
              <a:rPr lang="fr-FR" smtClean="0"/>
              <a:t>29/06/2025</a:t>
            </a:fld>
            <a:endParaRPr lang="fr-FR"/>
          </a:p>
        </p:txBody>
      </p:sp>
      <p:sp>
        <p:nvSpPr>
          <p:cNvPr id="6" name="Espace réservé du pied de page 5">
            <a:extLst>
              <a:ext uri="{FF2B5EF4-FFF2-40B4-BE49-F238E27FC236}">
                <a16:creationId xmlns:a16="http://schemas.microsoft.com/office/drawing/2014/main" id="{04FE20D0-4B59-B018-FAA0-7EA4F887414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54B96C3-35CD-9978-70A2-F590A35377F0}"/>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3882354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4B8567-1695-99D2-6043-DC299902ACB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9E2EDFE-25D2-2872-1C1D-831B644470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D3FB5BE-2A7C-B08B-9DE9-58DBA2AD6C9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77CA7B4-3533-DAA8-BD43-0ED1B3F57E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4E65E2E-304A-D609-3FA2-CCEC5235B98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377F691-C256-8530-48EE-3AD55F9A1855}"/>
              </a:ext>
            </a:extLst>
          </p:cNvPr>
          <p:cNvSpPr>
            <a:spLocks noGrp="1"/>
          </p:cNvSpPr>
          <p:nvPr>
            <p:ph type="dt" sz="half" idx="10"/>
          </p:nvPr>
        </p:nvSpPr>
        <p:spPr/>
        <p:txBody>
          <a:bodyPr/>
          <a:lstStyle/>
          <a:p>
            <a:fld id="{B17D73FB-4CB0-47F2-A7AE-CD6671528FC6}" type="datetimeFigureOut">
              <a:rPr lang="fr-FR" smtClean="0"/>
              <a:t>29/06/2025</a:t>
            </a:fld>
            <a:endParaRPr lang="fr-FR"/>
          </a:p>
        </p:txBody>
      </p:sp>
      <p:sp>
        <p:nvSpPr>
          <p:cNvPr id="8" name="Espace réservé du pied de page 7">
            <a:extLst>
              <a:ext uri="{FF2B5EF4-FFF2-40B4-BE49-F238E27FC236}">
                <a16:creationId xmlns:a16="http://schemas.microsoft.com/office/drawing/2014/main" id="{6E4C34EB-88CF-CCDF-AF6F-EFF8EB04AAC7}"/>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BE38DD1-60C3-0A36-8011-C8FF0CC85EC3}"/>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1471211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D6AAA2-F251-46DD-C61A-E79DFA38DF2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BBB33F0-A3ED-964C-2D05-A1C4D0272DCF}"/>
              </a:ext>
            </a:extLst>
          </p:cNvPr>
          <p:cNvSpPr>
            <a:spLocks noGrp="1"/>
          </p:cNvSpPr>
          <p:nvPr>
            <p:ph type="dt" sz="half" idx="10"/>
          </p:nvPr>
        </p:nvSpPr>
        <p:spPr/>
        <p:txBody>
          <a:bodyPr/>
          <a:lstStyle/>
          <a:p>
            <a:fld id="{B17D73FB-4CB0-47F2-A7AE-CD6671528FC6}" type="datetimeFigureOut">
              <a:rPr lang="fr-FR" smtClean="0"/>
              <a:t>29/06/2025</a:t>
            </a:fld>
            <a:endParaRPr lang="fr-FR"/>
          </a:p>
        </p:txBody>
      </p:sp>
      <p:sp>
        <p:nvSpPr>
          <p:cNvPr id="4" name="Espace réservé du pied de page 3">
            <a:extLst>
              <a:ext uri="{FF2B5EF4-FFF2-40B4-BE49-F238E27FC236}">
                <a16:creationId xmlns:a16="http://schemas.microsoft.com/office/drawing/2014/main" id="{3496F6C6-395F-ECA5-99D3-EE9EE0FFAB9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C29FCDD-2D65-648A-F824-D701FF81A5EC}"/>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2705768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3A9DEA7-1395-32D2-4B1E-F57292D11C5B}"/>
              </a:ext>
            </a:extLst>
          </p:cNvPr>
          <p:cNvSpPr>
            <a:spLocks noGrp="1"/>
          </p:cNvSpPr>
          <p:nvPr>
            <p:ph type="dt" sz="half" idx="10"/>
          </p:nvPr>
        </p:nvSpPr>
        <p:spPr/>
        <p:txBody>
          <a:bodyPr/>
          <a:lstStyle/>
          <a:p>
            <a:fld id="{B17D73FB-4CB0-47F2-A7AE-CD6671528FC6}" type="datetimeFigureOut">
              <a:rPr lang="fr-FR" smtClean="0"/>
              <a:t>29/06/2025</a:t>
            </a:fld>
            <a:endParaRPr lang="fr-FR"/>
          </a:p>
        </p:txBody>
      </p:sp>
      <p:sp>
        <p:nvSpPr>
          <p:cNvPr id="3" name="Espace réservé du pied de page 2">
            <a:extLst>
              <a:ext uri="{FF2B5EF4-FFF2-40B4-BE49-F238E27FC236}">
                <a16:creationId xmlns:a16="http://schemas.microsoft.com/office/drawing/2014/main" id="{CC7764F5-6A8E-DBC9-95EC-AD8A5F35C44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7685CEF-EEA4-903F-BC02-4C4F92595439}"/>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1308148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B6655F-0DE1-ADAD-2BFE-C6C5439483D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256AE5B-A993-1FD1-D0D8-E60BA6AE8C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FC8D0F6-A0C9-30D9-68E1-6AC432702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922C040-AD00-1EBE-ED99-901BF36E8DD6}"/>
              </a:ext>
            </a:extLst>
          </p:cNvPr>
          <p:cNvSpPr>
            <a:spLocks noGrp="1"/>
          </p:cNvSpPr>
          <p:nvPr>
            <p:ph type="dt" sz="half" idx="10"/>
          </p:nvPr>
        </p:nvSpPr>
        <p:spPr/>
        <p:txBody>
          <a:bodyPr/>
          <a:lstStyle/>
          <a:p>
            <a:fld id="{B17D73FB-4CB0-47F2-A7AE-CD6671528FC6}" type="datetimeFigureOut">
              <a:rPr lang="fr-FR" smtClean="0"/>
              <a:t>29/06/2025</a:t>
            </a:fld>
            <a:endParaRPr lang="fr-FR"/>
          </a:p>
        </p:txBody>
      </p:sp>
      <p:sp>
        <p:nvSpPr>
          <p:cNvPr id="6" name="Espace réservé du pied de page 5">
            <a:extLst>
              <a:ext uri="{FF2B5EF4-FFF2-40B4-BE49-F238E27FC236}">
                <a16:creationId xmlns:a16="http://schemas.microsoft.com/office/drawing/2014/main" id="{C2F8A16E-484B-E043-C0AD-4E886BB405A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D914AA3-43C0-4286-A68E-A31CC4243A47}"/>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1788761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9689CA-8347-106D-6409-8FB8382633A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5570031-8C2B-8A44-DB37-24DA66B037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B8F5241-03E0-7AD7-010F-3B14EBDAA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F8686C8-4F0D-E672-82B8-13FF75C3FF60}"/>
              </a:ext>
            </a:extLst>
          </p:cNvPr>
          <p:cNvSpPr>
            <a:spLocks noGrp="1"/>
          </p:cNvSpPr>
          <p:nvPr>
            <p:ph type="dt" sz="half" idx="10"/>
          </p:nvPr>
        </p:nvSpPr>
        <p:spPr/>
        <p:txBody>
          <a:bodyPr/>
          <a:lstStyle/>
          <a:p>
            <a:fld id="{B17D73FB-4CB0-47F2-A7AE-CD6671528FC6}" type="datetimeFigureOut">
              <a:rPr lang="fr-FR" smtClean="0"/>
              <a:t>29/06/2025</a:t>
            </a:fld>
            <a:endParaRPr lang="fr-FR"/>
          </a:p>
        </p:txBody>
      </p:sp>
      <p:sp>
        <p:nvSpPr>
          <p:cNvPr id="6" name="Espace réservé du pied de page 5">
            <a:extLst>
              <a:ext uri="{FF2B5EF4-FFF2-40B4-BE49-F238E27FC236}">
                <a16:creationId xmlns:a16="http://schemas.microsoft.com/office/drawing/2014/main" id="{4B03E08E-01ED-0B92-BE2D-B1B618268EC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D31D6FA-4D1E-CDA2-CD43-C58E18269612}"/>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444382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C39B04E-4E8D-7BBA-CD89-BC0F3648B7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BD93AEC-AC47-3CE6-6761-10C555E776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E57570E-E4FA-2A31-967C-26A27C176D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17D73FB-4CB0-47F2-A7AE-CD6671528FC6}" type="datetimeFigureOut">
              <a:rPr lang="fr-FR" smtClean="0"/>
              <a:t>29/06/2025</a:t>
            </a:fld>
            <a:endParaRPr lang="fr-FR"/>
          </a:p>
        </p:txBody>
      </p:sp>
      <p:sp>
        <p:nvSpPr>
          <p:cNvPr id="5" name="Espace réservé du pied de page 4">
            <a:extLst>
              <a:ext uri="{FF2B5EF4-FFF2-40B4-BE49-F238E27FC236}">
                <a16:creationId xmlns:a16="http://schemas.microsoft.com/office/drawing/2014/main" id="{2E13A070-4A2F-46AB-86DF-72C71B5CEE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2577ACB5-D749-7F52-F432-4319A4C422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8757969-5354-4C68-B4AE-1448D3539378}" type="slidenum">
              <a:rPr lang="fr-FR" smtClean="0"/>
              <a:t>‹#›</a:t>
            </a:fld>
            <a:endParaRPr lang="fr-FR"/>
          </a:p>
        </p:txBody>
      </p:sp>
    </p:spTree>
    <p:extLst>
      <p:ext uri="{BB962C8B-B14F-4D97-AF65-F5344CB8AC3E}">
        <p14:creationId xmlns:p14="http://schemas.microsoft.com/office/powerpoint/2010/main" val="25179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D1001-F6D6-2145-994A-1C95D677EBC9}"/>
              </a:ext>
            </a:extLst>
          </p:cNvPr>
          <p:cNvSpPr>
            <a:spLocks noGrp="1"/>
          </p:cNvSpPr>
          <p:nvPr>
            <p:ph type="title"/>
          </p:nvPr>
        </p:nvSpPr>
        <p:spPr>
          <a:xfrm>
            <a:off x="766763" y="375400"/>
            <a:ext cx="10587037" cy="1106489"/>
          </a:xfrm>
          <a:prstGeom prst="rect">
            <a:avLst/>
          </a:prstGeom>
        </p:spPr>
        <p:txBody>
          <a:bodyPr vert="horz" lIns="0" tIns="0" rIns="0" bIns="0" rtlCol="0" anchor="ctr"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0555010-76E4-7347-AC96-ED3A556A2CCA}"/>
              </a:ext>
            </a:extLst>
          </p:cNvPr>
          <p:cNvSpPr>
            <a:spLocks noGrp="1"/>
          </p:cNvSpPr>
          <p:nvPr>
            <p:ph type="body" idx="1"/>
          </p:nvPr>
        </p:nvSpPr>
        <p:spPr>
          <a:xfrm>
            <a:off x="766763" y="1825200"/>
            <a:ext cx="10585451" cy="4303714"/>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p:txBody>
      </p:sp>
      <p:sp>
        <p:nvSpPr>
          <p:cNvPr id="5" name="Footer Placeholder 4">
            <a:extLst>
              <a:ext uri="{FF2B5EF4-FFF2-40B4-BE49-F238E27FC236}">
                <a16:creationId xmlns:a16="http://schemas.microsoft.com/office/drawing/2014/main" id="{451C886E-B0EF-BA44-BDEC-C801AF91A008}"/>
              </a:ext>
            </a:extLst>
          </p:cNvPr>
          <p:cNvSpPr>
            <a:spLocks noGrp="1"/>
          </p:cNvSpPr>
          <p:nvPr>
            <p:ph type="ftr" sz="quarter" idx="3"/>
          </p:nvPr>
        </p:nvSpPr>
        <p:spPr>
          <a:xfrm>
            <a:off x="766764" y="6336000"/>
            <a:ext cx="9081324" cy="349250"/>
          </a:xfrm>
          <a:prstGeom prst="rect">
            <a:avLst/>
          </a:prstGeom>
        </p:spPr>
        <p:txBody>
          <a:bodyPr vert="horz" lIns="0" tIns="0" rIns="0" bIns="0" rtlCol="0" anchor="b" anchorCtr="0"/>
          <a:lstStyle>
            <a:lvl1pPr algn="l">
              <a:defRPr sz="800" b="0" i="0">
                <a:solidFill>
                  <a:schemeClr val="tx1"/>
                </a:solidFill>
                <a:latin typeface="Arial" panose="020B0604020202020204" pitchFamily="34" charset="0"/>
                <a:cs typeface="Arial" panose="020B0604020202020204" pitchFamily="34" charset="0"/>
              </a:defRPr>
            </a:lvl1pPr>
          </a:lstStyle>
          <a:p>
            <a:endParaRPr lang="en-US"/>
          </a:p>
        </p:txBody>
      </p:sp>
      <p:pic>
        <p:nvPicPr>
          <p:cNvPr id="8" name="Picture 7" descr="A red and blue logo&#10;&#10;Description automatically generated">
            <a:extLst>
              <a:ext uri="{FF2B5EF4-FFF2-40B4-BE49-F238E27FC236}">
                <a16:creationId xmlns:a16="http://schemas.microsoft.com/office/drawing/2014/main" id="{4A35A74D-9BE4-1839-97F0-3715DC3F7E9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848089" y="5732413"/>
            <a:ext cx="2149114" cy="1051571"/>
          </a:xfrm>
          <a:prstGeom prst="rect">
            <a:avLst/>
          </a:prstGeom>
        </p:spPr>
      </p:pic>
    </p:spTree>
    <p:extLst>
      <p:ext uri="{BB962C8B-B14F-4D97-AF65-F5344CB8AC3E}">
        <p14:creationId xmlns:p14="http://schemas.microsoft.com/office/powerpoint/2010/main" val="277235022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hf sldNum="0" hdr="0" dt="0"/>
  <p:txStyles>
    <p:titleStyle>
      <a:lvl1pPr algn="l" defTabSz="914400" rtl="0" eaLnBrk="1" latinLnBrk="0" hangingPunct="1">
        <a:lnSpc>
          <a:spcPct val="90000"/>
        </a:lnSpc>
        <a:spcBef>
          <a:spcPct val="0"/>
        </a:spcBef>
        <a:buNone/>
        <a:defRPr sz="3200" b="0" i="0" kern="1200">
          <a:solidFill>
            <a:srgbClr val="123986"/>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1400" b="1" i="0" kern="1200">
          <a:solidFill>
            <a:srgbClr val="123986"/>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300"/>
        </a:spcAft>
        <a:buFont typeface="Arial" panose="020B0604020202020204" pitchFamily="34" charset="0"/>
        <a:buNone/>
        <a:defRPr sz="1400" b="0" i="0" kern="1200">
          <a:solidFill>
            <a:schemeClr val="tx1"/>
          </a:solidFill>
          <a:latin typeface="Arial" panose="020B0604020202020204" pitchFamily="34" charset="0"/>
          <a:ea typeface="+mn-ea"/>
          <a:cs typeface="Arial" panose="020B0604020202020204" pitchFamily="34" charset="0"/>
        </a:defRPr>
      </a:lvl2pPr>
      <a:lvl3pPr marL="180000" indent="-180000" algn="l" defTabSz="914400" rtl="0" eaLnBrk="1" latinLnBrk="0" hangingPunct="1">
        <a:lnSpc>
          <a:spcPct val="100000"/>
        </a:lnSpc>
        <a:spcBef>
          <a:spcPts val="0"/>
        </a:spcBef>
        <a:spcAft>
          <a:spcPts val="300"/>
        </a:spcAft>
        <a:buClr>
          <a:srgbClr val="123986"/>
        </a:buClr>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360000" indent="-180000" algn="l" defTabSz="914400" rtl="0" eaLnBrk="1" latinLnBrk="0" hangingPunct="1">
        <a:lnSpc>
          <a:spcPct val="100000"/>
        </a:lnSpc>
        <a:spcBef>
          <a:spcPts val="0"/>
        </a:spcBef>
        <a:spcAft>
          <a:spcPts val="300"/>
        </a:spcAft>
        <a:buClr>
          <a:srgbClr val="123986"/>
        </a:buClr>
        <a:buFont typeface="STIXGeneral-Regular" pitchFamily="2" charset="2"/>
        <a:buChar char="⎯"/>
        <a:defRPr sz="1400" b="0" i="0" kern="1200">
          <a:solidFill>
            <a:schemeClr val="tx1"/>
          </a:solidFill>
          <a:latin typeface="Arial" panose="020B0604020202020204" pitchFamily="34" charset="0"/>
          <a:ea typeface="+mn-ea"/>
          <a:cs typeface="Arial" panose="020B0604020202020204" pitchFamily="34" charset="0"/>
        </a:defRPr>
      </a:lvl4pPr>
      <a:lvl5pPr marL="540000" indent="-180000" algn="l" defTabSz="914400" rtl="0" eaLnBrk="1" latinLnBrk="0" hangingPunct="1">
        <a:lnSpc>
          <a:spcPct val="100000"/>
        </a:lnSpc>
        <a:spcBef>
          <a:spcPts val="0"/>
        </a:spcBef>
        <a:spcAft>
          <a:spcPts val="300"/>
        </a:spcAft>
        <a:buClr>
          <a:srgbClr val="123986"/>
        </a:buClr>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5pPr>
      <a:lvl6pPr marL="180000" indent="-180000" algn="l" defTabSz="914400" rtl="0" eaLnBrk="1" latinLnBrk="0" hangingPunct="1">
        <a:lnSpc>
          <a:spcPct val="100000"/>
        </a:lnSpc>
        <a:spcBef>
          <a:spcPts val="0"/>
        </a:spcBef>
        <a:spcAft>
          <a:spcPts val="300"/>
        </a:spcAft>
        <a:buClr>
          <a:srgbClr val="123986"/>
        </a:buClr>
        <a:buFont typeface="+mj-lt"/>
        <a:buAutoNum type="arabicPeriod"/>
        <a:defRPr sz="1400" b="0" i="0" kern="1200">
          <a:solidFill>
            <a:schemeClr val="tx1"/>
          </a:solidFill>
          <a:latin typeface="Arial" panose="020B0604020202020204" pitchFamily="34" charset="0"/>
          <a:ea typeface="+mn-ea"/>
          <a:cs typeface="Arial" panose="020B0604020202020204" pitchFamily="34" charset="0"/>
        </a:defRPr>
      </a:lvl6pPr>
      <a:lvl7pPr marL="360000" indent="-180000" algn="l" defTabSz="914400" rtl="0" eaLnBrk="1" latinLnBrk="0" hangingPunct="1">
        <a:lnSpc>
          <a:spcPct val="100000"/>
        </a:lnSpc>
        <a:spcBef>
          <a:spcPts val="0"/>
        </a:spcBef>
        <a:spcAft>
          <a:spcPts val="300"/>
        </a:spcAft>
        <a:buClr>
          <a:srgbClr val="123986"/>
        </a:buClr>
        <a:buFont typeface="+mj-lt"/>
        <a:buAutoNum type="alphaLcPeriod"/>
        <a:defRPr sz="1400" b="0" i="0" kern="1200">
          <a:solidFill>
            <a:schemeClr val="tx1"/>
          </a:solidFill>
          <a:latin typeface="Arial" panose="020B0604020202020204" pitchFamily="34" charset="0"/>
          <a:ea typeface="+mn-ea"/>
          <a:cs typeface="Arial" panose="020B0604020202020204" pitchFamily="34" charset="0"/>
        </a:defRPr>
      </a:lvl7pPr>
      <a:lvl8pPr marL="540000" indent="-180000" algn="l" defTabSz="914400" rtl="0" eaLnBrk="1" latinLnBrk="0" hangingPunct="1">
        <a:lnSpc>
          <a:spcPct val="100000"/>
        </a:lnSpc>
        <a:spcBef>
          <a:spcPts val="0"/>
        </a:spcBef>
        <a:spcAft>
          <a:spcPts val="300"/>
        </a:spcAft>
        <a:buClr>
          <a:srgbClr val="123986"/>
        </a:buClr>
        <a:buFont typeface="+mj-lt"/>
        <a:buAutoNum type="romanLcPeriod"/>
        <a:defRPr sz="1400" b="0" i="0" kern="1200">
          <a:solidFill>
            <a:schemeClr val="tx1"/>
          </a:solidFill>
          <a:latin typeface="Arial" panose="020B0604020202020204" pitchFamily="34" charset="0"/>
          <a:ea typeface="+mn-ea"/>
          <a:cs typeface="Arial" panose="020B0604020202020204" pitchFamily="34" charset="0"/>
        </a:defRPr>
      </a:lvl8pPr>
      <a:lvl9pPr marL="0" indent="0" algn="l" defTabSz="914400" rtl="0" eaLnBrk="1" latinLnBrk="0" hangingPunct="1">
        <a:lnSpc>
          <a:spcPct val="100000"/>
        </a:lnSpc>
        <a:spcBef>
          <a:spcPts val="600"/>
        </a:spcBef>
        <a:spcAft>
          <a:spcPts val="600"/>
        </a:spcAft>
        <a:buFont typeface="Arial" panose="020B0604020202020204" pitchFamily="34" charset="0"/>
        <a:buNone/>
        <a:defRPr sz="2000" b="0" i="0" kern="1200" spc="250" baseline="0">
          <a:solidFill>
            <a:srgbClr val="123986"/>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00">
          <p15:clr>
            <a:srgbClr val="F26B43"/>
          </p15:clr>
        </p15:guide>
        <p15:guide id="2" pos="483">
          <p15:clr>
            <a:srgbClr val="F26B43"/>
          </p15:clr>
        </p15:guide>
        <p15:guide id="3" orient="horz" pos="927">
          <p15:clr>
            <a:srgbClr val="F26B43"/>
          </p15:clr>
        </p15:guide>
        <p15:guide id="4" orient="horz" pos="225">
          <p15:clr>
            <a:srgbClr val="F26B43"/>
          </p15:clr>
        </p15:guide>
        <p15:guide id="5" pos="7151">
          <p15:clr>
            <a:srgbClr val="F26B43"/>
          </p15:clr>
        </p15:guide>
        <p15:guide id="6" pos="3817">
          <p15:clr>
            <a:srgbClr val="F26B43"/>
          </p15:clr>
        </p15:guide>
        <p15:guide id="7" orient="horz" pos="3861">
          <p15:clr>
            <a:srgbClr val="F26B43"/>
          </p15:clr>
        </p15:guide>
        <p15:guide id="8" orient="horz" pos="4231">
          <p15:clr>
            <a:srgbClr val="F26B43"/>
          </p15:clr>
        </p15:guide>
        <p15:guide id="9" orient="horz" pos="4011">
          <p15:clr>
            <a:srgbClr val="F26B43"/>
          </p15:clr>
        </p15:guide>
        <p15:guide id="10" orient="horz" pos="113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7.sv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slide" Target="slide4.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slide" Target="slide4.xml"/><Relationship Id="rId4" Type="http://schemas.openxmlformats.org/officeDocument/2006/relationships/image" Target="../media/image7.sv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slide" Target="slide4.xml"/><Relationship Id="rId4" Type="http://schemas.openxmlformats.org/officeDocument/2006/relationships/image" Target="../media/image15.emf"/></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slide" Target="slide4.xml"/><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2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2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8.xml"/><Relationship Id="rId1" Type="http://schemas.openxmlformats.org/officeDocument/2006/relationships/slideLayout" Target="../slideLayouts/slideLayout16.xml"/><Relationship Id="rId5" Type="http://schemas.openxmlformats.org/officeDocument/2006/relationships/chart" Target="../charts/chart5.xml"/><Relationship Id="rId4" Type="http://schemas.openxmlformats.org/officeDocument/2006/relationships/slide" Target="slide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15.xml"/><Relationship Id="rId3" Type="http://schemas.openxmlformats.org/officeDocument/2006/relationships/slide" Target="slide17.xml"/><Relationship Id="rId7" Type="http://schemas.openxmlformats.org/officeDocument/2006/relationships/slide" Target="slide27.xml"/><Relationship Id="rId12" Type="http://schemas.openxmlformats.org/officeDocument/2006/relationships/slide" Target="slide13.xml"/><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slide" Target="slide25.xml"/><Relationship Id="rId11" Type="http://schemas.openxmlformats.org/officeDocument/2006/relationships/slide" Target="slide11.xml"/><Relationship Id="rId5" Type="http://schemas.openxmlformats.org/officeDocument/2006/relationships/slide" Target="slide23.xml"/><Relationship Id="rId10" Type="http://schemas.openxmlformats.org/officeDocument/2006/relationships/slide" Target="slide9.xml"/><Relationship Id="rId4" Type="http://schemas.openxmlformats.org/officeDocument/2006/relationships/slide" Target="slide21.xml"/><Relationship Id="rId9" Type="http://schemas.openxmlformats.org/officeDocument/2006/relationships/slide" Target="slide5.xml"/><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slide" Target="slide4.xml"/><Relationship Id="rId5" Type="http://schemas.openxmlformats.org/officeDocument/2006/relationships/image" Target="../media/image8.png"/><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slide" Target="slide4.xml"/><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9D3F3B-0033-07D4-815C-FC0BC7F24887}"/>
              </a:ext>
            </a:extLst>
          </p:cNvPr>
          <p:cNvSpPr/>
          <p:nvPr/>
        </p:nvSpPr>
        <p:spPr>
          <a:xfrm>
            <a:off x="0" y="0"/>
            <a:ext cx="12192000" cy="6858000"/>
          </a:xfrm>
          <a:prstGeom prst="rect">
            <a:avLst/>
          </a:prstGeom>
          <a:gradFill flip="none" rotWithShape="1">
            <a:gsLst>
              <a:gs pos="0">
                <a:srgbClr val="1C1936"/>
              </a:gs>
              <a:gs pos="52000">
                <a:srgbClr val="1D3273"/>
              </a:gs>
              <a:gs pos="38000">
                <a:srgbClr val="1C306F"/>
              </a:gs>
              <a:gs pos="100000">
                <a:srgbClr val="163A8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2">
            <a:extLst>
              <a:ext uri="{FF2B5EF4-FFF2-40B4-BE49-F238E27FC236}">
                <a16:creationId xmlns:a16="http://schemas.microsoft.com/office/drawing/2014/main" id="{B986EB6A-0FB0-6B7F-505F-93B5091638FC}"/>
              </a:ext>
            </a:extLst>
          </p:cNvPr>
          <p:cNvSpPr txBox="1"/>
          <p:nvPr/>
        </p:nvSpPr>
        <p:spPr>
          <a:xfrm>
            <a:off x="2137953" y="1938866"/>
            <a:ext cx="9405257" cy="3693319"/>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Best of</a:t>
            </a:r>
          </a:p>
          <a:p>
            <a:r>
              <a:rPr lang="en-GB" sz="6000" b="1" dirty="0">
                <a:solidFill>
                  <a:schemeClr val="bg1"/>
                </a:solidFill>
                <a:latin typeface="Arial" panose="020B0604020202020204" pitchFamily="34" charset="0"/>
                <a:cs typeface="Arial" panose="020B0604020202020204" pitchFamily="34" charset="0"/>
              </a:rPr>
              <a:t>ESOT Congress 2025</a:t>
            </a:r>
            <a:endParaRPr lang="en-GB" sz="1000" dirty="0">
              <a:solidFill>
                <a:srgbClr val="FF0000"/>
              </a:solidFill>
              <a:latin typeface="Arial" panose="020B0604020202020204" pitchFamily="34" charset="0"/>
              <a:cs typeface="Arial" panose="020B0604020202020204" pitchFamily="34" charset="0"/>
            </a:endParaRPr>
          </a:p>
          <a:p>
            <a:r>
              <a:rPr lang="en-GB" sz="5400" dirty="0">
                <a:solidFill>
                  <a:srgbClr val="FF0000"/>
                </a:solidFill>
                <a:latin typeface="Arial" panose="020B0604020202020204" pitchFamily="34" charset="0"/>
                <a:cs typeface="Arial" panose="020B0604020202020204" pitchFamily="34" charset="0"/>
              </a:rPr>
              <a:t>Liver &amp; Pancreas/Islets</a:t>
            </a:r>
          </a:p>
          <a:p>
            <a:endParaRPr lang="en-GB" sz="6000" dirty="0">
              <a:solidFill>
                <a:srgbClr val="FF0000"/>
              </a:solidFill>
              <a:latin typeface="Arial" panose="020B0604020202020204" pitchFamily="34" charset="0"/>
              <a:cs typeface="Arial" panose="020B0604020202020204" pitchFamily="34" charset="0"/>
            </a:endParaRPr>
          </a:p>
        </p:txBody>
      </p:sp>
      <p:pic>
        <p:nvPicPr>
          <p:cNvPr id="9" name="Picture 6" descr="A red and blue logo&#10;&#10;Description automatically generated">
            <a:extLst>
              <a:ext uri="{FF2B5EF4-FFF2-40B4-BE49-F238E27FC236}">
                <a16:creationId xmlns:a16="http://schemas.microsoft.com/office/drawing/2014/main" id="{0956C6FD-F59E-E64E-FC37-FD63C9A69204}"/>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0559" y="0"/>
            <a:ext cx="3433200" cy="1679880"/>
          </a:xfrm>
          <a:prstGeom prst="rect">
            <a:avLst/>
          </a:prstGeom>
        </p:spPr>
      </p:pic>
      <p:pic>
        <p:nvPicPr>
          <p:cNvPr id="6" name="Image 5" descr="Une image contenant Graphique, art, conception&#10;&#10;Le contenu généré par l’IA peut être incorrect.">
            <a:extLst>
              <a:ext uri="{FF2B5EF4-FFF2-40B4-BE49-F238E27FC236}">
                <a16:creationId xmlns:a16="http://schemas.microsoft.com/office/drawing/2014/main" id="{D59D25B2-16D4-867A-C75B-8827CF969D5C}"/>
              </a:ext>
            </a:extLst>
          </p:cNvPr>
          <p:cNvPicPr>
            <a:picLocks noChangeAspect="1"/>
          </p:cNvPicPr>
          <p:nvPr/>
        </p:nvPicPr>
        <p:blipFill>
          <a:blip r:embed="rId5"/>
          <a:stretch>
            <a:fillRect/>
          </a:stretch>
        </p:blipFill>
        <p:spPr>
          <a:xfrm>
            <a:off x="9515567" y="3785525"/>
            <a:ext cx="1076960" cy="1076960"/>
          </a:xfrm>
          <a:prstGeom prst="rect">
            <a:avLst/>
          </a:prstGeom>
        </p:spPr>
      </p:pic>
    </p:spTree>
    <p:extLst>
      <p:ext uri="{BB962C8B-B14F-4D97-AF65-F5344CB8AC3E}">
        <p14:creationId xmlns:p14="http://schemas.microsoft.com/office/powerpoint/2010/main" val="3149412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57121-16E1-0A9C-C716-573BAF0ECEE6}"/>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8462CE48-E6A4-AC4D-6E5A-FD0FADA50C04}"/>
              </a:ext>
            </a:extLst>
          </p:cNvPr>
          <p:cNvSpPr>
            <a:spLocks noGrp="1"/>
          </p:cNvSpPr>
          <p:nvPr>
            <p:ph type="title"/>
          </p:nvPr>
        </p:nvSpPr>
        <p:spPr>
          <a:xfrm>
            <a:off x="346856" y="235109"/>
            <a:ext cx="11109288" cy="402626"/>
          </a:xfrm>
        </p:spPr>
        <p:txBody>
          <a:bodyPr>
            <a:noAutofit/>
          </a:bodyPr>
          <a:lstStyle/>
          <a:p>
            <a:r>
              <a:rPr lang="en-GB" sz="2800" dirty="0">
                <a:latin typeface="Arial" panose="020B0604020202020204" pitchFamily="34" charset="0"/>
                <a:cs typeface="Arial" panose="020B0604020202020204" pitchFamily="34" charset="0"/>
              </a:rPr>
              <a:t>Monitoring of dd-cfDNA and miRNA for early detection of graft </a:t>
            </a:r>
            <a:br>
              <a:rPr lang="en-GB" sz="2800"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dysfunction in adult liver transplant recipients</a:t>
            </a:r>
          </a:p>
        </p:txBody>
      </p:sp>
      <p:sp>
        <p:nvSpPr>
          <p:cNvPr id="9" name="Rectangle 8">
            <a:extLst>
              <a:ext uri="{FF2B5EF4-FFF2-40B4-BE49-F238E27FC236}">
                <a16:creationId xmlns:a16="http://schemas.microsoft.com/office/drawing/2014/main" id="{123F33B8-F3F2-496C-0830-E6D1C890FA5D}"/>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F75F4264-4A57-6017-8A98-6FF29073CFF2}"/>
              </a:ext>
            </a:extLst>
          </p:cNvPr>
          <p:cNvSpPr txBox="1"/>
          <p:nvPr/>
        </p:nvSpPr>
        <p:spPr>
          <a:xfrm>
            <a:off x="216984" y="1720840"/>
            <a:ext cx="5879016" cy="646331"/>
          </a:xfrm>
          <a:prstGeom prst="rect">
            <a:avLst/>
          </a:prstGeom>
          <a:noFill/>
        </p:spPr>
        <p:txBody>
          <a:bodyPr wrap="square">
            <a:spAutoFit/>
          </a:bodyPr>
          <a:lstStyle/>
          <a:p>
            <a:endParaRPr lang="en-GB" b="1" dirty="0">
              <a:latin typeface="Arial" panose="020B0604020202020204" pitchFamily="34" charset="0"/>
              <a:cs typeface="Arial" panose="020B0604020202020204" pitchFamily="34" charset="0"/>
            </a:endParaRPr>
          </a:p>
          <a:p>
            <a:endParaRPr lang="en-GB" dirty="0"/>
          </a:p>
        </p:txBody>
      </p:sp>
      <p:sp>
        <p:nvSpPr>
          <p:cNvPr id="375" name="Rectangle 374">
            <a:extLst>
              <a:ext uri="{FF2B5EF4-FFF2-40B4-BE49-F238E27FC236}">
                <a16:creationId xmlns:a16="http://schemas.microsoft.com/office/drawing/2014/main" id="{FA237742-CA3F-E44C-2775-95026C48497D}"/>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13" name="Title 2">
            <a:extLst>
              <a:ext uri="{FF2B5EF4-FFF2-40B4-BE49-F238E27FC236}">
                <a16:creationId xmlns:a16="http://schemas.microsoft.com/office/drawing/2014/main" id="{68072785-4CF3-CF3B-C6E6-52BB7859D133}"/>
              </a:ext>
            </a:extLst>
          </p:cNvPr>
          <p:cNvSpPr txBox="1">
            <a:spLocks/>
          </p:cNvSpPr>
          <p:nvPr/>
        </p:nvSpPr>
        <p:spPr>
          <a:xfrm>
            <a:off x="309228" y="432997"/>
            <a:ext cx="11093339" cy="402626"/>
          </a:xfrm>
          <a:prstGeom prst="rect">
            <a:avLst/>
          </a:prstGeom>
        </p:spPr>
        <p:txBody>
          <a:bodyPr vert="horz" lIns="0" tIns="0" rIns="0" bIns="0" rtlCol="0" anchor="ctr" anchorCtr="0">
            <a:normAutofit fontScale="97500" lnSpcReduction="10000"/>
          </a:bodyPr>
          <a:lstStyle>
            <a:lvl1pPr algn="l" defTabSz="914400" rtl="0" eaLnBrk="1" latinLnBrk="0" hangingPunct="1">
              <a:lnSpc>
                <a:spcPct val="90000"/>
              </a:lnSpc>
              <a:spcBef>
                <a:spcPct val="0"/>
              </a:spcBef>
              <a:buNone/>
              <a:defRPr sz="3200" b="1" i="0" kern="1200">
                <a:solidFill>
                  <a:srgbClr val="123986"/>
                </a:solidFill>
                <a:latin typeface="Arial" panose="020B0604020202020204" pitchFamily="34" charset="0"/>
                <a:ea typeface="+mj-ea"/>
                <a:cs typeface="Arial" panose="020B0604020202020204" pitchFamily="34" charset="0"/>
              </a:defRPr>
            </a:lvl1pPr>
          </a:lstStyle>
          <a:p>
            <a:endParaRPr lang="en-GB" dirty="0"/>
          </a:p>
        </p:txBody>
      </p:sp>
      <p:sp>
        <p:nvSpPr>
          <p:cNvPr id="4" name="ZoneTexte 3">
            <a:extLst>
              <a:ext uri="{FF2B5EF4-FFF2-40B4-BE49-F238E27FC236}">
                <a16:creationId xmlns:a16="http://schemas.microsoft.com/office/drawing/2014/main" id="{879E9A9D-4E66-B8E4-E0F2-AD6CA599B047}"/>
              </a:ext>
            </a:extLst>
          </p:cNvPr>
          <p:cNvSpPr txBox="1"/>
          <p:nvPr/>
        </p:nvSpPr>
        <p:spPr>
          <a:xfrm>
            <a:off x="261360" y="1033511"/>
            <a:ext cx="5834640" cy="5816977"/>
          </a:xfrm>
          <a:prstGeom prst="rect">
            <a:avLst/>
          </a:prstGeom>
          <a:noFill/>
        </p:spPr>
        <p:txBody>
          <a:bodyPr wrap="square">
            <a:spAutoFit/>
          </a:bodyPr>
          <a:lstStyle/>
          <a:p>
            <a:r>
              <a:rPr kumimoji="0" lang="en-GB" sz="1800" b="1"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Results</a:t>
            </a:r>
          </a:p>
          <a:p>
            <a:endParaRPr lang="en-GB" b="1" dirty="0">
              <a:solidFill>
                <a:srgbClr val="140032"/>
              </a:solidFill>
              <a:latin typeface="Calibri" panose="020F0502020204030204"/>
            </a:endParaRPr>
          </a:p>
          <a:p>
            <a:pPr algn="just"/>
            <a:r>
              <a:rPr lang="en-GB" sz="1400" b="1" dirty="0">
                <a:latin typeface="Arial" panose="020B0604020202020204" pitchFamily="34" charset="0"/>
                <a:cs typeface="Arial" panose="020B0604020202020204" pitchFamily="34" charset="0"/>
              </a:rPr>
              <a:t>n=437 </a:t>
            </a:r>
            <a:r>
              <a:rPr lang="en-GB" sz="1400" dirty="0">
                <a:latin typeface="Arial" panose="020B0604020202020204" pitchFamily="34" charset="0"/>
                <a:cs typeface="Arial" panose="020B0604020202020204" pitchFamily="34" charset="0"/>
              </a:rPr>
              <a:t>patient samples </a:t>
            </a:r>
            <a:r>
              <a:rPr lang="en-GB" sz="1400" dirty="0" err="1">
                <a:latin typeface="Arial" panose="020B0604020202020204" pitchFamily="34" charset="0"/>
                <a:cs typeface="Arial" panose="020B0604020202020204" pitchFamily="34" charset="0"/>
              </a:rPr>
              <a:t>analyzed</a:t>
            </a:r>
            <a:r>
              <a:rPr lang="en-GB" sz="1400" dirty="0">
                <a:latin typeface="Arial" panose="020B0604020202020204" pitchFamily="34" charset="0"/>
                <a:cs typeface="Arial" panose="020B0604020202020204" pitchFamily="34" charset="0"/>
              </a:rPr>
              <a:t> for miRNA signature and dd-cfDNA levels </a:t>
            </a:r>
          </a:p>
          <a:p>
            <a:pPr algn="just"/>
            <a:endParaRPr lang="en-GB" sz="1400" dirty="0">
              <a:latin typeface="Arial" panose="020B0604020202020204" pitchFamily="34" charset="0"/>
              <a:cs typeface="Arial" panose="020B0604020202020204" pitchFamily="34" charset="0"/>
            </a:endParaRPr>
          </a:p>
          <a:p>
            <a:pPr algn="just"/>
            <a:r>
              <a:rPr lang="en-GB" sz="1400" dirty="0">
                <a:latin typeface="Arial" panose="020B0604020202020204" pitchFamily="34" charset="0"/>
                <a:cs typeface="Arial" panose="020B0604020202020204" pitchFamily="34" charset="0"/>
              </a:rPr>
              <a:t>During follow up, 46 episodes of graft dysfunction with biopsies confirming </a:t>
            </a:r>
            <a:r>
              <a:rPr lang="en-GB" sz="1400" b="1" dirty="0">
                <a:latin typeface="Arial" panose="020B0604020202020204" pitchFamily="34" charset="0"/>
                <a:cs typeface="Arial" panose="020B0604020202020204" pitchFamily="34" charset="0"/>
              </a:rPr>
              <a:t>14</a:t>
            </a:r>
            <a:r>
              <a:rPr lang="en-GB" sz="1400" dirty="0">
                <a:latin typeface="Arial" panose="020B0604020202020204" pitchFamily="34" charset="0"/>
                <a:cs typeface="Arial" panose="020B0604020202020204" pitchFamily="34" charset="0"/>
              </a:rPr>
              <a:t> acute rejection (8 moderate, 6 mild)</a:t>
            </a:r>
          </a:p>
          <a:p>
            <a:pPr algn="just"/>
            <a:endParaRPr lang="en-GB" sz="1400" dirty="0">
              <a:latin typeface="Arial" panose="020B0604020202020204" pitchFamily="34" charset="0"/>
              <a:cs typeface="Arial" panose="020B0604020202020204" pitchFamily="34" charset="0"/>
            </a:endParaRPr>
          </a:p>
          <a:p>
            <a:pPr algn="just"/>
            <a:r>
              <a:rPr lang="en-GB" sz="1400" u="sng" dirty="0">
                <a:latin typeface="Arial" panose="020B0604020202020204" pitchFamily="34" charset="0"/>
                <a:cs typeface="Arial" panose="020B0604020202020204" pitchFamily="34" charset="0"/>
              </a:rPr>
              <a:t>Other diagnoses included</a:t>
            </a:r>
            <a:r>
              <a:rPr lang="en-GB" sz="1400" dirty="0">
                <a:latin typeface="Arial" panose="020B0604020202020204" pitchFamily="34" charset="0"/>
                <a:cs typeface="Arial" panose="020B0604020202020204" pitchFamily="34" charset="0"/>
              </a:rPr>
              <a:t>: </a:t>
            </a:r>
          </a:p>
          <a:p>
            <a:pPr marL="285750" indent="-285750" algn="just">
              <a:buFont typeface="Arial" panose="020B0604020202020204" pitchFamily="34" charset="0"/>
              <a:buChar char="•"/>
            </a:pPr>
            <a:r>
              <a:rPr lang="en-GB" sz="1400" dirty="0">
                <a:latin typeface="Arial" panose="020B0604020202020204" pitchFamily="34" charset="0"/>
                <a:cs typeface="Arial" panose="020B0604020202020204" pitchFamily="34" charset="0"/>
              </a:rPr>
              <a:t>15 cases of cholestasis</a:t>
            </a:r>
          </a:p>
          <a:p>
            <a:pPr marL="285750" indent="-285750" algn="just">
              <a:buFont typeface="Arial" panose="020B0604020202020204" pitchFamily="34" charset="0"/>
              <a:buChar char="•"/>
            </a:pPr>
            <a:r>
              <a:rPr lang="en-GB" sz="1400" dirty="0">
                <a:latin typeface="Arial" panose="020B0604020202020204" pitchFamily="34" charset="0"/>
                <a:cs typeface="Arial" panose="020B0604020202020204" pitchFamily="34" charset="0"/>
              </a:rPr>
              <a:t>9 active CMV infections (&gt;1000 cp)</a:t>
            </a:r>
          </a:p>
          <a:p>
            <a:pPr marL="285750" indent="-285750" algn="just">
              <a:buFont typeface="Arial" panose="020B0604020202020204" pitchFamily="34" charset="0"/>
              <a:buChar char="•"/>
            </a:pPr>
            <a:r>
              <a:rPr lang="en-GB" sz="1400" dirty="0">
                <a:latin typeface="Arial" panose="020B0604020202020204" pitchFamily="34" charset="0"/>
                <a:cs typeface="Arial" panose="020B0604020202020204" pitchFamily="34" charset="0"/>
              </a:rPr>
              <a:t>5 ischemia reperfusion injuries (IRI)</a:t>
            </a:r>
          </a:p>
          <a:p>
            <a:pPr marL="285750" indent="-285750" algn="just">
              <a:buFont typeface="Arial" panose="020B0604020202020204" pitchFamily="34" charset="0"/>
              <a:buChar char="•"/>
            </a:pPr>
            <a:r>
              <a:rPr lang="en-GB" sz="1400" dirty="0">
                <a:latin typeface="Arial" panose="020B0604020202020204" pitchFamily="34" charset="0"/>
                <a:cs typeface="Arial" panose="020B0604020202020204" pitchFamily="34" charset="0"/>
              </a:rPr>
              <a:t>3 non-specific inflammatory responses</a:t>
            </a:r>
          </a:p>
          <a:p>
            <a:pPr algn="just"/>
            <a:r>
              <a:rPr lang="en-GB" sz="1400" dirty="0">
                <a:latin typeface="Arial" panose="020B0604020202020204" pitchFamily="34" charset="0"/>
                <a:cs typeface="Arial" panose="020B0604020202020204" pitchFamily="34" charset="0"/>
              </a:rPr>
              <a:t>Clinical characteristics did not differ significantly across groups</a:t>
            </a:r>
          </a:p>
          <a:p>
            <a:pPr algn="just"/>
            <a:endParaRPr lang="en-GB"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b="1" dirty="0">
                <a:latin typeface="Arial" panose="020B0604020202020204" pitchFamily="34" charset="0"/>
                <a:cs typeface="Arial" panose="020B0604020202020204" pitchFamily="34" charset="0"/>
              </a:rPr>
              <a:t>dd-cfDNA: </a:t>
            </a:r>
            <a:r>
              <a:rPr lang="en-GB" sz="1400" dirty="0">
                <a:latin typeface="Arial" panose="020B0604020202020204" pitchFamily="34" charset="0"/>
                <a:cs typeface="Arial" panose="020B0604020202020204" pitchFamily="34" charset="0"/>
              </a:rPr>
              <a:t>↓ ↓ after IRI, with significant differences observed between stable patients and those at risk for rejection after the 2nd week, demonstrating higher dd-cfDNA levels (p&lt;0.01) in the second group</a:t>
            </a:r>
          </a:p>
          <a:p>
            <a:pPr algn="just"/>
            <a:endParaRPr lang="en-GB"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The optimal dd-cfDNA cut-off for diagnosing rejection was 9.88%, with a sensitivity of 1, specificity of 0.67, positive predictive value of 17.5%, negative predictive value of 100%, and an area under the receiver operating characteristic curve (AUROC) of 0.812 (95% CI 0.757-0.868) </a:t>
            </a:r>
          </a:p>
          <a:p>
            <a:pPr algn="just"/>
            <a:endParaRPr lang="en-GB" sz="1400" dirty="0">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C7D354E3-BE97-6C73-AEFB-ED0BFA1E62F3}"/>
              </a:ext>
            </a:extLst>
          </p:cNvPr>
          <p:cNvSpPr txBox="1"/>
          <p:nvPr/>
        </p:nvSpPr>
        <p:spPr>
          <a:xfrm>
            <a:off x="6696689" y="3212564"/>
            <a:ext cx="5171185" cy="2154436"/>
          </a:xfrm>
          <a:prstGeom prst="rect">
            <a:avLst/>
          </a:prstGeom>
          <a:noFill/>
        </p:spPr>
        <p:txBody>
          <a:bodyPr wrap="square">
            <a:spAutoFit/>
          </a:bodyPr>
          <a:lstStyle/>
          <a:p>
            <a:pPr algn="just"/>
            <a:r>
              <a:rPr lang="en-GB" b="1" dirty="0">
                <a:latin typeface="Arial" panose="020B0604020202020204" pitchFamily="34" charset="0"/>
                <a:cs typeface="Arial" panose="020B0604020202020204" pitchFamily="34" charset="0"/>
              </a:rPr>
              <a:t>Conclusions</a:t>
            </a:r>
          </a:p>
          <a:p>
            <a:pPr algn="just"/>
            <a:endParaRPr lang="en-GB" b="1" dirty="0"/>
          </a:p>
          <a:p>
            <a:pPr marL="285750" indent="-285750" algn="just">
              <a:buFont typeface="Arial" panose="020B0604020202020204" pitchFamily="34" charset="0"/>
              <a:buChar char="•"/>
            </a:pPr>
            <a:r>
              <a:rPr lang="en-GB" sz="1400" dirty="0">
                <a:latin typeface="Arial" panose="020B0604020202020204" pitchFamily="34" charset="0"/>
                <a:cs typeface="Arial" panose="020B0604020202020204" pitchFamily="34" charset="0"/>
              </a:rPr>
              <a:t>The combination of dd-cfDNA and miRNA offers a promising approach for diagnosing GD in LT</a:t>
            </a:r>
          </a:p>
          <a:p>
            <a:pPr algn="just"/>
            <a:endParaRPr lang="en-GB"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dirty="0">
                <a:latin typeface="Arial" panose="020B0604020202020204" pitchFamily="34" charset="0"/>
                <a:cs typeface="Arial" panose="020B0604020202020204" pitchFamily="34" charset="0"/>
              </a:rPr>
              <a:t>miRNAs are effective in detecting rejection early, particularly within the first week's post-transplant, while dd-cfDNA becomes more useful for ongoing monitoring and late rejection or cholestasis detection</a:t>
            </a:r>
          </a:p>
        </p:txBody>
      </p:sp>
      <p:sp>
        <p:nvSpPr>
          <p:cNvPr id="10" name="ZoneTexte 9">
            <a:extLst>
              <a:ext uri="{FF2B5EF4-FFF2-40B4-BE49-F238E27FC236}">
                <a16:creationId xmlns:a16="http://schemas.microsoft.com/office/drawing/2014/main" id="{8B70C39E-6903-5645-5B10-1E0A0290F43A}"/>
              </a:ext>
            </a:extLst>
          </p:cNvPr>
          <p:cNvSpPr txBox="1"/>
          <p:nvPr/>
        </p:nvSpPr>
        <p:spPr>
          <a:xfrm>
            <a:off x="6696689" y="1183224"/>
            <a:ext cx="5171185" cy="1384995"/>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Notably, cholestasis patients also exhibited a significant increase dd-cfDNA levels, suggesting its potential role in diagnosing this condition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In this cohort, the predictive and diagnostic capacity of the miRNA signature was confirmed</a:t>
            </a:r>
          </a:p>
        </p:txBody>
      </p:sp>
      <p:grpSp>
        <p:nvGrpSpPr>
          <p:cNvPr id="2" name="Groupe 1">
            <a:extLst>
              <a:ext uri="{FF2B5EF4-FFF2-40B4-BE49-F238E27FC236}">
                <a16:creationId xmlns:a16="http://schemas.microsoft.com/office/drawing/2014/main" id="{21A0D6C5-AD47-B430-C306-9361EF7C20F3}"/>
              </a:ext>
            </a:extLst>
          </p:cNvPr>
          <p:cNvGrpSpPr/>
          <p:nvPr/>
        </p:nvGrpSpPr>
        <p:grpSpPr>
          <a:xfrm>
            <a:off x="11575287" y="44389"/>
            <a:ext cx="525242" cy="509983"/>
            <a:chOff x="4213599" y="3634223"/>
            <a:chExt cx="485297" cy="471198"/>
          </a:xfrm>
        </p:grpSpPr>
        <p:sp>
          <p:nvSpPr>
            <p:cNvPr id="5" name="Ellipse 4">
              <a:hlinkClick r:id="rId3" action="ppaction://hlinksldjump"/>
              <a:extLst>
                <a:ext uri="{FF2B5EF4-FFF2-40B4-BE49-F238E27FC236}">
                  <a16:creationId xmlns:a16="http://schemas.microsoft.com/office/drawing/2014/main" id="{01E8E0EB-DE52-8005-A922-0712BF4D7266}"/>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B28DC86F-DA1F-60C2-31B1-53A2AEE5517F}"/>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1" name="Forme libre : forme 15">
              <a:extLst>
                <a:ext uri="{FF2B5EF4-FFF2-40B4-BE49-F238E27FC236}">
                  <a16:creationId xmlns:a16="http://schemas.microsoft.com/office/drawing/2014/main" id="{5F1F16E2-BC76-C414-EF5C-BED1625E472A}"/>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556660C5-3096-91F8-A2EF-5E7A37C5BFB6}"/>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3" name="Forme libre : forme 17">
              <a:extLst>
                <a:ext uri="{FF2B5EF4-FFF2-40B4-BE49-F238E27FC236}">
                  <a16:creationId xmlns:a16="http://schemas.microsoft.com/office/drawing/2014/main" id="{5A3D6D19-B61D-BB08-355C-4883FEF8D7E9}"/>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14" name="Rectangle 13">
            <a:hlinkClick r:id="rId3" action="ppaction://hlinksldjump"/>
            <a:extLst>
              <a:ext uri="{FF2B5EF4-FFF2-40B4-BE49-F238E27FC236}">
                <a16:creationId xmlns:a16="http://schemas.microsoft.com/office/drawing/2014/main" id="{950E1311-FBF9-FAD5-2FB8-976F2067E71B}"/>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29">
            <a:extLst>
              <a:ext uri="{FF2B5EF4-FFF2-40B4-BE49-F238E27FC236}">
                <a16:creationId xmlns:a16="http://schemas.microsoft.com/office/drawing/2014/main" id="{5588BDAB-7EAF-6D77-E5C1-8F8190EF6FDE}"/>
              </a:ext>
            </a:extLst>
          </p:cNvPr>
          <p:cNvSpPr txBox="1"/>
          <p:nvPr/>
        </p:nvSpPr>
        <p:spPr>
          <a:xfrm>
            <a:off x="0"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Julián J. et al., ESOT Congress 2025 (Abstract 2138)</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5852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22A29-A138-68C5-9851-A934F250719B}"/>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57597F81-7018-8599-CD04-13C4F9AC04C9}"/>
              </a:ext>
            </a:extLst>
          </p:cNvPr>
          <p:cNvSpPr>
            <a:spLocks noGrp="1"/>
          </p:cNvSpPr>
          <p:nvPr>
            <p:ph type="title"/>
          </p:nvPr>
        </p:nvSpPr>
        <p:spPr>
          <a:xfrm>
            <a:off x="328427" y="818023"/>
            <a:ext cx="10969587" cy="402626"/>
          </a:xfrm>
        </p:spPr>
        <p:txBody>
          <a:bodyPr>
            <a:noAutofit/>
          </a:bodyPr>
          <a:lstStyle/>
          <a:p>
            <a:r>
              <a:rPr lang="en-GB" sz="2800" dirty="0">
                <a:latin typeface="Arial" panose="020B0604020202020204" pitchFamily="34" charset="0"/>
                <a:cs typeface="Arial" panose="020B0604020202020204" pitchFamily="34" charset="0"/>
              </a:rPr>
              <a:t>Impact of transplant program on the probability of conversion after immunotherapy for hepatocellular carcinoma</a:t>
            </a:r>
            <a:br>
              <a:rPr lang="en-GB" sz="2800" dirty="0">
                <a:latin typeface="Arial" panose="020B0604020202020204" pitchFamily="34" charset="0"/>
                <a:cs typeface="Arial" panose="020B0604020202020204" pitchFamily="34" charset="0"/>
              </a:rPr>
            </a:br>
            <a:br>
              <a:rPr lang="en-GB" sz="2800" dirty="0">
                <a:latin typeface="Arial" panose="020B0604020202020204" pitchFamily="34" charset="0"/>
                <a:cs typeface="Arial" panose="020B0604020202020204" pitchFamily="34" charset="0"/>
              </a:rPr>
            </a:br>
            <a:br>
              <a:rPr lang="en-GB" sz="2800" dirty="0">
                <a:latin typeface="Arial" panose="020B0604020202020204" pitchFamily="34" charset="0"/>
                <a:cs typeface="Arial" panose="020B0604020202020204" pitchFamily="34" charset="0"/>
              </a:rPr>
            </a:br>
            <a:endParaRPr lang="en-GB" sz="28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FEBCF79-CF19-A088-C070-4BAD7C839B0E}"/>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D9A2E02-5DAC-5E4D-4F1A-F6C23AB67E0B}"/>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7A143B4A-B32F-4E6C-705F-92121F8167CE}"/>
              </a:ext>
            </a:extLst>
          </p:cNvPr>
          <p:cNvSpPr txBox="1"/>
          <p:nvPr/>
        </p:nvSpPr>
        <p:spPr>
          <a:xfrm>
            <a:off x="328427" y="1939127"/>
            <a:ext cx="4517541" cy="2800767"/>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rPr>
              <a:t>Background</a:t>
            </a:r>
          </a:p>
          <a:p>
            <a:endParaRPr lang="en-GB" b="1" dirty="0"/>
          </a:p>
          <a:p>
            <a:pPr marL="285750" indent="-285750" algn="just">
              <a:buFont typeface="Arial" panose="020B0604020202020204" pitchFamily="34" charset="0"/>
              <a:buChar char="•"/>
            </a:pPr>
            <a:r>
              <a:rPr lang="en-GB" sz="1400" dirty="0">
                <a:latin typeface="Arial" panose="020B0604020202020204" pitchFamily="34" charset="0"/>
                <a:cs typeface="Arial" panose="020B0604020202020204" pitchFamily="34" charset="0"/>
              </a:rPr>
              <a:t>The ability of noncurative intent systemic immunotherapy to convert patients with hepatocellular carcinoma (HCC) to curative treatments (curative conversion) remains controversial </a:t>
            </a:r>
          </a:p>
          <a:p>
            <a:pPr algn="just"/>
            <a:endParaRPr lang="en-GB"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dirty="0">
                <a:latin typeface="Arial" panose="020B0604020202020204" pitchFamily="34" charset="0"/>
                <a:cs typeface="Arial" panose="020B0604020202020204" pitchFamily="34" charset="0"/>
              </a:rPr>
              <a:t>This study aimed to take a reliable epidemiological snapshot of response patterns to Atezolizumab plus Bevacizumab (AB) therapy, focusing on curative conversion rates</a:t>
            </a:r>
          </a:p>
        </p:txBody>
      </p:sp>
      <p:sp>
        <p:nvSpPr>
          <p:cNvPr id="11" name="ZoneTexte 10">
            <a:extLst>
              <a:ext uri="{FF2B5EF4-FFF2-40B4-BE49-F238E27FC236}">
                <a16:creationId xmlns:a16="http://schemas.microsoft.com/office/drawing/2014/main" id="{FC6E1651-0A05-193D-CD99-448394B24B76}"/>
              </a:ext>
            </a:extLst>
          </p:cNvPr>
          <p:cNvSpPr txBox="1"/>
          <p:nvPr/>
        </p:nvSpPr>
        <p:spPr>
          <a:xfrm>
            <a:off x="5607874" y="1008338"/>
            <a:ext cx="6096000" cy="646331"/>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rPr>
              <a:t>Methods</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C6E1E53A-5E7A-65F7-4012-AA6BF03BFFAB}"/>
              </a:ext>
            </a:extLst>
          </p:cNvPr>
          <p:cNvSpPr txBox="1"/>
          <p:nvPr/>
        </p:nvSpPr>
        <p:spPr>
          <a:xfrm>
            <a:off x="8019305" y="1823800"/>
            <a:ext cx="5418903" cy="257930"/>
          </a:xfrm>
          <a:prstGeom prst="rect">
            <a:avLst/>
          </a:prstGeom>
          <a:noFill/>
        </p:spPr>
        <p:txBody>
          <a:bodyPr wrap="square">
            <a:spAutoFit/>
          </a:bodyPr>
          <a:lstStyle/>
          <a:p>
            <a:pPr algn="just"/>
            <a:endParaRPr lang="en-GB" sz="1400" dirty="0">
              <a:latin typeface="Arial" panose="020B0604020202020204" pitchFamily="34" charset="0"/>
              <a:cs typeface="Arial" panose="020B0604020202020204" pitchFamily="34" charset="0"/>
            </a:endParaRPr>
          </a:p>
        </p:txBody>
      </p:sp>
      <p:sp>
        <p:nvSpPr>
          <p:cNvPr id="23" name="ZoneTexte 22">
            <a:extLst>
              <a:ext uri="{FF2B5EF4-FFF2-40B4-BE49-F238E27FC236}">
                <a16:creationId xmlns:a16="http://schemas.microsoft.com/office/drawing/2014/main" id="{46C453C9-ABAB-A67E-D997-4FF11A70CE6E}"/>
              </a:ext>
            </a:extLst>
          </p:cNvPr>
          <p:cNvSpPr txBox="1"/>
          <p:nvPr/>
        </p:nvSpPr>
        <p:spPr>
          <a:xfrm>
            <a:off x="5758795" y="1509632"/>
            <a:ext cx="5794158" cy="160043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Study</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Patients with HCC receiving first-line Atezolizumab plus Bevacizumab (AB) between 2019 and 2023 using centre-level aggregate data from a large international consortium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14003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6" name="ZoneTexte 5">
            <a:extLst>
              <a:ext uri="{FF2B5EF4-FFF2-40B4-BE49-F238E27FC236}">
                <a16:creationId xmlns:a16="http://schemas.microsoft.com/office/drawing/2014/main" id="{3288E336-EE76-A476-E3CB-1CADCB72410E}"/>
              </a:ext>
            </a:extLst>
          </p:cNvPr>
          <p:cNvSpPr txBox="1"/>
          <p:nvPr/>
        </p:nvSpPr>
        <p:spPr>
          <a:xfrm>
            <a:off x="5813220" y="2681124"/>
            <a:ext cx="5539740" cy="1877437"/>
          </a:xfrm>
          <a:prstGeom prst="rect">
            <a:avLst/>
          </a:prstGeom>
          <a:noFill/>
        </p:spPr>
        <p:txBody>
          <a:bodyPr wrap="square">
            <a:spAutoFit/>
          </a:bodyPr>
          <a:lstStyle/>
          <a:p>
            <a:pPr algn="just"/>
            <a:endParaRPr lang="en-GB" sz="1400" dirty="0">
              <a:latin typeface="Arial" panose="020B0604020202020204" pitchFamily="34" charset="0"/>
              <a:cs typeface="Arial" panose="020B0604020202020204" pitchFamily="34" charset="0"/>
            </a:endParaRPr>
          </a:p>
          <a:p>
            <a:pPr algn="just"/>
            <a:r>
              <a:rPr lang="en-GB" sz="1400" u="sng" dirty="0">
                <a:latin typeface="Arial" panose="020B0604020202020204" pitchFamily="34" charset="0"/>
                <a:cs typeface="Arial" panose="020B0604020202020204" pitchFamily="34" charset="0"/>
              </a:rPr>
              <a:t>Primary end-point</a:t>
            </a:r>
            <a:r>
              <a:rPr lang="en-GB" sz="1400" dirty="0">
                <a:latin typeface="Arial" panose="020B0604020202020204" pitchFamily="34" charset="0"/>
                <a:cs typeface="Arial" panose="020B0604020202020204" pitchFamily="34" charset="0"/>
              </a:rPr>
              <a:t>: Curative conversion rate distinguishing potential conversion (PC) - when objective response (OR) resulted in a consistent decrease of tumour burden and alpha-fetoprotein levels - from actual conversion (AC) when OR resulted in curative treatment </a:t>
            </a:r>
          </a:p>
          <a:p>
            <a:endParaRPr lang="en-GB" sz="16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Under-conversion (UC) =                       rates</a:t>
            </a:r>
          </a:p>
          <a:p>
            <a:endParaRPr lang="en-GB" sz="1600" dirty="0">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9DDB1E2F-FF2F-4716-5153-09BA4C63A0FD}"/>
              </a:ext>
            </a:extLst>
          </p:cNvPr>
          <p:cNvSpPr txBox="1"/>
          <p:nvPr/>
        </p:nvSpPr>
        <p:spPr>
          <a:xfrm>
            <a:off x="8020588" y="3925027"/>
            <a:ext cx="1216660" cy="307777"/>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PC - AC </a:t>
            </a:r>
          </a:p>
        </p:txBody>
      </p:sp>
      <p:sp>
        <p:nvSpPr>
          <p:cNvPr id="16" name="ZoneTexte 15">
            <a:extLst>
              <a:ext uri="{FF2B5EF4-FFF2-40B4-BE49-F238E27FC236}">
                <a16:creationId xmlns:a16="http://schemas.microsoft.com/office/drawing/2014/main" id="{B013D015-14E3-E164-0151-9DC266B7519B}"/>
              </a:ext>
            </a:extLst>
          </p:cNvPr>
          <p:cNvSpPr txBox="1"/>
          <p:nvPr/>
        </p:nvSpPr>
        <p:spPr>
          <a:xfrm>
            <a:off x="8194586" y="4189566"/>
            <a:ext cx="533566" cy="307777"/>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OR</a:t>
            </a:r>
          </a:p>
        </p:txBody>
      </p:sp>
      <p:cxnSp>
        <p:nvCxnSpPr>
          <p:cNvPr id="19" name="Connecteur droit 18">
            <a:extLst>
              <a:ext uri="{FF2B5EF4-FFF2-40B4-BE49-F238E27FC236}">
                <a16:creationId xmlns:a16="http://schemas.microsoft.com/office/drawing/2014/main" id="{FB7F5F05-6453-F70B-E755-5FB58440E4D9}"/>
              </a:ext>
            </a:extLst>
          </p:cNvPr>
          <p:cNvCxnSpPr/>
          <p:nvPr/>
        </p:nvCxnSpPr>
        <p:spPr>
          <a:xfrm>
            <a:off x="8012641" y="4189566"/>
            <a:ext cx="800100" cy="0"/>
          </a:xfrm>
          <a:prstGeom prst="line">
            <a:avLst/>
          </a:prstGeom>
          <a:ln w="19050"/>
        </p:spPr>
        <p:style>
          <a:lnRef idx="1">
            <a:schemeClr val="dk1"/>
          </a:lnRef>
          <a:fillRef idx="0">
            <a:schemeClr val="dk1"/>
          </a:fillRef>
          <a:effectRef idx="0">
            <a:schemeClr val="dk1"/>
          </a:effectRef>
          <a:fontRef idx="minor">
            <a:schemeClr val="tx1"/>
          </a:fontRef>
        </p:style>
      </p:cxnSp>
      <p:sp>
        <p:nvSpPr>
          <p:cNvPr id="24" name="ZoneTexte 23">
            <a:extLst>
              <a:ext uri="{FF2B5EF4-FFF2-40B4-BE49-F238E27FC236}">
                <a16:creationId xmlns:a16="http://schemas.microsoft.com/office/drawing/2014/main" id="{15C65262-97AE-7B18-88B4-229C4FBDFE2D}"/>
              </a:ext>
            </a:extLst>
          </p:cNvPr>
          <p:cNvSpPr txBox="1"/>
          <p:nvPr/>
        </p:nvSpPr>
        <p:spPr>
          <a:xfrm>
            <a:off x="5876828" y="4874840"/>
            <a:ext cx="6720840" cy="30777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Use of meta-analytic approach to analyse aggregate data</a:t>
            </a:r>
          </a:p>
        </p:txBody>
      </p:sp>
      <p:sp>
        <p:nvSpPr>
          <p:cNvPr id="32" name="ZoneTexte 31">
            <a:extLst>
              <a:ext uri="{FF2B5EF4-FFF2-40B4-BE49-F238E27FC236}">
                <a16:creationId xmlns:a16="http://schemas.microsoft.com/office/drawing/2014/main" id="{01C639B8-9535-E7E1-34A7-9DAB25377007}"/>
              </a:ext>
            </a:extLst>
          </p:cNvPr>
          <p:cNvSpPr txBox="1"/>
          <p:nvPr/>
        </p:nvSpPr>
        <p:spPr>
          <a:xfrm>
            <a:off x="8054613" y="4920552"/>
            <a:ext cx="5418903" cy="179133"/>
          </a:xfrm>
          <a:prstGeom prst="rect">
            <a:avLst/>
          </a:prstGeom>
          <a:noFill/>
        </p:spPr>
        <p:txBody>
          <a:bodyPr wrap="square">
            <a:spAutoFit/>
          </a:bodyPr>
          <a:lstStyle/>
          <a:p>
            <a:pPr algn="just"/>
            <a:endParaRPr lang="en-GB" sz="1400" dirty="0">
              <a:latin typeface="Arial" panose="020B0604020202020204" pitchFamily="34" charset="0"/>
              <a:cs typeface="Arial" panose="020B0604020202020204" pitchFamily="34" charset="0"/>
            </a:endParaRPr>
          </a:p>
        </p:txBody>
      </p:sp>
      <p:grpSp>
        <p:nvGrpSpPr>
          <p:cNvPr id="2" name="Groupe 1">
            <a:extLst>
              <a:ext uri="{FF2B5EF4-FFF2-40B4-BE49-F238E27FC236}">
                <a16:creationId xmlns:a16="http://schemas.microsoft.com/office/drawing/2014/main" id="{01413FF4-3BF6-74BE-C581-ADF3B83900E4}"/>
              </a:ext>
            </a:extLst>
          </p:cNvPr>
          <p:cNvGrpSpPr/>
          <p:nvPr/>
        </p:nvGrpSpPr>
        <p:grpSpPr>
          <a:xfrm>
            <a:off x="11575287" y="44389"/>
            <a:ext cx="525242" cy="509983"/>
            <a:chOff x="4213599" y="3634223"/>
            <a:chExt cx="485297" cy="471198"/>
          </a:xfrm>
        </p:grpSpPr>
        <p:sp>
          <p:nvSpPr>
            <p:cNvPr id="3" name="Ellipse 2">
              <a:hlinkClick r:id="rId3" action="ppaction://hlinksldjump"/>
              <a:extLst>
                <a:ext uri="{FF2B5EF4-FFF2-40B4-BE49-F238E27FC236}">
                  <a16:creationId xmlns:a16="http://schemas.microsoft.com/office/drawing/2014/main" id="{03FDBA85-76E6-C545-6787-56FD97415540}"/>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C76EB25F-335F-95AC-6FD1-4B23450552B5}"/>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0" name="Forme libre : forme 15">
              <a:extLst>
                <a:ext uri="{FF2B5EF4-FFF2-40B4-BE49-F238E27FC236}">
                  <a16:creationId xmlns:a16="http://schemas.microsoft.com/office/drawing/2014/main" id="{8AB100CD-9997-EC5F-1219-4BC21B9EDFCA}"/>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90E8CD2C-0B4C-0FAF-3910-FFD08584336F}"/>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7" name="Forme libre : forme 17">
              <a:extLst>
                <a:ext uri="{FF2B5EF4-FFF2-40B4-BE49-F238E27FC236}">
                  <a16:creationId xmlns:a16="http://schemas.microsoft.com/office/drawing/2014/main" id="{44513AE4-EF60-B4AE-EC85-FFBF7527F989}"/>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20" name="Rectangle 19">
            <a:hlinkClick r:id="rId3" action="ppaction://hlinksldjump"/>
            <a:extLst>
              <a:ext uri="{FF2B5EF4-FFF2-40B4-BE49-F238E27FC236}">
                <a16:creationId xmlns:a16="http://schemas.microsoft.com/office/drawing/2014/main" id="{62649C8A-AD34-9A26-7145-1B7F21A67EE7}"/>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 coins arrondis 20">
            <a:extLst>
              <a:ext uri="{FF2B5EF4-FFF2-40B4-BE49-F238E27FC236}">
                <a16:creationId xmlns:a16="http://schemas.microsoft.com/office/drawing/2014/main" id="{D9D5DDC1-9D52-8DD9-1CFC-4959FFF6CABE}"/>
              </a:ext>
            </a:extLst>
          </p:cNvPr>
          <p:cNvSpPr/>
          <p:nvPr/>
        </p:nvSpPr>
        <p:spPr>
          <a:xfrm>
            <a:off x="5681814" y="2845961"/>
            <a:ext cx="6022060" cy="1666881"/>
          </a:xfrm>
          <a:prstGeom prst="roundRect">
            <a:avLst>
              <a:gd name="adj" fmla="val 8482"/>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 coins arrondis 21">
            <a:extLst>
              <a:ext uri="{FF2B5EF4-FFF2-40B4-BE49-F238E27FC236}">
                <a16:creationId xmlns:a16="http://schemas.microsoft.com/office/drawing/2014/main" id="{45AF9751-E6A8-6EB2-83E6-E4E9AFF3FC44}"/>
              </a:ext>
            </a:extLst>
          </p:cNvPr>
          <p:cNvSpPr/>
          <p:nvPr/>
        </p:nvSpPr>
        <p:spPr>
          <a:xfrm>
            <a:off x="5717726" y="4842515"/>
            <a:ext cx="6022060" cy="384725"/>
          </a:xfrm>
          <a:prstGeom prst="roundRect">
            <a:avLst>
              <a:gd name="adj" fmla="val 21420"/>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ectangle : coins arrondis 27">
            <a:extLst>
              <a:ext uri="{FF2B5EF4-FFF2-40B4-BE49-F238E27FC236}">
                <a16:creationId xmlns:a16="http://schemas.microsoft.com/office/drawing/2014/main" id="{5FFA6B06-FC58-848F-E4ED-F3580D6EF0B1}"/>
              </a:ext>
            </a:extLst>
          </p:cNvPr>
          <p:cNvSpPr/>
          <p:nvPr/>
        </p:nvSpPr>
        <p:spPr>
          <a:xfrm>
            <a:off x="5681814" y="1485539"/>
            <a:ext cx="6022060" cy="1030749"/>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 coins arrondis 28">
            <a:extLst>
              <a:ext uri="{FF2B5EF4-FFF2-40B4-BE49-F238E27FC236}">
                <a16:creationId xmlns:a16="http://schemas.microsoft.com/office/drawing/2014/main" id="{CBDF1635-9DB7-7A5B-9232-4C9B4906BBA3}"/>
              </a:ext>
            </a:extLst>
          </p:cNvPr>
          <p:cNvSpPr/>
          <p:nvPr/>
        </p:nvSpPr>
        <p:spPr>
          <a:xfrm>
            <a:off x="7897578" y="3932727"/>
            <a:ext cx="1030225" cy="520459"/>
          </a:xfrm>
          <a:prstGeom prst="roundRect">
            <a:avLst>
              <a:gd name="adj" fmla="val 8482"/>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highlight>
                <a:srgbClr val="E50E38"/>
              </a:highlight>
            </a:endParaRPr>
          </a:p>
        </p:txBody>
      </p:sp>
      <p:cxnSp>
        <p:nvCxnSpPr>
          <p:cNvPr id="30" name="Connecteur droit 29">
            <a:extLst>
              <a:ext uri="{FF2B5EF4-FFF2-40B4-BE49-F238E27FC236}">
                <a16:creationId xmlns:a16="http://schemas.microsoft.com/office/drawing/2014/main" id="{15FDECC4-AF12-A043-E694-B6F3D383DE51}"/>
              </a:ext>
            </a:extLst>
          </p:cNvPr>
          <p:cNvCxnSpPr>
            <a:cxnSpLocks/>
          </p:cNvCxnSpPr>
          <p:nvPr/>
        </p:nvCxnSpPr>
        <p:spPr>
          <a:xfrm>
            <a:off x="8719818" y="2516288"/>
            <a:ext cx="0" cy="329673"/>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F4DE9559-83BC-F7BD-7EBB-84B6DD09F541}"/>
              </a:ext>
            </a:extLst>
          </p:cNvPr>
          <p:cNvCxnSpPr>
            <a:cxnSpLocks/>
          </p:cNvCxnSpPr>
          <p:nvPr/>
        </p:nvCxnSpPr>
        <p:spPr>
          <a:xfrm>
            <a:off x="8696958" y="4512842"/>
            <a:ext cx="0" cy="329673"/>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B20F5FA-5326-6911-5714-4E7030F85310}"/>
              </a:ext>
            </a:extLst>
          </p:cNvPr>
          <p:cNvSpPr txBox="1"/>
          <p:nvPr/>
        </p:nvSpPr>
        <p:spPr>
          <a:xfrm>
            <a:off x="1484555" y="5411096"/>
            <a:ext cx="0" cy="0"/>
          </a:xfrm>
          <a:prstGeom prst="rect">
            <a:avLst/>
          </a:prstGeom>
          <a:noFill/>
        </p:spPr>
        <p:txBody>
          <a:bodyPr wrap="none" lIns="0" tIns="0" rIns="0" bIns="0" rtlCol="0">
            <a:noAutofit/>
          </a:bodyPr>
          <a:lstStyle/>
          <a:p>
            <a:pPr algn="l"/>
            <a:endParaRPr lang="en-GB" sz="1400" dirty="0" err="1">
              <a:latin typeface="Museo Slab 300" panose="02000000000000000000" pitchFamily="2" charset="77"/>
            </a:endParaRPr>
          </a:p>
        </p:txBody>
      </p:sp>
      <p:sp>
        <p:nvSpPr>
          <p:cNvPr id="18" name="TextBox 29">
            <a:extLst>
              <a:ext uri="{FF2B5EF4-FFF2-40B4-BE49-F238E27FC236}">
                <a16:creationId xmlns:a16="http://schemas.microsoft.com/office/drawing/2014/main" id="{A3ED322B-42A3-F4E6-AEA7-0819D63DB82D}"/>
              </a:ext>
            </a:extLst>
          </p:cNvPr>
          <p:cNvSpPr txBox="1"/>
          <p:nvPr/>
        </p:nvSpPr>
        <p:spPr>
          <a:xfrm>
            <a:off x="0"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Vitale A. et al., ESOT Congress 2025 (Abstract 2314)</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7834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70525-57F1-8114-A7DD-50936E1C9E84}"/>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26A60D3A-99E4-B636-B5DA-AD99C36530C1}"/>
              </a:ext>
            </a:extLst>
          </p:cNvPr>
          <p:cNvSpPr>
            <a:spLocks noGrp="1"/>
          </p:cNvSpPr>
          <p:nvPr>
            <p:ph type="title"/>
          </p:nvPr>
        </p:nvSpPr>
        <p:spPr>
          <a:xfrm>
            <a:off x="328427" y="818023"/>
            <a:ext cx="10969587" cy="402626"/>
          </a:xfrm>
        </p:spPr>
        <p:txBody>
          <a:bodyPr>
            <a:noAutofit/>
          </a:bodyPr>
          <a:lstStyle/>
          <a:p>
            <a:r>
              <a:rPr lang="en-GB" sz="2800" noProof="0" dirty="0">
                <a:latin typeface="Arial" panose="020B0604020202020204" pitchFamily="34" charset="0"/>
                <a:cs typeface="Arial" panose="020B0604020202020204" pitchFamily="34" charset="0"/>
              </a:rPr>
              <a:t>Impact of transplant program on the probability of conversion after immunotherapy for hepatocellular carcinoma</a:t>
            </a:r>
            <a:br>
              <a:rPr lang="en-GB" sz="2800" noProof="0" dirty="0">
                <a:latin typeface="Arial" panose="020B0604020202020204" pitchFamily="34" charset="0"/>
                <a:cs typeface="Arial" panose="020B0604020202020204" pitchFamily="34" charset="0"/>
              </a:rPr>
            </a:br>
            <a:br>
              <a:rPr lang="en-GB" sz="2800" noProof="0" dirty="0">
                <a:latin typeface="Arial" panose="020B0604020202020204" pitchFamily="34" charset="0"/>
                <a:cs typeface="Arial" panose="020B0604020202020204" pitchFamily="34" charset="0"/>
              </a:rPr>
            </a:br>
            <a:br>
              <a:rPr lang="en-GB" sz="2800" noProof="0" dirty="0">
                <a:latin typeface="Arial" panose="020B0604020202020204" pitchFamily="34" charset="0"/>
                <a:cs typeface="Arial" panose="020B0604020202020204" pitchFamily="34" charset="0"/>
              </a:rPr>
            </a:br>
            <a:endParaRPr lang="en-GB" sz="2800" noProof="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8EB29FD-FD68-DA84-DF3C-331F6F0DF0C7}"/>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8E386C4-0886-EF11-62E6-463FC59267E9}"/>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id="{410E2D1F-A133-4609-B1AB-9F55F1D4D67A}"/>
              </a:ext>
            </a:extLst>
          </p:cNvPr>
          <p:cNvSpPr txBox="1"/>
          <p:nvPr/>
        </p:nvSpPr>
        <p:spPr>
          <a:xfrm>
            <a:off x="6416342" y="2427073"/>
            <a:ext cx="5289174" cy="3077766"/>
          </a:xfrm>
          <a:prstGeom prst="rect">
            <a:avLst/>
          </a:prstGeom>
          <a:noFill/>
        </p:spPr>
        <p:txBody>
          <a:bodyPr wrap="square">
            <a:spAutoFit/>
          </a:bodyPr>
          <a:lstStyle/>
          <a:p>
            <a:r>
              <a:rPr lang="en-GB" b="1" noProof="0" dirty="0">
                <a:latin typeface="Arial" panose="020B0604020202020204" pitchFamily="34" charset="0"/>
                <a:cs typeface="Arial" panose="020B0604020202020204" pitchFamily="34" charset="0"/>
              </a:rPr>
              <a:t>Conclusions</a:t>
            </a:r>
          </a:p>
          <a:p>
            <a:endParaRPr lang="en-GB" b="1"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Despite promising advances, actual conversion rates remain low, underscoring a worrisome UC phenomenon in real-world practice, even with novel immunotherapy-based combinations </a:t>
            </a:r>
          </a:p>
          <a:p>
            <a:pPr algn="just"/>
            <a:endParaRPr lang="en-GB"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The significant role of transplant programs in improving conversion rates highlights the critical importance of referring patients to expert centres, where multidisciplinary teams can evaluate complex cases using a multiparametric approach to optimise outcomes</a:t>
            </a:r>
          </a:p>
          <a:p>
            <a:endParaRPr lang="en-GB" noProof="0" dirty="0">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D523645E-16B1-C20F-8189-950DE9D0537E}"/>
              </a:ext>
            </a:extLst>
          </p:cNvPr>
          <p:cNvSpPr txBox="1"/>
          <p:nvPr/>
        </p:nvSpPr>
        <p:spPr>
          <a:xfrm>
            <a:off x="203200" y="1032638"/>
            <a:ext cx="6096000" cy="369332"/>
          </a:xfrm>
          <a:prstGeom prst="rect">
            <a:avLst/>
          </a:prstGeom>
          <a:noFill/>
        </p:spPr>
        <p:txBody>
          <a:bodyPr wrap="square">
            <a:spAutoFit/>
          </a:bodyPr>
          <a:lstStyle/>
          <a:p>
            <a:r>
              <a:rPr lang="en-GB" b="1" noProof="0" dirty="0">
                <a:latin typeface="Arial" panose="020B0604020202020204" pitchFamily="34" charset="0"/>
                <a:cs typeface="Arial" panose="020B0604020202020204" pitchFamily="34" charset="0"/>
              </a:rPr>
              <a:t>Results</a:t>
            </a:r>
            <a:endParaRPr lang="en-GB" noProof="0" dirty="0"/>
          </a:p>
        </p:txBody>
      </p:sp>
      <p:sp>
        <p:nvSpPr>
          <p:cNvPr id="13" name="ZoneTexte 12">
            <a:extLst>
              <a:ext uri="{FF2B5EF4-FFF2-40B4-BE49-F238E27FC236}">
                <a16:creationId xmlns:a16="http://schemas.microsoft.com/office/drawing/2014/main" id="{0D309CC4-09C4-F175-BCE4-CA7261C7DE38}"/>
              </a:ext>
            </a:extLst>
          </p:cNvPr>
          <p:cNvSpPr txBox="1"/>
          <p:nvPr/>
        </p:nvSpPr>
        <p:spPr>
          <a:xfrm>
            <a:off x="326571" y="3139732"/>
            <a:ext cx="5392275" cy="1231106"/>
          </a:xfrm>
          <a:prstGeom prst="rect">
            <a:avLst/>
          </a:prstGeom>
          <a:noFill/>
        </p:spPr>
        <p:txBody>
          <a:bodyPr wrap="square">
            <a:spAutoFit/>
          </a:bodyPr>
          <a:lstStyle/>
          <a:p>
            <a:endParaRPr lang="en-GB" sz="1600" noProof="0" dirty="0">
              <a:latin typeface="Arial" panose="020B0604020202020204" pitchFamily="34" charset="0"/>
              <a:cs typeface="Arial" panose="020B0604020202020204" pitchFamily="34" charset="0"/>
            </a:endParaRPr>
          </a:p>
          <a:p>
            <a:pPr algn="just"/>
            <a:endParaRPr lang="en-GB" sz="16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For patients treated with AB, the presence of a liver transplant program, as well as the proportion of patients &gt;70 years old or with metastases, significantly influenced AC rates</a:t>
            </a:r>
          </a:p>
        </p:txBody>
      </p:sp>
      <p:sp>
        <p:nvSpPr>
          <p:cNvPr id="16" name="ZoneTexte 15">
            <a:extLst>
              <a:ext uri="{FF2B5EF4-FFF2-40B4-BE49-F238E27FC236}">
                <a16:creationId xmlns:a16="http://schemas.microsoft.com/office/drawing/2014/main" id="{67B459E0-FF51-2A60-96A5-37E1B1C3AB59}"/>
              </a:ext>
            </a:extLst>
          </p:cNvPr>
          <p:cNvSpPr txBox="1"/>
          <p:nvPr/>
        </p:nvSpPr>
        <p:spPr>
          <a:xfrm>
            <a:off x="887990" y="1510712"/>
            <a:ext cx="6096000" cy="307777"/>
          </a:xfrm>
          <a:prstGeom prst="rect">
            <a:avLst/>
          </a:prstGeom>
          <a:noFill/>
        </p:spPr>
        <p:txBody>
          <a:bodyPr wrap="square">
            <a:spAutoFit/>
          </a:bodyPr>
          <a:lstStyle/>
          <a:p>
            <a:r>
              <a:rPr lang="en-GB" sz="1400" b="1" noProof="0" dirty="0">
                <a:latin typeface="Arial" panose="020B0604020202020204" pitchFamily="34" charset="0"/>
                <a:cs typeface="Arial" panose="020B0604020202020204" pitchFamily="34" charset="0"/>
              </a:rPr>
              <a:t>n=1,413</a:t>
            </a:r>
            <a:r>
              <a:rPr lang="en-GB" sz="1400" noProof="0" dirty="0">
                <a:latin typeface="Arial" panose="020B0604020202020204" pitchFamily="34" charset="0"/>
                <a:cs typeface="Arial" panose="020B0604020202020204" pitchFamily="34" charset="0"/>
              </a:rPr>
              <a:t> patients treated with AB from 46 international centres </a:t>
            </a:r>
            <a:endParaRPr lang="en-GB" sz="1400" noProof="0" dirty="0"/>
          </a:p>
        </p:txBody>
      </p:sp>
      <p:sp>
        <p:nvSpPr>
          <p:cNvPr id="24" name="TextBox 23">
            <a:extLst>
              <a:ext uri="{FF2B5EF4-FFF2-40B4-BE49-F238E27FC236}">
                <a16:creationId xmlns:a16="http://schemas.microsoft.com/office/drawing/2014/main" id="{B3B64947-8F05-0864-E517-245621274F83}"/>
              </a:ext>
            </a:extLst>
          </p:cNvPr>
          <p:cNvSpPr txBox="1"/>
          <p:nvPr/>
        </p:nvSpPr>
        <p:spPr>
          <a:xfrm>
            <a:off x="3114366" y="2376538"/>
            <a:ext cx="2532367" cy="523220"/>
          </a:xfrm>
          <a:prstGeom prst="rect">
            <a:avLst/>
          </a:prstGeom>
          <a:noFill/>
        </p:spPr>
        <p:txBody>
          <a:bodyPr wrap="square">
            <a:spAutoFit/>
          </a:bodyPr>
          <a:lstStyle/>
          <a:p>
            <a:pPr marL="285750" indent="-285750">
              <a:buFont typeface="Wingdings" panose="05000000000000000000" pitchFamily="2" charset="2"/>
              <a:buChar char="Ø"/>
            </a:pPr>
            <a:r>
              <a:rPr lang="en-GB" sz="1400" noProof="0" dirty="0">
                <a:latin typeface="Arial" panose="020B0604020202020204" pitchFamily="34" charset="0"/>
                <a:cs typeface="Arial" panose="020B0604020202020204" pitchFamily="34" charset="0"/>
              </a:rPr>
              <a:t>Significant discrepancy between PC and AC rates</a:t>
            </a:r>
          </a:p>
        </p:txBody>
      </p:sp>
      <p:sp>
        <p:nvSpPr>
          <p:cNvPr id="26" name="TextBox 25">
            <a:extLst>
              <a:ext uri="{FF2B5EF4-FFF2-40B4-BE49-F238E27FC236}">
                <a16:creationId xmlns:a16="http://schemas.microsoft.com/office/drawing/2014/main" id="{7CF41473-7C9D-0906-A4BA-64A09F9A7A41}"/>
              </a:ext>
            </a:extLst>
          </p:cNvPr>
          <p:cNvSpPr txBox="1"/>
          <p:nvPr/>
        </p:nvSpPr>
        <p:spPr>
          <a:xfrm>
            <a:off x="6416342" y="1032638"/>
            <a:ext cx="5107089" cy="954107"/>
          </a:xfrm>
          <a:prstGeom prst="rect">
            <a:avLst/>
          </a:prstGeom>
          <a:noFill/>
        </p:spPr>
        <p:txBody>
          <a:bodyPr wrap="square">
            <a:spAutoFit/>
          </a:bodyPr>
          <a:lstStyle/>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The presence of a transplant program consistently decreased the risk of UC in AB patients</a:t>
            </a: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Diabetes and ALBI &gt; 1 were additional factors affecting UC risk</a:t>
            </a:r>
          </a:p>
        </p:txBody>
      </p:sp>
      <p:sp>
        <p:nvSpPr>
          <p:cNvPr id="32" name="TextBox 31">
            <a:extLst>
              <a:ext uri="{FF2B5EF4-FFF2-40B4-BE49-F238E27FC236}">
                <a16:creationId xmlns:a16="http://schemas.microsoft.com/office/drawing/2014/main" id="{F6603C28-61E4-D374-15B4-24EC4D040DD6}"/>
              </a:ext>
            </a:extLst>
          </p:cNvPr>
          <p:cNvSpPr txBox="1"/>
          <p:nvPr/>
        </p:nvSpPr>
        <p:spPr>
          <a:xfrm>
            <a:off x="3162035" y="4768299"/>
            <a:ext cx="2285999" cy="523220"/>
          </a:xfrm>
          <a:prstGeom prst="rect">
            <a:avLst/>
          </a:prstGeom>
          <a:noFill/>
        </p:spPr>
        <p:txBody>
          <a:bodyPr wrap="square">
            <a:spAutoFit/>
          </a:bodyPr>
          <a:lstStyle/>
          <a:p>
            <a:pPr marL="285750" indent="-285750">
              <a:buFont typeface="Wingdings" panose="05000000000000000000" pitchFamily="2" charset="2"/>
              <a:buChar char="Ø"/>
            </a:pPr>
            <a:r>
              <a:rPr lang="en-GB" sz="1400" noProof="0" dirty="0">
                <a:latin typeface="Arial" panose="020B0604020202020204" pitchFamily="34" charset="0"/>
                <a:cs typeface="Arial" panose="020B0604020202020204" pitchFamily="34" charset="0"/>
              </a:rPr>
              <a:t>High UC rates despite high OR rates</a:t>
            </a:r>
          </a:p>
        </p:txBody>
      </p:sp>
      <p:graphicFrame>
        <p:nvGraphicFramePr>
          <p:cNvPr id="4" name="Graphique 3">
            <a:extLst>
              <a:ext uri="{FF2B5EF4-FFF2-40B4-BE49-F238E27FC236}">
                <a16:creationId xmlns:a16="http://schemas.microsoft.com/office/drawing/2014/main" id="{7B084E63-9DC3-F10C-F42F-4AB78DBE0D56}"/>
              </a:ext>
            </a:extLst>
          </p:cNvPr>
          <p:cNvGraphicFramePr>
            <a:graphicFrameLocks/>
          </p:cNvGraphicFramePr>
          <p:nvPr>
            <p:extLst>
              <p:ext uri="{D42A27DB-BD31-4B8C-83A1-F6EECF244321}">
                <p14:modId xmlns:p14="http://schemas.microsoft.com/office/powerpoint/2010/main" val="736194372"/>
              </p:ext>
            </p:extLst>
          </p:nvPr>
        </p:nvGraphicFramePr>
        <p:xfrm>
          <a:off x="1165369" y="2016656"/>
          <a:ext cx="2355414" cy="1356667"/>
        </p:xfrm>
        <a:graphic>
          <a:graphicData uri="http://schemas.openxmlformats.org/drawingml/2006/chart">
            <c:chart xmlns:c="http://schemas.openxmlformats.org/drawingml/2006/chart" xmlns:r="http://schemas.openxmlformats.org/officeDocument/2006/relationships" r:id="rId3"/>
          </a:graphicData>
        </a:graphic>
      </p:graphicFrame>
      <p:sp>
        <p:nvSpPr>
          <p:cNvPr id="14" name="ZoneTexte 13">
            <a:extLst>
              <a:ext uri="{FF2B5EF4-FFF2-40B4-BE49-F238E27FC236}">
                <a16:creationId xmlns:a16="http://schemas.microsoft.com/office/drawing/2014/main" id="{DC1296FD-C343-C219-014A-FCCB828D7F07}"/>
              </a:ext>
            </a:extLst>
          </p:cNvPr>
          <p:cNvSpPr txBox="1"/>
          <p:nvPr/>
        </p:nvSpPr>
        <p:spPr>
          <a:xfrm>
            <a:off x="1743687" y="3236861"/>
            <a:ext cx="557350" cy="309953"/>
          </a:xfrm>
          <a:prstGeom prst="rect">
            <a:avLst/>
          </a:prstGeom>
          <a:noFill/>
        </p:spPr>
        <p:txBody>
          <a:bodyPr wrap="square">
            <a:spAutoFit/>
          </a:bodyPr>
          <a:lstStyle/>
          <a:p>
            <a:r>
              <a:rPr lang="en-GB" sz="1400" noProof="0" dirty="0">
                <a:latin typeface="Arial" panose="020B0604020202020204" pitchFamily="34" charset="0"/>
                <a:cs typeface="Arial" panose="020B0604020202020204" pitchFamily="34" charset="0"/>
              </a:rPr>
              <a:t>PC</a:t>
            </a:r>
            <a:endParaRPr lang="en-GB" sz="1400" noProof="0" dirty="0"/>
          </a:p>
        </p:txBody>
      </p:sp>
      <p:sp>
        <p:nvSpPr>
          <p:cNvPr id="17" name="ZoneTexte 16">
            <a:extLst>
              <a:ext uri="{FF2B5EF4-FFF2-40B4-BE49-F238E27FC236}">
                <a16:creationId xmlns:a16="http://schemas.microsoft.com/office/drawing/2014/main" id="{D0A7D038-3C8B-2830-F670-A26CF8FF1502}"/>
              </a:ext>
            </a:extLst>
          </p:cNvPr>
          <p:cNvSpPr txBox="1"/>
          <p:nvPr/>
        </p:nvSpPr>
        <p:spPr>
          <a:xfrm>
            <a:off x="2685711" y="3231557"/>
            <a:ext cx="557349" cy="307777"/>
          </a:xfrm>
          <a:prstGeom prst="rect">
            <a:avLst/>
          </a:prstGeom>
          <a:noFill/>
        </p:spPr>
        <p:txBody>
          <a:bodyPr wrap="square">
            <a:spAutoFit/>
          </a:bodyPr>
          <a:lstStyle/>
          <a:p>
            <a:r>
              <a:rPr lang="en-GB" sz="1400" noProof="0" dirty="0">
                <a:latin typeface="Arial" panose="020B0604020202020204" pitchFamily="34" charset="0"/>
                <a:cs typeface="Arial" panose="020B0604020202020204" pitchFamily="34" charset="0"/>
              </a:rPr>
              <a:t>AC</a:t>
            </a:r>
            <a:endParaRPr lang="en-GB" sz="1400" noProof="0" dirty="0"/>
          </a:p>
        </p:txBody>
      </p:sp>
      <p:sp>
        <p:nvSpPr>
          <p:cNvPr id="20" name="ZoneTexte 19">
            <a:extLst>
              <a:ext uri="{FF2B5EF4-FFF2-40B4-BE49-F238E27FC236}">
                <a16:creationId xmlns:a16="http://schemas.microsoft.com/office/drawing/2014/main" id="{D77293FF-9461-52B1-3E21-2BC20DD6B684}"/>
              </a:ext>
            </a:extLst>
          </p:cNvPr>
          <p:cNvSpPr txBox="1"/>
          <p:nvPr/>
        </p:nvSpPr>
        <p:spPr>
          <a:xfrm rot="16200000">
            <a:off x="-42116" y="2348296"/>
            <a:ext cx="1364978" cy="307777"/>
          </a:xfrm>
          <a:prstGeom prst="rect">
            <a:avLst/>
          </a:prstGeom>
          <a:noFill/>
        </p:spPr>
        <p:txBody>
          <a:bodyPr wrap="square">
            <a:spAutoFit/>
          </a:bodyPr>
          <a:lstStyle/>
          <a:p>
            <a:r>
              <a:rPr lang="en-GB" sz="1400" noProof="0" dirty="0">
                <a:latin typeface="Arial" panose="020B0604020202020204" pitchFamily="34" charset="0"/>
                <a:cs typeface="Arial" panose="020B0604020202020204" pitchFamily="34" charset="0"/>
              </a:rPr>
              <a:t>Rates in %</a:t>
            </a:r>
            <a:endParaRPr lang="en-GB" sz="1400" noProof="0" dirty="0"/>
          </a:p>
        </p:txBody>
      </p:sp>
      <p:sp>
        <p:nvSpPr>
          <p:cNvPr id="2" name="ZoneTexte 1">
            <a:extLst>
              <a:ext uri="{FF2B5EF4-FFF2-40B4-BE49-F238E27FC236}">
                <a16:creationId xmlns:a16="http://schemas.microsoft.com/office/drawing/2014/main" id="{D8AB555A-473F-D551-523C-70450452E15A}"/>
              </a:ext>
            </a:extLst>
          </p:cNvPr>
          <p:cNvSpPr txBox="1"/>
          <p:nvPr/>
        </p:nvSpPr>
        <p:spPr>
          <a:xfrm rot="16200000">
            <a:off x="137271" y="4775741"/>
            <a:ext cx="1364978" cy="307777"/>
          </a:xfrm>
          <a:prstGeom prst="rect">
            <a:avLst/>
          </a:prstGeom>
          <a:noFill/>
        </p:spPr>
        <p:txBody>
          <a:bodyPr wrap="square">
            <a:spAutoFit/>
          </a:bodyPr>
          <a:lstStyle/>
          <a:p>
            <a:r>
              <a:rPr lang="en-GB" sz="1400" noProof="0" dirty="0">
                <a:latin typeface="Arial" panose="020B0604020202020204" pitchFamily="34" charset="0"/>
                <a:cs typeface="Arial" panose="020B0604020202020204" pitchFamily="34" charset="0"/>
              </a:rPr>
              <a:t>Rates in %</a:t>
            </a:r>
            <a:endParaRPr lang="en-GB" sz="1400" noProof="0" dirty="0"/>
          </a:p>
        </p:txBody>
      </p:sp>
      <p:sp>
        <p:nvSpPr>
          <p:cNvPr id="7" name="ZoneTexte 6">
            <a:extLst>
              <a:ext uri="{FF2B5EF4-FFF2-40B4-BE49-F238E27FC236}">
                <a16:creationId xmlns:a16="http://schemas.microsoft.com/office/drawing/2014/main" id="{F82FA118-7818-A231-0A15-F34297A7DA0E}"/>
              </a:ext>
            </a:extLst>
          </p:cNvPr>
          <p:cNvSpPr txBox="1"/>
          <p:nvPr/>
        </p:nvSpPr>
        <p:spPr>
          <a:xfrm>
            <a:off x="1719326" y="5688981"/>
            <a:ext cx="6116320" cy="307777"/>
          </a:xfrm>
          <a:prstGeom prst="rect">
            <a:avLst/>
          </a:prstGeom>
          <a:noFill/>
        </p:spPr>
        <p:txBody>
          <a:bodyPr wrap="square">
            <a:spAutoFit/>
          </a:bodyPr>
          <a:lstStyle/>
          <a:p>
            <a:r>
              <a:rPr lang="en-GB" sz="1400" noProof="0" dirty="0">
                <a:latin typeface="Arial" panose="020B0604020202020204" pitchFamily="34" charset="0"/>
                <a:cs typeface="Arial" panose="020B0604020202020204" pitchFamily="34" charset="0"/>
              </a:rPr>
              <a:t>UC</a:t>
            </a:r>
            <a:endParaRPr lang="en-GB" sz="1400" noProof="0" dirty="0"/>
          </a:p>
        </p:txBody>
      </p:sp>
      <p:sp>
        <p:nvSpPr>
          <p:cNvPr id="12" name="ZoneTexte 11">
            <a:extLst>
              <a:ext uri="{FF2B5EF4-FFF2-40B4-BE49-F238E27FC236}">
                <a16:creationId xmlns:a16="http://schemas.microsoft.com/office/drawing/2014/main" id="{3F22F857-68CB-5656-60C6-3E7DE23A6EF1}"/>
              </a:ext>
            </a:extLst>
          </p:cNvPr>
          <p:cNvSpPr txBox="1"/>
          <p:nvPr/>
        </p:nvSpPr>
        <p:spPr>
          <a:xfrm>
            <a:off x="2630210" y="5671473"/>
            <a:ext cx="450174" cy="307777"/>
          </a:xfrm>
          <a:prstGeom prst="rect">
            <a:avLst/>
          </a:prstGeom>
          <a:noFill/>
        </p:spPr>
        <p:txBody>
          <a:bodyPr wrap="square">
            <a:spAutoFit/>
          </a:bodyPr>
          <a:lstStyle/>
          <a:p>
            <a:r>
              <a:rPr lang="en-GB" sz="1400" noProof="0" dirty="0">
                <a:latin typeface="Arial" panose="020B0604020202020204" pitchFamily="34" charset="0"/>
                <a:cs typeface="Arial" panose="020B0604020202020204" pitchFamily="34" charset="0"/>
              </a:rPr>
              <a:t>OR</a:t>
            </a:r>
            <a:endParaRPr lang="en-GB" sz="1400" noProof="0" dirty="0"/>
          </a:p>
        </p:txBody>
      </p:sp>
      <p:graphicFrame>
        <p:nvGraphicFramePr>
          <p:cNvPr id="15" name="Graphique 14">
            <a:extLst>
              <a:ext uri="{FF2B5EF4-FFF2-40B4-BE49-F238E27FC236}">
                <a16:creationId xmlns:a16="http://schemas.microsoft.com/office/drawing/2014/main" id="{E4FC56FA-6544-F03F-8922-CFF368285792}"/>
              </a:ext>
            </a:extLst>
          </p:cNvPr>
          <p:cNvGraphicFramePr>
            <a:graphicFrameLocks/>
          </p:cNvGraphicFramePr>
          <p:nvPr>
            <p:extLst>
              <p:ext uri="{D42A27DB-BD31-4B8C-83A1-F6EECF244321}">
                <p14:modId xmlns:p14="http://schemas.microsoft.com/office/powerpoint/2010/main" val="3315482189"/>
              </p:ext>
            </p:extLst>
          </p:nvPr>
        </p:nvGraphicFramePr>
        <p:xfrm>
          <a:off x="1192890" y="4482828"/>
          <a:ext cx="2237557" cy="1342534"/>
        </p:xfrm>
        <a:graphic>
          <a:graphicData uri="http://schemas.openxmlformats.org/drawingml/2006/chart">
            <c:chart xmlns:c="http://schemas.openxmlformats.org/drawingml/2006/chart" xmlns:r="http://schemas.openxmlformats.org/officeDocument/2006/relationships" r:id="rId4"/>
          </a:graphicData>
        </a:graphic>
      </p:graphicFrame>
      <p:grpSp>
        <p:nvGrpSpPr>
          <p:cNvPr id="3" name="Groupe 2">
            <a:extLst>
              <a:ext uri="{FF2B5EF4-FFF2-40B4-BE49-F238E27FC236}">
                <a16:creationId xmlns:a16="http://schemas.microsoft.com/office/drawing/2014/main" id="{B5074E72-15F4-A3BC-780D-02CC0F003D5F}"/>
              </a:ext>
            </a:extLst>
          </p:cNvPr>
          <p:cNvGrpSpPr/>
          <p:nvPr/>
        </p:nvGrpSpPr>
        <p:grpSpPr>
          <a:xfrm>
            <a:off x="11575287" y="44389"/>
            <a:ext cx="525242" cy="509983"/>
            <a:chOff x="4213599" y="3634223"/>
            <a:chExt cx="485297" cy="471198"/>
          </a:xfrm>
        </p:grpSpPr>
        <p:sp>
          <p:nvSpPr>
            <p:cNvPr id="10" name="Ellipse 9">
              <a:hlinkClick r:id="rId5" action="ppaction://hlinksldjump"/>
              <a:extLst>
                <a:ext uri="{FF2B5EF4-FFF2-40B4-BE49-F238E27FC236}">
                  <a16:creationId xmlns:a16="http://schemas.microsoft.com/office/drawing/2014/main" id="{E42D39B4-D2B0-A738-97B4-0A9EA610107D}"/>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1CBA90C7-89B5-9003-06E3-5B1A61C27F54}"/>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9" name="Forme libre : forme 15">
              <a:extLst>
                <a:ext uri="{FF2B5EF4-FFF2-40B4-BE49-F238E27FC236}">
                  <a16:creationId xmlns:a16="http://schemas.microsoft.com/office/drawing/2014/main" id="{45C9FA6B-D321-4B50-4F40-2F9A0A325E84}"/>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F2B0FB63-50D5-6FAB-E8DF-23A884076C6F}"/>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2" name="Forme libre : forme 17">
              <a:extLst>
                <a:ext uri="{FF2B5EF4-FFF2-40B4-BE49-F238E27FC236}">
                  <a16:creationId xmlns:a16="http://schemas.microsoft.com/office/drawing/2014/main" id="{814AF63E-174D-C06F-B29A-0ADFD960F365}"/>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23" name="Rectangle 22">
            <a:hlinkClick r:id="rId5" action="ppaction://hlinksldjump"/>
            <a:extLst>
              <a:ext uri="{FF2B5EF4-FFF2-40B4-BE49-F238E27FC236}">
                <a16:creationId xmlns:a16="http://schemas.microsoft.com/office/drawing/2014/main" id="{7A0897B7-74DF-A720-A587-C208422A417C}"/>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25" name="Graphic 12" descr="Users with solid fill">
            <a:extLst>
              <a:ext uri="{FF2B5EF4-FFF2-40B4-BE49-F238E27FC236}">
                <a16:creationId xmlns:a16="http://schemas.microsoft.com/office/drawing/2014/main" id="{FB4D51CC-79FF-C391-9423-8C02D82F0424}"/>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07586" y="1425050"/>
            <a:ext cx="480404" cy="480404"/>
          </a:xfrm>
          <a:prstGeom prst="rect">
            <a:avLst/>
          </a:prstGeom>
        </p:spPr>
      </p:pic>
      <p:cxnSp>
        <p:nvCxnSpPr>
          <p:cNvPr id="28" name="Connecteur droit 27">
            <a:extLst>
              <a:ext uri="{FF2B5EF4-FFF2-40B4-BE49-F238E27FC236}">
                <a16:creationId xmlns:a16="http://schemas.microsoft.com/office/drawing/2014/main" id="{42DBDF86-7E7B-DD02-FCCC-145039818A49}"/>
              </a:ext>
            </a:extLst>
          </p:cNvPr>
          <p:cNvCxnSpPr/>
          <p:nvPr/>
        </p:nvCxnSpPr>
        <p:spPr>
          <a:xfrm>
            <a:off x="1514941" y="3235368"/>
            <a:ext cx="1702366" cy="0"/>
          </a:xfrm>
          <a:prstGeom prst="line">
            <a:avLst/>
          </a:prstGeom>
          <a:ln w="12700">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232DA7E5-5C95-A73F-B507-61F1143B044C}"/>
              </a:ext>
            </a:extLst>
          </p:cNvPr>
          <p:cNvCxnSpPr>
            <a:cxnSpLocks/>
          </p:cNvCxnSpPr>
          <p:nvPr/>
        </p:nvCxnSpPr>
        <p:spPr>
          <a:xfrm flipV="1">
            <a:off x="1518751" y="2113666"/>
            <a:ext cx="0" cy="1121702"/>
          </a:xfrm>
          <a:prstGeom prst="line">
            <a:avLst/>
          </a:prstGeom>
          <a:ln w="12700">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CE512F58-F293-60F4-59A7-C562B9ECE5AD}"/>
              </a:ext>
            </a:extLst>
          </p:cNvPr>
          <p:cNvCxnSpPr/>
          <p:nvPr/>
        </p:nvCxnSpPr>
        <p:spPr>
          <a:xfrm>
            <a:off x="1535185" y="5688981"/>
            <a:ext cx="1702366" cy="0"/>
          </a:xfrm>
          <a:prstGeom prst="line">
            <a:avLst/>
          </a:prstGeom>
          <a:ln w="12700">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FC8F8178-C273-1947-00F9-CFF18497C89C}"/>
              </a:ext>
            </a:extLst>
          </p:cNvPr>
          <p:cNvCxnSpPr>
            <a:cxnSpLocks/>
          </p:cNvCxnSpPr>
          <p:nvPr/>
        </p:nvCxnSpPr>
        <p:spPr>
          <a:xfrm flipV="1">
            <a:off x="1538995" y="4567279"/>
            <a:ext cx="0" cy="1121702"/>
          </a:xfrm>
          <a:prstGeom prst="line">
            <a:avLst/>
          </a:prstGeom>
          <a:ln w="12700">
            <a:solidFill>
              <a:srgbClr val="113986"/>
            </a:solidFill>
          </a:ln>
        </p:spPr>
        <p:style>
          <a:lnRef idx="1">
            <a:schemeClr val="accent1"/>
          </a:lnRef>
          <a:fillRef idx="0">
            <a:schemeClr val="accent1"/>
          </a:fillRef>
          <a:effectRef idx="0">
            <a:schemeClr val="accent1"/>
          </a:effectRef>
          <a:fontRef idx="minor">
            <a:schemeClr val="tx1"/>
          </a:fontRef>
        </p:style>
      </p:cxnSp>
      <p:sp>
        <p:nvSpPr>
          <p:cNvPr id="27" name="TextBox 29">
            <a:extLst>
              <a:ext uri="{FF2B5EF4-FFF2-40B4-BE49-F238E27FC236}">
                <a16:creationId xmlns:a16="http://schemas.microsoft.com/office/drawing/2014/main" id="{1292430C-4BBD-F38A-B500-EA9CCBB26C04}"/>
              </a:ext>
            </a:extLst>
          </p:cNvPr>
          <p:cNvSpPr txBox="1"/>
          <p:nvPr/>
        </p:nvSpPr>
        <p:spPr>
          <a:xfrm>
            <a:off x="0"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Vitale A. et al., ESOT Congress 2025 (Abstract 2314)</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3448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CFDED-0C18-E77E-073A-EDC48CE84232}"/>
            </a:ext>
          </a:extLst>
        </p:cNvPr>
        <p:cNvGrpSpPr/>
        <p:nvPr/>
      </p:nvGrpSpPr>
      <p:grpSpPr>
        <a:xfrm>
          <a:off x="0" y="0"/>
          <a:ext cx="0" cy="0"/>
          <a:chOff x="0" y="0"/>
          <a:chExt cx="0" cy="0"/>
        </a:xfrm>
      </p:grpSpPr>
      <p:pic>
        <p:nvPicPr>
          <p:cNvPr id="21" name="Image 20" descr="Une image contenant ordinateur portable, Barre d’espacement, Appareil de saisie, Netbook&#10;&#10;Le contenu généré par l’IA peut être incorrect.">
            <a:extLst>
              <a:ext uri="{FF2B5EF4-FFF2-40B4-BE49-F238E27FC236}">
                <a16:creationId xmlns:a16="http://schemas.microsoft.com/office/drawing/2014/main" id="{719FFE74-FC2A-89CA-8E50-AA50AC045DA7}"/>
              </a:ext>
            </a:extLst>
          </p:cNvPr>
          <p:cNvPicPr>
            <a:picLocks noChangeAspect="1"/>
          </p:cNvPicPr>
          <p:nvPr/>
        </p:nvPicPr>
        <p:blipFill>
          <a:blip r:embed="rId3"/>
          <a:stretch>
            <a:fillRect/>
          </a:stretch>
        </p:blipFill>
        <p:spPr>
          <a:xfrm>
            <a:off x="6243727" y="5077340"/>
            <a:ext cx="384365" cy="576548"/>
          </a:xfrm>
          <a:prstGeom prst="rect">
            <a:avLst/>
          </a:prstGeom>
        </p:spPr>
      </p:pic>
      <p:sp>
        <p:nvSpPr>
          <p:cNvPr id="8" name="Title 2">
            <a:extLst>
              <a:ext uri="{FF2B5EF4-FFF2-40B4-BE49-F238E27FC236}">
                <a16:creationId xmlns:a16="http://schemas.microsoft.com/office/drawing/2014/main" id="{C42CD1FD-58CC-3B5D-FF2C-58DE79D1D2EA}"/>
              </a:ext>
            </a:extLst>
          </p:cNvPr>
          <p:cNvSpPr>
            <a:spLocks noGrp="1"/>
          </p:cNvSpPr>
          <p:nvPr>
            <p:ph type="title"/>
          </p:nvPr>
        </p:nvSpPr>
        <p:spPr>
          <a:xfrm>
            <a:off x="326571" y="1026493"/>
            <a:ext cx="10969587" cy="402626"/>
          </a:xfrm>
        </p:spPr>
        <p:txBody>
          <a:bodyPr>
            <a:normAutofit fontScale="90000"/>
          </a:bodyPr>
          <a:lstStyle/>
          <a:p>
            <a:r>
              <a:rPr lang="en-GB" dirty="0">
                <a:latin typeface="Arial" panose="020B0604020202020204" pitchFamily="34" charset="0"/>
                <a:cs typeface="Arial" panose="020B0604020202020204" pitchFamily="34" charset="0"/>
              </a:rPr>
              <a:t>Impact of islets transplantation on diabetic complications / mortality in type 1 diabetes recipients</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A5E78C4-CF71-D2D9-0CEF-76F215C124D7}"/>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732FC30-7915-7740-B395-89AD1D467467}"/>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5725C45-2507-BA84-7B1B-81312A82BAE9}"/>
              </a:ext>
            </a:extLst>
          </p:cNvPr>
          <p:cNvSpPr txBox="1"/>
          <p:nvPr/>
        </p:nvSpPr>
        <p:spPr>
          <a:xfrm>
            <a:off x="420870" y="1950045"/>
            <a:ext cx="4443993" cy="3016210"/>
          </a:xfrm>
          <a:prstGeom prst="rect">
            <a:avLst/>
          </a:prstGeom>
          <a:noFill/>
        </p:spPr>
        <p:txBody>
          <a:bodyPr wrap="square">
            <a:spAutoFit/>
          </a:bodyPr>
          <a:lstStyle/>
          <a:p>
            <a:pPr algn="just"/>
            <a:r>
              <a:rPr lang="en-GB" b="1" i="0" u="none" strike="noStrike" baseline="0" dirty="0">
                <a:latin typeface="Arial" panose="020B0604020202020204" pitchFamily="34" charset="0"/>
                <a:cs typeface="Arial" panose="020B0604020202020204" pitchFamily="34" charset="0"/>
              </a:rPr>
              <a:t>Background</a:t>
            </a:r>
          </a:p>
          <a:p>
            <a:pPr algn="just"/>
            <a:endParaRPr lang="en-GB" b="0" i="0" u="none" strike="noStrike" baseline="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b="0" i="0" u="none" strike="noStrike" baseline="0" dirty="0">
                <a:latin typeface="Arial" panose="020B0604020202020204" pitchFamily="34" charset="0"/>
                <a:cs typeface="Arial" panose="020B0604020202020204" pitchFamily="34" charset="0"/>
              </a:rPr>
              <a:t>Islet transplantation (IT) emerges as a promising intervention for the treatment of patients with unstable type 1 diabetes (T1D)</a:t>
            </a:r>
          </a:p>
          <a:p>
            <a:pPr marL="285750" indent="-285750" algn="just">
              <a:buFont typeface="Arial" panose="020B0604020202020204" pitchFamily="34" charset="0"/>
              <a:buChar char="•"/>
            </a:pPr>
            <a:endParaRPr lang="en-GB" sz="1400" b="0" i="0" u="none" strike="noStrike" baseline="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b="0" i="0" u="none" strike="noStrike" baseline="0" dirty="0">
                <a:latin typeface="Arial" panose="020B0604020202020204" pitchFamily="34" charset="0"/>
                <a:cs typeface="Arial" panose="020B0604020202020204" pitchFamily="34" charset="0"/>
              </a:rPr>
              <a:t>If IT metabolic outcomes are well described, evidence is lacking regarding its impact on long-term diabetic complications and long-term safety</a:t>
            </a:r>
          </a:p>
          <a:p>
            <a:pPr marL="285750" indent="-285750" algn="just">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pPr algn="just"/>
            <a:endParaRPr lang="en-GB" sz="1400" b="0" i="0" u="none" strike="noStrike" baseline="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b="0" i="0" u="none" strike="noStrike" baseline="0" dirty="0">
                <a:latin typeface="Arial" panose="020B0604020202020204" pitchFamily="34" charset="0"/>
                <a:cs typeface="Arial" panose="020B0604020202020204" pitchFamily="34" charset="0"/>
              </a:rPr>
              <a:t>The objective is to evaluate the impact of IT on diabetic complications and cancer incidence</a:t>
            </a:r>
            <a:endParaRPr lang="en-GB" sz="1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5D64F43-4B83-AE26-6EB0-50328AC85722}"/>
              </a:ext>
            </a:extLst>
          </p:cNvPr>
          <p:cNvSpPr txBox="1"/>
          <p:nvPr/>
        </p:nvSpPr>
        <p:spPr>
          <a:xfrm>
            <a:off x="6012873" y="1026493"/>
            <a:ext cx="1144178" cy="369332"/>
          </a:xfrm>
          <a:prstGeom prst="rect">
            <a:avLst/>
          </a:prstGeom>
          <a:noFill/>
        </p:spPr>
        <p:txBody>
          <a:bodyPr wrap="square">
            <a:spAutoFit/>
          </a:bodyPr>
          <a:lstStyle/>
          <a:p>
            <a:pPr algn="l"/>
            <a:r>
              <a:rPr lang="en-GB" b="1" i="0" u="none" strike="noStrike" baseline="0" dirty="0">
                <a:latin typeface="Arial" panose="020B0604020202020204" pitchFamily="34" charset="0"/>
                <a:cs typeface="Arial" panose="020B0604020202020204" pitchFamily="34" charset="0"/>
              </a:rPr>
              <a:t>Methods</a:t>
            </a:r>
            <a:endParaRPr lang="en-GB" sz="1600" b="0" i="0" u="none" strike="noStrike" baseline="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E6330466-5806-CD62-3756-0AC89549E715}"/>
              </a:ext>
            </a:extLst>
          </p:cNvPr>
          <p:cNvSpPr txBox="1"/>
          <p:nvPr/>
        </p:nvSpPr>
        <p:spPr>
          <a:xfrm>
            <a:off x="6287729" y="1770191"/>
            <a:ext cx="5556201"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Patients from: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GRAGIL/TRIMECO trials (intervention group)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The French Healthcare database (SNDS) (synthetic control group)</a:t>
            </a:r>
          </a:p>
        </p:txBody>
      </p:sp>
      <p:sp>
        <p:nvSpPr>
          <p:cNvPr id="20" name="Rectangle : coins arrondis 32">
            <a:extLst>
              <a:ext uri="{FF2B5EF4-FFF2-40B4-BE49-F238E27FC236}">
                <a16:creationId xmlns:a16="http://schemas.microsoft.com/office/drawing/2014/main" id="{A00B4FDB-5D34-9AF0-5CC5-A613C1A448B6}"/>
              </a:ext>
            </a:extLst>
          </p:cNvPr>
          <p:cNvSpPr/>
          <p:nvPr/>
        </p:nvSpPr>
        <p:spPr>
          <a:xfrm>
            <a:off x="6096000" y="1444514"/>
            <a:ext cx="5770658" cy="1093888"/>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a:extLst>
              <a:ext uri="{FF2B5EF4-FFF2-40B4-BE49-F238E27FC236}">
                <a16:creationId xmlns:a16="http://schemas.microsoft.com/office/drawing/2014/main" id="{61FB185F-7C88-7859-F42E-15AA4BCCBA51}"/>
              </a:ext>
            </a:extLst>
          </p:cNvPr>
          <p:cNvSpPr txBox="1"/>
          <p:nvPr/>
        </p:nvSpPr>
        <p:spPr>
          <a:xfrm>
            <a:off x="6701385" y="5100973"/>
            <a:ext cx="4873902" cy="523220"/>
          </a:xfrm>
          <a:prstGeom prst="rect">
            <a:avLst/>
          </a:prstGeom>
          <a:noFill/>
        </p:spPr>
        <p:txBody>
          <a:bodyPr wrap="square">
            <a:spAutoFit/>
          </a:bodyPr>
          <a:lstStyle/>
          <a:p>
            <a:pPr algn="just"/>
            <a:r>
              <a:rPr lang="en-GB" sz="1400" b="0" i="0" u="none" strike="noStrike" baseline="0" dirty="0">
                <a:latin typeface="Arial" panose="020B0604020202020204" pitchFamily="34" charset="0"/>
                <a:cs typeface="Arial" panose="020B0604020202020204" pitchFamily="34" charset="0"/>
              </a:rPr>
              <a:t>Hazard Ratio (HR) and p-values were obtained with Cox proportional hazards analysis and log-</a:t>
            </a:r>
            <a:r>
              <a:rPr lang="en-GB" sz="1400" b="0" i="0" u="none" strike="noStrike" baseline="0" dirty="0" err="1">
                <a:latin typeface="Arial" panose="020B0604020202020204" pitchFamily="34" charset="0"/>
                <a:cs typeface="Arial" panose="020B0604020202020204" pitchFamily="34" charset="0"/>
              </a:rPr>
              <a:t>ranktest</a:t>
            </a:r>
            <a:r>
              <a:rPr lang="en-GB" sz="1400" b="0" i="0" u="none" strike="noStrike" baseline="0" dirty="0">
                <a:latin typeface="Arial" panose="020B0604020202020204" pitchFamily="34" charset="0"/>
                <a:cs typeface="Arial" panose="020B0604020202020204" pitchFamily="34" charset="0"/>
              </a:rPr>
              <a:t> respectively</a:t>
            </a:r>
            <a:endParaRPr lang="en-GB" sz="1400"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C82C147-B00A-B680-C307-A863D83BDC34}"/>
              </a:ext>
            </a:extLst>
          </p:cNvPr>
          <p:cNvSpPr txBox="1"/>
          <p:nvPr/>
        </p:nvSpPr>
        <p:spPr>
          <a:xfrm>
            <a:off x="9138027" y="2838966"/>
            <a:ext cx="3016081" cy="907941"/>
          </a:xfrm>
          <a:prstGeom prst="rect">
            <a:avLst/>
          </a:prstGeom>
          <a:noFill/>
        </p:spPr>
        <p:txBody>
          <a:bodyPr wrap="square">
            <a:spAutoFit/>
          </a:bodyPr>
          <a:lstStyle/>
          <a:p>
            <a:r>
              <a:rPr lang="en-GB" sz="1300" b="0" i="0" u="none" strike="noStrike" baseline="0" dirty="0">
                <a:latin typeface="Arial" panose="020B0604020202020204" pitchFamily="34" charset="0"/>
                <a:cs typeface="Arial" panose="020B0604020202020204" pitchFamily="34" charset="0"/>
              </a:rPr>
              <a:t>IT alone (</a:t>
            </a:r>
            <a:r>
              <a:rPr lang="en-GB" sz="1300" b="1" i="0" u="none" strike="noStrike" baseline="0" dirty="0">
                <a:latin typeface="Arial" panose="020B0604020202020204" pitchFamily="34" charset="0"/>
                <a:cs typeface="Arial" panose="020B0604020202020204" pitchFamily="34" charset="0"/>
              </a:rPr>
              <a:t>ITA</a:t>
            </a:r>
            <a:r>
              <a:rPr lang="en-GB" sz="1300" b="0" i="0" u="none" strike="noStrike" baseline="0" dirty="0">
                <a:latin typeface="Arial" panose="020B0604020202020204" pitchFamily="34" charset="0"/>
                <a:cs typeface="Arial" panose="020B0604020202020204" pitchFamily="34" charset="0"/>
              </a:rPr>
              <a:t>)</a:t>
            </a:r>
          </a:p>
          <a:p>
            <a:r>
              <a:rPr lang="en-GB" sz="1300" b="0" i="0" u="none" strike="noStrike" baseline="0" dirty="0">
                <a:latin typeface="Arial" panose="020B0604020202020204" pitchFamily="34" charset="0"/>
                <a:cs typeface="Arial" panose="020B0604020202020204" pitchFamily="34" charset="0"/>
              </a:rPr>
              <a:t>matched with T1D patients</a:t>
            </a:r>
          </a:p>
          <a:p>
            <a:r>
              <a:rPr lang="en-GB" sz="1300" b="0" i="0" u="none" strike="noStrike" baseline="0" dirty="0">
                <a:latin typeface="Arial" panose="020B0604020202020204" pitchFamily="34" charset="0"/>
                <a:cs typeface="Arial" panose="020B0604020202020204" pitchFamily="34" charset="0"/>
              </a:rPr>
              <a:t>propensity score</a:t>
            </a:r>
            <a:r>
              <a:rPr lang="en-GB" sz="1300" dirty="0">
                <a:latin typeface="Arial" panose="020B0604020202020204" pitchFamily="34" charset="0"/>
                <a:cs typeface="Arial" panose="020B0604020202020204" pitchFamily="34" charset="0"/>
              </a:rPr>
              <a:t> 1</a:t>
            </a:r>
            <a:r>
              <a:rPr lang="en-GB" sz="1300" b="0" i="0" u="none" strike="noStrike" baseline="0" dirty="0">
                <a:latin typeface="Arial" panose="020B0604020202020204" pitchFamily="34" charset="0"/>
                <a:cs typeface="Arial" panose="020B0604020202020204" pitchFamily="34" charset="0"/>
              </a:rPr>
              <a:t>:</a:t>
            </a:r>
            <a:r>
              <a:rPr lang="en-GB" sz="1300" dirty="0">
                <a:latin typeface="Arial" panose="020B0604020202020204" pitchFamily="34" charset="0"/>
                <a:cs typeface="Arial" panose="020B0604020202020204" pitchFamily="34" charset="0"/>
              </a:rPr>
              <a:t>10</a:t>
            </a:r>
            <a:endParaRPr lang="en-GB" sz="1300" b="0" i="0" u="none" strike="noStrike" baseline="0" dirty="0">
              <a:latin typeface="Arial" panose="020B0604020202020204" pitchFamily="34" charset="0"/>
              <a:cs typeface="Arial" panose="020B0604020202020204" pitchFamily="34" charset="0"/>
            </a:endParaRPr>
          </a:p>
          <a:p>
            <a:r>
              <a:rPr lang="en-GB" sz="1400" b="0" i="0" u="none" strike="noStrike" baseline="0" dirty="0">
                <a:latin typeface="Arial" panose="020B0604020202020204" pitchFamily="34" charset="0"/>
                <a:cs typeface="Arial" panose="020B0604020202020204" pitchFamily="34" charset="0"/>
              </a:rPr>
              <a:t> </a:t>
            </a:r>
            <a:endParaRPr lang="en-GB" sz="1400" dirty="0"/>
          </a:p>
        </p:txBody>
      </p:sp>
      <p:sp>
        <p:nvSpPr>
          <p:cNvPr id="28" name="TextBox 27">
            <a:extLst>
              <a:ext uri="{FF2B5EF4-FFF2-40B4-BE49-F238E27FC236}">
                <a16:creationId xmlns:a16="http://schemas.microsoft.com/office/drawing/2014/main" id="{7314C886-BB02-64BC-A472-1A7A709A3896}"/>
              </a:ext>
            </a:extLst>
          </p:cNvPr>
          <p:cNvSpPr txBox="1"/>
          <p:nvPr/>
        </p:nvSpPr>
        <p:spPr>
          <a:xfrm>
            <a:off x="6096000" y="2822863"/>
            <a:ext cx="2819400" cy="692497"/>
          </a:xfrm>
          <a:prstGeom prst="rect">
            <a:avLst/>
          </a:prstGeom>
          <a:noFill/>
        </p:spPr>
        <p:txBody>
          <a:bodyPr wrap="square">
            <a:spAutoFit/>
          </a:bodyPr>
          <a:lstStyle/>
          <a:p>
            <a:r>
              <a:rPr lang="en-GB" sz="1300" b="0" i="0" u="none" strike="noStrike" baseline="0" dirty="0">
                <a:latin typeface="Arial" panose="020B0604020202020204" pitchFamily="34" charset="0"/>
                <a:cs typeface="Arial" panose="020B0604020202020204" pitchFamily="34" charset="0"/>
              </a:rPr>
              <a:t>IT after kidney transplantation (</a:t>
            </a:r>
            <a:r>
              <a:rPr lang="en-GB" sz="1300" b="1" i="0" u="none" strike="noStrike" baseline="0" dirty="0">
                <a:latin typeface="Arial" panose="020B0604020202020204" pitchFamily="34" charset="0"/>
                <a:cs typeface="Arial" panose="020B0604020202020204" pitchFamily="34" charset="0"/>
              </a:rPr>
              <a:t>IAK</a:t>
            </a:r>
            <a:r>
              <a:rPr lang="en-GB" sz="1300" b="0" i="0" u="none" strike="noStrike" baseline="0" dirty="0">
                <a:latin typeface="Arial" panose="020B0604020202020204" pitchFamily="34" charset="0"/>
                <a:cs typeface="Arial" panose="020B0604020202020204" pitchFamily="34" charset="0"/>
              </a:rPr>
              <a:t>) matched with T1D patients</a:t>
            </a:r>
          </a:p>
          <a:p>
            <a:r>
              <a:rPr lang="en-GB" sz="1300" b="0" i="0" u="none" strike="noStrike" baseline="0" dirty="0">
                <a:latin typeface="Arial" panose="020B0604020202020204" pitchFamily="34" charset="0"/>
                <a:cs typeface="Arial" panose="020B0604020202020204" pitchFamily="34" charset="0"/>
              </a:rPr>
              <a:t>propensity score as 1:1 </a:t>
            </a:r>
            <a:endParaRPr lang="en-GB" sz="1300" dirty="0"/>
          </a:p>
        </p:txBody>
      </p:sp>
      <p:sp>
        <p:nvSpPr>
          <p:cNvPr id="32" name="Rectangle : coins arrondis 32">
            <a:extLst>
              <a:ext uri="{FF2B5EF4-FFF2-40B4-BE49-F238E27FC236}">
                <a16:creationId xmlns:a16="http://schemas.microsoft.com/office/drawing/2014/main" id="{C3065CC5-91EE-9BE8-2D1A-60E6F3D420F1}"/>
              </a:ext>
            </a:extLst>
          </p:cNvPr>
          <p:cNvSpPr/>
          <p:nvPr/>
        </p:nvSpPr>
        <p:spPr>
          <a:xfrm>
            <a:off x="6096000" y="3681859"/>
            <a:ext cx="5770658" cy="1207356"/>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TextBox 34">
            <a:extLst>
              <a:ext uri="{FF2B5EF4-FFF2-40B4-BE49-F238E27FC236}">
                <a16:creationId xmlns:a16="http://schemas.microsoft.com/office/drawing/2014/main" id="{069D4627-4236-A402-92B1-A47E63D93F33}"/>
              </a:ext>
            </a:extLst>
          </p:cNvPr>
          <p:cNvSpPr txBox="1"/>
          <p:nvPr/>
        </p:nvSpPr>
        <p:spPr>
          <a:xfrm>
            <a:off x="6146382" y="3653238"/>
            <a:ext cx="5754310" cy="954107"/>
          </a:xfrm>
          <a:prstGeom prst="rect">
            <a:avLst/>
          </a:prstGeom>
          <a:noFill/>
        </p:spPr>
        <p:txBody>
          <a:bodyPr wrap="square">
            <a:spAutoFit/>
          </a:bodyPr>
          <a:lstStyle/>
          <a:p>
            <a:r>
              <a:rPr lang="en-GB" sz="1400" i="0" u="sng" strike="noStrike" baseline="0" dirty="0">
                <a:latin typeface="Arial" panose="020B0604020202020204" pitchFamily="34" charset="0"/>
                <a:cs typeface="Arial" panose="020B0604020202020204" pitchFamily="34" charset="0"/>
              </a:rPr>
              <a:t>Primary outcome:</a:t>
            </a:r>
          </a:p>
          <a:p>
            <a:pPr marL="285750" indent="-285750" algn="just">
              <a:buFont typeface="Arial" panose="020B0604020202020204" pitchFamily="34" charset="0"/>
              <a:buChar char="•"/>
            </a:pPr>
            <a:r>
              <a:rPr lang="en-GB" sz="1400" dirty="0">
                <a:latin typeface="Arial" panose="020B0604020202020204" pitchFamily="34" charset="0"/>
                <a:cs typeface="Arial" panose="020B0604020202020204" pitchFamily="34" charset="0"/>
              </a:rPr>
              <a:t>Composite criterion including death, dialysis, amputation, non-fatal stroke, non-fatal myocardial infarction and transient ischemic attack</a:t>
            </a:r>
          </a:p>
          <a:p>
            <a:r>
              <a:rPr lang="en-GB" sz="1400" i="0" u="sng" strike="noStrike" baseline="0" dirty="0">
                <a:latin typeface="Arial" panose="020B0604020202020204" pitchFamily="34" charset="0"/>
                <a:cs typeface="Arial" panose="020B0604020202020204" pitchFamily="34" charset="0"/>
              </a:rPr>
              <a:t> </a:t>
            </a:r>
            <a:endParaRPr lang="en-GB" sz="1400" u="sng" dirty="0"/>
          </a:p>
        </p:txBody>
      </p:sp>
      <p:sp>
        <p:nvSpPr>
          <p:cNvPr id="41" name="TextBox 40">
            <a:extLst>
              <a:ext uri="{FF2B5EF4-FFF2-40B4-BE49-F238E27FC236}">
                <a16:creationId xmlns:a16="http://schemas.microsoft.com/office/drawing/2014/main" id="{5CA299AE-E96F-F2DA-9F9B-2118F8E9FD92}"/>
              </a:ext>
            </a:extLst>
          </p:cNvPr>
          <p:cNvSpPr txBox="1"/>
          <p:nvPr/>
        </p:nvSpPr>
        <p:spPr>
          <a:xfrm>
            <a:off x="6146382" y="4377972"/>
            <a:ext cx="6338886" cy="523220"/>
          </a:xfrm>
          <a:prstGeom prst="rect">
            <a:avLst/>
          </a:prstGeom>
          <a:noFill/>
        </p:spPr>
        <p:txBody>
          <a:bodyPr wrap="square">
            <a:spAutoFit/>
          </a:bodyPr>
          <a:lstStyle/>
          <a:p>
            <a:r>
              <a:rPr lang="en-GB" sz="1400" b="0" i="0" u="sng" strike="noStrike" baseline="0" dirty="0">
                <a:latin typeface="Arial" panose="020B0604020202020204" pitchFamily="34" charset="0"/>
                <a:cs typeface="Arial" panose="020B0604020202020204" pitchFamily="34" charset="0"/>
              </a:rPr>
              <a:t>Secondary outcome: </a:t>
            </a:r>
          </a:p>
          <a:p>
            <a:pPr marL="285750" indent="-285750">
              <a:buFont typeface="Arial" panose="020B0604020202020204" pitchFamily="34" charset="0"/>
              <a:buChar char="•"/>
            </a:pPr>
            <a:r>
              <a:rPr lang="en-GB" sz="1400" b="0" i="0" u="none" strike="noStrike" baseline="0" dirty="0">
                <a:latin typeface="Arial" panose="020B0604020202020204" pitchFamily="34" charset="0"/>
                <a:cs typeface="Arial" panose="020B0604020202020204" pitchFamily="34" charset="0"/>
              </a:rPr>
              <a:t>Cancer</a:t>
            </a:r>
            <a:endParaRPr lang="en-GB" sz="1400" dirty="0"/>
          </a:p>
        </p:txBody>
      </p:sp>
      <p:sp>
        <p:nvSpPr>
          <p:cNvPr id="42" name="Rectangle : coins arrondis 32">
            <a:extLst>
              <a:ext uri="{FF2B5EF4-FFF2-40B4-BE49-F238E27FC236}">
                <a16:creationId xmlns:a16="http://schemas.microsoft.com/office/drawing/2014/main" id="{CFE08BAD-F4B4-E2A3-AD11-6848E662A712}"/>
              </a:ext>
            </a:extLst>
          </p:cNvPr>
          <p:cNvSpPr/>
          <p:nvPr/>
        </p:nvSpPr>
        <p:spPr>
          <a:xfrm>
            <a:off x="6096000" y="5100973"/>
            <a:ext cx="5770658" cy="500149"/>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 name="Groupe 1">
            <a:extLst>
              <a:ext uri="{FF2B5EF4-FFF2-40B4-BE49-F238E27FC236}">
                <a16:creationId xmlns:a16="http://schemas.microsoft.com/office/drawing/2014/main" id="{C89A885E-7B2C-BBE2-3F22-58D3F8E01593}"/>
              </a:ext>
            </a:extLst>
          </p:cNvPr>
          <p:cNvGrpSpPr/>
          <p:nvPr/>
        </p:nvGrpSpPr>
        <p:grpSpPr>
          <a:xfrm>
            <a:off x="11575287" y="44389"/>
            <a:ext cx="525242" cy="509983"/>
            <a:chOff x="4213599" y="3634223"/>
            <a:chExt cx="485297" cy="471198"/>
          </a:xfrm>
        </p:grpSpPr>
        <p:sp>
          <p:nvSpPr>
            <p:cNvPr id="6" name="Ellipse 5">
              <a:hlinkClick r:id="rId4" action="ppaction://hlinksldjump"/>
              <a:extLst>
                <a:ext uri="{FF2B5EF4-FFF2-40B4-BE49-F238E27FC236}">
                  <a16:creationId xmlns:a16="http://schemas.microsoft.com/office/drawing/2014/main" id="{42D5EEDC-8A16-D5BD-B376-B7574C6D47EC}"/>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A0DC218F-CB6A-7B13-640A-42841E95B5F6}"/>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0" name="Forme libre : forme 15">
              <a:extLst>
                <a:ext uri="{FF2B5EF4-FFF2-40B4-BE49-F238E27FC236}">
                  <a16:creationId xmlns:a16="http://schemas.microsoft.com/office/drawing/2014/main" id="{900E1D4E-F4C3-8B3C-F9D4-C861A7D46847}"/>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29DB44D5-57D4-F733-0A0C-10118F984F21}"/>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2" name="Forme libre : forme 17">
              <a:extLst>
                <a:ext uri="{FF2B5EF4-FFF2-40B4-BE49-F238E27FC236}">
                  <a16:creationId xmlns:a16="http://schemas.microsoft.com/office/drawing/2014/main" id="{01BA05A5-1537-EEDD-388C-2304DAFE261E}"/>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14" name="Rectangle 13">
            <a:hlinkClick r:id="rId4" action="ppaction://hlinksldjump"/>
            <a:extLst>
              <a:ext uri="{FF2B5EF4-FFF2-40B4-BE49-F238E27FC236}">
                <a16:creationId xmlns:a16="http://schemas.microsoft.com/office/drawing/2014/main" id="{3E0080DC-A7D7-77D3-36D3-A272883FAA1B}"/>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ZoneTexte 15">
            <a:extLst>
              <a:ext uri="{FF2B5EF4-FFF2-40B4-BE49-F238E27FC236}">
                <a16:creationId xmlns:a16="http://schemas.microsoft.com/office/drawing/2014/main" id="{D57D86B0-E703-08CD-4866-A05F53C4B2E8}"/>
              </a:ext>
            </a:extLst>
          </p:cNvPr>
          <p:cNvSpPr txBox="1"/>
          <p:nvPr/>
        </p:nvSpPr>
        <p:spPr>
          <a:xfrm>
            <a:off x="6183983" y="1433769"/>
            <a:ext cx="6461760" cy="584775"/>
          </a:xfrm>
          <a:prstGeom prst="rect">
            <a:avLst/>
          </a:prstGeom>
          <a:noFill/>
        </p:spPr>
        <p:txBody>
          <a:bodyPr wrap="square">
            <a:spAutoFit/>
          </a:bodyPr>
          <a:lstStyle/>
          <a:p>
            <a:r>
              <a:rPr kumimoji="0" lang="en-GB"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Study</a:t>
            </a:r>
            <a:r>
              <a:rPr lang="en-GB" sz="1400" dirty="0">
                <a:solidFill>
                  <a:srgbClr val="140032"/>
                </a:solidFill>
                <a:latin typeface="Arial" panose="020B0604020202020204" pitchFamily="34" charset="0"/>
                <a:cs typeface="Arial" panose="020B0604020202020204" pitchFamily="34" charset="0"/>
              </a:rPr>
              <a:t>: Retrospective, multicentre cohort</a:t>
            </a:r>
          </a:p>
          <a:p>
            <a:endParaRPr lang="en-GB" dirty="0"/>
          </a:p>
        </p:txBody>
      </p:sp>
      <p:sp>
        <p:nvSpPr>
          <p:cNvPr id="18" name="Rectangle : coins arrondis 32">
            <a:extLst>
              <a:ext uri="{FF2B5EF4-FFF2-40B4-BE49-F238E27FC236}">
                <a16:creationId xmlns:a16="http://schemas.microsoft.com/office/drawing/2014/main" id="{65B15AB2-D5ED-A9CD-4933-E1BF90285499}"/>
              </a:ext>
            </a:extLst>
          </p:cNvPr>
          <p:cNvSpPr/>
          <p:nvPr/>
        </p:nvSpPr>
        <p:spPr>
          <a:xfrm>
            <a:off x="9138027" y="2851627"/>
            <a:ext cx="2732818" cy="641647"/>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 coins arrondis 32">
            <a:extLst>
              <a:ext uri="{FF2B5EF4-FFF2-40B4-BE49-F238E27FC236}">
                <a16:creationId xmlns:a16="http://schemas.microsoft.com/office/drawing/2014/main" id="{02224BA4-BE5E-E806-DF6E-9F6ECAD95A46}"/>
              </a:ext>
            </a:extLst>
          </p:cNvPr>
          <p:cNvSpPr/>
          <p:nvPr/>
        </p:nvSpPr>
        <p:spPr>
          <a:xfrm>
            <a:off x="6096000" y="2851627"/>
            <a:ext cx="2736273" cy="641647"/>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3" name="Connecteur droit 22">
            <a:extLst>
              <a:ext uri="{FF2B5EF4-FFF2-40B4-BE49-F238E27FC236}">
                <a16:creationId xmlns:a16="http://schemas.microsoft.com/office/drawing/2014/main" id="{73297EE0-5EE7-F2E8-3D1A-6D5CD2F7CAB6}"/>
              </a:ext>
            </a:extLst>
          </p:cNvPr>
          <p:cNvCxnSpPr>
            <a:cxnSpLocks/>
          </p:cNvCxnSpPr>
          <p:nvPr/>
        </p:nvCxnSpPr>
        <p:spPr>
          <a:xfrm>
            <a:off x="8981946" y="2538402"/>
            <a:ext cx="0" cy="122459"/>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95151F3A-A06C-F11B-D552-26F553AA876E}"/>
              </a:ext>
            </a:extLst>
          </p:cNvPr>
          <p:cNvCxnSpPr>
            <a:cxnSpLocks/>
          </p:cNvCxnSpPr>
          <p:nvPr/>
        </p:nvCxnSpPr>
        <p:spPr>
          <a:xfrm>
            <a:off x="7455914" y="2660861"/>
            <a:ext cx="0" cy="190766"/>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355FE8AB-E83B-4E31-14BE-A88FD8AE80D0}"/>
              </a:ext>
            </a:extLst>
          </p:cNvPr>
          <p:cNvCxnSpPr>
            <a:cxnSpLocks/>
          </p:cNvCxnSpPr>
          <p:nvPr/>
        </p:nvCxnSpPr>
        <p:spPr>
          <a:xfrm>
            <a:off x="10515090" y="2671443"/>
            <a:ext cx="0" cy="190766"/>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57EA8CE9-A960-19AA-9E5A-BC89C0CD24C0}"/>
              </a:ext>
            </a:extLst>
          </p:cNvPr>
          <p:cNvCxnSpPr>
            <a:cxnSpLocks/>
          </p:cNvCxnSpPr>
          <p:nvPr/>
        </p:nvCxnSpPr>
        <p:spPr>
          <a:xfrm flipH="1">
            <a:off x="7455914" y="2671443"/>
            <a:ext cx="3073021" cy="0"/>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10CA63CB-B2EF-2DDE-C3A8-4D2BBC0FDE82}"/>
              </a:ext>
            </a:extLst>
          </p:cNvPr>
          <p:cNvCxnSpPr>
            <a:cxnSpLocks/>
          </p:cNvCxnSpPr>
          <p:nvPr/>
        </p:nvCxnSpPr>
        <p:spPr>
          <a:xfrm>
            <a:off x="7467088" y="3493274"/>
            <a:ext cx="0" cy="190766"/>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DC8FF7A9-E36B-68CF-D75C-783DA3ECD5B7}"/>
              </a:ext>
            </a:extLst>
          </p:cNvPr>
          <p:cNvCxnSpPr>
            <a:cxnSpLocks/>
          </p:cNvCxnSpPr>
          <p:nvPr/>
        </p:nvCxnSpPr>
        <p:spPr>
          <a:xfrm>
            <a:off x="10515090" y="3493274"/>
            <a:ext cx="0" cy="190766"/>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AC484388-B4B8-F472-ED39-92F2E6526E0D}"/>
              </a:ext>
            </a:extLst>
          </p:cNvPr>
          <p:cNvCxnSpPr>
            <a:cxnSpLocks/>
          </p:cNvCxnSpPr>
          <p:nvPr/>
        </p:nvCxnSpPr>
        <p:spPr>
          <a:xfrm>
            <a:off x="8981752" y="4901192"/>
            <a:ext cx="0" cy="190766"/>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13" name="TextBox 29">
            <a:extLst>
              <a:ext uri="{FF2B5EF4-FFF2-40B4-BE49-F238E27FC236}">
                <a16:creationId xmlns:a16="http://schemas.microsoft.com/office/drawing/2014/main" id="{2D9F6DCB-7C13-1526-CE0E-B1B83457FC0D}"/>
              </a:ext>
            </a:extLst>
          </p:cNvPr>
          <p:cNvSpPr txBox="1"/>
          <p:nvPr/>
        </p:nvSpPr>
        <p:spPr>
          <a:xfrm>
            <a:off x="0"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Perrier Q. et al., ESOT Congress 2025 (Abstract 62)</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9343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15AEE-70DC-A47B-6A9E-30DD5E1B3207}"/>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D2E07E25-C263-D7EE-1FB8-CF557BA7C4F4}"/>
              </a:ext>
            </a:extLst>
          </p:cNvPr>
          <p:cNvSpPr>
            <a:spLocks noGrp="1"/>
          </p:cNvSpPr>
          <p:nvPr>
            <p:ph type="title"/>
          </p:nvPr>
        </p:nvSpPr>
        <p:spPr>
          <a:xfrm>
            <a:off x="326571" y="1026493"/>
            <a:ext cx="10969587" cy="402626"/>
          </a:xfrm>
        </p:spPr>
        <p:txBody>
          <a:bodyPr>
            <a:noAutofit/>
          </a:bodyPr>
          <a:lstStyle/>
          <a:p>
            <a:r>
              <a:rPr lang="en-GB" sz="2800" noProof="0" dirty="0">
                <a:latin typeface="Arial" panose="020B0604020202020204" pitchFamily="34" charset="0"/>
                <a:cs typeface="Arial" panose="020B0604020202020204" pitchFamily="34" charset="0"/>
              </a:rPr>
              <a:t>Impact of islets transplantation on diabetic complications / mortality in type 1 diabetes recipients</a:t>
            </a:r>
            <a:br>
              <a:rPr lang="en-GB" sz="2800" noProof="0" dirty="0">
                <a:latin typeface="Arial" panose="020B0604020202020204" pitchFamily="34" charset="0"/>
                <a:cs typeface="Arial" panose="020B0604020202020204" pitchFamily="34" charset="0"/>
              </a:rPr>
            </a:br>
            <a:br>
              <a:rPr lang="en-GB" sz="2800" noProof="0" dirty="0">
                <a:latin typeface="Arial" panose="020B0604020202020204" pitchFamily="34" charset="0"/>
                <a:cs typeface="Arial" panose="020B0604020202020204" pitchFamily="34" charset="0"/>
              </a:rPr>
            </a:br>
            <a:br>
              <a:rPr lang="en-GB" sz="2800" noProof="0" dirty="0">
                <a:latin typeface="Arial" panose="020B0604020202020204" pitchFamily="34" charset="0"/>
                <a:cs typeface="Arial" panose="020B0604020202020204" pitchFamily="34" charset="0"/>
              </a:rPr>
            </a:br>
            <a:br>
              <a:rPr lang="en-GB" sz="2800" noProof="0" dirty="0">
                <a:latin typeface="Arial" panose="020B0604020202020204" pitchFamily="34" charset="0"/>
                <a:cs typeface="Arial" panose="020B0604020202020204" pitchFamily="34" charset="0"/>
              </a:rPr>
            </a:br>
            <a:endParaRPr lang="en-GB" sz="2800" noProof="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94C0F53-CB54-A105-F952-A628CF965136}"/>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DFEB63C-B06B-55CD-8A22-A24FB7CC0E21}"/>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4C97520-0DA3-1CE7-42B7-CE04A74A9FC8}"/>
              </a:ext>
            </a:extLst>
          </p:cNvPr>
          <p:cNvSpPr txBox="1"/>
          <p:nvPr/>
        </p:nvSpPr>
        <p:spPr>
          <a:xfrm>
            <a:off x="222662" y="1394612"/>
            <a:ext cx="5636490" cy="523220"/>
          </a:xfrm>
          <a:prstGeom prst="rect">
            <a:avLst/>
          </a:prstGeom>
          <a:noFill/>
        </p:spPr>
        <p:txBody>
          <a:bodyPr wrap="square">
            <a:spAutoFit/>
          </a:bodyPr>
          <a:lstStyle/>
          <a:p>
            <a:pPr marL="285750" indent="-285750" algn="just">
              <a:buFont typeface="Arial" panose="020B0604020202020204" pitchFamily="34" charset="0"/>
              <a:buChar char="•"/>
            </a:pPr>
            <a:r>
              <a:rPr lang="en-GB" sz="1400" b="1" i="0" u="none" strike="noStrike" baseline="0" noProof="0" dirty="0">
                <a:latin typeface="Arial" panose="020B0604020202020204" pitchFamily="34" charset="0"/>
                <a:cs typeface="Arial" panose="020B0604020202020204" pitchFamily="34" charset="0"/>
              </a:rPr>
              <a:t>61</a:t>
            </a:r>
            <a:r>
              <a:rPr lang="en-GB" sz="1400" b="0" i="0" u="none" strike="noStrike" baseline="0" noProof="0" dirty="0">
                <a:latin typeface="Arial" panose="020B0604020202020204" pitchFamily="34" charset="0"/>
                <a:cs typeface="Arial" panose="020B0604020202020204" pitchFamily="34" charset="0"/>
              </a:rPr>
              <a:t> ITA matched to </a:t>
            </a:r>
            <a:r>
              <a:rPr lang="en-GB" sz="1400" b="1" i="0" u="none" strike="noStrike" baseline="0" noProof="0" dirty="0">
                <a:latin typeface="Arial" panose="020B0604020202020204" pitchFamily="34" charset="0"/>
                <a:cs typeface="Arial" panose="020B0604020202020204" pitchFamily="34" charset="0"/>
              </a:rPr>
              <a:t>610</a:t>
            </a:r>
            <a:r>
              <a:rPr lang="en-GB" sz="1400" b="0" i="0" u="none" strike="noStrike" baseline="0" noProof="0" dirty="0">
                <a:latin typeface="Arial" panose="020B0604020202020204" pitchFamily="34" charset="0"/>
                <a:cs typeface="Arial" panose="020B0604020202020204" pitchFamily="34" charset="0"/>
              </a:rPr>
              <a:t> T1D controls and </a:t>
            </a:r>
            <a:r>
              <a:rPr lang="en-GB" sz="1400" b="1" i="0" u="none" strike="noStrike" baseline="0" noProof="0" dirty="0">
                <a:latin typeface="Arial" panose="020B0604020202020204" pitchFamily="34" charset="0"/>
                <a:cs typeface="Arial" panose="020B0604020202020204" pitchFamily="34" charset="0"/>
              </a:rPr>
              <a:t>45</a:t>
            </a:r>
            <a:r>
              <a:rPr lang="en-GB" sz="1400" b="0" i="0" u="none" strike="noStrike" baseline="0" noProof="0" dirty="0">
                <a:latin typeface="Arial" panose="020B0604020202020204" pitchFamily="34" charset="0"/>
                <a:cs typeface="Arial" panose="020B0604020202020204" pitchFamily="34" charset="0"/>
              </a:rPr>
              <a:t> IAK matched to </a:t>
            </a:r>
            <a:r>
              <a:rPr lang="en-GB" sz="1400" b="1" i="0" u="none" strike="noStrike" baseline="0" noProof="0" dirty="0">
                <a:latin typeface="Arial" panose="020B0604020202020204" pitchFamily="34" charset="0"/>
                <a:cs typeface="Arial" panose="020B0604020202020204" pitchFamily="34" charset="0"/>
              </a:rPr>
              <a:t>45</a:t>
            </a:r>
            <a:r>
              <a:rPr lang="en-GB" sz="1400" b="0" i="0" u="none" strike="noStrike" baseline="0" noProof="0" dirty="0">
                <a:latin typeface="Arial" panose="020B0604020202020204" pitchFamily="34" charset="0"/>
                <a:cs typeface="Arial" panose="020B0604020202020204" pitchFamily="34" charset="0"/>
              </a:rPr>
              <a:t> T1D </a:t>
            </a:r>
            <a:r>
              <a:rPr lang="en-GB" sz="1400" noProof="0" dirty="0">
                <a:latin typeface="Arial" panose="020B0604020202020204" pitchFamily="34" charset="0"/>
                <a:cs typeface="Arial" panose="020B0604020202020204" pitchFamily="34" charset="0"/>
              </a:rPr>
              <a:t>over a median follow-up period of more than 10 years</a:t>
            </a:r>
          </a:p>
        </p:txBody>
      </p:sp>
      <p:sp>
        <p:nvSpPr>
          <p:cNvPr id="15" name="TextBox 14">
            <a:extLst>
              <a:ext uri="{FF2B5EF4-FFF2-40B4-BE49-F238E27FC236}">
                <a16:creationId xmlns:a16="http://schemas.microsoft.com/office/drawing/2014/main" id="{C80731BD-CF2F-1CAB-218F-67B264F63314}"/>
              </a:ext>
            </a:extLst>
          </p:cNvPr>
          <p:cNvSpPr txBox="1"/>
          <p:nvPr/>
        </p:nvSpPr>
        <p:spPr>
          <a:xfrm>
            <a:off x="236517" y="1001429"/>
            <a:ext cx="6276108" cy="369332"/>
          </a:xfrm>
          <a:prstGeom prst="rect">
            <a:avLst/>
          </a:prstGeom>
          <a:noFill/>
        </p:spPr>
        <p:txBody>
          <a:bodyPr wrap="square">
            <a:spAutoFit/>
          </a:bodyPr>
          <a:lstStyle/>
          <a:p>
            <a:r>
              <a:rPr lang="en-GB" b="1" noProof="0" dirty="0">
                <a:latin typeface="Arial" panose="020B0604020202020204" pitchFamily="34" charset="0"/>
                <a:cs typeface="Arial" panose="020B0604020202020204" pitchFamily="34" charset="0"/>
              </a:rPr>
              <a:t>Results</a:t>
            </a:r>
            <a:endParaRPr lang="en-GB" noProof="0" dirty="0"/>
          </a:p>
        </p:txBody>
      </p:sp>
      <p:graphicFrame>
        <p:nvGraphicFramePr>
          <p:cNvPr id="35" name="Table 34">
            <a:extLst>
              <a:ext uri="{FF2B5EF4-FFF2-40B4-BE49-F238E27FC236}">
                <a16:creationId xmlns:a16="http://schemas.microsoft.com/office/drawing/2014/main" id="{1FA13960-5EE4-183C-19C8-BBA640396F66}"/>
              </a:ext>
            </a:extLst>
          </p:cNvPr>
          <p:cNvGraphicFramePr>
            <a:graphicFrameLocks noGrp="1"/>
          </p:cNvGraphicFramePr>
          <p:nvPr/>
        </p:nvGraphicFramePr>
        <p:xfrm>
          <a:off x="713343" y="2133161"/>
          <a:ext cx="5024581" cy="2554294"/>
        </p:xfrm>
        <a:graphic>
          <a:graphicData uri="http://schemas.openxmlformats.org/drawingml/2006/table">
            <a:tbl>
              <a:tblPr/>
              <a:tblGrid>
                <a:gridCol w="1723149">
                  <a:extLst>
                    <a:ext uri="{9D8B030D-6E8A-4147-A177-3AD203B41FA5}">
                      <a16:colId xmlns:a16="http://schemas.microsoft.com/office/drawing/2014/main" val="1037417596"/>
                    </a:ext>
                  </a:extLst>
                </a:gridCol>
                <a:gridCol w="1040752">
                  <a:extLst>
                    <a:ext uri="{9D8B030D-6E8A-4147-A177-3AD203B41FA5}">
                      <a16:colId xmlns:a16="http://schemas.microsoft.com/office/drawing/2014/main" val="4062829063"/>
                    </a:ext>
                  </a:extLst>
                </a:gridCol>
                <a:gridCol w="1177993">
                  <a:extLst>
                    <a:ext uri="{9D8B030D-6E8A-4147-A177-3AD203B41FA5}">
                      <a16:colId xmlns:a16="http://schemas.microsoft.com/office/drawing/2014/main" val="147575225"/>
                    </a:ext>
                  </a:extLst>
                </a:gridCol>
                <a:gridCol w="1082687">
                  <a:extLst>
                    <a:ext uri="{9D8B030D-6E8A-4147-A177-3AD203B41FA5}">
                      <a16:colId xmlns:a16="http://schemas.microsoft.com/office/drawing/2014/main" val="4110105420"/>
                    </a:ext>
                  </a:extLst>
                </a:gridCol>
              </a:tblGrid>
              <a:tr h="229085">
                <a:tc>
                  <a:txBody>
                    <a:bodyPr/>
                    <a:lstStyle/>
                    <a:p>
                      <a:pPr algn="ctr" fontAlgn="b"/>
                      <a:endParaRPr lang="en-CH" sz="1300" b="1" i="0" u="none" strike="noStrike" dirty="0">
                        <a:solidFill>
                          <a:srgbClr val="FF0000"/>
                        </a:solidFill>
                        <a:effectLst/>
                        <a:latin typeface="Aptos Narrow" panose="020B0004020202020204" pitchFamily="34" charset="0"/>
                      </a:endParaRPr>
                    </a:p>
                  </a:txBody>
                  <a:tcPr marL="11454" marR="11454" marT="11454" marB="0" anchor="b">
                    <a:lnL>
                      <a:noFill/>
                    </a:lnL>
                    <a:lnR>
                      <a:noFill/>
                    </a:lnR>
                    <a:lnT>
                      <a:noFill/>
                    </a:lnT>
                    <a:lnB>
                      <a:noFill/>
                    </a:lnB>
                    <a:noFill/>
                  </a:tcPr>
                </a:tc>
                <a:tc>
                  <a:txBody>
                    <a:bodyPr/>
                    <a:lstStyle/>
                    <a:p>
                      <a:pPr algn="ctr" fontAlgn="b"/>
                      <a:r>
                        <a:rPr lang="en-US" sz="1300" b="1" i="0" u="none" strike="noStrike">
                          <a:solidFill>
                            <a:srgbClr val="FF0000"/>
                          </a:solidFill>
                          <a:effectLst/>
                          <a:latin typeface="Aptos Narrow" panose="020B0004020202020204" pitchFamily="34" charset="0"/>
                        </a:rPr>
                        <a:t>Hazard ratio</a:t>
                      </a:r>
                    </a:p>
                  </a:txBody>
                  <a:tcPr marL="11454" marR="11454" marT="11454" marB="0" anchor="b">
                    <a:lnL>
                      <a:noFill/>
                    </a:lnL>
                    <a:lnR>
                      <a:noFill/>
                    </a:lnR>
                    <a:lnT>
                      <a:noFill/>
                    </a:lnT>
                    <a:lnB>
                      <a:noFill/>
                    </a:lnB>
                    <a:noFill/>
                  </a:tcPr>
                </a:tc>
                <a:tc>
                  <a:txBody>
                    <a:bodyPr/>
                    <a:lstStyle/>
                    <a:p>
                      <a:pPr algn="ctr" fontAlgn="b"/>
                      <a:r>
                        <a:rPr lang="en-US" sz="1300" b="1" i="0" u="none" strike="noStrike" dirty="0">
                          <a:solidFill>
                            <a:srgbClr val="FF0000"/>
                          </a:solidFill>
                          <a:effectLst/>
                          <a:latin typeface="Aptos Narrow" panose="020B0004020202020204" pitchFamily="34" charset="0"/>
                        </a:rPr>
                        <a:t>95% CI</a:t>
                      </a:r>
                    </a:p>
                  </a:txBody>
                  <a:tcPr marL="11454" marR="11454" marT="11454" marB="0" anchor="b">
                    <a:lnL>
                      <a:noFill/>
                    </a:lnL>
                    <a:lnR>
                      <a:noFill/>
                    </a:lnR>
                    <a:lnT>
                      <a:noFill/>
                    </a:lnT>
                    <a:lnB>
                      <a:noFill/>
                    </a:lnB>
                    <a:noFill/>
                  </a:tcPr>
                </a:tc>
                <a:tc>
                  <a:txBody>
                    <a:bodyPr/>
                    <a:lstStyle/>
                    <a:p>
                      <a:pPr algn="ctr" fontAlgn="b"/>
                      <a:r>
                        <a:rPr lang="en-US" sz="1300" b="1" i="0" u="none" strike="noStrike">
                          <a:solidFill>
                            <a:srgbClr val="FF0000"/>
                          </a:solidFill>
                          <a:effectLst/>
                          <a:latin typeface="Aptos Narrow" panose="020B0004020202020204" pitchFamily="34" charset="0"/>
                        </a:rPr>
                        <a:t>p value </a:t>
                      </a:r>
                    </a:p>
                  </a:txBody>
                  <a:tcPr marL="11454" marR="11454" marT="11454" marB="0" anchor="b">
                    <a:lnL>
                      <a:noFill/>
                    </a:lnL>
                    <a:lnR>
                      <a:noFill/>
                    </a:lnR>
                    <a:lnT>
                      <a:noFill/>
                    </a:lnT>
                    <a:lnB>
                      <a:noFill/>
                    </a:lnB>
                    <a:noFill/>
                  </a:tcPr>
                </a:tc>
                <a:extLst>
                  <a:ext uri="{0D108BD9-81ED-4DB2-BD59-A6C34878D82A}">
                    <a16:rowId xmlns:a16="http://schemas.microsoft.com/office/drawing/2014/main" val="2964571185"/>
                  </a:ext>
                </a:extLst>
              </a:tr>
              <a:tr h="469623">
                <a:tc>
                  <a:txBody>
                    <a:bodyPr/>
                    <a:lstStyle/>
                    <a:p>
                      <a:pPr algn="l" fontAlgn="b"/>
                      <a:r>
                        <a:rPr lang="fr-FR" sz="1300" b="1" i="0" u="none" strike="noStrike">
                          <a:solidFill>
                            <a:srgbClr val="000000"/>
                          </a:solidFill>
                          <a:effectLst/>
                          <a:latin typeface="Aptos Narrow" panose="020B0004020202020204" pitchFamily="34" charset="0"/>
                        </a:rPr>
                        <a:t>Composite Outcome</a:t>
                      </a:r>
                      <a:br>
                        <a:rPr lang="fr-FR" sz="1300" b="1" i="0" u="none" strike="noStrike">
                          <a:solidFill>
                            <a:srgbClr val="000000"/>
                          </a:solidFill>
                          <a:effectLst/>
                          <a:latin typeface="Aptos Narrow" panose="020B0004020202020204" pitchFamily="34" charset="0"/>
                        </a:rPr>
                      </a:br>
                      <a:r>
                        <a:rPr lang="fr-FR" sz="1300" b="1" i="0" u="none" strike="noStrike">
                          <a:solidFill>
                            <a:srgbClr val="000000"/>
                          </a:solidFill>
                          <a:effectLst/>
                          <a:latin typeface="Aptos Narrow" panose="020B0004020202020204" pitchFamily="34" charset="0"/>
                        </a:rPr>
                        <a:t> (vs. T1D Controls)</a:t>
                      </a:r>
                    </a:p>
                  </a:txBody>
                  <a:tcPr marL="11454" marR="11454" marT="11454"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r>
                        <a:rPr lang="en-CH" sz="1300" b="0" i="0" u="none" strike="noStrike">
                          <a:solidFill>
                            <a:srgbClr val="000000"/>
                          </a:solidFill>
                          <a:effectLst/>
                          <a:latin typeface="Aptos Narrow" panose="020B0004020202020204" pitchFamily="34" charset="0"/>
                        </a:rPr>
                        <a:t> </a:t>
                      </a:r>
                    </a:p>
                  </a:txBody>
                  <a:tcPr marL="11454" marR="11454" marT="11454"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r>
                        <a:rPr lang="en-CH" sz="1300" b="0" i="0" u="none" strike="noStrike">
                          <a:solidFill>
                            <a:srgbClr val="000000"/>
                          </a:solidFill>
                          <a:effectLst/>
                          <a:latin typeface="Aptos Narrow" panose="020B0004020202020204" pitchFamily="34" charset="0"/>
                        </a:rPr>
                        <a:t> </a:t>
                      </a:r>
                    </a:p>
                  </a:txBody>
                  <a:tcPr marL="11454" marR="11454" marT="11454"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r>
                        <a:rPr lang="en-CH" sz="1300" b="0" i="0" u="none" strike="noStrike">
                          <a:solidFill>
                            <a:srgbClr val="000000"/>
                          </a:solidFill>
                          <a:effectLst/>
                          <a:latin typeface="Aptos Narrow" panose="020B0004020202020204" pitchFamily="34" charset="0"/>
                        </a:rPr>
                        <a:t> </a:t>
                      </a:r>
                    </a:p>
                  </a:txBody>
                  <a:tcPr marL="11454" marR="11454" marT="11454"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0746868"/>
                  </a:ext>
                </a:extLst>
              </a:tr>
              <a:tr h="229085">
                <a:tc>
                  <a:txBody>
                    <a:bodyPr/>
                    <a:lstStyle/>
                    <a:p>
                      <a:pPr algn="l" fontAlgn="b"/>
                      <a:r>
                        <a:rPr lang="en-US" sz="1300" b="0" i="0" u="none" strike="noStrike">
                          <a:solidFill>
                            <a:srgbClr val="000000"/>
                          </a:solidFill>
                          <a:effectLst/>
                          <a:latin typeface="Aptos Narrow" panose="020B0004020202020204" pitchFamily="34" charset="0"/>
                        </a:rPr>
                        <a:t>ITA</a:t>
                      </a:r>
                    </a:p>
                  </a:txBody>
                  <a:tcPr marL="11454" marR="11454" marT="11454"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fontAlgn="b"/>
                      <a:r>
                        <a:rPr lang="en-CH" sz="1300" b="0" i="0" u="none" strike="noStrike">
                          <a:solidFill>
                            <a:srgbClr val="000000"/>
                          </a:solidFill>
                          <a:effectLst/>
                          <a:latin typeface="Aptos Narrow" panose="020B0004020202020204" pitchFamily="34" charset="0"/>
                        </a:rPr>
                        <a:t>0.39</a:t>
                      </a:r>
                    </a:p>
                  </a:txBody>
                  <a:tcPr marL="11454" marR="11454" marT="11454"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fontAlgn="b"/>
                      <a:r>
                        <a:rPr lang="en-CH" sz="1300" b="0" i="0" u="none" strike="noStrike">
                          <a:solidFill>
                            <a:srgbClr val="000000"/>
                          </a:solidFill>
                          <a:effectLst/>
                          <a:latin typeface="Aptos Narrow" panose="020B0004020202020204" pitchFamily="34" charset="0"/>
                        </a:rPr>
                        <a:t>0.21-0.71</a:t>
                      </a:r>
                    </a:p>
                  </a:txBody>
                  <a:tcPr marL="11454" marR="11454" marT="11454"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fontAlgn="b"/>
                      <a:r>
                        <a:rPr lang="en-US" sz="1300" b="0" i="0" u="none" strike="noStrike">
                          <a:solidFill>
                            <a:srgbClr val="000000"/>
                          </a:solidFill>
                          <a:effectLst/>
                          <a:latin typeface="Aptos Narrow" panose="020B0004020202020204" pitchFamily="34" charset="0"/>
                        </a:rPr>
                        <a:t>p=0.002</a:t>
                      </a:r>
                    </a:p>
                  </a:txBody>
                  <a:tcPr marL="11454" marR="11454" marT="11454"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551564020"/>
                  </a:ext>
                </a:extLst>
              </a:tr>
              <a:tr h="229085">
                <a:tc>
                  <a:txBody>
                    <a:bodyPr/>
                    <a:lstStyle/>
                    <a:p>
                      <a:pPr algn="l" fontAlgn="b"/>
                      <a:r>
                        <a:rPr lang="en-US" sz="1300" b="0" i="0" u="none" strike="noStrike">
                          <a:solidFill>
                            <a:srgbClr val="000000"/>
                          </a:solidFill>
                          <a:effectLst/>
                          <a:latin typeface="Aptos Narrow" panose="020B0004020202020204" pitchFamily="34" charset="0"/>
                        </a:rPr>
                        <a:t>IAK</a:t>
                      </a:r>
                    </a:p>
                  </a:txBody>
                  <a:tcPr marL="11454" marR="11454" marT="11454" marB="0" anchor="b">
                    <a:lnL>
                      <a:noFill/>
                    </a:lnL>
                    <a:lnR>
                      <a:noFill/>
                    </a:lnR>
                    <a:lnT>
                      <a:noFill/>
                    </a:lnT>
                    <a:lnB>
                      <a:noFill/>
                    </a:lnB>
                    <a:noFill/>
                  </a:tcPr>
                </a:tc>
                <a:tc>
                  <a:txBody>
                    <a:bodyPr/>
                    <a:lstStyle/>
                    <a:p>
                      <a:pPr algn="ctr" fontAlgn="b"/>
                      <a:r>
                        <a:rPr lang="en-CH" sz="1300" b="0" i="0" u="none" strike="noStrike">
                          <a:solidFill>
                            <a:srgbClr val="000000"/>
                          </a:solidFill>
                          <a:effectLst/>
                          <a:latin typeface="Aptos Narrow" panose="020B0004020202020204" pitchFamily="34" charset="0"/>
                        </a:rPr>
                        <a:t>0.52</a:t>
                      </a:r>
                    </a:p>
                  </a:txBody>
                  <a:tcPr marL="11454" marR="11454" marT="11454" marB="0" anchor="b">
                    <a:lnL>
                      <a:noFill/>
                    </a:lnL>
                    <a:lnR>
                      <a:noFill/>
                    </a:lnR>
                    <a:lnT>
                      <a:noFill/>
                    </a:lnT>
                    <a:lnB>
                      <a:noFill/>
                    </a:lnB>
                    <a:noFill/>
                  </a:tcPr>
                </a:tc>
                <a:tc>
                  <a:txBody>
                    <a:bodyPr/>
                    <a:lstStyle/>
                    <a:p>
                      <a:pPr algn="ctr" fontAlgn="b"/>
                      <a:r>
                        <a:rPr lang="en-CH" sz="1300" b="0" i="0" u="none" strike="noStrike">
                          <a:solidFill>
                            <a:srgbClr val="000000"/>
                          </a:solidFill>
                          <a:effectLst/>
                          <a:latin typeface="Aptos Narrow" panose="020B0004020202020204" pitchFamily="34" charset="0"/>
                        </a:rPr>
                        <a:t>0.30-0.88</a:t>
                      </a:r>
                    </a:p>
                  </a:txBody>
                  <a:tcPr marL="11454" marR="11454" marT="11454" marB="0" anchor="b">
                    <a:lnL>
                      <a:noFill/>
                    </a:lnL>
                    <a:lnR>
                      <a:noFill/>
                    </a:lnR>
                    <a:lnT>
                      <a:noFill/>
                    </a:lnT>
                    <a:lnB>
                      <a:noFill/>
                    </a:lnB>
                    <a:noFill/>
                  </a:tcPr>
                </a:tc>
                <a:tc>
                  <a:txBody>
                    <a:bodyPr/>
                    <a:lstStyle/>
                    <a:p>
                      <a:pPr algn="ctr" fontAlgn="b"/>
                      <a:r>
                        <a:rPr lang="en-US" sz="1300" b="0" i="0" u="none" strike="noStrike">
                          <a:solidFill>
                            <a:srgbClr val="000000"/>
                          </a:solidFill>
                          <a:effectLst/>
                          <a:latin typeface="Aptos Narrow" panose="020B0004020202020204" pitchFamily="34" charset="0"/>
                        </a:rPr>
                        <a:t>p=0.014</a:t>
                      </a:r>
                    </a:p>
                  </a:txBody>
                  <a:tcPr marL="11454" marR="11454" marT="11454" marB="0" anchor="b">
                    <a:lnL>
                      <a:noFill/>
                    </a:lnL>
                    <a:lnR>
                      <a:noFill/>
                    </a:lnR>
                    <a:lnT>
                      <a:noFill/>
                    </a:lnT>
                    <a:lnB>
                      <a:noFill/>
                    </a:lnB>
                    <a:noFill/>
                  </a:tcPr>
                </a:tc>
                <a:extLst>
                  <a:ext uri="{0D108BD9-81ED-4DB2-BD59-A6C34878D82A}">
                    <a16:rowId xmlns:a16="http://schemas.microsoft.com/office/drawing/2014/main" val="3807086237"/>
                  </a:ext>
                </a:extLst>
              </a:tr>
              <a:tr h="229085">
                <a:tc>
                  <a:txBody>
                    <a:bodyPr/>
                    <a:lstStyle/>
                    <a:p>
                      <a:pPr algn="l" fontAlgn="b"/>
                      <a:endParaRPr lang="en-CH" sz="1300" b="0" i="0" u="none" strike="noStrike">
                        <a:solidFill>
                          <a:srgbClr val="000000"/>
                        </a:solidFill>
                        <a:effectLst/>
                        <a:latin typeface="Aptos Narrow" panose="020B0004020202020204" pitchFamily="34" charset="0"/>
                      </a:endParaRPr>
                    </a:p>
                  </a:txBody>
                  <a:tcPr marL="11454" marR="11454" marT="11454" marB="0" anchor="b">
                    <a:lnL>
                      <a:noFill/>
                    </a:lnL>
                    <a:lnR>
                      <a:noFill/>
                    </a:lnR>
                    <a:lnT>
                      <a:noFill/>
                    </a:lnT>
                    <a:lnB>
                      <a:noFill/>
                    </a:lnB>
                    <a:noFill/>
                  </a:tcPr>
                </a:tc>
                <a:tc>
                  <a:txBody>
                    <a:bodyPr/>
                    <a:lstStyle/>
                    <a:p>
                      <a:pPr algn="ctr" fontAlgn="b"/>
                      <a:endParaRPr lang="en-CH" sz="1300" b="0" i="0" u="none" strike="noStrike">
                        <a:solidFill>
                          <a:srgbClr val="000000"/>
                        </a:solidFill>
                        <a:effectLst/>
                        <a:latin typeface="Aptos Narrow" panose="020B0004020202020204" pitchFamily="34" charset="0"/>
                      </a:endParaRPr>
                    </a:p>
                  </a:txBody>
                  <a:tcPr marL="11454" marR="11454" marT="11454" marB="0" anchor="b">
                    <a:lnL>
                      <a:noFill/>
                    </a:lnL>
                    <a:lnR>
                      <a:noFill/>
                    </a:lnR>
                    <a:lnT>
                      <a:noFill/>
                    </a:lnT>
                    <a:lnB>
                      <a:noFill/>
                    </a:lnB>
                    <a:noFill/>
                  </a:tcPr>
                </a:tc>
                <a:tc>
                  <a:txBody>
                    <a:bodyPr/>
                    <a:lstStyle/>
                    <a:p>
                      <a:pPr algn="ctr" fontAlgn="b"/>
                      <a:endParaRPr lang="en-CH" sz="1300" b="0" i="0" u="none" strike="noStrike" dirty="0">
                        <a:solidFill>
                          <a:srgbClr val="000000"/>
                        </a:solidFill>
                        <a:effectLst/>
                        <a:latin typeface="Aptos Narrow" panose="020B0004020202020204" pitchFamily="34" charset="0"/>
                      </a:endParaRPr>
                    </a:p>
                  </a:txBody>
                  <a:tcPr marL="11454" marR="11454" marT="11454" marB="0" anchor="b">
                    <a:lnL>
                      <a:noFill/>
                    </a:lnL>
                    <a:lnR>
                      <a:noFill/>
                    </a:lnR>
                    <a:lnT>
                      <a:noFill/>
                    </a:lnT>
                    <a:lnB>
                      <a:noFill/>
                    </a:lnB>
                    <a:noFill/>
                  </a:tcPr>
                </a:tc>
                <a:tc>
                  <a:txBody>
                    <a:bodyPr/>
                    <a:lstStyle/>
                    <a:p>
                      <a:pPr algn="ctr" fontAlgn="b"/>
                      <a:endParaRPr lang="en-CH" sz="1300" b="0" i="0" u="none" strike="noStrike" dirty="0">
                        <a:solidFill>
                          <a:srgbClr val="000000"/>
                        </a:solidFill>
                        <a:effectLst/>
                        <a:latin typeface="Aptos Narrow" panose="020B0004020202020204" pitchFamily="34" charset="0"/>
                      </a:endParaRPr>
                    </a:p>
                  </a:txBody>
                  <a:tcPr marL="11454" marR="11454" marT="11454" marB="0" anchor="b">
                    <a:lnL>
                      <a:noFill/>
                    </a:lnL>
                    <a:lnR>
                      <a:noFill/>
                    </a:lnR>
                    <a:lnT>
                      <a:noFill/>
                    </a:lnT>
                    <a:lnB>
                      <a:noFill/>
                    </a:lnB>
                    <a:noFill/>
                  </a:tcPr>
                </a:tc>
                <a:extLst>
                  <a:ext uri="{0D108BD9-81ED-4DB2-BD59-A6C34878D82A}">
                    <a16:rowId xmlns:a16="http://schemas.microsoft.com/office/drawing/2014/main" val="1582657993"/>
                  </a:ext>
                </a:extLst>
              </a:tr>
              <a:tr h="240538">
                <a:tc>
                  <a:txBody>
                    <a:bodyPr/>
                    <a:lstStyle/>
                    <a:p>
                      <a:pPr algn="l" fontAlgn="b"/>
                      <a:r>
                        <a:rPr lang="en-US" sz="1300" b="1" i="0" u="none" strike="noStrike">
                          <a:solidFill>
                            <a:srgbClr val="000000"/>
                          </a:solidFill>
                          <a:effectLst/>
                          <a:latin typeface="Aptos Narrow" panose="020B0004020202020204" pitchFamily="34" charset="0"/>
                        </a:rPr>
                        <a:t>Mortality</a:t>
                      </a:r>
                    </a:p>
                  </a:txBody>
                  <a:tcPr marL="11454" marR="11454" marT="11454"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b"/>
                      <a:r>
                        <a:rPr lang="en-CH" sz="1300" b="0" i="0" u="none" strike="noStrike">
                          <a:solidFill>
                            <a:srgbClr val="000000"/>
                          </a:solidFill>
                          <a:effectLst/>
                          <a:latin typeface="Aptos Narrow" panose="020B0004020202020204" pitchFamily="34" charset="0"/>
                        </a:rPr>
                        <a:t> </a:t>
                      </a:r>
                    </a:p>
                  </a:txBody>
                  <a:tcPr marL="11454" marR="11454" marT="11454"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b"/>
                      <a:r>
                        <a:rPr lang="en-CH" sz="1300" b="0" i="0" u="none" strike="noStrike">
                          <a:solidFill>
                            <a:srgbClr val="000000"/>
                          </a:solidFill>
                          <a:effectLst/>
                          <a:latin typeface="Aptos Narrow" panose="020B0004020202020204" pitchFamily="34" charset="0"/>
                        </a:rPr>
                        <a:t> </a:t>
                      </a:r>
                    </a:p>
                  </a:txBody>
                  <a:tcPr marL="11454" marR="11454" marT="11454"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b"/>
                      <a:r>
                        <a:rPr lang="en-CH" sz="1300" b="0" i="0" u="none" strike="noStrike" dirty="0">
                          <a:solidFill>
                            <a:srgbClr val="000000"/>
                          </a:solidFill>
                          <a:effectLst/>
                          <a:latin typeface="Aptos Narrow" panose="020B0004020202020204" pitchFamily="34" charset="0"/>
                        </a:rPr>
                        <a:t> </a:t>
                      </a:r>
                    </a:p>
                  </a:txBody>
                  <a:tcPr marL="11454" marR="11454" marT="11454"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71597881"/>
                  </a:ext>
                </a:extLst>
              </a:tr>
              <a:tr h="229085">
                <a:tc>
                  <a:txBody>
                    <a:bodyPr/>
                    <a:lstStyle/>
                    <a:p>
                      <a:pPr algn="l" fontAlgn="b"/>
                      <a:r>
                        <a:rPr lang="en-US" sz="1300" b="0" i="0" u="none" strike="noStrike">
                          <a:solidFill>
                            <a:srgbClr val="000000"/>
                          </a:solidFill>
                          <a:effectLst/>
                          <a:latin typeface="Aptos Narrow" panose="020B0004020202020204" pitchFamily="34" charset="0"/>
                        </a:rPr>
                        <a:t>ITA</a:t>
                      </a:r>
                    </a:p>
                  </a:txBody>
                  <a:tcPr marL="11454" marR="11454" marT="11454"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fontAlgn="b"/>
                      <a:r>
                        <a:rPr lang="en-CH" sz="1300" b="0" i="0" u="none" strike="noStrike" dirty="0">
                          <a:solidFill>
                            <a:srgbClr val="000000"/>
                          </a:solidFill>
                          <a:effectLst/>
                          <a:latin typeface="Aptos Narrow" panose="020B0004020202020204" pitchFamily="34" charset="0"/>
                        </a:rPr>
                        <a:t>0.22</a:t>
                      </a:r>
                    </a:p>
                  </a:txBody>
                  <a:tcPr marL="11454" marR="11454" marT="11454"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fontAlgn="b"/>
                      <a:r>
                        <a:rPr lang="en-CH" sz="1300" b="0" i="0" u="none" strike="noStrike">
                          <a:solidFill>
                            <a:srgbClr val="000000"/>
                          </a:solidFill>
                          <a:effectLst/>
                          <a:latin typeface="Aptos Narrow" panose="020B0004020202020204" pitchFamily="34" charset="0"/>
                        </a:rPr>
                        <a:t>0.09-0.24</a:t>
                      </a:r>
                    </a:p>
                  </a:txBody>
                  <a:tcPr marL="11454" marR="11454" marT="11454"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fontAlgn="b"/>
                      <a:r>
                        <a:rPr lang="en-US" sz="1300" b="0" i="0" u="none" strike="noStrike">
                          <a:solidFill>
                            <a:srgbClr val="000000"/>
                          </a:solidFill>
                          <a:effectLst/>
                          <a:latin typeface="Aptos Narrow" panose="020B0004020202020204" pitchFamily="34" charset="0"/>
                        </a:rPr>
                        <a:t>p&lt;0.01</a:t>
                      </a:r>
                    </a:p>
                  </a:txBody>
                  <a:tcPr marL="11454" marR="11454" marT="11454"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84614765"/>
                  </a:ext>
                </a:extLst>
              </a:tr>
              <a:tr h="229085">
                <a:tc>
                  <a:txBody>
                    <a:bodyPr/>
                    <a:lstStyle/>
                    <a:p>
                      <a:pPr algn="l" fontAlgn="b"/>
                      <a:endParaRPr lang="en-CH" sz="1300" b="0" i="0" u="none" strike="noStrike">
                        <a:solidFill>
                          <a:srgbClr val="000000"/>
                        </a:solidFill>
                        <a:effectLst/>
                        <a:latin typeface="Aptos Narrow" panose="020B0004020202020204" pitchFamily="34" charset="0"/>
                      </a:endParaRPr>
                    </a:p>
                  </a:txBody>
                  <a:tcPr marL="11454" marR="11454" marT="11454" marB="0" anchor="b">
                    <a:lnL>
                      <a:noFill/>
                    </a:lnL>
                    <a:lnR>
                      <a:noFill/>
                    </a:lnR>
                    <a:lnT>
                      <a:noFill/>
                    </a:lnT>
                    <a:lnB>
                      <a:noFill/>
                    </a:lnB>
                    <a:noFill/>
                  </a:tcPr>
                </a:tc>
                <a:tc>
                  <a:txBody>
                    <a:bodyPr/>
                    <a:lstStyle/>
                    <a:p>
                      <a:pPr algn="ctr" fontAlgn="b"/>
                      <a:endParaRPr lang="en-CH" sz="1300" b="0" i="0" u="none" strike="noStrike">
                        <a:solidFill>
                          <a:srgbClr val="000000"/>
                        </a:solidFill>
                        <a:effectLst/>
                        <a:latin typeface="Aptos Narrow" panose="020B0004020202020204" pitchFamily="34" charset="0"/>
                      </a:endParaRPr>
                    </a:p>
                  </a:txBody>
                  <a:tcPr marL="11454" marR="11454" marT="11454" marB="0" anchor="b">
                    <a:lnL>
                      <a:noFill/>
                    </a:lnL>
                    <a:lnR>
                      <a:noFill/>
                    </a:lnR>
                    <a:lnT>
                      <a:noFill/>
                    </a:lnT>
                    <a:lnB>
                      <a:noFill/>
                    </a:lnB>
                    <a:noFill/>
                  </a:tcPr>
                </a:tc>
                <a:tc>
                  <a:txBody>
                    <a:bodyPr/>
                    <a:lstStyle/>
                    <a:p>
                      <a:pPr algn="ctr" fontAlgn="b"/>
                      <a:endParaRPr lang="en-CH" sz="1300" b="0" i="0" u="none" strike="noStrike">
                        <a:solidFill>
                          <a:srgbClr val="000000"/>
                        </a:solidFill>
                        <a:effectLst/>
                        <a:latin typeface="Aptos Narrow" panose="020B0004020202020204" pitchFamily="34" charset="0"/>
                      </a:endParaRPr>
                    </a:p>
                  </a:txBody>
                  <a:tcPr marL="11454" marR="11454" marT="11454" marB="0" anchor="b">
                    <a:lnL>
                      <a:noFill/>
                    </a:lnL>
                    <a:lnR>
                      <a:noFill/>
                    </a:lnR>
                    <a:lnT>
                      <a:noFill/>
                    </a:lnT>
                    <a:lnB>
                      <a:noFill/>
                    </a:lnB>
                    <a:noFill/>
                  </a:tcPr>
                </a:tc>
                <a:tc>
                  <a:txBody>
                    <a:bodyPr/>
                    <a:lstStyle/>
                    <a:p>
                      <a:pPr algn="ctr" fontAlgn="b"/>
                      <a:endParaRPr lang="en-CH" sz="1300" b="0" i="0" u="none" strike="noStrike">
                        <a:solidFill>
                          <a:srgbClr val="000000"/>
                        </a:solidFill>
                        <a:effectLst/>
                        <a:latin typeface="Aptos Narrow" panose="020B0004020202020204" pitchFamily="34" charset="0"/>
                      </a:endParaRPr>
                    </a:p>
                  </a:txBody>
                  <a:tcPr marL="11454" marR="11454" marT="11454" marB="0" anchor="b">
                    <a:lnL>
                      <a:noFill/>
                    </a:lnL>
                    <a:lnR>
                      <a:noFill/>
                    </a:lnR>
                    <a:lnT>
                      <a:noFill/>
                    </a:lnT>
                    <a:lnB>
                      <a:noFill/>
                    </a:lnB>
                    <a:noFill/>
                  </a:tcPr>
                </a:tc>
                <a:extLst>
                  <a:ext uri="{0D108BD9-81ED-4DB2-BD59-A6C34878D82A}">
                    <a16:rowId xmlns:a16="http://schemas.microsoft.com/office/drawing/2014/main" val="2854376625"/>
                  </a:ext>
                </a:extLst>
              </a:tr>
              <a:tr h="240538">
                <a:tc>
                  <a:txBody>
                    <a:bodyPr/>
                    <a:lstStyle/>
                    <a:p>
                      <a:pPr algn="l" fontAlgn="b"/>
                      <a:r>
                        <a:rPr lang="en-US" sz="1300" b="1" i="0" u="none" strike="noStrike">
                          <a:solidFill>
                            <a:srgbClr val="000000"/>
                          </a:solidFill>
                          <a:effectLst/>
                          <a:latin typeface="Aptos Narrow" panose="020B0004020202020204" pitchFamily="34" charset="0"/>
                        </a:rPr>
                        <a:t>Dialysis</a:t>
                      </a:r>
                    </a:p>
                  </a:txBody>
                  <a:tcPr marL="11454" marR="11454" marT="11454"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b"/>
                      <a:r>
                        <a:rPr lang="en-CH" sz="1300" b="0" i="0" u="none" strike="noStrike">
                          <a:solidFill>
                            <a:srgbClr val="000000"/>
                          </a:solidFill>
                          <a:effectLst/>
                          <a:latin typeface="Aptos Narrow" panose="020B0004020202020204" pitchFamily="34" charset="0"/>
                        </a:rPr>
                        <a:t> </a:t>
                      </a:r>
                    </a:p>
                  </a:txBody>
                  <a:tcPr marL="11454" marR="11454" marT="11454"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b"/>
                      <a:r>
                        <a:rPr lang="en-CH" sz="1300" b="0" i="0" u="none" strike="noStrike">
                          <a:solidFill>
                            <a:srgbClr val="000000"/>
                          </a:solidFill>
                          <a:effectLst/>
                          <a:latin typeface="Aptos Narrow" panose="020B0004020202020204" pitchFamily="34" charset="0"/>
                        </a:rPr>
                        <a:t> </a:t>
                      </a:r>
                    </a:p>
                  </a:txBody>
                  <a:tcPr marL="11454" marR="11454" marT="11454"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b"/>
                      <a:r>
                        <a:rPr lang="en-CH" sz="1300" b="0" i="0" u="none" strike="noStrike">
                          <a:solidFill>
                            <a:srgbClr val="000000"/>
                          </a:solidFill>
                          <a:effectLst/>
                          <a:latin typeface="Aptos Narrow" panose="020B0004020202020204" pitchFamily="34" charset="0"/>
                        </a:rPr>
                        <a:t> </a:t>
                      </a:r>
                    </a:p>
                  </a:txBody>
                  <a:tcPr marL="11454" marR="11454" marT="11454"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81018689"/>
                  </a:ext>
                </a:extLst>
              </a:tr>
              <a:tr h="229085">
                <a:tc>
                  <a:txBody>
                    <a:bodyPr/>
                    <a:lstStyle/>
                    <a:p>
                      <a:pPr algn="l" fontAlgn="b"/>
                      <a:r>
                        <a:rPr lang="en-US" sz="1300" b="0" i="0" u="none" strike="noStrike">
                          <a:solidFill>
                            <a:srgbClr val="000000"/>
                          </a:solidFill>
                          <a:effectLst/>
                          <a:latin typeface="Aptos Narrow" panose="020B0004020202020204" pitchFamily="34" charset="0"/>
                        </a:rPr>
                        <a:t>IAK</a:t>
                      </a:r>
                    </a:p>
                  </a:txBody>
                  <a:tcPr marL="11454" marR="11454" marT="11454"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fontAlgn="b"/>
                      <a:r>
                        <a:rPr lang="en-CH" sz="1300" b="0" i="0" u="none" strike="noStrike">
                          <a:solidFill>
                            <a:srgbClr val="000000"/>
                          </a:solidFill>
                          <a:effectLst/>
                          <a:latin typeface="Aptos Narrow" panose="020B0004020202020204" pitchFamily="34" charset="0"/>
                        </a:rPr>
                        <a:t>0.1</a:t>
                      </a:r>
                    </a:p>
                  </a:txBody>
                  <a:tcPr marL="11454" marR="11454" marT="11454"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fontAlgn="b"/>
                      <a:r>
                        <a:rPr lang="en-CH" sz="1300" b="0" i="0" u="none" strike="noStrike">
                          <a:solidFill>
                            <a:srgbClr val="000000"/>
                          </a:solidFill>
                          <a:effectLst/>
                          <a:latin typeface="Aptos Narrow" panose="020B0004020202020204" pitchFamily="34" charset="0"/>
                        </a:rPr>
                        <a:t>0.07-0.50</a:t>
                      </a:r>
                    </a:p>
                  </a:txBody>
                  <a:tcPr marL="11454" marR="11454" marT="11454"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fontAlgn="b"/>
                      <a:r>
                        <a:rPr lang="en-US" sz="1300" b="0" i="0" u="none" strike="noStrike" dirty="0">
                          <a:solidFill>
                            <a:srgbClr val="000000"/>
                          </a:solidFill>
                          <a:effectLst/>
                          <a:latin typeface="Aptos Narrow" panose="020B0004020202020204" pitchFamily="34" charset="0"/>
                        </a:rPr>
                        <a:t>p&lt;0.01</a:t>
                      </a:r>
                    </a:p>
                  </a:txBody>
                  <a:tcPr marL="11454" marR="11454" marT="11454"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784746171"/>
                  </a:ext>
                </a:extLst>
              </a:tr>
            </a:tbl>
          </a:graphicData>
        </a:graphic>
      </p:graphicFrame>
      <p:sp>
        <p:nvSpPr>
          <p:cNvPr id="37" name="TextBox 36">
            <a:extLst>
              <a:ext uri="{FF2B5EF4-FFF2-40B4-BE49-F238E27FC236}">
                <a16:creationId xmlns:a16="http://schemas.microsoft.com/office/drawing/2014/main" id="{D8D06DEA-D901-A6B1-04E4-1789A45FB1AF}"/>
              </a:ext>
            </a:extLst>
          </p:cNvPr>
          <p:cNvSpPr txBox="1"/>
          <p:nvPr/>
        </p:nvSpPr>
        <p:spPr>
          <a:xfrm>
            <a:off x="222662" y="4943277"/>
            <a:ext cx="5636490" cy="2154436"/>
          </a:xfrm>
          <a:prstGeom prst="rect">
            <a:avLst/>
          </a:prstGeom>
          <a:noFill/>
        </p:spPr>
        <p:txBody>
          <a:bodyPr wrap="square">
            <a:spAutoFit/>
          </a:bodyPr>
          <a:lstStyle/>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ITA recipients significantly lower composite outcome risk vs controls probably by reduced mortality</a:t>
            </a:r>
          </a:p>
          <a:p>
            <a:pPr marL="285750" indent="-285750" algn="just">
              <a:buFont typeface="Arial" panose="020B0604020202020204" pitchFamily="34" charset="0"/>
              <a:buChar char="•"/>
            </a:pPr>
            <a:endParaRPr lang="en-GB"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IAK recipients significantly lower composite outcome risk vs controls probably by reduced dialysis</a:t>
            </a:r>
          </a:p>
          <a:p>
            <a:pPr marL="285750" indent="-285750" algn="just">
              <a:buFont typeface="Arial" panose="020B0604020202020204" pitchFamily="34" charset="0"/>
              <a:buChar char="•"/>
            </a:pPr>
            <a:endParaRPr lang="en-GB"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Both groups showed no significant changes in cancer risk</a:t>
            </a:r>
          </a:p>
          <a:p>
            <a:pPr algn="just"/>
            <a:endParaRPr lang="en-GB" noProof="0" dirty="0">
              <a:latin typeface="Arial" panose="020B0604020202020204" pitchFamily="34" charset="0"/>
              <a:cs typeface="Arial" panose="020B0604020202020204" pitchFamily="34" charset="0"/>
            </a:endParaRPr>
          </a:p>
          <a:p>
            <a:pPr algn="just"/>
            <a:r>
              <a:rPr lang="en-GB" sz="1800" noProof="0" dirty="0">
                <a:latin typeface="Arial" panose="020B0604020202020204" pitchFamily="34" charset="0"/>
                <a:cs typeface="Arial" panose="020B0604020202020204" pitchFamily="34" charset="0"/>
              </a:rPr>
              <a:t> </a:t>
            </a:r>
            <a:endParaRPr lang="en-GB" noProof="0" dirty="0"/>
          </a:p>
        </p:txBody>
      </p:sp>
      <p:sp>
        <p:nvSpPr>
          <p:cNvPr id="42" name="TextBox 41">
            <a:extLst>
              <a:ext uri="{FF2B5EF4-FFF2-40B4-BE49-F238E27FC236}">
                <a16:creationId xmlns:a16="http://schemas.microsoft.com/office/drawing/2014/main" id="{898DFFBE-C3CB-B6A5-D3C3-490980AAC0E8}"/>
              </a:ext>
            </a:extLst>
          </p:cNvPr>
          <p:cNvSpPr txBox="1"/>
          <p:nvPr/>
        </p:nvSpPr>
        <p:spPr>
          <a:xfrm>
            <a:off x="6733309" y="1001429"/>
            <a:ext cx="5181600" cy="3108543"/>
          </a:xfrm>
          <a:prstGeom prst="rect">
            <a:avLst/>
          </a:prstGeom>
          <a:noFill/>
        </p:spPr>
        <p:txBody>
          <a:bodyPr wrap="square">
            <a:spAutoFit/>
          </a:bodyPr>
          <a:lstStyle/>
          <a:p>
            <a:r>
              <a:rPr lang="en-GB" b="1" noProof="0" dirty="0">
                <a:latin typeface="Arial" panose="020B0604020202020204" pitchFamily="34" charset="0"/>
                <a:cs typeface="Arial" panose="020B0604020202020204" pitchFamily="34" charset="0"/>
              </a:rPr>
              <a:t>Conclusion</a:t>
            </a:r>
          </a:p>
          <a:p>
            <a:endParaRPr lang="en-GB" b="1" noProof="0"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600" b="0" i="0" u="none" strike="noStrike" baseline="0" noProof="0" dirty="0">
                <a:latin typeface="Arial" panose="020B0604020202020204" pitchFamily="34" charset="0"/>
                <a:cs typeface="Arial" panose="020B0604020202020204" pitchFamily="34" charset="0"/>
              </a:rPr>
              <a:t>This study suggests long-term benefits of IT on diabetes-related outcomes</a:t>
            </a:r>
          </a:p>
          <a:p>
            <a:pPr algn="l"/>
            <a:endParaRPr lang="en-GB" sz="1600" b="0" i="0" u="none" strike="noStrike" baseline="0" noProof="0"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600" b="0" i="0" u="none" strike="noStrike" baseline="0" noProof="0" dirty="0">
                <a:latin typeface="Arial" panose="020B0604020202020204" pitchFamily="34" charset="0"/>
                <a:cs typeface="Arial" panose="020B0604020202020204" pitchFamily="34" charset="0"/>
              </a:rPr>
              <a:t>Furthermore, despite the use of immunosuppressive drugs following IT, we observed no significant increase in the risk of cancer</a:t>
            </a:r>
          </a:p>
          <a:p>
            <a:pPr algn="l"/>
            <a:endParaRPr lang="en-GB" sz="1600" b="0" i="0" u="none" strike="noStrike" baseline="0" noProof="0"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600" b="0" i="0" u="none" strike="noStrike" baseline="0" noProof="0" dirty="0">
                <a:latin typeface="Arial" panose="020B0604020202020204" pitchFamily="34" charset="0"/>
                <a:cs typeface="Arial" panose="020B0604020202020204" pitchFamily="34" charset="0"/>
              </a:rPr>
              <a:t>Altogether, these findings highlight a favourable risk-benefit ratio of IT in managing patients with unstable T1D</a:t>
            </a:r>
            <a:endParaRPr lang="en-GB" sz="1600" b="1" noProof="0" dirty="0">
              <a:latin typeface="Arial" panose="020B0604020202020204" pitchFamily="34" charset="0"/>
              <a:cs typeface="Arial" panose="020B0604020202020204" pitchFamily="34" charset="0"/>
            </a:endParaRPr>
          </a:p>
        </p:txBody>
      </p:sp>
      <p:grpSp>
        <p:nvGrpSpPr>
          <p:cNvPr id="2" name="Groupe 1">
            <a:extLst>
              <a:ext uri="{FF2B5EF4-FFF2-40B4-BE49-F238E27FC236}">
                <a16:creationId xmlns:a16="http://schemas.microsoft.com/office/drawing/2014/main" id="{78827B2B-1D32-E9ED-7075-51136641E60B}"/>
              </a:ext>
            </a:extLst>
          </p:cNvPr>
          <p:cNvGrpSpPr/>
          <p:nvPr/>
        </p:nvGrpSpPr>
        <p:grpSpPr>
          <a:xfrm>
            <a:off x="11575287" y="44389"/>
            <a:ext cx="525242" cy="509983"/>
            <a:chOff x="4213599" y="3634223"/>
            <a:chExt cx="485297" cy="471198"/>
          </a:xfrm>
        </p:grpSpPr>
        <p:sp>
          <p:nvSpPr>
            <p:cNvPr id="3" name="Ellipse 2">
              <a:hlinkClick r:id="rId3" action="ppaction://hlinksldjump"/>
              <a:extLst>
                <a:ext uri="{FF2B5EF4-FFF2-40B4-BE49-F238E27FC236}">
                  <a16:creationId xmlns:a16="http://schemas.microsoft.com/office/drawing/2014/main" id="{391B7223-F2B5-974B-964A-E936DCC787D7}"/>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70D1668E-2B06-FF2E-3FFE-B823A1ED0433}"/>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6" name="Forme libre : forme 15">
              <a:extLst>
                <a:ext uri="{FF2B5EF4-FFF2-40B4-BE49-F238E27FC236}">
                  <a16:creationId xmlns:a16="http://schemas.microsoft.com/office/drawing/2014/main" id="{FFF5E388-27C3-C669-4B2B-7936674B17A0}"/>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82B54797-F3A2-D8C0-879D-A60F49396ABF}"/>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0" name="Forme libre : forme 17">
              <a:extLst>
                <a:ext uri="{FF2B5EF4-FFF2-40B4-BE49-F238E27FC236}">
                  <a16:creationId xmlns:a16="http://schemas.microsoft.com/office/drawing/2014/main" id="{110C98E7-5A6E-C65D-F8DE-7FF72675A6EC}"/>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11" name="Rectangle 10">
            <a:hlinkClick r:id="rId3" action="ppaction://hlinksldjump"/>
            <a:extLst>
              <a:ext uri="{FF2B5EF4-FFF2-40B4-BE49-F238E27FC236}">
                <a16:creationId xmlns:a16="http://schemas.microsoft.com/office/drawing/2014/main" id="{5D7FCB38-87ED-E94F-BCA3-73EFD75D6FBF}"/>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Rectangle 11">
            <a:extLst>
              <a:ext uri="{FF2B5EF4-FFF2-40B4-BE49-F238E27FC236}">
                <a16:creationId xmlns:a16="http://schemas.microsoft.com/office/drawing/2014/main" id="{6B5C72AA-BEC3-99A2-2878-D322916BEDF7}"/>
              </a:ext>
            </a:extLst>
          </p:cNvPr>
          <p:cNvSpPr/>
          <p:nvPr/>
        </p:nvSpPr>
        <p:spPr>
          <a:xfrm>
            <a:off x="615696" y="2133161"/>
            <a:ext cx="5181600" cy="26471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TextBox 29">
            <a:extLst>
              <a:ext uri="{FF2B5EF4-FFF2-40B4-BE49-F238E27FC236}">
                <a16:creationId xmlns:a16="http://schemas.microsoft.com/office/drawing/2014/main" id="{5DE2DF4A-0FB9-BEB4-2D07-02C134760734}"/>
              </a:ext>
            </a:extLst>
          </p:cNvPr>
          <p:cNvSpPr txBox="1"/>
          <p:nvPr/>
        </p:nvSpPr>
        <p:spPr>
          <a:xfrm>
            <a:off x="0"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Perrier Q. et al., ESOT Congress 2025 (Abstract 62)</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9481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42810-D487-F5ED-B7D7-AE28DFA8609A}"/>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4F9FD4EC-9830-A47B-72BD-45CCF39A002D}"/>
              </a:ext>
            </a:extLst>
          </p:cNvPr>
          <p:cNvSpPr>
            <a:spLocks noGrp="1"/>
          </p:cNvSpPr>
          <p:nvPr>
            <p:ph type="title"/>
          </p:nvPr>
        </p:nvSpPr>
        <p:spPr>
          <a:xfrm>
            <a:off x="326570" y="1021118"/>
            <a:ext cx="10969587" cy="402626"/>
          </a:xfrm>
        </p:spPr>
        <p:txBody>
          <a:bodyPr>
            <a:noAutofit/>
          </a:bodyPr>
          <a:lstStyle/>
          <a:p>
            <a:r>
              <a:rPr lang="en-GB" sz="2800" dirty="0">
                <a:latin typeface="Arial" panose="020B0604020202020204" pitchFamily="34" charset="0"/>
                <a:cs typeface="Arial" panose="020B0604020202020204" pitchFamily="34" charset="0"/>
              </a:rPr>
              <a:t>Listing patients with hepatocellular carcinoma for liver transplantation: Ontario &amp; revised criteria</a:t>
            </a:r>
            <a:br>
              <a:rPr lang="en-GB" sz="2800" dirty="0">
                <a:latin typeface="Arial" panose="020B0604020202020204" pitchFamily="34" charset="0"/>
                <a:cs typeface="Arial" panose="020B0604020202020204" pitchFamily="34" charset="0"/>
              </a:rPr>
            </a:br>
            <a:br>
              <a:rPr lang="en-GB" sz="2800" dirty="0">
                <a:latin typeface="Arial" panose="020B0604020202020204" pitchFamily="34" charset="0"/>
                <a:cs typeface="Arial" panose="020B0604020202020204" pitchFamily="34" charset="0"/>
              </a:rPr>
            </a:br>
            <a:br>
              <a:rPr lang="en-GB" sz="2800" dirty="0">
                <a:latin typeface="Arial" panose="020B0604020202020204" pitchFamily="34" charset="0"/>
                <a:cs typeface="Arial" panose="020B0604020202020204" pitchFamily="34" charset="0"/>
              </a:rPr>
            </a:br>
            <a:br>
              <a:rPr lang="en-GB" sz="2800" dirty="0">
                <a:latin typeface="Arial" panose="020B0604020202020204" pitchFamily="34" charset="0"/>
                <a:cs typeface="Arial" panose="020B0604020202020204" pitchFamily="34" charset="0"/>
              </a:rPr>
            </a:br>
            <a:endParaRPr lang="en-GB" sz="28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A70DA1D4-415E-8D15-0999-724092F67BB1}"/>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BB3912C-F823-9B60-75D7-CFA56D998A11}"/>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2BBF1DE-7F22-AEB7-F833-02DC4ABB42CD}"/>
              </a:ext>
            </a:extLst>
          </p:cNvPr>
          <p:cNvSpPr txBox="1"/>
          <p:nvPr/>
        </p:nvSpPr>
        <p:spPr>
          <a:xfrm>
            <a:off x="211982" y="995714"/>
            <a:ext cx="4912889" cy="2923877"/>
          </a:xfrm>
          <a:prstGeom prst="rect">
            <a:avLst/>
          </a:prstGeom>
          <a:noFill/>
        </p:spPr>
        <p:txBody>
          <a:bodyPr wrap="square">
            <a:spAutoFit/>
          </a:bodyPr>
          <a:lstStyle/>
          <a:p>
            <a:pPr algn="l"/>
            <a:r>
              <a:rPr lang="en-GB" sz="1800" b="1" i="0" u="none" strike="noStrike" baseline="0" dirty="0">
                <a:latin typeface="Arial" panose="020B0604020202020204" pitchFamily="34" charset="0"/>
                <a:cs typeface="Arial" panose="020B0604020202020204" pitchFamily="34" charset="0"/>
              </a:rPr>
              <a:t>Background</a:t>
            </a:r>
            <a:endParaRPr lang="en-GB" sz="1800" b="0" i="0" u="none" strike="noStrike" baseline="0" dirty="0">
              <a:latin typeface="Arial" panose="020B0604020202020204" pitchFamily="34" charset="0"/>
              <a:cs typeface="Arial" panose="020B0604020202020204" pitchFamily="34" charset="0"/>
            </a:endParaRPr>
          </a:p>
          <a:p>
            <a:pPr algn="just"/>
            <a:endParaRPr lang="en-GB"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b="0" i="0" u="none" strike="noStrike" baseline="0" dirty="0">
                <a:latin typeface="Arial" panose="020B0604020202020204" pitchFamily="34" charset="0"/>
                <a:cs typeface="Arial" panose="020B0604020202020204" pitchFamily="34" charset="0"/>
              </a:rPr>
              <a:t>Liver transplantation (LT) is a curative treatment option for hepatocellular carcinoma (HCC)</a:t>
            </a:r>
          </a:p>
          <a:p>
            <a:pPr algn="just"/>
            <a:endParaRPr lang="en-GB"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b="0" i="0" u="none" strike="noStrike" baseline="0" dirty="0">
                <a:latin typeface="Arial" panose="020B0604020202020204" pitchFamily="34" charset="0"/>
                <a:cs typeface="Arial" panose="020B0604020202020204" pitchFamily="34" charset="0"/>
              </a:rPr>
              <a:t>This study aims to validate the existing waitlisting exception points of the Ontario criteria (OC) (total tumour volume [TTV] ≤ 145cm3, alpha fetoprotein [AFP] ≤ 1 000ug/L, no macrovascular invasion, no extrahepatic spread), and to re-assess the parameters cutoff values</a:t>
            </a:r>
          </a:p>
          <a:p>
            <a:pPr marL="285750" indent="-285750" algn="just">
              <a:buFont typeface="Arial" panose="020B0604020202020204" pitchFamily="34" charset="0"/>
              <a:buChar char="•"/>
            </a:pPr>
            <a:endParaRPr lang="en-GB" sz="1800" b="1" i="0" u="none" strike="noStrike" baseline="0" dirty="0">
              <a:latin typeface="Arial" panose="020B0604020202020204" pitchFamily="34" charset="0"/>
              <a:cs typeface="Arial" panose="020B0604020202020204" pitchFamily="34" charset="0"/>
            </a:endParaRPr>
          </a:p>
          <a:p>
            <a:pPr algn="l"/>
            <a:r>
              <a:rPr lang="en-GB" sz="1800" b="1" i="0" u="none" strike="noStrike" baseline="0" dirty="0">
                <a:latin typeface="Arial" panose="020B0604020202020204" pitchFamily="34" charset="0"/>
                <a:cs typeface="Arial" panose="020B0604020202020204" pitchFamily="34" charset="0"/>
              </a:rPr>
              <a:t>Methods</a:t>
            </a:r>
            <a:endParaRPr lang="en-GB"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80AF0E8-915E-3894-F707-53F4DCC2320A}"/>
              </a:ext>
            </a:extLst>
          </p:cNvPr>
          <p:cNvSpPr txBox="1"/>
          <p:nvPr/>
        </p:nvSpPr>
        <p:spPr>
          <a:xfrm>
            <a:off x="5975978" y="1002886"/>
            <a:ext cx="5481781" cy="646331"/>
          </a:xfrm>
          <a:prstGeom prst="rect">
            <a:avLst/>
          </a:prstGeom>
          <a:noFill/>
        </p:spPr>
        <p:txBody>
          <a:bodyPr wrap="square">
            <a:spAutoFit/>
          </a:bodyPr>
          <a:lstStyle/>
          <a:p>
            <a:pPr algn="l"/>
            <a:r>
              <a:rPr lang="en-GB" sz="1800" b="1" i="0" u="none" strike="noStrike" baseline="0" dirty="0">
                <a:latin typeface="Arial" panose="020B0604020202020204" pitchFamily="34" charset="0"/>
                <a:cs typeface="Arial" panose="020B0604020202020204" pitchFamily="34" charset="0"/>
              </a:rPr>
              <a:t>Results</a:t>
            </a:r>
            <a:r>
              <a:rPr lang="en-GB" sz="1800" b="0" i="0" u="none" strike="noStrike" baseline="0" dirty="0">
                <a:latin typeface="Arial" panose="020B0604020202020204" pitchFamily="34" charset="0"/>
                <a:cs typeface="Arial" panose="020B0604020202020204" pitchFamily="34" charset="0"/>
              </a:rPr>
              <a:t> </a:t>
            </a:r>
          </a:p>
          <a:p>
            <a:pPr algn="l"/>
            <a:endParaRPr lang="en-GB" dirty="0">
              <a:latin typeface="ArialMT"/>
            </a:endParaRPr>
          </a:p>
        </p:txBody>
      </p:sp>
      <p:sp>
        <p:nvSpPr>
          <p:cNvPr id="13" name="TextBox 12">
            <a:extLst>
              <a:ext uri="{FF2B5EF4-FFF2-40B4-BE49-F238E27FC236}">
                <a16:creationId xmlns:a16="http://schemas.microsoft.com/office/drawing/2014/main" id="{9635C914-25CB-B8C1-042A-6284E5425FDE}"/>
              </a:ext>
            </a:extLst>
          </p:cNvPr>
          <p:cNvSpPr txBox="1"/>
          <p:nvPr/>
        </p:nvSpPr>
        <p:spPr>
          <a:xfrm>
            <a:off x="305936" y="3944995"/>
            <a:ext cx="4758047" cy="240065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Patients with HCC selected from the United Network for Organ Sharing registry, with complete tumour variables at waitlisting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Overall survival (OS) analysis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Using estimates (% and median OS) and effect sizes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1200" dirty="0">
              <a:solidFill>
                <a:srgbClr val="140032"/>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Competing risk for HCC-related deaths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Evaluated with sub-distribution hazard rate (SHR)</a:t>
            </a:r>
          </a:p>
        </p:txBody>
      </p:sp>
      <p:sp>
        <p:nvSpPr>
          <p:cNvPr id="14" name="Rectangle : coins arrondis 32">
            <a:extLst>
              <a:ext uri="{FF2B5EF4-FFF2-40B4-BE49-F238E27FC236}">
                <a16:creationId xmlns:a16="http://schemas.microsoft.com/office/drawing/2014/main" id="{AF7C0A0B-53E0-B0C7-B19B-FA4022E735F2}"/>
              </a:ext>
            </a:extLst>
          </p:cNvPr>
          <p:cNvSpPr/>
          <p:nvPr/>
        </p:nvSpPr>
        <p:spPr>
          <a:xfrm>
            <a:off x="317510" y="3929203"/>
            <a:ext cx="4758048" cy="454984"/>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 coins arrondis 32">
            <a:extLst>
              <a:ext uri="{FF2B5EF4-FFF2-40B4-BE49-F238E27FC236}">
                <a16:creationId xmlns:a16="http://schemas.microsoft.com/office/drawing/2014/main" id="{D219F841-6F81-83E2-294E-00114E7EB878}"/>
              </a:ext>
            </a:extLst>
          </p:cNvPr>
          <p:cNvSpPr/>
          <p:nvPr/>
        </p:nvSpPr>
        <p:spPr>
          <a:xfrm>
            <a:off x="317511" y="4573318"/>
            <a:ext cx="4758047" cy="454984"/>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 coins arrondis 32">
            <a:extLst>
              <a:ext uri="{FF2B5EF4-FFF2-40B4-BE49-F238E27FC236}">
                <a16:creationId xmlns:a16="http://schemas.microsoft.com/office/drawing/2014/main" id="{B702F3A0-D5A0-3944-2D53-602DEF00BCD3}"/>
              </a:ext>
            </a:extLst>
          </p:cNvPr>
          <p:cNvSpPr/>
          <p:nvPr/>
        </p:nvSpPr>
        <p:spPr>
          <a:xfrm>
            <a:off x="307228" y="5236920"/>
            <a:ext cx="4758047" cy="454984"/>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 coins arrondis 32">
            <a:extLst>
              <a:ext uri="{FF2B5EF4-FFF2-40B4-BE49-F238E27FC236}">
                <a16:creationId xmlns:a16="http://schemas.microsoft.com/office/drawing/2014/main" id="{98F69455-6EAE-DC58-21CD-E3554916DABA}"/>
              </a:ext>
            </a:extLst>
          </p:cNvPr>
          <p:cNvSpPr/>
          <p:nvPr/>
        </p:nvSpPr>
        <p:spPr>
          <a:xfrm>
            <a:off x="317511" y="5890647"/>
            <a:ext cx="4758047" cy="454984"/>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B65718F1-BC53-289C-4492-A5C6C757DE3D}"/>
              </a:ext>
            </a:extLst>
          </p:cNvPr>
          <p:cNvSpPr txBox="1"/>
          <p:nvPr/>
        </p:nvSpPr>
        <p:spPr>
          <a:xfrm>
            <a:off x="5982088" y="3442808"/>
            <a:ext cx="5811275" cy="1815882"/>
          </a:xfrm>
          <a:prstGeom prst="rect">
            <a:avLst/>
          </a:prstGeom>
          <a:noFill/>
        </p:spPr>
        <p:txBody>
          <a:bodyPr wrap="square">
            <a:spAutoFit/>
          </a:bodyPr>
          <a:lstStyle/>
          <a:p>
            <a:pPr marL="285750" indent="-285750" algn="just">
              <a:buFont typeface="Arial" panose="020B0604020202020204" pitchFamily="34" charset="0"/>
              <a:buChar char="•"/>
            </a:pPr>
            <a:r>
              <a:rPr lang="en-GB" sz="1400" b="0" i="0" u="none" strike="noStrike" baseline="0" dirty="0">
                <a:latin typeface="Arial" panose="020B0604020202020204" pitchFamily="34" charset="0"/>
                <a:cs typeface="Arial" panose="020B0604020202020204" pitchFamily="34" charset="0"/>
              </a:rPr>
              <a:t>Compared to traditional Milan Criteria, this cohort encompassed a net of +380 (1.3%) patients classified as within OC</a:t>
            </a:r>
          </a:p>
          <a:p>
            <a:pPr marL="285750" indent="-285750" algn="just">
              <a:buFont typeface="Arial" panose="020B0604020202020204" pitchFamily="34" charset="0"/>
              <a:buChar char="•"/>
            </a:pPr>
            <a:endParaRPr lang="en-GB" sz="1400" b="0" i="0" u="none" strike="noStrike" baseline="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b="0" i="0" u="none" strike="noStrike" baseline="0" dirty="0">
                <a:latin typeface="Arial" panose="020B0604020202020204" pitchFamily="34" charset="0"/>
                <a:cs typeface="Arial" panose="020B0604020202020204" pitchFamily="34" charset="0"/>
              </a:rPr>
              <a:t>Patients within OC reached a 5-year OS of 76% (95%CI: 75,76), median OS 13.5 years (95%CI: 13.2, 13.9)</a:t>
            </a:r>
          </a:p>
          <a:p>
            <a:pPr marL="285750" indent="-285750" algn="just">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b="0" i="0" u="none" strike="noStrike" baseline="0" dirty="0">
                <a:latin typeface="Arial" panose="020B0604020202020204" pitchFamily="34" charset="0"/>
                <a:cs typeface="Arial" panose="020B0604020202020204" pitchFamily="34" charset="0"/>
              </a:rPr>
              <a:t>Being within OC compared to beyond OC significantly decreases the risk of HCC-related deaths (SHR 0.43; 95%CI: 0.36, 0.53) </a:t>
            </a:r>
            <a:endParaRPr lang="en-GB" sz="1400" dirty="0">
              <a:latin typeface="Arial" panose="020B0604020202020204" pitchFamily="34" charset="0"/>
              <a:cs typeface="Arial" panose="020B0604020202020204" pitchFamily="34" charset="0"/>
            </a:endParaRPr>
          </a:p>
        </p:txBody>
      </p:sp>
      <p:graphicFrame>
        <p:nvGraphicFramePr>
          <p:cNvPr id="11" name="Chart 10">
            <a:extLst>
              <a:ext uri="{FF2B5EF4-FFF2-40B4-BE49-F238E27FC236}">
                <a16:creationId xmlns:a16="http://schemas.microsoft.com/office/drawing/2014/main" id="{00BA8C39-009D-2F00-751C-A35ECCAE3B0F}"/>
              </a:ext>
            </a:extLst>
          </p:cNvPr>
          <p:cNvGraphicFramePr>
            <a:graphicFrameLocks/>
          </p:cNvGraphicFramePr>
          <p:nvPr>
            <p:extLst>
              <p:ext uri="{D42A27DB-BD31-4B8C-83A1-F6EECF244321}">
                <p14:modId xmlns:p14="http://schemas.microsoft.com/office/powerpoint/2010/main" val="51660145"/>
              </p:ext>
            </p:extLst>
          </p:nvPr>
        </p:nvGraphicFramePr>
        <p:xfrm>
          <a:off x="6533442" y="1557863"/>
          <a:ext cx="2093753" cy="1256252"/>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E02AF13A-BAF8-93A4-53A8-AA2E47533D1D}"/>
              </a:ext>
            </a:extLst>
          </p:cNvPr>
          <p:cNvSpPr txBox="1"/>
          <p:nvPr/>
        </p:nvSpPr>
        <p:spPr>
          <a:xfrm>
            <a:off x="7737118" y="2555102"/>
            <a:ext cx="1676399" cy="523220"/>
          </a:xfrm>
          <a:prstGeom prst="rect">
            <a:avLst/>
          </a:prstGeom>
          <a:noFill/>
        </p:spPr>
        <p:txBody>
          <a:bodyPr wrap="square">
            <a:spAutoFit/>
          </a:bodyPr>
          <a:lstStyle/>
          <a:p>
            <a:pPr algn="ctr"/>
            <a:r>
              <a:rPr lang="en-GB" sz="1400" b="1" i="0" u="none" strike="noStrike" baseline="0" dirty="0">
                <a:latin typeface="Arial" panose="020B0604020202020204" pitchFamily="34" charset="0"/>
                <a:cs typeface="Arial" panose="020B0604020202020204" pitchFamily="34" charset="0"/>
              </a:rPr>
              <a:t>n=22 303 </a:t>
            </a:r>
            <a:r>
              <a:rPr lang="en-GB" sz="1400" b="0" i="0" u="none" strike="noStrike" baseline="0" dirty="0">
                <a:latin typeface="Arial" panose="020B0604020202020204" pitchFamily="34" charset="0"/>
                <a:cs typeface="Arial" panose="020B0604020202020204" pitchFamily="34" charset="0"/>
              </a:rPr>
              <a:t>males (77%) </a:t>
            </a:r>
            <a:endParaRPr lang="en-GB" sz="14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2EC6F6B2-C6AC-A437-DBED-8A5392161434}"/>
              </a:ext>
            </a:extLst>
          </p:cNvPr>
          <p:cNvSpPr txBox="1"/>
          <p:nvPr/>
        </p:nvSpPr>
        <p:spPr>
          <a:xfrm>
            <a:off x="3912057" y="1411866"/>
            <a:ext cx="6123708" cy="523220"/>
          </a:xfrm>
          <a:prstGeom prst="rect">
            <a:avLst/>
          </a:prstGeom>
          <a:noFill/>
        </p:spPr>
        <p:txBody>
          <a:bodyPr wrap="square">
            <a:spAutoFit/>
          </a:bodyPr>
          <a:lstStyle/>
          <a:p>
            <a:pPr algn="ctr"/>
            <a:r>
              <a:rPr lang="en-GB" sz="1400" b="1" dirty="0">
                <a:solidFill>
                  <a:srgbClr val="000000"/>
                </a:solidFill>
                <a:latin typeface="Arial" panose="020B0604020202020204" pitchFamily="34" charset="0"/>
                <a:cs typeface="Arial" panose="020B0604020202020204" pitchFamily="34" charset="0"/>
              </a:rPr>
              <a:t>n</a:t>
            </a:r>
            <a:r>
              <a:rPr lang="en-GB" sz="1400" b="1" i="0" u="none" strike="noStrike" dirty="0">
                <a:solidFill>
                  <a:srgbClr val="000000"/>
                </a:solidFill>
                <a:effectLst/>
                <a:latin typeface="Arial" panose="020B0604020202020204" pitchFamily="34" charset="0"/>
                <a:cs typeface="Arial" panose="020B0604020202020204" pitchFamily="34" charset="0"/>
              </a:rPr>
              <a:t>=6783 </a:t>
            </a:r>
            <a:r>
              <a:rPr lang="en-GB" sz="1400" b="0" i="0" u="none" strike="noStrike" dirty="0">
                <a:solidFill>
                  <a:srgbClr val="000000"/>
                </a:solidFill>
                <a:effectLst/>
                <a:latin typeface="Arial" panose="020B0604020202020204" pitchFamily="34" charset="0"/>
                <a:cs typeface="Arial" panose="020B0604020202020204" pitchFamily="34" charset="0"/>
              </a:rPr>
              <a:t>females</a:t>
            </a:r>
          </a:p>
          <a:p>
            <a:pPr algn="ctr"/>
            <a:r>
              <a:rPr lang="en-GB" sz="1400" dirty="0">
                <a:solidFill>
                  <a:srgbClr val="000000"/>
                </a:solidFill>
                <a:latin typeface="Arial" panose="020B0604020202020204" pitchFamily="34" charset="0"/>
                <a:cs typeface="Arial" panose="020B0604020202020204" pitchFamily="34" charset="0"/>
              </a:rPr>
              <a:t>(23%)</a:t>
            </a:r>
            <a:r>
              <a:rPr lang="en-GB" sz="1400" dirty="0">
                <a:latin typeface="Arial" panose="020B0604020202020204" pitchFamily="34" charset="0"/>
                <a:cs typeface="Arial" panose="020B0604020202020204" pitchFamily="34" charset="0"/>
              </a:rPr>
              <a:t> </a:t>
            </a:r>
          </a:p>
        </p:txBody>
      </p:sp>
      <p:sp>
        <p:nvSpPr>
          <p:cNvPr id="26" name="TextBox 25">
            <a:extLst>
              <a:ext uri="{FF2B5EF4-FFF2-40B4-BE49-F238E27FC236}">
                <a16:creationId xmlns:a16="http://schemas.microsoft.com/office/drawing/2014/main" id="{EF0920BE-FF2B-A28D-079F-C386192CA48B}"/>
              </a:ext>
            </a:extLst>
          </p:cNvPr>
          <p:cNvSpPr txBox="1"/>
          <p:nvPr/>
        </p:nvSpPr>
        <p:spPr>
          <a:xfrm>
            <a:off x="8627195" y="1615286"/>
            <a:ext cx="3374466" cy="738664"/>
          </a:xfrm>
          <a:prstGeom prst="rect">
            <a:avLst/>
          </a:prstGeom>
          <a:noFill/>
        </p:spPr>
        <p:txBody>
          <a:bodyPr wrap="square">
            <a:spAutoFit/>
          </a:bodyPr>
          <a:lstStyle/>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Median age= 60 years (IQR: 55, 64)</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Median Model of End-stage Liver Disease score of 10 (IQR: 8, 14)</a:t>
            </a:r>
          </a:p>
        </p:txBody>
      </p:sp>
      <p:grpSp>
        <p:nvGrpSpPr>
          <p:cNvPr id="2" name="Groupe 1">
            <a:extLst>
              <a:ext uri="{FF2B5EF4-FFF2-40B4-BE49-F238E27FC236}">
                <a16:creationId xmlns:a16="http://schemas.microsoft.com/office/drawing/2014/main" id="{BBB593C2-312D-3184-801A-B808ECAB5E61}"/>
              </a:ext>
            </a:extLst>
          </p:cNvPr>
          <p:cNvGrpSpPr/>
          <p:nvPr/>
        </p:nvGrpSpPr>
        <p:grpSpPr>
          <a:xfrm>
            <a:off x="11575287" y="44389"/>
            <a:ext cx="525242" cy="509983"/>
            <a:chOff x="4213599" y="3634223"/>
            <a:chExt cx="485297" cy="471198"/>
          </a:xfrm>
        </p:grpSpPr>
        <p:sp>
          <p:nvSpPr>
            <p:cNvPr id="6" name="Ellipse 5">
              <a:hlinkClick r:id="rId4" action="ppaction://hlinksldjump"/>
              <a:extLst>
                <a:ext uri="{FF2B5EF4-FFF2-40B4-BE49-F238E27FC236}">
                  <a16:creationId xmlns:a16="http://schemas.microsoft.com/office/drawing/2014/main" id="{1B4C1EE9-4E62-09A1-1829-1503824566F8}"/>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76CCBECF-342B-4903-D495-23280C985901}"/>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2" name="Forme libre : forme 15">
              <a:extLst>
                <a:ext uri="{FF2B5EF4-FFF2-40B4-BE49-F238E27FC236}">
                  <a16:creationId xmlns:a16="http://schemas.microsoft.com/office/drawing/2014/main" id="{2A665D33-CE76-81B9-BDAD-A85BAC3F8184}"/>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CC1CF86A-588A-3836-59EF-03EF41D3FB94}"/>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0" name="Forme libre : forme 17">
              <a:extLst>
                <a:ext uri="{FF2B5EF4-FFF2-40B4-BE49-F238E27FC236}">
                  <a16:creationId xmlns:a16="http://schemas.microsoft.com/office/drawing/2014/main" id="{BD9464A0-9B7B-EA79-5516-B74C3A78C9C6}"/>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21" name="Rectangle 20">
            <a:hlinkClick r:id="rId4" action="ppaction://hlinksldjump"/>
            <a:extLst>
              <a:ext uri="{FF2B5EF4-FFF2-40B4-BE49-F238E27FC236}">
                <a16:creationId xmlns:a16="http://schemas.microsoft.com/office/drawing/2014/main" id="{089CE15F-6526-F040-1891-FFFD9BBAEEC0}"/>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ZoneTexte 26">
            <a:extLst>
              <a:ext uri="{FF2B5EF4-FFF2-40B4-BE49-F238E27FC236}">
                <a16:creationId xmlns:a16="http://schemas.microsoft.com/office/drawing/2014/main" id="{432FC5CA-7823-A1F2-58CD-A9E29C6D51E2}"/>
              </a:ext>
            </a:extLst>
          </p:cNvPr>
          <p:cNvSpPr txBox="1"/>
          <p:nvPr/>
        </p:nvSpPr>
        <p:spPr>
          <a:xfrm>
            <a:off x="305935" y="5084501"/>
            <a:ext cx="462453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Multivariable a priori Cox proportional hazard regression modelling used to account for potential confounders </a:t>
            </a:r>
          </a:p>
        </p:txBody>
      </p:sp>
      <p:cxnSp>
        <p:nvCxnSpPr>
          <p:cNvPr id="28" name="Connecteur droit 27">
            <a:extLst>
              <a:ext uri="{FF2B5EF4-FFF2-40B4-BE49-F238E27FC236}">
                <a16:creationId xmlns:a16="http://schemas.microsoft.com/office/drawing/2014/main" id="{CEA873F6-1782-1B82-D67C-20519183007A}"/>
              </a:ext>
            </a:extLst>
          </p:cNvPr>
          <p:cNvCxnSpPr>
            <a:cxnSpLocks/>
          </p:cNvCxnSpPr>
          <p:nvPr/>
        </p:nvCxnSpPr>
        <p:spPr>
          <a:xfrm>
            <a:off x="2680167" y="4384187"/>
            <a:ext cx="0" cy="190766"/>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CE1087A0-E87E-DD94-484A-AFD02274C538}"/>
              </a:ext>
            </a:extLst>
          </p:cNvPr>
          <p:cNvCxnSpPr>
            <a:cxnSpLocks/>
          </p:cNvCxnSpPr>
          <p:nvPr/>
        </p:nvCxnSpPr>
        <p:spPr>
          <a:xfrm>
            <a:off x="2691742" y="5037602"/>
            <a:ext cx="0" cy="190766"/>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C28D6F87-3B31-F7BF-BDFF-0C5F07CA17C5}"/>
              </a:ext>
            </a:extLst>
          </p:cNvPr>
          <p:cNvCxnSpPr>
            <a:cxnSpLocks/>
          </p:cNvCxnSpPr>
          <p:nvPr/>
        </p:nvCxnSpPr>
        <p:spPr>
          <a:xfrm>
            <a:off x="2691741" y="5691904"/>
            <a:ext cx="0" cy="190766"/>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23" name="TextBox 29">
            <a:extLst>
              <a:ext uri="{FF2B5EF4-FFF2-40B4-BE49-F238E27FC236}">
                <a16:creationId xmlns:a16="http://schemas.microsoft.com/office/drawing/2014/main" id="{83735AA6-6FE8-CD73-3DD6-EB88429A9D6A}"/>
              </a:ext>
            </a:extLst>
          </p:cNvPr>
          <p:cNvSpPr txBox="1"/>
          <p:nvPr/>
        </p:nvSpPr>
        <p:spPr>
          <a:xfrm>
            <a:off x="0"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Magyar C. et al., ESOT Congress 2025 (Abstract 404)</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3304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DB358-8CFB-1433-DF66-9C20B7D6FB6B}"/>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E80BB8FC-BD65-906E-EAA8-033A3ABDC7B6}"/>
              </a:ext>
            </a:extLst>
          </p:cNvPr>
          <p:cNvSpPr>
            <a:spLocks noGrp="1"/>
          </p:cNvSpPr>
          <p:nvPr>
            <p:ph type="title"/>
          </p:nvPr>
        </p:nvSpPr>
        <p:spPr>
          <a:xfrm>
            <a:off x="326571" y="1229693"/>
            <a:ext cx="10969587" cy="402626"/>
          </a:xfrm>
        </p:spPr>
        <p:txBody>
          <a:bodyPr>
            <a:noAutofit/>
          </a:bodyPr>
          <a:lstStyle/>
          <a:p>
            <a:r>
              <a:rPr lang="en-GB" sz="2800" noProof="0" dirty="0">
                <a:latin typeface="Arial" panose="020B0604020202020204" pitchFamily="34" charset="0"/>
                <a:cs typeface="Arial" panose="020B0604020202020204" pitchFamily="34" charset="0"/>
              </a:rPr>
              <a:t>Listing patients with hepatocellular carcinoma for liver transplantation: Ontario &amp; revised criteria</a:t>
            </a:r>
            <a:br>
              <a:rPr lang="en-GB" sz="2800" noProof="0" dirty="0">
                <a:latin typeface="Arial" panose="020B0604020202020204" pitchFamily="34" charset="0"/>
                <a:cs typeface="Arial" panose="020B0604020202020204" pitchFamily="34" charset="0"/>
              </a:rPr>
            </a:br>
            <a:br>
              <a:rPr lang="en-GB" sz="2800" noProof="0" dirty="0">
                <a:latin typeface="Arial" panose="020B0604020202020204" pitchFamily="34" charset="0"/>
                <a:cs typeface="Arial" panose="020B0604020202020204" pitchFamily="34" charset="0"/>
              </a:rPr>
            </a:br>
            <a:br>
              <a:rPr lang="en-GB" sz="2800" noProof="0" dirty="0">
                <a:latin typeface="Arial" panose="020B0604020202020204" pitchFamily="34" charset="0"/>
                <a:cs typeface="Arial" panose="020B0604020202020204" pitchFamily="34" charset="0"/>
              </a:rPr>
            </a:br>
            <a:br>
              <a:rPr lang="en-GB" sz="2800" noProof="0" dirty="0">
                <a:latin typeface="Arial" panose="020B0604020202020204" pitchFamily="34" charset="0"/>
                <a:cs typeface="Arial" panose="020B0604020202020204" pitchFamily="34" charset="0"/>
              </a:rPr>
            </a:br>
            <a:br>
              <a:rPr lang="en-GB" sz="2800" noProof="0" dirty="0">
                <a:latin typeface="Arial" panose="020B0604020202020204" pitchFamily="34" charset="0"/>
                <a:cs typeface="Arial" panose="020B0604020202020204" pitchFamily="34" charset="0"/>
              </a:rPr>
            </a:br>
            <a:endParaRPr lang="en-GB" sz="2800" noProof="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D7686FAE-27E1-0F0D-1A6F-10B35BEE7756}"/>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D6114F5E-E9B2-EEB3-D50A-F23F8414CEBC}"/>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CBF02FB-0549-25C9-43B0-299F6BFA926D}"/>
              </a:ext>
            </a:extLst>
          </p:cNvPr>
          <p:cNvPicPr>
            <a:picLocks noChangeAspect="1"/>
          </p:cNvPicPr>
          <p:nvPr/>
        </p:nvPicPr>
        <p:blipFill>
          <a:blip r:embed="rId3"/>
          <a:stretch>
            <a:fillRect/>
          </a:stretch>
        </p:blipFill>
        <p:spPr>
          <a:xfrm>
            <a:off x="942109" y="2131891"/>
            <a:ext cx="3125204" cy="4465898"/>
          </a:xfrm>
          <a:prstGeom prst="rect">
            <a:avLst/>
          </a:prstGeom>
        </p:spPr>
      </p:pic>
      <p:sp>
        <p:nvSpPr>
          <p:cNvPr id="3" name="TextBox 2">
            <a:extLst>
              <a:ext uri="{FF2B5EF4-FFF2-40B4-BE49-F238E27FC236}">
                <a16:creationId xmlns:a16="http://schemas.microsoft.com/office/drawing/2014/main" id="{00CD0671-E5E1-B2EB-75CC-7B8ED8C12760}"/>
              </a:ext>
            </a:extLst>
          </p:cNvPr>
          <p:cNvSpPr txBox="1"/>
          <p:nvPr/>
        </p:nvSpPr>
        <p:spPr>
          <a:xfrm>
            <a:off x="224153" y="1124851"/>
            <a:ext cx="4938156" cy="954107"/>
          </a:xfrm>
          <a:prstGeom prst="rect">
            <a:avLst/>
          </a:prstGeom>
          <a:noFill/>
        </p:spPr>
        <p:txBody>
          <a:bodyPr wrap="square">
            <a:spAutoFit/>
          </a:bodyPr>
          <a:lstStyle/>
          <a:p>
            <a:pPr marL="285750" indent="-285750" algn="just">
              <a:buFont typeface="Arial" panose="020B0604020202020204" pitchFamily="34" charset="0"/>
              <a:buChar char="•"/>
            </a:pPr>
            <a:r>
              <a:rPr lang="en-GB" sz="1400" b="0" i="0" u="none" strike="noStrike" baseline="0" noProof="0" dirty="0">
                <a:latin typeface="Arial" panose="020B0604020202020204" pitchFamily="34" charset="0"/>
                <a:cs typeface="Arial" panose="020B0604020202020204" pitchFamily="34" charset="0"/>
              </a:rPr>
              <a:t>To reassess TTV and AFP cutoffs in patients transplanted between 2013 and 2016 (contemporary era) ; (n=6 592), a multivariable prediction of 5-year OS was performed and presented in contour survival plots:</a:t>
            </a:r>
            <a:endParaRPr lang="en-GB" sz="1400" noProof="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A56324D-A110-2A20-02CF-C699634114AE}"/>
              </a:ext>
            </a:extLst>
          </p:cNvPr>
          <p:cNvSpPr txBox="1"/>
          <p:nvPr/>
        </p:nvSpPr>
        <p:spPr>
          <a:xfrm>
            <a:off x="6034644" y="1063296"/>
            <a:ext cx="5758719" cy="2031325"/>
          </a:xfrm>
          <a:prstGeom prst="rect">
            <a:avLst/>
          </a:prstGeom>
          <a:noFill/>
        </p:spPr>
        <p:txBody>
          <a:bodyPr wrap="square">
            <a:spAutoFit/>
          </a:bodyPr>
          <a:lstStyle/>
          <a:p>
            <a:pPr algn="just"/>
            <a:r>
              <a:rPr lang="en-GB" sz="1400" b="0" i="0" u="none" strike="noStrike" baseline="0" noProof="0" dirty="0">
                <a:latin typeface="Arial" panose="020B0604020202020204" pitchFamily="34" charset="0"/>
                <a:cs typeface="Arial" panose="020B0604020202020204" pitchFamily="34" charset="0"/>
              </a:rPr>
              <a:t>Modelled acceptable outcome (5-year OS &gt;60%) was reached in four categories: </a:t>
            </a:r>
          </a:p>
          <a:p>
            <a:pPr marL="285750" indent="-285750" algn="just">
              <a:buFont typeface="Wingdings" panose="05000000000000000000" pitchFamily="2" charset="2"/>
              <a:buChar char="Ø"/>
            </a:pPr>
            <a:r>
              <a:rPr lang="en-GB" sz="1400" b="1" i="0" u="none" strike="noStrike" baseline="0" noProof="0" dirty="0">
                <a:latin typeface="Arial" panose="020B0604020202020204" pitchFamily="34" charset="0"/>
                <a:cs typeface="Arial" panose="020B0604020202020204" pitchFamily="34" charset="0"/>
              </a:rPr>
              <a:t>Small tumours </a:t>
            </a:r>
            <a:r>
              <a:rPr lang="en-GB" sz="1400" b="0" i="0" u="none" strike="noStrike" baseline="0" noProof="0" dirty="0">
                <a:latin typeface="Arial" panose="020B0604020202020204" pitchFamily="34" charset="0"/>
                <a:cs typeface="Arial" panose="020B0604020202020204" pitchFamily="34" charset="0"/>
              </a:rPr>
              <a:t>(TTV 0 - 85 cm3 &amp; AFP ≤1 500 ng/mL)</a:t>
            </a:r>
          </a:p>
          <a:p>
            <a:pPr marL="285750" indent="-285750" algn="just">
              <a:buFont typeface="Wingdings" panose="05000000000000000000" pitchFamily="2" charset="2"/>
              <a:buChar char="Ø"/>
            </a:pPr>
            <a:r>
              <a:rPr lang="en-GB" sz="1400" b="1" i="0" u="none" strike="noStrike" baseline="0" noProof="0" dirty="0">
                <a:latin typeface="Arial" panose="020B0604020202020204" pitchFamily="34" charset="0"/>
                <a:cs typeface="Arial" panose="020B0604020202020204" pitchFamily="34" charset="0"/>
              </a:rPr>
              <a:t>Moderate tumours </a:t>
            </a:r>
            <a:r>
              <a:rPr lang="en-GB" sz="1400" b="0" i="0" u="none" strike="noStrike" baseline="0" noProof="0" dirty="0">
                <a:latin typeface="Arial" panose="020B0604020202020204" pitchFamily="34" charset="0"/>
                <a:cs typeface="Arial" panose="020B0604020202020204" pitchFamily="34" charset="0"/>
              </a:rPr>
              <a:t>(TTV 86 – 160 cm3 &amp; AFP ≤ 1 000 ng/mL)</a:t>
            </a:r>
          </a:p>
          <a:p>
            <a:pPr marL="285750" indent="-285750" algn="just">
              <a:buFont typeface="Wingdings" panose="05000000000000000000" pitchFamily="2" charset="2"/>
              <a:buChar char="Ø"/>
            </a:pPr>
            <a:r>
              <a:rPr lang="en-GB" sz="1400" b="1" i="0" u="none" strike="noStrike" baseline="0" noProof="0" dirty="0">
                <a:latin typeface="Arial" panose="020B0604020202020204" pitchFamily="34" charset="0"/>
                <a:cs typeface="Arial" panose="020B0604020202020204" pitchFamily="34" charset="0"/>
              </a:rPr>
              <a:t>Large tumours </a:t>
            </a:r>
            <a:r>
              <a:rPr lang="en-GB" sz="1400" b="0" i="0" u="none" strike="noStrike" baseline="0" noProof="0" dirty="0">
                <a:latin typeface="Arial" panose="020B0604020202020204" pitchFamily="34" charset="0"/>
                <a:cs typeface="Arial" panose="020B0604020202020204" pitchFamily="34" charset="0"/>
              </a:rPr>
              <a:t>(TTV 161 – 250 cm3 &amp; AFP ≤ 750 ng/mL)</a:t>
            </a:r>
          </a:p>
          <a:p>
            <a:pPr marL="285750" indent="-285750" algn="just">
              <a:buFont typeface="Wingdings" panose="05000000000000000000" pitchFamily="2" charset="2"/>
              <a:buChar char="Ø"/>
            </a:pPr>
            <a:r>
              <a:rPr lang="en-GB" sz="1400" b="1" i="0" u="none" strike="noStrike" baseline="0" noProof="0" dirty="0">
                <a:latin typeface="Arial" panose="020B0604020202020204" pitchFamily="34" charset="0"/>
                <a:cs typeface="Arial" panose="020B0604020202020204" pitchFamily="34" charset="0"/>
              </a:rPr>
              <a:t>Very large tumours </a:t>
            </a:r>
            <a:r>
              <a:rPr lang="en-GB" sz="1400" b="0" i="0" u="none" strike="noStrike" baseline="0" noProof="0" dirty="0">
                <a:latin typeface="Arial" panose="020B0604020202020204" pitchFamily="34" charset="0"/>
                <a:cs typeface="Arial" panose="020B0604020202020204" pitchFamily="34" charset="0"/>
              </a:rPr>
              <a:t>(TTV 251 – 415 cm3 &amp; AFP ≤ 500 ng/mL)</a:t>
            </a:r>
          </a:p>
          <a:p>
            <a:pPr algn="just"/>
            <a:endParaRPr lang="en-GB" sz="1400" b="0" i="0" u="none" strike="noStrike" baseline="0" noProof="0" dirty="0">
              <a:latin typeface="Arial" panose="020B0604020202020204" pitchFamily="34" charset="0"/>
              <a:cs typeface="Arial" panose="020B0604020202020204" pitchFamily="34" charset="0"/>
            </a:endParaRPr>
          </a:p>
          <a:p>
            <a:pPr algn="just"/>
            <a:r>
              <a:rPr lang="en-GB" sz="1400" b="0" i="0" u="none" strike="noStrike" baseline="0" noProof="0" dirty="0">
                <a:latin typeface="Arial" panose="020B0604020202020204" pitchFamily="34" charset="0"/>
                <a:cs typeface="Arial" panose="020B0604020202020204" pitchFamily="34" charset="0"/>
              </a:rPr>
              <a:t>These revised Ontario criteria were associated with an observed 5-years OS of 76% (95%CI:75, 76)</a:t>
            </a:r>
            <a:endParaRPr lang="en-GB" sz="1400" noProof="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BE12EC7-02EA-9B64-36BC-1BC5DB4ACE56}"/>
              </a:ext>
            </a:extLst>
          </p:cNvPr>
          <p:cNvSpPr txBox="1"/>
          <p:nvPr/>
        </p:nvSpPr>
        <p:spPr>
          <a:xfrm>
            <a:off x="5966776" y="3648174"/>
            <a:ext cx="5329382" cy="1723549"/>
          </a:xfrm>
          <a:prstGeom prst="rect">
            <a:avLst/>
          </a:prstGeom>
          <a:noFill/>
        </p:spPr>
        <p:txBody>
          <a:bodyPr wrap="square">
            <a:spAutoFit/>
          </a:bodyPr>
          <a:lstStyle/>
          <a:p>
            <a:pPr algn="just"/>
            <a:r>
              <a:rPr lang="en-GB" b="1" noProof="0" dirty="0">
                <a:latin typeface="Arial" panose="020B0604020202020204" pitchFamily="34" charset="0"/>
                <a:cs typeface="Arial" panose="020B0604020202020204" pitchFamily="34" charset="0"/>
              </a:rPr>
              <a:t>Conclusions</a:t>
            </a:r>
          </a:p>
          <a:p>
            <a:endParaRPr lang="en-GB" b="1" noProof="0" dirty="0"/>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The patients within OC have excellent outcomes. Extension of these criteria are feasible in statistical models</a:t>
            </a:r>
          </a:p>
          <a:p>
            <a:pPr marL="285750" indent="-285750" algn="just">
              <a:buFont typeface="Arial" panose="020B0604020202020204" pitchFamily="34" charset="0"/>
              <a:buChar char="•"/>
            </a:pPr>
            <a:endParaRPr lang="en-GB"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Incorporating AFP allows for improved risk stratification, compared to morphometric cutoffs alone</a:t>
            </a:r>
          </a:p>
        </p:txBody>
      </p:sp>
      <p:grpSp>
        <p:nvGrpSpPr>
          <p:cNvPr id="2" name="Groupe 1">
            <a:extLst>
              <a:ext uri="{FF2B5EF4-FFF2-40B4-BE49-F238E27FC236}">
                <a16:creationId xmlns:a16="http://schemas.microsoft.com/office/drawing/2014/main" id="{14F78749-A99D-AA4D-E58F-16D7D7B20580}"/>
              </a:ext>
            </a:extLst>
          </p:cNvPr>
          <p:cNvGrpSpPr/>
          <p:nvPr/>
        </p:nvGrpSpPr>
        <p:grpSpPr>
          <a:xfrm>
            <a:off x="11575287" y="44389"/>
            <a:ext cx="525242" cy="509983"/>
            <a:chOff x="4213599" y="3634223"/>
            <a:chExt cx="485297" cy="471198"/>
          </a:xfrm>
        </p:grpSpPr>
        <p:sp>
          <p:nvSpPr>
            <p:cNvPr id="6" name="Ellipse 5">
              <a:hlinkClick r:id="rId4" action="ppaction://hlinksldjump"/>
              <a:extLst>
                <a:ext uri="{FF2B5EF4-FFF2-40B4-BE49-F238E27FC236}">
                  <a16:creationId xmlns:a16="http://schemas.microsoft.com/office/drawing/2014/main" id="{1A455130-2C33-A193-21D5-DF31BBC6B51B}"/>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1161BA65-1D0F-6E1A-CA90-E6554D783DD2}"/>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1" name="Forme libre : forme 15">
              <a:extLst>
                <a:ext uri="{FF2B5EF4-FFF2-40B4-BE49-F238E27FC236}">
                  <a16:creationId xmlns:a16="http://schemas.microsoft.com/office/drawing/2014/main" id="{F220352C-274C-802E-2535-87C58358DC3D}"/>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60D38ED3-A7A9-B3DA-FED4-FC665BE1401C}"/>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4" name="Forme libre : forme 17">
              <a:extLst>
                <a:ext uri="{FF2B5EF4-FFF2-40B4-BE49-F238E27FC236}">
                  <a16:creationId xmlns:a16="http://schemas.microsoft.com/office/drawing/2014/main" id="{37B6D479-E021-CF55-5FC2-2560C00E51A2}"/>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15" name="Rectangle 14">
            <a:hlinkClick r:id="rId4" action="ppaction://hlinksldjump"/>
            <a:extLst>
              <a:ext uri="{FF2B5EF4-FFF2-40B4-BE49-F238E27FC236}">
                <a16:creationId xmlns:a16="http://schemas.microsoft.com/office/drawing/2014/main" id="{FD4E8272-1E95-E024-FB63-AD09F76AF8E0}"/>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TextBox 29">
            <a:extLst>
              <a:ext uri="{FF2B5EF4-FFF2-40B4-BE49-F238E27FC236}">
                <a16:creationId xmlns:a16="http://schemas.microsoft.com/office/drawing/2014/main" id="{F899A48C-2040-973B-BA97-1204B38F142B}"/>
              </a:ext>
            </a:extLst>
          </p:cNvPr>
          <p:cNvSpPr txBox="1"/>
          <p:nvPr/>
        </p:nvSpPr>
        <p:spPr>
          <a:xfrm>
            <a:off x="0"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Magyar C. et al., ESOT Congress 2025 (Abstract 404)</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5164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BEE32-E39B-E2C8-48CC-FDF82B84F932}"/>
            </a:ext>
          </a:extLst>
        </p:cNvPr>
        <p:cNvGrpSpPr/>
        <p:nvPr/>
      </p:nvGrpSpPr>
      <p:grpSpPr>
        <a:xfrm>
          <a:off x="0" y="0"/>
          <a:ext cx="0" cy="0"/>
          <a:chOff x="0" y="0"/>
          <a:chExt cx="0" cy="0"/>
        </a:xfrm>
      </p:grpSpPr>
      <p:sp>
        <p:nvSpPr>
          <p:cNvPr id="15" name="TextBox 11">
            <a:extLst>
              <a:ext uri="{FF2B5EF4-FFF2-40B4-BE49-F238E27FC236}">
                <a16:creationId xmlns:a16="http://schemas.microsoft.com/office/drawing/2014/main" id="{BC36E67F-4729-4CFB-1551-E2C1676E7732}"/>
              </a:ext>
            </a:extLst>
          </p:cNvPr>
          <p:cNvSpPr txBox="1"/>
          <p:nvPr/>
        </p:nvSpPr>
        <p:spPr>
          <a:xfrm>
            <a:off x="6115291" y="2320953"/>
            <a:ext cx="5539742" cy="738664"/>
          </a:xfrm>
          <a:prstGeom prst="rect">
            <a:avLst/>
          </a:prstGeom>
          <a:noFill/>
        </p:spPr>
        <p:txBody>
          <a:bodyPr wrap="square">
            <a:spAutoFit/>
          </a:bodyPr>
          <a:lstStyle/>
          <a:p>
            <a:pPr algn="l"/>
            <a:endParaRPr lang="en-GB"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b="0" i="0" u="none" strike="noStrike" baseline="0" noProof="0" dirty="0">
                <a:latin typeface="Arial" panose="020B0604020202020204" pitchFamily="34" charset="0"/>
                <a:cs typeface="Arial" panose="020B0604020202020204" pitchFamily="34" charset="0"/>
              </a:rPr>
              <a:t>The cohort was categorized into subgroups based on transplant date and body mass index (BMI) of the recipients</a:t>
            </a:r>
            <a:endParaRPr lang="en-GB" sz="1400" noProof="0" dirty="0">
              <a:latin typeface="Arial" panose="020B0604020202020204" pitchFamily="34" charset="0"/>
              <a:cs typeface="Arial" panose="020B0604020202020204" pitchFamily="34" charset="0"/>
            </a:endParaRPr>
          </a:p>
        </p:txBody>
      </p:sp>
      <p:cxnSp>
        <p:nvCxnSpPr>
          <p:cNvPr id="21" name="Straight Connector 17">
            <a:extLst>
              <a:ext uri="{FF2B5EF4-FFF2-40B4-BE49-F238E27FC236}">
                <a16:creationId xmlns:a16="http://schemas.microsoft.com/office/drawing/2014/main" id="{527F2A07-6440-6F7E-DF5A-8B252651B2A7}"/>
              </a:ext>
            </a:extLst>
          </p:cNvPr>
          <p:cNvCxnSpPr>
            <a:cxnSpLocks/>
            <a:stCxn id="17" idx="2"/>
          </p:cNvCxnSpPr>
          <p:nvPr/>
        </p:nvCxnSpPr>
        <p:spPr>
          <a:xfrm>
            <a:off x="8909715" y="2159982"/>
            <a:ext cx="6883" cy="360684"/>
          </a:xfrm>
          <a:prstGeom prst="line">
            <a:avLst/>
          </a:prstGeom>
          <a:ln w="28575" cap="flat" cmpd="sng" algn="ctr">
            <a:solidFill>
              <a:srgbClr val="11398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Title 2">
            <a:extLst>
              <a:ext uri="{FF2B5EF4-FFF2-40B4-BE49-F238E27FC236}">
                <a16:creationId xmlns:a16="http://schemas.microsoft.com/office/drawing/2014/main" id="{1ACA1D9D-E3EF-BCE6-C565-EC300DE6942D}"/>
              </a:ext>
            </a:extLst>
          </p:cNvPr>
          <p:cNvSpPr>
            <a:spLocks noGrp="1"/>
          </p:cNvSpPr>
          <p:nvPr>
            <p:ph type="title"/>
          </p:nvPr>
        </p:nvSpPr>
        <p:spPr>
          <a:xfrm>
            <a:off x="326571" y="462361"/>
            <a:ext cx="10969587" cy="402626"/>
          </a:xfrm>
        </p:spPr>
        <p:txBody>
          <a:bodyPr>
            <a:noAutofit/>
          </a:bodyPr>
          <a:lstStyle/>
          <a:p>
            <a:r>
              <a:rPr lang="en-GB" sz="2800" noProof="0" dirty="0">
                <a:latin typeface="Arial" panose="020B0604020202020204" pitchFamily="34" charset="0"/>
                <a:cs typeface="Arial" panose="020B0604020202020204" pitchFamily="34" charset="0"/>
              </a:rPr>
              <a:t>Understanding the impact of obesity on liver transplant outcomes: A comprehensive analysis</a:t>
            </a:r>
            <a:br>
              <a:rPr lang="en-GB" sz="2800" noProof="0" dirty="0">
                <a:latin typeface="Arial" panose="020B0604020202020204" pitchFamily="34" charset="0"/>
                <a:cs typeface="Arial" panose="020B0604020202020204" pitchFamily="34" charset="0"/>
              </a:rPr>
            </a:br>
            <a:endParaRPr lang="en-GB" sz="2800" noProof="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0C80F78-E6F0-584F-1EF0-5CB7110E57C7}"/>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BAB5EDDB-E381-476F-D582-68F71CAC46ED}"/>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268829A-3995-2958-9BFF-58653E8E85BA}"/>
              </a:ext>
            </a:extLst>
          </p:cNvPr>
          <p:cNvSpPr txBox="1"/>
          <p:nvPr/>
        </p:nvSpPr>
        <p:spPr>
          <a:xfrm>
            <a:off x="202697" y="1012514"/>
            <a:ext cx="4782744" cy="2431435"/>
          </a:xfrm>
          <a:prstGeom prst="rect">
            <a:avLst/>
          </a:prstGeom>
          <a:noFill/>
        </p:spPr>
        <p:txBody>
          <a:bodyPr wrap="square">
            <a:spAutoFit/>
          </a:bodyPr>
          <a:lstStyle/>
          <a:p>
            <a:pPr algn="l"/>
            <a:r>
              <a:rPr lang="en-GB" sz="1800" b="1" i="0" u="none" strike="noStrike" baseline="0" noProof="0" dirty="0">
                <a:latin typeface="Arial" panose="020B0604020202020204" pitchFamily="34" charset="0"/>
                <a:cs typeface="Arial" panose="020B0604020202020204" pitchFamily="34" charset="0"/>
              </a:rPr>
              <a:t>Background</a:t>
            </a:r>
            <a:endParaRPr lang="en-GB" b="1" noProof="0" dirty="0">
              <a:latin typeface="Arial" panose="020B0604020202020204" pitchFamily="34" charset="0"/>
              <a:cs typeface="Arial" panose="020B0604020202020204" pitchFamily="34" charset="0"/>
            </a:endParaRPr>
          </a:p>
          <a:p>
            <a:pPr algn="l"/>
            <a:endParaRPr lang="en-GB" sz="1800" b="0" i="0" u="none" strike="noStrike" baseline="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b="0" i="0" u="none" strike="noStrike" baseline="0" noProof="0" dirty="0">
                <a:latin typeface="Arial" panose="020B0604020202020204" pitchFamily="34" charset="0"/>
                <a:cs typeface="Arial" panose="020B0604020202020204" pitchFamily="34" charset="0"/>
              </a:rPr>
              <a:t>Exclusion criteria for liver transplant (LT) based on obesity vary throughout transplant </a:t>
            </a:r>
            <a:r>
              <a:rPr lang="en-GB" sz="1400" b="0" i="0" u="none" strike="noStrike" baseline="0" noProof="0" dirty="0" err="1">
                <a:latin typeface="Arial" panose="020B0604020202020204" pitchFamily="34" charset="0"/>
                <a:cs typeface="Arial" panose="020B0604020202020204" pitchFamily="34" charset="0"/>
              </a:rPr>
              <a:t>centers</a:t>
            </a:r>
            <a:r>
              <a:rPr lang="en-GB" sz="1400" b="0" i="0" u="none" strike="noStrike" baseline="0" noProof="0" dirty="0">
                <a:latin typeface="Arial" panose="020B0604020202020204" pitchFamily="34" charset="0"/>
                <a:cs typeface="Arial" panose="020B0604020202020204" pitchFamily="34" charset="0"/>
              </a:rPr>
              <a:t>, and morbid obesity is listed as a relative contraindication in many transplant </a:t>
            </a:r>
            <a:r>
              <a:rPr lang="en-GB" sz="1400" b="0" i="0" u="none" strike="noStrike" baseline="0" noProof="0" dirty="0" err="1">
                <a:latin typeface="Arial" panose="020B0604020202020204" pitchFamily="34" charset="0"/>
                <a:cs typeface="Arial" panose="020B0604020202020204" pitchFamily="34" charset="0"/>
              </a:rPr>
              <a:t>center</a:t>
            </a:r>
            <a:endParaRPr lang="en-GB"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b="0" i="0" u="none" strike="noStrike" baseline="0" noProof="0" dirty="0">
                <a:latin typeface="Arial" panose="020B0604020202020204" pitchFamily="34" charset="0"/>
                <a:cs typeface="Arial" panose="020B0604020202020204" pitchFamily="34" charset="0"/>
              </a:rPr>
              <a:t>The purpose of this investigation is to assess how effective it is to exclude individuals from LT by using BMI as a criterion</a:t>
            </a:r>
          </a:p>
          <a:p>
            <a:pPr algn="l"/>
            <a:endParaRPr lang="en-GB" noProof="0" dirty="0">
              <a:latin typeface="Arial" panose="020B0604020202020204" pitchFamily="34" charset="0"/>
              <a:cs typeface="Arial" panose="020B0604020202020204" pitchFamily="34" charset="0"/>
            </a:endParaRPr>
          </a:p>
        </p:txBody>
      </p:sp>
      <p:pic>
        <p:nvPicPr>
          <p:cNvPr id="16" name="Graphic 12" descr="Users with solid fill">
            <a:extLst>
              <a:ext uri="{FF2B5EF4-FFF2-40B4-BE49-F238E27FC236}">
                <a16:creationId xmlns:a16="http://schemas.microsoft.com/office/drawing/2014/main" id="{B98B8831-CAFE-0E3E-27A0-1CFEB7998D6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98981" y="3190143"/>
            <a:ext cx="382219" cy="382219"/>
          </a:xfrm>
          <a:prstGeom prst="rect">
            <a:avLst/>
          </a:prstGeom>
        </p:spPr>
      </p:pic>
      <p:sp>
        <p:nvSpPr>
          <p:cNvPr id="20" name="TextBox 19">
            <a:extLst>
              <a:ext uri="{FF2B5EF4-FFF2-40B4-BE49-F238E27FC236}">
                <a16:creationId xmlns:a16="http://schemas.microsoft.com/office/drawing/2014/main" id="{246E9794-E04F-9209-3C53-92541957CF7A}"/>
              </a:ext>
            </a:extLst>
          </p:cNvPr>
          <p:cNvSpPr txBox="1"/>
          <p:nvPr/>
        </p:nvSpPr>
        <p:spPr>
          <a:xfrm>
            <a:off x="1862413" y="3220587"/>
            <a:ext cx="68484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en-GB"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n=118486 </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LT cases, 3 groups </a:t>
            </a:r>
          </a:p>
        </p:txBody>
      </p:sp>
      <p:sp>
        <p:nvSpPr>
          <p:cNvPr id="22" name="TextBox 21">
            <a:extLst>
              <a:ext uri="{FF2B5EF4-FFF2-40B4-BE49-F238E27FC236}">
                <a16:creationId xmlns:a16="http://schemas.microsoft.com/office/drawing/2014/main" id="{9B380D33-2A91-BBDE-8132-E1184EB4FE7A}"/>
              </a:ext>
            </a:extLst>
          </p:cNvPr>
          <p:cNvSpPr txBox="1"/>
          <p:nvPr/>
        </p:nvSpPr>
        <p:spPr>
          <a:xfrm>
            <a:off x="216073" y="3214339"/>
            <a:ext cx="1071562" cy="369332"/>
          </a:xfrm>
          <a:prstGeom prst="rect">
            <a:avLst/>
          </a:prstGeom>
          <a:noFill/>
        </p:spPr>
        <p:txBody>
          <a:bodyPr wrap="square">
            <a:spAutoFit/>
          </a:bodyPr>
          <a:lstStyle/>
          <a:p>
            <a:pPr algn="l"/>
            <a:r>
              <a:rPr lang="en-GB" sz="1800" b="1" i="0" u="none" strike="noStrike" baseline="0" noProof="0" dirty="0">
                <a:latin typeface="Arial" panose="020B0604020202020204" pitchFamily="34" charset="0"/>
                <a:cs typeface="Arial" panose="020B0604020202020204" pitchFamily="34" charset="0"/>
              </a:rPr>
              <a:t>Results</a:t>
            </a:r>
            <a:r>
              <a:rPr lang="en-GB" sz="1800" b="0" i="0" u="none" strike="noStrike" baseline="0" noProof="0" dirty="0">
                <a:latin typeface="ArialMT"/>
              </a:rPr>
              <a:t> </a:t>
            </a:r>
          </a:p>
        </p:txBody>
      </p:sp>
      <p:sp>
        <p:nvSpPr>
          <p:cNvPr id="7" name="ZoneTexte 6">
            <a:extLst>
              <a:ext uri="{FF2B5EF4-FFF2-40B4-BE49-F238E27FC236}">
                <a16:creationId xmlns:a16="http://schemas.microsoft.com/office/drawing/2014/main" id="{4F3BC3D1-8167-0262-518C-C362873903C2}"/>
              </a:ext>
            </a:extLst>
          </p:cNvPr>
          <p:cNvSpPr txBox="1"/>
          <p:nvPr/>
        </p:nvSpPr>
        <p:spPr>
          <a:xfrm>
            <a:off x="5972537" y="1012514"/>
            <a:ext cx="7361498" cy="369332"/>
          </a:xfrm>
          <a:prstGeom prst="rect">
            <a:avLst/>
          </a:prstGeom>
          <a:noFill/>
        </p:spPr>
        <p:txBody>
          <a:bodyPr wrap="square">
            <a:spAutoFit/>
          </a:bodyPr>
          <a:lstStyle/>
          <a:p>
            <a:pPr algn="l"/>
            <a:r>
              <a:rPr lang="en-GB" sz="1800" b="1" i="0" u="none" strike="noStrike" baseline="0" noProof="0" dirty="0">
                <a:latin typeface="Arial" panose="020B0604020202020204" pitchFamily="34" charset="0"/>
                <a:cs typeface="Arial" panose="020B0604020202020204" pitchFamily="34" charset="0"/>
              </a:rPr>
              <a:t>Methods</a:t>
            </a:r>
            <a:endParaRPr lang="en-GB" sz="1800" b="0" i="0" u="none" strike="noStrike" baseline="0" noProof="0" dirty="0">
              <a:latin typeface="Arial" panose="020B0604020202020204" pitchFamily="34" charset="0"/>
              <a:cs typeface="Arial" panose="020B0604020202020204" pitchFamily="34" charset="0"/>
            </a:endParaRPr>
          </a:p>
        </p:txBody>
      </p:sp>
      <p:sp>
        <p:nvSpPr>
          <p:cNvPr id="11" name="TextBox 9">
            <a:extLst>
              <a:ext uri="{FF2B5EF4-FFF2-40B4-BE49-F238E27FC236}">
                <a16:creationId xmlns:a16="http://schemas.microsoft.com/office/drawing/2014/main" id="{1141642E-9918-A7EE-0E6B-FA6004FBDABA}"/>
              </a:ext>
            </a:extLst>
          </p:cNvPr>
          <p:cNvSpPr txBox="1"/>
          <p:nvPr/>
        </p:nvSpPr>
        <p:spPr>
          <a:xfrm>
            <a:off x="6115291" y="1421318"/>
            <a:ext cx="5520449" cy="738664"/>
          </a:xfrm>
          <a:prstGeom prst="rect">
            <a:avLst/>
          </a:prstGeom>
          <a:noFill/>
        </p:spPr>
        <p:txBody>
          <a:bodyPr wrap="square">
            <a:spAutoFit/>
          </a:bodyPr>
          <a:lstStyle/>
          <a:p>
            <a:pPr marL="285750" indent="-285750" algn="just">
              <a:buFont typeface="Arial" panose="020B0604020202020204" pitchFamily="34" charset="0"/>
              <a:buChar char="•"/>
            </a:pPr>
            <a:r>
              <a:rPr lang="en-GB" sz="1400" b="0" i="0" u="none" strike="noStrike" baseline="0" noProof="0" dirty="0">
                <a:latin typeface="Arial" panose="020B0604020202020204" pitchFamily="34" charset="0"/>
                <a:cs typeface="Arial" panose="020B0604020202020204" pitchFamily="34" charset="0"/>
              </a:rPr>
              <a:t>A retrospective longitudinal analysis of liver transplant patient outcomes from January 2001 to May 2020 using the UNOS database</a:t>
            </a:r>
          </a:p>
        </p:txBody>
      </p:sp>
      <p:sp>
        <p:nvSpPr>
          <p:cNvPr id="17" name="Rectangle : coins arrondis 32">
            <a:extLst>
              <a:ext uri="{FF2B5EF4-FFF2-40B4-BE49-F238E27FC236}">
                <a16:creationId xmlns:a16="http://schemas.microsoft.com/office/drawing/2014/main" id="{A62A3D89-633F-A3E0-D43F-54C4968F8F10}"/>
              </a:ext>
            </a:extLst>
          </p:cNvPr>
          <p:cNvSpPr/>
          <p:nvPr/>
        </p:nvSpPr>
        <p:spPr>
          <a:xfrm>
            <a:off x="6096000" y="1392241"/>
            <a:ext cx="5627430" cy="767741"/>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9" name="Rectangle : coins arrondis 32">
            <a:extLst>
              <a:ext uri="{FF2B5EF4-FFF2-40B4-BE49-F238E27FC236}">
                <a16:creationId xmlns:a16="http://schemas.microsoft.com/office/drawing/2014/main" id="{74C62C57-720D-9F00-E167-94A6E1C56B36}"/>
              </a:ext>
            </a:extLst>
          </p:cNvPr>
          <p:cNvSpPr/>
          <p:nvPr/>
        </p:nvSpPr>
        <p:spPr>
          <a:xfrm>
            <a:off x="6096000" y="2520666"/>
            <a:ext cx="5627430" cy="581179"/>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aphicFrame>
        <p:nvGraphicFramePr>
          <p:cNvPr id="24" name="Tableau 23">
            <a:extLst>
              <a:ext uri="{FF2B5EF4-FFF2-40B4-BE49-F238E27FC236}">
                <a16:creationId xmlns:a16="http://schemas.microsoft.com/office/drawing/2014/main" id="{E1A451A8-EC66-9440-413C-2BA931520955}"/>
              </a:ext>
            </a:extLst>
          </p:cNvPr>
          <p:cNvGraphicFramePr>
            <a:graphicFrameLocks noGrp="1"/>
          </p:cNvGraphicFramePr>
          <p:nvPr/>
        </p:nvGraphicFramePr>
        <p:xfrm>
          <a:off x="1517792" y="3516671"/>
          <a:ext cx="8343348" cy="3011857"/>
        </p:xfrm>
        <a:graphic>
          <a:graphicData uri="http://schemas.openxmlformats.org/drawingml/2006/table">
            <a:tbl>
              <a:tblPr/>
              <a:tblGrid>
                <a:gridCol w="710560">
                  <a:extLst>
                    <a:ext uri="{9D8B030D-6E8A-4147-A177-3AD203B41FA5}">
                      <a16:colId xmlns:a16="http://schemas.microsoft.com/office/drawing/2014/main" val="653002995"/>
                    </a:ext>
                  </a:extLst>
                </a:gridCol>
                <a:gridCol w="710560">
                  <a:extLst>
                    <a:ext uri="{9D8B030D-6E8A-4147-A177-3AD203B41FA5}">
                      <a16:colId xmlns:a16="http://schemas.microsoft.com/office/drawing/2014/main" val="1977225912"/>
                    </a:ext>
                  </a:extLst>
                </a:gridCol>
                <a:gridCol w="1054379">
                  <a:extLst>
                    <a:ext uri="{9D8B030D-6E8A-4147-A177-3AD203B41FA5}">
                      <a16:colId xmlns:a16="http://schemas.microsoft.com/office/drawing/2014/main" val="2779030215"/>
                    </a:ext>
                  </a:extLst>
                </a:gridCol>
                <a:gridCol w="1054379">
                  <a:extLst>
                    <a:ext uri="{9D8B030D-6E8A-4147-A177-3AD203B41FA5}">
                      <a16:colId xmlns:a16="http://schemas.microsoft.com/office/drawing/2014/main" val="2321858901"/>
                    </a:ext>
                  </a:extLst>
                </a:gridCol>
                <a:gridCol w="710560">
                  <a:extLst>
                    <a:ext uri="{9D8B030D-6E8A-4147-A177-3AD203B41FA5}">
                      <a16:colId xmlns:a16="http://schemas.microsoft.com/office/drawing/2014/main" val="1755750038"/>
                    </a:ext>
                  </a:extLst>
                </a:gridCol>
                <a:gridCol w="1054379">
                  <a:extLst>
                    <a:ext uri="{9D8B030D-6E8A-4147-A177-3AD203B41FA5}">
                      <a16:colId xmlns:a16="http://schemas.microsoft.com/office/drawing/2014/main" val="393152845"/>
                    </a:ext>
                  </a:extLst>
                </a:gridCol>
                <a:gridCol w="1054379">
                  <a:extLst>
                    <a:ext uri="{9D8B030D-6E8A-4147-A177-3AD203B41FA5}">
                      <a16:colId xmlns:a16="http://schemas.microsoft.com/office/drawing/2014/main" val="2887405987"/>
                    </a:ext>
                  </a:extLst>
                </a:gridCol>
                <a:gridCol w="573032">
                  <a:extLst>
                    <a:ext uri="{9D8B030D-6E8A-4147-A177-3AD203B41FA5}">
                      <a16:colId xmlns:a16="http://schemas.microsoft.com/office/drawing/2014/main" val="1203398377"/>
                    </a:ext>
                  </a:extLst>
                </a:gridCol>
                <a:gridCol w="710560">
                  <a:extLst>
                    <a:ext uri="{9D8B030D-6E8A-4147-A177-3AD203B41FA5}">
                      <a16:colId xmlns:a16="http://schemas.microsoft.com/office/drawing/2014/main" val="1905193473"/>
                    </a:ext>
                  </a:extLst>
                </a:gridCol>
                <a:gridCol w="710560">
                  <a:extLst>
                    <a:ext uri="{9D8B030D-6E8A-4147-A177-3AD203B41FA5}">
                      <a16:colId xmlns:a16="http://schemas.microsoft.com/office/drawing/2014/main" val="1787581723"/>
                    </a:ext>
                  </a:extLst>
                </a:gridCol>
              </a:tblGrid>
              <a:tr h="529481">
                <a:tc>
                  <a:txBody>
                    <a:bodyPr/>
                    <a:lstStyle/>
                    <a:p>
                      <a:pPr algn="ctr" rtl="0" fontAlgn="ctr"/>
                      <a:r>
                        <a:rPr lang="en-US" sz="800" b="0" i="0" u="none" strike="noStrike">
                          <a:solidFill>
                            <a:srgbClr val="FFFFFF"/>
                          </a:solidFill>
                          <a:effectLst/>
                          <a:latin typeface="Arial" panose="020B0604020202020204" pitchFamily="34" charset="0"/>
                        </a:rPr>
                        <a:t>Graft failure causes (% total reported data)</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1F497D"/>
                    </a:solidFill>
                  </a:tcPr>
                </a:tc>
                <a:tc>
                  <a:txBody>
                    <a:bodyPr/>
                    <a:lstStyle/>
                    <a:p>
                      <a:pPr algn="ctr" rtl="0" fontAlgn="ctr"/>
                      <a:r>
                        <a:rPr lang="fr-FR" sz="800" b="0" i="0" u="none" strike="noStrike">
                          <a:solidFill>
                            <a:srgbClr val="FFFFFF"/>
                          </a:solidFill>
                          <a:effectLst/>
                          <a:latin typeface="Arial" panose="020B0604020202020204" pitchFamily="34" charset="0"/>
                        </a:rPr>
                        <a:t>2001-2010</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1F497D"/>
                    </a:solidFill>
                  </a:tcPr>
                </a:tc>
                <a:tc>
                  <a:txBody>
                    <a:bodyPr/>
                    <a:lstStyle/>
                    <a:p>
                      <a:pPr algn="ctr" fontAlgn="ctr"/>
                      <a:r>
                        <a:rPr lang="fr-FR" sz="1600" b="0" i="0" u="none" strike="noStrike">
                          <a:solidFill>
                            <a:srgbClr val="FFFFFF"/>
                          </a:solidFill>
                          <a:effectLst/>
                          <a:latin typeface="Arial" panose="020B0604020202020204" pitchFamily="34" charset="0"/>
                        </a:rPr>
                        <a:t> </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1F497D"/>
                    </a:solidFill>
                  </a:tcPr>
                </a:tc>
                <a:tc>
                  <a:txBody>
                    <a:bodyPr/>
                    <a:lstStyle/>
                    <a:p>
                      <a:pPr algn="ctr" fontAlgn="ctr"/>
                      <a:r>
                        <a:rPr lang="fr-FR" sz="1600" b="0" i="0" u="none" strike="noStrike">
                          <a:solidFill>
                            <a:srgbClr val="FFFFFF"/>
                          </a:solidFill>
                          <a:effectLst/>
                          <a:latin typeface="Arial" panose="020B0604020202020204" pitchFamily="34" charset="0"/>
                        </a:rPr>
                        <a:t> </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1F497D"/>
                    </a:solidFill>
                  </a:tcPr>
                </a:tc>
                <a:tc>
                  <a:txBody>
                    <a:bodyPr/>
                    <a:lstStyle/>
                    <a:p>
                      <a:pPr algn="ctr" rtl="0" fontAlgn="ctr"/>
                      <a:r>
                        <a:rPr lang="fr-FR" sz="800" b="0" i="0" u="none" strike="noStrike">
                          <a:solidFill>
                            <a:srgbClr val="FFFFFF"/>
                          </a:solidFill>
                          <a:effectLst/>
                          <a:latin typeface="Arial" panose="020B0604020202020204" pitchFamily="34" charset="0"/>
                        </a:rPr>
                        <a:t>2011-2020</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1F497D"/>
                    </a:solidFill>
                  </a:tcPr>
                </a:tc>
                <a:tc>
                  <a:txBody>
                    <a:bodyPr/>
                    <a:lstStyle/>
                    <a:p>
                      <a:pPr algn="ctr" fontAlgn="ctr"/>
                      <a:r>
                        <a:rPr lang="fr-FR" sz="1600" b="0" i="0" u="none" strike="noStrike">
                          <a:solidFill>
                            <a:srgbClr val="FFFFFF"/>
                          </a:solidFill>
                          <a:effectLst/>
                          <a:latin typeface="Arial" panose="020B0604020202020204" pitchFamily="34" charset="0"/>
                        </a:rPr>
                        <a:t> </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1F497D"/>
                    </a:solidFill>
                  </a:tcPr>
                </a:tc>
                <a:tc>
                  <a:txBody>
                    <a:bodyPr/>
                    <a:lstStyle/>
                    <a:p>
                      <a:pPr algn="ctr" fontAlgn="ctr"/>
                      <a:r>
                        <a:rPr lang="fr-FR" sz="1600" b="0" i="0" u="none" strike="noStrike">
                          <a:solidFill>
                            <a:srgbClr val="FFFFFF"/>
                          </a:solidFill>
                          <a:effectLst/>
                          <a:latin typeface="Arial" panose="020B0604020202020204" pitchFamily="34" charset="0"/>
                        </a:rPr>
                        <a:t> </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1F497D"/>
                    </a:solidFill>
                  </a:tcPr>
                </a:tc>
                <a:tc>
                  <a:txBody>
                    <a:bodyPr/>
                    <a:lstStyle/>
                    <a:p>
                      <a:pPr algn="ctr" rtl="0" fontAlgn="ctr"/>
                      <a:r>
                        <a:rPr lang="fr-FR" sz="800" b="0" i="0" u="none" strike="noStrike">
                          <a:solidFill>
                            <a:srgbClr val="FFFFFF"/>
                          </a:solidFill>
                          <a:effectLst/>
                          <a:latin typeface="Arial" panose="020B0604020202020204" pitchFamily="34" charset="0"/>
                        </a:rPr>
                        <a:t>P-value</a:t>
                      </a:r>
                      <a:r>
                        <a:rPr lang="fr-FR" sz="800" b="0" i="0" u="none" strike="noStrike" baseline="30000">
                          <a:solidFill>
                            <a:srgbClr val="FFFFFF"/>
                          </a:solidFill>
                          <a:effectLst/>
                          <a:latin typeface="Arial" panose="020B0604020202020204" pitchFamily="34" charset="0"/>
                        </a:rPr>
                        <a:t>a</a:t>
                      </a:r>
                      <a:endParaRPr lang="fr-FR" sz="800" b="0" i="0" u="none" strike="noStrike">
                        <a:solidFill>
                          <a:srgbClr val="FFFFFF"/>
                        </a:solidFill>
                        <a:effectLst/>
                        <a:latin typeface="Arial" panose="020B0604020202020204" pitchFamily="34" charset="0"/>
                      </a:endParaRP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1F497D"/>
                    </a:solidFill>
                  </a:tcPr>
                </a:tc>
                <a:tc>
                  <a:txBody>
                    <a:bodyPr/>
                    <a:lstStyle/>
                    <a:p>
                      <a:pPr algn="ctr" rtl="0" fontAlgn="ctr"/>
                      <a:r>
                        <a:rPr lang="fr-FR" sz="800" b="0" i="0" u="none" strike="noStrike">
                          <a:solidFill>
                            <a:srgbClr val="FFFFFF"/>
                          </a:solidFill>
                          <a:effectLst/>
                          <a:latin typeface="Arial" panose="020B0604020202020204" pitchFamily="34" charset="0"/>
                        </a:rPr>
                        <a:t>P-value</a:t>
                      </a:r>
                      <a:r>
                        <a:rPr lang="fr-FR" sz="800" b="0" i="0" u="none" strike="noStrike" baseline="30000">
                          <a:solidFill>
                            <a:srgbClr val="FFFFFF"/>
                          </a:solidFill>
                          <a:effectLst/>
                          <a:latin typeface="Arial" panose="020B0604020202020204" pitchFamily="34" charset="0"/>
                        </a:rPr>
                        <a:t>b</a:t>
                      </a:r>
                      <a:endParaRPr lang="fr-FR" sz="800" b="0" i="0" u="none" strike="noStrike">
                        <a:solidFill>
                          <a:srgbClr val="FFFFFF"/>
                        </a:solidFill>
                        <a:effectLst/>
                        <a:latin typeface="Arial" panose="020B0604020202020204" pitchFamily="34" charset="0"/>
                      </a:endParaRP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1F497D"/>
                    </a:solidFill>
                  </a:tcPr>
                </a:tc>
                <a:tc>
                  <a:txBody>
                    <a:bodyPr/>
                    <a:lstStyle/>
                    <a:p>
                      <a:pPr algn="ctr" rtl="0" fontAlgn="ctr"/>
                      <a:r>
                        <a:rPr lang="fr-FR" sz="800" b="0" i="0" u="none" strike="noStrike">
                          <a:solidFill>
                            <a:srgbClr val="FFFFFF"/>
                          </a:solidFill>
                          <a:effectLst/>
                          <a:latin typeface="Arial" panose="020B0604020202020204" pitchFamily="34" charset="0"/>
                        </a:rPr>
                        <a:t>P-value</a:t>
                      </a:r>
                      <a:r>
                        <a:rPr lang="fr-FR" sz="800" b="0" i="0" u="none" strike="noStrike" baseline="30000">
                          <a:solidFill>
                            <a:srgbClr val="FFFFFF"/>
                          </a:solidFill>
                          <a:effectLst/>
                          <a:latin typeface="Arial" panose="020B0604020202020204" pitchFamily="34" charset="0"/>
                        </a:rPr>
                        <a:t>c</a:t>
                      </a:r>
                      <a:endParaRPr lang="fr-FR" sz="800" b="0" i="0" u="none" strike="noStrike">
                        <a:solidFill>
                          <a:srgbClr val="FFFFFF"/>
                        </a:solidFill>
                        <a:effectLst/>
                        <a:latin typeface="Arial" panose="020B0604020202020204" pitchFamily="34" charset="0"/>
                      </a:endParaRP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1F497D"/>
                    </a:solidFill>
                  </a:tcPr>
                </a:tc>
                <a:extLst>
                  <a:ext uri="{0D108BD9-81ED-4DB2-BD59-A6C34878D82A}">
                    <a16:rowId xmlns:a16="http://schemas.microsoft.com/office/drawing/2014/main" val="2209639997"/>
                  </a:ext>
                </a:extLst>
              </a:tr>
              <a:tr h="268179">
                <a:tc>
                  <a:txBody>
                    <a:bodyPr/>
                    <a:lstStyle/>
                    <a:p>
                      <a:pPr algn="ctr" fontAlgn="ctr"/>
                      <a:r>
                        <a:rPr lang="fr-FR" sz="1600" b="0" i="0" u="none" strike="noStrike">
                          <a:solidFill>
                            <a:srgbClr val="000000"/>
                          </a:solidFill>
                          <a:effectLst/>
                          <a:latin typeface="Arial" panose="020B0604020202020204" pitchFamily="34" charset="0"/>
                        </a:rPr>
                        <a:t> </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BMM≤35 (n=8002)</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pt-BR" sz="800" b="0" i="0" u="none" strike="noStrike">
                          <a:solidFill>
                            <a:srgbClr val="000000"/>
                          </a:solidFill>
                          <a:effectLst/>
                          <a:latin typeface="Arial" panose="020B0604020202020204" pitchFamily="34" charset="0"/>
                        </a:rPr>
                        <a:t>35≤BMM≤40 (n=647)</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BMM≥40 (n=288)</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BMM≤35 (n=2572)</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pt-BR" sz="800" b="0" i="0" u="none" strike="noStrike" dirty="0">
                          <a:solidFill>
                            <a:srgbClr val="000000"/>
                          </a:solidFill>
                          <a:effectLst/>
                          <a:latin typeface="Arial" panose="020B0604020202020204" pitchFamily="34" charset="0"/>
                        </a:rPr>
                        <a:t>35≤BMM≤40 (n=345)</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dirty="0">
                          <a:solidFill>
                            <a:srgbClr val="000000"/>
                          </a:solidFill>
                          <a:effectLst/>
                          <a:latin typeface="Arial" panose="020B0604020202020204" pitchFamily="34" charset="0"/>
                        </a:rPr>
                        <a:t>BMM≥40 (n=178)</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fontAlgn="ctr"/>
                      <a:r>
                        <a:rPr lang="fr-FR" sz="1600" b="0" i="0" u="none" strike="noStrike">
                          <a:solidFill>
                            <a:srgbClr val="000000"/>
                          </a:solidFill>
                          <a:effectLst/>
                          <a:latin typeface="Arial" panose="020B0604020202020204" pitchFamily="34" charset="0"/>
                        </a:rPr>
                        <a:t> </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fontAlgn="ctr"/>
                      <a:r>
                        <a:rPr lang="fr-FR" sz="1600" b="0" i="0" u="none" strike="noStrike">
                          <a:solidFill>
                            <a:srgbClr val="000000"/>
                          </a:solidFill>
                          <a:effectLst/>
                          <a:latin typeface="Arial" panose="020B0604020202020204" pitchFamily="34" charset="0"/>
                        </a:rPr>
                        <a:t> </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fontAlgn="ctr"/>
                      <a:r>
                        <a:rPr lang="fr-FR" sz="1600" b="0" i="0" u="none" strike="noStrike">
                          <a:solidFill>
                            <a:srgbClr val="000000"/>
                          </a:solidFill>
                          <a:effectLst/>
                          <a:latin typeface="Arial" panose="020B0604020202020204" pitchFamily="34" charset="0"/>
                        </a:rPr>
                        <a:t> </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extLst>
                  <a:ext uri="{0D108BD9-81ED-4DB2-BD59-A6C34878D82A}">
                    <a16:rowId xmlns:a16="http://schemas.microsoft.com/office/drawing/2014/main" val="2117723609"/>
                  </a:ext>
                </a:extLst>
              </a:tr>
              <a:tr h="268179">
                <a:tc>
                  <a:txBody>
                    <a:bodyPr/>
                    <a:lstStyle/>
                    <a:p>
                      <a:pPr algn="ctr" rtl="0" fontAlgn="ctr"/>
                      <a:r>
                        <a:rPr lang="fr-FR" sz="800" b="0" i="0" u="none" strike="noStrike">
                          <a:solidFill>
                            <a:srgbClr val="000000"/>
                          </a:solidFill>
                          <a:effectLst/>
                          <a:latin typeface="Arial" panose="020B0604020202020204" pitchFamily="34" charset="0"/>
                        </a:rPr>
                        <a:t>Primary graft failure</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1973 (24.6%)</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169 (26.1%)</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88 (30.6%)</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352 (13.7%)</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108 (31.4%)</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57 (32%)</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&lt;0.0001</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0.08</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0.73</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extLst>
                  <a:ext uri="{0D108BD9-81ED-4DB2-BD59-A6C34878D82A}">
                    <a16:rowId xmlns:a16="http://schemas.microsoft.com/office/drawing/2014/main" val="3913121151"/>
                  </a:ext>
                </a:extLst>
              </a:tr>
              <a:tr h="268179">
                <a:tc>
                  <a:txBody>
                    <a:bodyPr/>
                    <a:lstStyle/>
                    <a:p>
                      <a:pPr algn="ctr" rtl="0" fontAlgn="ctr"/>
                      <a:r>
                        <a:rPr lang="fr-FR" sz="800" b="0" i="0" u="none" strike="noStrike">
                          <a:solidFill>
                            <a:srgbClr val="000000"/>
                          </a:solidFill>
                          <a:effectLst/>
                          <a:latin typeface="Arial" panose="020B0604020202020204" pitchFamily="34" charset="0"/>
                        </a:rPr>
                        <a:t>Recurrent disease</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1434 (17.9%)</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105 (16.7%)</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37 (12.8%)</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341 (13.3%)</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36 (10.4%)</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10 (5.6%)</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&lt;0.0001</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0.01</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0.01</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extLst>
                  <a:ext uri="{0D108BD9-81ED-4DB2-BD59-A6C34878D82A}">
                    <a16:rowId xmlns:a16="http://schemas.microsoft.com/office/drawing/2014/main" val="4092449072"/>
                  </a:ext>
                </a:extLst>
              </a:tr>
              <a:tr h="171910">
                <a:tc>
                  <a:txBody>
                    <a:bodyPr/>
                    <a:lstStyle/>
                    <a:p>
                      <a:pPr algn="ctr" rtl="0" fontAlgn="ctr"/>
                      <a:r>
                        <a:rPr lang="fr-FR" sz="800" b="0" i="0" u="none" strike="noStrike">
                          <a:solidFill>
                            <a:srgbClr val="000000"/>
                          </a:solidFill>
                          <a:effectLst/>
                          <a:latin typeface="Arial" panose="020B0604020202020204" pitchFamily="34" charset="0"/>
                        </a:rPr>
                        <a:t>Infection</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1041 (13.1%)</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90 (13.9%)</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44 (15.3%)</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417 (16.2%)</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57 (16.5%)</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32 (18%)</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&lt;0.0001</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0.28</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0.44</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extLst>
                  <a:ext uri="{0D108BD9-81ED-4DB2-BD59-A6C34878D82A}">
                    <a16:rowId xmlns:a16="http://schemas.microsoft.com/office/drawing/2014/main" val="389396716"/>
                  </a:ext>
                </a:extLst>
              </a:tr>
              <a:tr h="268179">
                <a:tc>
                  <a:txBody>
                    <a:bodyPr/>
                    <a:lstStyle/>
                    <a:p>
                      <a:pPr algn="ctr" rtl="0" fontAlgn="ctr"/>
                      <a:r>
                        <a:rPr lang="fr-FR" sz="800" b="0" i="0" u="none" strike="noStrike">
                          <a:solidFill>
                            <a:srgbClr val="000000"/>
                          </a:solidFill>
                          <a:effectLst/>
                          <a:latin typeface="Arial" panose="020B0604020202020204" pitchFamily="34" charset="0"/>
                        </a:rPr>
                        <a:t>Vascular thrombosis</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1158 (14.6%)</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83 (12.8%)</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41 (14.2%)</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296 (11.5%)</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32 (9.3%)</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9 (5%)</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0.0001</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0.10</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0.002</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extLst>
                  <a:ext uri="{0D108BD9-81ED-4DB2-BD59-A6C34878D82A}">
                    <a16:rowId xmlns:a16="http://schemas.microsoft.com/office/drawing/2014/main" val="1252257895"/>
                  </a:ext>
                </a:extLst>
              </a:tr>
              <a:tr h="268179">
                <a:tc>
                  <a:txBody>
                    <a:bodyPr/>
                    <a:lstStyle/>
                    <a:p>
                      <a:pPr algn="ctr" rtl="0" fontAlgn="ctr"/>
                      <a:r>
                        <a:rPr lang="fr-FR" sz="800" b="0" i="0" u="none" strike="noStrike">
                          <a:solidFill>
                            <a:srgbClr val="000000"/>
                          </a:solidFill>
                          <a:effectLst/>
                          <a:latin typeface="Arial" panose="020B0604020202020204" pitchFamily="34" charset="0"/>
                        </a:rPr>
                        <a:t>Chronic rejection</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863 (10.7%)</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69 (10.8%)</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31 (10.8%)</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287 (11.1%)</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39 (11.3%)</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15 (8.4%)</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0.57</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0.75</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0.41</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extLst>
                  <a:ext uri="{0D108BD9-81ED-4DB2-BD59-A6C34878D82A}">
                    <a16:rowId xmlns:a16="http://schemas.microsoft.com/office/drawing/2014/main" val="1766837503"/>
                  </a:ext>
                </a:extLst>
              </a:tr>
              <a:tr h="268179">
                <a:tc>
                  <a:txBody>
                    <a:bodyPr/>
                    <a:lstStyle/>
                    <a:p>
                      <a:pPr algn="ctr" rtl="0" fontAlgn="ctr"/>
                      <a:r>
                        <a:rPr lang="fr-FR" sz="800" b="0" i="0" u="none" strike="noStrike">
                          <a:solidFill>
                            <a:srgbClr val="000000"/>
                          </a:solidFill>
                          <a:effectLst/>
                          <a:latin typeface="Arial" panose="020B0604020202020204" pitchFamily="34" charset="0"/>
                        </a:rPr>
                        <a:t>Biliary complications</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731 (9.1%)</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68 (10.5%)</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25 (8.7%)</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139 (5.4%)</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8 (2.3%)</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8 (4.5%)</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&lt;0.0001</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&lt;0.0001</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0.09</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extLst>
                  <a:ext uri="{0D108BD9-81ED-4DB2-BD59-A6C34878D82A}">
                    <a16:rowId xmlns:a16="http://schemas.microsoft.com/office/drawing/2014/main" val="1732356960"/>
                  </a:ext>
                </a:extLst>
              </a:tr>
              <a:tr h="171910">
                <a:tc>
                  <a:txBody>
                    <a:bodyPr/>
                    <a:lstStyle/>
                    <a:p>
                      <a:pPr algn="ctr" rtl="0" fontAlgn="ctr"/>
                      <a:r>
                        <a:rPr lang="fr-FR" sz="800" b="0" i="0" u="none" strike="noStrike">
                          <a:solidFill>
                            <a:srgbClr val="000000"/>
                          </a:solidFill>
                          <a:effectLst/>
                          <a:latin typeface="Arial" panose="020B0604020202020204" pitchFamily="34" charset="0"/>
                        </a:rPr>
                        <a:t>Acute rejection</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486 (6.2%)</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40 (6.2%)</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1.5 (5.2%)</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250 (9.7%)</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28 (8.1%)</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23 (12.9%)</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&lt;0.0001</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0.76</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0.04</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extLst>
                  <a:ext uri="{0D108BD9-81ED-4DB2-BD59-A6C34878D82A}">
                    <a16:rowId xmlns:a16="http://schemas.microsoft.com/office/drawing/2014/main" val="4202521757"/>
                  </a:ext>
                </a:extLst>
              </a:tr>
              <a:tr h="268179">
                <a:tc>
                  <a:txBody>
                    <a:bodyPr/>
                    <a:lstStyle/>
                    <a:p>
                      <a:pPr algn="ctr" rtl="0" fontAlgn="ctr"/>
                      <a:r>
                        <a:rPr lang="fr-FR" sz="800" b="0" i="0" u="none" strike="noStrike">
                          <a:solidFill>
                            <a:srgbClr val="000000"/>
                          </a:solidFill>
                          <a:effectLst/>
                          <a:latin typeface="Arial" panose="020B0604020202020204" pitchFamily="34" charset="0"/>
                        </a:rPr>
                        <a:t>Hepatic artery thrombosis</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82 (1%)</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2 (0.3%)</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0 (0%)</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452 (17.6%)</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34 (9.9%)</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20 (11.3%)</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&lt;0.0001</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0.0001</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tc>
                  <a:txBody>
                    <a:bodyPr/>
                    <a:lstStyle/>
                    <a:p>
                      <a:pPr algn="ctr" rtl="0" fontAlgn="ctr"/>
                      <a:r>
                        <a:rPr lang="fr-FR" sz="800" b="0" i="0" u="none" strike="noStrike">
                          <a:solidFill>
                            <a:srgbClr val="000000"/>
                          </a:solidFill>
                          <a:effectLst/>
                          <a:latin typeface="Arial" panose="020B0604020202020204" pitchFamily="34" charset="0"/>
                        </a:rPr>
                        <a:t>0.02</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DCE6F1"/>
                    </a:solidFill>
                  </a:tcPr>
                </a:tc>
                <a:extLst>
                  <a:ext uri="{0D108BD9-81ED-4DB2-BD59-A6C34878D82A}">
                    <a16:rowId xmlns:a16="http://schemas.microsoft.com/office/drawing/2014/main" val="4269862113"/>
                  </a:ext>
                </a:extLst>
              </a:tr>
              <a:tr h="261303">
                <a:tc>
                  <a:txBody>
                    <a:bodyPr/>
                    <a:lstStyle/>
                    <a:p>
                      <a:pPr algn="ctr" rtl="0" fontAlgn="ctr"/>
                      <a:r>
                        <a:rPr lang="fr-FR" sz="800" b="0" i="0" u="none" strike="noStrike">
                          <a:solidFill>
                            <a:srgbClr val="000000"/>
                          </a:solidFill>
                          <a:effectLst/>
                          <a:latin typeface="Arial" panose="020B0604020202020204" pitchFamily="34" charset="0"/>
                        </a:rPr>
                        <a:t>Patient non-compliance</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dirty="0">
                          <a:solidFill>
                            <a:srgbClr val="000000"/>
                          </a:solidFill>
                          <a:effectLst/>
                          <a:latin typeface="Arial" panose="020B0604020202020204" pitchFamily="34" charset="0"/>
                        </a:rPr>
                        <a:t>226 (2.8%)</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21 (3.2%)</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7 (2.4%)</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39 (1.5%)</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dirty="0">
                          <a:solidFill>
                            <a:srgbClr val="000000"/>
                          </a:solidFill>
                          <a:effectLst/>
                          <a:latin typeface="Arial" panose="020B0604020202020204" pitchFamily="34" charset="0"/>
                        </a:rPr>
                        <a:t>1 (0.8%)</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4 (2.3%)</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0.0003</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a:solidFill>
                            <a:srgbClr val="000000"/>
                          </a:solidFill>
                          <a:effectLst/>
                          <a:latin typeface="Arial" panose="020B0604020202020204" pitchFamily="34" charset="0"/>
                        </a:rPr>
                        <a:t>0.03</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tc>
                  <a:txBody>
                    <a:bodyPr/>
                    <a:lstStyle/>
                    <a:p>
                      <a:pPr algn="ctr" rtl="0" fontAlgn="ctr"/>
                      <a:r>
                        <a:rPr lang="fr-FR" sz="800" b="0" i="0" u="none" strike="noStrike" dirty="0">
                          <a:solidFill>
                            <a:srgbClr val="000000"/>
                          </a:solidFill>
                          <a:effectLst/>
                          <a:latin typeface="Arial" panose="020B0604020202020204" pitchFamily="34" charset="0"/>
                        </a:rPr>
                        <a:t>0.89</a:t>
                      </a:r>
                    </a:p>
                  </a:txBody>
                  <a:tcPr marL="6877" marR="6877" marT="6877" marB="0" anchor="ctr">
                    <a:lnL w="12700" cap="flat" cmpd="sng" algn="ctr">
                      <a:solidFill>
                        <a:srgbClr val="140032"/>
                      </a:solidFill>
                      <a:prstDash val="solid"/>
                      <a:round/>
                      <a:headEnd type="none" w="med" len="med"/>
                      <a:tailEnd type="none" w="med" len="med"/>
                    </a:lnL>
                    <a:lnR w="12700" cap="flat" cmpd="sng" algn="ctr">
                      <a:solidFill>
                        <a:srgbClr val="140032"/>
                      </a:solidFill>
                      <a:prstDash val="solid"/>
                      <a:round/>
                      <a:headEnd type="none" w="med" len="med"/>
                      <a:tailEnd type="none" w="med" len="med"/>
                    </a:lnR>
                    <a:lnT w="12700" cap="flat" cmpd="sng" algn="ctr">
                      <a:solidFill>
                        <a:srgbClr val="140032"/>
                      </a:solidFill>
                      <a:prstDash val="solid"/>
                      <a:round/>
                      <a:headEnd type="none" w="med" len="med"/>
                      <a:tailEnd type="none" w="med" len="med"/>
                    </a:lnT>
                    <a:lnB w="12700" cap="flat" cmpd="sng" algn="ctr">
                      <a:solidFill>
                        <a:srgbClr val="140032"/>
                      </a:solidFill>
                      <a:prstDash val="solid"/>
                      <a:round/>
                      <a:headEnd type="none" w="med" len="med"/>
                      <a:tailEnd type="none" w="med" len="med"/>
                    </a:lnB>
                    <a:solidFill>
                      <a:srgbClr val="B8CCE4"/>
                    </a:solidFill>
                  </a:tcPr>
                </a:tc>
                <a:extLst>
                  <a:ext uri="{0D108BD9-81ED-4DB2-BD59-A6C34878D82A}">
                    <a16:rowId xmlns:a16="http://schemas.microsoft.com/office/drawing/2014/main" val="4205788722"/>
                  </a:ext>
                </a:extLst>
              </a:tr>
            </a:tbl>
          </a:graphicData>
        </a:graphic>
      </p:graphicFrame>
      <p:grpSp>
        <p:nvGrpSpPr>
          <p:cNvPr id="2" name="Groupe 1">
            <a:extLst>
              <a:ext uri="{FF2B5EF4-FFF2-40B4-BE49-F238E27FC236}">
                <a16:creationId xmlns:a16="http://schemas.microsoft.com/office/drawing/2014/main" id="{907578FC-0764-E8DE-AB8E-30D9CD32CE90}"/>
              </a:ext>
            </a:extLst>
          </p:cNvPr>
          <p:cNvGrpSpPr/>
          <p:nvPr/>
        </p:nvGrpSpPr>
        <p:grpSpPr>
          <a:xfrm>
            <a:off x="11575287" y="44389"/>
            <a:ext cx="525242" cy="509983"/>
            <a:chOff x="4213599" y="3634223"/>
            <a:chExt cx="485297" cy="471198"/>
          </a:xfrm>
        </p:grpSpPr>
        <p:sp>
          <p:nvSpPr>
            <p:cNvPr id="4" name="Ellipse 3">
              <a:hlinkClick r:id="rId5" action="ppaction://hlinksldjump"/>
              <a:extLst>
                <a:ext uri="{FF2B5EF4-FFF2-40B4-BE49-F238E27FC236}">
                  <a16:creationId xmlns:a16="http://schemas.microsoft.com/office/drawing/2014/main" id="{836666D6-E8D0-B630-5A37-22B86031F3B9}"/>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DF634F48-E7CB-B287-4421-FEE6200EECB2}"/>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0" name="Forme libre : forme 15">
              <a:extLst>
                <a:ext uri="{FF2B5EF4-FFF2-40B4-BE49-F238E27FC236}">
                  <a16:creationId xmlns:a16="http://schemas.microsoft.com/office/drawing/2014/main" id="{18994943-D356-65F8-50E3-5D3E21247E7C}"/>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D193633C-8D81-AC33-5E8A-527C89C91ED4}"/>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3" name="Forme libre : forme 17">
              <a:extLst>
                <a:ext uri="{FF2B5EF4-FFF2-40B4-BE49-F238E27FC236}">
                  <a16:creationId xmlns:a16="http://schemas.microsoft.com/office/drawing/2014/main" id="{26058B4C-1B3C-1C8A-3E50-8ABEBE8F6BE8}"/>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14" name="Rectangle 13">
            <a:hlinkClick r:id="rId5" action="ppaction://hlinksldjump"/>
            <a:extLst>
              <a:ext uri="{FF2B5EF4-FFF2-40B4-BE49-F238E27FC236}">
                <a16:creationId xmlns:a16="http://schemas.microsoft.com/office/drawing/2014/main" id="{32ADDF4F-347A-2ECF-59F3-C0B4DCD5ECEB}"/>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TextBox 29">
            <a:extLst>
              <a:ext uri="{FF2B5EF4-FFF2-40B4-BE49-F238E27FC236}">
                <a16:creationId xmlns:a16="http://schemas.microsoft.com/office/drawing/2014/main" id="{F02537A6-3BBB-BCF6-D66C-145708EA08CA}"/>
              </a:ext>
            </a:extLst>
          </p:cNvPr>
          <p:cNvSpPr txBox="1"/>
          <p:nvPr/>
        </p:nvSpPr>
        <p:spPr>
          <a:xfrm>
            <a:off x="0"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Moein M. et al., ESOT Congress 2025 (Abstract 807)</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4825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C1EC2-4A8D-9934-FF15-C50A80BC4961}"/>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09CDD3F9-A7AF-C459-4097-A027A9B834BD}"/>
              </a:ext>
            </a:extLst>
          </p:cNvPr>
          <p:cNvSpPr>
            <a:spLocks noGrp="1"/>
          </p:cNvSpPr>
          <p:nvPr>
            <p:ph type="title"/>
          </p:nvPr>
        </p:nvSpPr>
        <p:spPr>
          <a:xfrm>
            <a:off x="326571" y="1229693"/>
            <a:ext cx="10969587" cy="402626"/>
          </a:xfrm>
        </p:spPr>
        <p:txBody>
          <a:bodyPr>
            <a:noAutofit/>
          </a:bodyPr>
          <a:lstStyle/>
          <a:p>
            <a:r>
              <a:rPr lang="en-US" sz="2800" dirty="0">
                <a:latin typeface="Arial" panose="020B0604020202020204" pitchFamily="34" charset="0"/>
                <a:cs typeface="Arial" panose="020B0604020202020204" pitchFamily="34" charset="0"/>
              </a:rPr>
              <a:t>Understanding the impact of obesity on liver transplant outcomes: A comprehensive analysis</a:t>
            </a: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endParaRPr lang="en-GB" sz="28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D63A4F4-4678-EE06-1740-351456A42B15}"/>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3D4E044-D1CD-4826-5155-E575E1DFFDA4}"/>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BA9E4C0-7E0C-4249-5C02-231E7EA4F262}"/>
              </a:ext>
            </a:extLst>
          </p:cNvPr>
          <p:cNvSpPr txBox="1"/>
          <p:nvPr/>
        </p:nvSpPr>
        <p:spPr>
          <a:xfrm>
            <a:off x="6707208" y="2930114"/>
            <a:ext cx="5112433" cy="2369880"/>
          </a:xfrm>
          <a:prstGeom prst="rect">
            <a:avLst/>
          </a:prstGeom>
          <a:noFill/>
        </p:spPr>
        <p:txBody>
          <a:bodyPr wrap="square">
            <a:spAutoFit/>
          </a:bodyPr>
          <a:lstStyle/>
          <a:p>
            <a:pPr algn="l"/>
            <a:r>
              <a:rPr lang="en-US" sz="1800" b="1" i="0" u="none" strike="noStrike" baseline="0" dirty="0">
                <a:latin typeface="Arial" panose="020B0604020202020204" pitchFamily="34" charset="0"/>
                <a:cs typeface="Arial" panose="020B0604020202020204" pitchFamily="34" charset="0"/>
              </a:rPr>
              <a:t>Conclusions</a:t>
            </a:r>
            <a:endParaRPr lang="en-US" dirty="0">
              <a:latin typeface="Arial" panose="020B0604020202020204" pitchFamily="34" charset="0"/>
              <a:cs typeface="Arial" panose="020B0604020202020204" pitchFamily="34" charset="0"/>
            </a:endParaRPr>
          </a:p>
          <a:p>
            <a:pPr algn="l"/>
            <a:endParaRPr lang="en-US" sz="1800" b="0" i="0" u="none" strike="noStrike" baseline="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b="0" i="0" u="none" strike="noStrike" baseline="0" dirty="0">
                <a:latin typeface="Arial" panose="020B0604020202020204" pitchFamily="34" charset="0"/>
                <a:cs typeface="Arial" panose="020B0604020202020204" pitchFamily="34" charset="0"/>
              </a:rPr>
              <a:t>The long-term outcome of liver transplants in obese patients has been promising, particularly in the last decade </a:t>
            </a:r>
          </a:p>
          <a:p>
            <a:pPr algn="just"/>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b="0" i="0" u="none" strike="noStrike" baseline="0" dirty="0">
                <a:latin typeface="Arial" panose="020B0604020202020204" pitchFamily="34" charset="0"/>
                <a:cs typeface="Arial" panose="020B0604020202020204" pitchFamily="34" charset="0"/>
              </a:rPr>
              <a:t>The outcomes of LT in patients requiring a LT are not significantly affected by BMI, considering the advancements in surgical techniques and post-operation improvements and excluding obese patients based on BMI alone would be inappropriate</a:t>
            </a:r>
            <a:endParaRPr lang="en-CH" sz="140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5230CE4E-00D6-B48A-AA11-3AA1216C8504}"/>
              </a:ext>
            </a:extLst>
          </p:cNvPr>
          <p:cNvPicPr>
            <a:picLocks noChangeAspect="1"/>
          </p:cNvPicPr>
          <p:nvPr/>
        </p:nvPicPr>
        <p:blipFill>
          <a:blip r:embed="rId3"/>
          <a:srcRect l="35234" t="38656" r="29609" b="5527"/>
          <a:stretch/>
        </p:blipFill>
        <p:spPr>
          <a:xfrm>
            <a:off x="1205904" y="1240919"/>
            <a:ext cx="4581438" cy="4091492"/>
          </a:xfrm>
          <a:prstGeom prst="rect">
            <a:avLst/>
          </a:prstGeom>
        </p:spPr>
      </p:pic>
      <p:sp>
        <p:nvSpPr>
          <p:cNvPr id="3" name="TextBox 2">
            <a:extLst>
              <a:ext uri="{FF2B5EF4-FFF2-40B4-BE49-F238E27FC236}">
                <a16:creationId xmlns:a16="http://schemas.microsoft.com/office/drawing/2014/main" id="{55A86251-CF45-8D64-6E0F-93FE079FA834}"/>
              </a:ext>
            </a:extLst>
          </p:cNvPr>
          <p:cNvSpPr txBox="1"/>
          <p:nvPr/>
        </p:nvSpPr>
        <p:spPr>
          <a:xfrm>
            <a:off x="238125" y="976449"/>
            <a:ext cx="6096000" cy="369332"/>
          </a:xfrm>
          <a:prstGeom prst="rect">
            <a:avLst/>
          </a:prstGeom>
          <a:noFill/>
        </p:spPr>
        <p:txBody>
          <a:bodyPr wrap="square">
            <a:spAutoFit/>
          </a:bodyPr>
          <a:lstStyle/>
          <a:p>
            <a:r>
              <a:rPr lang="en-US" sz="1800" b="1" i="0" u="none" strike="noStrike" baseline="0" dirty="0">
                <a:latin typeface="Arial-BoldMT"/>
              </a:rPr>
              <a:t>Results (cont.)</a:t>
            </a:r>
            <a:endParaRPr lang="en-CH" dirty="0"/>
          </a:p>
        </p:txBody>
      </p:sp>
      <p:sp>
        <p:nvSpPr>
          <p:cNvPr id="7" name="TextBox 6">
            <a:extLst>
              <a:ext uri="{FF2B5EF4-FFF2-40B4-BE49-F238E27FC236}">
                <a16:creationId xmlns:a16="http://schemas.microsoft.com/office/drawing/2014/main" id="{84DC20F0-E8AD-07BD-655D-FBED35FF0BF0}"/>
              </a:ext>
            </a:extLst>
          </p:cNvPr>
          <p:cNvSpPr txBox="1"/>
          <p:nvPr/>
        </p:nvSpPr>
        <p:spPr>
          <a:xfrm>
            <a:off x="238125" y="5296153"/>
            <a:ext cx="6188529" cy="1331134"/>
          </a:xfrm>
          <a:prstGeom prst="rect">
            <a:avLst/>
          </a:prstGeom>
          <a:noFill/>
        </p:spPr>
        <p:txBody>
          <a:bodyPr wrap="square">
            <a:spAutoFit/>
          </a:bodyPr>
          <a:lstStyle/>
          <a:p>
            <a:pPr marL="285750" indent="-285750" algn="just">
              <a:buFont typeface="Arial" panose="020B0604020202020204" pitchFamily="34" charset="0"/>
              <a:buChar char="•"/>
            </a:pPr>
            <a:r>
              <a:rPr lang="en-US" sz="1400" b="0" i="0" u="none" strike="noStrike" baseline="0" dirty="0">
                <a:latin typeface="Arial" panose="020B0604020202020204" pitchFamily="34" charset="0"/>
                <a:cs typeface="Arial" panose="020B0604020202020204" pitchFamily="34" charset="0"/>
              </a:rPr>
              <a:t>Significant improvement in 10-year graft survival in the 2011-2020 group compared to the 2001-2010 group (Mean 70% </a:t>
            </a:r>
            <a:r>
              <a:rPr lang="en-US" sz="1400" b="0" i="1" u="none" strike="noStrike" baseline="0" dirty="0">
                <a:latin typeface="Arial" panose="020B0604020202020204" pitchFamily="34" charset="0"/>
                <a:cs typeface="Arial" panose="020B0604020202020204" pitchFamily="34" charset="0"/>
              </a:rPr>
              <a:t>vs. </a:t>
            </a:r>
            <a:r>
              <a:rPr lang="en-US" sz="1400" b="0" i="0" u="none" strike="noStrike" baseline="0" dirty="0">
                <a:latin typeface="Arial" panose="020B0604020202020204" pitchFamily="34" charset="0"/>
                <a:cs typeface="Arial" panose="020B0604020202020204" pitchFamily="34" charset="0"/>
              </a:rPr>
              <a:t>53%, p&lt;0.001)</a:t>
            </a:r>
          </a:p>
          <a:p>
            <a:pPr marL="285750" indent="-285750" algn="just">
              <a:buFont typeface="Arial" panose="020B0604020202020204" pitchFamily="34" charset="0"/>
              <a:buChar char="•"/>
            </a:pPr>
            <a:endParaRPr lang="en-US" sz="1050" b="0" i="0" u="none" strike="noStrike" baseline="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BMI above 35 kg/m2 did not have a significant effect on the graft survival and in both time frames, there was no clinically significant difference between the recipients of different BMI spectrum</a:t>
            </a:r>
            <a:endParaRPr lang="en-CH" sz="1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382D798-974E-37B3-2599-8F12BD782921}"/>
              </a:ext>
            </a:extLst>
          </p:cNvPr>
          <p:cNvSpPr txBox="1"/>
          <p:nvPr/>
        </p:nvSpPr>
        <p:spPr>
          <a:xfrm>
            <a:off x="6707208" y="976449"/>
            <a:ext cx="5158221" cy="1384995"/>
          </a:xfrm>
          <a:prstGeom prst="rect">
            <a:avLst/>
          </a:prstGeom>
          <a:noFill/>
        </p:spPr>
        <p:txBody>
          <a:bodyPr wrap="square">
            <a:spAutoFit/>
          </a:bodyPr>
          <a:lstStyle/>
          <a:p>
            <a:pPr marL="285750" indent="-285750" algn="just">
              <a:buFont typeface="Arial" panose="020B0604020202020204" pitchFamily="34" charset="0"/>
              <a:buChar char="•"/>
            </a:pPr>
            <a:r>
              <a:rPr lang="en-US" sz="1400" b="0" i="0" u="none" strike="noStrike" baseline="0" dirty="0">
                <a:latin typeface="Arial" panose="020B0604020202020204" pitchFamily="34" charset="0"/>
                <a:cs typeface="Arial" panose="020B0604020202020204" pitchFamily="34" charset="0"/>
              </a:rPr>
              <a:t>The patient's survival was also characterized by the same pattern</a:t>
            </a:r>
          </a:p>
          <a:p>
            <a:pPr algn="just"/>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b="0" i="0" u="none" strike="noStrike" baseline="0" dirty="0">
                <a:latin typeface="Arial" panose="020B0604020202020204" pitchFamily="34" charset="0"/>
                <a:cs typeface="Arial" panose="020B0604020202020204" pitchFamily="34" charset="0"/>
              </a:rPr>
              <a:t>Primary graft failure was the most significant cause of allograft transplant failure in all the BMI spectrum, except recipients with a BMI &lt;35 kg/m2, in 2011-2020 group</a:t>
            </a:r>
            <a:endParaRPr lang="en-CH" sz="1400" dirty="0">
              <a:latin typeface="Arial" panose="020B0604020202020204" pitchFamily="34" charset="0"/>
              <a:cs typeface="Arial" panose="020B0604020202020204" pitchFamily="34" charset="0"/>
            </a:endParaRPr>
          </a:p>
        </p:txBody>
      </p:sp>
      <p:grpSp>
        <p:nvGrpSpPr>
          <p:cNvPr id="2" name="Groupe 1">
            <a:extLst>
              <a:ext uri="{FF2B5EF4-FFF2-40B4-BE49-F238E27FC236}">
                <a16:creationId xmlns:a16="http://schemas.microsoft.com/office/drawing/2014/main" id="{629FAC13-0777-03D6-D872-8C81E61EA8FF}"/>
              </a:ext>
            </a:extLst>
          </p:cNvPr>
          <p:cNvGrpSpPr/>
          <p:nvPr/>
        </p:nvGrpSpPr>
        <p:grpSpPr>
          <a:xfrm>
            <a:off x="11575287" y="44389"/>
            <a:ext cx="525242" cy="509983"/>
            <a:chOff x="4213599" y="3634223"/>
            <a:chExt cx="485297" cy="471198"/>
          </a:xfrm>
        </p:grpSpPr>
        <p:sp>
          <p:nvSpPr>
            <p:cNvPr id="4" name="Ellipse 3">
              <a:hlinkClick r:id="rId4" action="ppaction://hlinksldjump"/>
              <a:extLst>
                <a:ext uri="{FF2B5EF4-FFF2-40B4-BE49-F238E27FC236}">
                  <a16:creationId xmlns:a16="http://schemas.microsoft.com/office/drawing/2014/main" id="{8A21C3EE-23F8-77FD-C352-1691FEBE01E5}"/>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C4954894-6011-E2AF-4C9F-65609119B3BD}"/>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2" name="Forme libre : forme 15">
              <a:extLst>
                <a:ext uri="{FF2B5EF4-FFF2-40B4-BE49-F238E27FC236}">
                  <a16:creationId xmlns:a16="http://schemas.microsoft.com/office/drawing/2014/main" id="{25B08865-73CB-F0B0-1422-5A1415E4109C}"/>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8DC83643-C1EB-7E53-F561-D608529A1FD6}"/>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5" name="Forme libre : forme 17">
              <a:extLst>
                <a:ext uri="{FF2B5EF4-FFF2-40B4-BE49-F238E27FC236}">
                  <a16:creationId xmlns:a16="http://schemas.microsoft.com/office/drawing/2014/main" id="{FED7F09D-970C-7B72-713D-2869B2678D05}"/>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16" name="Rectangle 15">
            <a:hlinkClick r:id="rId4" action="ppaction://hlinksldjump"/>
            <a:extLst>
              <a:ext uri="{FF2B5EF4-FFF2-40B4-BE49-F238E27FC236}">
                <a16:creationId xmlns:a16="http://schemas.microsoft.com/office/drawing/2014/main" id="{671FDBBF-7C67-A229-56C5-E51D56616560}"/>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Box 29">
            <a:extLst>
              <a:ext uri="{FF2B5EF4-FFF2-40B4-BE49-F238E27FC236}">
                <a16:creationId xmlns:a16="http://schemas.microsoft.com/office/drawing/2014/main" id="{B455AFFA-E7FE-FDE7-F0FB-D244B7392929}"/>
              </a:ext>
            </a:extLst>
          </p:cNvPr>
          <p:cNvSpPr txBox="1"/>
          <p:nvPr/>
        </p:nvSpPr>
        <p:spPr>
          <a:xfrm>
            <a:off x="0"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Moein M. et al., ESOT Congress 2025 (Abstract 807)</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8542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96878-48A5-9F0F-F0AA-79C9F7BA371B}"/>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789BC41A-4460-DACF-DF50-73B68AA70842}"/>
              </a:ext>
            </a:extLst>
          </p:cNvPr>
          <p:cNvSpPr>
            <a:spLocks noGrp="1"/>
          </p:cNvSpPr>
          <p:nvPr>
            <p:ph type="title"/>
          </p:nvPr>
        </p:nvSpPr>
        <p:spPr>
          <a:xfrm>
            <a:off x="326571" y="1396351"/>
            <a:ext cx="10969587" cy="402626"/>
          </a:xfrm>
        </p:spPr>
        <p:txBody>
          <a:bodyPr>
            <a:noAutofit/>
          </a:bodyPr>
          <a:lstStyle/>
          <a:p>
            <a:r>
              <a:rPr lang="en-GB" sz="2800" noProof="0" dirty="0">
                <a:latin typeface="Arial" panose="020B0604020202020204" pitchFamily="34" charset="0"/>
                <a:cs typeface="Arial" panose="020B0604020202020204" pitchFamily="34" charset="0"/>
              </a:rPr>
              <a:t>Outcome of split-liver transplantation with extended right grafts within Scandiatransplant</a:t>
            </a:r>
            <a:br>
              <a:rPr lang="en-GB" sz="2800" noProof="0" dirty="0">
                <a:latin typeface="Arial" panose="020B0604020202020204" pitchFamily="34" charset="0"/>
                <a:cs typeface="Arial" panose="020B0604020202020204" pitchFamily="34" charset="0"/>
              </a:rPr>
            </a:br>
            <a:br>
              <a:rPr lang="en-GB" sz="2800" noProof="0" dirty="0">
                <a:latin typeface="Arial" panose="020B0604020202020204" pitchFamily="34" charset="0"/>
                <a:cs typeface="Arial" panose="020B0604020202020204" pitchFamily="34" charset="0"/>
              </a:rPr>
            </a:br>
            <a:br>
              <a:rPr lang="en-GB" sz="2800" noProof="0" dirty="0">
                <a:latin typeface="Arial" panose="020B0604020202020204" pitchFamily="34" charset="0"/>
                <a:cs typeface="Arial" panose="020B0604020202020204" pitchFamily="34" charset="0"/>
              </a:rPr>
            </a:br>
            <a:br>
              <a:rPr lang="en-GB" sz="2800" noProof="0" dirty="0">
                <a:latin typeface="Arial" panose="020B0604020202020204" pitchFamily="34" charset="0"/>
                <a:cs typeface="Arial" panose="020B0604020202020204" pitchFamily="34" charset="0"/>
              </a:rPr>
            </a:br>
            <a:br>
              <a:rPr lang="en-GB" sz="2800" noProof="0" dirty="0">
                <a:latin typeface="Arial" panose="020B0604020202020204" pitchFamily="34" charset="0"/>
                <a:cs typeface="Arial" panose="020B0604020202020204" pitchFamily="34" charset="0"/>
              </a:rPr>
            </a:br>
            <a:br>
              <a:rPr lang="en-GB" sz="2800" noProof="0" dirty="0">
                <a:latin typeface="Arial" panose="020B0604020202020204" pitchFamily="34" charset="0"/>
                <a:cs typeface="Arial" panose="020B0604020202020204" pitchFamily="34" charset="0"/>
              </a:rPr>
            </a:br>
            <a:endParaRPr lang="en-GB" sz="2800" noProof="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181D3C4-2FCE-F9AA-86CA-33359061E5AA}"/>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EC3EDC3B-4810-87E5-7479-2DDBAB3AC6B3}"/>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B9043DB-C9C6-C197-652D-D93299F8E0BF}"/>
              </a:ext>
            </a:extLst>
          </p:cNvPr>
          <p:cNvSpPr txBox="1"/>
          <p:nvPr/>
        </p:nvSpPr>
        <p:spPr>
          <a:xfrm>
            <a:off x="267570" y="939661"/>
            <a:ext cx="5245063"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Background</a:t>
            </a:r>
            <a:endParaRPr kumimoji="0" lang="en-GB"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R="0" lvl="0" algn="just" defTabSz="914400" rtl="0" eaLnBrk="1" fontAlgn="auto" latinLnBrk="0" hangingPunct="1">
              <a:lnSpc>
                <a:spcPct val="100000"/>
              </a:lnSpc>
              <a:spcBef>
                <a:spcPts val="0"/>
              </a:spcBef>
              <a:spcAft>
                <a:spcPts val="0"/>
              </a:spcAft>
              <a:buClrTx/>
              <a:buSzTx/>
              <a:tabLst/>
              <a:defRPr/>
            </a:pPr>
            <a:r>
              <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Aim: Evaluate survival and complications amongst extended right lobe liver grafts compared with whole graft transplantation in a Nordic population</a:t>
            </a:r>
          </a:p>
        </p:txBody>
      </p:sp>
      <p:sp>
        <p:nvSpPr>
          <p:cNvPr id="11" name="TextBox 10">
            <a:extLst>
              <a:ext uri="{FF2B5EF4-FFF2-40B4-BE49-F238E27FC236}">
                <a16:creationId xmlns:a16="http://schemas.microsoft.com/office/drawing/2014/main" id="{111A53E0-1123-62DD-1995-AE35A3B6ABB1}"/>
              </a:ext>
            </a:extLst>
          </p:cNvPr>
          <p:cNvSpPr txBox="1"/>
          <p:nvPr/>
        </p:nvSpPr>
        <p:spPr>
          <a:xfrm>
            <a:off x="326571" y="2424643"/>
            <a:ext cx="524506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Methods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46" name="ZoneTexte 5">
            <a:extLst>
              <a:ext uri="{FF2B5EF4-FFF2-40B4-BE49-F238E27FC236}">
                <a16:creationId xmlns:a16="http://schemas.microsoft.com/office/drawing/2014/main" id="{ED5CEE05-31A4-E9AE-09AF-ACDFAA023315}"/>
              </a:ext>
            </a:extLst>
          </p:cNvPr>
          <p:cNvSpPr txBox="1"/>
          <p:nvPr/>
        </p:nvSpPr>
        <p:spPr>
          <a:xfrm>
            <a:off x="5806409" y="926783"/>
            <a:ext cx="593337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Results</a:t>
            </a:r>
            <a:endParaRPr kumimoji="0" lang="en-GB"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53" name="ZoneTexte 28">
            <a:extLst>
              <a:ext uri="{FF2B5EF4-FFF2-40B4-BE49-F238E27FC236}">
                <a16:creationId xmlns:a16="http://schemas.microsoft.com/office/drawing/2014/main" id="{85BCD054-26E5-5419-3A76-5606DD03E3F0}"/>
              </a:ext>
            </a:extLst>
          </p:cNvPr>
          <p:cNvSpPr txBox="1"/>
          <p:nvPr/>
        </p:nvSpPr>
        <p:spPr>
          <a:xfrm>
            <a:off x="5726362" y="1361544"/>
            <a:ext cx="6013424" cy="1600438"/>
          </a:xfrm>
          <a:prstGeom prst="rect">
            <a:avLst/>
          </a:prstGeom>
          <a:noFill/>
        </p:spPr>
        <p:txBody>
          <a:bodyPr wrap="square" anchor="ctr">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Females were more likely to receive an ERLT graft, and </a:t>
            </a:r>
            <a:r>
              <a:rPr lang="en-GB" sz="1400" dirty="0">
                <a:solidFill>
                  <a:srgbClr val="140032"/>
                </a:solidFill>
                <a:latin typeface="Arial" panose="020B0604020202020204" pitchFamily="34" charset="0"/>
                <a:cs typeface="Arial" panose="020B0604020202020204" pitchFamily="34" charset="0"/>
              </a:rPr>
              <a:t>malignancy was a more frequent indication for LT amongst ERLT recipients.</a:t>
            </a:r>
            <a:br>
              <a:rPr lang="en-GB" sz="1400" dirty="0">
                <a:solidFill>
                  <a:srgbClr val="140032"/>
                </a:solidFill>
                <a:latin typeface="Arial" panose="020B0604020202020204" pitchFamily="34" charset="0"/>
                <a:cs typeface="Arial" panose="020B0604020202020204" pitchFamily="34" charset="0"/>
              </a:rPr>
            </a:br>
            <a:endParaRPr lang="en-GB" sz="1400" dirty="0">
              <a:solidFill>
                <a:srgbClr val="140032"/>
              </a:solidFill>
              <a:latin typeface="Arial" panose="020B0604020202020204" pitchFamily="34" charset="0"/>
              <a:cs typeface="Arial" panose="020B0604020202020204" pitchFamily="34" charset="0"/>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srgbClr val="140032"/>
                </a:solidFill>
                <a:latin typeface="Arial" panose="020B0604020202020204" pitchFamily="34" charset="0"/>
                <a:cs typeface="Arial" panose="020B0604020202020204" pitchFamily="34" charset="0"/>
              </a:rPr>
              <a:t>Cold ischemic time (CIT) was significantly longer in ERLT (p&lt;0.001)</a:t>
            </a:r>
            <a:br>
              <a:rPr lang="en-GB" sz="1400" dirty="0">
                <a:solidFill>
                  <a:srgbClr val="140032"/>
                </a:solidFill>
                <a:latin typeface="Arial" panose="020B0604020202020204" pitchFamily="34" charset="0"/>
                <a:cs typeface="Arial" panose="020B0604020202020204" pitchFamily="34" charset="0"/>
              </a:rPr>
            </a:br>
            <a:endParaRPr lang="en-GB" sz="1400" dirty="0">
              <a:solidFill>
                <a:srgbClr val="140032"/>
              </a:solidFill>
              <a:latin typeface="Arial" panose="020B0604020202020204" pitchFamily="34" charset="0"/>
              <a:cs typeface="Arial" panose="020B0604020202020204" pitchFamily="34" charset="0"/>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In-situ ERLT splitting frequency was 43.7% </a:t>
            </a:r>
            <a:b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br>
            <a:endPar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graphicFrame>
        <p:nvGraphicFramePr>
          <p:cNvPr id="57" name="Table 56">
            <a:extLst>
              <a:ext uri="{FF2B5EF4-FFF2-40B4-BE49-F238E27FC236}">
                <a16:creationId xmlns:a16="http://schemas.microsoft.com/office/drawing/2014/main" id="{9735B837-FCD0-FB47-277D-716326B21D4C}"/>
              </a:ext>
            </a:extLst>
          </p:cNvPr>
          <p:cNvGraphicFramePr>
            <a:graphicFrameLocks noGrp="1"/>
          </p:cNvGraphicFramePr>
          <p:nvPr/>
        </p:nvGraphicFramePr>
        <p:xfrm>
          <a:off x="5825644" y="3072600"/>
          <a:ext cx="5749643" cy="2919409"/>
        </p:xfrm>
        <a:graphic>
          <a:graphicData uri="http://schemas.openxmlformats.org/drawingml/2006/table">
            <a:tbl>
              <a:tblPr firstRow="1" firstCol="1" bandRow="1"/>
              <a:tblGrid>
                <a:gridCol w="2559045">
                  <a:extLst>
                    <a:ext uri="{9D8B030D-6E8A-4147-A177-3AD203B41FA5}">
                      <a16:colId xmlns:a16="http://schemas.microsoft.com/office/drawing/2014/main" val="2466816803"/>
                    </a:ext>
                  </a:extLst>
                </a:gridCol>
                <a:gridCol w="1186496">
                  <a:extLst>
                    <a:ext uri="{9D8B030D-6E8A-4147-A177-3AD203B41FA5}">
                      <a16:colId xmlns:a16="http://schemas.microsoft.com/office/drawing/2014/main" val="1792512451"/>
                    </a:ext>
                  </a:extLst>
                </a:gridCol>
                <a:gridCol w="1091215">
                  <a:extLst>
                    <a:ext uri="{9D8B030D-6E8A-4147-A177-3AD203B41FA5}">
                      <a16:colId xmlns:a16="http://schemas.microsoft.com/office/drawing/2014/main" val="659258081"/>
                    </a:ext>
                  </a:extLst>
                </a:gridCol>
                <a:gridCol w="912887">
                  <a:extLst>
                    <a:ext uri="{9D8B030D-6E8A-4147-A177-3AD203B41FA5}">
                      <a16:colId xmlns:a16="http://schemas.microsoft.com/office/drawing/2014/main" val="3795720019"/>
                    </a:ext>
                  </a:extLst>
                </a:gridCol>
              </a:tblGrid>
              <a:tr h="451339">
                <a:tc>
                  <a:txBody>
                    <a:bodyPr/>
                    <a:lstStyle/>
                    <a:p>
                      <a:pPr algn="l"/>
                      <a:endParaRPr lang="en-SE" sz="1200" kern="100" dirty="0">
                        <a:effectLst/>
                        <a:latin typeface="Aptos" panose="020B00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buNone/>
                      </a:pPr>
                      <a:r>
                        <a:rPr lang="en-SE" sz="1400" b="1" kern="100">
                          <a:effectLst/>
                          <a:latin typeface="Times New Roman" panose="02020603050405020304" pitchFamily="18" charset="0"/>
                          <a:ea typeface="Aptos" panose="020B0004020202020204" pitchFamily="34" charset="0"/>
                          <a:cs typeface="Times New Roman" panose="02020603050405020304" pitchFamily="18" charset="0"/>
                        </a:rPr>
                        <a:t>ERLT</a:t>
                      </a:r>
                      <a:br>
                        <a:rPr lang="en-SE" sz="1400" b="1" kern="100">
                          <a:effectLst/>
                          <a:latin typeface="Times New Roman" panose="02020603050405020304" pitchFamily="18" charset="0"/>
                          <a:ea typeface="Aptos" panose="020B0004020202020204" pitchFamily="34" charset="0"/>
                          <a:cs typeface="Times New Roman" panose="02020603050405020304" pitchFamily="18" charset="0"/>
                        </a:rPr>
                      </a:br>
                      <a:r>
                        <a:rPr lang="en-SE" sz="1200" kern="100">
                          <a:effectLst/>
                          <a:latin typeface="Times New Roman" panose="02020603050405020304" pitchFamily="18" charset="0"/>
                          <a:ea typeface="Aptos" panose="020B0004020202020204" pitchFamily="34" charset="0"/>
                          <a:cs typeface="Times New Roman" panose="02020603050405020304" pitchFamily="18" charset="0"/>
                        </a:rPr>
                        <a:t>N = 139</a:t>
                      </a:r>
                      <a:r>
                        <a:rPr lang="en-SE" sz="1200" i="1" kern="100" baseline="30000">
                          <a:effectLst/>
                          <a:latin typeface="Times New Roman" panose="02020603050405020304" pitchFamily="18" charset="0"/>
                          <a:ea typeface="Aptos" panose="020B0004020202020204" pitchFamily="34" charset="0"/>
                          <a:cs typeface="Times New Roman" panose="02020603050405020304" pitchFamily="18" charset="0"/>
                        </a:rPr>
                        <a:t>1</a:t>
                      </a:r>
                      <a:endParaRPr lang="en-S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buNone/>
                      </a:pPr>
                      <a:r>
                        <a:rPr lang="en-SE" sz="1400" b="1" kern="100">
                          <a:effectLst/>
                          <a:latin typeface="Times New Roman" panose="02020603050405020304" pitchFamily="18" charset="0"/>
                          <a:ea typeface="Aptos" panose="020B0004020202020204" pitchFamily="34" charset="0"/>
                          <a:cs typeface="Times New Roman" panose="02020603050405020304" pitchFamily="18" charset="0"/>
                        </a:rPr>
                        <a:t>sWLT</a:t>
                      </a:r>
                      <a:br>
                        <a:rPr lang="en-SE" sz="1400" b="1" kern="100">
                          <a:effectLst/>
                          <a:latin typeface="Times New Roman" panose="02020603050405020304" pitchFamily="18" charset="0"/>
                          <a:ea typeface="Aptos" panose="020B0004020202020204" pitchFamily="34" charset="0"/>
                          <a:cs typeface="Times New Roman" panose="02020603050405020304" pitchFamily="18" charset="0"/>
                        </a:rPr>
                      </a:br>
                      <a:r>
                        <a:rPr lang="en-SE" sz="1200" kern="100">
                          <a:effectLst/>
                          <a:latin typeface="Times New Roman" panose="02020603050405020304" pitchFamily="18" charset="0"/>
                          <a:ea typeface="Aptos" panose="020B0004020202020204" pitchFamily="34" charset="0"/>
                          <a:cs typeface="Times New Roman" panose="02020603050405020304" pitchFamily="18" charset="0"/>
                        </a:rPr>
                        <a:t>N = 405</a:t>
                      </a:r>
                      <a:r>
                        <a:rPr lang="en-SE" sz="1200" i="1" kern="100" baseline="30000">
                          <a:effectLst/>
                          <a:latin typeface="Times New Roman" panose="02020603050405020304" pitchFamily="18" charset="0"/>
                          <a:ea typeface="Aptos" panose="020B0004020202020204" pitchFamily="34" charset="0"/>
                          <a:cs typeface="Times New Roman" panose="02020603050405020304" pitchFamily="18" charset="0"/>
                        </a:rPr>
                        <a:t>1</a:t>
                      </a:r>
                      <a:endParaRPr lang="en-S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buNone/>
                      </a:pPr>
                      <a:r>
                        <a:rPr lang="en-SE" sz="1200" b="1" kern="100">
                          <a:effectLst/>
                          <a:latin typeface="Times New Roman" panose="02020603050405020304" pitchFamily="18" charset="0"/>
                          <a:ea typeface="Aptos" panose="020B0004020202020204" pitchFamily="34" charset="0"/>
                          <a:cs typeface="Times New Roman" panose="02020603050405020304" pitchFamily="18" charset="0"/>
                        </a:rPr>
                        <a:t>p-value</a:t>
                      </a:r>
                      <a:r>
                        <a:rPr lang="en-SE" sz="1200" b="1" i="1" kern="100" baseline="30000">
                          <a:effectLst/>
                          <a:latin typeface="Times New Roman" panose="02020603050405020304" pitchFamily="18" charset="0"/>
                          <a:ea typeface="Aptos" panose="020B0004020202020204" pitchFamily="34" charset="0"/>
                          <a:cs typeface="Times New Roman" panose="02020603050405020304" pitchFamily="18" charset="0"/>
                        </a:rPr>
                        <a:t>2</a:t>
                      </a:r>
                      <a:endParaRPr lang="en-S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95930004"/>
                  </a:ext>
                </a:extLst>
              </a:tr>
              <a:tr h="217403">
                <a:tc>
                  <a:txBody>
                    <a:bodyPr/>
                    <a:lstStyle/>
                    <a:p>
                      <a:pPr algn="l">
                        <a:buNone/>
                      </a:pPr>
                      <a:r>
                        <a:rPr lang="en-SE" sz="1200" b="1" kern="1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MEAF</a:t>
                      </a:r>
                      <a:endParaRPr lang="en-S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w="28575" cap="flat" cmpd="sng" algn="ctr">
                      <a:solidFill>
                        <a:srgbClr val="000000"/>
                      </a:solidFill>
                      <a:prstDash val="solid"/>
                      <a:round/>
                      <a:headEnd type="none" w="med" len="med"/>
                      <a:tailEnd type="none" w="med" len="med"/>
                    </a:lnT>
                    <a:lnB>
                      <a:noFill/>
                    </a:lnB>
                    <a:solidFill>
                      <a:srgbClr val="F2F2F2"/>
                    </a:solidFill>
                  </a:tcPr>
                </a:tc>
                <a:tc>
                  <a:txBody>
                    <a:bodyPr/>
                    <a:lstStyle/>
                    <a:p>
                      <a:pPr algn="ctr">
                        <a:buNone/>
                      </a:pPr>
                      <a:r>
                        <a:rPr lang="en-SE" sz="1200" b="1" kern="1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6.93 (1.40)</a:t>
                      </a:r>
                      <a:endParaRPr lang="en-S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w="28575" cap="flat" cmpd="sng" algn="ctr">
                      <a:solidFill>
                        <a:srgbClr val="000000"/>
                      </a:solidFill>
                      <a:prstDash val="solid"/>
                      <a:round/>
                      <a:headEnd type="none" w="med" len="med"/>
                      <a:tailEnd type="none" w="med" len="med"/>
                    </a:lnT>
                    <a:lnB>
                      <a:noFill/>
                    </a:lnB>
                    <a:solidFill>
                      <a:srgbClr val="F2F2F2"/>
                    </a:solidFill>
                  </a:tcPr>
                </a:tc>
                <a:tc>
                  <a:txBody>
                    <a:bodyPr/>
                    <a:lstStyle/>
                    <a:p>
                      <a:pPr algn="ctr">
                        <a:buNone/>
                      </a:pPr>
                      <a:r>
                        <a:rPr lang="en-SE" sz="1200" b="1" kern="1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5.79 (1.47)</a:t>
                      </a:r>
                      <a:endParaRPr lang="en-S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w="28575" cap="flat" cmpd="sng" algn="ctr">
                      <a:solidFill>
                        <a:srgbClr val="000000"/>
                      </a:solidFill>
                      <a:prstDash val="solid"/>
                      <a:round/>
                      <a:headEnd type="none" w="med" len="med"/>
                      <a:tailEnd type="none" w="med" len="med"/>
                    </a:lnT>
                    <a:lnB>
                      <a:noFill/>
                    </a:lnB>
                    <a:solidFill>
                      <a:srgbClr val="F2F2F2"/>
                    </a:solidFill>
                  </a:tcPr>
                </a:tc>
                <a:tc>
                  <a:txBody>
                    <a:bodyPr/>
                    <a:lstStyle/>
                    <a:p>
                      <a:pPr algn="ctr">
                        <a:buNone/>
                      </a:pPr>
                      <a:r>
                        <a:rPr lang="en-SE" sz="1200" b="1" kern="1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&lt;0.001</a:t>
                      </a:r>
                      <a:endParaRPr lang="en-S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w="28575" cap="flat" cmpd="sng" algn="ctr">
                      <a:solidFill>
                        <a:srgbClr val="000000"/>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3109807517"/>
                  </a:ext>
                </a:extLst>
              </a:tr>
              <a:tr h="217403">
                <a:tc>
                  <a:txBody>
                    <a:bodyPr/>
                    <a:lstStyle/>
                    <a:p>
                      <a:pPr algn="l">
                        <a:buNone/>
                      </a:pPr>
                      <a:r>
                        <a:rPr lang="en-SE" sz="1200" b="1" kern="100">
                          <a:effectLst/>
                          <a:latin typeface="Times New Roman" panose="02020603050405020304" pitchFamily="18" charset="0"/>
                          <a:ea typeface="Aptos" panose="020B0004020202020204" pitchFamily="34" charset="0"/>
                          <a:cs typeface="Times New Roman" panose="02020603050405020304" pitchFamily="18" charset="0"/>
                        </a:rPr>
                        <a:t>Severe complications</a:t>
                      </a:r>
                      <a:endParaRPr lang="en-S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SE" sz="1200" b="1" kern="100">
                          <a:effectLst/>
                          <a:latin typeface="Times New Roman" panose="02020603050405020304" pitchFamily="18" charset="0"/>
                          <a:ea typeface="Aptos" panose="020B0004020202020204" pitchFamily="34" charset="0"/>
                          <a:cs typeface="Times New Roman" panose="02020603050405020304" pitchFamily="18" charset="0"/>
                        </a:rPr>
                        <a:t>56.2%</a:t>
                      </a:r>
                      <a:endParaRPr lang="en-S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SE" sz="1200" b="1" kern="100">
                          <a:effectLst/>
                          <a:latin typeface="Times New Roman" panose="02020603050405020304" pitchFamily="18" charset="0"/>
                          <a:ea typeface="Aptos" panose="020B0004020202020204" pitchFamily="34" charset="0"/>
                          <a:cs typeface="Times New Roman" panose="02020603050405020304" pitchFamily="18" charset="0"/>
                        </a:rPr>
                        <a:t>39.7%</a:t>
                      </a:r>
                      <a:endParaRPr lang="en-S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SE" sz="1200" b="1" kern="100">
                          <a:effectLst/>
                          <a:latin typeface="Times New Roman" panose="02020603050405020304" pitchFamily="18" charset="0"/>
                          <a:ea typeface="Aptos" panose="020B0004020202020204" pitchFamily="34" charset="0"/>
                          <a:cs typeface="Times New Roman" panose="02020603050405020304" pitchFamily="18" charset="0"/>
                        </a:rPr>
                        <a:t>0.002</a:t>
                      </a:r>
                      <a:endParaRPr lang="en-S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2114269449"/>
                  </a:ext>
                </a:extLst>
              </a:tr>
              <a:tr h="217403">
                <a:tc>
                  <a:txBody>
                    <a:bodyPr/>
                    <a:lstStyle/>
                    <a:p>
                      <a:pPr algn="l">
                        <a:buNone/>
                      </a:pPr>
                      <a:r>
                        <a:rPr lang="en-SE" sz="12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Biliary complications</a:t>
                      </a:r>
                      <a:endParaRPr lang="en-SE"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solidFill>
                      <a:srgbClr val="F2F2F2"/>
                    </a:solidFill>
                  </a:tcPr>
                </a:tc>
                <a:tc>
                  <a:txBody>
                    <a:bodyPr/>
                    <a:lstStyle/>
                    <a:p>
                      <a:pPr algn="ctr">
                        <a:buNone/>
                      </a:pPr>
                      <a:r>
                        <a:rPr lang="en-SE" sz="1200" b="1" kern="1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41.1%</a:t>
                      </a:r>
                      <a:endParaRPr lang="en-S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solidFill>
                      <a:srgbClr val="F2F2F2"/>
                    </a:solidFill>
                  </a:tcPr>
                </a:tc>
                <a:tc>
                  <a:txBody>
                    <a:bodyPr/>
                    <a:lstStyle/>
                    <a:p>
                      <a:pPr algn="ctr">
                        <a:buNone/>
                      </a:pPr>
                      <a:r>
                        <a:rPr lang="en-SE" sz="1200" b="1" kern="1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14.2%</a:t>
                      </a:r>
                      <a:endParaRPr lang="en-S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solidFill>
                      <a:srgbClr val="F2F2F2"/>
                    </a:solidFill>
                  </a:tcPr>
                </a:tc>
                <a:tc>
                  <a:txBody>
                    <a:bodyPr/>
                    <a:lstStyle/>
                    <a:p>
                      <a:pPr algn="ctr">
                        <a:buNone/>
                      </a:pPr>
                      <a:r>
                        <a:rPr lang="en-SE" sz="1200" b="1" kern="1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&lt;0.001</a:t>
                      </a:r>
                      <a:endParaRPr lang="en-S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solidFill>
                      <a:srgbClr val="F2F2F2"/>
                    </a:solidFill>
                  </a:tcPr>
                </a:tc>
                <a:extLst>
                  <a:ext uri="{0D108BD9-81ED-4DB2-BD59-A6C34878D82A}">
                    <a16:rowId xmlns:a16="http://schemas.microsoft.com/office/drawing/2014/main" val="779903656"/>
                  </a:ext>
                </a:extLst>
              </a:tr>
              <a:tr h="275827">
                <a:tc>
                  <a:txBody>
                    <a:bodyPr/>
                    <a:lstStyle/>
                    <a:p>
                      <a:pPr marL="342900" lvl="0" indent="-342900" algn="l">
                        <a:buFont typeface="Times New Roman" panose="02020603050405020304" pitchFamily="18" charset="0"/>
                        <a:buChar char="-"/>
                      </a:pPr>
                      <a:r>
                        <a:rPr lang="en-SE" sz="1200" b="1" kern="100">
                          <a:effectLst/>
                          <a:latin typeface="Times New Roman" panose="02020603050405020304" pitchFamily="18" charset="0"/>
                          <a:ea typeface="Aptos" panose="020B0004020202020204" pitchFamily="34" charset="0"/>
                          <a:cs typeface="Times New Roman" panose="02020603050405020304" pitchFamily="18" charset="0"/>
                        </a:rPr>
                        <a:t>Biliary anastomotic stricture</a:t>
                      </a:r>
                      <a:endParaRPr lang="en-S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SE" sz="1200" b="1" kern="100">
                          <a:effectLst/>
                          <a:latin typeface="Times New Roman" panose="02020603050405020304" pitchFamily="18" charset="0"/>
                          <a:ea typeface="Aptos" panose="020B0004020202020204" pitchFamily="34" charset="0"/>
                          <a:cs typeface="Times New Roman" panose="02020603050405020304" pitchFamily="18" charset="0"/>
                        </a:rPr>
                        <a:t>Similar</a:t>
                      </a:r>
                      <a:endParaRPr lang="en-S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SE" sz="1200" b="1" kern="100" dirty="0">
                          <a:effectLst/>
                          <a:latin typeface="Times New Roman" panose="02020603050405020304" pitchFamily="18" charset="0"/>
                          <a:ea typeface="Aptos" panose="020B0004020202020204" pitchFamily="34" charset="0"/>
                          <a:cs typeface="Times New Roman" panose="02020603050405020304" pitchFamily="18" charset="0"/>
                        </a:rPr>
                        <a:t>Similar</a:t>
                      </a:r>
                      <a:endParaRPr lang="en-SE"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SE" sz="1200" b="1" kern="100">
                          <a:effectLst/>
                          <a:latin typeface="Times New Roman" panose="02020603050405020304" pitchFamily="18" charset="0"/>
                          <a:ea typeface="Aptos" panose="020B0004020202020204" pitchFamily="34" charset="0"/>
                          <a:cs typeface="Times New Roman" panose="02020603050405020304" pitchFamily="18" charset="0"/>
                        </a:rPr>
                        <a:t>–</a:t>
                      </a:r>
                      <a:endParaRPr lang="en-S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2727505918"/>
                  </a:ext>
                </a:extLst>
              </a:tr>
              <a:tr h="275827">
                <a:tc>
                  <a:txBody>
                    <a:bodyPr/>
                    <a:lstStyle/>
                    <a:p>
                      <a:pPr marL="342900" lvl="0" indent="-342900" algn="l">
                        <a:buFont typeface="Times New Roman" panose="02020603050405020304" pitchFamily="18" charset="0"/>
                        <a:buChar char="-"/>
                      </a:pPr>
                      <a:r>
                        <a:rPr lang="en-SE" sz="1200" b="1" kern="1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Biliary anastomotic leakage</a:t>
                      </a:r>
                      <a:endParaRPr lang="en-S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solidFill>
                      <a:srgbClr val="F2F2F2"/>
                    </a:solidFill>
                  </a:tcPr>
                </a:tc>
                <a:tc>
                  <a:txBody>
                    <a:bodyPr/>
                    <a:lstStyle/>
                    <a:p>
                      <a:pPr algn="ctr">
                        <a:buNone/>
                      </a:pPr>
                      <a:r>
                        <a:rPr lang="en-SE" sz="1200" b="1" kern="1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13.4%</a:t>
                      </a:r>
                      <a:endParaRPr lang="en-S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solidFill>
                      <a:srgbClr val="F2F2F2"/>
                    </a:solidFill>
                  </a:tcPr>
                </a:tc>
                <a:tc>
                  <a:txBody>
                    <a:bodyPr/>
                    <a:lstStyle/>
                    <a:p>
                      <a:pPr algn="ctr">
                        <a:buNone/>
                      </a:pPr>
                      <a:r>
                        <a:rPr lang="en-SE" sz="1200" b="1" kern="1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7.0%</a:t>
                      </a:r>
                      <a:endParaRPr lang="en-S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solidFill>
                      <a:srgbClr val="F2F2F2"/>
                    </a:solidFill>
                  </a:tcPr>
                </a:tc>
                <a:tc>
                  <a:txBody>
                    <a:bodyPr/>
                    <a:lstStyle/>
                    <a:p>
                      <a:pPr algn="ctr">
                        <a:buNone/>
                      </a:pPr>
                      <a:r>
                        <a:rPr lang="en-SE" sz="1200" b="1" kern="1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0.031</a:t>
                      </a:r>
                      <a:endParaRPr lang="en-S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solidFill>
                      <a:srgbClr val="F2F2F2"/>
                    </a:solidFill>
                  </a:tcPr>
                </a:tc>
                <a:extLst>
                  <a:ext uri="{0D108BD9-81ED-4DB2-BD59-A6C34878D82A}">
                    <a16:rowId xmlns:a16="http://schemas.microsoft.com/office/drawing/2014/main" val="2888971197"/>
                  </a:ext>
                </a:extLst>
              </a:tr>
              <a:tr h="275827">
                <a:tc>
                  <a:txBody>
                    <a:bodyPr/>
                    <a:lstStyle/>
                    <a:p>
                      <a:pPr marL="342900" lvl="0" indent="-342900" algn="l">
                        <a:buFont typeface="Times New Roman" panose="02020603050405020304" pitchFamily="18" charset="0"/>
                        <a:buChar char="-"/>
                      </a:pPr>
                      <a:r>
                        <a:rPr lang="en-SE" sz="1200" b="1" kern="100" dirty="0">
                          <a:effectLst/>
                          <a:latin typeface="Times New Roman" panose="02020603050405020304" pitchFamily="18" charset="0"/>
                          <a:ea typeface="Aptos" panose="020B0004020202020204" pitchFamily="34" charset="0"/>
                          <a:cs typeface="Times New Roman" panose="02020603050405020304" pitchFamily="18" charset="0"/>
                        </a:rPr>
                        <a:t>Non-anastomotic stricture</a:t>
                      </a:r>
                      <a:endParaRPr lang="en-SE"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SE" sz="1200" b="1" kern="100">
                          <a:effectLst/>
                          <a:latin typeface="Times New Roman" panose="02020603050405020304" pitchFamily="18" charset="0"/>
                          <a:ea typeface="Aptos" panose="020B0004020202020204" pitchFamily="34" charset="0"/>
                          <a:cs typeface="Times New Roman" panose="02020603050405020304" pitchFamily="18" charset="0"/>
                        </a:rPr>
                        <a:t>10.1%</a:t>
                      </a:r>
                      <a:endParaRPr lang="en-S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SE" sz="1200" b="1" kern="100">
                          <a:effectLst/>
                          <a:latin typeface="Times New Roman" panose="02020603050405020304" pitchFamily="18" charset="0"/>
                          <a:ea typeface="Aptos" panose="020B0004020202020204" pitchFamily="34" charset="0"/>
                          <a:cs typeface="Times New Roman" panose="02020603050405020304" pitchFamily="18" charset="0"/>
                        </a:rPr>
                        <a:t>1.7%</a:t>
                      </a:r>
                      <a:endParaRPr lang="en-S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SE" sz="1200" b="1" kern="100">
                          <a:effectLst/>
                          <a:latin typeface="Times New Roman" panose="02020603050405020304" pitchFamily="18" charset="0"/>
                          <a:ea typeface="Aptos" panose="020B0004020202020204" pitchFamily="34" charset="0"/>
                          <a:cs typeface="Times New Roman" panose="02020603050405020304" pitchFamily="18" charset="0"/>
                        </a:rPr>
                        <a:t>&lt;0.001</a:t>
                      </a:r>
                      <a:endParaRPr lang="en-S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3612469749"/>
                  </a:ext>
                </a:extLst>
              </a:tr>
              <a:tr h="275827">
                <a:tc>
                  <a:txBody>
                    <a:bodyPr/>
                    <a:lstStyle/>
                    <a:p>
                      <a:pPr marL="342900" lvl="0" indent="-342900" algn="l">
                        <a:buFont typeface="Times New Roman" panose="02020603050405020304" pitchFamily="18" charset="0"/>
                        <a:buChar char="-"/>
                      </a:pPr>
                      <a:r>
                        <a:rPr lang="en-SE" sz="1200" b="1" kern="1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Cut-surface biliary leakage</a:t>
                      </a:r>
                      <a:endParaRPr lang="en-S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solidFill>
                      <a:srgbClr val="F2F2F2"/>
                    </a:solidFill>
                  </a:tcPr>
                </a:tc>
                <a:tc>
                  <a:txBody>
                    <a:bodyPr/>
                    <a:lstStyle/>
                    <a:p>
                      <a:pPr algn="ctr">
                        <a:buNone/>
                      </a:pPr>
                      <a:r>
                        <a:rPr lang="en-SE" sz="1200" b="1" kern="1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23.6%</a:t>
                      </a:r>
                      <a:endParaRPr lang="en-S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solidFill>
                      <a:srgbClr val="F2F2F2"/>
                    </a:solidFill>
                  </a:tcPr>
                </a:tc>
                <a:tc>
                  <a:txBody>
                    <a:bodyPr/>
                    <a:lstStyle/>
                    <a:p>
                      <a:pPr algn="ctr">
                        <a:buNone/>
                      </a:pPr>
                      <a:r>
                        <a:rPr lang="en-SE" sz="1200" b="1" kern="1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a:t>
                      </a:r>
                      <a:endParaRPr lang="en-S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solidFill>
                      <a:srgbClr val="F2F2F2"/>
                    </a:solidFill>
                  </a:tcPr>
                </a:tc>
                <a:tc>
                  <a:txBody>
                    <a:bodyPr/>
                    <a:lstStyle/>
                    <a:p>
                      <a:pPr algn="ctr">
                        <a:buNone/>
                      </a:pPr>
                      <a:r>
                        <a:rPr lang="en-SE" sz="1200" b="1" kern="1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a:t>
                      </a:r>
                      <a:endParaRPr lang="en-S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solidFill>
                      <a:srgbClr val="F2F2F2"/>
                    </a:solidFill>
                  </a:tcPr>
                </a:tc>
                <a:extLst>
                  <a:ext uri="{0D108BD9-81ED-4DB2-BD59-A6C34878D82A}">
                    <a16:rowId xmlns:a16="http://schemas.microsoft.com/office/drawing/2014/main" val="956569813"/>
                  </a:ext>
                </a:extLst>
              </a:tr>
              <a:tr h="217403">
                <a:tc>
                  <a:txBody>
                    <a:bodyPr/>
                    <a:lstStyle/>
                    <a:p>
                      <a:pPr algn="l">
                        <a:buNone/>
                      </a:pPr>
                      <a:r>
                        <a:rPr lang="en-SE" sz="1200" b="1" kern="100">
                          <a:effectLst/>
                          <a:latin typeface="Times New Roman" panose="02020603050405020304" pitchFamily="18" charset="0"/>
                          <a:ea typeface="Aptos" panose="020B0004020202020204" pitchFamily="34" charset="0"/>
                          <a:cs typeface="Times New Roman" panose="02020603050405020304" pitchFamily="18" charset="0"/>
                        </a:rPr>
                        <a:t>Hepatic artery thrombosis</a:t>
                      </a:r>
                      <a:endParaRPr lang="en-S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SE" sz="1200" b="1" kern="100">
                          <a:effectLst/>
                          <a:latin typeface="Times New Roman" panose="02020603050405020304" pitchFamily="18" charset="0"/>
                          <a:ea typeface="Aptos" panose="020B0004020202020204" pitchFamily="34" charset="0"/>
                          <a:cs typeface="Times New Roman" panose="02020603050405020304" pitchFamily="18" charset="0"/>
                        </a:rPr>
                        <a:t>9.4%</a:t>
                      </a:r>
                      <a:endParaRPr lang="en-S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SE" sz="1200" b="1" kern="100">
                          <a:effectLst/>
                          <a:latin typeface="Times New Roman" panose="02020603050405020304" pitchFamily="18" charset="0"/>
                          <a:ea typeface="Aptos" panose="020B0004020202020204" pitchFamily="34" charset="0"/>
                          <a:cs typeface="Times New Roman" panose="02020603050405020304" pitchFamily="18" charset="0"/>
                        </a:rPr>
                        <a:t>3.2%</a:t>
                      </a:r>
                      <a:endParaRPr lang="en-S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en-SE" sz="1200" b="1" kern="100">
                          <a:effectLst/>
                          <a:latin typeface="Times New Roman" panose="02020603050405020304" pitchFamily="18" charset="0"/>
                          <a:ea typeface="Aptos" panose="020B0004020202020204" pitchFamily="34" charset="0"/>
                          <a:cs typeface="Times New Roman" panose="02020603050405020304" pitchFamily="18" charset="0"/>
                        </a:rPr>
                        <a:t>0.007</a:t>
                      </a:r>
                      <a:endParaRPr lang="en-S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697857631"/>
                  </a:ext>
                </a:extLst>
              </a:tr>
              <a:tr h="217403">
                <a:tc>
                  <a:txBody>
                    <a:bodyPr/>
                    <a:lstStyle/>
                    <a:p>
                      <a:pPr algn="l">
                        <a:buNone/>
                      </a:pPr>
                      <a:r>
                        <a:rPr lang="en-SE" sz="1200" b="1" kern="1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Graft loss &lt;12 months</a:t>
                      </a:r>
                      <a:endParaRPr lang="en-S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solidFill>
                      <a:srgbClr val="F2F2F2"/>
                    </a:solidFill>
                  </a:tcPr>
                </a:tc>
                <a:tc>
                  <a:txBody>
                    <a:bodyPr/>
                    <a:lstStyle/>
                    <a:p>
                      <a:pPr algn="ctr">
                        <a:buNone/>
                      </a:pPr>
                      <a:r>
                        <a:rPr lang="en-SE" sz="1200" b="1" kern="1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19.4%</a:t>
                      </a:r>
                      <a:endParaRPr lang="en-S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solidFill>
                      <a:srgbClr val="F2F2F2"/>
                    </a:solidFill>
                  </a:tcPr>
                </a:tc>
                <a:tc>
                  <a:txBody>
                    <a:bodyPr/>
                    <a:lstStyle/>
                    <a:p>
                      <a:pPr algn="ctr">
                        <a:buNone/>
                      </a:pPr>
                      <a:r>
                        <a:rPr lang="en-SE" sz="1200" b="1" kern="1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7.2%</a:t>
                      </a:r>
                      <a:endParaRPr lang="en-S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solidFill>
                      <a:srgbClr val="F2F2F2"/>
                    </a:solidFill>
                  </a:tcPr>
                </a:tc>
                <a:tc>
                  <a:txBody>
                    <a:bodyPr/>
                    <a:lstStyle/>
                    <a:p>
                      <a:pPr algn="ctr">
                        <a:buNone/>
                      </a:pPr>
                      <a:r>
                        <a:rPr lang="en-SE" sz="1200" b="1" kern="1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&lt;0.001</a:t>
                      </a:r>
                      <a:endParaRPr lang="en-SE"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solidFill>
                      <a:srgbClr val="F2F2F2"/>
                    </a:solidFill>
                  </a:tcPr>
                </a:tc>
                <a:extLst>
                  <a:ext uri="{0D108BD9-81ED-4DB2-BD59-A6C34878D82A}">
                    <a16:rowId xmlns:a16="http://schemas.microsoft.com/office/drawing/2014/main" val="131821175"/>
                  </a:ext>
                </a:extLst>
              </a:tr>
              <a:tr h="277747">
                <a:tc gridSpan="4">
                  <a:txBody>
                    <a:bodyPr/>
                    <a:lstStyle/>
                    <a:p>
                      <a:pPr algn="l">
                        <a:buNone/>
                      </a:pPr>
                      <a:r>
                        <a:rPr lang="en-SE" sz="800" i="1" kern="100" baseline="30000" dirty="0">
                          <a:effectLst/>
                          <a:latin typeface="Times New Roman" panose="02020603050405020304" pitchFamily="18" charset="0"/>
                          <a:ea typeface="Aptos" panose="020B0004020202020204" pitchFamily="34" charset="0"/>
                          <a:cs typeface="Times New Roman" panose="02020603050405020304" pitchFamily="18" charset="0"/>
                        </a:rPr>
                        <a:t>1</a:t>
                      </a:r>
                      <a:r>
                        <a:rPr lang="en-SE" sz="800" kern="100" dirty="0">
                          <a:effectLst/>
                          <a:latin typeface="Times New Roman" panose="02020603050405020304" pitchFamily="18" charset="0"/>
                          <a:ea typeface="Aptos" panose="020B0004020202020204" pitchFamily="34" charset="0"/>
                          <a:cs typeface="Times New Roman" panose="02020603050405020304" pitchFamily="18" charset="0"/>
                        </a:rPr>
                        <a:t> Mean (SD); n (%)</a:t>
                      </a:r>
                      <a:br>
                        <a:rPr lang="en-SE" sz="800" kern="100" dirty="0">
                          <a:effectLst/>
                          <a:latin typeface="Times New Roman" panose="02020603050405020304" pitchFamily="18" charset="0"/>
                          <a:ea typeface="Aptos" panose="020B0004020202020204" pitchFamily="34" charset="0"/>
                          <a:cs typeface="Times New Roman" panose="02020603050405020304" pitchFamily="18" charset="0"/>
                        </a:rPr>
                      </a:br>
                      <a:r>
                        <a:rPr lang="en-SE" sz="800" i="1" kern="100" baseline="30000" dirty="0">
                          <a:effectLst/>
                          <a:latin typeface="Times New Roman" panose="02020603050405020304" pitchFamily="18" charset="0"/>
                          <a:ea typeface="Aptos" panose="020B0004020202020204" pitchFamily="34" charset="0"/>
                          <a:cs typeface="Times New Roman" panose="02020603050405020304" pitchFamily="18" charset="0"/>
                        </a:rPr>
                        <a:t>2</a:t>
                      </a:r>
                      <a:r>
                        <a:rPr lang="en-SE" sz="800" kern="100" dirty="0">
                          <a:effectLst/>
                          <a:latin typeface="Times New Roman" panose="02020603050405020304" pitchFamily="18" charset="0"/>
                          <a:ea typeface="Aptos" panose="020B0004020202020204" pitchFamily="34" charset="0"/>
                          <a:cs typeface="Times New Roman" panose="02020603050405020304" pitchFamily="18" charset="0"/>
                        </a:rPr>
                        <a:t> Design-based KruskalWallis test; Pearson’s X^2: Rao &amp; Scott adjustment</a:t>
                      </a:r>
                      <a:endParaRPr lang="en-SE"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46240897"/>
                  </a:ext>
                </a:extLst>
              </a:tr>
            </a:tbl>
          </a:graphicData>
        </a:graphic>
      </p:graphicFrame>
      <p:pic>
        <p:nvPicPr>
          <p:cNvPr id="59" name="Picture 58" descr="A diagram of a patient's blood transfusion&#10;&#10;AI-generated content may be incorrect.">
            <a:extLst>
              <a:ext uri="{FF2B5EF4-FFF2-40B4-BE49-F238E27FC236}">
                <a16:creationId xmlns:a16="http://schemas.microsoft.com/office/drawing/2014/main" id="{1B3A0055-BA37-4D3B-4706-86CD13C93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570" y="2720329"/>
            <a:ext cx="5159545" cy="3766842"/>
          </a:xfrm>
          <a:prstGeom prst="rect">
            <a:avLst/>
          </a:prstGeom>
        </p:spPr>
      </p:pic>
      <p:grpSp>
        <p:nvGrpSpPr>
          <p:cNvPr id="7" name="Groupe 1">
            <a:extLst>
              <a:ext uri="{FF2B5EF4-FFF2-40B4-BE49-F238E27FC236}">
                <a16:creationId xmlns:a16="http://schemas.microsoft.com/office/drawing/2014/main" id="{37893F1D-2EB4-655E-E93E-0C7CD06A58FF}"/>
              </a:ext>
            </a:extLst>
          </p:cNvPr>
          <p:cNvGrpSpPr/>
          <p:nvPr/>
        </p:nvGrpSpPr>
        <p:grpSpPr>
          <a:xfrm>
            <a:off x="11575287" y="44389"/>
            <a:ext cx="525242" cy="509983"/>
            <a:chOff x="4213599" y="3634223"/>
            <a:chExt cx="485297" cy="471198"/>
          </a:xfrm>
        </p:grpSpPr>
        <p:sp>
          <p:nvSpPr>
            <p:cNvPr id="15" name="Ellipse 3">
              <a:hlinkClick r:id="rId4" action="ppaction://hlinksldjump"/>
              <a:extLst>
                <a:ext uri="{FF2B5EF4-FFF2-40B4-BE49-F238E27FC236}">
                  <a16:creationId xmlns:a16="http://schemas.microsoft.com/office/drawing/2014/main" id="{E9BF62DE-9412-A5CF-F7B1-B0B67E8F2BA2}"/>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B639ACF9-11CF-C8AE-6D8C-0D89CFE7C0B6}"/>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8" name="Forme libre : forme 15">
              <a:extLst>
                <a:ext uri="{FF2B5EF4-FFF2-40B4-BE49-F238E27FC236}">
                  <a16:creationId xmlns:a16="http://schemas.microsoft.com/office/drawing/2014/main" id="{2B3BC17E-14A9-AA8D-637D-679847BFC050}"/>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FC765394-AF2D-EA20-F8A9-44C09BB16AF5}"/>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0" name="Forme libre : forme 17">
              <a:extLst>
                <a:ext uri="{FF2B5EF4-FFF2-40B4-BE49-F238E27FC236}">
                  <a16:creationId xmlns:a16="http://schemas.microsoft.com/office/drawing/2014/main" id="{40456C8D-F68F-8A79-C8F0-FA3F66C1C1BC}"/>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21" name="Rectangle 20">
            <a:hlinkClick r:id="rId4" action="ppaction://hlinksldjump"/>
            <a:extLst>
              <a:ext uri="{FF2B5EF4-FFF2-40B4-BE49-F238E27FC236}">
                <a16:creationId xmlns:a16="http://schemas.microsoft.com/office/drawing/2014/main" id="{0D362098-3C41-F8E7-E7DF-B3E0B9686142}"/>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TextBox 29">
            <a:extLst>
              <a:ext uri="{FF2B5EF4-FFF2-40B4-BE49-F238E27FC236}">
                <a16:creationId xmlns:a16="http://schemas.microsoft.com/office/drawing/2014/main" id="{C7938A7B-76FA-2B91-4935-1779FEFE0061}"/>
              </a:ext>
            </a:extLst>
          </p:cNvPr>
          <p:cNvSpPr txBox="1"/>
          <p:nvPr/>
        </p:nvSpPr>
        <p:spPr>
          <a:xfrm>
            <a:off x="0"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err="1">
                <a:latin typeface="Arial" panose="020B0604020202020204" pitchFamily="34" charset="0"/>
                <a:cs typeface="Arial" panose="020B0604020202020204" pitchFamily="34" charset="0"/>
              </a:rPr>
              <a:t>Nilsén</a:t>
            </a:r>
            <a:r>
              <a:rPr lang="en-US" sz="1000" dirty="0">
                <a:latin typeface="Arial" panose="020B0604020202020204" pitchFamily="34" charset="0"/>
                <a:cs typeface="Arial" panose="020B0604020202020204" pitchFamily="34" charset="0"/>
              </a:rPr>
              <a:t> V. et al., ESOT Congress 2025 (Abstract 2593)</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7359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6A31595-BA63-F544-69D3-678D829A572A}"/>
              </a:ext>
            </a:extLst>
          </p:cNvPr>
          <p:cNvSpPr txBox="1"/>
          <p:nvPr/>
        </p:nvSpPr>
        <p:spPr>
          <a:xfrm>
            <a:off x="665356" y="1802200"/>
            <a:ext cx="10861288" cy="2239844"/>
          </a:xfrm>
          <a:prstGeom prst="rect">
            <a:avLst/>
          </a:prstGeom>
          <a:noFill/>
        </p:spPr>
        <p:txBody>
          <a:bodyPr wrap="square">
            <a:spAutoFit/>
          </a:body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This slide deck is designed for personal educational purposes only and should not be utilised for making patient management decisions. It is important to verify all information provided before treating patients or applying any therapies mentioned in these materials.</a:t>
            </a:r>
            <a:endParaRPr kumimoji="0" lang="en-GB" sz="2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8" name="Title 2">
            <a:extLst>
              <a:ext uri="{FF2B5EF4-FFF2-40B4-BE49-F238E27FC236}">
                <a16:creationId xmlns:a16="http://schemas.microsoft.com/office/drawing/2014/main" id="{92B0DC18-8CA5-00DA-627F-7397CBD01220}"/>
              </a:ext>
            </a:extLst>
          </p:cNvPr>
          <p:cNvSpPr>
            <a:spLocks noGrp="1"/>
          </p:cNvSpPr>
          <p:nvPr>
            <p:ph type="title"/>
          </p:nvPr>
        </p:nvSpPr>
        <p:spPr>
          <a:xfrm>
            <a:off x="315992" y="146101"/>
            <a:ext cx="10515600" cy="402626"/>
          </a:xfrm>
        </p:spPr>
        <p:txBody>
          <a:bodyPr>
            <a:normAutofit fontScale="90000"/>
          </a:bodyPr>
          <a:lstStyle/>
          <a:p>
            <a:r>
              <a:rPr lang="en-GB" dirty="0">
                <a:latin typeface="Arial" panose="020B0604020202020204" pitchFamily="34" charset="0"/>
                <a:cs typeface="Arial" panose="020B0604020202020204" pitchFamily="34" charset="0"/>
              </a:rPr>
              <a:t>Disclaimer</a:t>
            </a:r>
          </a:p>
        </p:txBody>
      </p:sp>
      <p:sp>
        <p:nvSpPr>
          <p:cNvPr id="9" name="Rectangle 8">
            <a:extLst>
              <a:ext uri="{FF2B5EF4-FFF2-40B4-BE49-F238E27FC236}">
                <a16:creationId xmlns:a16="http://schemas.microsoft.com/office/drawing/2014/main" id="{EAAF4925-F8A1-E6BF-040B-71CCC076132D}"/>
              </a:ext>
            </a:extLst>
          </p:cNvPr>
          <p:cNvSpPr/>
          <p:nvPr/>
        </p:nvSpPr>
        <p:spPr>
          <a:xfrm>
            <a:off x="0" y="637557"/>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44453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D5D43-1396-AE64-83A3-358D86F637AA}"/>
            </a:ext>
          </a:extLst>
        </p:cNvPr>
        <p:cNvGrpSpPr/>
        <p:nvPr/>
      </p:nvGrpSpPr>
      <p:grpSpPr>
        <a:xfrm>
          <a:off x="0" y="0"/>
          <a:ext cx="0" cy="0"/>
          <a:chOff x="0" y="0"/>
          <a:chExt cx="0" cy="0"/>
        </a:xfrm>
      </p:grpSpPr>
      <p:grpSp>
        <p:nvGrpSpPr>
          <p:cNvPr id="36" name="Group 35">
            <a:extLst>
              <a:ext uri="{FF2B5EF4-FFF2-40B4-BE49-F238E27FC236}">
                <a16:creationId xmlns:a16="http://schemas.microsoft.com/office/drawing/2014/main" id="{4CD71F35-A8B9-B28C-3CFA-ED40A0F3FF4F}"/>
              </a:ext>
            </a:extLst>
          </p:cNvPr>
          <p:cNvGrpSpPr/>
          <p:nvPr/>
        </p:nvGrpSpPr>
        <p:grpSpPr>
          <a:xfrm>
            <a:off x="6937105" y="3395026"/>
            <a:ext cx="4199325" cy="2622478"/>
            <a:chOff x="6937105" y="3419090"/>
            <a:chExt cx="4199325" cy="2622478"/>
          </a:xfrm>
        </p:grpSpPr>
        <p:pic>
          <p:nvPicPr>
            <p:cNvPr id="18" name="Picture 17">
              <a:extLst>
                <a:ext uri="{FF2B5EF4-FFF2-40B4-BE49-F238E27FC236}">
                  <a16:creationId xmlns:a16="http://schemas.microsoft.com/office/drawing/2014/main" id="{7C02B07A-073F-8931-5F5B-98111B231AF5}"/>
                </a:ext>
              </a:extLst>
            </p:cNvPr>
            <p:cNvPicPr>
              <a:picLocks noChangeAspect="1"/>
            </p:cNvPicPr>
            <p:nvPr/>
          </p:nvPicPr>
          <p:blipFill>
            <a:blip r:embed="rId3"/>
            <a:srcRect t="12930" b="5859"/>
            <a:stretch>
              <a:fillRect/>
            </a:stretch>
          </p:blipFill>
          <p:spPr>
            <a:xfrm>
              <a:off x="6937105" y="3419090"/>
              <a:ext cx="4199325" cy="2401554"/>
            </a:xfrm>
            <a:prstGeom prst="rect">
              <a:avLst/>
            </a:prstGeom>
          </p:spPr>
        </p:pic>
        <p:pic>
          <p:nvPicPr>
            <p:cNvPr id="35" name="Picture 34">
              <a:extLst>
                <a:ext uri="{FF2B5EF4-FFF2-40B4-BE49-F238E27FC236}">
                  <a16:creationId xmlns:a16="http://schemas.microsoft.com/office/drawing/2014/main" id="{FBF2682B-03C5-AA85-4C65-BD64A4B61582}"/>
                </a:ext>
              </a:extLst>
            </p:cNvPr>
            <p:cNvPicPr>
              <a:picLocks noChangeAspect="1"/>
            </p:cNvPicPr>
            <p:nvPr/>
          </p:nvPicPr>
          <p:blipFill>
            <a:blip r:embed="rId3"/>
            <a:srcRect l="38722" t="94846" r="34172" b="-1364"/>
            <a:stretch>
              <a:fillRect/>
            </a:stretch>
          </p:blipFill>
          <p:spPr>
            <a:xfrm>
              <a:off x="8586082" y="5848838"/>
              <a:ext cx="1138300" cy="192730"/>
            </a:xfrm>
            <a:prstGeom prst="rect">
              <a:avLst/>
            </a:prstGeom>
          </p:spPr>
        </p:pic>
      </p:grpSp>
      <p:sp>
        <p:nvSpPr>
          <p:cNvPr id="8" name="Title 2">
            <a:extLst>
              <a:ext uri="{FF2B5EF4-FFF2-40B4-BE49-F238E27FC236}">
                <a16:creationId xmlns:a16="http://schemas.microsoft.com/office/drawing/2014/main" id="{E7EC8D57-617E-2614-7052-B3CF6A7BFAD7}"/>
              </a:ext>
            </a:extLst>
          </p:cNvPr>
          <p:cNvSpPr>
            <a:spLocks noGrp="1"/>
          </p:cNvSpPr>
          <p:nvPr>
            <p:ph type="title"/>
          </p:nvPr>
        </p:nvSpPr>
        <p:spPr>
          <a:xfrm>
            <a:off x="326571" y="1396351"/>
            <a:ext cx="10969587" cy="402626"/>
          </a:xfrm>
        </p:spPr>
        <p:txBody>
          <a:bodyPr>
            <a:noAutofit/>
          </a:bodyPr>
          <a:lstStyle/>
          <a:p>
            <a:r>
              <a:rPr lang="en-GB" sz="2800" noProof="0" dirty="0">
                <a:latin typeface="Arial" panose="020B0604020202020204" pitchFamily="34" charset="0"/>
                <a:cs typeface="Arial" panose="020B0604020202020204" pitchFamily="34" charset="0"/>
              </a:rPr>
              <a:t>Outcome of split-liver transplantation with extended right grafts within Scandiatransplant</a:t>
            </a:r>
            <a:br>
              <a:rPr lang="en-GB" sz="2800" noProof="0" dirty="0">
                <a:latin typeface="Arial" panose="020B0604020202020204" pitchFamily="34" charset="0"/>
                <a:cs typeface="Arial" panose="020B0604020202020204" pitchFamily="34" charset="0"/>
              </a:rPr>
            </a:br>
            <a:br>
              <a:rPr lang="en-GB" sz="2800" noProof="0" dirty="0">
                <a:latin typeface="Arial" panose="020B0604020202020204" pitchFamily="34" charset="0"/>
                <a:cs typeface="Arial" panose="020B0604020202020204" pitchFamily="34" charset="0"/>
              </a:rPr>
            </a:br>
            <a:br>
              <a:rPr lang="en-GB" sz="2800" noProof="0" dirty="0">
                <a:latin typeface="Arial" panose="020B0604020202020204" pitchFamily="34" charset="0"/>
                <a:cs typeface="Arial" panose="020B0604020202020204" pitchFamily="34" charset="0"/>
              </a:rPr>
            </a:br>
            <a:br>
              <a:rPr lang="en-GB" sz="2800" noProof="0" dirty="0">
                <a:latin typeface="Arial" panose="020B0604020202020204" pitchFamily="34" charset="0"/>
                <a:cs typeface="Arial" panose="020B0604020202020204" pitchFamily="34" charset="0"/>
              </a:rPr>
            </a:br>
            <a:br>
              <a:rPr lang="en-GB" sz="2800" noProof="0" dirty="0">
                <a:latin typeface="Arial" panose="020B0604020202020204" pitchFamily="34" charset="0"/>
                <a:cs typeface="Arial" panose="020B0604020202020204" pitchFamily="34" charset="0"/>
              </a:rPr>
            </a:br>
            <a:br>
              <a:rPr lang="en-GB" sz="2800" noProof="0" dirty="0">
                <a:latin typeface="Arial" panose="020B0604020202020204" pitchFamily="34" charset="0"/>
                <a:cs typeface="Arial" panose="020B0604020202020204" pitchFamily="34" charset="0"/>
              </a:rPr>
            </a:br>
            <a:endParaRPr lang="en-GB" sz="2800" noProof="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9EDACE8-914A-3CBD-2F8D-27D915F209E9}"/>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E21385B9-8D5E-A0B5-7C09-D1159D4F5FED}"/>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4733EBA-C4C0-4F48-4713-547A15A01BD8}"/>
              </a:ext>
            </a:extLst>
          </p:cNvPr>
          <p:cNvSpPr txBox="1"/>
          <p:nvPr/>
        </p:nvSpPr>
        <p:spPr>
          <a:xfrm>
            <a:off x="326571" y="3837691"/>
            <a:ext cx="6303373" cy="2062103"/>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40032"/>
                </a:solidFill>
                <a:effectLst/>
                <a:uLnTx/>
                <a:uFillTx/>
                <a:latin typeface="Arial-BoldMT"/>
                <a:ea typeface="+mn-ea"/>
                <a:cs typeface="+mn-cs"/>
              </a:rPr>
              <a:t>Conclusions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140032"/>
              </a:solidFill>
              <a:effectLst/>
              <a:uLnTx/>
              <a:uFillTx/>
              <a:latin typeface="Arial-BoldMT"/>
              <a:ea typeface="+mn-ea"/>
              <a:cs typeface="+mn-cs"/>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SLT in Scandiatransplant has expanded the donor pool and maintained excellent patient survival. ERLT showed equal patient survival, but inferior graft survival compared to WLT and </a:t>
            </a:r>
            <a:r>
              <a:rPr kumimoji="0" lang="en-GB" sz="12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sWLT</a:t>
            </a:r>
            <a:br>
              <a:rPr kumimoji="0" lang="en-GB"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br>
            <a:endParaRPr kumimoji="0" lang="en-GB"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140032"/>
                </a:solidFill>
                <a:latin typeface="Arial" panose="020B0604020202020204" pitchFamily="34" charset="0"/>
                <a:cs typeface="Arial" panose="020B0604020202020204" pitchFamily="34" charset="0"/>
              </a:rPr>
              <a:t>Postoperative complications, especially HAT and biliary complications were more frequent in ERLT</a:t>
            </a:r>
            <a:br>
              <a:rPr lang="en-GB" sz="1200" dirty="0">
                <a:solidFill>
                  <a:srgbClr val="140032"/>
                </a:solidFill>
                <a:latin typeface="Arial" panose="020B0604020202020204" pitchFamily="34" charset="0"/>
                <a:cs typeface="Arial" panose="020B0604020202020204" pitchFamily="34" charset="0"/>
              </a:rPr>
            </a:br>
            <a:endParaRPr lang="en-GB" sz="1200" dirty="0">
              <a:solidFill>
                <a:srgbClr val="140032"/>
              </a:solidFill>
              <a:latin typeface="Arial" panose="020B0604020202020204" pitchFamily="34" charset="0"/>
              <a:cs typeface="Arial" panose="020B0604020202020204" pitchFamily="34" charset="0"/>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140032"/>
                </a:solidFill>
                <a:latin typeface="Arial" panose="020B0604020202020204" pitchFamily="34" charset="0"/>
                <a:cs typeface="Arial" panose="020B0604020202020204" pitchFamily="34" charset="0"/>
              </a:rPr>
              <a:t>In-situ ERLT was associated with significantly better patient – and graft survival </a:t>
            </a:r>
            <a:endParaRPr kumimoji="0" lang="en-GB"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6" name="ZoneTexte 5">
            <a:extLst>
              <a:ext uri="{FF2B5EF4-FFF2-40B4-BE49-F238E27FC236}">
                <a16:creationId xmlns:a16="http://schemas.microsoft.com/office/drawing/2014/main" id="{18607558-7D07-9033-16B0-E8E668167763}"/>
              </a:ext>
            </a:extLst>
          </p:cNvPr>
          <p:cNvSpPr txBox="1"/>
          <p:nvPr/>
        </p:nvSpPr>
        <p:spPr>
          <a:xfrm>
            <a:off x="327536" y="996493"/>
            <a:ext cx="609407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Results (cont.)</a:t>
            </a:r>
            <a:endParaRPr kumimoji="0" lang="en-GB"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29" name="ZoneTexte 28">
            <a:extLst>
              <a:ext uri="{FF2B5EF4-FFF2-40B4-BE49-F238E27FC236}">
                <a16:creationId xmlns:a16="http://schemas.microsoft.com/office/drawing/2014/main" id="{B277EEAE-B7A1-4D9B-59A3-0DE31944C671}"/>
              </a:ext>
            </a:extLst>
          </p:cNvPr>
          <p:cNvSpPr txBox="1"/>
          <p:nvPr/>
        </p:nvSpPr>
        <p:spPr>
          <a:xfrm>
            <a:off x="231653" y="1263984"/>
            <a:ext cx="6398291" cy="2308324"/>
          </a:xfrm>
          <a:prstGeom prst="rect">
            <a:avLst/>
          </a:prstGeom>
          <a:noFill/>
        </p:spPr>
        <p:txBody>
          <a:bodyPr wrap="square">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rgbClr val="140032"/>
              </a:solidFill>
              <a:latin typeface="Arial" panose="020B0604020202020204" pitchFamily="34" charset="0"/>
              <a:cs typeface="Arial" panose="020B0604020202020204" pitchFamily="34" charset="0"/>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140032"/>
                </a:solidFill>
                <a:latin typeface="Arial" panose="020B0604020202020204" pitchFamily="34" charset="0"/>
                <a:cs typeface="Arial" panose="020B0604020202020204" pitchFamily="34" charset="0"/>
              </a:rPr>
              <a:t>Kaplan Meier estimates showed inferior graft survival for ERLT compared to WLT and sWLT (figure), with similar results comparing ERLT and sWLT after weighting</a:t>
            </a:r>
            <a:br>
              <a:rPr lang="en-GB" sz="1200" dirty="0">
                <a:solidFill>
                  <a:srgbClr val="140032"/>
                </a:solidFill>
                <a:latin typeface="Arial" panose="020B0604020202020204" pitchFamily="34" charset="0"/>
                <a:cs typeface="Arial" panose="020B0604020202020204" pitchFamily="34" charset="0"/>
              </a:rPr>
            </a:br>
            <a:endParaRPr lang="en-GB" sz="1200" dirty="0">
              <a:solidFill>
                <a:srgbClr val="140032"/>
              </a:solidFill>
              <a:latin typeface="Arial" panose="020B0604020202020204" pitchFamily="34" charset="0"/>
              <a:cs typeface="Arial" panose="020B0604020202020204" pitchFamily="34" charset="0"/>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140032"/>
                </a:solidFill>
                <a:latin typeface="Arial" panose="020B0604020202020204" pitchFamily="34" charset="0"/>
                <a:cs typeface="Arial" panose="020B0604020202020204" pitchFamily="34" charset="0"/>
              </a:rPr>
              <a:t>In weighted multivariate cox regression, ERLT was associated with a 2-fold higher risk </a:t>
            </a:r>
            <a:br>
              <a:rPr lang="en-GB" sz="1200" dirty="0">
                <a:solidFill>
                  <a:srgbClr val="140032"/>
                </a:solidFill>
                <a:latin typeface="Arial" panose="020B0604020202020204" pitchFamily="34" charset="0"/>
                <a:cs typeface="Arial" panose="020B0604020202020204" pitchFamily="34" charset="0"/>
              </a:rPr>
            </a:br>
            <a:r>
              <a:rPr lang="en-GB" sz="1200" dirty="0">
                <a:solidFill>
                  <a:srgbClr val="140032"/>
                </a:solidFill>
                <a:latin typeface="Arial" panose="020B0604020202020204" pitchFamily="34" charset="0"/>
                <a:cs typeface="Arial" panose="020B0604020202020204" pitchFamily="34" charset="0"/>
              </a:rPr>
              <a:t>of first- year graft loss after adjustment</a:t>
            </a:r>
            <a:br>
              <a:rPr lang="en-GB" sz="1200" dirty="0">
                <a:solidFill>
                  <a:srgbClr val="140032"/>
                </a:solidFill>
                <a:latin typeface="Arial" panose="020B0604020202020204" pitchFamily="34" charset="0"/>
                <a:cs typeface="Arial" panose="020B0604020202020204" pitchFamily="34" charset="0"/>
              </a:rPr>
            </a:br>
            <a:endParaRPr lang="en-GB" sz="1200" dirty="0">
              <a:solidFill>
                <a:srgbClr val="140032"/>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lang="en-GB" sz="1200" dirty="0">
                <a:solidFill>
                  <a:srgbClr val="140032"/>
                </a:solidFill>
                <a:latin typeface="Arial" panose="020B0604020202020204" pitchFamily="34" charset="0"/>
                <a:cs typeface="Arial" panose="020B0604020202020204" pitchFamily="34" charset="0"/>
              </a:rPr>
              <a:t>Subgroup analysis for In-situ and Ex-situ ERLT showed Kaplan Meier estimates with superior patient- and graft survival for In-situ ERLT (p=0.046, and p=0.017, respectively). In multivariate cox regression, Ex-situ ERLT alone was associated with increased risk of first-year graft loss after adjustment. Complication rates were similar, yet cause of early graft loss suggests more severe complications for Ex-situ ERLT</a:t>
            </a:r>
          </a:p>
        </p:txBody>
      </p:sp>
      <p:sp>
        <p:nvSpPr>
          <p:cNvPr id="21" name="TextBox 20">
            <a:extLst>
              <a:ext uri="{FF2B5EF4-FFF2-40B4-BE49-F238E27FC236}">
                <a16:creationId xmlns:a16="http://schemas.microsoft.com/office/drawing/2014/main" id="{39E800BA-10E8-474F-055B-B872BC10942B}"/>
              </a:ext>
            </a:extLst>
          </p:cNvPr>
          <p:cNvSpPr txBox="1"/>
          <p:nvPr/>
        </p:nvSpPr>
        <p:spPr>
          <a:xfrm>
            <a:off x="10551695" y="6364705"/>
            <a:ext cx="0" cy="0"/>
          </a:xfrm>
          <a:prstGeom prst="rect">
            <a:avLst/>
          </a:prstGeom>
          <a:noFill/>
        </p:spPr>
        <p:txBody>
          <a:bodyPr wrap="none" lIns="0" tIns="0" rIns="0" bIns="0" rtlCol="0">
            <a:noAutofit/>
          </a:bodyPr>
          <a:lstStyle/>
          <a:p>
            <a:pPr algn="l"/>
            <a:endParaRPr lang="en-US" sz="1400" dirty="0" err="1">
              <a:latin typeface="Museo Slab 300" panose="02000000000000000000" pitchFamily="2" charset="77"/>
            </a:endParaRPr>
          </a:p>
        </p:txBody>
      </p:sp>
      <p:sp>
        <p:nvSpPr>
          <p:cNvPr id="22" name="TextBox 21">
            <a:extLst>
              <a:ext uri="{FF2B5EF4-FFF2-40B4-BE49-F238E27FC236}">
                <a16:creationId xmlns:a16="http://schemas.microsoft.com/office/drawing/2014/main" id="{899A85D7-05F0-D3A8-BAA5-1F3BA4B7E66A}"/>
              </a:ext>
            </a:extLst>
          </p:cNvPr>
          <p:cNvSpPr txBox="1"/>
          <p:nvPr/>
        </p:nvSpPr>
        <p:spPr>
          <a:xfrm>
            <a:off x="10299032" y="6100011"/>
            <a:ext cx="0" cy="0"/>
          </a:xfrm>
          <a:prstGeom prst="rect">
            <a:avLst/>
          </a:prstGeom>
          <a:noFill/>
        </p:spPr>
        <p:txBody>
          <a:bodyPr wrap="none" lIns="0" tIns="0" rIns="0" bIns="0" rtlCol="0">
            <a:noAutofit/>
          </a:bodyPr>
          <a:lstStyle/>
          <a:p>
            <a:pPr algn="l"/>
            <a:endParaRPr lang="en-US" sz="1400" dirty="0" err="1">
              <a:latin typeface="Museo Slab 300" panose="02000000000000000000" pitchFamily="2" charset="77"/>
            </a:endParaRPr>
          </a:p>
        </p:txBody>
      </p:sp>
      <p:pic>
        <p:nvPicPr>
          <p:cNvPr id="20" name="Picture 19">
            <a:extLst>
              <a:ext uri="{FF2B5EF4-FFF2-40B4-BE49-F238E27FC236}">
                <a16:creationId xmlns:a16="http://schemas.microsoft.com/office/drawing/2014/main" id="{8CD8F391-F90C-D6F4-1BC1-BE5D72397D65}"/>
              </a:ext>
            </a:extLst>
          </p:cNvPr>
          <p:cNvPicPr>
            <a:picLocks noChangeAspect="1"/>
          </p:cNvPicPr>
          <p:nvPr/>
        </p:nvPicPr>
        <p:blipFill>
          <a:blip r:embed="rId4"/>
          <a:srcRect t="14775"/>
          <a:stretch>
            <a:fillRect/>
          </a:stretch>
        </p:blipFill>
        <p:spPr>
          <a:xfrm>
            <a:off x="6931495" y="702758"/>
            <a:ext cx="4204935" cy="2523600"/>
          </a:xfrm>
          <a:prstGeom prst="rect">
            <a:avLst/>
          </a:prstGeom>
        </p:spPr>
      </p:pic>
      <p:sp>
        <p:nvSpPr>
          <p:cNvPr id="23" name="ZoneTexte 5">
            <a:extLst>
              <a:ext uri="{FF2B5EF4-FFF2-40B4-BE49-F238E27FC236}">
                <a16:creationId xmlns:a16="http://schemas.microsoft.com/office/drawing/2014/main" id="{E3967525-214B-41FC-0677-8EE31FDF1682}"/>
              </a:ext>
            </a:extLst>
          </p:cNvPr>
          <p:cNvSpPr txBox="1"/>
          <p:nvPr/>
        </p:nvSpPr>
        <p:spPr>
          <a:xfrm>
            <a:off x="8168993" y="470244"/>
            <a:ext cx="248476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rgbClr val="140032"/>
                </a:solidFill>
                <a:latin typeface="Arial" panose="020B0604020202020204" pitchFamily="34" charset="0"/>
                <a:cs typeface="Arial" panose="020B0604020202020204" pitchFamily="34" charset="0"/>
              </a:rPr>
              <a:t>Overall patient survival</a:t>
            </a:r>
            <a:endParaRPr kumimoji="0" lang="en-GB" sz="14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1D7F4C76-82BA-C93A-965B-606D89C7C291}"/>
              </a:ext>
            </a:extLst>
          </p:cNvPr>
          <p:cNvSpPr txBox="1"/>
          <p:nvPr/>
        </p:nvSpPr>
        <p:spPr>
          <a:xfrm>
            <a:off x="8760092" y="1566978"/>
            <a:ext cx="3787330" cy="461665"/>
          </a:xfrm>
          <a:prstGeom prst="rect">
            <a:avLst/>
          </a:prstGeom>
          <a:noFill/>
          <a:ln w="6350">
            <a:noFill/>
          </a:ln>
        </p:spPr>
        <p:txBody>
          <a:bodyPr wrap="square" rtlCol="0">
            <a:spAutoFit/>
          </a:bodyPr>
          <a:lstStyle/>
          <a:p>
            <a:r>
              <a:rPr lang="en-US" sz="800" u="sng" dirty="0">
                <a:solidFill>
                  <a:schemeClr val="bg1">
                    <a:lumMod val="50000"/>
                  </a:schemeClr>
                </a:solidFill>
                <a:latin typeface="Times New Roman" panose="02020603050405020304" pitchFamily="18" charset="0"/>
                <a:cs typeface="Times New Roman" panose="02020603050405020304" pitchFamily="18" charset="0"/>
              </a:rPr>
              <a:t>Patient survival </a:t>
            </a:r>
            <a:r>
              <a:rPr lang="en-US" sz="800" dirty="0">
                <a:solidFill>
                  <a:schemeClr val="bg1">
                    <a:lumMod val="50000"/>
                  </a:schemeClr>
                </a:solidFill>
                <a:latin typeface="Times New Roman" panose="02020603050405020304" pitchFamily="18" charset="0"/>
                <a:cs typeface="Times New Roman" panose="02020603050405020304" pitchFamily="18" charset="0"/>
              </a:rPr>
              <a:t>	</a:t>
            </a:r>
            <a:r>
              <a:rPr lang="en-US" sz="800" i="1" dirty="0">
                <a:solidFill>
                  <a:schemeClr val="bg1">
                    <a:lumMod val="50000"/>
                  </a:schemeClr>
                </a:solidFill>
                <a:latin typeface="Times New Roman" panose="02020603050405020304" pitchFamily="18" charset="0"/>
                <a:cs typeface="Times New Roman" panose="02020603050405020304" pitchFamily="18" charset="0"/>
              </a:rPr>
              <a:t>12 months 	overall</a:t>
            </a:r>
            <a:endParaRPr lang="en-US" sz="800" u="sng" dirty="0">
              <a:solidFill>
                <a:schemeClr val="bg1">
                  <a:lumMod val="50000"/>
                </a:schemeClr>
              </a:solidFill>
              <a:latin typeface="Times New Roman" panose="02020603050405020304" pitchFamily="18" charset="0"/>
              <a:cs typeface="Times New Roman" panose="02020603050405020304" pitchFamily="18" charset="0"/>
            </a:endParaRPr>
          </a:p>
          <a:p>
            <a:r>
              <a:rPr lang="en-US" sz="800" dirty="0">
                <a:solidFill>
                  <a:schemeClr val="bg1">
                    <a:lumMod val="50000"/>
                  </a:schemeClr>
                </a:solidFill>
                <a:latin typeface="Times New Roman" panose="02020603050405020304" pitchFamily="18" charset="0"/>
                <a:cs typeface="Times New Roman" panose="02020603050405020304" pitchFamily="18" charset="0"/>
              </a:rPr>
              <a:t>ERLT vs WLT 	0.26	p=</a:t>
            </a:r>
            <a:r>
              <a:rPr lang="en-GB" sz="800" dirty="0">
                <a:solidFill>
                  <a:schemeClr val="bg1">
                    <a:lumMod val="50000"/>
                  </a:schemeClr>
                </a:solidFill>
              </a:rPr>
              <a:t>0.99</a:t>
            </a:r>
            <a:endParaRPr lang="en-US" sz="800" dirty="0">
              <a:solidFill>
                <a:schemeClr val="bg1">
                  <a:lumMod val="50000"/>
                </a:schemeClr>
              </a:solidFill>
              <a:latin typeface="Times New Roman" panose="02020603050405020304" pitchFamily="18" charset="0"/>
              <a:cs typeface="Times New Roman" panose="02020603050405020304" pitchFamily="18" charset="0"/>
            </a:endParaRPr>
          </a:p>
          <a:p>
            <a:r>
              <a:rPr lang="en-US" sz="800" dirty="0">
                <a:solidFill>
                  <a:schemeClr val="bg1">
                    <a:lumMod val="50000"/>
                  </a:schemeClr>
                </a:solidFill>
                <a:latin typeface="Times New Roman" panose="02020603050405020304" pitchFamily="18" charset="0"/>
                <a:cs typeface="Times New Roman" panose="02020603050405020304" pitchFamily="18" charset="0"/>
              </a:rPr>
              <a:t>ERLT vs sWLT 	0.26	p=</a:t>
            </a:r>
            <a:r>
              <a:rPr lang="en-GB" sz="800" dirty="0">
                <a:solidFill>
                  <a:schemeClr val="bg1">
                    <a:lumMod val="50000"/>
                  </a:schemeClr>
                </a:solidFill>
              </a:rPr>
              <a:t>0.06</a:t>
            </a:r>
            <a:endParaRPr lang="en-US" sz="8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CFE49FF5-CB7F-D8A5-1B7F-6FB91418FAB2}"/>
              </a:ext>
            </a:extLst>
          </p:cNvPr>
          <p:cNvSpPr txBox="1"/>
          <p:nvPr/>
        </p:nvSpPr>
        <p:spPr>
          <a:xfrm>
            <a:off x="8715564" y="4305197"/>
            <a:ext cx="3610470" cy="461665"/>
          </a:xfrm>
          <a:prstGeom prst="rect">
            <a:avLst/>
          </a:prstGeom>
          <a:noFill/>
          <a:ln w="6350">
            <a:noFill/>
          </a:ln>
        </p:spPr>
        <p:txBody>
          <a:bodyPr wrap="square" rtlCol="0">
            <a:spAutoFit/>
          </a:bodyPr>
          <a:lstStyle/>
          <a:p>
            <a:r>
              <a:rPr lang="en-US" sz="800" u="sng" dirty="0">
                <a:solidFill>
                  <a:schemeClr val="bg1">
                    <a:lumMod val="50000"/>
                  </a:schemeClr>
                </a:solidFill>
                <a:latin typeface="Times New Roman" panose="02020603050405020304" pitchFamily="18" charset="0"/>
                <a:cs typeface="Times New Roman" panose="02020603050405020304" pitchFamily="18" charset="0"/>
              </a:rPr>
              <a:t>Graft survival </a:t>
            </a:r>
            <a:r>
              <a:rPr lang="en-US" sz="800" i="1" dirty="0">
                <a:solidFill>
                  <a:schemeClr val="bg1">
                    <a:lumMod val="50000"/>
                  </a:schemeClr>
                </a:solidFill>
                <a:latin typeface="Times New Roman" panose="02020603050405020304" pitchFamily="18" charset="0"/>
                <a:cs typeface="Times New Roman" panose="02020603050405020304" pitchFamily="18" charset="0"/>
              </a:rPr>
              <a:t>	12 months 	overall</a:t>
            </a:r>
          </a:p>
          <a:p>
            <a:r>
              <a:rPr lang="en-US" sz="800" dirty="0">
                <a:solidFill>
                  <a:schemeClr val="bg1">
                    <a:lumMod val="50000"/>
                  </a:schemeClr>
                </a:solidFill>
                <a:latin typeface="Times New Roman" panose="02020603050405020304" pitchFamily="18" charset="0"/>
                <a:cs typeface="Times New Roman" panose="02020603050405020304" pitchFamily="18" charset="0"/>
              </a:rPr>
              <a:t>ERLT vs WLT 	</a:t>
            </a:r>
            <a:r>
              <a:rPr lang="en-US" sz="800" b="1" dirty="0">
                <a:solidFill>
                  <a:schemeClr val="bg1">
                    <a:lumMod val="50000"/>
                  </a:schemeClr>
                </a:solidFill>
                <a:latin typeface="Times New Roman" panose="02020603050405020304" pitchFamily="18" charset="0"/>
                <a:cs typeface="Times New Roman" panose="02020603050405020304" pitchFamily="18" charset="0"/>
              </a:rPr>
              <a:t>p </a:t>
            </a:r>
            <a:r>
              <a:rPr lang="en-GB" sz="800" b="1" dirty="0">
                <a:solidFill>
                  <a:schemeClr val="bg1">
                    <a:lumMod val="50000"/>
                  </a:schemeClr>
                </a:solidFill>
              </a:rPr>
              <a:t>&lt;0.001 </a:t>
            </a:r>
            <a:r>
              <a:rPr lang="en-GB" sz="800" dirty="0">
                <a:solidFill>
                  <a:schemeClr val="bg1">
                    <a:lumMod val="50000"/>
                  </a:schemeClr>
                </a:solidFill>
              </a:rPr>
              <a:t>	p=0.076</a:t>
            </a:r>
            <a:endParaRPr lang="en-US" sz="800" b="1" dirty="0">
              <a:solidFill>
                <a:schemeClr val="bg1">
                  <a:lumMod val="50000"/>
                </a:schemeClr>
              </a:solidFill>
              <a:latin typeface="Times New Roman" panose="02020603050405020304" pitchFamily="18" charset="0"/>
              <a:cs typeface="Times New Roman" panose="02020603050405020304" pitchFamily="18" charset="0"/>
            </a:endParaRPr>
          </a:p>
          <a:p>
            <a:r>
              <a:rPr lang="en-US" sz="800" dirty="0">
                <a:solidFill>
                  <a:schemeClr val="bg1">
                    <a:lumMod val="50000"/>
                  </a:schemeClr>
                </a:solidFill>
                <a:latin typeface="Times New Roman" panose="02020603050405020304" pitchFamily="18" charset="0"/>
                <a:cs typeface="Times New Roman" panose="02020603050405020304" pitchFamily="18" charset="0"/>
              </a:rPr>
              <a:t>ERLT vs sWLT 	</a:t>
            </a:r>
            <a:r>
              <a:rPr lang="en-GB" sz="800" b="1" dirty="0">
                <a:solidFill>
                  <a:schemeClr val="bg1">
                    <a:lumMod val="50000"/>
                  </a:schemeClr>
                </a:solidFill>
                <a:latin typeface="Times New Roman" panose="02020603050405020304" pitchFamily="18" charset="0"/>
                <a:cs typeface="Times New Roman" panose="02020603050405020304" pitchFamily="18" charset="0"/>
              </a:rPr>
              <a:t>p</a:t>
            </a:r>
            <a:r>
              <a:rPr lang="en-GB" sz="800" b="1" dirty="0">
                <a:solidFill>
                  <a:schemeClr val="bg1">
                    <a:lumMod val="50000"/>
                  </a:schemeClr>
                </a:solidFill>
              </a:rPr>
              <a:t>&lt;0.001	&lt;0.001</a:t>
            </a:r>
            <a:endParaRPr lang="en-US" sz="800" b="1"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24" name="ZoneTexte 5">
            <a:extLst>
              <a:ext uri="{FF2B5EF4-FFF2-40B4-BE49-F238E27FC236}">
                <a16:creationId xmlns:a16="http://schemas.microsoft.com/office/drawing/2014/main" id="{C462BFEA-A36F-0CAF-42B9-17A0374160A6}"/>
              </a:ext>
            </a:extLst>
          </p:cNvPr>
          <p:cNvSpPr txBox="1"/>
          <p:nvPr/>
        </p:nvSpPr>
        <p:spPr>
          <a:xfrm>
            <a:off x="8232471" y="3202294"/>
            <a:ext cx="298382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rgbClr val="140032"/>
                </a:solidFill>
                <a:latin typeface="Arial" panose="020B0604020202020204" pitchFamily="34" charset="0"/>
                <a:cs typeface="Arial" panose="020B0604020202020204" pitchFamily="34" charset="0"/>
              </a:rPr>
              <a:t>Overall graft survival</a:t>
            </a:r>
            <a:endParaRPr kumimoji="0" lang="en-GB" sz="14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grpSp>
        <p:nvGrpSpPr>
          <p:cNvPr id="40" name="Groupe 1">
            <a:extLst>
              <a:ext uri="{FF2B5EF4-FFF2-40B4-BE49-F238E27FC236}">
                <a16:creationId xmlns:a16="http://schemas.microsoft.com/office/drawing/2014/main" id="{26AE78F6-C1AE-ADDC-4072-A66E94AEA760}"/>
              </a:ext>
            </a:extLst>
          </p:cNvPr>
          <p:cNvGrpSpPr/>
          <p:nvPr/>
        </p:nvGrpSpPr>
        <p:grpSpPr>
          <a:xfrm>
            <a:off x="11575287" y="44389"/>
            <a:ext cx="525242" cy="509983"/>
            <a:chOff x="4213599" y="3634223"/>
            <a:chExt cx="485297" cy="471198"/>
          </a:xfrm>
        </p:grpSpPr>
        <p:sp>
          <p:nvSpPr>
            <p:cNvPr id="41" name="Ellipse 3">
              <a:hlinkClick r:id="rId5" action="ppaction://hlinksldjump"/>
              <a:extLst>
                <a:ext uri="{FF2B5EF4-FFF2-40B4-BE49-F238E27FC236}">
                  <a16:creationId xmlns:a16="http://schemas.microsoft.com/office/drawing/2014/main" id="{B7967BB6-2377-2DFF-96A9-584DC6CB7119}"/>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42" name="Rectangle 41">
              <a:extLst>
                <a:ext uri="{FF2B5EF4-FFF2-40B4-BE49-F238E27FC236}">
                  <a16:creationId xmlns:a16="http://schemas.microsoft.com/office/drawing/2014/main" id="{64F6B3A4-034B-DB93-CA77-C336C24855F7}"/>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43" name="Forme libre : forme 15">
              <a:extLst>
                <a:ext uri="{FF2B5EF4-FFF2-40B4-BE49-F238E27FC236}">
                  <a16:creationId xmlns:a16="http://schemas.microsoft.com/office/drawing/2014/main" id="{35219C8E-03CA-F2E2-9125-793555599B15}"/>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44" name="Rectangle 43">
              <a:extLst>
                <a:ext uri="{FF2B5EF4-FFF2-40B4-BE49-F238E27FC236}">
                  <a16:creationId xmlns:a16="http://schemas.microsoft.com/office/drawing/2014/main" id="{44C33F01-AC6B-BB0C-4BF7-7E7E8DEECE1A}"/>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45" name="Forme libre : forme 17">
              <a:extLst>
                <a:ext uri="{FF2B5EF4-FFF2-40B4-BE49-F238E27FC236}">
                  <a16:creationId xmlns:a16="http://schemas.microsoft.com/office/drawing/2014/main" id="{13452AD7-4E2E-D731-7018-9F83802A9E71}"/>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46" name="Rectangle 45">
            <a:hlinkClick r:id="rId5" action="ppaction://hlinksldjump"/>
            <a:extLst>
              <a:ext uri="{FF2B5EF4-FFF2-40B4-BE49-F238E27FC236}">
                <a16:creationId xmlns:a16="http://schemas.microsoft.com/office/drawing/2014/main" id="{A676C102-6E78-DAA1-A63A-83F24F3D7F82}"/>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extBox 29">
            <a:extLst>
              <a:ext uri="{FF2B5EF4-FFF2-40B4-BE49-F238E27FC236}">
                <a16:creationId xmlns:a16="http://schemas.microsoft.com/office/drawing/2014/main" id="{2D3AA8EB-DA1D-EEB8-32E7-D2C7AB8044DC}"/>
              </a:ext>
            </a:extLst>
          </p:cNvPr>
          <p:cNvSpPr txBox="1"/>
          <p:nvPr/>
        </p:nvSpPr>
        <p:spPr>
          <a:xfrm>
            <a:off x="0"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err="1">
                <a:latin typeface="Arial" panose="020B0604020202020204" pitchFamily="34" charset="0"/>
                <a:cs typeface="Arial" panose="020B0604020202020204" pitchFamily="34" charset="0"/>
              </a:rPr>
              <a:t>Nilsén</a:t>
            </a:r>
            <a:r>
              <a:rPr lang="en-US" sz="1000" dirty="0">
                <a:latin typeface="Arial" panose="020B0604020202020204" pitchFamily="34" charset="0"/>
                <a:cs typeface="Arial" panose="020B0604020202020204" pitchFamily="34" charset="0"/>
              </a:rPr>
              <a:t> V. et al., ESOT Congress 2025 (Abstract 2593)</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7592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AD32A-B053-0FB2-7714-9AD92EAE552F}"/>
            </a:ext>
          </a:extLst>
        </p:cNvPr>
        <p:cNvGrpSpPr/>
        <p:nvPr/>
      </p:nvGrpSpPr>
      <p:grpSpPr>
        <a:xfrm>
          <a:off x="0" y="0"/>
          <a:ext cx="0" cy="0"/>
          <a:chOff x="0" y="0"/>
          <a:chExt cx="0" cy="0"/>
        </a:xfrm>
      </p:grpSpPr>
      <p:pic>
        <p:nvPicPr>
          <p:cNvPr id="25" name="Image 24">
            <a:extLst>
              <a:ext uri="{FF2B5EF4-FFF2-40B4-BE49-F238E27FC236}">
                <a16:creationId xmlns:a16="http://schemas.microsoft.com/office/drawing/2014/main" id="{F08DC20A-1F45-8449-A17D-FFACA0D4811C}"/>
              </a:ext>
            </a:extLst>
          </p:cNvPr>
          <p:cNvPicPr>
            <a:picLocks noChangeAspect="1"/>
          </p:cNvPicPr>
          <p:nvPr/>
        </p:nvPicPr>
        <p:blipFill>
          <a:blip r:embed="rId3"/>
          <a:srcRect b="-2709"/>
          <a:stretch>
            <a:fillRect/>
          </a:stretch>
        </p:blipFill>
        <p:spPr>
          <a:xfrm>
            <a:off x="289901" y="3339769"/>
            <a:ext cx="6006037" cy="2290251"/>
          </a:xfrm>
          <a:prstGeom prst="rect">
            <a:avLst/>
          </a:prstGeom>
        </p:spPr>
      </p:pic>
      <p:sp>
        <p:nvSpPr>
          <p:cNvPr id="8" name="Title 2">
            <a:extLst>
              <a:ext uri="{FF2B5EF4-FFF2-40B4-BE49-F238E27FC236}">
                <a16:creationId xmlns:a16="http://schemas.microsoft.com/office/drawing/2014/main" id="{08CA861A-5A16-4AC2-F06D-DEB68D139AD5}"/>
              </a:ext>
            </a:extLst>
          </p:cNvPr>
          <p:cNvSpPr>
            <a:spLocks noGrp="1"/>
          </p:cNvSpPr>
          <p:nvPr>
            <p:ph type="title"/>
          </p:nvPr>
        </p:nvSpPr>
        <p:spPr>
          <a:xfrm>
            <a:off x="314963" y="642126"/>
            <a:ext cx="10804269" cy="402626"/>
          </a:xfrm>
        </p:spPr>
        <p:txBody>
          <a:bodyPr>
            <a:noAutofit/>
          </a:bodyPr>
          <a:lstStyle/>
          <a:p>
            <a:pPr algn="just"/>
            <a:r>
              <a:rPr lang="en-US" sz="2700" dirty="0">
                <a:latin typeface="Arial" panose="020B0604020202020204" pitchFamily="34" charset="0"/>
                <a:cs typeface="Arial" panose="020B0604020202020204" pitchFamily="34" charset="0"/>
              </a:rPr>
              <a:t>Mitochondrial therapy during machine perfusion restores DCD livers: A cross-circulation assessment of </a:t>
            </a:r>
            <a:r>
              <a:rPr lang="en-US" sz="2700" dirty="0" err="1">
                <a:latin typeface="Arial" panose="020B0604020202020204" pitchFamily="34" charset="0"/>
                <a:cs typeface="Arial" panose="020B0604020202020204" pitchFamily="34" charset="0"/>
              </a:rPr>
              <a:t>transplantability</a:t>
            </a:r>
            <a:br>
              <a:rPr lang="en-US" sz="2700" dirty="0">
                <a:latin typeface="Arial" panose="020B0604020202020204" pitchFamily="34" charset="0"/>
                <a:cs typeface="Arial" panose="020B0604020202020204" pitchFamily="34" charset="0"/>
              </a:rPr>
            </a:br>
            <a:br>
              <a:rPr lang="en-US" sz="2700" dirty="0">
                <a:latin typeface="Arial" panose="020B0604020202020204" pitchFamily="34" charset="0"/>
                <a:cs typeface="Arial" panose="020B0604020202020204" pitchFamily="34" charset="0"/>
              </a:rPr>
            </a:br>
            <a:endParaRPr lang="en-GB" sz="27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768E339-A048-2708-22C3-1D2C7E1A7F4E}"/>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FB00991-75A7-6959-CF12-69BE9ABAE709}"/>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1D15AFF-7F79-0B98-67C0-8B22B5541A0B}"/>
              </a:ext>
            </a:extLst>
          </p:cNvPr>
          <p:cNvSpPr txBox="1"/>
          <p:nvPr/>
        </p:nvSpPr>
        <p:spPr>
          <a:xfrm>
            <a:off x="263264" y="2453210"/>
            <a:ext cx="524506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Methods</a:t>
            </a:r>
            <a:endPar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3" name="ZoneTexte 2">
            <a:extLst>
              <a:ext uri="{FF2B5EF4-FFF2-40B4-BE49-F238E27FC236}">
                <a16:creationId xmlns:a16="http://schemas.microsoft.com/office/drawing/2014/main" id="{DC1305DA-40D2-7029-9AD8-713A4647B8AE}"/>
              </a:ext>
            </a:extLst>
          </p:cNvPr>
          <p:cNvSpPr txBox="1"/>
          <p:nvPr/>
        </p:nvSpPr>
        <p:spPr>
          <a:xfrm>
            <a:off x="225415" y="982481"/>
            <a:ext cx="5753022" cy="136960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Background</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Machine perfusion technology has improved DCD liver utilization, but with little expansion in the duration of acceptable warm ischemic time (WIT)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To use livers with prolonged WIT, new strategies must be developed</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Mitochondrial transplantation is such an innovative strategy</a:t>
            </a:r>
          </a:p>
        </p:txBody>
      </p:sp>
      <p:sp>
        <p:nvSpPr>
          <p:cNvPr id="39" name="ZoneTexte 38">
            <a:extLst>
              <a:ext uri="{FF2B5EF4-FFF2-40B4-BE49-F238E27FC236}">
                <a16:creationId xmlns:a16="http://schemas.microsoft.com/office/drawing/2014/main" id="{11739422-54E6-CCE5-3949-BC181FD14D46}"/>
              </a:ext>
            </a:extLst>
          </p:cNvPr>
          <p:cNvSpPr txBox="1"/>
          <p:nvPr/>
        </p:nvSpPr>
        <p:spPr>
          <a:xfrm>
            <a:off x="1211011" y="5636223"/>
            <a:ext cx="1630324"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5x10</a:t>
            </a:r>
            <a:r>
              <a:rPr kumimoji="0" lang="en-US" sz="1300" b="0" i="0" u="none" strike="noStrike" kern="1200" cap="none" spc="0" normalizeH="0" baseline="30000" noProof="0" dirty="0">
                <a:ln>
                  <a:noFill/>
                </a:ln>
                <a:solidFill>
                  <a:srgbClr val="140032"/>
                </a:solidFill>
                <a:effectLst/>
                <a:uLnTx/>
                <a:uFillTx/>
                <a:latin typeface="Arial" panose="020B0604020202020204" pitchFamily="34" charset="0"/>
                <a:ea typeface="+mn-ea"/>
                <a:cs typeface="Arial" panose="020B0604020202020204" pitchFamily="34" charset="0"/>
              </a:rPr>
              <a:t>9</a:t>
            </a:r>
            <a:r>
              <a:rPr kumimoji="0" lang="en-US"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xenogeneic mitochondria </a:t>
            </a:r>
            <a:r>
              <a:rPr kumimoji="0" lang="en-US" sz="13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n=6</a:t>
            </a:r>
            <a:endParaRPr kumimoji="0" lang="fr-FR" sz="13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46" name="ZoneTexte 45">
            <a:extLst>
              <a:ext uri="{FF2B5EF4-FFF2-40B4-BE49-F238E27FC236}">
                <a16:creationId xmlns:a16="http://schemas.microsoft.com/office/drawing/2014/main" id="{71D3EE58-F26A-72D4-9AC7-6EF1B10F37FD}"/>
              </a:ext>
            </a:extLst>
          </p:cNvPr>
          <p:cNvSpPr txBox="1"/>
          <p:nvPr/>
        </p:nvSpPr>
        <p:spPr>
          <a:xfrm>
            <a:off x="4089954" y="5736249"/>
            <a:ext cx="1330767" cy="2923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Placebo </a:t>
            </a:r>
            <a:r>
              <a:rPr kumimoji="0" lang="en-US" sz="13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n=6 </a:t>
            </a:r>
            <a:endParaRPr kumimoji="0" lang="fr-FR" sz="13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62" name="Rectangle : coins arrondis 32">
            <a:extLst>
              <a:ext uri="{FF2B5EF4-FFF2-40B4-BE49-F238E27FC236}">
                <a16:creationId xmlns:a16="http://schemas.microsoft.com/office/drawing/2014/main" id="{D91277F2-1343-C5A1-FEFA-576B646ED369}"/>
              </a:ext>
            </a:extLst>
          </p:cNvPr>
          <p:cNvSpPr/>
          <p:nvPr/>
        </p:nvSpPr>
        <p:spPr>
          <a:xfrm>
            <a:off x="3521526" y="5676446"/>
            <a:ext cx="2413090" cy="411995"/>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3" name="Rectangle : coins arrondis 32">
            <a:extLst>
              <a:ext uri="{FF2B5EF4-FFF2-40B4-BE49-F238E27FC236}">
                <a16:creationId xmlns:a16="http://schemas.microsoft.com/office/drawing/2014/main" id="{C13DFCFC-4FCC-7528-60E6-BE2E5C8FBAAE}"/>
              </a:ext>
            </a:extLst>
          </p:cNvPr>
          <p:cNvSpPr/>
          <p:nvPr/>
        </p:nvSpPr>
        <p:spPr>
          <a:xfrm>
            <a:off x="796641" y="5676447"/>
            <a:ext cx="2307000" cy="411996"/>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7" name="Rectangle : coins arrondis 32">
            <a:extLst>
              <a:ext uri="{FF2B5EF4-FFF2-40B4-BE49-F238E27FC236}">
                <a16:creationId xmlns:a16="http://schemas.microsoft.com/office/drawing/2014/main" id="{F6204111-C7F6-06D8-0695-AA1807158151}"/>
              </a:ext>
            </a:extLst>
          </p:cNvPr>
          <p:cNvSpPr/>
          <p:nvPr/>
        </p:nvSpPr>
        <p:spPr>
          <a:xfrm>
            <a:off x="796641" y="6244987"/>
            <a:ext cx="5155859" cy="309740"/>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9" name="ZoneTexte 68">
            <a:extLst>
              <a:ext uri="{FF2B5EF4-FFF2-40B4-BE49-F238E27FC236}">
                <a16:creationId xmlns:a16="http://schemas.microsoft.com/office/drawing/2014/main" id="{5E66625E-4A3D-5DA2-44DF-5ED9E1D27D45}"/>
              </a:ext>
            </a:extLst>
          </p:cNvPr>
          <p:cNvSpPr txBox="1"/>
          <p:nvPr/>
        </p:nvSpPr>
        <p:spPr>
          <a:xfrm>
            <a:off x="981244" y="6245808"/>
            <a:ext cx="5114756" cy="2923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Comparison of DCD cohort to healthy control animals </a:t>
            </a:r>
            <a:r>
              <a:rPr kumimoji="0" lang="en-US" sz="13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n=9</a:t>
            </a:r>
            <a:endParaRPr kumimoji="0" lang="fr-FR" sz="13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cxnSp>
        <p:nvCxnSpPr>
          <p:cNvPr id="86" name="Straight Connector 20">
            <a:extLst>
              <a:ext uri="{FF2B5EF4-FFF2-40B4-BE49-F238E27FC236}">
                <a16:creationId xmlns:a16="http://schemas.microsoft.com/office/drawing/2014/main" id="{E24C6D55-771D-F3EC-1255-3541F89A0F19}"/>
              </a:ext>
            </a:extLst>
          </p:cNvPr>
          <p:cNvCxnSpPr>
            <a:cxnSpLocks/>
          </p:cNvCxnSpPr>
          <p:nvPr/>
        </p:nvCxnSpPr>
        <p:spPr>
          <a:xfrm>
            <a:off x="1962008" y="6089264"/>
            <a:ext cx="0" cy="155723"/>
          </a:xfrm>
          <a:prstGeom prst="line">
            <a:avLst/>
          </a:prstGeom>
          <a:ln w="28575">
            <a:solidFill>
              <a:srgbClr val="113986"/>
            </a:solidFill>
          </a:ln>
        </p:spPr>
        <p:style>
          <a:lnRef idx="1">
            <a:schemeClr val="dk1"/>
          </a:lnRef>
          <a:fillRef idx="0">
            <a:schemeClr val="dk1"/>
          </a:fillRef>
          <a:effectRef idx="0">
            <a:schemeClr val="dk1"/>
          </a:effectRef>
          <a:fontRef idx="minor">
            <a:schemeClr val="tx1"/>
          </a:fontRef>
        </p:style>
      </p:cxnSp>
      <p:cxnSp>
        <p:nvCxnSpPr>
          <p:cNvPr id="87" name="Straight Connector 20">
            <a:extLst>
              <a:ext uri="{FF2B5EF4-FFF2-40B4-BE49-F238E27FC236}">
                <a16:creationId xmlns:a16="http://schemas.microsoft.com/office/drawing/2014/main" id="{DB7AF6C1-E409-1B97-473C-E15828815965}"/>
              </a:ext>
            </a:extLst>
          </p:cNvPr>
          <p:cNvCxnSpPr>
            <a:cxnSpLocks/>
            <a:stCxn id="62" idx="2"/>
          </p:cNvCxnSpPr>
          <p:nvPr/>
        </p:nvCxnSpPr>
        <p:spPr>
          <a:xfrm>
            <a:off x="4728071" y="6088441"/>
            <a:ext cx="0" cy="156546"/>
          </a:xfrm>
          <a:prstGeom prst="line">
            <a:avLst/>
          </a:prstGeom>
          <a:ln w="38100">
            <a:solidFill>
              <a:srgbClr val="113986"/>
            </a:solidFill>
          </a:ln>
        </p:spPr>
        <p:style>
          <a:lnRef idx="1">
            <a:schemeClr val="dk1"/>
          </a:lnRef>
          <a:fillRef idx="0">
            <a:schemeClr val="dk1"/>
          </a:fillRef>
          <a:effectRef idx="0">
            <a:schemeClr val="dk1"/>
          </a:effectRef>
          <a:fontRef idx="minor">
            <a:schemeClr val="tx1"/>
          </a:fontRef>
        </p:style>
      </p:cxnSp>
      <p:sp>
        <p:nvSpPr>
          <p:cNvPr id="16" name="Rectangle : coins arrondis 32">
            <a:extLst>
              <a:ext uri="{FF2B5EF4-FFF2-40B4-BE49-F238E27FC236}">
                <a16:creationId xmlns:a16="http://schemas.microsoft.com/office/drawing/2014/main" id="{85FE8C09-9AA2-6534-98A8-2F4BA610E34B}"/>
              </a:ext>
            </a:extLst>
          </p:cNvPr>
          <p:cNvSpPr/>
          <p:nvPr/>
        </p:nvSpPr>
        <p:spPr>
          <a:xfrm>
            <a:off x="2026173" y="2525074"/>
            <a:ext cx="2619435" cy="687593"/>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8" name="Image 9" descr="Une image contenant texte, mammifère, dessin humoristique, chat&#10;&#10;Le contenu généré par l’IA peut être incorrect.">
            <a:extLst>
              <a:ext uri="{FF2B5EF4-FFF2-40B4-BE49-F238E27FC236}">
                <a16:creationId xmlns:a16="http://schemas.microsoft.com/office/drawing/2014/main" id="{886A0561-257D-D6D5-09E0-A9EE553B2A3E}"/>
              </a:ext>
            </a:extLst>
          </p:cNvPr>
          <p:cNvPicPr>
            <a:picLocks noChangeAspect="1"/>
          </p:cNvPicPr>
          <p:nvPr/>
        </p:nvPicPr>
        <p:blipFill>
          <a:blip r:embed="rId4"/>
          <a:srcRect t="16579" r="69231" b="68561"/>
          <a:stretch/>
        </p:blipFill>
        <p:spPr>
          <a:xfrm>
            <a:off x="2157532" y="2707899"/>
            <a:ext cx="587362" cy="283674"/>
          </a:xfrm>
          <a:prstGeom prst="rect">
            <a:avLst/>
          </a:prstGeom>
        </p:spPr>
      </p:pic>
      <p:pic>
        <p:nvPicPr>
          <p:cNvPr id="20" name="Image 11">
            <a:extLst>
              <a:ext uri="{FF2B5EF4-FFF2-40B4-BE49-F238E27FC236}">
                <a16:creationId xmlns:a16="http://schemas.microsoft.com/office/drawing/2014/main" id="{3DF8BA24-B3BD-0F4D-93E6-65B1FBDDBC1A}"/>
              </a:ext>
            </a:extLst>
          </p:cNvPr>
          <p:cNvPicPr>
            <a:picLocks noChangeAspect="1"/>
          </p:cNvPicPr>
          <p:nvPr/>
        </p:nvPicPr>
        <p:blipFill>
          <a:blip r:embed="rId5"/>
          <a:srcRect l="25500" t="38666" r="28609" b="33944"/>
          <a:stretch/>
        </p:blipFill>
        <p:spPr>
          <a:xfrm>
            <a:off x="3116372" y="2716293"/>
            <a:ext cx="560737" cy="334672"/>
          </a:xfrm>
          <a:prstGeom prst="rect">
            <a:avLst/>
          </a:prstGeom>
        </p:spPr>
      </p:pic>
      <p:pic>
        <p:nvPicPr>
          <p:cNvPr id="21" name="Image 16">
            <a:extLst>
              <a:ext uri="{FF2B5EF4-FFF2-40B4-BE49-F238E27FC236}">
                <a16:creationId xmlns:a16="http://schemas.microsoft.com/office/drawing/2014/main" id="{D0EE506C-095E-D528-023B-44602662E638}"/>
              </a:ext>
            </a:extLst>
          </p:cNvPr>
          <p:cNvPicPr>
            <a:picLocks noChangeAspect="1"/>
          </p:cNvPicPr>
          <p:nvPr/>
        </p:nvPicPr>
        <p:blipFill>
          <a:blip r:embed="rId6"/>
          <a:srcRect l="63732" t="18479" r="7734" b="19293"/>
          <a:stretch/>
        </p:blipFill>
        <p:spPr>
          <a:xfrm>
            <a:off x="4029655" y="2681085"/>
            <a:ext cx="295807" cy="430078"/>
          </a:xfrm>
          <a:prstGeom prst="rect">
            <a:avLst/>
          </a:prstGeom>
        </p:spPr>
      </p:pic>
      <p:sp>
        <p:nvSpPr>
          <p:cNvPr id="23" name="ZoneTexte 21">
            <a:extLst>
              <a:ext uri="{FF2B5EF4-FFF2-40B4-BE49-F238E27FC236}">
                <a16:creationId xmlns:a16="http://schemas.microsoft.com/office/drawing/2014/main" id="{D9D3A055-9AEB-8FD3-605E-7F55411557B0}"/>
              </a:ext>
            </a:extLst>
          </p:cNvPr>
          <p:cNvSpPr txBox="1"/>
          <p:nvPr/>
        </p:nvSpPr>
        <p:spPr>
          <a:xfrm>
            <a:off x="2451213" y="2467372"/>
            <a:ext cx="230412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Mitochondria isolation</a:t>
            </a:r>
            <a:endParaRPr kumimoji="0" lang="fr-FR" sz="12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cxnSp>
        <p:nvCxnSpPr>
          <p:cNvPr id="24" name="Straight Arrow Connector 46">
            <a:extLst>
              <a:ext uri="{FF2B5EF4-FFF2-40B4-BE49-F238E27FC236}">
                <a16:creationId xmlns:a16="http://schemas.microsoft.com/office/drawing/2014/main" id="{2C580869-6AB0-B561-B692-5B21AF4B2893}"/>
              </a:ext>
            </a:extLst>
          </p:cNvPr>
          <p:cNvCxnSpPr>
            <a:cxnSpLocks/>
          </p:cNvCxnSpPr>
          <p:nvPr/>
        </p:nvCxnSpPr>
        <p:spPr>
          <a:xfrm>
            <a:off x="2807937" y="2848849"/>
            <a:ext cx="20750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46">
            <a:extLst>
              <a:ext uri="{FF2B5EF4-FFF2-40B4-BE49-F238E27FC236}">
                <a16:creationId xmlns:a16="http://schemas.microsoft.com/office/drawing/2014/main" id="{3E937D5B-EECC-429A-D276-8C8B6F27049B}"/>
              </a:ext>
            </a:extLst>
          </p:cNvPr>
          <p:cNvCxnSpPr>
            <a:cxnSpLocks/>
          </p:cNvCxnSpPr>
          <p:nvPr/>
        </p:nvCxnSpPr>
        <p:spPr>
          <a:xfrm>
            <a:off x="3751201" y="2872817"/>
            <a:ext cx="20750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8" name="ZoneTexte 56">
            <a:extLst>
              <a:ext uri="{FF2B5EF4-FFF2-40B4-BE49-F238E27FC236}">
                <a16:creationId xmlns:a16="http://schemas.microsoft.com/office/drawing/2014/main" id="{DF3537A8-A85E-11A1-C4C3-117571CB72CD}"/>
              </a:ext>
            </a:extLst>
          </p:cNvPr>
          <p:cNvSpPr txBox="1"/>
          <p:nvPr/>
        </p:nvSpPr>
        <p:spPr>
          <a:xfrm>
            <a:off x="2029207" y="2946618"/>
            <a:ext cx="114662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C57BL/6</a:t>
            </a:r>
            <a:endPar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cxnSp>
        <p:nvCxnSpPr>
          <p:cNvPr id="29" name="Straight Connector 20">
            <a:extLst>
              <a:ext uri="{FF2B5EF4-FFF2-40B4-BE49-F238E27FC236}">
                <a16:creationId xmlns:a16="http://schemas.microsoft.com/office/drawing/2014/main" id="{00D000A9-FCAC-7473-C1DF-D6662F3D65D1}"/>
              </a:ext>
            </a:extLst>
          </p:cNvPr>
          <p:cNvCxnSpPr>
            <a:cxnSpLocks/>
          </p:cNvCxnSpPr>
          <p:nvPr/>
        </p:nvCxnSpPr>
        <p:spPr>
          <a:xfrm>
            <a:off x="3345928" y="3230880"/>
            <a:ext cx="0" cy="211324"/>
          </a:xfrm>
          <a:prstGeom prst="line">
            <a:avLst/>
          </a:prstGeom>
          <a:ln w="38100">
            <a:solidFill>
              <a:srgbClr val="113986"/>
            </a:solidFill>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33" name="ZoneTexte 2">
            <a:extLst>
              <a:ext uri="{FF2B5EF4-FFF2-40B4-BE49-F238E27FC236}">
                <a16:creationId xmlns:a16="http://schemas.microsoft.com/office/drawing/2014/main" id="{3BAABC0F-45A2-2CA6-14E9-EA4F535F713E}"/>
              </a:ext>
            </a:extLst>
          </p:cNvPr>
          <p:cNvSpPr txBox="1"/>
          <p:nvPr/>
        </p:nvSpPr>
        <p:spPr>
          <a:xfrm>
            <a:off x="6448546" y="989726"/>
            <a:ext cx="5487378" cy="256993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Results</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After DCD donation, cell lysates exhibit a two-fold reduction in ATP levels, suggesting a loss of endogenous mitochondria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When exogenous mitochondria were added to healthy and ischemia reperfusion injury (IRI) exposed hepatocytes in vitro, only the IRI cells took up the mitochondria, confirmed by the change in ATP from baseline and through live single cell imaging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p>
        </p:txBody>
      </p:sp>
      <p:graphicFrame>
        <p:nvGraphicFramePr>
          <p:cNvPr id="34" name="Tableau 16">
            <a:extLst>
              <a:ext uri="{FF2B5EF4-FFF2-40B4-BE49-F238E27FC236}">
                <a16:creationId xmlns:a16="http://schemas.microsoft.com/office/drawing/2014/main" id="{F14C223B-3927-B320-561D-642B44587017}"/>
              </a:ext>
            </a:extLst>
          </p:cNvPr>
          <p:cNvGraphicFramePr>
            <a:graphicFrameLocks noGrp="1"/>
          </p:cNvGraphicFramePr>
          <p:nvPr/>
        </p:nvGraphicFramePr>
        <p:xfrm>
          <a:off x="6682921" y="3086497"/>
          <a:ext cx="5338088" cy="2706111"/>
        </p:xfrm>
        <a:graphic>
          <a:graphicData uri="http://schemas.openxmlformats.org/drawingml/2006/table">
            <a:tbl>
              <a:tblPr/>
              <a:tblGrid>
                <a:gridCol w="1357852">
                  <a:extLst>
                    <a:ext uri="{9D8B030D-6E8A-4147-A177-3AD203B41FA5}">
                      <a16:colId xmlns:a16="http://schemas.microsoft.com/office/drawing/2014/main" val="3596114448"/>
                    </a:ext>
                  </a:extLst>
                </a:gridCol>
                <a:gridCol w="3980236">
                  <a:extLst>
                    <a:ext uri="{9D8B030D-6E8A-4147-A177-3AD203B41FA5}">
                      <a16:colId xmlns:a16="http://schemas.microsoft.com/office/drawing/2014/main" val="3665643284"/>
                    </a:ext>
                  </a:extLst>
                </a:gridCol>
              </a:tblGrid>
              <a:tr h="191511">
                <a:tc>
                  <a:txBody>
                    <a:bodyPr/>
                    <a:lstStyle/>
                    <a:p>
                      <a:pPr algn="ctr" fontAlgn="ctr"/>
                      <a:r>
                        <a:rPr lang="fr-FR" sz="1100" b="1" i="0" u="none" strike="noStrike" dirty="0">
                          <a:solidFill>
                            <a:srgbClr val="FFFFFF"/>
                          </a:solidFill>
                          <a:effectLst/>
                          <a:latin typeface="Arial" panose="020B0604020202020204" pitchFamily="34" charset="0"/>
                          <a:cs typeface="Arial" panose="020B0604020202020204" pitchFamily="34" charset="0"/>
                        </a:rPr>
                        <a:t>Condition / Group</a:t>
                      </a:r>
                    </a:p>
                  </a:txBody>
                  <a:tcPr marL="0" marR="0" marT="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tc>
                  <a:txBody>
                    <a:bodyPr/>
                    <a:lstStyle/>
                    <a:p>
                      <a:pPr algn="ctr" fontAlgn="ctr"/>
                      <a:r>
                        <a:rPr lang="fr-FR" sz="1100" b="1" i="0" u="none" strike="noStrike" dirty="0" err="1">
                          <a:solidFill>
                            <a:srgbClr val="FFFFFF"/>
                          </a:solidFill>
                          <a:effectLst/>
                          <a:latin typeface="Arial" panose="020B0604020202020204" pitchFamily="34" charset="0"/>
                          <a:cs typeface="Arial" panose="020B0604020202020204" pitchFamily="34" charset="0"/>
                        </a:rPr>
                        <a:t>Findings</a:t>
                      </a:r>
                      <a:r>
                        <a:rPr lang="fr-FR" sz="1100" b="1" i="0" u="none" strike="noStrike" dirty="0">
                          <a:solidFill>
                            <a:srgbClr val="FFFFFF"/>
                          </a:solidFill>
                          <a:effectLst/>
                          <a:latin typeface="Arial" panose="020B0604020202020204" pitchFamily="34" charset="0"/>
                          <a:cs typeface="Arial" panose="020B0604020202020204" pitchFamily="34" charset="0"/>
                        </a:rPr>
                        <a:t> / </a:t>
                      </a:r>
                      <a:r>
                        <a:rPr lang="fr-FR" sz="1100" b="1" i="0" u="none" strike="noStrike" dirty="0" err="1">
                          <a:solidFill>
                            <a:srgbClr val="FFFFFF"/>
                          </a:solidFill>
                          <a:effectLst/>
                          <a:latin typeface="Arial" panose="020B0604020202020204" pitchFamily="34" charset="0"/>
                          <a:cs typeface="Arial" panose="020B0604020202020204" pitchFamily="34" charset="0"/>
                        </a:rPr>
                        <a:t>Outcomes</a:t>
                      </a:r>
                      <a:endParaRPr lang="fr-FR" sz="11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extLst>
                  <a:ext uri="{0D108BD9-81ED-4DB2-BD59-A6C34878D82A}">
                    <a16:rowId xmlns:a16="http://schemas.microsoft.com/office/drawing/2014/main" val="1168583958"/>
                  </a:ext>
                </a:extLst>
              </a:tr>
              <a:tr h="316489">
                <a:tc>
                  <a:txBody>
                    <a:bodyPr/>
                    <a:lstStyle/>
                    <a:p>
                      <a:pPr algn="l" fontAlgn="ctr"/>
                      <a:r>
                        <a:rPr lang="en-US" sz="1100" b="1" i="0" u="none" strike="noStrike" dirty="0">
                          <a:solidFill>
                            <a:srgbClr val="000000"/>
                          </a:solidFill>
                          <a:effectLst/>
                          <a:latin typeface="Arial" panose="020B0604020202020204" pitchFamily="34" charset="0"/>
                          <a:cs typeface="Arial" panose="020B0604020202020204" pitchFamily="34" charset="0"/>
                        </a:rPr>
                        <a:t>NMP Treated Livers (4 hours)</a:t>
                      </a:r>
                    </a:p>
                  </a:txBody>
                  <a:tcPr marL="0" marR="0" marT="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A6C9EC"/>
                    </a:solidFill>
                  </a:tcPr>
                </a:tc>
                <a:tc>
                  <a:txBody>
                    <a:bodyPr/>
                    <a:lstStyle/>
                    <a:p>
                      <a:pPr algn="l" fontAlgn="ctr"/>
                      <a:r>
                        <a:rPr lang="fr-FR" sz="1100" b="0" i="0" u="none" strike="noStrike">
                          <a:solidFill>
                            <a:srgbClr val="000000"/>
                          </a:solidFill>
                          <a:effectLst/>
                          <a:latin typeface="Arial" panose="020B0604020202020204" pitchFamily="34" charset="0"/>
                          <a:cs typeface="Arial" panose="020B0604020202020204" pitchFamily="34" charset="0"/>
                        </a:rPr>
                        <a:t>- Significant increase in bile production</a:t>
                      </a:r>
                    </a:p>
                  </a:txBody>
                  <a:tcPr marL="0" marR="0" marT="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A6C9EC"/>
                    </a:solidFill>
                  </a:tcPr>
                </a:tc>
                <a:extLst>
                  <a:ext uri="{0D108BD9-81ED-4DB2-BD59-A6C34878D82A}">
                    <a16:rowId xmlns:a16="http://schemas.microsoft.com/office/drawing/2014/main" val="4047375890"/>
                  </a:ext>
                </a:extLst>
              </a:tr>
              <a:tr h="158244">
                <a:tc>
                  <a:txBody>
                    <a:bodyPr/>
                    <a:lstStyle/>
                    <a:p>
                      <a:pPr algn="l" fontAlgn="ctr"/>
                      <a:r>
                        <a:rPr lang="fr-FR" sz="1100" b="1" i="0" u="none" strike="noStrike">
                          <a:solidFill>
                            <a:srgbClr val="000000"/>
                          </a:solidFill>
                          <a:effectLst/>
                          <a:latin typeface="Arial" panose="020B0604020202020204" pitchFamily="34" charset="0"/>
                          <a:cs typeface="Arial" panose="020B0604020202020204" pitchFamily="34" charset="0"/>
                        </a:rPr>
                        <a:t> </a:t>
                      </a:r>
                    </a:p>
                  </a:txBody>
                  <a:tcPr marL="0" marR="0" marT="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A6C9EC"/>
                    </a:solidFill>
                  </a:tcPr>
                </a:tc>
                <a:tc>
                  <a:txBody>
                    <a:bodyPr/>
                    <a:lstStyle/>
                    <a:p>
                      <a:pPr algn="l" fontAlgn="ctr"/>
                      <a:r>
                        <a:rPr lang="fr-FR" sz="1100" b="0" i="0" u="none" strike="noStrike">
                          <a:solidFill>
                            <a:srgbClr val="000000"/>
                          </a:solidFill>
                          <a:effectLst/>
                          <a:latin typeface="Arial" panose="020B0604020202020204" pitchFamily="34" charset="0"/>
                          <a:cs typeface="Arial" panose="020B0604020202020204" pitchFamily="34" charset="0"/>
                        </a:rPr>
                        <a:t>- Improved bile quality</a:t>
                      </a:r>
                    </a:p>
                  </a:txBody>
                  <a:tcPr marL="0" marR="0" marT="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A6C9EC"/>
                    </a:solidFill>
                  </a:tcPr>
                </a:tc>
                <a:extLst>
                  <a:ext uri="{0D108BD9-81ED-4DB2-BD59-A6C34878D82A}">
                    <a16:rowId xmlns:a16="http://schemas.microsoft.com/office/drawing/2014/main" val="1390015646"/>
                  </a:ext>
                </a:extLst>
              </a:tr>
              <a:tr h="158244">
                <a:tc>
                  <a:txBody>
                    <a:bodyPr/>
                    <a:lstStyle/>
                    <a:p>
                      <a:pPr algn="l" fontAlgn="ctr"/>
                      <a:r>
                        <a:rPr lang="fr-FR" sz="1100" b="1" i="0" u="none" strike="noStrike">
                          <a:solidFill>
                            <a:srgbClr val="000000"/>
                          </a:solidFill>
                          <a:effectLst/>
                          <a:latin typeface="Arial" panose="020B0604020202020204" pitchFamily="34" charset="0"/>
                          <a:cs typeface="Arial" panose="020B0604020202020204" pitchFamily="34" charset="0"/>
                        </a:rPr>
                        <a:t> </a:t>
                      </a:r>
                    </a:p>
                  </a:txBody>
                  <a:tcPr marL="0" marR="0" marT="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A6C9EC"/>
                    </a:solidFill>
                  </a:tcPr>
                </a:tc>
                <a:tc>
                  <a:txBody>
                    <a:bodyPr/>
                    <a:lstStyle/>
                    <a:p>
                      <a:pPr algn="l" fontAlgn="ctr"/>
                      <a:r>
                        <a:rPr lang="fr-FR" sz="1100" b="0" i="0" u="none" strike="noStrike">
                          <a:solidFill>
                            <a:srgbClr val="000000"/>
                          </a:solidFill>
                          <a:effectLst/>
                          <a:latin typeface="Arial" panose="020B0604020202020204" pitchFamily="34" charset="0"/>
                          <a:cs typeface="Arial" panose="020B0604020202020204" pitchFamily="34" charset="0"/>
                        </a:rPr>
                        <a:t>- Restored cytoarchitecture</a:t>
                      </a:r>
                    </a:p>
                  </a:txBody>
                  <a:tcPr marL="0" marR="0" marT="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A6C9EC"/>
                    </a:solidFill>
                  </a:tcPr>
                </a:tc>
                <a:extLst>
                  <a:ext uri="{0D108BD9-81ED-4DB2-BD59-A6C34878D82A}">
                    <a16:rowId xmlns:a16="http://schemas.microsoft.com/office/drawing/2014/main" val="1615756793"/>
                  </a:ext>
                </a:extLst>
              </a:tr>
              <a:tr h="316489">
                <a:tc>
                  <a:txBody>
                    <a:bodyPr/>
                    <a:lstStyle/>
                    <a:p>
                      <a:pPr algn="l" fontAlgn="ctr"/>
                      <a:r>
                        <a:rPr lang="en-US" sz="1100" b="1" i="0" u="none" strike="noStrike" dirty="0">
                          <a:solidFill>
                            <a:srgbClr val="000000"/>
                          </a:solidFill>
                          <a:effectLst/>
                          <a:latin typeface="Arial" panose="020B0604020202020204" pitchFamily="34" charset="0"/>
                          <a:cs typeface="Arial" panose="020B0604020202020204" pitchFamily="34" charset="0"/>
                        </a:rPr>
                        <a:t>CC Untreated Livers (6 hours)</a:t>
                      </a:r>
                    </a:p>
                  </a:txBody>
                  <a:tcPr marL="0" marR="0" marT="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ctr"/>
                      <a:r>
                        <a:rPr lang="fr-FR" sz="1100" b="0" i="0" u="none" strike="noStrike">
                          <a:solidFill>
                            <a:srgbClr val="000000"/>
                          </a:solidFill>
                          <a:effectLst/>
                          <a:latin typeface="Arial" panose="020B0604020202020204" pitchFamily="34" charset="0"/>
                          <a:cs typeface="Arial" panose="020B0604020202020204" pitchFamily="34" charset="0"/>
                        </a:rPr>
                        <a:t>- Became edematous</a:t>
                      </a:r>
                    </a:p>
                  </a:txBody>
                  <a:tcPr marL="0" marR="0" marT="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774831402"/>
                  </a:ext>
                </a:extLst>
              </a:tr>
              <a:tr h="158244">
                <a:tc>
                  <a:txBody>
                    <a:bodyPr/>
                    <a:lstStyle/>
                    <a:p>
                      <a:pPr algn="l" fontAlgn="ctr"/>
                      <a:r>
                        <a:rPr lang="fr-FR" sz="1100" b="1" i="0" u="none" strike="noStrike">
                          <a:solidFill>
                            <a:srgbClr val="000000"/>
                          </a:solidFill>
                          <a:effectLst/>
                          <a:latin typeface="Arial" panose="020B0604020202020204" pitchFamily="34" charset="0"/>
                          <a:cs typeface="Arial" panose="020B0604020202020204" pitchFamily="34" charset="0"/>
                        </a:rPr>
                        <a:t> </a:t>
                      </a:r>
                    </a:p>
                  </a:txBody>
                  <a:tcPr marL="0" marR="0" marT="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ctr"/>
                      <a:r>
                        <a:rPr lang="fr-FR" sz="1100" b="0" i="0" u="none" strike="noStrike" dirty="0">
                          <a:solidFill>
                            <a:srgbClr val="000000"/>
                          </a:solidFill>
                          <a:effectLst/>
                          <a:latin typeface="Arial" panose="020B0604020202020204" pitchFamily="34" charset="0"/>
                          <a:cs typeface="Arial" panose="020B0604020202020204" pitchFamily="34" charset="0"/>
                        </a:rPr>
                        <a:t>- </a:t>
                      </a:r>
                      <a:r>
                        <a:rPr lang="fr-FR" sz="1100" b="0" i="0" u="none" strike="noStrike" dirty="0" err="1">
                          <a:solidFill>
                            <a:srgbClr val="000000"/>
                          </a:solidFill>
                          <a:effectLst/>
                          <a:latin typeface="Arial" panose="020B0604020202020204" pitchFamily="34" charset="0"/>
                          <a:cs typeface="Arial" panose="020B0604020202020204" pitchFamily="34" charset="0"/>
                        </a:rPr>
                        <a:t>Marked</a:t>
                      </a:r>
                      <a:r>
                        <a:rPr lang="fr-FR" sz="1100" b="0" i="0" u="none" strike="noStrike" dirty="0">
                          <a:solidFill>
                            <a:srgbClr val="000000"/>
                          </a:solidFill>
                          <a:effectLst/>
                          <a:latin typeface="Arial" panose="020B0604020202020204" pitchFamily="34" charset="0"/>
                          <a:cs typeface="Arial" panose="020B0604020202020204" pitchFamily="34" charset="0"/>
                        </a:rPr>
                        <a:t> cellular </a:t>
                      </a:r>
                      <a:r>
                        <a:rPr lang="fr-FR" sz="1100" b="0" i="0" u="none" strike="noStrike" dirty="0" err="1">
                          <a:solidFill>
                            <a:srgbClr val="000000"/>
                          </a:solidFill>
                          <a:effectLst/>
                          <a:latin typeface="Arial" panose="020B0604020202020204" pitchFamily="34" charset="0"/>
                          <a:cs typeface="Arial" panose="020B0604020202020204" pitchFamily="34" charset="0"/>
                        </a:rPr>
                        <a:t>degeneration</a:t>
                      </a:r>
                      <a:endParaRPr lang="fr-FR"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1791354257"/>
                  </a:ext>
                </a:extLst>
              </a:tr>
              <a:tr h="158244">
                <a:tc>
                  <a:txBody>
                    <a:bodyPr/>
                    <a:lstStyle/>
                    <a:p>
                      <a:pPr algn="l" fontAlgn="ctr"/>
                      <a:r>
                        <a:rPr lang="fr-FR" sz="1100" b="1" i="0" u="none" strike="noStrike">
                          <a:solidFill>
                            <a:srgbClr val="000000"/>
                          </a:solidFill>
                          <a:effectLst/>
                          <a:latin typeface="Arial" panose="020B0604020202020204" pitchFamily="34" charset="0"/>
                          <a:cs typeface="Arial" panose="020B0604020202020204" pitchFamily="34" charset="0"/>
                        </a:rPr>
                        <a:t> </a:t>
                      </a:r>
                    </a:p>
                  </a:txBody>
                  <a:tcPr marL="0" marR="0" marT="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ctr"/>
                      <a:r>
                        <a:rPr lang="en-US" sz="1100" b="0" i="0" u="none" strike="noStrike" dirty="0">
                          <a:solidFill>
                            <a:srgbClr val="000000"/>
                          </a:solidFill>
                          <a:effectLst/>
                          <a:latin typeface="Arial" panose="020B0604020202020204" pitchFamily="34" charset="0"/>
                          <a:cs typeface="Arial" panose="020B0604020202020204" pitchFamily="34" charset="0"/>
                        </a:rPr>
                        <a:t>- Near-complete loss of Kupffer cells and CK19+ cholangiocytes</a:t>
                      </a:r>
                    </a:p>
                  </a:txBody>
                  <a:tcPr marL="0" marR="0" marT="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2111160494"/>
                  </a:ext>
                </a:extLst>
              </a:tr>
              <a:tr h="158244">
                <a:tc>
                  <a:txBody>
                    <a:bodyPr/>
                    <a:lstStyle/>
                    <a:p>
                      <a:pPr algn="l" fontAlgn="ctr"/>
                      <a:r>
                        <a:rPr lang="fr-FR" sz="1100" b="1" i="0" u="none" strike="noStrike">
                          <a:solidFill>
                            <a:srgbClr val="000000"/>
                          </a:solidFill>
                          <a:effectLst/>
                          <a:latin typeface="Arial" panose="020B0604020202020204" pitchFamily="34" charset="0"/>
                          <a:cs typeface="Arial" panose="020B0604020202020204" pitchFamily="34" charset="0"/>
                        </a:rPr>
                        <a:t> </a:t>
                      </a:r>
                    </a:p>
                  </a:txBody>
                  <a:tcPr marL="0" marR="0" marT="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ctr"/>
                      <a:r>
                        <a:rPr lang="en-US" sz="1100" b="0" i="0" u="none" strike="noStrike">
                          <a:solidFill>
                            <a:srgbClr val="000000"/>
                          </a:solidFill>
                          <a:effectLst/>
                          <a:latin typeface="Arial" panose="020B0604020202020204" pitchFamily="34" charset="0"/>
                          <a:cs typeface="Arial" panose="020B0604020202020204" pitchFamily="34" charset="0"/>
                        </a:rPr>
                        <a:t>- Twenty-fold increase in TUNEL+ cells</a:t>
                      </a:r>
                    </a:p>
                  </a:txBody>
                  <a:tcPr marL="0" marR="0" marT="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3366822245"/>
                  </a:ext>
                </a:extLst>
              </a:tr>
              <a:tr h="321245">
                <a:tc>
                  <a:txBody>
                    <a:bodyPr/>
                    <a:lstStyle/>
                    <a:p>
                      <a:pPr algn="l" fontAlgn="ctr"/>
                      <a:r>
                        <a:rPr lang="fr-FR" sz="1100" b="1" i="0" u="none" strike="noStrike" dirty="0" err="1">
                          <a:solidFill>
                            <a:srgbClr val="000000"/>
                          </a:solidFill>
                          <a:effectLst/>
                          <a:latin typeface="Arial" panose="020B0604020202020204" pitchFamily="34" charset="0"/>
                          <a:cs typeface="Arial" panose="020B0604020202020204" pitchFamily="34" charset="0"/>
                        </a:rPr>
                        <a:t>Mitochondria</a:t>
                      </a:r>
                      <a:r>
                        <a:rPr lang="fr-FR" sz="1100" b="1" i="0" u="none" strike="noStrike" dirty="0">
                          <a:solidFill>
                            <a:srgbClr val="000000"/>
                          </a:solidFill>
                          <a:effectLst/>
                          <a:latin typeface="Arial" panose="020B0604020202020204" pitchFamily="34" charset="0"/>
                          <a:cs typeface="Arial" panose="020B0604020202020204" pitchFamily="34" charset="0"/>
                        </a:rPr>
                        <a:t> </a:t>
                      </a:r>
                      <a:r>
                        <a:rPr lang="fr-FR" sz="1100" b="1" i="0" u="none" strike="noStrike" dirty="0" err="1">
                          <a:solidFill>
                            <a:srgbClr val="000000"/>
                          </a:solidFill>
                          <a:effectLst/>
                          <a:latin typeface="Arial" panose="020B0604020202020204" pitchFamily="34" charset="0"/>
                          <a:cs typeface="Arial" panose="020B0604020202020204" pitchFamily="34" charset="0"/>
                        </a:rPr>
                        <a:t>Treated</a:t>
                      </a:r>
                      <a:r>
                        <a:rPr lang="fr-FR" sz="1100" b="1" i="0" u="none" strike="noStrike" dirty="0">
                          <a:solidFill>
                            <a:srgbClr val="000000"/>
                          </a:solidFill>
                          <a:effectLst/>
                          <a:latin typeface="Arial" panose="020B0604020202020204" pitchFamily="34" charset="0"/>
                          <a:cs typeface="Arial" panose="020B0604020202020204" pitchFamily="34" charset="0"/>
                        </a:rPr>
                        <a:t> </a:t>
                      </a:r>
                      <a:r>
                        <a:rPr lang="fr-FR" sz="1100" b="1" i="0" u="none" strike="noStrike" dirty="0" err="1">
                          <a:solidFill>
                            <a:srgbClr val="000000"/>
                          </a:solidFill>
                          <a:effectLst/>
                          <a:latin typeface="Arial" panose="020B0604020202020204" pitchFamily="34" charset="0"/>
                          <a:cs typeface="Arial" panose="020B0604020202020204" pitchFamily="34" charset="0"/>
                        </a:rPr>
                        <a:t>Livers</a:t>
                      </a:r>
                      <a:endParaRPr lang="fr-FR" sz="11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A6C9EC"/>
                    </a:solidFill>
                  </a:tcPr>
                </a:tc>
                <a:tc>
                  <a:txBody>
                    <a:bodyPr/>
                    <a:lstStyle/>
                    <a:p>
                      <a:pPr algn="l" fontAlgn="ctr"/>
                      <a:r>
                        <a:rPr lang="fr-FR" sz="1100" b="0" i="0" u="none" strike="noStrike">
                          <a:solidFill>
                            <a:srgbClr val="000000"/>
                          </a:solidFill>
                          <a:effectLst/>
                          <a:latin typeface="Arial" panose="020B0604020202020204" pitchFamily="34" charset="0"/>
                          <a:cs typeface="Arial" panose="020B0604020202020204" pitchFamily="34" charset="0"/>
                        </a:rPr>
                        <a:t>- Maintained function</a:t>
                      </a:r>
                    </a:p>
                  </a:txBody>
                  <a:tcPr marL="0" marR="0" marT="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A6C9EC"/>
                    </a:solidFill>
                  </a:tcPr>
                </a:tc>
                <a:extLst>
                  <a:ext uri="{0D108BD9-81ED-4DB2-BD59-A6C34878D82A}">
                    <a16:rowId xmlns:a16="http://schemas.microsoft.com/office/drawing/2014/main" val="599425754"/>
                  </a:ext>
                </a:extLst>
              </a:tr>
              <a:tr h="158244">
                <a:tc>
                  <a:txBody>
                    <a:bodyPr/>
                    <a:lstStyle/>
                    <a:p>
                      <a:pPr algn="l" fontAlgn="ctr"/>
                      <a:r>
                        <a:rPr lang="fr-FR" sz="1100" b="1" i="0" u="none" strike="noStrike">
                          <a:solidFill>
                            <a:srgbClr val="000000"/>
                          </a:solidFill>
                          <a:effectLst/>
                          <a:latin typeface="Arial" panose="020B0604020202020204" pitchFamily="34" charset="0"/>
                          <a:cs typeface="Arial" panose="020B0604020202020204" pitchFamily="34" charset="0"/>
                        </a:rPr>
                        <a:t> </a:t>
                      </a:r>
                    </a:p>
                  </a:txBody>
                  <a:tcPr marL="0" marR="0" marT="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A6C9EC"/>
                    </a:solidFill>
                  </a:tcPr>
                </a:tc>
                <a:tc>
                  <a:txBody>
                    <a:bodyPr/>
                    <a:lstStyle/>
                    <a:p>
                      <a:pPr algn="l" fontAlgn="ctr"/>
                      <a:r>
                        <a:rPr lang="fr-FR" sz="1100" b="0" i="0" u="none" strike="noStrike">
                          <a:solidFill>
                            <a:srgbClr val="000000"/>
                          </a:solidFill>
                          <a:effectLst/>
                          <a:latin typeface="Arial" panose="020B0604020202020204" pitchFamily="34" charset="0"/>
                          <a:cs typeface="Arial" panose="020B0604020202020204" pitchFamily="34" charset="0"/>
                        </a:rPr>
                        <a:t>- Comparable to healthy controls</a:t>
                      </a:r>
                    </a:p>
                  </a:txBody>
                  <a:tcPr marL="0" marR="0" marT="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A6C9EC"/>
                    </a:solidFill>
                  </a:tcPr>
                </a:tc>
                <a:extLst>
                  <a:ext uri="{0D108BD9-81ED-4DB2-BD59-A6C34878D82A}">
                    <a16:rowId xmlns:a16="http://schemas.microsoft.com/office/drawing/2014/main" val="1839898854"/>
                  </a:ext>
                </a:extLst>
              </a:tr>
              <a:tr h="474733">
                <a:tc>
                  <a:txBody>
                    <a:bodyPr/>
                    <a:lstStyle/>
                    <a:p>
                      <a:pPr algn="l" fontAlgn="ctr"/>
                      <a:r>
                        <a:rPr lang="fr-FR" sz="1100" b="1" i="0" u="none" strike="noStrike" dirty="0" err="1">
                          <a:solidFill>
                            <a:srgbClr val="000000"/>
                          </a:solidFill>
                          <a:effectLst/>
                          <a:latin typeface="Arial" panose="020B0604020202020204" pitchFamily="34" charset="0"/>
                          <a:cs typeface="Arial" panose="020B0604020202020204" pitchFamily="34" charset="0"/>
                        </a:rPr>
                        <a:t>Proteomic</a:t>
                      </a:r>
                      <a:r>
                        <a:rPr lang="fr-FR" sz="1100" b="1" i="0" u="none" strike="noStrike" dirty="0">
                          <a:solidFill>
                            <a:srgbClr val="000000"/>
                          </a:solidFill>
                          <a:effectLst/>
                          <a:latin typeface="Arial" panose="020B0604020202020204" pitchFamily="34" charset="0"/>
                          <a:cs typeface="Arial" panose="020B0604020202020204" pitchFamily="34" charset="0"/>
                        </a:rPr>
                        <a:t> Profiles (NMP vs Placebo)</a:t>
                      </a:r>
                    </a:p>
                  </a:txBody>
                  <a:tcPr marL="0" marR="0" marT="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ctr"/>
                      <a:r>
                        <a:rPr lang="en-US" sz="1100" b="0" i="0" u="none" strike="noStrike" dirty="0">
                          <a:solidFill>
                            <a:srgbClr val="000000"/>
                          </a:solidFill>
                          <a:effectLst/>
                          <a:latin typeface="Arial" panose="020B0604020202020204" pitchFamily="34" charset="0"/>
                          <a:cs typeface="Arial" panose="020B0604020202020204" pitchFamily="34" charset="0"/>
                        </a:rPr>
                        <a:t>- Distinct differences in expression between treated and placebo    groups in bile and liver tissue during NMP (significantly </a:t>
                      </a:r>
                      <a:r>
                        <a:rPr lang="en-US" sz="1100" dirty="0">
                          <a:latin typeface="Arial" panose="020B0604020202020204" pitchFamily="34" charset="0"/>
                          <a:cs typeface="Arial" panose="020B0604020202020204" pitchFamily="34" charset="0"/>
                        </a:rPr>
                        <a:t>pronounced following CC)</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1710163582"/>
                  </a:ext>
                </a:extLst>
              </a:tr>
            </a:tbl>
          </a:graphicData>
        </a:graphic>
      </p:graphicFrame>
      <p:sp>
        <p:nvSpPr>
          <p:cNvPr id="12" name="TextBox 11">
            <a:extLst>
              <a:ext uri="{FF2B5EF4-FFF2-40B4-BE49-F238E27FC236}">
                <a16:creationId xmlns:a16="http://schemas.microsoft.com/office/drawing/2014/main" id="{114ECE37-FF22-18BF-B288-912FAFC280B9}"/>
              </a:ext>
            </a:extLst>
          </p:cNvPr>
          <p:cNvSpPr txBox="1"/>
          <p:nvPr/>
        </p:nvSpPr>
        <p:spPr>
          <a:xfrm>
            <a:off x="8468328" y="1188994"/>
            <a:ext cx="1399033" cy="307777"/>
          </a:xfrm>
          <a:prstGeom prst="rect">
            <a:avLst/>
          </a:prstGeom>
          <a:noFill/>
        </p:spPr>
        <p:txBody>
          <a:bodyPr wrap="square">
            <a:spAutoFit/>
          </a:bodyPr>
          <a:lstStyle/>
          <a:p>
            <a:r>
              <a:rPr lang="fr-FR" sz="1400" u="sng" dirty="0">
                <a:latin typeface="Arial" panose="020B0604020202020204" pitchFamily="34" charset="0"/>
                <a:cs typeface="Arial" panose="020B0604020202020204" pitchFamily="34" charset="0"/>
              </a:rPr>
              <a:t>In vitro </a:t>
            </a:r>
            <a:r>
              <a:rPr lang="fr-FR" sz="1400" u="sng" dirty="0" err="1">
                <a:latin typeface="Arial" panose="020B0604020202020204" pitchFamily="34" charset="0"/>
                <a:cs typeface="Arial" panose="020B0604020202020204" pitchFamily="34" charset="0"/>
              </a:rPr>
              <a:t>findings</a:t>
            </a:r>
            <a:endParaRPr lang="fr-FR" sz="1400" u="sng"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2DDB7B58-5F21-6A33-E995-23C3F51799A3}"/>
              </a:ext>
            </a:extLst>
          </p:cNvPr>
          <p:cNvSpPr txBox="1"/>
          <p:nvPr/>
        </p:nvSpPr>
        <p:spPr>
          <a:xfrm>
            <a:off x="8421768" y="2792729"/>
            <a:ext cx="1856290" cy="307777"/>
          </a:xfrm>
          <a:prstGeom prst="rect">
            <a:avLst/>
          </a:prstGeom>
          <a:noFill/>
        </p:spPr>
        <p:txBody>
          <a:bodyPr wrap="square">
            <a:spAutoFit/>
          </a:bodyPr>
          <a:lstStyle/>
          <a:p>
            <a:r>
              <a:rPr lang="fr-FR" sz="1400" u="sng" dirty="0">
                <a:latin typeface="Arial" panose="020B0604020202020204" pitchFamily="34" charset="0"/>
                <a:cs typeface="Arial" panose="020B0604020202020204" pitchFamily="34" charset="0"/>
              </a:rPr>
              <a:t>In/ex vivo </a:t>
            </a:r>
            <a:r>
              <a:rPr lang="fr-FR" sz="1400" u="sng" dirty="0" err="1">
                <a:latin typeface="Arial" panose="020B0604020202020204" pitchFamily="34" charset="0"/>
                <a:cs typeface="Arial" panose="020B0604020202020204" pitchFamily="34" charset="0"/>
              </a:rPr>
              <a:t>findings</a:t>
            </a:r>
            <a:endParaRPr lang="fr-FR" sz="1400" u="sng" dirty="0">
              <a:latin typeface="Arial" panose="020B0604020202020204" pitchFamily="34" charset="0"/>
              <a:cs typeface="Arial" panose="020B0604020202020204" pitchFamily="34" charset="0"/>
            </a:endParaRPr>
          </a:p>
        </p:txBody>
      </p:sp>
      <p:grpSp>
        <p:nvGrpSpPr>
          <p:cNvPr id="68" name="Groupe 1">
            <a:extLst>
              <a:ext uri="{FF2B5EF4-FFF2-40B4-BE49-F238E27FC236}">
                <a16:creationId xmlns:a16="http://schemas.microsoft.com/office/drawing/2014/main" id="{A0AFD253-3D16-6C26-E006-ADDB474CE652}"/>
              </a:ext>
            </a:extLst>
          </p:cNvPr>
          <p:cNvGrpSpPr/>
          <p:nvPr/>
        </p:nvGrpSpPr>
        <p:grpSpPr>
          <a:xfrm>
            <a:off x="11575287" y="44389"/>
            <a:ext cx="525242" cy="509983"/>
            <a:chOff x="4213599" y="3634223"/>
            <a:chExt cx="485297" cy="471198"/>
          </a:xfrm>
        </p:grpSpPr>
        <p:sp>
          <p:nvSpPr>
            <p:cNvPr id="70" name="Ellipse 3">
              <a:hlinkClick r:id="rId7" action="ppaction://hlinksldjump"/>
              <a:extLst>
                <a:ext uri="{FF2B5EF4-FFF2-40B4-BE49-F238E27FC236}">
                  <a16:creationId xmlns:a16="http://schemas.microsoft.com/office/drawing/2014/main" id="{3AF03E62-7826-48B8-2AE6-1C7648CDDD20}"/>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71" name="Rectangle 70">
              <a:extLst>
                <a:ext uri="{FF2B5EF4-FFF2-40B4-BE49-F238E27FC236}">
                  <a16:creationId xmlns:a16="http://schemas.microsoft.com/office/drawing/2014/main" id="{695A24C0-C375-671F-CF36-286CC03FFFC0}"/>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72" name="Forme libre : forme 15">
              <a:extLst>
                <a:ext uri="{FF2B5EF4-FFF2-40B4-BE49-F238E27FC236}">
                  <a16:creationId xmlns:a16="http://schemas.microsoft.com/office/drawing/2014/main" id="{7A81D65F-775C-E5DD-ABFA-0B5FABE9DF2F}"/>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73" name="Rectangle 72">
              <a:extLst>
                <a:ext uri="{FF2B5EF4-FFF2-40B4-BE49-F238E27FC236}">
                  <a16:creationId xmlns:a16="http://schemas.microsoft.com/office/drawing/2014/main" id="{422D0BF8-1A2C-6FE2-01BE-F707E4392BD6}"/>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74" name="Forme libre : forme 17">
              <a:extLst>
                <a:ext uri="{FF2B5EF4-FFF2-40B4-BE49-F238E27FC236}">
                  <a16:creationId xmlns:a16="http://schemas.microsoft.com/office/drawing/2014/main" id="{535F00C5-AE04-E96E-378A-E19A80115C49}"/>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75" name="Rectangle 74">
            <a:hlinkClick r:id="rId7" action="ppaction://hlinksldjump"/>
            <a:extLst>
              <a:ext uri="{FF2B5EF4-FFF2-40B4-BE49-F238E27FC236}">
                <a16:creationId xmlns:a16="http://schemas.microsoft.com/office/drawing/2014/main" id="{07BD182F-E84F-4776-5A1F-20C8A4179CBD}"/>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extBox 29">
            <a:extLst>
              <a:ext uri="{FF2B5EF4-FFF2-40B4-BE49-F238E27FC236}">
                <a16:creationId xmlns:a16="http://schemas.microsoft.com/office/drawing/2014/main" id="{2B7DD4B4-FA2B-81D5-1C7C-052586226325}"/>
              </a:ext>
            </a:extLst>
          </p:cNvPr>
          <p:cNvSpPr txBox="1"/>
          <p:nvPr/>
        </p:nvSpPr>
        <p:spPr>
          <a:xfrm>
            <a:off x="0"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Lindstedt S. et al., ESOT Congress 2025 (Abstract 1726)</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2286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01F76-839C-CD78-B6DC-8B70AB3DD466}"/>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D77FF155-AD14-B192-20B9-F8397F7B17C3}"/>
              </a:ext>
            </a:extLst>
          </p:cNvPr>
          <p:cNvPicPr>
            <a:picLocks noChangeAspect="1"/>
          </p:cNvPicPr>
          <p:nvPr/>
        </p:nvPicPr>
        <p:blipFill>
          <a:blip r:embed="rId3"/>
          <a:stretch>
            <a:fillRect/>
          </a:stretch>
        </p:blipFill>
        <p:spPr>
          <a:xfrm>
            <a:off x="0" y="847174"/>
            <a:ext cx="6634480" cy="5708738"/>
          </a:xfrm>
          <a:prstGeom prst="rect">
            <a:avLst/>
          </a:prstGeom>
        </p:spPr>
      </p:pic>
      <p:sp>
        <p:nvSpPr>
          <p:cNvPr id="8" name="Title 2">
            <a:extLst>
              <a:ext uri="{FF2B5EF4-FFF2-40B4-BE49-F238E27FC236}">
                <a16:creationId xmlns:a16="http://schemas.microsoft.com/office/drawing/2014/main" id="{C3685A5A-BD3D-18A3-4F96-D5760CCCBBC9}"/>
              </a:ext>
            </a:extLst>
          </p:cNvPr>
          <p:cNvSpPr>
            <a:spLocks noGrp="1"/>
          </p:cNvSpPr>
          <p:nvPr>
            <p:ph type="title"/>
          </p:nvPr>
        </p:nvSpPr>
        <p:spPr>
          <a:xfrm>
            <a:off x="314925" y="640861"/>
            <a:ext cx="10804269" cy="402626"/>
          </a:xfrm>
        </p:spPr>
        <p:txBody>
          <a:bodyPr>
            <a:noAutofit/>
          </a:bodyPr>
          <a:lstStyle/>
          <a:p>
            <a:pPr algn="just"/>
            <a:r>
              <a:rPr lang="en-US" sz="2700" dirty="0">
                <a:latin typeface="Arial" panose="020B0604020202020204" pitchFamily="34" charset="0"/>
                <a:cs typeface="Arial" panose="020B0604020202020204" pitchFamily="34" charset="0"/>
              </a:rPr>
              <a:t>Mitochondrial therapy during machine perfusion restores DCD livers: A cross-circulation assessment of </a:t>
            </a:r>
            <a:r>
              <a:rPr lang="en-US" sz="2700" dirty="0" err="1">
                <a:latin typeface="Arial" panose="020B0604020202020204" pitchFamily="34" charset="0"/>
                <a:cs typeface="Arial" panose="020B0604020202020204" pitchFamily="34" charset="0"/>
              </a:rPr>
              <a:t>transplantability</a:t>
            </a:r>
            <a:br>
              <a:rPr lang="en-US" sz="2700" dirty="0">
                <a:latin typeface="Arial" panose="020B0604020202020204" pitchFamily="34" charset="0"/>
                <a:cs typeface="Arial" panose="020B0604020202020204" pitchFamily="34" charset="0"/>
              </a:rPr>
            </a:br>
            <a:br>
              <a:rPr lang="en-US" sz="2700" dirty="0">
                <a:latin typeface="Arial" panose="020B0604020202020204" pitchFamily="34" charset="0"/>
                <a:cs typeface="Arial" panose="020B0604020202020204" pitchFamily="34" charset="0"/>
              </a:rPr>
            </a:br>
            <a:endParaRPr lang="en-GB" sz="27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D2FC3D73-2A8F-767F-1EB9-92D05DEC728F}"/>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3F23B48-9B74-706B-1D56-0BBB3110A950}"/>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938A8437-1287-982E-E3E2-FB5E7E8712CF}"/>
              </a:ext>
            </a:extLst>
          </p:cNvPr>
          <p:cNvSpPr txBox="1"/>
          <p:nvPr/>
        </p:nvSpPr>
        <p:spPr>
          <a:xfrm>
            <a:off x="7132050" y="3512085"/>
            <a:ext cx="4948164" cy="187743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Conclusions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These data confirm that NMP alone cannot restore a DCD liver with extended WIT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Mitochondrial transplantation restores function in these livers, presenting a promising approach to further expand the donor pool</a:t>
            </a:r>
          </a:p>
        </p:txBody>
      </p:sp>
      <p:sp>
        <p:nvSpPr>
          <p:cNvPr id="10" name="ZoneTexte 9">
            <a:extLst>
              <a:ext uri="{FF2B5EF4-FFF2-40B4-BE49-F238E27FC236}">
                <a16:creationId xmlns:a16="http://schemas.microsoft.com/office/drawing/2014/main" id="{48D1BA89-2A9D-E2C1-D5F9-CF1DC3009D15}"/>
              </a:ext>
            </a:extLst>
          </p:cNvPr>
          <p:cNvSpPr txBox="1"/>
          <p:nvPr/>
        </p:nvSpPr>
        <p:spPr>
          <a:xfrm>
            <a:off x="7132050" y="1266415"/>
            <a:ext cx="4767131"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R="0" lvl="0" algn="just" defTabSz="914400" rtl="0" eaLnBrk="1" fontAlgn="auto" latinLnBrk="0" hangingPunct="1">
              <a:lnSpc>
                <a:spcPct val="100000"/>
              </a:lnSpc>
              <a:spcBef>
                <a:spcPts val="0"/>
              </a:spcBef>
              <a:spcAft>
                <a:spcPts val="0"/>
              </a:spcAft>
              <a:buClrTx/>
              <a:buSzTx/>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Ultra high-plex spatial imaging using </a:t>
            </a:r>
            <a:r>
              <a:rPr kumimoji="0" lang="en-GB"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MACsima</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found differential populations of CD3, CD4, HH3, PCNA, Ki67, CD45, vimentin, IBA1, CD163 and LEA positive cells between both NMP cohorts and the treated CC cohort with very few viable cells in the non-treated CC samples</a:t>
            </a:r>
            <a:endParaRPr kumimoji="0" lang="en-GB"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cxnSp>
        <p:nvCxnSpPr>
          <p:cNvPr id="18" name="Straight Connector 20">
            <a:extLst>
              <a:ext uri="{FF2B5EF4-FFF2-40B4-BE49-F238E27FC236}">
                <a16:creationId xmlns:a16="http://schemas.microsoft.com/office/drawing/2014/main" id="{3DB5EE3F-CF2B-2BCD-D8A2-678DB5FDF9F5}"/>
              </a:ext>
            </a:extLst>
          </p:cNvPr>
          <p:cNvCxnSpPr>
            <a:cxnSpLocks/>
            <a:stCxn id="10" idx="1"/>
          </p:cNvCxnSpPr>
          <p:nvPr/>
        </p:nvCxnSpPr>
        <p:spPr>
          <a:xfrm flipH="1">
            <a:off x="6634480" y="1958913"/>
            <a:ext cx="497570" cy="0"/>
          </a:xfrm>
          <a:prstGeom prst="line">
            <a:avLst/>
          </a:prstGeom>
          <a:ln w="38100">
            <a:solidFill>
              <a:srgbClr val="113986"/>
            </a:solidFill>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23" name="Rectangle : coins arrondis 32">
            <a:extLst>
              <a:ext uri="{FF2B5EF4-FFF2-40B4-BE49-F238E27FC236}">
                <a16:creationId xmlns:a16="http://schemas.microsoft.com/office/drawing/2014/main" id="{C1E65783-C91E-99AA-46FA-4CF3A5B154EF}"/>
              </a:ext>
            </a:extLst>
          </p:cNvPr>
          <p:cNvSpPr/>
          <p:nvPr/>
        </p:nvSpPr>
        <p:spPr>
          <a:xfrm>
            <a:off x="7132050" y="3559630"/>
            <a:ext cx="4948164" cy="1829892"/>
          </a:xfrm>
          <a:prstGeom prst="roundRect">
            <a:avLst>
              <a:gd name="adj" fmla="val 7228"/>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 name="Groupe 1">
            <a:extLst>
              <a:ext uri="{FF2B5EF4-FFF2-40B4-BE49-F238E27FC236}">
                <a16:creationId xmlns:a16="http://schemas.microsoft.com/office/drawing/2014/main" id="{D0FA1D28-7373-DFE1-D842-B1E128220A60}"/>
              </a:ext>
            </a:extLst>
          </p:cNvPr>
          <p:cNvGrpSpPr/>
          <p:nvPr/>
        </p:nvGrpSpPr>
        <p:grpSpPr>
          <a:xfrm>
            <a:off x="11575287" y="44389"/>
            <a:ext cx="525242" cy="509983"/>
            <a:chOff x="4213599" y="3634223"/>
            <a:chExt cx="485297" cy="471198"/>
          </a:xfrm>
        </p:grpSpPr>
        <p:sp>
          <p:nvSpPr>
            <p:cNvPr id="15" name="Ellipse 3">
              <a:hlinkClick r:id="rId4" action="ppaction://hlinksldjump"/>
              <a:extLst>
                <a:ext uri="{FF2B5EF4-FFF2-40B4-BE49-F238E27FC236}">
                  <a16:creationId xmlns:a16="http://schemas.microsoft.com/office/drawing/2014/main" id="{E80C6377-1B32-B966-AEEF-C9C22D31647D}"/>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CB250372-9BB7-6EC8-E9F1-A4FE98EF21A1}"/>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9" name="Forme libre : forme 15">
              <a:extLst>
                <a:ext uri="{FF2B5EF4-FFF2-40B4-BE49-F238E27FC236}">
                  <a16:creationId xmlns:a16="http://schemas.microsoft.com/office/drawing/2014/main" id="{E3529D3D-6A6B-7470-B1C5-1DB6012A7A17}"/>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559BF3E1-9C36-D2BA-A9CF-5E5B506653E3}"/>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1" name="Forme libre : forme 17">
              <a:extLst>
                <a:ext uri="{FF2B5EF4-FFF2-40B4-BE49-F238E27FC236}">
                  <a16:creationId xmlns:a16="http://schemas.microsoft.com/office/drawing/2014/main" id="{77571529-1216-F528-1037-ABB2A3819B03}"/>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22" name="Rectangle 21">
            <a:hlinkClick r:id="rId4" action="ppaction://hlinksldjump"/>
            <a:extLst>
              <a:ext uri="{FF2B5EF4-FFF2-40B4-BE49-F238E27FC236}">
                <a16:creationId xmlns:a16="http://schemas.microsoft.com/office/drawing/2014/main" id="{17EDDCD5-9962-A502-0465-BB00239984B3}"/>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extBox 29">
            <a:extLst>
              <a:ext uri="{FF2B5EF4-FFF2-40B4-BE49-F238E27FC236}">
                <a16:creationId xmlns:a16="http://schemas.microsoft.com/office/drawing/2014/main" id="{2FFCFB85-EA2C-9D2C-F29A-2B791068D498}"/>
              </a:ext>
            </a:extLst>
          </p:cNvPr>
          <p:cNvSpPr txBox="1"/>
          <p:nvPr/>
        </p:nvSpPr>
        <p:spPr>
          <a:xfrm>
            <a:off x="0"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Lindstedt S. et al., ESOT Congress 2025 (Abstract 1726)</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9144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E4192-092E-889D-1720-5843D23D8DD1}"/>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6FC844C7-8550-150C-66FA-A4C43BFA6C04}"/>
              </a:ext>
            </a:extLst>
          </p:cNvPr>
          <p:cNvSpPr>
            <a:spLocks noGrp="1"/>
          </p:cNvSpPr>
          <p:nvPr>
            <p:ph type="title"/>
          </p:nvPr>
        </p:nvSpPr>
        <p:spPr>
          <a:xfrm>
            <a:off x="349507" y="425739"/>
            <a:ext cx="10804269" cy="402626"/>
          </a:xfrm>
        </p:spPr>
        <p:txBody>
          <a:bodyPr>
            <a:noAutofit/>
          </a:bodyPr>
          <a:lstStyle/>
          <a:p>
            <a:pPr algn="just"/>
            <a:r>
              <a:rPr lang="en-GB" sz="2800" noProof="0" dirty="0">
                <a:latin typeface="Arial" panose="020B0604020202020204" pitchFamily="34" charset="0"/>
                <a:cs typeface="Arial" panose="020B0604020202020204" pitchFamily="34" charset="0"/>
              </a:rPr>
              <a:t>Pancreatic beta cell heterogeneity in adult human islets: Insight from single-islet transcriptomic profiling using </a:t>
            </a:r>
            <a:r>
              <a:rPr lang="en-GB" sz="2800" noProof="0" dirty="0" err="1">
                <a:latin typeface="Arial" panose="020B0604020202020204" pitchFamily="34" charset="0"/>
                <a:cs typeface="Arial" panose="020B0604020202020204" pitchFamily="34" charset="0"/>
              </a:rPr>
              <a:t>DisCo</a:t>
            </a:r>
            <a:br>
              <a:rPr lang="en-GB" sz="2800" noProof="0" dirty="0">
                <a:latin typeface="Arial" panose="020B0604020202020204" pitchFamily="34" charset="0"/>
                <a:cs typeface="Arial" panose="020B0604020202020204" pitchFamily="34" charset="0"/>
              </a:rPr>
            </a:br>
            <a:endParaRPr lang="en-GB" sz="2800" noProof="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AD73E90-959B-BE8B-4BCA-3B1EC95EAB82}"/>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4F6A236-74E4-3B26-326F-A11B0531E95E}"/>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6C251E3-97C2-C42F-6D0D-80B0194F48BC}"/>
              </a:ext>
            </a:extLst>
          </p:cNvPr>
          <p:cNvSpPr txBox="1"/>
          <p:nvPr/>
        </p:nvSpPr>
        <p:spPr>
          <a:xfrm>
            <a:off x="6007217" y="1024230"/>
            <a:ext cx="524506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Methods</a:t>
            </a:r>
            <a:endParaRPr kumimoji="0" lang="en-GB"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19" name="Rectangle : coins arrondis 32">
            <a:extLst>
              <a:ext uri="{FF2B5EF4-FFF2-40B4-BE49-F238E27FC236}">
                <a16:creationId xmlns:a16="http://schemas.microsoft.com/office/drawing/2014/main" id="{FBFAC5AB-33F5-7F1A-2853-C1200A9B87C0}"/>
              </a:ext>
            </a:extLst>
          </p:cNvPr>
          <p:cNvSpPr/>
          <p:nvPr/>
        </p:nvSpPr>
        <p:spPr>
          <a:xfrm>
            <a:off x="6096000" y="1713351"/>
            <a:ext cx="5740399" cy="649734"/>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2" name="Rectangle : coins arrondis 32">
            <a:extLst>
              <a:ext uri="{FF2B5EF4-FFF2-40B4-BE49-F238E27FC236}">
                <a16:creationId xmlns:a16="http://schemas.microsoft.com/office/drawing/2014/main" id="{F34397DA-D85D-0FC6-E395-7A4B3331E51D}"/>
              </a:ext>
            </a:extLst>
          </p:cNvPr>
          <p:cNvSpPr/>
          <p:nvPr/>
        </p:nvSpPr>
        <p:spPr>
          <a:xfrm>
            <a:off x="6096000" y="3970661"/>
            <a:ext cx="5740399" cy="1609798"/>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9922F48A-86A5-721E-92EC-60F190C30FC3}"/>
              </a:ext>
            </a:extLst>
          </p:cNvPr>
          <p:cNvSpPr txBox="1"/>
          <p:nvPr/>
        </p:nvSpPr>
        <p:spPr>
          <a:xfrm>
            <a:off x="328303" y="2136853"/>
            <a:ext cx="4414869" cy="276998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Background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Pancreatic β-cell heterogeneity within adult human islets plays a critical role in maintaining glucose homeostasis and has profound implications for diabetes pathophysiology and therapeutic development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Conventional single-cell RNA sequencing (</a:t>
            </a:r>
            <a:r>
              <a:rPr kumimoji="0" lang="en-GB"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scRNA-seq</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methods often require pooling multiple islets, potentially obscuring intra-islet variability</a:t>
            </a:r>
          </a:p>
        </p:txBody>
      </p:sp>
      <p:sp>
        <p:nvSpPr>
          <p:cNvPr id="18" name="ZoneTexte 17">
            <a:extLst>
              <a:ext uri="{FF2B5EF4-FFF2-40B4-BE49-F238E27FC236}">
                <a16:creationId xmlns:a16="http://schemas.microsoft.com/office/drawing/2014/main" id="{8380FDAE-F8A8-9184-3DA1-864C9B6701A5}"/>
              </a:ext>
            </a:extLst>
          </p:cNvPr>
          <p:cNvSpPr txBox="1"/>
          <p:nvPr/>
        </p:nvSpPr>
        <p:spPr>
          <a:xfrm>
            <a:off x="6320238" y="1757000"/>
            <a:ext cx="514372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Deterministic mRNA-capture bead and cell co-encapsulation system (</a:t>
            </a:r>
            <a:r>
              <a:rPr kumimoji="0" lang="en-GB"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DisCo</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developed by Bart </a:t>
            </a:r>
            <a:r>
              <a:rPr kumimoji="0" lang="en-GB"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Deplancke’s</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group at EPFL</a:t>
            </a:r>
          </a:p>
        </p:txBody>
      </p:sp>
      <p:sp>
        <p:nvSpPr>
          <p:cNvPr id="24" name="ZoneTexte 23">
            <a:extLst>
              <a:ext uri="{FF2B5EF4-FFF2-40B4-BE49-F238E27FC236}">
                <a16:creationId xmlns:a16="http://schemas.microsoft.com/office/drawing/2014/main" id="{498C4AFC-CD1A-ABF5-B317-0A0A93D62339}"/>
              </a:ext>
            </a:extLst>
          </p:cNvPr>
          <p:cNvSpPr txBox="1"/>
          <p:nvPr/>
        </p:nvSpPr>
        <p:spPr>
          <a:xfrm>
            <a:off x="6176761" y="2644961"/>
            <a:ext cx="609600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sng"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DisCo</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Optimized for low-input samples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Achieving &gt;70% capture efficiency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Processing up to 350 cells per hour</a:t>
            </a:r>
          </a:p>
        </p:txBody>
      </p:sp>
      <p:sp>
        <p:nvSpPr>
          <p:cNvPr id="26" name="ZoneTexte 25">
            <a:extLst>
              <a:ext uri="{FF2B5EF4-FFF2-40B4-BE49-F238E27FC236}">
                <a16:creationId xmlns:a16="http://schemas.microsoft.com/office/drawing/2014/main" id="{FE2FAD94-FD77-E216-48FF-A44909A52765}"/>
              </a:ext>
            </a:extLst>
          </p:cNvPr>
          <p:cNvSpPr txBox="1"/>
          <p:nvPr/>
        </p:nvSpPr>
        <p:spPr>
          <a:xfrm>
            <a:off x="9526512" y="2879763"/>
            <a:ext cx="2161800"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Ideal for: single-islet, single-cell transcriptomic analyses</a:t>
            </a:r>
            <a:endParaRPr kumimoji="0" lang="en-GB" sz="14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28" name="Rectangle : coins arrondis 32">
            <a:extLst>
              <a:ext uri="{FF2B5EF4-FFF2-40B4-BE49-F238E27FC236}">
                <a16:creationId xmlns:a16="http://schemas.microsoft.com/office/drawing/2014/main" id="{C6A2EDEA-62BE-5003-A175-634E856CE0EA}"/>
              </a:ext>
            </a:extLst>
          </p:cNvPr>
          <p:cNvSpPr/>
          <p:nvPr/>
        </p:nvSpPr>
        <p:spPr>
          <a:xfrm>
            <a:off x="6096000" y="2701445"/>
            <a:ext cx="5761207" cy="907783"/>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 name="Parenthèse fermante 28">
            <a:extLst>
              <a:ext uri="{FF2B5EF4-FFF2-40B4-BE49-F238E27FC236}">
                <a16:creationId xmlns:a16="http://schemas.microsoft.com/office/drawing/2014/main" id="{72761242-84F3-F41B-F762-2972496E4865}"/>
              </a:ext>
            </a:extLst>
          </p:cNvPr>
          <p:cNvSpPr/>
          <p:nvPr/>
        </p:nvSpPr>
        <p:spPr>
          <a:xfrm>
            <a:off x="9400032" y="2953331"/>
            <a:ext cx="45719" cy="568517"/>
          </a:xfrm>
          <a:prstGeom prst="rightBracket">
            <a:avLst/>
          </a:prstGeom>
          <a:noFill/>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w="38100">
                <a:solidFill>
                  <a:srgbClr val="140032"/>
                </a:solidFill>
              </a:ln>
              <a:solidFill>
                <a:srgbClr val="140032"/>
              </a:solidFill>
              <a:effectLst/>
              <a:uLnTx/>
              <a:uFillTx/>
              <a:latin typeface="Calibri" panose="020F0502020204030204"/>
              <a:ea typeface="+mn-ea"/>
              <a:cs typeface="+mn-cs"/>
            </a:endParaRPr>
          </a:p>
        </p:txBody>
      </p:sp>
      <p:sp>
        <p:nvSpPr>
          <p:cNvPr id="42" name="ZoneTexte 41">
            <a:extLst>
              <a:ext uri="{FF2B5EF4-FFF2-40B4-BE49-F238E27FC236}">
                <a16:creationId xmlns:a16="http://schemas.microsoft.com/office/drawing/2014/main" id="{7B2AB4C3-8C6A-D6A1-E8D3-6FD5438B6BAF}"/>
              </a:ext>
            </a:extLst>
          </p:cNvPr>
          <p:cNvSpPr txBox="1"/>
          <p:nvPr/>
        </p:nvSpPr>
        <p:spPr>
          <a:xfrm>
            <a:off x="6176761" y="3962970"/>
            <a:ext cx="5527138" cy="16004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Analyse of dissociated islet cells from </a:t>
            </a:r>
            <a:r>
              <a:rPr kumimoji="0" lang="en-GB"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n=2</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human donors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Cells co-encapsulated with mRNA-capture beads in microfluidic droplets for immediate lysis and mRNA hybridization, ensuring high capture efficiency with minimal technical variability</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Captured mRNA was reverse-transcribed, amplified, and sequenced, enabling comprehensive profiling of individual β-cell populations</a:t>
            </a:r>
          </a:p>
        </p:txBody>
      </p:sp>
      <p:cxnSp>
        <p:nvCxnSpPr>
          <p:cNvPr id="43" name="Straight Connector 20">
            <a:extLst>
              <a:ext uri="{FF2B5EF4-FFF2-40B4-BE49-F238E27FC236}">
                <a16:creationId xmlns:a16="http://schemas.microsoft.com/office/drawing/2014/main" id="{BE209D60-33E3-A9A1-C674-69D0E563D335}"/>
              </a:ext>
            </a:extLst>
          </p:cNvPr>
          <p:cNvCxnSpPr>
            <a:cxnSpLocks/>
          </p:cNvCxnSpPr>
          <p:nvPr/>
        </p:nvCxnSpPr>
        <p:spPr>
          <a:xfrm>
            <a:off x="8963178" y="2363085"/>
            <a:ext cx="0" cy="352234"/>
          </a:xfrm>
          <a:prstGeom prst="line">
            <a:avLst/>
          </a:prstGeom>
          <a:ln w="38100">
            <a:solidFill>
              <a:srgbClr val="113986"/>
            </a:solidFill>
          </a:ln>
        </p:spPr>
        <p:style>
          <a:lnRef idx="1">
            <a:schemeClr val="dk1"/>
          </a:lnRef>
          <a:fillRef idx="0">
            <a:schemeClr val="dk1"/>
          </a:fillRef>
          <a:effectRef idx="0">
            <a:schemeClr val="dk1"/>
          </a:effectRef>
          <a:fontRef idx="minor">
            <a:schemeClr val="tx1"/>
          </a:fontRef>
        </p:style>
      </p:cxnSp>
      <p:cxnSp>
        <p:nvCxnSpPr>
          <p:cNvPr id="46" name="Straight Connector 20">
            <a:extLst>
              <a:ext uri="{FF2B5EF4-FFF2-40B4-BE49-F238E27FC236}">
                <a16:creationId xmlns:a16="http://schemas.microsoft.com/office/drawing/2014/main" id="{31854227-7835-451A-E098-2FFB8643B21F}"/>
              </a:ext>
            </a:extLst>
          </p:cNvPr>
          <p:cNvCxnSpPr>
            <a:cxnSpLocks/>
          </p:cNvCxnSpPr>
          <p:nvPr/>
        </p:nvCxnSpPr>
        <p:spPr>
          <a:xfrm>
            <a:off x="8963178" y="3618427"/>
            <a:ext cx="0" cy="352234"/>
          </a:xfrm>
          <a:prstGeom prst="line">
            <a:avLst/>
          </a:prstGeom>
          <a:ln w="38100">
            <a:solidFill>
              <a:srgbClr val="113986"/>
            </a:solidFill>
          </a:ln>
        </p:spPr>
        <p:style>
          <a:lnRef idx="1">
            <a:schemeClr val="dk1"/>
          </a:lnRef>
          <a:fillRef idx="0">
            <a:schemeClr val="dk1"/>
          </a:fillRef>
          <a:effectRef idx="0">
            <a:schemeClr val="dk1"/>
          </a:effectRef>
          <a:fontRef idx="minor">
            <a:schemeClr val="tx1"/>
          </a:fontRef>
        </p:style>
      </p:cxnSp>
      <p:sp>
        <p:nvSpPr>
          <p:cNvPr id="14" name="TextBox 29">
            <a:extLst>
              <a:ext uri="{FF2B5EF4-FFF2-40B4-BE49-F238E27FC236}">
                <a16:creationId xmlns:a16="http://schemas.microsoft.com/office/drawing/2014/main" id="{40372154-A403-C3D0-AAC2-C929C2AC517F}"/>
              </a:ext>
            </a:extLst>
          </p:cNvPr>
          <p:cNvSpPr txBox="1"/>
          <p:nvPr/>
        </p:nvSpPr>
        <p:spPr>
          <a:xfrm>
            <a:off x="0"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err="1">
                <a:latin typeface="Arial" panose="020B0604020202020204" pitchFamily="34" charset="0"/>
                <a:cs typeface="Arial" panose="020B0604020202020204" pitchFamily="34" charset="0"/>
              </a:rPr>
              <a:t>Bignard</a:t>
            </a:r>
            <a:r>
              <a:rPr lang="en-US" sz="1000" dirty="0">
                <a:latin typeface="Arial" panose="020B0604020202020204" pitchFamily="34" charset="0"/>
                <a:cs typeface="Arial" panose="020B0604020202020204" pitchFamily="34" charset="0"/>
              </a:rPr>
              <a:t> J. et al., ESOT Congress 2025 (Abstract 2229)</a:t>
            </a:r>
            <a:endParaRPr lang="fr-FR" sz="1000" dirty="0">
              <a:latin typeface="Arial" panose="020B0604020202020204" pitchFamily="34" charset="0"/>
              <a:cs typeface="Arial" panose="020B0604020202020204" pitchFamily="34" charset="0"/>
            </a:endParaRPr>
          </a:p>
        </p:txBody>
      </p:sp>
      <p:grpSp>
        <p:nvGrpSpPr>
          <p:cNvPr id="15" name="Groupe 1">
            <a:extLst>
              <a:ext uri="{FF2B5EF4-FFF2-40B4-BE49-F238E27FC236}">
                <a16:creationId xmlns:a16="http://schemas.microsoft.com/office/drawing/2014/main" id="{A309033F-D89E-C4D8-F9C1-9A1747E2E5BA}"/>
              </a:ext>
            </a:extLst>
          </p:cNvPr>
          <p:cNvGrpSpPr/>
          <p:nvPr/>
        </p:nvGrpSpPr>
        <p:grpSpPr>
          <a:xfrm>
            <a:off x="11575287" y="44389"/>
            <a:ext cx="525242" cy="509983"/>
            <a:chOff x="4213599" y="3634223"/>
            <a:chExt cx="485297" cy="471198"/>
          </a:xfrm>
        </p:grpSpPr>
        <p:sp>
          <p:nvSpPr>
            <p:cNvPr id="16" name="Ellipse 2">
              <a:hlinkClick r:id="rId3" action="ppaction://hlinksldjump"/>
              <a:extLst>
                <a:ext uri="{FF2B5EF4-FFF2-40B4-BE49-F238E27FC236}">
                  <a16:creationId xmlns:a16="http://schemas.microsoft.com/office/drawing/2014/main" id="{7ACB083F-2DCE-1242-187A-42D18D4F55D4}"/>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4C15DEF2-8615-AA0A-0544-9D340EA9FAA8}"/>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0" name="Forme libre : forme 15">
              <a:extLst>
                <a:ext uri="{FF2B5EF4-FFF2-40B4-BE49-F238E27FC236}">
                  <a16:creationId xmlns:a16="http://schemas.microsoft.com/office/drawing/2014/main" id="{C106F0AD-8D4A-23EA-6267-26F77B5B7C89}"/>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5E17B984-6929-806A-7EDF-274DC5BC2C7A}"/>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2" name="Forme libre : forme 17">
              <a:extLst>
                <a:ext uri="{FF2B5EF4-FFF2-40B4-BE49-F238E27FC236}">
                  <a16:creationId xmlns:a16="http://schemas.microsoft.com/office/drawing/2014/main" id="{6DE4E036-C6CD-69B2-EC84-E3FCF3FE7CD2}"/>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23" name="Rectangle 22">
            <a:hlinkClick r:id="rId3" action="ppaction://hlinksldjump"/>
            <a:extLst>
              <a:ext uri="{FF2B5EF4-FFF2-40B4-BE49-F238E27FC236}">
                <a16:creationId xmlns:a16="http://schemas.microsoft.com/office/drawing/2014/main" id="{5CC16A1D-5BAC-0C2B-66A7-CA2A5635F0D8}"/>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580461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60CEF-3D2D-9460-F1CF-26A682D90A87}"/>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38DB993D-3ED3-599E-D248-1AF48644DBCF}"/>
              </a:ext>
            </a:extLst>
          </p:cNvPr>
          <p:cNvSpPr>
            <a:spLocks noGrp="1"/>
          </p:cNvSpPr>
          <p:nvPr>
            <p:ph type="title"/>
          </p:nvPr>
        </p:nvSpPr>
        <p:spPr>
          <a:xfrm>
            <a:off x="349507" y="425739"/>
            <a:ext cx="10804269" cy="402626"/>
          </a:xfrm>
        </p:spPr>
        <p:txBody>
          <a:bodyPr>
            <a:noAutofit/>
          </a:bodyPr>
          <a:lstStyle/>
          <a:p>
            <a:pPr algn="just"/>
            <a:r>
              <a:rPr lang="en-GB" sz="2800" noProof="0" dirty="0">
                <a:latin typeface="Arial" panose="020B0604020202020204" pitchFamily="34" charset="0"/>
                <a:cs typeface="Arial" panose="020B0604020202020204" pitchFamily="34" charset="0"/>
              </a:rPr>
              <a:t>Pancreatic beta cell heterogeneity in adult human islets: Insight from single-islet transcriptomic profiling using </a:t>
            </a:r>
            <a:r>
              <a:rPr lang="en-GB" sz="2800" noProof="0" dirty="0" err="1">
                <a:latin typeface="Arial" panose="020B0604020202020204" pitchFamily="34" charset="0"/>
                <a:cs typeface="Arial" panose="020B0604020202020204" pitchFamily="34" charset="0"/>
              </a:rPr>
              <a:t>DisCo</a:t>
            </a:r>
            <a:br>
              <a:rPr lang="en-GB" sz="2800" noProof="0" dirty="0">
                <a:latin typeface="Arial" panose="020B0604020202020204" pitchFamily="34" charset="0"/>
                <a:cs typeface="Arial" panose="020B0604020202020204" pitchFamily="34" charset="0"/>
              </a:rPr>
            </a:br>
            <a:endParaRPr lang="en-GB" sz="2800" noProof="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D67895E9-8FBD-84A7-6EE5-DE70DBEE9D5D}"/>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BBFAB62E-40F7-EFB8-346E-AC2B6D0A524C}"/>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EFB199CD-60FB-95F1-D812-6EA13F7F42BF}"/>
              </a:ext>
            </a:extLst>
          </p:cNvPr>
          <p:cNvSpPr txBox="1"/>
          <p:nvPr/>
        </p:nvSpPr>
        <p:spPr>
          <a:xfrm>
            <a:off x="272378" y="1041082"/>
            <a:ext cx="5386742" cy="532453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Significant intra- and inter-islet heterogeneity, with variations in gene expression related to insulin secretion, cellular stress responses, and β-cell maturation states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Distinct </a:t>
            </a:r>
            <a:r>
              <a:rPr kumimoji="0" lang="el-GR" sz="1600" b="0" i="0" u="none" strike="noStrike" kern="1200" cap="none" spc="0" normalizeH="0" baseline="0" noProof="0" dirty="0">
                <a:ln>
                  <a:noFill/>
                </a:ln>
                <a:solidFill>
                  <a:srgbClr val="140032"/>
                </a:solidFill>
                <a:effectLst/>
                <a:uLnTx/>
                <a:uFillTx/>
                <a:latin typeface="Calibri" panose="020F0502020204030204" pitchFamily="34" charset="0"/>
                <a:cs typeface="Calibri" panose="020F0502020204030204" pitchFamily="34" charset="0"/>
              </a:rPr>
              <a:t>α</a:t>
            </a:r>
            <a:r>
              <a:rPr kumimoji="0" lang="en-US" sz="1600" b="0" i="0" u="none" strike="noStrike" kern="1200" cap="none" spc="0" normalizeH="0" baseline="0" noProof="0" dirty="0">
                <a:ln>
                  <a:noFill/>
                </a:ln>
                <a:solidFill>
                  <a:srgbClr val="140032"/>
                </a:solidFill>
                <a:effectLst/>
                <a:uLnTx/>
                <a:uFillTx/>
                <a:latin typeface="Calibri" panose="020F0502020204030204" pitchFamily="34" charset="0"/>
                <a:cs typeface="Calibri" panose="020F0502020204030204" pitchFamily="34" charset="0"/>
              </a:rPr>
              <a:t>-</a:t>
            </a:r>
            <a:r>
              <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cell subpopulations were identified within islets from the same donor, underscoring the limitations of bulk transcriptomic approaches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By preserving individual islet compositions, </a:t>
            </a:r>
            <a:r>
              <a:rPr kumimoji="0" lang="en-GB"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DisCo</a:t>
            </a:r>
            <a:r>
              <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provided a more accurate and detailed representation of cell diversity</a:t>
            </a:r>
          </a:p>
        </p:txBody>
      </p:sp>
      <p:sp>
        <p:nvSpPr>
          <p:cNvPr id="6" name="ZoneTexte 5">
            <a:extLst>
              <a:ext uri="{FF2B5EF4-FFF2-40B4-BE49-F238E27FC236}">
                <a16:creationId xmlns:a16="http://schemas.microsoft.com/office/drawing/2014/main" id="{87F0091F-3215-107D-7DDB-E660B8B6702D}"/>
              </a:ext>
            </a:extLst>
          </p:cNvPr>
          <p:cNvSpPr txBox="1"/>
          <p:nvPr/>
        </p:nvSpPr>
        <p:spPr>
          <a:xfrm>
            <a:off x="6532882" y="1317292"/>
            <a:ext cx="5171440" cy="33547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Conclusions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These findings offer critical insights into the functional heterogeneity of cells, advancing our understanding of islet biology and informing the development of targeted, personalized therapies for diabetes.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The </a:t>
            </a:r>
            <a:r>
              <a:rPr kumimoji="0" lang="en-GB"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DisCo</a:t>
            </a:r>
            <a:r>
              <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system represents a significant step forward in diabetes research by enabling high-resolution transcriptomic analyses of single islets, paving the way for innovations in β-cell replacement and regenerative medicine strategies</a:t>
            </a:r>
          </a:p>
        </p:txBody>
      </p:sp>
      <p:grpSp>
        <p:nvGrpSpPr>
          <p:cNvPr id="94" name="Groupe 93">
            <a:extLst>
              <a:ext uri="{FF2B5EF4-FFF2-40B4-BE49-F238E27FC236}">
                <a16:creationId xmlns:a16="http://schemas.microsoft.com/office/drawing/2014/main" id="{356B3019-C313-80C9-2E58-A7336D4DC515}"/>
              </a:ext>
            </a:extLst>
          </p:cNvPr>
          <p:cNvGrpSpPr/>
          <p:nvPr/>
        </p:nvGrpSpPr>
        <p:grpSpPr>
          <a:xfrm>
            <a:off x="2497565" y="4279916"/>
            <a:ext cx="877006" cy="784281"/>
            <a:chOff x="692338" y="2903540"/>
            <a:chExt cx="758990" cy="678743"/>
          </a:xfrm>
        </p:grpSpPr>
        <p:sp>
          <p:nvSpPr>
            <p:cNvPr id="78" name="Ellipse 7">
              <a:extLst>
                <a:ext uri="{FF2B5EF4-FFF2-40B4-BE49-F238E27FC236}">
                  <a16:creationId xmlns:a16="http://schemas.microsoft.com/office/drawing/2014/main" id="{15173039-F444-7768-3831-DBC6FB83F8D9}"/>
                </a:ext>
              </a:extLst>
            </p:cNvPr>
            <p:cNvSpPr/>
            <p:nvPr/>
          </p:nvSpPr>
          <p:spPr>
            <a:xfrm>
              <a:off x="746760" y="2967938"/>
              <a:ext cx="291033" cy="281196"/>
            </a:xfrm>
            <a:custGeom>
              <a:avLst/>
              <a:gdLst>
                <a:gd name="connsiteX0" fmla="*/ 0 w 787610"/>
                <a:gd name="connsiteY0" fmla="*/ 404354 h 808708"/>
                <a:gd name="connsiteX1" fmla="*/ 393805 w 787610"/>
                <a:gd name="connsiteY1" fmla="*/ 0 h 808708"/>
                <a:gd name="connsiteX2" fmla="*/ 787610 w 787610"/>
                <a:gd name="connsiteY2" fmla="*/ 404354 h 808708"/>
                <a:gd name="connsiteX3" fmla="*/ 393805 w 787610"/>
                <a:gd name="connsiteY3" fmla="*/ 808708 h 808708"/>
                <a:gd name="connsiteX4" fmla="*/ 0 w 787610"/>
                <a:gd name="connsiteY4" fmla="*/ 404354 h 808708"/>
                <a:gd name="connsiteX0" fmla="*/ 422 w 788032"/>
                <a:gd name="connsiteY0" fmla="*/ 495794 h 900148"/>
                <a:gd name="connsiteX1" fmla="*/ 340887 w 788032"/>
                <a:gd name="connsiteY1" fmla="*/ 0 h 900148"/>
                <a:gd name="connsiteX2" fmla="*/ 788032 w 788032"/>
                <a:gd name="connsiteY2" fmla="*/ 495794 h 900148"/>
                <a:gd name="connsiteX3" fmla="*/ 394227 w 788032"/>
                <a:gd name="connsiteY3" fmla="*/ 900148 h 900148"/>
                <a:gd name="connsiteX4" fmla="*/ 422 w 788032"/>
                <a:gd name="connsiteY4" fmla="*/ 495794 h 900148"/>
                <a:gd name="connsiteX0" fmla="*/ 272 w 825982"/>
                <a:gd name="connsiteY0" fmla="*/ 495915 h 900559"/>
                <a:gd name="connsiteX1" fmla="*/ 340737 w 825982"/>
                <a:gd name="connsiteY1" fmla="*/ 121 h 900559"/>
                <a:gd name="connsiteX2" fmla="*/ 825982 w 825982"/>
                <a:gd name="connsiteY2" fmla="*/ 541635 h 900559"/>
                <a:gd name="connsiteX3" fmla="*/ 394077 w 825982"/>
                <a:gd name="connsiteY3" fmla="*/ 900269 h 900559"/>
                <a:gd name="connsiteX4" fmla="*/ 272 w 825982"/>
                <a:gd name="connsiteY4" fmla="*/ 495915 h 900559"/>
                <a:gd name="connsiteX0" fmla="*/ 7 w 825717"/>
                <a:gd name="connsiteY0" fmla="*/ 495915 h 908165"/>
                <a:gd name="connsiteX1" fmla="*/ 340472 w 825717"/>
                <a:gd name="connsiteY1" fmla="*/ 121 h 908165"/>
                <a:gd name="connsiteX2" fmla="*/ 825717 w 825717"/>
                <a:gd name="connsiteY2" fmla="*/ 541635 h 908165"/>
                <a:gd name="connsiteX3" fmla="*/ 332852 w 825717"/>
                <a:gd name="connsiteY3" fmla="*/ 907889 h 908165"/>
                <a:gd name="connsiteX4" fmla="*/ 7 w 825717"/>
                <a:gd name="connsiteY4" fmla="*/ 495915 h 908165"/>
                <a:gd name="connsiteX0" fmla="*/ 5 w 840955"/>
                <a:gd name="connsiteY0" fmla="*/ 405690 h 911211"/>
                <a:gd name="connsiteX1" fmla="*/ 355710 w 840955"/>
                <a:gd name="connsiteY1" fmla="*/ 1336 h 911211"/>
                <a:gd name="connsiteX2" fmla="*/ 840955 w 840955"/>
                <a:gd name="connsiteY2" fmla="*/ 542850 h 911211"/>
                <a:gd name="connsiteX3" fmla="*/ 348090 w 840955"/>
                <a:gd name="connsiteY3" fmla="*/ 909104 h 911211"/>
                <a:gd name="connsiteX4" fmla="*/ 5 w 840955"/>
                <a:gd name="connsiteY4" fmla="*/ 405690 h 911211"/>
                <a:gd name="connsiteX0" fmla="*/ 5 w 840955"/>
                <a:gd name="connsiteY0" fmla="*/ 405690 h 911597"/>
                <a:gd name="connsiteX1" fmla="*/ 355710 w 840955"/>
                <a:gd name="connsiteY1" fmla="*/ 1336 h 911597"/>
                <a:gd name="connsiteX2" fmla="*/ 840955 w 840955"/>
                <a:gd name="connsiteY2" fmla="*/ 542850 h 911597"/>
                <a:gd name="connsiteX3" fmla="*/ 348090 w 840955"/>
                <a:gd name="connsiteY3" fmla="*/ 909104 h 911597"/>
                <a:gd name="connsiteX4" fmla="*/ 5 w 840955"/>
                <a:gd name="connsiteY4" fmla="*/ 405690 h 911597"/>
                <a:gd name="connsiteX0" fmla="*/ 7 w 840957"/>
                <a:gd name="connsiteY0" fmla="*/ 405690 h 909444"/>
                <a:gd name="connsiteX1" fmla="*/ 355712 w 840957"/>
                <a:gd name="connsiteY1" fmla="*/ 1336 h 909444"/>
                <a:gd name="connsiteX2" fmla="*/ 840957 w 840957"/>
                <a:gd name="connsiteY2" fmla="*/ 542850 h 909444"/>
                <a:gd name="connsiteX3" fmla="*/ 348092 w 840957"/>
                <a:gd name="connsiteY3" fmla="*/ 909104 h 909444"/>
                <a:gd name="connsiteX4" fmla="*/ 7 w 840957"/>
                <a:gd name="connsiteY4" fmla="*/ 405690 h 909444"/>
                <a:gd name="connsiteX0" fmla="*/ 7 w 840957"/>
                <a:gd name="connsiteY0" fmla="*/ 404486 h 908240"/>
                <a:gd name="connsiteX1" fmla="*/ 355712 w 840957"/>
                <a:gd name="connsiteY1" fmla="*/ 132 h 908240"/>
                <a:gd name="connsiteX2" fmla="*/ 840957 w 840957"/>
                <a:gd name="connsiteY2" fmla="*/ 541646 h 908240"/>
                <a:gd name="connsiteX3" fmla="*/ 348092 w 840957"/>
                <a:gd name="connsiteY3" fmla="*/ 907900 h 908240"/>
                <a:gd name="connsiteX4" fmla="*/ 7 w 840957"/>
                <a:gd name="connsiteY4" fmla="*/ 404486 h 908240"/>
                <a:gd name="connsiteX0" fmla="*/ 8151 w 849101"/>
                <a:gd name="connsiteY0" fmla="*/ 404486 h 908240"/>
                <a:gd name="connsiteX1" fmla="*/ 363856 w 849101"/>
                <a:gd name="connsiteY1" fmla="*/ 132 h 908240"/>
                <a:gd name="connsiteX2" fmla="*/ 849101 w 849101"/>
                <a:gd name="connsiteY2" fmla="*/ 541646 h 908240"/>
                <a:gd name="connsiteX3" fmla="*/ 356236 w 849101"/>
                <a:gd name="connsiteY3" fmla="*/ 907900 h 908240"/>
                <a:gd name="connsiteX4" fmla="*/ 8151 w 849101"/>
                <a:gd name="connsiteY4" fmla="*/ 404486 h 908240"/>
                <a:gd name="connsiteX0" fmla="*/ 8151 w 849101"/>
                <a:gd name="connsiteY0" fmla="*/ 404486 h 910988"/>
                <a:gd name="connsiteX1" fmla="*/ 363856 w 849101"/>
                <a:gd name="connsiteY1" fmla="*/ 132 h 910988"/>
                <a:gd name="connsiteX2" fmla="*/ 849101 w 849101"/>
                <a:gd name="connsiteY2" fmla="*/ 541646 h 910988"/>
                <a:gd name="connsiteX3" fmla="*/ 356236 w 849101"/>
                <a:gd name="connsiteY3" fmla="*/ 907900 h 910988"/>
                <a:gd name="connsiteX4" fmla="*/ 8151 w 849101"/>
                <a:gd name="connsiteY4" fmla="*/ 404486 h 910988"/>
                <a:gd name="connsiteX0" fmla="*/ 347 w 841297"/>
                <a:gd name="connsiteY0" fmla="*/ 404486 h 888602"/>
                <a:gd name="connsiteX1" fmla="*/ 356052 w 841297"/>
                <a:gd name="connsiteY1" fmla="*/ 132 h 888602"/>
                <a:gd name="connsiteX2" fmla="*/ 841297 w 841297"/>
                <a:gd name="connsiteY2" fmla="*/ 541646 h 888602"/>
                <a:gd name="connsiteX3" fmla="*/ 409392 w 841297"/>
                <a:gd name="connsiteY3" fmla="*/ 885040 h 888602"/>
                <a:gd name="connsiteX4" fmla="*/ 347 w 841297"/>
                <a:gd name="connsiteY4" fmla="*/ 404486 h 888602"/>
                <a:gd name="connsiteX0" fmla="*/ 347 w 841297"/>
                <a:gd name="connsiteY0" fmla="*/ 404486 h 885085"/>
                <a:gd name="connsiteX1" fmla="*/ 356052 w 841297"/>
                <a:gd name="connsiteY1" fmla="*/ 132 h 885085"/>
                <a:gd name="connsiteX2" fmla="*/ 841297 w 841297"/>
                <a:gd name="connsiteY2" fmla="*/ 541646 h 885085"/>
                <a:gd name="connsiteX3" fmla="*/ 409392 w 841297"/>
                <a:gd name="connsiteY3" fmla="*/ 885040 h 885085"/>
                <a:gd name="connsiteX4" fmla="*/ 347 w 841297"/>
                <a:gd name="connsiteY4" fmla="*/ 404486 h 885085"/>
                <a:gd name="connsiteX0" fmla="*/ 710 w 841660"/>
                <a:gd name="connsiteY0" fmla="*/ 404354 h 884953"/>
                <a:gd name="connsiteX1" fmla="*/ 356415 w 841660"/>
                <a:gd name="connsiteY1" fmla="*/ 0 h 884953"/>
                <a:gd name="connsiteX2" fmla="*/ 841660 w 841660"/>
                <a:gd name="connsiteY2" fmla="*/ 541514 h 884953"/>
                <a:gd name="connsiteX3" fmla="*/ 409755 w 841660"/>
                <a:gd name="connsiteY3" fmla="*/ 884908 h 884953"/>
                <a:gd name="connsiteX4" fmla="*/ 710 w 841660"/>
                <a:gd name="connsiteY4" fmla="*/ 404354 h 884953"/>
                <a:gd name="connsiteX0" fmla="*/ 250 w 803100"/>
                <a:gd name="connsiteY0" fmla="*/ 404515 h 885291"/>
                <a:gd name="connsiteX1" fmla="*/ 355955 w 803100"/>
                <a:gd name="connsiteY1" fmla="*/ 161 h 885291"/>
                <a:gd name="connsiteX2" fmla="*/ 803100 w 803100"/>
                <a:gd name="connsiteY2" fmla="*/ 450235 h 885291"/>
                <a:gd name="connsiteX3" fmla="*/ 409295 w 803100"/>
                <a:gd name="connsiteY3" fmla="*/ 885069 h 885291"/>
                <a:gd name="connsiteX4" fmla="*/ 250 w 803100"/>
                <a:gd name="connsiteY4" fmla="*/ 404515 h 885291"/>
                <a:gd name="connsiteX0" fmla="*/ 1652 w 804502"/>
                <a:gd name="connsiteY0" fmla="*/ 404586 h 885362"/>
                <a:gd name="connsiteX1" fmla="*/ 357357 w 804502"/>
                <a:gd name="connsiteY1" fmla="*/ 232 h 885362"/>
                <a:gd name="connsiteX2" fmla="*/ 804502 w 804502"/>
                <a:gd name="connsiteY2" fmla="*/ 450306 h 885362"/>
                <a:gd name="connsiteX3" fmla="*/ 410697 w 804502"/>
                <a:gd name="connsiteY3" fmla="*/ 885140 h 885362"/>
                <a:gd name="connsiteX4" fmla="*/ 1652 w 804502"/>
                <a:gd name="connsiteY4" fmla="*/ 404586 h 885362"/>
                <a:gd name="connsiteX0" fmla="*/ 1652 w 804502"/>
                <a:gd name="connsiteY0" fmla="*/ 480637 h 885096"/>
                <a:gd name="connsiteX1" fmla="*/ 357357 w 804502"/>
                <a:gd name="connsiteY1" fmla="*/ 83 h 885096"/>
                <a:gd name="connsiteX2" fmla="*/ 804502 w 804502"/>
                <a:gd name="connsiteY2" fmla="*/ 450157 h 885096"/>
                <a:gd name="connsiteX3" fmla="*/ 410697 w 804502"/>
                <a:gd name="connsiteY3" fmla="*/ 884991 h 885096"/>
                <a:gd name="connsiteX4" fmla="*/ 1652 w 804502"/>
                <a:gd name="connsiteY4" fmla="*/ 480637 h 885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502" h="885096">
                  <a:moveTo>
                    <a:pt x="1652" y="480637"/>
                  </a:moveTo>
                  <a:cubicBezTo>
                    <a:pt x="-22478" y="249332"/>
                    <a:pt x="223549" y="5163"/>
                    <a:pt x="357357" y="83"/>
                  </a:cubicBezTo>
                  <a:cubicBezTo>
                    <a:pt x="491165" y="-4997"/>
                    <a:pt x="804502" y="226838"/>
                    <a:pt x="804502" y="450157"/>
                  </a:cubicBezTo>
                  <a:cubicBezTo>
                    <a:pt x="796882" y="703956"/>
                    <a:pt x="544505" y="879911"/>
                    <a:pt x="410697" y="884991"/>
                  </a:cubicBezTo>
                  <a:cubicBezTo>
                    <a:pt x="276889" y="890071"/>
                    <a:pt x="25782" y="711942"/>
                    <a:pt x="1652" y="480637"/>
                  </a:cubicBezTo>
                  <a:close/>
                </a:path>
              </a:pathLst>
            </a:custGeom>
            <a:solidFill>
              <a:srgbClr val="0E2841">
                <a:lumMod val="25000"/>
                <a:lumOff val="75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79" name="Ellipse 8">
              <a:extLst>
                <a:ext uri="{FF2B5EF4-FFF2-40B4-BE49-F238E27FC236}">
                  <a16:creationId xmlns:a16="http://schemas.microsoft.com/office/drawing/2014/main" id="{0C19AD40-ACF6-817A-F63A-01DCADF8B4AF}"/>
                </a:ext>
              </a:extLst>
            </p:cNvPr>
            <p:cNvSpPr/>
            <p:nvPr/>
          </p:nvSpPr>
          <p:spPr>
            <a:xfrm rot="14586438">
              <a:off x="828555" y="3057342"/>
              <a:ext cx="128756" cy="114559"/>
            </a:xfrm>
            <a:custGeom>
              <a:avLst/>
              <a:gdLst>
                <a:gd name="connsiteX0" fmla="*/ 0 w 289560"/>
                <a:gd name="connsiteY0" fmla="*/ 128863 h 257726"/>
                <a:gd name="connsiteX1" fmla="*/ 144780 w 289560"/>
                <a:gd name="connsiteY1" fmla="*/ 0 h 257726"/>
                <a:gd name="connsiteX2" fmla="*/ 289560 w 289560"/>
                <a:gd name="connsiteY2" fmla="*/ 128863 h 257726"/>
                <a:gd name="connsiteX3" fmla="*/ 144780 w 289560"/>
                <a:gd name="connsiteY3" fmla="*/ 257726 h 257726"/>
                <a:gd name="connsiteX4" fmla="*/ 0 w 289560"/>
                <a:gd name="connsiteY4" fmla="*/ 128863 h 257726"/>
                <a:gd name="connsiteX0" fmla="*/ 0 w 350520"/>
                <a:gd name="connsiteY0" fmla="*/ 130108 h 264468"/>
                <a:gd name="connsiteX1" fmla="*/ 144780 w 350520"/>
                <a:gd name="connsiteY1" fmla="*/ 1245 h 264468"/>
                <a:gd name="connsiteX2" fmla="*/ 350520 w 350520"/>
                <a:gd name="connsiteY2" fmla="*/ 198688 h 264468"/>
                <a:gd name="connsiteX3" fmla="*/ 144780 w 350520"/>
                <a:gd name="connsiteY3" fmla="*/ 258971 h 264468"/>
                <a:gd name="connsiteX4" fmla="*/ 0 w 350520"/>
                <a:gd name="connsiteY4" fmla="*/ 130108 h 264468"/>
                <a:gd name="connsiteX0" fmla="*/ 0 w 366953"/>
                <a:gd name="connsiteY0" fmla="*/ 130108 h 264468"/>
                <a:gd name="connsiteX1" fmla="*/ 144780 w 366953"/>
                <a:gd name="connsiteY1" fmla="*/ 1245 h 264468"/>
                <a:gd name="connsiteX2" fmla="*/ 350520 w 366953"/>
                <a:gd name="connsiteY2" fmla="*/ 198688 h 264468"/>
                <a:gd name="connsiteX3" fmla="*/ 144780 w 366953"/>
                <a:gd name="connsiteY3" fmla="*/ 258971 h 264468"/>
                <a:gd name="connsiteX4" fmla="*/ 0 w 366953"/>
                <a:gd name="connsiteY4" fmla="*/ 130108 h 264468"/>
                <a:gd name="connsiteX0" fmla="*/ 0 w 366953"/>
                <a:gd name="connsiteY0" fmla="*/ 130108 h 301801"/>
                <a:gd name="connsiteX1" fmla="*/ 144780 w 366953"/>
                <a:gd name="connsiteY1" fmla="*/ 1245 h 301801"/>
                <a:gd name="connsiteX2" fmla="*/ 350520 w 366953"/>
                <a:gd name="connsiteY2" fmla="*/ 198688 h 301801"/>
                <a:gd name="connsiteX3" fmla="*/ 144780 w 366953"/>
                <a:gd name="connsiteY3" fmla="*/ 258971 h 301801"/>
                <a:gd name="connsiteX4" fmla="*/ 0 w 366953"/>
                <a:gd name="connsiteY4" fmla="*/ 130108 h 301801"/>
                <a:gd name="connsiteX0" fmla="*/ 0 w 366953"/>
                <a:gd name="connsiteY0" fmla="*/ 130108 h 311013"/>
                <a:gd name="connsiteX1" fmla="*/ 144780 w 366953"/>
                <a:gd name="connsiteY1" fmla="*/ 1245 h 311013"/>
                <a:gd name="connsiteX2" fmla="*/ 350520 w 366953"/>
                <a:gd name="connsiteY2" fmla="*/ 198688 h 311013"/>
                <a:gd name="connsiteX3" fmla="*/ 144780 w 366953"/>
                <a:gd name="connsiteY3" fmla="*/ 258971 h 311013"/>
                <a:gd name="connsiteX4" fmla="*/ 0 w 366953"/>
                <a:gd name="connsiteY4" fmla="*/ 130108 h 311013"/>
                <a:gd name="connsiteX0" fmla="*/ 0 w 366953"/>
                <a:gd name="connsiteY0" fmla="*/ 130108 h 294744"/>
                <a:gd name="connsiteX1" fmla="*/ 144780 w 366953"/>
                <a:gd name="connsiteY1" fmla="*/ 1245 h 294744"/>
                <a:gd name="connsiteX2" fmla="*/ 350520 w 366953"/>
                <a:gd name="connsiteY2" fmla="*/ 198688 h 294744"/>
                <a:gd name="connsiteX3" fmla="*/ 144780 w 366953"/>
                <a:gd name="connsiteY3" fmla="*/ 258971 h 294744"/>
                <a:gd name="connsiteX4" fmla="*/ 0 w 366953"/>
                <a:gd name="connsiteY4" fmla="*/ 130108 h 294744"/>
                <a:gd name="connsiteX0" fmla="*/ 0 w 366953"/>
                <a:gd name="connsiteY0" fmla="*/ 130108 h 280931"/>
                <a:gd name="connsiteX1" fmla="*/ 144780 w 366953"/>
                <a:gd name="connsiteY1" fmla="*/ 1245 h 280931"/>
                <a:gd name="connsiteX2" fmla="*/ 350520 w 366953"/>
                <a:gd name="connsiteY2" fmla="*/ 198688 h 280931"/>
                <a:gd name="connsiteX3" fmla="*/ 144780 w 366953"/>
                <a:gd name="connsiteY3" fmla="*/ 258971 h 280931"/>
                <a:gd name="connsiteX4" fmla="*/ 0 w 366953"/>
                <a:gd name="connsiteY4" fmla="*/ 130108 h 280931"/>
                <a:gd name="connsiteX0" fmla="*/ 0 w 366953"/>
                <a:gd name="connsiteY0" fmla="*/ 130108 h 272031"/>
                <a:gd name="connsiteX1" fmla="*/ 144780 w 366953"/>
                <a:gd name="connsiteY1" fmla="*/ 1245 h 272031"/>
                <a:gd name="connsiteX2" fmla="*/ 350520 w 366953"/>
                <a:gd name="connsiteY2" fmla="*/ 198688 h 272031"/>
                <a:gd name="connsiteX3" fmla="*/ 144780 w 366953"/>
                <a:gd name="connsiteY3" fmla="*/ 258971 h 272031"/>
                <a:gd name="connsiteX4" fmla="*/ 0 w 366953"/>
                <a:gd name="connsiteY4" fmla="*/ 130108 h 272031"/>
                <a:gd name="connsiteX0" fmla="*/ 0 w 299823"/>
                <a:gd name="connsiteY0" fmla="*/ 129532 h 266288"/>
                <a:gd name="connsiteX1" fmla="*/ 144780 w 299823"/>
                <a:gd name="connsiteY1" fmla="*/ 669 h 266288"/>
                <a:gd name="connsiteX2" fmla="*/ 279027 w 299823"/>
                <a:gd name="connsiteY2" fmla="*/ 177762 h 266288"/>
                <a:gd name="connsiteX3" fmla="*/ 144780 w 299823"/>
                <a:gd name="connsiteY3" fmla="*/ 258395 h 266288"/>
                <a:gd name="connsiteX4" fmla="*/ 0 w 299823"/>
                <a:gd name="connsiteY4" fmla="*/ 129532 h 266288"/>
                <a:gd name="connsiteX0" fmla="*/ 0 w 281514"/>
                <a:gd name="connsiteY0" fmla="*/ 129532 h 266289"/>
                <a:gd name="connsiteX1" fmla="*/ 144780 w 281514"/>
                <a:gd name="connsiteY1" fmla="*/ 669 h 266289"/>
                <a:gd name="connsiteX2" fmla="*/ 279027 w 281514"/>
                <a:gd name="connsiteY2" fmla="*/ 177762 h 266289"/>
                <a:gd name="connsiteX3" fmla="*/ 144780 w 281514"/>
                <a:gd name="connsiteY3" fmla="*/ 258395 h 266289"/>
                <a:gd name="connsiteX4" fmla="*/ 0 w 281514"/>
                <a:gd name="connsiteY4" fmla="*/ 129532 h 266289"/>
                <a:gd name="connsiteX0" fmla="*/ 0 w 303018"/>
                <a:gd name="connsiteY0" fmla="*/ 129288 h 260020"/>
                <a:gd name="connsiteX1" fmla="*/ 144780 w 303018"/>
                <a:gd name="connsiteY1" fmla="*/ 425 h 260020"/>
                <a:gd name="connsiteX2" fmla="*/ 300850 w 303018"/>
                <a:gd name="connsiteY2" fmla="*/ 155500 h 260020"/>
                <a:gd name="connsiteX3" fmla="*/ 144780 w 303018"/>
                <a:gd name="connsiteY3" fmla="*/ 258151 h 260020"/>
                <a:gd name="connsiteX4" fmla="*/ 0 w 303018"/>
                <a:gd name="connsiteY4" fmla="*/ 129288 h 260020"/>
                <a:gd name="connsiteX0" fmla="*/ 0 w 304877"/>
                <a:gd name="connsiteY0" fmla="*/ 129288 h 263139"/>
                <a:gd name="connsiteX1" fmla="*/ 144780 w 304877"/>
                <a:gd name="connsiteY1" fmla="*/ 425 h 263139"/>
                <a:gd name="connsiteX2" fmla="*/ 300850 w 304877"/>
                <a:gd name="connsiteY2" fmla="*/ 155500 h 263139"/>
                <a:gd name="connsiteX3" fmla="*/ 144780 w 304877"/>
                <a:gd name="connsiteY3" fmla="*/ 258151 h 263139"/>
                <a:gd name="connsiteX4" fmla="*/ 0 w 304877"/>
                <a:gd name="connsiteY4" fmla="*/ 129288 h 263139"/>
                <a:gd name="connsiteX0" fmla="*/ 793 w 305670"/>
                <a:gd name="connsiteY0" fmla="*/ 129288 h 263139"/>
                <a:gd name="connsiteX1" fmla="*/ 145573 w 305670"/>
                <a:gd name="connsiteY1" fmla="*/ 425 h 263139"/>
                <a:gd name="connsiteX2" fmla="*/ 301643 w 305670"/>
                <a:gd name="connsiteY2" fmla="*/ 155500 h 263139"/>
                <a:gd name="connsiteX3" fmla="*/ 145573 w 305670"/>
                <a:gd name="connsiteY3" fmla="*/ 258151 h 263139"/>
                <a:gd name="connsiteX4" fmla="*/ 793 w 305670"/>
                <a:gd name="connsiteY4" fmla="*/ 129288 h 263139"/>
                <a:gd name="connsiteX0" fmla="*/ 64 w 304941"/>
                <a:gd name="connsiteY0" fmla="*/ 131126 h 264977"/>
                <a:gd name="connsiteX1" fmla="*/ 162215 w 304941"/>
                <a:gd name="connsiteY1" fmla="*/ 150 h 264977"/>
                <a:gd name="connsiteX2" fmla="*/ 300914 w 304941"/>
                <a:gd name="connsiteY2" fmla="*/ 157338 h 264977"/>
                <a:gd name="connsiteX3" fmla="*/ 144844 w 304941"/>
                <a:gd name="connsiteY3" fmla="*/ 259989 h 264977"/>
                <a:gd name="connsiteX4" fmla="*/ 64 w 304941"/>
                <a:gd name="connsiteY4" fmla="*/ 131126 h 264977"/>
                <a:gd name="connsiteX0" fmla="*/ 64 w 304941"/>
                <a:gd name="connsiteY0" fmla="*/ 132583 h 266434"/>
                <a:gd name="connsiteX1" fmla="*/ 162215 w 304941"/>
                <a:gd name="connsiteY1" fmla="*/ 1607 h 266434"/>
                <a:gd name="connsiteX2" fmla="*/ 300914 w 304941"/>
                <a:gd name="connsiteY2" fmla="*/ 158795 h 266434"/>
                <a:gd name="connsiteX3" fmla="*/ 144844 w 304941"/>
                <a:gd name="connsiteY3" fmla="*/ 261446 h 266434"/>
                <a:gd name="connsiteX4" fmla="*/ 64 w 304941"/>
                <a:gd name="connsiteY4" fmla="*/ 132583 h 266434"/>
                <a:gd name="connsiteX0" fmla="*/ 64 w 304941"/>
                <a:gd name="connsiteY0" fmla="*/ 132583 h 266434"/>
                <a:gd name="connsiteX1" fmla="*/ 162215 w 304941"/>
                <a:gd name="connsiteY1" fmla="*/ 1607 h 266434"/>
                <a:gd name="connsiteX2" fmla="*/ 300914 w 304941"/>
                <a:gd name="connsiteY2" fmla="*/ 158795 h 266434"/>
                <a:gd name="connsiteX3" fmla="*/ 144844 w 304941"/>
                <a:gd name="connsiteY3" fmla="*/ 261446 h 266434"/>
                <a:gd name="connsiteX4" fmla="*/ 64 w 304941"/>
                <a:gd name="connsiteY4" fmla="*/ 132583 h 266434"/>
                <a:gd name="connsiteX0" fmla="*/ 64 w 300914"/>
                <a:gd name="connsiteY0" fmla="*/ 132583 h 271872"/>
                <a:gd name="connsiteX1" fmla="*/ 162215 w 300914"/>
                <a:gd name="connsiteY1" fmla="*/ 1607 h 271872"/>
                <a:gd name="connsiteX2" fmla="*/ 300914 w 300914"/>
                <a:gd name="connsiteY2" fmla="*/ 158795 h 271872"/>
                <a:gd name="connsiteX3" fmla="*/ 144844 w 300914"/>
                <a:gd name="connsiteY3" fmla="*/ 261446 h 271872"/>
                <a:gd name="connsiteX4" fmla="*/ 64 w 300914"/>
                <a:gd name="connsiteY4" fmla="*/ 132583 h 271872"/>
                <a:gd name="connsiteX0" fmla="*/ 13737 w 314587"/>
                <a:gd name="connsiteY0" fmla="*/ 133586 h 272875"/>
                <a:gd name="connsiteX1" fmla="*/ 175888 w 314587"/>
                <a:gd name="connsiteY1" fmla="*/ 2610 h 272875"/>
                <a:gd name="connsiteX2" fmla="*/ 314587 w 314587"/>
                <a:gd name="connsiteY2" fmla="*/ 159798 h 272875"/>
                <a:gd name="connsiteX3" fmla="*/ 158517 w 314587"/>
                <a:gd name="connsiteY3" fmla="*/ 262449 h 272875"/>
                <a:gd name="connsiteX4" fmla="*/ 13737 w 314587"/>
                <a:gd name="connsiteY4" fmla="*/ 133586 h 272875"/>
                <a:gd name="connsiteX0" fmla="*/ 211 w 301061"/>
                <a:gd name="connsiteY0" fmla="*/ 134092 h 273381"/>
                <a:gd name="connsiteX1" fmla="*/ 162362 w 301061"/>
                <a:gd name="connsiteY1" fmla="*/ 3116 h 273381"/>
                <a:gd name="connsiteX2" fmla="*/ 301061 w 301061"/>
                <a:gd name="connsiteY2" fmla="*/ 160304 h 273381"/>
                <a:gd name="connsiteX3" fmla="*/ 144991 w 301061"/>
                <a:gd name="connsiteY3" fmla="*/ 262955 h 273381"/>
                <a:gd name="connsiteX4" fmla="*/ 211 w 301061"/>
                <a:gd name="connsiteY4" fmla="*/ 134092 h 273381"/>
                <a:gd name="connsiteX0" fmla="*/ 3537 w 304387"/>
                <a:gd name="connsiteY0" fmla="*/ 134001 h 273290"/>
                <a:gd name="connsiteX1" fmla="*/ 165688 w 304387"/>
                <a:gd name="connsiteY1" fmla="*/ 3025 h 273290"/>
                <a:gd name="connsiteX2" fmla="*/ 304387 w 304387"/>
                <a:gd name="connsiteY2" fmla="*/ 160213 h 273290"/>
                <a:gd name="connsiteX3" fmla="*/ 148317 w 304387"/>
                <a:gd name="connsiteY3" fmla="*/ 262864 h 273290"/>
                <a:gd name="connsiteX4" fmla="*/ 3537 w 304387"/>
                <a:gd name="connsiteY4" fmla="*/ 134001 h 273290"/>
                <a:gd name="connsiteX0" fmla="*/ 211 w 301061"/>
                <a:gd name="connsiteY0" fmla="*/ 134092 h 273381"/>
                <a:gd name="connsiteX1" fmla="*/ 162362 w 301061"/>
                <a:gd name="connsiteY1" fmla="*/ 3116 h 273381"/>
                <a:gd name="connsiteX2" fmla="*/ 301061 w 301061"/>
                <a:gd name="connsiteY2" fmla="*/ 160304 h 273381"/>
                <a:gd name="connsiteX3" fmla="*/ 144991 w 301061"/>
                <a:gd name="connsiteY3" fmla="*/ 262955 h 273381"/>
                <a:gd name="connsiteX4" fmla="*/ 211 w 301061"/>
                <a:gd name="connsiteY4" fmla="*/ 134092 h 273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61" h="273381">
                  <a:moveTo>
                    <a:pt x="211" y="134092"/>
                  </a:moveTo>
                  <a:cubicBezTo>
                    <a:pt x="5613" y="31007"/>
                    <a:pt x="68884" y="-12579"/>
                    <a:pt x="162362" y="3116"/>
                  </a:cubicBezTo>
                  <a:cubicBezTo>
                    <a:pt x="255840" y="18811"/>
                    <a:pt x="279981" y="-21720"/>
                    <a:pt x="301061" y="160304"/>
                  </a:cubicBezTo>
                  <a:cubicBezTo>
                    <a:pt x="264789" y="315416"/>
                    <a:pt x="195133" y="267324"/>
                    <a:pt x="144991" y="262955"/>
                  </a:cubicBezTo>
                  <a:cubicBezTo>
                    <a:pt x="94849" y="258586"/>
                    <a:pt x="-5191" y="237177"/>
                    <a:pt x="211" y="134092"/>
                  </a:cubicBezTo>
                  <a:close/>
                </a:path>
              </a:pathLst>
            </a:custGeom>
            <a:gradFill flip="none" rotWithShape="1">
              <a:gsLst>
                <a:gs pos="0">
                  <a:srgbClr val="156082">
                    <a:lumMod val="67000"/>
                  </a:srgbClr>
                </a:gs>
                <a:gs pos="48000">
                  <a:srgbClr val="156082">
                    <a:lumMod val="97000"/>
                    <a:lumOff val="3000"/>
                  </a:srgbClr>
                </a:gs>
                <a:gs pos="100000">
                  <a:srgbClr val="156082">
                    <a:lumMod val="60000"/>
                    <a:lumOff val="40000"/>
                  </a:srgbClr>
                </a:gs>
              </a:gsLst>
              <a:lin ang="16200000" scaled="1"/>
              <a:tileRect/>
            </a:gra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80" name="Ellipse 7">
              <a:extLst>
                <a:ext uri="{FF2B5EF4-FFF2-40B4-BE49-F238E27FC236}">
                  <a16:creationId xmlns:a16="http://schemas.microsoft.com/office/drawing/2014/main" id="{8CF648B3-782D-36B9-7070-2FB54035352F}"/>
                </a:ext>
              </a:extLst>
            </p:cNvPr>
            <p:cNvSpPr/>
            <p:nvPr/>
          </p:nvSpPr>
          <p:spPr>
            <a:xfrm>
              <a:off x="931273" y="3058929"/>
              <a:ext cx="291033" cy="281196"/>
            </a:xfrm>
            <a:custGeom>
              <a:avLst/>
              <a:gdLst>
                <a:gd name="connsiteX0" fmla="*/ 0 w 787610"/>
                <a:gd name="connsiteY0" fmla="*/ 404354 h 808708"/>
                <a:gd name="connsiteX1" fmla="*/ 393805 w 787610"/>
                <a:gd name="connsiteY1" fmla="*/ 0 h 808708"/>
                <a:gd name="connsiteX2" fmla="*/ 787610 w 787610"/>
                <a:gd name="connsiteY2" fmla="*/ 404354 h 808708"/>
                <a:gd name="connsiteX3" fmla="*/ 393805 w 787610"/>
                <a:gd name="connsiteY3" fmla="*/ 808708 h 808708"/>
                <a:gd name="connsiteX4" fmla="*/ 0 w 787610"/>
                <a:gd name="connsiteY4" fmla="*/ 404354 h 808708"/>
                <a:gd name="connsiteX0" fmla="*/ 422 w 788032"/>
                <a:gd name="connsiteY0" fmla="*/ 495794 h 900148"/>
                <a:gd name="connsiteX1" fmla="*/ 340887 w 788032"/>
                <a:gd name="connsiteY1" fmla="*/ 0 h 900148"/>
                <a:gd name="connsiteX2" fmla="*/ 788032 w 788032"/>
                <a:gd name="connsiteY2" fmla="*/ 495794 h 900148"/>
                <a:gd name="connsiteX3" fmla="*/ 394227 w 788032"/>
                <a:gd name="connsiteY3" fmla="*/ 900148 h 900148"/>
                <a:gd name="connsiteX4" fmla="*/ 422 w 788032"/>
                <a:gd name="connsiteY4" fmla="*/ 495794 h 900148"/>
                <a:gd name="connsiteX0" fmla="*/ 272 w 825982"/>
                <a:gd name="connsiteY0" fmla="*/ 495915 h 900559"/>
                <a:gd name="connsiteX1" fmla="*/ 340737 w 825982"/>
                <a:gd name="connsiteY1" fmla="*/ 121 h 900559"/>
                <a:gd name="connsiteX2" fmla="*/ 825982 w 825982"/>
                <a:gd name="connsiteY2" fmla="*/ 541635 h 900559"/>
                <a:gd name="connsiteX3" fmla="*/ 394077 w 825982"/>
                <a:gd name="connsiteY3" fmla="*/ 900269 h 900559"/>
                <a:gd name="connsiteX4" fmla="*/ 272 w 825982"/>
                <a:gd name="connsiteY4" fmla="*/ 495915 h 900559"/>
                <a:gd name="connsiteX0" fmla="*/ 7 w 825717"/>
                <a:gd name="connsiteY0" fmla="*/ 495915 h 908165"/>
                <a:gd name="connsiteX1" fmla="*/ 340472 w 825717"/>
                <a:gd name="connsiteY1" fmla="*/ 121 h 908165"/>
                <a:gd name="connsiteX2" fmla="*/ 825717 w 825717"/>
                <a:gd name="connsiteY2" fmla="*/ 541635 h 908165"/>
                <a:gd name="connsiteX3" fmla="*/ 332852 w 825717"/>
                <a:gd name="connsiteY3" fmla="*/ 907889 h 908165"/>
                <a:gd name="connsiteX4" fmla="*/ 7 w 825717"/>
                <a:gd name="connsiteY4" fmla="*/ 495915 h 908165"/>
                <a:gd name="connsiteX0" fmla="*/ 5 w 840955"/>
                <a:gd name="connsiteY0" fmla="*/ 405690 h 911211"/>
                <a:gd name="connsiteX1" fmla="*/ 355710 w 840955"/>
                <a:gd name="connsiteY1" fmla="*/ 1336 h 911211"/>
                <a:gd name="connsiteX2" fmla="*/ 840955 w 840955"/>
                <a:gd name="connsiteY2" fmla="*/ 542850 h 911211"/>
                <a:gd name="connsiteX3" fmla="*/ 348090 w 840955"/>
                <a:gd name="connsiteY3" fmla="*/ 909104 h 911211"/>
                <a:gd name="connsiteX4" fmla="*/ 5 w 840955"/>
                <a:gd name="connsiteY4" fmla="*/ 405690 h 911211"/>
                <a:gd name="connsiteX0" fmla="*/ 5 w 840955"/>
                <a:gd name="connsiteY0" fmla="*/ 405690 h 911597"/>
                <a:gd name="connsiteX1" fmla="*/ 355710 w 840955"/>
                <a:gd name="connsiteY1" fmla="*/ 1336 h 911597"/>
                <a:gd name="connsiteX2" fmla="*/ 840955 w 840955"/>
                <a:gd name="connsiteY2" fmla="*/ 542850 h 911597"/>
                <a:gd name="connsiteX3" fmla="*/ 348090 w 840955"/>
                <a:gd name="connsiteY3" fmla="*/ 909104 h 911597"/>
                <a:gd name="connsiteX4" fmla="*/ 5 w 840955"/>
                <a:gd name="connsiteY4" fmla="*/ 405690 h 911597"/>
                <a:gd name="connsiteX0" fmla="*/ 7 w 840957"/>
                <a:gd name="connsiteY0" fmla="*/ 405690 h 909444"/>
                <a:gd name="connsiteX1" fmla="*/ 355712 w 840957"/>
                <a:gd name="connsiteY1" fmla="*/ 1336 h 909444"/>
                <a:gd name="connsiteX2" fmla="*/ 840957 w 840957"/>
                <a:gd name="connsiteY2" fmla="*/ 542850 h 909444"/>
                <a:gd name="connsiteX3" fmla="*/ 348092 w 840957"/>
                <a:gd name="connsiteY3" fmla="*/ 909104 h 909444"/>
                <a:gd name="connsiteX4" fmla="*/ 7 w 840957"/>
                <a:gd name="connsiteY4" fmla="*/ 405690 h 909444"/>
                <a:gd name="connsiteX0" fmla="*/ 7 w 840957"/>
                <a:gd name="connsiteY0" fmla="*/ 404486 h 908240"/>
                <a:gd name="connsiteX1" fmla="*/ 355712 w 840957"/>
                <a:gd name="connsiteY1" fmla="*/ 132 h 908240"/>
                <a:gd name="connsiteX2" fmla="*/ 840957 w 840957"/>
                <a:gd name="connsiteY2" fmla="*/ 541646 h 908240"/>
                <a:gd name="connsiteX3" fmla="*/ 348092 w 840957"/>
                <a:gd name="connsiteY3" fmla="*/ 907900 h 908240"/>
                <a:gd name="connsiteX4" fmla="*/ 7 w 840957"/>
                <a:gd name="connsiteY4" fmla="*/ 404486 h 908240"/>
                <a:gd name="connsiteX0" fmla="*/ 8151 w 849101"/>
                <a:gd name="connsiteY0" fmla="*/ 404486 h 908240"/>
                <a:gd name="connsiteX1" fmla="*/ 363856 w 849101"/>
                <a:gd name="connsiteY1" fmla="*/ 132 h 908240"/>
                <a:gd name="connsiteX2" fmla="*/ 849101 w 849101"/>
                <a:gd name="connsiteY2" fmla="*/ 541646 h 908240"/>
                <a:gd name="connsiteX3" fmla="*/ 356236 w 849101"/>
                <a:gd name="connsiteY3" fmla="*/ 907900 h 908240"/>
                <a:gd name="connsiteX4" fmla="*/ 8151 w 849101"/>
                <a:gd name="connsiteY4" fmla="*/ 404486 h 908240"/>
                <a:gd name="connsiteX0" fmla="*/ 8151 w 849101"/>
                <a:gd name="connsiteY0" fmla="*/ 404486 h 910988"/>
                <a:gd name="connsiteX1" fmla="*/ 363856 w 849101"/>
                <a:gd name="connsiteY1" fmla="*/ 132 h 910988"/>
                <a:gd name="connsiteX2" fmla="*/ 849101 w 849101"/>
                <a:gd name="connsiteY2" fmla="*/ 541646 h 910988"/>
                <a:gd name="connsiteX3" fmla="*/ 356236 w 849101"/>
                <a:gd name="connsiteY3" fmla="*/ 907900 h 910988"/>
                <a:gd name="connsiteX4" fmla="*/ 8151 w 849101"/>
                <a:gd name="connsiteY4" fmla="*/ 404486 h 910988"/>
                <a:gd name="connsiteX0" fmla="*/ 347 w 841297"/>
                <a:gd name="connsiteY0" fmla="*/ 404486 h 888602"/>
                <a:gd name="connsiteX1" fmla="*/ 356052 w 841297"/>
                <a:gd name="connsiteY1" fmla="*/ 132 h 888602"/>
                <a:gd name="connsiteX2" fmla="*/ 841297 w 841297"/>
                <a:gd name="connsiteY2" fmla="*/ 541646 h 888602"/>
                <a:gd name="connsiteX3" fmla="*/ 409392 w 841297"/>
                <a:gd name="connsiteY3" fmla="*/ 885040 h 888602"/>
                <a:gd name="connsiteX4" fmla="*/ 347 w 841297"/>
                <a:gd name="connsiteY4" fmla="*/ 404486 h 888602"/>
                <a:gd name="connsiteX0" fmla="*/ 347 w 841297"/>
                <a:gd name="connsiteY0" fmla="*/ 404486 h 885085"/>
                <a:gd name="connsiteX1" fmla="*/ 356052 w 841297"/>
                <a:gd name="connsiteY1" fmla="*/ 132 h 885085"/>
                <a:gd name="connsiteX2" fmla="*/ 841297 w 841297"/>
                <a:gd name="connsiteY2" fmla="*/ 541646 h 885085"/>
                <a:gd name="connsiteX3" fmla="*/ 409392 w 841297"/>
                <a:gd name="connsiteY3" fmla="*/ 885040 h 885085"/>
                <a:gd name="connsiteX4" fmla="*/ 347 w 841297"/>
                <a:gd name="connsiteY4" fmla="*/ 404486 h 885085"/>
                <a:gd name="connsiteX0" fmla="*/ 710 w 841660"/>
                <a:gd name="connsiteY0" fmla="*/ 404354 h 884953"/>
                <a:gd name="connsiteX1" fmla="*/ 356415 w 841660"/>
                <a:gd name="connsiteY1" fmla="*/ 0 h 884953"/>
                <a:gd name="connsiteX2" fmla="*/ 841660 w 841660"/>
                <a:gd name="connsiteY2" fmla="*/ 541514 h 884953"/>
                <a:gd name="connsiteX3" fmla="*/ 409755 w 841660"/>
                <a:gd name="connsiteY3" fmla="*/ 884908 h 884953"/>
                <a:gd name="connsiteX4" fmla="*/ 710 w 841660"/>
                <a:gd name="connsiteY4" fmla="*/ 404354 h 884953"/>
                <a:gd name="connsiteX0" fmla="*/ 250 w 803100"/>
                <a:gd name="connsiteY0" fmla="*/ 404515 h 885291"/>
                <a:gd name="connsiteX1" fmla="*/ 355955 w 803100"/>
                <a:gd name="connsiteY1" fmla="*/ 161 h 885291"/>
                <a:gd name="connsiteX2" fmla="*/ 803100 w 803100"/>
                <a:gd name="connsiteY2" fmla="*/ 450235 h 885291"/>
                <a:gd name="connsiteX3" fmla="*/ 409295 w 803100"/>
                <a:gd name="connsiteY3" fmla="*/ 885069 h 885291"/>
                <a:gd name="connsiteX4" fmla="*/ 250 w 803100"/>
                <a:gd name="connsiteY4" fmla="*/ 404515 h 885291"/>
                <a:gd name="connsiteX0" fmla="*/ 1652 w 804502"/>
                <a:gd name="connsiteY0" fmla="*/ 404586 h 885362"/>
                <a:gd name="connsiteX1" fmla="*/ 357357 w 804502"/>
                <a:gd name="connsiteY1" fmla="*/ 232 h 885362"/>
                <a:gd name="connsiteX2" fmla="*/ 804502 w 804502"/>
                <a:gd name="connsiteY2" fmla="*/ 450306 h 885362"/>
                <a:gd name="connsiteX3" fmla="*/ 410697 w 804502"/>
                <a:gd name="connsiteY3" fmla="*/ 885140 h 885362"/>
                <a:gd name="connsiteX4" fmla="*/ 1652 w 804502"/>
                <a:gd name="connsiteY4" fmla="*/ 404586 h 885362"/>
                <a:gd name="connsiteX0" fmla="*/ 1652 w 804502"/>
                <a:gd name="connsiteY0" fmla="*/ 480637 h 885096"/>
                <a:gd name="connsiteX1" fmla="*/ 357357 w 804502"/>
                <a:gd name="connsiteY1" fmla="*/ 83 h 885096"/>
                <a:gd name="connsiteX2" fmla="*/ 804502 w 804502"/>
                <a:gd name="connsiteY2" fmla="*/ 450157 h 885096"/>
                <a:gd name="connsiteX3" fmla="*/ 410697 w 804502"/>
                <a:gd name="connsiteY3" fmla="*/ 884991 h 885096"/>
                <a:gd name="connsiteX4" fmla="*/ 1652 w 804502"/>
                <a:gd name="connsiteY4" fmla="*/ 480637 h 885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502" h="885096">
                  <a:moveTo>
                    <a:pt x="1652" y="480637"/>
                  </a:moveTo>
                  <a:cubicBezTo>
                    <a:pt x="-22478" y="249332"/>
                    <a:pt x="223549" y="5163"/>
                    <a:pt x="357357" y="83"/>
                  </a:cubicBezTo>
                  <a:cubicBezTo>
                    <a:pt x="491165" y="-4997"/>
                    <a:pt x="804502" y="226838"/>
                    <a:pt x="804502" y="450157"/>
                  </a:cubicBezTo>
                  <a:cubicBezTo>
                    <a:pt x="796882" y="703956"/>
                    <a:pt x="544505" y="879911"/>
                    <a:pt x="410697" y="884991"/>
                  </a:cubicBezTo>
                  <a:cubicBezTo>
                    <a:pt x="276889" y="890071"/>
                    <a:pt x="25782" y="711942"/>
                    <a:pt x="1652" y="480637"/>
                  </a:cubicBezTo>
                  <a:close/>
                </a:path>
              </a:pathLst>
            </a:custGeom>
            <a:solidFill>
              <a:srgbClr val="0E2841">
                <a:lumMod val="25000"/>
                <a:lumOff val="75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81" name="Ellipse 8">
              <a:extLst>
                <a:ext uri="{FF2B5EF4-FFF2-40B4-BE49-F238E27FC236}">
                  <a16:creationId xmlns:a16="http://schemas.microsoft.com/office/drawing/2014/main" id="{CE1D171A-02B5-74FF-BB55-CB3F711E7268}"/>
                </a:ext>
              </a:extLst>
            </p:cNvPr>
            <p:cNvSpPr/>
            <p:nvPr/>
          </p:nvSpPr>
          <p:spPr>
            <a:xfrm rot="18350923">
              <a:off x="1015508" y="3165546"/>
              <a:ext cx="128756" cy="114559"/>
            </a:xfrm>
            <a:custGeom>
              <a:avLst/>
              <a:gdLst>
                <a:gd name="connsiteX0" fmla="*/ 0 w 289560"/>
                <a:gd name="connsiteY0" fmla="*/ 128863 h 257726"/>
                <a:gd name="connsiteX1" fmla="*/ 144780 w 289560"/>
                <a:gd name="connsiteY1" fmla="*/ 0 h 257726"/>
                <a:gd name="connsiteX2" fmla="*/ 289560 w 289560"/>
                <a:gd name="connsiteY2" fmla="*/ 128863 h 257726"/>
                <a:gd name="connsiteX3" fmla="*/ 144780 w 289560"/>
                <a:gd name="connsiteY3" fmla="*/ 257726 h 257726"/>
                <a:gd name="connsiteX4" fmla="*/ 0 w 289560"/>
                <a:gd name="connsiteY4" fmla="*/ 128863 h 257726"/>
                <a:gd name="connsiteX0" fmla="*/ 0 w 350520"/>
                <a:gd name="connsiteY0" fmla="*/ 130108 h 264468"/>
                <a:gd name="connsiteX1" fmla="*/ 144780 w 350520"/>
                <a:gd name="connsiteY1" fmla="*/ 1245 h 264468"/>
                <a:gd name="connsiteX2" fmla="*/ 350520 w 350520"/>
                <a:gd name="connsiteY2" fmla="*/ 198688 h 264468"/>
                <a:gd name="connsiteX3" fmla="*/ 144780 w 350520"/>
                <a:gd name="connsiteY3" fmla="*/ 258971 h 264468"/>
                <a:gd name="connsiteX4" fmla="*/ 0 w 350520"/>
                <a:gd name="connsiteY4" fmla="*/ 130108 h 264468"/>
                <a:gd name="connsiteX0" fmla="*/ 0 w 366953"/>
                <a:gd name="connsiteY0" fmla="*/ 130108 h 264468"/>
                <a:gd name="connsiteX1" fmla="*/ 144780 w 366953"/>
                <a:gd name="connsiteY1" fmla="*/ 1245 h 264468"/>
                <a:gd name="connsiteX2" fmla="*/ 350520 w 366953"/>
                <a:gd name="connsiteY2" fmla="*/ 198688 h 264468"/>
                <a:gd name="connsiteX3" fmla="*/ 144780 w 366953"/>
                <a:gd name="connsiteY3" fmla="*/ 258971 h 264468"/>
                <a:gd name="connsiteX4" fmla="*/ 0 w 366953"/>
                <a:gd name="connsiteY4" fmla="*/ 130108 h 264468"/>
                <a:gd name="connsiteX0" fmla="*/ 0 w 366953"/>
                <a:gd name="connsiteY0" fmla="*/ 130108 h 301801"/>
                <a:gd name="connsiteX1" fmla="*/ 144780 w 366953"/>
                <a:gd name="connsiteY1" fmla="*/ 1245 h 301801"/>
                <a:gd name="connsiteX2" fmla="*/ 350520 w 366953"/>
                <a:gd name="connsiteY2" fmla="*/ 198688 h 301801"/>
                <a:gd name="connsiteX3" fmla="*/ 144780 w 366953"/>
                <a:gd name="connsiteY3" fmla="*/ 258971 h 301801"/>
                <a:gd name="connsiteX4" fmla="*/ 0 w 366953"/>
                <a:gd name="connsiteY4" fmla="*/ 130108 h 301801"/>
                <a:gd name="connsiteX0" fmla="*/ 0 w 366953"/>
                <a:gd name="connsiteY0" fmla="*/ 130108 h 311013"/>
                <a:gd name="connsiteX1" fmla="*/ 144780 w 366953"/>
                <a:gd name="connsiteY1" fmla="*/ 1245 h 311013"/>
                <a:gd name="connsiteX2" fmla="*/ 350520 w 366953"/>
                <a:gd name="connsiteY2" fmla="*/ 198688 h 311013"/>
                <a:gd name="connsiteX3" fmla="*/ 144780 w 366953"/>
                <a:gd name="connsiteY3" fmla="*/ 258971 h 311013"/>
                <a:gd name="connsiteX4" fmla="*/ 0 w 366953"/>
                <a:gd name="connsiteY4" fmla="*/ 130108 h 311013"/>
                <a:gd name="connsiteX0" fmla="*/ 0 w 366953"/>
                <a:gd name="connsiteY0" fmla="*/ 130108 h 294744"/>
                <a:gd name="connsiteX1" fmla="*/ 144780 w 366953"/>
                <a:gd name="connsiteY1" fmla="*/ 1245 h 294744"/>
                <a:gd name="connsiteX2" fmla="*/ 350520 w 366953"/>
                <a:gd name="connsiteY2" fmla="*/ 198688 h 294744"/>
                <a:gd name="connsiteX3" fmla="*/ 144780 w 366953"/>
                <a:gd name="connsiteY3" fmla="*/ 258971 h 294744"/>
                <a:gd name="connsiteX4" fmla="*/ 0 w 366953"/>
                <a:gd name="connsiteY4" fmla="*/ 130108 h 294744"/>
                <a:gd name="connsiteX0" fmla="*/ 0 w 366953"/>
                <a:gd name="connsiteY0" fmla="*/ 130108 h 280931"/>
                <a:gd name="connsiteX1" fmla="*/ 144780 w 366953"/>
                <a:gd name="connsiteY1" fmla="*/ 1245 h 280931"/>
                <a:gd name="connsiteX2" fmla="*/ 350520 w 366953"/>
                <a:gd name="connsiteY2" fmla="*/ 198688 h 280931"/>
                <a:gd name="connsiteX3" fmla="*/ 144780 w 366953"/>
                <a:gd name="connsiteY3" fmla="*/ 258971 h 280931"/>
                <a:gd name="connsiteX4" fmla="*/ 0 w 366953"/>
                <a:gd name="connsiteY4" fmla="*/ 130108 h 280931"/>
                <a:gd name="connsiteX0" fmla="*/ 0 w 366953"/>
                <a:gd name="connsiteY0" fmla="*/ 130108 h 272031"/>
                <a:gd name="connsiteX1" fmla="*/ 144780 w 366953"/>
                <a:gd name="connsiteY1" fmla="*/ 1245 h 272031"/>
                <a:gd name="connsiteX2" fmla="*/ 350520 w 366953"/>
                <a:gd name="connsiteY2" fmla="*/ 198688 h 272031"/>
                <a:gd name="connsiteX3" fmla="*/ 144780 w 366953"/>
                <a:gd name="connsiteY3" fmla="*/ 258971 h 272031"/>
                <a:gd name="connsiteX4" fmla="*/ 0 w 366953"/>
                <a:gd name="connsiteY4" fmla="*/ 130108 h 272031"/>
                <a:gd name="connsiteX0" fmla="*/ 0 w 299823"/>
                <a:gd name="connsiteY0" fmla="*/ 129532 h 266288"/>
                <a:gd name="connsiteX1" fmla="*/ 144780 w 299823"/>
                <a:gd name="connsiteY1" fmla="*/ 669 h 266288"/>
                <a:gd name="connsiteX2" fmla="*/ 279027 w 299823"/>
                <a:gd name="connsiteY2" fmla="*/ 177762 h 266288"/>
                <a:gd name="connsiteX3" fmla="*/ 144780 w 299823"/>
                <a:gd name="connsiteY3" fmla="*/ 258395 h 266288"/>
                <a:gd name="connsiteX4" fmla="*/ 0 w 299823"/>
                <a:gd name="connsiteY4" fmla="*/ 129532 h 266288"/>
                <a:gd name="connsiteX0" fmla="*/ 0 w 281514"/>
                <a:gd name="connsiteY0" fmla="*/ 129532 h 266289"/>
                <a:gd name="connsiteX1" fmla="*/ 144780 w 281514"/>
                <a:gd name="connsiteY1" fmla="*/ 669 h 266289"/>
                <a:gd name="connsiteX2" fmla="*/ 279027 w 281514"/>
                <a:gd name="connsiteY2" fmla="*/ 177762 h 266289"/>
                <a:gd name="connsiteX3" fmla="*/ 144780 w 281514"/>
                <a:gd name="connsiteY3" fmla="*/ 258395 h 266289"/>
                <a:gd name="connsiteX4" fmla="*/ 0 w 281514"/>
                <a:gd name="connsiteY4" fmla="*/ 129532 h 266289"/>
                <a:gd name="connsiteX0" fmla="*/ 0 w 303018"/>
                <a:gd name="connsiteY0" fmla="*/ 129288 h 260020"/>
                <a:gd name="connsiteX1" fmla="*/ 144780 w 303018"/>
                <a:gd name="connsiteY1" fmla="*/ 425 h 260020"/>
                <a:gd name="connsiteX2" fmla="*/ 300850 w 303018"/>
                <a:gd name="connsiteY2" fmla="*/ 155500 h 260020"/>
                <a:gd name="connsiteX3" fmla="*/ 144780 w 303018"/>
                <a:gd name="connsiteY3" fmla="*/ 258151 h 260020"/>
                <a:gd name="connsiteX4" fmla="*/ 0 w 303018"/>
                <a:gd name="connsiteY4" fmla="*/ 129288 h 260020"/>
                <a:gd name="connsiteX0" fmla="*/ 0 w 304877"/>
                <a:gd name="connsiteY0" fmla="*/ 129288 h 263139"/>
                <a:gd name="connsiteX1" fmla="*/ 144780 w 304877"/>
                <a:gd name="connsiteY1" fmla="*/ 425 h 263139"/>
                <a:gd name="connsiteX2" fmla="*/ 300850 w 304877"/>
                <a:gd name="connsiteY2" fmla="*/ 155500 h 263139"/>
                <a:gd name="connsiteX3" fmla="*/ 144780 w 304877"/>
                <a:gd name="connsiteY3" fmla="*/ 258151 h 263139"/>
                <a:gd name="connsiteX4" fmla="*/ 0 w 304877"/>
                <a:gd name="connsiteY4" fmla="*/ 129288 h 263139"/>
                <a:gd name="connsiteX0" fmla="*/ 793 w 305670"/>
                <a:gd name="connsiteY0" fmla="*/ 129288 h 263139"/>
                <a:gd name="connsiteX1" fmla="*/ 145573 w 305670"/>
                <a:gd name="connsiteY1" fmla="*/ 425 h 263139"/>
                <a:gd name="connsiteX2" fmla="*/ 301643 w 305670"/>
                <a:gd name="connsiteY2" fmla="*/ 155500 h 263139"/>
                <a:gd name="connsiteX3" fmla="*/ 145573 w 305670"/>
                <a:gd name="connsiteY3" fmla="*/ 258151 h 263139"/>
                <a:gd name="connsiteX4" fmla="*/ 793 w 305670"/>
                <a:gd name="connsiteY4" fmla="*/ 129288 h 263139"/>
                <a:gd name="connsiteX0" fmla="*/ 64 w 304941"/>
                <a:gd name="connsiteY0" fmla="*/ 131126 h 264977"/>
                <a:gd name="connsiteX1" fmla="*/ 162215 w 304941"/>
                <a:gd name="connsiteY1" fmla="*/ 150 h 264977"/>
                <a:gd name="connsiteX2" fmla="*/ 300914 w 304941"/>
                <a:gd name="connsiteY2" fmla="*/ 157338 h 264977"/>
                <a:gd name="connsiteX3" fmla="*/ 144844 w 304941"/>
                <a:gd name="connsiteY3" fmla="*/ 259989 h 264977"/>
                <a:gd name="connsiteX4" fmla="*/ 64 w 304941"/>
                <a:gd name="connsiteY4" fmla="*/ 131126 h 264977"/>
                <a:gd name="connsiteX0" fmla="*/ 64 w 304941"/>
                <a:gd name="connsiteY0" fmla="*/ 132583 h 266434"/>
                <a:gd name="connsiteX1" fmla="*/ 162215 w 304941"/>
                <a:gd name="connsiteY1" fmla="*/ 1607 h 266434"/>
                <a:gd name="connsiteX2" fmla="*/ 300914 w 304941"/>
                <a:gd name="connsiteY2" fmla="*/ 158795 h 266434"/>
                <a:gd name="connsiteX3" fmla="*/ 144844 w 304941"/>
                <a:gd name="connsiteY3" fmla="*/ 261446 h 266434"/>
                <a:gd name="connsiteX4" fmla="*/ 64 w 304941"/>
                <a:gd name="connsiteY4" fmla="*/ 132583 h 266434"/>
                <a:gd name="connsiteX0" fmla="*/ 64 w 304941"/>
                <a:gd name="connsiteY0" fmla="*/ 132583 h 266434"/>
                <a:gd name="connsiteX1" fmla="*/ 162215 w 304941"/>
                <a:gd name="connsiteY1" fmla="*/ 1607 h 266434"/>
                <a:gd name="connsiteX2" fmla="*/ 300914 w 304941"/>
                <a:gd name="connsiteY2" fmla="*/ 158795 h 266434"/>
                <a:gd name="connsiteX3" fmla="*/ 144844 w 304941"/>
                <a:gd name="connsiteY3" fmla="*/ 261446 h 266434"/>
                <a:gd name="connsiteX4" fmla="*/ 64 w 304941"/>
                <a:gd name="connsiteY4" fmla="*/ 132583 h 266434"/>
                <a:gd name="connsiteX0" fmla="*/ 64 w 300914"/>
                <a:gd name="connsiteY0" fmla="*/ 132583 h 271872"/>
                <a:gd name="connsiteX1" fmla="*/ 162215 w 300914"/>
                <a:gd name="connsiteY1" fmla="*/ 1607 h 271872"/>
                <a:gd name="connsiteX2" fmla="*/ 300914 w 300914"/>
                <a:gd name="connsiteY2" fmla="*/ 158795 h 271872"/>
                <a:gd name="connsiteX3" fmla="*/ 144844 w 300914"/>
                <a:gd name="connsiteY3" fmla="*/ 261446 h 271872"/>
                <a:gd name="connsiteX4" fmla="*/ 64 w 300914"/>
                <a:gd name="connsiteY4" fmla="*/ 132583 h 271872"/>
                <a:gd name="connsiteX0" fmla="*/ 13737 w 314587"/>
                <a:gd name="connsiteY0" fmla="*/ 133586 h 272875"/>
                <a:gd name="connsiteX1" fmla="*/ 175888 w 314587"/>
                <a:gd name="connsiteY1" fmla="*/ 2610 h 272875"/>
                <a:gd name="connsiteX2" fmla="*/ 314587 w 314587"/>
                <a:gd name="connsiteY2" fmla="*/ 159798 h 272875"/>
                <a:gd name="connsiteX3" fmla="*/ 158517 w 314587"/>
                <a:gd name="connsiteY3" fmla="*/ 262449 h 272875"/>
                <a:gd name="connsiteX4" fmla="*/ 13737 w 314587"/>
                <a:gd name="connsiteY4" fmla="*/ 133586 h 272875"/>
                <a:gd name="connsiteX0" fmla="*/ 211 w 301061"/>
                <a:gd name="connsiteY0" fmla="*/ 134092 h 273381"/>
                <a:gd name="connsiteX1" fmla="*/ 162362 w 301061"/>
                <a:gd name="connsiteY1" fmla="*/ 3116 h 273381"/>
                <a:gd name="connsiteX2" fmla="*/ 301061 w 301061"/>
                <a:gd name="connsiteY2" fmla="*/ 160304 h 273381"/>
                <a:gd name="connsiteX3" fmla="*/ 144991 w 301061"/>
                <a:gd name="connsiteY3" fmla="*/ 262955 h 273381"/>
                <a:gd name="connsiteX4" fmla="*/ 211 w 301061"/>
                <a:gd name="connsiteY4" fmla="*/ 134092 h 273381"/>
                <a:gd name="connsiteX0" fmla="*/ 3537 w 304387"/>
                <a:gd name="connsiteY0" fmla="*/ 134001 h 273290"/>
                <a:gd name="connsiteX1" fmla="*/ 165688 w 304387"/>
                <a:gd name="connsiteY1" fmla="*/ 3025 h 273290"/>
                <a:gd name="connsiteX2" fmla="*/ 304387 w 304387"/>
                <a:gd name="connsiteY2" fmla="*/ 160213 h 273290"/>
                <a:gd name="connsiteX3" fmla="*/ 148317 w 304387"/>
                <a:gd name="connsiteY3" fmla="*/ 262864 h 273290"/>
                <a:gd name="connsiteX4" fmla="*/ 3537 w 304387"/>
                <a:gd name="connsiteY4" fmla="*/ 134001 h 273290"/>
                <a:gd name="connsiteX0" fmla="*/ 211 w 301061"/>
                <a:gd name="connsiteY0" fmla="*/ 134092 h 273381"/>
                <a:gd name="connsiteX1" fmla="*/ 162362 w 301061"/>
                <a:gd name="connsiteY1" fmla="*/ 3116 h 273381"/>
                <a:gd name="connsiteX2" fmla="*/ 301061 w 301061"/>
                <a:gd name="connsiteY2" fmla="*/ 160304 h 273381"/>
                <a:gd name="connsiteX3" fmla="*/ 144991 w 301061"/>
                <a:gd name="connsiteY3" fmla="*/ 262955 h 273381"/>
                <a:gd name="connsiteX4" fmla="*/ 211 w 301061"/>
                <a:gd name="connsiteY4" fmla="*/ 134092 h 273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61" h="273381">
                  <a:moveTo>
                    <a:pt x="211" y="134092"/>
                  </a:moveTo>
                  <a:cubicBezTo>
                    <a:pt x="5613" y="31007"/>
                    <a:pt x="68884" y="-12579"/>
                    <a:pt x="162362" y="3116"/>
                  </a:cubicBezTo>
                  <a:cubicBezTo>
                    <a:pt x="255840" y="18811"/>
                    <a:pt x="279981" y="-21720"/>
                    <a:pt x="301061" y="160304"/>
                  </a:cubicBezTo>
                  <a:cubicBezTo>
                    <a:pt x="264789" y="315416"/>
                    <a:pt x="195133" y="267324"/>
                    <a:pt x="144991" y="262955"/>
                  </a:cubicBezTo>
                  <a:cubicBezTo>
                    <a:pt x="94849" y="258586"/>
                    <a:pt x="-5191" y="237177"/>
                    <a:pt x="211" y="134092"/>
                  </a:cubicBezTo>
                  <a:close/>
                </a:path>
              </a:pathLst>
            </a:custGeom>
            <a:gradFill flip="none" rotWithShape="1">
              <a:gsLst>
                <a:gs pos="0">
                  <a:srgbClr val="156082">
                    <a:lumMod val="67000"/>
                  </a:srgbClr>
                </a:gs>
                <a:gs pos="48000">
                  <a:srgbClr val="156082">
                    <a:lumMod val="97000"/>
                    <a:lumOff val="3000"/>
                  </a:srgbClr>
                </a:gs>
                <a:gs pos="100000">
                  <a:srgbClr val="156082">
                    <a:lumMod val="60000"/>
                    <a:lumOff val="40000"/>
                  </a:srgbClr>
                </a:gs>
              </a:gsLst>
              <a:lin ang="16200000" scaled="1"/>
              <a:tileRect/>
            </a:gra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82" name="Ellipse 7">
              <a:extLst>
                <a:ext uri="{FF2B5EF4-FFF2-40B4-BE49-F238E27FC236}">
                  <a16:creationId xmlns:a16="http://schemas.microsoft.com/office/drawing/2014/main" id="{08C90229-F584-3CAF-F6DC-5EC0F633B9B8}"/>
                </a:ext>
              </a:extLst>
            </p:cNvPr>
            <p:cNvSpPr/>
            <p:nvPr/>
          </p:nvSpPr>
          <p:spPr>
            <a:xfrm>
              <a:off x="692338" y="3188161"/>
              <a:ext cx="276140" cy="287846"/>
            </a:xfrm>
            <a:custGeom>
              <a:avLst/>
              <a:gdLst>
                <a:gd name="connsiteX0" fmla="*/ 0 w 787610"/>
                <a:gd name="connsiteY0" fmla="*/ 404354 h 808708"/>
                <a:gd name="connsiteX1" fmla="*/ 393805 w 787610"/>
                <a:gd name="connsiteY1" fmla="*/ 0 h 808708"/>
                <a:gd name="connsiteX2" fmla="*/ 787610 w 787610"/>
                <a:gd name="connsiteY2" fmla="*/ 404354 h 808708"/>
                <a:gd name="connsiteX3" fmla="*/ 393805 w 787610"/>
                <a:gd name="connsiteY3" fmla="*/ 808708 h 808708"/>
                <a:gd name="connsiteX4" fmla="*/ 0 w 787610"/>
                <a:gd name="connsiteY4" fmla="*/ 404354 h 808708"/>
                <a:gd name="connsiteX0" fmla="*/ 422 w 788032"/>
                <a:gd name="connsiteY0" fmla="*/ 495794 h 900148"/>
                <a:gd name="connsiteX1" fmla="*/ 340887 w 788032"/>
                <a:gd name="connsiteY1" fmla="*/ 0 h 900148"/>
                <a:gd name="connsiteX2" fmla="*/ 788032 w 788032"/>
                <a:gd name="connsiteY2" fmla="*/ 495794 h 900148"/>
                <a:gd name="connsiteX3" fmla="*/ 394227 w 788032"/>
                <a:gd name="connsiteY3" fmla="*/ 900148 h 900148"/>
                <a:gd name="connsiteX4" fmla="*/ 422 w 788032"/>
                <a:gd name="connsiteY4" fmla="*/ 495794 h 900148"/>
                <a:gd name="connsiteX0" fmla="*/ 272 w 825982"/>
                <a:gd name="connsiteY0" fmla="*/ 495915 h 900559"/>
                <a:gd name="connsiteX1" fmla="*/ 340737 w 825982"/>
                <a:gd name="connsiteY1" fmla="*/ 121 h 900559"/>
                <a:gd name="connsiteX2" fmla="*/ 825982 w 825982"/>
                <a:gd name="connsiteY2" fmla="*/ 541635 h 900559"/>
                <a:gd name="connsiteX3" fmla="*/ 394077 w 825982"/>
                <a:gd name="connsiteY3" fmla="*/ 900269 h 900559"/>
                <a:gd name="connsiteX4" fmla="*/ 272 w 825982"/>
                <a:gd name="connsiteY4" fmla="*/ 495915 h 900559"/>
                <a:gd name="connsiteX0" fmla="*/ 7 w 825717"/>
                <a:gd name="connsiteY0" fmla="*/ 495915 h 908165"/>
                <a:gd name="connsiteX1" fmla="*/ 340472 w 825717"/>
                <a:gd name="connsiteY1" fmla="*/ 121 h 908165"/>
                <a:gd name="connsiteX2" fmla="*/ 825717 w 825717"/>
                <a:gd name="connsiteY2" fmla="*/ 541635 h 908165"/>
                <a:gd name="connsiteX3" fmla="*/ 332852 w 825717"/>
                <a:gd name="connsiteY3" fmla="*/ 907889 h 908165"/>
                <a:gd name="connsiteX4" fmla="*/ 7 w 825717"/>
                <a:gd name="connsiteY4" fmla="*/ 495915 h 908165"/>
                <a:gd name="connsiteX0" fmla="*/ 5 w 840955"/>
                <a:gd name="connsiteY0" fmla="*/ 405690 h 911211"/>
                <a:gd name="connsiteX1" fmla="*/ 355710 w 840955"/>
                <a:gd name="connsiteY1" fmla="*/ 1336 h 911211"/>
                <a:gd name="connsiteX2" fmla="*/ 840955 w 840955"/>
                <a:gd name="connsiteY2" fmla="*/ 542850 h 911211"/>
                <a:gd name="connsiteX3" fmla="*/ 348090 w 840955"/>
                <a:gd name="connsiteY3" fmla="*/ 909104 h 911211"/>
                <a:gd name="connsiteX4" fmla="*/ 5 w 840955"/>
                <a:gd name="connsiteY4" fmla="*/ 405690 h 911211"/>
                <a:gd name="connsiteX0" fmla="*/ 5 w 840955"/>
                <a:gd name="connsiteY0" fmla="*/ 405690 h 911597"/>
                <a:gd name="connsiteX1" fmla="*/ 355710 w 840955"/>
                <a:gd name="connsiteY1" fmla="*/ 1336 h 911597"/>
                <a:gd name="connsiteX2" fmla="*/ 840955 w 840955"/>
                <a:gd name="connsiteY2" fmla="*/ 542850 h 911597"/>
                <a:gd name="connsiteX3" fmla="*/ 348090 w 840955"/>
                <a:gd name="connsiteY3" fmla="*/ 909104 h 911597"/>
                <a:gd name="connsiteX4" fmla="*/ 5 w 840955"/>
                <a:gd name="connsiteY4" fmla="*/ 405690 h 911597"/>
                <a:gd name="connsiteX0" fmla="*/ 7 w 840957"/>
                <a:gd name="connsiteY0" fmla="*/ 405690 h 909444"/>
                <a:gd name="connsiteX1" fmla="*/ 355712 w 840957"/>
                <a:gd name="connsiteY1" fmla="*/ 1336 h 909444"/>
                <a:gd name="connsiteX2" fmla="*/ 840957 w 840957"/>
                <a:gd name="connsiteY2" fmla="*/ 542850 h 909444"/>
                <a:gd name="connsiteX3" fmla="*/ 348092 w 840957"/>
                <a:gd name="connsiteY3" fmla="*/ 909104 h 909444"/>
                <a:gd name="connsiteX4" fmla="*/ 7 w 840957"/>
                <a:gd name="connsiteY4" fmla="*/ 405690 h 909444"/>
                <a:gd name="connsiteX0" fmla="*/ 7 w 840957"/>
                <a:gd name="connsiteY0" fmla="*/ 404486 h 908240"/>
                <a:gd name="connsiteX1" fmla="*/ 355712 w 840957"/>
                <a:gd name="connsiteY1" fmla="*/ 132 h 908240"/>
                <a:gd name="connsiteX2" fmla="*/ 840957 w 840957"/>
                <a:gd name="connsiteY2" fmla="*/ 541646 h 908240"/>
                <a:gd name="connsiteX3" fmla="*/ 348092 w 840957"/>
                <a:gd name="connsiteY3" fmla="*/ 907900 h 908240"/>
                <a:gd name="connsiteX4" fmla="*/ 7 w 840957"/>
                <a:gd name="connsiteY4" fmla="*/ 404486 h 908240"/>
                <a:gd name="connsiteX0" fmla="*/ 8151 w 849101"/>
                <a:gd name="connsiteY0" fmla="*/ 404486 h 908240"/>
                <a:gd name="connsiteX1" fmla="*/ 363856 w 849101"/>
                <a:gd name="connsiteY1" fmla="*/ 132 h 908240"/>
                <a:gd name="connsiteX2" fmla="*/ 849101 w 849101"/>
                <a:gd name="connsiteY2" fmla="*/ 541646 h 908240"/>
                <a:gd name="connsiteX3" fmla="*/ 356236 w 849101"/>
                <a:gd name="connsiteY3" fmla="*/ 907900 h 908240"/>
                <a:gd name="connsiteX4" fmla="*/ 8151 w 849101"/>
                <a:gd name="connsiteY4" fmla="*/ 404486 h 908240"/>
                <a:gd name="connsiteX0" fmla="*/ 8151 w 849101"/>
                <a:gd name="connsiteY0" fmla="*/ 404486 h 910988"/>
                <a:gd name="connsiteX1" fmla="*/ 363856 w 849101"/>
                <a:gd name="connsiteY1" fmla="*/ 132 h 910988"/>
                <a:gd name="connsiteX2" fmla="*/ 849101 w 849101"/>
                <a:gd name="connsiteY2" fmla="*/ 541646 h 910988"/>
                <a:gd name="connsiteX3" fmla="*/ 356236 w 849101"/>
                <a:gd name="connsiteY3" fmla="*/ 907900 h 910988"/>
                <a:gd name="connsiteX4" fmla="*/ 8151 w 849101"/>
                <a:gd name="connsiteY4" fmla="*/ 404486 h 910988"/>
                <a:gd name="connsiteX0" fmla="*/ 347 w 841297"/>
                <a:gd name="connsiteY0" fmla="*/ 404486 h 888602"/>
                <a:gd name="connsiteX1" fmla="*/ 356052 w 841297"/>
                <a:gd name="connsiteY1" fmla="*/ 132 h 888602"/>
                <a:gd name="connsiteX2" fmla="*/ 841297 w 841297"/>
                <a:gd name="connsiteY2" fmla="*/ 541646 h 888602"/>
                <a:gd name="connsiteX3" fmla="*/ 409392 w 841297"/>
                <a:gd name="connsiteY3" fmla="*/ 885040 h 888602"/>
                <a:gd name="connsiteX4" fmla="*/ 347 w 841297"/>
                <a:gd name="connsiteY4" fmla="*/ 404486 h 888602"/>
                <a:gd name="connsiteX0" fmla="*/ 347 w 841297"/>
                <a:gd name="connsiteY0" fmla="*/ 404486 h 885085"/>
                <a:gd name="connsiteX1" fmla="*/ 356052 w 841297"/>
                <a:gd name="connsiteY1" fmla="*/ 132 h 885085"/>
                <a:gd name="connsiteX2" fmla="*/ 841297 w 841297"/>
                <a:gd name="connsiteY2" fmla="*/ 541646 h 885085"/>
                <a:gd name="connsiteX3" fmla="*/ 409392 w 841297"/>
                <a:gd name="connsiteY3" fmla="*/ 885040 h 885085"/>
                <a:gd name="connsiteX4" fmla="*/ 347 w 841297"/>
                <a:gd name="connsiteY4" fmla="*/ 404486 h 885085"/>
                <a:gd name="connsiteX0" fmla="*/ 710 w 841660"/>
                <a:gd name="connsiteY0" fmla="*/ 404354 h 884953"/>
                <a:gd name="connsiteX1" fmla="*/ 356415 w 841660"/>
                <a:gd name="connsiteY1" fmla="*/ 0 h 884953"/>
                <a:gd name="connsiteX2" fmla="*/ 841660 w 841660"/>
                <a:gd name="connsiteY2" fmla="*/ 541514 h 884953"/>
                <a:gd name="connsiteX3" fmla="*/ 409755 w 841660"/>
                <a:gd name="connsiteY3" fmla="*/ 884908 h 884953"/>
                <a:gd name="connsiteX4" fmla="*/ 710 w 841660"/>
                <a:gd name="connsiteY4" fmla="*/ 404354 h 884953"/>
                <a:gd name="connsiteX0" fmla="*/ 250 w 803100"/>
                <a:gd name="connsiteY0" fmla="*/ 404515 h 885291"/>
                <a:gd name="connsiteX1" fmla="*/ 355955 w 803100"/>
                <a:gd name="connsiteY1" fmla="*/ 161 h 885291"/>
                <a:gd name="connsiteX2" fmla="*/ 803100 w 803100"/>
                <a:gd name="connsiteY2" fmla="*/ 450235 h 885291"/>
                <a:gd name="connsiteX3" fmla="*/ 409295 w 803100"/>
                <a:gd name="connsiteY3" fmla="*/ 885069 h 885291"/>
                <a:gd name="connsiteX4" fmla="*/ 250 w 803100"/>
                <a:gd name="connsiteY4" fmla="*/ 404515 h 885291"/>
                <a:gd name="connsiteX0" fmla="*/ 1652 w 804502"/>
                <a:gd name="connsiteY0" fmla="*/ 404586 h 885362"/>
                <a:gd name="connsiteX1" fmla="*/ 357357 w 804502"/>
                <a:gd name="connsiteY1" fmla="*/ 232 h 885362"/>
                <a:gd name="connsiteX2" fmla="*/ 804502 w 804502"/>
                <a:gd name="connsiteY2" fmla="*/ 450306 h 885362"/>
                <a:gd name="connsiteX3" fmla="*/ 410697 w 804502"/>
                <a:gd name="connsiteY3" fmla="*/ 885140 h 885362"/>
                <a:gd name="connsiteX4" fmla="*/ 1652 w 804502"/>
                <a:gd name="connsiteY4" fmla="*/ 404586 h 885362"/>
                <a:gd name="connsiteX0" fmla="*/ 1652 w 804502"/>
                <a:gd name="connsiteY0" fmla="*/ 480637 h 885096"/>
                <a:gd name="connsiteX1" fmla="*/ 357357 w 804502"/>
                <a:gd name="connsiteY1" fmla="*/ 83 h 885096"/>
                <a:gd name="connsiteX2" fmla="*/ 804502 w 804502"/>
                <a:gd name="connsiteY2" fmla="*/ 450157 h 885096"/>
                <a:gd name="connsiteX3" fmla="*/ 410697 w 804502"/>
                <a:gd name="connsiteY3" fmla="*/ 884991 h 885096"/>
                <a:gd name="connsiteX4" fmla="*/ 1652 w 804502"/>
                <a:gd name="connsiteY4" fmla="*/ 480637 h 885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502" h="885096">
                  <a:moveTo>
                    <a:pt x="1652" y="480637"/>
                  </a:moveTo>
                  <a:cubicBezTo>
                    <a:pt x="-22478" y="249332"/>
                    <a:pt x="223549" y="5163"/>
                    <a:pt x="357357" y="83"/>
                  </a:cubicBezTo>
                  <a:cubicBezTo>
                    <a:pt x="491165" y="-4997"/>
                    <a:pt x="804502" y="226838"/>
                    <a:pt x="804502" y="450157"/>
                  </a:cubicBezTo>
                  <a:cubicBezTo>
                    <a:pt x="796882" y="703956"/>
                    <a:pt x="544505" y="879911"/>
                    <a:pt x="410697" y="884991"/>
                  </a:cubicBezTo>
                  <a:cubicBezTo>
                    <a:pt x="276889" y="890071"/>
                    <a:pt x="25782" y="711942"/>
                    <a:pt x="1652" y="480637"/>
                  </a:cubicBezTo>
                  <a:close/>
                </a:path>
              </a:pathLst>
            </a:custGeom>
            <a:solidFill>
              <a:srgbClr val="E97132">
                <a:lumMod val="20000"/>
                <a:lumOff val="80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83" name="Ellipse 8">
              <a:extLst>
                <a:ext uri="{FF2B5EF4-FFF2-40B4-BE49-F238E27FC236}">
                  <a16:creationId xmlns:a16="http://schemas.microsoft.com/office/drawing/2014/main" id="{3FD07869-96C0-D333-C110-CDE64B66FBB2}"/>
                </a:ext>
              </a:extLst>
            </p:cNvPr>
            <p:cNvSpPr/>
            <p:nvPr/>
          </p:nvSpPr>
          <p:spPr>
            <a:xfrm rot="16993612">
              <a:off x="768016" y="3284717"/>
              <a:ext cx="120376" cy="107103"/>
            </a:xfrm>
            <a:custGeom>
              <a:avLst/>
              <a:gdLst>
                <a:gd name="connsiteX0" fmla="*/ 0 w 289560"/>
                <a:gd name="connsiteY0" fmla="*/ 128863 h 257726"/>
                <a:gd name="connsiteX1" fmla="*/ 144780 w 289560"/>
                <a:gd name="connsiteY1" fmla="*/ 0 h 257726"/>
                <a:gd name="connsiteX2" fmla="*/ 289560 w 289560"/>
                <a:gd name="connsiteY2" fmla="*/ 128863 h 257726"/>
                <a:gd name="connsiteX3" fmla="*/ 144780 w 289560"/>
                <a:gd name="connsiteY3" fmla="*/ 257726 h 257726"/>
                <a:gd name="connsiteX4" fmla="*/ 0 w 289560"/>
                <a:gd name="connsiteY4" fmla="*/ 128863 h 257726"/>
                <a:gd name="connsiteX0" fmla="*/ 0 w 350520"/>
                <a:gd name="connsiteY0" fmla="*/ 130108 h 264468"/>
                <a:gd name="connsiteX1" fmla="*/ 144780 w 350520"/>
                <a:gd name="connsiteY1" fmla="*/ 1245 h 264468"/>
                <a:gd name="connsiteX2" fmla="*/ 350520 w 350520"/>
                <a:gd name="connsiteY2" fmla="*/ 198688 h 264468"/>
                <a:gd name="connsiteX3" fmla="*/ 144780 w 350520"/>
                <a:gd name="connsiteY3" fmla="*/ 258971 h 264468"/>
                <a:gd name="connsiteX4" fmla="*/ 0 w 350520"/>
                <a:gd name="connsiteY4" fmla="*/ 130108 h 264468"/>
                <a:gd name="connsiteX0" fmla="*/ 0 w 366953"/>
                <a:gd name="connsiteY0" fmla="*/ 130108 h 264468"/>
                <a:gd name="connsiteX1" fmla="*/ 144780 w 366953"/>
                <a:gd name="connsiteY1" fmla="*/ 1245 h 264468"/>
                <a:gd name="connsiteX2" fmla="*/ 350520 w 366953"/>
                <a:gd name="connsiteY2" fmla="*/ 198688 h 264468"/>
                <a:gd name="connsiteX3" fmla="*/ 144780 w 366953"/>
                <a:gd name="connsiteY3" fmla="*/ 258971 h 264468"/>
                <a:gd name="connsiteX4" fmla="*/ 0 w 366953"/>
                <a:gd name="connsiteY4" fmla="*/ 130108 h 264468"/>
                <a:gd name="connsiteX0" fmla="*/ 0 w 366953"/>
                <a:gd name="connsiteY0" fmla="*/ 130108 h 301801"/>
                <a:gd name="connsiteX1" fmla="*/ 144780 w 366953"/>
                <a:gd name="connsiteY1" fmla="*/ 1245 h 301801"/>
                <a:gd name="connsiteX2" fmla="*/ 350520 w 366953"/>
                <a:gd name="connsiteY2" fmla="*/ 198688 h 301801"/>
                <a:gd name="connsiteX3" fmla="*/ 144780 w 366953"/>
                <a:gd name="connsiteY3" fmla="*/ 258971 h 301801"/>
                <a:gd name="connsiteX4" fmla="*/ 0 w 366953"/>
                <a:gd name="connsiteY4" fmla="*/ 130108 h 301801"/>
                <a:gd name="connsiteX0" fmla="*/ 0 w 366953"/>
                <a:gd name="connsiteY0" fmla="*/ 130108 h 311013"/>
                <a:gd name="connsiteX1" fmla="*/ 144780 w 366953"/>
                <a:gd name="connsiteY1" fmla="*/ 1245 h 311013"/>
                <a:gd name="connsiteX2" fmla="*/ 350520 w 366953"/>
                <a:gd name="connsiteY2" fmla="*/ 198688 h 311013"/>
                <a:gd name="connsiteX3" fmla="*/ 144780 w 366953"/>
                <a:gd name="connsiteY3" fmla="*/ 258971 h 311013"/>
                <a:gd name="connsiteX4" fmla="*/ 0 w 366953"/>
                <a:gd name="connsiteY4" fmla="*/ 130108 h 311013"/>
                <a:gd name="connsiteX0" fmla="*/ 0 w 366953"/>
                <a:gd name="connsiteY0" fmla="*/ 130108 h 294744"/>
                <a:gd name="connsiteX1" fmla="*/ 144780 w 366953"/>
                <a:gd name="connsiteY1" fmla="*/ 1245 h 294744"/>
                <a:gd name="connsiteX2" fmla="*/ 350520 w 366953"/>
                <a:gd name="connsiteY2" fmla="*/ 198688 h 294744"/>
                <a:gd name="connsiteX3" fmla="*/ 144780 w 366953"/>
                <a:gd name="connsiteY3" fmla="*/ 258971 h 294744"/>
                <a:gd name="connsiteX4" fmla="*/ 0 w 366953"/>
                <a:gd name="connsiteY4" fmla="*/ 130108 h 294744"/>
                <a:gd name="connsiteX0" fmla="*/ 0 w 366953"/>
                <a:gd name="connsiteY0" fmla="*/ 130108 h 280931"/>
                <a:gd name="connsiteX1" fmla="*/ 144780 w 366953"/>
                <a:gd name="connsiteY1" fmla="*/ 1245 h 280931"/>
                <a:gd name="connsiteX2" fmla="*/ 350520 w 366953"/>
                <a:gd name="connsiteY2" fmla="*/ 198688 h 280931"/>
                <a:gd name="connsiteX3" fmla="*/ 144780 w 366953"/>
                <a:gd name="connsiteY3" fmla="*/ 258971 h 280931"/>
                <a:gd name="connsiteX4" fmla="*/ 0 w 366953"/>
                <a:gd name="connsiteY4" fmla="*/ 130108 h 280931"/>
                <a:gd name="connsiteX0" fmla="*/ 0 w 366953"/>
                <a:gd name="connsiteY0" fmla="*/ 130108 h 272031"/>
                <a:gd name="connsiteX1" fmla="*/ 144780 w 366953"/>
                <a:gd name="connsiteY1" fmla="*/ 1245 h 272031"/>
                <a:gd name="connsiteX2" fmla="*/ 350520 w 366953"/>
                <a:gd name="connsiteY2" fmla="*/ 198688 h 272031"/>
                <a:gd name="connsiteX3" fmla="*/ 144780 w 366953"/>
                <a:gd name="connsiteY3" fmla="*/ 258971 h 272031"/>
                <a:gd name="connsiteX4" fmla="*/ 0 w 366953"/>
                <a:gd name="connsiteY4" fmla="*/ 130108 h 272031"/>
                <a:gd name="connsiteX0" fmla="*/ 0 w 299823"/>
                <a:gd name="connsiteY0" fmla="*/ 129532 h 266288"/>
                <a:gd name="connsiteX1" fmla="*/ 144780 w 299823"/>
                <a:gd name="connsiteY1" fmla="*/ 669 h 266288"/>
                <a:gd name="connsiteX2" fmla="*/ 279027 w 299823"/>
                <a:gd name="connsiteY2" fmla="*/ 177762 h 266288"/>
                <a:gd name="connsiteX3" fmla="*/ 144780 w 299823"/>
                <a:gd name="connsiteY3" fmla="*/ 258395 h 266288"/>
                <a:gd name="connsiteX4" fmla="*/ 0 w 299823"/>
                <a:gd name="connsiteY4" fmla="*/ 129532 h 266288"/>
                <a:gd name="connsiteX0" fmla="*/ 0 w 281514"/>
                <a:gd name="connsiteY0" fmla="*/ 129532 h 266289"/>
                <a:gd name="connsiteX1" fmla="*/ 144780 w 281514"/>
                <a:gd name="connsiteY1" fmla="*/ 669 h 266289"/>
                <a:gd name="connsiteX2" fmla="*/ 279027 w 281514"/>
                <a:gd name="connsiteY2" fmla="*/ 177762 h 266289"/>
                <a:gd name="connsiteX3" fmla="*/ 144780 w 281514"/>
                <a:gd name="connsiteY3" fmla="*/ 258395 h 266289"/>
                <a:gd name="connsiteX4" fmla="*/ 0 w 281514"/>
                <a:gd name="connsiteY4" fmla="*/ 129532 h 266289"/>
                <a:gd name="connsiteX0" fmla="*/ 0 w 303018"/>
                <a:gd name="connsiteY0" fmla="*/ 129288 h 260020"/>
                <a:gd name="connsiteX1" fmla="*/ 144780 w 303018"/>
                <a:gd name="connsiteY1" fmla="*/ 425 h 260020"/>
                <a:gd name="connsiteX2" fmla="*/ 300850 w 303018"/>
                <a:gd name="connsiteY2" fmla="*/ 155500 h 260020"/>
                <a:gd name="connsiteX3" fmla="*/ 144780 w 303018"/>
                <a:gd name="connsiteY3" fmla="*/ 258151 h 260020"/>
                <a:gd name="connsiteX4" fmla="*/ 0 w 303018"/>
                <a:gd name="connsiteY4" fmla="*/ 129288 h 260020"/>
                <a:gd name="connsiteX0" fmla="*/ 0 w 304877"/>
                <a:gd name="connsiteY0" fmla="*/ 129288 h 263139"/>
                <a:gd name="connsiteX1" fmla="*/ 144780 w 304877"/>
                <a:gd name="connsiteY1" fmla="*/ 425 h 263139"/>
                <a:gd name="connsiteX2" fmla="*/ 300850 w 304877"/>
                <a:gd name="connsiteY2" fmla="*/ 155500 h 263139"/>
                <a:gd name="connsiteX3" fmla="*/ 144780 w 304877"/>
                <a:gd name="connsiteY3" fmla="*/ 258151 h 263139"/>
                <a:gd name="connsiteX4" fmla="*/ 0 w 304877"/>
                <a:gd name="connsiteY4" fmla="*/ 129288 h 263139"/>
                <a:gd name="connsiteX0" fmla="*/ 793 w 305670"/>
                <a:gd name="connsiteY0" fmla="*/ 129288 h 263139"/>
                <a:gd name="connsiteX1" fmla="*/ 145573 w 305670"/>
                <a:gd name="connsiteY1" fmla="*/ 425 h 263139"/>
                <a:gd name="connsiteX2" fmla="*/ 301643 w 305670"/>
                <a:gd name="connsiteY2" fmla="*/ 155500 h 263139"/>
                <a:gd name="connsiteX3" fmla="*/ 145573 w 305670"/>
                <a:gd name="connsiteY3" fmla="*/ 258151 h 263139"/>
                <a:gd name="connsiteX4" fmla="*/ 793 w 305670"/>
                <a:gd name="connsiteY4" fmla="*/ 129288 h 263139"/>
                <a:gd name="connsiteX0" fmla="*/ 64 w 304941"/>
                <a:gd name="connsiteY0" fmla="*/ 131126 h 264977"/>
                <a:gd name="connsiteX1" fmla="*/ 162215 w 304941"/>
                <a:gd name="connsiteY1" fmla="*/ 150 h 264977"/>
                <a:gd name="connsiteX2" fmla="*/ 300914 w 304941"/>
                <a:gd name="connsiteY2" fmla="*/ 157338 h 264977"/>
                <a:gd name="connsiteX3" fmla="*/ 144844 w 304941"/>
                <a:gd name="connsiteY3" fmla="*/ 259989 h 264977"/>
                <a:gd name="connsiteX4" fmla="*/ 64 w 304941"/>
                <a:gd name="connsiteY4" fmla="*/ 131126 h 264977"/>
                <a:gd name="connsiteX0" fmla="*/ 64 w 304941"/>
                <a:gd name="connsiteY0" fmla="*/ 132583 h 266434"/>
                <a:gd name="connsiteX1" fmla="*/ 162215 w 304941"/>
                <a:gd name="connsiteY1" fmla="*/ 1607 h 266434"/>
                <a:gd name="connsiteX2" fmla="*/ 300914 w 304941"/>
                <a:gd name="connsiteY2" fmla="*/ 158795 h 266434"/>
                <a:gd name="connsiteX3" fmla="*/ 144844 w 304941"/>
                <a:gd name="connsiteY3" fmla="*/ 261446 h 266434"/>
                <a:gd name="connsiteX4" fmla="*/ 64 w 304941"/>
                <a:gd name="connsiteY4" fmla="*/ 132583 h 266434"/>
                <a:gd name="connsiteX0" fmla="*/ 64 w 304941"/>
                <a:gd name="connsiteY0" fmla="*/ 132583 h 266434"/>
                <a:gd name="connsiteX1" fmla="*/ 162215 w 304941"/>
                <a:gd name="connsiteY1" fmla="*/ 1607 h 266434"/>
                <a:gd name="connsiteX2" fmla="*/ 300914 w 304941"/>
                <a:gd name="connsiteY2" fmla="*/ 158795 h 266434"/>
                <a:gd name="connsiteX3" fmla="*/ 144844 w 304941"/>
                <a:gd name="connsiteY3" fmla="*/ 261446 h 266434"/>
                <a:gd name="connsiteX4" fmla="*/ 64 w 304941"/>
                <a:gd name="connsiteY4" fmla="*/ 132583 h 266434"/>
                <a:gd name="connsiteX0" fmla="*/ 64 w 300914"/>
                <a:gd name="connsiteY0" fmla="*/ 132583 h 271872"/>
                <a:gd name="connsiteX1" fmla="*/ 162215 w 300914"/>
                <a:gd name="connsiteY1" fmla="*/ 1607 h 271872"/>
                <a:gd name="connsiteX2" fmla="*/ 300914 w 300914"/>
                <a:gd name="connsiteY2" fmla="*/ 158795 h 271872"/>
                <a:gd name="connsiteX3" fmla="*/ 144844 w 300914"/>
                <a:gd name="connsiteY3" fmla="*/ 261446 h 271872"/>
                <a:gd name="connsiteX4" fmla="*/ 64 w 300914"/>
                <a:gd name="connsiteY4" fmla="*/ 132583 h 271872"/>
                <a:gd name="connsiteX0" fmla="*/ 13737 w 314587"/>
                <a:gd name="connsiteY0" fmla="*/ 133586 h 272875"/>
                <a:gd name="connsiteX1" fmla="*/ 175888 w 314587"/>
                <a:gd name="connsiteY1" fmla="*/ 2610 h 272875"/>
                <a:gd name="connsiteX2" fmla="*/ 314587 w 314587"/>
                <a:gd name="connsiteY2" fmla="*/ 159798 h 272875"/>
                <a:gd name="connsiteX3" fmla="*/ 158517 w 314587"/>
                <a:gd name="connsiteY3" fmla="*/ 262449 h 272875"/>
                <a:gd name="connsiteX4" fmla="*/ 13737 w 314587"/>
                <a:gd name="connsiteY4" fmla="*/ 133586 h 272875"/>
                <a:gd name="connsiteX0" fmla="*/ 211 w 301061"/>
                <a:gd name="connsiteY0" fmla="*/ 134092 h 273381"/>
                <a:gd name="connsiteX1" fmla="*/ 162362 w 301061"/>
                <a:gd name="connsiteY1" fmla="*/ 3116 h 273381"/>
                <a:gd name="connsiteX2" fmla="*/ 301061 w 301061"/>
                <a:gd name="connsiteY2" fmla="*/ 160304 h 273381"/>
                <a:gd name="connsiteX3" fmla="*/ 144991 w 301061"/>
                <a:gd name="connsiteY3" fmla="*/ 262955 h 273381"/>
                <a:gd name="connsiteX4" fmla="*/ 211 w 301061"/>
                <a:gd name="connsiteY4" fmla="*/ 134092 h 273381"/>
                <a:gd name="connsiteX0" fmla="*/ 3537 w 304387"/>
                <a:gd name="connsiteY0" fmla="*/ 134001 h 273290"/>
                <a:gd name="connsiteX1" fmla="*/ 165688 w 304387"/>
                <a:gd name="connsiteY1" fmla="*/ 3025 h 273290"/>
                <a:gd name="connsiteX2" fmla="*/ 304387 w 304387"/>
                <a:gd name="connsiteY2" fmla="*/ 160213 h 273290"/>
                <a:gd name="connsiteX3" fmla="*/ 148317 w 304387"/>
                <a:gd name="connsiteY3" fmla="*/ 262864 h 273290"/>
                <a:gd name="connsiteX4" fmla="*/ 3537 w 304387"/>
                <a:gd name="connsiteY4" fmla="*/ 134001 h 273290"/>
                <a:gd name="connsiteX0" fmla="*/ 211 w 301061"/>
                <a:gd name="connsiteY0" fmla="*/ 134092 h 273381"/>
                <a:gd name="connsiteX1" fmla="*/ 162362 w 301061"/>
                <a:gd name="connsiteY1" fmla="*/ 3116 h 273381"/>
                <a:gd name="connsiteX2" fmla="*/ 301061 w 301061"/>
                <a:gd name="connsiteY2" fmla="*/ 160304 h 273381"/>
                <a:gd name="connsiteX3" fmla="*/ 144991 w 301061"/>
                <a:gd name="connsiteY3" fmla="*/ 262955 h 273381"/>
                <a:gd name="connsiteX4" fmla="*/ 211 w 301061"/>
                <a:gd name="connsiteY4" fmla="*/ 134092 h 273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61" h="273381">
                  <a:moveTo>
                    <a:pt x="211" y="134092"/>
                  </a:moveTo>
                  <a:cubicBezTo>
                    <a:pt x="5613" y="31007"/>
                    <a:pt x="68884" y="-12579"/>
                    <a:pt x="162362" y="3116"/>
                  </a:cubicBezTo>
                  <a:cubicBezTo>
                    <a:pt x="255840" y="18811"/>
                    <a:pt x="279981" y="-21720"/>
                    <a:pt x="301061" y="160304"/>
                  </a:cubicBezTo>
                  <a:cubicBezTo>
                    <a:pt x="264789" y="315416"/>
                    <a:pt x="195133" y="267324"/>
                    <a:pt x="144991" y="262955"/>
                  </a:cubicBezTo>
                  <a:cubicBezTo>
                    <a:pt x="94849" y="258586"/>
                    <a:pt x="-5191" y="237177"/>
                    <a:pt x="211" y="134092"/>
                  </a:cubicBezTo>
                  <a:close/>
                </a:path>
              </a:pathLst>
            </a:custGeom>
            <a:gradFill flip="none" rotWithShape="1">
              <a:gsLst>
                <a:gs pos="0">
                  <a:srgbClr val="E97132">
                    <a:lumMod val="40000"/>
                    <a:lumOff val="60000"/>
                    <a:shade val="30000"/>
                    <a:satMod val="115000"/>
                  </a:srgbClr>
                </a:gs>
                <a:gs pos="50000">
                  <a:srgbClr val="E97132">
                    <a:lumMod val="40000"/>
                    <a:lumOff val="60000"/>
                    <a:shade val="67500"/>
                    <a:satMod val="115000"/>
                  </a:srgbClr>
                </a:gs>
                <a:gs pos="100000">
                  <a:srgbClr val="E97132">
                    <a:lumMod val="40000"/>
                    <a:lumOff val="60000"/>
                    <a:shade val="100000"/>
                    <a:satMod val="115000"/>
                  </a:srgbClr>
                </a:gs>
              </a:gsLst>
              <a:path path="circle">
                <a:fillToRect l="100000" b="100000"/>
              </a:path>
              <a:tileRect t="-100000" r="-100000"/>
            </a:gra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84" name="Ellipse 7">
              <a:extLst>
                <a:ext uri="{FF2B5EF4-FFF2-40B4-BE49-F238E27FC236}">
                  <a16:creationId xmlns:a16="http://schemas.microsoft.com/office/drawing/2014/main" id="{2507F3B0-58F9-3FF9-3260-E373D737A73A}"/>
                </a:ext>
              </a:extLst>
            </p:cNvPr>
            <p:cNvSpPr/>
            <p:nvPr/>
          </p:nvSpPr>
          <p:spPr>
            <a:xfrm>
              <a:off x="855881" y="3288402"/>
              <a:ext cx="291033" cy="281196"/>
            </a:xfrm>
            <a:custGeom>
              <a:avLst/>
              <a:gdLst>
                <a:gd name="connsiteX0" fmla="*/ 0 w 787610"/>
                <a:gd name="connsiteY0" fmla="*/ 404354 h 808708"/>
                <a:gd name="connsiteX1" fmla="*/ 393805 w 787610"/>
                <a:gd name="connsiteY1" fmla="*/ 0 h 808708"/>
                <a:gd name="connsiteX2" fmla="*/ 787610 w 787610"/>
                <a:gd name="connsiteY2" fmla="*/ 404354 h 808708"/>
                <a:gd name="connsiteX3" fmla="*/ 393805 w 787610"/>
                <a:gd name="connsiteY3" fmla="*/ 808708 h 808708"/>
                <a:gd name="connsiteX4" fmla="*/ 0 w 787610"/>
                <a:gd name="connsiteY4" fmla="*/ 404354 h 808708"/>
                <a:gd name="connsiteX0" fmla="*/ 422 w 788032"/>
                <a:gd name="connsiteY0" fmla="*/ 495794 h 900148"/>
                <a:gd name="connsiteX1" fmla="*/ 340887 w 788032"/>
                <a:gd name="connsiteY1" fmla="*/ 0 h 900148"/>
                <a:gd name="connsiteX2" fmla="*/ 788032 w 788032"/>
                <a:gd name="connsiteY2" fmla="*/ 495794 h 900148"/>
                <a:gd name="connsiteX3" fmla="*/ 394227 w 788032"/>
                <a:gd name="connsiteY3" fmla="*/ 900148 h 900148"/>
                <a:gd name="connsiteX4" fmla="*/ 422 w 788032"/>
                <a:gd name="connsiteY4" fmla="*/ 495794 h 900148"/>
                <a:gd name="connsiteX0" fmla="*/ 272 w 825982"/>
                <a:gd name="connsiteY0" fmla="*/ 495915 h 900559"/>
                <a:gd name="connsiteX1" fmla="*/ 340737 w 825982"/>
                <a:gd name="connsiteY1" fmla="*/ 121 h 900559"/>
                <a:gd name="connsiteX2" fmla="*/ 825982 w 825982"/>
                <a:gd name="connsiteY2" fmla="*/ 541635 h 900559"/>
                <a:gd name="connsiteX3" fmla="*/ 394077 w 825982"/>
                <a:gd name="connsiteY3" fmla="*/ 900269 h 900559"/>
                <a:gd name="connsiteX4" fmla="*/ 272 w 825982"/>
                <a:gd name="connsiteY4" fmla="*/ 495915 h 900559"/>
                <a:gd name="connsiteX0" fmla="*/ 7 w 825717"/>
                <a:gd name="connsiteY0" fmla="*/ 495915 h 908165"/>
                <a:gd name="connsiteX1" fmla="*/ 340472 w 825717"/>
                <a:gd name="connsiteY1" fmla="*/ 121 h 908165"/>
                <a:gd name="connsiteX2" fmla="*/ 825717 w 825717"/>
                <a:gd name="connsiteY2" fmla="*/ 541635 h 908165"/>
                <a:gd name="connsiteX3" fmla="*/ 332852 w 825717"/>
                <a:gd name="connsiteY3" fmla="*/ 907889 h 908165"/>
                <a:gd name="connsiteX4" fmla="*/ 7 w 825717"/>
                <a:gd name="connsiteY4" fmla="*/ 495915 h 908165"/>
                <a:gd name="connsiteX0" fmla="*/ 5 w 840955"/>
                <a:gd name="connsiteY0" fmla="*/ 405690 h 911211"/>
                <a:gd name="connsiteX1" fmla="*/ 355710 w 840955"/>
                <a:gd name="connsiteY1" fmla="*/ 1336 h 911211"/>
                <a:gd name="connsiteX2" fmla="*/ 840955 w 840955"/>
                <a:gd name="connsiteY2" fmla="*/ 542850 h 911211"/>
                <a:gd name="connsiteX3" fmla="*/ 348090 w 840955"/>
                <a:gd name="connsiteY3" fmla="*/ 909104 h 911211"/>
                <a:gd name="connsiteX4" fmla="*/ 5 w 840955"/>
                <a:gd name="connsiteY4" fmla="*/ 405690 h 911211"/>
                <a:gd name="connsiteX0" fmla="*/ 5 w 840955"/>
                <a:gd name="connsiteY0" fmla="*/ 405690 h 911597"/>
                <a:gd name="connsiteX1" fmla="*/ 355710 w 840955"/>
                <a:gd name="connsiteY1" fmla="*/ 1336 h 911597"/>
                <a:gd name="connsiteX2" fmla="*/ 840955 w 840955"/>
                <a:gd name="connsiteY2" fmla="*/ 542850 h 911597"/>
                <a:gd name="connsiteX3" fmla="*/ 348090 w 840955"/>
                <a:gd name="connsiteY3" fmla="*/ 909104 h 911597"/>
                <a:gd name="connsiteX4" fmla="*/ 5 w 840955"/>
                <a:gd name="connsiteY4" fmla="*/ 405690 h 911597"/>
                <a:gd name="connsiteX0" fmla="*/ 7 w 840957"/>
                <a:gd name="connsiteY0" fmla="*/ 405690 h 909444"/>
                <a:gd name="connsiteX1" fmla="*/ 355712 w 840957"/>
                <a:gd name="connsiteY1" fmla="*/ 1336 h 909444"/>
                <a:gd name="connsiteX2" fmla="*/ 840957 w 840957"/>
                <a:gd name="connsiteY2" fmla="*/ 542850 h 909444"/>
                <a:gd name="connsiteX3" fmla="*/ 348092 w 840957"/>
                <a:gd name="connsiteY3" fmla="*/ 909104 h 909444"/>
                <a:gd name="connsiteX4" fmla="*/ 7 w 840957"/>
                <a:gd name="connsiteY4" fmla="*/ 405690 h 909444"/>
                <a:gd name="connsiteX0" fmla="*/ 7 w 840957"/>
                <a:gd name="connsiteY0" fmla="*/ 404486 h 908240"/>
                <a:gd name="connsiteX1" fmla="*/ 355712 w 840957"/>
                <a:gd name="connsiteY1" fmla="*/ 132 h 908240"/>
                <a:gd name="connsiteX2" fmla="*/ 840957 w 840957"/>
                <a:gd name="connsiteY2" fmla="*/ 541646 h 908240"/>
                <a:gd name="connsiteX3" fmla="*/ 348092 w 840957"/>
                <a:gd name="connsiteY3" fmla="*/ 907900 h 908240"/>
                <a:gd name="connsiteX4" fmla="*/ 7 w 840957"/>
                <a:gd name="connsiteY4" fmla="*/ 404486 h 908240"/>
                <a:gd name="connsiteX0" fmla="*/ 8151 w 849101"/>
                <a:gd name="connsiteY0" fmla="*/ 404486 h 908240"/>
                <a:gd name="connsiteX1" fmla="*/ 363856 w 849101"/>
                <a:gd name="connsiteY1" fmla="*/ 132 h 908240"/>
                <a:gd name="connsiteX2" fmla="*/ 849101 w 849101"/>
                <a:gd name="connsiteY2" fmla="*/ 541646 h 908240"/>
                <a:gd name="connsiteX3" fmla="*/ 356236 w 849101"/>
                <a:gd name="connsiteY3" fmla="*/ 907900 h 908240"/>
                <a:gd name="connsiteX4" fmla="*/ 8151 w 849101"/>
                <a:gd name="connsiteY4" fmla="*/ 404486 h 908240"/>
                <a:gd name="connsiteX0" fmla="*/ 8151 w 849101"/>
                <a:gd name="connsiteY0" fmla="*/ 404486 h 910988"/>
                <a:gd name="connsiteX1" fmla="*/ 363856 w 849101"/>
                <a:gd name="connsiteY1" fmla="*/ 132 h 910988"/>
                <a:gd name="connsiteX2" fmla="*/ 849101 w 849101"/>
                <a:gd name="connsiteY2" fmla="*/ 541646 h 910988"/>
                <a:gd name="connsiteX3" fmla="*/ 356236 w 849101"/>
                <a:gd name="connsiteY3" fmla="*/ 907900 h 910988"/>
                <a:gd name="connsiteX4" fmla="*/ 8151 w 849101"/>
                <a:gd name="connsiteY4" fmla="*/ 404486 h 910988"/>
                <a:gd name="connsiteX0" fmla="*/ 347 w 841297"/>
                <a:gd name="connsiteY0" fmla="*/ 404486 h 888602"/>
                <a:gd name="connsiteX1" fmla="*/ 356052 w 841297"/>
                <a:gd name="connsiteY1" fmla="*/ 132 h 888602"/>
                <a:gd name="connsiteX2" fmla="*/ 841297 w 841297"/>
                <a:gd name="connsiteY2" fmla="*/ 541646 h 888602"/>
                <a:gd name="connsiteX3" fmla="*/ 409392 w 841297"/>
                <a:gd name="connsiteY3" fmla="*/ 885040 h 888602"/>
                <a:gd name="connsiteX4" fmla="*/ 347 w 841297"/>
                <a:gd name="connsiteY4" fmla="*/ 404486 h 888602"/>
                <a:gd name="connsiteX0" fmla="*/ 347 w 841297"/>
                <a:gd name="connsiteY0" fmla="*/ 404486 h 885085"/>
                <a:gd name="connsiteX1" fmla="*/ 356052 w 841297"/>
                <a:gd name="connsiteY1" fmla="*/ 132 h 885085"/>
                <a:gd name="connsiteX2" fmla="*/ 841297 w 841297"/>
                <a:gd name="connsiteY2" fmla="*/ 541646 h 885085"/>
                <a:gd name="connsiteX3" fmla="*/ 409392 w 841297"/>
                <a:gd name="connsiteY3" fmla="*/ 885040 h 885085"/>
                <a:gd name="connsiteX4" fmla="*/ 347 w 841297"/>
                <a:gd name="connsiteY4" fmla="*/ 404486 h 885085"/>
                <a:gd name="connsiteX0" fmla="*/ 710 w 841660"/>
                <a:gd name="connsiteY0" fmla="*/ 404354 h 884953"/>
                <a:gd name="connsiteX1" fmla="*/ 356415 w 841660"/>
                <a:gd name="connsiteY1" fmla="*/ 0 h 884953"/>
                <a:gd name="connsiteX2" fmla="*/ 841660 w 841660"/>
                <a:gd name="connsiteY2" fmla="*/ 541514 h 884953"/>
                <a:gd name="connsiteX3" fmla="*/ 409755 w 841660"/>
                <a:gd name="connsiteY3" fmla="*/ 884908 h 884953"/>
                <a:gd name="connsiteX4" fmla="*/ 710 w 841660"/>
                <a:gd name="connsiteY4" fmla="*/ 404354 h 884953"/>
                <a:gd name="connsiteX0" fmla="*/ 250 w 803100"/>
                <a:gd name="connsiteY0" fmla="*/ 404515 h 885291"/>
                <a:gd name="connsiteX1" fmla="*/ 355955 w 803100"/>
                <a:gd name="connsiteY1" fmla="*/ 161 h 885291"/>
                <a:gd name="connsiteX2" fmla="*/ 803100 w 803100"/>
                <a:gd name="connsiteY2" fmla="*/ 450235 h 885291"/>
                <a:gd name="connsiteX3" fmla="*/ 409295 w 803100"/>
                <a:gd name="connsiteY3" fmla="*/ 885069 h 885291"/>
                <a:gd name="connsiteX4" fmla="*/ 250 w 803100"/>
                <a:gd name="connsiteY4" fmla="*/ 404515 h 885291"/>
                <a:gd name="connsiteX0" fmla="*/ 1652 w 804502"/>
                <a:gd name="connsiteY0" fmla="*/ 404586 h 885362"/>
                <a:gd name="connsiteX1" fmla="*/ 357357 w 804502"/>
                <a:gd name="connsiteY1" fmla="*/ 232 h 885362"/>
                <a:gd name="connsiteX2" fmla="*/ 804502 w 804502"/>
                <a:gd name="connsiteY2" fmla="*/ 450306 h 885362"/>
                <a:gd name="connsiteX3" fmla="*/ 410697 w 804502"/>
                <a:gd name="connsiteY3" fmla="*/ 885140 h 885362"/>
                <a:gd name="connsiteX4" fmla="*/ 1652 w 804502"/>
                <a:gd name="connsiteY4" fmla="*/ 404586 h 885362"/>
                <a:gd name="connsiteX0" fmla="*/ 1652 w 804502"/>
                <a:gd name="connsiteY0" fmla="*/ 480637 h 885096"/>
                <a:gd name="connsiteX1" fmla="*/ 357357 w 804502"/>
                <a:gd name="connsiteY1" fmla="*/ 83 h 885096"/>
                <a:gd name="connsiteX2" fmla="*/ 804502 w 804502"/>
                <a:gd name="connsiteY2" fmla="*/ 450157 h 885096"/>
                <a:gd name="connsiteX3" fmla="*/ 410697 w 804502"/>
                <a:gd name="connsiteY3" fmla="*/ 884991 h 885096"/>
                <a:gd name="connsiteX4" fmla="*/ 1652 w 804502"/>
                <a:gd name="connsiteY4" fmla="*/ 480637 h 885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502" h="885096">
                  <a:moveTo>
                    <a:pt x="1652" y="480637"/>
                  </a:moveTo>
                  <a:cubicBezTo>
                    <a:pt x="-22478" y="249332"/>
                    <a:pt x="223549" y="5163"/>
                    <a:pt x="357357" y="83"/>
                  </a:cubicBezTo>
                  <a:cubicBezTo>
                    <a:pt x="491165" y="-4997"/>
                    <a:pt x="804502" y="226838"/>
                    <a:pt x="804502" y="450157"/>
                  </a:cubicBezTo>
                  <a:cubicBezTo>
                    <a:pt x="796882" y="703956"/>
                    <a:pt x="544505" y="879911"/>
                    <a:pt x="410697" y="884991"/>
                  </a:cubicBezTo>
                  <a:cubicBezTo>
                    <a:pt x="276889" y="890071"/>
                    <a:pt x="25782" y="711942"/>
                    <a:pt x="1652" y="480637"/>
                  </a:cubicBezTo>
                  <a:close/>
                </a:path>
              </a:pathLst>
            </a:custGeom>
            <a:solidFill>
              <a:srgbClr val="0E2841">
                <a:lumMod val="25000"/>
                <a:lumOff val="75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85" name="Ellipse 8">
              <a:extLst>
                <a:ext uri="{FF2B5EF4-FFF2-40B4-BE49-F238E27FC236}">
                  <a16:creationId xmlns:a16="http://schemas.microsoft.com/office/drawing/2014/main" id="{6268633A-98FF-BDAA-DFB4-6879AC66ADDE}"/>
                </a:ext>
              </a:extLst>
            </p:cNvPr>
            <p:cNvSpPr/>
            <p:nvPr/>
          </p:nvSpPr>
          <p:spPr>
            <a:xfrm rot="14586438">
              <a:off x="937676" y="3377806"/>
              <a:ext cx="128756" cy="114559"/>
            </a:xfrm>
            <a:custGeom>
              <a:avLst/>
              <a:gdLst>
                <a:gd name="connsiteX0" fmla="*/ 0 w 289560"/>
                <a:gd name="connsiteY0" fmla="*/ 128863 h 257726"/>
                <a:gd name="connsiteX1" fmla="*/ 144780 w 289560"/>
                <a:gd name="connsiteY1" fmla="*/ 0 h 257726"/>
                <a:gd name="connsiteX2" fmla="*/ 289560 w 289560"/>
                <a:gd name="connsiteY2" fmla="*/ 128863 h 257726"/>
                <a:gd name="connsiteX3" fmla="*/ 144780 w 289560"/>
                <a:gd name="connsiteY3" fmla="*/ 257726 h 257726"/>
                <a:gd name="connsiteX4" fmla="*/ 0 w 289560"/>
                <a:gd name="connsiteY4" fmla="*/ 128863 h 257726"/>
                <a:gd name="connsiteX0" fmla="*/ 0 w 350520"/>
                <a:gd name="connsiteY0" fmla="*/ 130108 h 264468"/>
                <a:gd name="connsiteX1" fmla="*/ 144780 w 350520"/>
                <a:gd name="connsiteY1" fmla="*/ 1245 h 264468"/>
                <a:gd name="connsiteX2" fmla="*/ 350520 w 350520"/>
                <a:gd name="connsiteY2" fmla="*/ 198688 h 264468"/>
                <a:gd name="connsiteX3" fmla="*/ 144780 w 350520"/>
                <a:gd name="connsiteY3" fmla="*/ 258971 h 264468"/>
                <a:gd name="connsiteX4" fmla="*/ 0 w 350520"/>
                <a:gd name="connsiteY4" fmla="*/ 130108 h 264468"/>
                <a:gd name="connsiteX0" fmla="*/ 0 w 366953"/>
                <a:gd name="connsiteY0" fmla="*/ 130108 h 264468"/>
                <a:gd name="connsiteX1" fmla="*/ 144780 w 366953"/>
                <a:gd name="connsiteY1" fmla="*/ 1245 h 264468"/>
                <a:gd name="connsiteX2" fmla="*/ 350520 w 366953"/>
                <a:gd name="connsiteY2" fmla="*/ 198688 h 264468"/>
                <a:gd name="connsiteX3" fmla="*/ 144780 w 366953"/>
                <a:gd name="connsiteY3" fmla="*/ 258971 h 264468"/>
                <a:gd name="connsiteX4" fmla="*/ 0 w 366953"/>
                <a:gd name="connsiteY4" fmla="*/ 130108 h 264468"/>
                <a:gd name="connsiteX0" fmla="*/ 0 w 366953"/>
                <a:gd name="connsiteY0" fmla="*/ 130108 h 301801"/>
                <a:gd name="connsiteX1" fmla="*/ 144780 w 366953"/>
                <a:gd name="connsiteY1" fmla="*/ 1245 h 301801"/>
                <a:gd name="connsiteX2" fmla="*/ 350520 w 366953"/>
                <a:gd name="connsiteY2" fmla="*/ 198688 h 301801"/>
                <a:gd name="connsiteX3" fmla="*/ 144780 w 366953"/>
                <a:gd name="connsiteY3" fmla="*/ 258971 h 301801"/>
                <a:gd name="connsiteX4" fmla="*/ 0 w 366953"/>
                <a:gd name="connsiteY4" fmla="*/ 130108 h 301801"/>
                <a:gd name="connsiteX0" fmla="*/ 0 w 366953"/>
                <a:gd name="connsiteY0" fmla="*/ 130108 h 311013"/>
                <a:gd name="connsiteX1" fmla="*/ 144780 w 366953"/>
                <a:gd name="connsiteY1" fmla="*/ 1245 h 311013"/>
                <a:gd name="connsiteX2" fmla="*/ 350520 w 366953"/>
                <a:gd name="connsiteY2" fmla="*/ 198688 h 311013"/>
                <a:gd name="connsiteX3" fmla="*/ 144780 w 366953"/>
                <a:gd name="connsiteY3" fmla="*/ 258971 h 311013"/>
                <a:gd name="connsiteX4" fmla="*/ 0 w 366953"/>
                <a:gd name="connsiteY4" fmla="*/ 130108 h 311013"/>
                <a:gd name="connsiteX0" fmla="*/ 0 w 366953"/>
                <a:gd name="connsiteY0" fmla="*/ 130108 h 294744"/>
                <a:gd name="connsiteX1" fmla="*/ 144780 w 366953"/>
                <a:gd name="connsiteY1" fmla="*/ 1245 h 294744"/>
                <a:gd name="connsiteX2" fmla="*/ 350520 w 366953"/>
                <a:gd name="connsiteY2" fmla="*/ 198688 h 294744"/>
                <a:gd name="connsiteX3" fmla="*/ 144780 w 366953"/>
                <a:gd name="connsiteY3" fmla="*/ 258971 h 294744"/>
                <a:gd name="connsiteX4" fmla="*/ 0 w 366953"/>
                <a:gd name="connsiteY4" fmla="*/ 130108 h 294744"/>
                <a:gd name="connsiteX0" fmla="*/ 0 w 366953"/>
                <a:gd name="connsiteY0" fmla="*/ 130108 h 280931"/>
                <a:gd name="connsiteX1" fmla="*/ 144780 w 366953"/>
                <a:gd name="connsiteY1" fmla="*/ 1245 h 280931"/>
                <a:gd name="connsiteX2" fmla="*/ 350520 w 366953"/>
                <a:gd name="connsiteY2" fmla="*/ 198688 h 280931"/>
                <a:gd name="connsiteX3" fmla="*/ 144780 w 366953"/>
                <a:gd name="connsiteY3" fmla="*/ 258971 h 280931"/>
                <a:gd name="connsiteX4" fmla="*/ 0 w 366953"/>
                <a:gd name="connsiteY4" fmla="*/ 130108 h 280931"/>
                <a:gd name="connsiteX0" fmla="*/ 0 w 366953"/>
                <a:gd name="connsiteY0" fmla="*/ 130108 h 272031"/>
                <a:gd name="connsiteX1" fmla="*/ 144780 w 366953"/>
                <a:gd name="connsiteY1" fmla="*/ 1245 h 272031"/>
                <a:gd name="connsiteX2" fmla="*/ 350520 w 366953"/>
                <a:gd name="connsiteY2" fmla="*/ 198688 h 272031"/>
                <a:gd name="connsiteX3" fmla="*/ 144780 w 366953"/>
                <a:gd name="connsiteY3" fmla="*/ 258971 h 272031"/>
                <a:gd name="connsiteX4" fmla="*/ 0 w 366953"/>
                <a:gd name="connsiteY4" fmla="*/ 130108 h 272031"/>
                <a:gd name="connsiteX0" fmla="*/ 0 w 299823"/>
                <a:gd name="connsiteY0" fmla="*/ 129532 h 266288"/>
                <a:gd name="connsiteX1" fmla="*/ 144780 w 299823"/>
                <a:gd name="connsiteY1" fmla="*/ 669 h 266288"/>
                <a:gd name="connsiteX2" fmla="*/ 279027 w 299823"/>
                <a:gd name="connsiteY2" fmla="*/ 177762 h 266288"/>
                <a:gd name="connsiteX3" fmla="*/ 144780 w 299823"/>
                <a:gd name="connsiteY3" fmla="*/ 258395 h 266288"/>
                <a:gd name="connsiteX4" fmla="*/ 0 w 299823"/>
                <a:gd name="connsiteY4" fmla="*/ 129532 h 266288"/>
                <a:gd name="connsiteX0" fmla="*/ 0 w 281514"/>
                <a:gd name="connsiteY0" fmla="*/ 129532 h 266289"/>
                <a:gd name="connsiteX1" fmla="*/ 144780 w 281514"/>
                <a:gd name="connsiteY1" fmla="*/ 669 h 266289"/>
                <a:gd name="connsiteX2" fmla="*/ 279027 w 281514"/>
                <a:gd name="connsiteY2" fmla="*/ 177762 h 266289"/>
                <a:gd name="connsiteX3" fmla="*/ 144780 w 281514"/>
                <a:gd name="connsiteY3" fmla="*/ 258395 h 266289"/>
                <a:gd name="connsiteX4" fmla="*/ 0 w 281514"/>
                <a:gd name="connsiteY4" fmla="*/ 129532 h 266289"/>
                <a:gd name="connsiteX0" fmla="*/ 0 w 303018"/>
                <a:gd name="connsiteY0" fmla="*/ 129288 h 260020"/>
                <a:gd name="connsiteX1" fmla="*/ 144780 w 303018"/>
                <a:gd name="connsiteY1" fmla="*/ 425 h 260020"/>
                <a:gd name="connsiteX2" fmla="*/ 300850 w 303018"/>
                <a:gd name="connsiteY2" fmla="*/ 155500 h 260020"/>
                <a:gd name="connsiteX3" fmla="*/ 144780 w 303018"/>
                <a:gd name="connsiteY3" fmla="*/ 258151 h 260020"/>
                <a:gd name="connsiteX4" fmla="*/ 0 w 303018"/>
                <a:gd name="connsiteY4" fmla="*/ 129288 h 260020"/>
                <a:gd name="connsiteX0" fmla="*/ 0 w 304877"/>
                <a:gd name="connsiteY0" fmla="*/ 129288 h 263139"/>
                <a:gd name="connsiteX1" fmla="*/ 144780 w 304877"/>
                <a:gd name="connsiteY1" fmla="*/ 425 h 263139"/>
                <a:gd name="connsiteX2" fmla="*/ 300850 w 304877"/>
                <a:gd name="connsiteY2" fmla="*/ 155500 h 263139"/>
                <a:gd name="connsiteX3" fmla="*/ 144780 w 304877"/>
                <a:gd name="connsiteY3" fmla="*/ 258151 h 263139"/>
                <a:gd name="connsiteX4" fmla="*/ 0 w 304877"/>
                <a:gd name="connsiteY4" fmla="*/ 129288 h 263139"/>
                <a:gd name="connsiteX0" fmla="*/ 793 w 305670"/>
                <a:gd name="connsiteY0" fmla="*/ 129288 h 263139"/>
                <a:gd name="connsiteX1" fmla="*/ 145573 w 305670"/>
                <a:gd name="connsiteY1" fmla="*/ 425 h 263139"/>
                <a:gd name="connsiteX2" fmla="*/ 301643 w 305670"/>
                <a:gd name="connsiteY2" fmla="*/ 155500 h 263139"/>
                <a:gd name="connsiteX3" fmla="*/ 145573 w 305670"/>
                <a:gd name="connsiteY3" fmla="*/ 258151 h 263139"/>
                <a:gd name="connsiteX4" fmla="*/ 793 w 305670"/>
                <a:gd name="connsiteY4" fmla="*/ 129288 h 263139"/>
                <a:gd name="connsiteX0" fmla="*/ 64 w 304941"/>
                <a:gd name="connsiteY0" fmla="*/ 131126 h 264977"/>
                <a:gd name="connsiteX1" fmla="*/ 162215 w 304941"/>
                <a:gd name="connsiteY1" fmla="*/ 150 h 264977"/>
                <a:gd name="connsiteX2" fmla="*/ 300914 w 304941"/>
                <a:gd name="connsiteY2" fmla="*/ 157338 h 264977"/>
                <a:gd name="connsiteX3" fmla="*/ 144844 w 304941"/>
                <a:gd name="connsiteY3" fmla="*/ 259989 h 264977"/>
                <a:gd name="connsiteX4" fmla="*/ 64 w 304941"/>
                <a:gd name="connsiteY4" fmla="*/ 131126 h 264977"/>
                <a:gd name="connsiteX0" fmla="*/ 64 w 304941"/>
                <a:gd name="connsiteY0" fmla="*/ 132583 h 266434"/>
                <a:gd name="connsiteX1" fmla="*/ 162215 w 304941"/>
                <a:gd name="connsiteY1" fmla="*/ 1607 h 266434"/>
                <a:gd name="connsiteX2" fmla="*/ 300914 w 304941"/>
                <a:gd name="connsiteY2" fmla="*/ 158795 h 266434"/>
                <a:gd name="connsiteX3" fmla="*/ 144844 w 304941"/>
                <a:gd name="connsiteY3" fmla="*/ 261446 h 266434"/>
                <a:gd name="connsiteX4" fmla="*/ 64 w 304941"/>
                <a:gd name="connsiteY4" fmla="*/ 132583 h 266434"/>
                <a:gd name="connsiteX0" fmla="*/ 64 w 304941"/>
                <a:gd name="connsiteY0" fmla="*/ 132583 h 266434"/>
                <a:gd name="connsiteX1" fmla="*/ 162215 w 304941"/>
                <a:gd name="connsiteY1" fmla="*/ 1607 h 266434"/>
                <a:gd name="connsiteX2" fmla="*/ 300914 w 304941"/>
                <a:gd name="connsiteY2" fmla="*/ 158795 h 266434"/>
                <a:gd name="connsiteX3" fmla="*/ 144844 w 304941"/>
                <a:gd name="connsiteY3" fmla="*/ 261446 h 266434"/>
                <a:gd name="connsiteX4" fmla="*/ 64 w 304941"/>
                <a:gd name="connsiteY4" fmla="*/ 132583 h 266434"/>
                <a:gd name="connsiteX0" fmla="*/ 64 w 300914"/>
                <a:gd name="connsiteY0" fmla="*/ 132583 h 271872"/>
                <a:gd name="connsiteX1" fmla="*/ 162215 w 300914"/>
                <a:gd name="connsiteY1" fmla="*/ 1607 h 271872"/>
                <a:gd name="connsiteX2" fmla="*/ 300914 w 300914"/>
                <a:gd name="connsiteY2" fmla="*/ 158795 h 271872"/>
                <a:gd name="connsiteX3" fmla="*/ 144844 w 300914"/>
                <a:gd name="connsiteY3" fmla="*/ 261446 h 271872"/>
                <a:gd name="connsiteX4" fmla="*/ 64 w 300914"/>
                <a:gd name="connsiteY4" fmla="*/ 132583 h 271872"/>
                <a:gd name="connsiteX0" fmla="*/ 13737 w 314587"/>
                <a:gd name="connsiteY0" fmla="*/ 133586 h 272875"/>
                <a:gd name="connsiteX1" fmla="*/ 175888 w 314587"/>
                <a:gd name="connsiteY1" fmla="*/ 2610 h 272875"/>
                <a:gd name="connsiteX2" fmla="*/ 314587 w 314587"/>
                <a:gd name="connsiteY2" fmla="*/ 159798 h 272875"/>
                <a:gd name="connsiteX3" fmla="*/ 158517 w 314587"/>
                <a:gd name="connsiteY3" fmla="*/ 262449 h 272875"/>
                <a:gd name="connsiteX4" fmla="*/ 13737 w 314587"/>
                <a:gd name="connsiteY4" fmla="*/ 133586 h 272875"/>
                <a:gd name="connsiteX0" fmla="*/ 211 w 301061"/>
                <a:gd name="connsiteY0" fmla="*/ 134092 h 273381"/>
                <a:gd name="connsiteX1" fmla="*/ 162362 w 301061"/>
                <a:gd name="connsiteY1" fmla="*/ 3116 h 273381"/>
                <a:gd name="connsiteX2" fmla="*/ 301061 w 301061"/>
                <a:gd name="connsiteY2" fmla="*/ 160304 h 273381"/>
                <a:gd name="connsiteX3" fmla="*/ 144991 w 301061"/>
                <a:gd name="connsiteY3" fmla="*/ 262955 h 273381"/>
                <a:gd name="connsiteX4" fmla="*/ 211 w 301061"/>
                <a:gd name="connsiteY4" fmla="*/ 134092 h 273381"/>
                <a:gd name="connsiteX0" fmla="*/ 3537 w 304387"/>
                <a:gd name="connsiteY0" fmla="*/ 134001 h 273290"/>
                <a:gd name="connsiteX1" fmla="*/ 165688 w 304387"/>
                <a:gd name="connsiteY1" fmla="*/ 3025 h 273290"/>
                <a:gd name="connsiteX2" fmla="*/ 304387 w 304387"/>
                <a:gd name="connsiteY2" fmla="*/ 160213 h 273290"/>
                <a:gd name="connsiteX3" fmla="*/ 148317 w 304387"/>
                <a:gd name="connsiteY3" fmla="*/ 262864 h 273290"/>
                <a:gd name="connsiteX4" fmla="*/ 3537 w 304387"/>
                <a:gd name="connsiteY4" fmla="*/ 134001 h 273290"/>
                <a:gd name="connsiteX0" fmla="*/ 211 w 301061"/>
                <a:gd name="connsiteY0" fmla="*/ 134092 h 273381"/>
                <a:gd name="connsiteX1" fmla="*/ 162362 w 301061"/>
                <a:gd name="connsiteY1" fmla="*/ 3116 h 273381"/>
                <a:gd name="connsiteX2" fmla="*/ 301061 w 301061"/>
                <a:gd name="connsiteY2" fmla="*/ 160304 h 273381"/>
                <a:gd name="connsiteX3" fmla="*/ 144991 w 301061"/>
                <a:gd name="connsiteY3" fmla="*/ 262955 h 273381"/>
                <a:gd name="connsiteX4" fmla="*/ 211 w 301061"/>
                <a:gd name="connsiteY4" fmla="*/ 134092 h 273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61" h="273381">
                  <a:moveTo>
                    <a:pt x="211" y="134092"/>
                  </a:moveTo>
                  <a:cubicBezTo>
                    <a:pt x="5613" y="31007"/>
                    <a:pt x="68884" y="-12579"/>
                    <a:pt x="162362" y="3116"/>
                  </a:cubicBezTo>
                  <a:cubicBezTo>
                    <a:pt x="255840" y="18811"/>
                    <a:pt x="279981" y="-21720"/>
                    <a:pt x="301061" y="160304"/>
                  </a:cubicBezTo>
                  <a:cubicBezTo>
                    <a:pt x="264789" y="315416"/>
                    <a:pt x="195133" y="267324"/>
                    <a:pt x="144991" y="262955"/>
                  </a:cubicBezTo>
                  <a:cubicBezTo>
                    <a:pt x="94849" y="258586"/>
                    <a:pt x="-5191" y="237177"/>
                    <a:pt x="211" y="134092"/>
                  </a:cubicBezTo>
                  <a:close/>
                </a:path>
              </a:pathLst>
            </a:custGeom>
            <a:gradFill flip="none" rotWithShape="1">
              <a:gsLst>
                <a:gs pos="0">
                  <a:srgbClr val="156082">
                    <a:lumMod val="67000"/>
                  </a:srgbClr>
                </a:gs>
                <a:gs pos="48000">
                  <a:srgbClr val="156082">
                    <a:lumMod val="97000"/>
                    <a:lumOff val="3000"/>
                  </a:srgbClr>
                </a:gs>
                <a:gs pos="100000">
                  <a:srgbClr val="156082">
                    <a:lumMod val="60000"/>
                    <a:lumOff val="40000"/>
                  </a:srgbClr>
                </a:gs>
              </a:gsLst>
              <a:lin ang="16200000" scaled="1"/>
              <a:tileRect/>
            </a:gra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86" name="Ellipse 7">
              <a:extLst>
                <a:ext uri="{FF2B5EF4-FFF2-40B4-BE49-F238E27FC236}">
                  <a16:creationId xmlns:a16="http://schemas.microsoft.com/office/drawing/2014/main" id="{70F3C681-6ECA-5088-3C3F-F324DD68A932}"/>
                </a:ext>
              </a:extLst>
            </p:cNvPr>
            <p:cNvSpPr/>
            <p:nvPr/>
          </p:nvSpPr>
          <p:spPr>
            <a:xfrm>
              <a:off x="1160295" y="3133180"/>
              <a:ext cx="291033" cy="281196"/>
            </a:xfrm>
            <a:custGeom>
              <a:avLst/>
              <a:gdLst>
                <a:gd name="connsiteX0" fmla="*/ 0 w 787610"/>
                <a:gd name="connsiteY0" fmla="*/ 404354 h 808708"/>
                <a:gd name="connsiteX1" fmla="*/ 393805 w 787610"/>
                <a:gd name="connsiteY1" fmla="*/ 0 h 808708"/>
                <a:gd name="connsiteX2" fmla="*/ 787610 w 787610"/>
                <a:gd name="connsiteY2" fmla="*/ 404354 h 808708"/>
                <a:gd name="connsiteX3" fmla="*/ 393805 w 787610"/>
                <a:gd name="connsiteY3" fmla="*/ 808708 h 808708"/>
                <a:gd name="connsiteX4" fmla="*/ 0 w 787610"/>
                <a:gd name="connsiteY4" fmla="*/ 404354 h 808708"/>
                <a:gd name="connsiteX0" fmla="*/ 422 w 788032"/>
                <a:gd name="connsiteY0" fmla="*/ 495794 h 900148"/>
                <a:gd name="connsiteX1" fmla="*/ 340887 w 788032"/>
                <a:gd name="connsiteY1" fmla="*/ 0 h 900148"/>
                <a:gd name="connsiteX2" fmla="*/ 788032 w 788032"/>
                <a:gd name="connsiteY2" fmla="*/ 495794 h 900148"/>
                <a:gd name="connsiteX3" fmla="*/ 394227 w 788032"/>
                <a:gd name="connsiteY3" fmla="*/ 900148 h 900148"/>
                <a:gd name="connsiteX4" fmla="*/ 422 w 788032"/>
                <a:gd name="connsiteY4" fmla="*/ 495794 h 900148"/>
                <a:gd name="connsiteX0" fmla="*/ 272 w 825982"/>
                <a:gd name="connsiteY0" fmla="*/ 495915 h 900559"/>
                <a:gd name="connsiteX1" fmla="*/ 340737 w 825982"/>
                <a:gd name="connsiteY1" fmla="*/ 121 h 900559"/>
                <a:gd name="connsiteX2" fmla="*/ 825982 w 825982"/>
                <a:gd name="connsiteY2" fmla="*/ 541635 h 900559"/>
                <a:gd name="connsiteX3" fmla="*/ 394077 w 825982"/>
                <a:gd name="connsiteY3" fmla="*/ 900269 h 900559"/>
                <a:gd name="connsiteX4" fmla="*/ 272 w 825982"/>
                <a:gd name="connsiteY4" fmla="*/ 495915 h 900559"/>
                <a:gd name="connsiteX0" fmla="*/ 7 w 825717"/>
                <a:gd name="connsiteY0" fmla="*/ 495915 h 908165"/>
                <a:gd name="connsiteX1" fmla="*/ 340472 w 825717"/>
                <a:gd name="connsiteY1" fmla="*/ 121 h 908165"/>
                <a:gd name="connsiteX2" fmla="*/ 825717 w 825717"/>
                <a:gd name="connsiteY2" fmla="*/ 541635 h 908165"/>
                <a:gd name="connsiteX3" fmla="*/ 332852 w 825717"/>
                <a:gd name="connsiteY3" fmla="*/ 907889 h 908165"/>
                <a:gd name="connsiteX4" fmla="*/ 7 w 825717"/>
                <a:gd name="connsiteY4" fmla="*/ 495915 h 908165"/>
                <a:gd name="connsiteX0" fmla="*/ 5 w 840955"/>
                <a:gd name="connsiteY0" fmla="*/ 405690 h 911211"/>
                <a:gd name="connsiteX1" fmla="*/ 355710 w 840955"/>
                <a:gd name="connsiteY1" fmla="*/ 1336 h 911211"/>
                <a:gd name="connsiteX2" fmla="*/ 840955 w 840955"/>
                <a:gd name="connsiteY2" fmla="*/ 542850 h 911211"/>
                <a:gd name="connsiteX3" fmla="*/ 348090 w 840955"/>
                <a:gd name="connsiteY3" fmla="*/ 909104 h 911211"/>
                <a:gd name="connsiteX4" fmla="*/ 5 w 840955"/>
                <a:gd name="connsiteY4" fmla="*/ 405690 h 911211"/>
                <a:gd name="connsiteX0" fmla="*/ 5 w 840955"/>
                <a:gd name="connsiteY0" fmla="*/ 405690 h 911597"/>
                <a:gd name="connsiteX1" fmla="*/ 355710 w 840955"/>
                <a:gd name="connsiteY1" fmla="*/ 1336 h 911597"/>
                <a:gd name="connsiteX2" fmla="*/ 840955 w 840955"/>
                <a:gd name="connsiteY2" fmla="*/ 542850 h 911597"/>
                <a:gd name="connsiteX3" fmla="*/ 348090 w 840955"/>
                <a:gd name="connsiteY3" fmla="*/ 909104 h 911597"/>
                <a:gd name="connsiteX4" fmla="*/ 5 w 840955"/>
                <a:gd name="connsiteY4" fmla="*/ 405690 h 911597"/>
                <a:gd name="connsiteX0" fmla="*/ 7 w 840957"/>
                <a:gd name="connsiteY0" fmla="*/ 405690 h 909444"/>
                <a:gd name="connsiteX1" fmla="*/ 355712 w 840957"/>
                <a:gd name="connsiteY1" fmla="*/ 1336 h 909444"/>
                <a:gd name="connsiteX2" fmla="*/ 840957 w 840957"/>
                <a:gd name="connsiteY2" fmla="*/ 542850 h 909444"/>
                <a:gd name="connsiteX3" fmla="*/ 348092 w 840957"/>
                <a:gd name="connsiteY3" fmla="*/ 909104 h 909444"/>
                <a:gd name="connsiteX4" fmla="*/ 7 w 840957"/>
                <a:gd name="connsiteY4" fmla="*/ 405690 h 909444"/>
                <a:gd name="connsiteX0" fmla="*/ 7 w 840957"/>
                <a:gd name="connsiteY0" fmla="*/ 404486 h 908240"/>
                <a:gd name="connsiteX1" fmla="*/ 355712 w 840957"/>
                <a:gd name="connsiteY1" fmla="*/ 132 h 908240"/>
                <a:gd name="connsiteX2" fmla="*/ 840957 w 840957"/>
                <a:gd name="connsiteY2" fmla="*/ 541646 h 908240"/>
                <a:gd name="connsiteX3" fmla="*/ 348092 w 840957"/>
                <a:gd name="connsiteY3" fmla="*/ 907900 h 908240"/>
                <a:gd name="connsiteX4" fmla="*/ 7 w 840957"/>
                <a:gd name="connsiteY4" fmla="*/ 404486 h 908240"/>
                <a:gd name="connsiteX0" fmla="*/ 8151 w 849101"/>
                <a:gd name="connsiteY0" fmla="*/ 404486 h 908240"/>
                <a:gd name="connsiteX1" fmla="*/ 363856 w 849101"/>
                <a:gd name="connsiteY1" fmla="*/ 132 h 908240"/>
                <a:gd name="connsiteX2" fmla="*/ 849101 w 849101"/>
                <a:gd name="connsiteY2" fmla="*/ 541646 h 908240"/>
                <a:gd name="connsiteX3" fmla="*/ 356236 w 849101"/>
                <a:gd name="connsiteY3" fmla="*/ 907900 h 908240"/>
                <a:gd name="connsiteX4" fmla="*/ 8151 w 849101"/>
                <a:gd name="connsiteY4" fmla="*/ 404486 h 908240"/>
                <a:gd name="connsiteX0" fmla="*/ 8151 w 849101"/>
                <a:gd name="connsiteY0" fmla="*/ 404486 h 910988"/>
                <a:gd name="connsiteX1" fmla="*/ 363856 w 849101"/>
                <a:gd name="connsiteY1" fmla="*/ 132 h 910988"/>
                <a:gd name="connsiteX2" fmla="*/ 849101 w 849101"/>
                <a:gd name="connsiteY2" fmla="*/ 541646 h 910988"/>
                <a:gd name="connsiteX3" fmla="*/ 356236 w 849101"/>
                <a:gd name="connsiteY3" fmla="*/ 907900 h 910988"/>
                <a:gd name="connsiteX4" fmla="*/ 8151 w 849101"/>
                <a:gd name="connsiteY4" fmla="*/ 404486 h 910988"/>
                <a:gd name="connsiteX0" fmla="*/ 347 w 841297"/>
                <a:gd name="connsiteY0" fmla="*/ 404486 h 888602"/>
                <a:gd name="connsiteX1" fmla="*/ 356052 w 841297"/>
                <a:gd name="connsiteY1" fmla="*/ 132 h 888602"/>
                <a:gd name="connsiteX2" fmla="*/ 841297 w 841297"/>
                <a:gd name="connsiteY2" fmla="*/ 541646 h 888602"/>
                <a:gd name="connsiteX3" fmla="*/ 409392 w 841297"/>
                <a:gd name="connsiteY3" fmla="*/ 885040 h 888602"/>
                <a:gd name="connsiteX4" fmla="*/ 347 w 841297"/>
                <a:gd name="connsiteY4" fmla="*/ 404486 h 888602"/>
                <a:gd name="connsiteX0" fmla="*/ 347 w 841297"/>
                <a:gd name="connsiteY0" fmla="*/ 404486 h 885085"/>
                <a:gd name="connsiteX1" fmla="*/ 356052 w 841297"/>
                <a:gd name="connsiteY1" fmla="*/ 132 h 885085"/>
                <a:gd name="connsiteX2" fmla="*/ 841297 w 841297"/>
                <a:gd name="connsiteY2" fmla="*/ 541646 h 885085"/>
                <a:gd name="connsiteX3" fmla="*/ 409392 w 841297"/>
                <a:gd name="connsiteY3" fmla="*/ 885040 h 885085"/>
                <a:gd name="connsiteX4" fmla="*/ 347 w 841297"/>
                <a:gd name="connsiteY4" fmla="*/ 404486 h 885085"/>
                <a:gd name="connsiteX0" fmla="*/ 710 w 841660"/>
                <a:gd name="connsiteY0" fmla="*/ 404354 h 884953"/>
                <a:gd name="connsiteX1" fmla="*/ 356415 w 841660"/>
                <a:gd name="connsiteY1" fmla="*/ 0 h 884953"/>
                <a:gd name="connsiteX2" fmla="*/ 841660 w 841660"/>
                <a:gd name="connsiteY2" fmla="*/ 541514 h 884953"/>
                <a:gd name="connsiteX3" fmla="*/ 409755 w 841660"/>
                <a:gd name="connsiteY3" fmla="*/ 884908 h 884953"/>
                <a:gd name="connsiteX4" fmla="*/ 710 w 841660"/>
                <a:gd name="connsiteY4" fmla="*/ 404354 h 884953"/>
                <a:gd name="connsiteX0" fmla="*/ 250 w 803100"/>
                <a:gd name="connsiteY0" fmla="*/ 404515 h 885291"/>
                <a:gd name="connsiteX1" fmla="*/ 355955 w 803100"/>
                <a:gd name="connsiteY1" fmla="*/ 161 h 885291"/>
                <a:gd name="connsiteX2" fmla="*/ 803100 w 803100"/>
                <a:gd name="connsiteY2" fmla="*/ 450235 h 885291"/>
                <a:gd name="connsiteX3" fmla="*/ 409295 w 803100"/>
                <a:gd name="connsiteY3" fmla="*/ 885069 h 885291"/>
                <a:gd name="connsiteX4" fmla="*/ 250 w 803100"/>
                <a:gd name="connsiteY4" fmla="*/ 404515 h 885291"/>
                <a:gd name="connsiteX0" fmla="*/ 1652 w 804502"/>
                <a:gd name="connsiteY0" fmla="*/ 404586 h 885362"/>
                <a:gd name="connsiteX1" fmla="*/ 357357 w 804502"/>
                <a:gd name="connsiteY1" fmla="*/ 232 h 885362"/>
                <a:gd name="connsiteX2" fmla="*/ 804502 w 804502"/>
                <a:gd name="connsiteY2" fmla="*/ 450306 h 885362"/>
                <a:gd name="connsiteX3" fmla="*/ 410697 w 804502"/>
                <a:gd name="connsiteY3" fmla="*/ 885140 h 885362"/>
                <a:gd name="connsiteX4" fmla="*/ 1652 w 804502"/>
                <a:gd name="connsiteY4" fmla="*/ 404586 h 885362"/>
                <a:gd name="connsiteX0" fmla="*/ 1652 w 804502"/>
                <a:gd name="connsiteY0" fmla="*/ 480637 h 885096"/>
                <a:gd name="connsiteX1" fmla="*/ 357357 w 804502"/>
                <a:gd name="connsiteY1" fmla="*/ 83 h 885096"/>
                <a:gd name="connsiteX2" fmla="*/ 804502 w 804502"/>
                <a:gd name="connsiteY2" fmla="*/ 450157 h 885096"/>
                <a:gd name="connsiteX3" fmla="*/ 410697 w 804502"/>
                <a:gd name="connsiteY3" fmla="*/ 884991 h 885096"/>
                <a:gd name="connsiteX4" fmla="*/ 1652 w 804502"/>
                <a:gd name="connsiteY4" fmla="*/ 480637 h 885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502" h="885096">
                  <a:moveTo>
                    <a:pt x="1652" y="480637"/>
                  </a:moveTo>
                  <a:cubicBezTo>
                    <a:pt x="-22478" y="249332"/>
                    <a:pt x="223549" y="5163"/>
                    <a:pt x="357357" y="83"/>
                  </a:cubicBezTo>
                  <a:cubicBezTo>
                    <a:pt x="491165" y="-4997"/>
                    <a:pt x="804502" y="226838"/>
                    <a:pt x="804502" y="450157"/>
                  </a:cubicBezTo>
                  <a:cubicBezTo>
                    <a:pt x="796882" y="703956"/>
                    <a:pt x="544505" y="879911"/>
                    <a:pt x="410697" y="884991"/>
                  </a:cubicBezTo>
                  <a:cubicBezTo>
                    <a:pt x="276889" y="890071"/>
                    <a:pt x="25782" y="711942"/>
                    <a:pt x="1652" y="480637"/>
                  </a:cubicBezTo>
                  <a:close/>
                </a:path>
              </a:pathLst>
            </a:custGeom>
            <a:solidFill>
              <a:srgbClr val="0E2841">
                <a:lumMod val="25000"/>
                <a:lumOff val="75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87" name="Ellipse 8">
              <a:extLst>
                <a:ext uri="{FF2B5EF4-FFF2-40B4-BE49-F238E27FC236}">
                  <a16:creationId xmlns:a16="http://schemas.microsoft.com/office/drawing/2014/main" id="{721B70A8-EDEF-D175-B41B-5C4175310FBF}"/>
                </a:ext>
              </a:extLst>
            </p:cNvPr>
            <p:cNvSpPr/>
            <p:nvPr/>
          </p:nvSpPr>
          <p:spPr>
            <a:xfrm rot="14586438">
              <a:off x="1242090" y="3222584"/>
              <a:ext cx="128756" cy="114559"/>
            </a:xfrm>
            <a:custGeom>
              <a:avLst/>
              <a:gdLst>
                <a:gd name="connsiteX0" fmla="*/ 0 w 289560"/>
                <a:gd name="connsiteY0" fmla="*/ 128863 h 257726"/>
                <a:gd name="connsiteX1" fmla="*/ 144780 w 289560"/>
                <a:gd name="connsiteY1" fmla="*/ 0 h 257726"/>
                <a:gd name="connsiteX2" fmla="*/ 289560 w 289560"/>
                <a:gd name="connsiteY2" fmla="*/ 128863 h 257726"/>
                <a:gd name="connsiteX3" fmla="*/ 144780 w 289560"/>
                <a:gd name="connsiteY3" fmla="*/ 257726 h 257726"/>
                <a:gd name="connsiteX4" fmla="*/ 0 w 289560"/>
                <a:gd name="connsiteY4" fmla="*/ 128863 h 257726"/>
                <a:gd name="connsiteX0" fmla="*/ 0 w 350520"/>
                <a:gd name="connsiteY0" fmla="*/ 130108 h 264468"/>
                <a:gd name="connsiteX1" fmla="*/ 144780 w 350520"/>
                <a:gd name="connsiteY1" fmla="*/ 1245 h 264468"/>
                <a:gd name="connsiteX2" fmla="*/ 350520 w 350520"/>
                <a:gd name="connsiteY2" fmla="*/ 198688 h 264468"/>
                <a:gd name="connsiteX3" fmla="*/ 144780 w 350520"/>
                <a:gd name="connsiteY3" fmla="*/ 258971 h 264468"/>
                <a:gd name="connsiteX4" fmla="*/ 0 w 350520"/>
                <a:gd name="connsiteY4" fmla="*/ 130108 h 264468"/>
                <a:gd name="connsiteX0" fmla="*/ 0 w 366953"/>
                <a:gd name="connsiteY0" fmla="*/ 130108 h 264468"/>
                <a:gd name="connsiteX1" fmla="*/ 144780 w 366953"/>
                <a:gd name="connsiteY1" fmla="*/ 1245 h 264468"/>
                <a:gd name="connsiteX2" fmla="*/ 350520 w 366953"/>
                <a:gd name="connsiteY2" fmla="*/ 198688 h 264468"/>
                <a:gd name="connsiteX3" fmla="*/ 144780 w 366953"/>
                <a:gd name="connsiteY3" fmla="*/ 258971 h 264468"/>
                <a:gd name="connsiteX4" fmla="*/ 0 w 366953"/>
                <a:gd name="connsiteY4" fmla="*/ 130108 h 264468"/>
                <a:gd name="connsiteX0" fmla="*/ 0 w 366953"/>
                <a:gd name="connsiteY0" fmla="*/ 130108 h 301801"/>
                <a:gd name="connsiteX1" fmla="*/ 144780 w 366953"/>
                <a:gd name="connsiteY1" fmla="*/ 1245 h 301801"/>
                <a:gd name="connsiteX2" fmla="*/ 350520 w 366953"/>
                <a:gd name="connsiteY2" fmla="*/ 198688 h 301801"/>
                <a:gd name="connsiteX3" fmla="*/ 144780 w 366953"/>
                <a:gd name="connsiteY3" fmla="*/ 258971 h 301801"/>
                <a:gd name="connsiteX4" fmla="*/ 0 w 366953"/>
                <a:gd name="connsiteY4" fmla="*/ 130108 h 301801"/>
                <a:gd name="connsiteX0" fmla="*/ 0 w 366953"/>
                <a:gd name="connsiteY0" fmla="*/ 130108 h 311013"/>
                <a:gd name="connsiteX1" fmla="*/ 144780 w 366953"/>
                <a:gd name="connsiteY1" fmla="*/ 1245 h 311013"/>
                <a:gd name="connsiteX2" fmla="*/ 350520 w 366953"/>
                <a:gd name="connsiteY2" fmla="*/ 198688 h 311013"/>
                <a:gd name="connsiteX3" fmla="*/ 144780 w 366953"/>
                <a:gd name="connsiteY3" fmla="*/ 258971 h 311013"/>
                <a:gd name="connsiteX4" fmla="*/ 0 w 366953"/>
                <a:gd name="connsiteY4" fmla="*/ 130108 h 311013"/>
                <a:gd name="connsiteX0" fmla="*/ 0 w 366953"/>
                <a:gd name="connsiteY0" fmla="*/ 130108 h 294744"/>
                <a:gd name="connsiteX1" fmla="*/ 144780 w 366953"/>
                <a:gd name="connsiteY1" fmla="*/ 1245 h 294744"/>
                <a:gd name="connsiteX2" fmla="*/ 350520 w 366953"/>
                <a:gd name="connsiteY2" fmla="*/ 198688 h 294744"/>
                <a:gd name="connsiteX3" fmla="*/ 144780 w 366953"/>
                <a:gd name="connsiteY3" fmla="*/ 258971 h 294744"/>
                <a:gd name="connsiteX4" fmla="*/ 0 w 366953"/>
                <a:gd name="connsiteY4" fmla="*/ 130108 h 294744"/>
                <a:gd name="connsiteX0" fmla="*/ 0 w 366953"/>
                <a:gd name="connsiteY0" fmla="*/ 130108 h 280931"/>
                <a:gd name="connsiteX1" fmla="*/ 144780 w 366953"/>
                <a:gd name="connsiteY1" fmla="*/ 1245 h 280931"/>
                <a:gd name="connsiteX2" fmla="*/ 350520 w 366953"/>
                <a:gd name="connsiteY2" fmla="*/ 198688 h 280931"/>
                <a:gd name="connsiteX3" fmla="*/ 144780 w 366953"/>
                <a:gd name="connsiteY3" fmla="*/ 258971 h 280931"/>
                <a:gd name="connsiteX4" fmla="*/ 0 w 366953"/>
                <a:gd name="connsiteY4" fmla="*/ 130108 h 280931"/>
                <a:gd name="connsiteX0" fmla="*/ 0 w 366953"/>
                <a:gd name="connsiteY0" fmla="*/ 130108 h 272031"/>
                <a:gd name="connsiteX1" fmla="*/ 144780 w 366953"/>
                <a:gd name="connsiteY1" fmla="*/ 1245 h 272031"/>
                <a:gd name="connsiteX2" fmla="*/ 350520 w 366953"/>
                <a:gd name="connsiteY2" fmla="*/ 198688 h 272031"/>
                <a:gd name="connsiteX3" fmla="*/ 144780 w 366953"/>
                <a:gd name="connsiteY3" fmla="*/ 258971 h 272031"/>
                <a:gd name="connsiteX4" fmla="*/ 0 w 366953"/>
                <a:gd name="connsiteY4" fmla="*/ 130108 h 272031"/>
                <a:gd name="connsiteX0" fmla="*/ 0 w 299823"/>
                <a:gd name="connsiteY0" fmla="*/ 129532 h 266288"/>
                <a:gd name="connsiteX1" fmla="*/ 144780 w 299823"/>
                <a:gd name="connsiteY1" fmla="*/ 669 h 266288"/>
                <a:gd name="connsiteX2" fmla="*/ 279027 w 299823"/>
                <a:gd name="connsiteY2" fmla="*/ 177762 h 266288"/>
                <a:gd name="connsiteX3" fmla="*/ 144780 w 299823"/>
                <a:gd name="connsiteY3" fmla="*/ 258395 h 266288"/>
                <a:gd name="connsiteX4" fmla="*/ 0 w 299823"/>
                <a:gd name="connsiteY4" fmla="*/ 129532 h 266288"/>
                <a:gd name="connsiteX0" fmla="*/ 0 w 281514"/>
                <a:gd name="connsiteY0" fmla="*/ 129532 h 266289"/>
                <a:gd name="connsiteX1" fmla="*/ 144780 w 281514"/>
                <a:gd name="connsiteY1" fmla="*/ 669 h 266289"/>
                <a:gd name="connsiteX2" fmla="*/ 279027 w 281514"/>
                <a:gd name="connsiteY2" fmla="*/ 177762 h 266289"/>
                <a:gd name="connsiteX3" fmla="*/ 144780 w 281514"/>
                <a:gd name="connsiteY3" fmla="*/ 258395 h 266289"/>
                <a:gd name="connsiteX4" fmla="*/ 0 w 281514"/>
                <a:gd name="connsiteY4" fmla="*/ 129532 h 266289"/>
                <a:gd name="connsiteX0" fmla="*/ 0 w 303018"/>
                <a:gd name="connsiteY0" fmla="*/ 129288 h 260020"/>
                <a:gd name="connsiteX1" fmla="*/ 144780 w 303018"/>
                <a:gd name="connsiteY1" fmla="*/ 425 h 260020"/>
                <a:gd name="connsiteX2" fmla="*/ 300850 w 303018"/>
                <a:gd name="connsiteY2" fmla="*/ 155500 h 260020"/>
                <a:gd name="connsiteX3" fmla="*/ 144780 w 303018"/>
                <a:gd name="connsiteY3" fmla="*/ 258151 h 260020"/>
                <a:gd name="connsiteX4" fmla="*/ 0 w 303018"/>
                <a:gd name="connsiteY4" fmla="*/ 129288 h 260020"/>
                <a:gd name="connsiteX0" fmla="*/ 0 w 304877"/>
                <a:gd name="connsiteY0" fmla="*/ 129288 h 263139"/>
                <a:gd name="connsiteX1" fmla="*/ 144780 w 304877"/>
                <a:gd name="connsiteY1" fmla="*/ 425 h 263139"/>
                <a:gd name="connsiteX2" fmla="*/ 300850 w 304877"/>
                <a:gd name="connsiteY2" fmla="*/ 155500 h 263139"/>
                <a:gd name="connsiteX3" fmla="*/ 144780 w 304877"/>
                <a:gd name="connsiteY3" fmla="*/ 258151 h 263139"/>
                <a:gd name="connsiteX4" fmla="*/ 0 w 304877"/>
                <a:gd name="connsiteY4" fmla="*/ 129288 h 263139"/>
                <a:gd name="connsiteX0" fmla="*/ 793 w 305670"/>
                <a:gd name="connsiteY0" fmla="*/ 129288 h 263139"/>
                <a:gd name="connsiteX1" fmla="*/ 145573 w 305670"/>
                <a:gd name="connsiteY1" fmla="*/ 425 h 263139"/>
                <a:gd name="connsiteX2" fmla="*/ 301643 w 305670"/>
                <a:gd name="connsiteY2" fmla="*/ 155500 h 263139"/>
                <a:gd name="connsiteX3" fmla="*/ 145573 w 305670"/>
                <a:gd name="connsiteY3" fmla="*/ 258151 h 263139"/>
                <a:gd name="connsiteX4" fmla="*/ 793 w 305670"/>
                <a:gd name="connsiteY4" fmla="*/ 129288 h 263139"/>
                <a:gd name="connsiteX0" fmla="*/ 64 w 304941"/>
                <a:gd name="connsiteY0" fmla="*/ 131126 h 264977"/>
                <a:gd name="connsiteX1" fmla="*/ 162215 w 304941"/>
                <a:gd name="connsiteY1" fmla="*/ 150 h 264977"/>
                <a:gd name="connsiteX2" fmla="*/ 300914 w 304941"/>
                <a:gd name="connsiteY2" fmla="*/ 157338 h 264977"/>
                <a:gd name="connsiteX3" fmla="*/ 144844 w 304941"/>
                <a:gd name="connsiteY3" fmla="*/ 259989 h 264977"/>
                <a:gd name="connsiteX4" fmla="*/ 64 w 304941"/>
                <a:gd name="connsiteY4" fmla="*/ 131126 h 264977"/>
                <a:gd name="connsiteX0" fmla="*/ 64 w 304941"/>
                <a:gd name="connsiteY0" fmla="*/ 132583 h 266434"/>
                <a:gd name="connsiteX1" fmla="*/ 162215 w 304941"/>
                <a:gd name="connsiteY1" fmla="*/ 1607 h 266434"/>
                <a:gd name="connsiteX2" fmla="*/ 300914 w 304941"/>
                <a:gd name="connsiteY2" fmla="*/ 158795 h 266434"/>
                <a:gd name="connsiteX3" fmla="*/ 144844 w 304941"/>
                <a:gd name="connsiteY3" fmla="*/ 261446 h 266434"/>
                <a:gd name="connsiteX4" fmla="*/ 64 w 304941"/>
                <a:gd name="connsiteY4" fmla="*/ 132583 h 266434"/>
                <a:gd name="connsiteX0" fmla="*/ 64 w 304941"/>
                <a:gd name="connsiteY0" fmla="*/ 132583 h 266434"/>
                <a:gd name="connsiteX1" fmla="*/ 162215 w 304941"/>
                <a:gd name="connsiteY1" fmla="*/ 1607 h 266434"/>
                <a:gd name="connsiteX2" fmla="*/ 300914 w 304941"/>
                <a:gd name="connsiteY2" fmla="*/ 158795 h 266434"/>
                <a:gd name="connsiteX3" fmla="*/ 144844 w 304941"/>
                <a:gd name="connsiteY3" fmla="*/ 261446 h 266434"/>
                <a:gd name="connsiteX4" fmla="*/ 64 w 304941"/>
                <a:gd name="connsiteY4" fmla="*/ 132583 h 266434"/>
                <a:gd name="connsiteX0" fmla="*/ 64 w 300914"/>
                <a:gd name="connsiteY0" fmla="*/ 132583 h 271872"/>
                <a:gd name="connsiteX1" fmla="*/ 162215 w 300914"/>
                <a:gd name="connsiteY1" fmla="*/ 1607 h 271872"/>
                <a:gd name="connsiteX2" fmla="*/ 300914 w 300914"/>
                <a:gd name="connsiteY2" fmla="*/ 158795 h 271872"/>
                <a:gd name="connsiteX3" fmla="*/ 144844 w 300914"/>
                <a:gd name="connsiteY3" fmla="*/ 261446 h 271872"/>
                <a:gd name="connsiteX4" fmla="*/ 64 w 300914"/>
                <a:gd name="connsiteY4" fmla="*/ 132583 h 271872"/>
                <a:gd name="connsiteX0" fmla="*/ 13737 w 314587"/>
                <a:gd name="connsiteY0" fmla="*/ 133586 h 272875"/>
                <a:gd name="connsiteX1" fmla="*/ 175888 w 314587"/>
                <a:gd name="connsiteY1" fmla="*/ 2610 h 272875"/>
                <a:gd name="connsiteX2" fmla="*/ 314587 w 314587"/>
                <a:gd name="connsiteY2" fmla="*/ 159798 h 272875"/>
                <a:gd name="connsiteX3" fmla="*/ 158517 w 314587"/>
                <a:gd name="connsiteY3" fmla="*/ 262449 h 272875"/>
                <a:gd name="connsiteX4" fmla="*/ 13737 w 314587"/>
                <a:gd name="connsiteY4" fmla="*/ 133586 h 272875"/>
                <a:gd name="connsiteX0" fmla="*/ 211 w 301061"/>
                <a:gd name="connsiteY0" fmla="*/ 134092 h 273381"/>
                <a:gd name="connsiteX1" fmla="*/ 162362 w 301061"/>
                <a:gd name="connsiteY1" fmla="*/ 3116 h 273381"/>
                <a:gd name="connsiteX2" fmla="*/ 301061 w 301061"/>
                <a:gd name="connsiteY2" fmla="*/ 160304 h 273381"/>
                <a:gd name="connsiteX3" fmla="*/ 144991 w 301061"/>
                <a:gd name="connsiteY3" fmla="*/ 262955 h 273381"/>
                <a:gd name="connsiteX4" fmla="*/ 211 w 301061"/>
                <a:gd name="connsiteY4" fmla="*/ 134092 h 273381"/>
                <a:gd name="connsiteX0" fmla="*/ 3537 w 304387"/>
                <a:gd name="connsiteY0" fmla="*/ 134001 h 273290"/>
                <a:gd name="connsiteX1" fmla="*/ 165688 w 304387"/>
                <a:gd name="connsiteY1" fmla="*/ 3025 h 273290"/>
                <a:gd name="connsiteX2" fmla="*/ 304387 w 304387"/>
                <a:gd name="connsiteY2" fmla="*/ 160213 h 273290"/>
                <a:gd name="connsiteX3" fmla="*/ 148317 w 304387"/>
                <a:gd name="connsiteY3" fmla="*/ 262864 h 273290"/>
                <a:gd name="connsiteX4" fmla="*/ 3537 w 304387"/>
                <a:gd name="connsiteY4" fmla="*/ 134001 h 273290"/>
                <a:gd name="connsiteX0" fmla="*/ 211 w 301061"/>
                <a:gd name="connsiteY0" fmla="*/ 134092 h 273381"/>
                <a:gd name="connsiteX1" fmla="*/ 162362 w 301061"/>
                <a:gd name="connsiteY1" fmla="*/ 3116 h 273381"/>
                <a:gd name="connsiteX2" fmla="*/ 301061 w 301061"/>
                <a:gd name="connsiteY2" fmla="*/ 160304 h 273381"/>
                <a:gd name="connsiteX3" fmla="*/ 144991 w 301061"/>
                <a:gd name="connsiteY3" fmla="*/ 262955 h 273381"/>
                <a:gd name="connsiteX4" fmla="*/ 211 w 301061"/>
                <a:gd name="connsiteY4" fmla="*/ 134092 h 273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61" h="273381">
                  <a:moveTo>
                    <a:pt x="211" y="134092"/>
                  </a:moveTo>
                  <a:cubicBezTo>
                    <a:pt x="5613" y="31007"/>
                    <a:pt x="68884" y="-12579"/>
                    <a:pt x="162362" y="3116"/>
                  </a:cubicBezTo>
                  <a:cubicBezTo>
                    <a:pt x="255840" y="18811"/>
                    <a:pt x="279981" y="-21720"/>
                    <a:pt x="301061" y="160304"/>
                  </a:cubicBezTo>
                  <a:cubicBezTo>
                    <a:pt x="264789" y="315416"/>
                    <a:pt x="195133" y="267324"/>
                    <a:pt x="144991" y="262955"/>
                  </a:cubicBezTo>
                  <a:cubicBezTo>
                    <a:pt x="94849" y="258586"/>
                    <a:pt x="-5191" y="237177"/>
                    <a:pt x="211" y="134092"/>
                  </a:cubicBezTo>
                  <a:close/>
                </a:path>
              </a:pathLst>
            </a:custGeom>
            <a:gradFill flip="none" rotWithShape="1">
              <a:gsLst>
                <a:gs pos="0">
                  <a:srgbClr val="156082">
                    <a:lumMod val="67000"/>
                  </a:srgbClr>
                </a:gs>
                <a:gs pos="48000">
                  <a:srgbClr val="156082">
                    <a:lumMod val="97000"/>
                    <a:lumOff val="3000"/>
                  </a:srgbClr>
                </a:gs>
                <a:gs pos="100000">
                  <a:srgbClr val="156082">
                    <a:lumMod val="60000"/>
                    <a:lumOff val="40000"/>
                  </a:srgbClr>
                </a:gs>
              </a:gsLst>
              <a:lin ang="16200000" scaled="1"/>
              <a:tileRect/>
            </a:gra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88" name="Ellipse 7">
              <a:extLst>
                <a:ext uri="{FF2B5EF4-FFF2-40B4-BE49-F238E27FC236}">
                  <a16:creationId xmlns:a16="http://schemas.microsoft.com/office/drawing/2014/main" id="{0BB2BB59-0A95-10A8-DAAF-6919C544FFE4}"/>
                </a:ext>
              </a:extLst>
            </p:cNvPr>
            <p:cNvSpPr/>
            <p:nvPr/>
          </p:nvSpPr>
          <p:spPr>
            <a:xfrm>
              <a:off x="943032" y="2903540"/>
              <a:ext cx="291033" cy="281196"/>
            </a:xfrm>
            <a:custGeom>
              <a:avLst/>
              <a:gdLst>
                <a:gd name="connsiteX0" fmla="*/ 0 w 787610"/>
                <a:gd name="connsiteY0" fmla="*/ 404354 h 808708"/>
                <a:gd name="connsiteX1" fmla="*/ 393805 w 787610"/>
                <a:gd name="connsiteY1" fmla="*/ 0 h 808708"/>
                <a:gd name="connsiteX2" fmla="*/ 787610 w 787610"/>
                <a:gd name="connsiteY2" fmla="*/ 404354 h 808708"/>
                <a:gd name="connsiteX3" fmla="*/ 393805 w 787610"/>
                <a:gd name="connsiteY3" fmla="*/ 808708 h 808708"/>
                <a:gd name="connsiteX4" fmla="*/ 0 w 787610"/>
                <a:gd name="connsiteY4" fmla="*/ 404354 h 808708"/>
                <a:gd name="connsiteX0" fmla="*/ 422 w 788032"/>
                <a:gd name="connsiteY0" fmla="*/ 495794 h 900148"/>
                <a:gd name="connsiteX1" fmla="*/ 340887 w 788032"/>
                <a:gd name="connsiteY1" fmla="*/ 0 h 900148"/>
                <a:gd name="connsiteX2" fmla="*/ 788032 w 788032"/>
                <a:gd name="connsiteY2" fmla="*/ 495794 h 900148"/>
                <a:gd name="connsiteX3" fmla="*/ 394227 w 788032"/>
                <a:gd name="connsiteY3" fmla="*/ 900148 h 900148"/>
                <a:gd name="connsiteX4" fmla="*/ 422 w 788032"/>
                <a:gd name="connsiteY4" fmla="*/ 495794 h 900148"/>
                <a:gd name="connsiteX0" fmla="*/ 272 w 825982"/>
                <a:gd name="connsiteY0" fmla="*/ 495915 h 900559"/>
                <a:gd name="connsiteX1" fmla="*/ 340737 w 825982"/>
                <a:gd name="connsiteY1" fmla="*/ 121 h 900559"/>
                <a:gd name="connsiteX2" fmla="*/ 825982 w 825982"/>
                <a:gd name="connsiteY2" fmla="*/ 541635 h 900559"/>
                <a:gd name="connsiteX3" fmla="*/ 394077 w 825982"/>
                <a:gd name="connsiteY3" fmla="*/ 900269 h 900559"/>
                <a:gd name="connsiteX4" fmla="*/ 272 w 825982"/>
                <a:gd name="connsiteY4" fmla="*/ 495915 h 900559"/>
                <a:gd name="connsiteX0" fmla="*/ 7 w 825717"/>
                <a:gd name="connsiteY0" fmla="*/ 495915 h 908165"/>
                <a:gd name="connsiteX1" fmla="*/ 340472 w 825717"/>
                <a:gd name="connsiteY1" fmla="*/ 121 h 908165"/>
                <a:gd name="connsiteX2" fmla="*/ 825717 w 825717"/>
                <a:gd name="connsiteY2" fmla="*/ 541635 h 908165"/>
                <a:gd name="connsiteX3" fmla="*/ 332852 w 825717"/>
                <a:gd name="connsiteY3" fmla="*/ 907889 h 908165"/>
                <a:gd name="connsiteX4" fmla="*/ 7 w 825717"/>
                <a:gd name="connsiteY4" fmla="*/ 495915 h 908165"/>
                <a:gd name="connsiteX0" fmla="*/ 5 w 840955"/>
                <a:gd name="connsiteY0" fmla="*/ 405690 h 911211"/>
                <a:gd name="connsiteX1" fmla="*/ 355710 w 840955"/>
                <a:gd name="connsiteY1" fmla="*/ 1336 h 911211"/>
                <a:gd name="connsiteX2" fmla="*/ 840955 w 840955"/>
                <a:gd name="connsiteY2" fmla="*/ 542850 h 911211"/>
                <a:gd name="connsiteX3" fmla="*/ 348090 w 840955"/>
                <a:gd name="connsiteY3" fmla="*/ 909104 h 911211"/>
                <a:gd name="connsiteX4" fmla="*/ 5 w 840955"/>
                <a:gd name="connsiteY4" fmla="*/ 405690 h 911211"/>
                <a:gd name="connsiteX0" fmla="*/ 5 w 840955"/>
                <a:gd name="connsiteY0" fmla="*/ 405690 h 911597"/>
                <a:gd name="connsiteX1" fmla="*/ 355710 w 840955"/>
                <a:gd name="connsiteY1" fmla="*/ 1336 h 911597"/>
                <a:gd name="connsiteX2" fmla="*/ 840955 w 840955"/>
                <a:gd name="connsiteY2" fmla="*/ 542850 h 911597"/>
                <a:gd name="connsiteX3" fmla="*/ 348090 w 840955"/>
                <a:gd name="connsiteY3" fmla="*/ 909104 h 911597"/>
                <a:gd name="connsiteX4" fmla="*/ 5 w 840955"/>
                <a:gd name="connsiteY4" fmla="*/ 405690 h 911597"/>
                <a:gd name="connsiteX0" fmla="*/ 7 w 840957"/>
                <a:gd name="connsiteY0" fmla="*/ 405690 h 909444"/>
                <a:gd name="connsiteX1" fmla="*/ 355712 w 840957"/>
                <a:gd name="connsiteY1" fmla="*/ 1336 h 909444"/>
                <a:gd name="connsiteX2" fmla="*/ 840957 w 840957"/>
                <a:gd name="connsiteY2" fmla="*/ 542850 h 909444"/>
                <a:gd name="connsiteX3" fmla="*/ 348092 w 840957"/>
                <a:gd name="connsiteY3" fmla="*/ 909104 h 909444"/>
                <a:gd name="connsiteX4" fmla="*/ 7 w 840957"/>
                <a:gd name="connsiteY4" fmla="*/ 405690 h 909444"/>
                <a:gd name="connsiteX0" fmla="*/ 7 w 840957"/>
                <a:gd name="connsiteY0" fmla="*/ 404486 h 908240"/>
                <a:gd name="connsiteX1" fmla="*/ 355712 w 840957"/>
                <a:gd name="connsiteY1" fmla="*/ 132 h 908240"/>
                <a:gd name="connsiteX2" fmla="*/ 840957 w 840957"/>
                <a:gd name="connsiteY2" fmla="*/ 541646 h 908240"/>
                <a:gd name="connsiteX3" fmla="*/ 348092 w 840957"/>
                <a:gd name="connsiteY3" fmla="*/ 907900 h 908240"/>
                <a:gd name="connsiteX4" fmla="*/ 7 w 840957"/>
                <a:gd name="connsiteY4" fmla="*/ 404486 h 908240"/>
                <a:gd name="connsiteX0" fmla="*/ 8151 w 849101"/>
                <a:gd name="connsiteY0" fmla="*/ 404486 h 908240"/>
                <a:gd name="connsiteX1" fmla="*/ 363856 w 849101"/>
                <a:gd name="connsiteY1" fmla="*/ 132 h 908240"/>
                <a:gd name="connsiteX2" fmla="*/ 849101 w 849101"/>
                <a:gd name="connsiteY2" fmla="*/ 541646 h 908240"/>
                <a:gd name="connsiteX3" fmla="*/ 356236 w 849101"/>
                <a:gd name="connsiteY3" fmla="*/ 907900 h 908240"/>
                <a:gd name="connsiteX4" fmla="*/ 8151 w 849101"/>
                <a:gd name="connsiteY4" fmla="*/ 404486 h 908240"/>
                <a:gd name="connsiteX0" fmla="*/ 8151 w 849101"/>
                <a:gd name="connsiteY0" fmla="*/ 404486 h 910988"/>
                <a:gd name="connsiteX1" fmla="*/ 363856 w 849101"/>
                <a:gd name="connsiteY1" fmla="*/ 132 h 910988"/>
                <a:gd name="connsiteX2" fmla="*/ 849101 w 849101"/>
                <a:gd name="connsiteY2" fmla="*/ 541646 h 910988"/>
                <a:gd name="connsiteX3" fmla="*/ 356236 w 849101"/>
                <a:gd name="connsiteY3" fmla="*/ 907900 h 910988"/>
                <a:gd name="connsiteX4" fmla="*/ 8151 w 849101"/>
                <a:gd name="connsiteY4" fmla="*/ 404486 h 910988"/>
                <a:gd name="connsiteX0" fmla="*/ 347 w 841297"/>
                <a:gd name="connsiteY0" fmla="*/ 404486 h 888602"/>
                <a:gd name="connsiteX1" fmla="*/ 356052 w 841297"/>
                <a:gd name="connsiteY1" fmla="*/ 132 h 888602"/>
                <a:gd name="connsiteX2" fmla="*/ 841297 w 841297"/>
                <a:gd name="connsiteY2" fmla="*/ 541646 h 888602"/>
                <a:gd name="connsiteX3" fmla="*/ 409392 w 841297"/>
                <a:gd name="connsiteY3" fmla="*/ 885040 h 888602"/>
                <a:gd name="connsiteX4" fmla="*/ 347 w 841297"/>
                <a:gd name="connsiteY4" fmla="*/ 404486 h 888602"/>
                <a:gd name="connsiteX0" fmla="*/ 347 w 841297"/>
                <a:gd name="connsiteY0" fmla="*/ 404486 h 885085"/>
                <a:gd name="connsiteX1" fmla="*/ 356052 w 841297"/>
                <a:gd name="connsiteY1" fmla="*/ 132 h 885085"/>
                <a:gd name="connsiteX2" fmla="*/ 841297 w 841297"/>
                <a:gd name="connsiteY2" fmla="*/ 541646 h 885085"/>
                <a:gd name="connsiteX3" fmla="*/ 409392 w 841297"/>
                <a:gd name="connsiteY3" fmla="*/ 885040 h 885085"/>
                <a:gd name="connsiteX4" fmla="*/ 347 w 841297"/>
                <a:gd name="connsiteY4" fmla="*/ 404486 h 885085"/>
                <a:gd name="connsiteX0" fmla="*/ 710 w 841660"/>
                <a:gd name="connsiteY0" fmla="*/ 404354 h 884953"/>
                <a:gd name="connsiteX1" fmla="*/ 356415 w 841660"/>
                <a:gd name="connsiteY1" fmla="*/ 0 h 884953"/>
                <a:gd name="connsiteX2" fmla="*/ 841660 w 841660"/>
                <a:gd name="connsiteY2" fmla="*/ 541514 h 884953"/>
                <a:gd name="connsiteX3" fmla="*/ 409755 w 841660"/>
                <a:gd name="connsiteY3" fmla="*/ 884908 h 884953"/>
                <a:gd name="connsiteX4" fmla="*/ 710 w 841660"/>
                <a:gd name="connsiteY4" fmla="*/ 404354 h 884953"/>
                <a:gd name="connsiteX0" fmla="*/ 250 w 803100"/>
                <a:gd name="connsiteY0" fmla="*/ 404515 h 885291"/>
                <a:gd name="connsiteX1" fmla="*/ 355955 w 803100"/>
                <a:gd name="connsiteY1" fmla="*/ 161 h 885291"/>
                <a:gd name="connsiteX2" fmla="*/ 803100 w 803100"/>
                <a:gd name="connsiteY2" fmla="*/ 450235 h 885291"/>
                <a:gd name="connsiteX3" fmla="*/ 409295 w 803100"/>
                <a:gd name="connsiteY3" fmla="*/ 885069 h 885291"/>
                <a:gd name="connsiteX4" fmla="*/ 250 w 803100"/>
                <a:gd name="connsiteY4" fmla="*/ 404515 h 885291"/>
                <a:gd name="connsiteX0" fmla="*/ 1652 w 804502"/>
                <a:gd name="connsiteY0" fmla="*/ 404586 h 885362"/>
                <a:gd name="connsiteX1" fmla="*/ 357357 w 804502"/>
                <a:gd name="connsiteY1" fmla="*/ 232 h 885362"/>
                <a:gd name="connsiteX2" fmla="*/ 804502 w 804502"/>
                <a:gd name="connsiteY2" fmla="*/ 450306 h 885362"/>
                <a:gd name="connsiteX3" fmla="*/ 410697 w 804502"/>
                <a:gd name="connsiteY3" fmla="*/ 885140 h 885362"/>
                <a:gd name="connsiteX4" fmla="*/ 1652 w 804502"/>
                <a:gd name="connsiteY4" fmla="*/ 404586 h 885362"/>
                <a:gd name="connsiteX0" fmla="*/ 1652 w 804502"/>
                <a:gd name="connsiteY0" fmla="*/ 480637 h 885096"/>
                <a:gd name="connsiteX1" fmla="*/ 357357 w 804502"/>
                <a:gd name="connsiteY1" fmla="*/ 83 h 885096"/>
                <a:gd name="connsiteX2" fmla="*/ 804502 w 804502"/>
                <a:gd name="connsiteY2" fmla="*/ 450157 h 885096"/>
                <a:gd name="connsiteX3" fmla="*/ 410697 w 804502"/>
                <a:gd name="connsiteY3" fmla="*/ 884991 h 885096"/>
                <a:gd name="connsiteX4" fmla="*/ 1652 w 804502"/>
                <a:gd name="connsiteY4" fmla="*/ 480637 h 885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502" h="885096">
                  <a:moveTo>
                    <a:pt x="1652" y="480637"/>
                  </a:moveTo>
                  <a:cubicBezTo>
                    <a:pt x="-22478" y="249332"/>
                    <a:pt x="223549" y="5163"/>
                    <a:pt x="357357" y="83"/>
                  </a:cubicBezTo>
                  <a:cubicBezTo>
                    <a:pt x="491165" y="-4997"/>
                    <a:pt x="804502" y="226838"/>
                    <a:pt x="804502" y="450157"/>
                  </a:cubicBezTo>
                  <a:cubicBezTo>
                    <a:pt x="796882" y="703956"/>
                    <a:pt x="544505" y="879911"/>
                    <a:pt x="410697" y="884991"/>
                  </a:cubicBezTo>
                  <a:cubicBezTo>
                    <a:pt x="276889" y="890071"/>
                    <a:pt x="25782" y="711942"/>
                    <a:pt x="1652" y="480637"/>
                  </a:cubicBezTo>
                  <a:close/>
                </a:path>
              </a:pathLst>
            </a:custGeom>
            <a:solidFill>
              <a:srgbClr val="0E2841">
                <a:lumMod val="25000"/>
                <a:lumOff val="75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89" name="Ellipse 8">
              <a:extLst>
                <a:ext uri="{FF2B5EF4-FFF2-40B4-BE49-F238E27FC236}">
                  <a16:creationId xmlns:a16="http://schemas.microsoft.com/office/drawing/2014/main" id="{2AA07E95-1720-7E35-D377-8589E20F71D9}"/>
                </a:ext>
              </a:extLst>
            </p:cNvPr>
            <p:cNvSpPr/>
            <p:nvPr/>
          </p:nvSpPr>
          <p:spPr>
            <a:xfrm rot="13606062">
              <a:off x="1024827" y="2992944"/>
              <a:ext cx="128756" cy="114559"/>
            </a:xfrm>
            <a:custGeom>
              <a:avLst/>
              <a:gdLst>
                <a:gd name="connsiteX0" fmla="*/ 0 w 289560"/>
                <a:gd name="connsiteY0" fmla="*/ 128863 h 257726"/>
                <a:gd name="connsiteX1" fmla="*/ 144780 w 289560"/>
                <a:gd name="connsiteY1" fmla="*/ 0 h 257726"/>
                <a:gd name="connsiteX2" fmla="*/ 289560 w 289560"/>
                <a:gd name="connsiteY2" fmla="*/ 128863 h 257726"/>
                <a:gd name="connsiteX3" fmla="*/ 144780 w 289560"/>
                <a:gd name="connsiteY3" fmla="*/ 257726 h 257726"/>
                <a:gd name="connsiteX4" fmla="*/ 0 w 289560"/>
                <a:gd name="connsiteY4" fmla="*/ 128863 h 257726"/>
                <a:gd name="connsiteX0" fmla="*/ 0 w 350520"/>
                <a:gd name="connsiteY0" fmla="*/ 130108 h 264468"/>
                <a:gd name="connsiteX1" fmla="*/ 144780 w 350520"/>
                <a:gd name="connsiteY1" fmla="*/ 1245 h 264468"/>
                <a:gd name="connsiteX2" fmla="*/ 350520 w 350520"/>
                <a:gd name="connsiteY2" fmla="*/ 198688 h 264468"/>
                <a:gd name="connsiteX3" fmla="*/ 144780 w 350520"/>
                <a:gd name="connsiteY3" fmla="*/ 258971 h 264468"/>
                <a:gd name="connsiteX4" fmla="*/ 0 w 350520"/>
                <a:gd name="connsiteY4" fmla="*/ 130108 h 264468"/>
                <a:gd name="connsiteX0" fmla="*/ 0 w 366953"/>
                <a:gd name="connsiteY0" fmla="*/ 130108 h 264468"/>
                <a:gd name="connsiteX1" fmla="*/ 144780 w 366953"/>
                <a:gd name="connsiteY1" fmla="*/ 1245 h 264468"/>
                <a:gd name="connsiteX2" fmla="*/ 350520 w 366953"/>
                <a:gd name="connsiteY2" fmla="*/ 198688 h 264468"/>
                <a:gd name="connsiteX3" fmla="*/ 144780 w 366953"/>
                <a:gd name="connsiteY3" fmla="*/ 258971 h 264468"/>
                <a:gd name="connsiteX4" fmla="*/ 0 w 366953"/>
                <a:gd name="connsiteY4" fmla="*/ 130108 h 264468"/>
                <a:gd name="connsiteX0" fmla="*/ 0 w 366953"/>
                <a:gd name="connsiteY0" fmla="*/ 130108 h 301801"/>
                <a:gd name="connsiteX1" fmla="*/ 144780 w 366953"/>
                <a:gd name="connsiteY1" fmla="*/ 1245 h 301801"/>
                <a:gd name="connsiteX2" fmla="*/ 350520 w 366953"/>
                <a:gd name="connsiteY2" fmla="*/ 198688 h 301801"/>
                <a:gd name="connsiteX3" fmla="*/ 144780 w 366953"/>
                <a:gd name="connsiteY3" fmla="*/ 258971 h 301801"/>
                <a:gd name="connsiteX4" fmla="*/ 0 w 366953"/>
                <a:gd name="connsiteY4" fmla="*/ 130108 h 301801"/>
                <a:gd name="connsiteX0" fmla="*/ 0 w 366953"/>
                <a:gd name="connsiteY0" fmla="*/ 130108 h 311013"/>
                <a:gd name="connsiteX1" fmla="*/ 144780 w 366953"/>
                <a:gd name="connsiteY1" fmla="*/ 1245 h 311013"/>
                <a:gd name="connsiteX2" fmla="*/ 350520 w 366953"/>
                <a:gd name="connsiteY2" fmla="*/ 198688 h 311013"/>
                <a:gd name="connsiteX3" fmla="*/ 144780 w 366953"/>
                <a:gd name="connsiteY3" fmla="*/ 258971 h 311013"/>
                <a:gd name="connsiteX4" fmla="*/ 0 w 366953"/>
                <a:gd name="connsiteY4" fmla="*/ 130108 h 311013"/>
                <a:gd name="connsiteX0" fmla="*/ 0 w 366953"/>
                <a:gd name="connsiteY0" fmla="*/ 130108 h 294744"/>
                <a:gd name="connsiteX1" fmla="*/ 144780 w 366953"/>
                <a:gd name="connsiteY1" fmla="*/ 1245 h 294744"/>
                <a:gd name="connsiteX2" fmla="*/ 350520 w 366953"/>
                <a:gd name="connsiteY2" fmla="*/ 198688 h 294744"/>
                <a:gd name="connsiteX3" fmla="*/ 144780 w 366953"/>
                <a:gd name="connsiteY3" fmla="*/ 258971 h 294744"/>
                <a:gd name="connsiteX4" fmla="*/ 0 w 366953"/>
                <a:gd name="connsiteY4" fmla="*/ 130108 h 294744"/>
                <a:gd name="connsiteX0" fmla="*/ 0 w 366953"/>
                <a:gd name="connsiteY0" fmla="*/ 130108 h 280931"/>
                <a:gd name="connsiteX1" fmla="*/ 144780 w 366953"/>
                <a:gd name="connsiteY1" fmla="*/ 1245 h 280931"/>
                <a:gd name="connsiteX2" fmla="*/ 350520 w 366953"/>
                <a:gd name="connsiteY2" fmla="*/ 198688 h 280931"/>
                <a:gd name="connsiteX3" fmla="*/ 144780 w 366953"/>
                <a:gd name="connsiteY3" fmla="*/ 258971 h 280931"/>
                <a:gd name="connsiteX4" fmla="*/ 0 w 366953"/>
                <a:gd name="connsiteY4" fmla="*/ 130108 h 280931"/>
                <a:gd name="connsiteX0" fmla="*/ 0 w 366953"/>
                <a:gd name="connsiteY0" fmla="*/ 130108 h 272031"/>
                <a:gd name="connsiteX1" fmla="*/ 144780 w 366953"/>
                <a:gd name="connsiteY1" fmla="*/ 1245 h 272031"/>
                <a:gd name="connsiteX2" fmla="*/ 350520 w 366953"/>
                <a:gd name="connsiteY2" fmla="*/ 198688 h 272031"/>
                <a:gd name="connsiteX3" fmla="*/ 144780 w 366953"/>
                <a:gd name="connsiteY3" fmla="*/ 258971 h 272031"/>
                <a:gd name="connsiteX4" fmla="*/ 0 w 366953"/>
                <a:gd name="connsiteY4" fmla="*/ 130108 h 272031"/>
                <a:gd name="connsiteX0" fmla="*/ 0 w 299823"/>
                <a:gd name="connsiteY0" fmla="*/ 129532 h 266288"/>
                <a:gd name="connsiteX1" fmla="*/ 144780 w 299823"/>
                <a:gd name="connsiteY1" fmla="*/ 669 h 266288"/>
                <a:gd name="connsiteX2" fmla="*/ 279027 w 299823"/>
                <a:gd name="connsiteY2" fmla="*/ 177762 h 266288"/>
                <a:gd name="connsiteX3" fmla="*/ 144780 w 299823"/>
                <a:gd name="connsiteY3" fmla="*/ 258395 h 266288"/>
                <a:gd name="connsiteX4" fmla="*/ 0 w 299823"/>
                <a:gd name="connsiteY4" fmla="*/ 129532 h 266288"/>
                <a:gd name="connsiteX0" fmla="*/ 0 w 281514"/>
                <a:gd name="connsiteY0" fmla="*/ 129532 h 266289"/>
                <a:gd name="connsiteX1" fmla="*/ 144780 w 281514"/>
                <a:gd name="connsiteY1" fmla="*/ 669 h 266289"/>
                <a:gd name="connsiteX2" fmla="*/ 279027 w 281514"/>
                <a:gd name="connsiteY2" fmla="*/ 177762 h 266289"/>
                <a:gd name="connsiteX3" fmla="*/ 144780 w 281514"/>
                <a:gd name="connsiteY3" fmla="*/ 258395 h 266289"/>
                <a:gd name="connsiteX4" fmla="*/ 0 w 281514"/>
                <a:gd name="connsiteY4" fmla="*/ 129532 h 266289"/>
                <a:gd name="connsiteX0" fmla="*/ 0 w 303018"/>
                <a:gd name="connsiteY0" fmla="*/ 129288 h 260020"/>
                <a:gd name="connsiteX1" fmla="*/ 144780 w 303018"/>
                <a:gd name="connsiteY1" fmla="*/ 425 h 260020"/>
                <a:gd name="connsiteX2" fmla="*/ 300850 w 303018"/>
                <a:gd name="connsiteY2" fmla="*/ 155500 h 260020"/>
                <a:gd name="connsiteX3" fmla="*/ 144780 w 303018"/>
                <a:gd name="connsiteY3" fmla="*/ 258151 h 260020"/>
                <a:gd name="connsiteX4" fmla="*/ 0 w 303018"/>
                <a:gd name="connsiteY4" fmla="*/ 129288 h 260020"/>
                <a:gd name="connsiteX0" fmla="*/ 0 w 304877"/>
                <a:gd name="connsiteY0" fmla="*/ 129288 h 263139"/>
                <a:gd name="connsiteX1" fmla="*/ 144780 w 304877"/>
                <a:gd name="connsiteY1" fmla="*/ 425 h 263139"/>
                <a:gd name="connsiteX2" fmla="*/ 300850 w 304877"/>
                <a:gd name="connsiteY2" fmla="*/ 155500 h 263139"/>
                <a:gd name="connsiteX3" fmla="*/ 144780 w 304877"/>
                <a:gd name="connsiteY3" fmla="*/ 258151 h 263139"/>
                <a:gd name="connsiteX4" fmla="*/ 0 w 304877"/>
                <a:gd name="connsiteY4" fmla="*/ 129288 h 263139"/>
                <a:gd name="connsiteX0" fmla="*/ 793 w 305670"/>
                <a:gd name="connsiteY0" fmla="*/ 129288 h 263139"/>
                <a:gd name="connsiteX1" fmla="*/ 145573 w 305670"/>
                <a:gd name="connsiteY1" fmla="*/ 425 h 263139"/>
                <a:gd name="connsiteX2" fmla="*/ 301643 w 305670"/>
                <a:gd name="connsiteY2" fmla="*/ 155500 h 263139"/>
                <a:gd name="connsiteX3" fmla="*/ 145573 w 305670"/>
                <a:gd name="connsiteY3" fmla="*/ 258151 h 263139"/>
                <a:gd name="connsiteX4" fmla="*/ 793 w 305670"/>
                <a:gd name="connsiteY4" fmla="*/ 129288 h 263139"/>
                <a:gd name="connsiteX0" fmla="*/ 64 w 304941"/>
                <a:gd name="connsiteY0" fmla="*/ 131126 h 264977"/>
                <a:gd name="connsiteX1" fmla="*/ 162215 w 304941"/>
                <a:gd name="connsiteY1" fmla="*/ 150 h 264977"/>
                <a:gd name="connsiteX2" fmla="*/ 300914 w 304941"/>
                <a:gd name="connsiteY2" fmla="*/ 157338 h 264977"/>
                <a:gd name="connsiteX3" fmla="*/ 144844 w 304941"/>
                <a:gd name="connsiteY3" fmla="*/ 259989 h 264977"/>
                <a:gd name="connsiteX4" fmla="*/ 64 w 304941"/>
                <a:gd name="connsiteY4" fmla="*/ 131126 h 264977"/>
                <a:gd name="connsiteX0" fmla="*/ 64 w 304941"/>
                <a:gd name="connsiteY0" fmla="*/ 132583 h 266434"/>
                <a:gd name="connsiteX1" fmla="*/ 162215 w 304941"/>
                <a:gd name="connsiteY1" fmla="*/ 1607 h 266434"/>
                <a:gd name="connsiteX2" fmla="*/ 300914 w 304941"/>
                <a:gd name="connsiteY2" fmla="*/ 158795 h 266434"/>
                <a:gd name="connsiteX3" fmla="*/ 144844 w 304941"/>
                <a:gd name="connsiteY3" fmla="*/ 261446 h 266434"/>
                <a:gd name="connsiteX4" fmla="*/ 64 w 304941"/>
                <a:gd name="connsiteY4" fmla="*/ 132583 h 266434"/>
                <a:gd name="connsiteX0" fmla="*/ 64 w 304941"/>
                <a:gd name="connsiteY0" fmla="*/ 132583 h 266434"/>
                <a:gd name="connsiteX1" fmla="*/ 162215 w 304941"/>
                <a:gd name="connsiteY1" fmla="*/ 1607 h 266434"/>
                <a:gd name="connsiteX2" fmla="*/ 300914 w 304941"/>
                <a:gd name="connsiteY2" fmla="*/ 158795 h 266434"/>
                <a:gd name="connsiteX3" fmla="*/ 144844 w 304941"/>
                <a:gd name="connsiteY3" fmla="*/ 261446 h 266434"/>
                <a:gd name="connsiteX4" fmla="*/ 64 w 304941"/>
                <a:gd name="connsiteY4" fmla="*/ 132583 h 266434"/>
                <a:gd name="connsiteX0" fmla="*/ 64 w 300914"/>
                <a:gd name="connsiteY0" fmla="*/ 132583 h 271872"/>
                <a:gd name="connsiteX1" fmla="*/ 162215 w 300914"/>
                <a:gd name="connsiteY1" fmla="*/ 1607 h 271872"/>
                <a:gd name="connsiteX2" fmla="*/ 300914 w 300914"/>
                <a:gd name="connsiteY2" fmla="*/ 158795 h 271872"/>
                <a:gd name="connsiteX3" fmla="*/ 144844 w 300914"/>
                <a:gd name="connsiteY3" fmla="*/ 261446 h 271872"/>
                <a:gd name="connsiteX4" fmla="*/ 64 w 300914"/>
                <a:gd name="connsiteY4" fmla="*/ 132583 h 271872"/>
                <a:gd name="connsiteX0" fmla="*/ 13737 w 314587"/>
                <a:gd name="connsiteY0" fmla="*/ 133586 h 272875"/>
                <a:gd name="connsiteX1" fmla="*/ 175888 w 314587"/>
                <a:gd name="connsiteY1" fmla="*/ 2610 h 272875"/>
                <a:gd name="connsiteX2" fmla="*/ 314587 w 314587"/>
                <a:gd name="connsiteY2" fmla="*/ 159798 h 272875"/>
                <a:gd name="connsiteX3" fmla="*/ 158517 w 314587"/>
                <a:gd name="connsiteY3" fmla="*/ 262449 h 272875"/>
                <a:gd name="connsiteX4" fmla="*/ 13737 w 314587"/>
                <a:gd name="connsiteY4" fmla="*/ 133586 h 272875"/>
                <a:gd name="connsiteX0" fmla="*/ 211 w 301061"/>
                <a:gd name="connsiteY0" fmla="*/ 134092 h 273381"/>
                <a:gd name="connsiteX1" fmla="*/ 162362 w 301061"/>
                <a:gd name="connsiteY1" fmla="*/ 3116 h 273381"/>
                <a:gd name="connsiteX2" fmla="*/ 301061 w 301061"/>
                <a:gd name="connsiteY2" fmla="*/ 160304 h 273381"/>
                <a:gd name="connsiteX3" fmla="*/ 144991 w 301061"/>
                <a:gd name="connsiteY3" fmla="*/ 262955 h 273381"/>
                <a:gd name="connsiteX4" fmla="*/ 211 w 301061"/>
                <a:gd name="connsiteY4" fmla="*/ 134092 h 273381"/>
                <a:gd name="connsiteX0" fmla="*/ 3537 w 304387"/>
                <a:gd name="connsiteY0" fmla="*/ 134001 h 273290"/>
                <a:gd name="connsiteX1" fmla="*/ 165688 w 304387"/>
                <a:gd name="connsiteY1" fmla="*/ 3025 h 273290"/>
                <a:gd name="connsiteX2" fmla="*/ 304387 w 304387"/>
                <a:gd name="connsiteY2" fmla="*/ 160213 h 273290"/>
                <a:gd name="connsiteX3" fmla="*/ 148317 w 304387"/>
                <a:gd name="connsiteY3" fmla="*/ 262864 h 273290"/>
                <a:gd name="connsiteX4" fmla="*/ 3537 w 304387"/>
                <a:gd name="connsiteY4" fmla="*/ 134001 h 273290"/>
                <a:gd name="connsiteX0" fmla="*/ 211 w 301061"/>
                <a:gd name="connsiteY0" fmla="*/ 134092 h 273381"/>
                <a:gd name="connsiteX1" fmla="*/ 162362 w 301061"/>
                <a:gd name="connsiteY1" fmla="*/ 3116 h 273381"/>
                <a:gd name="connsiteX2" fmla="*/ 301061 w 301061"/>
                <a:gd name="connsiteY2" fmla="*/ 160304 h 273381"/>
                <a:gd name="connsiteX3" fmla="*/ 144991 w 301061"/>
                <a:gd name="connsiteY3" fmla="*/ 262955 h 273381"/>
                <a:gd name="connsiteX4" fmla="*/ 211 w 301061"/>
                <a:gd name="connsiteY4" fmla="*/ 134092 h 273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61" h="273381">
                  <a:moveTo>
                    <a:pt x="211" y="134092"/>
                  </a:moveTo>
                  <a:cubicBezTo>
                    <a:pt x="5613" y="31007"/>
                    <a:pt x="68884" y="-12579"/>
                    <a:pt x="162362" y="3116"/>
                  </a:cubicBezTo>
                  <a:cubicBezTo>
                    <a:pt x="255840" y="18811"/>
                    <a:pt x="279981" y="-21720"/>
                    <a:pt x="301061" y="160304"/>
                  </a:cubicBezTo>
                  <a:cubicBezTo>
                    <a:pt x="264789" y="315416"/>
                    <a:pt x="195133" y="267324"/>
                    <a:pt x="144991" y="262955"/>
                  </a:cubicBezTo>
                  <a:cubicBezTo>
                    <a:pt x="94849" y="258586"/>
                    <a:pt x="-5191" y="237177"/>
                    <a:pt x="211" y="134092"/>
                  </a:cubicBezTo>
                  <a:close/>
                </a:path>
              </a:pathLst>
            </a:custGeom>
            <a:gradFill flip="none" rotWithShape="1">
              <a:gsLst>
                <a:gs pos="0">
                  <a:srgbClr val="156082">
                    <a:lumMod val="67000"/>
                  </a:srgbClr>
                </a:gs>
                <a:gs pos="48000">
                  <a:srgbClr val="156082">
                    <a:lumMod val="97000"/>
                    <a:lumOff val="3000"/>
                  </a:srgbClr>
                </a:gs>
                <a:gs pos="100000">
                  <a:srgbClr val="156082">
                    <a:lumMod val="60000"/>
                    <a:lumOff val="40000"/>
                  </a:srgbClr>
                </a:gs>
              </a:gsLst>
              <a:lin ang="16200000" scaled="1"/>
              <a:tileRect/>
            </a:gra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90" name="Ellipse 7">
              <a:extLst>
                <a:ext uri="{FF2B5EF4-FFF2-40B4-BE49-F238E27FC236}">
                  <a16:creationId xmlns:a16="http://schemas.microsoft.com/office/drawing/2014/main" id="{44ACE5EA-C355-B7C6-E21C-DCD267B620BB}"/>
                </a:ext>
              </a:extLst>
            </p:cNvPr>
            <p:cNvSpPr/>
            <p:nvPr/>
          </p:nvSpPr>
          <p:spPr>
            <a:xfrm>
              <a:off x="1167741" y="2916788"/>
              <a:ext cx="276140" cy="287846"/>
            </a:xfrm>
            <a:custGeom>
              <a:avLst/>
              <a:gdLst>
                <a:gd name="connsiteX0" fmla="*/ 0 w 787610"/>
                <a:gd name="connsiteY0" fmla="*/ 404354 h 808708"/>
                <a:gd name="connsiteX1" fmla="*/ 393805 w 787610"/>
                <a:gd name="connsiteY1" fmla="*/ 0 h 808708"/>
                <a:gd name="connsiteX2" fmla="*/ 787610 w 787610"/>
                <a:gd name="connsiteY2" fmla="*/ 404354 h 808708"/>
                <a:gd name="connsiteX3" fmla="*/ 393805 w 787610"/>
                <a:gd name="connsiteY3" fmla="*/ 808708 h 808708"/>
                <a:gd name="connsiteX4" fmla="*/ 0 w 787610"/>
                <a:gd name="connsiteY4" fmla="*/ 404354 h 808708"/>
                <a:gd name="connsiteX0" fmla="*/ 422 w 788032"/>
                <a:gd name="connsiteY0" fmla="*/ 495794 h 900148"/>
                <a:gd name="connsiteX1" fmla="*/ 340887 w 788032"/>
                <a:gd name="connsiteY1" fmla="*/ 0 h 900148"/>
                <a:gd name="connsiteX2" fmla="*/ 788032 w 788032"/>
                <a:gd name="connsiteY2" fmla="*/ 495794 h 900148"/>
                <a:gd name="connsiteX3" fmla="*/ 394227 w 788032"/>
                <a:gd name="connsiteY3" fmla="*/ 900148 h 900148"/>
                <a:gd name="connsiteX4" fmla="*/ 422 w 788032"/>
                <a:gd name="connsiteY4" fmla="*/ 495794 h 900148"/>
                <a:gd name="connsiteX0" fmla="*/ 272 w 825982"/>
                <a:gd name="connsiteY0" fmla="*/ 495915 h 900559"/>
                <a:gd name="connsiteX1" fmla="*/ 340737 w 825982"/>
                <a:gd name="connsiteY1" fmla="*/ 121 h 900559"/>
                <a:gd name="connsiteX2" fmla="*/ 825982 w 825982"/>
                <a:gd name="connsiteY2" fmla="*/ 541635 h 900559"/>
                <a:gd name="connsiteX3" fmla="*/ 394077 w 825982"/>
                <a:gd name="connsiteY3" fmla="*/ 900269 h 900559"/>
                <a:gd name="connsiteX4" fmla="*/ 272 w 825982"/>
                <a:gd name="connsiteY4" fmla="*/ 495915 h 900559"/>
                <a:gd name="connsiteX0" fmla="*/ 7 w 825717"/>
                <a:gd name="connsiteY0" fmla="*/ 495915 h 908165"/>
                <a:gd name="connsiteX1" fmla="*/ 340472 w 825717"/>
                <a:gd name="connsiteY1" fmla="*/ 121 h 908165"/>
                <a:gd name="connsiteX2" fmla="*/ 825717 w 825717"/>
                <a:gd name="connsiteY2" fmla="*/ 541635 h 908165"/>
                <a:gd name="connsiteX3" fmla="*/ 332852 w 825717"/>
                <a:gd name="connsiteY3" fmla="*/ 907889 h 908165"/>
                <a:gd name="connsiteX4" fmla="*/ 7 w 825717"/>
                <a:gd name="connsiteY4" fmla="*/ 495915 h 908165"/>
                <a:gd name="connsiteX0" fmla="*/ 5 w 840955"/>
                <a:gd name="connsiteY0" fmla="*/ 405690 h 911211"/>
                <a:gd name="connsiteX1" fmla="*/ 355710 w 840955"/>
                <a:gd name="connsiteY1" fmla="*/ 1336 h 911211"/>
                <a:gd name="connsiteX2" fmla="*/ 840955 w 840955"/>
                <a:gd name="connsiteY2" fmla="*/ 542850 h 911211"/>
                <a:gd name="connsiteX3" fmla="*/ 348090 w 840955"/>
                <a:gd name="connsiteY3" fmla="*/ 909104 h 911211"/>
                <a:gd name="connsiteX4" fmla="*/ 5 w 840955"/>
                <a:gd name="connsiteY4" fmla="*/ 405690 h 911211"/>
                <a:gd name="connsiteX0" fmla="*/ 5 w 840955"/>
                <a:gd name="connsiteY0" fmla="*/ 405690 h 911597"/>
                <a:gd name="connsiteX1" fmla="*/ 355710 w 840955"/>
                <a:gd name="connsiteY1" fmla="*/ 1336 h 911597"/>
                <a:gd name="connsiteX2" fmla="*/ 840955 w 840955"/>
                <a:gd name="connsiteY2" fmla="*/ 542850 h 911597"/>
                <a:gd name="connsiteX3" fmla="*/ 348090 w 840955"/>
                <a:gd name="connsiteY3" fmla="*/ 909104 h 911597"/>
                <a:gd name="connsiteX4" fmla="*/ 5 w 840955"/>
                <a:gd name="connsiteY4" fmla="*/ 405690 h 911597"/>
                <a:gd name="connsiteX0" fmla="*/ 7 w 840957"/>
                <a:gd name="connsiteY0" fmla="*/ 405690 h 909444"/>
                <a:gd name="connsiteX1" fmla="*/ 355712 w 840957"/>
                <a:gd name="connsiteY1" fmla="*/ 1336 h 909444"/>
                <a:gd name="connsiteX2" fmla="*/ 840957 w 840957"/>
                <a:gd name="connsiteY2" fmla="*/ 542850 h 909444"/>
                <a:gd name="connsiteX3" fmla="*/ 348092 w 840957"/>
                <a:gd name="connsiteY3" fmla="*/ 909104 h 909444"/>
                <a:gd name="connsiteX4" fmla="*/ 7 w 840957"/>
                <a:gd name="connsiteY4" fmla="*/ 405690 h 909444"/>
                <a:gd name="connsiteX0" fmla="*/ 7 w 840957"/>
                <a:gd name="connsiteY0" fmla="*/ 404486 h 908240"/>
                <a:gd name="connsiteX1" fmla="*/ 355712 w 840957"/>
                <a:gd name="connsiteY1" fmla="*/ 132 h 908240"/>
                <a:gd name="connsiteX2" fmla="*/ 840957 w 840957"/>
                <a:gd name="connsiteY2" fmla="*/ 541646 h 908240"/>
                <a:gd name="connsiteX3" fmla="*/ 348092 w 840957"/>
                <a:gd name="connsiteY3" fmla="*/ 907900 h 908240"/>
                <a:gd name="connsiteX4" fmla="*/ 7 w 840957"/>
                <a:gd name="connsiteY4" fmla="*/ 404486 h 908240"/>
                <a:gd name="connsiteX0" fmla="*/ 8151 w 849101"/>
                <a:gd name="connsiteY0" fmla="*/ 404486 h 908240"/>
                <a:gd name="connsiteX1" fmla="*/ 363856 w 849101"/>
                <a:gd name="connsiteY1" fmla="*/ 132 h 908240"/>
                <a:gd name="connsiteX2" fmla="*/ 849101 w 849101"/>
                <a:gd name="connsiteY2" fmla="*/ 541646 h 908240"/>
                <a:gd name="connsiteX3" fmla="*/ 356236 w 849101"/>
                <a:gd name="connsiteY3" fmla="*/ 907900 h 908240"/>
                <a:gd name="connsiteX4" fmla="*/ 8151 w 849101"/>
                <a:gd name="connsiteY4" fmla="*/ 404486 h 908240"/>
                <a:gd name="connsiteX0" fmla="*/ 8151 w 849101"/>
                <a:gd name="connsiteY0" fmla="*/ 404486 h 910988"/>
                <a:gd name="connsiteX1" fmla="*/ 363856 w 849101"/>
                <a:gd name="connsiteY1" fmla="*/ 132 h 910988"/>
                <a:gd name="connsiteX2" fmla="*/ 849101 w 849101"/>
                <a:gd name="connsiteY2" fmla="*/ 541646 h 910988"/>
                <a:gd name="connsiteX3" fmla="*/ 356236 w 849101"/>
                <a:gd name="connsiteY3" fmla="*/ 907900 h 910988"/>
                <a:gd name="connsiteX4" fmla="*/ 8151 w 849101"/>
                <a:gd name="connsiteY4" fmla="*/ 404486 h 910988"/>
                <a:gd name="connsiteX0" fmla="*/ 347 w 841297"/>
                <a:gd name="connsiteY0" fmla="*/ 404486 h 888602"/>
                <a:gd name="connsiteX1" fmla="*/ 356052 w 841297"/>
                <a:gd name="connsiteY1" fmla="*/ 132 h 888602"/>
                <a:gd name="connsiteX2" fmla="*/ 841297 w 841297"/>
                <a:gd name="connsiteY2" fmla="*/ 541646 h 888602"/>
                <a:gd name="connsiteX3" fmla="*/ 409392 w 841297"/>
                <a:gd name="connsiteY3" fmla="*/ 885040 h 888602"/>
                <a:gd name="connsiteX4" fmla="*/ 347 w 841297"/>
                <a:gd name="connsiteY4" fmla="*/ 404486 h 888602"/>
                <a:gd name="connsiteX0" fmla="*/ 347 w 841297"/>
                <a:gd name="connsiteY0" fmla="*/ 404486 h 885085"/>
                <a:gd name="connsiteX1" fmla="*/ 356052 w 841297"/>
                <a:gd name="connsiteY1" fmla="*/ 132 h 885085"/>
                <a:gd name="connsiteX2" fmla="*/ 841297 w 841297"/>
                <a:gd name="connsiteY2" fmla="*/ 541646 h 885085"/>
                <a:gd name="connsiteX3" fmla="*/ 409392 w 841297"/>
                <a:gd name="connsiteY3" fmla="*/ 885040 h 885085"/>
                <a:gd name="connsiteX4" fmla="*/ 347 w 841297"/>
                <a:gd name="connsiteY4" fmla="*/ 404486 h 885085"/>
                <a:gd name="connsiteX0" fmla="*/ 710 w 841660"/>
                <a:gd name="connsiteY0" fmla="*/ 404354 h 884953"/>
                <a:gd name="connsiteX1" fmla="*/ 356415 w 841660"/>
                <a:gd name="connsiteY1" fmla="*/ 0 h 884953"/>
                <a:gd name="connsiteX2" fmla="*/ 841660 w 841660"/>
                <a:gd name="connsiteY2" fmla="*/ 541514 h 884953"/>
                <a:gd name="connsiteX3" fmla="*/ 409755 w 841660"/>
                <a:gd name="connsiteY3" fmla="*/ 884908 h 884953"/>
                <a:gd name="connsiteX4" fmla="*/ 710 w 841660"/>
                <a:gd name="connsiteY4" fmla="*/ 404354 h 884953"/>
                <a:gd name="connsiteX0" fmla="*/ 250 w 803100"/>
                <a:gd name="connsiteY0" fmla="*/ 404515 h 885291"/>
                <a:gd name="connsiteX1" fmla="*/ 355955 w 803100"/>
                <a:gd name="connsiteY1" fmla="*/ 161 h 885291"/>
                <a:gd name="connsiteX2" fmla="*/ 803100 w 803100"/>
                <a:gd name="connsiteY2" fmla="*/ 450235 h 885291"/>
                <a:gd name="connsiteX3" fmla="*/ 409295 w 803100"/>
                <a:gd name="connsiteY3" fmla="*/ 885069 h 885291"/>
                <a:gd name="connsiteX4" fmla="*/ 250 w 803100"/>
                <a:gd name="connsiteY4" fmla="*/ 404515 h 885291"/>
                <a:gd name="connsiteX0" fmla="*/ 1652 w 804502"/>
                <a:gd name="connsiteY0" fmla="*/ 404586 h 885362"/>
                <a:gd name="connsiteX1" fmla="*/ 357357 w 804502"/>
                <a:gd name="connsiteY1" fmla="*/ 232 h 885362"/>
                <a:gd name="connsiteX2" fmla="*/ 804502 w 804502"/>
                <a:gd name="connsiteY2" fmla="*/ 450306 h 885362"/>
                <a:gd name="connsiteX3" fmla="*/ 410697 w 804502"/>
                <a:gd name="connsiteY3" fmla="*/ 885140 h 885362"/>
                <a:gd name="connsiteX4" fmla="*/ 1652 w 804502"/>
                <a:gd name="connsiteY4" fmla="*/ 404586 h 885362"/>
                <a:gd name="connsiteX0" fmla="*/ 1652 w 804502"/>
                <a:gd name="connsiteY0" fmla="*/ 480637 h 885096"/>
                <a:gd name="connsiteX1" fmla="*/ 357357 w 804502"/>
                <a:gd name="connsiteY1" fmla="*/ 83 h 885096"/>
                <a:gd name="connsiteX2" fmla="*/ 804502 w 804502"/>
                <a:gd name="connsiteY2" fmla="*/ 450157 h 885096"/>
                <a:gd name="connsiteX3" fmla="*/ 410697 w 804502"/>
                <a:gd name="connsiteY3" fmla="*/ 884991 h 885096"/>
                <a:gd name="connsiteX4" fmla="*/ 1652 w 804502"/>
                <a:gd name="connsiteY4" fmla="*/ 480637 h 885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502" h="885096">
                  <a:moveTo>
                    <a:pt x="1652" y="480637"/>
                  </a:moveTo>
                  <a:cubicBezTo>
                    <a:pt x="-22478" y="249332"/>
                    <a:pt x="223549" y="5163"/>
                    <a:pt x="357357" y="83"/>
                  </a:cubicBezTo>
                  <a:cubicBezTo>
                    <a:pt x="491165" y="-4997"/>
                    <a:pt x="804502" y="226838"/>
                    <a:pt x="804502" y="450157"/>
                  </a:cubicBezTo>
                  <a:cubicBezTo>
                    <a:pt x="796882" y="703956"/>
                    <a:pt x="544505" y="879911"/>
                    <a:pt x="410697" y="884991"/>
                  </a:cubicBezTo>
                  <a:cubicBezTo>
                    <a:pt x="276889" y="890071"/>
                    <a:pt x="25782" y="711942"/>
                    <a:pt x="1652" y="480637"/>
                  </a:cubicBezTo>
                  <a:close/>
                </a:path>
              </a:pathLst>
            </a:custGeom>
            <a:solidFill>
              <a:srgbClr val="E97132">
                <a:lumMod val="20000"/>
                <a:lumOff val="80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91" name="Ellipse 8">
              <a:extLst>
                <a:ext uri="{FF2B5EF4-FFF2-40B4-BE49-F238E27FC236}">
                  <a16:creationId xmlns:a16="http://schemas.microsoft.com/office/drawing/2014/main" id="{9832869B-828B-9C29-C624-1D4835788CEE}"/>
                </a:ext>
              </a:extLst>
            </p:cNvPr>
            <p:cNvSpPr/>
            <p:nvPr/>
          </p:nvSpPr>
          <p:spPr>
            <a:xfrm rot="16993612">
              <a:off x="1242441" y="3011968"/>
              <a:ext cx="120376" cy="107103"/>
            </a:xfrm>
            <a:custGeom>
              <a:avLst/>
              <a:gdLst>
                <a:gd name="connsiteX0" fmla="*/ 0 w 289560"/>
                <a:gd name="connsiteY0" fmla="*/ 128863 h 257726"/>
                <a:gd name="connsiteX1" fmla="*/ 144780 w 289560"/>
                <a:gd name="connsiteY1" fmla="*/ 0 h 257726"/>
                <a:gd name="connsiteX2" fmla="*/ 289560 w 289560"/>
                <a:gd name="connsiteY2" fmla="*/ 128863 h 257726"/>
                <a:gd name="connsiteX3" fmla="*/ 144780 w 289560"/>
                <a:gd name="connsiteY3" fmla="*/ 257726 h 257726"/>
                <a:gd name="connsiteX4" fmla="*/ 0 w 289560"/>
                <a:gd name="connsiteY4" fmla="*/ 128863 h 257726"/>
                <a:gd name="connsiteX0" fmla="*/ 0 w 350520"/>
                <a:gd name="connsiteY0" fmla="*/ 130108 h 264468"/>
                <a:gd name="connsiteX1" fmla="*/ 144780 w 350520"/>
                <a:gd name="connsiteY1" fmla="*/ 1245 h 264468"/>
                <a:gd name="connsiteX2" fmla="*/ 350520 w 350520"/>
                <a:gd name="connsiteY2" fmla="*/ 198688 h 264468"/>
                <a:gd name="connsiteX3" fmla="*/ 144780 w 350520"/>
                <a:gd name="connsiteY3" fmla="*/ 258971 h 264468"/>
                <a:gd name="connsiteX4" fmla="*/ 0 w 350520"/>
                <a:gd name="connsiteY4" fmla="*/ 130108 h 264468"/>
                <a:gd name="connsiteX0" fmla="*/ 0 w 366953"/>
                <a:gd name="connsiteY0" fmla="*/ 130108 h 264468"/>
                <a:gd name="connsiteX1" fmla="*/ 144780 w 366953"/>
                <a:gd name="connsiteY1" fmla="*/ 1245 h 264468"/>
                <a:gd name="connsiteX2" fmla="*/ 350520 w 366953"/>
                <a:gd name="connsiteY2" fmla="*/ 198688 h 264468"/>
                <a:gd name="connsiteX3" fmla="*/ 144780 w 366953"/>
                <a:gd name="connsiteY3" fmla="*/ 258971 h 264468"/>
                <a:gd name="connsiteX4" fmla="*/ 0 w 366953"/>
                <a:gd name="connsiteY4" fmla="*/ 130108 h 264468"/>
                <a:gd name="connsiteX0" fmla="*/ 0 w 366953"/>
                <a:gd name="connsiteY0" fmla="*/ 130108 h 301801"/>
                <a:gd name="connsiteX1" fmla="*/ 144780 w 366953"/>
                <a:gd name="connsiteY1" fmla="*/ 1245 h 301801"/>
                <a:gd name="connsiteX2" fmla="*/ 350520 w 366953"/>
                <a:gd name="connsiteY2" fmla="*/ 198688 h 301801"/>
                <a:gd name="connsiteX3" fmla="*/ 144780 w 366953"/>
                <a:gd name="connsiteY3" fmla="*/ 258971 h 301801"/>
                <a:gd name="connsiteX4" fmla="*/ 0 w 366953"/>
                <a:gd name="connsiteY4" fmla="*/ 130108 h 301801"/>
                <a:gd name="connsiteX0" fmla="*/ 0 w 366953"/>
                <a:gd name="connsiteY0" fmla="*/ 130108 h 311013"/>
                <a:gd name="connsiteX1" fmla="*/ 144780 w 366953"/>
                <a:gd name="connsiteY1" fmla="*/ 1245 h 311013"/>
                <a:gd name="connsiteX2" fmla="*/ 350520 w 366953"/>
                <a:gd name="connsiteY2" fmla="*/ 198688 h 311013"/>
                <a:gd name="connsiteX3" fmla="*/ 144780 w 366953"/>
                <a:gd name="connsiteY3" fmla="*/ 258971 h 311013"/>
                <a:gd name="connsiteX4" fmla="*/ 0 w 366953"/>
                <a:gd name="connsiteY4" fmla="*/ 130108 h 311013"/>
                <a:gd name="connsiteX0" fmla="*/ 0 w 366953"/>
                <a:gd name="connsiteY0" fmla="*/ 130108 h 294744"/>
                <a:gd name="connsiteX1" fmla="*/ 144780 w 366953"/>
                <a:gd name="connsiteY1" fmla="*/ 1245 h 294744"/>
                <a:gd name="connsiteX2" fmla="*/ 350520 w 366953"/>
                <a:gd name="connsiteY2" fmla="*/ 198688 h 294744"/>
                <a:gd name="connsiteX3" fmla="*/ 144780 w 366953"/>
                <a:gd name="connsiteY3" fmla="*/ 258971 h 294744"/>
                <a:gd name="connsiteX4" fmla="*/ 0 w 366953"/>
                <a:gd name="connsiteY4" fmla="*/ 130108 h 294744"/>
                <a:gd name="connsiteX0" fmla="*/ 0 w 366953"/>
                <a:gd name="connsiteY0" fmla="*/ 130108 h 280931"/>
                <a:gd name="connsiteX1" fmla="*/ 144780 w 366953"/>
                <a:gd name="connsiteY1" fmla="*/ 1245 h 280931"/>
                <a:gd name="connsiteX2" fmla="*/ 350520 w 366953"/>
                <a:gd name="connsiteY2" fmla="*/ 198688 h 280931"/>
                <a:gd name="connsiteX3" fmla="*/ 144780 w 366953"/>
                <a:gd name="connsiteY3" fmla="*/ 258971 h 280931"/>
                <a:gd name="connsiteX4" fmla="*/ 0 w 366953"/>
                <a:gd name="connsiteY4" fmla="*/ 130108 h 280931"/>
                <a:gd name="connsiteX0" fmla="*/ 0 w 366953"/>
                <a:gd name="connsiteY0" fmla="*/ 130108 h 272031"/>
                <a:gd name="connsiteX1" fmla="*/ 144780 w 366953"/>
                <a:gd name="connsiteY1" fmla="*/ 1245 h 272031"/>
                <a:gd name="connsiteX2" fmla="*/ 350520 w 366953"/>
                <a:gd name="connsiteY2" fmla="*/ 198688 h 272031"/>
                <a:gd name="connsiteX3" fmla="*/ 144780 w 366953"/>
                <a:gd name="connsiteY3" fmla="*/ 258971 h 272031"/>
                <a:gd name="connsiteX4" fmla="*/ 0 w 366953"/>
                <a:gd name="connsiteY4" fmla="*/ 130108 h 272031"/>
                <a:gd name="connsiteX0" fmla="*/ 0 w 299823"/>
                <a:gd name="connsiteY0" fmla="*/ 129532 h 266288"/>
                <a:gd name="connsiteX1" fmla="*/ 144780 w 299823"/>
                <a:gd name="connsiteY1" fmla="*/ 669 h 266288"/>
                <a:gd name="connsiteX2" fmla="*/ 279027 w 299823"/>
                <a:gd name="connsiteY2" fmla="*/ 177762 h 266288"/>
                <a:gd name="connsiteX3" fmla="*/ 144780 w 299823"/>
                <a:gd name="connsiteY3" fmla="*/ 258395 h 266288"/>
                <a:gd name="connsiteX4" fmla="*/ 0 w 299823"/>
                <a:gd name="connsiteY4" fmla="*/ 129532 h 266288"/>
                <a:gd name="connsiteX0" fmla="*/ 0 w 281514"/>
                <a:gd name="connsiteY0" fmla="*/ 129532 h 266289"/>
                <a:gd name="connsiteX1" fmla="*/ 144780 w 281514"/>
                <a:gd name="connsiteY1" fmla="*/ 669 h 266289"/>
                <a:gd name="connsiteX2" fmla="*/ 279027 w 281514"/>
                <a:gd name="connsiteY2" fmla="*/ 177762 h 266289"/>
                <a:gd name="connsiteX3" fmla="*/ 144780 w 281514"/>
                <a:gd name="connsiteY3" fmla="*/ 258395 h 266289"/>
                <a:gd name="connsiteX4" fmla="*/ 0 w 281514"/>
                <a:gd name="connsiteY4" fmla="*/ 129532 h 266289"/>
                <a:gd name="connsiteX0" fmla="*/ 0 w 303018"/>
                <a:gd name="connsiteY0" fmla="*/ 129288 h 260020"/>
                <a:gd name="connsiteX1" fmla="*/ 144780 w 303018"/>
                <a:gd name="connsiteY1" fmla="*/ 425 h 260020"/>
                <a:gd name="connsiteX2" fmla="*/ 300850 w 303018"/>
                <a:gd name="connsiteY2" fmla="*/ 155500 h 260020"/>
                <a:gd name="connsiteX3" fmla="*/ 144780 w 303018"/>
                <a:gd name="connsiteY3" fmla="*/ 258151 h 260020"/>
                <a:gd name="connsiteX4" fmla="*/ 0 w 303018"/>
                <a:gd name="connsiteY4" fmla="*/ 129288 h 260020"/>
                <a:gd name="connsiteX0" fmla="*/ 0 w 304877"/>
                <a:gd name="connsiteY0" fmla="*/ 129288 h 263139"/>
                <a:gd name="connsiteX1" fmla="*/ 144780 w 304877"/>
                <a:gd name="connsiteY1" fmla="*/ 425 h 263139"/>
                <a:gd name="connsiteX2" fmla="*/ 300850 w 304877"/>
                <a:gd name="connsiteY2" fmla="*/ 155500 h 263139"/>
                <a:gd name="connsiteX3" fmla="*/ 144780 w 304877"/>
                <a:gd name="connsiteY3" fmla="*/ 258151 h 263139"/>
                <a:gd name="connsiteX4" fmla="*/ 0 w 304877"/>
                <a:gd name="connsiteY4" fmla="*/ 129288 h 263139"/>
                <a:gd name="connsiteX0" fmla="*/ 793 w 305670"/>
                <a:gd name="connsiteY0" fmla="*/ 129288 h 263139"/>
                <a:gd name="connsiteX1" fmla="*/ 145573 w 305670"/>
                <a:gd name="connsiteY1" fmla="*/ 425 h 263139"/>
                <a:gd name="connsiteX2" fmla="*/ 301643 w 305670"/>
                <a:gd name="connsiteY2" fmla="*/ 155500 h 263139"/>
                <a:gd name="connsiteX3" fmla="*/ 145573 w 305670"/>
                <a:gd name="connsiteY3" fmla="*/ 258151 h 263139"/>
                <a:gd name="connsiteX4" fmla="*/ 793 w 305670"/>
                <a:gd name="connsiteY4" fmla="*/ 129288 h 263139"/>
                <a:gd name="connsiteX0" fmla="*/ 64 w 304941"/>
                <a:gd name="connsiteY0" fmla="*/ 131126 h 264977"/>
                <a:gd name="connsiteX1" fmla="*/ 162215 w 304941"/>
                <a:gd name="connsiteY1" fmla="*/ 150 h 264977"/>
                <a:gd name="connsiteX2" fmla="*/ 300914 w 304941"/>
                <a:gd name="connsiteY2" fmla="*/ 157338 h 264977"/>
                <a:gd name="connsiteX3" fmla="*/ 144844 w 304941"/>
                <a:gd name="connsiteY3" fmla="*/ 259989 h 264977"/>
                <a:gd name="connsiteX4" fmla="*/ 64 w 304941"/>
                <a:gd name="connsiteY4" fmla="*/ 131126 h 264977"/>
                <a:gd name="connsiteX0" fmla="*/ 64 w 304941"/>
                <a:gd name="connsiteY0" fmla="*/ 132583 h 266434"/>
                <a:gd name="connsiteX1" fmla="*/ 162215 w 304941"/>
                <a:gd name="connsiteY1" fmla="*/ 1607 h 266434"/>
                <a:gd name="connsiteX2" fmla="*/ 300914 w 304941"/>
                <a:gd name="connsiteY2" fmla="*/ 158795 h 266434"/>
                <a:gd name="connsiteX3" fmla="*/ 144844 w 304941"/>
                <a:gd name="connsiteY3" fmla="*/ 261446 h 266434"/>
                <a:gd name="connsiteX4" fmla="*/ 64 w 304941"/>
                <a:gd name="connsiteY4" fmla="*/ 132583 h 266434"/>
                <a:gd name="connsiteX0" fmla="*/ 64 w 304941"/>
                <a:gd name="connsiteY0" fmla="*/ 132583 h 266434"/>
                <a:gd name="connsiteX1" fmla="*/ 162215 w 304941"/>
                <a:gd name="connsiteY1" fmla="*/ 1607 h 266434"/>
                <a:gd name="connsiteX2" fmla="*/ 300914 w 304941"/>
                <a:gd name="connsiteY2" fmla="*/ 158795 h 266434"/>
                <a:gd name="connsiteX3" fmla="*/ 144844 w 304941"/>
                <a:gd name="connsiteY3" fmla="*/ 261446 h 266434"/>
                <a:gd name="connsiteX4" fmla="*/ 64 w 304941"/>
                <a:gd name="connsiteY4" fmla="*/ 132583 h 266434"/>
                <a:gd name="connsiteX0" fmla="*/ 64 w 300914"/>
                <a:gd name="connsiteY0" fmla="*/ 132583 h 271872"/>
                <a:gd name="connsiteX1" fmla="*/ 162215 w 300914"/>
                <a:gd name="connsiteY1" fmla="*/ 1607 h 271872"/>
                <a:gd name="connsiteX2" fmla="*/ 300914 w 300914"/>
                <a:gd name="connsiteY2" fmla="*/ 158795 h 271872"/>
                <a:gd name="connsiteX3" fmla="*/ 144844 w 300914"/>
                <a:gd name="connsiteY3" fmla="*/ 261446 h 271872"/>
                <a:gd name="connsiteX4" fmla="*/ 64 w 300914"/>
                <a:gd name="connsiteY4" fmla="*/ 132583 h 271872"/>
                <a:gd name="connsiteX0" fmla="*/ 13737 w 314587"/>
                <a:gd name="connsiteY0" fmla="*/ 133586 h 272875"/>
                <a:gd name="connsiteX1" fmla="*/ 175888 w 314587"/>
                <a:gd name="connsiteY1" fmla="*/ 2610 h 272875"/>
                <a:gd name="connsiteX2" fmla="*/ 314587 w 314587"/>
                <a:gd name="connsiteY2" fmla="*/ 159798 h 272875"/>
                <a:gd name="connsiteX3" fmla="*/ 158517 w 314587"/>
                <a:gd name="connsiteY3" fmla="*/ 262449 h 272875"/>
                <a:gd name="connsiteX4" fmla="*/ 13737 w 314587"/>
                <a:gd name="connsiteY4" fmla="*/ 133586 h 272875"/>
                <a:gd name="connsiteX0" fmla="*/ 211 w 301061"/>
                <a:gd name="connsiteY0" fmla="*/ 134092 h 273381"/>
                <a:gd name="connsiteX1" fmla="*/ 162362 w 301061"/>
                <a:gd name="connsiteY1" fmla="*/ 3116 h 273381"/>
                <a:gd name="connsiteX2" fmla="*/ 301061 w 301061"/>
                <a:gd name="connsiteY2" fmla="*/ 160304 h 273381"/>
                <a:gd name="connsiteX3" fmla="*/ 144991 w 301061"/>
                <a:gd name="connsiteY3" fmla="*/ 262955 h 273381"/>
                <a:gd name="connsiteX4" fmla="*/ 211 w 301061"/>
                <a:gd name="connsiteY4" fmla="*/ 134092 h 273381"/>
                <a:gd name="connsiteX0" fmla="*/ 3537 w 304387"/>
                <a:gd name="connsiteY0" fmla="*/ 134001 h 273290"/>
                <a:gd name="connsiteX1" fmla="*/ 165688 w 304387"/>
                <a:gd name="connsiteY1" fmla="*/ 3025 h 273290"/>
                <a:gd name="connsiteX2" fmla="*/ 304387 w 304387"/>
                <a:gd name="connsiteY2" fmla="*/ 160213 h 273290"/>
                <a:gd name="connsiteX3" fmla="*/ 148317 w 304387"/>
                <a:gd name="connsiteY3" fmla="*/ 262864 h 273290"/>
                <a:gd name="connsiteX4" fmla="*/ 3537 w 304387"/>
                <a:gd name="connsiteY4" fmla="*/ 134001 h 273290"/>
                <a:gd name="connsiteX0" fmla="*/ 211 w 301061"/>
                <a:gd name="connsiteY0" fmla="*/ 134092 h 273381"/>
                <a:gd name="connsiteX1" fmla="*/ 162362 w 301061"/>
                <a:gd name="connsiteY1" fmla="*/ 3116 h 273381"/>
                <a:gd name="connsiteX2" fmla="*/ 301061 w 301061"/>
                <a:gd name="connsiteY2" fmla="*/ 160304 h 273381"/>
                <a:gd name="connsiteX3" fmla="*/ 144991 w 301061"/>
                <a:gd name="connsiteY3" fmla="*/ 262955 h 273381"/>
                <a:gd name="connsiteX4" fmla="*/ 211 w 301061"/>
                <a:gd name="connsiteY4" fmla="*/ 134092 h 273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61" h="273381">
                  <a:moveTo>
                    <a:pt x="211" y="134092"/>
                  </a:moveTo>
                  <a:cubicBezTo>
                    <a:pt x="5613" y="31007"/>
                    <a:pt x="68884" y="-12579"/>
                    <a:pt x="162362" y="3116"/>
                  </a:cubicBezTo>
                  <a:cubicBezTo>
                    <a:pt x="255840" y="18811"/>
                    <a:pt x="279981" y="-21720"/>
                    <a:pt x="301061" y="160304"/>
                  </a:cubicBezTo>
                  <a:cubicBezTo>
                    <a:pt x="264789" y="315416"/>
                    <a:pt x="195133" y="267324"/>
                    <a:pt x="144991" y="262955"/>
                  </a:cubicBezTo>
                  <a:cubicBezTo>
                    <a:pt x="94849" y="258586"/>
                    <a:pt x="-5191" y="237177"/>
                    <a:pt x="211" y="134092"/>
                  </a:cubicBezTo>
                  <a:close/>
                </a:path>
              </a:pathLst>
            </a:custGeom>
            <a:gradFill flip="none" rotWithShape="1">
              <a:gsLst>
                <a:gs pos="0">
                  <a:srgbClr val="E97132">
                    <a:lumMod val="40000"/>
                    <a:lumOff val="60000"/>
                    <a:shade val="30000"/>
                    <a:satMod val="115000"/>
                  </a:srgbClr>
                </a:gs>
                <a:gs pos="50000">
                  <a:srgbClr val="E97132">
                    <a:lumMod val="40000"/>
                    <a:lumOff val="60000"/>
                    <a:shade val="67500"/>
                    <a:satMod val="115000"/>
                  </a:srgbClr>
                </a:gs>
                <a:gs pos="100000">
                  <a:srgbClr val="E97132">
                    <a:lumMod val="40000"/>
                    <a:lumOff val="60000"/>
                    <a:shade val="100000"/>
                    <a:satMod val="115000"/>
                  </a:srgbClr>
                </a:gs>
              </a:gsLst>
              <a:path path="circle">
                <a:fillToRect l="100000" b="100000"/>
              </a:path>
              <a:tileRect t="-100000" r="-100000"/>
            </a:gra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92" name="Ellipse 7">
              <a:extLst>
                <a:ext uri="{FF2B5EF4-FFF2-40B4-BE49-F238E27FC236}">
                  <a16:creationId xmlns:a16="http://schemas.microsoft.com/office/drawing/2014/main" id="{47DEA285-4514-093C-6335-42EF520BC613}"/>
                </a:ext>
              </a:extLst>
            </p:cNvPr>
            <p:cNvSpPr/>
            <p:nvPr/>
          </p:nvSpPr>
          <p:spPr>
            <a:xfrm>
              <a:off x="1060662" y="3294437"/>
              <a:ext cx="276140" cy="287846"/>
            </a:xfrm>
            <a:custGeom>
              <a:avLst/>
              <a:gdLst>
                <a:gd name="connsiteX0" fmla="*/ 0 w 787610"/>
                <a:gd name="connsiteY0" fmla="*/ 404354 h 808708"/>
                <a:gd name="connsiteX1" fmla="*/ 393805 w 787610"/>
                <a:gd name="connsiteY1" fmla="*/ 0 h 808708"/>
                <a:gd name="connsiteX2" fmla="*/ 787610 w 787610"/>
                <a:gd name="connsiteY2" fmla="*/ 404354 h 808708"/>
                <a:gd name="connsiteX3" fmla="*/ 393805 w 787610"/>
                <a:gd name="connsiteY3" fmla="*/ 808708 h 808708"/>
                <a:gd name="connsiteX4" fmla="*/ 0 w 787610"/>
                <a:gd name="connsiteY4" fmla="*/ 404354 h 808708"/>
                <a:gd name="connsiteX0" fmla="*/ 422 w 788032"/>
                <a:gd name="connsiteY0" fmla="*/ 495794 h 900148"/>
                <a:gd name="connsiteX1" fmla="*/ 340887 w 788032"/>
                <a:gd name="connsiteY1" fmla="*/ 0 h 900148"/>
                <a:gd name="connsiteX2" fmla="*/ 788032 w 788032"/>
                <a:gd name="connsiteY2" fmla="*/ 495794 h 900148"/>
                <a:gd name="connsiteX3" fmla="*/ 394227 w 788032"/>
                <a:gd name="connsiteY3" fmla="*/ 900148 h 900148"/>
                <a:gd name="connsiteX4" fmla="*/ 422 w 788032"/>
                <a:gd name="connsiteY4" fmla="*/ 495794 h 900148"/>
                <a:gd name="connsiteX0" fmla="*/ 272 w 825982"/>
                <a:gd name="connsiteY0" fmla="*/ 495915 h 900559"/>
                <a:gd name="connsiteX1" fmla="*/ 340737 w 825982"/>
                <a:gd name="connsiteY1" fmla="*/ 121 h 900559"/>
                <a:gd name="connsiteX2" fmla="*/ 825982 w 825982"/>
                <a:gd name="connsiteY2" fmla="*/ 541635 h 900559"/>
                <a:gd name="connsiteX3" fmla="*/ 394077 w 825982"/>
                <a:gd name="connsiteY3" fmla="*/ 900269 h 900559"/>
                <a:gd name="connsiteX4" fmla="*/ 272 w 825982"/>
                <a:gd name="connsiteY4" fmla="*/ 495915 h 900559"/>
                <a:gd name="connsiteX0" fmla="*/ 7 w 825717"/>
                <a:gd name="connsiteY0" fmla="*/ 495915 h 908165"/>
                <a:gd name="connsiteX1" fmla="*/ 340472 w 825717"/>
                <a:gd name="connsiteY1" fmla="*/ 121 h 908165"/>
                <a:gd name="connsiteX2" fmla="*/ 825717 w 825717"/>
                <a:gd name="connsiteY2" fmla="*/ 541635 h 908165"/>
                <a:gd name="connsiteX3" fmla="*/ 332852 w 825717"/>
                <a:gd name="connsiteY3" fmla="*/ 907889 h 908165"/>
                <a:gd name="connsiteX4" fmla="*/ 7 w 825717"/>
                <a:gd name="connsiteY4" fmla="*/ 495915 h 908165"/>
                <a:gd name="connsiteX0" fmla="*/ 5 w 840955"/>
                <a:gd name="connsiteY0" fmla="*/ 405690 h 911211"/>
                <a:gd name="connsiteX1" fmla="*/ 355710 w 840955"/>
                <a:gd name="connsiteY1" fmla="*/ 1336 h 911211"/>
                <a:gd name="connsiteX2" fmla="*/ 840955 w 840955"/>
                <a:gd name="connsiteY2" fmla="*/ 542850 h 911211"/>
                <a:gd name="connsiteX3" fmla="*/ 348090 w 840955"/>
                <a:gd name="connsiteY3" fmla="*/ 909104 h 911211"/>
                <a:gd name="connsiteX4" fmla="*/ 5 w 840955"/>
                <a:gd name="connsiteY4" fmla="*/ 405690 h 911211"/>
                <a:gd name="connsiteX0" fmla="*/ 5 w 840955"/>
                <a:gd name="connsiteY0" fmla="*/ 405690 h 911597"/>
                <a:gd name="connsiteX1" fmla="*/ 355710 w 840955"/>
                <a:gd name="connsiteY1" fmla="*/ 1336 h 911597"/>
                <a:gd name="connsiteX2" fmla="*/ 840955 w 840955"/>
                <a:gd name="connsiteY2" fmla="*/ 542850 h 911597"/>
                <a:gd name="connsiteX3" fmla="*/ 348090 w 840955"/>
                <a:gd name="connsiteY3" fmla="*/ 909104 h 911597"/>
                <a:gd name="connsiteX4" fmla="*/ 5 w 840955"/>
                <a:gd name="connsiteY4" fmla="*/ 405690 h 911597"/>
                <a:gd name="connsiteX0" fmla="*/ 7 w 840957"/>
                <a:gd name="connsiteY0" fmla="*/ 405690 h 909444"/>
                <a:gd name="connsiteX1" fmla="*/ 355712 w 840957"/>
                <a:gd name="connsiteY1" fmla="*/ 1336 h 909444"/>
                <a:gd name="connsiteX2" fmla="*/ 840957 w 840957"/>
                <a:gd name="connsiteY2" fmla="*/ 542850 h 909444"/>
                <a:gd name="connsiteX3" fmla="*/ 348092 w 840957"/>
                <a:gd name="connsiteY3" fmla="*/ 909104 h 909444"/>
                <a:gd name="connsiteX4" fmla="*/ 7 w 840957"/>
                <a:gd name="connsiteY4" fmla="*/ 405690 h 909444"/>
                <a:gd name="connsiteX0" fmla="*/ 7 w 840957"/>
                <a:gd name="connsiteY0" fmla="*/ 404486 h 908240"/>
                <a:gd name="connsiteX1" fmla="*/ 355712 w 840957"/>
                <a:gd name="connsiteY1" fmla="*/ 132 h 908240"/>
                <a:gd name="connsiteX2" fmla="*/ 840957 w 840957"/>
                <a:gd name="connsiteY2" fmla="*/ 541646 h 908240"/>
                <a:gd name="connsiteX3" fmla="*/ 348092 w 840957"/>
                <a:gd name="connsiteY3" fmla="*/ 907900 h 908240"/>
                <a:gd name="connsiteX4" fmla="*/ 7 w 840957"/>
                <a:gd name="connsiteY4" fmla="*/ 404486 h 908240"/>
                <a:gd name="connsiteX0" fmla="*/ 8151 w 849101"/>
                <a:gd name="connsiteY0" fmla="*/ 404486 h 908240"/>
                <a:gd name="connsiteX1" fmla="*/ 363856 w 849101"/>
                <a:gd name="connsiteY1" fmla="*/ 132 h 908240"/>
                <a:gd name="connsiteX2" fmla="*/ 849101 w 849101"/>
                <a:gd name="connsiteY2" fmla="*/ 541646 h 908240"/>
                <a:gd name="connsiteX3" fmla="*/ 356236 w 849101"/>
                <a:gd name="connsiteY3" fmla="*/ 907900 h 908240"/>
                <a:gd name="connsiteX4" fmla="*/ 8151 w 849101"/>
                <a:gd name="connsiteY4" fmla="*/ 404486 h 908240"/>
                <a:gd name="connsiteX0" fmla="*/ 8151 w 849101"/>
                <a:gd name="connsiteY0" fmla="*/ 404486 h 910988"/>
                <a:gd name="connsiteX1" fmla="*/ 363856 w 849101"/>
                <a:gd name="connsiteY1" fmla="*/ 132 h 910988"/>
                <a:gd name="connsiteX2" fmla="*/ 849101 w 849101"/>
                <a:gd name="connsiteY2" fmla="*/ 541646 h 910988"/>
                <a:gd name="connsiteX3" fmla="*/ 356236 w 849101"/>
                <a:gd name="connsiteY3" fmla="*/ 907900 h 910988"/>
                <a:gd name="connsiteX4" fmla="*/ 8151 w 849101"/>
                <a:gd name="connsiteY4" fmla="*/ 404486 h 910988"/>
                <a:gd name="connsiteX0" fmla="*/ 347 w 841297"/>
                <a:gd name="connsiteY0" fmla="*/ 404486 h 888602"/>
                <a:gd name="connsiteX1" fmla="*/ 356052 w 841297"/>
                <a:gd name="connsiteY1" fmla="*/ 132 h 888602"/>
                <a:gd name="connsiteX2" fmla="*/ 841297 w 841297"/>
                <a:gd name="connsiteY2" fmla="*/ 541646 h 888602"/>
                <a:gd name="connsiteX3" fmla="*/ 409392 w 841297"/>
                <a:gd name="connsiteY3" fmla="*/ 885040 h 888602"/>
                <a:gd name="connsiteX4" fmla="*/ 347 w 841297"/>
                <a:gd name="connsiteY4" fmla="*/ 404486 h 888602"/>
                <a:gd name="connsiteX0" fmla="*/ 347 w 841297"/>
                <a:gd name="connsiteY0" fmla="*/ 404486 h 885085"/>
                <a:gd name="connsiteX1" fmla="*/ 356052 w 841297"/>
                <a:gd name="connsiteY1" fmla="*/ 132 h 885085"/>
                <a:gd name="connsiteX2" fmla="*/ 841297 w 841297"/>
                <a:gd name="connsiteY2" fmla="*/ 541646 h 885085"/>
                <a:gd name="connsiteX3" fmla="*/ 409392 w 841297"/>
                <a:gd name="connsiteY3" fmla="*/ 885040 h 885085"/>
                <a:gd name="connsiteX4" fmla="*/ 347 w 841297"/>
                <a:gd name="connsiteY4" fmla="*/ 404486 h 885085"/>
                <a:gd name="connsiteX0" fmla="*/ 710 w 841660"/>
                <a:gd name="connsiteY0" fmla="*/ 404354 h 884953"/>
                <a:gd name="connsiteX1" fmla="*/ 356415 w 841660"/>
                <a:gd name="connsiteY1" fmla="*/ 0 h 884953"/>
                <a:gd name="connsiteX2" fmla="*/ 841660 w 841660"/>
                <a:gd name="connsiteY2" fmla="*/ 541514 h 884953"/>
                <a:gd name="connsiteX3" fmla="*/ 409755 w 841660"/>
                <a:gd name="connsiteY3" fmla="*/ 884908 h 884953"/>
                <a:gd name="connsiteX4" fmla="*/ 710 w 841660"/>
                <a:gd name="connsiteY4" fmla="*/ 404354 h 884953"/>
                <a:gd name="connsiteX0" fmla="*/ 250 w 803100"/>
                <a:gd name="connsiteY0" fmla="*/ 404515 h 885291"/>
                <a:gd name="connsiteX1" fmla="*/ 355955 w 803100"/>
                <a:gd name="connsiteY1" fmla="*/ 161 h 885291"/>
                <a:gd name="connsiteX2" fmla="*/ 803100 w 803100"/>
                <a:gd name="connsiteY2" fmla="*/ 450235 h 885291"/>
                <a:gd name="connsiteX3" fmla="*/ 409295 w 803100"/>
                <a:gd name="connsiteY3" fmla="*/ 885069 h 885291"/>
                <a:gd name="connsiteX4" fmla="*/ 250 w 803100"/>
                <a:gd name="connsiteY4" fmla="*/ 404515 h 885291"/>
                <a:gd name="connsiteX0" fmla="*/ 1652 w 804502"/>
                <a:gd name="connsiteY0" fmla="*/ 404586 h 885362"/>
                <a:gd name="connsiteX1" fmla="*/ 357357 w 804502"/>
                <a:gd name="connsiteY1" fmla="*/ 232 h 885362"/>
                <a:gd name="connsiteX2" fmla="*/ 804502 w 804502"/>
                <a:gd name="connsiteY2" fmla="*/ 450306 h 885362"/>
                <a:gd name="connsiteX3" fmla="*/ 410697 w 804502"/>
                <a:gd name="connsiteY3" fmla="*/ 885140 h 885362"/>
                <a:gd name="connsiteX4" fmla="*/ 1652 w 804502"/>
                <a:gd name="connsiteY4" fmla="*/ 404586 h 885362"/>
                <a:gd name="connsiteX0" fmla="*/ 1652 w 804502"/>
                <a:gd name="connsiteY0" fmla="*/ 480637 h 885096"/>
                <a:gd name="connsiteX1" fmla="*/ 357357 w 804502"/>
                <a:gd name="connsiteY1" fmla="*/ 83 h 885096"/>
                <a:gd name="connsiteX2" fmla="*/ 804502 w 804502"/>
                <a:gd name="connsiteY2" fmla="*/ 450157 h 885096"/>
                <a:gd name="connsiteX3" fmla="*/ 410697 w 804502"/>
                <a:gd name="connsiteY3" fmla="*/ 884991 h 885096"/>
                <a:gd name="connsiteX4" fmla="*/ 1652 w 804502"/>
                <a:gd name="connsiteY4" fmla="*/ 480637 h 885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502" h="885096">
                  <a:moveTo>
                    <a:pt x="1652" y="480637"/>
                  </a:moveTo>
                  <a:cubicBezTo>
                    <a:pt x="-22478" y="249332"/>
                    <a:pt x="223549" y="5163"/>
                    <a:pt x="357357" y="83"/>
                  </a:cubicBezTo>
                  <a:cubicBezTo>
                    <a:pt x="491165" y="-4997"/>
                    <a:pt x="804502" y="226838"/>
                    <a:pt x="804502" y="450157"/>
                  </a:cubicBezTo>
                  <a:cubicBezTo>
                    <a:pt x="796882" y="703956"/>
                    <a:pt x="544505" y="879911"/>
                    <a:pt x="410697" y="884991"/>
                  </a:cubicBezTo>
                  <a:cubicBezTo>
                    <a:pt x="276889" y="890071"/>
                    <a:pt x="25782" y="711942"/>
                    <a:pt x="1652" y="480637"/>
                  </a:cubicBezTo>
                  <a:close/>
                </a:path>
              </a:pathLst>
            </a:custGeom>
            <a:solidFill>
              <a:srgbClr val="E97132">
                <a:lumMod val="20000"/>
                <a:lumOff val="80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93" name="Ellipse 8">
              <a:extLst>
                <a:ext uri="{FF2B5EF4-FFF2-40B4-BE49-F238E27FC236}">
                  <a16:creationId xmlns:a16="http://schemas.microsoft.com/office/drawing/2014/main" id="{3A6FBA0A-D67B-644F-8905-C8BFBB4D86EF}"/>
                </a:ext>
              </a:extLst>
            </p:cNvPr>
            <p:cNvSpPr/>
            <p:nvPr/>
          </p:nvSpPr>
          <p:spPr>
            <a:xfrm rot="16993612">
              <a:off x="1136340" y="3390993"/>
              <a:ext cx="120376" cy="107103"/>
            </a:xfrm>
            <a:custGeom>
              <a:avLst/>
              <a:gdLst>
                <a:gd name="connsiteX0" fmla="*/ 0 w 289560"/>
                <a:gd name="connsiteY0" fmla="*/ 128863 h 257726"/>
                <a:gd name="connsiteX1" fmla="*/ 144780 w 289560"/>
                <a:gd name="connsiteY1" fmla="*/ 0 h 257726"/>
                <a:gd name="connsiteX2" fmla="*/ 289560 w 289560"/>
                <a:gd name="connsiteY2" fmla="*/ 128863 h 257726"/>
                <a:gd name="connsiteX3" fmla="*/ 144780 w 289560"/>
                <a:gd name="connsiteY3" fmla="*/ 257726 h 257726"/>
                <a:gd name="connsiteX4" fmla="*/ 0 w 289560"/>
                <a:gd name="connsiteY4" fmla="*/ 128863 h 257726"/>
                <a:gd name="connsiteX0" fmla="*/ 0 w 350520"/>
                <a:gd name="connsiteY0" fmla="*/ 130108 h 264468"/>
                <a:gd name="connsiteX1" fmla="*/ 144780 w 350520"/>
                <a:gd name="connsiteY1" fmla="*/ 1245 h 264468"/>
                <a:gd name="connsiteX2" fmla="*/ 350520 w 350520"/>
                <a:gd name="connsiteY2" fmla="*/ 198688 h 264468"/>
                <a:gd name="connsiteX3" fmla="*/ 144780 w 350520"/>
                <a:gd name="connsiteY3" fmla="*/ 258971 h 264468"/>
                <a:gd name="connsiteX4" fmla="*/ 0 w 350520"/>
                <a:gd name="connsiteY4" fmla="*/ 130108 h 264468"/>
                <a:gd name="connsiteX0" fmla="*/ 0 w 366953"/>
                <a:gd name="connsiteY0" fmla="*/ 130108 h 264468"/>
                <a:gd name="connsiteX1" fmla="*/ 144780 w 366953"/>
                <a:gd name="connsiteY1" fmla="*/ 1245 h 264468"/>
                <a:gd name="connsiteX2" fmla="*/ 350520 w 366953"/>
                <a:gd name="connsiteY2" fmla="*/ 198688 h 264468"/>
                <a:gd name="connsiteX3" fmla="*/ 144780 w 366953"/>
                <a:gd name="connsiteY3" fmla="*/ 258971 h 264468"/>
                <a:gd name="connsiteX4" fmla="*/ 0 w 366953"/>
                <a:gd name="connsiteY4" fmla="*/ 130108 h 264468"/>
                <a:gd name="connsiteX0" fmla="*/ 0 w 366953"/>
                <a:gd name="connsiteY0" fmla="*/ 130108 h 301801"/>
                <a:gd name="connsiteX1" fmla="*/ 144780 w 366953"/>
                <a:gd name="connsiteY1" fmla="*/ 1245 h 301801"/>
                <a:gd name="connsiteX2" fmla="*/ 350520 w 366953"/>
                <a:gd name="connsiteY2" fmla="*/ 198688 h 301801"/>
                <a:gd name="connsiteX3" fmla="*/ 144780 w 366953"/>
                <a:gd name="connsiteY3" fmla="*/ 258971 h 301801"/>
                <a:gd name="connsiteX4" fmla="*/ 0 w 366953"/>
                <a:gd name="connsiteY4" fmla="*/ 130108 h 301801"/>
                <a:gd name="connsiteX0" fmla="*/ 0 w 366953"/>
                <a:gd name="connsiteY0" fmla="*/ 130108 h 311013"/>
                <a:gd name="connsiteX1" fmla="*/ 144780 w 366953"/>
                <a:gd name="connsiteY1" fmla="*/ 1245 h 311013"/>
                <a:gd name="connsiteX2" fmla="*/ 350520 w 366953"/>
                <a:gd name="connsiteY2" fmla="*/ 198688 h 311013"/>
                <a:gd name="connsiteX3" fmla="*/ 144780 w 366953"/>
                <a:gd name="connsiteY3" fmla="*/ 258971 h 311013"/>
                <a:gd name="connsiteX4" fmla="*/ 0 w 366953"/>
                <a:gd name="connsiteY4" fmla="*/ 130108 h 311013"/>
                <a:gd name="connsiteX0" fmla="*/ 0 w 366953"/>
                <a:gd name="connsiteY0" fmla="*/ 130108 h 294744"/>
                <a:gd name="connsiteX1" fmla="*/ 144780 w 366953"/>
                <a:gd name="connsiteY1" fmla="*/ 1245 h 294744"/>
                <a:gd name="connsiteX2" fmla="*/ 350520 w 366953"/>
                <a:gd name="connsiteY2" fmla="*/ 198688 h 294744"/>
                <a:gd name="connsiteX3" fmla="*/ 144780 w 366953"/>
                <a:gd name="connsiteY3" fmla="*/ 258971 h 294744"/>
                <a:gd name="connsiteX4" fmla="*/ 0 w 366953"/>
                <a:gd name="connsiteY4" fmla="*/ 130108 h 294744"/>
                <a:gd name="connsiteX0" fmla="*/ 0 w 366953"/>
                <a:gd name="connsiteY0" fmla="*/ 130108 h 280931"/>
                <a:gd name="connsiteX1" fmla="*/ 144780 w 366953"/>
                <a:gd name="connsiteY1" fmla="*/ 1245 h 280931"/>
                <a:gd name="connsiteX2" fmla="*/ 350520 w 366953"/>
                <a:gd name="connsiteY2" fmla="*/ 198688 h 280931"/>
                <a:gd name="connsiteX3" fmla="*/ 144780 w 366953"/>
                <a:gd name="connsiteY3" fmla="*/ 258971 h 280931"/>
                <a:gd name="connsiteX4" fmla="*/ 0 w 366953"/>
                <a:gd name="connsiteY4" fmla="*/ 130108 h 280931"/>
                <a:gd name="connsiteX0" fmla="*/ 0 w 366953"/>
                <a:gd name="connsiteY0" fmla="*/ 130108 h 272031"/>
                <a:gd name="connsiteX1" fmla="*/ 144780 w 366953"/>
                <a:gd name="connsiteY1" fmla="*/ 1245 h 272031"/>
                <a:gd name="connsiteX2" fmla="*/ 350520 w 366953"/>
                <a:gd name="connsiteY2" fmla="*/ 198688 h 272031"/>
                <a:gd name="connsiteX3" fmla="*/ 144780 w 366953"/>
                <a:gd name="connsiteY3" fmla="*/ 258971 h 272031"/>
                <a:gd name="connsiteX4" fmla="*/ 0 w 366953"/>
                <a:gd name="connsiteY4" fmla="*/ 130108 h 272031"/>
                <a:gd name="connsiteX0" fmla="*/ 0 w 299823"/>
                <a:gd name="connsiteY0" fmla="*/ 129532 h 266288"/>
                <a:gd name="connsiteX1" fmla="*/ 144780 w 299823"/>
                <a:gd name="connsiteY1" fmla="*/ 669 h 266288"/>
                <a:gd name="connsiteX2" fmla="*/ 279027 w 299823"/>
                <a:gd name="connsiteY2" fmla="*/ 177762 h 266288"/>
                <a:gd name="connsiteX3" fmla="*/ 144780 w 299823"/>
                <a:gd name="connsiteY3" fmla="*/ 258395 h 266288"/>
                <a:gd name="connsiteX4" fmla="*/ 0 w 299823"/>
                <a:gd name="connsiteY4" fmla="*/ 129532 h 266288"/>
                <a:gd name="connsiteX0" fmla="*/ 0 w 281514"/>
                <a:gd name="connsiteY0" fmla="*/ 129532 h 266289"/>
                <a:gd name="connsiteX1" fmla="*/ 144780 w 281514"/>
                <a:gd name="connsiteY1" fmla="*/ 669 h 266289"/>
                <a:gd name="connsiteX2" fmla="*/ 279027 w 281514"/>
                <a:gd name="connsiteY2" fmla="*/ 177762 h 266289"/>
                <a:gd name="connsiteX3" fmla="*/ 144780 w 281514"/>
                <a:gd name="connsiteY3" fmla="*/ 258395 h 266289"/>
                <a:gd name="connsiteX4" fmla="*/ 0 w 281514"/>
                <a:gd name="connsiteY4" fmla="*/ 129532 h 266289"/>
                <a:gd name="connsiteX0" fmla="*/ 0 w 303018"/>
                <a:gd name="connsiteY0" fmla="*/ 129288 h 260020"/>
                <a:gd name="connsiteX1" fmla="*/ 144780 w 303018"/>
                <a:gd name="connsiteY1" fmla="*/ 425 h 260020"/>
                <a:gd name="connsiteX2" fmla="*/ 300850 w 303018"/>
                <a:gd name="connsiteY2" fmla="*/ 155500 h 260020"/>
                <a:gd name="connsiteX3" fmla="*/ 144780 w 303018"/>
                <a:gd name="connsiteY3" fmla="*/ 258151 h 260020"/>
                <a:gd name="connsiteX4" fmla="*/ 0 w 303018"/>
                <a:gd name="connsiteY4" fmla="*/ 129288 h 260020"/>
                <a:gd name="connsiteX0" fmla="*/ 0 w 304877"/>
                <a:gd name="connsiteY0" fmla="*/ 129288 h 263139"/>
                <a:gd name="connsiteX1" fmla="*/ 144780 w 304877"/>
                <a:gd name="connsiteY1" fmla="*/ 425 h 263139"/>
                <a:gd name="connsiteX2" fmla="*/ 300850 w 304877"/>
                <a:gd name="connsiteY2" fmla="*/ 155500 h 263139"/>
                <a:gd name="connsiteX3" fmla="*/ 144780 w 304877"/>
                <a:gd name="connsiteY3" fmla="*/ 258151 h 263139"/>
                <a:gd name="connsiteX4" fmla="*/ 0 w 304877"/>
                <a:gd name="connsiteY4" fmla="*/ 129288 h 263139"/>
                <a:gd name="connsiteX0" fmla="*/ 793 w 305670"/>
                <a:gd name="connsiteY0" fmla="*/ 129288 h 263139"/>
                <a:gd name="connsiteX1" fmla="*/ 145573 w 305670"/>
                <a:gd name="connsiteY1" fmla="*/ 425 h 263139"/>
                <a:gd name="connsiteX2" fmla="*/ 301643 w 305670"/>
                <a:gd name="connsiteY2" fmla="*/ 155500 h 263139"/>
                <a:gd name="connsiteX3" fmla="*/ 145573 w 305670"/>
                <a:gd name="connsiteY3" fmla="*/ 258151 h 263139"/>
                <a:gd name="connsiteX4" fmla="*/ 793 w 305670"/>
                <a:gd name="connsiteY4" fmla="*/ 129288 h 263139"/>
                <a:gd name="connsiteX0" fmla="*/ 64 w 304941"/>
                <a:gd name="connsiteY0" fmla="*/ 131126 h 264977"/>
                <a:gd name="connsiteX1" fmla="*/ 162215 w 304941"/>
                <a:gd name="connsiteY1" fmla="*/ 150 h 264977"/>
                <a:gd name="connsiteX2" fmla="*/ 300914 w 304941"/>
                <a:gd name="connsiteY2" fmla="*/ 157338 h 264977"/>
                <a:gd name="connsiteX3" fmla="*/ 144844 w 304941"/>
                <a:gd name="connsiteY3" fmla="*/ 259989 h 264977"/>
                <a:gd name="connsiteX4" fmla="*/ 64 w 304941"/>
                <a:gd name="connsiteY4" fmla="*/ 131126 h 264977"/>
                <a:gd name="connsiteX0" fmla="*/ 64 w 304941"/>
                <a:gd name="connsiteY0" fmla="*/ 132583 h 266434"/>
                <a:gd name="connsiteX1" fmla="*/ 162215 w 304941"/>
                <a:gd name="connsiteY1" fmla="*/ 1607 h 266434"/>
                <a:gd name="connsiteX2" fmla="*/ 300914 w 304941"/>
                <a:gd name="connsiteY2" fmla="*/ 158795 h 266434"/>
                <a:gd name="connsiteX3" fmla="*/ 144844 w 304941"/>
                <a:gd name="connsiteY3" fmla="*/ 261446 h 266434"/>
                <a:gd name="connsiteX4" fmla="*/ 64 w 304941"/>
                <a:gd name="connsiteY4" fmla="*/ 132583 h 266434"/>
                <a:gd name="connsiteX0" fmla="*/ 64 w 304941"/>
                <a:gd name="connsiteY0" fmla="*/ 132583 h 266434"/>
                <a:gd name="connsiteX1" fmla="*/ 162215 w 304941"/>
                <a:gd name="connsiteY1" fmla="*/ 1607 h 266434"/>
                <a:gd name="connsiteX2" fmla="*/ 300914 w 304941"/>
                <a:gd name="connsiteY2" fmla="*/ 158795 h 266434"/>
                <a:gd name="connsiteX3" fmla="*/ 144844 w 304941"/>
                <a:gd name="connsiteY3" fmla="*/ 261446 h 266434"/>
                <a:gd name="connsiteX4" fmla="*/ 64 w 304941"/>
                <a:gd name="connsiteY4" fmla="*/ 132583 h 266434"/>
                <a:gd name="connsiteX0" fmla="*/ 64 w 300914"/>
                <a:gd name="connsiteY0" fmla="*/ 132583 h 271872"/>
                <a:gd name="connsiteX1" fmla="*/ 162215 w 300914"/>
                <a:gd name="connsiteY1" fmla="*/ 1607 h 271872"/>
                <a:gd name="connsiteX2" fmla="*/ 300914 w 300914"/>
                <a:gd name="connsiteY2" fmla="*/ 158795 h 271872"/>
                <a:gd name="connsiteX3" fmla="*/ 144844 w 300914"/>
                <a:gd name="connsiteY3" fmla="*/ 261446 h 271872"/>
                <a:gd name="connsiteX4" fmla="*/ 64 w 300914"/>
                <a:gd name="connsiteY4" fmla="*/ 132583 h 271872"/>
                <a:gd name="connsiteX0" fmla="*/ 13737 w 314587"/>
                <a:gd name="connsiteY0" fmla="*/ 133586 h 272875"/>
                <a:gd name="connsiteX1" fmla="*/ 175888 w 314587"/>
                <a:gd name="connsiteY1" fmla="*/ 2610 h 272875"/>
                <a:gd name="connsiteX2" fmla="*/ 314587 w 314587"/>
                <a:gd name="connsiteY2" fmla="*/ 159798 h 272875"/>
                <a:gd name="connsiteX3" fmla="*/ 158517 w 314587"/>
                <a:gd name="connsiteY3" fmla="*/ 262449 h 272875"/>
                <a:gd name="connsiteX4" fmla="*/ 13737 w 314587"/>
                <a:gd name="connsiteY4" fmla="*/ 133586 h 272875"/>
                <a:gd name="connsiteX0" fmla="*/ 211 w 301061"/>
                <a:gd name="connsiteY0" fmla="*/ 134092 h 273381"/>
                <a:gd name="connsiteX1" fmla="*/ 162362 w 301061"/>
                <a:gd name="connsiteY1" fmla="*/ 3116 h 273381"/>
                <a:gd name="connsiteX2" fmla="*/ 301061 w 301061"/>
                <a:gd name="connsiteY2" fmla="*/ 160304 h 273381"/>
                <a:gd name="connsiteX3" fmla="*/ 144991 w 301061"/>
                <a:gd name="connsiteY3" fmla="*/ 262955 h 273381"/>
                <a:gd name="connsiteX4" fmla="*/ 211 w 301061"/>
                <a:gd name="connsiteY4" fmla="*/ 134092 h 273381"/>
                <a:gd name="connsiteX0" fmla="*/ 3537 w 304387"/>
                <a:gd name="connsiteY0" fmla="*/ 134001 h 273290"/>
                <a:gd name="connsiteX1" fmla="*/ 165688 w 304387"/>
                <a:gd name="connsiteY1" fmla="*/ 3025 h 273290"/>
                <a:gd name="connsiteX2" fmla="*/ 304387 w 304387"/>
                <a:gd name="connsiteY2" fmla="*/ 160213 h 273290"/>
                <a:gd name="connsiteX3" fmla="*/ 148317 w 304387"/>
                <a:gd name="connsiteY3" fmla="*/ 262864 h 273290"/>
                <a:gd name="connsiteX4" fmla="*/ 3537 w 304387"/>
                <a:gd name="connsiteY4" fmla="*/ 134001 h 273290"/>
                <a:gd name="connsiteX0" fmla="*/ 211 w 301061"/>
                <a:gd name="connsiteY0" fmla="*/ 134092 h 273381"/>
                <a:gd name="connsiteX1" fmla="*/ 162362 w 301061"/>
                <a:gd name="connsiteY1" fmla="*/ 3116 h 273381"/>
                <a:gd name="connsiteX2" fmla="*/ 301061 w 301061"/>
                <a:gd name="connsiteY2" fmla="*/ 160304 h 273381"/>
                <a:gd name="connsiteX3" fmla="*/ 144991 w 301061"/>
                <a:gd name="connsiteY3" fmla="*/ 262955 h 273381"/>
                <a:gd name="connsiteX4" fmla="*/ 211 w 301061"/>
                <a:gd name="connsiteY4" fmla="*/ 134092 h 273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61" h="273381">
                  <a:moveTo>
                    <a:pt x="211" y="134092"/>
                  </a:moveTo>
                  <a:cubicBezTo>
                    <a:pt x="5613" y="31007"/>
                    <a:pt x="68884" y="-12579"/>
                    <a:pt x="162362" y="3116"/>
                  </a:cubicBezTo>
                  <a:cubicBezTo>
                    <a:pt x="255840" y="18811"/>
                    <a:pt x="279981" y="-21720"/>
                    <a:pt x="301061" y="160304"/>
                  </a:cubicBezTo>
                  <a:cubicBezTo>
                    <a:pt x="264789" y="315416"/>
                    <a:pt x="195133" y="267324"/>
                    <a:pt x="144991" y="262955"/>
                  </a:cubicBezTo>
                  <a:cubicBezTo>
                    <a:pt x="94849" y="258586"/>
                    <a:pt x="-5191" y="237177"/>
                    <a:pt x="211" y="134092"/>
                  </a:cubicBezTo>
                  <a:close/>
                </a:path>
              </a:pathLst>
            </a:custGeom>
            <a:gradFill flip="none" rotWithShape="1">
              <a:gsLst>
                <a:gs pos="0">
                  <a:srgbClr val="E97132">
                    <a:lumMod val="40000"/>
                    <a:lumOff val="60000"/>
                    <a:shade val="30000"/>
                    <a:satMod val="115000"/>
                  </a:srgbClr>
                </a:gs>
                <a:gs pos="50000">
                  <a:srgbClr val="E97132">
                    <a:lumMod val="40000"/>
                    <a:lumOff val="60000"/>
                    <a:shade val="67500"/>
                    <a:satMod val="115000"/>
                  </a:srgbClr>
                </a:gs>
                <a:gs pos="100000">
                  <a:srgbClr val="E97132">
                    <a:lumMod val="40000"/>
                    <a:lumOff val="60000"/>
                    <a:shade val="100000"/>
                    <a:satMod val="115000"/>
                  </a:srgbClr>
                </a:gs>
              </a:gsLst>
              <a:path path="circle">
                <a:fillToRect l="100000" b="100000"/>
              </a:path>
              <a:tileRect t="-100000" r="-100000"/>
            </a:gra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14" name="TextBox 29">
            <a:extLst>
              <a:ext uri="{FF2B5EF4-FFF2-40B4-BE49-F238E27FC236}">
                <a16:creationId xmlns:a16="http://schemas.microsoft.com/office/drawing/2014/main" id="{7E658F67-E5D8-66B2-D2E2-B2863E69302C}"/>
              </a:ext>
            </a:extLst>
          </p:cNvPr>
          <p:cNvSpPr txBox="1"/>
          <p:nvPr/>
        </p:nvSpPr>
        <p:spPr>
          <a:xfrm>
            <a:off x="0"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err="1">
                <a:latin typeface="Arial" panose="020B0604020202020204" pitchFamily="34" charset="0"/>
                <a:cs typeface="Arial" panose="020B0604020202020204" pitchFamily="34" charset="0"/>
              </a:rPr>
              <a:t>Bignard</a:t>
            </a:r>
            <a:r>
              <a:rPr lang="en-US" sz="1000" dirty="0">
                <a:latin typeface="Arial" panose="020B0604020202020204" pitchFamily="34" charset="0"/>
                <a:cs typeface="Arial" panose="020B0604020202020204" pitchFamily="34" charset="0"/>
              </a:rPr>
              <a:t> J. et al., ESOT Congress 2025 (Abstract 2229)</a:t>
            </a:r>
            <a:endParaRPr lang="fr-FR" sz="1000" dirty="0">
              <a:latin typeface="Arial" panose="020B0604020202020204" pitchFamily="34" charset="0"/>
              <a:cs typeface="Arial" panose="020B0604020202020204" pitchFamily="34" charset="0"/>
            </a:endParaRPr>
          </a:p>
        </p:txBody>
      </p:sp>
      <p:grpSp>
        <p:nvGrpSpPr>
          <p:cNvPr id="15" name="Groupe 1">
            <a:extLst>
              <a:ext uri="{FF2B5EF4-FFF2-40B4-BE49-F238E27FC236}">
                <a16:creationId xmlns:a16="http://schemas.microsoft.com/office/drawing/2014/main" id="{C33B2A05-3DFF-D69B-A94B-4C27C2491733}"/>
              </a:ext>
            </a:extLst>
          </p:cNvPr>
          <p:cNvGrpSpPr/>
          <p:nvPr/>
        </p:nvGrpSpPr>
        <p:grpSpPr>
          <a:xfrm>
            <a:off x="11575287" y="44389"/>
            <a:ext cx="525242" cy="509983"/>
            <a:chOff x="4213599" y="3634223"/>
            <a:chExt cx="485297" cy="471198"/>
          </a:xfrm>
        </p:grpSpPr>
        <p:sp>
          <p:nvSpPr>
            <p:cNvPr id="16" name="Ellipse 2">
              <a:hlinkClick r:id="rId3" action="ppaction://hlinksldjump"/>
              <a:extLst>
                <a:ext uri="{FF2B5EF4-FFF2-40B4-BE49-F238E27FC236}">
                  <a16:creationId xmlns:a16="http://schemas.microsoft.com/office/drawing/2014/main" id="{0CE6E416-9E20-2609-98A9-A242C46DD32D}"/>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7D35025E-0BEB-CFF8-8CEF-9DA86AEEA161}"/>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8" name="Forme libre : forme 15">
              <a:extLst>
                <a:ext uri="{FF2B5EF4-FFF2-40B4-BE49-F238E27FC236}">
                  <a16:creationId xmlns:a16="http://schemas.microsoft.com/office/drawing/2014/main" id="{F5306FAC-1505-253D-875F-7168CCB65C68}"/>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20430277-40CA-D7BB-6780-11DC9310F20F}"/>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0" name="Forme libre : forme 17">
              <a:extLst>
                <a:ext uri="{FF2B5EF4-FFF2-40B4-BE49-F238E27FC236}">
                  <a16:creationId xmlns:a16="http://schemas.microsoft.com/office/drawing/2014/main" id="{F37766E6-F4D9-EB5E-9A4D-074650ED0F68}"/>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21" name="Rectangle 20">
            <a:hlinkClick r:id="rId3" action="ppaction://hlinksldjump"/>
            <a:extLst>
              <a:ext uri="{FF2B5EF4-FFF2-40B4-BE49-F238E27FC236}">
                <a16:creationId xmlns:a16="http://schemas.microsoft.com/office/drawing/2014/main" id="{98A726EB-8710-78FD-2D94-85C95E88DF84}"/>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043220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81347-F9E2-C99F-B385-ACAF6825EA5B}"/>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958E92F3-DA20-595B-DD89-8887292DE4DC}"/>
              </a:ext>
            </a:extLst>
          </p:cNvPr>
          <p:cNvSpPr>
            <a:spLocks noGrp="1"/>
          </p:cNvSpPr>
          <p:nvPr>
            <p:ph type="title"/>
          </p:nvPr>
        </p:nvSpPr>
        <p:spPr>
          <a:xfrm>
            <a:off x="291634" y="286841"/>
            <a:ext cx="10804269" cy="402626"/>
          </a:xfrm>
        </p:spPr>
        <p:txBody>
          <a:bodyPr>
            <a:noAutofit/>
          </a:bodyPr>
          <a:lstStyle/>
          <a:p>
            <a:pPr algn="just"/>
            <a:r>
              <a:rPr lang="en-GB" sz="2800" dirty="0">
                <a:latin typeface="Arial" panose="020B0604020202020204" pitchFamily="34" charset="0"/>
                <a:cs typeface="Arial" panose="020B0604020202020204" pitchFamily="34" charset="0"/>
              </a:rPr>
              <a:t>Long term outcomes of pancreas transplantation alone from donation after circulatory death</a:t>
            </a:r>
          </a:p>
        </p:txBody>
      </p:sp>
      <p:sp>
        <p:nvSpPr>
          <p:cNvPr id="9" name="Rectangle 8">
            <a:extLst>
              <a:ext uri="{FF2B5EF4-FFF2-40B4-BE49-F238E27FC236}">
                <a16:creationId xmlns:a16="http://schemas.microsoft.com/office/drawing/2014/main" id="{11BA6CF0-490B-3FE4-5E6D-94A57A239D89}"/>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3B98F96-7302-91B8-6DC3-8E56F329CE35}"/>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857F528E-31FB-5E5B-66F4-9893EE8C5C3B}"/>
              </a:ext>
            </a:extLst>
          </p:cNvPr>
          <p:cNvSpPr txBox="1"/>
          <p:nvPr/>
        </p:nvSpPr>
        <p:spPr>
          <a:xfrm>
            <a:off x="254642" y="1007123"/>
            <a:ext cx="5108609" cy="2708434"/>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rPr>
              <a:t>Background</a:t>
            </a:r>
          </a:p>
          <a:p>
            <a:endParaRPr lang="en-GB" sz="1200"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dirty="0">
                <a:latin typeface="Arial" panose="020B0604020202020204" pitchFamily="34" charset="0"/>
                <a:cs typeface="Arial" panose="020B0604020202020204" pitchFamily="34" charset="0"/>
              </a:rPr>
              <a:t>Decreased graft survival and increased risk of postoperative complications are key factors contributing to the infrequent use of donation after circulatory death (DCD) in pancreas transplantation worldwide, due to assumed higher risk </a:t>
            </a:r>
          </a:p>
          <a:p>
            <a:pPr algn="just"/>
            <a:endParaRPr lang="en-GB"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dirty="0">
                <a:latin typeface="Arial" panose="020B0604020202020204" pitchFamily="34" charset="0"/>
                <a:cs typeface="Arial" panose="020B0604020202020204" pitchFamily="34" charset="0"/>
              </a:rPr>
              <a:t>This study aims to compare the outcomes associated with DCD and donation after brain death (DBD) in the context of pancreas transplantation alone (PTA) within a large, single-centre cohort </a:t>
            </a:r>
          </a:p>
        </p:txBody>
      </p:sp>
      <p:sp>
        <p:nvSpPr>
          <p:cNvPr id="10" name="ZoneTexte 9">
            <a:extLst>
              <a:ext uri="{FF2B5EF4-FFF2-40B4-BE49-F238E27FC236}">
                <a16:creationId xmlns:a16="http://schemas.microsoft.com/office/drawing/2014/main" id="{388BCF53-7414-5316-CE12-A32C742165CD}"/>
              </a:ext>
            </a:extLst>
          </p:cNvPr>
          <p:cNvSpPr txBox="1"/>
          <p:nvPr/>
        </p:nvSpPr>
        <p:spPr>
          <a:xfrm>
            <a:off x="233759" y="3753181"/>
            <a:ext cx="5108613"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rPr>
              <a:t>Methods</a:t>
            </a:r>
          </a:p>
        </p:txBody>
      </p:sp>
      <p:sp>
        <p:nvSpPr>
          <p:cNvPr id="11" name="Rectangle : coins arrondis 32">
            <a:extLst>
              <a:ext uri="{FF2B5EF4-FFF2-40B4-BE49-F238E27FC236}">
                <a16:creationId xmlns:a16="http://schemas.microsoft.com/office/drawing/2014/main" id="{201FF7B1-3C31-DA18-8B32-F1F384C8EC0F}"/>
              </a:ext>
            </a:extLst>
          </p:cNvPr>
          <p:cNvSpPr/>
          <p:nvPr/>
        </p:nvSpPr>
        <p:spPr>
          <a:xfrm>
            <a:off x="302365" y="5774587"/>
            <a:ext cx="5278647" cy="771030"/>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 coins arrondis 32">
            <a:extLst>
              <a:ext uri="{FF2B5EF4-FFF2-40B4-BE49-F238E27FC236}">
                <a16:creationId xmlns:a16="http://schemas.microsoft.com/office/drawing/2014/main" id="{F08D9889-15AC-9E91-5215-FCE2153E2906}"/>
              </a:ext>
            </a:extLst>
          </p:cNvPr>
          <p:cNvSpPr/>
          <p:nvPr/>
        </p:nvSpPr>
        <p:spPr>
          <a:xfrm>
            <a:off x="291634" y="4138043"/>
            <a:ext cx="5278648" cy="667126"/>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ZoneTexte 15">
            <a:extLst>
              <a:ext uri="{FF2B5EF4-FFF2-40B4-BE49-F238E27FC236}">
                <a16:creationId xmlns:a16="http://schemas.microsoft.com/office/drawing/2014/main" id="{40F8B388-BD56-BF0F-60E5-BBEE06861DDE}"/>
              </a:ext>
            </a:extLst>
          </p:cNvPr>
          <p:cNvSpPr txBox="1"/>
          <p:nvPr/>
        </p:nvSpPr>
        <p:spPr>
          <a:xfrm>
            <a:off x="365882" y="5733406"/>
            <a:ext cx="4997369" cy="7848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5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Statistical analysis</a:t>
            </a:r>
            <a:r>
              <a:rPr kumimoji="0" lang="en-GB" sz="15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Kaplan-Meier and Cox regression for analysis of graft survival and associated risk factors</a:t>
            </a:r>
          </a:p>
        </p:txBody>
      </p:sp>
      <p:sp>
        <p:nvSpPr>
          <p:cNvPr id="20" name="ZoneTexte 19">
            <a:extLst>
              <a:ext uri="{FF2B5EF4-FFF2-40B4-BE49-F238E27FC236}">
                <a16:creationId xmlns:a16="http://schemas.microsoft.com/office/drawing/2014/main" id="{53B806A3-308E-B3C1-1482-0782B0721677}"/>
              </a:ext>
            </a:extLst>
          </p:cNvPr>
          <p:cNvSpPr txBox="1"/>
          <p:nvPr/>
        </p:nvSpPr>
        <p:spPr>
          <a:xfrm>
            <a:off x="402876" y="4912852"/>
            <a:ext cx="4907664" cy="7848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5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Primary outcomes</a:t>
            </a:r>
            <a:r>
              <a:rPr kumimoji="0" lang="en-GB" sz="15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Comparison of DBD and DCD cohorts for demographic and transplant variables</a:t>
            </a:r>
          </a:p>
        </p:txBody>
      </p:sp>
      <p:sp>
        <p:nvSpPr>
          <p:cNvPr id="21" name="Rectangle : coins arrondis 32">
            <a:extLst>
              <a:ext uri="{FF2B5EF4-FFF2-40B4-BE49-F238E27FC236}">
                <a16:creationId xmlns:a16="http://schemas.microsoft.com/office/drawing/2014/main" id="{3852DC38-A329-D999-1888-88B91BC1B531}"/>
              </a:ext>
            </a:extLst>
          </p:cNvPr>
          <p:cNvSpPr/>
          <p:nvPr/>
        </p:nvSpPr>
        <p:spPr>
          <a:xfrm>
            <a:off x="291634" y="4922583"/>
            <a:ext cx="5278648" cy="713408"/>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2" name="Straight Connector 20">
            <a:extLst>
              <a:ext uri="{FF2B5EF4-FFF2-40B4-BE49-F238E27FC236}">
                <a16:creationId xmlns:a16="http://schemas.microsoft.com/office/drawing/2014/main" id="{FA4E6612-EAF7-32A8-A3A8-DDD656BAF1FB}"/>
              </a:ext>
            </a:extLst>
          </p:cNvPr>
          <p:cNvCxnSpPr>
            <a:cxnSpLocks/>
          </p:cNvCxnSpPr>
          <p:nvPr/>
        </p:nvCxnSpPr>
        <p:spPr>
          <a:xfrm>
            <a:off x="2957181" y="4794296"/>
            <a:ext cx="0" cy="128287"/>
          </a:xfrm>
          <a:prstGeom prst="line">
            <a:avLst/>
          </a:prstGeom>
          <a:ln w="38100">
            <a:solidFill>
              <a:srgbClr val="113986"/>
            </a:solidFill>
          </a:ln>
        </p:spPr>
        <p:style>
          <a:lnRef idx="1">
            <a:schemeClr val="dk1"/>
          </a:lnRef>
          <a:fillRef idx="0">
            <a:schemeClr val="dk1"/>
          </a:fillRef>
          <a:effectRef idx="0">
            <a:schemeClr val="dk1"/>
          </a:effectRef>
          <a:fontRef idx="minor">
            <a:schemeClr val="tx1"/>
          </a:fontRef>
        </p:style>
      </p:cxnSp>
      <p:sp>
        <p:nvSpPr>
          <p:cNvPr id="27" name="ZoneTexte 26">
            <a:extLst>
              <a:ext uri="{FF2B5EF4-FFF2-40B4-BE49-F238E27FC236}">
                <a16:creationId xmlns:a16="http://schemas.microsoft.com/office/drawing/2014/main" id="{49DF287A-2B22-F252-6EC4-11A405EFD3DC}"/>
              </a:ext>
            </a:extLst>
          </p:cNvPr>
          <p:cNvSpPr txBox="1"/>
          <p:nvPr/>
        </p:nvSpPr>
        <p:spPr>
          <a:xfrm>
            <a:off x="402876" y="3879409"/>
            <a:ext cx="5108611"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Study</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PTA recipients prospectively maintained database for the period from July 2004 to December 2024 </a:t>
            </a:r>
          </a:p>
        </p:txBody>
      </p:sp>
      <p:grpSp>
        <p:nvGrpSpPr>
          <p:cNvPr id="2" name="Groupe 1">
            <a:extLst>
              <a:ext uri="{FF2B5EF4-FFF2-40B4-BE49-F238E27FC236}">
                <a16:creationId xmlns:a16="http://schemas.microsoft.com/office/drawing/2014/main" id="{CC1DA3D5-6D7F-F871-0EFD-C921B98FCF7B}"/>
              </a:ext>
            </a:extLst>
          </p:cNvPr>
          <p:cNvGrpSpPr/>
          <p:nvPr/>
        </p:nvGrpSpPr>
        <p:grpSpPr>
          <a:xfrm>
            <a:off x="11575287" y="44389"/>
            <a:ext cx="525242" cy="509983"/>
            <a:chOff x="4213599" y="3634223"/>
            <a:chExt cx="485297" cy="471198"/>
          </a:xfrm>
        </p:grpSpPr>
        <p:sp>
          <p:nvSpPr>
            <p:cNvPr id="3" name="Ellipse 2">
              <a:hlinkClick r:id="rId3" action="ppaction://hlinksldjump"/>
              <a:extLst>
                <a:ext uri="{FF2B5EF4-FFF2-40B4-BE49-F238E27FC236}">
                  <a16:creationId xmlns:a16="http://schemas.microsoft.com/office/drawing/2014/main" id="{B5733D25-A318-B4D6-C0C0-E28CE6468E42}"/>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F2A11BC5-D346-7E2D-0031-A42DC7C89E92}"/>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7" name="Forme libre : forme 15">
              <a:extLst>
                <a:ext uri="{FF2B5EF4-FFF2-40B4-BE49-F238E27FC236}">
                  <a16:creationId xmlns:a16="http://schemas.microsoft.com/office/drawing/2014/main" id="{2BCBF08B-E07B-9C6C-E396-D581B137D522}"/>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FE907819-E8C8-5E6F-A5EF-B5835BCA117D}"/>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4" name="Forme libre : forme 17">
              <a:extLst>
                <a:ext uri="{FF2B5EF4-FFF2-40B4-BE49-F238E27FC236}">
                  <a16:creationId xmlns:a16="http://schemas.microsoft.com/office/drawing/2014/main" id="{B7B3EC60-F529-E6CE-6DC7-09FE12A262DD}"/>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15" name="Rectangle 14">
            <a:hlinkClick r:id="rId3" action="ppaction://hlinksldjump"/>
            <a:extLst>
              <a:ext uri="{FF2B5EF4-FFF2-40B4-BE49-F238E27FC236}">
                <a16:creationId xmlns:a16="http://schemas.microsoft.com/office/drawing/2014/main" id="{44793238-6FB0-C081-4FE1-A6A2035430E3}"/>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1" name="Straight Connector 20">
            <a:extLst>
              <a:ext uri="{FF2B5EF4-FFF2-40B4-BE49-F238E27FC236}">
                <a16:creationId xmlns:a16="http://schemas.microsoft.com/office/drawing/2014/main" id="{8311A48E-F2B8-A4A6-A18D-F01AFAB172A0}"/>
              </a:ext>
            </a:extLst>
          </p:cNvPr>
          <p:cNvCxnSpPr>
            <a:cxnSpLocks/>
          </p:cNvCxnSpPr>
          <p:nvPr/>
        </p:nvCxnSpPr>
        <p:spPr>
          <a:xfrm>
            <a:off x="2937699" y="5633538"/>
            <a:ext cx="0" cy="128287"/>
          </a:xfrm>
          <a:prstGeom prst="line">
            <a:avLst/>
          </a:prstGeom>
          <a:ln w="38100">
            <a:solidFill>
              <a:srgbClr val="113986"/>
            </a:solidFill>
          </a:ln>
        </p:spPr>
        <p:style>
          <a:lnRef idx="1">
            <a:schemeClr val="dk1"/>
          </a:lnRef>
          <a:fillRef idx="0">
            <a:schemeClr val="dk1"/>
          </a:fillRef>
          <a:effectRef idx="0">
            <a:schemeClr val="dk1"/>
          </a:effectRef>
          <a:fontRef idx="minor">
            <a:schemeClr val="tx1"/>
          </a:fontRef>
        </p:style>
      </p:cxnSp>
      <p:sp>
        <p:nvSpPr>
          <p:cNvPr id="35" name="ZoneTexte 34">
            <a:extLst>
              <a:ext uri="{FF2B5EF4-FFF2-40B4-BE49-F238E27FC236}">
                <a16:creationId xmlns:a16="http://schemas.microsoft.com/office/drawing/2014/main" id="{9CB6A501-EA19-3E90-77C1-9D31706A804A}"/>
              </a:ext>
            </a:extLst>
          </p:cNvPr>
          <p:cNvSpPr txBox="1"/>
          <p:nvPr/>
        </p:nvSpPr>
        <p:spPr>
          <a:xfrm>
            <a:off x="6457221" y="1018698"/>
            <a:ext cx="5118066" cy="430887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223</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PTA were performed during the study period, of which 20 cases were excluded due to early graft loss in the first 30 postoperative days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203</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PTA were included in the analysis: 53 (26.1%) from DCD and 143 (73.9%) from DBD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Demographic data for recipients, postoperative complications and length of hospital stay showed no statistical difference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Donor BMI was statistically lower in the DBD group (25.97 </a:t>
            </a:r>
            <a:r>
              <a:rPr kumimoji="0" lang="en-GB" sz="1400" b="0" i="1"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vs. </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24.68 kg/m2, p=0.035)</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solidFill>
                <a:srgbClr val="140032"/>
              </a:solidFill>
              <a:latin typeface="Arial" panose="020B0604020202020204" pitchFamily="34" charset="0"/>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Cold ischemia time (CIT) was not significantly different (705 </a:t>
            </a:r>
            <a:r>
              <a:rPr kumimoji="0" lang="en-GB" sz="1400" b="0" i="1"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vs.</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674 min, p=0.27)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17" name="TextBox 29">
            <a:extLst>
              <a:ext uri="{FF2B5EF4-FFF2-40B4-BE49-F238E27FC236}">
                <a16:creationId xmlns:a16="http://schemas.microsoft.com/office/drawing/2014/main" id="{B2BB33A3-EDA0-5020-AA13-7F05E44A3F58}"/>
              </a:ext>
            </a:extLst>
          </p:cNvPr>
          <p:cNvSpPr txBox="1"/>
          <p:nvPr/>
        </p:nvSpPr>
        <p:spPr>
          <a:xfrm>
            <a:off x="0"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Adlard F. et al., ESOT Congress 2025 (Abstract 1749)</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5459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6326C-1F30-87E4-86F1-7E546DCBE034}"/>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8FD6A1AA-6645-2177-D210-14651B48CA32}"/>
              </a:ext>
            </a:extLst>
          </p:cNvPr>
          <p:cNvPicPr>
            <a:picLocks noChangeAspect="1"/>
          </p:cNvPicPr>
          <p:nvPr/>
        </p:nvPicPr>
        <p:blipFill>
          <a:blip r:embed="rId3"/>
          <a:srcRect l="-1352" t="-322" r="3699" b="14513"/>
          <a:stretch>
            <a:fillRect/>
          </a:stretch>
        </p:blipFill>
        <p:spPr>
          <a:xfrm>
            <a:off x="4972602" y="858801"/>
            <a:ext cx="7219398" cy="2433046"/>
          </a:xfrm>
          <a:prstGeom prst="rect">
            <a:avLst/>
          </a:prstGeom>
        </p:spPr>
      </p:pic>
      <p:sp>
        <p:nvSpPr>
          <p:cNvPr id="8" name="Title 2">
            <a:extLst>
              <a:ext uri="{FF2B5EF4-FFF2-40B4-BE49-F238E27FC236}">
                <a16:creationId xmlns:a16="http://schemas.microsoft.com/office/drawing/2014/main" id="{ABCEF327-8C3C-07FF-3EE7-62A5C868CB86}"/>
              </a:ext>
            </a:extLst>
          </p:cNvPr>
          <p:cNvSpPr>
            <a:spLocks noGrp="1"/>
          </p:cNvSpPr>
          <p:nvPr>
            <p:ph type="title"/>
          </p:nvPr>
        </p:nvSpPr>
        <p:spPr>
          <a:xfrm>
            <a:off x="291634" y="286841"/>
            <a:ext cx="10804269" cy="402626"/>
          </a:xfrm>
        </p:spPr>
        <p:txBody>
          <a:bodyPr>
            <a:noAutofit/>
          </a:bodyPr>
          <a:lstStyle/>
          <a:p>
            <a:pPr algn="just"/>
            <a:r>
              <a:rPr lang="en-GB" sz="2800" noProof="0" dirty="0">
                <a:latin typeface="Arial" panose="020B0604020202020204" pitchFamily="34" charset="0"/>
                <a:cs typeface="Arial" panose="020B0604020202020204" pitchFamily="34" charset="0"/>
              </a:rPr>
              <a:t>Long term outcomes of pancreas transplantation alone from donation after circulatory death</a:t>
            </a:r>
          </a:p>
        </p:txBody>
      </p:sp>
      <p:sp>
        <p:nvSpPr>
          <p:cNvPr id="9" name="Rectangle 8">
            <a:extLst>
              <a:ext uri="{FF2B5EF4-FFF2-40B4-BE49-F238E27FC236}">
                <a16:creationId xmlns:a16="http://schemas.microsoft.com/office/drawing/2014/main" id="{9D5F8127-9973-E74D-E0FF-685AA9260041}"/>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16FF324-C4F5-E2E5-D9E9-D89922D40191}"/>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C38C766B-1F6D-203C-9F77-37B569CF3982}"/>
              </a:ext>
            </a:extLst>
          </p:cNvPr>
          <p:cNvSpPr txBox="1"/>
          <p:nvPr/>
        </p:nvSpPr>
        <p:spPr>
          <a:xfrm>
            <a:off x="205338" y="1033264"/>
            <a:ext cx="5061143" cy="2092881"/>
          </a:xfrm>
          <a:prstGeom prst="rect">
            <a:avLst/>
          </a:prstGeom>
          <a:noFill/>
        </p:spPr>
        <p:txBody>
          <a:bodyPr wrap="square">
            <a:spAutoFit/>
          </a:bodyPr>
          <a:lstStyle/>
          <a:p>
            <a:r>
              <a:rPr lang="en-GB" b="1" noProof="0" dirty="0">
                <a:latin typeface="Arial" panose="020B0604020202020204" pitchFamily="34" charset="0"/>
                <a:cs typeface="Arial" panose="020B0604020202020204" pitchFamily="34" charset="0"/>
              </a:rPr>
              <a:t>Results (cont.)</a:t>
            </a:r>
          </a:p>
          <a:p>
            <a:endParaRPr lang="en-GB"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There was no significant difference in 5-year and 10-year patient and pancreas graft survival (</a:t>
            </a:r>
            <a:r>
              <a:rPr lang="en-GB" sz="1400" b="1" noProof="0" dirty="0">
                <a:latin typeface="Arial" panose="020B0604020202020204" pitchFamily="34" charset="0"/>
                <a:cs typeface="Arial" panose="020B0604020202020204" pitchFamily="34" charset="0"/>
              </a:rPr>
              <a:t>Table 1</a:t>
            </a:r>
            <a:r>
              <a:rPr lang="en-GB" sz="1400" noProof="0" dirty="0">
                <a:latin typeface="Arial" panose="020B0604020202020204" pitchFamily="34" charset="0"/>
                <a:cs typeface="Arial" panose="020B0604020202020204" pitchFamily="34" charset="0"/>
              </a:rPr>
              <a:t>)</a:t>
            </a:r>
          </a:p>
          <a:p>
            <a:pPr marL="285750" indent="-285750" algn="just">
              <a:buFont typeface="Arial" panose="020B0604020202020204" pitchFamily="34" charset="0"/>
              <a:buChar char="•"/>
            </a:pPr>
            <a:endParaRPr lang="en-GB"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 Cox regression analysis identified age at transplant, recipient body mass index (BMI), and CIT as significant risk factors for graft failure, while donor category was not found to be a significant predictor</a:t>
            </a:r>
          </a:p>
        </p:txBody>
      </p:sp>
      <p:sp>
        <p:nvSpPr>
          <p:cNvPr id="6" name="ZoneTexte 5">
            <a:extLst>
              <a:ext uri="{FF2B5EF4-FFF2-40B4-BE49-F238E27FC236}">
                <a16:creationId xmlns:a16="http://schemas.microsoft.com/office/drawing/2014/main" id="{71B6CA8A-801C-4B2B-5D07-C4279AA7794F}"/>
              </a:ext>
            </a:extLst>
          </p:cNvPr>
          <p:cNvSpPr txBox="1"/>
          <p:nvPr/>
        </p:nvSpPr>
        <p:spPr>
          <a:xfrm>
            <a:off x="6936015" y="3777765"/>
            <a:ext cx="5010931" cy="1908215"/>
          </a:xfrm>
          <a:prstGeom prst="rect">
            <a:avLst/>
          </a:prstGeom>
          <a:noFill/>
        </p:spPr>
        <p:txBody>
          <a:bodyPr wrap="square">
            <a:spAutoFit/>
          </a:bodyPr>
          <a:lstStyle/>
          <a:p>
            <a:r>
              <a:rPr lang="en-GB" b="1" noProof="0" dirty="0">
                <a:latin typeface="Arial" panose="020B0604020202020204" pitchFamily="34" charset="0"/>
                <a:cs typeface="Arial" panose="020B0604020202020204" pitchFamily="34" charset="0"/>
              </a:rPr>
              <a:t>Conclusions</a:t>
            </a:r>
          </a:p>
          <a:p>
            <a:endParaRPr lang="en-GB" sz="1600" b="1"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The findings of this study support that DCD should be considered a safe alternative for PTA without compromising long-term outcomes </a:t>
            </a:r>
          </a:p>
          <a:p>
            <a:pPr marL="285750" indent="-285750" algn="just">
              <a:buFont typeface="Arial" panose="020B0604020202020204" pitchFamily="34" charset="0"/>
              <a:buChar char="•"/>
            </a:pPr>
            <a:endParaRPr lang="en-GB"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Recipient selection and minimising CIT are essential for optimising graft survival </a:t>
            </a:r>
          </a:p>
        </p:txBody>
      </p:sp>
      <p:grpSp>
        <p:nvGrpSpPr>
          <p:cNvPr id="2" name="Groupe 1">
            <a:extLst>
              <a:ext uri="{FF2B5EF4-FFF2-40B4-BE49-F238E27FC236}">
                <a16:creationId xmlns:a16="http://schemas.microsoft.com/office/drawing/2014/main" id="{63D9ECE4-D336-960F-3E12-9CFED92F574C}"/>
              </a:ext>
            </a:extLst>
          </p:cNvPr>
          <p:cNvGrpSpPr/>
          <p:nvPr/>
        </p:nvGrpSpPr>
        <p:grpSpPr>
          <a:xfrm>
            <a:off x="11575287" y="44389"/>
            <a:ext cx="525242" cy="509983"/>
            <a:chOff x="4213599" y="3634223"/>
            <a:chExt cx="485297" cy="471198"/>
          </a:xfrm>
        </p:grpSpPr>
        <p:sp>
          <p:nvSpPr>
            <p:cNvPr id="7" name="Ellipse 6">
              <a:hlinkClick r:id="rId4" action="ppaction://hlinksldjump"/>
              <a:extLst>
                <a:ext uri="{FF2B5EF4-FFF2-40B4-BE49-F238E27FC236}">
                  <a16:creationId xmlns:a16="http://schemas.microsoft.com/office/drawing/2014/main" id="{9E5CFC5A-FF64-3BD0-35DF-AC691D841BB1}"/>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CF21464E-13A2-1CBE-D21A-C6D3E008D149}"/>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1" name="Forme libre : forme 15">
              <a:extLst>
                <a:ext uri="{FF2B5EF4-FFF2-40B4-BE49-F238E27FC236}">
                  <a16:creationId xmlns:a16="http://schemas.microsoft.com/office/drawing/2014/main" id="{429AB172-4008-A14B-5133-0DFE91E70435}"/>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9BB18E2A-F019-56DF-096F-45E663CFD3F1}"/>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3" name="Forme libre : forme 17">
              <a:extLst>
                <a:ext uri="{FF2B5EF4-FFF2-40B4-BE49-F238E27FC236}">
                  <a16:creationId xmlns:a16="http://schemas.microsoft.com/office/drawing/2014/main" id="{82CD092D-8D8F-460A-32AA-B8BA7801F0B8}"/>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14" name="Rectangle 13">
            <a:hlinkClick r:id="rId4" action="ppaction://hlinksldjump"/>
            <a:extLst>
              <a:ext uri="{FF2B5EF4-FFF2-40B4-BE49-F238E27FC236}">
                <a16:creationId xmlns:a16="http://schemas.microsoft.com/office/drawing/2014/main" id="{0BEF1EDD-D749-816E-8004-783DCF3644CD}"/>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aphicFrame>
        <p:nvGraphicFramePr>
          <p:cNvPr id="16" name="Tableau 15">
            <a:extLst>
              <a:ext uri="{FF2B5EF4-FFF2-40B4-BE49-F238E27FC236}">
                <a16:creationId xmlns:a16="http://schemas.microsoft.com/office/drawing/2014/main" id="{CF6C4BA6-164C-ECCF-38AE-EF2016078D31}"/>
              </a:ext>
            </a:extLst>
          </p:cNvPr>
          <p:cNvGraphicFramePr>
            <a:graphicFrameLocks noGrp="1"/>
          </p:cNvGraphicFramePr>
          <p:nvPr>
            <p:extLst>
              <p:ext uri="{D42A27DB-BD31-4B8C-83A1-F6EECF244321}">
                <p14:modId xmlns:p14="http://schemas.microsoft.com/office/powerpoint/2010/main" val="3060069144"/>
              </p:ext>
            </p:extLst>
          </p:nvPr>
        </p:nvGraphicFramePr>
        <p:xfrm>
          <a:off x="205338" y="3512373"/>
          <a:ext cx="6258350" cy="1871439"/>
        </p:xfrm>
        <a:graphic>
          <a:graphicData uri="http://schemas.openxmlformats.org/drawingml/2006/table">
            <a:tbl>
              <a:tblPr/>
              <a:tblGrid>
                <a:gridCol w="2205692">
                  <a:extLst>
                    <a:ext uri="{9D8B030D-6E8A-4147-A177-3AD203B41FA5}">
                      <a16:colId xmlns:a16="http://schemas.microsoft.com/office/drawing/2014/main" val="4236860488"/>
                    </a:ext>
                  </a:extLst>
                </a:gridCol>
                <a:gridCol w="958490">
                  <a:extLst>
                    <a:ext uri="{9D8B030D-6E8A-4147-A177-3AD203B41FA5}">
                      <a16:colId xmlns:a16="http://schemas.microsoft.com/office/drawing/2014/main" val="2489036970"/>
                    </a:ext>
                  </a:extLst>
                </a:gridCol>
                <a:gridCol w="819942">
                  <a:extLst>
                    <a:ext uri="{9D8B030D-6E8A-4147-A177-3AD203B41FA5}">
                      <a16:colId xmlns:a16="http://schemas.microsoft.com/office/drawing/2014/main" val="1522458965"/>
                    </a:ext>
                  </a:extLst>
                </a:gridCol>
                <a:gridCol w="502092">
                  <a:extLst>
                    <a:ext uri="{9D8B030D-6E8A-4147-A177-3AD203B41FA5}">
                      <a16:colId xmlns:a16="http://schemas.microsoft.com/office/drawing/2014/main" val="3418271015"/>
                    </a:ext>
                  </a:extLst>
                </a:gridCol>
                <a:gridCol w="1772134">
                  <a:extLst>
                    <a:ext uri="{9D8B030D-6E8A-4147-A177-3AD203B41FA5}">
                      <a16:colId xmlns:a16="http://schemas.microsoft.com/office/drawing/2014/main" val="1750279848"/>
                    </a:ext>
                  </a:extLst>
                </a:gridCol>
              </a:tblGrid>
              <a:tr h="239152">
                <a:tc>
                  <a:txBody>
                    <a:bodyPr/>
                    <a:lstStyle/>
                    <a:p>
                      <a:pPr algn="ctr" fontAlgn="t"/>
                      <a:r>
                        <a:rPr lang="en-GB" sz="1400" b="1" i="0" u="none" strike="noStrike" noProof="0" dirty="0">
                          <a:solidFill>
                            <a:srgbClr val="FFFFFF"/>
                          </a:solidFill>
                          <a:effectLst/>
                          <a:latin typeface="Arial" panose="020B0604020202020204" pitchFamily="34" charset="0"/>
                          <a:cs typeface="Arial" panose="020B0604020202020204" pitchFamily="34" charset="0"/>
                        </a:rPr>
                        <a:t>Colonne1</a:t>
                      </a:r>
                    </a:p>
                  </a:txBody>
                  <a:tcPr marL="9807" marR="9807" marT="98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F81BD"/>
                    </a:solidFill>
                  </a:tcPr>
                </a:tc>
                <a:tc>
                  <a:txBody>
                    <a:bodyPr/>
                    <a:lstStyle/>
                    <a:p>
                      <a:pPr algn="ctr" fontAlgn="t"/>
                      <a:r>
                        <a:rPr lang="en-GB" sz="1400" b="1" i="0" u="none" strike="noStrike" noProof="0" dirty="0">
                          <a:solidFill>
                            <a:srgbClr val="FFFFFF"/>
                          </a:solidFill>
                          <a:effectLst/>
                          <a:latin typeface="Arial" panose="020B0604020202020204" pitchFamily="34" charset="0"/>
                          <a:cs typeface="Arial" panose="020B0604020202020204" pitchFamily="34" charset="0"/>
                        </a:rPr>
                        <a:t>Coefficient</a:t>
                      </a:r>
                    </a:p>
                  </a:txBody>
                  <a:tcPr marL="9807" marR="9807" marT="98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F81BD"/>
                    </a:solidFill>
                  </a:tcPr>
                </a:tc>
                <a:tc>
                  <a:txBody>
                    <a:bodyPr/>
                    <a:lstStyle/>
                    <a:p>
                      <a:pPr algn="ctr" fontAlgn="t"/>
                      <a:r>
                        <a:rPr lang="en-GB" sz="1400" b="1" i="0" u="none" strike="noStrike" noProof="0" dirty="0">
                          <a:solidFill>
                            <a:srgbClr val="FFFFFF"/>
                          </a:solidFill>
                          <a:effectLst/>
                          <a:latin typeface="Arial" panose="020B0604020202020204" pitchFamily="34" charset="0"/>
                          <a:cs typeface="Arial" panose="020B0604020202020204" pitchFamily="34" charset="0"/>
                        </a:rPr>
                        <a:t>p-value</a:t>
                      </a:r>
                    </a:p>
                  </a:txBody>
                  <a:tcPr marL="9807" marR="9807" marT="98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F81BD"/>
                    </a:solidFill>
                  </a:tcPr>
                </a:tc>
                <a:tc>
                  <a:txBody>
                    <a:bodyPr/>
                    <a:lstStyle/>
                    <a:p>
                      <a:pPr algn="ctr" fontAlgn="t"/>
                      <a:r>
                        <a:rPr lang="en-GB" sz="1400" b="1" i="0" u="none" strike="noStrike" noProof="0" dirty="0">
                          <a:solidFill>
                            <a:srgbClr val="FFFFFF"/>
                          </a:solidFill>
                          <a:effectLst/>
                          <a:latin typeface="Arial" panose="020B0604020202020204" pitchFamily="34" charset="0"/>
                          <a:cs typeface="Arial" panose="020B0604020202020204" pitchFamily="34" charset="0"/>
                        </a:rPr>
                        <a:t>HR</a:t>
                      </a:r>
                    </a:p>
                  </a:txBody>
                  <a:tcPr marL="9807" marR="9807" marT="98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F81BD"/>
                    </a:solidFill>
                  </a:tcPr>
                </a:tc>
                <a:tc>
                  <a:txBody>
                    <a:bodyPr/>
                    <a:lstStyle/>
                    <a:p>
                      <a:pPr algn="ctr" fontAlgn="t"/>
                      <a:r>
                        <a:rPr lang="en-GB" sz="1400" b="1" i="0" u="none" strike="noStrike" noProof="0" dirty="0">
                          <a:solidFill>
                            <a:srgbClr val="FFFFFF"/>
                          </a:solidFill>
                          <a:effectLst/>
                          <a:latin typeface="Arial" panose="020B0604020202020204" pitchFamily="34" charset="0"/>
                          <a:cs typeface="Arial" panose="020B0604020202020204" pitchFamily="34" charset="0"/>
                        </a:rPr>
                        <a:t>95% CI</a:t>
                      </a:r>
                    </a:p>
                  </a:txBody>
                  <a:tcPr marL="9807" marR="9807" marT="98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3061008531"/>
                  </a:ext>
                </a:extLst>
              </a:tr>
              <a:tr h="239152">
                <a:tc>
                  <a:txBody>
                    <a:bodyPr/>
                    <a:lstStyle/>
                    <a:p>
                      <a:pPr algn="l" fontAlgn="b"/>
                      <a:r>
                        <a:rPr lang="en-GB" sz="1400" b="0" i="0" u="none" strike="noStrike" noProof="0" dirty="0">
                          <a:solidFill>
                            <a:srgbClr val="000000"/>
                          </a:solidFill>
                          <a:effectLst/>
                          <a:latin typeface="Arial" panose="020B0604020202020204" pitchFamily="34" charset="0"/>
                          <a:cs typeface="Arial" panose="020B0604020202020204" pitchFamily="34" charset="0"/>
                        </a:rPr>
                        <a:t>Recipient age</a:t>
                      </a:r>
                    </a:p>
                  </a:txBody>
                  <a:tcPr marL="9807" marR="9807" marT="9807"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GB" sz="1400" b="0" i="0" u="none" strike="noStrike" noProof="0" dirty="0">
                          <a:solidFill>
                            <a:srgbClr val="000000"/>
                          </a:solidFill>
                          <a:effectLst/>
                          <a:latin typeface="Arial" panose="020B0604020202020204" pitchFamily="34" charset="0"/>
                          <a:cs typeface="Arial" panose="020B0604020202020204" pitchFamily="34" charset="0"/>
                        </a:rPr>
                        <a:t>-0,039</a:t>
                      </a:r>
                    </a:p>
                  </a:txBody>
                  <a:tcPr marL="9807" marR="9807" marT="980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GB" sz="1400" b="0" i="0" u="none" strike="noStrike" noProof="0" dirty="0">
                          <a:solidFill>
                            <a:srgbClr val="000000"/>
                          </a:solidFill>
                          <a:effectLst/>
                          <a:latin typeface="Arial" panose="020B0604020202020204" pitchFamily="34" charset="0"/>
                          <a:cs typeface="Arial" panose="020B0604020202020204" pitchFamily="34" charset="0"/>
                        </a:rPr>
                        <a:t>0,002</a:t>
                      </a:r>
                    </a:p>
                  </a:txBody>
                  <a:tcPr marL="9807" marR="9807" marT="980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GB" sz="1400" b="0" i="0" u="none" strike="noStrike" noProof="0" dirty="0">
                          <a:solidFill>
                            <a:srgbClr val="000000"/>
                          </a:solidFill>
                          <a:effectLst/>
                          <a:latin typeface="Arial" panose="020B0604020202020204" pitchFamily="34" charset="0"/>
                          <a:cs typeface="Arial" panose="020B0604020202020204" pitchFamily="34" charset="0"/>
                        </a:rPr>
                        <a:t>0,962</a:t>
                      </a:r>
                    </a:p>
                  </a:txBody>
                  <a:tcPr marL="9807" marR="9807" marT="980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GB" sz="1400" b="0" i="0" u="none" strike="noStrike" noProof="0" dirty="0">
                          <a:solidFill>
                            <a:srgbClr val="000000"/>
                          </a:solidFill>
                          <a:effectLst/>
                          <a:latin typeface="Arial" panose="020B0604020202020204" pitchFamily="34" charset="0"/>
                          <a:cs typeface="Arial" panose="020B0604020202020204" pitchFamily="34" charset="0"/>
                        </a:rPr>
                        <a:t>0.939 – 0.985</a:t>
                      </a:r>
                    </a:p>
                  </a:txBody>
                  <a:tcPr marL="9807" marR="9807" marT="9807"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2370938162"/>
                  </a:ext>
                </a:extLst>
              </a:tr>
              <a:tr h="239152">
                <a:tc>
                  <a:txBody>
                    <a:bodyPr/>
                    <a:lstStyle/>
                    <a:p>
                      <a:pPr algn="l" fontAlgn="b"/>
                      <a:r>
                        <a:rPr lang="en-GB" sz="1400" b="0" i="0" u="none" strike="noStrike" noProof="0" dirty="0">
                          <a:solidFill>
                            <a:srgbClr val="000000"/>
                          </a:solidFill>
                          <a:effectLst/>
                          <a:latin typeface="Arial" panose="020B0604020202020204" pitchFamily="34" charset="0"/>
                          <a:cs typeface="Arial" panose="020B0604020202020204" pitchFamily="34" charset="0"/>
                        </a:rPr>
                        <a:t>Recipient BMI</a:t>
                      </a:r>
                    </a:p>
                  </a:txBody>
                  <a:tcPr marL="9807" marR="9807" marT="9807"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GB" sz="1400" b="0" i="0" u="none" strike="noStrike" noProof="0" dirty="0">
                          <a:solidFill>
                            <a:srgbClr val="000000"/>
                          </a:solidFill>
                          <a:effectLst/>
                          <a:latin typeface="Arial" panose="020B0604020202020204" pitchFamily="34" charset="0"/>
                          <a:cs typeface="Arial" panose="020B0604020202020204" pitchFamily="34" charset="0"/>
                        </a:rPr>
                        <a:t>-0,057</a:t>
                      </a:r>
                    </a:p>
                  </a:txBody>
                  <a:tcPr marL="9807" marR="9807" marT="980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GB" sz="1400" b="0" i="0" u="none" strike="noStrike" noProof="0" dirty="0">
                          <a:solidFill>
                            <a:srgbClr val="000000"/>
                          </a:solidFill>
                          <a:effectLst/>
                          <a:latin typeface="Arial" panose="020B0604020202020204" pitchFamily="34" charset="0"/>
                          <a:cs typeface="Arial" panose="020B0604020202020204" pitchFamily="34" charset="0"/>
                        </a:rPr>
                        <a:t>0,04</a:t>
                      </a:r>
                    </a:p>
                  </a:txBody>
                  <a:tcPr marL="9807" marR="9807" marT="980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GB" sz="1400" b="0" i="0" u="none" strike="noStrike" noProof="0" dirty="0">
                          <a:solidFill>
                            <a:srgbClr val="000000"/>
                          </a:solidFill>
                          <a:effectLst/>
                          <a:latin typeface="Arial" panose="020B0604020202020204" pitchFamily="34" charset="0"/>
                          <a:cs typeface="Arial" panose="020B0604020202020204" pitchFamily="34" charset="0"/>
                        </a:rPr>
                        <a:t>0,944</a:t>
                      </a:r>
                    </a:p>
                  </a:txBody>
                  <a:tcPr marL="9807" marR="9807" marT="980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GB" sz="1400" b="0" i="0" u="none" strike="noStrike" noProof="0" dirty="0">
                          <a:solidFill>
                            <a:srgbClr val="000000"/>
                          </a:solidFill>
                          <a:effectLst/>
                          <a:latin typeface="Arial" panose="020B0604020202020204" pitchFamily="34" charset="0"/>
                          <a:cs typeface="Arial" panose="020B0604020202020204" pitchFamily="34" charset="0"/>
                        </a:rPr>
                        <a:t>0.894 – 0.997</a:t>
                      </a:r>
                    </a:p>
                  </a:txBody>
                  <a:tcPr marL="9807" marR="9807" marT="9807"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3115299419"/>
                  </a:ext>
                </a:extLst>
              </a:tr>
              <a:tr h="239152">
                <a:tc>
                  <a:txBody>
                    <a:bodyPr/>
                    <a:lstStyle/>
                    <a:p>
                      <a:pPr algn="l" fontAlgn="b"/>
                      <a:r>
                        <a:rPr lang="en-GB" sz="1400" b="0" i="0" u="none" strike="noStrike" noProof="0" dirty="0">
                          <a:solidFill>
                            <a:srgbClr val="000000"/>
                          </a:solidFill>
                          <a:effectLst/>
                          <a:latin typeface="Arial" panose="020B0604020202020204" pitchFamily="34" charset="0"/>
                          <a:cs typeface="Arial" panose="020B0604020202020204" pitchFamily="34" charset="0"/>
                        </a:rPr>
                        <a:t>Donor age</a:t>
                      </a:r>
                    </a:p>
                  </a:txBody>
                  <a:tcPr marL="9807" marR="9807" marT="9807"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GB" sz="1400" b="0" i="0" u="none" strike="noStrike" noProof="0" dirty="0">
                          <a:solidFill>
                            <a:srgbClr val="000000"/>
                          </a:solidFill>
                          <a:effectLst/>
                          <a:latin typeface="Arial" panose="020B0604020202020204" pitchFamily="34" charset="0"/>
                          <a:cs typeface="Arial" panose="020B0604020202020204" pitchFamily="34" charset="0"/>
                        </a:rPr>
                        <a:t>0,012</a:t>
                      </a:r>
                    </a:p>
                  </a:txBody>
                  <a:tcPr marL="9807" marR="9807" marT="980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GB" sz="1400" b="0" i="0" u="none" strike="noStrike" noProof="0" dirty="0">
                          <a:solidFill>
                            <a:srgbClr val="000000"/>
                          </a:solidFill>
                          <a:effectLst/>
                          <a:latin typeface="Arial" panose="020B0604020202020204" pitchFamily="34" charset="0"/>
                          <a:cs typeface="Arial" panose="020B0604020202020204" pitchFamily="34" charset="0"/>
                        </a:rPr>
                        <a:t>0,186</a:t>
                      </a:r>
                    </a:p>
                  </a:txBody>
                  <a:tcPr marL="9807" marR="9807" marT="980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GB" sz="1400" b="0" i="0" u="none" strike="noStrike" noProof="0" dirty="0">
                          <a:solidFill>
                            <a:srgbClr val="000000"/>
                          </a:solidFill>
                          <a:effectLst/>
                          <a:latin typeface="Arial" panose="020B0604020202020204" pitchFamily="34" charset="0"/>
                          <a:cs typeface="Arial" panose="020B0604020202020204" pitchFamily="34" charset="0"/>
                        </a:rPr>
                        <a:t>1,012</a:t>
                      </a:r>
                    </a:p>
                  </a:txBody>
                  <a:tcPr marL="9807" marR="9807" marT="980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GB" sz="1400" b="0" i="0" u="none" strike="noStrike" noProof="0" dirty="0">
                          <a:solidFill>
                            <a:srgbClr val="000000"/>
                          </a:solidFill>
                          <a:effectLst/>
                          <a:latin typeface="Arial" panose="020B0604020202020204" pitchFamily="34" charset="0"/>
                          <a:cs typeface="Arial" panose="020B0604020202020204" pitchFamily="34" charset="0"/>
                        </a:rPr>
                        <a:t>0.994 – 1.029</a:t>
                      </a:r>
                    </a:p>
                  </a:txBody>
                  <a:tcPr marL="9807" marR="9807" marT="9807"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3271161280"/>
                  </a:ext>
                </a:extLst>
              </a:tr>
              <a:tr h="239152">
                <a:tc>
                  <a:txBody>
                    <a:bodyPr/>
                    <a:lstStyle/>
                    <a:p>
                      <a:pPr algn="l" fontAlgn="b"/>
                      <a:r>
                        <a:rPr lang="en-GB" sz="1400" b="0" i="0" u="none" strike="noStrike" noProof="0" dirty="0">
                          <a:solidFill>
                            <a:srgbClr val="000000"/>
                          </a:solidFill>
                          <a:effectLst/>
                          <a:latin typeface="Arial" panose="020B0604020202020204" pitchFamily="34" charset="0"/>
                          <a:cs typeface="Arial" panose="020B0604020202020204" pitchFamily="34" charset="0"/>
                        </a:rPr>
                        <a:t>Donor BMI</a:t>
                      </a:r>
                    </a:p>
                  </a:txBody>
                  <a:tcPr marL="9807" marR="9807" marT="9807"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GB" sz="1400" b="0" i="0" u="none" strike="noStrike" noProof="0" dirty="0">
                          <a:solidFill>
                            <a:srgbClr val="000000"/>
                          </a:solidFill>
                          <a:effectLst/>
                          <a:latin typeface="Arial" panose="020B0604020202020204" pitchFamily="34" charset="0"/>
                          <a:cs typeface="Arial" panose="020B0604020202020204" pitchFamily="34" charset="0"/>
                        </a:rPr>
                        <a:t>-0,021</a:t>
                      </a:r>
                    </a:p>
                  </a:txBody>
                  <a:tcPr marL="9807" marR="9807" marT="980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GB" sz="1400" b="0" i="0" u="none" strike="noStrike" noProof="0" dirty="0">
                          <a:solidFill>
                            <a:srgbClr val="000000"/>
                          </a:solidFill>
                          <a:effectLst/>
                          <a:latin typeface="Arial" panose="020B0604020202020204" pitchFamily="34" charset="0"/>
                          <a:cs typeface="Arial" panose="020B0604020202020204" pitchFamily="34" charset="0"/>
                        </a:rPr>
                        <a:t>0,59</a:t>
                      </a:r>
                    </a:p>
                  </a:txBody>
                  <a:tcPr marL="9807" marR="9807" marT="980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GB" sz="1400" b="0" i="0" u="none" strike="noStrike" noProof="0" dirty="0">
                          <a:solidFill>
                            <a:srgbClr val="000000"/>
                          </a:solidFill>
                          <a:effectLst/>
                          <a:latin typeface="Arial" panose="020B0604020202020204" pitchFamily="34" charset="0"/>
                          <a:cs typeface="Arial" panose="020B0604020202020204" pitchFamily="34" charset="0"/>
                        </a:rPr>
                        <a:t>0,979</a:t>
                      </a:r>
                    </a:p>
                  </a:txBody>
                  <a:tcPr marL="9807" marR="9807" marT="980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GB" sz="1400" b="0" i="0" u="none" strike="noStrike" noProof="0" dirty="0">
                          <a:solidFill>
                            <a:srgbClr val="000000"/>
                          </a:solidFill>
                          <a:effectLst/>
                          <a:latin typeface="Arial" panose="020B0604020202020204" pitchFamily="34" charset="0"/>
                          <a:cs typeface="Arial" panose="020B0604020202020204" pitchFamily="34" charset="0"/>
                        </a:rPr>
                        <a:t>0.905 – 1.058</a:t>
                      </a:r>
                    </a:p>
                  </a:txBody>
                  <a:tcPr marL="9807" marR="9807" marT="9807"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1906092478"/>
                  </a:ext>
                </a:extLst>
              </a:tr>
              <a:tr h="239152">
                <a:tc>
                  <a:txBody>
                    <a:bodyPr/>
                    <a:lstStyle/>
                    <a:p>
                      <a:pPr algn="l" fontAlgn="b"/>
                      <a:r>
                        <a:rPr lang="en-GB" sz="1400" b="0" i="0" u="none" strike="noStrike" noProof="0" dirty="0">
                          <a:solidFill>
                            <a:srgbClr val="000000"/>
                          </a:solidFill>
                          <a:effectLst/>
                          <a:latin typeface="Arial" panose="020B0604020202020204" pitchFamily="34" charset="0"/>
                          <a:cs typeface="Arial" panose="020B0604020202020204" pitchFamily="34" charset="0"/>
                        </a:rPr>
                        <a:t>Donor category (DBD/DCD)</a:t>
                      </a:r>
                    </a:p>
                  </a:txBody>
                  <a:tcPr marL="9807" marR="9807" marT="9807"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GB" sz="1400" b="0" i="0" u="none" strike="noStrike" noProof="0" dirty="0">
                          <a:solidFill>
                            <a:srgbClr val="000000"/>
                          </a:solidFill>
                          <a:effectLst/>
                          <a:latin typeface="Arial" panose="020B0604020202020204" pitchFamily="34" charset="0"/>
                          <a:cs typeface="Arial" panose="020B0604020202020204" pitchFamily="34" charset="0"/>
                        </a:rPr>
                        <a:t>-0,246</a:t>
                      </a:r>
                    </a:p>
                  </a:txBody>
                  <a:tcPr marL="9807" marR="9807" marT="980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GB" sz="1400" b="0" i="0" u="none" strike="noStrike" noProof="0" dirty="0">
                          <a:solidFill>
                            <a:srgbClr val="000000"/>
                          </a:solidFill>
                          <a:effectLst/>
                          <a:latin typeface="Arial" panose="020B0604020202020204" pitchFamily="34" charset="0"/>
                          <a:cs typeface="Arial" panose="020B0604020202020204" pitchFamily="34" charset="0"/>
                        </a:rPr>
                        <a:t>0,339</a:t>
                      </a:r>
                    </a:p>
                  </a:txBody>
                  <a:tcPr marL="9807" marR="9807" marT="980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GB" sz="1400" b="0" i="0" u="none" strike="noStrike" noProof="0" dirty="0">
                          <a:solidFill>
                            <a:srgbClr val="000000"/>
                          </a:solidFill>
                          <a:effectLst/>
                          <a:latin typeface="Arial" panose="020B0604020202020204" pitchFamily="34" charset="0"/>
                          <a:cs typeface="Arial" panose="020B0604020202020204" pitchFamily="34" charset="0"/>
                        </a:rPr>
                        <a:t>0,782</a:t>
                      </a:r>
                    </a:p>
                  </a:txBody>
                  <a:tcPr marL="9807" marR="9807" marT="980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GB" sz="1400" b="0" i="0" u="none" strike="noStrike" noProof="0" dirty="0">
                          <a:solidFill>
                            <a:srgbClr val="000000"/>
                          </a:solidFill>
                          <a:effectLst/>
                          <a:latin typeface="Arial" panose="020B0604020202020204" pitchFamily="34" charset="0"/>
                          <a:cs typeface="Arial" panose="020B0604020202020204" pitchFamily="34" charset="0"/>
                        </a:rPr>
                        <a:t>0.473 – 1.295</a:t>
                      </a:r>
                    </a:p>
                  </a:txBody>
                  <a:tcPr marL="9807" marR="9807" marT="9807"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885066532"/>
                  </a:ext>
                </a:extLst>
              </a:tr>
              <a:tr h="239152">
                <a:tc>
                  <a:txBody>
                    <a:bodyPr/>
                    <a:lstStyle/>
                    <a:p>
                      <a:pPr algn="l" fontAlgn="b"/>
                      <a:r>
                        <a:rPr lang="en-GB" sz="1400" b="0" i="0" u="none" strike="noStrike" noProof="0" dirty="0">
                          <a:solidFill>
                            <a:srgbClr val="000000"/>
                          </a:solidFill>
                          <a:effectLst/>
                          <a:latin typeface="Arial" panose="020B0604020202020204" pitchFamily="34" charset="0"/>
                          <a:cs typeface="Arial" panose="020B0604020202020204" pitchFamily="34" charset="0"/>
                        </a:rPr>
                        <a:t>CIT</a:t>
                      </a:r>
                    </a:p>
                  </a:txBody>
                  <a:tcPr marL="9807" marR="9807" marT="9807"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CE6F1"/>
                    </a:solidFill>
                  </a:tcPr>
                </a:tc>
                <a:tc>
                  <a:txBody>
                    <a:bodyPr/>
                    <a:lstStyle/>
                    <a:p>
                      <a:pPr algn="ctr" fontAlgn="b"/>
                      <a:r>
                        <a:rPr lang="en-GB" sz="1400" b="0" i="0" u="none" strike="noStrike" noProof="0" dirty="0">
                          <a:solidFill>
                            <a:srgbClr val="000000"/>
                          </a:solidFill>
                          <a:effectLst/>
                          <a:latin typeface="Arial" panose="020B0604020202020204" pitchFamily="34" charset="0"/>
                          <a:cs typeface="Arial" panose="020B0604020202020204" pitchFamily="34" charset="0"/>
                        </a:rPr>
                        <a:t>0,002</a:t>
                      </a:r>
                    </a:p>
                  </a:txBody>
                  <a:tcPr marL="9807" marR="9807" marT="980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CE6F1"/>
                    </a:solidFill>
                  </a:tcPr>
                </a:tc>
                <a:tc>
                  <a:txBody>
                    <a:bodyPr/>
                    <a:lstStyle/>
                    <a:p>
                      <a:pPr algn="ctr" fontAlgn="b"/>
                      <a:r>
                        <a:rPr lang="en-GB" sz="1400" b="0" i="0" u="none" strike="noStrike" noProof="0" dirty="0">
                          <a:solidFill>
                            <a:srgbClr val="000000"/>
                          </a:solidFill>
                          <a:effectLst/>
                          <a:latin typeface="Arial" panose="020B0604020202020204" pitchFamily="34" charset="0"/>
                          <a:cs typeface="Arial" panose="020B0604020202020204" pitchFamily="34" charset="0"/>
                        </a:rPr>
                        <a:t>0,011</a:t>
                      </a:r>
                    </a:p>
                  </a:txBody>
                  <a:tcPr marL="9807" marR="9807" marT="980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CE6F1"/>
                    </a:solidFill>
                  </a:tcPr>
                </a:tc>
                <a:tc>
                  <a:txBody>
                    <a:bodyPr/>
                    <a:lstStyle/>
                    <a:p>
                      <a:pPr algn="ctr" fontAlgn="b"/>
                      <a:r>
                        <a:rPr lang="en-GB" sz="1400" b="0" i="0" u="none" strike="noStrike" noProof="0" dirty="0">
                          <a:solidFill>
                            <a:srgbClr val="000000"/>
                          </a:solidFill>
                          <a:effectLst/>
                          <a:latin typeface="Arial" panose="020B0604020202020204" pitchFamily="34" charset="0"/>
                          <a:cs typeface="Arial" panose="020B0604020202020204" pitchFamily="34" charset="0"/>
                        </a:rPr>
                        <a:t>1,002</a:t>
                      </a:r>
                    </a:p>
                  </a:txBody>
                  <a:tcPr marL="9807" marR="9807" marT="980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CE6F1"/>
                    </a:solidFill>
                  </a:tcPr>
                </a:tc>
                <a:tc>
                  <a:txBody>
                    <a:bodyPr/>
                    <a:lstStyle/>
                    <a:p>
                      <a:pPr algn="ctr" fontAlgn="b"/>
                      <a:r>
                        <a:rPr lang="en-GB" sz="1400" b="0" i="0" u="none" strike="noStrike" noProof="0" dirty="0">
                          <a:solidFill>
                            <a:srgbClr val="000000"/>
                          </a:solidFill>
                          <a:effectLst/>
                          <a:latin typeface="Arial" panose="020B0604020202020204" pitchFamily="34" charset="0"/>
                          <a:cs typeface="Arial" panose="020B0604020202020204" pitchFamily="34" charset="0"/>
                        </a:rPr>
                        <a:t>1.000 – 1.003</a:t>
                      </a:r>
                    </a:p>
                  </a:txBody>
                  <a:tcPr marL="9807" marR="9807" marT="9807"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a:noFill/>
                    </a:lnB>
                    <a:solidFill>
                      <a:srgbClr val="DCE6F1"/>
                    </a:solidFill>
                  </a:tcPr>
                </a:tc>
                <a:extLst>
                  <a:ext uri="{0D108BD9-81ED-4DB2-BD59-A6C34878D82A}">
                    <a16:rowId xmlns:a16="http://schemas.microsoft.com/office/drawing/2014/main" val="1602143969"/>
                  </a:ext>
                </a:extLst>
              </a:tr>
            </a:tbl>
          </a:graphicData>
        </a:graphic>
      </p:graphicFrame>
      <p:sp>
        <p:nvSpPr>
          <p:cNvPr id="20" name="ZoneTexte 19">
            <a:extLst>
              <a:ext uri="{FF2B5EF4-FFF2-40B4-BE49-F238E27FC236}">
                <a16:creationId xmlns:a16="http://schemas.microsoft.com/office/drawing/2014/main" id="{1F540780-B1D1-3D57-BD12-6153485537D0}"/>
              </a:ext>
            </a:extLst>
          </p:cNvPr>
          <p:cNvSpPr txBox="1"/>
          <p:nvPr/>
        </p:nvSpPr>
        <p:spPr>
          <a:xfrm>
            <a:off x="841945" y="5383812"/>
            <a:ext cx="6094070" cy="276999"/>
          </a:xfrm>
          <a:prstGeom prst="rect">
            <a:avLst/>
          </a:prstGeom>
          <a:noFill/>
        </p:spPr>
        <p:txBody>
          <a:bodyPr wrap="square">
            <a:spAutoFit/>
          </a:bodyPr>
          <a:lstStyle/>
          <a:p>
            <a:r>
              <a:rPr lang="en-GB" sz="1200" b="1" noProof="0" dirty="0">
                <a:latin typeface="Arial" panose="020B0604020202020204" pitchFamily="34" charset="0"/>
                <a:cs typeface="Arial" panose="020B0604020202020204" pitchFamily="34" charset="0"/>
              </a:rPr>
              <a:t>Table 1</a:t>
            </a:r>
            <a:r>
              <a:rPr lang="en-GB" sz="1200" noProof="0" dirty="0">
                <a:latin typeface="Arial" panose="020B0604020202020204" pitchFamily="34" charset="0"/>
                <a:cs typeface="Arial" panose="020B0604020202020204" pitchFamily="34" charset="0"/>
              </a:rPr>
              <a:t>. Cox regression analysis for risk factors for graft survival</a:t>
            </a:r>
          </a:p>
        </p:txBody>
      </p:sp>
      <p:sp>
        <p:nvSpPr>
          <p:cNvPr id="22" name="ZoneTexte 21">
            <a:extLst>
              <a:ext uri="{FF2B5EF4-FFF2-40B4-BE49-F238E27FC236}">
                <a16:creationId xmlns:a16="http://schemas.microsoft.com/office/drawing/2014/main" id="{5B5049FD-DF70-E96F-0627-7ED9E5A6A322}"/>
              </a:ext>
            </a:extLst>
          </p:cNvPr>
          <p:cNvSpPr txBox="1"/>
          <p:nvPr/>
        </p:nvSpPr>
        <p:spPr>
          <a:xfrm>
            <a:off x="6936015" y="3232492"/>
            <a:ext cx="6094070" cy="276999"/>
          </a:xfrm>
          <a:prstGeom prst="rect">
            <a:avLst/>
          </a:prstGeom>
          <a:noFill/>
        </p:spPr>
        <p:txBody>
          <a:bodyPr wrap="square">
            <a:spAutoFit/>
          </a:bodyPr>
          <a:lstStyle/>
          <a:p>
            <a:r>
              <a:rPr lang="en-GB" sz="1200" b="1" noProof="0" dirty="0">
                <a:latin typeface="Arial" panose="020B0604020202020204" pitchFamily="34" charset="0"/>
                <a:cs typeface="Arial" panose="020B0604020202020204" pitchFamily="34" charset="0"/>
              </a:rPr>
              <a:t>Figure 1</a:t>
            </a:r>
            <a:r>
              <a:rPr lang="en-GB" sz="1200" noProof="0" dirty="0">
                <a:latin typeface="Arial" panose="020B0604020202020204" pitchFamily="34" charset="0"/>
                <a:cs typeface="Arial" panose="020B0604020202020204" pitchFamily="34" charset="0"/>
              </a:rPr>
              <a:t>: Patient (a) and pancreas graft survival (b) for PTA </a:t>
            </a:r>
          </a:p>
        </p:txBody>
      </p:sp>
      <p:sp>
        <p:nvSpPr>
          <p:cNvPr id="24" name="ZoneTexte 23">
            <a:extLst>
              <a:ext uri="{FF2B5EF4-FFF2-40B4-BE49-F238E27FC236}">
                <a16:creationId xmlns:a16="http://schemas.microsoft.com/office/drawing/2014/main" id="{CBEC9608-9169-DA84-2572-4E10E779A991}"/>
              </a:ext>
            </a:extLst>
          </p:cNvPr>
          <p:cNvSpPr txBox="1"/>
          <p:nvPr/>
        </p:nvSpPr>
        <p:spPr>
          <a:xfrm rot="16200000">
            <a:off x="4718103" y="1830264"/>
            <a:ext cx="1566043" cy="276999"/>
          </a:xfrm>
          <a:prstGeom prst="rect">
            <a:avLst/>
          </a:prstGeom>
          <a:solidFill>
            <a:schemeClr val="bg1"/>
          </a:solidFill>
        </p:spPr>
        <p:txBody>
          <a:bodyPr wrap="square">
            <a:spAutoFit/>
          </a:bodyPr>
          <a:lstStyle/>
          <a:p>
            <a:r>
              <a:rPr lang="en-GB" sz="1200" noProof="0" dirty="0">
                <a:latin typeface="Arial" panose="020B0604020202020204" pitchFamily="34" charset="0"/>
                <a:cs typeface="Arial" panose="020B0604020202020204" pitchFamily="34" charset="0"/>
              </a:rPr>
              <a:t>Patient survival %</a:t>
            </a:r>
            <a:endParaRPr lang="en-GB" sz="1200" noProof="0" dirty="0"/>
          </a:p>
        </p:txBody>
      </p:sp>
      <p:sp>
        <p:nvSpPr>
          <p:cNvPr id="25" name="ZoneTexte 24">
            <a:extLst>
              <a:ext uri="{FF2B5EF4-FFF2-40B4-BE49-F238E27FC236}">
                <a16:creationId xmlns:a16="http://schemas.microsoft.com/office/drawing/2014/main" id="{F4BD5955-5189-5FF4-DA59-3293E75364CE}"/>
              </a:ext>
            </a:extLst>
          </p:cNvPr>
          <p:cNvSpPr txBox="1"/>
          <p:nvPr/>
        </p:nvSpPr>
        <p:spPr>
          <a:xfrm rot="16200000">
            <a:off x="7967676" y="2018528"/>
            <a:ext cx="1942575" cy="277001"/>
          </a:xfrm>
          <a:prstGeom prst="rect">
            <a:avLst/>
          </a:prstGeom>
          <a:solidFill>
            <a:schemeClr val="bg1"/>
          </a:solidFill>
        </p:spPr>
        <p:txBody>
          <a:bodyPr wrap="square">
            <a:spAutoFit/>
          </a:bodyPr>
          <a:lstStyle/>
          <a:p>
            <a:pPr algn="ctr"/>
            <a:r>
              <a:rPr lang="en-GB" sz="1200" noProof="0" dirty="0">
                <a:latin typeface="Arial" panose="020B0604020202020204" pitchFamily="34" charset="0"/>
                <a:cs typeface="Arial" panose="020B0604020202020204" pitchFamily="34" charset="0"/>
              </a:rPr>
              <a:t>Pancreas graft survival %</a:t>
            </a:r>
            <a:endParaRPr lang="en-GB" sz="1200" noProof="0" dirty="0"/>
          </a:p>
        </p:txBody>
      </p:sp>
      <p:sp>
        <p:nvSpPr>
          <p:cNvPr id="15" name="TextBox 29">
            <a:extLst>
              <a:ext uri="{FF2B5EF4-FFF2-40B4-BE49-F238E27FC236}">
                <a16:creationId xmlns:a16="http://schemas.microsoft.com/office/drawing/2014/main" id="{8BAF9B6F-9394-B0A4-145C-59E0E471405A}"/>
              </a:ext>
            </a:extLst>
          </p:cNvPr>
          <p:cNvSpPr txBox="1"/>
          <p:nvPr/>
        </p:nvSpPr>
        <p:spPr>
          <a:xfrm>
            <a:off x="0"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Adlard F. et al., ESOT Congress 2025 (Abstract 1749)</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45871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FFFA5-08E9-09FA-66D6-5113E97C29C4}"/>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29204E68-7D04-1AA7-EC4F-11B976FB3724}"/>
              </a:ext>
            </a:extLst>
          </p:cNvPr>
          <p:cNvSpPr>
            <a:spLocks noGrp="1"/>
          </p:cNvSpPr>
          <p:nvPr>
            <p:ph type="title"/>
          </p:nvPr>
        </p:nvSpPr>
        <p:spPr>
          <a:xfrm>
            <a:off x="291634" y="286841"/>
            <a:ext cx="10804269" cy="402626"/>
          </a:xfrm>
        </p:spPr>
        <p:txBody>
          <a:bodyPr>
            <a:noAutofit/>
          </a:bodyPr>
          <a:lstStyle/>
          <a:p>
            <a:pPr algn="just"/>
            <a:r>
              <a:rPr lang="en-GB" sz="2800" noProof="0" dirty="0">
                <a:latin typeface="Arial" panose="020B0604020202020204" pitchFamily="34" charset="0"/>
                <a:cs typeface="Arial" panose="020B0604020202020204" pitchFamily="34" charset="0"/>
              </a:rPr>
              <a:t>Pregnancy outcomes following pancreas transplantation: A single </a:t>
            </a:r>
            <a:r>
              <a:rPr lang="en-GB" sz="2800" noProof="0" dirty="0" err="1">
                <a:latin typeface="Arial" panose="020B0604020202020204" pitchFamily="34" charset="0"/>
                <a:cs typeface="Arial" panose="020B0604020202020204" pitchFamily="34" charset="0"/>
              </a:rPr>
              <a:t>center</a:t>
            </a:r>
            <a:r>
              <a:rPr lang="en-GB" sz="2800" noProof="0" dirty="0">
                <a:latin typeface="Arial" panose="020B0604020202020204" pitchFamily="34" charset="0"/>
                <a:cs typeface="Arial" panose="020B0604020202020204" pitchFamily="34" charset="0"/>
              </a:rPr>
              <a:t> experience</a:t>
            </a:r>
          </a:p>
        </p:txBody>
      </p:sp>
      <p:sp>
        <p:nvSpPr>
          <p:cNvPr id="9" name="Rectangle 8">
            <a:extLst>
              <a:ext uri="{FF2B5EF4-FFF2-40B4-BE49-F238E27FC236}">
                <a16:creationId xmlns:a16="http://schemas.microsoft.com/office/drawing/2014/main" id="{FA607B50-A8DA-B374-3388-C63FBF329D27}"/>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101E0C8-48AE-80D8-AB5A-09419B79C1D4}"/>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6F1E07BB-269D-DE1A-012D-C2CCCC306BD1}"/>
              </a:ext>
            </a:extLst>
          </p:cNvPr>
          <p:cNvSpPr txBox="1"/>
          <p:nvPr/>
        </p:nvSpPr>
        <p:spPr>
          <a:xfrm>
            <a:off x="182301" y="1063510"/>
            <a:ext cx="4875836" cy="3600986"/>
          </a:xfrm>
          <a:prstGeom prst="rect">
            <a:avLst/>
          </a:prstGeom>
          <a:noFill/>
        </p:spPr>
        <p:txBody>
          <a:bodyPr wrap="square">
            <a:spAutoFit/>
          </a:bodyPr>
          <a:lstStyle/>
          <a:p>
            <a:r>
              <a:rPr lang="en-GB" b="1" noProof="0" dirty="0">
                <a:latin typeface="Arial" panose="020B0604020202020204" pitchFamily="34" charset="0"/>
                <a:cs typeface="Arial" panose="020B0604020202020204" pitchFamily="34" charset="0"/>
              </a:rPr>
              <a:t>Background</a:t>
            </a:r>
          </a:p>
          <a:p>
            <a:pPr marL="285750" indent="-285750" algn="just">
              <a:buFont typeface="Arial" panose="020B0604020202020204" pitchFamily="34" charset="0"/>
              <a:buChar char="•"/>
            </a:pPr>
            <a:endParaRPr lang="en-GB"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600" noProof="0" dirty="0">
                <a:latin typeface="Arial" panose="020B0604020202020204" pitchFamily="34" charset="0"/>
                <a:cs typeface="Arial" panose="020B0604020202020204" pitchFamily="34" charset="0"/>
              </a:rPr>
              <a:t>Pregnancy in diabetic patients presents unique challenges due to glycemic control difficulties, increased maternal health risks, </a:t>
            </a:r>
            <a:r>
              <a:rPr lang="en-GB" sz="1600" noProof="0" dirty="0" err="1">
                <a:latin typeface="Arial" panose="020B0604020202020204" pitchFamily="34" charset="0"/>
                <a:cs typeface="Arial" panose="020B0604020202020204" pitchFamily="34" charset="0"/>
              </a:rPr>
              <a:t>fetal</a:t>
            </a:r>
            <a:r>
              <a:rPr lang="en-GB" sz="1600" noProof="0" dirty="0">
                <a:latin typeface="Arial" panose="020B0604020202020204" pitchFamily="34" charset="0"/>
                <a:cs typeface="Arial" panose="020B0604020202020204" pitchFamily="34" charset="0"/>
              </a:rPr>
              <a:t> complications, and higher adverse pregnancy outcome rates</a:t>
            </a:r>
          </a:p>
          <a:p>
            <a:pPr marL="285750" indent="-285750" algn="just">
              <a:buFont typeface="Arial" panose="020B0604020202020204" pitchFamily="34" charset="0"/>
              <a:buChar char="•"/>
            </a:pPr>
            <a:endParaRPr lang="en-GB" sz="16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600" noProof="0" dirty="0">
                <a:latin typeface="Arial" panose="020B0604020202020204" pitchFamily="34" charset="0"/>
                <a:cs typeface="Arial" panose="020B0604020202020204" pitchFamily="34" charset="0"/>
              </a:rPr>
              <a:t>Diabetes mellitus (DM), a leading cause of end-stage renal disease (ESRD), often results in menstrual irregularities and infertility</a:t>
            </a:r>
          </a:p>
          <a:p>
            <a:pPr marL="285750" indent="-285750" algn="just">
              <a:buFont typeface="Arial" panose="020B0604020202020204" pitchFamily="34" charset="0"/>
              <a:buChar char="•"/>
            </a:pPr>
            <a:endParaRPr lang="en-GB" sz="16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600" noProof="0" dirty="0">
                <a:latin typeface="Arial" panose="020B0604020202020204" pitchFamily="34" charset="0"/>
                <a:cs typeface="Arial" panose="020B0604020202020204" pitchFamily="34" charset="0"/>
              </a:rPr>
              <a:t>This study evaluates pregnancy outcomes in pancreas transplant recipients at a single </a:t>
            </a:r>
            <a:r>
              <a:rPr lang="en-GB" sz="1600" noProof="0" dirty="0" err="1">
                <a:latin typeface="Arial" panose="020B0604020202020204" pitchFamily="34" charset="0"/>
                <a:cs typeface="Arial" panose="020B0604020202020204" pitchFamily="34" charset="0"/>
              </a:rPr>
              <a:t>center</a:t>
            </a:r>
            <a:endParaRPr lang="en-GB" sz="1600" noProof="0" dirty="0"/>
          </a:p>
        </p:txBody>
      </p:sp>
      <p:sp>
        <p:nvSpPr>
          <p:cNvPr id="10" name="ZoneTexte 9">
            <a:extLst>
              <a:ext uri="{FF2B5EF4-FFF2-40B4-BE49-F238E27FC236}">
                <a16:creationId xmlns:a16="http://schemas.microsoft.com/office/drawing/2014/main" id="{8F09F1D6-C74B-51A6-2B3A-79027F711678}"/>
              </a:ext>
            </a:extLst>
          </p:cNvPr>
          <p:cNvSpPr txBox="1"/>
          <p:nvPr/>
        </p:nvSpPr>
        <p:spPr>
          <a:xfrm>
            <a:off x="5878010" y="1630283"/>
            <a:ext cx="5991112" cy="2800767"/>
          </a:xfrm>
          <a:prstGeom prst="rect">
            <a:avLst/>
          </a:prstGeom>
          <a:noFill/>
        </p:spPr>
        <p:txBody>
          <a:bodyPr wrap="square">
            <a:spAutoFit/>
          </a:bodyPr>
          <a:lstStyle/>
          <a:p>
            <a:r>
              <a:rPr lang="en-GB" sz="1600" u="sng" noProof="0" dirty="0">
                <a:latin typeface="Arial" panose="020B0604020202020204" pitchFamily="34" charset="0"/>
                <a:cs typeface="Arial" panose="020B0604020202020204" pitchFamily="34" charset="0"/>
              </a:rPr>
              <a:t>Retrospectively analysis</a:t>
            </a:r>
            <a:r>
              <a:rPr lang="en-GB" sz="1600" noProof="0" dirty="0">
                <a:latin typeface="Arial" panose="020B0604020202020204" pitchFamily="34" charset="0"/>
                <a:cs typeface="Arial" panose="020B0604020202020204" pitchFamily="34" charset="0"/>
              </a:rPr>
              <a:t>:</a:t>
            </a:r>
          </a:p>
          <a:p>
            <a:pPr marL="285750" indent="-285750" algn="just">
              <a:buFont typeface="Arial" panose="020B0604020202020204" pitchFamily="34" charset="0"/>
              <a:buChar char="•"/>
            </a:pPr>
            <a:r>
              <a:rPr lang="en-GB" sz="1600" noProof="0" dirty="0">
                <a:latin typeface="Arial" panose="020B0604020202020204" pitchFamily="34" charset="0"/>
                <a:cs typeface="Arial" panose="020B0604020202020204" pitchFamily="34" charset="0"/>
              </a:rPr>
              <a:t>32 pregnancies in 23 pancreas transplant recipients among 501 recipients (268 women, 208 of childbearing age)</a:t>
            </a:r>
          </a:p>
          <a:p>
            <a:endParaRPr lang="en-GB" sz="1600" noProof="0" dirty="0">
              <a:latin typeface="Arial" panose="020B0604020202020204" pitchFamily="34" charset="0"/>
              <a:cs typeface="Arial" panose="020B0604020202020204" pitchFamily="34" charset="0"/>
            </a:endParaRPr>
          </a:p>
          <a:p>
            <a:endParaRPr lang="en-GB" sz="1600" noProof="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noProof="0" dirty="0">
                <a:latin typeface="Arial" panose="020B0604020202020204" pitchFamily="34" charset="0"/>
                <a:cs typeface="Arial" panose="020B0604020202020204" pitchFamily="34" charset="0"/>
              </a:rPr>
              <a:t>Collection and analysis of maternal, </a:t>
            </a:r>
            <a:r>
              <a:rPr lang="en-GB" sz="1600" noProof="0" dirty="0" err="1">
                <a:latin typeface="Arial" panose="020B0604020202020204" pitchFamily="34" charset="0"/>
                <a:cs typeface="Arial" panose="020B0604020202020204" pitchFamily="34" charset="0"/>
              </a:rPr>
              <a:t>fetal</a:t>
            </a:r>
            <a:r>
              <a:rPr lang="en-GB" sz="1600" noProof="0" dirty="0">
                <a:latin typeface="Arial" panose="020B0604020202020204" pitchFamily="34" charset="0"/>
                <a:cs typeface="Arial" panose="020B0604020202020204" pitchFamily="34" charset="0"/>
              </a:rPr>
              <a:t>, and graft outcomes</a:t>
            </a:r>
          </a:p>
          <a:p>
            <a:endParaRPr lang="en-GB" sz="1600" noProof="0" dirty="0">
              <a:latin typeface="Arial" panose="020B0604020202020204" pitchFamily="34" charset="0"/>
              <a:cs typeface="Arial" panose="020B0604020202020204" pitchFamily="34" charset="0"/>
            </a:endParaRPr>
          </a:p>
          <a:p>
            <a:endParaRPr lang="en-GB" sz="16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600" noProof="0" dirty="0">
                <a:latin typeface="Arial" panose="020B0604020202020204" pitchFamily="34" charset="0"/>
                <a:cs typeface="Arial" panose="020B0604020202020204" pitchFamily="34" charset="0"/>
              </a:rPr>
              <a:t>Pre-conception immunosuppressive regimens were adjusted, primarily replacing or discontinuing mycophenolate mofetil with azathioprine in combination with tacrolimus</a:t>
            </a:r>
            <a:endParaRPr lang="en-GB" sz="1600" noProof="0" dirty="0"/>
          </a:p>
        </p:txBody>
      </p:sp>
      <p:sp>
        <p:nvSpPr>
          <p:cNvPr id="12" name="ZoneTexte 11">
            <a:extLst>
              <a:ext uri="{FF2B5EF4-FFF2-40B4-BE49-F238E27FC236}">
                <a16:creationId xmlns:a16="http://schemas.microsoft.com/office/drawing/2014/main" id="{50944129-2175-F994-78C3-7DC4A1D436C9}"/>
              </a:ext>
            </a:extLst>
          </p:cNvPr>
          <p:cNvSpPr txBox="1"/>
          <p:nvPr/>
        </p:nvSpPr>
        <p:spPr>
          <a:xfrm>
            <a:off x="5304099" y="1033282"/>
            <a:ext cx="6094070" cy="369332"/>
          </a:xfrm>
          <a:prstGeom prst="rect">
            <a:avLst/>
          </a:prstGeom>
          <a:noFill/>
        </p:spPr>
        <p:txBody>
          <a:bodyPr wrap="square">
            <a:spAutoFit/>
          </a:bodyPr>
          <a:lstStyle/>
          <a:p>
            <a:r>
              <a:rPr lang="en-GB" b="1" noProof="0" dirty="0">
                <a:latin typeface="Arial" panose="020B0604020202020204" pitchFamily="34" charset="0"/>
                <a:cs typeface="Arial" panose="020B0604020202020204" pitchFamily="34" charset="0"/>
              </a:rPr>
              <a:t>Methods</a:t>
            </a:r>
            <a:endParaRPr lang="en-GB" b="1" noProof="0" dirty="0"/>
          </a:p>
        </p:txBody>
      </p:sp>
      <p:grpSp>
        <p:nvGrpSpPr>
          <p:cNvPr id="2" name="Groupe 1">
            <a:extLst>
              <a:ext uri="{FF2B5EF4-FFF2-40B4-BE49-F238E27FC236}">
                <a16:creationId xmlns:a16="http://schemas.microsoft.com/office/drawing/2014/main" id="{54040840-49A8-8EB8-5C1A-81857DFDF7C7}"/>
              </a:ext>
            </a:extLst>
          </p:cNvPr>
          <p:cNvGrpSpPr/>
          <p:nvPr/>
        </p:nvGrpSpPr>
        <p:grpSpPr>
          <a:xfrm>
            <a:off x="11575287" y="44389"/>
            <a:ext cx="525242" cy="509983"/>
            <a:chOff x="4213599" y="3634223"/>
            <a:chExt cx="485297" cy="471198"/>
          </a:xfrm>
        </p:grpSpPr>
        <p:sp>
          <p:nvSpPr>
            <p:cNvPr id="3" name="Ellipse 2">
              <a:hlinkClick r:id="rId3" action="ppaction://hlinksldjump"/>
              <a:extLst>
                <a:ext uri="{FF2B5EF4-FFF2-40B4-BE49-F238E27FC236}">
                  <a16:creationId xmlns:a16="http://schemas.microsoft.com/office/drawing/2014/main" id="{DD6DBED4-7FDD-A2AB-C18E-04E948058C8E}"/>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4E3E1AAB-9E9A-44D4-E749-52B4EC494D8B}"/>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7" name="Forme libre : forme 15">
              <a:extLst>
                <a:ext uri="{FF2B5EF4-FFF2-40B4-BE49-F238E27FC236}">
                  <a16:creationId xmlns:a16="http://schemas.microsoft.com/office/drawing/2014/main" id="{7A23D332-F975-0B3E-1532-096DF2E84E10}"/>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0E01681F-4CE7-CEF0-24AB-A2F262824551}"/>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3" name="Forme libre : forme 17">
              <a:extLst>
                <a:ext uri="{FF2B5EF4-FFF2-40B4-BE49-F238E27FC236}">
                  <a16:creationId xmlns:a16="http://schemas.microsoft.com/office/drawing/2014/main" id="{CC795363-5D9A-64D3-BB2D-199D1C7E45C4}"/>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14" name="Rectangle 13">
            <a:hlinkClick r:id="rId3" action="ppaction://hlinksldjump"/>
            <a:extLst>
              <a:ext uri="{FF2B5EF4-FFF2-40B4-BE49-F238E27FC236}">
                <a16:creationId xmlns:a16="http://schemas.microsoft.com/office/drawing/2014/main" id="{F85C66B3-1B45-DDCB-3780-AA0B4CD03C1C}"/>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Rectangle : coins arrondis 32">
            <a:extLst>
              <a:ext uri="{FF2B5EF4-FFF2-40B4-BE49-F238E27FC236}">
                <a16:creationId xmlns:a16="http://schemas.microsoft.com/office/drawing/2014/main" id="{33134858-CC10-5735-3990-CB3D77476A42}"/>
              </a:ext>
            </a:extLst>
          </p:cNvPr>
          <p:cNvSpPr/>
          <p:nvPr/>
        </p:nvSpPr>
        <p:spPr>
          <a:xfrm>
            <a:off x="5878009" y="1580171"/>
            <a:ext cx="5991113" cy="917586"/>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ectangle : coins arrondis 32">
            <a:extLst>
              <a:ext uri="{FF2B5EF4-FFF2-40B4-BE49-F238E27FC236}">
                <a16:creationId xmlns:a16="http://schemas.microsoft.com/office/drawing/2014/main" id="{C0A4D72E-25AD-3E02-4F71-7F9057A803AC}"/>
              </a:ext>
            </a:extLst>
          </p:cNvPr>
          <p:cNvSpPr/>
          <p:nvPr/>
        </p:nvSpPr>
        <p:spPr>
          <a:xfrm>
            <a:off x="5878009" y="2788937"/>
            <a:ext cx="5991113" cy="421967"/>
          </a:xfrm>
          <a:prstGeom prst="roundRect">
            <a:avLst>
              <a:gd name="adj" fmla="val 30382"/>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Rectangle : coins arrondis 32">
            <a:extLst>
              <a:ext uri="{FF2B5EF4-FFF2-40B4-BE49-F238E27FC236}">
                <a16:creationId xmlns:a16="http://schemas.microsoft.com/office/drawing/2014/main" id="{051643CB-DF90-2565-2BAD-E1A389005D03}"/>
              </a:ext>
            </a:extLst>
          </p:cNvPr>
          <p:cNvSpPr/>
          <p:nvPr/>
        </p:nvSpPr>
        <p:spPr>
          <a:xfrm>
            <a:off x="5868227" y="3516074"/>
            <a:ext cx="5976155" cy="996234"/>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cxnSp>
        <p:nvCxnSpPr>
          <p:cNvPr id="18" name="Straight Connector 20">
            <a:extLst>
              <a:ext uri="{FF2B5EF4-FFF2-40B4-BE49-F238E27FC236}">
                <a16:creationId xmlns:a16="http://schemas.microsoft.com/office/drawing/2014/main" id="{476D04D2-5348-1A89-FE2A-64526BCB150D}"/>
              </a:ext>
            </a:extLst>
          </p:cNvPr>
          <p:cNvCxnSpPr>
            <a:cxnSpLocks/>
          </p:cNvCxnSpPr>
          <p:nvPr/>
        </p:nvCxnSpPr>
        <p:spPr>
          <a:xfrm>
            <a:off x="8835674" y="2497757"/>
            <a:ext cx="0" cy="295864"/>
          </a:xfrm>
          <a:prstGeom prst="line">
            <a:avLst/>
          </a:prstGeom>
          <a:ln w="38100">
            <a:solidFill>
              <a:srgbClr val="113986"/>
            </a:solidFill>
          </a:ln>
        </p:spPr>
        <p:style>
          <a:lnRef idx="1">
            <a:schemeClr val="dk1"/>
          </a:lnRef>
          <a:fillRef idx="0">
            <a:schemeClr val="dk1"/>
          </a:fillRef>
          <a:effectRef idx="0">
            <a:schemeClr val="dk1"/>
          </a:effectRef>
          <a:fontRef idx="minor">
            <a:schemeClr val="tx1"/>
          </a:fontRef>
        </p:style>
      </p:cxnSp>
      <p:cxnSp>
        <p:nvCxnSpPr>
          <p:cNvPr id="20" name="Straight Connector 20">
            <a:extLst>
              <a:ext uri="{FF2B5EF4-FFF2-40B4-BE49-F238E27FC236}">
                <a16:creationId xmlns:a16="http://schemas.microsoft.com/office/drawing/2014/main" id="{BB969419-79B7-4C8C-0284-0AAE97D177AB}"/>
              </a:ext>
            </a:extLst>
          </p:cNvPr>
          <p:cNvCxnSpPr>
            <a:cxnSpLocks/>
          </p:cNvCxnSpPr>
          <p:nvPr/>
        </p:nvCxnSpPr>
        <p:spPr>
          <a:xfrm>
            <a:off x="8818644" y="3220210"/>
            <a:ext cx="0" cy="295864"/>
          </a:xfrm>
          <a:prstGeom prst="line">
            <a:avLst/>
          </a:prstGeom>
          <a:ln w="38100">
            <a:solidFill>
              <a:srgbClr val="113986"/>
            </a:solidFill>
          </a:ln>
        </p:spPr>
        <p:style>
          <a:lnRef idx="1">
            <a:schemeClr val="dk1"/>
          </a:lnRef>
          <a:fillRef idx="0">
            <a:schemeClr val="dk1"/>
          </a:fillRef>
          <a:effectRef idx="0">
            <a:schemeClr val="dk1"/>
          </a:effectRef>
          <a:fontRef idx="minor">
            <a:schemeClr val="tx1"/>
          </a:fontRef>
        </p:style>
      </p:cxnSp>
      <p:sp>
        <p:nvSpPr>
          <p:cNvPr id="19" name="TextBox 29">
            <a:extLst>
              <a:ext uri="{FF2B5EF4-FFF2-40B4-BE49-F238E27FC236}">
                <a16:creationId xmlns:a16="http://schemas.microsoft.com/office/drawing/2014/main" id="{8BC2A348-C443-5C09-E3F4-7039870AEC77}"/>
              </a:ext>
            </a:extLst>
          </p:cNvPr>
          <p:cNvSpPr txBox="1"/>
          <p:nvPr/>
        </p:nvSpPr>
        <p:spPr>
          <a:xfrm>
            <a:off x="0"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Jung J. H. et al., ESOT Congress 2025 (Abstract 1841)</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3838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DF91D-D997-946A-70F2-EC901BF637AD}"/>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0CA7AB24-10A4-A609-4A5F-18464F53B8A4}"/>
              </a:ext>
            </a:extLst>
          </p:cNvPr>
          <p:cNvSpPr txBox="1"/>
          <p:nvPr/>
        </p:nvSpPr>
        <p:spPr>
          <a:xfrm>
            <a:off x="210611" y="1007147"/>
            <a:ext cx="4581308" cy="1661993"/>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Results</a:t>
            </a:r>
            <a:r>
              <a:rPr lang="en-US" dirty="0">
                <a:latin typeface="Arial" panose="020B0604020202020204" pitchFamily="34" charset="0"/>
                <a:cs typeface="Arial" panose="020B0604020202020204" pitchFamily="34" charset="0"/>
              </a:rPr>
              <a:t> </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graphicFrame>
        <p:nvGraphicFramePr>
          <p:cNvPr id="32" name="Graphique 31">
            <a:extLst>
              <a:ext uri="{FF2B5EF4-FFF2-40B4-BE49-F238E27FC236}">
                <a16:creationId xmlns:a16="http://schemas.microsoft.com/office/drawing/2014/main" id="{6A255185-8E02-16EE-5796-A3198C4F56CD}"/>
              </a:ext>
            </a:extLst>
          </p:cNvPr>
          <p:cNvGraphicFramePr>
            <a:graphicFrameLocks/>
          </p:cNvGraphicFramePr>
          <p:nvPr>
            <p:extLst>
              <p:ext uri="{D42A27DB-BD31-4B8C-83A1-F6EECF244321}">
                <p14:modId xmlns:p14="http://schemas.microsoft.com/office/powerpoint/2010/main" val="3424310049"/>
              </p:ext>
            </p:extLst>
          </p:nvPr>
        </p:nvGraphicFramePr>
        <p:xfrm>
          <a:off x="1121304" y="1280420"/>
          <a:ext cx="3277976" cy="1068792"/>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2">
            <a:extLst>
              <a:ext uri="{FF2B5EF4-FFF2-40B4-BE49-F238E27FC236}">
                <a16:creationId xmlns:a16="http://schemas.microsoft.com/office/drawing/2014/main" id="{02B048A9-6A94-AB1E-781A-5E525EE5538C}"/>
              </a:ext>
            </a:extLst>
          </p:cNvPr>
          <p:cNvSpPr>
            <a:spLocks noGrp="1"/>
          </p:cNvSpPr>
          <p:nvPr>
            <p:ph type="title"/>
          </p:nvPr>
        </p:nvSpPr>
        <p:spPr>
          <a:xfrm>
            <a:off x="291634" y="286841"/>
            <a:ext cx="10804269" cy="402626"/>
          </a:xfrm>
        </p:spPr>
        <p:txBody>
          <a:bodyPr>
            <a:noAutofit/>
          </a:bodyPr>
          <a:lstStyle/>
          <a:p>
            <a:pPr algn="just"/>
            <a:r>
              <a:rPr lang="en-US" sz="2800" dirty="0">
                <a:latin typeface="Arial" panose="020B0604020202020204" pitchFamily="34" charset="0"/>
                <a:cs typeface="Arial" panose="020B0604020202020204" pitchFamily="34" charset="0"/>
              </a:rPr>
              <a:t>Pregnancy outcomes following pancreas transplantation: A single center experience</a:t>
            </a:r>
          </a:p>
        </p:txBody>
      </p:sp>
      <p:sp>
        <p:nvSpPr>
          <p:cNvPr id="9" name="Rectangle 8">
            <a:extLst>
              <a:ext uri="{FF2B5EF4-FFF2-40B4-BE49-F238E27FC236}">
                <a16:creationId xmlns:a16="http://schemas.microsoft.com/office/drawing/2014/main" id="{0427FCC9-8A7D-0595-DC19-000F4A3B3E41}"/>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6574E29-EBAF-3509-05C3-FDD8FA7DE560}"/>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B4704FE6-3362-EF13-BE8F-3AE7EE3730E7}"/>
              </a:ext>
            </a:extLst>
          </p:cNvPr>
          <p:cNvSpPr txBox="1"/>
          <p:nvPr/>
        </p:nvSpPr>
        <p:spPr>
          <a:xfrm>
            <a:off x="6106118" y="3432156"/>
            <a:ext cx="5885389" cy="2123658"/>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Conclusions</a:t>
            </a:r>
          </a:p>
          <a:p>
            <a:endParaRPr lang="en-U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Pregnancy following pancreas transplantation is feasible but carries significant risks, including miscarriage, preterm delivery, fetal complications, and graft dysfunction</a:t>
            </a:r>
          </a:p>
          <a:p>
            <a:pPr marL="285750" indent="-285750" algn="jus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 Successful maternal and fetal outcomes necessitate close monitoring and coordinated multidisciplinary care involving nephrologists, obstetricians, endocrinologists, and pediatricians</a:t>
            </a:r>
            <a:endParaRPr lang="fr-FR" sz="1400" dirty="0"/>
          </a:p>
        </p:txBody>
      </p:sp>
      <p:grpSp>
        <p:nvGrpSpPr>
          <p:cNvPr id="6" name="Groupe 5">
            <a:extLst>
              <a:ext uri="{FF2B5EF4-FFF2-40B4-BE49-F238E27FC236}">
                <a16:creationId xmlns:a16="http://schemas.microsoft.com/office/drawing/2014/main" id="{5E340595-462F-9F81-ED7A-B98C66BA5B51}"/>
              </a:ext>
            </a:extLst>
          </p:cNvPr>
          <p:cNvGrpSpPr/>
          <p:nvPr/>
        </p:nvGrpSpPr>
        <p:grpSpPr>
          <a:xfrm>
            <a:off x="11575287" y="44389"/>
            <a:ext cx="525242" cy="509983"/>
            <a:chOff x="4213599" y="3634223"/>
            <a:chExt cx="485297" cy="471198"/>
          </a:xfrm>
        </p:grpSpPr>
        <p:sp>
          <p:nvSpPr>
            <p:cNvPr id="10" name="Ellipse 9">
              <a:hlinkClick r:id="rId4" action="ppaction://hlinksldjump"/>
              <a:extLst>
                <a:ext uri="{FF2B5EF4-FFF2-40B4-BE49-F238E27FC236}">
                  <a16:creationId xmlns:a16="http://schemas.microsoft.com/office/drawing/2014/main" id="{494B6ED8-CE75-AB9A-9B85-CF02F4FB4E61}"/>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EDD6455E-AD9F-2AF5-E19F-D2EAA60811DC}"/>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2" name="Forme libre : forme 15">
              <a:extLst>
                <a:ext uri="{FF2B5EF4-FFF2-40B4-BE49-F238E27FC236}">
                  <a16:creationId xmlns:a16="http://schemas.microsoft.com/office/drawing/2014/main" id="{9A1EF67C-7A15-9BC4-8688-8236A7D95DC4}"/>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0F767B07-6484-2CBA-7155-3AAF717C26F2}"/>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4" name="Forme libre : forme 17">
              <a:extLst>
                <a:ext uri="{FF2B5EF4-FFF2-40B4-BE49-F238E27FC236}">
                  <a16:creationId xmlns:a16="http://schemas.microsoft.com/office/drawing/2014/main" id="{097880D7-15A9-6D14-569D-7AC86A087146}"/>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15" name="Rectangle 14">
            <a:hlinkClick r:id="rId4" action="ppaction://hlinksldjump"/>
            <a:extLst>
              <a:ext uri="{FF2B5EF4-FFF2-40B4-BE49-F238E27FC236}">
                <a16:creationId xmlns:a16="http://schemas.microsoft.com/office/drawing/2014/main" id="{B23D7CD3-3BCB-5299-770E-BBC156D00C09}"/>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88CC67C4-1F07-3D9D-2EC9-A420DA8CF075}"/>
              </a:ext>
            </a:extLst>
          </p:cNvPr>
          <p:cNvSpPr txBox="1"/>
          <p:nvPr/>
        </p:nvSpPr>
        <p:spPr>
          <a:xfrm>
            <a:off x="1811482" y="1355654"/>
            <a:ext cx="376480" cy="276999"/>
          </a:xfrm>
          <a:prstGeom prst="rect">
            <a:avLst/>
          </a:prstGeom>
          <a:noFill/>
        </p:spPr>
        <p:txBody>
          <a:bodyPr wrap="square">
            <a:spAutoFit/>
          </a:bodyPr>
          <a:lstStyle/>
          <a:p>
            <a:r>
              <a:rPr lang="en-US" sz="1200" b="1" dirty="0">
                <a:latin typeface="Arial" panose="020B0604020202020204" pitchFamily="34" charset="0"/>
                <a:cs typeface="Arial" panose="020B0604020202020204" pitchFamily="34" charset="0"/>
              </a:rPr>
              <a:t>32</a:t>
            </a:r>
            <a:endParaRPr lang="fr-FR" b="1" dirty="0"/>
          </a:p>
        </p:txBody>
      </p:sp>
      <p:sp>
        <p:nvSpPr>
          <p:cNvPr id="26" name="ZoneTexte 25">
            <a:extLst>
              <a:ext uri="{FF2B5EF4-FFF2-40B4-BE49-F238E27FC236}">
                <a16:creationId xmlns:a16="http://schemas.microsoft.com/office/drawing/2014/main" id="{6CA2CE18-E3BA-71DF-C83C-D10EA2A55084}"/>
              </a:ext>
            </a:extLst>
          </p:cNvPr>
          <p:cNvSpPr txBox="1"/>
          <p:nvPr/>
        </p:nvSpPr>
        <p:spPr>
          <a:xfrm>
            <a:off x="2652058" y="1761978"/>
            <a:ext cx="456054" cy="261610"/>
          </a:xfrm>
          <a:prstGeom prst="rect">
            <a:avLst/>
          </a:prstGeom>
          <a:noFill/>
        </p:spPr>
        <p:txBody>
          <a:bodyPr wrap="square">
            <a:spAutoFit/>
          </a:bodyPr>
          <a:lstStyle/>
          <a:p>
            <a:r>
              <a:rPr kumimoji="0" lang="en-US" sz="11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11</a:t>
            </a:r>
            <a:endParaRPr lang="fr-FR" sz="1100" b="1" dirty="0"/>
          </a:p>
        </p:txBody>
      </p:sp>
      <p:sp>
        <p:nvSpPr>
          <p:cNvPr id="28" name="ZoneTexte 27">
            <a:extLst>
              <a:ext uri="{FF2B5EF4-FFF2-40B4-BE49-F238E27FC236}">
                <a16:creationId xmlns:a16="http://schemas.microsoft.com/office/drawing/2014/main" id="{A8D52DE9-6343-F904-24C9-53106CFF5BF1}"/>
              </a:ext>
            </a:extLst>
          </p:cNvPr>
          <p:cNvSpPr txBox="1"/>
          <p:nvPr/>
        </p:nvSpPr>
        <p:spPr>
          <a:xfrm>
            <a:off x="3503242" y="1534526"/>
            <a:ext cx="456054" cy="276999"/>
          </a:xfrm>
          <a:prstGeom prst="rect">
            <a:avLst/>
          </a:prstGeom>
          <a:noFill/>
        </p:spPr>
        <p:txBody>
          <a:bodyPr wrap="square">
            <a:spAutoFit/>
          </a:bodyPr>
          <a:lstStyle/>
          <a:p>
            <a:r>
              <a:rPr lang="en-US" sz="1200" b="1" dirty="0">
                <a:latin typeface="Arial" panose="020B0604020202020204" pitchFamily="34" charset="0"/>
                <a:cs typeface="Arial" panose="020B0604020202020204" pitchFamily="34" charset="0"/>
              </a:rPr>
              <a:t>21</a:t>
            </a:r>
            <a:endParaRPr lang="fr-FR" sz="1200" b="1" dirty="0"/>
          </a:p>
        </p:txBody>
      </p:sp>
      <p:sp>
        <p:nvSpPr>
          <p:cNvPr id="30" name="ZoneTexte 29">
            <a:extLst>
              <a:ext uri="{FF2B5EF4-FFF2-40B4-BE49-F238E27FC236}">
                <a16:creationId xmlns:a16="http://schemas.microsoft.com/office/drawing/2014/main" id="{29DDD5FB-55F9-4B0C-E45D-FF53F416D50F}"/>
              </a:ext>
            </a:extLst>
          </p:cNvPr>
          <p:cNvSpPr txBox="1"/>
          <p:nvPr/>
        </p:nvSpPr>
        <p:spPr>
          <a:xfrm>
            <a:off x="1314278" y="2198175"/>
            <a:ext cx="1359979" cy="400110"/>
          </a:xfrm>
          <a:prstGeom prst="rect">
            <a:avLst/>
          </a:prstGeom>
          <a:noFill/>
        </p:spPr>
        <p:txBody>
          <a:bodyPr wrap="square">
            <a:spAutoFit/>
          </a:bodyPr>
          <a:lstStyle/>
          <a:p>
            <a:pPr algn="ctr"/>
            <a:r>
              <a:rPr lang="en-US" sz="1000" dirty="0">
                <a:latin typeface="Arial" panose="020B0604020202020204" pitchFamily="34" charset="0"/>
                <a:cs typeface="Arial" panose="020B0604020202020204" pitchFamily="34" charset="0"/>
              </a:rPr>
              <a:t>Pregnancies</a:t>
            </a:r>
          </a:p>
          <a:p>
            <a:pPr algn="ctr"/>
            <a:r>
              <a:rPr lang="en-US" sz="1000" dirty="0">
                <a:latin typeface="Arial" panose="020B0604020202020204" pitchFamily="34" charset="0"/>
                <a:cs typeface="Arial" panose="020B0604020202020204" pitchFamily="34" charset="0"/>
              </a:rPr>
              <a:t>(23 recipients)</a:t>
            </a:r>
            <a:endParaRPr lang="fr-FR" sz="1200" dirty="0"/>
          </a:p>
        </p:txBody>
      </p:sp>
      <p:sp>
        <p:nvSpPr>
          <p:cNvPr id="34" name="ZoneTexte 33">
            <a:extLst>
              <a:ext uri="{FF2B5EF4-FFF2-40B4-BE49-F238E27FC236}">
                <a16:creationId xmlns:a16="http://schemas.microsoft.com/office/drawing/2014/main" id="{621E6BA9-DABB-97C8-F929-EA8A843A25E3}"/>
              </a:ext>
            </a:extLst>
          </p:cNvPr>
          <p:cNvSpPr txBox="1"/>
          <p:nvPr/>
        </p:nvSpPr>
        <p:spPr>
          <a:xfrm>
            <a:off x="2361263" y="2263617"/>
            <a:ext cx="1160385" cy="250237"/>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Miscarriages</a:t>
            </a:r>
            <a:endParaRPr lang="fr-FR" dirty="0"/>
          </a:p>
        </p:txBody>
      </p:sp>
      <p:sp>
        <p:nvSpPr>
          <p:cNvPr id="38" name="ZoneTexte 37">
            <a:extLst>
              <a:ext uri="{FF2B5EF4-FFF2-40B4-BE49-F238E27FC236}">
                <a16:creationId xmlns:a16="http://schemas.microsoft.com/office/drawing/2014/main" id="{4CB9501C-04B5-73E4-6E96-D0E25C06AC13}"/>
              </a:ext>
            </a:extLst>
          </p:cNvPr>
          <p:cNvSpPr txBox="1"/>
          <p:nvPr/>
        </p:nvSpPr>
        <p:spPr>
          <a:xfrm>
            <a:off x="3129604" y="2182787"/>
            <a:ext cx="1101020" cy="415498"/>
          </a:xfrm>
          <a:prstGeom prst="rect">
            <a:avLst/>
          </a:prstGeom>
          <a:noFill/>
        </p:spPr>
        <p:txBody>
          <a:bodyPr wrap="square">
            <a:spAutoFit/>
          </a:bodyPr>
          <a:lstStyle/>
          <a:p>
            <a:pPr algn="ctr"/>
            <a:r>
              <a:rPr lang="en-US" sz="1000" dirty="0">
                <a:solidFill>
                  <a:srgbClr val="140032"/>
                </a:solidFill>
                <a:latin typeface="Arial" panose="020B0604020202020204" pitchFamily="34" charset="0"/>
                <a:cs typeface="Arial" panose="020B0604020202020204" pitchFamily="34" charset="0"/>
              </a:rPr>
              <a:t>L</a:t>
            </a:r>
            <a:r>
              <a:rPr kumimoji="0" lang="en-US" sz="10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ive</a:t>
            </a:r>
            <a:r>
              <a:rPr kumimoji="0" lang="en-US" sz="10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births </a:t>
            </a:r>
          </a:p>
          <a:p>
            <a:pPr algn="ctr"/>
            <a:r>
              <a:rPr kumimoji="0" lang="en-US" sz="10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(20 recipients)</a:t>
            </a:r>
            <a:endParaRPr lang="fr-FR" sz="1000" dirty="0"/>
          </a:p>
        </p:txBody>
      </p:sp>
      <p:sp>
        <p:nvSpPr>
          <p:cNvPr id="42" name="ZoneTexte 41">
            <a:extLst>
              <a:ext uri="{FF2B5EF4-FFF2-40B4-BE49-F238E27FC236}">
                <a16:creationId xmlns:a16="http://schemas.microsoft.com/office/drawing/2014/main" id="{673D4567-545A-02DF-2E7F-0D5F8567D823}"/>
              </a:ext>
            </a:extLst>
          </p:cNvPr>
          <p:cNvSpPr txBox="1"/>
          <p:nvPr/>
        </p:nvSpPr>
        <p:spPr>
          <a:xfrm>
            <a:off x="1516434" y="4277613"/>
            <a:ext cx="5357532" cy="954107"/>
          </a:xfrm>
          <a:prstGeom prst="rect">
            <a:avLst/>
          </a:prstGeom>
          <a:noFill/>
        </p:spPr>
        <p:txBody>
          <a:bodyPr wrap="square">
            <a:spAutoFit/>
          </a:bodyPr>
          <a:lstStyle/>
          <a:p>
            <a:pPr lvl="0">
              <a:defRPr/>
            </a:pPr>
            <a:r>
              <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21 live births</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(11 </a:t>
            </a:r>
            <a:r>
              <a:rPr lang="fr-FR" sz="1400" dirty="0"/>
              <a:t>♂</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10 </a:t>
            </a:r>
            <a:r>
              <a:rPr lang="fr-FR" sz="1400" dirty="0"/>
              <a:t>♀</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endParaRPr lang="en-US" sz="1400" dirty="0">
              <a:solidFill>
                <a:srgbClr val="14003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14003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46" name="ZoneTexte 45">
            <a:extLst>
              <a:ext uri="{FF2B5EF4-FFF2-40B4-BE49-F238E27FC236}">
                <a16:creationId xmlns:a16="http://schemas.microsoft.com/office/drawing/2014/main" id="{95525C25-A69A-68F2-8554-5C0ADC3DA7FE}"/>
              </a:ext>
            </a:extLst>
          </p:cNvPr>
          <p:cNvSpPr txBox="1"/>
          <p:nvPr/>
        </p:nvSpPr>
        <p:spPr>
          <a:xfrm>
            <a:off x="6144277" y="1903898"/>
            <a:ext cx="5809072" cy="1169551"/>
          </a:xfrm>
          <a:prstGeom prst="rect">
            <a:avLst/>
          </a:prstGeom>
          <a:noFill/>
        </p:spPr>
        <p:txBody>
          <a:bodyPr wrap="square">
            <a:spAutoFit/>
          </a:bodyPr>
          <a:lstStyle/>
          <a:p>
            <a:pPr marL="285750" indent="-285750">
              <a:buFont typeface="Arial" panose="020B0604020202020204" pitchFamily="34" charset="0"/>
              <a:buChar cha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median follow-up of 84 months (range, 15~158 months) post-childbirth, 15 recipients maintained graft function, 5 resumed insulin therapy (including 1 who underwent pancreas re-transplantation), and 2 SPK (simultaneous pancreas-kidney transplant) recipients required kidney re-transplantation</a:t>
            </a:r>
            <a:endParaRPr lang="fr-FR" dirty="0"/>
          </a:p>
        </p:txBody>
      </p:sp>
      <p:cxnSp>
        <p:nvCxnSpPr>
          <p:cNvPr id="3" name="Connecteur droit 27">
            <a:extLst>
              <a:ext uri="{FF2B5EF4-FFF2-40B4-BE49-F238E27FC236}">
                <a16:creationId xmlns:a16="http://schemas.microsoft.com/office/drawing/2014/main" id="{4A5F4F36-E124-C123-E96D-8B1372EDCD40}"/>
              </a:ext>
            </a:extLst>
          </p:cNvPr>
          <p:cNvCxnSpPr>
            <a:cxnSpLocks/>
          </p:cNvCxnSpPr>
          <p:nvPr/>
        </p:nvCxnSpPr>
        <p:spPr>
          <a:xfrm>
            <a:off x="1429597" y="2205795"/>
            <a:ext cx="2801027" cy="0"/>
          </a:xfrm>
          <a:prstGeom prst="line">
            <a:avLst/>
          </a:prstGeom>
          <a:ln w="12700">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4" name="Connecteur droit 28">
            <a:extLst>
              <a:ext uri="{FF2B5EF4-FFF2-40B4-BE49-F238E27FC236}">
                <a16:creationId xmlns:a16="http://schemas.microsoft.com/office/drawing/2014/main" id="{D294EDAE-9536-92E1-2644-6D4ED4721975}"/>
              </a:ext>
            </a:extLst>
          </p:cNvPr>
          <p:cNvCxnSpPr>
            <a:cxnSpLocks/>
          </p:cNvCxnSpPr>
          <p:nvPr/>
        </p:nvCxnSpPr>
        <p:spPr>
          <a:xfrm flipV="1">
            <a:off x="1433407" y="1365814"/>
            <a:ext cx="0" cy="842521"/>
          </a:xfrm>
          <a:prstGeom prst="line">
            <a:avLst/>
          </a:prstGeom>
          <a:ln w="12700">
            <a:solidFill>
              <a:srgbClr val="113986"/>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550E65F-AC83-0D49-7066-222179F3D476}"/>
              </a:ext>
            </a:extLst>
          </p:cNvPr>
          <p:cNvSpPr txBox="1"/>
          <p:nvPr/>
        </p:nvSpPr>
        <p:spPr>
          <a:xfrm>
            <a:off x="210611" y="2532973"/>
            <a:ext cx="5103917"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The mean age at transplantation was 28.6 years, with an average interval between transplantation and pregnancy of 65.3 months (range: 18-146)</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The mean gestational age was 35.0±4.2 weeks, with an average birth weight of 2326.2 g</a:t>
            </a:r>
          </a:p>
        </p:txBody>
      </p:sp>
      <p:sp>
        <p:nvSpPr>
          <p:cNvPr id="35" name="TextBox 34">
            <a:extLst>
              <a:ext uri="{FF2B5EF4-FFF2-40B4-BE49-F238E27FC236}">
                <a16:creationId xmlns:a16="http://schemas.microsoft.com/office/drawing/2014/main" id="{E95D5A6D-B91D-0D64-9468-47BD5C1C22E5}"/>
              </a:ext>
            </a:extLst>
          </p:cNvPr>
          <p:cNvSpPr txBox="1"/>
          <p:nvPr/>
        </p:nvSpPr>
        <p:spPr>
          <a:xfrm>
            <a:off x="6144277" y="1033655"/>
            <a:ext cx="5788834" cy="738664"/>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One case of pancreas graft failure occurred during pregnancy, and 4 recipients experienced rejection episodes (2 kidney, 2 pancreas) within the first postpartum year</a:t>
            </a:r>
            <a:endParaRPr kumimoji="0" lang="fr-FR"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graphicFrame>
        <p:nvGraphicFramePr>
          <p:cNvPr id="36" name="Graphique 3">
            <a:extLst>
              <a:ext uri="{FF2B5EF4-FFF2-40B4-BE49-F238E27FC236}">
                <a16:creationId xmlns:a16="http://schemas.microsoft.com/office/drawing/2014/main" id="{B6337BAF-76DF-ED94-567B-A10AE53FB9B8}"/>
              </a:ext>
            </a:extLst>
          </p:cNvPr>
          <p:cNvGraphicFramePr>
            <a:graphicFrameLocks/>
          </p:cNvGraphicFramePr>
          <p:nvPr>
            <p:extLst>
              <p:ext uri="{D42A27DB-BD31-4B8C-83A1-F6EECF244321}">
                <p14:modId xmlns:p14="http://schemas.microsoft.com/office/powerpoint/2010/main" val="303462204"/>
              </p:ext>
            </p:extLst>
          </p:nvPr>
        </p:nvGraphicFramePr>
        <p:xfrm>
          <a:off x="1121304" y="4841577"/>
          <a:ext cx="2355414" cy="1356667"/>
        </p:xfrm>
        <a:graphic>
          <a:graphicData uri="http://schemas.openxmlformats.org/drawingml/2006/chart">
            <c:chart xmlns:c="http://schemas.openxmlformats.org/drawingml/2006/chart" xmlns:r="http://schemas.openxmlformats.org/officeDocument/2006/relationships" r:id="rId5"/>
          </a:graphicData>
        </a:graphic>
      </p:graphicFrame>
      <p:cxnSp>
        <p:nvCxnSpPr>
          <p:cNvPr id="37" name="Connecteur droit 27">
            <a:extLst>
              <a:ext uri="{FF2B5EF4-FFF2-40B4-BE49-F238E27FC236}">
                <a16:creationId xmlns:a16="http://schemas.microsoft.com/office/drawing/2014/main" id="{550E187B-CBC5-FD90-3D3F-7005FC260A20}"/>
              </a:ext>
            </a:extLst>
          </p:cNvPr>
          <p:cNvCxnSpPr>
            <a:cxnSpLocks/>
          </p:cNvCxnSpPr>
          <p:nvPr/>
        </p:nvCxnSpPr>
        <p:spPr>
          <a:xfrm>
            <a:off x="1516434" y="6059273"/>
            <a:ext cx="1811286" cy="0"/>
          </a:xfrm>
          <a:prstGeom prst="line">
            <a:avLst/>
          </a:prstGeom>
          <a:ln w="12700">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39" name="Connecteur droit 28">
            <a:extLst>
              <a:ext uri="{FF2B5EF4-FFF2-40B4-BE49-F238E27FC236}">
                <a16:creationId xmlns:a16="http://schemas.microsoft.com/office/drawing/2014/main" id="{756DB45A-EE54-6C59-0612-C84FF9A1CDC3}"/>
              </a:ext>
            </a:extLst>
          </p:cNvPr>
          <p:cNvCxnSpPr>
            <a:cxnSpLocks/>
          </p:cNvCxnSpPr>
          <p:nvPr/>
        </p:nvCxnSpPr>
        <p:spPr>
          <a:xfrm flipV="1">
            <a:off x="1520244" y="5052355"/>
            <a:ext cx="0" cy="1006918"/>
          </a:xfrm>
          <a:prstGeom prst="line">
            <a:avLst/>
          </a:prstGeom>
          <a:ln w="12700">
            <a:solidFill>
              <a:srgbClr val="113986"/>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80EBE45B-F9F6-57D1-5230-A65095E785B0}"/>
              </a:ext>
            </a:extLst>
          </p:cNvPr>
          <p:cNvSpPr txBox="1"/>
          <p:nvPr/>
        </p:nvSpPr>
        <p:spPr>
          <a:xfrm>
            <a:off x="1763406" y="5258125"/>
            <a:ext cx="607834" cy="276999"/>
          </a:xfrm>
          <a:prstGeom prst="rect">
            <a:avLst/>
          </a:prstGeom>
          <a:noFill/>
        </p:spPr>
        <p:txBody>
          <a:bodyPr wrap="square">
            <a:spAutoFit/>
          </a:bodyPr>
          <a:lstStyle/>
          <a:p>
            <a:r>
              <a:rPr kumimoji="0" lang="en-US"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6</a:t>
            </a:r>
            <a:endParaRPr lang="fr-FR" sz="1200" dirty="0"/>
          </a:p>
        </p:txBody>
      </p:sp>
      <p:sp>
        <p:nvSpPr>
          <p:cNvPr id="50" name="TextBox 49">
            <a:extLst>
              <a:ext uri="{FF2B5EF4-FFF2-40B4-BE49-F238E27FC236}">
                <a16:creationId xmlns:a16="http://schemas.microsoft.com/office/drawing/2014/main" id="{25B1D631-8918-77A9-427B-AC8035BDEDC3}"/>
              </a:ext>
            </a:extLst>
          </p:cNvPr>
          <p:cNvSpPr txBox="1"/>
          <p:nvPr/>
        </p:nvSpPr>
        <p:spPr>
          <a:xfrm>
            <a:off x="1224454" y="6045746"/>
            <a:ext cx="1314571" cy="430887"/>
          </a:xfrm>
          <a:prstGeom prst="rect">
            <a:avLst/>
          </a:prstGeom>
          <a:noFill/>
        </p:spPr>
        <p:txBody>
          <a:bodyPr wrap="square">
            <a:spAutoFit/>
          </a:bodyPr>
          <a:lstStyle/>
          <a:p>
            <a:pPr algn="ctr"/>
            <a:r>
              <a:rPr kumimoji="0" lang="en-US" sz="105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Neonatal intensive care admission</a:t>
            </a:r>
            <a:endParaRPr lang="fr-FR" sz="1050" dirty="0"/>
          </a:p>
        </p:txBody>
      </p:sp>
      <p:sp>
        <p:nvSpPr>
          <p:cNvPr id="52" name="TextBox 51">
            <a:extLst>
              <a:ext uri="{FF2B5EF4-FFF2-40B4-BE49-F238E27FC236}">
                <a16:creationId xmlns:a16="http://schemas.microsoft.com/office/drawing/2014/main" id="{E3C90AFD-74FC-02C9-E932-2324AED03BCA}"/>
              </a:ext>
            </a:extLst>
          </p:cNvPr>
          <p:cNvSpPr txBox="1"/>
          <p:nvPr/>
        </p:nvSpPr>
        <p:spPr>
          <a:xfrm>
            <a:off x="2539025" y="6067674"/>
            <a:ext cx="682119" cy="400110"/>
          </a:xfrm>
          <a:prstGeom prst="rect">
            <a:avLst/>
          </a:prstGeom>
          <a:noFill/>
        </p:spPr>
        <p:txBody>
          <a:bodyPr wrap="square">
            <a:spAutoFit/>
          </a:bodyPr>
          <a:lstStyle/>
          <a:p>
            <a:pPr algn="ctr"/>
            <a:r>
              <a:rPr kumimoji="0" lang="en-US" sz="10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Preterm delivery </a:t>
            </a:r>
            <a:endParaRPr lang="fr-FR" sz="1000" dirty="0"/>
          </a:p>
        </p:txBody>
      </p:sp>
      <p:sp>
        <p:nvSpPr>
          <p:cNvPr id="56" name="TextBox 55">
            <a:extLst>
              <a:ext uri="{FF2B5EF4-FFF2-40B4-BE49-F238E27FC236}">
                <a16:creationId xmlns:a16="http://schemas.microsoft.com/office/drawing/2014/main" id="{A647CD21-5514-66E1-8F91-618D3DF09242}"/>
              </a:ext>
            </a:extLst>
          </p:cNvPr>
          <p:cNvSpPr txBox="1"/>
          <p:nvPr/>
        </p:nvSpPr>
        <p:spPr>
          <a:xfrm>
            <a:off x="2685754" y="4913856"/>
            <a:ext cx="511401" cy="276999"/>
          </a:xfrm>
          <a:prstGeom prst="rect">
            <a:avLst/>
          </a:prstGeom>
          <a:noFill/>
        </p:spPr>
        <p:txBody>
          <a:bodyPr wrap="square">
            <a:spAutoFit/>
          </a:bodyPr>
          <a:lstStyle/>
          <a:p>
            <a:r>
              <a:rPr kumimoji="0" lang="en-US"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10</a:t>
            </a:r>
            <a:endParaRPr lang="fr-FR" dirty="0"/>
          </a:p>
        </p:txBody>
      </p:sp>
      <p:cxnSp>
        <p:nvCxnSpPr>
          <p:cNvPr id="58" name="Straight Arrow Connector 57">
            <a:extLst>
              <a:ext uri="{FF2B5EF4-FFF2-40B4-BE49-F238E27FC236}">
                <a16:creationId xmlns:a16="http://schemas.microsoft.com/office/drawing/2014/main" id="{A0DB2122-A6B1-4906-80BA-5544A94E75DC}"/>
              </a:ext>
            </a:extLst>
          </p:cNvPr>
          <p:cNvCxnSpPr>
            <a:cxnSpLocks/>
          </p:cNvCxnSpPr>
          <p:nvPr/>
        </p:nvCxnSpPr>
        <p:spPr>
          <a:xfrm flipV="1">
            <a:off x="3095252" y="5052355"/>
            <a:ext cx="534114" cy="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62" name="TextBox 61">
            <a:extLst>
              <a:ext uri="{FF2B5EF4-FFF2-40B4-BE49-F238E27FC236}">
                <a16:creationId xmlns:a16="http://schemas.microsoft.com/office/drawing/2014/main" id="{01659B47-3830-A4EA-CA30-3AF4925DBFD1}"/>
              </a:ext>
            </a:extLst>
          </p:cNvPr>
          <p:cNvSpPr txBox="1"/>
          <p:nvPr/>
        </p:nvSpPr>
        <p:spPr>
          <a:xfrm>
            <a:off x="3362309" y="4841577"/>
            <a:ext cx="1509227" cy="461665"/>
          </a:xfrm>
          <a:prstGeom prst="rect">
            <a:avLst/>
          </a:prstGeom>
          <a:noFill/>
        </p:spPr>
        <p:txBody>
          <a:bodyPr wrap="square">
            <a:spAutoFit/>
          </a:bodyPr>
          <a:lstStyle/>
          <a:p>
            <a:pPr algn="ctr"/>
            <a:r>
              <a:rPr kumimoji="0" lang="en-US"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5</a:t>
            </a: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due to preeclampsia </a:t>
            </a:r>
            <a:endParaRPr lang="fr-FR" sz="1200" dirty="0"/>
          </a:p>
        </p:txBody>
      </p:sp>
      <p:sp>
        <p:nvSpPr>
          <p:cNvPr id="16" name="TextBox 29">
            <a:extLst>
              <a:ext uri="{FF2B5EF4-FFF2-40B4-BE49-F238E27FC236}">
                <a16:creationId xmlns:a16="http://schemas.microsoft.com/office/drawing/2014/main" id="{73569648-71A6-5401-FB8E-E68C06D2EDC7}"/>
              </a:ext>
            </a:extLst>
          </p:cNvPr>
          <p:cNvSpPr txBox="1"/>
          <p:nvPr/>
        </p:nvSpPr>
        <p:spPr>
          <a:xfrm>
            <a:off x="0"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Jung J. H. et al., ESOT Congress 2025 (Abstract 1841)</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4384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88F7F-5B40-DE6C-A897-A4FF22D3D6B6}"/>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28448CB9-B0C4-2FA9-6C61-A2FA8B3F2ADA}"/>
              </a:ext>
            </a:extLst>
          </p:cNvPr>
          <p:cNvSpPr>
            <a:spLocks noGrp="1"/>
          </p:cNvSpPr>
          <p:nvPr>
            <p:ph type="title"/>
          </p:nvPr>
        </p:nvSpPr>
        <p:spPr>
          <a:xfrm>
            <a:off x="315992" y="146101"/>
            <a:ext cx="10515600" cy="402626"/>
          </a:xfrm>
        </p:spPr>
        <p:txBody>
          <a:bodyPr>
            <a:normAutofit fontScale="90000"/>
          </a:bodyPr>
          <a:lstStyle/>
          <a:p>
            <a:r>
              <a:rPr lang="en-GB" dirty="0">
                <a:latin typeface="Arial" panose="020B0604020202020204" pitchFamily="34" charset="0"/>
                <a:cs typeface="Arial" panose="020B0604020202020204" pitchFamily="34" charset="0"/>
              </a:rPr>
              <a:t>Information</a:t>
            </a:r>
          </a:p>
        </p:txBody>
      </p:sp>
      <p:sp>
        <p:nvSpPr>
          <p:cNvPr id="9" name="Rectangle 8">
            <a:extLst>
              <a:ext uri="{FF2B5EF4-FFF2-40B4-BE49-F238E27FC236}">
                <a16:creationId xmlns:a16="http://schemas.microsoft.com/office/drawing/2014/main" id="{BA6D3EB3-3E47-33B7-B065-CF1028866C80}"/>
              </a:ext>
            </a:extLst>
          </p:cNvPr>
          <p:cNvSpPr/>
          <p:nvPr/>
        </p:nvSpPr>
        <p:spPr>
          <a:xfrm>
            <a:off x="0" y="637557"/>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E87BF179-5E24-2B71-4CC9-D1FE4390F9B5}"/>
              </a:ext>
            </a:extLst>
          </p:cNvPr>
          <p:cNvSpPr txBox="1"/>
          <p:nvPr/>
        </p:nvSpPr>
        <p:spPr>
          <a:xfrm>
            <a:off x="315992" y="1971289"/>
            <a:ext cx="1314995" cy="914400"/>
          </a:xfrm>
          <a:prstGeom prst="rect">
            <a:avLst/>
          </a:prstGeom>
          <a:noFill/>
        </p:spPr>
        <p:txBody>
          <a:bodyPr wrap="none" lIns="0" tIns="0" rIns="0" bIns="0" rtlCol="0">
            <a:noAutofit/>
          </a:bodyPr>
          <a:lstStyle/>
          <a:p>
            <a:pPr marL="342900" indent="-342900" algn="l">
              <a:buAutoNum type="arabicPeriod"/>
            </a:pPr>
            <a:r>
              <a:rPr lang="en-GB" sz="2400" noProof="0" dirty="0">
                <a:latin typeface="Arial" panose="020B0604020202020204" pitchFamily="34" charset="0"/>
                <a:cs typeface="Arial" panose="020B0604020202020204" pitchFamily="34" charset="0"/>
              </a:rPr>
              <a:t>This slide deck showcases the latest data presented at the ESOT Congress 2025.</a:t>
            </a:r>
          </a:p>
          <a:p>
            <a:pPr marL="342900" indent="-342900" algn="l">
              <a:buAutoNum type="arabicPeriod"/>
            </a:pPr>
            <a:endParaRPr lang="en-GB" sz="2400" noProof="0" dirty="0">
              <a:latin typeface="Arial" panose="020B0604020202020204" pitchFamily="34" charset="0"/>
              <a:cs typeface="Arial" panose="020B0604020202020204" pitchFamily="34" charset="0"/>
            </a:endParaRPr>
          </a:p>
          <a:p>
            <a:pPr marL="342900" indent="-342900" algn="l">
              <a:buAutoNum type="arabicPeriod"/>
            </a:pPr>
            <a:endParaRPr lang="en-GB" sz="2400" noProof="0" dirty="0">
              <a:latin typeface="Arial" panose="020B0604020202020204" pitchFamily="34" charset="0"/>
              <a:cs typeface="Arial" panose="020B0604020202020204" pitchFamily="34" charset="0"/>
            </a:endParaRPr>
          </a:p>
          <a:p>
            <a:pPr marL="342900" indent="-342900" algn="l">
              <a:buAutoNum type="arabicPeriod"/>
            </a:pPr>
            <a:r>
              <a:rPr lang="en-GB" sz="2400" noProof="0" dirty="0">
                <a:latin typeface="Arial" panose="020B0604020202020204" pitchFamily="34" charset="0"/>
                <a:cs typeface="Arial" panose="020B0604020202020204" pitchFamily="34" charset="0"/>
              </a:rPr>
              <a:t>All abbreviations displayed in these slides, along with a complete copy of the </a:t>
            </a:r>
          </a:p>
          <a:p>
            <a:pPr algn="l"/>
            <a:r>
              <a:rPr lang="en-GB" sz="2400" noProof="0" dirty="0">
                <a:latin typeface="Arial" panose="020B0604020202020204" pitchFamily="34" charset="0"/>
                <a:cs typeface="Arial" panose="020B0604020202020204" pitchFamily="34" charset="0"/>
              </a:rPr>
              <a:t>    original abstract text, can be found in the slide notes.</a:t>
            </a:r>
          </a:p>
          <a:p>
            <a:pPr algn="l"/>
            <a:endParaRPr lang="en-GB" sz="2400" noProof="0" dirty="0">
              <a:latin typeface="Arial" panose="020B0604020202020204" pitchFamily="34" charset="0"/>
              <a:cs typeface="Arial" panose="020B0604020202020204" pitchFamily="34" charset="0"/>
            </a:endParaRPr>
          </a:p>
          <a:p>
            <a:pPr algn="l"/>
            <a:endParaRPr lang="en-GB" sz="2400" noProof="0" dirty="0">
              <a:latin typeface="Arial" panose="020B0604020202020204" pitchFamily="34" charset="0"/>
              <a:cs typeface="Arial" panose="020B0604020202020204" pitchFamily="34" charset="0"/>
            </a:endParaRPr>
          </a:p>
          <a:p>
            <a:pPr algn="l"/>
            <a:r>
              <a:rPr lang="en-GB" sz="2400" noProof="0" dirty="0">
                <a:latin typeface="Arial" panose="020B0604020202020204" pitchFamily="34" charset="0"/>
                <a:cs typeface="Arial" panose="020B0604020202020204" pitchFamily="34" charset="0"/>
              </a:rPr>
              <a:t>3.  Click on the symbol            to return to the contents page.</a:t>
            </a:r>
          </a:p>
        </p:txBody>
      </p:sp>
      <p:grpSp>
        <p:nvGrpSpPr>
          <p:cNvPr id="4" name="Groupe 3">
            <a:extLst>
              <a:ext uri="{FF2B5EF4-FFF2-40B4-BE49-F238E27FC236}">
                <a16:creationId xmlns:a16="http://schemas.microsoft.com/office/drawing/2014/main" id="{F6CCB665-0BB5-B618-3423-112C60C833EE}"/>
              </a:ext>
            </a:extLst>
          </p:cNvPr>
          <p:cNvGrpSpPr/>
          <p:nvPr/>
        </p:nvGrpSpPr>
        <p:grpSpPr>
          <a:xfrm>
            <a:off x="3547695" y="4297680"/>
            <a:ext cx="581423" cy="564532"/>
            <a:chOff x="11575287" y="44389"/>
            <a:chExt cx="525242" cy="509983"/>
          </a:xfrm>
        </p:grpSpPr>
        <p:sp>
          <p:nvSpPr>
            <p:cNvPr id="5" name="Ellipse 4">
              <a:extLst>
                <a:ext uri="{FF2B5EF4-FFF2-40B4-BE49-F238E27FC236}">
                  <a16:creationId xmlns:a16="http://schemas.microsoft.com/office/drawing/2014/main" id="{B3059334-B5F0-694F-D9F7-E8BE51D0A770}"/>
                </a:ext>
              </a:extLst>
            </p:cNvPr>
            <p:cNvSpPr/>
            <p:nvPr/>
          </p:nvSpPr>
          <p:spPr>
            <a:xfrm>
              <a:off x="11575287" y="44389"/>
              <a:ext cx="504927" cy="504928"/>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FC8FCF0A-34D7-7015-B7A1-B5690F07A825}"/>
                </a:ext>
              </a:extLst>
            </p:cNvPr>
            <p:cNvSpPr/>
            <p:nvPr/>
          </p:nvSpPr>
          <p:spPr>
            <a:xfrm>
              <a:off x="11819641" y="220151"/>
              <a:ext cx="49482" cy="129112"/>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 name="Forme libre : forme 6">
              <a:extLst>
                <a:ext uri="{FF2B5EF4-FFF2-40B4-BE49-F238E27FC236}">
                  <a16:creationId xmlns:a16="http://schemas.microsoft.com/office/drawing/2014/main" id="{B6DF6573-1F22-D5CC-33D0-8A0AD6CAFB30}"/>
                </a:ext>
              </a:extLst>
            </p:cNvPr>
            <p:cNvSpPr/>
            <p:nvPr/>
          </p:nvSpPr>
          <p:spPr>
            <a:xfrm>
              <a:off x="11793363" y="229732"/>
              <a:ext cx="307166" cy="324640"/>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E82349"/>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72A795D2-02CB-31BB-D5F5-3BE0FE816AE7}"/>
                </a:ext>
              </a:extLst>
            </p:cNvPr>
            <p:cNvSpPr/>
            <p:nvPr/>
          </p:nvSpPr>
          <p:spPr>
            <a:xfrm>
              <a:off x="11900479" y="399824"/>
              <a:ext cx="101182" cy="95531"/>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1" name="Forme libre : forme 10">
              <a:extLst>
                <a:ext uri="{FF2B5EF4-FFF2-40B4-BE49-F238E27FC236}">
                  <a16:creationId xmlns:a16="http://schemas.microsoft.com/office/drawing/2014/main" id="{FE132545-A58C-7360-81BA-8C0300DC43BE}"/>
                </a:ext>
              </a:extLst>
            </p:cNvPr>
            <p:cNvSpPr/>
            <p:nvPr/>
          </p:nvSpPr>
          <p:spPr>
            <a:xfrm rot="18915104">
              <a:off x="11800798" y="245439"/>
              <a:ext cx="292298" cy="293651"/>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532558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5B3B6-3DB6-E4D6-E447-F9E4E28C5C14}"/>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9E147C23-6648-2869-D2F4-D7B61282D001}"/>
              </a:ext>
            </a:extLst>
          </p:cNvPr>
          <p:cNvSpPr>
            <a:spLocks noGrp="1"/>
          </p:cNvSpPr>
          <p:nvPr>
            <p:ph type="title"/>
          </p:nvPr>
        </p:nvSpPr>
        <p:spPr>
          <a:xfrm>
            <a:off x="315992" y="146101"/>
            <a:ext cx="10515600" cy="402626"/>
          </a:xfrm>
        </p:spPr>
        <p:txBody>
          <a:bodyPr>
            <a:normAutofit fontScale="90000"/>
          </a:bodyPr>
          <a:lstStyle/>
          <a:p>
            <a:r>
              <a:rPr lang="en-GB" dirty="0">
                <a:latin typeface="Arial" panose="020B0604020202020204" pitchFamily="34" charset="0"/>
                <a:cs typeface="Arial" panose="020B0604020202020204" pitchFamily="34" charset="0"/>
              </a:rPr>
              <a:t>Content</a:t>
            </a:r>
          </a:p>
        </p:txBody>
      </p:sp>
      <p:sp>
        <p:nvSpPr>
          <p:cNvPr id="6" name="Rectangle 5">
            <a:extLst>
              <a:ext uri="{FF2B5EF4-FFF2-40B4-BE49-F238E27FC236}">
                <a16:creationId xmlns:a16="http://schemas.microsoft.com/office/drawing/2014/main" id="{EEA079F1-E377-15E0-2C25-5B96527F435D}"/>
              </a:ext>
            </a:extLst>
          </p:cNvPr>
          <p:cNvSpPr/>
          <p:nvPr/>
        </p:nvSpPr>
        <p:spPr>
          <a:xfrm>
            <a:off x="0" y="637557"/>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6615C216-C1F2-F18F-F1BA-586EEDF47519}"/>
              </a:ext>
            </a:extLst>
          </p:cNvPr>
          <p:cNvSpPr txBox="1"/>
          <p:nvPr/>
        </p:nvSpPr>
        <p:spPr>
          <a:xfrm>
            <a:off x="5728587" y="1764511"/>
            <a:ext cx="0" cy="0"/>
          </a:xfrm>
          <a:prstGeom prst="rect">
            <a:avLst/>
          </a:prstGeom>
          <a:noFill/>
        </p:spPr>
        <p:txBody>
          <a:bodyPr wrap="none" lIns="0" tIns="0" rIns="0" bIns="0" rtlCol="0">
            <a:noAutofit/>
          </a:bodyPr>
          <a:lstStyle/>
          <a:p>
            <a:pPr algn="l"/>
            <a:endParaRPr lang="fr-FR" sz="1400" dirty="0" err="1">
              <a:latin typeface="Museo Slab 300" panose="02000000000000000000" pitchFamily="2" charset="77"/>
            </a:endParaRPr>
          </a:p>
        </p:txBody>
      </p:sp>
      <p:sp>
        <p:nvSpPr>
          <p:cNvPr id="20" name="ZoneTexte 19">
            <a:hlinkClick r:id="rId3" action="ppaction://hlinksldjump"/>
            <a:extLst>
              <a:ext uri="{FF2B5EF4-FFF2-40B4-BE49-F238E27FC236}">
                <a16:creationId xmlns:a16="http://schemas.microsoft.com/office/drawing/2014/main" id="{4112C6F0-D556-AB37-90FE-8D819C7B3C88}"/>
              </a:ext>
            </a:extLst>
          </p:cNvPr>
          <p:cNvSpPr txBox="1"/>
          <p:nvPr/>
        </p:nvSpPr>
        <p:spPr>
          <a:xfrm>
            <a:off x="7262666" y="1543873"/>
            <a:ext cx="4104000" cy="492443"/>
          </a:xfrm>
          <a:prstGeom prst="rect">
            <a:avLst/>
          </a:prstGeom>
          <a:noFill/>
        </p:spPr>
        <p:txBody>
          <a:bodyPr wrap="square">
            <a:spAutoFit/>
          </a:bodyPr>
          <a:lstStyle/>
          <a:p>
            <a:pPr algn="just" fontAlgn="b"/>
            <a:r>
              <a:rPr lang="en-US" sz="1300" b="0" i="1" u="none" strike="noStrike" dirty="0">
                <a:solidFill>
                  <a:srgbClr val="000000"/>
                </a:solidFill>
                <a:effectLst/>
                <a:latin typeface="Arial" panose="020B0604020202020204" pitchFamily="34" charset="0"/>
                <a:cs typeface="Arial" panose="020B0604020202020204" pitchFamily="34" charset="0"/>
              </a:rPr>
              <a:t>Understanding the impact of obesity on liver transplant outcomes: A comprehensive analysis</a:t>
            </a:r>
          </a:p>
        </p:txBody>
      </p:sp>
      <p:sp>
        <p:nvSpPr>
          <p:cNvPr id="32" name="ZoneTexte 31">
            <a:hlinkClick r:id="rId3" action="ppaction://hlinksldjump"/>
            <a:extLst>
              <a:ext uri="{FF2B5EF4-FFF2-40B4-BE49-F238E27FC236}">
                <a16:creationId xmlns:a16="http://schemas.microsoft.com/office/drawing/2014/main" id="{8C7C6382-0FD7-9CC8-165E-B31E1A1D59EE}"/>
              </a:ext>
            </a:extLst>
          </p:cNvPr>
          <p:cNvSpPr txBox="1"/>
          <p:nvPr/>
        </p:nvSpPr>
        <p:spPr>
          <a:xfrm>
            <a:off x="6166041" y="1523861"/>
            <a:ext cx="1295820" cy="507831"/>
          </a:xfrm>
          <a:prstGeom prst="rect">
            <a:avLst/>
          </a:prstGeom>
          <a:noFill/>
        </p:spPr>
        <p:txBody>
          <a:bodyPr wrap="square">
            <a:spAutoFit/>
          </a:bodyPr>
          <a:lstStyle/>
          <a:p>
            <a:r>
              <a:rPr lang="fr-FR" sz="2700" b="1" i="1" u="none" strike="noStrike" dirty="0">
                <a:solidFill>
                  <a:srgbClr val="E73A57"/>
                </a:solidFill>
                <a:effectLst/>
                <a:latin typeface="Century Gothic" panose="020B0502020202020204" pitchFamily="34" charset="0"/>
                <a:cs typeface="Arial" panose="020B0604020202020204" pitchFamily="34" charset="0"/>
              </a:rPr>
              <a:t>807.</a:t>
            </a:r>
            <a:endParaRPr lang="fr-FR" sz="2700" b="1" i="1" dirty="0">
              <a:solidFill>
                <a:srgbClr val="E73A57"/>
              </a:solidFill>
              <a:latin typeface="Century Gothic" panose="020B0502020202020204" pitchFamily="34" charset="0"/>
            </a:endParaRPr>
          </a:p>
        </p:txBody>
      </p:sp>
      <p:sp>
        <p:nvSpPr>
          <p:cNvPr id="24" name="ZoneTexte 23">
            <a:hlinkClick r:id="rId4" action="ppaction://hlinksldjump"/>
            <a:extLst>
              <a:ext uri="{FF2B5EF4-FFF2-40B4-BE49-F238E27FC236}">
                <a16:creationId xmlns:a16="http://schemas.microsoft.com/office/drawing/2014/main" id="{04BF7FA0-FC4C-AF84-BD9D-F5E2B5633FA4}"/>
              </a:ext>
            </a:extLst>
          </p:cNvPr>
          <p:cNvSpPr txBox="1"/>
          <p:nvPr/>
        </p:nvSpPr>
        <p:spPr>
          <a:xfrm>
            <a:off x="7262666" y="2827132"/>
            <a:ext cx="4104000" cy="692497"/>
          </a:xfrm>
          <a:prstGeom prst="rect">
            <a:avLst/>
          </a:prstGeom>
          <a:noFill/>
        </p:spPr>
        <p:txBody>
          <a:bodyPr wrap="square">
            <a:spAutoFit/>
          </a:bodyPr>
          <a:lstStyle/>
          <a:p>
            <a:pPr algn="just" fontAlgn="b"/>
            <a:r>
              <a:rPr lang="en-US" sz="1300" b="0" i="1" u="none" strike="noStrike" dirty="0">
                <a:solidFill>
                  <a:srgbClr val="000000"/>
                </a:solidFill>
                <a:effectLst/>
                <a:latin typeface="Arial" panose="020B0604020202020204" pitchFamily="34" charset="0"/>
                <a:cs typeface="Arial" panose="020B0604020202020204" pitchFamily="34" charset="0"/>
              </a:rPr>
              <a:t>Mitochondrial therapy during machine perfusion restores DCD livers: A cross-circulation assessment of </a:t>
            </a:r>
            <a:r>
              <a:rPr lang="en-US" sz="1300" b="0" i="1" u="none" strike="noStrike" dirty="0" err="1">
                <a:solidFill>
                  <a:srgbClr val="000000"/>
                </a:solidFill>
                <a:effectLst/>
                <a:latin typeface="Arial" panose="020B0604020202020204" pitchFamily="34" charset="0"/>
                <a:cs typeface="Arial" panose="020B0604020202020204" pitchFamily="34" charset="0"/>
              </a:rPr>
              <a:t>transplantability</a:t>
            </a:r>
            <a:endParaRPr lang="en-US" sz="1300" b="0" i="1" u="none" strike="noStrike" dirty="0">
              <a:solidFill>
                <a:srgbClr val="000000"/>
              </a:solidFill>
              <a:effectLst/>
              <a:latin typeface="Arial" panose="020B0604020202020204" pitchFamily="34" charset="0"/>
              <a:cs typeface="Arial" panose="020B0604020202020204" pitchFamily="34" charset="0"/>
            </a:endParaRPr>
          </a:p>
        </p:txBody>
      </p:sp>
      <p:sp>
        <p:nvSpPr>
          <p:cNvPr id="33" name="ZoneTexte 32">
            <a:hlinkClick r:id="rId4" action="ppaction://hlinksldjump"/>
            <a:extLst>
              <a:ext uri="{FF2B5EF4-FFF2-40B4-BE49-F238E27FC236}">
                <a16:creationId xmlns:a16="http://schemas.microsoft.com/office/drawing/2014/main" id="{813A1305-D8BF-1EA5-58D4-F20B3731AEA3}"/>
              </a:ext>
            </a:extLst>
          </p:cNvPr>
          <p:cNvSpPr txBox="1"/>
          <p:nvPr/>
        </p:nvSpPr>
        <p:spPr>
          <a:xfrm>
            <a:off x="6166041" y="2919466"/>
            <a:ext cx="1295820" cy="507831"/>
          </a:xfrm>
          <a:prstGeom prst="rect">
            <a:avLst/>
          </a:prstGeom>
          <a:noFill/>
        </p:spPr>
        <p:txBody>
          <a:bodyPr wrap="square">
            <a:spAutoFit/>
          </a:bodyPr>
          <a:lstStyle/>
          <a:p>
            <a:r>
              <a:rPr lang="fr-FR" sz="2700" b="1" i="1" u="none" strike="noStrike" dirty="0">
                <a:solidFill>
                  <a:srgbClr val="E73A57"/>
                </a:solidFill>
                <a:effectLst/>
                <a:latin typeface="Century Gothic" panose="020B0502020202020204" pitchFamily="34" charset="0"/>
                <a:cs typeface="Arial" panose="020B0604020202020204" pitchFamily="34" charset="0"/>
              </a:rPr>
              <a:t>1726.</a:t>
            </a:r>
            <a:endParaRPr lang="fr-FR" sz="2700" b="1" i="1" dirty="0">
              <a:solidFill>
                <a:srgbClr val="E73A57"/>
              </a:solidFill>
              <a:latin typeface="Century Gothic" panose="020B0502020202020204" pitchFamily="34" charset="0"/>
            </a:endParaRPr>
          </a:p>
        </p:txBody>
      </p:sp>
      <p:sp>
        <p:nvSpPr>
          <p:cNvPr id="26" name="ZoneTexte 25">
            <a:hlinkClick r:id="rId5" action="ppaction://hlinksldjump"/>
            <a:extLst>
              <a:ext uri="{FF2B5EF4-FFF2-40B4-BE49-F238E27FC236}">
                <a16:creationId xmlns:a16="http://schemas.microsoft.com/office/drawing/2014/main" id="{98582F81-B56C-8E32-A833-971C17887169}"/>
              </a:ext>
            </a:extLst>
          </p:cNvPr>
          <p:cNvSpPr txBox="1"/>
          <p:nvPr/>
        </p:nvSpPr>
        <p:spPr>
          <a:xfrm>
            <a:off x="7262666" y="3525198"/>
            <a:ext cx="4104000" cy="692497"/>
          </a:xfrm>
          <a:prstGeom prst="rect">
            <a:avLst/>
          </a:prstGeom>
          <a:noFill/>
        </p:spPr>
        <p:txBody>
          <a:bodyPr wrap="square">
            <a:spAutoFit/>
          </a:bodyPr>
          <a:lstStyle/>
          <a:p>
            <a:pPr algn="just" fontAlgn="b"/>
            <a:r>
              <a:rPr lang="en-US" sz="1300" b="0" i="1" u="none" strike="noStrike" dirty="0">
                <a:solidFill>
                  <a:srgbClr val="000000"/>
                </a:solidFill>
                <a:effectLst/>
                <a:latin typeface="Arial" panose="020B0604020202020204" pitchFamily="34" charset="0"/>
                <a:cs typeface="Arial" panose="020B0604020202020204" pitchFamily="34" charset="0"/>
              </a:rPr>
              <a:t>Pancreatic beta cell heterogeneity in adult human islets: Insight from single-islet transcriptomic profiling using </a:t>
            </a:r>
            <a:r>
              <a:rPr lang="en-US" sz="1300" b="0" i="1" u="none" strike="noStrike" dirty="0" err="1">
                <a:solidFill>
                  <a:srgbClr val="000000"/>
                </a:solidFill>
                <a:effectLst/>
                <a:latin typeface="Arial" panose="020B0604020202020204" pitchFamily="34" charset="0"/>
                <a:cs typeface="Arial" panose="020B0604020202020204" pitchFamily="34" charset="0"/>
              </a:rPr>
              <a:t>DisCo</a:t>
            </a:r>
            <a:endParaRPr lang="en-US" sz="1300" b="0" i="1" u="none" strike="noStrike" dirty="0">
              <a:solidFill>
                <a:srgbClr val="000000"/>
              </a:solidFill>
              <a:effectLst/>
              <a:latin typeface="Arial" panose="020B0604020202020204" pitchFamily="34" charset="0"/>
              <a:cs typeface="Arial" panose="020B0604020202020204" pitchFamily="34" charset="0"/>
            </a:endParaRPr>
          </a:p>
        </p:txBody>
      </p:sp>
      <p:sp>
        <p:nvSpPr>
          <p:cNvPr id="34" name="ZoneTexte 33">
            <a:hlinkClick r:id="rId5" action="ppaction://hlinksldjump"/>
            <a:extLst>
              <a:ext uri="{FF2B5EF4-FFF2-40B4-BE49-F238E27FC236}">
                <a16:creationId xmlns:a16="http://schemas.microsoft.com/office/drawing/2014/main" id="{F5CBE842-C531-DD96-6B56-69CCA57993C5}"/>
              </a:ext>
            </a:extLst>
          </p:cNvPr>
          <p:cNvSpPr txBox="1"/>
          <p:nvPr/>
        </p:nvSpPr>
        <p:spPr>
          <a:xfrm>
            <a:off x="6166041" y="3616434"/>
            <a:ext cx="1295820" cy="507831"/>
          </a:xfrm>
          <a:prstGeom prst="rect">
            <a:avLst/>
          </a:prstGeom>
          <a:noFill/>
        </p:spPr>
        <p:txBody>
          <a:bodyPr wrap="square">
            <a:spAutoFit/>
          </a:bodyPr>
          <a:lstStyle/>
          <a:p>
            <a:r>
              <a:rPr lang="fr-FR" sz="2700" b="1" i="1" u="none" strike="noStrike" dirty="0">
                <a:solidFill>
                  <a:srgbClr val="E73A57"/>
                </a:solidFill>
                <a:effectLst/>
                <a:latin typeface="Century Gothic" panose="020B0502020202020204" pitchFamily="34" charset="0"/>
                <a:cs typeface="Arial" panose="020B0604020202020204" pitchFamily="34" charset="0"/>
              </a:rPr>
              <a:t>2229.</a:t>
            </a:r>
            <a:endParaRPr lang="fr-FR" sz="2700" b="1" i="1" dirty="0">
              <a:solidFill>
                <a:srgbClr val="E73A57"/>
              </a:solidFill>
              <a:latin typeface="Century Gothic" panose="020B0502020202020204" pitchFamily="34" charset="0"/>
            </a:endParaRPr>
          </a:p>
        </p:txBody>
      </p:sp>
      <p:sp>
        <p:nvSpPr>
          <p:cNvPr id="28" name="ZoneTexte 27">
            <a:hlinkClick r:id="rId6" action="ppaction://hlinksldjump"/>
            <a:extLst>
              <a:ext uri="{FF2B5EF4-FFF2-40B4-BE49-F238E27FC236}">
                <a16:creationId xmlns:a16="http://schemas.microsoft.com/office/drawing/2014/main" id="{EF3EA85A-A4D3-67CC-A7CF-74BEDA5BC79B}"/>
              </a:ext>
            </a:extLst>
          </p:cNvPr>
          <p:cNvSpPr txBox="1"/>
          <p:nvPr/>
        </p:nvSpPr>
        <p:spPr>
          <a:xfrm>
            <a:off x="7262666" y="4458424"/>
            <a:ext cx="4104000" cy="492443"/>
          </a:xfrm>
          <a:prstGeom prst="rect">
            <a:avLst/>
          </a:prstGeom>
          <a:noFill/>
        </p:spPr>
        <p:txBody>
          <a:bodyPr wrap="square">
            <a:spAutoFit/>
          </a:bodyPr>
          <a:lstStyle/>
          <a:p>
            <a:pPr algn="just" fontAlgn="b"/>
            <a:r>
              <a:rPr lang="en-US" sz="1300" b="0" i="1" u="none" strike="noStrike" dirty="0">
                <a:solidFill>
                  <a:srgbClr val="000000"/>
                </a:solidFill>
                <a:effectLst/>
                <a:latin typeface="Arial" panose="020B0604020202020204" pitchFamily="34" charset="0"/>
                <a:cs typeface="Arial" panose="020B0604020202020204" pitchFamily="34" charset="0"/>
              </a:rPr>
              <a:t>Long term outcomes of pancreas transplantation alone from donation after circulatory death</a:t>
            </a:r>
          </a:p>
        </p:txBody>
      </p:sp>
      <p:sp>
        <p:nvSpPr>
          <p:cNvPr id="35" name="ZoneTexte 34">
            <a:hlinkClick r:id="rId6" action="ppaction://hlinksldjump"/>
            <a:extLst>
              <a:ext uri="{FF2B5EF4-FFF2-40B4-BE49-F238E27FC236}">
                <a16:creationId xmlns:a16="http://schemas.microsoft.com/office/drawing/2014/main" id="{7DB1AF1E-1CD4-C3B0-DE6F-6FB36D7B4CC3}"/>
              </a:ext>
            </a:extLst>
          </p:cNvPr>
          <p:cNvSpPr txBox="1"/>
          <p:nvPr/>
        </p:nvSpPr>
        <p:spPr>
          <a:xfrm>
            <a:off x="6166041" y="4438079"/>
            <a:ext cx="1295820" cy="507831"/>
          </a:xfrm>
          <a:prstGeom prst="rect">
            <a:avLst/>
          </a:prstGeom>
          <a:noFill/>
        </p:spPr>
        <p:txBody>
          <a:bodyPr wrap="square">
            <a:spAutoFit/>
          </a:bodyPr>
          <a:lstStyle/>
          <a:p>
            <a:r>
              <a:rPr lang="fr-FR" sz="2700" b="1" i="1" u="none" strike="noStrike" dirty="0">
                <a:solidFill>
                  <a:srgbClr val="E73A57"/>
                </a:solidFill>
                <a:effectLst/>
                <a:latin typeface="Century Gothic" panose="020B0502020202020204" pitchFamily="34" charset="0"/>
                <a:cs typeface="Arial" panose="020B0604020202020204" pitchFamily="34" charset="0"/>
              </a:rPr>
              <a:t>1749.</a:t>
            </a:r>
            <a:endParaRPr lang="fr-FR" sz="2700" b="1" i="1" dirty="0">
              <a:solidFill>
                <a:srgbClr val="E73A57"/>
              </a:solidFill>
              <a:latin typeface="Century Gothic" panose="020B0502020202020204" pitchFamily="34" charset="0"/>
            </a:endParaRPr>
          </a:p>
        </p:txBody>
      </p:sp>
      <p:sp>
        <p:nvSpPr>
          <p:cNvPr id="30" name="ZoneTexte 29">
            <a:hlinkClick r:id="rId7" action="ppaction://hlinksldjump"/>
            <a:extLst>
              <a:ext uri="{FF2B5EF4-FFF2-40B4-BE49-F238E27FC236}">
                <a16:creationId xmlns:a16="http://schemas.microsoft.com/office/drawing/2014/main" id="{0C1093EB-BFF2-27EB-8687-7A6EB7229008}"/>
              </a:ext>
            </a:extLst>
          </p:cNvPr>
          <p:cNvSpPr txBox="1"/>
          <p:nvPr/>
        </p:nvSpPr>
        <p:spPr>
          <a:xfrm>
            <a:off x="7262666" y="5238974"/>
            <a:ext cx="4104000" cy="492443"/>
          </a:xfrm>
          <a:prstGeom prst="rect">
            <a:avLst/>
          </a:prstGeom>
          <a:noFill/>
        </p:spPr>
        <p:txBody>
          <a:bodyPr wrap="square">
            <a:spAutoFit/>
          </a:bodyPr>
          <a:lstStyle/>
          <a:p>
            <a:pPr algn="just" fontAlgn="b"/>
            <a:r>
              <a:rPr lang="en-US" sz="1300" b="0" i="1" u="none" strike="noStrike" dirty="0">
                <a:solidFill>
                  <a:srgbClr val="000000"/>
                </a:solidFill>
                <a:effectLst/>
                <a:latin typeface="Arial" panose="020B0604020202020204" pitchFamily="34" charset="0"/>
                <a:cs typeface="Arial" panose="020B0604020202020204" pitchFamily="34" charset="0"/>
              </a:rPr>
              <a:t>Pregnancy outcomes following pancreas transplantation: A single center experience</a:t>
            </a:r>
          </a:p>
        </p:txBody>
      </p:sp>
      <p:sp>
        <p:nvSpPr>
          <p:cNvPr id="36" name="ZoneTexte 35">
            <a:hlinkClick r:id="rId7" action="ppaction://hlinksldjump"/>
            <a:extLst>
              <a:ext uri="{FF2B5EF4-FFF2-40B4-BE49-F238E27FC236}">
                <a16:creationId xmlns:a16="http://schemas.microsoft.com/office/drawing/2014/main" id="{39664B53-95D3-6712-9F1D-A4F91B7233C3}"/>
              </a:ext>
            </a:extLst>
          </p:cNvPr>
          <p:cNvSpPr txBox="1"/>
          <p:nvPr/>
        </p:nvSpPr>
        <p:spPr>
          <a:xfrm>
            <a:off x="6166041" y="5238974"/>
            <a:ext cx="1295820" cy="507831"/>
          </a:xfrm>
          <a:prstGeom prst="rect">
            <a:avLst/>
          </a:prstGeom>
          <a:noFill/>
        </p:spPr>
        <p:txBody>
          <a:bodyPr wrap="square">
            <a:spAutoFit/>
          </a:bodyPr>
          <a:lstStyle/>
          <a:p>
            <a:r>
              <a:rPr lang="fr-FR" sz="2700" b="1" i="1" dirty="0">
                <a:solidFill>
                  <a:srgbClr val="E73A57"/>
                </a:solidFill>
                <a:latin typeface="Century Gothic" panose="020B0502020202020204" pitchFamily="34" charset="0"/>
                <a:cs typeface="Arial" panose="020B0604020202020204" pitchFamily="34" charset="0"/>
              </a:rPr>
              <a:t>1841</a:t>
            </a:r>
            <a:r>
              <a:rPr lang="fr-FR" sz="2700" b="1" i="1" u="none" strike="noStrike" dirty="0">
                <a:solidFill>
                  <a:srgbClr val="E73A57"/>
                </a:solidFill>
                <a:effectLst/>
                <a:latin typeface="Century Gothic" panose="020B0502020202020204" pitchFamily="34" charset="0"/>
                <a:cs typeface="Arial" panose="020B0604020202020204" pitchFamily="34" charset="0"/>
              </a:rPr>
              <a:t>.</a:t>
            </a:r>
            <a:endParaRPr lang="fr-FR" sz="2700" b="1" i="1" dirty="0">
              <a:solidFill>
                <a:srgbClr val="E73A57"/>
              </a:solidFill>
              <a:latin typeface="Century Gothic" panose="020B0502020202020204" pitchFamily="34" charset="0"/>
            </a:endParaRPr>
          </a:p>
        </p:txBody>
      </p:sp>
      <p:sp>
        <p:nvSpPr>
          <p:cNvPr id="22" name="ZoneTexte 21">
            <a:hlinkClick r:id="rId8" action="ppaction://hlinksldjump"/>
            <a:extLst>
              <a:ext uri="{FF2B5EF4-FFF2-40B4-BE49-F238E27FC236}">
                <a16:creationId xmlns:a16="http://schemas.microsoft.com/office/drawing/2014/main" id="{F781D3B3-B7E7-8482-7452-AFEC28F97ACF}"/>
              </a:ext>
            </a:extLst>
          </p:cNvPr>
          <p:cNvSpPr txBox="1"/>
          <p:nvPr/>
        </p:nvSpPr>
        <p:spPr>
          <a:xfrm>
            <a:off x="7262666" y="2159219"/>
            <a:ext cx="4104000" cy="492443"/>
          </a:xfrm>
          <a:prstGeom prst="rect">
            <a:avLst/>
          </a:prstGeom>
          <a:noFill/>
        </p:spPr>
        <p:txBody>
          <a:bodyPr wrap="square">
            <a:spAutoFit/>
          </a:bodyPr>
          <a:lstStyle/>
          <a:p>
            <a:pPr algn="just" fontAlgn="b"/>
            <a:r>
              <a:rPr lang="en-US" sz="1300" b="0" i="1" u="none" strike="noStrike" dirty="0">
                <a:solidFill>
                  <a:srgbClr val="000000"/>
                </a:solidFill>
                <a:effectLst/>
                <a:latin typeface="Arial" panose="020B0604020202020204" pitchFamily="34" charset="0"/>
                <a:cs typeface="Arial" panose="020B0604020202020204" pitchFamily="34" charset="0"/>
              </a:rPr>
              <a:t>Outcome of split-liver transplantation with extended right grafts within </a:t>
            </a:r>
            <a:r>
              <a:rPr lang="en-US" sz="1300" b="0" i="1" u="none" strike="noStrike" dirty="0" err="1">
                <a:solidFill>
                  <a:srgbClr val="000000"/>
                </a:solidFill>
                <a:effectLst/>
                <a:latin typeface="Arial" panose="020B0604020202020204" pitchFamily="34" charset="0"/>
                <a:cs typeface="Arial" panose="020B0604020202020204" pitchFamily="34" charset="0"/>
              </a:rPr>
              <a:t>Scandiatransplant</a:t>
            </a:r>
            <a:endParaRPr lang="en-US" sz="1300" b="0" i="1" u="none" strike="noStrike" dirty="0">
              <a:solidFill>
                <a:srgbClr val="000000"/>
              </a:solidFill>
              <a:effectLst/>
              <a:latin typeface="Arial" panose="020B0604020202020204" pitchFamily="34" charset="0"/>
              <a:cs typeface="Arial" panose="020B0604020202020204" pitchFamily="34" charset="0"/>
            </a:endParaRPr>
          </a:p>
        </p:txBody>
      </p:sp>
      <p:sp>
        <p:nvSpPr>
          <p:cNvPr id="37" name="ZoneTexte 36">
            <a:hlinkClick r:id="rId8" action="ppaction://hlinksldjump"/>
            <a:extLst>
              <a:ext uri="{FF2B5EF4-FFF2-40B4-BE49-F238E27FC236}">
                <a16:creationId xmlns:a16="http://schemas.microsoft.com/office/drawing/2014/main" id="{765609AD-6490-43D8-2CCF-D985673FA4E9}"/>
              </a:ext>
            </a:extLst>
          </p:cNvPr>
          <p:cNvSpPr txBox="1"/>
          <p:nvPr/>
        </p:nvSpPr>
        <p:spPr>
          <a:xfrm>
            <a:off x="6166041" y="2137376"/>
            <a:ext cx="1295820" cy="507831"/>
          </a:xfrm>
          <a:prstGeom prst="rect">
            <a:avLst/>
          </a:prstGeom>
          <a:noFill/>
        </p:spPr>
        <p:txBody>
          <a:bodyPr wrap="square">
            <a:spAutoFit/>
          </a:bodyPr>
          <a:lstStyle/>
          <a:p>
            <a:r>
              <a:rPr lang="fr-FR" sz="2700" b="1" i="1" u="none" strike="noStrike" dirty="0">
                <a:solidFill>
                  <a:srgbClr val="E73A57"/>
                </a:solidFill>
                <a:effectLst/>
                <a:latin typeface="Century Gothic" panose="020B0502020202020204" pitchFamily="34" charset="0"/>
                <a:cs typeface="Arial" panose="020B0604020202020204" pitchFamily="34" charset="0"/>
              </a:rPr>
              <a:t>2593.</a:t>
            </a:r>
            <a:endParaRPr lang="fr-FR" sz="2700" b="1" i="1" dirty="0">
              <a:solidFill>
                <a:srgbClr val="E73A57"/>
              </a:solidFill>
              <a:latin typeface="Century Gothic" panose="020B0502020202020204" pitchFamily="34" charset="0"/>
            </a:endParaRPr>
          </a:p>
        </p:txBody>
      </p:sp>
      <p:cxnSp>
        <p:nvCxnSpPr>
          <p:cNvPr id="39" name="Connecteur droit 38">
            <a:extLst>
              <a:ext uri="{FF2B5EF4-FFF2-40B4-BE49-F238E27FC236}">
                <a16:creationId xmlns:a16="http://schemas.microsoft.com/office/drawing/2014/main" id="{7FB45EFD-2143-6E80-5D21-CD3A9B0255FF}"/>
              </a:ext>
            </a:extLst>
          </p:cNvPr>
          <p:cNvCxnSpPr/>
          <p:nvPr/>
        </p:nvCxnSpPr>
        <p:spPr>
          <a:xfrm>
            <a:off x="2010143" y="1387735"/>
            <a:ext cx="8229600"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40" name="Title 2">
            <a:extLst>
              <a:ext uri="{FF2B5EF4-FFF2-40B4-BE49-F238E27FC236}">
                <a16:creationId xmlns:a16="http://schemas.microsoft.com/office/drawing/2014/main" id="{366189D8-6173-8499-2795-8B6BA1EA8EA3}"/>
              </a:ext>
            </a:extLst>
          </p:cNvPr>
          <p:cNvSpPr txBox="1">
            <a:spLocks/>
          </p:cNvSpPr>
          <p:nvPr/>
        </p:nvSpPr>
        <p:spPr>
          <a:xfrm>
            <a:off x="1938166" y="941341"/>
            <a:ext cx="8315669" cy="402626"/>
          </a:xfrm>
          <a:prstGeom prst="rect">
            <a:avLst/>
          </a:prstGeom>
        </p:spPr>
        <p:txBody>
          <a:bodyPr vert="horz" lIns="0" tIns="0" rIns="0" bIns="0" rtlCol="0" anchor="ctr" anchorCtr="0">
            <a:normAutofit fontScale="97500"/>
          </a:bodyPr>
          <a:lstStyle>
            <a:lvl1pPr algn="l" defTabSz="914400" rtl="0" eaLnBrk="1" latinLnBrk="0" hangingPunct="1">
              <a:lnSpc>
                <a:spcPct val="90000"/>
              </a:lnSpc>
              <a:spcBef>
                <a:spcPct val="0"/>
              </a:spcBef>
              <a:buNone/>
              <a:defRPr sz="3200" b="1" i="0" kern="1200">
                <a:solidFill>
                  <a:srgbClr val="123986"/>
                </a:solidFill>
                <a:latin typeface="Arial" panose="020B0604020202020204" pitchFamily="34" charset="0"/>
                <a:ea typeface="+mj-ea"/>
                <a:cs typeface="Arial" panose="020B0604020202020204" pitchFamily="34" charset="0"/>
              </a:defRPr>
            </a:lvl1pPr>
          </a:lstStyle>
          <a:p>
            <a:pPr algn="ctr"/>
            <a:r>
              <a:rPr lang="en-GB" sz="1800" dirty="0"/>
              <a:t>LIVER &amp; PANCREAS/ISLETS</a:t>
            </a:r>
          </a:p>
        </p:txBody>
      </p:sp>
      <p:sp>
        <p:nvSpPr>
          <p:cNvPr id="18" name="ZoneTexte 17">
            <a:hlinkClick r:id="rId9" action="ppaction://hlinksldjump"/>
            <a:extLst>
              <a:ext uri="{FF2B5EF4-FFF2-40B4-BE49-F238E27FC236}">
                <a16:creationId xmlns:a16="http://schemas.microsoft.com/office/drawing/2014/main" id="{DEA7747A-CADB-1B13-1B20-F41CE5E29816}"/>
              </a:ext>
            </a:extLst>
          </p:cNvPr>
          <p:cNvSpPr txBox="1"/>
          <p:nvPr/>
        </p:nvSpPr>
        <p:spPr>
          <a:xfrm>
            <a:off x="1656528" y="1542670"/>
            <a:ext cx="4104000" cy="492443"/>
          </a:xfrm>
          <a:prstGeom prst="rect">
            <a:avLst/>
          </a:prstGeom>
          <a:noFill/>
        </p:spPr>
        <p:txBody>
          <a:bodyPr wrap="square">
            <a:spAutoFit/>
          </a:bodyPr>
          <a:lstStyle/>
          <a:p>
            <a:pPr algn="just" fontAlgn="b"/>
            <a:r>
              <a:rPr lang="en-US" sz="1300" i="1" dirty="0">
                <a:solidFill>
                  <a:srgbClr val="000000"/>
                </a:solidFill>
                <a:latin typeface="Arial" panose="020B0604020202020204" pitchFamily="34" charset="0"/>
                <a:cs typeface="Arial" panose="020B0604020202020204" pitchFamily="34" charset="0"/>
              </a:rPr>
              <a:t>A </a:t>
            </a:r>
            <a:r>
              <a:rPr lang="en-US" sz="1300" i="1" dirty="0" err="1">
                <a:solidFill>
                  <a:srgbClr val="000000"/>
                </a:solidFill>
                <a:latin typeface="Arial" panose="020B0604020202020204" pitchFamily="34" charset="0"/>
                <a:cs typeface="Arial" panose="020B0604020202020204" pitchFamily="34" charset="0"/>
              </a:rPr>
              <a:t>cfChIP</a:t>
            </a:r>
            <a:r>
              <a:rPr lang="en-US" sz="1300" i="1" dirty="0">
                <a:solidFill>
                  <a:srgbClr val="000000"/>
                </a:solidFill>
                <a:latin typeface="Arial" panose="020B0604020202020204" pitchFamily="34" charset="0"/>
                <a:cs typeface="Arial" panose="020B0604020202020204" pitchFamily="34" charset="0"/>
              </a:rPr>
              <a:t>- seq liquid biopsy for the diagnosis of cellular rejection following liver transplantation</a:t>
            </a:r>
          </a:p>
        </p:txBody>
      </p:sp>
      <p:sp>
        <p:nvSpPr>
          <p:cNvPr id="19" name="ZoneTexte 18">
            <a:hlinkClick r:id="rId9" action="ppaction://hlinksldjump"/>
            <a:extLst>
              <a:ext uri="{FF2B5EF4-FFF2-40B4-BE49-F238E27FC236}">
                <a16:creationId xmlns:a16="http://schemas.microsoft.com/office/drawing/2014/main" id="{01F86F40-9A3C-6E6C-B7DD-71A612A885D6}"/>
              </a:ext>
            </a:extLst>
          </p:cNvPr>
          <p:cNvSpPr txBox="1"/>
          <p:nvPr/>
        </p:nvSpPr>
        <p:spPr>
          <a:xfrm>
            <a:off x="559903" y="1523861"/>
            <a:ext cx="1295820" cy="507831"/>
          </a:xfrm>
          <a:prstGeom prst="rect">
            <a:avLst/>
          </a:prstGeom>
          <a:noFill/>
        </p:spPr>
        <p:txBody>
          <a:bodyPr wrap="square">
            <a:spAutoFit/>
          </a:bodyPr>
          <a:lstStyle/>
          <a:p>
            <a:r>
              <a:rPr lang="fr-FR" sz="2700" b="1" i="1" u="none" strike="noStrike" dirty="0">
                <a:solidFill>
                  <a:srgbClr val="E73A57"/>
                </a:solidFill>
                <a:effectLst/>
                <a:latin typeface="Century Gothic" panose="020B0502020202020204" pitchFamily="34" charset="0"/>
                <a:cs typeface="Arial" panose="020B0604020202020204" pitchFamily="34" charset="0"/>
              </a:rPr>
              <a:t>441.</a:t>
            </a:r>
            <a:endParaRPr lang="fr-FR" sz="2700" b="1" i="1" dirty="0">
              <a:solidFill>
                <a:srgbClr val="E73A57"/>
              </a:solidFill>
              <a:latin typeface="Century Gothic" panose="020B0502020202020204" pitchFamily="34" charset="0"/>
            </a:endParaRPr>
          </a:p>
        </p:txBody>
      </p:sp>
      <p:sp>
        <p:nvSpPr>
          <p:cNvPr id="23" name="ZoneTexte 22">
            <a:hlinkClick r:id="rId10" action="ppaction://hlinksldjump"/>
            <a:extLst>
              <a:ext uri="{FF2B5EF4-FFF2-40B4-BE49-F238E27FC236}">
                <a16:creationId xmlns:a16="http://schemas.microsoft.com/office/drawing/2014/main" id="{BD145E97-DC8A-D913-6BB4-9D79B5318ED1}"/>
              </a:ext>
            </a:extLst>
          </p:cNvPr>
          <p:cNvSpPr txBox="1"/>
          <p:nvPr/>
        </p:nvSpPr>
        <p:spPr>
          <a:xfrm>
            <a:off x="1656528" y="2827132"/>
            <a:ext cx="4104000" cy="692497"/>
          </a:xfrm>
          <a:prstGeom prst="rect">
            <a:avLst/>
          </a:prstGeom>
          <a:noFill/>
        </p:spPr>
        <p:txBody>
          <a:bodyPr wrap="square">
            <a:spAutoFit/>
          </a:bodyPr>
          <a:lstStyle/>
          <a:p>
            <a:pPr algn="just" fontAlgn="b"/>
            <a:r>
              <a:rPr lang="en-US" sz="1300" b="0" i="1" u="none" strike="noStrike" dirty="0">
                <a:solidFill>
                  <a:srgbClr val="000000"/>
                </a:solidFill>
                <a:effectLst/>
                <a:latin typeface="Arial" panose="020B0604020202020204" pitchFamily="34" charset="0"/>
                <a:cs typeface="Arial" panose="020B0604020202020204" pitchFamily="34" charset="0"/>
              </a:rPr>
              <a:t>Monitoring of dd-cfDNA and miRNA for early detection of graft dysfunction in adult liver transplant recipients</a:t>
            </a:r>
          </a:p>
        </p:txBody>
      </p:sp>
      <p:sp>
        <p:nvSpPr>
          <p:cNvPr id="25" name="ZoneTexte 24">
            <a:hlinkClick r:id="rId10" action="ppaction://hlinksldjump"/>
            <a:extLst>
              <a:ext uri="{FF2B5EF4-FFF2-40B4-BE49-F238E27FC236}">
                <a16:creationId xmlns:a16="http://schemas.microsoft.com/office/drawing/2014/main" id="{133BDC20-2422-427D-79A4-5A2E9FCFE49C}"/>
              </a:ext>
            </a:extLst>
          </p:cNvPr>
          <p:cNvSpPr txBox="1"/>
          <p:nvPr/>
        </p:nvSpPr>
        <p:spPr>
          <a:xfrm>
            <a:off x="559903" y="2919466"/>
            <a:ext cx="1295820" cy="507831"/>
          </a:xfrm>
          <a:prstGeom prst="rect">
            <a:avLst/>
          </a:prstGeom>
          <a:noFill/>
        </p:spPr>
        <p:txBody>
          <a:bodyPr wrap="square">
            <a:spAutoFit/>
          </a:bodyPr>
          <a:lstStyle/>
          <a:p>
            <a:r>
              <a:rPr lang="fr-FR" sz="2700" b="1" i="1" u="none" strike="noStrike" dirty="0">
                <a:solidFill>
                  <a:srgbClr val="E73A57"/>
                </a:solidFill>
                <a:effectLst/>
                <a:latin typeface="Century Gothic" panose="020B0502020202020204" pitchFamily="34" charset="0"/>
                <a:cs typeface="Arial" panose="020B0604020202020204" pitchFamily="34" charset="0"/>
              </a:rPr>
              <a:t>2138.</a:t>
            </a:r>
            <a:endParaRPr lang="fr-FR" sz="2700" b="1" i="1" dirty="0">
              <a:solidFill>
                <a:srgbClr val="E73A57"/>
              </a:solidFill>
              <a:latin typeface="Century Gothic" panose="020B0502020202020204" pitchFamily="34" charset="0"/>
            </a:endParaRPr>
          </a:p>
        </p:txBody>
      </p:sp>
      <p:sp>
        <p:nvSpPr>
          <p:cNvPr id="29" name="ZoneTexte 28">
            <a:hlinkClick r:id="rId11" action="ppaction://hlinksldjump"/>
            <a:extLst>
              <a:ext uri="{FF2B5EF4-FFF2-40B4-BE49-F238E27FC236}">
                <a16:creationId xmlns:a16="http://schemas.microsoft.com/office/drawing/2014/main" id="{B4989D72-509B-1ABA-E659-8580EB9EF35C}"/>
              </a:ext>
            </a:extLst>
          </p:cNvPr>
          <p:cNvSpPr txBox="1"/>
          <p:nvPr/>
        </p:nvSpPr>
        <p:spPr>
          <a:xfrm>
            <a:off x="1656528" y="3519629"/>
            <a:ext cx="4104000" cy="692497"/>
          </a:xfrm>
          <a:prstGeom prst="rect">
            <a:avLst/>
          </a:prstGeom>
          <a:noFill/>
        </p:spPr>
        <p:txBody>
          <a:bodyPr wrap="square">
            <a:spAutoFit/>
          </a:bodyPr>
          <a:lstStyle/>
          <a:p>
            <a:pPr algn="just" fontAlgn="b"/>
            <a:r>
              <a:rPr lang="en-US" sz="1300" b="0" i="1" u="none" strike="noStrike" dirty="0">
                <a:solidFill>
                  <a:srgbClr val="000000"/>
                </a:solidFill>
                <a:effectLst/>
                <a:latin typeface="Arial" panose="020B0604020202020204" pitchFamily="34" charset="0"/>
                <a:cs typeface="Arial" panose="020B0604020202020204" pitchFamily="34" charset="0"/>
              </a:rPr>
              <a:t>Impact of transplant program on the probability of conversion after immunotherapy for hepatocellular carcinoma</a:t>
            </a:r>
          </a:p>
        </p:txBody>
      </p:sp>
      <p:sp>
        <p:nvSpPr>
          <p:cNvPr id="31" name="ZoneTexte 30">
            <a:hlinkClick r:id="rId11" action="ppaction://hlinksldjump"/>
            <a:extLst>
              <a:ext uri="{FF2B5EF4-FFF2-40B4-BE49-F238E27FC236}">
                <a16:creationId xmlns:a16="http://schemas.microsoft.com/office/drawing/2014/main" id="{651FD6BE-C162-AA35-7779-B1BE83DBC203}"/>
              </a:ext>
            </a:extLst>
          </p:cNvPr>
          <p:cNvSpPr txBox="1"/>
          <p:nvPr/>
        </p:nvSpPr>
        <p:spPr>
          <a:xfrm>
            <a:off x="559903" y="3616434"/>
            <a:ext cx="1295820" cy="507831"/>
          </a:xfrm>
          <a:prstGeom prst="rect">
            <a:avLst/>
          </a:prstGeom>
          <a:noFill/>
        </p:spPr>
        <p:txBody>
          <a:bodyPr wrap="square">
            <a:spAutoFit/>
          </a:bodyPr>
          <a:lstStyle/>
          <a:p>
            <a:r>
              <a:rPr lang="fr-FR" sz="2700" b="1" i="1" dirty="0">
                <a:solidFill>
                  <a:srgbClr val="E73A57"/>
                </a:solidFill>
                <a:latin typeface="Century Gothic" panose="020B0502020202020204" pitchFamily="34" charset="0"/>
                <a:cs typeface="Arial" panose="020B0604020202020204" pitchFamily="34" charset="0"/>
              </a:rPr>
              <a:t>2314</a:t>
            </a:r>
            <a:r>
              <a:rPr lang="fr-FR" sz="2700" b="1" i="1" u="none" strike="noStrike" dirty="0">
                <a:solidFill>
                  <a:srgbClr val="E73A57"/>
                </a:solidFill>
                <a:effectLst/>
                <a:latin typeface="Century Gothic" panose="020B0502020202020204" pitchFamily="34" charset="0"/>
                <a:cs typeface="Arial" panose="020B0604020202020204" pitchFamily="34" charset="0"/>
              </a:rPr>
              <a:t>.</a:t>
            </a:r>
            <a:endParaRPr lang="fr-FR" sz="2700" b="1" i="1" dirty="0">
              <a:solidFill>
                <a:srgbClr val="E73A57"/>
              </a:solidFill>
              <a:latin typeface="Century Gothic" panose="020B0502020202020204" pitchFamily="34" charset="0"/>
            </a:endParaRPr>
          </a:p>
        </p:txBody>
      </p:sp>
      <p:sp>
        <p:nvSpPr>
          <p:cNvPr id="41" name="ZoneTexte 40">
            <a:hlinkClick r:id="rId12" action="ppaction://hlinksldjump"/>
            <a:extLst>
              <a:ext uri="{FF2B5EF4-FFF2-40B4-BE49-F238E27FC236}">
                <a16:creationId xmlns:a16="http://schemas.microsoft.com/office/drawing/2014/main" id="{4E7F450A-D2B8-FAEF-844E-EBF0037E8219}"/>
              </a:ext>
            </a:extLst>
          </p:cNvPr>
          <p:cNvSpPr txBox="1"/>
          <p:nvPr/>
        </p:nvSpPr>
        <p:spPr>
          <a:xfrm>
            <a:off x="1656528" y="4445772"/>
            <a:ext cx="4104000" cy="492443"/>
          </a:xfrm>
          <a:prstGeom prst="rect">
            <a:avLst/>
          </a:prstGeom>
          <a:noFill/>
        </p:spPr>
        <p:txBody>
          <a:bodyPr wrap="square">
            <a:spAutoFit/>
          </a:bodyPr>
          <a:lstStyle/>
          <a:p>
            <a:pPr algn="just" fontAlgn="b"/>
            <a:r>
              <a:rPr lang="en-US" sz="1300" b="0" i="1" u="none" strike="noStrike" dirty="0">
                <a:solidFill>
                  <a:srgbClr val="000000"/>
                </a:solidFill>
                <a:effectLst/>
                <a:latin typeface="Arial" panose="020B0604020202020204" pitchFamily="34" charset="0"/>
                <a:cs typeface="Arial" panose="020B0604020202020204" pitchFamily="34" charset="0"/>
              </a:rPr>
              <a:t>Impact of islets transplantation on diabetic complications / mortality in type 1 diabetes recipients</a:t>
            </a:r>
          </a:p>
        </p:txBody>
      </p:sp>
      <p:sp>
        <p:nvSpPr>
          <p:cNvPr id="42" name="ZoneTexte 41">
            <a:hlinkClick r:id="rId12" action="ppaction://hlinksldjump"/>
            <a:extLst>
              <a:ext uri="{FF2B5EF4-FFF2-40B4-BE49-F238E27FC236}">
                <a16:creationId xmlns:a16="http://schemas.microsoft.com/office/drawing/2014/main" id="{E45BA54D-3D5F-996C-C834-9CB26D603AA5}"/>
              </a:ext>
            </a:extLst>
          </p:cNvPr>
          <p:cNvSpPr txBox="1"/>
          <p:nvPr/>
        </p:nvSpPr>
        <p:spPr>
          <a:xfrm>
            <a:off x="559903" y="4438079"/>
            <a:ext cx="1295820" cy="507831"/>
          </a:xfrm>
          <a:prstGeom prst="rect">
            <a:avLst/>
          </a:prstGeom>
          <a:noFill/>
        </p:spPr>
        <p:txBody>
          <a:bodyPr wrap="square">
            <a:spAutoFit/>
          </a:bodyPr>
          <a:lstStyle/>
          <a:p>
            <a:r>
              <a:rPr lang="fr-FR" sz="2700" b="1" i="1" u="none" strike="noStrike" dirty="0">
                <a:solidFill>
                  <a:srgbClr val="E73A57"/>
                </a:solidFill>
                <a:effectLst/>
                <a:latin typeface="Century Gothic" panose="020B0502020202020204" pitchFamily="34" charset="0"/>
                <a:cs typeface="Arial" panose="020B0604020202020204" pitchFamily="34" charset="0"/>
              </a:rPr>
              <a:t>62.</a:t>
            </a:r>
            <a:endParaRPr lang="fr-FR" sz="2700" b="1" i="1" dirty="0">
              <a:solidFill>
                <a:srgbClr val="E73A57"/>
              </a:solidFill>
              <a:latin typeface="Century Gothic" panose="020B0502020202020204" pitchFamily="34" charset="0"/>
            </a:endParaRPr>
          </a:p>
        </p:txBody>
      </p:sp>
      <p:sp>
        <p:nvSpPr>
          <p:cNvPr id="44" name="ZoneTexte 43">
            <a:hlinkClick r:id="rId13" action="ppaction://hlinksldjump"/>
            <a:extLst>
              <a:ext uri="{FF2B5EF4-FFF2-40B4-BE49-F238E27FC236}">
                <a16:creationId xmlns:a16="http://schemas.microsoft.com/office/drawing/2014/main" id="{0D5E0BEB-3A97-D343-EB0D-BCB648477A7C}"/>
              </a:ext>
            </a:extLst>
          </p:cNvPr>
          <p:cNvSpPr txBox="1"/>
          <p:nvPr/>
        </p:nvSpPr>
        <p:spPr>
          <a:xfrm>
            <a:off x="1687285" y="5238974"/>
            <a:ext cx="4104000" cy="492443"/>
          </a:xfrm>
          <a:prstGeom prst="rect">
            <a:avLst/>
          </a:prstGeom>
          <a:noFill/>
        </p:spPr>
        <p:txBody>
          <a:bodyPr wrap="square">
            <a:spAutoFit/>
          </a:bodyPr>
          <a:lstStyle/>
          <a:p>
            <a:pPr algn="just" fontAlgn="b"/>
            <a:r>
              <a:rPr lang="en-US" sz="1300" b="0" i="1" u="none" strike="noStrike" dirty="0">
                <a:solidFill>
                  <a:srgbClr val="000000"/>
                </a:solidFill>
                <a:effectLst/>
                <a:latin typeface="Arial" panose="020B0604020202020204" pitchFamily="34" charset="0"/>
                <a:cs typeface="Arial" panose="020B0604020202020204" pitchFamily="34" charset="0"/>
              </a:rPr>
              <a:t>Listing patients with hepatocellular carcinoma for liver transplantation: Ontario &amp; revised criteria</a:t>
            </a:r>
          </a:p>
        </p:txBody>
      </p:sp>
      <p:sp>
        <p:nvSpPr>
          <p:cNvPr id="45" name="ZoneTexte 44">
            <a:hlinkClick r:id="rId13" action="ppaction://hlinksldjump"/>
            <a:extLst>
              <a:ext uri="{FF2B5EF4-FFF2-40B4-BE49-F238E27FC236}">
                <a16:creationId xmlns:a16="http://schemas.microsoft.com/office/drawing/2014/main" id="{86F8DF23-E31A-6C7F-9C2F-CB67E8B271EC}"/>
              </a:ext>
            </a:extLst>
          </p:cNvPr>
          <p:cNvSpPr txBox="1"/>
          <p:nvPr/>
        </p:nvSpPr>
        <p:spPr>
          <a:xfrm>
            <a:off x="559903" y="5238974"/>
            <a:ext cx="1295820" cy="507831"/>
          </a:xfrm>
          <a:prstGeom prst="rect">
            <a:avLst/>
          </a:prstGeom>
          <a:noFill/>
        </p:spPr>
        <p:txBody>
          <a:bodyPr wrap="square">
            <a:spAutoFit/>
          </a:bodyPr>
          <a:lstStyle/>
          <a:p>
            <a:r>
              <a:rPr lang="fr-FR" sz="2700" b="1" i="1" dirty="0">
                <a:solidFill>
                  <a:srgbClr val="E73A57"/>
                </a:solidFill>
                <a:latin typeface="Century Gothic" panose="020B0502020202020204" pitchFamily="34" charset="0"/>
                <a:cs typeface="Arial" panose="020B0604020202020204" pitchFamily="34" charset="0"/>
              </a:rPr>
              <a:t>404</a:t>
            </a:r>
            <a:r>
              <a:rPr lang="fr-FR" sz="2700" b="1" i="1" u="none" strike="noStrike" dirty="0">
                <a:solidFill>
                  <a:srgbClr val="E73A57"/>
                </a:solidFill>
                <a:effectLst/>
                <a:latin typeface="Century Gothic" panose="020B0502020202020204" pitchFamily="34" charset="0"/>
                <a:cs typeface="Arial" panose="020B0604020202020204" pitchFamily="34" charset="0"/>
              </a:rPr>
              <a:t>.</a:t>
            </a:r>
            <a:endParaRPr lang="fr-FR" sz="2700" b="1" i="1" dirty="0">
              <a:solidFill>
                <a:srgbClr val="E73A57"/>
              </a:solidFill>
              <a:latin typeface="Century Gothic" panose="020B0502020202020204" pitchFamily="34" charset="0"/>
            </a:endParaRPr>
          </a:p>
        </p:txBody>
      </p:sp>
      <p:sp>
        <p:nvSpPr>
          <p:cNvPr id="47" name="ZoneTexte 46">
            <a:hlinkClick r:id="rId14" action="ppaction://hlinksldjump"/>
            <a:extLst>
              <a:ext uri="{FF2B5EF4-FFF2-40B4-BE49-F238E27FC236}">
                <a16:creationId xmlns:a16="http://schemas.microsoft.com/office/drawing/2014/main" id="{CE789F6C-B829-A466-357B-1A63B30D7E45}"/>
              </a:ext>
            </a:extLst>
          </p:cNvPr>
          <p:cNvSpPr txBox="1"/>
          <p:nvPr/>
        </p:nvSpPr>
        <p:spPr>
          <a:xfrm>
            <a:off x="1656528" y="2137376"/>
            <a:ext cx="4104000" cy="492443"/>
          </a:xfrm>
          <a:prstGeom prst="rect">
            <a:avLst/>
          </a:prstGeom>
          <a:noFill/>
        </p:spPr>
        <p:txBody>
          <a:bodyPr wrap="square">
            <a:spAutoFit/>
          </a:bodyPr>
          <a:lstStyle/>
          <a:p>
            <a:pPr algn="just" fontAlgn="b"/>
            <a:r>
              <a:rPr lang="en-US" sz="1300" b="0" i="1" u="none" strike="noStrike" dirty="0">
                <a:solidFill>
                  <a:srgbClr val="000000"/>
                </a:solidFill>
                <a:effectLst/>
                <a:latin typeface="Arial" panose="020B0604020202020204" pitchFamily="34" charset="0"/>
                <a:cs typeface="Arial" panose="020B0604020202020204" pitchFamily="34" charset="0"/>
              </a:rPr>
              <a:t>Living with a transplanted liver is associated with airflow limitation: A nationwide cohort study</a:t>
            </a:r>
          </a:p>
        </p:txBody>
      </p:sp>
      <p:sp>
        <p:nvSpPr>
          <p:cNvPr id="48" name="ZoneTexte 47">
            <a:hlinkClick r:id="rId14" action="ppaction://hlinksldjump"/>
            <a:extLst>
              <a:ext uri="{FF2B5EF4-FFF2-40B4-BE49-F238E27FC236}">
                <a16:creationId xmlns:a16="http://schemas.microsoft.com/office/drawing/2014/main" id="{734B3E37-4F1F-C1FF-F68A-5D20C0F84D77}"/>
              </a:ext>
            </a:extLst>
          </p:cNvPr>
          <p:cNvSpPr txBox="1"/>
          <p:nvPr/>
        </p:nvSpPr>
        <p:spPr>
          <a:xfrm>
            <a:off x="559903" y="2137376"/>
            <a:ext cx="1295820" cy="507831"/>
          </a:xfrm>
          <a:prstGeom prst="rect">
            <a:avLst/>
          </a:prstGeom>
          <a:noFill/>
        </p:spPr>
        <p:txBody>
          <a:bodyPr wrap="square">
            <a:spAutoFit/>
          </a:bodyPr>
          <a:lstStyle/>
          <a:p>
            <a:r>
              <a:rPr lang="fr-FR" sz="2700" b="1" i="1" u="none" strike="noStrike" dirty="0">
                <a:solidFill>
                  <a:srgbClr val="E73A57"/>
                </a:solidFill>
                <a:effectLst/>
                <a:latin typeface="Century Gothic" panose="020B0502020202020204" pitchFamily="34" charset="0"/>
                <a:cs typeface="Arial" panose="020B0604020202020204" pitchFamily="34" charset="0"/>
              </a:rPr>
              <a:t>421.</a:t>
            </a:r>
            <a:endParaRPr lang="fr-FR" sz="2700" b="1" i="1" dirty="0">
              <a:solidFill>
                <a:srgbClr val="E73A57"/>
              </a:solidFill>
              <a:latin typeface="Century Gothic" panose="020B0502020202020204" pitchFamily="34" charset="0"/>
            </a:endParaRPr>
          </a:p>
        </p:txBody>
      </p:sp>
    </p:spTree>
    <p:extLst>
      <p:ext uri="{BB962C8B-B14F-4D97-AF65-F5344CB8AC3E}">
        <p14:creationId xmlns:p14="http://schemas.microsoft.com/office/powerpoint/2010/main" val="3726182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B462F-09BD-488F-4243-C21D07D82E3D}"/>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C4B0A9A9-4FE6-9BED-1B73-FC10754FFDAA}"/>
              </a:ext>
            </a:extLst>
          </p:cNvPr>
          <p:cNvSpPr>
            <a:spLocks noGrp="1"/>
          </p:cNvSpPr>
          <p:nvPr>
            <p:ph type="title"/>
          </p:nvPr>
        </p:nvSpPr>
        <p:spPr>
          <a:xfrm>
            <a:off x="309228" y="432997"/>
            <a:ext cx="11093339" cy="402626"/>
          </a:xfrm>
        </p:spPr>
        <p:txBody>
          <a:bodyPr>
            <a:noAutofit/>
          </a:bodyPr>
          <a:lstStyle/>
          <a:p>
            <a:r>
              <a:rPr lang="en-GB" sz="2800" noProof="0" dirty="0">
                <a:latin typeface="Arial" panose="020B0604020202020204" pitchFamily="34" charset="0"/>
                <a:cs typeface="Arial" panose="020B0604020202020204" pitchFamily="34" charset="0"/>
              </a:rPr>
              <a:t>A </a:t>
            </a:r>
            <a:r>
              <a:rPr lang="en-GB" sz="2800" noProof="0" dirty="0" err="1">
                <a:latin typeface="Arial" panose="020B0604020202020204" pitchFamily="34" charset="0"/>
                <a:cs typeface="Arial" panose="020B0604020202020204" pitchFamily="34" charset="0"/>
              </a:rPr>
              <a:t>cfChIP</a:t>
            </a:r>
            <a:r>
              <a:rPr lang="en-GB" sz="2800" noProof="0" dirty="0">
                <a:latin typeface="Arial" panose="020B0604020202020204" pitchFamily="34" charset="0"/>
                <a:cs typeface="Arial" panose="020B0604020202020204" pitchFamily="34" charset="0"/>
              </a:rPr>
              <a:t>- </a:t>
            </a:r>
            <a:r>
              <a:rPr lang="en-GB" sz="2800" noProof="0" dirty="0" err="1">
                <a:latin typeface="Arial" panose="020B0604020202020204" pitchFamily="34" charset="0"/>
                <a:cs typeface="Arial" panose="020B0604020202020204" pitchFamily="34" charset="0"/>
              </a:rPr>
              <a:t>seq</a:t>
            </a:r>
            <a:r>
              <a:rPr lang="en-GB" sz="2800" noProof="0" dirty="0">
                <a:latin typeface="Arial" panose="020B0604020202020204" pitchFamily="34" charset="0"/>
                <a:cs typeface="Arial" panose="020B0604020202020204" pitchFamily="34" charset="0"/>
              </a:rPr>
              <a:t> liquid biopsy for the diagnosis of cellular rejection following liver transplantation</a:t>
            </a:r>
            <a:br>
              <a:rPr lang="en-GB" sz="2800" noProof="0" dirty="0">
                <a:latin typeface="Arial" panose="020B0604020202020204" pitchFamily="34" charset="0"/>
                <a:cs typeface="Arial" panose="020B0604020202020204" pitchFamily="34" charset="0"/>
              </a:rPr>
            </a:br>
            <a:endParaRPr lang="en-GB" sz="2800" noProof="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66C4303-B356-2ECA-6349-50EBDAAA13EE}"/>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7BA79C96-72BE-79B0-91B9-FDDDD6406C5E}"/>
              </a:ext>
            </a:extLst>
          </p:cNvPr>
          <p:cNvSpPr txBox="1"/>
          <p:nvPr/>
        </p:nvSpPr>
        <p:spPr>
          <a:xfrm>
            <a:off x="193040" y="1009373"/>
            <a:ext cx="5303520" cy="5355312"/>
          </a:xfrm>
          <a:prstGeom prst="rect">
            <a:avLst/>
          </a:prstGeom>
          <a:noFill/>
        </p:spPr>
        <p:txBody>
          <a:bodyPr wrap="square">
            <a:spAutoFit/>
          </a:bodyPr>
          <a:lstStyle/>
          <a:p>
            <a:pPr algn="just"/>
            <a:r>
              <a:rPr lang="en-GB" b="1" noProof="0" dirty="0">
                <a:latin typeface="Arial" panose="020B0604020202020204" pitchFamily="34" charset="0"/>
                <a:cs typeface="Arial" panose="020B0604020202020204" pitchFamily="34" charset="0"/>
              </a:rPr>
              <a:t>Background</a:t>
            </a:r>
          </a:p>
          <a:p>
            <a:pPr algn="just"/>
            <a:endParaRPr lang="en-GB" sz="1600" b="1"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Liver transplantation (</a:t>
            </a:r>
            <a:r>
              <a:rPr lang="en-GB" sz="1400" noProof="0" dirty="0" err="1">
                <a:latin typeface="Arial" panose="020B0604020202020204" pitchFamily="34" charset="0"/>
                <a:cs typeface="Arial" panose="020B0604020202020204" pitchFamily="34" charset="0"/>
              </a:rPr>
              <a:t>LTx</a:t>
            </a:r>
            <a:r>
              <a:rPr lang="en-GB" sz="1400" noProof="0" dirty="0">
                <a:latin typeface="Arial" panose="020B0604020202020204" pitchFamily="34" charset="0"/>
                <a:cs typeface="Arial" panose="020B0604020202020204" pitchFamily="34" charset="0"/>
              </a:rPr>
              <a:t>) is a vital treatment option for patients with end stage liver diseases</a:t>
            </a:r>
          </a:p>
          <a:p>
            <a:pPr algn="just"/>
            <a:endParaRPr lang="en-GB"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Acute cellular rejection (ACR) is a significant clinical diagnostic and therapeutic challenge at the post-transplant period</a:t>
            </a:r>
          </a:p>
          <a:p>
            <a:pPr algn="just"/>
            <a:endParaRPr lang="en-GB"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The clinical challenge lies in distinguishing ACR from other acute events, such as infections, vascular events, drug toxicity and biliary damage, which necessitates very different therapeutic modalities</a:t>
            </a:r>
          </a:p>
          <a:p>
            <a:pPr algn="just"/>
            <a:endParaRPr lang="en-GB"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Current diagnostic standards require liver biopsy for ACR diagnosis</a:t>
            </a:r>
          </a:p>
          <a:p>
            <a:pPr algn="just"/>
            <a:endParaRPr lang="en-GB"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This leads to a delay in diagnosis, is invasive, and with potentially complications</a:t>
            </a:r>
          </a:p>
          <a:p>
            <a:pPr algn="just"/>
            <a:endParaRPr lang="en-GB"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There is an urgent need for a simple, reliable, and reproducible non-invasive diagnostic test, which could be performed on daily basis, for monitoring post </a:t>
            </a:r>
            <a:r>
              <a:rPr lang="en-GB" sz="1400" noProof="0" dirty="0" err="1">
                <a:latin typeface="Arial" panose="020B0604020202020204" pitchFamily="34" charset="0"/>
                <a:cs typeface="Arial" panose="020B0604020202020204" pitchFamily="34" charset="0"/>
              </a:rPr>
              <a:t>LTx</a:t>
            </a:r>
            <a:r>
              <a:rPr lang="en-GB" sz="1400" noProof="0" dirty="0">
                <a:latin typeface="Arial" panose="020B0604020202020204" pitchFamily="34" charset="0"/>
                <a:cs typeface="Arial" panose="020B0604020202020204" pitchFamily="34" charset="0"/>
              </a:rPr>
              <a:t> patients and diagnosing ACR</a:t>
            </a:r>
          </a:p>
        </p:txBody>
      </p:sp>
      <p:sp>
        <p:nvSpPr>
          <p:cNvPr id="4" name="Rectangle 3">
            <a:extLst>
              <a:ext uri="{FF2B5EF4-FFF2-40B4-BE49-F238E27FC236}">
                <a16:creationId xmlns:a16="http://schemas.microsoft.com/office/drawing/2014/main" id="{291CAA18-403C-8BE2-5015-27B72931C6F5}"/>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6CA7D739-E3FA-9DA3-0C8C-EEA91DD6BCA3}"/>
              </a:ext>
            </a:extLst>
          </p:cNvPr>
          <p:cNvSpPr txBox="1"/>
          <p:nvPr/>
        </p:nvSpPr>
        <p:spPr>
          <a:xfrm>
            <a:off x="6695442" y="1009139"/>
            <a:ext cx="4643120" cy="1384995"/>
          </a:xfrm>
          <a:prstGeom prst="rect">
            <a:avLst/>
          </a:prstGeom>
          <a:noFill/>
        </p:spPr>
        <p:txBody>
          <a:bodyPr wrap="square">
            <a:spAutoFit/>
          </a:bodyPr>
          <a:lstStyle/>
          <a:p>
            <a:r>
              <a:rPr lang="en-GB" b="1" noProof="0" dirty="0">
                <a:latin typeface="Arial" panose="020B0604020202020204" pitchFamily="34" charset="0"/>
                <a:cs typeface="Arial" panose="020B0604020202020204" pitchFamily="34" charset="0"/>
              </a:rPr>
              <a:t>Methods</a:t>
            </a:r>
            <a:r>
              <a:rPr lang="en-GB" noProof="0" dirty="0">
                <a:latin typeface="Arial" panose="020B0604020202020204" pitchFamily="34" charset="0"/>
                <a:cs typeface="Arial" panose="020B0604020202020204" pitchFamily="34" charset="0"/>
              </a:rPr>
              <a:t> </a:t>
            </a:r>
          </a:p>
          <a:p>
            <a:endParaRPr lang="en-GB" noProof="0" dirty="0">
              <a:latin typeface="Arial" panose="020B0604020202020204" pitchFamily="34" charset="0"/>
              <a:cs typeface="Arial" panose="020B0604020202020204" pitchFamily="34" charset="0"/>
            </a:endParaRPr>
          </a:p>
          <a:p>
            <a:endParaRPr lang="en-GB" sz="1600" noProof="0" dirty="0">
              <a:latin typeface="Arial" panose="020B0604020202020204" pitchFamily="34" charset="0"/>
              <a:cs typeface="Arial" panose="020B0604020202020204" pitchFamily="34" charset="0"/>
            </a:endParaRPr>
          </a:p>
          <a:p>
            <a:endParaRPr lang="en-GB" sz="1600" noProof="0" dirty="0">
              <a:latin typeface="Arial" panose="020B0604020202020204" pitchFamily="34" charset="0"/>
              <a:cs typeface="Arial" panose="020B0604020202020204" pitchFamily="34" charset="0"/>
            </a:endParaRPr>
          </a:p>
          <a:p>
            <a:endParaRPr lang="en-GB" sz="1600" noProof="0" dirty="0">
              <a:latin typeface="Arial" panose="020B0604020202020204" pitchFamily="34" charset="0"/>
              <a:cs typeface="Arial" panose="020B0604020202020204" pitchFamily="34" charset="0"/>
            </a:endParaRPr>
          </a:p>
        </p:txBody>
      </p:sp>
      <p:grpSp>
        <p:nvGrpSpPr>
          <p:cNvPr id="7" name="Groupe 6">
            <a:extLst>
              <a:ext uri="{FF2B5EF4-FFF2-40B4-BE49-F238E27FC236}">
                <a16:creationId xmlns:a16="http://schemas.microsoft.com/office/drawing/2014/main" id="{EA71C512-5081-0732-F7F0-8A51349D9E58}"/>
              </a:ext>
            </a:extLst>
          </p:cNvPr>
          <p:cNvGrpSpPr/>
          <p:nvPr/>
        </p:nvGrpSpPr>
        <p:grpSpPr>
          <a:xfrm>
            <a:off x="6803688" y="1556067"/>
            <a:ext cx="6505912" cy="565341"/>
            <a:chOff x="6256383" y="2358517"/>
            <a:chExt cx="6061254" cy="952615"/>
          </a:xfrm>
        </p:grpSpPr>
        <p:sp>
          <p:nvSpPr>
            <p:cNvPr id="10" name="ZoneTexte 9">
              <a:extLst>
                <a:ext uri="{FF2B5EF4-FFF2-40B4-BE49-F238E27FC236}">
                  <a16:creationId xmlns:a16="http://schemas.microsoft.com/office/drawing/2014/main" id="{39871734-5372-0452-A000-DAC456802D73}"/>
                </a:ext>
              </a:extLst>
            </p:cNvPr>
            <p:cNvSpPr txBox="1"/>
            <p:nvPr/>
          </p:nvSpPr>
          <p:spPr>
            <a:xfrm>
              <a:off x="8083021" y="2363889"/>
              <a:ext cx="4234616" cy="307777"/>
            </a:xfrm>
            <a:prstGeom prst="rect">
              <a:avLst/>
            </a:prstGeom>
            <a:noFill/>
          </p:spPr>
          <p:txBody>
            <a:bodyPr wrap="square">
              <a:spAutoFit/>
            </a:bodyPr>
            <a:lstStyle/>
            <a:p>
              <a:pPr algn="just"/>
              <a:endParaRPr lang="en-GB" sz="1400" noProof="0" dirty="0">
                <a:latin typeface="Arial" panose="020B0604020202020204" pitchFamily="34" charset="0"/>
                <a:cs typeface="Arial" panose="020B0604020202020204" pitchFamily="34" charset="0"/>
              </a:endParaRPr>
            </a:p>
          </p:txBody>
        </p:sp>
        <p:sp>
          <p:nvSpPr>
            <p:cNvPr id="11" name="Rectangle : coins arrondis 10">
              <a:extLst>
                <a:ext uri="{FF2B5EF4-FFF2-40B4-BE49-F238E27FC236}">
                  <a16:creationId xmlns:a16="http://schemas.microsoft.com/office/drawing/2014/main" id="{3135CAA8-7A82-0201-D609-367CA4F8F38A}"/>
                </a:ext>
              </a:extLst>
            </p:cNvPr>
            <p:cNvSpPr/>
            <p:nvPr/>
          </p:nvSpPr>
          <p:spPr>
            <a:xfrm>
              <a:off x="6256383" y="2358517"/>
              <a:ext cx="4705954" cy="952615"/>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nvGrpSpPr>
          <p:cNvPr id="12" name="Groupe 11">
            <a:extLst>
              <a:ext uri="{FF2B5EF4-FFF2-40B4-BE49-F238E27FC236}">
                <a16:creationId xmlns:a16="http://schemas.microsoft.com/office/drawing/2014/main" id="{BBE8EB1C-8228-0B24-1E29-25DFC81573D6}"/>
              </a:ext>
            </a:extLst>
          </p:cNvPr>
          <p:cNvGrpSpPr/>
          <p:nvPr/>
        </p:nvGrpSpPr>
        <p:grpSpPr>
          <a:xfrm>
            <a:off x="6799414" y="2441903"/>
            <a:ext cx="6510186" cy="1020168"/>
            <a:chOff x="6256383" y="2358517"/>
            <a:chExt cx="6061254" cy="952615"/>
          </a:xfrm>
        </p:grpSpPr>
        <p:sp>
          <p:nvSpPr>
            <p:cNvPr id="13" name="ZoneTexte 12">
              <a:extLst>
                <a:ext uri="{FF2B5EF4-FFF2-40B4-BE49-F238E27FC236}">
                  <a16:creationId xmlns:a16="http://schemas.microsoft.com/office/drawing/2014/main" id="{2E95B363-FCC4-DB1E-7AD7-0D94558E4C88}"/>
                </a:ext>
              </a:extLst>
            </p:cNvPr>
            <p:cNvSpPr txBox="1"/>
            <p:nvPr/>
          </p:nvSpPr>
          <p:spPr>
            <a:xfrm>
              <a:off x="8083021" y="2363889"/>
              <a:ext cx="4234616" cy="307777"/>
            </a:xfrm>
            <a:prstGeom prst="rect">
              <a:avLst/>
            </a:prstGeom>
            <a:noFill/>
          </p:spPr>
          <p:txBody>
            <a:bodyPr wrap="square">
              <a:spAutoFit/>
            </a:bodyPr>
            <a:lstStyle/>
            <a:p>
              <a:pPr algn="just"/>
              <a:endParaRPr lang="en-GB" sz="1400" noProof="0" dirty="0">
                <a:latin typeface="Arial" panose="020B0604020202020204" pitchFamily="34" charset="0"/>
                <a:cs typeface="Arial" panose="020B0604020202020204" pitchFamily="34" charset="0"/>
              </a:endParaRPr>
            </a:p>
          </p:txBody>
        </p:sp>
        <p:sp>
          <p:nvSpPr>
            <p:cNvPr id="14" name="Rectangle : coins arrondis 13">
              <a:extLst>
                <a:ext uri="{FF2B5EF4-FFF2-40B4-BE49-F238E27FC236}">
                  <a16:creationId xmlns:a16="http://schemas.microsoft.com/office/drawing/2014/main" id="{CD771FEE-FE91-DBF0-9E88-69F1B6616C6B}"/>
                </a:ext>
              </a:extLst>
            </p:cNvPr>
            <p:cNvSpPr/>
            <p:nvPr/>
          </p:nvSpPr>
          <p:spPr>
            <a:xfrm>
              <a:off x="6256383" y="2358517"/>
              <a:ext cx="4705954" cy="952615"/>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8" name="ZoneTexte 17">
            <a:extLst>
              <a:ext uri="{FF2B5EF4-FFF2-40B4-BE49-F238E27FC236}">
                <a16:creationId xmlns:a16="http://schemas.microsoft.com/office/drawing/2014/main" id="{0C305433-9069-859A-09EC-B0A8AF8B3EC4}"/>
              </a:ext>
            </a:extLst>
          </p:cNvPr>
          <p:cNvSpPr txBox="1"/>
          <p:nvPr/>
        </p:nvSpPr>
        <p:spPr>
          <a:xfrm>
            <a:off x="7710838" y="1674951"/>
            <a:ext cx="6278880" cy="307777"/>
          </a:xfrm>
          <a:prstGeom prst="rect">
            <a:avLst/>
          </a:prstGeom>
          <a:noFill/>
        </p:spPr>
        <p:txBody>
          <a:bodyPr wrap="square">
            <a:spAutoFit/>
          </a:bodyPr>
          <a:lstStyle/>
          <a:p>
            <a:pPr marL="285750" indent="-285750">
              <a:buFont typeface="Arial" panose="020B0604020202020204" pitchFamily="34" charset="0"/>
              <a:buChar char="•"/>
            </a:pPr>
            <a:r>
              <a:rPr lang="en-GB" sz="1400" noProof="0" dirty="0">
                <a:latin typeface="Arial" panose="020B0604020202020204" pitchFamily="34" charset="0"/>
                <a:cs typeface="Arial" panose="020B0604020202020204" pitchFamily="34" charset="0"/>
              </a:rPr>
              <a:t>Cell-free chromatin immunoprecipitation </a:t>
            </a:r>
          </a:p>
        </p:txBody>
      </p:sp>
      <p:sp>
        <p:nvSpPr>
          <p:cNvPr id="22" name="ZoneTexte 21">
            <a:extLst>
              <a:ext uri="{FF2B5EF4-FFF2-40B4-BE49-F238E27FC236}">
                <a16:creationId xmlns:a16="http://schemas.microsoft.com/office/drawing/2014/main" id="{7BBBFDCC-FE5B-46BB-5159-C343B5A219FE}"/>
              </a:ext>
            </a:extLst>
          </p:cNvPr>
          <p:cNvSpPr txBox="1"/>
          <p:nvPr/>
        </p:nvSpPr>
        <p:spPr>
          <a:xfrm>
            <a:off x="6889446" y="3596096"/>
            <a:ext cx="5011033" cy="1169551"/>
          </a:xfrm>
          <a:prstGeom prst="rect">
            <a:avLst/>
          </a:prstGeom>
          <a:noFill/>
        </p:spPr>
        <p:txBody>
          <a:bodyPr wrap="square">
            <a:spAutoFit/>
          </a:bodyPr>
          <a:lstStyle/>
          <a:p>
            <a:endParaRPr lang="en-GB" sz="1400" noProof="0" dirty="0">
              <a:latin typeface="Arial" panose="020B0604020202020204" pitchFamily="34" charset="0"/>
              <a:cs typeface="Arial" panose="020B0604020202020204" pitchFamily="34" charset="0"/>
            </a:endParaRPr>
          </a:p>
          <a:p>
            <a:r>
              <a:rPr lang="en-GB" sz="1400" u="sng" noProof="0" dirty="0">
                <a:latin typeface="Arial" panose="020B0604020202020204" pitchFamily="34" charset="0"/>
                <a:cs typeface="Arial" panose="020B0604020202020204" pitchFamily="34" charset="0"/>
              </a:rPr>
              <a:t>This assay:</a:t>
            </a:r>
          </a:p>
          <a:p>
            <a:pPr marL="285750" indent="-285750">
              <a:buFont typeface="Arial" panose="020B0604020202020204" pitchFamily="34" charset="0"/>
              <a:buChar char="•"/>
            </a:pPr>
            <a:r>
              <a:rPr lang="en-GB" sz="1400" noProof="0" dirty="0">
                <a:latin typeface="Arial" panose="020B0604020202020204" pitchFamily="34" charset="0"/>
                <a:cs typeface="Arial" panose="020B0604020202020204" pitchFamily="34" charset="0"/>
              </a:rPr>
              <a:t>Allows for interrogation of gene activity in the cell of origin</a:t>
            </a:r>
          </a:p>
          <a:p>
            <a:pPr marL="285750" indent="-285750">
              <a:buFont typeface="Arial" panose="020B0604020202020204" pitchFamily="34" charset="0"/>
              <a:buChar char="•"/>
            </a:pPr>
            <a:r>
              <a:rPr lang="en-GB" sz="1400" noProof="0" dirty="0">
                <a:latin typeface="Arial" panose="020B0604020202020204" pitchFamily="34" charset="0"/>
                <a:cs typeface="Arial" panose="020B0604020202020204" pitchFamily="34" charset="0"/>
              </a:rPr>
              <a:t>Provides insights into the extent of liver damage and the molecular states of dying liver cells and immune cells</a:t>
            </a:r>
          </a:p>
        </p:txBody>
      </p:sp>
      <p:grpSp>
        <p:nvGrpSpPr>
          <p:cNvPr id="23" name="Groupe 22">
            <a:extLst>
              <a:ext uri="{FF2B5EF4-FFF2-40B4-BE49-F238E27FC236}">
                <a16:creationId xmlns:a16="http://schemas.microsoft.com/office/drawing/2014/main" id="{0FDC638E-D8FE-A7CF-DA81-F77AFB7ACC2F}"/>
              </a:ext>
            </a:extLst>
          </p:cNvPr>
          <p:cNvGrpSpPr/>
          <p:nvPr/>
        </p:nvGrpSpPr>
        <p:grpSpPr>
          <a:xfrm>
            <a:off x="6799415" y="3792297"/>
            <a:ext cx="6559714" cy="1142480"/>
            <a:chOff x="6256384" y="2358517"/>
            <a:chExt cx="6061253" cy="952615"/>
          </a:xfrm>
        </p:grpSpPr>
        <p:sp>
          <p:nvSpPr>
            <p:cNvPr id="24" name="ZoneTexte 23">
              <a:extLst>
                <a:ext uri="{FF2B5EF4-FFF2-40B4-BE49-F238E27FC236}">
                  <a16:creationId xmlns:a16="http://schemas.microsoft.com/office/drawing/2014/main" id="{55FBFB16-98A8-A3B4-92E8-B7B88D211AE7}"/>
                </a:ext>
              </a:extLst>
            </p:cNvPr>
            <p:cNvSpPr txBox="1"/>
            <p:nvPr/>
          </p:nvSpPr>
          <p:spPr>
            <a:xfrm>
              <a:off x="8083021" y="2363889"/>
              <a:ext cx="4234616" cy="307777"/>
            </a:xfrm>
            <a:prstGeom prst="rect">
              <a:avLst/>
            </a:prstGeom>
            <a:noFill/>
          </p:spPr>
          <p:txBody>
            <a:bodyPr wrap="square">
              <a:spAutoFit/>
            </a:bodyPr>
            <a:lstStyle/>
            <a:p>
              <a:pPr algn="just"/>
              <a:endParaRPr lang="en-GB" sz="1400" noProof="0" dirty="0">
                <a:latin typeface="Arial" panose="020B0604020202020204" pitchFamily="34" charset="0"/>
                <a:cs typeface="Arial" panose="020B0604020202020204" pitchFamily="34" charset="0"/>
              </a:endParaRPr>
            </a:p>
          </p:txBody>
        </p:sp>
        <p:sp>
          <p:nvSpPr>
            <p:cNvPr id="25" name="Rectangle : coins arrondis 24">
              <a:extLst>
                <a:ext uri="{FF2B5EF4-FFF2-40B4-BE49-F238E27FC236}">
                  <a16:creationId xmlns:a16="http://schemas.microsoft.com/office/drawing/2014/main" id="{649F2B04-6D43-2335-36DB-FC9AA1311873}"/>
                </a:ext>
              </a:extLst>
            </p:cNvPr>
            <p:cNvSpPr/>
            <p:nvPr/>
          </p:nvSpPr>
          <p:spPr>
            <a:xfrm>
              <a:off x="6256384" y="2358517"/>
              <a:ext cx="4684470" cy="952615"/>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6" name="ZoneTexte 25">
            <a:extLst>
              <a:ext uri="{FF2B5EF4-FFF2-40B4-BE49-F238E27FC236}">
                <a16:creationId xmlns:a16="http://schemas.microsoft.com/office/drawing/2014/main" id="{57B2B7D0-7254-BD75-23E8-910164E3C63D}"/>
              </a:ext>
            </a:extLst>
          </p:cNvPr>
          <p:cNvSpPr txBox="1"/>
          <p:nvPr/>
        </p:nvSpPr>
        <p:spPr>
          <a:xfrm>
            <a:off x="6889446" y="2446866"/>
            <a:ext cx="4911852" cy="954107"/>
          </a:xfrm>
          <a:prstGeom prst="rect">
            <a:avLst/>
          </a:prstGeom>
          <a:noFill/>
        </p:spPr>
        <p:txBody>
          <a:bodyPr wrap="square">
            <a:spAutoFit/>
          </a:bodyPr>
          <a:lstStyle/>
          <a:p>
            <a:pPr algn="just"/>
            <a:r>
              <a:rPr lang="en-GB" sz="1400" u="sng" noProof="0" dirty="0">
                <a:latin typeface="Arial" panose="020B0604020202020204" pitchFamily="34" charset="0"/>
                <a:cs typeface="Arial" panose="020B0604020202020204" pitchFamily="34" charset="0"/>
              </a:rPr>
              <a:t>Sequencing (</a:t>
            </a:r>
            <a:r>
              <a:rPr lang="en-GB" sz="1400" u="sng" noProof="0" dirty="0" err="1">
                <a:latin typeface="Arial" panose="020B0604020202020204" pitchFamily="34" charset="0"/>
                <a:cs typeface="Arial" panose="020B0604020202020204" pitchFamily="34" charset="0"/>
              </a:rPr>
              <a:t>cfChIP-seq</a:t>
            </a:r>
            <a:r>
              <a:rPr lang="en-GB" sz="1400" u="sng" noProof="0" dirty="0">
                <a:latin typeface="Arial" panose="020B0604020202020204" pitchFamily="34" charset="0"/>
                <a:cs typeface="Arial" panose="020B0604020202020204" pitchFamily="34" charset="0"/>
              </a:rPr>
              <a:t>) </a:t>
            </a: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Epigenetic-based liquid biopsy assay to profile circulating cfDNA originating from active genes in plasma samples (Sadeh et al, Nat. Biotech 2001)</a:t>
            </a:r>
          </a:p>
        </p:txBody>
      </p:sp>
      <p:pic>
        <p:nvPicPr>
          <p:cNvPr id="36" name="Image 35" descr="Une image contenant noir, obscurité, capture d’écran, Graphique&#10;&#10;Le contenu généré par l’IA peut être incorrect.">
            <a:extLst>
              <a:ext uri="{FF2B5EF4-FFF2-40B4-BE49-F238E27FC236}">
                <a16:creationId xmlns:a16="http://schemas.microsoft.com/office/drawing/2014/main" id="{6E26A2DE-E64B-466E-F52A-5604AC06AFBD}"/>
              </a:ext>
            </a:extLst>
          </p:cNvPr>
          <p:cNvPicPr>
            <a:picLocks noChangeAspect="1"/>
          </p:cNvPicPr>
          <p:nvPr/>
        </p:nvPicPr>
        <p:blipFill>
          <a:blip r:embed="rId3"/>
          <a:stretch>
            <a:fillRect/>
          </a:stretch>
        </p:blipFill>
        <p:spPr>
          <a:xfrm>
            <a:off x="7051939" y="1583281"/>
            <a:ext cx="561128" cy="561126"/>
          </a:xfrm>
          <a:prstGeom prst="rect">
            <a:avLst/>
          </a:prstGeom>
        </p:spPr>
      </p:pic>
      <p:grpSp>
        <p:nvGrpSpPr>
          <p:cNvPr id="5" name="Groupe 4">
            <a:extLst>
              <a:ext uri="{FF2B5EF4-FFF2-40B4-BE49-F238E27FC236}">
                <a16:creationId xmlns:a16="http://schemas.microsoft.com/office/drawing/2014/main" id="{4D6997DF-8F31-3CDF-1F36-97435B5DD679}"/>
              </a:ext>
            </a:extLst>
          </p:cNvPr>
          <p:cNvGrpSpPr/>
          <p:nvPr/>
        </p:nvGrpSpPr>
        <p:grpSpPr>
          <a:xfrm>
            <a:off x="11575287" y="44389"/>
            <a:ext cx="525242" cy="509983"/>
            <a:chOff x="4213599" y="3634223"/>
            <a:chExt cx="485297" cy="471198"/>
          </a:xfrm>
        </p:grpSpPr>
        <p:sp>
          <p:nvSpPr>
            <p:cNvPr id="15" name="Ellipse 14">
              <a:hlinkClick r:id="rId4" action="ppaction://hlinksldjump"/>
              <a:extLst>
                <a:ext uri="{FF2B5EF4-FFF2-40B4-BE49-F238E27FC236}">
                  <a16:creationId xmlns:a16="http://schemas.microsoft.com/office/drawing/2014/main" id="{1C9A93B4-FDEC-AE85-5DD0-2D5600E26A3E}"/>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69366DC8-A373-39FB-5018-14EC040A21E7}"/>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7" name="Forme libre : forme 15">
              <a:extLst>
                <a:ext uri="{FF2B5EF4-FFF2-40B4-BE49-F238E27FC236}">
                  <a16:creationId xmlns:a16="http://schemas.microsoft.com/office/drawing/2014/main" id="{92FBE7D8-B027-3B54-AB30-178E42E51C48}"/>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BE51A99A-674F-FF99-B4DE-98A7B06A8C74}"/>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0" name="Forme libre : forme 17">
              <a:extLst>
                <a:ext uri="{FF2B5EF4-FFF2-40B4-BE49-F238E27FC236}">
                  <a16:creationId xmlns:a16="http://schemas.microsoft.com/office/drawing/2014/main" id="{B3FB4C70-341B-CB4C-13A3-8B9951C62FA1}"/>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21" name="Rectangle 20">
            <a:hlinkClick r:id="rId4" action="ppaction://hlinksldjump"/>
            <a:extLst>
              <a:ext uri="{FF2B5EF4-FFF2-40B4-BE49-F238E27FC236}">
                <a16:creationId xmlns:a16="http://schemas.microsoft.com/office/drawing/2014/main" id="{A3B3F4F1-9AE7-E19B-3978-8D2466B31BEB}"/>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cxnSp>
        <p:nvCxnSpPr>
          <p:cNvPr id="28" name="Connecteur droit 27">
            <a:extLst>
              <a:ext uri="{FF2B5EF4-FFF2-40B4-BE49-F238E27FC236}">
                <a16:creationId xmlns:a16="http://schemas.microsoft.com/office/drawing/2014/main" id="{952A096D-250B-A8D5-1A64-626C77EBFD93}"/>
              </a:ext>
            </a:extLst>
          </p:cNvPr>
          <p:cNvCxnSpPr>
            <a:cxnSpLocks/>
          </p:cNvCxnSpPr>
          <p:nvPr/>
        </p:nvCxnSpPr>
        <p:spPr>
          <a:xfrm>
            <a:off x="9335532" y="2117193"/>
            <a:ext cx="0" cy="329673"/>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30DA7F2C-3193-F36F-5297-4001A22A2162}"/>
              </a:ext>
            </a:extLst>
          </p:cNvPr>
          <p:cNvCxnSpPr>
            <a:cxnSpLocks/>
          </p:cNvCxnSpPr>
          <p:nvPr/>
        </p:nvCxnSpPr>
        <p:spPr>
          <a:xfrm>
            <a:off x="9349026" y="3456044"/>
            <a:ext cx="0" cy="329673"/>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2" name="TextBox 29">
            <a:extLst>
              <a:ext uri="{FF2B5EF4-FFF2-40B4-BE49-F238E27FC236}">
                <a16:creationId xmlns:a16="http://schemas.microsoft.com/office/drawing/2014/main" id="{191C6F89-1CAA-F13F-BD83-1D96FF027D7C}"/>
              </a:ext>
            </a:extLst>
          </p:cNvPr>
          <p:cNvSpPr txBox="1"/>
          <p:nvPr/>
        </p:nvSpPr>
        <p:spPr>
          <a:xfrm>
            <a:off x="0"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Imam A. et al., ESOT Congress 2025 (Abstract 441)</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1613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4EBE1-E0C4-E12B-A088-559629A04D25}"/>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046AA78E-8BDF-22EA-A25D-741384166E82}"/>
              </a:ext>
            </a:extLst>
          </p:cNvPr>
          <p:cNvSpPr>
            <a:spLocks noGrp="1"/>
          </p:cNvSpPr>
          <p:nvPr>
            <p:ph type="title"/>
          </p:nvPr>
        </p:nvSpPr>
        <p:spPr>
          <a:xfrm>
            <a:off x="309228" y="432997"/>
            <a:ext cx="11093339" cy="402626"/>
          </a:xfrm>
        </p:spPr>
        <p:txBody>
          <a:bodyPr>
            <a:noAutofit/>
          </a:bodyPr>
          <a:lstStyle/>
          <a:p>
            <a:r>
              <a:rPr lang="en-GB" sz="2800" dirty="0">
                <a:latin typeface="Arial" panose="020B0604020202020204" pitchFamily="34" charset="0"/>
                <a:cs typeface="Arial" panose="020B0604020202020204" pitchFamily="34" charset="0"/>
              </a:rPr>
              <a:t>A </a:t>
            </a:r>
            <a:r>
              <a:rPr lang="en-GB" sz="2800" dirty="0" err="1">
                <a:latin typeface="Arial" panose="020B0604020202020204" pitchFamily="34" charset="0"/>
                <a:cs typeface="Arial" panose="020B0604020202020204" pitchFamily="34" charset="0"/>
              </a:rPr>
              <a:t>cfChIP</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seq</a:t>
            </a:r>
            <a:r>
              <a:rPr lang="en-GB" sz="2800" dirty="0">
                <a:latin typeface="Arial" panose="020B0604020202020204" pitchFamily="34" charset="0"/>
                <a:cs typeface="Arial" panose="020B0604020202020204" pitchFamily="34" charset="0"/>
              </a:rPr>
              <a:t> liquid biopsy for the diagnosis of cellular rejection following liver transplantation</a:t>
            </a:r>
            <a:br>
              <a:rPr lang="en-GB" sz="2800" dirty="0">
                <a:latin typeface="Arial" panose="020B0604020202020204" pitchFamily="34" charset="0"/>
                <a:cs typeface="Arial" panose="020B0604020202020204" pitchFamily="34" charset="0"/>
              </a:rPr>
            </a:br>
            <a:endParaRPr lang="en-GB" sz="28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4F544D3-E411-52B3-A3E3-7822B09C4C18}"/>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709F3C6-118F-6423-FECA-A8C41E821226}"/>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06A85988-F027-6119-C5D3-E787B1641DCE}"/>
              </a:ext>
            </a:extLst>
          </p:cNvPr>
          <p:cNvSpPr txBox="1"/>
          <p:nvPr/>
        </p:nvSpPr>
        <p:spPr>
          <a:xfrm>
            <a:off x="6713510" y="1017835"/>
            <a:ext cx="5130872" cy="2123658"/>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rPr>
              <a:t>Conclusions</a:t>
            </a:r>
          </a:p>
          <a:p>
            <a:endParaRPr lang="en-GB"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600" dirty="0">
                <a:latin typeface="Arial" panose="020B0604020202020204" pitchFamily="34" charset="0"/>
                <a:cs typeface="Arial" panose="020B0604020202020204" pitchFamily="34" charset="0"/>
              </a:rPr>
              <a:t>We developed an ACR blood test using a cfDNA signature with high accuracy in patients post-</a:t>
            </a:r>
            <a:r>
              <a:rPr lang="en-GB" sz="1600" dirty="0" err="1">
                <a:latin typeface="Arial" panose="020B0604020202020204" pitchFamily="34" charset="0"/>
                <a:cs typeface="Arial" panose="020B0604020202020204" pitchFamily="34" charset="0"/>
              </a:rPr>
              <a:t>LTx</a:t>
            </a:r>
            <a:r>
              <a:rPr lang="en-GB" sz="1600" dirty="0">
                <a:latin typeface="Arial" panose="020B0604020202020204" pitchFamily="34" charset="0"/>
                <a:cs typeface="Arial" panose="020B0604020202020204" pitchFamily="34" charset="0"/>
              </a:rPr>
              <a:t> </a:t>
            </a:r>
          </a:p>
          <a:p>
            <a:pPr algn="just"/>
            <a:endParaRPr lang="en-GB"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600" dirty="0">
                <a:latin typeface="Arial" panose="020B0604020202020204" pitchFamily="34" charset="0"/>
                <a:cs typeface="Arial" panose="020B0604020202020204" pitchFamily="34" charset="0"/>
              </a:rPr>
              <a:t>The assay is highly reproducible and robust, suggesting a path toward non-invasive detection, monitoring, and diagnosis of post-</a:t>
            </a:r>
            <a:r>
              <a:rPr lang="en-GB" sz="1600" dirty="0" err="1">
                <a:latin typeface="Arial" panose="020B0604020202020204" pitchFamily="34" charset="0"/>
                <a:cs typeface="Arial" panose="020B0604020202020204" pitchFamily="34" charset="0"/>
              </a:rPr>
              <a:t>LTx</a:t>
            </a:r>
            <a:r>
              <a:rPr lang="en-GB" sz="1600" dirty="0">
                <a:latin typeface="Arial" panose="020B0604020202020204" pitchFamily="34" charset="0"/>
                <a:cs typeface="Arial" panose="020B0604020202020204" pitchFamily="34" charset="0"/>
              </a:rPr>
              <a:t> ACR</a:t>
            </a:r>
          </a:p>
        </p:txBody>
      </p:sp>
      <p:pic>
        <p:nvPicPr>
          <p:cNvPr id="11" name="Graphic 12" descr="Users with solid fill">
            <a:extLst>
              <a:ext uri="{FF2B5EF4-FFF2-40B4-BE49-F238E27FC236}">
                <a16:creationId xmlns:a16="http://schemas.microsoft.com/office/drawing/2014/main" id="{D5E1C734-BDA1-08AA-51F5-AB4783512B7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00644" y="1281087"/>
            <a:ext cx="480404" cy="480404"/>
          </a:xfrm>
          <a:prstGeom prst="rect">
            <a:avLst/>
          </a:prstGeom>
        </p:spPr>
      </p:pic>
      <p:sp>
        <p:nvSpPr>
          <p:cNvPr id="13" name="ZoneTexte 12">
            <a:extLst>
              <a:ext uri="{FF2B5EF4-FFF2-40B4-BE49-F238E27FC236}">
                <a16:creationId xmlns:a16="http://schemas.microsoft.com/office/drawing/2014/main" id="{C4CB10D9-A453-8249-0E61-39E6EE92DB46}"/>
              </a:ext>
            </a:extLst>
          </p:cNvPr>
          <p:cNvSpPr txBox="1"/>
          <p:nvPr/>
        </p:nvSpPr>
        <p:spPr>
          <a:xfrm>
            <a:off x="2226424" y="1344243"/>
            <a:ext cx="2774405" cy="338554"/>
          </a:xfrm>
          <a:prstGeom prst="rect">
            <a:avLst/>
          </a:prstGeom>
          <a:noFill/>
        </p:spPr>
        <p:txBody>
          <a:bodyPr wrap="square">
            <a:spAutoFit/>
          </a:bodyPr>
          <a:lstStyle/>
          <a:p>
            <a:r>
              <a:rPr lang="en-GB" sz="1600" dirty="0">
                <a:latin typeface="Arial" panose="020B0604020202020204" pitchFamily="34" charset="0"/>
                <a:cs typeface="Arial" panose="020B0604020202020204" pitchFamily="34" charset="0"/>
              </a:rPr>
              <a:t>Cohort </a:t>
            </a:r>
            <a:r>
              <a:rPr lang="en-GB" sz="1600" b="1" dirty="0">
                <a:latin typeface="Arial" panose="020B0604020202020204" pitchFamily="34" charset="0"/>
                <a:cs typeface="Arial" panose="020B0604020202020204" pitchFamily="34" charset="0"/>
              </a:rPr>
              <a:t>n&gt;150</a:t>
            </a:r>
            <a:r>
              <a:rPr lang="en-GB" sz="1600" dirty="0">
                <a:latin typeface="Arial" panose="020B0604020202020204" pitchFamily="34" charset="0"/>
                <a:cs typeface="Arial" panose="020B0604020202020204" pitchFamily="34" charset="0"/>
              </a:rPr>
              <a:t> </a:t>
            </a:r>
            <a:r>
              <a:rPr lang="en-GB" sz="1600" dirty="0" err="1">
                <a:latin typeface="Arial" panose="020B0604020202020204" pitchFamily="34" charset="0"/>
                <a:cs typeface="Arial" panose="020B0604020202020204" pitchFamily="34" charset="0"/>
              </a:rPr>
              <a:t>LTx</a:t>
            </a:r>
            <a:r>
              <a:rPr lang="en-GB" sz="1600" dirty="0">
                <a:latin typeface="Arial" panose="020B0604020202020204" pitchFamily="34" charset="0"/>
                <a:cs typeface="Arial" panose="020B0604020202020204" pitchFamily="34" charset="0"/>
              </a:rPr>
              <a:t> patients </a:t>
            </a:r>
          </a:p>
        </p:txBody>
      </p:sp>
      <p:sp>
        <p:nvSpPr>
          <p:cNvPr id="15" name="ZoneTexte 14">
            <a:extLst>
              <a:ext uri="{FF2B5EF4-FFF2-40B4-BE49-F238E27FC236}">
                <a16:creationId xmlns:a16="http://schemas.microsoft.com/office/drawing/2014/main" id="{7623F1FB-6554-5D4F-E453-421322DCE6C5}"/>
              </a:ext>
            </a:extLst>
          </p:cNvPr>
          <p:cNvSpPr txBox="1"/>
          <p:nvPr/>
        </p:nvSpPr>
        <p:spPr>
          <a:xfrm>
            <a:off x="223520" y="1017835"/>
            <a:ext cx="6096000"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rPr>
              <a:t>Results</a:t>
            </a:r>
            <a:endParaRPr lang="en-GB" dirty="0">
              <a:latin typeface="Arial" panose="020B0604020202020204" pitchFamily="34" charset="0"/>
              <a:cs typeface="Arial" panose="020B0604020202020204" pitchFamily="34" charset="0"/>
            </a:endParaRPr>
          </a:p>
        </p:txBody>
      </p:sp>
      <p:pic>
        <p:nvPicPr>
          <p:cNvPr id="16" name="Image 15" descr="Une image contenant texte, capture d’écran, Police, diagramme&#10;&#10;Le contenu généré par l’IA peut être incorrect.">
            <a:extLst>
              <a:ext uri="{FF2B5EF4-FFF2-40B4-BE49-F238E27FC236}">
                <a16:creationId xmlns:a16="http://schemas.microsoft.com/office/drawing/2014/main" id="{2D1B1340-F19B-B545-E852-5C6CE3CFA559}"/>
              </a:ext>
            </a:extLst>
          </p:cNvPr>
          <p:cNvPicPr>
            <a:picLocks noChangeAspect="1"/>
          </p:cNvPicPr>
          <p:nvPr/>
        </p:nvPicPr>
        <p:blipFill>
          <a:blip r:embed="rId5"/>
          <a:srcRect l="84222" t="10371" r="9259" b="75347"/>
          <a:stretch/>
        </p:blipFill>
        <p:spPr>
          <a:xfrm>
            <a:off x="897996" y="1866292"/>
            <a:ext cx="239746" cy="525296"/>
          </a:xfrm>
          <a:prstGeom prst="rect">
            <a:avLst/>
          </a:prstGeom>
        </p:spPr>
      </p:pic>
      <p:sp>
        <p:nvSpPr>
          <p:cNvPr id="20" name="ZoneTexte 19">
            <a:extLst>
              <a:ext uri="{FF2B5EF4-FFF2-40B4-BE49-F238E27FC236}">
                <a16:creationId xmlns:a16="http://schemas.microsoft.com/office/drawing/2014/main" id="{95F04216-1C0B-0316-78EE-F3E7294E37BC}"/>
              </a:ext>
            </a:extLst>
          </p:cNvPr>
          <p:cNvSpPr txBox="1"/>
          <p:nvPr/>
        </p:nvSpPr>
        <p:spPr>
          <a:xfrm>
            <a:off x="223520" y="2569934"/>
            <a:ext cx="6096000" cy="4770537"/>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Collection of blood samples during 15 biopsy verified ACR events and 14 non-ACR acute events for 20 patients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dirty="0">
              <a:solidFill>
                <a:srgbClr val="140032"/>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Development of a </a:t>
            </a:r>
            <a:r>
              <a:rPr kumimoji="0" lang="en-GB"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cfChIP</a:t>
            </a:r>
            <a:r>
              <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seq</a:t>
            </a:r>
            <a:r>
              <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signature of genes that distinguish ACR samples from other acute liver damage events</a:t>
            </a:r>
          </a:p>
          <a:p>
            <a:pPr marL="285750" indent="-285750" algn="just">
              <a:buFont typeface="Arial" panose="020B0604020202020204" pitchFamily="34" charset="0"/>
              <a:buChar char="•"/>
              <a:defRPr/>
            </a:pPr>
            <a:endPar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indent="-285750" algn="just">
              <a:buFont typeface="Arial" panose="020B0604020202020204" pitchFamily="34" charset="0"/>
              <a:buChar char="•"/>
              <a:defRPr/>
            </a:pPr>
            <a:r>
              <a:rPr lang="en-GB" sz="1600" dirty="0">
                <a:latin typeface="Arial" panose="020B0604020202020204" pitchFamily="34" charset="0"/>
                <a:cs typeface="Arial" panose="020B0604020202020204" pitchFamily="34" charset="0"/>
              </a:rPr>
              <a:t>This signature allows the classification of ACR events with AUC of </a:t>
            </a:r>
            <a:r>
              <a:rPr lang="en-GB" sz="1600" b="1" dirty="0">
                <a:solidFill>
                  <a:srgbClr val="FF0000"/>
                </a:solidFill>
                <a:latin typeface="Arial" panose="020B0604020202020204" pitchFamily="34" charset="0"/>
                <a:cs typeface="Arial" panose="020B0604020202020204" pitchFamily="34" charset="0"/>
              </a:rPr>
              <a:t>0.94</a:t>
            </a:r>
          </a:p>
          <a:p>
            <a:pPr marL="285750" indent="-285750" algn="just">
              <a:buFont typeface="Arial" panose="020B0604020202020204" pitchFamily="34" charset="0"/>
              <a:buChar char="•"/>
              <a:defRPr/>
            </a:pPr>
            <a:endParaRPr lang="en-GB"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lang="en-GB" sz="1600" dirty="0">
                <a:latin typeface="Arial" panose="020B0604020202020204" pitchFamily="34" charset="0"/>
                <a:cs typeface="Arial" panose="020B0604020202020204" pitchFamily="34" charset="0"/>
              </a:rPr>
              <a:t>This signature provides superior diagnostic performance compared to blood assay of liver enzymes (AUC of </a:t>
            </a:r>
            <a:r>
              <a:rPr lang="en-GB" sz="1600" b="1" dirty="0">
                <a:solidFill>
                  <a:srgbClr val="FF0000"/>
                </a:solidFill>
                <a:latin typeface="Arial" panose="020B0604020202020204" pitchFamily="34" charset="0"/>
                <a:cs typeface="Arial" panose="020B0604020202020204" pitchFamily="34" charset="0"/>
              </a:rPr>
              <a:t>0.75</a:t>
            </a:r>
            <a:r>
              <a:rPr lang="en-GB" sz="1600" dirty="0">
                <a:latin typeface="Arial" panose="020B0604020202020204" pitchFamily="34" charset="0"/>
                <a:cs typeface="Arial" panose="020B0604020202020204" pitchFamily="34" charset="0"/>
              </a:rPr>
              <a:t> for ALT and </a:t>
            </a:r>
            <a:r>
              <a:rPr lang="en-GB" sz="1600" b="1" dirty="0">
                <a:solidFill>
                  <a:srgbClr val="FF0000"/>
                </a:solidFill>
                <a:latin typeface="Arial" panose="020B0604020202020204" pitchFamily="34" charset="0"/>
                <a:cs typeface="Arial" panose="020B0604020202020204" pitchFamily="34" charset="0"/>
              </a:rPr>
              <a:t>0.48</a:t>
            </a:r>
            <a:r>
              <a:rPr lang="en-GB" sz="1600" dirty="0">
                <a:latin typeface="Arial" panose="020B0604020202020204" pitchFamily="34" charset="0"/>
                <a:cs typeface="Arial" panose="020B0604020202020204" pitchFamily="34" charset="0"/>
              </a:rPr>
              <a:t> for AST)</a:t>
            </a:r>
          </a:p>
          <a:p>
            <a:pPr marL="285750" indent="-285750" algn="just">
              <a:buFont typeface="Arial" panose="020B0604020202020204" pitchFamily="34" charset="0"/>
              <a:buChar char="•"/>
              <a:defRPr/>
            </a:pPr>
            <a:endParaRPr lang="en-GB"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lang="en-GB" sz="1600" dirty="0">
                <a:latin typeface="Arial" panose="020B0604020202020204" pitchFamily="34" charset="0"/>
                <a:cs typeface="Arial" panose="020B0604020202020204" pitchFamily="34" charset="0"/>
              </a:rPr>
              <a:t>Validation of this signature in a follow-up </a:t>
            </a:r>
            <a:r>
              <a:rPr lang="en-GB" sz="1600" dirty="0" err="1">
                <a:latin typeface="Arial" panose="020B0604020202020204" pitchFamily="34" charset="0"/>
                <a:cs typeface="Arial" panose="020B0604020202020204" pitchFamily="34" charset="0"/>
              </a:rPr>
              <a:t>LTx</a:t>
            </a:r>
            <a:r>
              <a:rPr lang="en-GB" sz="1600" dirty="0">
                <a:latin typeface="Arial" panose="020B0604020202020204" pitchFamily="34" charset="0"/>
                <a:cs typeface="Arial" panose="020B0604020202020204" pitchFamily="34" charset="0"/>
              </a:rPr>
              <a:t> cohort</a:t>
            </a:r>
          </a:p>
          <a:p>
            <a:pPr algn="just">
              <a:defRPr/>
            </a:pPr>
            <a:r>
              <a:rPr lang="en-GB" sz="1600" dirty="0">
                <a:latin typeface="Arial" panose="020B0604020202020204" pitchFamily="34" charset="0"/>
                <a:cs typeface="Arial" panose="020B0604020202020204" pitchFamily="34" charset="0"/>
              </a:rPr>
              <a:t> </a:t>
            </a:r>
          </a:p>
          <a:p>
            <a:pPr marL="285750" indent="-285750" algn="just">
              <a:buFont typeface="Arial" panose="020B0604020202020204" pitchFamily="34" charset="0"/>
              <a:buChar char="•"/>
              <a:defRPr/>
            </a:pPr>
            <a:endParaRPr lang="en-GB"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endPar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28" name="ZoneTexte 27">
            <a:extLst>
              <a:ext uri="{FF2B5EF4-FFF2-40B4-BE49-F238E27FC236}">
                <a16:creationId xmlns:a16="http://schemas.microsoft.com/office/drawing/2014/main" id="{9657B90B-5D4A-C4FC-5BCC-09ACC3405B28}"/>
              </a:ext>
            </a:extLst>
          </p:cNvPr>
          <p:cNvSpPr txBox="1"/>
          <p:nvPr/>
        </p:nvSpPr>
        <p:spPr>
          <a:xfrm>
            <a:off x="1182828" y="1836553"/>
            <a:ext cx="480141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&gt;</a:t>
            </a:r>
            <a:r>
              <a:rPr kumimoji="0" lang="en-GB"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4000</a:t>
            </a:r>
            <a:r>
              <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blood samples through their post-transplant hospitalization</a:t>
            </a:r>
          </a:p>
        </p:txBody>
      </p:sp>
      <p:grpSp>
        <p:nvGrpSpPr>
          <p:cNvPr id="2" name="Groupe 1">
            <a:extLst>
              <a:ext uri="{FF2B5EF4-FFF2-40B4-BE49-F238E27FC236}">
                <a16:creationId xmlns:a16="http://schemas.microsoft.com/office/drawing/2014/main" id="{4D8543FB-7BFA-422A-D4FF-D55614ACA280}"/>
              </a:ext>
            </a:extLst>
          </p:cNvPr>
          <p:cNvGrpSpPr/>
          <p:nvPr/>
        </p:nvGrpSpPr>
        <p:grpSpPr>
          <a:xfrm>
            <a:off x="11575287" y="44389"/>
            <a:ext cx="525242" cy="509983"/>
            <a:chOff x="4213599" y="3634223"/>
            <a:chExt cx="485297" cy="471198"/>
          </a:xfrm>
        </p:grpSpPr>
        <p:sp>
          <p:nvSpPr>
            <p:cNvPr id="3" name="Ellipse 2">
              <a:hlinkClick r:id="rId6" action="ppaction://hlinksldjump"/>
              <a:extLst>
                <a:ext uri="{FF2B5EF4-FFF2-40B4-BE49-F238E27FC236}">
                  <a16:creationId xmlns:a16="http://schemas.microsoft.com/office/drawing/2014/main" id="{5F3E2CC5-51BE-F6E9-0A71-FC67756E4580}"/>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45824D1D-8A98-003B-8E1F-A1A7AF3DB311}"/>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6" name="Forme libre : forme 15">
              <a:extLst>
                <a:ext uri="{FF2B5EF4-FFF2-40B4-BE49-F238E27FC236}">
                  <a16:creationId xmlns:a16="http://schemas.microsoft.com/office/drawing/2014/main" id="{384F2269-58A9-E543-BAAA-5F045E3E3768}"/>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4E83C9C7-465A-AC1D-B34A-4996004926BC}"/>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2" name="Forme libre : forme 17">
              <a:extLst>
                <a:ext uri="{FF2B5EF4-FFF2-40B4-BE49-F238E27FC236}">
                  <a16:creationId xmlns:a16="http://schemas.microsoft.com/office/drawing/2014/main" id="{3B585266-265E-7DDA-C7B5-C2A68F2807B3}"/>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14" name="Rectangle 13">
            <a:hlinkClick r:id="rId6" action="ppaction://hlinksldjump"/>
            <a:extLst>
              <a:ext uri="{FF2B5EF4-FFF2-40B4-BE49-F238E27FC236}">
                <a16:creationId xmlns:a16="http://schemas.microsoft.com/office/drawing/2014/main" id="{8FE2CC8F-9753-E090-9C74-2A0AD81BB2B9}"/>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29">
            <a:extLst>
              <a:ext uri="{FF2B5EF4-FFF2-40B4-BE49-F238E27FC236}">
                <a16:creationId xmlns:a16="http://schemas.microsoft.com/office/drawing/2014/main" id="{BBD4B9B7-9D39-0875-A312-BE869D8EA22D}"/>
              </a:ext>
            </a:extLst>
          </p:cNvPr>
          <p:cNvSpPr txBox="1"/>
          <p:nvPr/>
        </p:nvSpPr>
        <p:spPr>
          <a:xfrm>
            <a:off x="0"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Imam A. et al., ESOT Congress 2025 (Abstract 441)</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8071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CF701-F0A6-7A12-AE5A-062B6AC3E1BC}"/>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58F81C87-DCBF-E171-33FB-45F98C16435F}"/>
              </a:ext>
            </a:extLst>
          </p:cNvPr>
          <p:cNvSpPr>
            <a:spLocks noGrp="1"/>
          </p:cNvSpPr>
          <p:nvPr>
            <p:ph type="title"/>
          </p:nvPr>
        </p:nvSpPr>
        <p:spPr>
          <a:xfrm>
            <a:off x="309228" y="432997"/>
            <a:ext cx="11093339" cy="402626"/>
          </a:xfrm>
        </p:spPr>
        <p:txBody>
          <a:bodyPr>
            <a:noAutofit/>
          </a:bodyPr>
          <a:lstStyle/>
          <a:p>
            <a:r>
              <a:rPr lang="en-GB" sz="2800" noProof="0" dirty="0"/>
              <a:t>Living with a transplanted liver is associated with airflow limitation: A nationwide cohort study</a:t>
            </a:r>
            <a:br>
              <a:rPr lang="en-GB" sz="2800" noProof="0" dirty="0">
                <a:latin typeface="Arial" panose="020B0604020202020204" pitchFamily="34" charset="0"/>
                <a:cs typeface="Arial" panose="020B0604020202020204" pitchFamily="34" charset="0"/>
              </a:rPr>
            </a:br>
            <a:endParaRPr lang="en-GB" sz="2800" noProof="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4102DEE6-6218-8114-4A3A-1F65D72DC43E}"/>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CB02243-8A5C-4097-8378-97176F000049}"/>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2" name="ZoneTexte 51">
            <a:extLst>
              <a:ext uri="{FF2B5EF4-FFF2-40B4-BE49-F238E27FC236}">
                <a16:creationId xmlns:a16="http://schemas.microsoft.com/office/drawing/2014/main" id="{DAED6881-6858-C056-0787-1F4CB2463205}"/>
              </a:ext>
            </a:extLst>
          </p:cNvPr>
          <p:cNvSpPr txBox="1"/>
          <p:nvPr/>
        </p:nvSpPr>
        <p:spPr>
          <a:xfrm>
            <a:off x="218549" y="1000452"/>
            <a:ext cx="5582811" cy="5324535"/>
          </a:xfrm>
          <a:prstGeom prst="rect">
            <a:avLst/>
          </a:prstGeom>
          <a:noFill/>
        </p:spPr>
        <p:txBody>
          <a:bodyPr wrap="square">
            <a:spAutoFit/>
          </a:bodyPr>
          <a:lstStyle/>
          <a:p>
            <a:pPr algn="just"/>
            <a:r>
              <a:rPr lang="en-GB" b="1" noProof="0" dirty="0">
                <a:latin typeface="Arial" panose="020B0604020202020204" pitchFamily="34" charset="0"/>
                <a:cs typeface="Arial" panose="020B0604020202020204" pitchFamily="34" charset="0"/>
              </a:rPr>
              <a:t>Background</a:t>
            </a:r>
          </a:p>
          <a:p>
            <a:pPr algn="just"/>
            <a:endParaRPr lang="en-GB" noProof="0" dirty="0"/>
          </a:p>
          <a:p>
            <a:pPr marL="285750" indent="-285750" algn="just">
              <a:buFont typeface="Arial" panose="020B0604020202020204" pitchFamily="34" charset="0"/>
              <a:buChar char="•"/>
            </a:pPr>
            <a:r>
              <a:rPr lang="en-GB" sz="1600" noProof="0" dirty="0">
                <a:latin typeface="Arial" panose="020B0604020202020204" pitchFamily="34" charset="0"/>
                <a:cs typeface="Arial" panose="020B0604020202020204" pitchFamily="34" charset="0"/>
              </a:rPr>
              <a:t>There is a close interaction between the liver and the lungs. </a:t>
            </a:r>
          </a:p>
          <a:p>
            <a:pPr marL="285750" indent="-285750" algn="just">
              <a:buFont typeface="Arial" panose="020B0604020202020204" pitchFamily="34" charset="0"/>
              <a:buChar char="•"/>
            </a:pPr>
            <a:endParaRPr lang="en-GB" sz="16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600" noProof="0" dirty="0">
                <a:latin typeface="Arial" panose="020B0604020202020204" pitchFamily="34" charset="0"/>
                <a:cs typeface="Arial" panose="020B0604020202020204" pitchFamily="34" charset="0"/>
              </a:rPr>
              <a:t>However, the burden of pulmonary diseases with airflow limitation in liver transplant recipients is unknown as their assessment does not include routine pulmonary function tests </a:t>
            </a:r>
          </a:p>
          <a:p>
            <a:pPr algn="just"/>
            <a:endParaRPr lang="en-GB" sz="16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600" noProof="0" dirty="0">
                <a:latin typeface="Arial" panose="020B0604020202020204" pitchFamily="34" charset="0"/>
                <a:cs typeface="Arial" panose="020B0604020202020204" pitchFamily="34" charset="0"/>
              </a:rPr>
              <a:t>This study investigated lung function measured by spirometry in liver transplant recipients and in age- and sex matched controls from the general population </a:t>
            </a:r>
          </a:p>
          <a:p>
            <a:pPr algn="just"/>
            <a:endParaRPr lang="en-GB" sz="16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600" noProof="0" dirty="0">
                <a:latin typeface="Arial" panose="020B0604020202020204" pitchFamily="34" charset="0"/>
                <a:cs typeface="Arial" panose="020B0604020202020204" pitchFamily="34" charset="0"/>
              </a:rPr>
              <a:t>The study determined the association between living with a transplanted liver and airflow limitation as well as forced expiratory volume in one second (FEV</a:t>
            </a:r>
            <a:r>
              <a:rPr lang="en-GB" sz="1600" baseline="-25000" noProof="0" dirty="0">
                <a:latin typeface="Arial" panose="020B0604020202020204" pitchFamily="34" charset="0"/>
                <a:cs typeface="Arial" panose="020B0604020202020204" pitchFamily="34" charset="0"/>
              </a:rPr>
              <a:t>1</a:t>
            </a:r>
            <a:r>
              <a:rPr lang="en-GB" sz="1600" noProof="0" dirty="0">
                <a:latin typeface="Arial" panose="020B0604020202020204" pitchFamily="34" charset="0"/>
                <a:cs typeface="Arial" panose="020B0604020202020204" pitchFamily="34" charset="0"/>
              </a:rPr>
              <a:t>) and forced vital capacity (FVC)</a:t>
            </a:r>
          </a:p>
          <a:p>
            <a:pPr marL="285750" indent="-285750" algn="just">
              <a:buFont typeface="Arial" panose="020B0604020202020204" pitchFamily="34" charset="0"/>
              <a:buChar char="•"/>
            </a:pPr>
            <a:endParaRPr lang="en-GB" sz="16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600" noProof="0" dirty="0">
                <a:latin typeface="Arial" panose="020B0604020202020204" pitchFamily="34" charset="0"/>
                <a:cs typeface="Arial" panose="020B0604020202020204" pitchFamily="34" charset="0"/>
              </a:rPr>
              <a:t>Risk factors associated with airflow limitation was also investigated</a:t>
            </a:r>
          </a:p>
        </p:txBody>
      </p:sp>
      <p:sp>
        <p:nvSpPr>
          <p:cNvPr id="54" name="ZoneTexte 53">
            <a:extLst>
              <a:ext uri="{FF2B5EF4-FFF2-40B4-BE49-F238E27FC236}">
                <a16:creationId xmlns:a16="http://schemas.microsoft.com/office/drawing/2014/main" id="{277FC74F-167A-CF2C-0FC4-88B4946B058C}"/>
              </a:ext>
            </a:extLst>
          </p:cNvPr>
          <p:cNvSpPr txBox="1"/>
          <p:nvPr/>
        </p:nvSpPr>
        <p:spPr>
          <a:xfrm>
            <a:off x="5976589" y="1004585"/>
            <a:ext cx="5681683" cy="369332"/>
          </a:xfrm>
          <a:prstGeom prst="rect">
            <a:avLst/>
          </a:prstGeom>
          <a:noFill/>
        </p:spPr>
        <p:txBody>
          <a:bodyPr wrap="square">
            <a:spAutoFit/>
          </a:bodyPr>
          <a:lstStyle/>
          <a:p>
            <a:pPr algn="just"/>
            <a:r>
              <a:rPr lang="en-GB" b="1" noProof="0" dirty="0">
                <a:latin typeface="Arial" panose="020B0604020202020204" pitchFamily="34" charset="0"/>
                <a:cs typeface="Arial" panose="020B0604020202020204" pitchFamily="34" charset="0"/>
              </a:rPr>
              <a:t>Methods</a:t>
            </a:r>
          </a:p>
        </p:txBody>
      </p:sp>
      <p:sp>
        <p:nvSpPr>
          <p:cNvPr id="59" name="ZoneTexte 58">
            <a:extLst>
              <a:ext uri="{FF2B5EF4-FFF2-40B4-BE49-F238E27FC236}">
                <a16:creationId xmlns:a16="http://schemas.microsoft.com/office/drawing/2014/main" id="{76E55688-E5A4-B5F6-7A2B-D04A27109B0C}"/>
              </a:ext>
            </a:extLst>
          </p:cNvPr>
          <p:cNvSpPr txBox="1"/>
          <p:nvPr/>
        </p:nvSpPr>
        <p:spPr>
          <a:xfrm>
            <a:off x="5976589" y="4954798"/>
            <a:ext cx="6376023" cy="461665"/>
          </a:xfrm>
          <a:prstGeom prst="rect">
            <a:avLst/>
          </a:prstGeom>
          <a:noFill/>
        </p:spPr>
        <p:txBody>
          <a:bodyPr wrap="square">
            <a:spAutoFit/>
          </a:bodyPr>
          <a:lstStyle/>
          <a:p>
            <a:r>
              <a:rPr lang="en-GB" sz="1200" b="1" noProof="0" dirty="0">
                <a:solidFill>
                  <a:srgbClr val="113986"/>
                </a:solidFill>
                <a:latin typeface="Arial" panose="020B0604020202020204" pitchFamily="34" charset="0"/>
                <a:cs typeface="Arial" panose="020B0604020202020204" pitchFamily="34" charset="0"/>
              </a:rPr>
              <a:t>1:</a:t>
            </a:r>
            <a:r>
              <a:rPr lang="en-GB" sz="1200" b="1" noProof="0" dirty="0">
                <a:solidFill>
                  <a:srgbClr val="FF0000"/>
                </a:solidFill>
                <a:latin typeface="Arial" panose="020B0604020202020204" pitchFamily="34" charset="0"/>
                <a:cs typeface="Arial" panose="020B0604020202020204" pitchFamily="34" charset="0"/>
              </a:rPr>
              <a:t> </a:t>
            </a:r>
            <a:r>
              <a:rPr lang="en-GB" sz="1200" noProof="0" dirty="0">
                <a:latin typeface="Arial" panose="020B0604020202020204" pitchFamily="34" charset="0"/>
                <a:cs typeface="Arial" panose="020B0604020202020204" pitchFamily="34" charset="0"/>
              </a:rPr>
              <a:t>From The Danish  Comorbidity in Liver Transplant Recipients (DACOLT) study </a:t>
            </a:r>
          </a:p>
          <a:p>
            <a:r>
              <a:rPr lang="en-GB" sz="1200" b="1" noProof="0" dirty="0">
                <a:solidFill>
                  <a:srgbClr val="113986"/>
                </a:solidFill>
                <a:latin typeface="Arial" panose="020B0604020202020204" pitchFamily="34" charset="0"/>
                <a:cs typeface="Arial" panose="020B0604020202020204" pitchFamily="34" charset="0"/>
              </a:rPr>
              <a:t>2:</a:t>
            </a:r>
            <a:r>
              <a:rPr lang="en-GB" sz="1200" b="1" noProof="0" dirty="0">
                <a:latin typeface="Arial" panose="020B0604020202020204" pitchFamily="34" charset="0"/>
                <a:cs typeface="Arial" panose="020B0604020202020204" pitchFamily="34" charset="0"/>
              </a:rPr>
              <a:t> </a:t>
            </a:r>
            <a:r>
              <a:rPr lang="en-GB" sz="1200" noProof="0" dirty="0">
                <a:latin typeface="Arial" panose="020B0604020202020204" pitchFamily="34" charset="0"/>
                <a:cs typeface="Arial" panose="020B0604020202020204" pitchFamily="34" charset="0"/>
              </a:rPr>
              <a:t>Age and sex matched controls from The Copenhagen General Population Study (CGPS)</a:t>
            </a:r>
          </a:p>
        </p:txBody>
      </p:sp>
      <p:sp>
        <p:nvSpPr>
          <p:cNvPr id="71" name="ZoneTexte 70">
            <a:extLst>
              <a:ext uri="{FF2B5EF4-FFF2-40B4-BE49-F238E27FC236}">
                <a16:creationId xmlns:a16="http://schemas.microsoft.com/office/drawing/2014/main" id="{C08DC203-94C2-D841-D869-3B2953A7651D}"/>
              </a:ext>
            </a:extLst>
          </p:cNvPr>
          <p:cNvSpPr txBox="1"/>
          <p:nvPr/>
        </p:nvSpPr>
        <p:spPr>
          <a:xfrm>
            <a:off x="6006462" y="5406922"/>
            <a:ext cx="6185538" cy="461665"/>
          </a:xfrm>
          <a:prstGeom prst="rect">
            <a:avLst/>
          </a:prstGeom>
          <a:noFill/>
        </p:spPr>
        <p:txBody>
          <a:bodyPr wrap="square">
            <a:spAutoFit/>
          </a:bodyPr>
          <a:lstStyle/>
          <a:p>
            <a:pPr marL="171450" indent="-171450">
              <a:buFont typeface="Arial" panose="020B0604020202020204" pitchFamily="34" charset="0"/>
              <a:buChar char="•"/>
            </a:pPr>
            <a:r>
              <a:rPr lang="en-GB" sz="1200" noProof="0" dirty="0">
                <a:latin typeface="Arial" panose="020B0604020202020204" pitchFamily="34" charset="0"/>
                <a:cs typeface="Arial" panose="020B0604020202020204" pitchFamily="34" charset="0"/>
              </a:rPr>
              <a:t>Airflow limitation was defined as FEV</a:t>
            </a:r>
            <a:r>
              <a:rPr lang="en-GB" sz="1200" baseline="-25000" noProof="0" dirty="0">
                <a:latin typeface="Arial" panose="020B0604020202020204" pitchFamily="34" charset="0"/>
                <a:cs typeface="Arial" panose="020B0604020202020204" pitchFamily="34" charset="0"/>
              </a:rPr>
              <a:t>1</a:t>
            </a:r>
            <a:r>
              <a:rPr lang="en-GB" sz="1200" noProof="0" dirty="0">
                <a:latin typeface="Arial" panose="020B0604020202020204" pitchFamily="34" charset="0"/>
                <a:cs typeface="Arial" panose="020B0604020202020204" pitchFamily="34" charset="0"/>
              </a:rPr>
              <a:t>/FVC &lt;0.7 and predicted FEV</a:t>
            </a:r>
            <a:r>
              <a:rPr lang="en-GB" sz="1200" baseline="-25000" noProof="0" dirty="0">
                <a:latin typeface="Arial" panose="020B0604020202020204" pitchFamily="34" charset="0"/>
                <a:cs typeface="Arial" panose="020B0604020202020204" pitchFamily="34" charset="0"/>
              </a:rPr>
              <a:t>1</a:t>
            </a:r>
            <a:r>
              <a:rPr lang="en-GB" sz="1200" noProof="0" dirty="0">
                <a:latin typeface="Arial" panose="020B0604020202020204" pitchFamily="34" charset="0"/>
                <a:cs typeface="Arial" panose="020B0604020202020204" pitchFamily="34" charset="0"/>
              </a:rPr>
              <a:t> &lt;80% as recommended by The Global Initiative for Chronic Obstructive Lung Disease</a:t>
            </a:r>
          </a:p>
        </p:txBody>
      </p:sp>
      <p:sp>
        <p:nvSpPr>
          <p:cNvPr id="72" name="Rectangle 71">
            <a:extLst>
              <a:ext uri="{FF2B5EF4-FFF2-40B4-BE49-F238E27FC236}">
                <a16:creationId xmlns:a16="http://schemas.microsoft.com/office/drawing/2014/main" id="{6CADF855-5D40-E06C-992E-49145DEAC0AA}"/>
              </a:ext>
            </a:extLst>
          </p:cNvPr>
          <p:cNvSpPr/>
          <p:nvPr/>
        </p:nvSpPr>
        <p:spPr>
          <a:xfrm>
            <a:off x="7054596" y="817495"/>
            <a:ext cx="45719" cy="4521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3" name="Rectangle 72">
            <a:extLst>
              <a:ext uri="{FF2B5EF4-FFF2-40B4-BE49-F238E27FC236}">
                <a16:creationId xmlns:a16="http://schemas.microsoft.com/office/drawing/2014/main" id="{13C42A1C-46F6-45B9-A8BB-B028E9356009}"/>
              </a:ext>
            </a:extLst>
          </p:cNvPr>
          <p:cNvSpPr/>
          <p:nvPr/>
        </p:nvSpPr>
        <p:spPr>
          <a:xfrm>
            <a:off x="11078938" y="817495"/>
            <a:ext cx="45719" cy="4521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4" name="Rectangle 73">
            <a:extLst>
              <a:ext uri="{FF2B5EF4-FFF2-40B4-BE49-F238E27FC236}">
                <a16:creationId xmlns:a16="http://schemas.microsoft.com/office/drawing/2014/main" id="{C8904608-5CC8-393C-B113-021BED269D73}"/>
              </a:ext>
            </a:extLst>
          </p:cNvPr>
          <p:cNvSpPr/>
          <p:nvPr/>
        </p:nvSpPr>
        <p:spPr>
          <a:xfrm>
            <a:off x="7123046" y="875625"/>
            <a:ext cx="4001483"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1" name="ZoneTexte 60">
            <a:extLst>
              <a:ext uri="{FF2B5EF4-FFF2-40B4-BE49-F238E27FC236}">
                <a16:creationId xmlns:a16="http://schemas.microsoft.com/office/drawing/2014/main" id="{A26EEB1E-8379-8B1A-7A39-0293CF5B3515}"/>
              </a:ext>
            </a:extLst>
          </p:cNvPr>
          <p:cNvSpPr txBox="1"/>
          <p:nvPr/>
        </p:nvSpPr>
        <p:spPr>
          <a:xfrm>
            <a:off x="9643321" y="809076"/>
            <a:ext cx="369176" cy="307777"/>
          </a:xfrm>
          <a:prstGeom prst="rect">
            <a:avLst/>
          </a:prstGeom>
          <a:noFill/>
        </p:spPr>
        <p:txBody>
          <a:bodyPr wrap="square">
            <a:spAutoFit/>
          </a:bodyPr>
          <a:lstStyle/>
          <a:p>
            <a:r>
              <a:rPr lang="en-GB" sz="1400" noProof="0" dirty="0">
                <a:solidFill>
                  <a:srgbClr val="113986"/>
                </a:solidFill>
              </a:rPr>
              <a:t>1</a:t>
            </a:r>
            <a:endParaRPr lang="en-GB" noProof="0" dirty="0">
              <a:solidFill>
                <a:srgbClr val="113986"/>
              </a:solidFill>
            </a:endParaRPr>
          </a:p>
        </p:txBody>
      </p:sp>
      <p:sp>
        <p:nvSpPr>
          <p:cNvPr id="63" name="ZoneTexte 62">
            <a:extLst>
              <a:ext uri="{FF2B5EF4-FFF2-40B4-BE49-F238E27FC236}">
                <a16:creationId xmlns:a16="http://schemas.microsoft.com/office/drawing/2014/main" id="{8D512DA0-578D-3574-952A-7CBE55AF06E4}"/>
              </a:ext>
            </a:extLst>
          </p:cNvPr>
          <p:cNvSpPr txBox="1"/>
          <p:nvPr/>
        </p:nvSpPr>
        <p:spPr>
          <a:xfrm>
            <a:off x="10545323" y="812954"/>
            <a:ext cx="369176" cy="307777"/>
          </a:xfrm>
          <a:prstGeom prst="rect">
            <a:avLst/>
          </a:prstGeom>
          <a:noFill/>
        </p:spPr>
        <p:txBody>
          <a:bodyPr wrap="square">
            <a:spAutoFit/>
          </a:bodyPr>
          <a:lstStyle/>
          <a:p>
            <a:r>
              <a:rPr lang="en-GB" sz="1400" noProof="0" dirty="0">
                <a:solidFill>
                  <a:srgbClr val="113986"/>
                </a:solidFill>
              </a:rPr>
              <a:t>2</a:t>
            </a:r>
            <a:endParaRPr lang="en-GB" noProof="0" dirty="0">
              <a:solidFill>
                <a:srgbClr val="113986"/>
              </a:solidFill>
            </a:endParaRPr>
          </a:p>
        </p:txBody>
      </p:sp>
      <p:graphicFrame>
        <p:nvGraphicFramePr>
          <p:cNvPr id="4" name="Tableau 3">
            <a:extLst>
              <a:ext uri="{FF2B5EF4-FFF2-40B4-BE49-F238E27FC236}">
                <a16:creationId xmlns:a16="http://schemas.microsoft.com/office/drawing/2014/main" id="{7D29BCD9-081D-4261-8C33-7F14A43FC551}"/>
              </a:ext>
            </a:extLst>
          </p:cNvPr>
          <p:cNvGraphicFramePr>
            <a:graphicFrameLocks noGrp="1"/>
          </p:cNvGraphicFramePr>
          <p:nvPr>
            <p:extLst>
              <p:ext uri="{D42A27DB-BD31-4B8C-83A1-F6EECF244321}">
                <p14:modId xmlns:p14="http://schemas.microsoft.com/office/powerpoint/2010/main" val="3495416097"/>
              </p:ext>
            </p:extLst>
          </p:nvPr>
        </p:nvGraphicFramePr>
        <p:xfrm>
          <a:off x="7384090" y="1095349"/>
          <a:ext cx="4274182" cy="3761123"/>
        </p:xfrm>
        <a:graphic>
          <a:graphicData uri="http://schemas.openxmlformats.org/drawingml/2006/table">
            <a:tbl>
              <a:tblPr/>
              <a:tblGrid>
                <a:gridCol w="1926656">
                  <a:extLst>
                    <a:ext uri="{9D8B030D-6E8A-4147-A177-3AD203B41FA5}">
                      <a16:colId xmlns:a16="http://schemas.microsoft.com/office/drawing/2014/main" val="1705563686"/>
                    </a:ext>
                  </a:extLst>
                </a:gridCol>
                <a:gridCol w="953975">
                  <a:extLst>
                    <a:ext uri="{9D8B030D-6E8A-4147-A177-3AD203B41FA5}">
                      <a16:colId xmlns:a16="http://schemas.microsoft.com/office/drawing/2014/main" val="786465789"/>
                    </a:ext>
                  </a:extLst>
                </a:gridCol>
                <a:gridCol w="823037">
                  <a:extLst>
                    <a:ext uri="{9D8B030D-6E8A-4147-A177-3AD203B41FA5}">
                      <a16:colId xmlns:a16="http://schemas.microsoft.com/office/drawing/2014/main" val="1342881254"/>
                    </a:ext>
                  </a:extLst>
                </a:gridCol>
                <a:gridCol w="570514">
                  <a:extLst>
                    <a:ext uri="{9D8B030D-6E8A-4147-A177-3AD203B41FA5}">
                      <a16:colId xmlns:a16="http://schemas.microsoft.com/office/drawing/2014/main" val="636380272"/>
                    </a:ext>
                  </a:extLst>
                </a:gridCol>
              </a:tblGrid>
              <a:tr h="134679">
                <a:tc>
                  <a:txBody>
                    <a:bodyPr/>
                    <a:lstStyle/>
                    <a:p>
                      <a:pPr algn="ctr" fontAlgn="t"/>
                      <a:r>
                        <a:rPr lang="fr-FR" sz="800" b="1" i="0" u="none" strike="noStrike">
                          <a:solidFill>
                            <a:srgbClr val="000000"/>
                          </a:solidFill>
                          <a:effectLst/>
                          <a:latin typeface="Calibri" panose="020F0502020204030204" pitchFamily="34" charset="0"/>
                        </a:rPr>
                        <a:t> </a:t>
                      </a:r>
                    </a:p>
                  </a:txBody>
                  <a:tcPr marL="5611" marR="5611" marT="561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t"/>
                      <a:r>
                        <a:rPr lang="fr-FR" sz="800" b="1" i="0" u="none" strike="noStrike">
                          <a:solidFill>
                            <a:srgbClr val="000000"/>
                          </a:solidFill>
                          <a:effectLst/>
                          <a:latin typeface="Calibri" panose="020F0502020204030204" pitchFamily="34" charset="0"/>
                        </a:rPr>
                        <a:t>LT recipients (n=512)</a:t>
                      </a:r>
                    </a:p>
                  </a:txBody>
                  <a:tcPr marL="5611" marR="5611" marT="561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t"/>
                      <a:r>
                        <a:rPr lang="fr-FR" sz="800" b="1" i="0" u="none" strike="noStrike" dirty="0">
                          <a:solidFill>
                            <a:srgbClr val="000000"/>
                          </a:solidFill>
                          <a:effectLst/>
                          <a:latin typeface="Calibri" panose="020F0502020204030204" pitchFamily="34" charset="0"/>
                        </a:rPr>
                        <a:t>Controls (n=2010)</a:t>
                      </a:r>
                    </a:p>
                  </a:txBody>
                  <a:tcPr marL="5611" marR="5611" marT="561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t"/>
                      <a:r>
                        <a:rPr lang="fr-FR" sz="800" b="1" i="0" u="none" strike="noStrike">
                          <a:solidFill>
                            <a:srgbClr val="000000"/>
                          </a:solidFill>
                          <a:effectLst/>
                          <a:latin typeface="Calibri" panose="020F0502020204030204" pitchFamily="34" charset="0"/>
                        </a:rPr>
                        <a:t>p-value</a:t>
                      </a:r>
                    </a:p>
                  </a:txBody>
                  <a:tcPr marL="5611" marR="5611" marT="561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783902045"/>
                  </a:ext>
                </a:extLst>
              </a:tr>
              <a:tr h="134679">
                <a:tc>
                  <a:txBody>
                    <a:bodyPr/>
                    <a:lstStyle/>
                    <a:p>
                      <a:pPr algn="ctr" fontAlgn="t"/>
                      <a:r>
                        <a:rPr lang="fr-FR" sz="800" b="0" i="0" u="none" strike="noStrike" dirty="0" err="1">
                          <a:solidFill>
                            <a:srgbClr val="FFFFFF"/>
                          </a:solidFill>
                          <a:effectLst/>
                          <a:latin typeface="Calibri" panose="020F0502020204030204" pitchFamily="34" charset="0"/>
                        </a:rPr>
                        <a:t>Characteristics</a:t>
                      </a:r>
                      <a:endParaRPr lang="fr-FR" sz="800" b="0" i="0" u="none" strike="noStrike" dirty="0">
                        <a:solidFill>
                          <a:srgbClr val="FFFFFF"/>
                        </a:solidFill>
                        <a:effectLst/>
                        <a:latin typeface="Calibri" panose="020F0502020204030204" pitchFamily="34" charset="0"/>
                      </a:endParaRPr>
                    </a:p>
                  </a:txBody>
                  <a:tcPr marL="5611" marR="5611" marT="5611" marB="0">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tc>
                  <a:txBody>
                    <a:bodyPr/>
                    <a:lstStyle/>
                    <a:p>
                      <a:pPr algn="ctr" fontAlgn="t"/>
                      <a:r>
                        <a:rPr lang="fr-FR" sz="800" b="1" i="0" u="none" strike="noStrike">
                          <a:solidFill>
                            <a:srgbClr val="000000"/>
                          </a:solidFill>
                          <a:effectLst/>
                          <a:latin typeface="Calibri" panose="020F0502020204030204" pitchFamily="34" charset="0"/>
                        </a:rPr>
                        <a:t> </a:t>
                      </a:r>
                    </a:p>
                  </a:txBody>
                  <a:tcPr marL="5611" marR="5611" marT="5611"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tc>
                  <a:txBody>
                    <a:bodyPr/>
                    <a:lstStyle/>
                    <a:p>
                      <a:pPr algn="ctr" fontAlgn="t"/>
                      <a:r>
                        <a:rPr lang="fr-FR" sz="800" b="1" i="0" u="none" strike="noStrike">
                          <a:solidFill>
                            <a:srgbClr val="000000"/>
                          </a:solidFill>
                          <a:effectLst/>
                          <a:latin typeface="Calibri" panose="020F0502020204030204" pitchFamily="34" charset="0"/>
                        </a:rPr>
                        <a:t> </a:t>
                      </a:r>
                    </a:p>
                  </a:txBody>
                  <a:tcPr marL="5611" marR="5611" marT="5611"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tc>
                  <a:txBody>
                    <a:bodyPr/>
                    <a:lstStyle/>
                    <a:p>
                      <a:pPr algn="ctr" fontAlgn="t"/>
                      <a:r>
                        <a:rPr lang="fr-FR" sz="800" b="1" i="0" u="none" strike="noStrike">
                          <a:solidFill>
                            <a:srgbClr val="000000"/>
                          </a:solidFill>
                          <a:effectLst/>
                          <a:latin typeface="Calibri" panose="020F0502020204030204" pitchFamily="34" charset="0"/>
                        </a:rPr>
                        <a:t> </a:t>
                      </a:r>
                    </a:p>
                  </a:txBody>
                  <a:tcPr marL="5611" marR="5611" marT="5611" marB="0">
                    <a:lnL w="635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3111995555"/>
                  </a:ext>
                </a:extLst>
              </a:tr>
              <a:tr h="134679">
                <a:tc>
                  <a:txBody>
                    <a:bodyPr/>
                    <a:lstStyle/>
                    <a:p>
                      <a:pPr algn="l" fontAlgn="b"/>
                      <a:r>
                        <a:rPr lang="fr-FR" sz="800" b="0" i="0" u="none" strike="noStrike" dirty="0" err="1">
                          <a:solidFill>
                            <a:srgbClr val="000000"/>
                          </a:solidFill>
                          <a:effectLst/>
                          <a:latin typeface="Calibri" panose="020F0502020204030204" pitchFamily="34" charset="0"/>
                        </a:rPr>
                        <a:t>Sex</a:t>
                      </a:r>
                      <a:r>
                        <a:rPr lang="fr-FR" sz="800" b="0" i="0" u="none" strike="noStrike" dirty="0">
                          <a:solidFill>
                            <a:srgbClr val="000000"/>
                          </a:solidFill>
                          <a:effectLst/>
                          <a:latin typeface="Calibri" panose="020F0502020204030204" pitchFamily="34" charset="0"/>
                        </a:rPr>
                        <a:t> (male), n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fr-FR" sz="800" b="0" i="0" u="none" strike="noStrike">
                          <a:solidFill>
                            <a:srgbClr val="000000"/>
                          </a:solidFill>
                          <a:effectLst/>
                          <a:latin typeface="Calibri" panose="020F0502020204030204" pitchFamily="34" charset="0"/>
                        </a:rPr>
                        <a:t>287 (56.1)</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fr-FR" sz="800" b="0" i="0" u="none" strike="noStrike">
                          <a:solidFill>
                            <a:srgbClr val="000000"/>
                          </a:solidFill>
                          <a:effectLst/>
                          <a:latin typeface="Calibri" panose="020F0502020204030204" pitchFamily="34" charset="0"/>
                        </a:rPr>
                        <a:t>1119 (55.6)</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fr-FR" sz="800" b="0" i="0" u="none" strike="noStrike">
                          <a:solidFill>
                            <a:srgbClr val="000000"/>
                          </a:solidFill>
                          <a:effectLst/>
                          <a:latin typeface="Calibri" panose="020F0502020204030204" pitchFamily="34" charset="0"/>
                        </a:rPr>
                        <a:t>0.88</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extLst>
                  <a:ext uri="{0D108BD9-81ED-4DB2-BD59-A6C34878D82A}">
                    <a16:rowId xmlns:a16="http://schemas.microsoft.com/office/drawing/2014/main" val="3432098693"/>
                  </a:ext>
                </a:extLst>
              </a:tr>
              <a:tr h="134679">
                <a:tc>
                  <a:txBody>
                    <a:bodyPr/>
                    <a:lstStyle/>
                    <a:p>
                      <a:pPr algn="l" fontAlgn="b"/>
                      <a:r>
                        <a:rPr lang="fr-FR" sz="800" b="0" i="0" u="none" strike="noStrike" dirty="0">
                          <a:solidFill>
                            <a:srgbClr val="000000"/>
                          </a:solidFill>
                          <a:effectLst/>
                          <a:latin typeface="Calibri" panose="020F0502020204030204" pitchFamily="34" charset="0"/>
                        </a:rPr>
                        <a:t>Age, </a:t>
                      </a:r>
                      <a:r>
                        <a:rPr lang="fr-FR" sz="800" b="0" i="0" u="none" strike="noStrike" dirty="0" err="1">
                          <a:solidFill>
                            <a:srgbClr val="000000"/>
                          </a:solidFill>
                          <a:effectLst/>
                          <a:latin typeface="Calibri" panose="020F0502020204030204" pitchFamily="34" charset="0"/>
                        </a:rPr>
                        <a:t>years</a:t>
                      </a:r>
                      <a:r>
                        <a:rPr lang="fr-FR" sz="800" b="0" i="0" u="none" strike="noStrike" dirty="0">
                          <a:solidFill>
                            <a:srgbClr val="000000"/>
                          </a:solidFill>
                          <a:effectLst/>
                          <a:latin typeface="Calibri" panose="020F0502020204030204" pitchFamily="34" charset="0"/>
                        </a:rPr>
                        <a:t>, </a:t>
                      </a:r>
                      <a:r>
                        <a:rPr lang="fr-FR" sz="800" b="0" i="0" u="none" strike="noStrike" dirty="0" err="1">
                          <a:solidFill>
                            <a:srgbClr val="000000"/>
                          </a:solidFill>
                          <a:effectLst/>
                          <a:latin typeface="Calibri" panose="020F0502020204030204" pitchFamily="34" charset="0"/>
                        </a:rPr>
                        <a:t>median</a:t>
                      </a:r>
                      <a:r>
                        <a:rPr lang="fr-FR" sz="800" b="0" i="0" u="none" strike="noStrike" dirty="0">
                          <a:solidFill>
                            <a:srgbClr val="000000"/>
                          </a:solidFill>
                          <a:effectLst/>
                          <a:latin typeface="Calibri" panose="020F0502020204030204" pitchFamily="34" charset="0"/>
                        </a:rPr>
                        <a:t> (IQR)</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CE6F1"/>
                    </a:solidFill>
                  </a:tcPr>
                </a:tc>
                <a:tc>
                  <a:txBody>
                    <a:bodyPr/>
                    <a:lstStyle/>
                    <a:p>
                      <a:pPr algn="ctr" fontAlgn="b"/>
                      <a:r>
                        <a:rPr lang="fr-FR" sz="800" b="0" i="0" u="none" strike="noStrike">
                          <a:solidFill>
                            <a:srgbClr val="000000"/>
                          </a:solidFill>
                          <a:effectLst/>
                          <a:latin typeface="Calibri" panose="020F0502020204030204" pitchFamily="34" charset="0"/>
                        </a:rPr>
                        <a:t>55.0 (44.9-63.6)</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CE6F1"/>
                    </a:solidFill>
                  </a:tcPr>
                </a:tc>
                <a:tc>
                  <a:txBody>
                    <a:bodyPr/>
                    <a:lstStyle/>
                    <a:p>
                      <a:pPr algn="ctr" fontAlgn="b"/>
                      <a:r>
                        <a:rPr lang="fr-FR" sz="800" b="0" i="0" u="none" strike="noStrike" dirty="0">
                          <a:solidFill>
                            <a:srgbClr val="000000"/>
                          </a:solidFill>
                          <a:effectLst/>
                          <a:latin typeface="Calibri" panose="020F0502020204030204" pitchFamily="34" charset="0"/>
                        </a:rPr>
                        <a:t>55.1 (45.0-63.9)</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CE6F1"/>
                    </a:solidFill>
                  </a:tcPr>
                </a:tc>
                <a:tc>
                  <a:txBody>
                    <a:bodyPr/>
                    <a:lstStyle/>
                    <a:p>
                      <a:pPr algn="ctr" fontAlgn="b"/>
                      <a:r>
                        <a:rPr lang="fr-FR" sz="800" b="0" i="0" u="none" strike="noStrike" dirty="0">
                          <a:solidFill>
                            <a:srgbClr val="000000"/>
                          </a:solidFill>
                          <a:effectLst/>
                          <a:latin typeface="Calibri" panose="020F0502020204030204" pitchFamily="34" charset="0"/>
                        </a:rPr>
                        <a:t>0,78</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CE6F1"/>
                    </a:solidFill>
                  </a:tcPr>
                </a:tc>
                <a:extLst>
                  <a:ext uri="{0D108BD9-81ED-4DB2-BD59-A6C34878D82A}">
                    <a16:rowId xmlns:a16="http://schemas.microsoft.com/office/drawing/2014/main" val="687268801"/>
                  </a:ext>
                </a:extLst>
              </a:tr>
              <a:tr h="134679">
                <a:tc>
                  <a:txBody>
                    <a:bodyPr/>
                    <a:lstStyle/>
                    <a:p>
                      <a:pPr algn="l" fontAlgn="b"/>
                      <a:r>
                        <a:rPr lang="fr-FR" sz="800" b="0" i="0" u="none" strike="noStrike">
                          <a:solidFill>
                            <a:srgbClr val="000000"/>
                          </a:solidFill>
                          <a:effectLst/>
                          <a:latin typeface="Calibri" panose="020F0502020204030204" pitchFamily="34" charset="0"/>
                        </a:rPr>
                        <a:t>Ethnicity</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endParaRPr lang="fr-FR" sz="800" b="0" i="0" u="none" strike="noStrike" dirty="0">
                        <a:solidFill>
                          <a:srgbClr val="000000"/>
                        </a:solidFill>
                        <a:effectLst/>
                        <a:latin typeface="Calibri" panose="020F0502020204030204" pitchFamily="34" charset="0"/>
                      </a:endParaRP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endParaRPr lang="fr-FR" sz="800" b="0" i="0" u="none" strike="noStrike" dirty="0">
                        <a:solidFill>
                          <a:srgbClr val="000000"/>
                        </a:solidFill>
                        <a:effectLst/>
                        <a:latin typeface="Calibri" panose="020F0502020204030204" pitchFamily="34" charset="0"/>
                      </a:endParaRP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fr-FR" sz="800" b="0" i="0" u="none" strike="noStrike">
                          <a:solidFill>
                            <a:srgbClr val="000000"/>
                          </a:solidFill>
                          <a:effectLst/>
                          <a:latin typeface="Calibri" panose="020F0502020204030204" pitchFamily="34" charset="0"/>
                        </a:rPr>
                        <a:t>&lt;0.001</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2010935133"/>
                  </a:ext>
                </a:extLst>
              </a:tr>
              <a:tr h="134679">
                <a:tc>
                  <a:txBody>
                    <a:bodyPr/>
                    <a:lstStyle/>
                    <a:p>
                      <a:pPr algn="l" fontAlgn="b"/>
                      <a:r>
                        <a:rPr lang="fr-FR" sz="800" b="0" i="0" u="none" strike="noStrike">
                          <a:solidFill>
                            <a:srgbClr val="000000"/>
                          </a:solidFill>
                          <a:effectLst/>
                          <a:latin typeface="Calibri" panose="020F0502020204030204" pitchFamily="34" charset="0"/>
                        </a:rPr>
                        <a:t>               - Caucasian</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fr-FR" sz="800" b="0" i="0" u="none" strike="noStrike">
                          <a:solidFill>
                            <a:srgbClr val="000000"/>
                          </a:solidFill>
                          <a:effectLst/>
                          <a:latin typeface="Calibri" panose="020F0502020204030204" pitchFamily="34" charset="0"/>
                        </a:rPr>
                        <a:t>493 (96.3)</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fr-FR" sz="800" b="0" i="0" u="none" strike="noStrike">
                          <a:solidFill>
                            <a:srgbClr val="000000"/>
                          </a:solidFill>
                          <a:effectLst/>
                          <a:latin typeface="Calibri" panose="020F0502020204030204" pitchFamily="34" charset="0"/>
                        </a:rPr>
                        <a:t>2003 (99.7)</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endParaRPr lang="fr-FR" sz="800" b="0" i="0" u="none" strike="noStrike">
                        <a:solidFill>
                          <a:srgbClr val="000000"/>
                        </a:solidFill>
                        <a:effectLst/>
                        <a:latin typeface="Calibri" panose="020F0502020204030204" pitchFamily="34" charset="0"/>
                      </a:endParaRP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2765602680"/>
                  </a:ext>
                </a:extLst>
              </a:tr>
              <a:tr h="157025">
                <a:tc>
                  <a:txBody>
                    <a:bodyPr/>
                    <a:lstStyle/>
                    <a:p>
                      <a:pPr algn="l" fontAlgn="b"/>
                      <a:r>
                        <a:rPr lang="fr-FR" sz="800" b="0" i="0" u="none" strike="noStrike">
                          <a:solidFill>
                            <a:srgbClr val="000000"/>
                          </a:solidFill>
                          <a:effectLst/>
                          <a:latin typeface="Calibri" panose="020F0502020204030204" pitchFamily="34" charset="0"/>
                        </a:rPr>
                        <a:t>               - Other</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fr-FR" sz="800" b="0" i="0" u="none" strike="noStrike">
                          <a:solidFill>
                            <a:srgbClr val="000000"/>
                          </a:solidFill>
                          <a:effectLst/>
                          <a:latin typeface="Calibri" panose="020F0502020204030204" pitchFamily="34" charset="0"/>
                        </a:rPr>
                        <a:t>19 (3.7)</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fr-FR" sz="800" b="0" i="0" u="none" strike="noStrike">
                          <a:solidFill>
                            <a:srgbClr val="000000"/>
                          </a:solidFill>
                          <a:effectLst/>
                          <a:latin typeface="Calibri" panose="020F0502020204030204" pitchFamily="34" charset="0"/>
                        </a:rPr>
                        <a:t>7 (1.4)</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fr-FR" sz="8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extLst>
                  <a:ext uri="{0D108BD9-81ED-4DB2-BD59-A6C34878D82A}">
                    <a16:rowId xmlns:a16="http://schemas.microsoft.com/office/drawing/2014/main" val="612967881"/>
                  </a:ext>
                </a:extLst>
              </a:tr>
              <a:tr h="146304">
                <a:tc>
                  <a:txBody>
                    <a:bodyPr/>
                    <a:lstStyle/>
                    <a:p>
                      <a:pPr algn="l" fontAlgn="b"/>
                      <a:r>
                        <a:rPr lang="fr-FR" sz="800" b="0" i="0" u="none" strike="noStrike">
                          <a:solidFill>
                            <a:srgbClr val="000000"/>
                          </a:solidFill>
                          <a:effectLst/>
                          <a:latin typeface="Calibri" panose="020F0502020204030204" pitchFamily="34" charset="0"/>
                        </a:rPr>
                        <a:t>Height, cm, median (IQR)</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fr-FR" sz="800" b="0" i="0" u="none" strike="noStrike">
                          <a:solidFill>
                            <a:srgbClr val="000000"/>
                          </a:solidFill>
                          <a:effectLst/>
                          <a:latin typeface="Calibri" panose="020F0502020204030204" pitchFamily="34" charset="0"/>
                        </a:rPr>
                        <a:t>172.5 (166.0-179.6)</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fr-FR" sz="800" b="0" i="0" u="none" strike="noStrike">
                          <a:solidFill>
                            <a:srgbClr val="000000"/>
                          </a:solidFill>
                          <a:effectLst/>
                          <a:latin typeface="Calibri" panose="020F0502020204030204" pitchFamily="34" charset="0"/>
                        </a:rPr>
                        <a:t>174.0 (167.0-180.5)</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fr-FR" sz="800" b="0" i="0" u="none" strike="noStrike">
                          <a:solidFill>
                            <a:srgbClr val="000000"/>
                          </a:solidFill>
                          <a:effectLst/>
                          <a:latin typeface="Calibri" panose="020F0502020204030204" pitchFamily="34" charset="0"/>
                        </a:rPr>
                        <a:t>0.04</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478713294"/>
                  </a:ext>
                </a:extLst>
              </a:tr>
              <a:tr h="134679">
                <a:tc>
                  <a:txBody>
                    <a:bodyPr/>
                    <a:lstStyle/>
                    <a:p>
                      <a:pPr algn="l" fontAlgn="b"/>
                      <a:r>
                        <a:rPr lang="fr-FR" sz="800" b="0" i="0" u="none" strike="noStrike">
                          <a:solidFill>
                            <a:srgbClr val="000000"/>
                          </a:solidFill>
                          <a:effectLst/>
                          <a:latin typeface="Calibri" panose="020F0502020204030204" pitchFamily="34" charset="0"/>
                        </a:rPr>
                        <a:t>Weight, kg, median (IQR)</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fr-FR" sz="800" b="0" i="0" u="none" strike="noStrike">
                          <a:solidFill>
                            <a:srgbClr val="000000"/>
                          </a:solidFill>
                          <a:effectLst/>
                          <a:latin typeface="Calibri" panose="020F0502020204030204" pitchFamily="34" charset="0"/>
                        </a:rPr>
                        <a:t>80.2 (69.6-91.2)</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fr-FR" sz="800" b="0" i="0" u="none" strike="noStrike">
                          <a:solidFill>
                            <a:srgbClr val="000000"/>
                          </a:solidFill>
                          <a:effectLst/>
                          <a:latin typeface="Calibri" panose="020F0502020204030204" pitchFamily="34" charset="0"/>
                        </a:rPr>
                        <a:t>78.6 (68.3-88.7)</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fr-FR" sz="800" b="0" i="0" u="none" strike="noStrike">
                          <a:solidFill>
                            <a:srgbClr val="000000"/>
                          </a:solidFill>
                          <a:effectLst/>
                          <a:latin typeface="Calibri" panose="020F0502020204030204" pitchFamily="34" charset="0"/>
                        </a:rPr>
                        <a:t>0,05</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extLst>
                  <a:ext uri="{0D108BD9-81ED-4DB2-BD59-A6C34878D82A}">
                    <a16:rowId xmlns:a16="http://schemas.microsoft.com/office/drawing/2014/main" val="329713840"/>
                  </a:ext>
                </a:extLst>
              </a:tr>
              <a:tr h="134679">
                <a:tc>
                  <a:txBody>
                    <a:bodyPr/>
                    <a:lstStyle/>
                    <a:p>
                      <a:pPr algn="l" fontAlgn="b"/>
                      <a:r>
                        <a:rPr lang="en-US" sz="800" b="0" i="0" u="none" strike="noStrike" dirty="0">
                          <a:solidFill>
                            <a:srgbClr val="000000"/>
                          </a:solidFill>
                          <a:effectLst/>
                          <a:latin typeface="Calibri" panose="020F0502020204030204" pitchFamily="34" charset="0"/>
                        </a:rPr>
                        <a:t>Body mass index, median (IQR)</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CE6F1"/>
                    </a:solidFill>
                  </a:tcPr>
                </a:tc>
                <a:tc>
                  <a:txBody>
                    <a:bodyPr/>
                    <a:lstStyle/>
                    <a:p>
                      <a:pPr algn="ctr" fontAlgn="b"/>
                      <a:r>
                        <a:rPr lang="fr-FR" sz="800" b="0" i="0" u="none" strike="noStrike" dirty="0">
                          <a:solidFill>
                            <a:srgbClr val="000000"/>
                          </a:solidFill>
                          <a:effectLst/>
                          <a:latin typeface="Calibri" panose="020F0502020204030204" pitchFamily="34" charset="0"/>
                        </a:rPr>
                        <a:t>26.6 (23.6-29.9)</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CE6F1"/>
                    </a:solidFill>
                  </a:tcPr>
                </a:tc>
                <a:tc>
                  <a:txBody>
                    <a:bodyPr/>
                    <a:lstStyle/>
                    <a:p>
                      <a:pPr algn="ctr" fontAlgn="b"/>
                      <a:r>
                        <a:rPr lang="fr-FR" sz="800" b="0" i="0" u="none" strike="noStrike" dirty="0">
                          <a:solidFill>
                            <a:srgbClr val="000000"/>
                          </a:solidFill>
                          <a:effectLst/>
                          <a:latin typeface="Calibri" panose="020F0502020204030204" pitchFamily="34" charset="0"/>
                        </a:rPr>
                        <a:t>25.6 (23.3-28.5)</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CE6F1"/>
                    </a:solidFill>
                  </a:tcPr>
                </a:tc>
                <a:tc>
                  <a:txBody>
                    <a:bodyPr/>
                    <a:lstStyle/>
                    <a:p>
                      <a:pPr algn="ctr" fontAlgn="b"/>
                      <a:r>
                        <a:rPr lang="fr-FR" sz="800" b="0" i="0" u="none" strike="noStrike" dirty="0">
                          <a:solidFill>
                            <a:srgbClr val="000000"/>
                          </a:solidFill>
                          <a:effectLst/>
                          <a:latin typeface="Calibri" panose="020F0502020204030204" pitchFamily="34" charset="0"/>
                        </a:rPr>
                        <a:t>0,68</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CE6F1"/>
                    </a:solidFill>
                  </a:tcPr>
                </a:tc>
                <a:extLst>
                  <a:ext uri="{0D108BD9-81ED-4DB2-BD59-A6C34878D82A}">
                    <a16:rowId xmlns:a16="http://schemas.microsoft.com/office/drawing/2014/main" val="964113388"/>
                  </a:ext>
                </a:extLst>
              </a:tr>
              <a:tr h="134679">
                <a:tc>
                  <a:txBody>
                    <a:bodyPr/>
                    <a:lstStyle/>
                    <a:p>
                      <a:pPr algn="l" fontAlgn="b"/>
                      <a:r>
                        <a:rPr lang="fr-FR" sz="800" b="0" i="0" u="none" strike="noStrike">
                          <a:solidFill>
                            <a:srgbClr val="000000"/>
                          </a:solidFill>
                          <a:effectLst/>
                          <a:latin typeface="Calibri" panose="020F0502020204030204" pitchFamily="34" charset="0"/>
                        </a:rPr>
                        <a:t>Educational status</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endParaRPr lang="fr-FR" sz="800" b="0" i="0" u="none" strike="noStrike">
                        <a:solidFill>
                          <a:srgbClr val="000000"/>
                        </a:solidFill>
                        <a:effectLst/>
                        <a:latin typeface="Calibri" panose="020F0502020204030204" pitchFamily="34" charset="0"/>
                      </a:endParaRP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endParaRPr lang="fr-FR" sz="800" b="0" i="0" u="none" strike="noStrike">
                        <a:solidFill>
                          <a:srgbClr val="000000"/>
                        </a:solidFill>
                        <a:effectLst/>
                        <a:latin typeface="Calibri" panose="020F0502020204030204" pitchFamily="34" charset="0"/>
                      </a:endParaRP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fr-FR" sz="800" b="0" i="0" u="none" strike="noStrike">
                          <a:solidFill>
                            <a:srgbClr val="000000"/>
                          </a:solidFill>
                          <a:effectLst/>
                          <a:latin typeface="Calibri" panose="020F0502020204030204" pitchFamily="34" charset="0"/>
                        </a:rPr>
                        <a:t>&lt;0.001</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3816615238"/>
                  </a:ext>
                </a:extLst>
              </a:tr>
              <a:tr h="134679">
                <a:tc>
                  <a:txBody>
                    <a:bodyPr/>
                    <a:lstStyle/>
                    <a:p>
                      <a:pPr algn="l" fontAlgn="b"/>
                      <a:r>
                        <a:rPr lang="fr-FR" sz="800" b="0" i="0" u="none" strike="noStrike">
                          <a:solidFill>
                            <a:srgbClr val="000000"/>
                          </a:solidFill>
                          <a:effectLst/>
                          <a:latin typeface="Calibri" panose="020F0502020204030204" pitchFamily="34" charset="0"/>
                        </a:rPr>
                        <a:t>                - No education</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fr-FR" sz="800" b="0" i="0" u="none" strike="noStrike">
                          <a:solidFill>
                            <a:srgbClr val="000000"/>
                          </a:solidFill>
                          <a:effectLst/>
                          <a:latin typeface="Calibri" panose="020F0502020204030204" pitchFamily="34" charset="0"/>
                        </a:rPr>
                        <a:t>60 (11.7)</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fr-FR" sz="800" b="0" i="0" u="none" strike="noStrike">
                          <a:solidFill>
                            <a:srgbClr val="000000"/>
                          </a:solidFill>
                          <a:effectLst/>
                          <a:latin typeface="Calibri" panose="020F0502020204030204" pitchFamily="34" charset="0"/>
                        </a:rPr>
                        <a:t>146 (7.3)</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endParaRPr lang="fr-FR" sz="800" b="0" i="0" u="none" strike="noStrike">
                        <a:solidFill>
                          <a:srgbClr val="000000"/>
                        </a:solidFill>
                        <a:effectLst/>
                        <a:latin typeface="Calibri" panose="020F0502020204030204" pitchFamily="34" charset="0"/>
                      </a:endParaRP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1932509138"/>
                  </a:ext>
                </a:extLst>
              </a:tr>
              <a:tr h="134679">
                <a:tc>
                  <a:txBody>
                    <a:bodyPr/>
                    <a:lstStyle/>
                    <a:p>
                      <a:pPr algn="l" fontAlgn="b"/>
                      <a:r>
                        <a:rPr lang="fr-FR" sz="800" b="0" i="0" u="none" strike="noStrike">
                          <a:solidFill>
                            <a:srgbClr val="000000"/>
                          </a:solidFill>
                          <a:effectLst/>
                          <a:latin typeface="Calibri" panose="020F0502020204030204" pitchFamily="34" charset="0"/>
                        </a:rPr>
                        <a:t>                - Short (&lt;3 years)</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fr-FR" sz="800" b="0" i="0" u="none" strike="noStrike">
                          <a:solidFill>
                            <a:srgbClr val="000000"/>
                          </a:solidFill>
                          <a:effectLst/>
                          <a:latin typeface="Calibri" panose="020F0502020204030204" pitchFamily="34" charset="0"/>
                        </a:rPr>
                        <a:t>42 (8.2)</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fr-FR" sz="800" b="0" i="0" u="none" strike="noStrike">
                          <a:solidFill>
                            <a:srgbClr val="000000"/>
                          </a:solidFill>
                          <a:effectLst/>
                          <a:latin typeface="Calibri" panose="020F0502020204030204" pitchFamily="34" charset="0"/>
                        </a:rPr>
                        <a:t>169 (8.4)</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endParaRPr lang="fr-FR" sz="800" b="0" i="0" u="none" strike="noStrike">
                        <a:solidFill>
                          <a:srgbClr val="000000"/>
                        </a:solidFill>
                        <a:effectLst/>
                        <a:latin typeface="Calibri" panose="020F0502020204030204" pitchFamily="34" charset="0"/>
                      </a:endParaRP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993341479"/>
                  </a:ext>
                </a:extLst>
              </a:tr>
              <a:tr h="134679">
                <a:tc>
                  <a:txBody>
                    <a:bodyPr/>
                    <a:lstStyle/>
                    <a:p>
                      <a:pPr algn="l" fontAlgn="b"/>
                      <a:r>
                        <a:rPr lang="fr-FR" sz="800" b="0" i="0" u="none" strike="noStrike">
                          <a:solidFill>
                            <a:srgbClr val="000000"/>
                          </a:solidFill>
                          <a:effectLst/>
                          <a:latin typeface="Calibri" panose="020F0502020204030204" pitchFamily="34" charset="0"/>
                        </a:rPr>
                        <a:t>                - Vocational (1-3 years)</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fr-FR" sz="800" b="0" i="0" u="none" strike="noStrike">
                          <a:solidFill>
                            <a:srgbClr val="000000"/>
                          </a:solidFill>
                          <a:effectLst/>
                          <a:latin typeface="Calibri" panose="020F0502020204030204" pitchFamily="34" charset="0"/>
                        </a:rPr>
                        <a:t>185 (36.1)</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fr-FR" sz="800" b="0" i="0" u="none" strike="noStrike">
                          <a:solidFill>
                            <a:srgbClr val="000000"/>
                          </a:solidFill>
                          <a:effectLst/>
                          <a:latin typeface="Calibri" panose="020F0502020204030204" pitchFamily="34" charset="0"/>
                        </a:rPr>
                        <a:t>558 (27.8)</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endParaRPr lang="fr-FR" sz="800" b="0" i="0" u="none" strike="noStrike">
                        <a:solidFill>
                          <a:srgbClr val="000000"/>
                        </a:solidFill>
                        <a:effectLst/>
                        <a:latin typeface="Calibri" panose="020F0502020204030204" pitchFamily="34" charset="0"/>
                      </a:endParaRP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3124657420"/>
                  </a:ext>
                </a:extLst>
              </a:tr>
              <a:tr h="269358">
                <a:tc>
                  <a:txBody>
                    <a:bodyPr/>
                    <a:lstStyle/>
                    <a:p>
                      <a:pPr algn="l" fontAlgn="b"/>
                      <a:r>
                        <a:rPr lang="en-US" sz="800" b="0" i="0" u="none" strike="noStrike" dirty="0">
                          <a:solidFill>
                            <a:srgbClr val="000000"/>
                          </a:solidFill>
                          <a:effectLst/>
                          <a:latin typeface="Calibri" panose="020F0502020204030204" pitchFamily="34" charset="0"/>
                        </a:rPr>
                        <a:t>                - Middle length</a:t>
                      </a:r>
                      <a:br>
                        <a:rPr lang="en-US" sz="800" b="0" i="0" u="none" strike="noStrike" dirty="0">
                          <a:solidFill>
                            <a:srgbClr val="000000"/>
                          </a:solidFill>
                          <a:effectLst/>
                          <a:latin typeface="Calibri" panose="020F0502020204030204" pitchFamily="34" charset="0"/>
                        </a:rPr>
                      </a:br>
                      <a:r>
                        <a:rPr lang="en-US" sz="800" b="0" i="0" u="none" strike="noStrike" dirty="0">
                          <a:solidFill>
                            <a:srgbClr val="000000"/>
                          </a:solidFill>
                          <a:effectLst/>
                          <a:latin typeface="Calibri" panose="020F0502020204030204" pitchFamily="34" charset="0"/>
                        </a:rPr>
                        <a:t> (3 years e.g. Nurse or teacher)</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fr-FR" sz="800" b="0" i="0" u="none" strike="noStrike">
                          <a:solidFill>
                            <a:srgbClr val="000000"/>
                          </a:solidFill>
                          <a:effectLst/>
                          <a:latin typeface="Calibri" panose="020F0502020204030204" pitchFamily="34" charset="0"/>
                        </a:rPr>
                        <a:t>116 (22.7)</a:t>
                      </a:r>
                    </a:p>
                  </a:txBody>
                  <a:tcPr marL="5611" marR="5611" marT="56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fr-FR" sz="800" b="0" i="0" u="none" strike="noStrike">
                          <a:solidFill>
                            <a:srgbClr val="000000"/>
                          </a:solidFill>
                          <a:effectLst/>
                          <a:latin typeface="Calibri" panose="020F0502020204030204" pitchFamily="34" charset="0"/>
                        </a:rPr>
                        <a:t>557 (27.7)</a:t>
                      </a:r>
                    </a:p>
                  </a:txBody>
                  <a:tcPr marL="5611" marR="5611" marT="56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endParaRPr lang="fr-FR" sz="800" b="0" i="0" u="none" strike="noStrike">
                        <a:solidFill>
                          <a:srgbClr val="000000"/>
                        </a:solidFill>
                        <a:effectLst/>
                        <a:latin typeface="Calibri" panose="020F0502020204030204" pitchFamily="34" charset="0"/>
                      </a:endParaRP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374190441"/>
                  </a:ext>
                </a:extLst>
              </a:tr>
              <a:tr h="134679">
                <a:tc>
                  <a:txBody>
                    <a:bodyPr/>
                    <a:lstStyle/>
                    <a:p>
                      <a:pPr algn="l" fontAlgn="b"/>
                      <a:r>
                        <a:rPr lang="fr-FR" sz="800" b="0" i="0" u="none" strike="noStrike">
                          <a:solidFill>
                            <a:srgbClr val="000000"/>
                          </a:solidFill>
                          <a:effectLst/>
                          <a:latin typeface="Calibri" panose="020F0502020204030204" pitchFamily="34" charset="0"/>
                        </a:rPr>
                        <a:t>                - University degree</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fr-FR" sz="800" b="0" i="0" u="none" strike="noStrike">
                          <a:solidFill>
                            <a:srgbClr val="000000"/>
                          </a:solidFill>
                          <a:effectLst/>
                          <a:latin typeface="Calibri" panose="020F0502020204030204" pitchFamily="34" charset="0"/>
                        </a:rPr>
                        <a:t>91 (17.8)</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fr-FR" sz="800" b="0" i="0" u="none" strike="noStrike">
                          <a:solidFill>
                            <a:srgbClr val="000000"/>
                          </a:solidFill>
                          <a:effectLst/>
                          <a:latin typeface="Calibri" panose="020F0502020204030204" pitchFamily="34" charset="0"/>
                        </a:rPr>
                        <a:t>559 (27.8)</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endParaRPr lang="fr-FR" sz="800" b="0" i="0" u="none" strike="noStrike">
                        <a:solidFill>
                          <a:srgbClr val="000000"/>
                        </a:solidFill>
                        <a:effectLst/>
                        <a:latin typeface="Calibri" panose="020F0502020204030204" pitchFamily="34" charset="0"/>
                      </a:endParaRP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3707608898"/>
                  </a:ext>
                </a:extLst>
              </a:tr>
              <a:tr h="225498">
                <a:tc gridSpan="2">
                  <a:txBody>
                    <a:bodyPr/>
                    <a:lstStyle/>
                    <a:p>
                      <a:pPr algn="l" fontAlgn="b"/>
                      <a:r>
                        <a:rPr lang="en-US" sz="800" b="0" i="0" u="none" strike="noStrike" dirty="0">
                          <a:solidFill>
                            <a:srgbClr val="FFFFFF"/>
                          </a:solidFill>
                          <a:effectLst/>
                          <a:latin typeface="Calibri" panose="020F0502020204030204" pitchFamily="34" charset="0"/>
                        </a:rPr>
                        <a:t>Smoking and self-reporting respiratory morbidity</a:t>
                      </a:r>
                    </a:p>
                  </a:txBody>
                  <a:tcPr marL="93250" marR="93250" marT="46625" marB="46625" anchor="b">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66092"/>
                    </a:solidFill>
                  </a:tcPr>
                </a:tc>
                <a:tc hMerge="1">
                  <a:txBody>
                    <a:bodyPr/>
                    <a:lstStyle/>
                    <a:p>
                      <a:endParaRPr lang="fr-FR"/>
                    </a:p>
                  </a:txBody>
                  <a:tcPr/>
                </a:tc>
                <a:tc>
                  <a:txBody>
                    <a:bodyPr/>
                    <a:lstStyle/>
                    <a:p>
                      <a:pPr algn="ctr" fontAlgn="b"/>
                      <a:r>
                        <a:rPr lang="fr-FR" sz="8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66092"/>
                    </a:solidFill>
                  </a:tcPr>
                </a:tc>
                <a:tc>
                  <a:txBody>
                    <a:bodyPr/>
                    <a:lstStyle/>
                    <a:p>
                      <a:pPr algn="ctr" fontAlgn="b"/>
                      <a:r>
                        <a:rPr lang="fr-FR" sz="8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66092"/>
                    </a:solidFill>
                  </a:tcPr>
                </a:tc>
                <a:extLst>
                  <a:ext uri="{0D108BD9-81ED-4DB2-BD59-A6C34878D82A}">
                    <a16:rowId xmlns:a16="http://schemas.microsoft.com/office/drawing/2014/main" val="752199014"/>
                  </a:ext>
                </a:extLst>
              </a:tr>
              <a:tr h="134679">
                <a:tc>
                  <a:txBody>
                    <a:bodyPr/>
                    <a:lstStyle/>
                    <a:p>
                      <a:pPr algn="l" fontAlgn="b"/>
                      <a:r>
                        <a:rPr lang="fr-FR" sz="800" b="0" i="0" u="none" strike="noStrike">
                          <a:solidFill>
                            <a:srgbClr val="000000"/>
                          </a:solidFill>
                          <a:effectLst/>
                          <a:latin typeface="Calibri" panose="020F0502020204030204" pitchFamily="34" charset="0"/>
                        </a:rPr>
                        <a:t>Smoking status</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endParaRPr lang="fr-FR" sz="800" b="0" i="0" u="none" strike="noStrike">
                        <a:solidFill>
                          <a:srgbClr val="000000"/>
                        </a:solidFill>
                        <a:effectLst/>
                        <a:latin typeface="Calibri" panose="020F0502020204030204" pitchFamily="34" charset="0"/>
                      </a:endParaRP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endParaRPr lang="fr-FR" sz="800" b="0" i="0" u="none" strike="noStrike">
                        <a:solidFill>
                          <a:srgbClr val="000000"/>
                        </a:solidFill>
                        <a:effectLst/>
                        <a:latin typeface="Calibri" panose="020F0502020204030204" pitchFamily="34" charset="0"/>
                      </a:endParaRP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fr-FR" sz="800" b="0" i="0" u="none" strike="noStrike">
                          <a:solidFill>
                            <a:srgbClr val="000000"/>
                          </a:solidFill>
                          <a:effectLst/>
                          <a:latin typeface="Calibri" panose="020F0502020204030204" pitchFamily="34" charset="0"/>
                        </a:rPr>
                        <a:t>0.10</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746598575"/>
                  </a:ext>
                </a:extLst>
              </a:tr>
              <a:tr h="134679">
                <a:tc>
                  <a:txBody>
                    <a:bodyPr/>
                    <a:lstStyle/>
                    <a:p>
                      <a:pPr algn="l" fontAlgn="b"/>
                      <a:r>
                        <a:rPr lang="fr-FR" sz="800" b="0" i="0" u="none" strike="noStrike">
                          <a:solidFill>
                            <a:srgbClr val="000000"/>
                          </a:solidFill>
                          <a:effectLst/>
                          <a:latin typeface="Calibri" panose="020F0502020204030204" pitchFamily="34" charset="0"/>
                        </a:rPr>
                        <a:t>Smoking status - Current, n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fr-FR" sz="800" b="0" i="0" u="none" strike="noStrike">
                          <a:solidFill>
                            <a:srgbClr val="000000"/>
                          </a:solidFill>
                          <a:effectLst/>
                          <a:latin typeface="Calibri" panose="020F0502020204030204" pitchFamily="34" charset="0"/>
                        </a:rPr>
                        <a:t>55 (10.7)</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fr-FR" sz="800" b="0" i="0" u="none" strike="noStrike">
                          <a:solidFill>
                            <a:srgbClr val="000000"/>
                          </a:solidFill>
                          <a:effectLst/>
                          <a:latin typeface="Calibri" panose="020F0502020204030204" pitchFamily="34" charset="0"/>
                        </a:rPr>
                        <a:t>213 (10.6)</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endParaRPr lang="fr-FR" sz="800" b="0" i="0" u="none" strike="noStrike">
                        <a:solidFill>
                          <a:srgbClr val="000000"/>
                        </a:solidFill>
                        <a:effectLst/>
                        <a:latin typeface="Calibri" panose="020F0502020204030204" pitchFamily="34" charset="0"/>
                      </a:endParaRP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803580242"/>
                  </a:ext>
                </a:extLst>
              </a:tr>
              <a:tr h="134679">
                <a:tc>
                  <a:txBody>
                    <a:bodyPr/>
                    <a:lstStyle/>
                    <a:p>
                      <a:pPr algn="l" fontAlgn="b"/>
                      <a:r>
                        <a:rPr lang="fr-FR" sz="800" b="0" i="0" u="none" strike="noStrike">
                          <a:solidFill>
                            <a:srgbClr val="000000"/>
                          </a:solidFill>
                          <a:effectLst/>
                          <a:latin typeface="Calibri" panose="020F0502020204030204" pitchFamily="34" charset="0"/>
                        </a:rPr>
                        <a:t>Smoking status - Previous, n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fr-FR" sz="800" b="0" i="0" u="none" strike="noStrike">
                          <a:solidFill>
                            <a:srgbClr val="000000"/>
                          </a:solidFill>
                          <a:effectLst/>
                          <a:latin typeface="Calibri" panose="020F0502020204030204" pitchFamily="34" charset="0"/>
                        </a:rPr>
                        <a:t>165 (32)</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fr-FR" sz="800" b="0" i="0" u="none" strike="noStrike">
                          <a:solidFill>
                            <a:srgbClr val="000000"/>
                          </a:solidFill>
                          <a:effectLst/>
                          <a:latin typeface="Calibri" panose="020F0502020204030204" pitchFamily="34" charset="0"/>
                        </a:rPr>
                        <a:t>762 (37.9)</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endParaRPr lang="fr-FR" sz="800" b="0" i="0" u="none" strike="noStrike">
                        <a:solidFill>
                          <a:srgbClr val="000000"/>
                        </a:solidFill>
                        <a:effectLst/>
                        <a:latin typeface="Calibri" panose="020F0502020204030204" pitchFamily="34" charset="0"/>
                      </a:endParaRP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1784093496"/>
                  </a:ext>
                </a:extLst>
              </a:tr>
              <a:tr h="134679">
                <a:tc>
                  <a:txBody>
                    <a:bodyPr/>
                    <a:lstStyle/>
                    <a:p>
                      <a:pPr algn="l" fontAlgn="b"/>
                      <a:r>
                        <a:rPr lang="fr-FR" sz="800" b="0" i="0" u="none" strike="noStrike">
                          <a:solidFill>
                            <a:srgbClr val="000000"/>
                          </a:solidFill>
                          <a:effectLst/>
                          <a:latin typeface="Calibri" panose="020F0502020204030204" pitchFamily="34" charset="0"/>
                        </a:rPr>
                        <a:t>Smoking status - Never, n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fr-FR" sz="800" b="0" i="0" u="none" strike="noStrike">
                          <a:solidFill>
                            <a:srgbClr val="000000"/>
                          </a:solidFill>
                          <a:effectLst/>
                          <a:latin typeface="Calibri" panose="020F0502020204030204" pitchFamily="34" charset="0"/>
                        </a:rPr>
                        <a:t>272 (52.9)</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fr-FR" sz="800" b="0" i="0" u="none" strike="noStrike">
                          <a:solidFill>
                            <a:srgbClr val="000000"/>
                          </a:solidFill>
                          <a:effectLst/>
                          <a:latin typeface="Calibri" panose="020F0502020204030204" pitchFamily="34" charset="0"/>
                        </a:rPr>
                        <a:t>997 (49.6)</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endParaRPr lang="fr-FR" sz="800" b="0" i="0" u="none" strike="noStrike">
                        <a:solidFill>
                          <a:srgbClr val="000000"/>
                        </a:solidFill>
                        <a:effectLst/>
                        <a:latin typeface="Calibri" panose="020F0502020204030204" pitchFamily="34" charset="0"/>
                      </a:endParaRP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extLst>
                  <a:ext uri="{0D108BD9-81ED-4DB2-BD59-A6C34878D82A}">
                    <a16:rowId xmlns:a16="http://schemas.microsoft.com/office/drawing/2014/main" val="2768370636"/>
                  </a:ext>
                </a:extLst>
              </a:tr>
              <a:tr h="134679">
                <a:tc>
                  <a:txBody>
                    <a:bodyPr/>
                    <a:lstStyle/>
                    <a:p>
                      <a:pPr algn="l" fontAlgn="b"/>
                      <a:r>
                        <a:rPr lang="en-US" sz="800" b="0" i="0" u="none" strike="noStrike">
                          <a:solidFill>
                            <a:srgbClr val="000000"/>
                          </a:solidFill>
                          <a:effectLst/>
                          <a:latin typeface="Calibri" panose="020F0502020204030204" pitchFamily="34" charset="0"/>
                        </a:rPr>
                        <a:t>Smoking history, pack-years, median (IQR)</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fr-FR" sz="800" b="0" i="0" u="none" strike="noStrike">
                          <a:solidFill>
                            <a:srgbClr val="000000"/>
                          </a:solidFill>
                          <a:effectLst/>
                          <a:latin typeface="Calibri" panose="020F0502020204030204" pitchFamily="34" charset="0"/>
                        </a:rPr>
                        <a:t>11.0 (4.5-20.4)</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fr-FR" sz="800" b="0" i="0" u="none" strike="noStrike">
                          <a:solidFill>
                            <a:srgbClr val="000000"/>
                          </a:solidFill>
                          <a:effectLst/>
                          <a:latin typeface="Calibri" panose="020F0502020204030204" pitchFamily="34" charset="0"/>
                        </a:rPr>
                        <a:t>12.5 (5.0-26.3)</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fr-FR" sz="800" b="0" i="0" u="none" strike="noStrike">
                          <a:solidFill>
                            <a:srgbClr val="000000"/>
                          </a:solidFill>
                          <a:effectLst/>
                          <a:latin typeface="Calibri" panose="020F0502020204030204" pitchFamily="34" charset="0"/>
                        </a:rPr>
                        <a:t>0,7</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411606058"/>
                  </a:ext>
                </a:extLst>
              </a:tr>
              <a:tr h="134679">
                <a:tc>
                  <a:txBody>
                    <a:bodyPr/>
                    <a:lstStyle/>
                    <a:p>
                      <a:pPr algn="l" fontAlgn="b"/>
                      <a:r>
                        <a:rPr lang="fr-FR" sz="800" b="0" i="0" u="none" strike="noStrike">
                          <a:solidFill>
                            <a:srgbClr val="000000"/>
                          </a:solidFill>
                          <a:effectLst/>
                          <a:latin typeface="Calibri" panose="020F0502020204030204" pitchFamily="34" charset="0"/>
                        </a:rPr>
                        <a:t>Self-reported asthma, n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fr-FR" sz="800" b="0" i="0" u="none" strike="noStrike">
                          <a:solidFill>
                            <a:srgbClr val="000000"/>
                          </a:solidFill>
                          <a:effectLst/>
                          <a:latin typeface="Calibri" panose="020F0502020204030204" pitchFamily="34" charset="0"/>
                        </a:rPr>
                        <a:t>34 (6.6)</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fr-FR" sz="800" b="0" i="0" u="none" strike="noStrike">
                          <a:solidFill>
                            <a:srgbClr val="000000"/>
                          </a:solidFill>
                          <a:effectLst/>
                          <a:latin typeface="Calibri" panose="020F0502020204030204" pitchFamily="34" charset="0"/>
                        </a:rPr>
                        <a:t>144 (7.2)</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fr-FR" sz="800" b="0" i="0" u="none" strike="noStrike">
                          <a:solidFill>
                            <a:srgbClr val="000000"/>
                          </a:solidFill>
                          <a:effectLst/>
                          <a:latin typeface="Calibri" panose="020F0502020204030204" pitchFamily="34" charset="0"/>
                        </a:rPr>
                        <a:t>0,77</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extLst>
                  <a:ext uri="{0D108BD9-81ED-4DB2-BD59-A6C34878D82A}">
                    <a16:rowId xmlns:a16="http://schemas.microsoft.com/office/drawing/2014/main" val="2928488082"/>
                  </a:ext>
                </a:extLst>
              </a:tr>
              <a:tr h="134679">
                <a:tc>
                  <a:txBody>
                    <a:bodyPr/>
                    <a:lstStyle/>
                    <a:p>
                      <a:pPr algn="l" fontAlgn="b"/>
                      <a:r>
                        <a:rPr lang="fr-FR" sz="800" b="0" i="0" u="none" strike="noStrike">
                          <a:solidFill>
                            <a:srgbClr val="000000"/>
                          </a:solidFill>
                          <a:effectLst/>
                          <a:latin typeface="Calibri" panose="020F0502020204030204" pitchFamily="34" charset="0"/>
                        </a:rPr>
                        <a:t>Self-reported COPD, n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fr-FR" sz="800" b="0" i="0" u="none" strike="noStrike">
                          <a:solidFill>
                            <a:srgbClr val="000000"/>
                          </a:solidFill>
                          <a:effectLst/>
                          <a:latin typeface="Calibri" panose="020F0502020204030204" pitchFamily="34" charset="0"/>
                        </a:rPr>
                        <a:t>9 (1.8)</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fr-FR" sz="800" b="0" i="0" u="none" strike="noStrike">
                          <a:solidFill>
                            <a:srgbClr val="000000"/>
                          </a:solidFill>
                          <a:effectLst/>
                          <a:latin typeface="Calibri" panose="020F0502020204030204" pitchFamily="34" charset="0"/>
                        </a:rPr>
                        <a:t>39 (1.9)</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fr-FR" sz="800" b="0" i="0" u="none" strike="noStrike">
                          <a:solidFill>
                            <a:srgbClr val="000000"/>
                          </a:solidFill>
                          <a:effectLst/>
                          <a:latin typeface="Calibri" panose="020F0502020204030204" pitchFamily="34" charset="0"/>
                        </a:rPr>
                        <a:t>&gt;0.99</a:t>
                      </a:r>
                    </a:p>
                  </a:txBody>
                  <a:tcPr marL="5611" marR="5611" marT="5611" marB="0" anchor="b">
                    <a:lnL w="635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3447830193"/>
                  </a:ext>
                </a:extLst>
              </a:tr>
              <a:tr h="269358">
                <a:tc>
                  <a:txBody>
                    <a:bodyPr/>
                    <a:lstStyle/>
                    <a:p>
                      <a:pPr algn="l" fontAlgn="b"/>
                      <a:r>
                        <a:rPr lang="en-US" sz="800" b="0" i="0" u="none" strike="noStrike">
                          <a:solidFill>
                            <a:srgbClr val="000000"/>
                          </a:solidFill>
                          <a:effectLst/>
                          <a:latin typeface="Calibri" panose="020F0502020204030204" pitchFamily="34" charset="0"/>
                        </a:rPr>
                        <a:t>Use of inhalation medicine for asthma or</a:t>
                      </a:r>
                      <a:br>
                        <a:rPr lang="en-US" sz="800" b="0" i="0" u="none" strike="noStrike">
                          <a:solidFill>
                            <a:srgbClr val="000000"/>
                          </a:solidFill>
                          <a:effectLst/>
                          <a:latin typeface="Calibri" panose="020F0502020204030204" pitchFamily="34" charset="0"/>
                        </a:rPr>
                      </a:br>
                      <a:r>
                        <a:rPr lang="en-US" sz="800" b="0" i="0" u="none" strike="noStrike">
                          <a:solidFill>
                            <a:srgbClr val="000000"/>
                          </a:solidFill>
                          <a:effectLst/>
                          <a:latin typeface="Calibri" panose="020F0502020204030204" pitchFamily="34" charset="0"/>
                        </a:rPr>
                        <a:t> bronchitis at baseline, n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fr-FR" sz="800" b="0" i="0" u="none" strike="noStrike" dirty="0">
                          <a:solidFill>
                            <a:srgbClr val="000000"/>
                          </a:solidFill>
                          <a:effectLst/>
                          <a:latin typeface="Calibri" panose="020F0502020204030204" pitchFamily="34" charset="0"/>
                        </a:rPr>
                        <a:t>31 (6.1)</a:t>
                      </a:r>
                    </a:p>
                  </a:txBody>
                  <a:tcPr marL="5611" marR="5611" marT="56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fr-FR" sz="800" b="0" i="0" u="none" strike="noStrike" dirty="0">
                          <a:solidFill>
                            <a:srgbClr val="000000"/>
                          </a:solidFill>
                          <a:effectLst/>
                          <a:latin typeface="Calibri" panose="020F0502020204030204" pitchFamily="34" charset="0"/>
                        </a:rPr>
                        <a:t>109 (5.4)</a:t>
                      </a:r>
                    </a:p>
                  </a:txBody>
                  <a:tcPr marL="5611" marR="5611" marT="56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fr-FR" sz="800" b="0" i="0" u="none" strike="noStrike" dirty="0">
                          <a:solidFill>
                            <a:srgbClr val="000000"/>
                          </a:solidFill>
                          <a:effectLst/>
                          <a:latin typeface="Calibri" panose="020F0502020204030204" pitchFamily="34" charset="0"/>
                        </a:rPr>
                        <a:t>0.66</a:t>
                      </a:r>
                    </a:p>
                  </a:txBody>
                  <a:tcPr marL="5611" marR="5611" marT="5611" marB="0" anchor="ctr">
                    <a:lnL w="635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extLst>
                  <a:ext uri="{0D108BD9-81ED-4DB2-BD59-A6C34878D82A}">
                    <a16:rowId xmlns:a16="http://schemas.microsoft.com/office/drawing/2014/main" val="1997506805"/>
                  </a:ext>
                </a:extLst>
              </a:tr>
            </a:tbl>
          </a:graphicData>
        </a:graphic>
      </p:graphicFrame>
      <p:grpSp>
        <p:nvGrpSpPr>
          <p:cNvPr id="2" name="Groupe 1">
            <a:extLst>
              <a:ext uri="{FF2B5EF4-FFF2-40B4-BE49-F238E27FC236}">
                <a16:creationId xmlns:a16="http://schemas.microsoft.com/office/drawing/2014/main" id="{6ED290A4-6E37-763D-97E5-DBAFB1D9A5AB}"/>
              </a:ext>
            </a:extLst>
          </p:cNvPr>
          <p:cNvGrpSpPr/>
          <p:nvPr/>
        </p:nvGrpSpPr>
        <p:grpSpPr>
          <a:xfrm>
            <a:off x="11575287" y="44389"/>
            <a:ext cx="525242" cy="509983"/>
            <a:chOff x="4213599" y="3634223"/>
            <a:chExt cx="485297" cy="471198"/>
          </a:xfrm>
        </p:grpSpPr>
        <p:sp>
          <p:nvSpPr>
            <p:cNvPr id="3" name="Ellipse 2">
              <a:hlinkClick r:id="rId3" action="ppaction://hlinksldjump"/>
              <a:extLst>
                <a:ext uri="{FF2B5EF4-FFF2-40B4-BE49-F238E27FC236}">
                  <a16:creationId xmlns:a16="http://schemas.microsoft.com/office/drawing/2014/main" id="{3D65F523-B6CC-4BCE-962E-7CE18E2478CD}"/>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7A37E2AD-99B5-31B9-371B-A0E36F34AF08}"/>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6" name="Forme libre : forme 15">
              <a:extLst>
                <a:ext uri="{FF2B5EF4-FFF2-40B4-BE49-F238E27FC236}">
                  <a16:creationId xmlns:a16="http://schemas.microsoft.com/office/drawing/2014/main" id="{ED858209-A9FF-2857-DF45-0C6C2705A71E}"/>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5684BFAC-F134-12D8-B908-42FDEA0B8EB3}"/>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0" name="Forme libre : forme 17">
              <a:extLst>
                <a:ext uri="{FF2B5EF4-FFF2-40B4-BE49-F238E27FC236}">
                  <a16:creationId xmlns:a16="http://schemas.microsoft.com/office/drawing/2014/main" id="{DC56A48D-2082-EF54-086F-D204F8DD4708}"/>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11" name="Rectangle 10">
            <a:hlinkClick r:id="rId3" action="ppaction://hlinksldjump"/>
            <a:extLst>
              <a:ext uri="{FF2B5EF4-FFF2-40B4-BE49-F238E27FC236}">
                <a16:creationId xmlns:a16="http://schemas.microsoft.com/office/drawing/2014/main" id="{36A1E98C-6EAF-77C6-FB75-9CD1EF11211D}"/>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TextBox 11">
            <a:extLst>
              <a:ext uri="{FF2B5EF4-FFF2-40B4-BE49-F238E27FC236}">
                <a16:creationId xmlns:a16="http://schemas.microsoft.com/office/drawing/2014/main" id="{F31FC60D-309C-B993-84DF-9187EF3C0F9A}"/>
              </a:ext>
            </a:extLst>
          </p:cNvPr>
          <p:cNvSpPr txBox="1"/>
          <p:nvPr/>
        </p:nvSpPr>
        <p:spPr>
          <a:xfrm>
            <a:off x="7034842" y="5982419"/>
            <a:ext cx="0" cy="0"/>
          </a:xfrm>
          <a:prstGeom prst="rect">
            <a:avLst/>
          </a:prstGeom>
          <a:noFill/>
        </p:spPr>
        <p:txBody>
          <a:bodyPr wrap="none" lIns="0" tIns="0" rIns="0" bIns="0" rtlCol="0">
            <a:noAutofit/>
          </a:bodyPr>
          <a:lstStyle/>
          <a:p>
            <a:pPr algn="l"/>
            <a:endParaRPr lang="en-FR" sz="1400" dirty="0" err="1">
              <a:latin typeface="Museo Slab 300" panose="02000000000000000000" pitchFamily="2" charset="77"/>
            </a:endParaRPr>
          </a:p>
        </p:txBody>
      </p:sp>
      <p:sp>
        <p:nvSpPr>
          <p:cNvPr id="13" name="TextBox 29">
            <a:extLst>
              <a:ext uri="{FF2B5EF4-FFF2-40B4-BE49-F238E27FC236}">
                <a16:creationId xmlns:a16="http://schemas.microsoft.com/office/drawing/2014/main" id="{2171FB51-29A9-FD2F-FF61-DFCA55D52285}"/>
              </a:ext>
            </a:extLst>
          </p:cNvPr>
          <p:cNvSpPr txBox="1"/>
          <p:nvPr/>
        </p:nvSpPr>
        <p:spPr>
          <a:xfrm>
            <a:off x="0"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Arentoft N. et al., ESOT Congress 2025 (Abstract 421)</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3187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E97B4-6BF0-6A24-31EC-79DD4E8D24BB}"/>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42C13B59-66AA-BE6E-561D-835E1489090B}"/>
              </a:ext>
            </a:extLst>
          </p:cNvPr>
          <p:cNvSpPr>
            <a:spLocks noGrp="1"/>
          </p:cNvSpPr>
          <p:nvPr>
            <p:ph type="title"/>
          </p:nvPr>
        </p:nvSpPr>
        <p:spPr>
          <a:xfrm>
            <a:off x="309228" y="432997"/>
            <a:ext cx="11093339" cy="402626"/>
          </a:xfrm>
        </p:spPr>
        <p:txBody>
          <a:bodyPr>
            <a:noAutofit/>
          </a:bodyPr>
          <a:lstStyle/>
          <a:p>
            <a:r>
              <a:rPr lang="en-GB" sz="2800" noProof="0" dirty="0"/>
              <a:t>Living with a transplanted liver is associated with airflow limitation: A nationwide cohort study</a:t>
            </a:r>
            <a:br>
              <a:rPr lang="en-GB" sz="2800" noProof="0" dirty="0">
                <a:latin typeface="Arial" panose="020B0604020202020204" pitchFamily="34" charset="0"/>
                <a:cs typeface="Arial" panose="020B0604020202020204" pitchFamily="34" charset="0"/>
              </a:rPr>
            </a:br>
            <a:endParaRPr lang="en-GB" sz="2800" noProof="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2810EE59-A044-322D-B511-37076684D473}"/>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1D384E8C-70C8-83FE-B6BC-B9C22A8DBBF6}"/>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8" name="Image 47">
            <a:extLst>
              <a:ext uri="{FF2B5EF4-FFF2-40B4-BE49-F238E27FC236}">
                <a16:creationId xmlns:a16="http://schemas.microsoft.com/office/drawing/2014/main" id="{02BEFE00-AE99-42E4-4F23-F267EEF7C138}"/>
              </a:ext>
            </a:extLst>
          </p:cNvPr>
          <p:cNvPicPr>
            <a:picLocks noChangeAspect="1"/>
          </p:cNvPicPr>
          <p:nvPr/>
        </p:nvPicPr>
        <p:blipFill>
          <a:blip r:embed="rId3"/>
          <a:srcRect t="9313" b="10014"/>
          <a:stretch>
            <a:fillRect/>
          </a:stretch>
        </p:blipFill>
        <p:spPr>
          <a:xfrm>
            <a:off x="826577" y="1448878"/>
            <a:ext cx="4845019" cy="3046341"/>
          </a:xfrm>
          <a:prstGeom prst="rect">
            <a:avLst/>
          </a:prstGeom>
        </p:spPr>
      </p:pic>
      <p:sp>
        <p:nvSpPr>
          <p:cNvPr id="50" name="ZoneTexte 49">
            <a:extLst>
              <a:ext uri="{FF2B5EF4-FFF2-40B4-BE49-F238E27FC236}">
                <a16:creationId xmlns:a16="http://schemas.microsoft.com/office/drawing/2014/main" id="{93C4CCC3-BE19-6643-1E89-459EF1F8EA5D}"/>
              </a:ext>
            </a:extLst>
          </p:cNvPr>
          <p:cNvSpPr txBox="1"/>
          <p:nvPr/>
        </p:nvSpPr>
        <p:spPr>
          <a:xfrm>
            <a:off x="6006549" y="3673439"/>
            <a:ext cx="5603125" cy="2369880"/>
          </a:xfrm>
          <a:prstGeom prst="rect">
            <a:avLst/>
          </a:prstGeom>
          <a:noFill/>
        </p:spPr>
        <p:txBody>
          <a:bodyPr wrap="square">
            <a:spAutoFit/>
          </a:bodyPr>
          <a:lstStyle/>
          <a:p>
            <a:pPr algn="just"/>
            <a:r>
              <a:rPr lang="en-GB" b="1" noProof="0" dirty="0">
                <a:latin typeface="Arial" panose="020B0604020202020204" pitchFamily="34" charset="0"/>
                <a:cs typeface="Arial" panose="020B0604020202020204" pitchFamily="34" charset="0"/>
              </a:rPr>
              <a:t>Conclusions</a:t>
            </a:r>
          </a:p>
          <a:p>
            <a:pPr algn="just"/>
            <a:endParaRPr lang="en-GB"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Living with a transplanted liver is independently associated with airflow limitation, lower FEV</a:t>
            </a:r>
            <a:r>
              <a:rPr lang="en-GB" sz="1400" baseline="-25000" noProof="0" dirty="0">
                <a:latin typeface="Arial" panose="020B0604020202020204" pitchFamily="34" charset="0"/>
                <a:cs typeface="Arial" panose="020B0604020202020204" pitchFamily="34" charset="0"/>
              </a:rPr>
              <a:t>1</a:t>
            </a:r>
            <a:r>
              <a:rPr lang="en-GB" sz="1400" noProof="0" dirty="0">
                <a:latin typeface="Arial" panose="020B0604020202020204" pitchFamily="34" charset="0"/>
                <a:cs typeface="Arial" panose="020B0604020202020204" pitchFamily="34" charset="0"/>
              </a:rPr>
              <a:t> and FVC</a:t>
            </a:r>
          </a:p>
          <a:p>
            <a:pPr algn="just"/>
            <a:endParaRPr lang="en-GB"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Previous pulmonary infection increased the risk of airflow limitation</a:t>
            </a:r>
          </a:p>
          <a:p>
            <a:pPr algn="just"/>
            <a:endParaRPr lang="en-GB"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Increased awareness of pulmonary comorbidities in liver transplant recipients may be warranted</a:t>
            </a:r>
          </a:p>
        </p:txBody>
      </p:sp>
      <p:sp>
        <p:nvSpPr>
          <p:cNvPr id="3" name="ZoneTexte 2">
            <a:extLst>
              <a:ext uri="{FF2B5EF4-FFF2-40B4-BE49-F238E27FC236}">
                <a16:creationId xmlns:a16="http://schemas.microsoft.com/office/drawing/2014/main" id="{9EC66004-63BC-3D68-DA83-020D1F2137E9}"/>
              </a:ext>
            </a:extLst>
          </p:cNvPr>
          <p:cNvSpPr txBox="1"/>
          <p:nvPr/>
        </p:nvSpPr>
        <p:spPr>
          <a:xfrm>
            <a:off x="6006549" y="944900"/>
            <a:ext cx="5847615" cy="2677656"/>
          </a:xfrm>
          <a:prstGeom prst="rect">
            <a:avLst/>
          </a:prstGeom>
          <a:noFill/>
        </p:spPr>
        <p:txBody>
          <a:bodyPr wrap="square">
            <a:spAutoFit/>
          </a:bodyPr>
          <a:lstStyle/>
          <a:p>
            <a:endParaRPr lang="en-GB"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When adjusted for age, sex, ethnicity, cumulated smoking, and educational status, living with a transplanted liver was associated with airflow limitation with an adjusted odds ratio (</a:t>
            </a:r>
            <a:r>
              <a:rPr lang="en-GB" sz="1400" noProof="0" dirty="0" err="1">
                <a:latin typeface="Arial" panose="020B0604020202020204" pitchFamily="34" charset="0"/>
                <a:cs typeface="Arial" panose="020B0604020202020204" pitchFamily="34" charset="0"/>
              </a:rPr>
              <a:t>aOR</a:t>
            </a:r>
            <a:r>
              <a:rPr lang="en-GB" sz="1400" noProof="0" dirty="0">
                <a:latin typeface="Arial" panose="020B0604020202020204" pitchFamily="34" charset="0"/>
                <a:cs typeface="Arial" panose="020B0604020202020204" pitchFamily="34" charset="0"/>
              </a:rPr>
              <a:t>) of 2.06 (95% CI 1.4-3.0 p&lt;0.001)</a:t>
            </a:r>
          </a:p>
          <a:p>
            <a:pPr marL="285750" indent="-285750" algn="just">
              <a:buFont typeface="Arial" panose="020B0604020202020204" pitchFamily="34" charset="0"/>
              <a:buChar char="•"/>
            </a:pPr>
            <a:endParaRPr lang="en-GB"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Liver transplant recipients had 363 mL (95% CI 297-430 mL, p&lt;0.001) lower FEV</a:t>
            </a:r>
            <a:r>
              <a:rPr lang="en-GB" sz="1400" baseline="-25000" noProof="0" dirty="0">
                <a:latin typeface="Arial" panose="020B0604020202020204" pitchFamily="34" charset="0"/>
                <a:cs typeface="Arial" panose="020B0604020202020204" pitchFamily="34" charset="0"/>
              </a:rPr>
              <a:t>1</a:t>
            </a:r>
            <a:r>
              <a:rPr lang="en-GB" sz="1400" noProof="0" dirty="0">
                <a:latin typeface="Arial" panose="020B0604020202020204" pitchFamily="34" charset="0"/>
                <a:cs typeface="Arial" panose="020B0604020202020204" pitchFamily="34" charset="0"/>
              </a:rPr>
              <a:t> and 549 mL (95% CI 467-632 mL, p&lt;0.001) lower FVC than controls</a:t>
            </a:r>
          </a:p>
          <a:p>
            <a:pPr marL="285750" indent="-285750" algn="just">
              <a:buFont typeface="Arial" panose="020B0604020202020204" pitchFamily="34" charset="0"/>
              <a:buChar char="•"/>
            </a:pPr>
            <a:endParaRPr lang="en-GB"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Previous pulmonary infection was associated with airflow limitation in liver transplant recipients (</a:t>
            </a:r>
            <a:r>
              <a:rPr lang="en-GB" sz="1400" noProof="0" dirty="0" err="1">
                <a:latin typeface="Arial" panose="020B0604020202020204" pitchFamily="34" charset="0"/>
                <a:cs typeface="Arial" panose="020B0604020202020204" pitchFamily="34" charset="0"/>
              </a:rPr>
              <a:t>aOR</a:t>
            </a:r>
            <a:r>
              <a:rPr lang="en-GB" sz="1400" noProof="0" dirty="0">
                <a:latin typeface="Arial" panose="020B0604020202020204" pitchFamily="34" charset="0"/>
                <a:cs typeface="Arial" panose="020B0604020202020204" pitchFamily="34" charset="0"/>
              </a:rPr>
              <a:t> 2.23 [95% CI 1.0-4.7], p=0.03)</a:t>
            </a:r>
          </a:p>
        </p:txBody>
      </p:sp>
      <p:sp>
        <p:nvSpPr>
          <p:cNvPr id="5" name="ZoneTexte 4">
            <a:extLst>
              <a:ext uri="{FF2B5EF4-FFF2-40B4-BE49-F238E27FC236}">
                <a16:creationId xmlns:a16="http://schemas.microsoft.com/office/drawing/2014/main" id="{24E5647C-04CC-EB86-4C11-47CF29254EB7}"/>
              </a:ext>
            </a:extLst>
          </p:cNvPr>
          <p:cNvSpPr txBox="1"/>
          <p:nvPr/>
        </p:nvSpPr>
        <p:spPr>
          <a:xfrm>
            <a:off x="260310" y="991751"/>
            <a:ext cx="1166149" cy="369332"/>
          </a:xfrm>
          <a:prstGeom prst="rect">
            <a:avLst/>
          </a:prstGeom>
          <a:noFill/>
        </p:spPr>
        <p:txBody>
          <a:bodyPr wrap="square">
            <a:spAutoFit/>
          </a:bodyPr>
          <a:lstStyle/>
          <a:p>
            <a:r>
              <a:rPr lang="en-GB" b="1" noProof="0" dirty="0">
                <a:latin typeface="Arial" panose="020B0604020202020204" pitchFamily="34" charset="0"/>
                <a:cs typeface="Arial" panose="020B0604020202020204" pitchFamily="34" charset="0"/>
              </a:rPr>
              <a:t>Results</a:t>
            </a:r>
            <a:r>
              <a:rPr lang="en-GB" noProof="0" dirty="0"/>
              <a:t> </a:t>
            </a:r>
          </a:p>
        </p:txBody>
      </p:sp>
      <p:grpSp>
        <p:nvGrpSpPr>
          <p:cNvPr id="2" name="Groupe 1">
            <a:extLst>
              <a:ext uri="{FF2B5EF4-FFF2-40B4-BE49-F238E27FC236}">
                <a16:creationId xmlns:a16="http://schemas.microsoft.com/office/drawing/2014/main" id="{0AD40638-0CA5-DF5C-6719-4676D3EE6BE0}"/>
              </a:ext>
            </a:extLst>
          </p:cNvPr>
          <p:cNvGrpSpPr/>
          <p:nvPr/>
        </p:nvGrpSpPr>
        <p:grpSpPr>
          <a:xfrm>
            <a:off x="11575287" y="44389"/>
            <a:ext cx="525242" cy="509983"/>
            <a:chOff x="4213599" y="3634223"/>
            <a:chExt cx="485297" cy="471198"/>
          </a:xfrm>
        </p:grpSpPr>
        <p:sp>
          <p:nvSpPr>
            <p:cNvPr id="4" name="Ellipse 3">
              <a:hlinkClick r:id="rId4" action="ppaction://hlinksldjump"/>
              <a:extLst>
                <a:ext uri="{FF2B5EF4-FFF2-40B4-BE49-F238E27FC236}">
                  <a16:creationId xmlns:a16="http://schemas.microsoft.com/office/drawing/2014/main" id="{B96153F5-8C7F-D4F1-1492-1182D4567F9C}"/>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E72E7E57-795B-3F21-B5F7-2A0C2EF4C84A}"/>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7" name="Forme libre : forme 15">
              <a:extLst>
                <a:ext uri="{FF2B5EF4-FFF2-40B4-BE49-F238E27FC236}">
                  <a16:creationId xmlns:a16="http://schemas.microsoft.com/office/drawing/2014/main" id="{C830FB69-B068-4EF8-EBF7-47F7F8D49569}"/>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9D6AC1D3-971B-9A9C-A654-EBB05DC55A25}"/>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1" name="Forme libre : forme 17">
              <a:extLst>
                <a:ext uri="{FF2B5EF4-FFF2-40B4-BE49-F238E27FC236}">
                  <a16:creationId xmlns:a16="http://schemas.microsoft.com/office/drawing/2014/main" id="{03AD4573-E623-7AD3-36AF-3AD3789883A2}"/>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12" name="Rectangle 11">
            <a:hlinkClick r:id="rId4" action="ppaction://hlinksldjump"/>
            <a:extLst>
              <a:ext uri="{FF2B5EF4-FFF2-40B4-BE49-F238E27FC236}">
                <a16:creationId xmlns:a16="http://schemas.microsoft.com/office/drawing/2014/main" id="{42AE8A6A-FF27-5F1C-B3B8-336CE6B9C2FE}"/>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ZoneTexte 16">
            <a:extLst>
              <a:ext uri="{FF2B5EF4-FFF2-40B4-BE49-F238E27FC236}">
                <a16:creationId xmlns:a16="http://schemas.microsoft.com/office/drawing/2014/main" id="{134DCCA9-6300-EB23-50CC-458FE1708677}"/>
              </a:ext>
            </a:extLst>
          </p:cNvPr>
          <p:cNvSpPr txBox="1"/>
          <p:nvPr/>
        </p:nvSpPr>
        <p:spPr>
          <a:xfrm>
            <a:off x="185886" y="4508309"/>
            <a:ext cx="5485710" cy="938719"/>
          </a:xfrm>
          <a:prstGeom prst="rect">
            <a:avLst/>
          </a:prstGeom>
          <a:noFill/>
        </p:spPr>
        <p:txBody>
          <a:bodyPr wrap="square">
            <a:spAutoFit/>
          </a:bodyPr>
          <a:lstStyle/>
          <a:p>
            <a:pPr algn="just"/>
            <a:r>
              <a:rPr lang="en-GB" sz="1100" b="1" noProof="0" dirty="0">
                <a:latin typeface="Arial" panose="020B0604020202020204" pitchFamily="34" charset="0"/>
                <a:cs typeface="Arial" panose="020B0604020202020204" pitchFamily="34" charset="0"/>
              </a:rPr>
              <a:t>Figure 1.</a:t>
            </a:r>
            <a:r>
              <a:rPr lang="en-GB" sz="1100" noProof="0" dirty="0">
                <a:latin typeface="Arial" panose="020B0604020202020204" pitchFamily="34" charset="0"/>
                <a:cs typeface="Arial" panose="020B0604020202020204" pitchFamily="34" charset="0"/>
              </a:rPr>
              <a:t> Association between living with a transplanted liver and airflow limitation. Results are shown for main analysis including the entire study population and for sensitivity analyses </a:t>
            </a:r>
            <a:r>
              <a:rPr lang="en-GB" sz="1100" i="1" noProof="0" dirty="0" err="1">
                <a:latin typeface="Arial" panose="020B0604020202020204" pitchFamily="34" charset="0"/>
                <a:cs typeface="Arial" panose="020B0604020202020204" pitchFamily="34" charset="0"/>
              </a:rPr>
              <a:t>i</a:t>
            </a:r>
            <a:r>
              <a:rPr lang="en-GB" sz="1100" i="1" noProof="0" dirty="0">
                <a:latin typeface="Arial" panose="020B0604020202020204" pitchFamily="34" charset="0"/>
                <a:cs typeface="Arial" panose="020B0604020202020204" pitchFamily="34" charset="0"/>
              </a:rPr>
              <a:t>)</a:t>
            </a:r>
            <a:r>
              <a:rPr lang="en-GB" sz="1100" noProof="0" dirty="0">
                <a:latin typeface="Arial" panose="020B0604020202020204" pitchFamily="34" charset="0"/>
                <a:cs typeface="Arial" panose="020B0604020202020204" pitchFamily="34" charset="0"/>
              </a:rPr>
              <a:t> including only never smoking participants and </a:t>
            </a:r>
            <a:r>
              <a:rPr lang="en-GB" sz="1100" i="1" noProof="0" dirty="0">
                <a:latin typeface="Arial" panose="020B0604020202020204" pitchFamily="34" charset="0"/>
                <a:cs typeface="Arial" panose="020B0604020202020204" pitchFamily="34" charset="0"/>
              </a:rPr>
              <a:t>ii)</a:t>
            </a:r>
            <a:r>
              <a:rPr lang="en-GB" sz="1100" noProof="0" dirty="0">
                <a:latin typeface="Arial" panose="020B0604020202020204" pitchFamily="34" charset="0"/>
                <a:cs typeface="Arial" panose="020B0604020202020204" pitchFamily="34" charset="0"/>
              </a:rPr>
              <a:t> excluding liver transplant recipients &lt;1-year post-transplantation. Adjusted odds ratios were adjusted for sex, age, ethnicity, cumulated smoking in pack years, and educational status.</a:t>
            </a:r>
          </a:p>
        </p:txBody>
      </p:sp>
      <p:sp>
        <p:nvSpPr>
          <p:cNvPr id="21" name="ZoneTexte 20">
            <a:extLst>
              <a:ext uri="{FF2B5EF4-FFF2-40B4-BE49-F238E27FC236}">
                <a16:creationId xmlns:a16="http://schemas.microsoft.com/office/drawing/2014/main" id="{00CD2556-9FED-63C8-F41F-B86B0BD6DC24}"/>
              </a:ext>
            </a:extLst>
          </p:cNvPr>
          <p:cNvSpPr txBox="1"/>
          <p:nvPr/>
        </p:nvSpPr>
        <p:spPr>
          <a:xfrm>
            <a:off x="232186" y="5675804"/>
            <a:ext cx="5346812" cy="523220"/>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Liver transplant recipients had higher prevalence of airflow limitation than controls (10.7% vs. 7.1%, p=0.01) </a:t>
            </a:r>
          </a:p>
        </p:txBody>
      </p:sp>
      <p:sp>
        <p:nvSpPr>
          <p:cNvPr id="13" name="TextBox 29">
            <a:extLst>
              <a:ext uri="{FF2B5EF4-FFF2-40B4-BE49-F238E27FC236}">
                <a16:creationId xmlns:a16="http://schemas.microsoft.com/office/drawing/2014/main" id="{F9036E56-AD75-06E5-1D9F-3440AFFD1688}"/>
              </a:ext>
            </a:extLst>
          </p:cNvPr>
          <p:cNvSpPr txBox="1"/>
          <p:nvPr/>
        </p:nvSpPr>
        <p:spPr>
          <a:xfrm>
            <a:off x="0"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latin typeface="Arial" panose="020B0604020202020204" pitchFamily="34" charset="0"/>
                <a:cs typeface="Arial" panose="020B0604020202020204" pitchFamily="34" charset="0"/>
              </a:rPr>
              <a:t>Arentoft N. </a:t>
            </a:r>
            <a:r>
              <a:rPr lang="en-US" sz="1000" dirty="0">
                <a:latin typeface="Arial" panose="020B0604020202020204" pitchFamily="34" charset="0"/>
                <a:cs typeface="Arial" panose="020B0604020202020204" pitchFamily="34" charset="0"/>
              </a:rPr>
              <a:t>et al., ESOT Congress 2025 (Abstract 421)</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2273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74730-4B8C-2178-D4E4-200555E7791D}"/>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F4B4EE23-00E7-C570-904A-4A0576D4293F}"/>
              </a:ext>
            </a:extLst>
          </p:cNvPr>
          <p:cNvSpPr>
            <a:spLocks noGrp="1"/>
          </p:cNvSpPr>
          <p:nvPr>
            <p:ph type="title"/>
          </p:nvPr>
        </p:nvSpPr>
        <p:spPr>
          <a:xfrm>
            <a:off x="346856" y="235109"/>
            <a:ext cx="11109288" cy="402626"/>
          </a:xfrm>
        </p:spPr>
        <p:txBody>
          <a:bodyPr>
            <a:noAutofit/>
          </a:bodyPr>
          <a:lstStyle/>
          <a:p>
            <a:r>
              <a:rPr lang="en-GB" sz="2800" dirty="0">
                <a:latin typeface="Arial" panose="020B0604020202020204" pitchFamily="34" charset="0"/>
                <a:cs typeface="Arial" panose="020B0604020202020204" pitchFamily="34" charset="0"/>
              </a:rPr>
              <a:t>Monitoring of dd-cfDNA and miRNA for early detection of graft </a:t>
            </a:r>
            <a:br>
              <a:rPr lang="en-GB" sz="2800"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dysfunction in adult liver transplant recipients</a:t>
            </a:r>
          </a:p>
        </p:txBody>
      </p:sp>
      <p:sp>
        <p:nvSpPr>
          <p:cNvPr id="9" name="Rectangle 8">
            <a:extLst>
              <a:ext uri="{FF2B5EF4-FFF2-40B4-BE49-F238E27FC236}">
                <a16:creationId xmlns:a16="http://schemas.microsoft.com/office/drawing/2014/main" id="{EB21E4F2-0428-BA7B-8DBE-BD0694B901F8}"/>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233B3265-444D-8C24-F995-87F6198CB672}"/>
              </a:ext>
            </a:extLst>
          </p:cNvPr>
          <p:cNvSpPr txBox="1"/>
          <p:nvPr/>
        </p:nvSpPr>
        <p:spPr>
          <a:xfrm>
            <a:off x="216984" y="1720840"/>
            <a:ext cx="5879016" cy="646331"/>
          </a:xfrm>
          <a:prstGeom prst="rect">
            <a:avLst/>
          </a:prstGeom>
          <a:noFill/>
        </p:spPr>
        <p:txBody>
          <a:bodyPr wrap="square">
            <a:spAutoFit/>
          </a:bodyPr>
          <a:lstStyle/>
          <a:p>
            <a:endParaRPr lang="en-GB" b="1" dirty="0">
              <a:latin typeface="Arial" panose="020B0604020202020204" pitchFamily="34" charset="0"/>
              <a:cs typeface="Arial" panose="020B0604020202020204" pitchFamily="34" charset="0"/>
            </a:endParaRPr>
          </a:p>
          <a:p>
            <a:endParaRPr lang="en-GB" dirty="0"/>
          </a:p>
        </p:txBody>
      </p:sp>
      <p:sp>
        <p:nvSpPr>
          <p:cNvPr id="375" name="Rectangle 374">
            <a:extLst>
              <a:ext uri="{FF2B5EF4-FFF2-40B4-BE49-F238E27FC236}">
                <a16:creationId xmlns:a16="http://schemas.microsoft.com/office/drawing/2014/main" id="{F63C85F1-0598-5319-B626-63026EFC824D}"/>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13" name="Title 2">
            <a:extLst>
              <a:ext uri="{FF2B5EF4-FFF2-40B4-BE49-F238E27FC236}">
                <a16:creationId xmlns:a16="http://schemas.microsoft.com/office/drawing/2014/main" id="{A6200935-5D01-C09E-44EA-9EB270B3DAFF}"/>
              </a:ext>
            </a:extLst>
          </p:cNvPr>
          <p:cNvSpPr txBox="1">
            <a:spLocks/>
          </p:cNvSpPr>
          <p:nvPr/>
        </p:nvSpPr>
        <p:spPr>
          <a:xfrm>
            <a:off x="309228" y="432997"/>
            <a:ext cx="11093339" cy="402626"/>
          </a:xfrm>
          <a:prstGeom prst="rect">
            <a:avLst/>
          </a:prstGeom>
        </p:spPr>
        <p:txBody>
          <a:bodyPr vert="horz" lIns="0" tIns="0" rIns="0" bIns="0" rtlCol="0" anchor="ctr" anchorCtr="0">
            <a:normAutofit fontScale="97500" lnSpcReduction="10000"/>
          </a:bodyPr>
          <a:lstStyle>
            <a:lvl1pPr algn="l" defTabSz="914400" rtl="0" eaLnBrk="1" latinLnBrk="0" hangingPunct="1">
              <a:lnSpc>
                <a:spcPct val="90000"/>
              </a:lnSpc>
              <a:spcBef>
                <a:spcPct val="0"/>
              </a:spcBef>
              <a:buNone/>
              <a:defRPr sz="3200" b="1" i="0" kern="1200">
                <a:solidFill>
                  <a:srgbClr val="123986"/>
                </a:solidFill>
                <a:latin typeface="Arial" panose="020B0604020202020204" pitchFamily="34" charset="0"/>
                <a:ea typeface="+mj-ea"/>
                <a:cs typeface="Arial" panose="020B0604020202020204" pitchFamily="34" charset="0"/>
              </a:defRPr>
            </a:lvl1pPr>
          </a:lstStyle>
          <a:p>
            <a:endParaRPr lang="en-GB" dirty="0"/>
          </a:p>
        </p:txBody>
      </p:sp>
      <p:sp>
        <p:nvSpPr>
          <p:cNvPr id="415" name="ZoneTexte 414">
            <a:extLst>
              <a:ext uri="{FF2B5EF4-FFF2-40B4-BE49-F238E27FC236}">
                <a16:creationId xmlns:a16="http://schemas.microsoft.com/office/drawing/2014/main" id="{3F0EE9F0-DDAD-46C8-D52F-47D4B974626D}"/>
              </a:ext>
            </a:extLst>
          </p:cNvPr>
          <p:cNvSpPr txBox="1"/>
          <p:nvPr/>
        </p:nvSpPr>
        <p:spPr>
          <a:xfrm>
            <a:off x="162608" y="1648721"/>
            <a:ext cx="5177976" cy="3847207"/>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rPr>
              <a:t>Background</a:t>
            </a:r>
          </a:p>
          <a:p>
            <a:endParaRPr lang="en-GB"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600" dirty="0">
                <a:latin typeface="Arial" panose="020B0604020202020204" pitchFamily="34" charset="0"/>
                <a:cs typeface="Arial" panose="020B0604020202020204" pitchFamily="34" charset="0"/>
              </a:rPr>
              <a:t>The diagnosis of graft dysfunction (GD) remains a challenge in liver transplantation (LT), necessitating the identification of reliable non-invasive biomarkers</a:t>
            </a:r>
          </a:p>
          <a:p>
            <a:pPr algn="just"/>
            <a:endParaRPr lang="en-GB"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600" dirty="0">
                <a:latin typeface="Arial" panose="020B0604020202020204" pitchFamily="34" charset="0"/>
                <a:cs typeface="Arial" panose="020B0604020202020204" pitchFamily="34" charset="0"/>
              </a:rPr>
              <a:t>Donor-derived cell-free DNA (dd-cfDNA) has emerged as a promising biomarker for this purpose</a:t>
            </a:r>
          </a:p>
          <a:p>
            <a:pPr algn="just"/>
            <a:endParaRPr lang="en-GB"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600" dirty="0">
                <a:latin typeface="Arial" panose="020B0604020202020204" pitchFamily="34" charset="0"/>
                <a:cs typeface="Arial" panose="020B0604020202020204" pitchFamily="34" charset="0"/>
              </a:rPr>
              <a:t> Additionally, microRNAs (miRNA), particularly miR-155, miR-181, and miR-122, have been identified as potential biomarkers for GD by our group</a:t>
            </a:r>
          </a:p>
          <a:p>
            <a:pPr marL="285750" indent="-285750" algn="just">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600" dirty="0">
                <a:latin typeface="Arial" panose="020B0604020202020204" pitchFamily="34" charset="0"/>
                <a:cs typeface="Arial" panose="020B0604020202020204" pitchFamily="34" charset="0"/>
              </a:rPr>
              <a:t>This study aims to evaluate the combination of both biomarkers</a:t>
            </a:r>
          </a:p>
        </p:txBody>
      </p:sp>
      <p:sp>
        <p:nvSpPr>
          <p:cNvPr id="417" name="ZoneTexte 416">
            <a:extLst>
              <a:ext uri="{FF2B5EF4-FFF2-40B4-BE49-F238E27FC236}">
                <a16:creationId xmlns:a16="http://schemas.microsoft.com/office/drawing/2014/main" id="{60C658E5-6EA6-6E6D-1D89-FE0292D74A5C}"/>
              </a:ext>
            </a:extLst>
          </p:cNvPr>
          <p:cNvSpPr txBox="1"/>
          <p:nvPr/>
        </p:nvSpPr>
        <p:spPr>
          <a:xfrm>
            <a:off x="6006459" y="1025300"/>
            <a:ext cx="6094070" cy="2277547"/>
          </a:xfrm>
          <a:prstGeom prst="rect">
            <a:avLst/>
          </a:prstGeom>
          <a:noFill/>
        </p:spPr>
        <p:txBody>
          <a:bodyPr wrap="square">
            <a:spAutoFit/>
          </a:bodyPr>
          <a:lstStyle/>
          <a:p>
            <a:r>
              <a:rPr lang="en-GB" sz="1800" b="1" dirty="0">
                <a:latin typeface="Arial" panose="020B0604020202020204" pitchFamily="34" charset="0"/>
                <a:cs typeface="Arial" panose="020B0604020202020204" pitchFamily="34" charset="0"/>
              </a:rPr>
              <a:t>Methods</a:t>
            </a:r>
            <a:r>
              <a:rPr lang="en-GB" sz="1800" dirty="0">
                <a:latin typeface="Arial" panose="020B0604020202020204" pitchFamily="34" charset="0"/>
                <a:cs typeface="Arial" panose="020B0604020202020204" pitchFamily="34" charset="0"/>
              </a:rPr>
              <a:t> </a:t>
            </a:r>
          </a:p>
          <a:p>
            <a:endParaRPr lang="en-GB" dirty="0">
              <a:latin typeface="Arial" panose="020B0604020202020204" pitchFamily="34" charset="0"/>
              <a:cs typeface="Arial" panose="020B0604020202020204" pitchFamily="34" charset="0"/>
            </a:endParaRPr>
          </a:p>
          <a:p>
            <a:endParaRPr lang="en-GB" sz="1800" dirty="0">
              <a:latin typeface="Arial" panose="020B0604020202020204" pitchFamily="34" charset="0"/>
              <a:cs typeface="Arial" panose="020B0604020202020204" pitchFamily="34" charset="0"/>
            </a:endParaRPr>
          </a:p>
          <a:p>
            <a:endParaRPr lang="en-GB" sz="1800"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sz="1800"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p:txBody>
      </p:sp>
      <p:sp>
        <p:nvSpPr>
          <p:cNvPr id="421" name="ZoneTexte 420">
            <a:extLst>
              <a:ext uri="{FF2B5EF4-FFF2-40B4-BE49-F238E27FC236}">
                <a16:creationId xmlns:a16="http://schemas.microsoft.com/office/drawing/2014/main" id="{B6225523-BC41-EC54-57B0-6A604DA28884}"/>
              </a:ext>
            </a:extLst>
          </p:cNvPr>
          <p:cNvSpPr txBox="1"/>
          <p:nvPr/>
        </p:nvSpPr>
        <p:spPr>
          <a:xfrm>
            <a:off x="7153996" y="2006115"/>
            <a:ext cx="4362332" cy="584775"/>
          </a:xfrm>
          <a:prstGeom prst="rect">
            <a:avLst/>
          </a:prstGeom>
          <a:noFill/>
        </p:spPr>
        <p:txBody>
          <a:bodyPr wrap="square">
            <a:spAutoFit/>
          </a:bodyPr>
          <a:lstStyle/>
          <a:p>
            <a:r>
              <a:rPr lang="en-GB" sz="1600" b="1" dirty="0">
                <a:latin typeface="Arial" panose="020B0604020202020204" pitchFamily="34" charset="0"/>
                <a:cs typeface="Arial" panose="020B0604020202020204" pitchFamily="34" charset="0"/>
              </a:rPr>
              <a:t>n=70 </a:t>
            </a:r>
            <a:r>
              <a:rPr lang="en-GB" sz="1600" dirty="0">
                <a:latin typeface="Arial" panose="020B0604020202020204" pitchFamily="34" charset="0"/>
                <a:cs typeface="Arial" panose="020B0604020202020204" pitchFamily="34" charset="0"/>
              </a:rPr>
              <a:t>patients followed during the 1st year after liver transplantation </a:t>
            </a:r>
            <a:endParaRPr lang="en-GB" sz="1600" dirty="0"/>
          </a:p>
        </p:txBody>
      </p:sp>
      <p:pic>
        <p:nvPicPr>
          <p:cNvPr id="422" name="Graphic 12" descr="Users with solid fill">
            <a:extLst>
              <a:ext uri="{FF2B5EF4-FFF2-40B4-BE49-F238E27FC236}">
                <a16:creationId xmlns:a16="http://schemas.microsoft.com/office/drawing/2014/main" id="{0FD1570A-48E4-CB7C-7E4D-BF60BAFF2C8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73592" y="2018541"/>
            <a:ext cx="480404" cy="480404"/>
          </a:xfrm>
          <a:prstGeom prst="rect">
            <a:avLst/>
          </a:prstGeom>
        </p:spPr>
      </p:pic>
      <p:sp>
        <p:nvSpPr>
          <p:cNvPr id="435" name="ZoneTexte 434">
            <a:extLst>
              <a:ext uri="{FF2B5EF4-FFF2-40B4-BE49-F238E27FC236}">
                <a16:creationId xmlns:a16="http://schemas.microsoft.com/office/drawing/2014/main" id="{BFE0B804-4D72-BB70-B8C3-54DF0705C089}"/>
              </a:ext>
            </a:extLst>
          </p:cNvPr>
          <p:cNvSpPr txBox="1"/>
          <p:nvPr/>
        </p:nvSpPr>
        <p:spPr>
          <a:xfrm>
            <a:off x="9899439" y="3135777"/>
            <a:ext cx="1500311" cy="830997"/>
          </a:xfrm>
          <a:prstGeom prst="rect">
            <a:avLst/>
          </a:prstGeom>
          <a:noFill/>
        </p:spPr>
        <p:txBody>
          <a:bodyPr wrap="square">
            <a:spAutoFit/>
          </a:bodyPr>
          <a:lstStyle/>
          <a:p>
            <a:pPr algn="just"/>
            <a:r>
              <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Performed on predetermined time points</a:t>
            </a:r>
            <a:endParaRPr lang="en-GB" dirty="0"/>
          </a:p>
        </p:txBody>
      </p:sp>
      <p:sp>
        <p:nvSpPr>
          <p:cNvPr id="439" name="ZoneTexte 438">
            <a:extLst>
              <a:ext uri="{FF2B5EF4-FFF2-40B4-BE49-F238E27FC236}">
                <a16:creationId xmlns:a16="http://schemas.microsoft.com/office/drawing/2014/main" id="{B5714BC5-7664-E3D3-2081-4EC98F48247A}"/>
              </a:ext>
            </a:extLst>
          </p:cNvPr>
          <p:cNvSpPr txBox="1"/>
          <p:nvPr/>
        </p:nvSpPr>
        <p:spPr>
          <a:xfrm>
            <a:off x="6673592" y="4579881"/>
            <a:ext cx="545626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Quantificatio</a:t>
            </a:r>
            <a:r>
              <a:rPr lang="en-GB" sz="1600" u="sng" dirty="0">
                <a:solidFill>
                  <a:srgbClr val="140032"/>
                </a:solidFill>
                <a:latin typeface="Arial" panose="020B0604020202020204" pitchFamily="34" charset="0"/>
                <a:cs typeface="Arial" panose="020B0604020202020204" pitchFamily="34" charset="0"/>
              </a:rPr>
              <a:t>n</a:t>
            </a:r>
            <a:r>
              <a:rPr lang="en-GB" sz="1600" dirty="0">
                <a:solidFill>
                  <a:srgbClr val="140032"/>
                </a:solidFill>
                <a:latin typeface="Arial" panose="020B0604020202020204" pitchFamily="34" charset="0"/>
                <a:cs typeface="Arial" panose="020B0604020202020204" pitchFamily="34" charset="0"/>
              </a:rPr>
              <a:t>:    - </a:t>
            </a:r>
            <a:r>
              <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dd-cfDNA by multiplex PCR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140032"/>
                </a:solidFill>
                <a:latin typeface="Arial" panose="020B0604020202020204" pitchFamily="34" charset="0"/>
                <a:cs typeface="Arial" panose="020B0604020202020204" pitchFamily="34" charset="0"/>
              </a:rPr>
              <a:t>                           - </a:t>
            </a:r>
            <a:r>
              <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miRNAs by qPCR</a:t>
            </a:r>
            <a:endParaRPr kumimoji="0" lang="en-GB" sz="16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441" name="ZoneTexte 440">
            <a:extLst>
              <a:ext uri="{FF2B5EF4-FFF2-40B4-BE49-F238E27FC236}">
                <a16:creationId xmlns:a16="http://schemas.microsoft.com/office/drawing/2014/main" id="{D08F42D9-3BB8-CC07-D50B-43F0964C8717}"/>
              </a:ext>
            </a:extLst>
          </p:cNvPr>
          <p:cNvSpPr txBox="1"/>
          <p:nvPr/>
        </p:nvSpPr>
        <p:spPr>
          <a:xfrm>
            <a:off x="6603540" y="3049609"/>
            <a:ext cx="2986154" cy="1077218"/>
          </a:xfrm>
          <a:prstGeom prst="rect">
            <a:avLst/>
          </a:prstGeom>
          <a:noFill/>
        </p:spPr>
        <p:txBody>
          <a:bodyPr wrap="square">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Liver function tests</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Pharmacokinetic monitoring</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miRNA analysis</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dd-cfDNA analysis</a:t>
            </a:r>
          </a:p>
        </p:txBody>
      </p:sp>
      <p:sp>
        <p:nvSpPr>
          <p:cNvPr id="4" name="ZoneTexte 3">
            <a:extLst>
              <a:ext uri="{FF2B5EF4-FFF2-40B4-BE49-F238E27FC236}">
                <a16:creationId xmlns:a16="http://schemas.microsoft.com/office/drawing/2014/main" id="{989D5086-7238-06CD-1B17-2342455F6DCC}"/>
              </a:ext>
            </a:extLst>
          </p:cNvPr>
          <p:cNvSpPr txBox="1"/>
          <p:nvPr/>
        </p:nvSpPr>
        <p:spPr>
          <a:xfrm>
            <a:off x="8480245" y="1535824"/>
            <a:ext cx="4548256" cy="349131"/>
          </a:xfrm>
          <a:prstGeom prst="rect">
            <a:avLst/>
          </a:prstGeom>
          <a:noFill/>
        </p:spPr>
        <p:txBody>
          <a:bodyPr wrap="square">
            <a:spAutoFit/>
          </a:bodyPr>
          <a:lstStyle/>
          <a:p>
            <a:pPr algn="just"/>
            <a:endParaRPr lang="en-GB" sz="1400" dirty="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FA7C65EC-3D4C-BBBB-DC15-1ADE802FA9B3}"/>
              </a:ext>
            </a:extLst>
          </p:cNvPr>
          <p:cNvSpPr txBox="1"/>
          <p:nvPr/>
        </p:nvSpPr>
        <p:spPr>
          <a:xfrm>
            <a:off x="8466717" y="2967640"/>
            <a:ext cx="4548256" cy="412723"/>
          </a:xfrm>
          <a:prstGeom prst="rect">
            <a:avLst/>
          </a:prstGeom>
          <a:noFill/>
        </p:spPr>
        <p:txBody>
          <a:bodyPr wrap="square">
            <a:spAutoFit/>
          </a:bodyPr>
          <a:lstStyle/>
          <a:p>
            <a:pPr algn="just"/>
            <a:endParaRPr lang="en-GB" sz="1400" dirty="0">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5DD07BA4-B756-13C6-C970-4ABD34D6C5F6}"/>
              </a:ext>
            </a:extLst>
          </p:cNvPr>
          <p:cNvSpPr txBox="1"/>
          <p:nvPr/>
        </p:nvSpPr>
        <p:spPr>
          <a:xfrm>
            <a:off x="8480243" y="4563805"/>
            <a:ext cx="4548256" cy="195227"/>
          </a:xfrm>
          <a:prstGeom prst="rect">
            <a:avLst/>
          </a:prstGeom>
          <a:noFill/>
        </p:spPr>
        <p:txBody>
          <a:bodyPr wrap="square">
            <a:spAutoFit/>
          </a:bodyPr>
          <a:lstStyle/>
          <a:p>
            <a:pPr algn="just"/>
            <a:endParaRPr lang="en-GB" sz="1400" dirty="0">
              <a:latin typeface="Arial" panose="020B0604020202020204" pitchFamily="34" charset="0"/>
              <a:cs typeface="Arial" panose="020B0604020202020204" pitchFamily="34" charset="0"/>
            </a:endParaRPr>
          </a:p>
        </p:txBody>
      </p:sp>
      <p:sp>
        <p:nvSpPr>
          <p:cNvPr id="23" name="Parenthèse fermante 22">
            <a:extLst>
              <a:ext uri="{FF2B5EF4-FFF2-40B4-BE49-F238E27FC236}">
                <a16:creationId xmlns:a16="http://schemas.microsoft.com/office/drawing/2014/main" id="{C83BC74C-6B53-12C4-10E7-FE6CD1E414BE}"/>
              </a:ext>
            </a:extLst>
          </p:cNvPr>
          <p:cNvSpPr/>
          <p:nvPr/>
        </p:nvSpPr>
        <p:spPr>
          <a:xfrm>
            <a:off x="9589694" y="3107540"/>
            <a:ext cx="98753" cy="929570"/>
          </a:xfrm>
          <a:prstGeom prst="righ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24" name="Connecteur droit 23">
            <a:extLst>
              <a:ext uri="{FF2B5EF4-FFF2-40B4-BE49-F238E27FC236}">
                <a16:creationId xmlns:a16="http://schemas.microsoft.com/office/drawing/2014/main" id="{3433EF54-0F0A-C4D1-FC0C-5138AF70970F}"/>
              </a:ext>
            </a:extLst>
          </p:cNvPr>
          <p:cNvCxnSpPr>
            <a:cxnSpLocks/>
          </p:cNvCxnSpPr>
          <p:nvPr/>
        </p:nvCxnSpPr>
        <p:spPr>
          <a:xfrm flipV="1">
            <a:off x="9692559" y="3599552"/>
            <a:ext cx="136506" cy="76"/>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29" name="Groupe 28">
            <a:extLst>
              <a:ext uri="{FF2B5EF4-FFF2-40B4-BE49-F238E27FC236}">
                <a16:creationId xmlns:a16="http://schemas.microsoft.com/office/drawing/2014/main" id="{626B96F6-B621-0585-BAE3-91034631FBFE}"/>
              </a:ext>
            </a:extLst>
          </p:cNvPr>
          <p:cNvGrpSpPr/>
          <p:nvPr/>
        </p:nvGrpSpPr>
        <p:grpSpPr>
          <a:xfrm>
            <a:off x="11575287" y="44389"/>
            <a:ext cx="525242" cy="509983"/>
            <a:chOff x="4213599" y="3634223"/>
            <a:chExt cx="485297" cy="471198"/>
          </a:xfrm>
        </p:grpSpPr>
        <p:sp>
          <p:nvSpPr>
            <p:cNvPr id="30" name="Ellipse 29">
              <a:hlinkClick r:id="rId5" action="ppaction://hlinksldjump"/>
              <a:extLst>
                <a:ext uri="{FF2B5EF4-FFF2-40B4-BE49-F238E27FC236}">
                  <a16:creationId xmlns:a16="http://schemas.microsoft.com/office/drawing/2014/main" id="{A311F878-BA19-10E6-79B0-39F441CEF5D4}"/>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F1C24244-79C8-194A-B636-4CE438A0E597}"/>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32" name="Forme libre : forme 15">
              <a:extLst>
                <a:ext uri="{FF2B5EF4-FFF2-40B4-BE49-F238E27FC236}">
                  <a16:creationId xmlns:a16="http://schemas.microsoft.com/office/drawing/2014/main" id="{5F8AD3FE-0ACC-AFEC-1EB6-1EA70FD7B260}"/>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33" name="Rectangle 32">
              <a:extLst>
                <a:ext uri="{FF2B5EF4-FFF2-40B4-BE49-F238E27FC236}">
                  <a16:creationId xmlns:a16="http://schemas.microsoft.com/office/drawing/2014/main" id="{F788DF54-E358-73D3-2539-08E2EF23CBAA}"/>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34" name="Forme libre : forme 17">
              <a:extLst>
                <a:ext uri="{FF2B5EF4-FFF2-40B4-BE49-F238E27FC236}">
                  <a16:creationId xmlns:a16="http://schemas.microsoft.com/office/drawing/2014/main" id="{F17001A1-8CAA-35AD-A6F4-22CEADA89367}"/>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35" name="Rectangle 34">
            <a:hlinkClick r:id="rId5" action="ppaction://hlinksldjump"/>
            <a:extLst>
              <a:ext uri="{FF2B5EF4-FFF2-40B4-BE49-F238E27FC236}">
                <a16:creationId xmlns:a16="http://schemas.microsoft.com/office/drawing/2014/main" id="{15688AC1-319F-ED66-099D-8D0819B95CCD}"/>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ZoneTexte 37">
            <a:extLst>
              <a:ext uri="{FF2B5EF4-FFF2-40B4-BE49-F238E27FC236}">
                <a16:creationId xmlns:a16="http://schemas.microsoft.com/office/drawing/2014/main" id="{F5AF4353-AEF0-16C4-6331-EF6D3D0ED9FE}"/>
              </a:ext>
            </a:extLst>
          </p:cNvPr>
          <p:cNvSpPr txBox="1"/>
          <p:nvPr/>
        </p:nvSpPr>
        <p:spPr>
          <a:xfrm>
            <a:off x="6603540" y="1592382"/>
            <a:ext cx="6515100" cy="338554"/>
          </a:xfrm>
          <a:prstGeom prst="rect">
            <a:avLst/>
          </a:prstGeom>
          <a:noFill/>
        </p:spPr>
        <p:txBody>
          <a:bodyPr wrap="square">
            <a:spAutoFit/>
          </a:bodyPr>
          <a:lstStyle/>
          <a:p>
            <a:pPr lvl="0">
              <a:defRPr/>
            </a:pPr>
            <a:r>
              <a:rPr lang="en-GB" sz="1600" u="sng" dirty="0">
                <a:solidFill>
                  <a:srgbClr val="140032"/>
                </a:solidFill>
                <a:latin typeface="Arial" panose="020B0604020202020204" pitchFamily="34" charset="0"/>
                <a:cs typeface="Arial" panose="020B0604020202020204" pitchFamily="34" charset="0"/>
              </a:rPr>
              <a:t>Study</a:t>
            </a:r>
            <a:r>
              <a:rPr lang="en-GB" sz="1600" dirty="0">
                <a:solidFill>
                  <a:srgbClr val="140032"/>
                </a:solidFill>
                <a:latin typeface="Arial" panose="020B0604020202020204" pitchFamily="34" charset="0"/>
                <a:cs typeface="Arial" panose="020B0604020202020204" pitchFamily="34" charset="0"/>
              </a:rPr>
              <a:t>: </a:t>
            </a:r>
            <a:r>
              <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Prospective, observational</a:t>
            </a:r>
          </a:p>
        </p:txBody>
      </p:sp>
      <p:cxnSp>
        <p:nvCxnSpPr>
          <p:cNvPr id="41" name="Connecteur droit 40">
            <a:extLst>
              <a:ext uri="{FF2B5EF4-FFF2-40B4-BE49-F238E27FC236}">
                <a16:creationId xmlns:a16="http://schemas.microsoft.com/office/drawing/2014/main" id="{C090CFB6-A0D7-7BB2-DE1F-8D32B2D8E309}"/>
              </a:ext>
            </a:extLst>
          </p:cNvPr>
          <p:cNvCxnSpPr>
            <a:cxnSpLocks/>
          </p:cNvCxnSpPr>
          <p:nvPr/>
        </p:nvCxnSpPr>
        <p:spPr>
          <a:xfrm>
            <a:off x="9044226" y="2630763"/>
            <a:ext cx="0" cy="329673"/>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42" name="Rectangle : coins arrondis 41">
            <a:extLst>
              <a:ext uri="{FF2B5EF4-FFF2-40B4-BE49-F238E27FC236}">
                <a16:creationId xmlns:a16="http://schemas.microsoft.com/office/drawing/2014/main" id="{FDFA0BCB-38EA-1372-9ABC-654753DD0912}"/>
              </a:ext>
            </a:extLst>
          </p:cNvPr>
          <p:cNvSpPr/>
          <p:nvPr/>
        </p:nvSpPr>
        <p:spPr>
          <a:xfrm>
            <a:off x="6504787" y="2960436"/>
            <a:ext cx="5054505" cy="1277437"/>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 coins arrondis 42">
            <a:extLst>
              <a:ext uri="{FF2B5EF4-FFF2-40B4-BE49-F238E27FC236}">
                <a16:creationId xmlns:a16="http://schemas.microsoft.com/office/drawing/2014/main" id="{5F5C5D13-2EDE-36F5-BBEC-294647C45D5E}"/>
              </a:ext>
            </a:extLst>
          </p:cNvPr>
          <p:cNvSpPr/>
          <p:nvPr/>
        </p:nvSpPr>
        <p:spPr>
          <a:xfrm>
            <a:off x="6518315" y="1529730"/>
            <a:ext cx="5054505" cy="1080613"/>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5" name="Connecteur droit 44">
            <a:extLst>
              <a:ext uri="{FF2B5EF4-FFF2-40B4-BE49-F238E27FC236}">
                <a16:creationId xmlns:a16="http://schemas.microsoft.com/office/drawing/2014/main" id="{5A25A7DF-72DA-B0BC-9F6A-BFC24C262436}"/>
              </a:ext>
            </a:extLst>
          </p:cNvPr>
          <p:cNvCxnSpPr>
            <a:cxnSpLocks/>
          </p:cNvCxnSpPr>
          <p:nvPr/>
        </p:nvCxnSpPr>
        <p:spPr>
          <a:xfrm>
            <a:off x="9044226" y="4237873"/>
            <a:ext cx="0" cy="329673"/>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49" name="Rectangle : coins arrondis 48">
            <a:extLst>
              <a:ext uri="{FF2B5EF4-FFF2-40B4-BE49-F238E27FC236}">
                <a16:creationId xmlns:a16="http://schemas.microsoft.com/office/drawing/2014/main" id="{EED031BE-A010-6A5C-9983-E0C6BFCEC5D3}"/>
              </a:ext>
            </a:extLst>
          </p:cNvPr>
          <p:cNvSpPr/>
          <p:nvPr/>
        </p:nvSpPr>
        <p:spPr>
          <a:xfrm>
            <a:off x="6518314" y="4560399"/>
            <a:ext cx="5054505" cy="604257"/>
          </a:xfrm>
          <a:prstGeom prst="roundRect">
            <a:avLst>
              <a:gd name="adj" fmla="val 26245"/>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29">
            <a:extLst>
              <a:ext uri="{FF2B5EF4-FFF2-40B4-BE49-F238E27FC236}">
                <a16:creationId xmlns:a16="http://schemas.microsoft.com/office/drawing/2014/main" id="{D7DF31DE-FD4C-5447-A97B-A4FCC4329CD3}"/>
              </a:ext>
            </a:extLst>
          </p:cNvPr>
          <p:cNvSpPr txBox="1"/>
          <p:nvPr/>
        </p:nvSpPr>
        <p:spPr>
          <a:xfrm>
            <a:off x="0"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Julián J. et al., ESOT Congress 2025 (Abstract 2138)</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672616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USE PLEASE">
  <a:themeElements>
    <a:clrScheme name="Emotive N">
      <a:dk1>
        <a:srgbClr val="140032"/>
      </a:dk1>
      <a:lt1>
        <a:srgbClr val="FFFFFF"/>
      </a:lt1>
      <a:dk2>
        <a:srgbClr val="140032"/>
      </a:dk2>
      <a:lt2>
        <a:srgbClr val="E9DAE2"/>
      </a:lt2>
      <a:accent1>
        <a:srgbClr val="E63250"/>
      </a:accent1>
      <a:accent2>
        <a:srgbClr val="140032"/>
      </a:accent2>
      <a:accent3>
        <a:srgbClr val="70A0FE"/>
      </a:accent3>
      <a:accent4>
        <a:srgbClr val="59C092"/>
      </a:accent4>
      <a:accent5>
        <a:srgbClr val="ED744E"/>
      </a:accent5>
      <a:accent6>
        <a:srgbClr val="F9DB69"/>
      </a:accent6>
      <a:hlink>
        <a:srgbClr val="70A0FE"/>
      </a:hlink>
      <a:folHlink>
        <a:srgbClr val="1400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400" dirty="0" err="1" smtClean="0">
            <a:latin typeface="Museo Slab 300" panose="02000000000000000000" pitchFamily="2" charset="77"/>
          </a:defRPr>
        </a:defPPr>
      </a:lstStyle>
    </a:txDef>
  </a:objectDefaults>
  <a:extraClrSchemeLst/>
  <a:extLst>
    <a:ext uri="{05A4C25C-085E-4340-85A3-A5531E510DB2}">
      <thm15:themeFamily xmlns:thm15="http://schemas.microsoft.com/office/thememl/2012/main" name="Emotive Template_V1.4_TY" id="{A74BFF8C-8F94-CB42-9AD4-B10145D144BE}" vid="{DACDD689-CAD3-9D4E-88CA-E432F83FEA55}"/>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82262FD815B484284766D8F7ECEDA7D" ma:contentTypeVersion="15" ma:contentTypeDescription="Creare un nuovo documento." ma:contentTypeScope="" ma:versionID="a65246eeecd44539c12cc7d645454b09">
  <xsd:schema xmlns:xsd="http://www.w3.org/2001/XMLSchema" xmlns:xs="http://www.w3.org/2001/XMLSchema" xmlns:p="http://schemas.microsoft.com/office/2006/metadata/properties" xmlns:ns2="92f294a8-e613-4a40-819b-533e87b86b7d" xmlns:ns3="ac375922-0f52-47b9-b97b-461f2f7e9afc" targetNamespace="http://schemas.microsoft.com/office/2006/metadata/properties" ma:root="true" ma:fieldsID="981101b7a3083ac57f7c29e540f0d53f" ns2:_="" ns3:_="">
    <xsd:import namespace="92f294a8-e613-4a40-819b-533e87b86b7d"/>
    <xsd:import namespace="ac375922-0f52-47b9-b97b-461f2f7e9a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_Flow_SignoffStatu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f294a8-e613-4a40-819b-533e87b86b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Tag immagine" ma:readOnly="false" ma:fieldId="{5cf76f15-5ced-4ddc-b409-7134ff3c332f}" ma:taxonomyMulti="true" ma:sspId="5681d818-29c8-402a-aa0e-76a3eb4f25bd"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_Flow_SignoffStatus" ma:index="21" nillable="true" ma:displayName="Stato consenso" ma:internalName="_x0024_Resources_x003a_core_x002c_Signoff_Status">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c375922-0f52-47b9-b97b-461f2f7e9afc"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933b418d-3ba0-43fa-a4fd-eb93f2ff90d4}" ma:internalName="TaxCatchAll" ma:showField="CatchAllData" ma:web="ac375922-0f52-47b9-b97b-461f2f7e9a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92f294a8-e613-4a40-819b-533e87b86b7d" xsi:nil="true"/>
    <TaxCatchAll xmlns="ac375922-0f52-47b9-b97b-461f2f7e9afc" xsi:nil="true"/>
    <lcf76f155ced4ddcb4097134ff3c332f xmlns="92f294a8-e613-4a40-819b-533e87b86b7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A2BCA55-99B4-475C-B58A-85AD55348E74}"/>
</file>

<file path=customXml/itemProps2.xml><?xml version="1.0" encoding="utf-8"?>
<ds:datastoreItem xmlns:ds="http://schemas.openxmlformats.org/officeDocument/2006/customXml" ds:itemID="{88212C95-B73D-4FCF-AD67-87A8A54D757F}"/>
</file>

<file path=customXml/itemProps3.xml><?xml version="1.0" encoding="utf-8"?>
<ds:datastoreItem xmlns:ds="http://schemas.openxmlformats.org/officeDocument/2006/customXml" ds:itemID="{D3E0BF23-181F-4C1D-8642-F5634C4BF426}"/>
</file>

<file path=docProps/app.xml><?xml version="1.0" encoding="utf-8"?>
<Properties xmlns="http://schemas.openxmlformats.org/officeDocument/2006/extended-properties" xmlns:vt="http://schemas.openxmlformats.org/officeDocument/2006/docPropsVTypes">
  <TotalTime>4829</TotalTime>
  <Words>19186</Words>
  <Application>Microsoft Office PowerPoint</Application>
  <PresentationFormat>Widescreen</PresentationFormat>
  <Paragraphs>1181</Paragraphs>
  <Slides>28</Slides>
  <Notes>28</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28</vt:i4>
      </vt:variant>
    </vt:vector>
  </HeadingPairs>
  <TitlesOfParts>
    <vt:vector size="43" baseType="lpstr">
      <vt:lpstr>Aptos</vt:lpstr>
      <vt:lpstr>Aptos Display</vt:lpstr>
      <vt:lpstr>Aptos Narrow</vt:lpstr>
      <vt:lpstr>Arial</vt:lpstr>
      <vt:lpstr>Arial-BoldMT</vt:lpstr>
      <vt:lpstr>ArialMT</vt:lpstr>
      <vt:lpstr>Calibri</vt:lpstr>
      <vt:lpstr>Century Gothic</vt:lpstr>
      <vt:lpstr>Museo Slab 300</vt:lpstr>
      <vt:lpstr>STIXGeneral-Regular</vt:lpstr>
      <vt:lpstr>System Font Regular</vt:lpstr>
      <vt:lpstr>Times New Roman</vt:lpstr>
      <vt:lpstr>Wingdings</vt:lpstr>
      <vt:lpstr>Thème Office</vt:lpstr>
      <vt:lpstr>USE PLEASE</vt:lpstr>
      <vt:lpstr>PowerPoint Presentation</vt:lpstr>
      <vt:lpstr>Disclaimer</vt:lpstr>
      <vt:lpstr>Information</vt:lpstr>
      <vt:lpstr>Content</vt:lpstr>
      <vt:lpstr>A cfChIP- seq liquid biopsy for the diagnosis of cellular rejection following liver transplantation </vt:lpstr>
      <vt:lpstr>A cfChIP- seq liquid biopsy for the diagnosis of cellular rejection following liver transplantation </vt:lpstr>
      <vt:lpstr>Living with a transplanted liver is associated with airflow limitation: A nationwide cohort study </vt:lpstr>
      <vt:lpstr>Living with a transplanted liver is associated with airflow limitation: A nationwide cohort study </vt:lpstr>
      <vt:lpstr>Monitoring of dd-cfDNA and miRNA for early detection of graft  dysfunction in adult liver transplant recipients</vt:lpstr>
      <vt:lpstr>Monitoring of dd-cfDNA and miRNA for early detection of graft  dysfunction in adult liver transplant recipients</vt:lpstr>
      <vt:lpstr>Impact of transplant program on the probability of conversion after immunotherapy for hepatocellular carcinoma   </vt:lpstr>
      <vt:lpstr>Impact of transplant program on the probability of conversion after immunotherapy for hepatocellular carcinoma   </vt:lpstr>
      <vt:lpstr>Impact of islets transplantation on diabetic complications / mortality in type 1 diabetes recipients    </vt:lpstr>
      <vt:lpstr>Impact of islets transplantation on diabetic complications / mortality in type 1 diabetes recipients    </vt:lpstr>
      <vt:lpstr>Listing patients with hepatocellular carcinoma for liver transplantation: Ontario &amp; revised criteria    </vt:lpstr>
      <vt:lpstr>Listing patients with hepatocellular carcinoma for liver transplantation: Ontario &amp; revised criteria     </vt:lpstr>
      <vt:lpstr>Understanding the impact of obesity on liver transplant outcomes: A comprehensive analysis </vt:lpstr>
      <vt:lpstr>Understanding the impact of obesity on liver transplant outcomes: A comprehensive analysis     </vt:lpstr>
      <vt:lpstr>Outcome of split-liver transplantation with extended right grafts within Scandiatransplant      </vt:lpstr>
      <vt:lpstr>Outcome of split-liver transplantation with extended right grafts within Scandiatransplant      </vt:lpstr>
      <vt:lpstr>Mitochondrial therapy during machine perfusion restores DCD livers: A cross-circulation assessment of transplantability  </vt:lpstr>
      <vt:lpstr>Mitochondrial therapy during machine perfusion restores DCD livers: A cross-circulation assessment of transplantability  </vt:lpstr>
      <vt:lpstr>Pancreatic beta cell heterogeneity in adult human islets: Insight from single-islet transcriptomic profiling using DisCo </vt:lpstr>
      <vt:lpstr>Pancreatic beta cell heterogeneity in adult human islets: Insight from single-islet transcriptomic profiling using DisCo </vt:lpstr>
      <vt:lpstr>Long term outcomes of pancreas transplantation alone from donation after circulatory death</vt:lpstr>
      <vt:lpstr>Long term outcomes of pancreas transplantation alone from donation after circulatory death</vt:lpstr>
      <vt:lpstr>Pregnancy outcomes following pancreas transplantation: A single center experience</vt:lpstr>
      <vt:lpstr>Pregnancy outcomes following pancreas transplantation: A single center experience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Patrick MASSON</dc:creator>
  <cp:lastModifiedBy>Patrick MASSON</cp:lastModifiedBy>
  <cp:revision>44</cp:revision>
  <dcterms:created xsi:type="dcterms:W3CDTF">2025-04-17T17:04:42Z</dcterms:created>
  <dcterms:modified xsi:type="dcterms:W3CDTF">2025-06-29T10:20:35Z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0x010100682262FD815B484284766D8F7ECEDA7D</vt:lpwstr>
  </property>
</Properties>
</file>