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1"/>
  </p:notesMasterIdLst>
  <p:sldIdLst>
    <p:sldId id="256" r:id="rId3"/>
    <p:sldId id="2123260051" r:id="rId4"/>
    <p:sldId id="2123260073" r:id="rId5"/>
    <p:sldId id="2123260102" r:id="rId6"/>
    <p:sldId id="2123260115" r:id="rId7"/>
    <p:sldId id="2123260116" r:id="rId8"/>
    <p:sldId id="2123260109" r:id="rId9"/>
    <p:sldId id="2123260110" r:id="rId10"/>
    <p:sldId id="2123260061" r:id="rId11"/>
    <p:sldId id="2123260065" r:id="rId12"/>
    <p:sldId id="2123260117" r:id="rId13"/>
    <p:sldId id="2123260104" r:id="rId14"/>
    <p:sldId id="2123260067" r:id="rId15"/>
    <p:sldId id="2123260105" r:id="rId16"/>
    <p:sldId id="2123260068" r:id="rId17"/>
    <p:sldId id="2123260106" r:id="rId18"/>
    <p:sldId id="2123260075" r:id="rId19"/>
    <p:sldId id="2123260076" r:id="rId20"/>
    <p:sldId id="2123260077" r:id="rId21"/>
    <p:sldId id="2123260078" r:id="rId22"/>
    <p:sldId id="2123260084" r:id="rId23"/>
    <p:sldId id="2123260085" r:id="rId24"/>
    <p:sldId id="2123260111" r:id="rId25"/>
    <p:sldId id="2123260112" r:id="rId26"/>
    <p:sldId id="2123260093" r:id="rId27"/>
    <p:sldId id="2123260096" r:id="rId28"/>
    <p:sldId id="2123260101" r:id="rId29"/>
    <p:sldId id="2123260100"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A7F"/>
    <a:srgbClr val="1B6689"/>
    <a:srgbClr val="113986"/>
    <a:srgbClr val="E63250"/>
    <a:srgbClr val="E82349"/>
    <a:srgbClr val="E50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5FFBBD-86BA-49CE-825C-4E49F18164BC}" v="50" dt="2025-06-27T14:10:22.26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7516" autoAdjust="0"/>
  </p:normalViewPr>
  <p:slideViewPr>
    <p:cSldViewPr snapToGrid="0">
      <p:cViewPr>
        <p:scale>
          <a:sx n="75" d="100"/>
          <a:sy n="75" d="100"/>
        </p:scale>
        <p:origin x="893" y="-586"/>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2.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MASSON" userId="c917163b1fa4a578" providerId="LiveId" clId="{E75FFBBD-86BA-49CE-825C-4E49F18164BC}"/>
    <pc:docChg chg="undo custSel addSld delSld modSld">
      <pc:chgData name="Patrick MASSON" userId="c917163b1fa4a578" providerId="LiveId" clId="{E75FFBBD-86BA-49CE-825C-4E49F18164BC}" dt="2025-06-27T14:10:22.269" v="161"/>
      <pc:docMkLst>
        <pc:docMk/>
      </pc:docMkLst>
      <pc:sldChg chg="del">
        <pc:chgData name="Patrick MASSON" userId="c917163b1fa4a578" providerId="LiveId" clId="{E75FFBBD-86BA-49CE-825C-4E49F18164BC}" dt="2025-06-26T14:15:51.591" v="2" actId="47"/>
        <pc:sldMkLst>
          <pc:docMk/>
          <pc:sldMk cId="3709108686" sldId="2123260058"/>
        </pc:sldMkLst>
      </pc:sldChg>
      <pc:sldChg chg="addSp modSp mod">
        <pc:chgData name="Patrick MASSON" userId="c917163b1fa4a578" providerId="LiveId" clId="{E75FFBBD-86BA-49CE-825C-4E49F18164BC}" dt="2025-06-27T14:05:29.538" v="54" actId="20577"/>
        <pc:sldMkLst>
          <pc:docMk/>
          <pc:sldMk cId="401481832" sldId="2123260061"/>
        </pc:sldMkLst>
        <pc:spChg chg="add mod">
          <ac:chgData name="Patrick MASSON" userId="c917163b1fa4a578" providerId="LiveId" clId="{E75FFBBD-86BA-49CE-825C-4E49F18164BC}" dt="2025-06-27T14:05:29.538" v="54" actId="20577"/>
          <ac:spMkLst>
            <pc:docMk/>
            <pc:sldMk cId="401481832" sldId="2123260061"/>
            <ac:spMk id="3" creationId="{F2FF40BB-B47D-89C3-5EEF-ECD1C9B76DDD}"/>
          </ac:spMkLst>
        </pc:spChg>
      </pc:sldChg>
      <pc:sldChg chg="addSp delSp modSp del mod">
        <pc:chgData name="Patrick MASSON" userId="c917163b1fa4a578" providerId="LiveId" clId="{E75FFBBD-86BA-49CE-825C-4E49F18164BC}" dt="2025-06-27T07:04:59.846" v="12" actId="47"/>
        <pc:sldMkLst>
          <pc:docMk/>
          <pc:sldMk cId="2769285248" sldId="2123260062"/>
        </pc:sldMkLst>
        <pc:spChg chg="mod">
          <ac:chgData name="Patrick MASSON" userId="c917163b1fa4a578" providerId="LiveId" clId="{E75FFBBD-86BA-49CE-825C-4E49F18164BC}" dt="2025-06-26T14:16:57.902" v="8"/>
          <ac:spMkLst>
            <pc:docMk/>
            <pc:sldMk cId="2769285248" sldId="2123260062"/>
            <ac:spMk id="5" creationId="{36F60979-DC68-F319-AAFD-8EA5A0616AEF}"/>
          </ac:spMkLst>
        </pc:spChg>
        <pc:spChg chg="mod">
          <ac:chgData name="Patrick MASSON" userId="c917163b1fa4a578" providerId="LiveId" clId="{E75FFBBD-86BA-49CE-825C-4E49F18164BC}" dt="2025-06-26T14:16:57.902" v="8"/>
          <ac:spMkLst>
            <pc:docMk/>
            <pc:sldMk cId="2769285248" sldId="2123260062"/>
            <ac:spMk id="6" creationId="{1A69D614-74C0-DA55-EDA7-6E74AD82C2C8}"/>
          </ac:spMkLst>
        </pc:spChg>
        <pc:spChg chg="mod">
          <ac:chgData name="Patrick MASSON" userId="c917163b1fa4a578" providerId="LiveId" clId="{E75FFBBD-86BA-49CE-825C-4E49F18164BC}" dt="2025-06-26T14:16:57.902" v="8"/>
          <ac:spMkLst>
            <pc:docMk/>
            <pc:sldMk cId="2769285248" sldId="2123260062"/>
            <ac:spMk id="7" creationId="{CB02686A-0758-F1F9-DA1F-A7D6D1987DD9}"/>
          </ac:spMkLst>
        </pc:spChg>
        <pc:spChg chg="mod">
          <ac:chgData name="Patrick MASSON" userId="c917163b1fa4a578" providerId="LiveId" clId="{E75FFBBD-86BA-49CE-825C-4E49F18164BC}" dt="2025-06-26T14:16:57.902" v="8"/>
          <ac:spMkLst>
            <pc:docMk/>
            <pc:sldMk cId="2769285248" sldId="2123260062"/>
            <ac:spMk id="10" creationId="{68F6AFF4-5A67-059F-63E5-6B808A021DC6}"/>
          </ac:spMkLst>
        </pc:spChg>
        <pc:spChg chg="mod">
          <ac:chgData name="Patrick MASSON" userId="c917163b1fa4a578" providerId="LiveId" clId="{E75FFBBD-86BA-49CE-825C-4E49F18164BC}" dt="2025-06-26T14:16:57.902" v="8"/>
          <ac:spMkLst>
            <pc:docMk/>
            <pc:sldMk cId="2769285248" sldId="2123260062"/>
            <ac:spMk id="13" creationId="{814F4B14-B91D-D099-E737-286F25EBB054}"/>
          </ac:spMkLst>
        </pc:spChg>
        <pc:spChg chg="add mod">
          <ac:chgData name="Patrick MASSON" userId="c917163b1fa4a578" providerId="LiveId" clId="{E75FFBBD-86BA-49CE-825C-4E49F18164BC}" dt="2025-06-26T14:16:57.902" v="8"/>
          <ac:spMkLst>
            <pc:docMk/>
            <pc:sldMk cId="2769285248" sldId="2123260062"/>
            <ac:spMk id="14" creationId="{BE3F3E52-B516-9D34-4B4D-255FEB620CFF}"/>
          </ac:spMkLst>
        </pc:spChg>
        <pc:spChg chg="del">
          <ac:chgData name="Patrick MASSON" userId="c917163b1fa4a578" providerId="LiveId" clId="{E75FFBBD-86BA-49CE-825C-4E49F18164BC}" dt="2025-06-26T14:16:57.734" v="7" actId="478"/>
          <ac:spMkLst>
            <pc:docMk/>
            <pc:sldMk cId="2769285248" sldId="2123260062"/>
            <ac:spMk id="63" creationId="{8864EEB3-679E-851C-5811-7C1425795B85}"/>
          </ac:spMkLst>
        </pc:spChg>
        <pc:grpChg chg="del">
          <ac:chgData name="Patrick MASSON" userId="c917163b1fa4a578" providerId="LiveId" clId="{E75FFBBD-86BA-49CE-825C-4E49F18164BC}" dt="2025-06-26T14:16:57.734" v="7" actId="478"/>
          <ac:grpSpMkLst>
            <pc:docMk/>
            <pc:sldMk cId="2769285248" sldId="2123260062"/>
            <ac:grpSpMk id="2" creationId="{0B906837-C1EF-DE0E-9481-5CF9D6477AB4}"/>
          </ac:grpSpMkLst>
        </pc:grpChg>
        <pc:grpChg chg="add mod">
          <ac:chgData name="Patrick MASSON" userId="c917163b1fa4a578" providerId="LiveId" clId="{E75FFBBD-86BA-49CE-825C-4E49F18164BC}" dt="2025-06-26T14:16:57.902" v="8"/>
          <ac:grpSpMkLst>
            <pc:docMk/>
            <pc:sldMk cId="2769285248" sldId="2123260062"/>
            <ac:grpSpMk id="4" creationId="{0967E22E-44FB-564B-CB03-4BBBFF19481B}"/>
          </ac:grpSpMkLst>
        </pc:grpChg>
      </pc:sldChg>
      <pc:sldChg chg="addSp modSp">
        <pc:chgData name="Patrick MASSON" userId="c917163b1fa4a578" providerId="LiveId" clId="{E75FFBBD-86BA-49CE-825C-4E49F18164BC}" dt="2025-06-27T14:05:33.763" v="55"/>
        <pc:sldMkLst>
          <pc:docMk/>
          <pc:sldMk cId="91678153" sldId="2123260065"/>
        </pc:sldMkLst>
        <pc:spChg chg="add mod">
          <ac:chgData name="Patrick MASSON" userId="c917163b1fa4a578" providerId="LiveId" clId="{E75FFBBD-86BA-49CE-825C-4E49F18164BC}" dt="2025-06-27T14:05:33.763" v="55"/>
          <ac:spMkLst>
            <pc:docMk/>
            <pc:sldMk cId="91678153" sldId="2123260065"/>
            <ac:spMk id="2" creationId="{52ED50AD-CAE0-4990-2EC0-1B82F9AD7E0C}"/>
          </ac:spMkLst>
        </pc:spChg>
      </pc:sldChg>
      <pc:sldChg chg="addSp modSp mod">
        <pc:chgData name="Patrick MASSON" userId="c917163b1fa4a578" providerId="LiveId" clId="{E75FFBBD-86BA-49CE-825C-4E49F18164BC}" dt="2025-06-27T14:06:05.732" v="79" actId="20577"/>
        <pc:sldMkLst>
          <pc:docMk/>
          <pc:sldMk cId="2988274129" sldId="2123260067"/>
        </pc:sldMkLst>
        <pc:spChg chg="add mod">
          <ac:chgData name="Patrick MASSON" userId="c917163b1fa4a578" providerId="LiveId" clId="{E75FFBBD-86BA-49CE-825C-4E49F18164BC}" dt="2025-06-27T14:06:05.732" v="79" actId="20577"/>
          <ac:spMkLst>
            <pc:docMk/>
            <pc:sldMk cId="2988274129" sldId="2123260067"/>
            <ac:spMk id="4" creationId="{E690CCB4-6205-7B57-A53A-17040EDB6C76}"/>
          </ac:spMkLst>
        </pc:spChg>
      </pc:sldChg>
      <pc:sldChg chg="addSp modSp">
        <pc:chgData name="Patrick MASSON" userId="c917163b1fa4a578" providerId="LiveId" clId="{E75FFBBD-86BA-49CE-825C-4E49F18164BC}" dt="2025-06-27T14:10:22.269" v="161"/>
        <pc:sldMkLst>
          <pc:docMk/>
          <pc:sldMk cId="2810492787" sldId="2123260068"/>
        </pc:sldMkLst>
        <pc:spChg chg="add mod">
          <ac:chgData name="Patrick MASSON" userId="c917163b1fa4a578" providerId="LiveId" clId="{E75FFBBD-86BA-49CE-825C-4E49F18164BC}" dt="2025-06-27T14:10:22.269" v="161"/>
          <ac:spMkLst>
            <pc:docMk/>
            <pc:sldMk cId="2810492787" sldId="2123260068"/>
            <ac:spMk id="3" creationId="{6E347C39-5586-176C-1F29-5E4AC3C9A3E9}"/>
          </ac:spMkLst>
        </pc:spChg>
      </pc:sldChg>
      <pc:sldChg chg="addSp modSp mod">
        <pc:chgData name="Patrick MASSON" userId="c917163b1fa4a578" providerId="LiveId" clId="{E75FFBBD-86BA-49CE-825C-4E49F18164BC}" dt="2025-06-27T14:07:14.977" v="100" actId="20577"/>
        <pc:sldMkLst>
          <pc:docMk/>
          <pc:sldMk cId="2576348912" sldId="2123260075"/>
        </pc:sldMkLst>
        <pc:spChg chg="add mod">
          <ac:chgData name="Patrick MASSON" userId="c917163b1fa4a578" providerId="LiveId" clId="{E75FFBBD-86BA-49CE-825C-4E49F18164BC}" dt="2025-06-27T14:07:14.977" v="100" actId="20577"/>
          <ac:spMkLst>
            <pc:docMk/>
            <pc:sldMk cId="2576348912" sldId="2123260075"/>
            <ac:spMk id="3" creationId="{D35E258F-14F2-FA90-FC1B-ACB8F8BAB443}"/>
          </ac:spMkLst>
        </pc:spChg>
      </pc:sldChg>
      <pc:sldChg chg="addSp modSp">
        <pc:chgData name="Patrick MASSON" userId="c917163b1fa4a578" providerId="LiveId" clId="{E75FFBBD-86BA-49CE-825C-4E49F18164BC}" dt="2025-06-27T14:07:19.057" v="101"/>
        <pc:sldMkLst>
          <pc:docMk/>
          <pc:sldMk cId="3269244415" sldId="2123260076"/>
        </pc:sldMkLst>
        <pc:spChg chg="add mod">
          <ac:chgData name="Patrick MASSON" userId="c917163b1fa4a578" providerId="LiveId" clId="{E75FFBBD-86BA-49CE-825C-4E49F18164BC}" dt="2025-06-27T14:07:19.057" v="101"/>
          <ac:spMkLst>
            <pc:docMk/>
            <pc:sldMk cId="3269244415" sldId="2123260076"/>
            <ac:spMk id="4" creationId="{20980DAD-101F-621F-4B3E-8EF545F1CB89}"/>
          </ac:spMkLst>
        </pc:spChg>
      </pc:sldChg>
      <pc:sldChg chg="addSp modSp mod">
        <pc:chgData name="Patrick MASSON" userId="c917163b1fa4a578" providerId="LiveId" clId="{E75FFBBD-86BA-49CE-825C-4E49F18164BC}" dt="2025-06-27T14:09:57.761" v="160"/>
        <pc:sldMkLst>
          <pc:docMk/>
          <pc:sldMk cId="2521063078" sldId="2123260077"/>
        </pc:sldMkLst>
        <pc:spChg chg="add mod">
          <ac:chgData name="Patrick MASSON" userId="c917163b1fa4a578" providerId="LiveId" clId="{E75FFBBD-86BA-49CE-825C-4E49F18164BC}" dt="2025-06-27T14:07:35.008" v="111" actId="20577"/>
          <ac:spMkLst>
            <pc:docMk/>
            <pc:sldMk cId="2521063078" sldId="2123260077"/>
            <ac:spMk id="3" creationId="{1186F6D4-267C-CC6C-4B79-B27A39DCA4E3}"/>
          </ac:spMkLst>
        </pc:spChg>
        <pc:spChg chg="add mod">
          <ac:chgData name="Patrick MASSON" userId="c917163b1fa4a578" providerId="LiveId" clId="{E75FFBBD-86BA-49CE-825C-4E49F18164BC}" dt="2025-06-27T14:09:57.761" v="160"/>
          <ac:spMkLst>
            <pc:docMk/>
            <pc:sldMk cId="2521063078" sldId="2123260077"/>
            <ac:spMk id="4" creationId="{CF46C240-DE65-E6C7-1082-E00D77685A0A}"/>
          </ac:spMkLst>
        </pc:spChg>
      </pc:sldChg>
      <pc:sldChg chg="addSp modSp">
        <pc:chgData name="Patrick MASSON" userId="c917163b1fa4a578" providerId="LiveId" clId="{E75FFBBD-86BA-49CE-825C-4E49F18164BC}" dt="2025-06-27T14:07:37.934" v="112"/>
        <pc:sldMkLst>
          <pc:docMk/>
          <pc:sldMk cId="2221357711" sldId="2123260078"/>
        </pc:sldMkLst>
        <pc:spChg chg="add mod">
          <ac:chgData name="Patrick MASSON" userId="c917163b1fa4a578" providerId="LiveId" clId="{E75FFBBD-86BA-49CE-825C-4E49F18164BC}" dt="2025-06-27T14:07:37.934" v="112"/>
          <ac:spMkLst>
            <pc:docMk/>
            <pc:sldMk cId="2221357711" sldId="2123260078"/>
            <ac:spMk id="3" creationId="{85B7D280-842A-4A5D-D82C-7B872B480B85}"/>
          </ac:spMkLst>
        </pc:spChg>
      </pc:sldChg>
      <pc:sldChg chg="del">
        <pc:chgData name="Patrick MASSON" userId="c917163b1fa4a578" providerId="LiveId" clId="{E75FFBBD-86BA-49CE-825C-4E49F18164BC}" dt="2025-06-26T14:15:50.719" v="1" actId="47"/>
        <pc:sldMkLst>
          <pc:docMk/>
          <pc:sldMk cId="855197916" sldId="2123260082"/>
        </pc:sldMkLst>
      </pc:sldChg>
      <pc:sldChg chg="addSp modSp mod">
        <pc:chgData name="Patrick MASSON" userId="c917163b1fa4a578" providerId="LiveId" clId="{E75FFBBD-86BA-49CE-825C-4E49F18164BC}" dt="2025-06-27T14:07:53.856" v="122" actId="20577"/>
        <pc:sldMkLst>
          <pc:docMk/>
          <pc:sldMk cId="3231267375" sldId="2123260084"/>
        </pc:sldMkLst>
        <pc:spChg chg="add mod">
          <ac:chgData name="Patrick MASSON" userId="c917163b1fa4a578" providerId="LiveId" clId="{E75FFBBD-86BA-49CE-825C-4E49F18164BC}" dt="2025-06-27T14:07:53.856" v="122" actId="20577"/>
          <ac:spMkLst>
            <pc:docMk/>
            <pc:sldMk cId="3231267375" sldId="2123260084"/>
            <ac:spMk id="5" creationId="{1BEDA2F1-0C88-218E-B8F8-F32870B23005}"/>
          </ac:spMkLst>
        </pc:spChg>
      </pc:sldChg>
      <pc:sldChg chg="addSp modSp">
        <pc:chgData name="Patrick MASSON" userId="c917163b1fa4a578" providerId="LiveId" clId="{E75FFBBD-86BA-49CE-825C-4E49F18164BC}" dt="2025-06-27T14:07:57.707" v="123"/>
        <pc:sldMkLst>
          <pc:docMk/>
          <pc:sldMk cId="300576870" sldId="2123260085"/>
        </pc:sldMkLst>
        <pc:spChg chg="add mod">
          <ac:chgData name="Patrick MASSON" userId="c917163b1fa4a578" providerId="LiveId" clId="{E75FFBBD-86BA-49CE-825C-4E49F18164BC}" dt="2025-06-27T14:07:57.707" v="123"/>
          <ac:spMkLst>
            <pc:docMk/>
            <pc:sldMk cId="300576870" sldId="2123260085"/>
            <ac:spMk id="3" creationId="{90542644-F25E-E58F-A50B-39CD5E769C88}"/>
          </ac:spMkLst>
        </pc:spChg>
      </pc:sldChg>
      <pc:sldChg chg="addSp modSp mod">
        <pc:chgData name="Patrick MASSON" userId="c917163b1fa4a578" providerId="LiveId" clId="{E75FFBBD-86BA-49CE-825C-4E49F18164BC}" dt="2025-06-27T14:08:37.929" v="143" actId="20577"/>
        <pc:sldMkLst>
          <pc:docMk/>
          <pc:sldMk cId="2871395917" sldId="2123260093"/>
        </pc:sldMkLst>
        <pc:spChg chg="add mod">
          <ac:chgData name="Patrick MASSON" userId="c917163b1fa4a578" providerId="LiveId" clId="{E75FFBBD-86BA-49CE-825C-4E49F18164BC}" dt="2025-06-27T14:08:37.929" v="143" actId="20577"/>
          <ac:spMkLst>
            <pc:docMk/>
            <pc:sldMk cId="2871395917" sldId="2123260093"/>
            <ac:spMk id="12" creationId="{83E5CD65-AADD-C5C3-C5C3-0BAC797B45BD}"/>
          </ac:spMkLst>
        </pc:spChg>
      </pc:sldChg>
      <pc:sldChg chg="addSp modSp">
        <pc:chgData name="Patrick MASSON" userId="c917163b1fa4a578" providerId="LiveId" clId="{E75FFBBD-86BA-49CE-825C-4E49F18164BC}" dt="2025-06-27T14:08:40.851" v="144"/>
        <pc:sldMkLst>
          <pc:docMk/>
          <pc:sldMk cId="3495007793" sldId="2123260096"/>
        </pc:sldMkLst>
        <pc:spChg chg="add mod">
          <ac:chgData name="Patrick MASSON" userId="c917163b1fa4a578" providerId="LiveId" clId="{E75FFBBD-86BA-49CE-825C-4E49F18164BC}" dt="2025-06-27T14:08:40.851" v="144"/>
          <ac:spMkLst>
            <pc:docMk/>
            <pc:sldMk cId="3495007793" sldId="2123260096"/>
            <ac:spMk id="14" creationId="{57FD98E6-DEE3-D324-23BE-1A765EFFE615}"/>
          </ac:spMkLst>
        </pc:spChg>
      </pc:sldChg>
      <pc:sldChg chg="addSp delSp modSp mod">
        <pc:chgData name="Patrick MASSON" userId="c917163b1fa4a578" providerId="LiveId" clId="{E75FFBBD-86BA-49CE-825C-4E49F18164BC}" dt="2025-06-27T14:09:10.641" v="159"/>
        <pc:sldMkLst>
          <pc:docMk/>
          <pc:sldMk cId="4242807691" sldId="2123260100"/>
        </pc:sldMkLst>
        <pc:spChg chg="add del">
          <ac:chgData name="Patrick MASSON" userId="c917163b1fa4a578" providerId="LiveId" clId="{E75FFBBD-86BA-49CE-825C-4E49F18164BC}" dt="2025-06-27T14:09:01.478" v="155" actId="22"/>
          <ac:spMkLst>
            <pc:docMk/>
            <pc:sldMk cId="4242807691" sldId="2123260100"/>
            <ac:spMk id="5" creationId="{F18D3D52-EF27-4B1D-A383-7D5FC0AB5972}"/>
          </ac:spMkLst>
        </pc:spChg>
        <pc:spChg chg="add del mod">
          <ac:chgData name="Patrick MASSON" userId="c917163b1fa4a578" providerId="LiveId" clId="{E75FFBBD-86BA-49CE-825C-4E49F18164BC}" dt="2025-06-27T14:09:06.437" v="158" actId="478"/>
          <ac:spMkLst>
            <pc:docMk/>
            <pc:sldMk cId="4242807691" sldId="2123260100"/>
            <ac:spMk id="10" creationId="{25E85781-825D-E230-A4CC-46B0C052009A}"/>
          </ac:spMkLst>
        </pc:spChg>
        <pc:spChg chg="add mod">
          <ac:chgData name="Patrick MASSON" userId="c917163b1fa4a578" providerId="LiveId" clId="{E75FFBBD-86BA-49CE-825C-4E49F18164BC}" dt="2025-06-27T14:09:10.641" v="159"/>
          <ac:spMkLst>
            <pc:docMk/>
            <pc:sldMk cId="4242807691" sldId="2123260100"/>
            <ac:spMk id="11" creationId="{FFC41110-622A-9555-F0BE-E3B79E29D31B}"/>
          </ac:spMkLst>
        </pc:spChg>
      </pc:sldChg>
      <pc:sldChg chg="addSp modSp mod">
        <pc:chgData name="Patrick MASSON" userId="c917163b1fa4a578" providerId="LiveId" clId="{E75FFBBD-86BA-49CE-825C-4E49F18164BC}" dt="2025-06-27T14:08:55.307" v="153" actId="20577"/>
        <pc:sldMkLst>
          <pc:docMk/>
          <pc:sldMk cId="1380969188" sldId="2123260101"/>
        </pc:sldMkLst>
        <pc:spChg chg="add mod">
          <ac:chgData name="Patrick MASSON" userId="c917163b1fa4a578" providerId="LiveId" clId="{E75FFBBD-86BA-49CE-825C-4E49F18164BC}" dt="2025-06-27T14:08:55.307" v="153" actId="20577"/>
          <ac:spMkLst>
            <pc:docMk/>
            <pc:sldMk cId="1380969188" sldId="2123260101"/>
            <ac:spMk id="20" creationId="{0B8F0567-4FC9-8953-042D-16C6EF8EBC94}"/>
          </ac:spMkLst>
        </pc:spChg>
      </pc:sldChg>
      <pc:sldChg chg="addSp delSp modSp add mod">
        <pc:chgData name="Patrick MASSON" userId="c917163b1fa4a578" providerId="LiveId" clId="{E75FFBBD-86BA-49CE-825C-4E49F18164BC}" dt="2025-06-27T14:05:51.757" v="66"/>
        <pc:sldMkLst>
          <pc:docMk/>
          <pc:sldMk cId="2933612747" sldId="2123260104"/>
        </pc:sldMkLst>
        <pc:spChg chg="add mod">
          <ac:chgData name="Patrick MASSON" userId="c917163b1fa4a578" providerId="LiveId" clId="{E75FFBBD-86BA-49CE-825C-4E49F18164BC}" dt="2025-06-27T14:05:51.757" v="66"/>
          <ac:spMkLst>
            <pc:docMk/>
            <pc:sldMk cId="2933612747" sldId="2123260104"/>
            <ac:spMk id="2" creationId="{DE1F6301-BE0E-856C-7288-0B231D5259A0}"/>
          </ac:spMkLst>
        </pc:spChg>
        <pc:spChg chg="mod">
          <ac:chgData name="Patrick MASSON" userId="c917163b1fa4a578" providerId="LiveId" clId="{E75FFBBD-86BA-49CE-825C-4E49F18164BC}" dt="2025-06-27T07:05:17.054" v="17"/>
          <ac:spMkLst>
            <pc:docMk/>
            <pc:sldMk cId="2933612747" sldId="2123260104"/>
            <ac:spMk id="6" creationId="{0C493098-A4C1-479F-A835-7F3FC0D13A1E}"/>
          </ac:spMkLst>
        </pc:spChg>
        <pc:spChg chg="mod">
          <ac:chgData name="Patrick MASSON" userId="c917163b1fa4a578" providerId="LiveId" clId="{E75FFBBD-86BA-49CE-825C-4E49F18164BC}" dt="2025-06-27T07:05:17.054" v="17"/>
          <ac:spMkLst>
            <pc:docMk/>
            <pc:sldMk cId="2933612747" sldId="2123260104"/>
            <ac:spMk id="7" creationId="{85EB4916-77FA-204F-5FD5-BFD468D0C668}"/>
          </ac:spMkLst>
        </pc:spChg>
        <pc:spChg chg="mod">
          <ac:chgData name="Patrick MASSON" userId="c917163b1fa4a578" providerId="LiveId" clId="{E75FFBBD-86BA-49CE-825C-4E49F18164BC}" dt="2025-06-27T07:05:17.054" v="17"/>
          <ac:spMkLst>
            <pc:docMk/>
            <pc:sldMk cId="2933612747" sldId="2123260104"/>
            <ac:spMk id="15" creationId="{AC08975A-8A51-AD2E-2623-BD2E88CFBF56}"/>
          </ac:spMkLst>
        </pc:spChg>
        <pc:spChg chg="mod">
          <ac:chgData name="Patrick MASSON" userId="c917163b1fa4a578" providerId="LiveId" clId="{E75FFBBD-86BA-49CE-825C-4E49F18164BC}" dt="2025-06-27T07:05:17.054" v="17"/>
          <ac:spMkLst>
            <pc:docMk/>
            <pc:sldMk cId="2933612747" sldId="2123260104"/>
            <ac:spMk id="16" creationId="{D238DA87-5EAE-3826-5588-5BE9E347E8E3}"/>
          </ac:spMkLst>
        </pc:spChg>
        <pc:spChg chg="mod">
          <ac:chgData name="Patrick MASSON" userId="c917163b1fa4a578" providerId="LiveId" clId="{E75FFBBD-86BA-49CE-825C-4E49F18164BC}" dt="2025-06-27T07:05:17.054" v="17"/>
          <ac:spMkLst>
            <pc:docMk/>
            <pc:sldMk cId="2933612747" sldId="2123260104"/>
            <ac:spMk id="18" creationId="{8288BBA4-FB15-5C6A-8343-A10EDB6850A1}"/>
          </ac:spMkLst>
        </pc:spChg>
        <pc:spChg chg="add mod">
          <ac:chgData name="Patrick MASSON" userId="c917163b1fa4a578" providerId="LiveId" clId="{E75FFBBD-86BA-49CE-825C-4E49F18164BC}" dt="2025-06-27T07:05:17.054" v="17"/>
          <ac:spMkLst>
            <pc:docMk/>
            <pc:sldMk cId="2933612747" sldId="2123260104"/>
            <ac:spMk id="19" creationId="{CE7638B7-DB97-2E8F-1AE7-309D811190B3}"/>
          </ac:spMkLst>
        </pc:spChg>
        <pc:spChg chg="del">
          <ac:chgData name="Patrick MASSON" userId="c917163b1fa4a578" providerId="LiveId" clId="{E75FFBBD-86BA-49CE-825C-4E49F18164BC}" dt="2025-06-27T07:05:16.828" v="16" actId="478"/>
          <ac:spMkLst>
            <pc:docMk/>
            <pc:sldMk cId="2933612747" sldId="2123260104"/>
            <ac:spMk id="63" creationId="{0E19323B-6414-7684-3FEE-07ABBC07A763}"/>
          </ac:spMkLst>
        </pc:spChg>
        <pc:grpChg chg="del">
          <ac:chgData name="Patrick MASSON" userId="c917163b1fa4a578" providerId="LiveId" clId="{E75FFBBD-86BA-49CE-825C-4E49F18164BC}" dt="2025-06-27T07:05:16.828" v="16" actId="478"/>
          <ac:grpSpMkLst>
            <pc:docMk/>
            <pc:sldMk cId="2933612747" sldId="2123260104"/>
            <ac:grpSpMk id="2" creationId="{100E989C-A436-D4B9-C0F2-CFB550A72393}"/>
          </ac:grpSpMkLst>
        </pc:grpChg>
        <pc:grpChg chg="add mod">
          <ac:chgData name="Patrick MASSON" userId="c917163b1fa4a578" providerId="LiveId" clId="{E75FFBBD-86BA-49CE-825C-4E49F18164BC}" dt="2025-06-27T07:05:17.054" v="17"/>
          <ac:grpSpMkLst>
            <pc:docMk/>
            <pc:sldMk cId="2933612747" sldId="2123260104"/>
            <ac:grpSpMk id="4" creationId="{8C0D90F5-E1D5-3DED-A9ED-32D3B00D30A4}"/>
          </ac:grpSpMkLst>
        </pc:grpChg>
      </pc:sldChg>
      <pc:sldChg chg="addSp modSp">
        <pc:chgData name="Patrick MASSON" userId="c917163b1fa4a578" providerId="LiveId" clId="{E75FFBBD-86BA-49CE-825C-4E49F18164BC}" dt="2025-06-27T14:06:09.509" v="80"/>
        <pc:sldMkLst>
          <pc:docMk/>
          <pc:sldMk cId="2608554503" sldId="2123260105"/>
        </pc:sldMkLst>
        <pc:spChg chg="add mod">
          <ac:chgData name="Patrick MASSON" userId="c917163b1fa4a578" providerId="LiveId" clId="{E75FFBBD-86BA-49CE-825C-4E49F18164BC}" dt="2025-06-27T14:06:09.509" v="80"/>
          <ac:spMkLst>
            <pc:docMk/>
            <pc:sldMk cId="2608554503" sldId="2123260105"/>
            <ac:spMk id="3" creationId="{A2B8A069-AD3B-8353-4416-9C6878AF56F5}"/>
          </ac:spMkLst>
        </pc:spChg>
      </pc:sldChg>
      <pc:sldChg chg="addSp modSp mod">
        <pc:chgData name="Patrick MASSON" userId="c917163b1fa4a578" providerId="LiveId" clId="{E75FFBBD-86BA-49CE-825C-4E49F18164BC}" dt="2025-06-27T14:06:45.962" v="90" actId="20577"/>
        <pc:sldMkLst>
          <pc:docMk/>
          <pc:sldMk cId="2554624345" sldId="2123260106"/>
        </pc:sldMkLst>
        <pc:spChg chg="add mod">
          <ac:chgData name="Patrick MASSON" userId="c917163b1fa4a578" providerId="LiveId" clId="{E75FFBBD-86BA-49CE-825C-4E49F18164BC}" dt="2025-06-27T14:06:45.962" v="90" actId="20577"/>
          <ac:spMkLst>
            <pc:docMk/>
            <pc:sldMk cId="2554624345" sldId="2123260106"/>
            <ac:spMk id="3" creationId="{8DE9E2C7-172A-ECAE-EBE7-94F9BD220628}"/>
          </ac:spMkLst>
        </pc:spChg>
      </pc:sldChg>
      <pc:sldChg chg="addSp modSp mod">
        <pc:chgData name="Patrick MASSON" userId="c917163b1fa4a578" providerId="LiveId" clId="{E75FFBBD-86BA-49CE-825C-4E49F18164BC}" dt="2025-06-27T14:05:01.468" v="44" actId="20577"/>
        <pc:sldMkLst>
          <pc:docMk/>
          <pc:sldMk cId="2321301713" sldId="2123260109"/>
        </pc:sldMkLst>
        <pc:spChg chg="add mod">
          <ac:chgData name="Patrick MASSON" userId="c917163b1fa4a578" providerId="LiveId" clId="{E75FFBBD-86BA-49CE-825C-4E49F18164BC}" dt="2025-06-27T14:04:47.687" v="35"/>
          <ac:spMkLst>
            <pc:docMk/>
            <pc:sldMk cId="2321301713" sldId="2123260109"/>
            <ac:spMk id="6" creationId="{407B7A46-C511-3259-06DF-C766CAF74D6F}"/>
          </ac:spMkLst>
        </pc:spChg>
        <pc:spChg chg="add mod">
          <ac:chgData name="Patrick MASSON" userId="c917163b1fa4a578" providerId="LiveId" clId="{E75FFBBD-86BA-49CE-825C-4E49F18164BC}" dt="2025-06-27T14:05:01.468" v="44" actId="20577"/>
          <ac:spMkLst>
            <pc:docMk/>
            <pc:sldMk cId="2321301713" sldId="2123260109"/>
            <ac:spMk id="10" creationId="{F0EBA99D-8CB9-05F0-198C-7FAE99B350AC}"/>
          </ac:spMkLst>
        </pc:spChg>
      </pc:sldChg>
      <pc:sldChg chg="addSp modSp">
        <pc:chgData name="Patrick MASSON" userId="c917163b1fa4a578" providerId="LiveId" clId="{E75FFBBD-86BA-49CE-825C-4E49F18164BC}" dt="2025-06-27T14:05:06.528" v="45"/>
        <pc:sldMkLst>
          <pc:docMk/>
          <pc:sldMk cId="2790484164" sldId="2123260110"/>
        </pc:sldMkLst>
        <pc:spChg chg="add mod">
          <ac:chgData name="Patrick MASSON" userId="c917163b1fa4a578" providerId="LiveId" clId="{E75FFBBD-86BA-49CE-825C-4E49F18164BC}" dt="2025-06-27T14:05:06.528" v="45"/>
          <ac:spMkLst>
            <pc:docMk/>
            <pc:sldMk cId="2790484164" sldId="2123260110"/>
            <ac:spMk id="6" creationId="{101B545B-07BE-0527-2D2B-0CA70179B950}"/>
          </ac:spMkLst>
        </pc:spChg>
      </pc:sldChg>
      <pc:sldChg chg="addSp modSp mod">
        <pc:chgData name="Patrick MASSON" userId="c917163b1fa4a578" providerId="LiveId" clId="{E75FFBBD-86BA-49CE-825C-4E49F18164BC}" dt="2025-06-27T14:08:13.990" v="132" actId="20577"/>
        <pc:sldMkLst>
          <pc:docMk/>
          <pc:sldMk cId="3745900648" sldId="2123260111"/>
        </pc:sldMkLst>
        <pc:spChg chg="add mod">
          <ac:chgData name="Patrick MASSON" userId="c917163b1fa4a578" providerId="LiveId" clId="{E75FFBBD-86BA-49CE-825C-4E49F18164BC}" dt="2025-06-27T14:08:13.990" v="132" actId="20577"/>
          <ac:spMkLst>
            <pc:docMk/>
            <pc:sldMk cId="3745900648" sldId="2123260111"/>
            <ac:spMk id="6" creationId="{C2AA5E61-415A-8A83-3681-EC7D41C9D7D2}"/>
          </ac:spMkLst>
        </pc:spChg>
      </pc:sldChg>
      <pc:sldChg chg="addSp modSp">
        <pc:chgData name="Patrick MASSON" userId="c917163b1fa4a578" providerId="LiveId" clId="{E75FFBBD-86BA-49CE-825C-4E49F18164BC}" dt="2025-06-27T14:08:21.354" v="134"/>
        <pc:sldMkLst>
          <pc:docMk/>
          <pc:sldMk cId="3462714575" sldId="2123260112"/>
        </pc:sldMkLst>
        <pc:spChg chg="add mod">
          <ac:chgData name="Patrick MASSON" userId="c917163b1fa4a578" providerId="LiveId" clId="{E75FFBBD-86BA-49CE-825C-4E49F18164BC}" dt="2025-06-27T14:08:21.354" v="134"/>
          <ac:spMkLst>
            <pc:docMk/>
            <pc:sldMk cId="3462714575" sldId="2123260112"/>
            <ac:spMk id="6" creationId="{2E55C9BD-36A4-38A7-51D5-4991CA19EAD8}"/>
          </ac:spMkLst>
        </pc:spChg>
      </pc:sldChg>
      <pc:sldChg chg="addSp delSp modSp del mod">
        <pc:chgData name="Patrick MASSON" userId="c917163b1fa4a578" providerId="LiveId" clId="{E75FFBBD-86BA-49CE-825C-4E49F18164BC}" dt="2025-06-27T07:05:01.386" v="13" actId="47"/>
        <pc:sldMkLst>
          <pc:docMk/>
          <pc:sldMk cId="2446068519" sldId="2123260114"/>
        </pc:sldMkLst>
        <pc:spChg chg="mod">
          <ac:chgData name="Patrick MASSON" userId="c917163b1fa4a578" providerId="LiveId" clId="{E75FFBBD-86BA-49CE-825C-4E49F18164BC}" dt="2025-06-26T14:17:01.498" v="10"/>
          <ac:spMkLst>
            <pc:docMk/>
            <pc:sldMk cId="2446068519" sldId="2123260114"/>
            <ac:spMk id="6" creationId="{DB6EBF76-1AE4-7D9C-CC79-8EF097D759C3}"/>
          </ac:spMkLst>
        </pc:spChg>
        <pc:spChg chg="mod">
          <ac:chgData name="Patrick MASSON" userId="c917163b1fa4a578" providerId="LiveId" clId="{E75FFBBD-86BA-49CE-825C-4E49F18164BC}" dt="2025-06-26T14:17:01.498" v="10"/>
          <ac:spMkLst>
            <pc:docMk/>
            <pc:sldMk cId="2446068519" sldId="2123260114"/>
            <ac:spMk id="7" creationId="{A3038A7F-2877-55AA-4DA5-CAF6C58FDBB2}"/>
          </ac:spMkLst>
        </pc:spChg>
        <pc:spChg chg="mod">
          <ac:chgData name="Patrick MASSON" userId="c917163b1fa4a578" providerId="LiveId" clId="{E75FFBBD-86BA-49CE-825C-4E49F18164BC}" dt="2025-06-26T14:17:01.498" v="10"/>
          <ac:spMkLst>
            <pc:docMk/>
            <pc:sldMk cId="2446068519" sldId="2123260114"/>
            <ac:spMk id="15" creationId="{956C8F2A-1BC7-3F12-73DE-D8E865E4A4CE}"/>
          </ac:spMkLst>
        </pc:spChg>
        <pc:spChg chg="mod">
          <ac:chgData name="Patrick MASSON" userId="c917163b1fa4a578" providerId="LiveId" clId="{E75FFBBD-86BA-49CE-825C-4E49F18164BC}" dt="2025-06-26T14:17:01.498" v="10"/>
          <ac:spMkLst>
            <pc:docMk/>
            <pc:sldMk cId="2446068519" sldId="2123260114"/>
            <ac:spMk id="16" creationId="{328F4DDB-46F4-44BA-9D50-E84C13BE9DDE}"/>
          </ac:spMkLst>
        </pc:spChg>
        <pc:spChg chg="mod">
          <ac:chgData name="Patrick MASSON" userId="c917163b1fa4a578" providerId="LiveId" clId="{E75FFBBD-86BA-49CE-825C-4E49F18164BC}" dt="2025-06-26T14:17:01.498" v="10"/>
          <ac:spMkLst>
            <pc:docMk/>
            <pc:sldMk cId="2446068519" sldId="2123260114"/>
            <ac:spMk id="18" creationId="{3C96D2B4-2B0A-0BE3-D563-AFD713653CDA}"/>
          </ac:spMkLst>
        </pc:spChg>
        <pc:spChg chg="add mod">
          <ac:chgData name="Patrick MASSON" userId="c917163b1fa4a578" providerId="LiveId" clId="{E75FFBBD-86BA-49CE-825C-4E49F18164BC}" dt="2025-06-26T14:17:01.498" v="10"/>
          <ac:spMkLst>
            <pc:docMk/>
            <pc:sldMk cId="2446068519" sldId="2123260114"/>
            <ac:spMk id="19" creationId="{6B3E57F8-6FBE-AEBA-89AD-F257D67033D0}"/>
          </ac:spMkLst>
        </pc:spChg>
        <pc:spChg chg="del">
          <ac:chgData name="Patrick MASSON" userId="c917163b1fa4a578" providerId="LiveId" clId="{E75FFBBD-86BA-49CE-825C-4E49F18164BC}" dt="2025-06-26T14:17:01.280" v="9" actId="478"/>
          <ac:spMkLst>
            <pc:docMk/>
            <pc:sldMk cId="2446068519" sldId="2123260114"/>
            <ac:spMk id="63" creationId="{0E19323B-6414-7684-3FEE-07ABBC07A763}"/>
          </ac:spMkLst>
        </pc:spChg>
        <pc:grpChg chg="del">
          <ac:chgData name="Patrick MASSON" userId="c917163b1fa4a578" providerId="LiveId" clId="{E75FFBBD-86BA-49CE-825C-4E49F18164BC}" dt="2025-06-26T14:17:01.280" v="9" actId="478"/>
          <ac:grpSpMkLst>
            <pc:docMk/>
            <pc:sldMk cId="2446068519" sldId="2123260114"/>
            <ac:grpSpMk id="2" creationId="{100E989C-A436-D4B9-C0F2-CFB550A72393}"/>
          </ac:grpSpMkLst>
        </pc:grpChg>
        <pc:grpChg chg="add mod">
          <ac:chgData name="Patrick MASSON" userId="c917163b1fa4a578" providerId="LiveId" clId="{E75FFBBD-86BA-49CE-825C-4E49F18164BC}" dt="2025-06-26T14:17:01.498" v="10"/>
          <ac:grpSpMkLst>
            <pc:docMk/>
            <pc:sldMk cId="2446068519" sldId="2123260114"/>
            <ac:grpSpMk id="4" creationId="{45D52874-03CF-9FEB-CDB3-F80180F97614}"/>
          </ac:grpSpMkLst>
        </pc:grpChg>
      </pc:sldChg>
      <pc:sldChg chg="addSp delSp modSp add mod">
        <pc:chgData name="Patrick MASSON" userId="c917163b1fa4a578" providerId="LiveId" clId="{E75FFBBD-86BA-49CE-825C-4E49F18164BC}" dt="2025-06-27T14:04:06.692" v="34"/>
        <pc:sldMkLst>
          <pc:docMk/>
          <pc:sldMk cId="970572031" sldId="2123260115"/>
        </pc:sldMkLst>
        <pc:spChg chg="add mod">
          <ac:chgData name="Patrick MASSON" userId="c917163b1fa4a578" providerId="LiveId" clId="{E75FFBBD-86BA-49CE-825C-4E49F18164BC}" dt="2025-06-27T14:04:06.692" v="34"/>
          <ac:spMkLst>
            <pc:docMk/>
            <pc:sldMk cId="970572031" sldId="2123260115"/>
            <ac:spMk id="2" creationId="{B9C6BB7E-80F9-EFC7-F150-E19F5767B945}"/>
          </ac:spMkLst>
        </pc:spChg>
        <pc:spChg chg="del">
          <ac:chgData name="Patrick MASSON" userId="c917163b1fa4a578" providerId="LiveId" clId="{E75FFBBD-86BA-49CE-825C-4E49F18164BC}" dt="2025-06-26T14:16:12.422" v="3" actId="478"/>
          <ac:spMkLst>
            <pc:docMk/>
            <pc:sldMk cId="970572031" sldId="2123260115"/>
            <ac:spMk id="2" creationId="{C81A2C20-05EA-AE88-33E3-15F8A78D2F24}"/>
          </ac:spMkLst>
        </pc:spChg>
        <pc:spChg chg="mod">
          <ac:chgData name="Patrick MASSON" userId="c917163b1fa4a578" providerId="LiveId" clId="{E75FFBBD-86BA-49CE-825C-4E49F18164BC}" dt="2025-06-26T14:16:12.649" v="4"/>
          <ac:spMkLst>
            <pc:docMk/>
            <pc:sldMk cId="970572031" sldId="2123260115"/>
            <ac:spMk id="5" creationId="{2983710D-12C9-6C14-B9EE-1EB1DC4AF888}"/>
          </ac:spMkLst>
        </pc:spChg>
        <pc:spChg chg="mod">
          <ac:chgData name="Patrick MASSON" userId="c917163b1fa4a578" providerId="LiveId" clId="{E75FFBBD-86BA-49CE-825C-4E49F18164BC}" dt="2025-06-26T14:16:12.649" v="4"/>
          <ac:spMkLst>
            <pc:docMk/>
            <pc:sldMk cId="970572031" sldId="2123260115"/>
            <ac:spMk id="7" creationId="{C0A34A93-68E6-C7E6-7B34-C84EAC15F778}"/>
          </ac:spMkLst>
        </pc:spChg>
        <pc:spChg chg="mod">
          <ac:chgData name="Patrick MASSON" userId="c917163b1fa4a578" providerId="LiveId" clId="{E75FFBBD-86BA-49CE-825C-4E49F18164BC}" dt="2025-06-26T14:16:12.649" v="4"/>
          <ac:spMkLst>
            <pc:docMk/>
            <pc:sldMk cId="970572031" sldId="2123260115"/>
            <ac:spMk id="10" creationId="{622A2984-252F-CD2B-47CB-B73520786082}"/>
          </ac:spMkLst>
        </pc:spChg>
        <pc:spChg chg="mod">
          <ac:chgData name="Patrick MASSON" userId="c917163b1fa4a578" providerId="LiveId" clId="{E75FFBBD-86BA-49CE-825C-4E49F18164BC}" dt="2025-06-26T14:16:12.649" v="4"/>
          <ac:spMkLst>
            <pc:docMk/>
            <pc:sldMk cId="970572031" sldId="2123260115"/>
            <ac:spMk id="11" creationId="{3F336B67-21FB-E24A-AE29-8FB78DE5FEDF}"/>
          </ac:spMkLst>
        </pc:spChg>
        <pc:spChg chg="mod">
          <ac:chgData name="Patrick MASSON" userId="c917163b1fa4a578" providerId="LiveId" clId="{E75FFBBD-86BA-49CE-825C-4E49F18164BC}" dt="2025-06-26T14:16:12.649" v="4"/>
          <ac:spMkLst>
            <pc:docMk/>
            <pc:sldMk cId="970572031" sldId="2123260115"/>
            <ac:spMk id="12" creationId="{99FB18CA-C35F-0BBA-A6A9-58FCC79982FC}"/>
          </ac:spMkLst>
        </pc:spChg>
        <pc:spChg chg="add mod">
          <ac:chgData name="Patrick MASSON" userId="c917163b1fa4a578" providerId="LiveId" clId="{E75FFBBD-86BA-49CE-825C-4E49F18164BC}" dt="2025-06-26T14:16:12.649" v="4"/>
          <ac:spMkLst>
            <pc:docMk/>
            <pc:sldMk cId="970572031" sldId="2123260115"/>
            <ac:spMk id="14" creationId="{DACC639A-A706-65EF-1E3D-43C386FBF5D9}"/>
          </ac:spMkLst>
        </pc:spChg>
        <pc:spChg chg="add mod">
          <ac:chgData name="Patrick MASSON" userId="c917163b1fa4a578" providerId="LiveId" clId="{E75FFBBD-86BA-49CE-825C-4E49F18164BC}" dt="2025-06-27T14:04:06.692" v="34"/>
          <ac:spMkLst>
            <pc:docMk/>
            <pc:sldMk cId="970572031" sldId="2123260115"/>
            <ac:spMk id="15" creationId="{2AE74822-86B6-97BB-EBF1-D5A7B0CF2AEB}"/>
          </ac:spMkLst>
        </pc:spChg>
        <pc:grpChg chg="add mod">
          <ac:chgData name="Patrick MASSON" userId="c917163b1fa4a578" providerId="LiveId" clId="{E75FFBBD-86BA-49CE-825C-4E49F18164BC}" dt="2025-06-26T14:16:12.649" v="4"/>
          <ac:grpSpMkLst>
            <pc:docMk/>
            <pc:sldMk cId="970572031" sldId="2123260115"/>
            <ac:grpSpMk id="4" creationId="{E8AC206A-5B55-E133-758D-6750A7334B14}"/>
          </ac:grpSpMkLst>
        </pc:grpChg>
        <pc:grpChg chg="del">
          <ac:chgData name="Patrick MASSON" userId="c917163b1fa4a578" providerId="LiveId" clId="{E75FFBBD-86BA-49CE-825C-4E49F18164BC}" dt="2025-06-26T14:16:12.422" v="3" actId="478"/>
          <ac:grpSpMkLst>
            <pc:docMk/>
            <pc:sldMk cId="970572031" sldId="2123260115"/>
            <ac:grpSpMk id="43" creationId="{96AFF5B3-5DA6-4CE0-E404-DEE6C71F180F}"/>
          </ac:grpSpMkLst>
        </pc:grpChg>
      </pc:sldChg>
      <pc:sldChg chg="addSp delSp modSp add mod">
        <pc:chgData name="Patrick MASSON" userId="c917163b1fa4a578" providerId="LiveId" clId="{E75FFBBD-86BA-49CE-825C-4E49F18164BC}" dt="2025-06-27T14:04:01.165" v="33" actId="20577"/>
        <pc:sldMkLst>
          <pc:docMk/>
          <pc:sldMk cId="526821425" sldId="2123260116"/>
        </pc:sldMkLst>
        <pc:spChg chg="add mod">
          <ac:chgData name="Patrick MASSON" userId="c917163b1fa4a578" providerId="LiveId" clId="{E75FFBBD-86BA-49CE-825C-4E49F18164BC}" dt="2025-06-27T14:04:01.165" v="33" actId="20577"/>
          <ac:spMkLst>
            <pc:docMk/>
            <pc:sldMk cId="526821425" sldId="2123260116"/>
            <ac:spMk id="2" creationId="{191C6F89-1CAA-F13F-BD83-1D96FF027D7C}"/>
          </ac:spMkLst>
        </pc:spChg>
        <pc:spChg chg="del">
          <ac:chgData name="Patrick MASSON" userId="c917163b1fa4a578" providerId="LiveId" clId="{E75FFBBD-86BA-49CE-825C-4E49F18164BC}" dt="2025-06-26T14:16:18.586" v="5" actId="478"/>
          <ac:spMkLst>
            <pc:docMk/>
            <pc:sldMk cId="526821425" sldId="2123260116"/>
            <ac:spMk id="2" creationId="{1E73937B-793C-CC6F-90DE-506C6A064410}"/>
          </ac:spMkLst>
        </pc:spChg>
        <pc:spChg chg="mod">
          <ac:chgData name="Patrick MASSON" userId="c917163b1fa4a578" providerId="LiveId" clId="{E75FFBBD-86BA-49CE-825C-4E49F18164BC}" dt="2025-06-26T14:16:18.691" v="6"/>
          <ac:spMkLst>
            <pc:docMk/>
            <pc:sldMk cId="526821425" sldId="2123260116"/>
            <ac:spMk id="5" creationId="{D86704C2-E016-B929-1A37-54289A60B47A}"/>
          </ac:spMkLst>
        </pc:spChg>
        <pc:spChg chg="mod">
          <ac:chgData name="Patrick MASSON" userId="c917163b1fa4a578" providerId="LiveId" clId="{E75FFBBD-86BA-49CE-825C-4E49F18164BC}" dt="2025-06-26T14:16:18.691" v="6"/>
          <ac:spMkLst>
            <pc:docMk/>
            <pc:sldMk cId="526821425" sldId="2123260116"/>
            <ac:spMk id="10" creationId="{9C5B8D6F-6AFD-4F44-C977-2D1D3530EB1C}"/>
          </ac:spMkLst>
        </pc:spChg>
        <pc:spChg chg="mod">
          <ac:chgData name="Patrick MASSON" userId="c917163b1fa4a578" providerId="LiveId" clId="{E75FFBBD-86BA-49CE-825C-4E49F18164BC}" dt="2025-06-26T14:16:18.691" v="6"/>
          <ac:spMkLst>
            <pc:docMk/>
            <pc:sldMk cId="526821425" sldId="2123260116"/>
            <ac:spMk id="12" creationId="{F4A81B25-1BC7-90D2-BBD2-AD732E076E48}"/>
          </ac:spMkLst>
        </pc:spChg>
        <pc:spChg chg="mod">
          <ac:chgData name="Patrick MASSON" userId="c917163b1fa4a578" providerId="LiveId" clId="{E75FFBBD-86BA-49CE-825C-4E49F18164BC}" dt="2025-06-26T14:16:18.691" v="6"/>
          <ac:spMkLst>
            <pc:docMk/>
            <pc:sldMk cId="526821425" sldId="2123260116"/>
            <ac:spMk id="19" creationId="{BCC6B375-35AB-BD31-37BF-ED6BF36ABF8B}"/>
          </ac:spMkLst>
        </pc:spChg>
        <pc:spChg chg="mod">
          <ac:chgData name="Patrick MASSON" userId="c917163b1fa4a578" providerId="LiveId" clId="{E75FFBBD-86BA-49CE-825C-4E49F18164BC}" dt="2025-06-26T14:16:18.691" v="6"/>
          <ac:spMkLst>
            <pc:docMk/>
            <pc:sldMk cId="526821425" sldId="2123260116"/>
            <ac:spMk id="20" creationId="{2D111658-E64C-D119-B023-3E11947962F4}"/>
          </ac:spMkLst>
        </pc:spChg>
        <pc:spChg chg="add mod">
          <ac:chgData name="Patrick MASSON" userId="c917163b1fa4a578" providerId="LiveId" clId="{E75FFBBD-86BA-49CE-825C-4E49F18164BC}" dt="2025-06-26T14:16:18.691" v="6"/>
          <ac:spMkLst>
            <pc:docMk/>
            <pc:sldMk cId="526821425" sldId="2123260116"/>
            <ac:spMk id="22" creationId="{AC858E85-EABA-625E-C9AC-1F17B3489F93}"/>
          </ac:spMkLst>
        </pc:spChg>
        <pc:grpChg chg="add mod">
          <ac:chgData name="Patrick MASSON" userId="c917163b1fa4a578" providerId="LiveId" clId="{E75FFBBD-86BA-49CE-825C-4E49F18164BC}" dt="2025-06-26T14:16:18.691" v="6"/>
          <ac:grpSpMkLst>
            <pc:docMk/>
            <pc:sldMk cId="526821425" sldId="2123260116"/>
            <ac:grpSpMk id="4" creationId="{445DC6BE-7634-66C4-1DEC-50E75E22C279}"/>
          </ac:grpSpMkLst>
        </pc:grpChg>
        <pc:grpChg chg="del">
          <ac:chgData name="Patrick MASSON" userId="c917163b1fa4a578" providerId="LiveId" clId="{E75FFBBD-86BA-49CE-825C-4E49F18164BC}" dt="2025-06-26T14:16:18.586" v="5" actId="478"/>
          <ac:grpSpMkLst>
            <pc:docMk/>
            <pc:sldMk cId="526821425" sldId="2123260116"/>
            <ac:grpSpMk id="13" creationId="{6DF39173-2583-D27D-16EC-68C4F7DA6E2E}"/>
          </ac:grpSpMkLst>
        </pc:grpChg>
      </pc:sldChg>
      <pc:sldChg chg="addSp delSp modSp add mod">
        <pc:chgData name="Patrick MASSON" userId="c917163b1fa4a578" providerId="LiveId" clId="{E75FFBBD-86BA-49CE-825C-4E49F18164BC}" dt="2025-06-27T14:05:47.747" v="65" actId="20577"/>
        <pc:sldMkLst>
          <pc:docMk/>
          <pc:sldMk cId="351611810" sldId="2123260117"/>
        </pc:sldMkLst>
        <pc:spChg chg="add mod">
          <ac:chgData name="Patrick MASSON" userId="c917163b1fa4a578" providerId="LiveId" clId="{E75FFBBD-86BA-49CE-825C-4E49F18164BC}" dt="2025-06-27T14:05:47.747" v="65" actId="20577"/>
          <ac:spMkLst>
            <pc:docMk/>
            <pc:sldMk cId="351611810" sldId="2123260117"/>
            <ac:spMk id="2" creationId="{0A332564-4911-E19B-5873-0221BD67C14B}"/>
          </ac:spMkLst>
        </pc:spChg>
        <pc:spChg chg="mod">
          <ac:chgData name="Patrick MASSON" userId="c917163b1fa4a578" providerId="LiveId" clId="{E75FFBBD-86BA-49CE-825C-4E49F18164BC}" dt="2025-06-27T07:05:13.297" v="15"/>
          <ac:spMkLst>
            <pc:docMk/>
            <pc:sldMk cId="351611810" sldId="2123260117"/>
            <ac:spMk id="5" creationId="{F1C3CC35-2997-DA41-CEC4-8A0A172EA0B1}"/>
          </ac:spMkLst>
        </pc:spChg>
        <pc:spChg chg="mod">
          <ac:chgData name="Patrick MASSON" userId="c917163b1fa4a578" providerId="LiveId" clId="{E75FFBBD-86BA-49CE-825C-4E49F18164BC}" dt="2025-06-27T07:05:13.297" v="15"/>
          <ac:spMkLst>
            <pc:docMk/>
            <pc:sldMk cId="351611810" sldId="2123260117"/>
            <ac:spMk id="6" creationId="{1529116A-8421-5B10-B4A5-6270D79DBC82}"/>
          </ac:spMkLst>
        </pc:spChg>
        <pc:spChg chg="mod">
          <ac:chgData name="Patrick MASSON" userId="c917163b1fa4a578" providerId="LiveId" clId="{E75FFBBD-86BA-49CE-825C-4E49F18164BC}" dt="2025-06-27T07:05:13.297" v="15"/>
          <ac:spMkLst>
            <pc:docMk/>
            <pc:sldMk cId="351611810" sldId="2123260117"/>
            <ac:spMk id="7" creationId="{A8844477-D950-E560-DE6A-357BB11EDD82}"/>
          </ac:spMkLst>
        </pc:spChg>
        <pc:spChg chg="mod">
          <ac:chgData name="Patrick MASSON" userId="c917163b1fa4a578" providerId="LiveId" clId="{E75FFBBD-86BA-49CE-825C-4E49F18164BC}" dt="2025-06-27T07:05:13.297" v="15"/>
          <ac:spMkLst>
            <pc:docMk/>
            <pc:sldMk cId="351611810" sldId="2123260117"/>
            <ac:spMk id="10" creationId="{712BACC6-19E3-4744-3133-7421635D7577}"/>
          </ac:spMkLst>
        </pc:spChg>
        <pc:spChg chg="mod">
          <ac:chgData name="Patrick MASSON" userId="c917163b1fa4a578" providerId="LiveId" clId="{E75FFBBD-86BA-49CE-825C-4E49F18164BC}" dt="2025-06-27T07:05:13.297" v="15"/>
          <ac:spMkLst>
            <pc:docMk/>
            <pc:sldMk cId="351611810" sldId="2123260117"/>
            <ac:spMk id="13" creationId="{C7E1CDF7-5811-3AA9-4E60-3ABDA7F224C5}"/>
          </ac:spMkLst>
        </pc:spChg>
        <pc:spChg chg="add mod">
          <ac:chgData name="Patrick MASSON" userId="c917163b1fa4a578" providerId="LiveId" clId="{E75FFBBD-86BA-49CE-825C-4E49F18164BC}" dt="2025-06-27T07:05:13.297" v="15"/>
          <ac:spMkLst>
            <pc:docMk/>
            <pc:sldMk cId="351611810" sldId="2123260117"/>
            <ac:spMk id="14" creationId="{1487BF9F-1044-EAC3-559E-860E43A270AF}"/>
          </ac:spMkLst>
        </pc:spChg>
        <pc:spChg chg="del">
          <ac:chgData name="Patrick MASSON" userId="c917163b1fa4a578" providerId="LiveId" clId="{E75FFBBD-86BA-49CE-825C-4E49F18164BC}" dt="2025-06-27T07:05:13.072" v="14" actId="478"/>
          <ac:spMkLst>
            <pc:docMk/>
            <pc:sldMk cId="351611810" sldId="2123260117"/>
            <ac:spMk id="63" creationId="{8864EEB3-679E-851C-5811-7C1425795B85}"/>
          </ac:spMkLst>
        </pc:spChg>
        <pc:grpChg chg="del">
          <ac:chgData name="Patrick MASSON" userId="c917163b1fa4a578" providerId="LiveId" clId="{E75FFBBD-86BA-49CE-825C-4E49F18164BC}" dt="2025-06-27T07:05:13.072" v="14" actId="478"/>
          <ac:grpSpMkLst>
            <pc:docMk/>
            <pc:sldMk cId="351611810" sldId="2123260117"/>
            <ac:grpSpMk id="2" creationId="{0B906837-C1EF-DE0E-9481-5CF9D6477AB4}"/>
          </ac:grpSpMkLst>
        </pc:grpChg>
        <pc:grpChg chg="add mod">
          <ac:chgData name="Patrick MASSON" userId="c917163b1fa4a578" providerId="LiveId" clId="{E75FFBBD-86BA-49CE-825C-4E49F18164BC}" dt="2025-06-27T07:05:13.297" v="15"/>
          <ac:grpSpMkLst>
            <pc:docMk/>
            <pc:sldMk cId="351611810" sldId="2123260117"/>
            <ac:grpSpMk id="4" creationId="{38930556-C2D2-261D-38E8-5D4CB6816843}"/>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32CB-4222-B508-BF28940CE894}"/>
              </c:ext>
            </c:extLst>
          </c:dPt>
          <c:dPt>
            <c:idx val="1"/>
            <c:bubble3D val="0"/>
            <c:explosion val="7"/>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32CB-4222-B508-BF28940CE894}"/>
              </c:ext>
            </c:extLst>
          </c:dPt>
          <c:val>
            <c:numRef>
              <c:f>'Gender Distribution'!$C$2:$C$3</c:f>
              <c:numCache>
                <c:formatCode>General</c:formatCode>
                <c:ptCount val="2"/>
                <c:pt idx="0">
                  <c:v>73</c:v>
                </c:pt>
                <c:pt idx="1">
                  <c:v>27</c:v>
                </c:pt>
              </c:numCache>
            </c:numRef>
          </c:val>
          <c:extLst>
            <c:ext xmlns:c16="http://schemas.microsoft.com/office/drawing/2014/chart" uri="{C3380CC4-5D6E-409C-BE32-E72D297353CC}">
              <c16:uniqueId val="{00000004-32CB-4222-B508-BF28940CE8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1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274-42D0-A9C9-301857D13BD4}"/>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274-42D0-A9C9-301857D13BD4}"/>
              </c:ext>
            </c:extLst>
          </c:dPt>
          <c:val>
            <c:numRef>
              <c:f>'Gender Distribution'!$C$2:$C$3</c:f>
              <c:numCache>
                <c:formatCode>General</c:formatCode>
                <c:ptCount val="2"/>
                <c:pt idx="0">
                  <c:v>7</c:v>
                </c:pt>
                <c:pt idx="1">
                  <c:v>1</c:v>
                </c:pt>
              </c:numCache>
            </c:numRef>
          </c:val>
          <c:extLst>
            <c:ext xmlns:c16="http://schemas.microsoft.com/office/drawing/2014/chart" uri="{C3380CC4-5D6E-409C-BE32-E72D297353CC}">
              <c16:uniqueId val="{00000004-7274-42D0-A9C9-301857D13BD4}"/>
            </c:ext>
          </c:extLst>
        </c:ser>
        <c:dLbls>
          <c:showLegendKey val="0"/>
          <c:showVal val="0"/>
          <c:showCatName val="0"/>
          <c:showSerName val="0"/>
          <c:showPercent val="0"/>
          <c:showBubbleSize val="0"/>
          <c:showLeaderLines val="1"/>
        </c:dLbls>
        <c:firstSliceAng val="32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val>
            <c:numRef>
              <c:f>Feuil1!$E$6:$E$8</c:f>
              <c:numCache>
                <c:formatCode>General</c:formatCode>
                <c:ptCount val="3"/>
                <c:pt idx="0">
                  <c:v>24</c:v>
                </c:pt>
                <c:pt idx="1">
                  <c:v>83</c:v>
                </c:pt>
                <c:pt idx="2">
                  <c:v>5</c:v>
                </c:pt>
              </c:numCache>
            </c:numRef>
          </c:val>
          <c:extLst>
            <c:ext xmlns:c16="http://schemas.microsoft.com/office/drawing/2014/chart" uri="{C3380CC4-5D6E-409C-BE32-E72D297353CC}">
              <c16:uniqueId val="{00000000-D1CB-4888-B533-D2B297F1854B}"/>
            </c:ext>
          </c:extLst>
        </c:ser>
        <c:dLbls>
          <c:showLegendKey val="0"/>
          <c:showVal val="0"/>
          <c:showCatName val="0"/>
          <c:showSerName val="0"/>
          <c:showPercent val="0"/>
          <c:showBubbleSize val="0"/>
        </c:dLbls>
        <c:gapWidth val="66"/>
        <c:overlap val="-24"/>
        <c:axId val="1237622256"/>
        <c:axId val="1237616976"/>
      </c:barChart>
      <c:catAx>
        <c:axId val="1237622256"/>
        <c:scaling>
          <c:orientation val="minMax"/>
        </c:scaling>
        <c:delete val="1"/>
        <c:axPos val="b"/>
        <c:majorTickMark val="out"/>
        <c:minorTickMark val="none"/>
        <c:tickLblPos val="nextTo"/>
        <c:crossAx val="1237616976"/>
        <c:crosses val="autoZero"/>
        <c:auto val="1"/>
        <c:lblAlgn val="ctr"/>
        <c:lblOffset val="100"/>
        <c:noMultiLvlLbl val="0"/>
      </c:catAx>
      <c:valAx>
        <c:axId val="123761697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37622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errBars>
            <c:errBarType val="plus"/>
            <c:errValType val="cust"/>
            <c:noEndCap val="0"/>
            <c:plus>
              <c:numRef>
                <c:f>Feuil1!$O$23:$O$25</c:f>
                <c:numCache>
                  <c:formatCode>General</c:formatCode>
                  <c:ptCount val="3"/>
                  <c:pt idx="0">
                    <c:v>14.2</c:v>
                  </c:pt>
                  <c:pt idx="1">
                    <c:v>27.2</c:v>
                  </c:pt>
                  <c:pt idx="2">
                    <c:v>0</c:v>
                  </c:pt>
                </c:numCache>
              </c:numRef>
            </c:plus>
            <c:minus>
              <c:numLit>
                <c:formatCode>General</c:formatCode>
                <c:ptCount val="1"/>
                <c:pt idx="0">
                  <c:v>1</c:v>
                </c:pt>
              </c:numLit>
            </c:minus>
            <c:spPr>
              <a:noFill/>
              <a:ln w="19050" cap="flat" cmpd="sng" algn="ctr">
                <a:solidFill>
                  <a:srgbClr val="140032"/>
                </a:solidFill>
                <a:round/>
              </a:ln>
              <a:effectLst/>
            </c:spPr>
          </c:errBars>
          <c:val>
            <c:numRef>
              <c:f>Feuil1!$N$23:$N$25</c:f>
              <c:numCache>
                <c:formatCode>General</c:formatCode>
                <c:ptCount val="3"/>
                <c:pt idx="0">
                  <c:v>47.3</c:v>
                </c:pt>
                <c:pt idx="1">
                  <c:v>66.599999999999994</c:v>
                </c:pt>
                <c:pt idx="2">
                  <c:v>100</c:v>
                </c:pt>
              </c:numCache>
            </c:numRef>
          </c:val>
          <c:extLst>
            <c:ext xmlns:c16="http://schemas.microsoft.com/office/drawing/2014/chart" uri="{C3380CC4-5D6E-409C-BE32-E72D297353CC}">
              <c16:uniqueId val="{00000000-ACB1-4918-8CF5-15A2555D47BD}"/>
            </c:ext>
          </c:extLst>
        </c:ser>
        <c:dLbls>
          <c:showLegendKey val="0"/>
          <c:showVal val="0"/>
          <c:showCatName val="0"/>
          <c:showSerName val="0"/>
          <c:showPercent val="0"/>
          <c:showBubbleSize val="0"/>
        </c:dLbls>
        <c:gapWidth val="100"/>
        <c:overlap val="-24"/>
        <c:axId val="1237638576"/>
        <c:axId val="1237640496"/>
      </c:barChart>
      <c:catAx>
        <c:axId val="1237638576"/>
        <c:scaling>
          <c:orientation val="minMax"/>
        </c:scaling>
        <c:delete val="1"/>
        <c:axPos val="b"/>
        <c:numFmt formatCode="General" sourceLinked="1"/>
        <c:majorTickMark val="none"/>
        <c:minorTickMark val="none"/>
        <c:tickLblPos val="nextTo"/>
        <c:crossAx val="1237640496"/>
        <c:crosses val="autoZero"/>
        <c:auto val="1"/>
        <c:lblAlgn val="ctr"/>
        <c:lblOffset val="100"/>
        <c:noMultiLvlLbl val="0"/>
      </c:catAx>
      <c:valAx>
        <c:axId val="1237640496"/>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37638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errBars>
            <c:errBarType val="plus"/>
            <c:errValType val="cust"/>
            <c:noEndCap val="0"/>
            <c:plus>
              <c:numRef>
                <c:f>Feuil1!$L$30:$L$33</c:f>
                <c:numCache>
                  <c:formatCode>General</c:formatCode>
                  <c:ptCount val="4"/>
                  <c:pt idx="0">
                    <c:v>15.8</c:v>
                  </c:pt>
                  <c:pt idx="1">
                    <c:v>0</c:v>
                  </c:pt>
                  <c:pt idx="2">
                    <c:v>11.2</c:v>
                  </c:pt>
                  <c:pt idx="3">
                    <c:v>19.2</c:v>
                  </c:pt>
                </c:numCache>
              </c:numRef>
            </c:plus>
            <c:minus>
              <c:numLit>
                <c:formatCode>General</c:formatCode>
                <c:ptCount val="1"/>
                <c:pt idx="0">
                  <c:v>1</c:v>
                </c:pt>
              </c:numLit>
            </c:minus>
            <c:spPr>
              <a:noFill/>
              <a:ln w="19050" cap="flat" cmpd="sng" algn="ctr">
                <a:solidFill>
                  <a:srgbClr val="140032"/>
                </a:solidFill>
                <a:round/>
              </a:ln>
              <a:effectLst/>
            </c:spPr>
          </c:errBars>
          <c:val>
            <c:numRef>
              <c:f>Feuil1!$K$30:$K$33</c:f>
              <c:numCache>
                <c:formatCode>General</c:formatCode>
                <c:ptCount val="4"/>
                <c:pt idx="0">
                  <c:v>65.3</c:v>
                </c:pt>
                <c:pt idx="1">
                  <c:v>0</c:v>
                </c:pt>
                <c:pt idx="2">
                  <c:v>80</c:v>
                </c:pt>
                <c:pt idx="3">
                  <c:v>33</c:v>
                </c:pt>
              </c:numCache>
            </c:numRef>
          </c:val>
          <c:extLst>
            <c:ext xmlns:c16="http://schemas.microsoft.com/office/drawing/2014/chart" uri="{C3380CC4-5D6E-409C-BE32-E72D297353CC}">
              <c16:uniqueId val="{00000000-D311-47FA-8FCA-41EB87806221}"/>
            </c:ext>
          </c:extLst>
        </c:ser>
        <c:dLbls>
          <c:showLegendKey val="0"/>
          <c:showVal val="0"/>
          <c:showCatName val="0"/>
          <c:showSerName val="0"/>
          <c:showPercent val="0"/>
          <c:showBubbleSize val="0"/>
        </c:dLbls>
        <c:gapWidth val="100"/>
        <c:overlap val="-24"/>
        <c:axId val="1237644336"/>
        <c:axId val="1237623696"/>
      </c:barChart>
      <c:catAx>
        <c:axId val="1237644336"/>
        <c:scaling>
          <c:orientation val="minMax"/>
        </c:scaling>
        <c:delete val="1"/>
        <c:axPos val="b"/>
        <c:numFmt formatCode="General" sourceLinked="1"/>
        <c:majorTickMark val="none"/>
        <c:minorTickMark val="none"/>
        <c:tickLblPos val="nextTo"/>
        <c:crossAx val="1237623696"/>
        <c:crosses val="autoZero"/>
        <c:auto val="1"/>
        <c:lblAlgn val="ctr"/>
        <c:lblOffset val="100"/>
        <c:noMultiLvlLbl val="0"/>
      </c:catAx>
      <c:valAx>
        <c:axId val="1237623696"/>
        <c:scaling>
          <c:orientation val="minMax"/>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37644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0.79449</cdr:x>
      <cdr:y>0.62853</cdr:y>
    </cdr:from>
    <cdr:to>
      <cdr:x>0.99036</cdr:x>
      <cdr:y>0.7612</cdr:y>
    </cdr:to>
    <cdr:sp macro="" textlink="">
      <cdr:nvSpPr>
        <cdr:cNvPr id="2" name="ZoneTexte 70">
          <a:extLst xmlns:a="http://schemas.openxmlformats.org/drawingml/2006/main">
            <a:ext uri="{FF2B5EF4-FFF2-40B4-BE49-F238E27FC236}">
              <a16:creationId xmlns:a16="http://schemas.microsoft.com/office/drawing/2014/main" id="{9796267D-3EA0-9497-849B-902F05812E53}"/>
            </a:ext>
          </a:extLst>
        </cdr:cNvPr>
        <cdr:cNvSpPr txBox="1"/>
      </cdr:nvSpPr>
      <cdr:spPr>
        <a:xfrm xmlns:a="http://schemas.openxmlformats.org/drawingml/2006/main">
          <a:off x="3291365" y="984341"/>
          <a:ext cx="811423" cy="207778"/>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33,3</a:t>
          </a:r>
          <a:endParaRPr kumimoji="0" lang="fr-FR" sz="1200" b="1" i="0" u="none" strike="noStrike" kern="1200" cap="none" spc="0" normalizeH="0" baseline="0" noProof="0" dirty="0">
            <a:ln>
              <a:noFill/>
            </a:ln>
            <a:solidFill>
              <a:srgbClr val="FFFFFF"/>
            </a:solidFill>
            <a:effectLst/>
            <a:uLnTx/>
            <a:uFillTx/>
            <a:latin typeface="Calibri" panose="020F0502020204030204"/>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19AD0-04CB-4E09-BAA1-BBDFD103CE07}" type="datetimeFigureOut">
              <a:rPr lang="fr-FR" smtClean="0"/>
              <a:t>27/06/2025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10643-37F0-4C92-9329-22D5496E26E2}" type="slidenum">
              <a:rPr lang="fr-FR" smtClean="0"/>
              <a:t>‹#›</a:t>
            </a:fld>
            <a:endParaRPr lang="fr-FR"/>
          </a:p>
        </p:txBody>
      </p:sp>
    </p:spTree>
    <p:extLst>
      <p:ext uri="{BB962C8B-B14F-4D97-AF65-F5344CB8AC3E}">
        <p14:creationId xmlns:p14="http://schemas.microsoft.com/office/powerpoint/2010/main" val="285302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10643-37F0-4C92-9329-22D5496E26E2}" type="slidenum">
              <a:rPr lang="fr-FR" smtClean="0"/>
              <a:t>2</a:t>
            </a:fld>
            <a:endParaRPr lang="fr-FR"/>
          </a:p>
        </p:txBody>
      </p:sp>
    </p:spTree>
    <p:extLst>
      <p:ext uri="{BB962C8B-B14F-4D97-AF65-F5344CB8AC3E}">
        <p14:creationId xmlns:p14="http://schemas.microsoft.com/office/powerpoint/2010/main" val="1228496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407ED-58AC-377B-8CF6-5907110E2C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4AF004C-D2CC-36D4-4587-5715B8CDB5B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BD887E-8850-46D7-03F4-B2D0DF8F6362}"/>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b="0" i="1" dirty="0" err="1">
                <a:latin typeface="+mn-lt"/>
              </a:rPr>
              <a:t>dnDSA</a:t>
            </a:r>
            <a:r>
              <a:rPr lang="fr-FR" b="0" i="1" dirty="0">
                <a:latin typeface="+mn-lt"/>
              </a:rPr>
              <a:t>, </a:t>
            </a:r>
            <a:r>
              <a:rPr lang="fr-FR" sz="1200" b="0" i="1" dirty="0">
                <a:latin typeface="+mn-lt"/>
                <a:cs typeface="Arial" panose="020B0604020202020204" pitchFamily="34" charset="0"/>
              </a:rPr>
              <a:t>De novo </a:t>
            </a:r>
            <a:r>
              <a:rPr lang="fr-FR" sz="1200" b="0" i="1" dirty="0" err="1">
                <a:latin typeface="+mn-lt"/>
                <a:cs typeface="Arial" panose="020B0604020202020204" pitchFamily="34" charset="0"/>
              </a:rPr>
              <a:t>donor-specific</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antibodies</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HTx</a:t>
            </a:r>
            <a:r>
              <a:rPr lang="fr-FR" sz="1200" b="0" i="1" dirty="0">
                <a:latin typeface="+mn-lt"/>
                <a:cs typeface="Arial" panose="020B0604020202020204" pitchFamily="34" charset="0"/>
              </a:rPr>
              <a:t>,</a:t>
            </a:r>
            <a:r>
              <a:rPr lang="fr-FR" b="0" i="1" dirty="0">
                <a:latin typeface="+mn-lt"/>
              </a:rPr>
              <a:t> </a:t>
            </a:r>
            <a:r>
              <a:rPr lang="fr-FR" b="0" i="1" dirty="0" err="1">
                <a:latin typeface="+mn-lt"/>
              </a:rPr>
              <a:t>heart</a:t>
            </a:r>
            <a:r>
              <a:rPr lang="fr-FR" b="0" i="1" dirty="0">
                <a:latin typeface="+mn-lt"/>
              </a:rPr>
              <a:t> transplantation; AMR, </a:t>
            </a:r>
            <a:r>
              <a:rPr lang="fr-FR" sz="1200" b="0" i="1" dirty="0" err="1">
                <a:latin typeface="+mn-lt"/>
                <a:cs typeface="Arial" panose="020B0604020202020204" pitchFamily="34" charset="0"/>
              </a:rPr>
              <a:t>antibody</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mediated</a:t>
            </a:r>
            <a:r>
              <a:rPr lang="fr-FR" sz="1200" b="0" i="1" dirty="0">
                <a:latin typeface="+mn-lt"/>
                <a:cs typeface="Arial" panose="020B0604020202020204" pitchFamily="34" charset="0"/>
              </a:rPr>
              <a:t> rejection; CAV, </a:t>
            </a:r>
            <a:r>
              <a:rPr lang="fr-FR" sz="1200" b="0" i="1" dirty="0" err="1">
                <a:latin typeface="+mn-lt"/>
                <a:cs typeface="Arial" panose="020B0604020202020204" pitchFamily="34" charset="0"/>
              </a:rPr>
              <a:t>Cardiac</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allograft</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vasculopathy</a:t>
            </a:r>
            <a:r>
              <a:rPr lang="fr-FR" sz="1200" b="0" i="1" dirty="0">
                <a:latin typeface="+mn-lt"/>
                <a:cs typeface="Arial" panose="020B0604020202020204" pitchFamily="34" charset="0"/>
              </a:rPr>
              <a:t>; DSA, </a:t>
            </a:r>
            <a:r>
              <a:rPr lang="fr-FR" sz="1200" b="0" i="1" dirty="0" err="1">
                <a:latin typeface="+mn-lt"/>
                <a:cs typeface="Arial" panose="020B0604020202020204" pitchFamily="34" charset="0"/>
              </a:rPr>
              <a:t>donor-specific</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antibodies</a:t>
            </a:r>
            <a:r>
              <a:rPr lang="fr-FR" sz="1200" b="0" i="1" dirty="0">
                <a:latin typeface="+mn-lt"/>
                <a:cs typeface="Arial" panose="020B0604020202020204" pitchFamily="34" charset="0"/>
              </a:rPr>
              <a:t>;</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LVEF, </a:t>
            </a:r>
            <a:r>
              <a:rPr kumimoji="0" lang="fr-FR"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Left</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r>
              <a:rPr kumimoji="0" lang="fr-FR"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ventricular</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r>
              <a:rPr kumimoji="0" lang="fr-FR"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ejection</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fraction; ACR, </a:t>
            </a:r>
            <a:r>
              <a:rPr lang="fr-FR" sz="1200" b="0" i="1" dirty="0">
                <a:solidFill>
                  <a:srgbClr val="140032"/>
                </a:solidFill>
                <a:latin typeface="+mn-lt"/>
                <a:cs typeface="Arial" panose="020B0604020202020204" pitchFamily="34" charset="0"/>
              </a:rPr>
              <a:t>A</a:t>
            </a:r>
            <a:r>
              <a:rPr kumimoji="0" lang="fr-FR"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cute</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cellular rejection; </a:t>
            </a:r>
            <a:r>
              <a:rPr lang="en-US" sz="1200" b="0" i="1" dirty="0">
                <a:latin typeface="+mn-lt"/>
                <a:cs typeface="Arial" panose="020B0604020202020204" pitchFamily="34" charset="0"/>
              </a:rPr>
              <a:t>NF-MACE, Non-fatal major adverse cardiovascular events</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a:t>
            </a:r>
            <a:endParaRPr lang="fr-FR" b="0" i="1" dirty="0">
              <a:latin typeface="+mn-lt"/>
            </a:endParaRPr>
          </a:p>
          <a:p>
            <a:endParaRPr lang="fr-FR" b="1" dirty="0"/>
          </a:p>
          <a:p>
            <a:r>
              <a:rPr lang="fr-FR" b="1" dirty="0"/>
              <a:t>Reference </a:t>
            </a:r>
            <a:r>
              <a:rPr lang="fr-FR" b="1" dirty="0" err="1"/>
              <a:t>Number</a:t>
            </a:r>
            <a:r>
              <a:rPr lang="fr-FR" b="1" dirty="0"/>
              <a:t>: 743 </a:t>
            </a:r>
          </a:p>
          <a:p>
            <a:r>
              <a:rPr lang="fr-FR" b="1" dirty="0"/>
              <a:t>THE RELATIONSHIP BETWEEN C1Q POSITIVE DONOR-SPECIFIC ANTIBODIES AND HEART TRANSPLANT OUTCOMES </a:t>
            </a:r>
          </a:p>
          <a:p>
            <a:endParaRPr lang="fr-FR" b="1" dirty="0"/>
          </a:p>
          <a:p>
            <a:r>
              <a:rPr lang="fr-FR" b="1" dirty="0"/>
              <a:t>Achilles Aiken</a:t>
            </a:r>
            <a:r>
              <a:rPr lang="fr-FR" b="1" baseline="30000" dirty="0"/>
              <a:t>1</a:t>
            </a:r>
            <a:r>
              <a:rPr lang="fr-FR" b="1" dirty="0"/>
              <a:t>, </a:t>
            </a:r>
            <a:r>
              <a:rPr lang="fr-FR" b="1" dirty="0" err="1"/>
              <a:t>Andriana</a:t>
            </a:r>
            <a:r>
              <a:rPr lang="fr-FR" b="1" dirty="0"/>
              <a:t> Nikolova</a:t>
            </a:r>
            <a:r>
              <a:rPr lang="fr-FR" b="1" baseline="30000" dirty="0"/>
              <a:t>1</a:t>
            </a:r>
            <a:r>
              <a:rPr lang="fr-FR" b="1" dirty="0"/>
              <a:t>, Avani Kanungo</a:t>
            </a:r>
            <a:r>
              <a:rPr lang="fr-FR" b="1" baseline="30000" dirty="0"/>
              <a:t>1</a:t>
            </a:r>
            <a:r>
              <a:rPr lang="fr-FR" b="1" dirty="0"/>
              <a:t>, </a:t>
            </a:r>
            <a:r>
              <a:rPr lang="fr-FR" b="1" dirty="0" err="1"/>
              <a:t>Nayana</a:t>
            </a:r>
            <a:r>
              <a:rPr lang="fr-FR" b="1" dirty="0"/>
              <a:t> Bhatnagar</a:t>
            </a:r>
            <a:r>
              <a:rPr lang="fr-FR" b="1" baseline="30000" dirty="0"/>
              <a:t>1</a:t>
            </a:r>
            <a:r>
              <a:rPr lang="fr-FR" b="1" dirty="0"/>
              <a:t>, Mason Lee</a:t>
            </a:r>
            <a:r>
              <a:rPr lang="fr-FR" b="1" baseline="30000" dirty="0"/>
              <a:t>1</a:t>
            </a:r>
            <a:r>
              <a:rPr lang="fr-FR" b="1" dirty="0"/>
              <a:t>, Peter Deckerman</a:t>
            </a:r>
            <a:r>
              <a:rPr lang="fr-FR" b="1" baseline="30000" dirty="0"/>
              <a:t>1</a:t>
            </a:r>
            <a:r>
              <a:rPr lang="fr-FR" b="1" dirty="0"/>
              <a:t>, David Chang</a:t>
            </a:r>
            <a:r>
              <a:rPr lang="fr-FR" b="1" baseline="30000" dirty="0"/>
              <a:t>1</a:t>
            </a:r>
            <a:r>
              <a:rPr lang="fr-FR" b="1" dirty="0"/>
              <a:t>, Michelle Kittleson</a:t>
            </a:r>
            <a:r>
              <a:rPr lang="fr-FR" b="1" baseline="30000" dirty="0"/>
              <a:t>1</a:t>
            </a:r>
            <a:r>
              <a:rPr lang="fr-FR" b="1" dirty="0"/>
              <a:t>, </a:t>
            </a:r>
            <a:r>
              <a:rPr lang="fr-FR" b="1" dirty="0" err="1"/>
              <a:t>Evan</a:t>
            </a:r>
            <a:r>
              <a:rPr lang="fr-FR" b="1" dirty="0"/>
              <a:t> Kransdorf</a:t>
            </a:r>
            <a:r>
              <a:rPr lang="fr-FR" b="1" baseline="30000" dirty="0"/>
              <a:t>1</a:t>
            </a:r>
            <a:r>
              <a:rPr lang="fr-FR" b="1" dirty="0"/>
              <a:t>, Jon Kobashigawa</a:t>
            </a:r>
            <a:r>
              <a:rPr lang="fr-FR" b="1" baseline="30000" dirty="0"/>
              <a:t>1</a:t>
            </a:r>
            <a:r>
              <a:rPr lang="fr-FR" b="1" dirty="0"/>
              <a:t> </a:t>
            </a:r>
          </a:p>
          <a:p>
            <a:endParaRPr lang="fr-FR" dirty="0"/>
          </a:p>
          <a:p>
            <a:r>
              <a:rPr lang="fr-FR" baseline="30000" dirty="0"/>
              <a:t>1</a:t>
            </a:r>
            <a:r>
              <a:rPr lang="fr-FR" dirty="0"/>
              <a:t>Cedars-Sinai </a:t>
            </a:r>
            <a:r>
              <a:rPr lang="fr-FR" dirty="0" err="1"/>
              <a:t>Smidt</a:t>
            </a:r>
            <a:r>
              <a:rPr lang="fr-FR" dirty="0"/>
              <a:t> </a:t>
            </a:r>
            <a:r>
              <a:rPr lang="fr-FR" dirty="0" err="1"/>
              <a:t>Heart</a:t>
            </a:r>
            <a:r>
              <a:rPr lang="fr-FR" dirty="0"/>
              <a:t> Institute, Los Angeles, United States </a:t>
            </a:r>
          </a:p>
          <a:p>
            <a:endParaRPr lang="fr-FR" dirty="0"/>
          </a:p>
          <a:p>
            <a:r>
              <a:rPr lang="fr-FR" b="1" dirty="0"/>
              <a:t>Background</a:t>
            </a:r>
            <a:r>
              <a:rPr lang="fr-FR" dirty="0"/>
              <a:t>: De novo </a:t>
            </a:r>
            <a:r>
              <a:rPr lang="fr-FR" dirty="0" err="1"/>
              <a:t>donor-specific</a:t>
            </a:r>
            <a:r>
              <a:rPr lang="fr-FR" dirty="0"/>
              <a:t> </a:t>
            </a:r>
            <a:r>
              <a:rPr lang="fr-FR" dirty="0" err="1"/>
              <a:t>antibodies</a:t>
            </a:r>
            <a:r>
              <a:rPr lang="fr-FR" dirty="0"/>
              <a:t> (</a:t>
            </a:r>
            <a:r>
              <a:rPr lang="fr-FR" dirty="0" err="1"/>
              <a:t>dnDSA</a:t>
            </a:r>
            <a:r>
              <a:rPr lang="fr-FR" dirty="0"/>
              <a:t>) </a:t>
            </a:r>
            <a:r>
              <a:rPr lang="fr-FR" dirty="0" err="1"/>
              <a:t>following</a:t>
            </a:r>
            <a:r>
              <a:rPr lang="fr-FR" dirty="0"/>
              <a:t> </a:t>
            </a:r>
            <a:r>
              <a:rPr lang="fr-FR" dirty="0" err="1"/>
              <a:t>heart</a:t>
            </a:r>
            <a:r>
              <a:rPr lang="fr-FR" dirty="0"/>
              <a:t> transplantation (</a:t>
            </a:r>
            <a:r>
              <a:rPr lang="fr-FR" dirty="0" err="1"/>
              <a:t>HTx</a:t>
            </a:r>
            <a:r>
              <a:rPr lang="fr-FR" dirty="0"/>
              <a:t>) have been </a:t>
            </a:r>
            <a:r>
              <a:rPr lang="fr-FR" dirty="0" err="1"/>
              <a:t>associated</a:t>
            </a:r>
            <a:r>
              <a:rPr lang="fr-FR" dirty="0"/>
              <a:t> </a:t>
            </a:r>
            <a:r>
              <a:rPr lang="fr-FR" dirty="0" err="1"/>
              <a:t>with</a:t>
            </a:r>
            <a:r>
              <a:rPr lang="fr-FR" dirty="0"/>
              <a:t> </a:t>
            </a:r>
            <a:r>
              <a:rPr lang="fr-FR" dirty="0" err="1"/>
              <a:t>worse</a:t>
            </a:r>
            <a:r>
              <a:rPr lang="fr-FR" dirty="0"/>
              <a:t> </a:t>
            </a:r>
            <a:r>
              <a:rPr lang="fr-FR" dirty="0" err="1"/>
              <a:t>outcomes</a:t>
            </a:r>
            <a:r>
              <a:rPr lang="fr-FR" dirty="0"/>
              <a:t> </a:t>
            </a:r>
            <a:r>
              <a:rPr lang="fr-FR" dirty="0" err="1"/>
              <a:t>including</a:t>
            </a:r>
            <a:r>
              <a:rPr lang="fr-FR" dirty="0"/>
              <a:t> </a:t>
            </a:r>
            <a:r>
              <a:rPr lang="fr-FR" dirty="0" err="1"/>
              <a:t>increased</a:t>
            </a:r>
            <a:r>
              <a:rPr lang="fr-FR" dirty="0"/>
              <a:t> incidence of </a:t>
            </a:r>
            <a:r>
              <a:rPr lang="fr-FR" dirty="0" err="1"/>
              <a:t>antibody</a:t>
            </a:r>
            <a:r>
              <a:rPr lang="fr-FR" dirty="0"/>
              <a:t> </a:t>
            </a:r>
            <a:r>
              <a:rPr lang="fr-FR" dirty="0" err="1"/>
              <a:t>mediated</a:t>
            </a:r>
            <a:r>
              <a:rPr lang="fr-FR" dirty="0"/>
              <a:t> rejection (AMR), </a:t>
            </a:r>
            <a:r>
              <a:rPr lang="fr-FR" dirty="0" err="1"/>
              <a:t>cardiac</a:t>
            </a:r>
            <a:r>
              <a:rPr lang="fr-FR" dirty="0"/>
              <a:t> </a:t>
            </a:r>
            <a:r>
              <a:rPr lang="fr-FR" dirty="0" err="1"/>
              <a:t>allograft</a:t>
            </a:r>
            <a:r>
              <a:rPr lang="fr-FR" dirty="0"/>
              <a:t> </a:t>
            </a:r>
            <a:r>
              <a:rPr lang="fr-FR" dirty="0" err="1"/>
              <a:t>vasculopathy</a:t>
            </a:r>
            <a:r>
              <a:rPr lang="fr-FR" dirty="0"/>
              <a:t> (CAV), </a:t>
            </a:r>
            <a:r>
              <a:rPr lang="fr-FR" dirty="0" err="1"/>
              <a:t>graft</a:t>
            </a:r>
            <a:r>
              <a:rPr lang="fr-FR" dirty="0"/>
              <a:t> </a:t>
            </a:r>
            <a:r>
              <a:rPr lang="fr-FR" dirty="0" err="1"/>
              <a:t>dysfunction</a:t>
            </a:r>
            <a:r>
              <a:rPr lang="fr-FR" dirty="0"/>
              <a:t>, and </a:t>
            </a:r>
            <a:r>
              <a:rPr lang="fr-FR" dirty="0" err="1"/>
              <a:t>mortality</a:t>
            </a:r>
            <a:r>
              <a:rPr lang="fr-FR" dirty="0"/>
              <a:t>. It </a:t>
            </a:r>
            <a:r>
              <a:rPr lang="fr-FR" dirty="0" err="1"/>
              <a:t>is</a:t>
            </a:r>
            <a:r>
              <a:rPr lang="fr-FR" dirty="0"/>
              <a:t> </a:t>
            </a:r>
            <a:r>
              <a:rPr lang="fr-FR" dirty="0" err="1"/>
              <a:t>unknown</a:t>
            </a:r>
            <a:r>
              <a:rPr lang="fr-FR" dirty="0"/>
              <a:t> </a:t>
            </a:r>
            <a:r>
              <a:rPr lang="fr-FR" dirty="0" err="1"/>
              <a:t>whether</a:t>
            </a:r>
            <a:r>
              <a:rPr lang="fr-FR" dirty="0"/>
              <a:t> </a:t>
            </a:r>
            <a:r>
              <a:rPr lang="fr-FR" dirty="0" err="1"/>
              <a:t>complement</a:t>
            </a:r>
            <a:r>
              <a:rPr lang="fr-FR" dirty="0"/>
              <a:t> binding </a:t>
            </a:r>
            <a:r>
              <a:rPr lang="fr-FR" dirty="0" err="1"/>
              <a:t>ability</a:t>
            </a:r>
            <a:r>
              <a:rPr lang="fr-FR" dirty="0"/>
              <a:t> on </a:t>
            </a:r>
            <a:r>
              <a:rPr lang="fr-FR" dirty="0" err="1"/>
              <a:t>Luminex</a:t>
            </a:r>
            <a:r>
              <a:rPr lang="fr-FR" dirty="0"/>
              <a:t> (C1q+) identifies a more virulent DSA </a:t>
            </a:r>
            <a:r>
              <a:rPr lang="fr-FR" dirty="0" err="1"/>
              <a:t>phenotype</a:t>
            </a:r>
            <a:r>
              <a:rPr lang="fr-FR" dirty="0"/>
              <a:t>. </a:t>
            </a:r>
          </a:p>
          <a:p>
            <a:r>
              <a:rPr lang="fr-FR" b="1" dirty="0"/>
              <a:t>Methods</a:t>
            </a:r>
            <a:r>
              <a:rPr lang="fr-FR" dirty="0"/>
              <a:t>: </a:t>
            </a:r>
            <a:r>
              <a:rPr lang="fr-FR" dirty="0" err="1"/>
              <a:t>Between</a:t>
            </a:r>
            <a:r>
              <a:rPr lang="fr-FR" dirty="0"/>
              <a:t> 2010 and 2021, </a:t>
            </a:r>
            <a:r>
              <a:rPr lang="fr-FR" dirty="0" err="1"/>
              <a:t>we</a:t>
            </a:r>
            <a:r>
              <a:rPr lang="fr-FR" dirty="0"/>
              <a:t> </a:t>
            </a:r>
            <a:r>
              <a:rPr lang="fr-FR" dirty="0" err="1"/>
              <a:t>identified</a:t>
            </a:r>
            <a:r>
              <a:rPr lang="fr-FR" dirty="0"/>
              <a:t> 126 out of 861 </a:t>
            </a:r>
            <a:r>
              <a:rPr lang="fr-FR" dirty="0" err="1"/>
              <a:t>HTx</a:t>
            </a:r>
            <a:r>
              <a:rPr lang="fr-FR" dirty="0"/>
              <a:t> </a:t>
            </a:r>
            <a:r>
              <a:rPr lang="fr-FR" dirty="0" err="1"/>
              <a:t>recipients</a:t>
            </a:r>
            <a:r>
              <a:rPr lang="fr-FR" dirty="0"/>
              <a:t> </a:t>
            </a:r>
            <a:r>
              <a:rPr lang="fr-FR" dirty="0" err="1"/>
              <a:t>who</a:t>
            </a:r>
            <a:r>
              <a:rPr lang="fr-FR" dirty="0"/>
              <a:t> </a:t>
            </a:r>
            <a:r>
              <a:rPr lang="fr-FR" dirty="0" err="1"/>
              <a:t>developed</a:t>
            </a:r>
            <a:r>
              <a:rPr lang="fr-FR" dirty="0"/>
              <a:t> </a:t>
            </a:r>
            <a:r>
              <a:rPr lang="fr-FR" dirty="0" err="1"/>
              <a:t>dnDSA</a:t>
            </a:r>
            <a:r>
              <a:rPr lang="fr-FR" dirty="0"/>
              <a:t> (14.6%), </a:t>
            </a:r>
            <a:r>
              <a:rPr lang="fr-FR" dirty="0" err="1"/>
              <a:t>defined</a:t>
            </a:r>
            <a:r>
              <a:rPr lang="fr-FR" dirty="0"/>
              <a:t> as DSA </a:t>
            </a:r>
            <a:r>
              <a:rPr lang="fr-FR" dirty="0" err="1"/>
              <a:t>that</a:t>
            </a:r>
            <a:r>
              <a:rPr lang="fr-FR" dirty="0"/>
              <a:t> </a:t>
            </a:r>
            <a:r>
              <a:rPr lang="fr-FR" dirty="0" err="1"/>
              <a:t>were</a:t>
            </a:r>
            <a:r>
              <a:rPr lang="fr-FR" dirty="0"/>
              <a:t> first </a:t>
            </a:r>
            <a:r>
              <a:rPr lang="fr-FR" dirty="0" err="1"/>
              <a:t>detected</a:t>
            </a:r>
            <a:r>
              <a:rPr lang="fr-FR" dirty="0"/>
              <a:t> &gt;3 </a:t>
            </a:r>
            <a:r>
              <a:rPr lang="fr-FR" dirty="0" err="1"/>
              <a:t>months</a:t>
            </a:r>
            <a:r>
              <a:rPr lang="fr-FR" dirty="0"/>
              <a:t> post-</a:t>
            </a:r>
            <a:r>
              <a:rPr lang="fr-FR" dirty="0" err="1"/>
              <a:t>HTx</a:t>
            </a:r>
            <a:r>
              <a:rPr lang="fr-FR" dirty="0"/>
              <a:t>. </a:t>
            </a:r>
            <a:r>
              <a:rPr lang="fr-FR" dirty="0" err="1"/>
              <a:t>These</a:t>
            </a:r>
            <a:r>
              <a:rPr lang="fr-FR" dirty="0"/>
              <a:t> patients </a:t>
            </a:r>
            <a:r>
              <a:rPr lang="fr-FR" dirty="0" err="1"/>
              <a:t>were</a:t>
            </a:r>
            <a:r>
              <a:rPr lang="fr-FR" dirty="0"/>
              <a:t> </a:t>
            </a:r>
            <a:r>
              <a:rPr lang="fr-FR" dirty="0" err="1"/>
              <a:t>divided</a:t>
            </a:r>
            <a:r>
              <a:rPr lang="fr-FR" dirty="0"/>
              <a:t> </a:t>
            </a:r>
            <a:r>
              <a:rPr lang="fr-FR" dirty="0" err="1"/>
              <a:t>into</a:t>
            </a:r>
            <a:r>
              <a:rPr lang="fr-FR" dirty="0"/>
              <a:t> C1q+ DSA and C1q- DSA </a:t>
            </a:r>
            <a:r>
              <a:rPr lang="fr-FR" dirty="0" err="1"/>
              <a:t>cohorts</a:t>
            </a:r>
            <a:r>
              <a:rPr lang="fr-FR" dirty="0"/>
              <a:t> via the </a:t>
            </a:r>
            <a:r>
              <a:rPr lang="fr-FR" dirty="0" err="1"/>
              <a:t>Luminex</a:t>
            </a:r>
            <a:r>
              <a:rPr lang="fr-FR" dirty="0"/>
              <a:t> </a:t>
            </a:r>
            <a:r>
              <a:rPr lang="fr-FR" dirty="0" err="1"/>
              <a:t>assay</a:t>
            </a:r>
            <a:r>
              <a:rPr lang="fr-FR" dirty="0"/>
              <a:t>. The </a:t>
            </a:r>
            <a:r>
              <a:rPr lang="fr-FR" dirty="0" err="1"/>
              <a:t>primary</a:t>
            </a:r>
            <a:r>
              <a:rPr lang="fr-FR" dirty="0"/>
              <a:t> </a:t>
            </a:r>
            <a:r>
              <a:rPr lang="fr-FR" dirty="0" err="1"/>
              <a:t>outcome</a:t>
            </a:r>
            <a:r>
              <a:rPr lang="fr-FR" dirty="0"/>
              <a:t> </a:t>
            </a:r>
            <a:r>
              <a:rPr lang="fr-FR" dirty="0" err="1"/>
              <a:t>was</a:t>
            </a:r>
            <a:r>
              <a:rPr lang="fr-FR" dirty="0"/>
              <a:t> all-cause </a:t>
            </a:r>
            <a:r>
              <a:rPr lang="fr-FR" dirty="0" err="1"/>
              <a:t>mortality</a:t>
            </a:r>
            <a:r>
              <a:rPr lang="fr-FR" dirty="0"/>
              <a:t>. </a:t>
            </a:r>
            <a:r>
              <a:rPr lang="fr-FR" dirty="0" err="1"/>
              <a:t>Secondary</a:t>
            </a:r>
            <a:r>
              <a:rPr lang="fr-FR" dirty="0"/>
              <a:t> </a:t>
            </a:r>
            <a:r>
              <a:rPr lang="fr-FR" dirty="0" err="1"/>
              <a:t>outcomes</a:t>
            </a:r>
            <a:r>
              <a:rPr lang="fr-FR" dirty="0"/>
              <a:t> </a:t>
            </a:r>
            <a:r>
              <a:rPr lang="fr-FR" dirty="0" err="1"/>
              <a:t>included</a:t>
            </a:r>
            <a:r>
              <a:rPr lang="fr-FR" dirty="0"/>
              <a:t> CAV, AMR (</a:t>
            </a:r>
            <a:r>
              <a:rPr lang="fr-FR" dirty="0" err="1"/>
              <a:t>pAMR</a:t>
            </a:r>
            <a:r>
              <a:rPr lang="fr-FR" dirty="0"/>
              <a:t> &gt;1), acute cellular rejection (ACR) &gt;2R, </a:t>
            </a:r>
            <a:r>
              <a:rPr lang="fr-FR" dirty="0" err="1"/>
              <a:t>graft</a:t>
            </a:r>
            <a:r>
              <a:rPr lang="fr-FR" dirty="0"/>
              <a:t> </a:t>
            </a:r>
            <a:r>
              <a:rPr lang="fr-FR" dirty="0" err="1"/>
              <a:t>dysfunction</a:t>
            </a:r>
            <a:r>
              <a:rPr lang="fr-FR" dirty="0"/>
              <a:t> (</a:t>
            </a:r>
            <a:r>
              <a:rPr lang="fr-FR" dirty="0" err="1"/>
              <a:t>left</a:t>
            </a:r>
            <a:r>
              <a:rPr lang="fr-FR" dirty="0"/>
              <a:t> </a:t>
            </a:r>
            <a:r>
              <a:rPr lang="fr-FR" dirty="0" err="1"/>
              <a:t>ventricular</a:t>
            </a:r>
            <a:r>
              <a:rPr lang="fr-FR" dirty="0"/>
              <a:t> </a:t>
            </a:r>
            <a:r>
              <a:rPr lang="fr-FR" dirty="0" err="1"/>
              <a:t>ejection</a:t>
            </a:r>
            <a:r>
              <a:rPr lang="fr-FR" dirty="0"/>
              <a:t> fraction (LVEF) ≤</a:t>
            </a:r>
            <a:r>
              <a:rPr lang="en-US" dirty="0"/>
              <a:t>40%), and non-fatal major adverse cardiovascular events (NF-MACE) including stroke, coronary revascularization, heart failure, and defibrillator or pacemaker implantation. Baseline characteristics and outcomes were compared utilizing t-tests for continuous variables and chi-square analysis for categorical variables. Logistic regression analysis was used to evaluate for independent associations between C1q status and outcome variables. </a:t>
            </a:r>
          </a:p>
          <a:p>
            <a:r>
              <a:rPr lang="en-US" b="1" dirty="0"/>
              <a:t>Results</a:t>
            </a:r>
            <a:r>
              <a:rPr lang="en-US" dirty="0"/>
              <a:t>: There were 40 C1q+ DSA and 86 C1q- DSA patients identified with a mean follow up of 5.8 years. The mean time to DSA appearance was 2.3 years post-</a:t>
            </a:r>
            <a:r>
              <a:rPr lang="en-US" dirty="0" err="1"/>
              <a:t>HTx</a:t>
            </a:r>
            <a:r>
              <a:rPr lang="en-US" dirty="0"/>
              <a:t> in both cohorts. Mean LVEF at time of DSA identification was lower in the C1q+ vs C1q- cohort (50.8% vs 57.9%, p </a:t>
            </a:r>
            <a:r>
              <a:rPr lang="fr-FR" dirty="0"/>
              <a:t>=&lt;0.001</a:t>
            </a:r>
            <a:r>
              <a:rPr lang="en-US" dirty="0"/>
              <a:t>). The primary outcome was higher in the C1q+ cohort (40.0% vs 20.9%, p = 0.025) with a mean time to event of 4 years. AMR was more frequent in the C1q+ cohort (25.0% vs 10.6%, p = 0.036). Causes of cardiovascular mortality in the C1q+ compared to the C1q- group included sudden death (25% vs 11.1%), CAV (18.8% vs 22.2%), acute rejection (25% vs 5.6%), and stroke (6.3% vs 5.6%). There were similar rates of CAV, ACR, graft dysfunction, and NF-MACE between the C1q+ and C1q- cohorts. </a:t>
            </a:r>
          </a:p>
          <a:p>
            <a:r>
              <a:rPr lang="en-US" b="1" dirty="0"/>
              <a:t>Conclusions</a:t>
            </a:r>
            <a:r>
              <a:rPr lang="en-US" dirty="0"/>
              <a:t>: C1q+ DSA are associated with increased AMR rates, worse graft function, and higher mortality when compared to C1q- DSA at a mean follow-up of over 5 years. Larger prospective studies are needed to validate those findings and identify potential therapeutic interventions that can improve outcomes.</a:t>
            </a:r>
            <a:endParaRPr lang="fr-FR" dirty="0"/>
          </a:p>
        </p:txBody>
      </p:sp>
      <p:sp>
        <p:nvSpPr>
          <p:cNvPr id="4" name="Espace réservé du numéro de diapositive 3">
            <a:extLst>
              <a:ext uri="{FF2B5EF4-FFF2-40B4-BE49-F238E27FC236}">
                <a16:creationId xmlns:a16="http://schemas.microsoft.com/office/drawing/2014/main" id="{51F281EA-99A0-B503-E4F1-7919D01D1F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3304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62AA1-AF5D-AC25-F534-CEE5930122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FC7038-FFCB-DAA0-1FEE-46DFBD1C9C1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BE29A3-14C5-53F1-7771-A73EBAFF5FB7}"/>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b="0" i="1" dirty="0" err="1">
                <a:latin typeface="+mn-lt"/>
              </a:rPr>
              <a:t>dnDSA</a:t>
            </a:r>
            <a:r>
              <a:rPr lang="fr-FR" b="0" i="1" dirty="0">
                <a:latin typeface="+mn-lt"/>
              </a:rPr>
              <a:t>, </a:t>
            </a:r>
            <a:r>
              <a:rPr lang="fr-FR" sz="1200" b="0" i="1" dirty="0">
                <a:latin typeface="+mn-lt"/>
                <a:cs typeface="Arial" panose="020B0604020202020204" pitchFamily="34" charset="0"/>
              </a:rPr>
              <a:t>De novo </a:t>
            </a:r>
            <a:r>
              <a:rPr lang="fr-FR" sz="1200" b="0" i="1" dirty="0" err="1">
                <a:latin typeface="+mn-lt"/>
                <a:cs typeface="Arial" panose="020B0604020202020204" pitchFamily="34" charset="0"/>
              </a:rPr>
              <a:t>donor-specific</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antibodies</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HTx</a:t>
            </a:r>
            <a:r>
              <a:rPr lang="fr-FR" sz="1200" b="0" i="1" dirty="0">
                <a:latin typeface="+mn-lt"/>
                <a:cs typeface="Arial" panose="020B0604020202020204" pitchFamily="34" charset="0"/>
              </a:rPr>
              <a:t>,</a:t>
            </a:r>
            <a:r>
              <a:rPr lang="fr-FR" b="0" i="1" dirty="0">
                <a:latin typeface="+mn-lt"/>
              </a:rPr>
              <a:t> </a:t>
            </a:r>
            <a:r>
              <a:rPr lang="fr-FR" b="0" i="1" dirty="0" err="1">
                <a:latin typeface="+mn-lt"/>
              </a:rPr>
              <a:t>heart</a:t>
            </a:r>
            <a:r>
              <a:rPr lang="fr-FR" b="0" i="1" dirty="0">
                <a:latin typeface="+mn-lt"/>
              </a:rPr>
              <a:t> transplantation; AMR, </a:t>
            </a:r>
            <a:r>
              <a:rPr lang="fr-FR" sz="1200" b="0" i="1" dirty="0" err="1">
                <a:latin typeface="+mn-lt"/>
                <a:cs typeface="Arial" panose="020B0604020202020204" pitchFamily="34" charset="0"/>
              </a:rPr>
              <a:t>antibody</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mediated</a:t>
            </a:r>
            <a:r>
              <a:rPr lang="fr-FR" sz="1200" b="0" i="1" dirty="0">
                <a:latin typeface="+mn-lt"/>
                <a:cs typeface="Arial" panose="020B0604020202020204" pitchFamily="34" charset="0"/>
              </a:rPr>
              <a:t> rejection; CAV, </a:t>
            </a:r>
            <a:r>
              <a:rPr lang="fr-FR" sz="1200" b="0" i="1" dirty="0" err="1">
                <a:latin typeface="+mn-lt"/>
                <a:cs typeface="Arial" panose="020B0604020202020204" pitchFamily="34" charset="0"/>
              </a:rPr>
              <a:t>Cardiac</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allograft</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vasculopathy</a:t>
            </a:r>
            <a:r>
              <a:rPr lang="fr-FR" sz="1200" b="0" i="1" dirty="0">
                <a:latin typeface="+mn-lt"/>
                <a:cs typeface="Arial" panose="020B0604020202020204" pitchFamily="34" charset="0"/>
              </a:rPr>
              <a:t>; DSA, </a:t>
            </a:r>
            <a:r>
              <a:rPr lang="fr-FR" sz="1200" b="0" i="1" dirty="0" err="1">
                <a:latin typeface="+mn-lt"/>
                <a:cs typeface="Arial" panose="020B0604020202020204" pitchFamily="34" charset="0"/>
              </a:rPr>
              <a:t>donor-specific</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antibodies</a:t>
            </a:r>
            <a:r>
              <a:rPr lang="fr-FR" sz="1200" b="0" i="1" dirty="0">
                <a:latin typeface="+mn-lt"/>
                <a:cs typeface="Arial" panose="020B0604020202020204" pitchFamily="34" charset="0"/>
              </a:rPr>
              <a:t>;</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LVEF, </a:t>
            </a:r>
            <a:r>
              <a:rPr kumimoji="0" lang="fr-FR"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Left</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r>
              <a:rPr kumimoji="0" lang="fr-FR"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ventricular</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r>
              <a:rPr kumimoji="0" lang="fr-FR"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ejection</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fraction; ACR, </a:t>
            </a:r>
            <a:r>
              <a:rPr lang="fr-FR" sz="1200" b="0" i="1" dirty="0">
                <a:solidFill>
                  <a:srgbClr val="140032"/>
                </a:solidFill>
                <a:latin typeface="+mn-lt"/>
                <a:cs typeface="Arial" panose="020B0604020202020204" pitchFamily="34" charset="0"/>
              </a:rPr>
              <a:t>A</a:t>
            </a:r>
            <a:r>
              <a:rPr kumimoji="0" lang="fr-FR"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cute</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cellular rejection; </a:t>
            </a:r>
            <a:r>
              <a:rPr lang="en-US" sz="1200" b="0" i="1" dirty="0">
                <a:latin typeface="+mn-lt"/>
                <a:cs typeface="Arial" panose="020B0604020202020204" pitchFamily="34" charset="0"/>
              </a:rPr>
              <a:t>NF-MACE, Non-fatal major adverse cardiovascular events</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a:t>
            </a:r>
            <a:endParaRPr lang="fr-FR" b="0" i="1" dirty="0">
              <a:latin typeface="+mn-lt"/>
            </a:endParaRPr>
          </a:p>
          <a:p>
            <a:endParaRPr lang="fr-FR" b="1" dirty="0"/>
          </a:p>
          <a:p>
            <a:r>
              <a:rPr lang="fr-FR" b="1" dirty="0"/>
              <a:t>Reference </a:t>
            </a:r>
            <a:r>
              <a:rPr lang="fr-FR" b="1" dirty="0" err="1"/>
              <a:t>Number</a:t>
            </a:r>
            <a:r>
              <a:rPr lang="fr-FR" b="1" dirty="0"/>
              <a:t>: 743 </a:t>
            </a:r>
          </a:p>
          <a:p>
            <a:r>
              <a:rPr lang="fr-FR" b="1" dirty="0"/>
              <a:t>THE RELATIONSHIP BETWEEN C1Q POSITIVE DONOR-SPECIFIC ANTIBODIES AND HEART TRANSPLANT OUTCOMES </a:t>
            </a:r>
          </a:p>
          <a:p>
            <a:endParaRPr lang="fr-FR" b="1" dirty="0"/>
          </a:p>
          <a:p>
            <a:r>
              <a:rPr lang="fr-FR" b="1" dirty="0"/>
              <a:t>Achilles Aiken</a:t>
            </a:r>
            <a:r>
              <a:rPr lang="fr-FR" b="1" baseline="30000" dirty="0"/>
              <a:t>1</a:t>
            </a:r>
            <a:r>
              <a:rPr lang="fr-FR" b="1" dirty="0"/>
              <a:t>, </a:t>
            </a:r>
            <a:r>
              <a:rPr lang="fr-FR" b="1" dirty="0" err="1"/>
              <a:t>Andriana</a:t>
            </a:r>
            <a:r>
              <a:rPr lang="fr-FR" b="1" dirty="0"/>
              <a:t> Nikolova</a:t>
            </a:r>
            <a:r>
              <a:rPr lang="fr-FR" b="1" baseline="30000" dirty="0"/>
              <a:t>1</a:t>
            </a:r>
            <a:r>
              <a:rPr lang="fr-FR" b="1" dirty="0"/>
              <a:t>, Avani Kanungo</a:t>
            </a:r>
            <a:r>
              <a:rPr lang="fr-FR" b="1" baseline="30000" dirty="0"/>
              <a:t>1</a:t>
            </a:r>
            <a:r>
              <a:rPr lang="fr-FR" b="1" dirty="0"/>
              <a:t>, </a:t>
            </a:r>
            <a:r>
              <a:rPr lang="fr-FR" b="1" dirty="0" err="1"/>
              <a:t>Nayana</a:t>
            </a:r>
            <a:r>
              <a:rPr lang="fr-FR" b="1" dirty="0"/>
              <a:t> Bhatnagar</a:t>
            </a:r>
            <a:r>
              <a:rPr lang="fr-FR" b="1" baseline="30000" dirty="0"/>
              <a:t>1</a:t>
            </a:r>
            <a:r>
              <a:rPr lang="fr-FR" b="1" dirty="0"/>
              <a:t>, Mason Lee</a:t>
            </a:r>
            <a:r>
              <a:rPr lang="fr-FR" b="1" baseline="30000" dirty="0"/>
              <a:t>1</a:t>
            </a:r>
            <a:r>
              <a:rPr lang="fr-FR" b="1" dirty="0"/>
              <a:t>, Peter Deckerman</a:t>
            </a:r>
            <a:r>
              <a:rPr lang="fr-FR" b="1" baseline="30000" dirty="0"/>
              <a:t>1</a:t>
            </a:r>
            <a:r>
              <a:rPr lang="fr-FR" b="1" dirty="0"/>
              <a:t>, David Chang</a:t>
            </a:r>
            <a:r>
              <a:rPr lang="fr-FR" b="1" baseline="30000" dirty="0"/>
              <a:t>1</a:t>
            </a:r>
            <a:r>
              <a:rPr lang="fr-FR" b="1" dirty="0"/>
              <a:t>, Michelle Kittleson</a:t>
            </a:r>
            <a:r>
              <a:rPr lang="fr-FR" b="1" baseline="30000" dirty="0"/>
              <a:t>1</a:t>
            </a:r>
            <a:r>
              <a:rPr lang="fr-FR" b="1" dirty="0"/>
              <a:t>, </a:t>
            </a:r>
            <a:r>
              <a:rPr lang="fr-FR" b="1" dirty="0" err="1"/>
              <a:t>Evan</a:t>
            </a:r>
            <a:r>
              <a:rPr lang="fr-FR" b="1" dirty="0"/>
              <a:t> Kransdorf</a:t>
            </a:r>
            <a:r>
              <a:rPr lang="fr-FR" b="1" baseline="30000" dirty="0"/>
              <a:t>1</a:t>
            </a:r>
            <a:r>
              <a:rPr lang="fr-FR" b="1" dirty="0"/>
              <a:t>, Jon Kobashigawa</a:t>
            </a:r>
            <a:r>
              <a:rPr lang="fr-FR" b="1" baseline="30000" dirty="0"/>
              <a:t>1</a:t>
            </a:r>
            <a:r>
              <a:rPr lang="fr-FR" b="1" dirty="0"/>
              <a:t> </a:t>
            </a:r>
          </a:p>
          <a:p>
            <a:endParaRPr lang="fr-FR" dirty="0"/>
          </a:p>
          <a:p>
            <a:r>
              <a:rPr lang="fr-FR" baseline="30000" dirty="0"/>
              <a:t>1</a:t>
            </a:r>
            <a:r>
              <a:rPr lang="fr-FR" dirty="0"/>
              <a:t>Cedars-Sinai </a:t>
            </a:r>
            <a:r>
              <a:rPr lang="fr-FR" dirty="0" err="1"/>
              <a:t>Smidt</a:t>
            </a:r>
            <a:r>
              <a:rPr lang="fr-FR" dirty="0"/>
              <a:t> </a:t>
            </a:r>
            <a:r>
              <a:rPr lang="fr-FR" dirty="0" err="1"/>
              <a:t>Heart</a:t>
            </a:r>
            <a:r>
              <a:rPr lang="fr-FR" dirty="0"/>
              <a:t> Institute, Los Angeles, United States </a:t>
            </a:r>
          </a:p>
          <a:p>
            <a:endParaRPr lang="fr-FR" dirty="0"/>
          </a:p>
          <a:p>
            <a:r>
              <a:rPr lang="fr-FR" b="1" dirty="0"/>
              <a:t>Background</a:t>
            </a:r>
            <a:r>
              <a:rPr lang="fr-FR" dirty="0"/>
              <a:t>: De novo </a:t>
            </a:r>
            <a:r>
              <a:rPr lang="fr-FR" dirty="0" err="1"/>
              <a:t>donor-specific</a:t>
            </a:r>
            <a:r>
              <a:rPr lang="fr-FR" dirty="0"/>
              <a:t> </a:t>
            </a:r>
            <a:r>
              <a:rPr lang="fr-FR" dirty="0" err="1"/>
              <a:t>antibodies</a:t>
            </a:r>
            <a:r>
              <a:rPr lang="fr-FR" dirty="0"/>
              <a:t> (</a:t>
            </a:r>
            <a:r>
              <a:rPr lang="fr-FR" dirty="0" err="1"/>
              <a:t>dnDSA</a:t>
            </a:r>
            <a:r>
              <a:rPr lang="fr-FR" dirty="0"/>
              <a:t>) </a:t>
            </a:r>
            <a:r>
              <a:rPr lang="fr-FR" dirty="0" err="1"/>
              <a:t>following</a:t>
            </a:r>
            <a:r>
              <a:rPr lang="fr-FR" dirty="0"/>
              <a:t> </a:t>
            </a:r>
            <a:r>
              <a:rPr lang="fr-FR" dirty="0" err="1"/>
              <a:t>heart</a:t>
            </a:r>
            <a:r>
              <a:rPr lang="fr-FR" dirty="0"/>
              <a:t> transplantation (</a:t>
            </a:r>
            <a:r>
              <a:rPr lang="fr-FR" dirty="0" err="1"/>
              <a:t>HTx</a:t>
            </a:r>
            <a:r>
              <a:rPr lang="fr-FR" dirty="0"/>
              <a:t>) have been </a:t>
            </a:r>
            <a:r>
              <a:rPr lang="fr-FR" dirty="0" err="1"/>
              <a:t>associated</a:t>
            </a:r>
            <a:r>
              <a:rPr lang="fr-FR" dirty="0"/>
              <a:t> </a:t>
            </a:r>
            <a:r>
              <a:rPr lang="fr-FR" dirty="0" err="1"/>
              <a:t>with</a:t>
            </a:r>
            <a:r>
              <a:rPr lang="fr-FR" dirty="0"/>
              <a:t> </a:t>
            </a:r>
            <a:r>
              <a:rPr lang="fr-FR" dirty="0" err="1"/>
              <a:t>worse</a:t>
            </a:r>
            <a:r>
              <a:rPr lang="fr-FR" dirty="0"/>
              <a:t> </a:t>
            </a:r>
            <a:r>
              <a:rPr lang="fr-FR" dirty="0" err="1"/>
              <a:t>outcomes</a:t>
            </a:r>
            <a:r>
              <a:rPr lang="fr-FR" dirty="0"/>
              <a:t> </a:t>
            </a:r>
            <a:r>
              <a:rPr lang="fr-FR" dirty="0" err="1"/>
              <a:t>including</a:t>
            </a:r>
            <a:r>
              <a:rPr lang="fr-FR" dirty="0"/>
              <a:t> </a:t>
            </a:r>
            <a:r>
              <a:rPr lang="fr-FR" dirty="0" err="1"/>
              <a:t>increased</a:t>
            </a:r>
            <a:r>
              <a:rPr lang="fr-FR" dirty="0"/>
              <a:t> incidence of </a:t>
            </a:r>
            <a:r>
              <a:rPr lang="fr-FR" dirty="0" err="1"/>
              <a:t>antibody</a:t>
            </a:r>
            <a:r>
              <a:rPr lang="fr-FR" dirty="0"/>
              <a:t> </a:t>
            </a:r>
            <a:r>
              <a:rPr lang="fr-FR" dirty="0" err="1"/>
              <a:t>mediated</a:t>
            </a:r>
            <a:r>
              <a:rPr lang="fr-FR" dirty="0"/>
              <a:t> rejection (AMR), </a:t>
            </a:r>
            <a:r>
              <a:rPr lang="fr-FR" dirty="0" err="1"/>
              <a:t>cardiac</a:t>
            </a:r>
            <a:r>
              <a:rPr lang="fr-FR" dirty="0"/>
              <a:t> </a:t>
            </a:r>
            <a:r>
              <a:rPr lang="fr-FR" dirty="0" err="1"/>
              <a:t>allograft</a:t>
            </a:r>
            <a:r>
              <a:rPr lang="fr-FR" dirty="0"/>
              <a:t> </a:t>
            </a:r>
            <a:r>
              <a:rPr lang="fr-FR" dirty="0" err="1"/>
              <a:t>vasculopathy</a:t>
            </a:r>
            <a:r>
              <a:rPr lang="fr-FR" dirty="0"/>
              <a:t> (CAV), </a:t>
            </a:r>
            <a:r>
              <a:rPr lang="fr-FR" dirty="0" err="1"/>
              <a:t>graft</a:t>
            </a:r>
            <a:r>
              <a:rPr lang="fr-FR" dirty="0"/>
              <a:t> </a:t>
            </a:r>
            <a:r>
              <a:rPr lang="fr-FR" dirty="0" err="1"/>
              <a:t>dysfunction</a:t>
            </a:r>
            <a:r>
              <a:rPr lang="fr-FR" dirty="0"/>
              <a:t>, and </a:t>
            </a:r>
            <a:r>
              <a:rPr lang="fr-FR" dirty="0" err="1"/>
              <a:t>mortality</a:t>
            </a:r>
            <a:r>
              <a:rPr lang="fr-FR" dirty="0"/>
              <a:t>. It </a:t>
            </a:r>
            <a:r>
              <a:rPr lang="fr-FR" dirty="0" err="1"/>
              <a:t>is</a:t>
            </a:r>
            <a:r>
              <a:rPr lang="fr-FR" dirty="0"/>
              <a:t> </a:t>
            </a:r>
            <a:r>
              <a:rPr lang="fr-FR" dirty="0" err="1"/>
              <a:t>unknown</a:t>
            </a:r>
            <a:r>
              <a:rPr lang="fr-FR" dirty="0"/>
              <a:t> </a:t>
            </a:r>
            <a:r>
              <a:rPr lang="fr-FR" dirty="0" err="1"/>
              <a:t>whether</a:t>
            </a:r>
            <a:r>
              <a:rPr lang="fr-FR" dirty="0"/>
              <a:t> </a:t>
            </a:r>
            <a:r>
              <a:rPr lang="fr-FR" dirty="0" err="1"/>
              <a:t>complement</a:t>
            </a:r>
            <a:r>
              <a:rPr lang="fr-FR" dirty="0"/>
              <a:t> binding </a:t>
            </a:r>
            <a:r>
              <a:rPr lang="fr-FR" dirty="0" err="1"/>
              <a:t>ability</a:t>
            </a:r>
            <a:r>
              <a:rPr lang="fr-FR" dirty="0"/>
              <a:t> on </a:t>
            </a:r>
            <a:r>
              <a:rPr lang="fr-FR" dirty="0" err="1"/>
              <a:t>Luminex</a:t>
            </a:r>
            <a:r>
              <a:rPr lang="fr-FR" dirty="0"/>
              <a:t> (C1q+) identifies a more virulent DSA </a:t>
            </a:r>
            <a:r>
              <a:rPr lang="fr-FR" dirty="0" err="1"/>
              <a:t>phenotype</a:t>
            </a:r>
            <a:r>
              <a:rPr lang="fr-FR" dirty="0"/>
              <a:t>. </a:t>
            </a:r>
          </a:p>
          <a:p>
            <a:r>
              <a:rPr lang="fr-FR" b="1" dirty="0"/>
              <a:t>Methods</a:t>
            </a:r>
            <a:r>
              <a:rPr lang="fr-FR" dirty="0"/>
              <a:t>: </a:t>
            </a:r>
            <a:r>
              <a:rPr lang="fr-FR" dirty="0" err="1"/>
              <a:t>Between</a:t>
            </a:r>
            <a:r>
              <a:rPr lang="fr-FR" dirty="0"/>
              <a:t> 2010 and 2021, </a:t>
            </a:r>
            <a:r>
              <a:rPr lang="fr-FR" dirty="0" err="1"/>
              <a:t>we</a:t>
            </a:r>
            <a:r>
              <a:rPr lang="fr-FR" dirty="0"/>
              <a:t> </a:t>
            </a:r>
            <a:r>
              <a:rPr lang="fr-FR" dirty="0" err="1"/>
              <a:t>identified</a:t>
            </a:r>
            <a:r>
              <a:rPr lang="fr-FR" dirty="0"/>
              <a:t> 126 out of 861 </a:t>
            </a:r>
            <a:r>
              <a:rPr lang="fr-FR" dirty="0" err="1"/>
              <a:t>HTx</a:t>
            </a:r>
            <a:r>
              <a:rPr lang="fr-FR" dirty="0"/>
              <a:t> </a:t>
            </a:r>
            <a:r>
              <a:rPr lang="fr-FR" dirty="0" err="1"/>
              <a:t>recipients</a:t>
            </a:r>
            <a:r>
              <a:rPr lang="fr-FR" dirty="0"/>
              <a:t> </a:t>
            </a:r>
            <a:r>
              <a:rPr lang="fr-FR" dirty="0" err="1"/>
              <a:t>who</a:t>
            </a:r>
            <a:r>
              <a:rPr lang="fr-FR" dirty="0"/>
              <a:t> </a:t>
            </a:r>
            <a:r>
              <a:rPr lang="fr-FR" dirty="0" err="1"/>
              <a:t>developed</a:t>
            </a:r>
            <a:r>
              <a:rPr lang="fr-FR" dirty="0"/>
              <a:t> </a:t>
            </a:r>
            <a:r>
              <a:rPr lang="fr-FR" dirty="0" err="1"/>
              <a:t>dnDSA</a:t>
            </a:r>
            <a:r>
              <a:rPr lang="fr-FR" dirty="0"/>
              <a:t> (14.6%), </a:t>
            </a:r>
            <a:r>
              <a:rPr lang="fr-FR" dirty="0" err="1"/>
              <a:t>defined</a:t>
            </a:r>
            <a:r>
              <a:rPr lang="fr-FR" dirty="0"/>
              <a:t> as DSA </a:t>
            </a:r>
            <a:r>
              <a:rPr lang="fr-FR" dirty="0" err="1"/>
              <a:t>that</a:t>
            </a:r>
            <a:r>
              <a:rPr lang="fr-FR" dirty="0"/>
              <a:t> </a:t>
            </a:r>
            <a:r>
              <a:rPr lang="fr-FR" dirty="0" err="1"/>
              <a:t>were</a:t>
            </a:r>
            <a:r>
              <a:rPr lang="fr-FR" dirty="0"/>
              <a:t> first </a:t>
            </a:r>
            <a:r>
              <a:rPr lang="fr-FR" dirty="0" err="1"/>
              <a:t>detected</a:t>
            </a:r>
            <a:r>
              <a:rPr lang="fr-FR" dirty="0"/>
              <a:t> &gt;3 </a:t>
            </a:r>
            <a:r>
              <a:rPr lang="fr-FR" dirty="0" err="1"/>
              <a:t>months</a:t>
            </a:r>
            <a:r>
              <a:rPr lang="fr-FR" dirty="0"/>
              <a:t> post-</a:t>
            </a:r>
            <a:r>
              <a:rPr lang="fr-FR" dirty="0" err="1"/>
              <a:t>HTx</a:t>
            </a:r>
            <a:r>
              <a:rPr lang="fr-FR" dirty="0"/>
              <a:t>. </a:t>
            </a:r>
            <a:r>
              <a:rPr lang="fr-FR" dirty="0" err="1"/>
              <a:t>These</a:t>
            </a:r>
            <a:r>
              <a:rPr lang="fr-FR" dirty="0"/>
              <a:t> patients </a:t>
            </a:r>
            <a:r>
              <a:rPr lang="fr-FR" dirty="0" err="1"/>
              <a:t>were</a:t>
            </a:r>
            <a:r>
              <a:rPr lang="fr-FR" dirty="0"/>
              <a:t> </a:t>
            </a:r>
            <a:r>
              <a:rPr lang="fr-FR" dirty="0" err="1"/>
              <a:t>divided</a:t>
            </a:r>
            <a:r>
              <a:rPr lang="fr-FR" dirty="0"/>
              <a:t> </a:t>
            </a:r>
            <a:r>
              <a:rPr lang="fr-FR" dirty="0" err="1"/>
              <a:t>into</a:t>
            </a:r>
            <a:r>
              <a:rPr lang="fr-FR" dirty="0"/>
              <a:t> C1q+ DSA and C1q- DSA </a:t>
            </a:r>
            <a:r>
              <a:rPr lang="fr-FR" dirty="0" err="1"/>
              <a:t>cohorts</a:t>
            </a:r>
            <a:r>
              <a:rPr lang="fr-FR" dirty="0"/>
              <a:t> via the </a:t>
            </a:r>
            <a:r>
              <a:rPr lang="fr-FR" dirty="0" err="1"/>
              <a:t>Luminex</a:t>
            </a:r>
            <a:r>
              <a:rPr lang="fr-FR" dirty="0"/>
              <a:t> </a:t>
            </a:r>
            <a:r>
              <a:rPr lang="fr-FR" dirty="0" err="1"/>
              <a:t>assay</a:t>
            </a:r>
            <a:r>
              <a:rPr lang="fr-FR" dirty="0"/>
              <a:t>. The </a:t>
            </a:r>
            <a:r>
              <a:rPr lang="fr-FR" dirty="0" err="1"/>
              <a:t>primary</a:t>
            </a:r>
            <a:r>
              <a:rPr lang="fr-FR" dirty="0"/>
              <a:t> </a:t>
            </a:r>
            <a:r>
              <a:rPr lang="fr-FR" dirty="0" err="1"/>
              <a:t>outcome</a:t>
            </a:r>
            <a:r>
              <a:rPr lang="fr-FR" dirty="0"/>
              <a:t> </a:t>
            </a:r>
            <a:r>
              <a:rPr lang="fr-FR" dirty="0" err="1"/>
              <a:t>was</a:t>
            </a:r>
            <a:r>
              <a:rPr lang="fr-FR" dirty="0"/>
              <a:t> all-cause </a:t>
            </a:r>
            <a:r>
              <a:rPr lang="fr-FR" dirty="0" err="1"/>
              <a:t>mortality</a:t>
            </a:r>
            <a:r>
              <a:rPr lang="fr-FR" dirty="0"/>
              <a:t>. </a:t>
            </a:r>
            <a:r>
              <a:rPr lang="fr-FR" dirty="0" err="1"/>
              <a:t>Secondary</a:t>
            </a:r>
            <a:r>
              <a:rPr lang="fr-FR" dirty="0"/>
              <a:t> </a:t>
            </a:r>
            <a:r>
              <a:rPr lang="fr-FR" dirty="0" err="1"/>
              <a:t>outcomes</a:t>
            </a:r>
            <a:r>
              <a:rPr lang="fr-FR" dirty="0"/>
              <a:t> </a:t>
            </a:r>
            <a:r>
              <a:rPr lang="fr-FR" dirty="0" err="1"/>
              <a:t>included</a:t>
            </a:r>
            <a:r>
              <a:rPr lang="fr-FR" dirty="0"/>
              <a:t> CAV, AMR (</a:t>
            </a:r>
            <a:r>
              <a:rPr lang="fr-FR" dirty="0" err="1"/>
              <a:t>pAMR</a:t>
            </a:r>
            <a:r>
              <a:rPr lang="fr-FR" dirty="0"/>
              <a:t> &gt;1), acute cellular rejection (ACR) &gt;2R, </a:t>
            </a:r>
            <a:r>
              <a:rPr lang="fr-FR" dirty="0" err="1"/>
              <a:t>graft</a:t>
            </a:r>
            <a:r>
              <a:rPr lang="fr-FR" dirty="0"/>
              <a:t> </a:t>
            </a:r>
            <a:r>
              <a:rPr lang="fr-FR" dirty="0" err="1"/>
              <a:t>dysfunction</a:t>
            </a:r>
            <a:r>
              <a:rPr lang="fr-FR" dirty="0"/>
              <a:t> (</a:t>
            </a:r>
            <a:r>
              <a:rPr lang="fr-FR" dirty="0" err="1"/>
              <a:t>left</a:t>
            </a:r>
            <a:r>
              <a:rPr lang="fr-FR" dirty="0"/>
              <a:t> </a:t>
            </a:r>
            <a:r>
              <a:rPr lang="fr-FR" dirty="0" err="1"/>
              <a:t>ventricular</a:t>
            </a:r>
            <a:r>
              <a:rPr lang="fr-FR" dirty="0"/>
              <a:t> </a:t>
            </a:r>
            <a:r>
              <a:rPr lang="fr-FR" dirty="0" err="1"/>
              <a:t>ejection</a:t>
            </a:r>
            <a:r>
              <a:rPr lang="fr-FR" dirty="0"/>
              <a:t> fraction (LVEF) ≤</a:t>
            </a:r>
            <a:r>
              <a:rPr lang="en-US" dirty="0"/>
              <a:t>40%), and non-fatal major adverse cardiovascular events (NF-MACE) including stroke, coronary revascularization, heart failure, and defibrillator or pacemaker implantation. Baseline characteristics and outcomes were compared utilizing t-tests for continuous variables and chi-square analysis for categorical variables. Logistic regression analysis was used to evaluate for independent associations between C1q status and outcome variables. </a:t>
            </a:r>
          </a:p>
          <a:p>
            <a:r>
              <a:rPr lang="en-US" b="1" dirty="0"/>
              <a:t>Results</a:t>
            </a:r>
            <a:r>
              <a:rPr lang="en-US" dirty="0"/>
              <a:t>: There were 40 C1q+ DSA and 86 C1q- DSA patients identified with a mean follow up of 5.8 years. The mean time to DSA appearance was 2.3 years post-</a:t>
            </a:r>
            <a:r>
              <a:rPr lang="en-US" dirty="0" err="1"/>
              <a:t>HTx</a:t>
            </a:r>
            <a:r>
              <a:rPr lang="en-US" dirty="0"/>
              <a:t> in both cohorts. Mean LVEF at time of DSA identification was lower in the C1q+ vs C1q- cohort (50.8% vs 57.9%, p </a:t>
            </a:r>
            <a:r>
              <a:rPr lang="fr-FR" dirty="0"/>
              <a:t>=&lt;0.001</a:t>
            </a:r>
            <a:r>
              <a:rPr lang="en-US" dirty="0"/>
              <a:t>). The primary outcome was higher in the C1q+ cohort (40.0% vs 20.9%, p = 0.025) with a mean time to event of 4 years. AMR was more frequent in the C1q+ cohort (25.0% vs 10.6%, p = 0.036). Causes of cardiovascular mortality in the C1q+ compared to the C1q- group included sudden death (25% vs 11.1%), CAV (18.8% vs 22.2%), acute rejection (25% vs 5.6%), and stroke (6.3% vs 5.6%). There were similar rates of CAV, ACR, graft dysfunction, and NF-MACE between the C1q+ and C1q- cohorts. </a:t>
            </a:r>
          </a:p>
          <a:p>
            <a:r>
              <a:rPr lang="en-US" b="1" dirty="0"/>
              <a:t>Conclusions</a:t>
            </a:r>
            <a:r>
              <a:rPr lang="en-US" dirty="0"/>
              <a:t>: C1q+ DSA are associated with increased AMR rates, worse graft function, and higher mortality when compared to C1q- DSA at a mean follow-up of over 5 years. Larger prospective studies are needed to validate those findings and identify potential therapeutic interventions that can improve outcomes.</a:t>
            </a:r>
            <a:endParaRPr lang="fr-FR" dirty="0"/>
          </a:p>
          <a:p>
            <a:endParaRPr lang="fr-FR" dirty="0"/>
          </a:p>
        </p:txBody>
      </p:sp>
      <p:sp>
        <p:nvSpPr>
          <p:cNvPr id="4" name="Espace réservé du numéro de diapositive 3">
            <a:extLst>
              <a:ext uri="{FF2B5EF4-FFF2-40B4-BE49-F238E27FC236}">
                <a16:creationId xmlns:a16="http://schemas.microsoft.com/office/drawing/2014/main" id="{F6FB3681-F0F6-EB2D-0191-5EF81754FE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440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CF72A-EDC2-B374-4239-ABED529868B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EFE062-D602-A5CD-B5F3-715EA635CC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9DC9F6-6094-1E94-FFC4-A48143C61560}"/>
              </a:ext>
            </a:extLst>
          </p:cNvPr>
          <p:cNvSpPr>
            <a:spLocks noGrp="1"/>
          </p:cNvSpPr>
          <p:nvPr>
            <p:ph type="body" idx="1"/>
          </p:nvPr>
        </p:nvSpPr>
        <p:spPr/>
        <p:txBody>
          <a:bodyPr/>
          <a:lstStyle/>
          <a:p>
            <a:r>
              <a:rPr lang="en-US" b="0" i="1" dirty="0">
                <a:latin typeface="+mn-lt"/>
              </a:rPr>
              <a:t>Abbreviations: EMB, </a:t>
            </a:r>
            <a:r>
              <a:rPr lang="en-US" sz="1200" b="0" i="1" dirty="0">
                <a:latin typeface="+mn-lt"/>
                <a:cs typeface="Arial" panose="020B0604020202020204" pitchFamily="34" charset="0"/>
              </a:rPr>
              <a:t>Endomyocardial biopsy; MVs, </a:t>
            </a:r>
            <a:r>
              <a:rPr lang="en-US" b="0" i="1" dirty="0" err="1">
                <a:latin typeface="+mn-lt"/>
              </a:rPr>
              <a:t>microvesicles</a:t>
            </a:r>
            <a:r>
              <a:rPr lang="en-US" b="0" i="1" dirty="0">
                <a:latin typeface="+mn-lt"/>
              </a:rPr>
              <a:t>; </a:t>
            </a:r>
            <a:r>
              <a:rPr lang="en-US" b="0" i="1" dirty="0" err="1">
                <a:latin typeface="+mn-lt"/>
              </a:rPr>
              <a:t>HTx</a:t>
            </a:r>
            <a:r>
              <a:rPr lang="en-US" b="0" i="1" dirty="0">
                <a:latin typeface="+mn-lt"/>
              </a:rPr>
              <a:t>, Heart transplantation. </a:t>
            </a:r>
          </a:p>
          <a:p>
            <a:endParaRPr lang="en-US" b="1" dirty="0"/>
          </a:p>
          <a:p>
            <a:r>
              <a:rPr lang="en-US" b="1" dirty="0"/>
              <a:t>Reference Number: 2414 </a:t>
            </a:r>
          </a:p>
          <a:p>
            <a:r>
              <a:rPr lang="en-US" b="1" dirty="0"/>
              <a:t>LEVELS OF CIRCULATING MICROVESICLES IN PATIENTS WITH CARDIAC TRANSPLANT REJECTION </a:t>
            </a:r>
          </a:p>
          <a:p>
            <a:endParaRPr lang="en-US" dirty="0"/>
          </a:p>
          <a:p>
            <a:r>
              <a:rPr lang="en-US" b="1" dirty="0"/>
              <a:t>Lubov Korneva</a:t>
            </a:r>
            <a:r>
              <a:rPr lang="en-US" b="1" baseline="30000" dirty="0"/>
              <a:t>1</a:t>
            </a:r>
            <a:r>
              <a:rPr lang="en-US" b="1" dirty="0"/>
              <a:t>, Maria Osipova</a:t>
            </a:r>
            <a:r>
              <a:rPr lang="en-US" b="1" baseline="30000" dirty="0"/>
              <a:t>1</a:t>
            </a:r>
            <a:r>
              <a:rPr lang="en-US" b="1" dirty="0"/>
              <a:t>, Maria Simonenko</a:t>
            </a:r>
            <a:r>
              <a:rPr lang="en-US" b="1" baseline="30000" dirty="0"/>
              <a:t>1</a:t>
            </a:r>
            <a:r>
              <a:rPr lang="en-US" b="1" dirty="0"/>
              <a:t>, Maria Bortsova</a:t>
            </a:r>
            <a:r>
              <a:rPr lang="en-US" b="1" baseline="30000" dirty="0"/>
              <a:t>1</a:t>
            </a:r>
            <a:r>
              <a:rPr lang="en-US" b="1" dirty="0"/>
              <a:t>, </a:t>
            </a:r>
            <a:r>
              <a:rPr lang="en-US" b="1" dirty="0" err="1"/>
              <a:t>Bulgun</a:t>
            </a:r>
            <a:r>
              <a:rPr lang="en-US" b="1" dirty="0"/>
              <a:t> Musaeva</a:t>
            </a:r>
            <a:r>
              <a:rPr lang="en-US" b="1" baseline="30000" dirty="0"/>
              <a:t>1</a:t>
            </a:r>
            <a:r>
              <a:rPr lang="en-US" b="1" dirty="0"/>
              <a:t>, Arthur Akino</a:t>
            </a:r>
            <a:r>
              <a:rPr lang="en-US" b="1" baseline="30000" dirty="0"/>
              <a:t>1</a:t>
            </a:r>
            <a:r>
              <a:rPr lang="en-US" b="1" dirty="0"/>
              <a:t>, Aleksei Golovkin</a:t>
            </a:r>
            <a:r>
              <a:rPr lang="en-US" b="1" baseline="30000" dirty="0"/>
              <a:t>1</a:t>
            </a:r>
            <a:r>
              <a:rPr lang="en-US" b="1" dirty="0"/>
              <a:t>, Maria Sitnikova</a:t>
            </a:r>
            <a:r>
              <a:rPr lang="en-US" b="1" baseline="30000" dirty="0"/>
              <a:t>1</a:t>
            </a:r>
            <a:r>
              <a:rPr lang="en-US" b="1" dirty="0"/>
              <a:t>, Petr Fedotov</a:t>
            </a:r>
            <a:r>
              <a:rPr lang="en-US" b="1" baseline="30000" dirty="0"/>
              <a:t>1</a:t>
            </a:r>
            <a:r>
              <a:rPr lang="en-US" b="1" dirty="0"/>
              <a:t> </a:t>
            </a:r>
          </a:p>
          <a:p>
            <a:endParaRPr lang="en-US" dirty="0"/>
          </a:p>
          <a:p>
            <a:r>
              <a:rPr lang="en-US" i="1" baseline="30000" dirty="0"/>
              <a:t>1</a:t>
            </a:r>
            <a:r>
              <a:rPr lang="en-US" i="1" dirty="0"/>
              <a:t>V.A. </a:t>
            </a:r>
            <a:r>
              <a:rPr lang="en-US" i="1" dirty="0" err="1"/>
              <a:t>Almazov</a:t>
            </a:r>
            <a:r>
              <a:rPr lang="en-US" i="1" dirty="0"/>
              <a:t> National Medical Research Centre, St. Petersburg, Russian Federation </a:t>
            </a:r>
          </a:p>
          <a:p>
            <a:endParaRPr lang="en-US" dirty="0"/>
          </a:p>
          <a:p>
            <a:r>
              <a:rPr lang="en-US" b="1" dirty="0"/>
              <a:t>Background</a:t>
            </a:r>
            <a:r>
              <a:rPr lang="en-US" dirty="0"/>
              <a:t>: Endomyocardial biopsy (EMB) is the "gold" standard for diagnosing cardiac allograft rejection. There is a high demand for non-invasive methods to exclude rejection. The aim was to determine the relationship between the level and composition of </a:t>
            </a:r>
            <a:r>
              <a:rPr lang="en-US" dirty="0" err="1"/>
              <a:t>microvesicles</a:t>
            </a:r>
            <a:r>
              <a:rPr lang="en-US" dirty="0"/>
              <a:t> (MVs) and the presence of rejection. </a:t>
            </a:r>
          </a:p>
          <a:p>
            <a:r>
              <a:rPr lang="en-US" b="1" dirty="0"/>
              <a:t>Methods</a:t>
            </a:r>
            <a:r>
              <a:rPr lang="en-US" dirty="0"/>
              <a:t>: From January 2022 to December 2024 43 heart transplant patients (74%, n=32 - male) were enrolled in the study and based on the EMB results they were divided into 2 groups: group №1 – without rejection (47%, n=20), group №2 – with acute rejection (53%, n=23). Recipients from the 1st group were 47±12-year-old and were 1429 [726;1967] days after heart transplantation (</a:t>
            </a:r>
            <a:r>
              <a:rPr lang="en-US" dirty="0" err="1"/>
              <a:t>HTx</a:t>
            </a:r>
            <a:r>
              <a:rPr lang="en-US" dirty="0"/>
              <a:t>), p&gt;0.05. Those included in the group №2 were 53±11-year-old with 1651 [604; 2418] days after </a:t>
            </a:r>
            <a:r>
              <a:rPr lang="en-US" dirty="0" err="1"/>
              <a:t>HTx</a:t>
            </a:r>
            <a:r>
              <a:rPr lang="en-US" dirty="0"/>
              <a:t>. Standard immunosuppressive therapy was prescribed to all of them: Tacrolimus, Mycophenolic acid and steroids; in long-term Mycophenolic acid was switched to </a:t>
            </a:r>
            <a:r>
              <a:rPr lang="en-US" dirty="0" err="1"/>
              <a:t>Everolimus</a:t>
            </a:r>
            <a:r>
              <a:rPr lang="en-US" dirty="0"/>
              <a:t> in case of developing complications (i.e. allograft vasculopathy and cancer development). Peripheral blood sampling for MVs analysis was performed in all patients, the size and concentration of extracellular vesicles in the blood plasma were assessed by nanoparticle trajectory analysis on a </a:t>
            </a:r>
            <a:r>
              <a:rPr lang="en-US" dirty="0" err="1"/>
              <a:t>NanoSight</a:t>
            </a:r>
            <a:r>
              <a:rPr lang="en-US" dirty="0"/>
              <a:t> NS3000 device (Malvern, UK), and phenotyping was performed using fluorescently labeled antibodies and highly sensitive flow laser cytometry on a </a:t>
            </a:r>
            <a:r>
              <a:rPr lang="en-US" dirty="0" err="1"/>
              <a:t>Cytoflex</a:t>
            </a:r>
            <a:r>
              <a:rPr lang="en-US" dirty="0"/>
              <a:t> S flow laser cytometer (Beckman Coulter, USA). The study was supported by a grant from the RSF № 24-15-20016 and by a grant from the </a:t>
            </a:r>
            <a:r>
              <a:rPr lang="en-US" dirty="0" err="1"/>
              <a:t>SPbSF</a:t>
            </a:r>
            <a:r>
              <a:rPr lang="en-US" dirty="0"/>
              <a:t> (№ 24-15-20016 by 24 May 2024). </a:t>
            </a:r>
          </a:p>
          <a:p>
            <a:r>
              <a:rPr lang="en-US" b="1" dirty="0"/>
              <a:t>Results:</a:t>
            </a:r>
            <a:r>
              <a:rPr lang="en-US" dirty="0"/>
              <a:t> Both groups did not differ significantly in age, sex, causes of heart failure and time of follow-up after heart transplantation, comorbidities, results of biochemical blood test parameters and transthoracic echocardiography. When assessing MVs positive for </a:t>
            </a:r>
            <a:r>
              <a:rPr lang="en-US" dirty="0" err="1"/>
              <a:t>tetraspanin</a:t>
            </a:r>
            <a:r>
              <a:rPr lang="en-US" dirty="0"/>
              <a:t>, platelet and endothelial markers, a significant increase (p=0.009) in the level of CD90+ MVs was revealed in the group №1 compared to the 2nd: 2017.5 [8.0; 14225.0] events/ml and 3.4 [0.5; 181.1] events/ml, respectively. </a:t>
            </a:r>
          </a:p>
          <a:p>
            <a:r>
              <a:rPr lang="en-US" b="1" dirty="0"/>
              <a:t>Conclusion</a:t>
            </a:r>
            <a:r>
              <a:rPr lang="en-US" dirty="0"/>
              <a:t>. Long-term after </a:t>
            </a:r>
            <a:r>
              <a:rPr lang="en-US" dirty="0" err="1"/>
              <a:t>HTx</a:t>
            </a:r>
            <a:r>
              <a:rPr lang="en-US" dirty="0"/>
              <a:t> high levels of CD90+ MVs in the peripheral blood of heart recipients are associated with the absence of allograft rejection. The level of CD90+ MVs may be a potential marker for non-invasive assessment of acute heart transplant rejection.</a:t>
            </a:r>
            <a:endParaRPr lang="fr-FR" dirty="0"/>
          </a:p>
        </p:txBody>
      </p:sp>
      <p:sp>
        <p:nvSpPr>
          <p:cNvPr id="4" name="Espace réservé du numéro de diapositive 3">
            <a:extLst>
              <a:ext uri="{FF2B5EF4-FFF2-40B4-BE49-F238E27FC236}">
                <a16:creationId xmlns:a16="http://schemas.microsoft.com/office/drawing/2014/main" id="{8884C9FC-8C65-03ED-4FD7-AAD80D9B7A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4337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D30D2-0179-2F74-8EF5-3AEB0419A1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7EBC1DB-3F32-DE07-EF69-4080622CCDC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5813E0A-D2A2-95DB-00AE-365A2CE2C400}"/>
              </a:ext>
            </a:extLst>
          </p:cNvPr>
          <p:cNvSpPr>
            <a:spLocks noGrp="1"/>
          </p:cNvSpPr>
          <p:nvPr>
            <p:ph type="body" idx="1"/>
          </p:nvPr>
        </p:nvSpPr>
        <p:spPr/>
        <p:txBody>
          <a:bodyPr/>
          <a:lstStyle/>
          <a:p>
            <a:r>
              <a:rPr lang="en-US" b="0" i="1" dirty="0">
                <a:latin typeface="+mn-lt"/>
              </a:rPr>
              <a:t>Abbreviations: EMB, </a:t>
            </a:r>
            <a:r>
              <a:rPr lang="en-US" sz="1200" b="0" i="1" dirty="0">
                <a:latin typeface="+mn-lt"/>
                <a:cs typeface="Arial" panose="020B0604020202020204" pitchFamily="34" charset="0"/>
              </a:rPr>
              <a:t>Endomyocardial biopsy; MVs, </a:t>
            </a:r>
            <a:r>
              <a:rPr lang="en-US" b="0" i="1" dirty="0" err="1">
                <a:latin typeface="+mn-lt"/>
              </a:rPr>
              <a:t>microvesicles</a:t>
            </a:r>
            <a:r>
              <a:rPr lang="en-US" b="0" i="1" dirty="0">
                <a:latin typeface="+mn-lt"/>
              </a:rPr>
              <a:t>; </a:t>
            </a:r>
            <a:r>
              <a:rPr lang="en-US" b="0" i="1" dirty="0" err="1">
                <a:latin typeface="+mn-lt"/>
              </a:rPr>
              <a:t>HTx</a:t>
            </a:r>
            <a:r>
              <a:rPr lang="en-US" b="0" i="1" dirty="0">
                <a:latin typeface="+mn-lt"/>
              </a:rPr>
              <a:t>, Heart transplantation. </a:t>
            </a:r>
          </a:p>
          <a:p>
            <a:endParaRPr lang="en-US" b="1" dirty="0"/>
          </a:p>
          <a:p>
            <a:r>
              <a:rPr lang="en-US" b="1" dirty="0"/>
              <a:t>Reference Number: 2414 </a:t>
            </a:r>
          </a:p>
          <a:p>
            <a:r>
              <a:rPr lang="en-US" b="1" dirty="0"/>
              <a:t>LEVELS OF CIRCULATING MICROVESICLES IN PATIENTS WITH CARDIAC TRANSPLANT REJECTION </a:t>
            </a:r>
          </a:p>
          <a:p>
            <a:endParaRPr lang="en-US" dirty="0"/>
          </a:p>
          <a:p>
            <a:r>
              <a:rPr lang="en-US" b="1" dirty="0"/>
              <a:t>Lubov Korneva</a:t>
            </a:r>
            <a:r>
              <a:rPr lang="en-US" b="1" baseline="30000" dirty="0"/>
              <a:t>1</a:t>
            </a:r>
            <a:r>
              <a:rPr lang="en-US" b="1" dirty="0"/>
              <a:t>, Maria Osipova</a:t>
            </a:r>
            <a:r>
              <a:rPr lang="en-US" b="1" baseline="30000" dirty="0"/>
              <a:t>1</a:t>
            </a:r>
            <a:r>
              <a:rPr lang="en-US" b="1" dirty="0"/>
              <a:t>, Maria Simonenko</a:t>
            </a:r>
            <a:r>
              <a:rPr lang="en-US" b="1" baseline="30000" dirty="0"/>
              <a:t>1</a:t>
            </a:r>
            <a:r>
              <a:rPr lang="en-US" b="1" dirty="0"/>
              <a:t>, Maria Bortsova</a:t>
            </a:r>
            <a:r>
              <a:rPr lang="en-US" b="1" baseline="30000" dirty="0"/>
              <a:t>1</a:t>
            </a:r>
            <a:r>
              <a:rPr lang="en-US" b="1" dirty="0"/>
              <a:t>, </a:t>
            </a:r>
            <a:r>
              <a:rPr lang="en-US" b="1" dirty="0" err="1"/>
              <a:t>Bulgun</a:t>
            </a:r>
            <a:r>
              <a:rPr lang="en-US" b="1" dirty="0"/>
              <a:t> Musaeva</a:t>
            </a:r>
            <a:r>
              <a:rPr lang="en-US" b="1" baseline="30000" dirty="0"/>
              <a:t>1</a:t>
            </a:r>
            <a:r>
              <a:rPr lang="en-US" b="1" dirty="0"/>
              <a:t>, Arthur Akino</a:t>
            </a:r>
            <a:r>
              <a:rPr lang="en-US" b="1" baseline="30000" dirty="0"/>
              <a:t>1</a:t>
            </a:r>
            <a:r>
              <a:rPr lang="en-US" b="1" dirty="0"/>
              <a:t>, Aleksei Golovkin</a:t>
            </a:r>
            <a:r>
              <a:rPr lang="en-US" b="1" baseline="30000" dirty="0"/>
              <a:t>1</a:t>
            </a:r>
            <a:r>
              <a:rPr lang="en-US" b="1" dirty="0"/>
              <a:t>, Maria Sitnikova</a:t>
            </a:r>
            <a:r>
              <a:rPr lang="en-US" b="1" baseline="30000" dirty="0"/>
              <a:t>1</a:t>
            </a:r>
            <a:r>
              <a:rPr lang="en-US" b="1" dirty="0"/>
              <a:t>, Petr Fedotov</a:t>
            </a:r>
            <a:r>
              <a:rPr lang="en-US" b="1" baseline="30000" dirty="0"/>
              <a:t>1</a:t>
            </a:r>
            <a:r>
              <a:rPr lang="en-US" b="1" dirty="0"/>
              <a:t> </a:t>
            </a:r>
          </a:p>
          <a:p>
            <a:endParaRPr lang="en-US" dirty="0"/>
          </a:p>
          <a:p>
            <a:r>
              <a:rPr lang="en-US" i="1" baseline="30000" dirty="0"/>
              <a:t>1</a:t>
            </a:r>
            <a:r>
              <a:rPr lang="en-US" i="1" dirty="0"/>
              <a:t>V.A. </a:t>
            </a:r>
            <a:r>
              <a:rPr lang="en-US" i="1" dirty="0" err="1"/>
              <a:t>Almazov</a:t>
            </a:r>
            <a:r>
              <a:rPr lang="en-US" i="1" dirty="0"/>
              <a:t> National Medical Research Centre, St. Petersburg, Russian Federation </a:t>
            </a:r>
          </a:p>
          <a:p>
            <a:endParaRPr lang="en-US" dirty="0"/>
          </a:p>
          <a:p>
            <a:r>
              <a:rPr lang="en-US" b="1" dirty="0"/>
              <a:t>Background</a:t>
            </a:r>
            <a:r>
              <a:rPr lang="en-US" dirty="0"/>
              <a:t>: Endomyocardial biopsy (EMB) is the "gold" standard for diagnosing cardiac allograft rejection. There is a high demand for non-invasive methods to exclude rejection. The aim was to determine the relationship between the level and composition of </a:t>
            </a:r>
            <a:r>
              <a:rPr lang="en-US" dirty="0" err="1"/>
              <a:t>microvesicles</a:t>
            </a:r>
            <a:r>
              <a:rPr lang="en-US" dirty="0"/>
              <a:t> (MVs) and the presence of rejection. </a:t>
            </a:r>
          </a:p>
          <a:p>
            <a:r>
              <a:rPr lang="en-US" b="1" dirty="0"/>
              <a:t>Methods</a:t>
            </a:r>
            <a:r>
              <a:rPr lang="en-US" dirty="0"/>
              <a:t>: From January 2022 to December 2024 43 heart transplant patients (74%, n=32 - male) were enrolled in the study and based on the EMB results they were divided into 2 groups: group №1 – without rejection (47%, n=20), group №2 – with acute rejection (53%, n=23). Recipients from the 1st group were 47±12-year-old and were 1429 [726;1967] days after heart transplantation (</a:t>
            </a:r>
            <a:r>
              <a:rPr lang="en-US" dirty="0" err="1"/>
              <a:t>HTx</a:t>
            </a:r>
            <a:r>
              <a:rPr lang="en-US" dirty="0"/>
              <a:t>), p&gt;0.05. Those included in the group №2 were 53±11-year-old with 1651 [604; 2418] days after </a:t>
            </a:r>
            <a:r>
              <a:rPr lang="en-US" dirty="0" err="1"/>
              <a:t>HTx</a:t>
            </a:r>
            <a:r>
              <a:rPr lang="en-US" dirty="0"/>
              <a:t>. Standard immunosuppressive therapy was prescribed to all of them: Tacrolimus, Mycophenolic acid and steroids; in long-term Mycophenolic acid was switched to </a:t>
            </a:r>
            <a:r>
              <a:rPr lang="en-US" dirty="0" err="1"/>
              <a:t>Everolimus</a:t>
            </a:r>
            <a:r>
              <a:rPr lang="en-US" dirty="0"/>
              <a:t> in case of developing complications (i.e. allograft vasculopathy and cancer development). Peripheral blood sampling for MVs analysis was performed in all patients, the size and concentration of extracellular vesicles in the blood plasma were assessed by nanoparticle trajectory analysis on a </a:t>
            </a:r>
            <a:r>
              <a:rPr lang="en-US" dirty="0" err="1"/>
              <a:t>NanoSight</a:t>
            </a:r>
            <a:r>
              <a:rPr lang="en-US" dirty="0"/>
              <a:t> NS3000 device (Malvern, UK), and phenotyping was performed using fluorescently labeled antibodies and highly sensitive flow laser cytometry on a </a:t>
            </a:r>
            <a:r>
              <a:rPr lang="en-US" dirty="0" err="1"/>
              <a:t>Cytoflex</a:t>
            </a:r>
            <a:r>
              <a:rPr lang="en-US" dirty="0"/>
              <a:t> S flow laser cytometer (Beckman Coulter, USA). The study was supported by a grant from the RSF № 24-15-20016 and by a grant from the </a:t>
            </a:r>
            <a:r>
              <a:rPr lang="en-US" dirty="0" err="1"/>
              <a:t>SPbSF</a:t>
            </a:r>
            <a:r>
              <a:rPr lang="en-US" dirty="0"/>
              <a:t> (№ 24-15-20016 by 24 May 2024). </a:t>
            </a:r>
          </a:p>
          <a:p>
            <a:r>
              <a:rPr lang="en-US" b="1" dirty="0"/>
              <a:t>Results:</a:t>
            </a:r>
            <a:r>
              <a:rPr lang="en-US" dirty="0"/>
              <a:t> Both groups did not differ significantly in age, sex, causes of heart failure and time of follow-up after heart transplantation, comorbidities, results of biochemical blood test parameters and transthoracic echocardiography. When assessing MVs positive for </a:t>
            </a:r>
            <a:r>
              <a:rPr lang="en-US" dirty="0" err="1"/>
              <a:t>tetraspanin</a:t>
            </a:r>
            <a:r>
              <a:rPr lang="en-US" dirty="0"/>
              <a:t>, platelet and endothelial markers, a significant increase (p=0.009) in the level of CD90+ MVs was revealed in the group №1 compared to the 2nd: 2017.5 [8.0; 14225.0] events/ml and 3.4 [0.5; 181.1] events/ml, respectively. </a:t>
            </a:r>
          </a:p>
          <a:p>
            <a:r>
              <a:rPr lang="en-US" b="1" dirty="0"/>
              <a:t>Conclusion</a:t>
            </a:r>
            <a:r>
              <a:rPr lang="en-US" dirty="0"/>
              <a:t>. Long-term after </a:t>
            </a:r>
            <a:r>
              <a:rPr lang="en-US" dirty="0" err="1"/>
              <a:t>HTx</a:t>
            </a:r>
            <a:r>
              <a:rPr lang="en-US" dirty="0"/>
              <a:t> high levels of CD90+ MVs in the peripheral blood of heart recipients are associated with the absence of allograft rejection. The level of CD90+ MVs may be a potential marker for non-invasive assessment of acute heart transplant rejection.</a:t>
            </a:r>
            <a:endParaRPr lang="fr-FR" dirty="0"/>
          </a:p>
          <a:p>
            <a:endParaRPr lang="fr-FR" dirty="0"/>
          </a:p>
        </p:txBody>
      </p:sp>
      <p:sp>
        <p:nvSpPr>
          <p:cNvPr id="4" name="Espace réservé du numéro de diapositive 3">
            <a:extLst>
              <a:ext uri="{FF2B5EF4-FFF2-40B4-BE49-F238E27FC236}">
                <a16:creationId xmlns:a16="http://schemas.microsoft.com/office/drawing/2014/main" id="{30E2CF93-EEBC-7899-962A-116686654F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0596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AF22C-FD11-F46B-EEAB-C5BF45F075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634F25-FF4B-E918-A9AC-9BD2F3DC7C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574194-5473-7071-3986-A0D1580EA4B3}"/>
              </a:ext>
            </a:extLst>
          </p:cNvPr>
          <p:cNvSpPr>
            <a:spLocks noGrp="1"/>
          </p:cNvSpPr>
          <p:nvPr>
            <p:ph type="body" idx="1"/>
          </p:nvPr>
        </p:nvSpPr>
        <p:spPr/>
        <p:txBody>
          <a:bodyPr/>
          <a:lstStyle/>
          <a:p>
            <a:r>
              <a:rPr lang="fr-FR" b="0" i="1" dirty="0" err="1"/>
              <a:t>Abbreviations</a:t>
            </a:r>
            <a:r>
              <a:rPr lang="fr-FR" b="0" i="1" dirty="0"/>
              <a:t>: EMB, </a:t>
            </a:r>
            <a:r>
              <a:rPr lang="fr-FR" b="0" i="1" dirty="0" err="1"/>
              <a:t>Endomyocardial</a:t>
            </a:r>
            <a:r>
              <a:rPr lang="fr-FR" b="0" i="1" dirty="0"/>
              <a:t> biopsies; AMR, </a:t>
            </a:r>
            <a:r>
              <a:rPr lang="fr-FR" b="0" i="1" dirty="0" err="1"/>
              <a:t>antibody</a:t>
            </a:r>
            <a:r>
              <a:rPr lang="fr-FR" b="0" i="1" dirty="0"/>
              <a:t> </a:t>
            </a:r>
            <a:r>
              <a:rPr lang="fr-FR" b="0" i="1" dirty="0" err="1"/>
              <a:t>mediated</a:t>
            </a:r>
            <a:r>
              <a:rPr lang="fr-FR" b="0" i="1" dirty="0"/>
              <a:t> rejection; ROC, </a:t>
            </a:r>
            <a:r>
              <a:rPr lang="fr-FR" b="0" i="1" dirty="0" err="1"/>
              <a:t>Receiver</a:t>
            </a:r>
            <a:r>
              <a:rPr lang="fr-FR" b="0" i="1" dirty="0"/>
              <a:t> Operating </a:t>
            </a:r>
            <a:r>
              <a:rPr lang="fr-FR" b="0" i="1" dirty="0" err="1"/>
              <a:t>Characteristic</a:t>
            </a:r>
            <a:r>
              <a:rPr lang="fr-FR" b="0" i="1" dirty="0"/>
              <a:t>; AUC, Area Under the </a:t>
            </a:r>
            <a:r>
              <a:rPr lang="fr-FR" b="0" i="1" dirty="0" err="1"/>
              <a:t>Curve</a:t>
            </a:r>
            <a:r>
              <a:rPr lang="fr-FR" b="0" i="1" dirty="0"/>
              <a:t>; ACR, Acute Cellular Rejection.</a:t>
            </a:r>
          </a:p>
          <a:p>
            <a:endParaRPr lang="fr-FR" b="1" dirty="0"/>
          </a:p>
          <a:p>
            <a:r>
              <a:rPr lang="fr-FR" b="1" dirty="0"/>
              <a:t>Reference </a:t>
            </a:r>
            <a:r>
              <a:rPr lang="fr-FR" b="1" dirty="0" err="1"/>
              <a:t>Number</a:t>
            </a:r>
            <a:r>
              <a:rPr lang="fr-FR" b="1" dirty="0"/>
              <a:t>: 1671 </a:t>
            </a:r>
          </a:p>
          <a:p>
            <a:r>
              <a:rPr lang="fr-FR" b="1" dirty="0"/>
              <a:t>MOLECULAR DIAGNOSTIC CLASSIFICATION OF HEART ALLOGRAFT REJECTION: A CALIBRATED AND VALIDATED SYSTEM </a:t>
            </a:r>
          </a:p>
          <a:p>
            <a:endParaRPr lang="fr-FR" b="1" dirty="0"/>
          </a:p>
          <a:p>
            <a:r>
              <a:rPr lang="fr-FR" b="1" dirty="0"/>
              <a:t>Alessia Giarraputo</a:t>
            </a:r>
            <a:r>
              <a:rPr lang="fr-FR" b="1" baseline="30000" dirty="0"/>
              <a:t>1</a:t>
            </a:r>
            <a:r>
              <a:rPr lang="fr-FR" b="1" dirty="0"/>
              <a:t>, Guillaume Coutance</a:t>
            </a:r>
            <a:r>
              <a:rPr lang="fr-FR" b="1" baseline="30000" dirty="0"/>
              <a:t>1</a:t>
            </a:r>
            <a:r>
              <a:rPr lang="fr-FR" b="1" dirty="0"/>
              <a:t>, </a:t>
            </a:r>
            <a:r>
              <a:rPr lang="fr-FR" b="1" dirty="0" err="1"/>
              <a:t>Jignesh</a:t>
            </a:r>
            <a:r>
              <a:rPr lang="fr-FR" b="1" dirty="0"/>
              <a:t> Patel</a:t>
            </a:r>
            <a:r>
              <a:rPr lang="fr-FR" b="1" baseline="30000" dirty="0"/>
              <a:t>2</a:t>
            </a:r>
            <a:r>
              <a:rPr lang="fr-FR" b="1" dirty="0"/>
              <a:t>, </a:t>
            </a:r>
            <a:r>
              <a:rPr lang="fr-FR" b="1" dirty="0" err="1"/>
              <a:t>Marny</a:t>
            </a:r>
            <a:r>
              <a:rPr lang="fr-FR" b="1" dirty="0"/>
              <a:t> Fedrigo</a:t>
            </a:r>
            <a:r>
              <a:rPr lang="fr-FR" b="1" baseline="30000" dirty="0"/>
              <a:t>3</a:t>
            </a:r>
            <a:r>
              <a:rPr lang="fr-FR" b="1" dirty="0"/>
              <a:t>, Olivier Aubert</a:t>
            </a:r>
            <a:r>
              <a:rPr lang="fr-FR" b="1" baseline="30000" dirty="0"/>
              <a:t>1</a:t>
            </a:r>
            <a:r>
              <a:rPr lang="fr-FR" b="1" dirty="0"/>
              <a:t>, </a:t>
            </a:r>
            <a:r>
              <a:rPr lang="fr-FR" b="1" dirty="0" err="1"/>
              <a:t>Shaida</a:t>
            </a:r>
            <a:r>
              <a:rPr lang="fr-FR" b="1" dirty="0"/>
              <a:t> Varnous</a:t>
            </a:r>
            <a:r>
              <a:rPr lang="fr-FR" b="1" baseline="30000" dirty="0"/>
              <a:t>4</a:t>
            </a:r>
            <a:r>
              <a:rPr lang="fr-FR" b="1" dirty="0"/>
              <a:t>, </a:t>
            </a:r>
            <a:r>
              <a:rPr lang="fr-FR" b="1" dirty="0" err="1"/>
              <a:t>Ilaria</a:t>
            </a:r>
            <a:r>
              <a:rPr lang="fr-FR" b="1" dirty="0"/>
              <a:t> Barison</a:t>
            </a:r>
            <a:r>
              <a:rPr lang="fr-FR" b="1" baseline="30000" dirty="0"/>
              <a:t>3</a:t>
            </a:r>
            <a:r>
              <a:rPr lang="fr-FR" b="1" dirty="0"/>
              <a:t>, Chiara Castellani</a:t>
            </a:r>
            <a:r>
              <a:rPr lang="fr-FR" b="1" baseline="30000" dirty="0"/>
              <a:t>3</a:t>
            </a:r>
            <a:r>
              <a:rPr lang="fr-FR" b="1" dirty="0"/>
              <a:t>, Jessy Dagobert</a:t>
            </a:r>
            <a:r>
              <a:rPr lang="fr-FR" b="1" baseline="30000" dirty="0"/>
              <a:t>1</a:t>
            </a:r>
            <a:r>
              <a:rPr lang="fr-FR" b="1" dirty="0"/>
              <a:t>, </a:t>
            </a:r>
            <a:r>
              <a:rPr lang="fr-FR" b="1" dirty="0" err="1"/>
              <a:t>Fariza</a:t>
            </a:r>
            <a:r>
              <a:rPr lang="fr-FR" b="1" dirty="0"/>
              <a:t> Mezine</a:t>
            </a:r>
            <a:r>
              <a:rPr lang="fr-FR" b="1" baseline="30000" dirty="0"/>
              <a:t>1</a:t>
            </a:r>
            <a:r>
              <a:rPr lang="fr-FR" b="1" dirty="0"/>
              <a:t>, Philippe Rouvier</a:t>
            </a:r>
            <a:r>
              <a:rPr lang="fr-FR" b="1" baseline="30000" dirty="0"/>
              <a:t>5</a:t>
            </a:r>
            <a:r>
              <a:rPr lang="fr-FR" b="1" dirty="0"/>
              <a:t>, Leprince Pascal</a:t>
            </a:r>
            <a:r>
              <a:rPr lang="fr-FR" b="1" baseline="30000" dirty="0"/>
              <a:t>4</a:t>
            </a:r>
            <a:r>
              <a:rPr lang="fr-FR" b="1" dirty="0"/>
              <a:t>, Jean-Paul Duong van Huyen</a:t>
            </a:r>
            <a:r>
              <a:rPr lang="fr-FR" b="1" baseline="30000" dirty="0"/>
              <a:t>6</a:t>
            </a:r>
            <a:r>
              <a:rPr lang="fr-FR" b="1" dirty="0"/>
              <a:t>, Patrick Bruneval</a:t>
            </a:r>
            <a:r>
              <a:rPr lang="fr-FR" b="1" baseline="30000" dirty="0"/>
              <a:t>1</a:t>
            </a:r>
            <a:r>
              <a:rPr lang="fr-FR" b="1" dirty="0"/>
              <a:t>, </a:t>
            </a:r>
            <a:r>
              <a:rPr lang="fr-FR" b="1" dirty="0" err="1"/>
              <a:t>Annalisa</a:t>
            </a:r>
            <a:r>
              <a:rPr lang="fr-FR" b="1" dirty="0"/>
              <a:t> Angelini</a:t>
            </a:r>
            <a:r>
              <a:rPr lang="fr-FR" b="1" baseline="30000" dirty="0"/>
              <a:t>3</a:t>
            </a:r>
            <a:r>
              <a:rPr lang="fr-FR" b="1" dirty="0"/>
              <a:t>, Jon Kobashigawa</a:t>
            </a:r>
            <a:r>
              <a:rPr lang="fr-FR" b="1" baseline="30000" dirty="0"/>
              <a:t>2</a:t>
            </a:r>
            <a:r>
              <a:rPr lang="fr-FR" b="1" dirty="0"/>
              <a:t>, Alexandre Loupy</a:t>
            </a:r>
            <a:r>
              <a:rPr lang="fr-FR" b="1" baseline="30000" dirty="0"/>
              <a:t>1</a:t>
            </a:r>
            <a:r>
              <a:rPr lang="fr-FR" b="1" dirty="0"/>
              <a:t> </a:t>
            </a:r>
          </a:p>
          <a:p>
            <a:endParaRPr lang="fr-FR" dirty="0"/>
          </a:p>
          <a:p>
            <a:r>
              <a:rPr lang="fr-FR" i="1" baseline="30000" dirty="0"/>
              <a:t>1</a:t>
            </a:r>
            <a:r>
              <a:rPr lang="fr-FR" i="1" dirty="0"/>
              <a:t>Paris Institute for Transplantation and </a:t>
            </a:r>
            <a:r>
              <a:rPr lang="fr-FR" i="1" dirty="0" err="1"/>
              <a:t>Organ</a:t>
            </a:r>
            <a:r>
              <a:rPr lang="fr-FR" i="1" dirty="0"/>
              <a:t> </a:t>
            </a:r>
            <a:r>
              <a:rPr lang="fr-FR" i="1" dirty="0" err="1"/>
              <a:t>Regeneration</a:t>
            </a:r>
            <a:r>
              <a:rPr lang="fr-FR" i="1" dirty="0"/>
              <a:t> (PITOR), Paris, France, </a:t>
            </a:r>
            <a:r>
              <a:rPr lang="fr-FR" i="1" baseline="30000" dirty="0"/>
              <a:t>2</a:t>
            </a:r>
            <a:r>
              <a:rPr lang="fr-FR" i="1" dirty="0"/>
              <a:t>Department of </a:t>
            </a:r>
            <a:r>
              <a:rPr lang="fr-FR" i="1" dirty="0" err="1"/>
              <a:t>Cardiology</a:t>
            </a:r>
            <a:r>
              <a:rPr lang="fr-FR" i="1" dirty="0"/>
              <a:t>, </a:t>
            </a:r>
            <a:r>
              <a:rPr lang="fr-FR" i="1" dirty="0" err="1"/>
              <a:t>Smidt</a:t>
            </a:r>
            <a:r>
              <a:rPr lang="fr-FR" i="1" dirty="0"/>
              <a:t> </a:t>
            </a:r>
            <a:r>
              <a:rPr lang="fr-FR" i="1" dirty="0" err="1"/>
              <a:t>Heart</a:t>
            </a:r>
            <a:r>
              <a:rPr lang="fr-FR" i="1" dirty="0"/>
              <a:t> Institute, </a:t>
            </a:r>
            <a:r>
              <a:rPr lang="fr-FR" i="1" dirty="0" err="1"/>
              <a:t>Cedars-Sinai</a:t>
            </a:r>
            <a:r>
              <a:rPr lang="fr-FR" i="1" dirty="0"/>
              <a:t> </a:t>
            </a:r>
            <a:r>
              <a:rPr lang="fr-FR" i="1" dirty="0" err="1"/>
              <a:t>Medical</a:t>
            </a:r>
            <a:r>
              <a:rPr lang="fr-FR" i="1" dirty="0"/>
              <a:t> Center, Los Angeles, United States, </a:t>
            </a:r>
            <a:r>
              <a:rPr lang="fr-FR" i="1" baseline="30000" dirty="0"/>
              <a:t>3</a:t>
            </a:r>
            <a:r>
              <a:rPr lang="fr-FR" i="1" dirty="0"/>
              <a:t>Cardiovascular </a:t>
            </a:r>
            <a:r>
              <a:rPr lang="fr-FR" i="1" dirty="0" err="1"/>
              <a:t>Pathology</a:t>
            </a:r>
            <a:r>
              <a:rPr lang="fr-FR" i="1" dirty="0"/>
              <a:t>, </a:t>
            </a:r>
            <a:r>
              <a:rPr lang="fr-FR" i="1" dirty="0" err="1"/>
              <a:t>Department</a:t>
            </a:r>
            <a:r>
              <a:rPr lang="fr-FR" i="1" dirty="0"/>
              <a:t> of </a:t>
            </a:r>
            <a:r>
              <a:rPr lang="fr-FR" i="1" dirty="0" err="1"/>
              <a:t>Cardiac</a:t>
            </a:r>
            <a:r>
              <a:rPr lang="fr-FR" i="1" dirty="0"/>
              <a:t>, </a:t>
            </a:r>
            <a:r>
              <a:rPr lang="fr-FR" i="1" dirty="0" err="1"/>
              <a:t>Thoracic</a:t>
            </a:r>
            <a:r>
              <a:rPr lang="fr-FR" i="1" dirty="0"/>
              <a:t>, </a:t>
            </a:r>
            <a:r>
              <a:rPr lang="fr-FR" i="1" dirty="0" err="1"/>
              <a:t>Vascular</a:t>
            </a:r>
            <a:r>
              <a:rPr lang="fr-FR" i="1" dirty="0"/>
              <a:t> Sciences and Public </a:t>
            </a:r>
            <a:r>
              <a:rPr lang="fr-FR" i="1" dirty="0" err="1"/>
              <a:t>Health</a:t>
            </a:r>
            <a:r>
              <a:rPr lang="fr-FR" i="1" dirty="0"/>
              <a:t>, </a:t>
            </a:r>
            <a:r>
              <a:rPr lang="fr-FR" i="1" dirty="0" err="1"/>
              <a:t>University</a:t>
            </a:r>
            <a:r>
              <a:rPr lang="fr-FR" i="1" dirty="0"/>
              <a:t> of </a:t>
            </a:r>
            <a:r>
              <a:rPr lang="fr-FR" i="1" dirty="0" err="1"/>
              <a:t>Padua</a:t>
            </a:r>
            <a:r>
              <a:rPr lang="fr-FR" i="1" dirty="0"/>
              <a:t> , </a:t>
            </a:r>
            <a:r>
              <a:rPr lang="fr-FR" i="1" dirty="0" err="1"/>
              <a:t>Padua</a:t>
            </a:r>
            <a:r>
              <a:rPr lang="fr-FR" i="1" dirty="0"/>
              <a:t>, </a:t>
            </a:r>
            <a:r>
              <a:rPr lang="fr-FR" i="1" dirty="0" err="1"/>
              <a:t>Italy</a:t>
            </a:r>
            <a:r>
              <a:rPr lang="fr-FR" i="1" dirty="0"/>
              <a:t>, </a:t>
            </a:r>
            <a:r>
              <a:rPr lang="fr-FR" i="1" baseline="30000" dirty="0"/>
              <a:t>4</a:t>
            </a:r>
            <a:r>
              <a:rPr lang="fr-FR" i="1" dirty="0"/>
              <a:t>Department of </a:t>
            </a:r>
            <a:r>
              <a:rPr lang="fr-FR" i="1" dirty="0" err="1"/>
              <a:t>Cardiac</a:t>
            </a:r>
            <a:r>
              <a:rPr lang="fr-FR" i="1" dirty="0"/>
              <a:t> and </a:t>
            </a:r>
            <a:r>
              <a:rPr lang="fr-FR" i="1" dirty="0" err="1"/>
              <a:t>Thoracic</a:t>
            </a:r>
            <a:r>
              <a:rPr lang="fr-FR" i="1" dirty="0"/>
              <a:t> </a:t>
            </a:r>
            <a:r>
              <a:rPr lang="fr-FR" i="1" dirty="0" err="1"/>
              <a:t>Surgery</a:t>
            </a:r>
            <a:r>
              <a:rPr lang="fr-FR" i="1" dirty="0"/>
              <a:t>, </a:t>
            </a:r>
            <a:r>
              <a:rPr lang="fr-FR" i="1" dirty="0" err="1"/>
              <a:t>Cardiology</a:t>
            </a:r>
            <a:r>
              <a:rPr lang="fr-FR" i="1" dirty="0"/>
              <a:t> Institute, Pitié Salpêtrière Hospital, Assistance Publique-Hôpitaux de Paris (AP-HP). Sorbonne </a:t>
            </a:r>
            <a:r>
              <a:rPr lang="fr-FR" i="1" dirty="0" err="1"/>
              <a:t>University</a:t>
            </a:r>
            <a:r>
              <a:rPr lang="fr-FR" i="1" dirty="0"/>
              <a:t> </a:t>
            </a:r>
            <a:r>
              <a:rPr lang="fr-FR" i="1" dirty="0" err="1"/>
              <a:t>Medical</a:t>
            </a:r>
            <a:r>
              <a:rPr lang="fr-FR" i="1" dirty="0"/>
              <a:t> </a:t>
            </a:r>
            <a:r>
              <a:rPr lang="fr-FR" i="1" dirty="0" err="1"/>
              <a:t>School</a:t>
            </a:r>
            <a:r>
              <a:rPr lang="fr-FR" i="1" dirty="0"/>
              <a:t>, Paris, France, </a:t>
            </a:r>
            <a:r>
              <a:rPr lang="fr-FR" i="1" baseline="30000" dirty="0"/>
              <a:t>5</a:t>
            </a:r>
            <a:r>
              <a:rPr lang="fr-FR" i="1" dirty="0"/>
              <a:t>Department of </a:t>
            </a:r>
            <a:r>
              <a:rPr lang="fr-FR" i="1" dirty="0" err="1"/>
              <a:t>Pathology</a:t>
            </a:r>
            <a:r>
              <a:rPr lang="fr-FR" i="1" dirty="0"/>
              <a:t>, Pitié Salpêtrière Hospital, Assistance Publique-Hôpitaux de Paris (AP-HP). Sorbonne </a:t>
            </a:r>
            <a:r>
              <a:rPr lang="fr-FR" i="1" dirty="0" err="1"/>
              <a:t>University</a:t>
            </a:r>
            <a:r>
              <a:rPr lang="fr-FR" i="1" dirty="0"/>
              <a:t> </a:t>
            </a:r>
            <a:r>
              <a:rPr lang="fr-FR" i="1" dirty="0" err="1"/>
              <a:t>Medical</a:t>
            </a:r>
            <a:r>
              <a:rPr lang="fr-FR" i="1" dirty="0"/>
              <a:t> </a:t>
            </a:r>
            <a:r>
              <a:rPr lang="fr-FR" i="1" dirty="0" err="1"/>
              <a:t>School</a:t>
            </a:r>
            <a:r>
              <a:rPr lang="fr-FR" i="1" dirty="0"/>
              <a:t>, Paris, France, </a:t>
            </a:r>
            <a:r>
              <a:rPr lang="fr-FR" i="1" baseline="30000" dirty="0"/>
              <a:t>6</a:t>
            </a:r>
            <a:r>
              <a:rPr lang="fr-FR" i="1" dirty="0"/>
              <a:t>Pathology </a:t>
            </a:r>
            <a:r>
              <a:rPr lang="fr-FR" i="1" dirty="0" err="1"/>
              <a:t>Department</a:t>
            </a:r>
            <a:r>
              <a:rPr lang="fr-FR" i="1" dirty="0"/>
              <a:t>, Hôpital Necker, AP-HP and Paris Cité </a:t>
            </a:r>
            <a:r>
              <a:rPr lang="fr-FR" i="1" dirty="0" err="1"/>
              <a:t>University</a:t>
            </a:r>
            <a:r>
              <a:rPr lang="fr-FR" i="1" dirty="0"/>
              <a:t>, Paris, France </a:t>
            </a:r>
          </a:p>
          <a:p>
            <a:endParaRPr lang="fr-FR" dirty="0"/>
          </a:p>
          <a:p>
            <a:r>
              <a:rPr lang="fr-FR" b="1" dirty="0"/>
              <a:t>Background</a:t>
            </a:r>
            <a:r>
              <a:rPr lang="fr-FR" dirty="0"/>
              <a:t>: </a:t>
            </a:r>
            <a:r>
              <a:rPr lang="fr-FR" dirty="0" err="1"/>
              <a:t>Endomyocardial</a:t>
            </a:r>
            <a:r>
              <a:rPr lang="fr-FR" dirty="0"/>
              <a:t> biopsies (EMB) </a:t>
            </a:r>
            <a:r>
              <a:rPr lang="fr-FR" dirty="0" err="1"/>
              <a:t>gene</a:t>
            </a:r>
            <a:r>
              <a:rPr lang="fr-FR" dirty="0"/>
              <a:t> expression profiling </a:t>
            </a:r>
            <a:r>
              <a:rPr lang="fr-FR" dirty="0" err="1"/>
              <a:t>is</a:t>
            </a:r>
            <a:r>
              <a:rPr lang="fr-FR" dirty="0"/>
              <a:t> a </a:t>
            </a:r>
            <a:r>
              <a:rPr lang="fr-FR" dirty="0" err="1"/>
              <a:t>promising</a:t>
            </a:r>
            <a:r>
              <a:rPr lang="fr-FR" dirty="0"/>
              <a:t> </a:t>
            </a:r>
            <a:r>
              <a:rPr lang="fr-FR" dirty="0" err="1"/>
              <a:t>companion</a:t>
            </a:r>
            <a:r>
              <a:rPr lang="fr-FR" dirty="0"/>
              <a:t> </a:t>
            </a:r>
            <a:r>
              <a:rPr lang="fr-FR" dirty="0" err="1"/>
              <a:t>tool</a:t>
            </a:r>
            <a:r>
              <a:rPr lang="fr-FR" dirty="0"/>
              <a:t> for rejection </a:t>
            </a:r>
            <a:r>
              <a:rPr lang="fr-FR" dirty="0" err="1"/>
              <a:t>diagnosis</a:t>
            </a:r>
            <a:r>
              <a:rPr lang="fr-FR" dirty="0"/>
              <a:t>. </a:t>
            </a:r>
            <a:r>
              <a:rPr lang="fr-FR" dirty="0" err="1"/>
              <a:t>However</a:t>
            </a:r>
            <a:r>
              <a:rPr lang="fr-FR" dirty="0"/>
              <a:t>, </a:t>
            </a:r>
            <a:r>
              <a:rPr lang="fr-FR" dirty="0" err="1"/>
              <a:t>novel</a:t>
            </a:r>
            <a:r>
              <a:rPr lang="fr-FR" dirty="0"/>
              <a:t> </a:t>
            </a:r>
            <a:r>
              <a:rPr lang="fr-FR" dirty="0" err="1"/>
              <a:t>molecular</a:t>
            </a:r>
            <a:r>
              <a:rPr lang="fr-FR" dirty="0"/>
              <a:t> diagnostic </a:t>
            </a:r>
            <a:r>
              <a:rPr lang="fr-FR" dirty="0" err="1"/>
              <a:t>systems</a:t>
            </a:r>
            <a:r>
              <a:rPr lang="fr-FR" dirty="0"/>
              <a:t> </a:t>
            </a:r>
            <a:r>
              <a:rPr lang="fr-FR" dirty="0" err="1"/>
              <a:t>need</a:t>
            </a:r>
            <a:r>
              <a:rPr lang="fr-FR" dirty="0"/>
              <a:t> to </a:t>
            </a:r>
            <a:r>
              <a:rPr lang="fr-FR" dirty="0" err="1"/>
              <a:t>be</a:t>
            </a:r>
            <a:r>
              <a:rPr lang="fr-FR" dirty="0"/>
              <a:t> </a:t>
            </a:r>
            <a:r>
              <a:rPr lang="fr-FR" dirty="0" err="1"/>
              <a:t>properly</a:t>
            </a:r>
            <a:r>
              <a:rPr lang="fr-FR" dirty="0"/>
              <a:t> </a:t>
            </a:r>
            <a:r>
              <a:rPr lang="fr-FR" dirty="0" err="1"/>
              <a:t>tested</a:t>
            </a:r>
            <a:r>
              <a:rPr lang="fr-FR" dirty="0"/>
              <a:t> and </a:t>
            </a:r>
            <a:r>
              <a:rPr lang="fr-FR" dirty="0" err="1"/>
              <a:t>validated</a:t>
            </a:r>
            <a:r>
              <a:rPr lang="fr-FR" dirty="0"/>
              <a:t> to support </a:t>
            </a:r>
            <a:r>
              <a:rPr lang="fr-FR" dirty="0" err="1"/>
              <a:t>diagnosis</a:t>
            </a:r>
            <a:r>
              <a:rPr lang="fr-FR" dirty="0"/>
              <a:t> post </a:t>
            </a:r>
            <a:r>
              <a:rPr lang="fr-FR" dirty="0" err="1"/>
              <a:t>heart</a:t>
            </a:r>
            <a:r>
              <a:rPr lang="fr-FR" dirty="0"/>
              <a:t> transplantation. </a:t>
            </a:r>
          </a:p>
          <a:p>
            <a:r>
              <a:rPr lang="fr-FR" b="1" dirty="0"/>
              <a:t>Methods</a:t>
            </a:r>
            <a:r>
              <a:rPr lang="fr-FR" dirty="0"/>
              <a:t>: </a:t>
            </a:r>
            <a:r>
              <a:rPr lang="fr-FR" dirty="0" err="1"/>
              <a:t>We</a:t>
            </a:r>
            <a:r>
              <a:rPr lang="fr-FR" dirty="0"/>
              <a:t> </a:t>
            </a:r>
            <a:r>
              <a:rPr lang="fr-FR" dirty="0" err="1"/>
              <a:t>performed</a:t>
            </a:r>
            <a:r>
              <a:rPr lang="fr-FR" dirty="0"/>
              <a:t> a </a:t>
            </a:r>
            <a:r>
              <a:rPr lang="fr-FR" dirty="0" err="1"/>
              <a:t>multicenter</a:t>
            </a:r>
            <a:r>
              <a:rPr lang="fr-FR" dirty="0"/>
              <a:t>, </a:t>
            </a:r>
            <a:r>
              <a:rPr lang="fr-FR" dirty="0" err="1"/>
              <a:t>retrospective</a:t>
            </a:r>
            <a:r>
              <a:rPr lang="fr-FR" dirty="0"/>
              <a:t> </a:t>
            </a:r>
            <a:r>
              <a:rPr lang="fr-FR" dirty="0" err="1"/>
              <a:t>study</a:t>
            </a:r>
            <a:r>
              <a:rPr lang="fr-FR" dirty="0"/>
              <a:t> (NCT06436027), </a:t>
            </a:r>
            <a:r>
              <a:rPr lang="fr-FR" dirty="0" err="1"/>
              <a:t>collecting</a:t>
            </a:r>
            <a:r>
              <a:rPr lang="fr-FR" dirty="0"/>
              <a:t> 591 FFPE-</a:t>
            </a:r>
            <a:r>
              <a:rPr lang="fr-FR" dirty="0" err="1"/>
              <a:t>EMBs</a:t>
            </a:r>
            <a:r>
              <a:rPr lang="fr-FR" dirty="0"/>
              <a:t> </a:t>
            </a:r>
            <a:r>
              <a:rPr lang="fr-FR" dirty="0" err="1"/>
              <a:t>between</a:t>
            </a:r>
            <a:r>
              <a:rPr lang="fr-FR" dirty="0"/>
              <a:t> 2011 and 2021 </a:t>
            </a:r>
            <a:r>
              <a:rPr lang="fr-FR" dirty="0" err="1"/>
              <a:t>representative</a:t>
            </a:r>
            <a:r>
              <a:rPr lang="fr-FR" dirty="0"/>
              <a:t> of the </a:t>
            </a:r>
            <a:r>
              <a:rPr lang="fr-FR" dirty="0" err="1"/>
              <a:t>landscape</a:t>
            </a:r>
            <a:r>
              <a:rPr lang="fr-FR" dirty="0"/>
              <a:t> of rejection (</a:t>
            </a:r>
            <a:r>
              <a:rPr lang="fr-FR" dirty="0" err="1"/>
              <a:t>antibody</a:t>
            </a:r>
            <a:r>
              <a:rPr lang="fr-FR" dirty="0"/>
              <a:t> </a:t>
            </a:r>
            <a:r>
              <a:rPr lang="fr-FR" dirty="0" err="1"/>
              <a:t>mediated</a:t>
            </a:r>
            <a:r>
              <a:rPr lang="fr-FR" dirty="0"/>
              <a:t> rejection-AMR, n=188; acute cellular rejection-ACR, n=289; non-rejection, n=114). Tissue </a:t>
            </a:r>
            <a:r>
              <a:rPr lang="fr-FR" dirty="0" err="1"/>
              <a:t>gene</a:t>
            </a:r>
            <a:r>
              <a:rPr lang="fr-FR" dirty="0"/>
              <a:t> expression </a:t>
            </a:r>
            <a:r>
              <a:rPr lang="fr-FR" dirty="0" err="1"/>
              <a:t>was</a:t>
            </a:r>
            <a:r>
              <a:rPr lang="fr-FR" dirty="0"/>
              <a:t> </a:t>
            </a:r>
            <a:r>
              <a:rPr lang="fr-FR" dirty="0" err="1"/>
              <a:t>analyzed</a:t>
            </a:r>
            <a:r>
              <a:rPr lang="fr-FR" dirty="0"/>
              <a:t> </a:t>
            </a:r>
            <a:r>
              <a:rPr lang="fr-FR" dirty="0" err="1"/>
              <a:t>using</a:t>
            </a:r>
            <a:r>
              <a:rPr lang="fr-FR" dirty="0"/>
              <a:t> the consensus Banff Human </a:t>
            </a:r>
            <a:r>
              <a:rPr lang="fr-FR" dirty="0" err="1"/>
              <a:t>Organ</a:t>
            </a:r>
            <a:r>
              <a:rPr lang="fr-FR" dirty="0"/>
              <a:t> Transplant </a:t>
            </a:r>
            <a:r>
              <a:rPr lang="fr-FR" dirty="0" err="1"/>
              <a:t>gene</a:t>
            </a:r>
            <a:r>
              <a:rPr lang="fr-FR" dirty="0"/>
              <a:t> panel. </a:t>
            </a:r>
            <a:r>
              <a:rPr lang="fr-FR" dirty="0" err="1"/>
              <a:t>Molecular</a:t>
            </a:r>
            <a:r>
              <a:rPr lang="fr-FR" dirty="0"/>
              <a:t> </a:t>
            </a:r>
            <a:r>
              <a:rPr lang="fr-FR" dirty="0" err="1"/>
              <a:t>classifiers</a:t>
            </a:r>
            <a:r>
              <a:rPr lang="fr-FR" dirty="0"/>
              <a:t> for AMR and ACR </a:t>
            </a:r>
            <a:r>
              <a:rPr lang="fr-FR" dirty="0" err="1"/>
              <a:t>were</a:t>
            </a:r>
            <a:r>
              <a:rPr lang="fr-FR" dirty="0"/>
              <a:t> </a:t>
            </a:r>
            <a:r>
              <a:rPr lang="fr-FR" dirty="0" err="1"/>
              <a:t>built</a:t>
            </a:r>
            <a:r>
              <a:rPr lang="fr-FR" dirty="0"/>
              <a:t> </a:t>
            </a:r>
            <a:r>
              <a:rPr lang="fr-FR" dirty="0" err="1"/>
              <a:t>using</a:t>
            </a:r>
            <a:r>
              <a:rPr lang="fr-FR" dirty="0"/>
              <a:t> a </a:t>
            </a:r>
            <a:r>
              <a:rPr lang="fr-FR" dirty="0" err="1"/>
              <a:t>supervised</a:t>
            </a:r>
            <a:r>
              <a:rPr lang="fr-FR" dirty="0"/>
              <a:t> model, </a:t>
            </a:r>
            <a:r>
              <a:rPr lang="fr-FR" dirty="0" err="1"/>
              <a:t>assessing</a:t>
            </a:r>
            <a:r>
              <a:rPr lang="fr-FR" dirty="0"/>
              <a:t> </a:t>
            </a:r>
            <a:r>
              <a:rPr lang="fr-FR" dirty="0" err="1"/>
              <a:t>thoroughly</a:t>
            </a:r>
            <a:r>
              <a:rPr lang="fr-FR" dirty="0"/>
              <a:t> the performance. </a:t>
            </a:r>
            <a:r>
              <a:rPr lang="fr-FR" dirty="0" err="1"/>
              <a:t>Models</a:t>
            </a:r>
            <a:r>
              <a:rPr lang="fr-FR" dirty="0"/>
              <a:t>’ calibration </a:t>
            </a:r>
            <a:r>
              <a:rPr lang="fr-FR" dirty="0" err="1"/>
              <a:t>was</a:t>
            </a:r>
            <a:r>
              <a:rPr lang="fr-FR" dirty="0"/>
              <a:t> </a:t>
            </a:r>
            <a:r>
              <a:rPr lang="fr-FR" dirty="0" err="1"/>
              <a:t>optimized</a:t>
            </a:r>
            <a:r>
              <a:rPr lang="fr-FR" dirty="0"/>
              <a:t>, and </a:t>
            </a:r>
            <a:r>
              <a:rPr lang="fr-FR" dirty="0" err="1"/>
              <a:t>discrepancies</a:t>
            </a:r>
            <a:r>
              <a:rPr lang="fr-FR" dirty="0"/>
              <a:t> </a:t>
            </a:r>
            <a:r>
              <a:rPr lang="fr-FR" dirty="0" err="1"/>
              <a:t>were</a:t>
            </a:r>
            <a:r>
              <a:rPr lang="fr-FR" dirty="0"/>
              <a:t> </a:t>
            </a:r>
            <a:r>
              <a:rPr lang="fr-FR" dirty="0" err="1"/>
              <a:t>analyzed</a:t>
            </a:r>
            <a:r>
              <a:rPr lang="fr-FR" dirty="0"/>
              <a:t> in </a:t>
            </a:r>
            <a:r>
              <a:rPr lang="fr-FR" dirty="0" err="1"/>
              <a:t>derivation</a:t>
            </a:r>
            <a:r>
              <a:rPr lang="fr-FR" dirty="0"/>
              <a:t> and validation set. </a:t>
            </a:r>
          </a:p>
          <a:p>
            <a:r>
              <a:rPr lang="fr-FR" b="1" dirty="0" err="1"/>
              <a:t>Results</a:t>
            </a:r>
            <a:r>
              <a:rPr lang="fr-FR" dirty="0"/>
              <a:t>: In the validation </a:t>
            </a:r>
            <a:r>
              <a:rPr lang="fr-FR" dirty="0" err="1"/>
              <a:t>cohort</a:t>
            </a:r>
            <a:r>
              <a:rPr lang="fr-FR" dirty="0"/>
              <a:t> (n=116), the </a:t>
            </a:r>
            <a:r>
              <a:rPr lang="fr-FR" dirty="0" err="1"/>
              <a:t>molecular</a:t>
            </a:r>
            <a:r>
              <a:rPr lang="fr-FR" dirty="0"/>
              <a:t> </a:t>
            </a:r>
            <a:r>
              <a:rPr lang="fr-FR" dirty="0" err="1"/>
              <a:t>classifiers</a:t>
            </a:r>
            <a:r>
              <a:rPr lang="fr-FR" dirty="0"/>
              <a:t> </a:t>
            </a:r>
            <a:r>
              <a:rPr lang="fr-FR" dirty="0" err="1"/>
              <a:t>demonstrated</a:t>
            </a:r>
            <a:r>
              <a:rPr lang="fr-FR" dirty="0"/>
              <a:t> </a:t>
            </a:r>
            <a:r>
              <a:rPr lang="fr-FR" dirty="0" err="1"/>
              <a:t>strong</a:t>
            </a:r>
            <a:r>
              <a:rPr lang="fr-FR" dirty="0"/>
              <a:t> diagnostic performance: AMR </a:t>
            </a:r>
            <a:r>
              <a:rPr lang="fr-FR" dirty="0" err="1"/>
              <a:t>detection</a:t>
            </a:r>
            <a:r>
              <a:rPr lang="fr-FR" dirty="0"/>
              <a:t> </a:t>
            </a:r>
            <a:r>
              <a:rPr lang="fr-FR" dirty="0" err="1"/>
              <a:t>achieved</a:t>
            </a:r>
            <a:r>
              <a:rPr lang="fr-FR" dirty="0"/>
              <a:t> an </a:t>
            </a:r>
            <a:r>
              <a:rPr lang="fr-FR" dirty="0" err="1"/>
              <a:t>accuracy</a:t>
            </a:r>
            <a:r>
              <a:rPr lang="fr-FR" dirty="0"/>
              <a:t> of 81.89% (ROC-AUC=0.831, Brier score=0.143, F1 score=0.70), </a:t>
            </a:r>
            <a:r>
              <a:rPr lang="fr-FR" dirty="0" err="1"/>
              <a:t>while</a:t>
            </a:r>
            <a:r>
              <a:rPr lang="fr-FR" dirty="0"/>
              <a:t> ACR </a:t>
            </a:r>
            <a:r>
              <a:rPr lang="fr-FR" dirty="0" err="1"/>
              <a:t>detection</a:t>
            </a:r>
            <a:r>
              <a:rPr lang="fr-FR" dirty="0"/>
              <a:t> </a:t>
            </a:r>
            <a:r>
              <a:rPr lang="fr-FR" dirty="0" err="1"/>
              <a:t>achieved</a:t>
            </a:r>
            <a:r>
              <a:rPr lang="fr-FR" dirty="0"/>
              <a:t> 77.58% </a:t>
            </a:r>
            <a:r>
              <a:rPr lang="fr-FR" dirty="0" err="1"/>
              <a:t>accuracy</a:t>
            </a:r>
            <a:r>
              <a:rPr lang="fr-FR" dirty="0"/>
              <a:t> (ROC AUC=0.812, Brier score=0.176, F1 score=0.76). </a:t>
            </a:r>
            <a:r>
              <a:rPr lang="fr-FR" dirty="0" err="1"/>
              <a:t>Models</a:t>
            </a:r>
            <a:r>
              <a:rPr lang="fr-FR" dirty="0"/>
              <a:t>’ </a:t>
            </a:r>
            <a:r>
              <a:rPr lang="fr-FR" dirty="0" err="1"/>
              <a:t>stabilization</a:t>
            </a:r>
            <a:r>
              <a:rPr lang="fr-FR" dirty="0"/>
              <a:t> </a:t>
            </a:r>
            <a:r>
              <a:rPr lang="fr-FR" dirty="0" err="1"/>
              <a:t>was</a:t>
            </a:r>
            <a:r>
              <a:rPr lang="fr-FR" dirty="0"/>
              <a:t> </a:t>
            </a:r>
            <a:r>
              <a:rPr lang="fr-FR" dirty="0" err="1"/>
              <a:t>reached</a:t>
            </a:r>
            <a:r>
              <a:rPr lang="fr-FR" dirty="0"/>
              <a:t> </a:t>
            </a:r>
            <a:r>
              <a:rPr lang="fr-FR" dirty="0" err="1"/>
              <a:t>around</a:t>
            </a:r>
            <a:r>
              <a:rPr lang="fr-FR" dirty="0"/>
              <a:t> 400 </a:t>
            </a:r>
            <a:r>
              <a:rPr lang="fr-FR" dirty="0" err="1"/>
              <a:t>samples</a:t>
            </a:r>
            <a:r>
              <a:rPr lang="fr-FR" dirty="0"/>
              <a:t>, </a:t>
            </a:r>
            <a:r>
              <a:rPr lang="fr-FR" dirty="0" err="1"/>
              <a:t>confirming</a:t>
            </a:r>
            <a:r>
              <a:rPr lang="fr-FR" dirty="0"/>
              <a:t> </a:t>
            </a:r>
            <a:r>
              <a:rPr lang="fr-FR" dirty="0" err="1"/>
              <a:t>sufficient</a:t>
            </a:r>
            <a:r>
              <a:rPr lang="fr-FR" dirty="0"/>
              <a:t> </a:t>
            </a:r>
            <a:r>
              <a:rPr lang="fr-FR" dirty="0" err="1"/>
              <a:t>statistical</a:t>
            </a:r>
            <a:r>
              <a:rPr lang="fr-FR" dirty="0"/>
              <a:t> power for reliable </a:t>
            </a:r>
            <a:r>
              <a:rPr lang="fr-FR" dirty="0" err="1"/>
              <a:t>predictions</a:t>
            </a:r>
            <a:r>
              <a:rPr lang="fr-FR" dirty="0"/>
              <a:t>. Calibration </a:t>
            </a:r>
            <a:r>
              <a:rPr lang="fr-FR" dirty="0" err="1"/>
              <a:t>curves</a:t>
            </a:r>
            <a:r>
              <a:rPr lang="fr-FR" dirty="0"/>
              <a:t> </a:t>
            </a:r>
            <a:r>
              <a:rPr lang="fr-FR" dirty="0" err="1"/>
              <a:t>resulted</a:t>
            </a:r>
            <a:r>
              <a:rPr lang="fr-FR" dirty="0"/>
              <a:t> </a:t>
            </a:r>
            <a:r>
              <a:rPr lang="fr-FR" dirty="0" err="1"/>
              <a:t>adequate</a:t>
            </a:r>
            <a:r>
              <a:rPr lang="fr-FR" dirty="0"/>
              <a:t> for AMR and ACR </a:t>
            </a:r>
            <a:r>
              <a:rPr lang="fr-FR" dirty="0" err="1"/>
              <a:t>models</a:t>
            </a:r>
            <a:r>
              <a:rPr lang="fr-FR" dirty="0"/>
              <a:t> sets, </a:t>
            </a:r>
            <a:r>
              <a:rPr lang="fr-FR" dirty="0" err="1"/>
              <a:t>reflecting</a:t>
            </a:r>
            <a:r>
              <a:rPr lang="fr-FR" dirty="0"/>
              <a:t> the </a:t>
            </a:r>
            <a:r>
              <a:rPr lang="fr-FR" dirty="0" err="1"/>
              <a:t>reliability</a:t>
            </a:r>
            <a:r>
              <a:rPr lang="fr-FR" dirty="0"/>
              <a:t> of the </a:t>
            </a:r>
            <a:r>
              <a:rPr lang="fr-FR" dirty="0" err="1"/>
              <a:t>probabilistic</a:t>
            </a:r>
            <a:r>
              <a:rPr lang="fr-FR" dirty="0"/>
              <a:t> </a:t>
            </a:r>
            <a:r>
              <a:rPr lang="fr-FR" dirty="0" err="1"/>
              <a:t>predictions</a:t>
            </a:r>
            <a:r>
              <a:rPr lang="fr-FR" dirty="0"/>
              <a:t> (Figure). In the </a:t>
            </a:r>
            <a:r>
              <a:rPr lang="fr-FR" dirty="0" err="1"/>
              <a:t>derivation</a:t>
            </a:r>
            <a:r>
              <a:rPr lang="fr-FR" dirty="0"/>
              <a:t> </a:t>
            </a:r>
            <a:r>
              <a:rPr lang="fr-FR" dirty="0" err="1"/>
              <a:t>cohort</a:t>
            </a:r>
            <a:r>
              <a:rPr lang="fr-FR" dirty="0"/>
              <a:t>, the </a:t>
            </a:r>
            <a:r>
              <a:rPr lang="fr-FR" dirty="0" err="1"/>
              <a:t>predicted</a:t>
            </a:r>
            <a:r>
              <a:rPr lang="fr-FR" dirty="0"/>
              <a:t> </a:t>
            </a:r>
            <a:r>
              <a:rPr lang="fr-FR" dirty="0" err="1"/>
              <a:t>probabilities</a:t>
            </a:r>
            <a:r>
              <a:rPr lang="fr-FR" dirty="0"/>
              <a:t> </a:t>
            </a:r>
            <a:r>
              <a:rPr lang="fr-FR" dirty="0" err="1"/>
              <a:t>closely</a:t>
            </a:r>
            <a:r>
              <a:rPr lang="fr-FR" dirty="0"/>
              <a:t> </a:t>
            </a:r>
            <a:r>
              <a:rPr lang="fr-FR" dirty="0" err="1"/>
              <a:t>followed</a:t>
            </a:r>
            <a:r>
              <a:rPr lang="fr-FR" dirty="0"/>
              <a:t> the </a:t>
            </a:r>
            <a:r>
              <a:rPr lang="fr-FR" dirty="0" err="1"/>
              <a:t>ideal</a:t>
            </a:r>
            <a:r>
              <a:rPr lang="fr-FR" dirty="0"/>
              <a:t> trend for </a:t>
            </a:r>
            <a:r>
              <a:rPr lang="fr-FR" dirty="0" err="1"/>
              <a:t>both</a:t>
            </a:r>
            <a:r>
              <a:rPr lang="fr-FR" dirty="0"/>
              <a:t> rejection-</a:t>
            </a:r>
            <a:r>
              <a:rPr lang="fr-FR" dirty="0" err="1"/>
              <a:t>specifics</a:t>
            </a:r>
            <a:r>
              <a:rPr lang="fr-FR" dirty="0"/>
              <a:t> </a:t>
            </a:r>
            <a:r>
              <a:rPr lang="fr-FR" dirty="0" err="1"/>
              <a:t>models</a:t>
            </a:r>
            <a:r>
              <a:rPr lang="fr-FR" dirty="0"/>
              <a:t>, </a:t>
            </a:r>
            <a:r>
              <a:rPr lang="fr-FR" dirty="0" err="1"/>
              <a:t>indicating</a:t>
            </a:r>
            <a:r>
              <a:rPr lang="fr-FR" dirty="0"/>
              <a:t> minimal </a:t>
            </a:r>
            <a:r>
              <a:rPr lang="fr-FR" dirty="0" err="1"/>
              <a:t>bias</a:t>
            </a:r>
            <a:r>
              <a:rPr lang="fr-FR" dirty="0"/>
              <a:t>. In the validation </a:t>
            </a:r>
            <a:r>
              <a:rPr lang="fr-FR" dirty="0" err="1"/>
              <a:t>cohort</a:t>
            </a:r>
            <a:r>
              <a:rPr lang="fr-FR" dirty="0"/>
              <a:t>, the </a:t>
            </a:r>
            <a:r>
              <a:rPr lang="fr-FR" dirty="0" err="1"/>
              <a:t>mean</a:t>
            </a:r>
            <a:r>
              <a:rPr lang="fr-FR" dirty="0"/>
              <a:t> </a:t>
            </a:r>
            <a:r>
              <a:rPr lang="fr-FR" dirty="0" err="1"/>
              <a:t>absolute</a:t>
            </a:r>
            <a:r>
              <a:rPr lang="fr-FR" dirty="0"/>
              <a:t> </a:t>
            </a:r>
            <a:r>
              <a:rPr lang="fr-FR" dirty="0" err="1"/>
              <a:t>error</a:t>
            </a:r>
            <a:r>
              <a:rPr lang="fr-FR" dirty="0"/>
              <a:t> </a:t>
            </a:r>
            <a:r>
              <a:rPr lang="fr-FR" dirty="0" err="1"/>
              <a:t>was</a:t>
            </a:r>
            <a:r>
              <a:rPr lang="fr-FR" dirty="0"/>
              <a:t> 0.031 for the AMR model and 0.014 for the ACR model </a:t>
            </a:r>
            <a:r>
              <a:rPr lang="fr-FR" dirty="0" err="1"/>
              <a:t>respectively</a:t>
            </a:r>
            <a:r>
              <a:rPr lang="fr-FR" dirty="0"/>
              <a:t>, </a:t>
            </a:r>
            <a:r>
              <a:rPr lang="fr-FR" dirty="0" err="1"/>
              <a:t>suggesting</a:t>
            </a:r>
            <a:r>
              <a:rPr lang="fr-FR" dirty="0"/>
              <a:t> excellent calibration. Minor </a:t>
            </a:r>
            <a:r>
              <a:rPr lang="fr-FR" dirty="0" err="1"/>
              <a:t>deviations</a:t>
            </a:r>
            <a:r>
              <a:rPr lang="fr-FR" dirty="0"/>
              <a:t> </a:t>
            </a:r>
            <a:r>
              <a:rPr lang="fr-FR" dirty="0" err="1"/>
              <a:t>from</a:t>
            </a:r>
            <a:r>
              <a:rPr lang="fr-FR" dirty="0"/>
              <a:t> the </a:t>
            </a:r>
            <a:r>
              <a:rPr lang="fr-FR" dirty="0" err="1"/>
              <a:t>ideal</a:t>
            </a:r>
            <a:r>
              <a:rPr lang="fr-FR" dirty="0"/>
              <a:t> line </a:t>
            </a:r>
            <a:r>
              <a:rPr lang="fr-FR" dirty="0" err="1"/>
              <a:t>were</a:t>
            </a:r>
            <a:r>
              <a:rPr lang="fr-FR" dirty="0"/>
              <a:t> </a:t>
            </a:r>
            <a:r>
              <a:rPr lang="fr-FR" dirty="0" err="1"/>
              <a:t>observed</a:t>
            </a:r>
            <a:r>
              <a:rPr lang="fr-FR" dirty="0"/>
              <a:t> at </a:t>
            </a:r>
            <a:r>
              <a:rPr lang="fr-FR" dirty="0" err="1"/>
              <a:t>sub-clinical</a:t>
            </a:r>
            <a:r>
              <a:rPr lang="fr-FR" dirty="0"/>
              <a:t> </a:t>
            </a:r>
            <a:r>
              <a:rPr lang="fr-FR" dirty="0" err="1"/>
              <a:t>probability</a:t>
            </a:r>
            <a:r>
              <a:rPr lang="fr-FR" dirty="0"/>
              <a:t> </a:t>
            </a:r>
            <a:r>
              <a:rPr lang="fr-FR" dirty="0" err="1"/>
              <a:t>levels</a:t>
            </a:r>
            <a:r>
              <a:rPr lang="fr-FR" dirty="0"/>
              <a:t>. </a:t>
            </a:r>
            <a:r>
              <a:rPr lang="fr-FR" dirty="0" err="1"/>
              <a:t>Overall</a:t>
            </a:r>
            <a:r>
              <a:rPr lang="fr-FR" dirty="0"/>
              <a:t>, the calibration </a:t>
            </a:r>
            <a:r>
              <a:rPr lang="fr-FR" dirty="0" err="1"/>
              <a:t>curves</a:t>
            </a:r>
            <a:r>
              <a:rPr lang="fr-FR" dirty="0"/>
              <a:t> support the </a:t>
            </a:r>
            <a:r>
              <a:rPr lang="fr-FR" dirty="0" err="1"/>
              <a:t>reliability</a:t>
            </a:r>
            <a:r>
              <a:rPr lang="fr-FR" dirty="0"/>
              <a:t> of the </a:t>
            </a:r>
            <a:r>
              <a:rPr lang="fr-FR" dirty="0" err="1"/>
              <a:t>models</a:t>
            </a:r>
            <a:r>
              <a:rPr lang="fr-FR" dirty="0"/>
              <a:t> for </a:t>
            </a:r>
            <a:r>
              <a:rPr lang="fr-FR" dirty="0" err="1"/>
              <a:t>predicting</a:t>
            </a:r>
            <a:r>
              <a:rPr lang="fr-FR" dirty="0"/>
              <a:t> rejection </a:t>
            </a:r>
            <a:r>
              <a:rPr lang="fr-FR" dirty="0" err="1"/>
              <a:t>events</a:t>
            </a:r>
            <a:r>
              <a:rPr lang="fr-FR" dirty="0"/>
              <a:t> in </a:t>
            </a:r>
            <a:r>
              <a:rPr lang="fr-FR" dirty="0" err="1"/>
              <a:t>both</a:t>
            </a:r>
            <a:r>
              <a:rPr lang="fr-FR" dirty="0"/>
              <a:t> </a:t>
            </a:r>
            <a:r>
              <a:rPr lang="fr-FR" dirty="0" err="1"/>
              <a:t>cohorts</a:t>
            </a:r>
            <a:r>
              <a:rPr lang="fr-FR" dirty="0"/>
              <a:t>. </a:t>
            </a:r>
          </a:p>
          <a:p>
            <a:r>
              <a:rPr lang="fr-FR" b="1" dirty="0"/>
              <a:t>Conclusions</a:t>
            </a:r>
            <a:r>
              <a:rPr lang="fr-FR" dirty="0"/>
              <a:t>: The </a:t>
            </a:r>
            <a:r>
              <a:rPr lang="fr-FR" dirty="0" err="1"/>
              <a:t>molecular</a:t>
            </a:r>
            <a:r>
              <a:rPr lang="fr-FR" dirty="0"/>
              <a:t> diagnostic system </a:t>
            </a:r>
            <a:r>
              <a:rPr lang="fr-FR" dirty="0" err="1"/>
              <a:t>demonstrated</a:t>
            </a:r>
            <a:r>
              <a:rPr lang="fr-FR" dirty="0"/>
              <a:t> </a:t>
            </a:r>
            <a:r>
              <a:rPr lang="fr-FR" dirty="0" err="1"/>
              <a:t>robustness</a:t>
            </a:r>
            <a:r>
              <a:rPr lang="fr-FR" dirty="0"/>
              <a:t> and </a:t>
            </a:r>
            <a:r>
              <a:rPr lang="fr-FR" dirty="0" err="1"/>
              <a:t>reliability</a:t>
            </a:r>
            <a:r>
              <a:rPr lang="fr-FR" dirty="0"/>
              <a:t> in </a:t>
            </a:r>
            <a:r>
              <a:rPr lang="fr-FR" dirty="0" err="1"/>
              <a:t>identifying</a:t>
            </a:r>
            <a:r>
              <a:rPr lang="fr-FR" dirty="0"/>
              <a:t> </a:t>
            </a:r>
            <a:r>
              <a:rPr lang="fr-FR" dirty="0" err="1"/>
              <a:t>cardiac</a:t>
            </a:r>
            <a:r>
              <a:rPr lang="fr-FR" dirty="0"/>
              <a:t> rejection </a:t>
            </a:r>
            <a:r>
              <a:rPr lang="fr-FR" dirty="0" err="1"/>
              <a:t>events</a:t>
            </a:r>
            <a:r>
              <a:rPr lang="fr-FR" dirty="0"/>
              <a:t>. This system can </a:t>
            </a:r>
            <a:r>
              <a:rPr lang="fr-FR" dirty="0" err="1"/>
              <a:t>complement</a:t>
            </a:r>
            <a:r>
              <a:rPr lang="fr-FR" dirty="0"/>
              <a:t> standard </a:t>
            </a:r>
            <a:r>
              <a:rPr lang="fr-FR" dirty="0" err="1"/>
              <a:t>pathology</a:t>
            </a:r>
            <a:r>
              <a:rPr lang="fr-FR" dirty="0"/>
              <a:t>, </a:t>
            </a:r>
            <a:r>
              <a:rPr lang="fr-FR" dirty="0" err="1"/>
              <a:t>reduce</a:t>
            </a:r>
            <a:r>
              <a:rPr lang="fr-FR" dirty="0"/>
              <a:t> diagnostic </a:t>
            </a:r>
            <a:r>
              <a:rPr lang="fr-FR" dirty="0" err="1"/>
              <a:t>uncertainty</a:t>
            </a:r>
            <a:r>
              <a:rPr lang="fr-FR" dirty="0"/>
              <a:t>, and serve as a </a:t>
            </a:r>
            <a:r>
              <a:rPr lang="fr-FR" dirty="0" err="1"/>
              <a:t>practical</a:t>
            </a:r>
            <a:r>
              <a:rPr lang="fr-FR" dirty="0"/>
              <a:t> </a:t>
            </a:r>
            <a:r>
              <a:rPr lang="fr-FR" dirty="0" err="1"/>
              <a:t>companion</a:t>
            </a:r>
            <a:r>
              <a:rPr lang="fr-FR" dirty="0"/>
              <a:t> </a:t>
            </a:r>
            <a:r>
              <a:rPr lang="fr-FR" dirty="0" err="1"/>
              <a:t>tool</a:t>
            </a:r>
            <a:r>
              <a:rPr lang="fr-FR" dirty="0"/>
              <a:t> in the </a:t>
            </a:r>
            <a:r>
              <a:rPr lang="fr-FR" dirty="0" err="1"/>
              <a:t>clinical</a:t>
            </a:r>
            <a:r>
              <a:rPr lang="fr-FR" dirty="0"/>
              <a:t> management of </a:t>
            </a:r>
            <a:r>
              <a:rPr lang="fr-FR" dirty="0" err="1"/>
              <a:t>heart</a:t>
            </a:r>
            <a:r>
              <a:rPr lang="fr-FR" dirty="0"/>
              <a:t> transplant patients.</a:t>
            </a:r>
          </a:p>
        </p:txBody>
      </p:sp>
      <p:sp>
        <p:nvSpPr>
          <p:cNvPr id="4" name="Espace réservé du numéro de diapositive 3">
            <a:extLst>
              <a:ext uri="{FF2B5EF4-FFF2-40B4-BE49-F238E27FC236}">
                <a16:creationId xmlns:a16="http://schemas.microsoft.com/office/drawing/2014/main" id="{7985A93F-524E-6BD9-3BE9-9899229737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336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2922B-DBC7-E5D3-2ABD-B893829AF9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028789-F076-DE96-05B0-5288FF2742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867948-E8AB-3C52-97E6-135466699259}"/>
              </a:ext>
            </a:extLst>
          </p:cNvPr>
          <p:cNvSpPr>
            <a:spLocks noGrp="1"/>
          </p:cNvSpPr>
          <p:nvPr>
            <p:ph type="body" idx="1"/>
          </p:nvPr>
        </p:nvSpPr>
        <p:spPr/>
        <p:txBody>
          <a:bodyPr/>
          <a:lstStyle/>
          <a:p>
            <a:r>
              <a:rPr lang="fr-FR" b="0" i="1" dirty="0" err="1"/>
              <a:t>Abbreviations</a:t>
            </a:r>
            <a:r>
              <a:rPr lang="fr-FR" b="0" i="1" dirty="0"/>
              <a:t>: EMB, </a:t>
            </a:r>
            <a:r>
              <a:rPr lang="fr-FR" b="0" i="1" dirty="0" err="1"/>
              <a:t>Endomyocardial</a:t>
            </a:r>
            <a:r>
              <a:rPr lang="fr-FR" b="0" i="1" dirty="0"/>
              <a:t> biopsies; AMR, </a:t>
            </a:r>
            <a:r>
              <a:rPr lang="fr-FR" b="0" i="1" dirty="0" err="1"/>
              <a:t>antibody</a:t>
            </a:r>
            <a:r>
              <a:rPr lang="fr-FR" b="0" i="1" dirty="0"/>
              <a:t> </a:t>
            </a:r>
            <a:r>
              <a:rPr lang="fr-FR" b="0" i="1" dirty="0" err="1"/>
              <a:t>mediated</a:t>
            </a:r>
            <a:r>
              <a:rPr lang="fr-FR" b="0" i="1" dirty="0"/>
              <a:t> rejection; ROC, </a:t>
            </a:r>
            <a:r>
              <a:rPr lang="fr-FR" b="0" i="1" dirty="0" err="1"/>
              <a:t>Receiver</a:t>
            </a:r>
            <a:r>
              <a:rPr lang="fr-FR" b="0" i="1" dirty="0"/>
              <a:t> Operating </a:t>
            </a:r>
            <a:r>
              <a:rPr lang="fr-FR" b="0" i="1" dirty="0" err="1"/>
              <a:t>Characteristic</a:t>
            </a:r>
            <a:r>
              <a:rPr lang="fr-FR" b="0" i="1" dirty="0"/>
              <a:t>; AUC, Area Under the </a:t>
            </a:r>
            <a:r>
              <a:rPr lang="fr-FR" b="0" i="1" dirty="0" err="1"/>
              <a:t>Curve</a:t>
            </a:r>
            <a:r>
              <a:rPr lang="fr-FR" b="0" i="1" dirty="0"/>
              <a:t>; ACR, Acute Cellular Rejection.</a:t>
            </a:r>
          </a:p>
          <a:p>
            <a:endParaRPr lang="fr-FR" b="1" dirty="0"/>
          </a:p>
          <a:p>
            <a:r>
              <a:rPr lang="fr-FR" b="1" dirty="0"/>
              <a:t>Reference </a:t>
            </a:r>
            <a:r>
              <a:rPr lang="fr-FR" b="1" dirty="0" err="1"/>
              <a:t>Number</a:t>
            </a:r>
            <a:r>
              <a:rPr lang="fr-FR" b="1" dirty="0"/>
              <a:t>: 1671 </a:t>
            </a:r>
          </a:p>
          <a:p>
            <a:r>
              <a:rPr lang="fr-FR" b="1" dirty="0"/>
              <a:t>MOLECULAR DIAGNOSTIC CLASSIFICATION OF HEART ALLOGRAFT REJECTION: A CALIBRATED AND VALIDATED SYSTEM </a:t>
            </a:r>
          </a:p>
          <a:p>
            <a:endParaRPr lang="fr-FR" b="1" dirty="0"/>
          </a:p>
          <a:p>
            <a:r>
              <a:rPr lang="fr-FR" b="1" dirty="0"/>
              <a:t>Alessia Giarraputo</a:t>
            </a:r>
            <a:r>
              <a:rPr lang="fr-FR" b="1" baseline="30000" dirty="0"/>
              <a:t>1</a:t>
            </a:r>
            <a:r>
              <a:rPr lang="fr-FR" b="1" dirty="0"/>
              <a:t>, Guillaume Coutance</a:t>
            </a:r>
            <a:r>
              <a:rPr lang="fr-FR" b="1" baseline="30000" dirty="0"/>
              <a:t>1</a:t>
            </a:r>
            <a:r>
              <a:rPr lang="fr-FR" b="1" dirty="0"/>
              <a:t>, </a:t>
            </a:r>
            <a:r>
              <a:rPr lang="fr-FR" b="1" dirty="0" err="1"/>
              <a:t>Jignesh</a:t>
            </a:r>
            <a:r>
              <a:rPr lang="fr-FR" b="1" dirty="0"/>
              <a:t> Patel</a:t>
            </a:r>
            <a:r>
              <a:rPr lang="fr-FR" b="1" baseline="30000" dirty="0"/>
              <a:t>2</a:t>
            </a:r>
            <a:r>
              <a:rPr lang="fr-FR" b="1" dirty="0"/>
              <a:t>, </a:t>
            </a:r>
            <a:r>
              <a:rPr lang="fr-FR" b="1" dirty="0" err="1"/>
              <a:t>Marny</a:t>
            </a:r>
            <a:r>
              <a:rPr lang="fr-FR" b="1" dirty="0"/>
              <a:t> Fedrigo</a:t>
            </a:r>
            <a:r>
              <a:rPr lang="fr-FR" b="1" baseline="30000" dirty="0"/>
              <a:t>3</a:t>
            </a:r>
            <a:r>
              <a:rPr lang="fr-FR" b="1" dirty="0"/>
              <a:t>, Olivier Aubert</a:t>
            </a:r>
            <a:r>
              <a:rPr lang="fr-FR" b="1" baseline="30000" dirty="0"/>
              <a:t>1</a:t>
            </a:r>
            <a:r>
              <a:rPr lang="fr-FR" b="1" dirty="0"/>
              <a:t>, </a:t>
            </a:r>
            <a:r>
              <a:rPr lang="fr-FR" b="1" dirty="0" err="1"/>
              <a:t>Shaida</a:t>
            </a:r>
            <a:r>
              <a:rPr lang="fr-FR" b="1" dirty="0"/>
              <a:t> Varnous</a:t>
            </a:r>
            <a:r>
              <a:rPr lang="fr-FR" b="1" baseline="30000" dirty="0"/>
              <a:t>4</a:t>
            </a:r>
            <a:r>
              <a:rPr lang="fr-FR" b="1" dirty="0"/>
              <a:t>, </a:t>
            </a:r>
            <a:r>
              <a:rPr lang="fr-FR" b="1" dirty="0" err="1"/>
              <a:t>Ilaria</a:t>
            </a:r>
            <a:r>
              <a:rPr lang="fr-FR" b="1" dirty="0"/>
              <a:t> Barison</a:t>
            </a:r>
            <a:r>
              <a:rPr lang="fr-FR" b="1" baseline="30000" dirty="0"/>
              <a:t>3</a:t>
            </a:r>
            <a:r>
              <a:rPr lang="fr-FR" b="1" dirty="0"/>
              <a:t>, Chiara Castellani</a:t>
            </a:r>
            <a:r>
              <a:rPr lang="fr-FR" b="1" baseline="30000" dirty="0"/>
              <a:t>3</a:t>
            </a:r>
            <a:r>
              <a:rPr lang="fr-FR" b="1" dirty="0"/>
              <a:t>, Jessy Dagobert</a:t>
            </a:r>
            <a:r>
              <a:rPr lang="fr-FR" b="1" baseline="30000" dirty="0"/>
              <a:t>1</a:t>
            </a:r>
            <a:r>
              <a:rPr lang="fr-FR" b="1" dirty="0"/>
              <a:t>, </a:t>
            </a:r>
            <a:r>
              <a:rPr lang="fr-FR" b="1" dirty="0" err="1"/>
              <a:t>Fariza</a:t>
            </a:r>
            <a:r>
              <a:rPr lang="fr-FR" b="1" dirty="0"/>
              <a:t> Mezine</a:t>
            </a:r>
            <a:r>
              <a:rPr lang="fr-FR" b="1" baseline="30000" dirty="0"/>
              <a:t>1</a:t>
            </a:r>
            <a:r>
              <a:rPr lang="fr-FR" b="1" dirty="0"/>
              <a:t>, Philippe Rouvier</a:t>
            </a:r>
            <a:r>
              <a:rPr lang="fr-FR" b="1" baseline="30000" dirty="0"/>
              <a:t>5</a:t>
            </a:r>
            <a:r>
              <a:rPr lang="fr-FR" b="1" dirty="0"/>
              <a:t>, Leprince Pascal</a:t>
            </a:r>
            <a:r>
              <a:rPr lang="fr-FR" b="1" baseline="30000" dirty="0"/>
              <a:t>4</a:t>
            </a:r>
            <a:r>
              <a:rPr lang="fr-FR" b="1" dirty="0"/>
              <a:t>, Jean-Paul Duong van Huyen</a:t>
            </a:r>
            <a:r>
              <a:rPr lang="fr-FR" b="1" baseline="30000" dirty="0"/>
              <a:t>6</a:t>
            </a:r>
            <a:r>
              <a:rPr lang="fr-FR" b="1" dirty="0"/>
              <a:t>, Patrick Bruneval</a:t>
            </a:r>
            <a:r>
              <a:rPr lang="fr-FR" b="1" baseline="30000" dirty="0"/>
              <a:t>1</a:t>
            </a:r>
            <a:r>
              <a:rPr lang="fr-FR" b="1" dirty="0"/>
              <a:t>, </a:t>
            </a:r>
            <a:r>
              <a:rPr lang="fr-FR" b="1" dirty="0" err="1"/>
              <a:t>Annalisa</a:t>
            </a:r>
            <a:r>
              <a:rPr lang="fr-FR" b="1" dirty="0"/>
              <a:t> Angelini</a:t>
            </a:r>
            <a:r>
              <a:rPr lang="fr-FR" b="1" baseline="30000" dirty="0"/>
              <a:t>3</a:t>
            </a:r>
            <a:r>
              <a:rPr lang="fr-FR" b="1" dirty="0"/>
              <a:t>, Jon Kobashigawa</a:t>
            </a:r>
            <a:r>
              <a:rPr lang="fr-FR" b="1" baseline="30000" dirty="0"/>
              <a:t>2</a:t>
            </a:r>
            <a:r>
              <a:rPr lang="fr-FR" b="1" dirty="0"/>
              <a:t>, Alexandre Loupy</a:t>
            </a:r>
            <a:r>
              <a:rPr lang="fr-FR" b="1" baseline="30000" dirty="0"/>
              <a:t>1</a:t>
            </a:r>
            <a:r>
              <a:rPr lang="fr-FR" b="1" dirty="0"/>
              <a:t> </a:t>
            </a:r>
          </a:p>
          <a:p>
            <a:endParaRPr lang="fr-FR" dirty="0"/>
          </a:p>
          <a:p>
            <a:r>
              <a:rPr lang="fr-FR" i="1" baseline="30000" dirty="0"/>
              <a:t>1</a:t>
            </a:r>
            <a:r>
              <a:rPr lang="fr-FR" i="1" dirty="0"/>
              <a:t>Paris Institute for Transplantation and </a:t>
            </a:r>
            <a:r>
              <a:rPr lang="fr-FR" i="1" dirty="0" err="1"/>
              <a:t>Organ</a:t>
            </a:r>
            <a:r>
              <a:rPr lang="fr-FR" i="1" dirty="0"/>
              <a:t> </a:t>
            </a:r>
            <a:r>
              <a:rPr lang="fr-FR" i="1" dirty="0" err="1"/>
              <a:t>Regeneration</a:t>
            </a:r>
            <a:r>
              <a:rPr lang="fr-FR" i="1" dirty="0"/>
              <a:t> (PITOR), Paris, France, </a:t>
            </a:r>
            <a:r>
              <a:rPr lang="fr-FR" i="1" baseline="30000" dirty="0"/>
              <a:t>2</a:t>
            </a:r>
            <a:r>
              <a:rPr lang="fr-FR" i="1" dirty="0"/>
              <a:t>Department of </a:t>
            </a:r>
            <a:r>
              <a:rPr lang="fr-FR" i="1" dirty="0" err="1"/>
              <a:t>Cardiology</a:t>
            </a:r>
            <a:r>
              <a:rPr lang="fr-FR" i="1" dirty="0"/>
              <a:t>, </a:t>
            </a:r>
            <a:r>
              <a:rPr lang="fr-FR" i="1" dirty="0" err="1"/>
              <a:t>Smidt</a:t>
            </a:r>
            <a:r>
              <a:rPr lang="fr-FR" i="1" dirty="0"/>
              <a:t> </a:t>
            </a:r>
            <a:r>
              <a:rPr lang="fr-FR" i="1" dirty="0" err="1"/>
              <a:t>Heart</a:t>
            </a:r>
            <a:r>
              <a:rPr lang="fr-FR" i="1" dirty="0"/>
              <a:t> Institute, </a:t>
            </a:r>
            <a:r>
              <a:rPr lang="fr-FR" i="1" dirty="0" err="1"/>
              <a:t>Cedars-Sinai</a:t>
            </a:r>
            <a:r>
              <a:rPr lang="fr-FR" i="1" dirty="0"/>
              <a:t> </a:t>
            </a:r>
            <a:r>
              <a:rPr lang="fr-FR" i="1" dirty="0" err="1"/>
              <a:t>Medical</a:t>
            </a:r>
            <a:r>
              <a:rPr lang="fr-FR" i="1" dirty="0"/>
              <a:t> Center, Los Angeles, United States, </a:t>
            </a:r>
            <a:r>
              <a:rPr lang="fr-FR" i="1" baseline="30000" dirty="0"/>
              <a:t>3</a:t>
            </a:r>
            <a:r>
              <a:rPr lang="fr-FR" i="1" dirty="0"/>
              <a:t>Cardiovascular </a:t>
            </a:r>
            <a:r>
              <a:rPr lang="fr-FR" i="1" dirty="0" err="1"/>
              <a:t>Pathology</a:t>
            </a:r>
            <a:r>
              <a:rPr lang="fr-FR" i="1" dirty="0"/>
              <a:t>, </a:t>
            </a:r>
            <a:r>
              <a:rPr lang="fr-FR" i="1" dirty="0" err="1"/>
              <a:t>Department</a:t>
            </a:r>
            <a:r>
              <a:rPr lang="fr-FR" i="1" dirty="0"/>
              <a:t> of </a:t>
            </a:r>
            <a:r>
              <a:rPr lang="fr-FR" i="1" dirty="0" err="1"/>
              <a:t>Cardiac</a:t>
            </a:r>
            <a:r>
              <a:rPr lang="fr-FR" i="1" dirty="0"/>
              <a:t>, </a:t>
            </a:r>
            <a:r>
              <a:rPr lang="fr-FR" i="1" dirty="0" err="1"/>
              <a:t>Thoracic</a:t>
            </a:r>
            <a:r>
              <a:rPr lang="fr-FR" i="1" dirty="0"/>
              <a:t>, </a:t>
            </a:r>
            <a:r>
              <a:rPr lang="fr-FR" i="1" dirty="0" err="1"/>
              <a:t>Vascular</a:t>
            </a:r>
            <a:r>
              <a:rPr lang="fr-FR" i="1" dirty="0"/>
              <a:t> Sciences and Public </a:t>
            </a:r>
            <a:r>
              <a:rPr lang="fr-FR" i="1" dirty="0" err="1"/>
              <a:t>Health</a:t>
            </a:r>
            <a:r>
              <a:rPr lang="fr-FR" i="1" dirty="0"/>
              <a:t>, </a:t>
            </a:r>
            <a:r>
              <a:rPr lang="fr-FR" i="1" dirty="0" err="1"/>
              <a:t>University</a:t>
            </a:r>
            <a:r>
              <a:rPr lang="fr-FR" i="1" dirty="0"/>
              <a:t> of </a:t>
            </a:r>
            <a:r>
              <a:rPr lang="fr-FR" i="1" dirty="0" err="1"/>
              <a:t>Padua</a:t>
            </a:r>
            <a:r>
              <a:rPr lang="fr-FR" i="1" dirty="0"/>
              <a:t> , </a:t>
            </a:r>
            <a:r>
              <a:rPr lang="fr-FR" i="1" dirty="0" err="1"/>
              <a:t>Padua</a:t>
            </a:r>
            <a:r>
              <a:rPr lang="fr-FR" i="1" dirty="0"/>
              <a:t>, </a:t>
            </a:r>
            <a:r>
              <a:rPr lang="fr-FR" i="1" dirty="0" err="1"/>
              <a:t>Italy</a:t>
            </a:r>
            <a:r>
              <a:rPr lang="fr-FR" i="1" dirty="0"/>
              <a:t>, </a:t>
            </a:r>
            <a:r>
              <a:rPr lang="fr-FR" i="1" baseline="30000" dirty="0"/>
              <a:t>4</a:t>
            </a:r>
            <a:r>
              <a:rPr lang="fr-FR" i="1" dirty="0"/>
              <a:t>Department of </a:t>
            </a:r>
            <a:r>
              <a:rPr lang="fr-FR" i="1" dirty="0" err="1"/>
              <a:t>Cardiac</a:t>
            </a:r>
            <a:r>
              <a:rPr lang="fr-FR" i="1" dirty="0"/>
              <a:t> and </a:t>
            </a:r>
            <a:r>
              <a:rPr lang="fr-FR" i="1" dirty="0" err="1"/>
              <a:t>Thoracic</a:t>
            </a:r>
            <a:r>
              <a:rPr lang="fr-FR" i="1" dirty="0"/>
              <a:t> </a:t>
            </a:r>
            <a:r>
              <a:rPr lang="fr-FR" i="1" dirty="0" err="1"/>
              <a:t>Surgery</a:t>
            </a:r>
            <a:r>
              <a:rPr lang="fr-FR" i="1" dirty="0"/>
              <a:t>, </a:t>
            </a:r>
            <a:r>
              <a:rPr lang="fr-FR" i="1" dirty="0" err="1"/>
              <a:t>Cardiology</a:t>
            </a:r>
            <a:r>
              <a:rPr lang="fr-FR" i="1" dirty="0"/>
              <a:t> Institute, Pitié Salpêtrière Hospital, Assistance Publique-Hôpitaux de Paris (AP-HP). Sorbonne </a:t>
            </a:r>
            <a:r>
              <a:rPr lang="fr-FR" i="1" dirty="0" err="1"/>
              <a:t>University</a:t>
            </a:r>
            <a:r>
              <a:rPr lang="fr-FR" i="1" dirty="0"/>
              <a:t> </a:t>
            </a:r>
            <a:r>
              <a:rPr lang="fr-FR" i="1" dirty="0" err="1"/>
              <a:t>Medical</a:t>
            </a:r>
            <a:r>
              <a:rPr lang="fr-FR" i="1" dirty="0"/>
              <a:t> </a:t>
            </a:r>
            <a:r>
              <a:rPr lang="fr-FR" i="1" dirty="0" err="1"/>
              <a:t>School</a:t>
            </a:r>
            <a:r>
              <a:rPr lang="fr-FR" i="1" dirty="0"/>
              <a:t>, Paris, France, </a:t>
            </a:r>
            <a:r>
              <a:rPr lang="fr-FR" i="1" baseline="30000" dirty="0"/>
              <a:t>5</a:t>
            </a:r>
            <a:r>
              <a:rPr lang="fr-FR" i="1" dirty="0"/>
              <a:t>Department of </a:t>
            </a:r>
            <a:r>
              <a:rPr lang="fr-FR" i="1" dirty="0" err="1"/>
              <a:t>Pathology</a:t>
            </a:r>
            <a:r>
              <a:rPr lang="fr-FR" i="1" dirty="0"/>
              <a:t>, Pitié Salpêtrière Hospital, Assistance Publique-Hôpitaux de Paris (AP-HP). Sorbonne </a:t>
            </a:r>
            <a:r>
              <a:rPr lang="fr-FR" i="1" dirty="0" err="1"/>
              <a:t>University</a:t>
            </a:r>
            <a:r>
              <a:rPr lang="fr-FR" i="1" dirty="0"/>
              <a:t> </a:t>
            </a:r>
            <a:r>
              <a:rPr lang="fr-FR" i="1" dirty="0" err="1"/>
              <a:t>Medical</a:t>
            </a:r>
            <a:r>
              <a:rPr lang="fr-FR" i="1" dirty="0"/>
              <a:t> </a:t>
            </a:r>
            <a:r>
              <a:rPr lang="fr-FR" i="1" dirty="0" err="1"/>
              <a:t>School</a:t>
            </a:r>
            <a:r>
              <a:rPr lang="fr-FR" i="1" dirty="0"/>
              <a:t>, Paris, France, </a:t>
            </a:r>
            <a:r>
              <a:rPr lang="fr-FR" i="1" baseline="30000" dirty="0"/>
              <a:t>6</a:t>
            </a:r>
            <a:r>
              <a:rPr lang="fr-FR" i="1" dirty="0"/>
              <a:t>Pathology </a:t>
            </a:r>
            <a:r>
              <a:rPr lang="fr-FR" i="1" dirty="0" err="1"/>
              <a:t>Department</a:t>
            </a:r>
            <a:r>
              <a:rPr lang="fr-FR" i="1" dirty="0"/>
              <a:t>, Hôpital Necker, AP-HP and Paris Cité </a:t>
            </a:r>
            <a:r>
              <a:rPr lang="fr-FR" i="1" dirty="0" err="1"/>
              <a:t>University</a:t>
            </a:r>
            <a:r>
              <a:rPr lang="fr-FR" i="1" dirty="0"/>
              <a:t>, Paris, France </a:t>
            </a:r>
          </a:p>
          <a:p>
            <a:endParaRPr lang="fr-FR" dirty="0"/>
          </a:p>
          <a:p>
            <a:r>
              <a:rPr lang="fr-FR" b="1" dirty="0"/>
              <a:t>Background</a:t>
            </a:r>
            <a:r>
              <a:rPr lang="fr-FR" dirty="0"/>
              <a:t>: </a:t>
            </a:r>
            <a:r>
              <a:rPr lang="fr-FR" dirty="0" err="1"/>
              <a:t>Endomyocardial</a:t>
            </a:r>
            <a:r>
              <a:rPr lang="fr-FR" dirty="0"/>
              <a:t> biopsies (EMB) </a:t>
            </a:r>
            <a:r>
              <a:rPr lang="fr-FR" dirty="0" err="1"/>
              <a:t>gene</a:t>
            </a:r>
            <a:r>
              <a:rPr lang="fr-FR" dirty="0"/>
              <a:t> expression profiling </a:t>
            </a:r>
            <a:r>
              <a:rPr lang="fr-FR" dirty="0" err="1"/>
              <a:t>is</a:t>
            </a:r>
            <a:r>
              <a:rPr lang="fr-FR" dirty="0"/>
              <a:t> a </a:t>
            </a:r>
            <a:r>
              <a:rPr lang="fr-FR" dirty="0" err="1"/>
              <a:t>promising</a:t>
            </a:r>
            <a:r>
              <a:rPr lang="fr-FR" dirty="0"/>
              <a:t> </a:t>
            </a:r>
            <a:r>
              <a:rPr lang="fr-FR" dirty="0" err="1"/>
              <a:t>companion</a:t>
            </a:r>
            <a:r>
              <a:rPr lang="fr-FR" dirty="0"/>
              <a:t> </a:t>
            </a:r>
            <a:r>
              <a:rPr lang="fr-FR" dirty="0" err="1"/>
              <a:t>tool</a:t>
            </a:r>
            <a:r>
              <a:rPr lang="fr-FR" dirty="0"/>
              <a:t> for rejection </a:t>
            </a:r>
            <a:r>
              <a:rPr lang="fr-FR" dirty="0" err="1"/>
              <a:t>diagnosis</a:t>
            </a:r>
            <a:r>
              <a:rPr lang="fr-FR" dirty="0"/>
              <a:t>. </a:t>
            </a:r>
            <a:r>
              <a:rPr lang="fr-FR" dirty="0" err="1"/>
              <a:t>However</a:t>
            </a:r>
            <a:r>
              <a:rPr lang="fr-FR" dirty="0"/>
              <a:t>, </a:t>
            </a:r>
            <a:r>
              <a:rPr lang="fr-FR" dirty="0" err="1"/>
              <a:t>novel</a:t>
            </a:r>
            <a:r>
              <a:rPr lang="fr-FR" dirty="0"/>
              <a:t> </a:t>
            </a:r>
            <a:r>
              <a:rPr lang="fr-FR" dirty="0" err="1"/>
              <a:t>molecular</a:t>
            </a:r>
            <a:r>
              <a:rPr lang="fr-FR" dirty="0"/>
              <a:t> diagnostic </a:t>
            </a:r>
            <a:r>
              <a:rPr lang="fr-FR" dirty="0" err="1"/>
              <a:t>systems</a:t>
            </a:r>
            <a:r>
              <a:rPr lang="fr-FR" dirty="0"/>
              <a:t> </a:t>
            </a:r>
            <a:r>
              <a:rPr lang="fr-FR" dirty="0" err="1"/>
              <a:t>need</a:t>
            </a:r>
            <a:r>
              <a:rPr lang="fr-FR" dirty="0"/>
              <a:t> to </a:t>
            </a:r>
            <a:r>
              <a:rPr lang="fr-FR" dirty="0" err="1"/>
              <a:t>be</a:t>
            </a:r>
            <a:r>
              <a:rPr lang="fr-FR" dirty="0"/>
              <a:t> </a:t>
            </a:r>
            <a:r>
              <a:rPr lang="fr-FR" dirty="0" err="1"/>
              <a:t>properly</a:t>
            </a:r>
            <a:r>
              <a:rPr lang="fr-FR" dirty="0"/>
              <a:t> </a:t>
            </a:r>
            <a:r>
              <a:rPr lang="fr-FR" dirty="0" err="1"/>
              <a:t>tested</a:t>
            </a:r>
            <a:r>
              <a:rPr lang="fr-FR" dirty="0"/>
              <a:t> and </a:t>
            </a:r>
            <a:r>
              <a:rPr lang="fr-FR" dirty="0" err="1"/>
              <a:t>validated</a:t>
            </a:r>
            <a:r>
              <a:rPr lang="fr-FR" dirty="0"/>
              <a:t> to support </a:t>
            </a:r>
            <a:r>
              <a:rPr lang="fr-FR" dirty="0" err="1"/>
              <a:t>diagnosis</a:t>
            </a:r>
            <a:r>
              <a:rPr lang="fr-FR" dirty="0"/>
              <a:t> post </a:t>
            </a:r>
            <a:r>
              <a:rPr lang="fr-FR" dirty="0" err="1"/>
              <a:t>heart</a:t>
            </a:r>
            <a:r>
              <a:rPr lang="fr-FR" dirty="0"/>
              <a:t> transplantation. </a:t>
            </a:r>
          </a:p>
          <a:p>
            <a:r>
              <a:rPr lang="fr-FR" b="1" dirty="0"/>
              <a:t>Methods</a:t>
            </a:r>
            <a:r>
              <a:rPr lang="fr-FR" dirty="0"/>
              <a:t>: </a:t>
            </a:r>
            <a:r>
              <a:rPr lang="fr-FR" dirty="0" err="1"/>
              <a:t>We</a:t>
            </a:r>
            <a:r>
              <a:rPr lang="fr-FR" dirty="0"/>
              <a:t> </a:t>
            </a:r>
            <a:r>
              <a:rPr lang="fr-FR" dirty="0" err="1"/>
              <a:t>performed</a:t>
            </a:r>
            <a:r>
              <a:rPr lang="fr-FR" dirty="0"/>
              <a:t> a </a:t>
            </a:r>
            <a:r>
              <a:rPr lang="fr-FR" dirty="0" err="1"/>
              <a:t>multicenter</a:t>
            </a:r>
            <a:r>
              <a:rPr lang="fr-FR" dirty="0"/>
              <a:t>, </a:t>
            </a:r>
            <a:r>
              <a:rPr lang="fr-FR" dirty="0" err="1"/>
              <a:t>retrospective</a:t>
            </a:r>
            <a:r>
              <a:rPr lang="fr-FR" dirty="0"/>
              <a:t> </a:t>
            </a:r>
            <a:r>
              <a:rPr lang="fr-FR" dirty="0" err="1"/>
              <a:t>study</a:t>
            </a:r>
            <a:r>
              <a:rPr lang="fr-FR" dirty="0"/>
              <a:t> (NCT06436027), </a:t>
            </a:r>
            <a:r>
              <a:rPr lang="fr-FR" dirty="0" err="1"/>
              <a:t>collecting</a:t>
            </a:r>
            <a:r>
              <a:rPr lang="fr-FR" dirty="0"/>
              <a:t> 591 FFPE-</a:t>
            </a:r>
            <a:r>
              <a:rPr lang="fr-FR" dirty="0" err="1"/>
              <a:t>EMBs</a:t>
            </a:r>
            <a:r>
              <a:rPr lang="fr-FR" dirty="0"/>
              <a:t> </a:t>
            </a:r>
            <a:r>
              <a:rPr lang="fr-FR" dirty="0" err="1"/>
              <a:t>between</a:t>
            </a:r>
            <a:r>
              <a:rPr lang="fr-FR" dirty="0"/>
              <a:t> 2011 and 2021 </a:t>
            </a:r>
            <a:r>
              <a:rPr lang="fr-FR" dirty="0" err="1"/>
              <a:t>representative</a:t>
            </a:r>
            <a:r>
              <a:rPr lang="fr-FR" dirty="0"/>
              <a:t> of the </a:t>
            </a:r>
            <a:r>
              <a:rPr lang="fr-FR" dirty="0" err="1"/>
              <a:t>landscape</a:t>
            </a:r>
            <a:r>
              <a:rPr lang="fr-FR" dirty="0"/>
              <a:t> of rejection (</a:t>
            </a:r>
            <a:r>
              <a:rPr lang="fr-FR" dirty="0" err="1"/>
              <a:t>antibody</a:t>
            </a:r>
            <a:r>
              <a:rPr lang="fr-FR" dirty="0"/>
              <a:t> </a:t>
            </a:r>
            <a:r>
              <a:rPr lang="fr-FR" dirty="0" err="1"/>
              <a:t>mediated</a:t>
            </a:r>
            <a:r>
              <a:rPr lang="fr-FR" dirty="0"/>
              <a:t> rejection-AMR, n=188; acute cellular rejection-ACR, n=289; non-rejection, n=114). Tissue </a:t>
            </a:r>
            <a:r>
              <a:rPr lang="fr-FR" dirty="0" err="1"/>
              <a:t>gene</a:t>
            </a:r>
            <a:r>
              <a:rPr lang="fr-FR" dirty="0"/>
              <a:t> expression </a:t>
            </a:r>
            <a:r>
              <a:rPr lang="fr-FR" dirty="0" err="1"/>
              <a:t>was</a:t>
            </a:r>
            <a:r>
              <a:rPr lang="fr-FR" dirty="0"/>
              <a:t> </a:t>
            </a:r>
            <a:r>
              <a:rPr lang="fr-FR" dirty="0" err="1"/>
              <a:t>analyzed</a:t>
            </a:r>
            <a:r>
              <a:rPr lang="fr-FR" dirty="0"/>
              <a:t> </a:t>
            </a:r>
            <a:r>
              <a:rPr lang="fr-FR" dirty="0" err="1"/>
              <a:t>using</a:t>
            </a:r>
            <a:r>
              <a:rPr lang="fr-FR" dirty="0"/>
              <a:t> the consensus Banff Human </a:t>
            </a:r>
            <a:r>
              <a:rPr lang="fr-FR" dirty="0" err="1"/>
              <a:t>Organ</a:t>
            </a:r>
            <a:r>
              <a:rPr lang="fr-FR" dirty="0"/>
              <a:t> Transplant </a:t>
            </a:r>
            <a:r>
              <a:rPr lang="fr-FR" dirty="0" err="1"/>
              <a:t>gene</a:t>
            </a:r>
            <a:r>
              <a:rPr lang="fr-FR" dirty="0"/>
              <a:t> panel. </a:t>
            </a:r>
            <a:r>
              <a:rPr lang="fr-FR" dirty="0" err="1"/>
              <a:t>Molecular</a:t>
            </a:r>
            <a:r>
              <a:rPr lang="fr-FR" dirty="0"/>
              <a:t> </a:t>
            </a:r>
            <a:r>
              <a:rPr lang="fr-FR" dirty="0" err="1"/>
              <a:t>classifiers</a:t>
            </a:r>
            <a:r>
              <a:rPr lang="fr-FR" dirty="0"/>
              <a:t> for AMR and ACR </a:t>
            </a:r>
            <a:r>
              <a:rPr lang="fr-FR" dirty="0" err="1"/>
              <a:t>were</a:t>
            </a:r>
            <a:r>
              <a:rPr lang="fr-FR" dirty="0"/>
              <a:t> </a:t>
            </a:r>
            <a:r>
              <a:rPr lang="fr-FR" dirty="0" err="1"/>
              <a:t>built</a:t>
            </a:r>
            <a:r>
              <a:rPr lang="fr-FR" dirty="0"/>
              <a:t> </a:t>
            </a:r>
            <a:r>
              <a:rPr lang="fr-FR" dirty="0" err="1"/>
              <a:t>using</a:t>
            </a:r>
            <a:r>
              <a:rPr lang="fr-FR" dirty="0"/>
              <a:t> a </a:t>
            </a:r>
            <a:r>
              <a:rPr lang="fr-FR" dirty="0" err="1"/>
              <a:t>supervised</a:t>
            </a:r>
            <a:r>
              <a:rPr lang="fr-FR" dirty="0"/>
              <a:t> model, </a:t>
            </a:r>
            <a:r>
              <a:rPr lang="fr-FR" dirty="0" err="1"/>
              <a:t>assessing</a:t>
            </a:r>
            <a:r>
              <a:rPr lang="fr-FR" dirty="0"/>
              <a:t> </a:t>
            </a:r>
            <a:r>
              <a:rPr lang="fr-FR" dirty="0" err="1"/>
              <a:t>thoroughly</a:t>
            </a:r>
            <a:r>
              <a:rPr lang="fr-FR" dirty="0"/>
              <a:t> the performance. </a:t>
            </a:r>
            <a:r>
              <a:rPr lang="fr-FR" dirty="0" err="1"/>
              <a:t>Models</a:t>
            </a:r>
            <a:r>
              <a:rPr lang="fr-FR" dirty="0"/>
              <a:t>’ calibration </a:t>
            </a:r>
            <a:r>
              <a:rPr lang="fr-FR" dirty="0" err="1"/>
              <a:t>was</a:t>
            </a:r>
            <a:r>
              <a:rPr lang="fr-FR" dirty="0"/>
              <a:t> </a:t>
            </a:r>
            <a:r>
              <a:rPr lang="fr-FR" dirty="0" err="1"/>
              <a:t>optimized</a:t>
            </a:r>
            <a:r>
              <a:rPr lang="fr-FR" dirty="0"/>
              <a:t>, and </a:t>
            </a:r>
            <a:r>
              <a:rPr lang="fr-FR" dirty="0" err="1"/>
              <a:t>discrepancies</a:t>
            </a:r>
            <a:r>
              <a:rPr lang="fr-FR" dirty="0"/>
              <a:t> </a:t>
            </a:r>
            <a:r>
              <a:rPr lang="fr-FR" dirty="0" err="1"/>
              <a:t>were</a:t>
            </a:r>
            <a:r>
              <a:rPr lang="fr-FR" dirty="0"/>
              <a:t> </a:t>
            </a:r>
            <a:r>
              <a:rPr lang="fr-FR" dirty="0" err="1"/>
              <a:t>analyzed</a:t>
            </a:r>
            <a:r>
              <a:rPr lang="fr-FR" dirty="0"/>
              <a:t> in </a:t>
            </a:r>
            <a:r>
              <a:rPr lang="fr-FR" dirty="0" err="1"/>
              <a:t>derivation</a:t>
            </a:r>
            <a:r>
              <a:rPr lang="fr-FR" dirty="0"/>
              <a:t> and validation set. </a:t>
            </a:r>
          </a:p>
          <a:p>
            <a:r>
              <a:rPr lang="fr-FR" b="1" dirty="0" err="1"/>
              <a:t>Results</a:t>
            </a:r>
            <a:r>
              <a:rPr lang="fr-FR" dirty="0"/>
              <a:t>: In the validation </a:t>
            </a:r>
            <a:r>
              <a:rPr lang="fr-FR" dirty="0" err="1"/>
              <a:t>cohort</a:t>
            </a:r>
            <a:r>
              <a:rPr lang="fr-FR" dirty="0"/>
              <a:t> (n=116), the </a:t>
            </a:r>
            <a:r>
              <a:rPr lang="fr-FR" dirty="0" err="1"/>
              <a:t>molecular</a:t>
            </a:r>
            <a:r>
              <a:rPr lang="fr-FR" dirty="0"/>
              <a:t> </a:t>
            </a:r>
            <a:r>
              <a:rPr lang="fr-FR" dirty="0" err="1"/>
              <a:t>classifiers</a:t>
            </a:r>
            <a:r>
              <a:rPr lang="fr-FR" dirty="0"/>
              <a:t> </a:t>
            </a:r>
            <a:r>
              <a:rPr lang="fr-FR" dirty="0" err="1"/>
              <a:t>demonstrated</a:t>
            </a:r>
            <a:r>
              <a:rPr lang="fr-FR" dirty="0"/>
              <a:t> </a:t>
            </a:r>
            <a:r>
              <a:rPr lang="fr-FR" dirty="0" err="1"/>
              <a:t>strong</a:t>
            </a:r>
            <a:r>
              <a:rPr lang="fr-FR" dirty="0"/>
              <a:t> diagnostic performance: AMR </a:t>
            </a:r>
            <a:r>
              <a:rPr lang="fr-FR" dirty="0" err="1"/>
              <a:t>detection</a:t>
            </a:r>
            <a:r>
              <a:rPr lang="fr-FR" dirty="0"/>
              <a:t> </a:t>
            </a:r>
            <a:r>
              <a:rPr lang="fr-FR" dirty="0" err="1"/>
              <a:t>achieved</a:t>
            </a:r>
            <a:r>
              <a:rPr lang="fr-FR" dirty="0"/>
              <a:t> an </a:t>
            </a:r>
            <a:r>
              <a:rPr lang="fr-FR" dirty="0" err="1"/>
              <a:t>accuracy</a:t>
            </a:r>
            <a:r>
              <a:rPr lang="fr-FR" dirty="0"/>
              <a:t> of 81.89% (ROC-AUC=0.831, Brier score=0.143, F1 score=0.70), </a:t>
            </a:r>
            <a:r>
              <a:rPr lang="fr-FR" dirty="0" err="1"/>
              <a:t>while</a:t>
            </a:r>
            <a:r>
              <a:rPr lang="fr-FR" dirty="0"/>
              <a:t> ACR </a:t>
            </a:r>
            <a:r>
              <a:rPr lang="fr-FR" dirty="0" err="1"/>
              <a:t>detection</a:t>
            </a:r>
            <a:r>
              <a:rPr lang="fr-FR" dirty="0"/>
              <a:t> </a:t>
            </a:r>
            <a:r>
              <a:rPr lang="fr-FR" dirty="0" err="1"/>
              <a:t>achieved</a:t>
            </a:r>
            <a:r>
              <a:rPr lang="fr-FR" dirty="0"/>
              <a:t> 77.58% </a:t>
            </a:r>
            <a:r>
              <a:rPr lang="fr-FR" dirty="0" err="1"/>
              <a:t>accuracy</a:t>
            </a:r>
            <a:r>
              <a:rPr lang="fr-FR" dirty="0"/>
              <a:t> (ROC AUC=0.812, Brier score=0.176, F1 score=0.76). </a:t>
            </a:r>
            <a:r>
              <a:rPr lang="fr-FR" dirty="0" err="1"/>
              <a:t>Models</a:t>
            </a:r>
            <a:r>
              <a:rPr lang="fr-FR" dirty="0"/>
              <a:t>’ </a:t>
            </a:r>
            <a:r>
              <a:rPr lang="fr-FR" dirty="0" err="1"/>
              <a:t>stabilization</a:t>
            </a:r>
            <a:r>
              <a:rPr lang="fr-FR" dirty="0"/>
              <a:t> </a:t>
            </a:r>
            <a:r>
              <a:rPr lang="fr-FR" dirty="0" err="1"/>
              <a:t>was</a:t>
            </a:r>
            <a:r>
              <a:rPr lang="fr-FR" dirty="0"/>
              <a:t> </a:t>
            </a:r>
            <a:r>
              <a:rPr lang="fr-FR" dirty="0" err="1"/>
              <a:t>reached</a:t>
            </a:r>
            <a:r>
              <a:rPr lang="fr-FR" dirty="0"/>
              <a:t> </a:t>
            </a:r>
            <a:r>
              <a:rPr lang="fr-FR" dirty="0" err="1"/>
              <a:t>around</a:t>
            </a:r>
            <a:r>
              <a:rPr lang="fr-FR" dirty="0"/>
              <a:t> 400 </a:t>
            </a:r>
            <a:r>
              <a:rPr lang="fr-FR" dirty="0" err="1"/>
              <a:t>samples</a:t>
            </a:r>
            <a:r>
              <a:rPr lang="fr-FR" dirty="0"/>
              <a:t>, </a:t>
            </a:r>
            <a:r>
              <a:rPr lang="fr-FR" dirty="0" err="1"/>
              <a:t>confirming</a:t>
            </a:r>
            <a:r>
              <a:rPr lang="fr-FR" dirty="0"/>
              <a:t> </a:t>
            </a:r>
            <a:r>
              <a:rPr lang="fr-FR" dirty="0" err="1"/>
              <a:t>sufficient</a:t>
            </a:r>
            <a:r>
              <a:rPr lang="fr-FR" dirty="0"/>
              <a:t> </a:t>
            </a:r>
            <a:r>
              <a:rPr lang="fr-FR" dirty="0" err="1"/>
              <a:t>statistical</a:t>
            </a:r>
            <a:r>
              <a:rPr lang="fr-FR" dirty="0"/>
              <a:t> power for reliable </a:t>
            </a:r>
            <a:r>
              <a:rPr lang="fr-FR" dirty="0" err="1"/>
              <a:t>predictions</a:t>
            </a:r>
            <a:r>
              <a:rPr lang="fr-FR" dirty="0"/>
              <a:t>. Calibration </a:t>
            </a:r>
            <a:r>
              <a:rPr lang="fr-FR" dirty="0" err="1"/>
              <a:t>curves</a:t>
            </a:r>
            <a:r>
              <a:rPr lang="fr-FR" dirty="0"/>
              <a:t> </a:t>
            </a:r>
            <a:r>
              <a:rPr lang="fr-FR" dirty="0" err="1"/>
              <a:t>resulted</a:t>
            </a:r>
            <a:r>
              <a:rPr lang="fr-FR" dirty="0"/>
              <a:t> </a:t>
            </a:r>
            <a:r>
              <a:rPr lang="fr-FR" dirty="0" err="1"/>
              <a:t>adequate</a:t>
            </a:r>
            <a:r>
              <a:rPr lang="fr-FR" dirty="0"/>
              <a:t> for AMR and ACR </a:t>
            </a:r>
            <a:r>
              <a:rPr lang="fr-FR" dirty="0" err="1"/>
              <a:t>models</a:t>
            </a:r>
            <a:r>
              <a:rPr lang="fr-FR" dirty="0"/>
              <a:t> sets, </a:t>
            </a:r>
            <a:r>
              <a:rPr lang="fr-FR" dirty="0" err="1"/>
              <a:t>reflecting</a:t>
            </a:r>
            <a:r>
              <a:rPr lang="fr-FR" dirty="0"/>
              <a:t> the </a:t>
            </a:r>
            <a:r>
              <a:rPr lang="fr-FR" dirty="0" err="1"/>
              <a:t>reliability</a:t>
            </a:r>
            <a:r>
              <a:rPr lang="fr-FR" dirty="0"/>
              <a:t> of the </a:t>
            </a:r>
            <a:r>
              <a:rPr lang="fr-FR" dirty="0" err="1"/>
              <a:t>probabilistic</a:t>
            </a:r>
            <a:r>
              <a:rPr lang="fr-FR" dirty="0"/>
              <a:t> </a:t>
            </a:r>
            <a:r>
              <a:rPr lang="fr-FR" dirty="0" err="1"/>
              <a:t>predictions</a:t>
            </a:r>
            <a:r>
              <a:rPr lang="fr-FR" dirty="0"/>
              <a:t> (Figure). In the </a:t>
            </a:r>
            <a:r>
              <a:rPr lang="fr-FR" dirty="0" err="1"/>
              <a:t>derivation</a:t>
            </a:r>
            <a:r>
              <a:rPr lang="fr-FR" dirty="0"/>
              <a:t> </a:t>
            </a:r>
            <a:r>
              <a:rPr lang="fr-FR" dirty="0" err="1"/>
              <a:t>cohort</a:t>
            </a:r>
            <a:r>
              <a:rPr lang="fr-FR" dirty="0"/>
              <a:t>, the </a:t>
            </a:r>
            <a:r>
              <a:rPr lang="fr-FR" dirty="0" err="1"/>
              <a:t>predicted</a:t>
            </a:r>
            <a:r>
              <a:rPr lang="fr-FR" dirty="0"/>
              <a:t> </a:t>
            </a:r>
            <a:r>
              <a:rPr lang="fr-FR" dirty="0" err="1"/>
              <a:t>probabilities</a:t>
            </a:r>
            <a:r>
              <a:rPr lang="fr-FR" dirty="0"/>
              <a:t> </a:t>
            </a:r>
            <a:r>
              <a:rPr lang="fr-FR" dirty="0" err="1"/>
              <a:t>closely</a:t>
            </a:r>
            <a:r>
              <a:rPr lang="fr-FR" dirty="0"/>
              <a:t> </a:t>
            </a:r>
            <a:r>
              <a:rPr lang="fr-FR" dirty="0" err="1"/>
              <a:t>followed</a:t>
            </a:r>
            <a:r>
              <a:rPr lang="fr-FR" dirty="0"/>
              <a:t> the </a:t>
            </a:r>
            <a:r>
              <a:rPr lang="fr-FR" dirty="0" err="1"/>
              <a:t>ideal</a:t>
            </a:r>
            <a:r>
              <a:rPr lang="fr-FR" dirty="0"/>
              <a:t> trend for </a:t>
            </a:r>
            <a:r>
              <a:rPr lang="fr-FR" dirty="0" err="1"/>
              <a:t>both</a:t>
            </a:r>
            <a:r>
              <a:rPr lang="fr-FR" dirty="0"/>
              <a:t> rejection-</a:t>
            </a:r>
            <a:r>
              <a:rPr lang="fr-FR" dirty="0" err="1"/>
              <a:t>specifics</a:t>
            </a:r>
            <a:r>
              <a:rPr lang="fr-FR" dirty="0"/>
              <a:t> </a:t>
            </a:r>
            <a:r>
              <a:rPr lang="fr-FR" dirty="0" err="1"/>
              <a:t>models</a:t>
            </a:r>
            <a:r>
              <a:rPr lang="fr-FR" dirty="0"/>
              <a:t>, </a:t>
            </a:r>
            <a:r>
              <a:rPr lang="fr-FR" dirty="0" err="1"/>
              <a:t>indicating</a:t>
            </a:r>
            <a:r>
              <a:rPr lang="fr-FR" dirty="0"/>
              <a:t> minimal </a:t>
            </a:r>
            <a:r>
              <a:rPr lang="fr-FR" dirty="0" err="1"/>
              <a:t>bias</a:t>
            </a:r>
            <a:r>
              <a:rPr lang="fr-FR" dirty="0"/>
              <a:t>. In the validation </a:t>
            </a:r>
            <a:r>
              <a:rPr lang="fr-FR" dirty="0" err="1"/>
              <a:t>cohort</a:t>
            </a:r>
            <a:r>
              <a:rPr lang="fr-FR" dirty="0"/>
              <a:t>, the </a:t>
            </a:r>
            <a:r>
              <a:rPr lang="fr-FR" dirty="0" err="1"/>
              <a:t>mean</a:t>
            </a:r>
            <a:r>
              <a:rPr lang="fr-FR" dirty="0"/>
              <a:t> </a:t>
            </a:r>
            <a:r>
              <a:rPr lang="fr-FR" dirty="0" err="1"/>
              <a:t>absolute</a:t>
            </a:r>
            <a:r>
              <a:rPr lang="fr-FR" dirty="0"/>
              <a:t> </a:t>
            </a:r>
            <a:r>
              <a:rPr lang="fr-FR" dirty="0" err="1"/>
              <a:t>error</a:t>
            </a:r>
            <a:r>
              <a:rPr lang="fr-FR" dirty="0"/>
              <a:t> </a:t>
            </a:r>
            <a:r>
              <a:rPr lang="fr-FR" dirty="0" err="1"/>
              <a:t>was</a:t>
            </a:r>
            <a:r>
              <a:rPr lang="fr-FR" dirty="0"/>
              <a:t> 0.031 for the AMR model and 0.014 for the ACR model </a:t>
            </a:r>
            <a:r>
              <a:rPr lang="fr-FR" dirty="0" err="1"/>
              <a:t>respectively</a:t>
            </a:r>
            <a:r>
              <a:rPr lang="fr-FR" dirty="0"/>
              <a:t>, </a:t>
            </a:r>
            <a:r>
              <a:rPr lang="fr-FR" dirty="0" err="1"/>
              <a:t>suggesting</a:t>
            </a:r>
            <a:r>
              <a:rPr lang="fr-FR" dirty="0"/>
              <a:t> excellent calibration. Minor </a:t>
            </a:r>
            <a:r>
              <a:rPr lang="fr-FR" dirty="0" err="1"/>
              <a:t>deviations</a:t>
            </a:r>
            <a:r>
              <a:rPr lang="fr-FR" dirty="0"/>
              <a:t> </a:t>
            </a:r>
            <a:r>
              <a:rPr lang="fr-FR" dirty="0" err="1"/>
              <a:t>from</a:t>
            </a:r>
            <a:r>
              <a:rPr lang="fr-FR" dirty="0"/>
              <a:t> the </a:t>
            </a:r>
            <a:r>
              <a:rPr lang="fr-FR" dirty="0" err="1"/>
              <a:t>ideal</a:t>
            </a:r>
            <a:r>
              <a:rPr lang="fr-FR" dirty="0"/>
              <a:t> line </a:t>
            </a:r>
            <a:r>
              <a:rPr lang="fr-FR" dirty="0" err="1"/>
              <a:t>were</a:t>
            </a:r>
            <a:r>
              <a:rPr lang="fr-FR" dirty="0"/>
              <a:t> </a:t>
            </a:r>
            <a:r>
              <a:rPr lang="fr-FR" dirty="0" err="1"/>
              <a:t>observed</a:t>
            </a:r>
            <a:r>
              <a:rPr lang="fr-FR" dirty="0"/>
              <a:t> at </a:t>
            </a:r>
            <a:r>
              <a:rPr lang="fr-FR" dirty="0" err="1"/>
              <a:t>sub-clinical</a:t>
            </a:r>
            <a:r>
              <a:rPr lang="fr-FR" dirty="0"/>
              <a:t> </a:t>
            </a:r>
            <a:r>
              <a:rPr lang="fr-FR" dirty="0" err="1"/>
              <a:t>probability</a:t>
            </a:r>
            <a:r>
              <a:rPr lang="fr-FR" dirty="0"/>
              <a:t> </a:t>
            </a:r>
            <a:r>
              <a:rPr lang="fr-FR" dirty="0" err="1"/>
              <a:t>levels</a:t>
            </a:r>
            <a:r>
              <a:rPr lang="fr-FR" dirty="0"/>
              <a:t>. </a:t>
            </a:r>
            <a:r>
              <a:rPr lang="fr-FR" dirty="0" err="1"/>
              <a:t>Overall</a:t>
            </a:r>
            <a:r>
              <a:rPr lang="fr-FR" dirty="0"/>
              <a:t>, the calibration </a:t>
            </a:r>
            <a:r>
              <a:rPr lang="fr-FR" dirty="0" err="1"/>
              <a:t>curves</a:t>
            </a:r>
            <a:r>
              <a:rPr lang="fr-FR" dirty="0"/>
              <a:t> support the </a:t>
            </a:r>
            <a:r>
              <a:rPr lang="fr-FR" dirty="0" err="1"/>
              <a:t>reliability</a:t>
            </a:r>
            <a:r>
              <a:rPr lang="fr-FR" dirty="0"/>
              <a:t> of the </a:t>
            </a:r>
            <a:r>
              <a:rPr lang="fr-FR" dirty="0" err="1"/>
              <a:t>models</a:t>
            </a:r>
            <a:r>
              <a:rPr lang="fr-FR" dirty="0"/>
              <a:t> for </a:t>
            </a:r>
            <a:r>
              <a:rPr lang="fr-FR" dirty="0" err="1"/>
              <a:t>predicting</a:t>
            </a:r>
            <a:r>
              <a:rPr lang="fr-FR" dirty="0"/>
              <a:t> rejection </a:t>
            </a:r>
            <a:r>
              <a:rPr lang="fr-FR" dirty="0" err="1"/>
              <a:t>events</a:t>
            </a:r>
            <a:r>
              <a:rPr lang="fr-FR" dirty="0"/>
              <a:t> in </a:t>
            </a:r>
            <a:r>
              <a:rPr lang="fr-FR" dirty="0" err="1"/>
              <a:t>both</a:t>
            </a:r>
            <a:r>
              <a:rPr lang="fr-FR" dirty="0"/>
              <a:t> </a:t>
            </a:r>
            <a:r>
              <a:rPr lang="fr-FR" dirty="0" err="1"/>
              <a:t>cohorts</a:t>
            </a:r>
            <a:r>
              <a:rPr lang="fr-FR" dirty="0"/>
              <a:t>. </a:t>
            </a:r>
          </a:p>
          <a:p>
            <a:r>
              <a:rPr lang="fr-FR" b="1" dirty="0"/>
              <a:t>Conclusions</a:t>
            </a:r>
            <a:r>
              <a:rPr lang="fr-FR" dirty="0"/>
              <a:t>: The </a:t>
            </a:r>
            <a:r>
              <a:rPr lang="fr-FR" dirty="0" err="1"/>
              <a:t>molecular</a:t>
            </a:r>
            <a:r>
              <a:rPr lang="fr-FR" dirty="0"/>
              <a:t> diagnostic system </a:t>
            </a:r>
            <a:r>
              <a:rPr lang="fr-FR" dirty="0" err="1"/>
              <a:t>demonstrated</a:t>
            </a:r>
            <a:r>
              <a:rPr lang="fr-FR" dirty="0"/>
              <a:t> </a:t>
            </a:r>
            <a:r>
              <a:rPr lang="fr-FR" dirty="0" err="1"/>
              <a:t>robustness</a:t>
            </a:r>
            <a:r>
              <a:rPr lang="fr-FR" dirty="0"/>
              <a:t> and </a:t>
            </a:r>
            <a:r>
              <a:rPr lang="fr-FR" dirty="0" err="1"/>
              <a:t>reliability</a:t>
            </a:r>
            <a:r>
              <a:rPr lang="fr-FR" dirty="0"/>
              <a:t> in </a:t>
            </a:r>
            <a:r>
              <a:rPr lang="fr-FR" dirty="0" err="1"/>
              <a:t>identifying</a:t>
            </a:r>
            <a:r>
              <a:rPr lang="fr-FR" dirty="0"/>
              <a:t> </a:t>
            </a:r>
            <a:r>
              <a:rPr lang="fr-FR" dirty="0" err="1"/>
              <a:t>cardiac</a:t>
            </a:r>
            <a:r>
              <a:rPr lang="fr-FR" dirty="0"/>
              <a:t> rejection </a:t>
            </a:r>
            <a:r>
              <a:rPr lang="fr-FR" dirty="0" err="1"/>
              <a:t>events</a:t>
            </a:r>
            <a:r>
              <a:rPr lang="fr-FR" dirty="0"/>
              <a:t>. This system can </a:t>
            </a:r>
            <a:r>
              <a:rPr lang="fr-FR" dirty="0" err="1"/>
              <a:t>complement</a:t>
            </a:r>
            <a:r>
              <a:rPr lang="fr-FR" dirty="0"/>
              <a:t> standard </a:t>
            </a:r>
            <a:r>
              <a:rPr lang="fr-FR" dirty="0" err="1"/>
              <a:t>pathology</a:t>
            </a:r>
            <a:r>
              <a:rPr lang="fr-FR" dirty="0"/>
              <a:t>, </a:t>
            </a:r>
            <a:r>
              <a:rPr lang="fr-FR" dirty="0" err="1"/>
              <a:t>reduce</a:t>
            </a:r>
            <a:r>
              <a:rPr lang="fr-FR" dirty="0"/>
              <a:t> diagnostic </a:t>
            </a:r>
            <a:r>
              <a:rPr lang="fr-FR" dirty="0" err="1"/>
              <a:t>uncertainty</a:t>
            </a:r>
            <a:r>
              <a:rPr lang="fr-FR" dirty="0"/>
              <a:t>, and serve as a </a:t>
            </a:r>
            <a:r>
              <a:rPr lang="fr-FR" dirty="0" err="1"/>
              <a:t>practical</a:t>
            </a:r>
            <a:r>
              <a:rPr lang="fr-FR" dirty="0"/>
              <a:t> </a:t>
            </a:r>
            <a:r>
              <a:rPr lang="fr-FR" dirty="0" err="1"/>
              <a:t>companion</a:t>
            </a:r>
            <a:r>
              <a:rPr lang="fr-FR" dirty="0"/>
              <a:t> </a:t>
            </a:r>
            <a:r>
              <a:rPr lang="fr-FR" dirty="0" err="1"/>
              <a:t>tool</a:t>
            </a:r>
            <a:r>
              <a:rPr lang="fr-FR" dirty="0"/>
              <a:t> in the </a:t>
            </a:r>
            <a:r>
              <a:rPr lang="fr-FR" dirty="0" err="1"/>
              <a:t>clinical</a:t>
            </a:r>
            <a:r>
              <a:rPr lang="fr-FR" dirty="0"/>
              <a:t> management of </a:t>
            </a:r>
            <a:r>
              <a:rPr lang="fr-FR" dirty="0" err="1"/>
              <a:t>heart</a:t>
            </a:r>
            <a:r>
              <a:rPr lang="fr-FR" dirty="0"/>
              <a:t> transplant patients.</a:t>
            </a:r>
          </a:p>
          <a:p>
            <a:endParaRPr lang="fr-FR" dirty="0"/>
          </a:p>
        </p:txBody>
      </p:sp>
      <p:sp>
        <p:nvSpPr>
          <p:cNvPr id="4" name="Espace réservé du numéro de diapositive 3">
            <a:extLst>
              <a:ext uri="{FF2B5EF4-FFF2-40B4-BE49-F238E27FC236}">
                <a16:creationId xmlns:a16="http://schemas.microsoft.com/office/drawing/2014/main" id="{FD8550BA-AA7B-EBED-EBFA-464F890C37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7814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38229-623C-1E3E-74EB-8F9B3DB8D4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15A8EB3-7DBF-FC33-7C80-4BDF98BC56B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145B74D-E7FB-C4E0-13B4-F9BF2B5101CA}"/>
              </a:ext>
            </a:extLst>
          </p:cNvPr>
          <p:cNvSpPr>
            <a:spLocks noGrp="1"/>
          </p:cNvSpPr>
          <p:nvPr>
            <p:ph type="body" idx="1"/>
          </p:nvPr>
        </p:nvSpPr>
        <p:spPr/>
        <p:txBody>
          <a:bodyPr/>
          <a:lstStyle/>
          <a:p>
            <a:r>
              <a:rPr lang="fr-FR" b="0" i="1" dirty="0" err="1"/>
              <a:t>Abbreviation</a:t>
            </a:r>
            <a:r>
              <a:rPr lang="fr-FR" b="0" i="1" dirty="0"/>
              <a:t>: CMV, </a:t>
            </a:r>
            <a:r>
              <a:rPr lang="fr-FR" b="0" i="1" dirty="0" err="1"/>
              <a:t>Cytomegalovirus</a:t>
            </a:r>
            <a:r>
              <a:rPr lang="fr-FR" b="0" i="1" dirty="0"/>
              <a:t>.</a:t>
            </a:r>
          </a:p>
          <a:p>
            <a:endParaRPr lang="fr-FR" b="1" dirty="0"/>
          </a:p>
          <a:p>
            <a:r>
              <a:rPr lang="fr-FR" b="1" dirty="0"/>
              <a:t>Reference Number:1533</a:t>
            </a:r>
          </a:p>
          <a:p>
            <a:r>
              <a:rPr lang="en-US" sz="1200" b="1" kern="1200" dirty="0">
                <a:solidFill>
                  <a:schemeClr val="tx1"/>
                </a:solidFill>
                <a:effectLst/>
                <a:latin typeface="+mn-lt"/>
                <a:ea typeface="+mn-ea"/>
                <a:cs typeface="+mn-cs"/>
              </a:rPr>
              <a:t>MONITORING OF CYTOMEGALOVIRUS-SPECIFIC CELL-MEDIATED IMMUNITY IN HEART TRANSPLANT RECIPIENTS</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Jules Fleuriet</a:t>
            </a:r>
            <a:r>
              <a:rPr lang="en-US" sz="1200" b="1" u="none" kern="1200" baseline="300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Kevin Sermet</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Celine Goéminne</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Mouna Lazrek</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Sophie Alain</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Julie Demaret</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Fanny Vuotto</a:t>
            </a:r>
            <a:r>
              <a:rPr lang="en-US" sz="1200" b="1" kern="1200" baseline="30000" dirty="0">
                <a:solidFill>
                  <a:schemeClr val="tx1"/>
                </a:solidFill>
                <a:effectLst/>
                <a:latin typeface="+mn-lt"/>
                <a:ea typeface="+mn-ea"/>
                <a:cs typeface="+mn-cs"/>
              </a:rPr>
              <a:t>4</a:t>
            </a:r>
            <a:endParaRPr lang="fr-FR"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Chu Lille; Infectious Disease,</a:t>
            </a:r>
            <a:r>
              <a:rPr lang="en-US" sz="1200" kern="1200" baseline="300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Chu Lille, </a:t>
            </a:r>
            <a:r>
              <a:rPr lang="en-US" sz="1200" kern="1200" baseline="30000" dirty="0">
                <a:solidFill>
                  <a:schemeClr val="tx1"/>
                </a:solidFill>
                <a:effectLst/>
                <a:latin typeface="+mn-lt"/>
                <a:ea typeface="+mn-ea"/>
                <a:cs typeface="+mn-cs"/>
              </a:rPr>
              <a:t>3</a:t>
            </a:r>
            <a:r>
              <a:rPr lang="en-US" sz="1200" i="1" kern="1200" dirty="0">
                <a:solidFill>
                  <a:schemeClr val="tx1"/>
                </a:solidFill>
                <a:effectLst/>
                <a:latin typeface="+mn-lt"/>
                <a:ea typeface="+mn-ea"/>
                <a:cs typeface="+mn-cs"/>
              </a:rPr>
              <a:t>Chu Limoges, </a:t>
            </a:r>
            <a:r>
              <a:rPr lang="en-US" sz="1200" kern="1200" baseline="30000" dirty="0">
                <a:solidFill>
                  <a:schemeClr val="tx1"/>
                </a:solidFill>
                <a:effectLst/>
                <a:latin typeface="+mn-lt"/>
                <a:ea typeface="+mn-ea"/>
                <a:cs typeface="+mn-cs"/>
              </a:rPr>
              <a:t>4</a:t>
            </a:r>
            <a:r>
              <a:rPr lang="en-US" sz="1200" i="1" kern="1200" dirty="0">
                <a:solidFill>
                  <a:schemeClr val="tx1"/>
                </a:solidFill>
                <a:effectLst/>
                <a:latin typeface="+mn-lt"/>
                <a:ea typeface="+mn-ea"/>
                <a:cs typeface="+mn-cs"/>
              </a:rPr>
              <a:t>Service des Maladies </a:t>
            </a:r>
            <a:r>
              <a:rPr lang="en-US" sz="1200" i="1" kern="1200" dirty="0" err="1">
                <a:solidFill>
                  <a:schemeClr val="tx1"/>
                </a:solidFill>
                <a:effectLst/>
                <a:latin typeface="+mn-lt"/>
                <a:ea typeface="+mn-ea"/>
                <a:cs typeface="+mn-cs"/>
              </a:rPr>
              <a:t>Infectieuses</a:t>
            </a:r>
            <a:r>
              <a:rPr lang="en-US" sz="1200" i="1" kern="1200" dirty="0">
                <a:solidFill>
                  <a:schemeClr val="tx1"/>
                </a:solidFill>
                <a:effectLst/>
                <a:latin typeface="+mn-lt"/>
                <a:ea typeface="+mn-ea"/>
                <a:cs typeface="+mn-cs"/>
              </a:rPr>
              <a:t> et </a:t>
            </a:r>
            <a:r>
              <a:rPr lang="en-US" sz="1200" i="1" kern="1200" dirty="0" err="1">
                <a:solidFill>
                  <a:schemeClr val="tx1"/>
                </a:solidFill>
                <a:effectLst/>
                <a:latin typeface="+mn-lt"/>
                <a:ea typeface="+mn-ea"/>
                <a:cs typeface="+mn-cs"/>
              </a:rPr>
              <a:t>Tropicales</a:t>
            </a:r>
            <a:r>
              <a:rPr lang="en-US" sz="1200" i="1" kern="1200" dirty="0">
                <a:solidFill>
                  <a:schemeClr val="tx1"/>
                </a:solidFill>
                <a:effectLst/>
                <a:latin typeface="+mn-lt"/>
                <a:ea typeface="+mn-ea"/>
                <a:cs typeface="+mn-cs"/>
              </a:rPr>
              <a:t>, Chu Lille</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Background</a:t>
            </a:r>
            <a:r>
              <a:rPr lang="en-US" sz="1200" kern="1200" dirty="0">
                <a:solidFill>
                  <a:schemeClr val="tx1"/>
                </a:solidFill>
                <a:effectLst/>
                <a:latin typeface="+mn-lt"/>
                <a:ea typeface="+mn-ea"/>
                <a:cs typeface="+mn-cs"/>
              </a:rPr>
              <a:t>: Valganciclovir prophylaxis is recommended for solid organ transplant recipients to prevent cytomegalovirus (CMV) infection but is frequently associated with leukopenia. Assays measuring CMV-specific T cell-mediated immunity may individualize the duration of antiviral prophylaxis after heart transplantation. Data remain scarce in heart transplant recipients.</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This prospective, observational, single-center study included all CMV-seropositive adults who underwent heart transplantation at our center between January 2021 and January 2023. All patients received primary valganciclovir prophylaxis for 90 days. QuantiFERON®-CMV assays were performed at 3, 6, and 12 months post-transplant. The primary outcomes were the assessment of CMV immunity restoration and the ability of the QuantiFERON®-CMV assay to predict a protective immune status against CMV infection.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We included 11 adult heart transplant recipients CMV-seropositive, most of whom had received </a:t>
            </a:r>
            <a:r>
              <a:rPr lang="en-US" sz="1200" kern="1200" dirty="0" err="1">
                <a:solidFill>
                  <a:schemeClr val="tx1"/>
                </a:solidFill>
                <a:effectLst/>
                <a:latin typeface="+mn-lt"/>
                <a:ea typeface="+mn-ea"/>
                <a:cs typeface="+mn-cs"/>
              </a:rPr>
              <a:t>antithymoglobulin</a:t>
            </a:r>
            <a:r>
              <a:rPr lang="en-US" sz="1200" kern="1200" dirty="0">
                <a:solidFill>
                  <a:schemeClr val="tx1"/>
                </a:solidFill>
                <a:effectLst/>
                <a:latin typeface="+mn-lt"/>
                <a:ea typeface="+mn-ea"/>
                <a:cs typeface="+mn-cs"/>
              </a:rPr>
              <a:t> (ATG)-based induction therapy. At 3, 6 and 12 months post-transplant, the QuantiFERON®-CMV assay was positive in 8 patients (73%) and negative in 3 patients (27%). Results remained stable throughout the follow-up period. Eight patients experienced significant CMV infections during the follow-up, including 7 with a positive QuantiFERON®-CMV assay and only 1 patient with a negative assay.</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Conclusions</a:t>
            </a:r>
            <a:r>
              <a:rPr lang="en-US"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The </a:t>
            </a:r>
            <a:r>
              <a:rPr lang="fr-FR" sz="1200" kern="1200" dirty="0" err="1">
                <a:solidFill>
                  <a:schemeClr val="tx1"/>
                </a:solidFill>
                <a:effectLst/>
                <a:latin typeface="+mn-lt"/>
                <a:ea typeface="+mn-ea"/>
                <a:cs typeface="+mn-cs"/>
              </a:rPr>
              <a:t>QuantiFERON</a:t>
            </a:r>
            <a:r>
              <a:rPr lang="fr-FR" sz="1200" kern="1200" dirty="0">
                <a:solidFill>
                  <a:schemeClr val="tx1"/>
                </a:solidFill>
                <a:effectLst/>
                <a:latin typeface="+mn-lt"/>
                <a:ea typeface="+mn-ea"/>
                <a:cs typeface="+mn-cs"/>
              </a:rPr>
              <a:t>®-CMV </a:t>
            </a:r>
            <a:r>
              <a:rPr lang="fr-FR" sz="1200" kern="1200" dirty="0" err="1">
                <a:solidFill>
                  <a:schemeClr val="tx1"/>
                </a:solidFill>
                <a:effectLst/>
                <a:latin typeface="+mn-lt"/>
                <a:ea typeface="+mn-ea"/>
                <a:cs typeface="+mn-cs"/>
              </a:rPr>
              <a:t>assay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may</a:t>
            </a:r>
            <a:r>
              <a:rPr lang="fr-FR" sz="1200" kern="1200" dirty="0">
                <a:solidFill>
                  <a:schemeClr val="tx1"/>
                </a:solidFill>
                <a:effectLst/>
                <a:latin typeface="+mn-lt"/>
                <a:ea typeface="+mn-ea"/>
                <a:cs typeface="+mn-cs"/>
              </a:rPr>
              <a:t> not </a:t>
            </a:r>
            <a:r>
              <a:rPr lang="fr-FR" sz="1200" kern="1200" dirty="0" err="1">
                <a:solidFill>
                  <a:schemeClr val="tx1"/>
                </a:solidFill>
                <a:effectLst/>
                <a:latin typeface="+mn-lt"/>
                <a:ea typeface="+mn-ea"/>
                <a:cs typeface="+mn-cs"/>
              </a:rPr>
              <a:t>accurately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predict</a:t>
            </a:r>
            <a:r>
              <a:rPr lang="fr-FR" sz="1200" kern="1200" dirty="0">
                <a:solidFill>
                  <a:schemeClr val="tx1"/>
                </a:solidFill>
                <a:effectLst/>
                <a:latin typeface="+mn-lt"/>
                <a:ea typeface="+mn-ea"/>
                <a:cs typeface="+mn-cs"/>
              </a:rPr>
              <a:t> CMV infection and </a:t>
            </a:r>
            <a:r>
              <a:rPr lang="fr-FR" sz="1200" kern="1200" dirty="0" err="1">
                <a:solidFill>
                  <a:schemeClr val="tx1"/>
                </a:solidFill>
                <a:effectLst/>
                <a:latin typeface="+mn-lt"/>
                <a:ea typeface="+mn-ea"/>
                <a:cs typeface="+mn-cs"/>
              </a:rPr>
              <a:t>would</a:t>
            </a:r>
            <a:r>
              <a:rPr lang="fr-FR" sz="1200" kern="1200" dirty="0">
                <a:solidFill>
                  <a:schemeClr val="tx1"/>
                </a:solidFill>
                <a:effectLst/>
                <a:latin typeface="+mn-lt"/>
                <a:ea typeface="+mn-ea"/>
                <a:cs typeface="+mn-cs"/>
              </a:rPr>
              <a:t> not have </a:t>
            </a:r>
            <a:r>
              <a:rPr lang="fr-FR" sz="1200" kern="1200" dirty="0" err="1">
                <a:solidFill>
                  <a:schemeClr val="tx1"/>
                </a:solidFill>
                <a:effectLst/>
                <a:latin typeface="+mn-lt"/>
                <a:ea typeface="+mn-ea"/>
                <a:cs typeface="+mn-cs"/>
              </a:rPr>
              <a:t>contributed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refining</a:t>
            </a:r>
            <a:r>
              <a:rPr lang="fr-FR" sz="1200" kern="1200" dirty="0">
                <a:solidFill>
                  <a:schemeClr val="tx1"/>
                </a:solidFill>
                <a:effectLst/>
                <a:latin typeface="+mn-lt"/>
                <a:ea typeface="+mn-ea"/>
                <a:cs typeface="+mn-cs"/>
              </a:rPr>
              <a:t> the duration of </a:t>
            </a:r>
            <a:r>
              <a:rPr lang="fr-FR" sz="1200" kern="1200" dirty="0" err="1">
                <a:solidFill>
                  <a:schemeClr val="tx1"/>
                </a:solidFill>
                <a:effectLst/>
                <a:latin typeface="+mn-lt"/>
                <a:ea typeface="+mn-ea"/>
                <a:cs typeface="+mn-cs"/>
              </a:rPr>
              <a:t>primary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prophylaxis</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study</a:t>
            </a:r>
            <a:r>
              <a:rPr lang="fr-FR" sz="1200" kern="1200" dirty="0">
                <a:solidFill>
                  <a:schemeClr val="tx1"/>
                </a:solidFill>
                <a:effectLst/>
                <a:latin typeface="+mn-lt"/>
                <a:ea typeface="+mn-ea"/>
                <a:cs typeface="+mn-cs"/>
              </a:rPr>
              <a:t>.</a:t>
            </a:r>
          </a:p>
          <a:p>
            <a:endParaRPr lang="fr-FR" dirty="0"/>
          </a:p>
        </p:txBody>
      </p:sp>
      <p:sp>
        <p:nvSpPr>
          <p:cNvPr id="4" name="Espace réservé du numéro de diapositive 3">
            <a:extLst>
              <a:ext uri="{FF2B5EF4-FFF2-40B4-BE49-F238E27FC236}">
                <a16:creationId xmlns:a16="http://schemas.microsoft.com/office/drawing/2014/main" id="{5C6DC613-0AF2-3582-7E92-D124EAA314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6899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F4EFF-DEF1-A7B2-A0FE-5B79BEA5315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0DB90E-C165-E9DE-634B-AB7974BC05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F04863-4726-F1DC-258E-391A334F83E6}"/>
              </a:ext>
            </a:extLst>
          </p:cNvPr>
          <p:cNvSpPr>
            <a:spLocks noGrp="1"/>
          </p:cNvSpPr>
          <p:nvPr>
            <p:ph type="body" idx="1"/>
          </p:nvPr>
        </p:nvSpPr>
        <p:spPr/>
        <p:txBody>
          <a:bodyPr/>
          <a:lstStyle/>
          <a:p>
            <a:r>
              <a:rPr lang="fr-FR" b="0" i="1" dirty="0" err="1"/>
              <a:t>Abbreviation</a:t>
            </a:r>
            <a:r>
              <a:rPr lang="fr-FR" b="0" i="1" dirty="0"/>
              <a:t>: CMV, </a:t>
            </a:r>
            <a:r>
              <a:rPr lang="fr-FR" b="0" i="1" dirty="0" err="1"/>
              <a:t>Cytomegalovirus</a:t>
            </a:r>
            <a:r>
              <a:rPr lang="fr-FR" b="0" i="1" dirty="0"/>
              <a:t>.</a:t>
            </a:r>
          </a:p>
          <a:p>
            <a:endParaRPr lang="fr-FR" b="1" dirty="0"/>
          </a:p>
          <a:p>
            <a:r>
              <a:rPr lang="fr-FR" b="1" dirty="0"/>
              <a:t>Reference Number:1533</a:t>
            </a:r>
          </a:p>
          <a:p>
            <a:r>
              <a:rPr lang="en-US" sz="1200" b="1" kern="1200" dirty="0">
                <a:solidFill>
                  <a:schemeClr val="tx1"/>
                </a:solidFill>
                <a:effectLst/>
                <a:latin typeface="+mn-lt"/>
                <a:ea typeface="+mn-ea"/>
                <a:cs typeface="+mn-cs"/>
              </a:rPr>
              <a:t>MONITORING OF CYTOMEGALOVIRUS-SPECIFIC CELL-MEDIATED IMMUNITY IN HEART TRANSPLANT RECIPIENTS</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Jules Fleuriet</a:t>
            </a:r>
            <a:r>
              <a:rPr lang="en-US" sz="1200" b="1" u="none" kern="1200" baseline="300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Kevin Sermet</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Celine Goéminne</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Mouna Lazrek</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Sophie Alain</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Julie Demaret</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Fanny Vuotto</a:t>
            </a:r>
            <a:r>
              <a:rPr lang="en-US" sz="1200" b="1" kern="1200" baseline="30000" dirty="0">
                <a:solidFill>
                  <a:schemeClr val="tx1"/>
                </a:solidFill>
                <a:effectLst/>
                <a:latin typeface="+mn-lt"/>
                <a:ea typeface="+mn-ea"/>
                <a:cs typeface="+mn-cs"/>
              </a:rPr>
              <a:t>4</a:t>
            </a:r>
            <a:endParaRPr lang="fr-FR"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Chu Lille; Infectious Disease,</a:t>
            </a:r>
            <a:r>
              <a:rPr lang="en-US" sz="1200" kern="1200" baseline="300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Chu Lille, </a:t>
            </a:r>
            <a:r>
              <a:rPr lang="en-US" sz="1200" kern="1200" baseline="30000" dirty="0">
                <a:solidFill>
                  <a:schemeClr val="tx1"/>
                </a:solidFill>
                <a:effectLst/>
                <a:latin typeface="+mn-lt"/>
                <a:ea typeface="+mn-ea"/>
                <a:cs typeface="+mn-cs"/>
              </a:rPr>
              <a:t>3</a:t>
            </a:r>
            <a:r>
              <a:rPr lang="en-US" sz="1200" i="1" kern="1200" dirty="0">
                <a:solidFill>
                  <a:schemeClr val="tx1"/>
                </a:solidFill>
                <a:effectLst/>
                <a:latin typeface="+mn-lt"/>
                <a:ea typeface="+mn-ea"/>
                <a:cs typeface="+mn-cs"/>
              </a:rPr>
              <a:t>Chu Limoges, </a:t>
            </a:r>
            <a:r>
              <a:rPr lang="en-US" sz="1200" kern="1200" baseline="30000" dirty="0">
                <a:solidFill>
                  <a:schemeClr val="tx1"/>
                </a:solidFill>
                <a:effectLst/>
                <a:latin typeface="+mn-lt"/>
                <a:ea typeface="+mn-ea"/>
                <a:cs typeface="+mn-cs"/>
              </a:rPr>
              <a:t>4</a:t>
            </a:r>
            <a:r>
              <a:rPr lang="en-US" sz="1200" i="1" kern="1200" dirty="0">
                <a:solidFill>
                  <a:schemeClr val="tx1"/>
                </a:solidFill>
                <a:effectLst/>
                <a:latin typeface="+mn-lt"/>
                <a:ea typeface="+mn-ea"/>
                <a:cs typeface="+mn-cs"/>
              </a:rPr>
              <a:t>Service des Maladies </a:t>
            </a:r>
            <a:r>
              <a:rPr lang="en-US" sz="1200" i="1" kern="1200" dirty="0" err="1">
                <a:solidFill>
                  <a:schemeClr val="tx1"/>
                </a:solidFill>
                <a:effectLst/>
                <a:latin typeface="+mn-lt"/>
                <a:ea typeface="+mn-ea"/>
                <a:cs typeface="+mn-cs"/>
              </a:rPr>
              <a:t>Infectieuses</a:t>
            </a:r>
            <a:r>
              <a:rPr lang="en-US" sz="1200" i="1" kern="1200" dirty="0">
                <a:solidFill>
                  <a:schemeClr val="tx1"/>
                </a:solidFill>
                <a:effectLst/>
                <a:latin typeface="+mn-lt"/>
                <a:ea typeface="+mn-ea"/>
                <a:cs typeface="+mn-cs"/>
              </a:rPr>
              <a:t> et </a:t>
            </a:r>
            <a:r>
              <a:rPr lang="en-US" sz="1200" i="1" kern="1200" dirty="0" err="1">
                <a:solidFill>
                  <a:schemeClr val="tx1"/>
                </a:solidFill>
                <a:effectLst/>
                <a:latin typeface="+mn-lt"/>
                <a:ea typeface="+mn-ea"/>
                <a:cs typeface="+mn-cs"/>
              </a:rPr>
              <a:t>Tropicales</a:t>
            </a:r>
            <a:r>
              <a:rPr lang="en-US" sz="1200" i="1" kern="1200" dirty="0">
                <a:solidFill>
                  <a:schemeClr val="tx1"/>
                </a:solidFill>
                <a:effectLst/>
                <a:latin typeface="+mn-lt"/>
                <a:ea typeface="+mn-ea"/>
                <a:cs typeface="+mn-cs"/>
              </a:rPr>
              <a:t>, Chu Lille</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r>
              <a:rPr lang="en-US" sz="1200" kern="1200" dirty="0">
                <a:solidFill>
                  <a:schemeClr val="tx1"/>
                </a:solidFill>
                <a:effectLst/>
                <a:latin typeface="+mn-lt"/>
                <a:ea typeface="+mn-ea"/>
                <a:cs typeface="+mn-cs"/>
              </a:rPr>
              <a:t>: Valganciclovir prophylaxis is recommended for solid organ transplant recipients to prevent cytomegalovirus (CMV) infection but is frequently associated with leukopenia. Assays measuring CMV-specific T cell-mediated immunity may individualize the duration of antiviral prophylaxis after heart transplantation. Data remain scarce in heart transplant recipients.</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This prospective, observational, single-center study included all CMV-seropositive adults who underwent heart transplantation at our center between January 2021 and January 2023. All patients received primary valganciclovir prophylaxis for 90 days. QuantiFERON®-CMV assays were performed at 3, 6, and 12 months post-transplant. The primary outcomes were the assessment of CMV immunity restoration and the ability of the QuantiFERON®-CMV assay to predict a protective immune status against CMV infection.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We included 11 adult heart transplant recipients CMV-seropositive, most of whom had received </a:t>
            </a:r>
            <a:r>
              <a:rPr lang="en-US" sz="1200" kern="1200" dirty="0" err="1">
                <a:solidFill>
                  <a:schemeClr val="tx1"/>
                </a:solidFill>
                <a:effectLst/>
                <a:latin typeface="+mn-lt"/>
                <a:ea typeface="+mn-ea"/>
                <a:cs typeface="+mn-cs"/>
              </a:rPr>
              <a:t>antithymoglobulin</a:t>
            </a:r>
            <a:r>
              <a:rPr lang="en-US" sz="1200" kern="1200" dirty="0">
                <a:solidFill>
                  <a:schemeClr val="tx1"/>
                </a:solidFill>
                <a:effectLst/>
                <a:latin typeface="+mn-lt"/>
                <a:ea typeface="+mn-ea"/>
                <a:cs typeface="+mn-cs"/>
              </a:rPr>
              <a:t> (ATG)-based induction therapy. At 3, 6 and 12 months post-transplant, the QuantiFERON®-CMV assay was positive in 8 patients (73%) and negative in 3 patients (27%). Results remained stable throughout the follow-up period. Eight patients experienced significant CMV infections during the follow-up, including 7 with a positive QuantiFERON®-CMV assay and only 1 patient with a negative assay.</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Conclusions</a:t>
            </a:r>
            <a:r>
              <a:rPr lang="en-US"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The </a:t>
            </a:r>
            <a:r>
              <a:rPr lang="fr-FR" sz="1200" kern="1200" dirty="0" err="1">
                <a:solidFill>
                  <a:schemeClr val="tx1"/>
                </a:solidFill>
                <a:effectLst/>
                <a:latin typeface="+mn-lt"/>
                <a:ea typeface="+mn-ea"/>
                <a:cs typeface="+mn-cs"/>
              </a:rPr>
              <a:t>QuantiFERON</a:t>
            </a:r>
            <a:r>
              <a:rPr lang="fr-FR" sz="1200" kern="1200" dirty="0">
                <a:solidFill>
                  <a:schemeClr val="tx1"/>
                </a:solidFill>
                <a:effectLst/>
                <a:latin typeface="+mn-lt"/>
                <a:ea typeface="+mn-ea"/>
                <a:cs typeface="+mn-cs"/>
              </a:rPr>
              <a:t>®-CMV </a:t>
            </a:r>
            <a:r>
              <a:rPr lang="fr-FR" sz="1200" kern="1200" dirty="0" err="1">
                <a:solidFill>
                  <a:schemeClr val="tx1"/>
                </a:solidFill>
                <a:effectLst/>
                <a:latin typeface="+mn-lt"/>
                <a:ea typeface="+mn-ea"/>
                <a:cs typeface="+mn-cs"/>
              </a:rPr>
              <a:t>assay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may</a:t>
            </a:r>
            <a:r>
              <a:rPr lang="fr-FR" sz="1200" kern="1200" dirty="0">
                <a:solidFill>
                  <a:schemeClr val="tx1"/>
                </a:solidFill>
                <a:effectLst/>
                <a:latin typeface="+mn-lt"/>
                <a:ea typeface="+mn-ea"/>
                <a:cs typeface="+mn-cs"/>
              </a:rPr>
              <a:t> not </a:t>
            </a:r>
            <a:r>
              <a:rPr lang="fr-FR" sz="1200" kern="1200" dirty="0" err="1">
                <a:solidFill>
                  <a:schemeClr val="tx1"/>
                </a:solidFill>
                <a:effectLst/>
                <a:latin typeface="+mn-lt"/>
                <a:ea typeface="+mn-ea"/>
                <a:cs typeface="+mn-cs"/>
              </a:rPr>
              <a:t>accurately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predict</a:t>
            </a:r>
            <a:r>
              <a:rPr lang="fr-FR" sz="1200" kern="1200" dirty="0">
                <a:solidFill>
                  <a:schemeClr val="tx1"/>
                </a:solidFill>
                <a:effectLst/>
                <a:latin typeface="+mn-lt"/>
                <a:ea typeface="+mn-ea"/>
                <a:cs typeface="+mn-cs"/>
              </a:rPr>
              <a:t> CMV infection and </a:t>
            </a:r>
            <a:r>
              <a:rPr lang="fr-FR" sz="1200" kern="1200" dirty="0" err="1">
                <a:solidFill>
                  <a:schemeClr val="tx1"/>
                </a:solidFill>
                <a:effectLst/>
                <a:latin typeface="+mn-lt"/>
                <a:ea typeface="+mn-ea"/>
                <a:cs typeface="+mn-cs"/>
              </a:rPr>
              <a:t>would</a:t>
            </a:r>
            <a:r>
              <a:rPr lang="fr-FR" sz="1200" kern="1200" dirty="0">
                <a:solidFill>
                  <a:schemeClr val="tx1"/>
                </a:solidFill>
                <a:effectLst/>
                <a:latin typeface="+mn-lt"/>
                <a:ea typeface="+mn-ea"/>
                <a:cs typeface="+mn-cs"/>
              </a:rPr>
              <a:t> not have </a:t>
            </a:r>
            <a:r>
              <a:rPr lang="fr-FR" sz="1200" kern="1200" dirty="0" err="1">
                <a:solidFill>
                  <a:schemeClr val="tx1"/>
                </a:solidFill>
                <a:effectLst/>
                <a:latin typeface="+mn-lt"/>
                <a:ea typeface="+mn-ea"/>
                <a:cs typeface="+mn-cs"/>
              </a:rPr>
              <a:t>contributed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refining</a:t>
            </a:r>
            <a:r>
              <a:rPr lang="fr-FR" sz="1200" kern="1200" dirty="0">
                <a:solidFill>
                  <a:schemeClr val="tx1"/>
                </a:solidFill>
                <a:effectLst/>
                <a:latin typeface="+mn-lt"/>
                <a:ea typeface="+mn-ea"/>
                <a:cs typeface="+mn-cs"/>
              </a:rPr>
              <a:t> the duration of </a:t>
            </a:r>
            <a:r>
              <a:rPr lang="fr-FR" sz="1200" kern="1200" dirty="0" err="1">
                <a:solidFill>
                  <a:schemeClr val="tx1"/>
                </a:solidFill>
                <a:effectLst/>
                <a:latin typeface="+mn-lt"/>
                <a:ea typeface="+mn-ea"/>
                <a:cs typeface="+mn-cs"/>
              </a:rPr>
              <a:t>primary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prophylaxis</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study</a:t>
            </a:r>
            <a:r>
              <a:rPr lang="fr-FR" sz="1200" kern="1200" dirty="0">
                <a:solidFill>
                  <a:schemeClr val="tx1"/>
                </a:solidFill>
                <a:effectLst/>
                <a:latin typeface="+mn-lt"/>
                <a:ea typeface="+mn-ea"/>
                <a:cs typeface="+mn-cs"/>
              </a:rPr>
              <a:t>.</a:t>
            </a:r>
          </a:p>
          <a:p>
            <a:endParaRPr lang="fr-FR" dirty="0"/>
          </a:p>
        </p:txBody>
      </p:sp>
      <p:sp>
        <p:nvSpPr>
          <p:cNvPr id="4" name="Espace réservé du numéro de diapositive 3">
            <a:extLst>
              <a:ext uri="{FF2B5EF4-FFF2-40B4-BE49-F238E27FC236}">
                <a16:creationId xmlns:a16="http://schemas.microsoft.com/office/drawing/2014/main" id="{16386259-3052-07EC-7139-917AB4E4EC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8637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4C11E-10BE-F259-DA10-994B2344D5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CB8543-22D1-E535-E5D5-4980CAB71C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35F7DE-46AE-3BCF-F05A-A87C8741F0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CAV, </a:t>
            </a:r>
            <a:r>
              <a:rPr lang="en-US" sz="1200" b="0" i="1" dirty="0">
                <a:latin typeface="+mn-lt"/>
                <a:cs typeface="Arial" panose="020B0604020202020204" pitchFamily="34" charset="0"/>
              </a:rPr>
              <a:t>Cardiac allograft vasculopathy; </a:t>
            </a:r>
            <a:r>
              <a:rPr lang="en-US" sz="1200" b="0" i="1" dirty="0" err="1">
                <a:latin typeface="+mn-lt"/>
                <a:cs typeface="Arial" panose="020B0604020202020204" pitchFamily="34" charset="0"/>
              </a:rPr>
              <a:t>HTx</a:t>
            </a:r>
            <a:r>
              <a:rPr lang="en-US" sz="1200" b="0" i="1" dirty="0">
                <a:latin typeface="+mn-lt"/>
                <a:cs typeface="Arial" panose="020B0604020202020204" pitchFamily="34" charset="0"/>
              </a:rPr>
              <a:t>, heart transplantation; ECP, Extracorporeal photopheresis; IST, Immunosuppressive therapy; OCT, Optical coherence tomography. </a:t>
            </a:r>
            <a:endParaRPr lang="en-US" b="0" i="1" dirty="0">
              <a:latin typeface="+mn-lt"/>
            </a:endParaRPr>
          </a:p>
          <a:p>
            <a:endParaRPr lang="en-US" b="1" dirty="0"/>
          </a:p>
          <a:p>
            <a:r>
              <a:rPr lang="en-US" b="1" dirty="0"/>
              <a:t>Reference Number: 1183 </a:t>
            </a:r>
          </a:p>
          <a:p>
            <a:r>
              <a:rPr lang="en-US" b="1" dirty="0"/>
              <a:t>EFFECT OF EXTRACORPOREAL PHOTOPHERESIS ON GRAFT INTIMAL HYPERPLASIA IN THE FIRST YEAR AFTER HEART TRANSPLANTATION </a:t>
            </a:r>
          </a:p>
          <a:p>
            <a:endParaRPr lang="en-US" b="1" dirty="0"/>
          </a:p>
          <a:p>
            <a:r>
              <a:rPr lang="en-US" b="1" dirty="0"/>
              <a:t>Bosko Skoric</a:t>
            </a:r>
            <a:r>
              <a:rPr lang="en-US" b="1" baseline="30000" dirty="0"/>
              <a:t>1</a:t>
            </a:r>
            <a:r>
              <a:rPr lang="en-US" b="1" dirty="0"/>
              <a:t>, Mia </a:t>
            </a:r>
            <a:r>
              <a:rPr lang="en-US" b="1" dirty="0" err="1"/>
              <a:t>Dubravcic</a:t>
            </a:r>
            <a:r>
              <a:rPr lang="en-US" b="1" dirty="0"/>
              <a:t> Dosen</a:t>
            </a:r>
            <a:r>
              <a:rPr lang="en-US" b="1" baseline="30000" dirty="0"/>
              <a:t>2</a:t>
            </a:r>
            <a:r>
              <a:rPr lang="en-US" b="1" dirty="0"/>
              <a:t>, Marijan Pasalic</a:t>
            </a:r>
            <a:r>
              <a:rPr lang="en-US" b="1" baseline="30000" dirty="0"/>
              <a:t>2</a:t>
            </a:r>
            <a:r>
              <a:rPr lang="en-US" b="1" dirty="0"/>
              <a:t>, Hrvoje Jurin</a:t>
            </a:r>
            <a:r>
              <a:rPr lang="en-US" b="1" baseline="30000" dirty="0"/>
              <a:t>2</a:t>
            </a:r>
            <a:r>
              <a:rPr lang="en-US" b="1" dirty="0"/>
              <a:t>, Branka Golubic Cepulic</a:t>
            </a:r>
            <a:r>
              <a:rPr lang="en-US" b="1" baseline="30000" dirty="0"/>
              <a:t>1</a:t>
            </a:r>
            <a:r>
              <a:rPr lang="en-US" b="1" dirty="0"/>
              <a:t>, Ines Bojanic</a:t>
            </a:r>
            <a:r>
              <a:rPr lang="en-US" b="1" baseline="30000" dirty="0"/>
              <a:t>1</a:t>
            </a:r>
            <a:r>
              <a:rPr lang="en-US" b="1" dirty="0"/>
              <a:t>, Sanja Mazic</a:t>
            </a:r>
            <a:r>
              <a:rPr lang="en-US" b="1" baseline="30000" dirty="0"/>
              <a:t>2</a:t>
            </a:r>
            <a:r>
              <a:rPr lang="en-US" b="1" dirty="0"/>
              <a:t>, Marija Doronjga</a:t>
            </a:r>
            <a:r>
              <a:rPr lang="en-US" b="1" baseline="30000" dirty="0"/>
              <a:t>2</a:t>
            </a:r>
            <a:r>
              <a:rPr lang="en-US" b="1" dirty="0"/>
              <a:t>, Ivo Planinc</a:t>
            </a:r>
            <a:r>
              <a:rPr lang="en-US" b="1" baseline="30000" dirty="0"/>
              <a:t>2</a:t>
            </a:r>
            <a:r>
              <a:rPr lang="en-US" b="1" dirty="0"/>
              <a:t>, Dora Fabijanovic</a:t>
            </a:r>
            <a:r>
              <a:rPr lang="en-US" b="1" baseline="30000" dirty="0"/>
              <a:t>2</a:t>
            </a:r>
            <a:r>
              <a:rPr lang="en-US" b="1" dirty="0"/>
              <a:t>, Jure Samardzic</a:t>
            </a:r>
            <a:r>
              <a:rPr lang="en-US" b="1" baseline="30000" dirty="0"/>
              <a:t>1</a:t>
            </a:r>
            <a:r>
              <a:rPr lang="en-US" b="1" dirty="0"/>
              <a:t>, Maja Cikes</a:t>
            </a:r>
            <a:r>
              <a:rPr lang="en-US" b="1" baseline="30000" dirty="0"/>
              <a:t>1</a:t>
            </a:r>
            <a:r>
              <a:rPr lang="en-US" b="1" dirty="0"/>
              <a:t>, Josko Bulum</a:t>
            </a:r>
            <a:r>
              <a:rPr lang="en-US" b="1" baseline="30000" dirty="0"/>
              <a:t>1</a:t>
            </a:r>
            <a:r>
              <a:rPr lang="en-US" b="1" dirty="0"/>
              <a:t>, Kristina Maric Besic</a:t>
            </a:r>
            <a:r>
              <a:rPr lang="en-US" b="1" baseline="30000" dirty="0"/>
              <a:t>1</a:t>
            </a:r>
            <a:r>
              <a:rPr lang="en-US" b="1" dirty="0"/>
              <a:t>, Hrvoje Gasparovic</a:t>
            </a:r>
            <a:r>
              <a:rPr lang="en-US" b="1" baseline="30000" dirty="0"/>
              <a:t>1</a:t>
            </a:r>
            <a:r>
              <a:rPr lang="en-US" b="1" dirty="0"/>
              <a:t>, Davor Milicic</a:t>
            </a:r>
            <a:r>
              <a:rPr lang="en-US" b="1" baseline="30000" dirty="0"/>
              <a:t>1</a:t>
            </a:r>
            <a:r>
              <a:rPr lang="en-US" b="1" dirty="0"/>
              <a:t> </a:t>
            </a:r>
          </a:p>
          <a:p>
            <a:endParaRPr lang="en-US" dirty="0"/>
          </a:p>
          <a:p>
            <a:r>
              <a:rPr lang="en-US" i="1" baseline="30000" dirty="0"/>
              <a:t>1</a:t>
            </a:r>
            <a:r>
              <a:rPr lang="en-US" i="1" dirty="0"/>
              <a:t>School of Medicine, University of Zagreb, Zagreb, Croatia, </a:t>
            </a:r>
            <a:r>
              <a:rPr lang="en-US" i="1" baseline="30000" dirty="0"/>
              <a:t>2</a:t>
            </a:r>
            <a:r>
              <a:rPr lang="en-US" i="1" dirty="0"/>
              <a:t>University Hospital Centre Zagreb, Zagreb, Croatia </a:t>
            </a:r>
          </a:p>
          <a:p>
            <a:endParaRPr lang="en-US" dirty="0"/>
          </a:p>
          <a:p>
            <a:r>
              <a:rPr lang="en-US" b="1" dirty="0"/>
              <a:t>Background</a:t>
            </a:r>
            <a:r>
              <a:rPr lang="en-US" dirty="0"/>
              <a:t>: Cardiac allograft vasculopathy (CAV) is a major cause of long-term mortality after heart transplantation (</a:t>
            </a:r>
            <a:r>
              <a:rPr lang="en-US" dirty="0" err="1"/>
              <a:t>HTx</a:t>
            </a:r>
            <a:r>
              <a:rPr lang="en-US" dirty="0"/>
              <a:t>) but prevention measures are still limited. Coronary intimal thickening that occurs during the first post-</a:t>
            </a:r>
            <a:r>
              <a:rPr lang="en-US" dirty="0" err="1"/>
              <a:t>HTx</a:t>
            </a:r>
            <a:r>
              <a:rPr lang="en-US" dirty="0"/>
              <a:t> year is an early sign of CAV. To our knowledge, only one study has reported of decreased intimal thickening in </a:t>
            </a:r>
            <a:r>
              <a:rPr lang="en-US" dirty="0" err="1"/>
              <a:t>HTx</a:t>
            </a:r>
            <a:r>
              <a:rPr lang="en-US" dirty="0"/>
              <a:t> recipients who received prophylactic extracorporeal photopheresis (ECP) in addition to maintenance immunosuppressive therapy (IST) consisting of cyclosporine, azathioprine, and steroid. The aim of this study was to evaluate the effect of prophylactic ECP on intimal thickening during the first post-</a:t>
            </a:r>
            <a:r>
              <a:rPr lang="en-US" dirty="0" err="1"/>
              <a:t>HTx</a:t>
            </a:r>
            <a:r>
              <a:rPr lang="en-US" dirty="0"/>
              <a:t> year as assessed by optical coherence tomography (OCT) in light of modern IST which includes mycophenolate mofetil, proven to have advantages over azathioprine in CAV prevention. </a:t>
            </a:r>
          </a:p>
          <a:p>
            <a:r>
              <a:rPr lang="en-US" b="1" dirty="0"/>
              <a:t>Methods</a:t>
            </a:r>
            <a:r>
              <a:rPr lang="en-US" dirty="0"/>
              <a:t>: This is a pilot, prospective, randomized, open-label study. A total of 38 consecutive patients were randomized into two arms to receive either 10 cycles of ECP treatment in addition to standard IST or standard IST alone. OCT images from baseline and one year were recorded for the matched coronary segments and compared to assess intimal thickening. The primary endpoint was defined as the change in normalized total intimal volume, i.e. volume index (intimal volume/length). </a:t>
            </a:r>
          </a:p>
          <a:p>
            <a:r>
              <a:rPr lang="en-US" b="1" dirty="0"/>
              <a:t>Results</a:t>
            </a:r>
            <a:r>
              <a:rPr lang="en-US" dirty="0"/>
              <a:t>: Follow-up was completed in 27 patients (13 in control and 14 in ECP group). The mean increase in volume index at 1-yr follow-up was significantly lower in the ECP group compared with the control group (1.054±1.756 mm3/mm vs. 0.040±0.753 mm3/mm, p=0.013).</a:t>
            </a:r>
          </a:p>
          <a:p>
            <a:r>
              <a:rPr lang="en-US" b="1" dirty="0"/>
              <a:t>Conclusions</a:t>
            </a:r>
            <a:r>
              <a:rPr lang="en-US" dirty="0"/>
              <a:t>: This is the first prospective study that evaluated the effect of prophylactic ECP on intimal thickening in </a:t>
            </a:r>
            <a:r>
              <a:rPr lang="en-US" dirty="0" err="1"/>
              <a:t>HTx</a:t>
            </a:r>
            <a:r>
              <a:rPr lang="en-US" dirty="0"/>
              <a:t> recipients in the context of modern IST. Our study demonstrated significantly decreased intimal thickening in the first post-</a:t>
            </a:r>
            <a:r>
              <a:rPr lang="en-US" dirty="0" err="1"/>
              <a:t>HTx</a:t>
            </a:r>
            <a:r>
              <a:rPr lang="en-US" dirty="0"/>
              <a:t> year in patients receiving prophylactic ECP. The study is limited by a relatively small population size. The larger-scaled study is warranted to confirm our observation.</a:t>
            </a:r>
            <a:endParaRPr lang="fr-FR" dirty="0"/>
          </a:p>
        </p:txBody>
      </p:sp>
      <p:sp>
        <p:nvSpPr>
          <p:cNvPr id="4" name="Espace réservé du numéro de diapositive 3">
            <a:extLst>
              <a:ext uri="{FF2B5EF4-FFF2-40B4-BE49-F238E27FC236}">
                <a16:creationId xmlns:a16="http://schemas.microsoft.com/office/drawing/2014/main" id="{0624CD41-D15D-53DC-C332-FC8D8AB021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1584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3DFD0-3670-E9FB-FF5D-181C37C1E3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633264-660B-0125-9D22-BFE5455181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A8E9CB-4AFB-8C63-C2D1-67D6F5C1AD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CAV, </a:t>
            </a:r>
            <a:r>
              <a:rPr lang="en-US" sz="1200" b="0" i="1" dirty="0">
                <a:latin typeface="+mn-lt"/>
                <a:cs typeface="Arial" panose="020B0604020202020204" pitchFamily="34" charset="0"/>
              </a:rPr>
              <a:t>Cardiac allograft vasculopathy; </a:t>
            </a:r>
            <a:r>
              <a:rPr lang="en-US" sz="1200" b="0" i="1" dirty="0" err="1">
                <a:latin typeface="+mn-lt"/>
                <a:cs typeface="Arial" panose="020B0604020202020204" pitchFamily="34" charset="0"/>
              </a:rPr>
              <a:t>HTx</a:t>
            </a:r>
            <a:r>
              <a:rPr lang="en-US" sz="1200" b="0" i="1" dirty="0">
                <a:latin typeface="+mn-lt"/>
                <a:cs typeface="Arial" panose="020B0604020202020204" pitchFamily="34" charset="0"/>
              </a:rPr>
              <a:t>, heart transplantation; ECP, Extracorporeal photopheresis; IST, Immunosuppressive therapy; OCT, Optical coherence tomography. </a:t>
            </a:r>
            <a:endParaRPr lang="en-US" b="0" i="1" dirty="0">
              <a:latin typeface="+mn-lt"/>
            </a:endParaRPr>
          </a:p>
          <a:p>
            <a:endParaRPr lang="en-US" b="1" dirty="0"/>
          </a:p>
          <a:p>
            <a:r>
              <a:rPr lang="en-US" b="1" dirty="0"/>
              <a:t>Reference Number: 1183 </a:t>
            </a:r>
          </a:p>
          <a:p>
            <a:r>
              <a:rPr lang="en-US" b="1" dirty="0"/>
              <a:t>EFFECT OF EXTRACORPOREAL PHOTOPHERESIS ON GRAFT INTIMAL HYPERPLASIA IN THE FIRST YEAR AFTER HEART TRANSPLANTATION </a:t>
            </a:r>
          </a:p>
          <a:p>
            <a:endParaRPr lang="en-US" b="1" dirty="0"/>
          </a:p>
          <a:p>
            <a:r>
              <a:rPr lang="en-US" b="1" dirty="0"/>
              <a:t>Bosko Skoric</a:t>
            </a:r>
            <a:r>
              <a:rPr lang="en-US" b="1" baseline="30000" dirty="0"/>
              <a:t>1</a:t>
            </a:r>
            <a:r>
              <a:rPr lang="en-US" b="1" dirty="0"/>
              <a:t>, Mia </a:t>
            </a:r>
            <a:r>
              <a:rPr lang="en-US" b="1" dirty="0" err="1"/>
              <a:t>Dubravcic</a:t>
            </a:r>
            <a:r>
              <a:rPr lang="en-US" b="1" dirty="0"/>
              <a:t> Dosen</a:t>
            </a:r>
            <a:r>
              <a:rPr lang="en-US" b="1" baseline="30000" dirty="0"/>
              <a:t>2</a:t>
            </a:r>
            <a:r>
              <a:rPr lang="en-US" b="1" dirty="0"/>
              <a:t>, Marijan Pasalic</a:t>
            </a:r>
            <a:r>
              <a:rPr lang="en-US" b="1" baseline="30000" dirty="0"/>
              <a:t>2</a:t>
            </a:r>
            <a:r>
              <a:rPr lang="en-US" b="1" dirty="0"/>
              <a:t>, Hrvoje Jurin</a:t>
            </a:r>
            <a:r>
              <a:rPr lang="en-US" b="1" baseline="30000" dirty="0"/>
              <a:t>2</a:t>
            </a:r>
            <a:r>
              <a:rPr lang="en-US" b="1" dirty="0"/>
              <a:t>, Branka Golubic Cepulic</a:t>
            </a:r>
            <a:r>
              <a:rPr lang="en-US" b="1" baseline="30000" dirty="0"/>
              <a:t>1</a:t>
            </a:r>
            <a:r>
              <a:rPr lang="en-US" b="1" dirty="0"/>
              <a:t>, Ines Bojanic</a:t>
            </a:r>
            <a:r>
              <a:rPr lang="en-US" b="1" baseline="30000" dirty="0"/>
              <a:t>1</a:t>
            </a:r>
            <a:r>
              <a:rPr lang="en-US" b="1" dirty="0"/>
              <a:t>, Sanja Mazic</a:t>
            </a:r>
            <a:r>
              <a:rPr lang="en-US" b="1" baseline="30000" dirty="0"/>
              <a:t>2</a:t>
            </a:r>
            <a:r>
              <a:rPr lang="en-US" b="1" dirty="0"/>
              <a:t>, Marija Doronjga</a:t>
            </a:r>
            <a:r>
              <a:rPr lang="en-US" b="1" baseline="30000" dirty="0"/>
              <a:t>2</a:t>
            </a:r>
            <a:r>
              <a:rPr lang="en-US" b="1" dirty="0"/>
              <a:t>, Ivo Planinc</a:t>
            </a:r>
            <a:r>
              <a:rPr lang="en-US" b="1" baseline="30000" dirty="0"/>
              <a:t>2</a:t>
            </a:r>
            <a:r>
              <a:rPr lang="en-US" b="1" dirty="0"/>
              <a:t>, Dora Fabijanovic</a:t>
            </a:r>
            <a:r>
              <a:rPr lang="en-US" b="1" baseline="30000" dirty="0"/>
              <a:t>2</a:t>
            </a:r>
            <a:r>
              <a:rPr lang="en-US" b="1" dirty="0"/>
              <a:t>, Jure Samardzic</a:t>
            </a:r>
            <a:r>
              <a:rPr lang="en-US" b="1" baseline="30000" dirty="0"/>
              <a:t>1</a:t>
            </a:r>
            <a:r>
              <a:rPr lang="en-US" b="1" dirty="0"/>
              <a:t>, Maja Cikes</a:t>
            </a:r>
            <a:r>
              <a:rPr lang="en-US" b="1" baseline="30000" dirty="0"/>
              <a:t>1</a:t>
            </a:r>
            <a:r>
              <a:rPr lang="en-US" b="1" dirty="0"/>
              <a:t>, Josko Bulum</a:t>
            </a:r>
            <a:r>
              <a:rPr lang="en-US" b="1" baseline="30000" dirty="0"/>
              <a:t>1</a:t>
            </a:r>
            <a:r>
              <a:rPr lang="en-US" b="1" dirty="0"/>
              <a:t>, Kristina Maric Besic</a:t>
            </a:r>
            <a:r>
              <a:rPr lang="en-US" b="1" baseline="30000" dirty="0"/>
              <a:t>1</a:t>
            </a:r>
            <a:r>
              <a:rPr lang="en-US" b="1" dirty="0"/>
              <a:t>, Hrvoje Gasparovic</a:t>
            </a:r>
            <a:r>
              <a:rPr lang="en-US" b="1" baseline="30000" dirty="0"/>
              <a:t>1</a:t>
            </a:r>
            <a:r>
              <a:rPr lang="en-US" b="1" dirty="0"/>
              <a:t>, Davor Milicic</a:t>
            </a:r>
            <a:r>
              <a:rPr lang="en-US" b="1" baseline="30000" dirty="0"/>
              <a:t>1</a:t>
            </a:r>
            <a:r>
              <a:rPr lang="en-US" b="1" dirty="0"/>
              <a:t> </a:t>
            </a:r>
          </a:p>
          <a:p>
            <a:endParaRPr lang="en-US" dirty="0"/>
          </a:p>
          <a:p>
            <a:r>
              <a:rPr lang="en-US" i="1" baseline="30000" dirty="0"/>
              <a:t>1</a:t>
            </a:r>
            <a:r>
              <a:rPr lang="en-US" i="1" dirty="0"/>
              <a:t>School of Medicine, University of Zagreb, Zagreb, Croatia, </a:t>
            </a:r>
            <a:r>
              <a:rPr lang="en-US" i="1" baseline="30000" dirty="0"/>
              <a:t>2</a:t>
            </a:r>
            <a:r>
              <a:rPr lang="en-US" i="1" dirty="0"/>
              <a:t>University Hospital Centre Zagreb, Zagreb, Croatia </a:t>
            </a:r>
          </a:p>
          <a:p>
            <a:endParaRPr lang="en-US" dirty="0"/>
          </a:p>
          <a:p>
            <a:r>
              <a:rPr lang="en-US" b="1" dirty="0"/>
              <a:t>Background</a:t>
            </a:r>
            <a:r>
              <a:rPr lang="en-US" dirty="0"/>
              <a:t>: Cardiac allograft vasculopathy (CAV) is a major cause of long-term mortality after heart transplantation (</a:t>
            </a:r>
            <a:r>
              <a:rPr lang="en-US" dirty="0" err="1"/>
              <a:t>HTx</a:t>
            </a:r>
            <a:r>
              <a:rPr lang="en-US" dirty="0"/>
              <a:t>) but prevention measures are still limited. Coronary intimal thickening that occurs during the first post-</a:t>
            </a:r>
            <a:r>
              <a:rPr lang="en-US" dirty="0" err="1"/>
              <a:t>HTx</a:t>
            </a:r>
            <a:r>
              <a:rPr lang="en-US" dirty="0"/>
              <a:t> year is an early sign of CAV. To our knowledge, only one study has reported of decreased intimal thickening in </a:t>
            </a:r>
            <a:r>
              <a:rPr lang="en-US" dirty="0" err="1"/>
              <a:t>HTx</a:t>
            </a:r>
            <a:r>
              <a:rPr lang="en-US" dirty="0"/>
              <a:t> recipients who received prophylactic extracorporeal photopheresis (ECP) in addition to maintenance immunosuppressive therapy (IST) consisting of cyclosporine, azathioprine, and steroid. The aim of this study was to evaluate the effect of prophylactic ECP on intimal thickening during the first post-</a:t>
            </a:r>
            <a:r>
              <a:rPr lang="en-US" dirty="0" err="1"/>
              <a:t>HTx</a:t>
            </a:r>
            <a:r>
              <a:rPr lang="en-US" dirty="0"/>
              <a:t> year as assessed by optical coherence tomography (OCT) in light of modern IST which includes mycophenolate mofetil, proven to have advantages over azathioprine in CAV prevention. </a:t>
            </a:r>
          </a:p>
          <a:p>
            <a:r>
              <a:rPr lang="en-US" b="1" dirty="0"/>
              <a:t>Methods</a:t>
            </a:r>
            <a:r>
              <a:rPr lang="en-US" dirty="0"/>
              <a:t>: This is a pilot, prospective, randomized, open-label study. A total of 38 consecutive patients were randomized into two arms to receive either 10 cycles of ECP treatment in addition to standard IST or standard IST alone. OCT images from baseline and one year were recorded for the matched coronary segments and compared to assess intimal thickening. The primary endpoint was defined as the change in normalized total intimal volume, i.e. volume index (intimal volume/length). </a:t>
            </a:r>
          </a:p>
          <a:p>
            <a:r>
              <a:rPr lang="en-US" b="1" dirty="0"/>
              <a:t>Results</a:t>
            </a:r>
            <a:r>
              <a:rPr lang="en-US" dirty="0"/>
              <a:t>: Follow-up was completed in 27 patients (13 in control and 14 in ECP group). The mean increase in volume index at 1-yr follow-up was significantly lower in the ECP group compared with the control group (1.054±1.756 mm3/mm vs. 0.040±0.753 mm3/mm, p=0.013).</a:t>
            </a:r>
          </a:p>
          <a:p>
            <a:r>
              <a:rPr lang="en-US" b="1" dirty="0"/>
              <a:t>Conclusions</a:t>
            </a:r>
            <a:r>
              <a:rPr lang="en-US" dirty="0"/>
              <a:t>: This is the first prospective study that evaluated the effect of prophylactic ECP on intimal thickening in </a:t>
            </a:r>
            <a:r>
              <a:rPr lang="en-US" dirty="0" err="1"/>
              <a:t>HTx</a:t>
            </a:r>
            <a:r>
              <a:rPr lang="en-US" dirty="0"/>
              <a:t> recipients in the context of modern IST. Our study demonstrated significantly decreased intimal thickening in the first post-</a:t>
            </a:r>
            <a:r>
              <a:rPr lang="en-US" dirty="0" err="1"/>
              <a:t>HTx</a:t>
            </a:r>
            <a:r>
              <a:rPr lang="en-US" dirty="0"/>
              <a:t> year in patients receiving prophylactic ECP. The study is limited by a relatively small population size. The larger-scaled study is warranted to confirm our observation.</a:t>
            </a:r>
            <a:endParaRPr lang="fr-FR" dirty="0"/>
          </a:p>
          <a:p>
            <a:endParaRPr lang="fr-FR" dirty="0"/>
          </a:p>
        </p:txBody>
      </p:sp>
      <p:sp>
        <p:nvSpPr>
          <p:cNvPr id="4" name="Espace réservé du numéro de diapositive 3">
            <a:extLst>
              <a:ext uri="{FF2B5EF4-FFF2-40B4-BE49-F238E27FC236}">
                <a16:creationId xmlns:a16="http://schemas.microsoft.com/office/drawing/2014/main" id="{D30B9CBC-520E-A9A8-4287-97CD4CC55B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922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2F22-7968-5C35-D8CB-F623DF8FA9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7D7BF1-1389-290B-6450-306DFC0C59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E85676-3009-12C8-F501-260F44C822A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94989C2-3B97-522A-DB73-A5E99D718FC8}"/>
              </a:ext>
            </a:extLst>
          </p:cNvPr>
          <p:cNvSpPr>
            <a:spLocks noGrp="1"/>
          </p:cNvSpPr>
          <p:nvPr>
            <p:ph type="sldNum" sz="quarter" idx="5"/>
          </p:nvPr>
        </p:nvSpPr>
        <p:spPr/>
        <p:txBody>
          <a:bodyPr/>
          <a:lstStyle/>
          <a:p>
            <a:fld id="{2D410643-37F0-4C92-9329-22D5496E26E2}" type="slidenum">
              <a:rPr lang="fr-FR" smtClean="0"/>
              <a:t>3</a:t>
            </a:fld>
            <a:endParaRPr lang="fr-FR"/>
          </a:p>
        </p:txBody>
      </p:sp>
    </p:spTree>
    <p:extLst>
      <p:ext uri="{BB962C8B-B14F-4D97-AF65-F5344CB8AC3E}">
        <p14:creationId xmlns:p14="http://schemas.microsoft.com/office/powerpoint/2010/main" val="459708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9E605-1E2B-D51E-141E-86FDF7EB2C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CBD7E2-A621-CA59-CC12-B3ADF713B32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0F23A67-1819-CFEA-CF47-90BFD00B78A6}"/>
              </a:ext>
            </a:extLst>
          </p:cNvPr>
          <p:cNvSpPr>
            <a:spLocks noGrp="1"/>
          </p:cNvSpPr>
          <p:nvPr>
            <p:ph type="body" idx="1"/>
          </p:nvPr>
        </p:nvSpPr>
        <p:spPr/>
        <p:txBody>
          <a:bodyPr/>
          <a:lstStyle/>
          <a:p>
            <a:r>
              <a:rPr lang="fr-FR" b="0" i="1" dirty="0" err="1">
                <a:latin typeface="+mn-lt"/>
              </a:rPr>
              <a:t>Abbreviations</a:t>
            </a:r>
            <a:r>
              <a:rPr lang="fr-FR" b="0" i="1" dirty="0">
                <a:latin typeface="+mn-lt"/>
              </a:rPr>
              <a:t>: PTDM, </a:t>
            </a:r>
            <a:r>
              <a:rPr lang="en-US" sz="1200" b="0" i="1" dirty="0">
                <a:latin typeface="+mn-lt"/>
                <a:cs typeface="Arial" panose="020B0604020202020204" pitchFamily="34" charset="0"/>
              </a:rPr>
              <a:t>Post-transplant diabetes mellitus; HTR, Heart transplant recipients;  OGTT, Oral glucose tolerance test; IGT, Impaired glucose tolerance; HTX, Heart transplantation; AUROC, </a:t>
            </a:r>
            <a:r>
              <a:rPr lang="en-US" b="0" i="1" dirty="0">
                <a:latin typeface="+mn-lt"/>
              </a:rPr>
              <a:t>Area Under the Receiver Operating Characteristic curve; PPV, </a:t>
            </a:r>
            <a:r>
              <a:rPr lang="fr-FR" b="0" i="1" dirty="0">
                <a:latin typeface="+mn-lt"/>
              </a:rPr>
              <a:t>Positive </a:t>
            </a:r>
            <a:r>
              <a:rPr lang="fr-FR" b="0" i="1" dirty="0" err="1">
                <a:latin typeface="+mn-lt"/>
              </a:rPr>
              <a:t>Predictive</a:t>
            </a:r>
            <a:r>
              <a:rPr lang="fr-FR" b="0" i="1" dirty="0">
                <a:latin typeface="+mn-lt"/>
              </a:rPr>
              <a:t> Value; NPV, </a:t>
            </a:r>
            <a:r>
              <a:rPr lang="fr-FR" b="0" i="1" dirty="0" err="1">
                <a:latin typeface="+mn-lt"/>
              </a:rPr>
              <a:t>Negative</a:t>
            </a:r>
            <a:r>
              <a:rPr lang="fr-FR" b="0" i="1" dirty="0">
                <a:latin typeface="+mn-lt"/>
              </a:rPr>
              <a:t> </a:t>
            </a:r>
            <a:r>
              <a:rPr lang="fr-FR" b="0" i="1" dirty="0" err="1">
                <a:latin typeface="+mn-lt"/>
              </a:rPr>
              <a:t>Predictive</a:t>
            </a:r>
            <a:r>
              <a:rPr lang="fr-FR" b="0" i="1" dirty="0">
                <a:latin typeface="+mn-lt"/>
              </a:rPr>
              <a:t> Value.</a:t>
            </a:r>
          </a:p>
          <a:p>
            <a:endParaRPr lang="fr-FR" b="1" dirty="0"/>
          </a:p>
          <a:p>
            <a:r>
              <a:rPr lang="fr-FR" b="1" dirty="0"/>
              <a:t>Reference </a:t>
            </a:r>
            <a:r>
              <a:rPr lang="fr-FR" b="1" dirty="0" err="1"/>
              <a:t>Number</a:t>
            </a:r>
            <a:r>
              <a:rPr lang="fr-FR" b="1" dirty="0"/>
              <a:t>: 2155 </a:t>
            </a:r>
          </a:p>
          <a:p>
            <a:r>
              <a:rPr lang="fr-FR" b="1" dirty="0"/>
              <a:t>ELECTRONIC NOSE FOR DETECTING IMPAIRED GLUCOSE METABOLISM IN HEART TRANSPLANT RECIPIENTS </a:t>
            </a:r>
          </a:p>
          <a:p>
            <a:endParaRPr lang="fr-FR" b="1" dirty="0"/>
          </a:p>
          <a:p>
            <a:r>
              <a:rPr lang="fr-FR" b="1" dirty="0" err="1"/>
              <a:t>Nynke</a:t>
            </a:r>
            <a:r>
              <a:rPr lang="fr-FR" b="1" dirty="0"/>
              <a:t> Wijbenga</a:t>
            </a:r>
            <a:r>
              <a:rPr lang="fr-FR" b="1" baseline="30000" dirty="0"/>
              <a:t>1, 2, 3</a:t>
            </a:r>
            <a:r>
              <a:rPr lang="fr-FR" b="1" dirty="0"/>
              <a:t>, </a:t>
            </a:r>
            <a:r>
              <a:rPr lang="fr-FR" b="1" dirty="0" err="1"/>
              <a:t>Annelot</a:t>
            </a:r>
            <a:r>
              <a:rPr lang="fr-FR" b="1" dirty="0"/>
              <a:t> Muntinga</a:t>
            </a:r>
            <a:r>
              <a:rPr lang="fr-FR" b="1" baseline="30000" dirty="0"/>
              <a:t>1, 3</a:t>
            </a:r>
            <a:r>
              <a:rPr lang="fr-FR" b="1" dirty="0"/>
              <a:t>, Marleen Goedendorp-Sluimer</a:t>
            </a:r>
            <a:r>
              <a:rPr lang="fr-FR" b="1" baseline="30000" dirty="0"/>
              <a:t>2, 3</a:t>
            </a:r>
            <a:r>
              <a:rPr lang="fr-FR" b="1" dirty="0"/>
              <a:t>, </a:t>
            </a:r>
            <a:r>
              <a:rPr lang="fr-FR" b="1" dirty="0" err="1"/>
              <a:t>Britt</a:t>
            </a:r>
            <a:r>
              <a:rPr lang="fr-FR" b="1" dirty="0"/>
              <a:t> C.J. van Dijk</a:t>
            </a:r>
            <a:r>
              <a:rPr lang="fr-FR" b="1" baseline="30000" dirty="0"/>
              <a:t>2, 3</a:t>
            </a:r>
            <a:r>
              <a:rPr lang="fr-FR" b="1" dirty="0"/>
              <a:t>, Stefan Roest</a:t>
            </a:r>
            <a:r>
              <a:rPr lang="fr-FR" b="1" baseline="30000" dirty="0"/>
              <a:t>2, 3</a:t>
            </a:r>
            <a:r>
              <a:rPr lang="fr-FR" b="1" dirty="0"/>
              <a:t>, Jasper J. Brugts</a:t>
            </a:r>
            <a:r>
              <a:rPr lang="fr-FR" b="1" baseline="30000" dirty="0"/>
              <a:t>2, 3</a:t>
            </a:r>
            <a:r>
              <a:rPr lang="fr-FR" b="1" dirty="0"/>
              <a:t>, Kadir Caliskan</a:t>
            </a:r>
            <a:r>
              <a:rPr lang="fr-FR" b="1" baseline="30000" dirty="0"/>
              <a:t>2, 3</a:t>
            </a:r>
            <a:r>
              <a:rPr lang="fr-FR" b="1" dirty="0"/>
              <a:t>, Alina A. Constantinescu</a:t>
            </a:r>
            <a:r>
              <a:rPr lang="fr-FR" b="1" baseline="30000" dirty="0"/>
              <a:t>2, 3</a:t>
            </a:r>
            <a:r>
              <a:rPr lang="fr-FR" b="1" dirty="0"/>
              <a:t>, Daniel Bos</a:t>
            </a:r>
            <a:r>
              <a:rPr lang="fr-FR" b="1" baseline="30000" dirty="0"/>
              <a:t>4, 5</a:t>
            </a:r>
            <a:r>
              <a:rPr lang="fr-FR" b="1" dirty="0"/>
              <a:t>, </a:t>
            </a:r>
            <a:r>
              <a:rPr lang="fr-FR" b="1" dirty="0" err="1"/>
              <a:t>Merel</a:t>
            </a:r>
            <a:r>
              <a:rPr lang="fr-FR" b="1" dirty="0"/>
              <a:t> Hellemons</a:t>
            </a:r>
            <a:r>
              <a:rPr lang="fr-FR" b="1" baseline="30000" dirty="0"/>
              <a:t>1, 3</a:t>
            </a:r>
            <a:r>
              <a:rPr lang="fr-FR" b="1" dirty="0"/>
              <a:t>, Olivier Manintveld</a:t>
            </a:r>
            <a:r>
              <a:rPr lang="fr-FR" b="1" baseline="30000" dirty="0"/>
              <a:t>2, 3</a:t>
            </a:r>
            <a:endParaRPr lang="fr-FR" b="1" dirty="0"/>
          </a:p>
          <a:p>
            <a:endParaRPr lang="fr-FR" dirty="0"/>
          </a:p>
          <a:p>
            <a:r>
              <a:rPr lang="fr-FR" i="1" baseline="30000" dirty="0"/>
              <a:t>1</a:t>
            </a:r>
            <a:r>
              <a:rPr lang="fr-FR" i="1" dirty="0"/>
              <a:t>Erasmus </a:t>
            </a:r>
            <a:r>
              <a:rPr lang="fr-FR" i="1" dirty="0" err="1"/>
              <a:t>University</a:t>
            </a:r>
            <a:r>
              <a:rPr lang="fr-FR" i="1" dirty="0"/>
              <a:t> </a:t>
            </a:r>
            <a:r>
              <a:rPr lang="fr-FR" i="1" dirty="0" err="1"/>
              <a:t>Medical</a:t>
            </a:r>
            <a:r>
              <a:rPr lang="fr-FR" i="1" dirty="0"/>
              <a:t> Center, </a:t>
            </a:r>
            <a:r>
              <a:rPr lang="fr-FR" i="1" dirty="0" err="1"/>
              <a:t>Respiratory</a:t>
            </a:r>
            <a:r>
              <a:rPr lang="fr-FR" i="1" dirty="0"/>
              <a:t> </a:t>
            </a:r>
            <a:r>
              <a:rPr lang="fr-FR" i="1" dirty="0" err="1"/>
              <a:t>Medicine</a:t>
            </a:r>
            <a:r>
              <a:rPr lang="fr-FR" i="1" dirty="0"/>
              <a:t>, Rotterdam, </a:t>
            </a:r>
            <a:r>
              <a:rPr lang="fr-FR" i="1" baseline="30000" dirty="0"/>
              <a:t>2</a:t>
            </a:r>
            <a:r>
              <a:rPr lang="fr-FR" i="1" dirty="0"/>
              <a:t>Erasmus </a:t>
            </a:r>
            <a:r>
              <a:rPr lang="fr-FR" i="1" dirty="0" err="1"/>
              <a:t>University</a:t>
            </a:r>
            <a:r>
              <a:rPr lang="fr-FR" i="1" dirty="0"/>
              <a:t> </a:t>
            </a:r>
            <a:r>
              <a:rPr lang="fr-FR" i="1" dirty="0" err="1"/>
              <a:t>Medical</a:t>
            </a:r>
            <a:r>
              <a:rPr lang="fr-FR" i="1" dirty="0"/>
              <a:t> Center, </a:t>
            </a:r>
            <a:r>
              <a:rPr lang="fr-FR" i="1" dirty="0" err="1"/>
              <a:t>Department</a:t>
            </a:r>
            <a:r>
              <a:rPr lang="fr-FR" i="1" dirty="0"/>
              <a:t> of </a:t>
            </a:r>
            <a:r>
              <a:rPr lang="fr-FR" i="1" dirty="0" err="1"/>
              <a:t>Cardiology</a:t>
            </a:r>
            <a:r>
              <a:rPr lang="fr-FR" i="1" dirty="0"/>
              <a:t>, Rotterdam, </a:t>
            </a:r>
            <a:r>
              <a:rPr lang="fr-FR" i="1" baseline="30000" dirty="0"/>
              <a:t>3</a:t>
            </a:r>
            <a:r>
              <a:rPr lang="fr-FR" i="1" dirty="0"/>
              <a:t>Erasmus </a:t>
            </a:r>
            <a:r>
              <a:rPr lang="fr-FR" i="1" dirty="0" err="1"/>
              <a:t>University</a:t>
            </a:r>
            <a:r>
              <a:rPr lang="fr-FR" i="1" dirty="0"/>
              <a:t> </a:t>
            </a:r>
            <a:r>
              <a:rPr lang="fr-FR" i="1" dirty="0" err="1"/>
              <a:t>Medical</a:t>
            </a:r>
            <a:r>
              <a:rPr lang="fr-FR" i="1" dirty="0"/>
              <a:t> Center, Erasmus MC Transplant Institute, Rotterdam, </a:t>
            </a:r>
            <a:r>
              <a:rPr lang="fr-FR" i="1" baseline="30000" dirty="0"/>
              <a:t>4</a:t>
            </a:r>
            <a:r>
              <a:rPr lang="fr-FR" i="1" dirty="0"/>
              <a:t>Erasmus </a:t>
            </a:r>
            <a:r>
              <a:rPr lang="fr-FR" i="1" dirty="0" err="1"/>
              <a:t>University</a:t>
            </a:r>
            <a:r>
              <a:rPr lang="fr-FR" i="1" dirty="0"/>
              <a:t> </a:t>
            </a:r>
            <a:r>
              <a:rPr lang="fr-FR" i="1" dirty="0" err="1"/>
              <a:t>Medical</a:t>
            </a:r>
            <a:r>
              <a:rPr lang="fr-FR" i="1" dirty="0"/>
              <a:t> Center, </a:t>
            </a:r>
            <a:r>
              <a:rPr lang="fr-FR" i="1" dirty="0" err="1"/>
              <a:t>Department</a:t>
            </a:r>
            <a:r>
              <a:rPr lang="fr-FR" i="1" dirty="0"/>
              <a:t> of </a:t>
            </a:r>
            <a:r>
              <a:rPr lang="fr-FR" i="1" dirty="0" err="1"/>
              <a:t>Radiology</a:t>
            </a:r>
            <a:r>
              <a:rPr lang="fr-FR" i="1" dirty="0"/>
              <a:t> &amp; </a:t>
            </a:r>
            <a:r>
              <a:rPr lang="fr-FR" i="1" dirty="0" err="1"/>
              <a:t>Nuclear</a:t>
            </a:r>
            <a:r>
              <a:rPr lang="fr-FR" i="1" dirty="0"/>
              <a:t> </a:t>
            </a:r>
            <a:r>
              <a:rPr lang="fr-FR" i="1" dirty="0" err="1"/>
              <a:t>Medicine</a:t>
            </a:r>
            <a:r>
              <a:rPr lang="fr-FR" i="1" dirty="0"/>
              <a:t>, Rotterdam, </a:t>
            </a:r>
            <a:r>
              <a:rPr lang="fr-FR" i="1" baseline="30000" dirty="0"/>
              <a:t>5</a:t>
            </a:r>
            <a:r>
              <a:rPr lang="fr-FR" i="1" dirty="0"/>
              <a:t>Erasmus </a:t>
            </a:r>
            <a:r>
              <a:rPr lang="fr-FR" i="1" dirty="0" err="1"/>
              <a:t>University</a:t>
            </a:r>
            <a:r>
              <a:rPr lang="fr-FR" i="1" dirty="0"/>
              <a:t> </a:t>
            </a:r>
            <a:r>
              <a:rPr lang="fr-FR" i="1" dirty="0" err="1"/>
              <a:t>Medical</a:t>
            </a:r>
            <a:r>
              <a:rPr lang="fr-FR" i="1" dirty="0"/>
              <a:t> Center, </a:t>
            </a:r>
            <a:r>
              <a:rPr lang="fr-FR" i="1" dirty="0" err="1"/>
              <a:t>Department</a:t>
            </a:r>
            <a:r>
              <a:rPr lang="fr-FR" i="1" dirty="0"/>
              <a:t> of </a:t>
            </a:r>
            <a:r>
              <a:rPr lang="fr-FR" i="1" dirty="0" err="1"/>
              <a:t>Epidemiology</a:t>
            </a:r>
            <a:r>
              <a:rPr lang="fr-FR" i="1" dirty="0"/>
              <a:t>, Rotterdam </a:t>
            </a:r>
          </a:p>
          <a:p>
            <a:endParaRPr lang="fr-FR" dirty="0"/>
          </a:p>
          <a:p>
            <a:r>
              <a:rPr lang="fr-FR" b="1" dirty="0"/>
              <a:t>Background</a:t>
            </a:r>
            <a:r>
              <a:rPr lang="fr-FR" dirty="0"/>
              <a:t>: Post-transplant </a:t>
            </a:r>
            <a:r>
              <a:rPr lang="fr-FR" dirty="0" err="1"/>
              <a:t>diabetes</a:t>
            </a:r>
            <a:r>
              <a:rPr lang="fr-FR" dirty="0"/>
              <a:t> </a:t>
            </a:r>
            <a:r>
              <a:rPr lang="fr-FR" dirty="0" err="1"/>
              <a:t>mellitus</a:t>
            </a:r>
            <a:r>
              <a:rPr lang="fr-FR" dirty="0"/>
              <a:t> (PTDM) affects 34% of </a:t>
            </a:r>
            <a:r>
              <a:rPr lang="fr-FR" dirty="0" err="1"/>
              <a:t>heart</a:t>
            </a:r>
            <a:r>
              <a:rPr lang="fr-FR" dirty="0"/>
              <a:t> transplant </a:t>
            </a:r>
            <a:r>
              <a:rPr lang="fr-FR" dirty="0" err="1"/>
              <a:t>recipients</a:t>
            </a:r>
            <a:r>
              <a:rPr lang="fr-FR" dirty="0"/>
              <a:t> (HTR) </a:t>
            </a:r>
            <a:r>
              <a:rPr lang="fr-FR" dirty="0" err="1"/>
              <a:t>within</a:t>
            </a:r>
            <a:r>
              <a:rPr lang="fr-FR" dirty="0"/>
              <a:t> 5 </a:t>
            </a:r>
            <a:r>
              <a:rPr lang="fr-FR" dirty="0" err="1"/>
              <a:t>years</a:t>
            </a:r>
            <a:r>
              <a:rPr lang="fr-FR" dirty="0"/>
              <a:t> and </a:t>
            </a:r>
            <a:r>
              <a:rPr lang="fr-FR" dirty="0" err="1"/>
              <a:t>increases</a:t>
            </a:r>
            <a:r>
              <a:rPr lang="fr-FR" dirty="0"/>
              <a:t> the </a:t>
            </a:r>
            <a:r>
              <a:rPr lang="fr-FR" dirty="0" err="1"/>
              <a:t>risk</a:t>
            </a:r>
            <a:r>
              <a:rPr lang="fr-FR" dirty="0"/>
              <a:t> of adverse </a:t>
            </a:r>
            <a:r>
              <a:rPr lang="fr-FR" dirty="0" err="1"/>
              <a:t>outcomes</a:t>
            </a:r>
            <a:r>
              <a:rPr lang="fr-FR" dirty="0"/>
              <a:t>. </a:t>
            </a:r>
            <a:r>
              <a:rPr lang="fr-FR" dirty="0" err="1"/>
              <a:t>While</a:t>
            </a:r>
            <a:r>
              <a:rPr lang="fr-FR" dirty="0"/>
              <a:t> the oral glucose </a:t>
            </a:r>
            <a:r>
              <a:rPr lang="fr-FR" dirty="0" err="1"/>
              <a:t>tolerance</a:t>
            </a:r>
            <a:r>
              <a:rPr lang="fr-FR" dirty="0"/>
              <a:t> test (OGTT) </a:t>
            </a:r>
            <a:r>
              <a:rPr lang="fr-FR" dirty="0" err="1"/>
              <a:t>is</a:t>
            </a:r>
            <a:r>
              <a:rPr lang="fr-FR" dirty="0"/>
              <a:t> the </a:t>
            </a:r>
            <a:r>
              <a:rPr lang="fr-FR" dirty="0" err="1"/>
              <a:t>preferred</a:t>
            </a:r>
            <a:r>
              <a:rPr lang="fr-FR" dirty="0"/>
              <a:t> screening </a:t>
            </a:r>
            <a:r>
              <a:rPr lang="fr-FR" dirty="0" err="1"/>
              <a:t>method</a:t>
            </a:r>
            <a:r>
              <a:rPr lang="fr-FR" dirty="0"/>
              <a:t> for </a:t>
            </a:r>
            <a:r>
              <a:rPr lang="fr-FR" dirty="0" err="1"/>
              <a:t>prediabetes</a:t>
            </a:r>
            <a:r>
              <a:rPr lang="fr-FR" dirty="0"/>
              <a:t> and </a:t>
            </a:r>
            <a:r>
              <a:rPr lang="fr-FR" dirty="0" err="1"/>
              <a:t>diabetes</a:t>
            </a:r>
            <a:r>
              <a:rPr lang="fr-FR" dirty="0"/>
              <a:t>, </a:t>
            </a:r>
            <a:r>
              <a:rPr lang="fr-FR" dirty="0" err="1"/>
              <a:t>it</a:t>
            </a:r>
            <a:r>
              <a:rPr lang="fr-FR" dirty="0"/>
              <a:t> </a:t>
            </a:r>
            <a:r>
              <a:rPr lang="fr-FR" dirty="0" err="1"/>
              <a:t>is</a:t>
            </a:r>
            <a:r>
              <a:rPr lang="fr-FR" dirty="0"/>
              <a:t> time intensive and </a:t>
            </a:r>
            <a:r>
              <a:rPr lang="fr-FR" dirty="0" err="1"/>
              <a:t>burdensome</a:t>
            </a:r>
            <a:r>
              <a:rPr lang="fr-FR" dirty="0"/>
              <a:t>. </a:t>
            </a:r>
            <a:r>
              <a:rPr lang="fr-FR" dirty="0" err="1"/>
              <a:t>We</a:t>
            </a:r>
            <a:r>
              <a:rPr lang="fr-FR" dirty="0"/>
              <a:t> </a:t>
            </a:r>
            <a:r>
              <a:rPr lang="fr-FR" dirty="0" err="1"/>
              <a:t>evaluated</a:t>
            </a:r>
            <a:r>
              <a:rPr lang="fr-FR" dirty="0"/>
              <a:t> the diagnostic </a:t>
            </a:r>
            <a:r>
              <a:rPr lang="fr-FR" dirty="0" err="1"/>
              <a:t>accuracy</a:t>
            </a:r>
            <a:r>
              <a:rPr lang="fr-FR" dirty="0"/>
              <a:t> of </a:t>
            </a:r>
            <a:r>
              <a:rPr lang="fr-FR" dirty="0" err="1"/>
              <a:t>exhaled</a:t>
            </a:r>
            <a:r>
              <a:rPr lang="fr-FR" dirty="0"/>
              <a:t> </a:t>
            </a:r>
            <a:r>
              <a:rPr lang="fr-FR" dirty="0" err="1"/>
              <a:t>breath</a:t>
            </a:r>
            <a:r>
              <a:rPr lang="fr-FR" dirty="0"/>
              <a:t> </a:t>
            </a:r>
            <a:r>
              <a:rPr lang="fr-FR" dirty="0" err="1"/>
              <a:t>analysis</a:t>
            </a:r>
            <a:r>
              <a:rPr lang="fr-FR" dirty="0"/>
              <a:t> </a:t>
            </a:r>
            <a:r>
              <a:rPr lang="fr-FR" dirty="0" err="1"/>
              <a:t>using</a:t>
            </a:r>
            <a:r>
              <a:rPr lang="fr-FR" dirty="0"/>
              <a:t> an </a:t>
            </a:r>
            <a:r>
              <a:rPr lang="fr-FR" dirty="0" err="1"/>
              <a:t>electronic</a:t>
            </a:r>
            <a:r>
              <a:rPr lang="fr-FR" dirty="0"/>
              <a:t> </a:t>
            </a:r>
            <a:r>
              <a:rPr lang="fr-FR" dirty="0" err="1"/>
              <a:t>nose</a:t>
            </a:r>
            <a:r>
              <a:rPr lang="fr-FR" dirty="0"/>
              <a:t> (</a:t>
            </a:r>
            <a:r>
              <a:rPr lang="fr-FR" dirty="0" err="1"/>
              <a:t>eNose</a:t>
            </a:r>
            <a:r>
              <a:rPr lang="fr-FR" dirty="0"/>
              <a:t>) as a </a:t>
            </a:r>
            <a:r>
              <a:rPr lang="fr-FR" dirty="0" err="1"/>
              <a:t>potential</a:t>
            </a:r>
            <a:r>
              <a:rPr lang="fr-FR" dirty="0"/>
              <a:t> alternative to </a:t>
            </a:r>
            <a:r>
              <a:rPr lang="fr-FR" dirty="0" err="1"/>
              <a:t>detect</a:t>
            </a:r>
            <a:r>
              <a:rPr lang="fr-FR" dirty="0"/>
              <a:t> </a:t>
            </a:r>
            <a:r>
              <a:rPr lang="fr-FR" dirty="0" err="1"/>
              <a:t>impaired</a:t>
            </a:r>
            <a:r>
              <a:rPr lang="fr-FR" dirty="0"/>
              <a:t> glucose </a:t>
            </a:r>
            <a:r>
              <a:rPr lang="fr-FR" dirty="0" err="1"/>
              <a:t>tolerance</a:t>
            </a:r>
            <a:r>
              <a:rPr lang="fr-FR" dirty="0"/>
              <a:t> (IGT). </a:t>
            </a:r>
          </a:p>
          <a:p>
            <a:endParaRPr lang="fr-FR" dirty="0"/>
          </a:p>
          <a:p>
            <a:r>
              <a:rPr lang="fr-FR" b="1" dirty="0"/>
              <a:t>Methods</a:t>
            </a:r>
            <a:r>
              <a:rPr lang="fr-FR" dirty="0"/>
              <a:t>: HTR &gt;1 </a:t>
            </a:r>
            <a:r>
              <a:rPr lang="fr-FR" dirty="0" err="1"/>
              <a:t>year</a:t>
            </a:r>
            <a:r>
              <a:rPr lang="fr-FR" dirty="0"/>
              <a:t> post-transplant </a:t>
            </a:r>
            <a:r>
              <a:rPr lang="fr-FR" dirty="0" err="1"/>
              <a:t>who</a:t>
            </a:r>
            <a:r>
              <a:rPr lang="fr-FR" dirty="0"/>
              <a:t> </a:t>
            </a:r>
            <a:r>
              <a:rPr lang="fr-FR" dirty="0" err="1"/>
              <a:t>underwent</a:t>
            </a:r>
            <a:r>
              <a:rPr lang="fr-FR" dirty="0"/>
              <a:t> OGTT screening </a:t>
            </a:r>
            <a:r>
              <a:rPr lang="fr-FR" dirty="0" err="1"/>
              <a:t>were</a:t>
            </a:r>
            <a:r>
              <a:rPr lang="fr-FR" dirty="0"/>
              <a:t> </a:t>
            </a:r>
            <a:r>
              <a:rPr lang="fr-FR" dirty="0" err="1"/>
              <a:t>included</a:t>
            </a:r>
            <a:r>
              <a:rPr lang="fr-FR" dirty="0"/>
              <a:t>, </a:t>
            </a:r>
            <a:r>
              <a:rPr lang="fr-FR" dirty="0" err="1"/>
              <a:t>along</a:t>
            </a:r>
            <a:r>
              <a:rPr lang="fr-FR" dirty="0"/>
              <a:t> </a:t>
            </a:r>
            <a:r>
              <a:rPr lang="fr-FR" dirty="0" err="1"/>
              <a:t>with</a:t>
            </a:r>
            <a:r>
              <a:rPr lang="fr-FR" dirty="0"/>
              <a:t> a positive control group of </a:t>
            </a:r>
            <a:r>
              <a:rPr lang="fr-FR" dirty="0" err="1"/>
              <a:t>fasting</a:t>
            </a:r>
            <a:r>
              <a:rPr lang="fr-FR" dirty="0"/>
              <a:t> </a:t>
            </a:r>
            <a:r>
              <a:rPr lang="fr-FR" dirty="0" err="1"/>
              <a:t>diabetic</a:t>
            </a:r>
            <a:r>
              <a:rPr lang="fr-FR" dirty="0"/>
              <a:t> HTR. </a:t>
            </a:r>
            <a:r>
              <a:rPr lang="fr-FR" dirty="0" err="1"/>
              <a:t>Exhaled</a:t>
            </a:r>
            <a:r>
              <a:rPr lang="fr-FR" dirty="0"/>
              <a:t> </a:t>
            </a:r>
            <a:r>
              <a:rPr lang="fr-FR" dirty="0" err="1"/>
              <a:t>breath</a:t>
            </a:r>
            <a:r>
              <a:rPr lang="fr-FR" dirty="0"/>
              <a:t> </a:t>
            </a:r>
            <a:r>
              <a:rPr lang="fr-FR" dirty="0" err="1"/>
              <a:t>analysis</a:t>
            </a:r>
            <a:r>
              <a:rPr lang="fr-FR" dirty="0"/>
              <a:t> </a:t>
            </a:r>
            <a:r>
              <a:rPr lang="fr-FR" dirty="0" err="1"/>
              <a:t>was</a:t>
            </a:r>
            <a:r>
              <a:rPr lang="fr-FR" dirty="0"/>
              <a:t> </a:t>
            </a:r>
            <a:r>
              <a:rPr lang="fr-FR" dirty="0" err="1"/>
              <a:t>performed</a:t>
            </a:r>
            <a:r>
              <a:rPr lang="fr-FR" dirty="0"/>
              <a:t> </a:t>
            </a:r>
            <a:r>
              <a:rPr lang="fr-FR" dirty="0" err="1"/>
              <a:t>using</a:t>
            </a:r>
            <a:r>
              <a:rPr lang="fr-FR" dirty="0"/>
              <a:t> an </a:t>
            </a:r>
            <a:r>
              <a:rPr lang="fr-FR" dirty="0" err="1"/>
              <a:t>eNose</a:t>
            </a:r>
            <a:r>
              <a:rPr lang="fr-FR" dirty="0"/>
              <a:t> (</a:t>
            </a:r>
            <a:r>
              <a:rPr lang="fr-FR" dirty="0" err="1"/>
              <a:t>SpiroNose</a:t>
            </a:r>
            <a:r>
              <a:rPr lang="fr-FR" dirty="0"/>
              <a:t>) </a:t>
            </a:r>
            <a:r>
              <a:rPr lang="fr-FR" dirty="0" err="1"/>
              <a:t>pre</a:t>
            </a:r>
            <a:r>
              <a:rPr lang="fr-FR" dirty="0"/>
              <a:t>-glucose </a:t>
            </a:r>
            <a:r>
              <a:rPr lang="fr-FR" dirty="0" err="1"/>
              <a:t>loading</a:t>
            </a:r>
            <a:r>
              <a:rPr lang="fr-FR" dirty="0"/>
              <a:t>. </a:t>
            </a:r>
            <a:r>
              <a:rPr lang="fr-FR" dirty="0" err="1"/>
              <a:t>eNose</a:t>
            </a:r>
            <a:r>
              <a:rPr lang="fr-FR" dirty="0"/>
              <a:t> </a:t>
            </a:r>
            <a:r>
              <a:rPr lang="fr-FR" dirty="0" err="1"/>
              <a:t>parameters</a:t>
            </a:r>
            <a:r>
              <a:rPr lang="fr-FR" dirty="0"/>
              <a:t> </a:t>
            </a:r>
            <a:r>
              <a:rPr lang="fr-FR" dirty="0" err="1"/>
              <a:t>were</a:t>
            </a:r>
            <a:r>
              <a:rPr lang="fr-FR" dirty="0"/>
              <a:t> </a:t>
            </a:r>
            <a:r>
              <a:rPr lang="fr-FR" dirty="0" err="1"/>
              <a:t>combined</a:t>
            </a:r>
            <a:r>
              <a:rPr lang="fr-FR" dirty="0"/>
              <a:t> </a:t>
            </a:r>
            <a:r>
              <a:rPr lang="fr-FR" dirty="0" err="1"/>
              <a:t>with</a:t>
            </a:r>
            <a:r>
              <a:rPr lang="fr-FR" dirty="0"/>
              <a:t> </a:t>
            </a:r>
            <a:r>
              <a:rPr lang="fr-FR" dirty="0" err="1"/>
              <a:t>clinically</a:t>
            </a:r>
            <a:r>
              <a:rPr lang="fr-FR" dirty="0"/>
              <a:t> relevant </a:t>
            </a:r>
            <a:r>
              <a:rPr lang="fr-FR" dirty="0" err="1"/>
              <a:t>parameters</a:t>
            </a:r>
            <a:r>
              <a:rPr lang="fr-FR" dirty="0"/>
              <a:t> for PTDM (time </a:t>
            </a:r>
            <a:r>
              <a:rPr lang="fr-FR" dirty="0" err="1"/>
              <a:t>after</a:t>
            </a:r>
            <a:r>
              <a:rPr lang="fr-FR" dirty="0"/>
              <a:t> </a:t>
            </a:r>
            <a:r>
              <a:rPr lang="fr-FR" dirty="0" err="1"/>
              <a:t>HTx</a:t>
            </a:r>
            <a:r>
              <a:rPr lang="fr-FR" dirty="0"/>
              <a:t> (</a:t>
            </a:r>
            <a:r>
              <a:rPr lang="fr-FR" dirty="0" err="1"/>
              <a:t>years</a:t>
            </a:r>
            <a:r>
              <a:rPr lang="fr-FR" dirty="0"/>
              <a:t>), </a:t>
            </a:r>
            <a:r>
              <a:rPr lang="fr-FR" dirty="0" err="1"/>
              <a:t>fasting</a:t>
            </a:r>
            <a:r>
              <a:rPr lang="fr-FR" dirty="0"/>
              <a:t> glucose </a:t>
            </a:r>
            <a:r>
              <a:rPr lang="fr-FR" dirty="0" err="1"/>
              <a:t>level</a:t>
            </a:r>
            <a:r>
              <a:rPr lang="fr-FR" dirty="0"/>
              <a:t> (</a:t>
            </a:r>
            <a:r>
              <a:rPr lang="fr-FR" dirty="0" err="1"/>
              <a:t>mmol</a:t>
            </a:r>
            <a:r>
              <a:rPr lang="fr-FR" dirty="0"/>
              <a:t>/L), </a:t>
            </a:r>
            <a:r>
              <a:rPr lang="fr-FR" dirty="0" err="1"/>
              <a:t>Prednisolon</a:t>
            </a:r>
            <a:r>
              <a:rPr lang="fr-FR" dirty="0"/>
              <a:t> use, </a:t>
            </a:r>
            <a:r>
              <a:rPr lang="fr-FR" dirty="0" err="1"/>
              <a:t>weight</a:t>
            </a:r>
            <a:r>
              <a:rPr lang="fr-FR" dirty="0"/>
              <a:t> (kg)) in a </a:t>
            </a:r>
            <a:r>
              <a:rPr lang="fr-FR" dirty="0" err="1"/>
              <a:t>multivariate</a:t>
            </a:r>
            <a:r>
              <a:rPr lang="fr-FR" dirty="0"/>
              <a:t> </a:t>
            </a:r>
            <a:r>
              <a:rPr lang="fr-FR" dirty="0" err="1"/>
              <a:t>logistic</a:t>
            </a:r>
            <a:r>
              <a:rPr lang="fr-FR" dirty="0"/>
              <a:t> </a:t>
            </a:r>
            <a:r>
              <a:rPr lang="fr-FR" dirty="0" err="1"/>
              <a:t>regression</a:t>
            </a:r>
            <a:r>
              <a:rPr lang="fr-FR" dirty="0"/>
              <a:t> model to </a:t>
            </a:r>
            <a:r>
              <a:rPr lang="fr-FR" dirty="0" err="1"/>
              <a:t>assess</a:t>
            </a:r>
            <a:r>
              <a:rPr lang="fr-FR" dirty="0"/>
              <a:t> the </a:t>
            </a:r>
            <a:r>
              <a:rPr lang="fr-FR" dirty="0" err="1"/>
              <a:t>accuracy</a:t>
            </a:r>
            <a:r>
              <a:rPr lang="fr-FR" dirty="0"/>
              <a:t> in </a:t>
            </a:r>
            <a:r>
              <a:rPr lang="fr-FR" dirty="0" err="1"/>
              <a:t>assessing</a:t>
            </a:r>
            <a:r>
              <a:rPr lang="fr-FR" dirty="0"/>
              <a:t> IGT. </a:t>
            </a:r>
          </a:p>
          <a:p>
            <a:endParaRPr lang="fr-FR" dirty="0"/>
          </a:p>
          <a:p>
            <a:r>
              <a:rPr lang="fr-FR" b="1" dirty="0" err="1"/>
              <a:t>Results</a:t>
            </a:r>
            <a:r>
              <a:rPr lang="fr-FR" dirty="0"/>
              <a:t>: A total of 76 HTR </a:t>
            </a:r>
            <a:r>
              <a:rPr lang="fr-FR" dirty="0" err="1"/>
              <a:t>were</a:t>
            </a:r>
            <a:r>
              <a:rPr lang="fr-FR" dirty="0"/>
              <a:t> </a:t>
            </a:r>
            <a:r>
              <a:rPr lang="fr-FR" dirty="0" err="1"/>
              <a:t>included</a:t>
            </a:r>
            <a:r>
              <a:rPr lang="fr-FR" dirty="0"/>
              <a:t> (29% </a:t>
            </a:r>
            <a:r>
              <a:rPr lang="fr-FR" dirty="0" err="1"/>
              <a:t>female</a:t>
            </a:r>
            <a:r>
              <a:rPr lang="fr-FR" dirty="0"/>
              <a:t>, </a:t>
            </a:r>
            <a:r>
              <a:rPr lang="fr-FR" dirty="0" err="1"/>
              <a:t>median</a:t>
            </a:r>
            <a:r>
              <a:rPr lang="fr-FR" dirty="0"/>
              <a:t> </a:t>
            </a:r>
            <a:r>
              <a:rPr lang="fr-FR" dirty="0" err="1"/>
              <a:t>age</a:t>
            </a:r>
            <a:r>
              <a:rPr lang="fr-FR" dirty="0"/>
              <a:t> 56 [range 19–77] </a:t>
            </a:r>
            <a:r>
              <a:rPr lang="fr-FR" dirty="0" err="1"/>
              <a:t>years</a:t>
            </a:r>
            <a:r>
              <a:rPr lang="fr-FR" dirty="0"/>
              <a:t>, </a:t>
            </a:r>
            <a:r>
              <a:rPr lang="fr-FR" dirty="0" err="1"/>
              <a:t>median</a:t>
            </a:r>
            <a:r>
              <a:rPr lang="fr-FR" dirty="0"/>
              <a:t> post-transplant time 7.8 [1.5–26.5] </a:t>
            </a:r>
            <a:r>
              <a:rPr lang="fr-FR" dirty="0" err="1"/>
              <a:t>years</a:t>
            </a:r>
            <a:r>
              <a:rPr lang="fr-FR" dirty="0"/>
              <a:t>). </a:t>
            </a:r>
            <a:r>
              <a:rPr lang="fr-FR" dirty="0" err="1"/>
              <a:t>Among</a:t>
            </a:r>
            <a:r>
              <a:rPr lang="fr-FR" dirty="0"/>
              <a:t> </a:t>
            </a:r>
            <a:r>
              <a:rPr lang="fr-FR" dirty="0" err="1"/>
              <a:t>them</a:t>
            </a:r>
            <a:r>
              <a:rPr lang="fr-FR" dirty="0"/>
              <a:t>, 18 </a:t>
            </a:r>
            <a:r>
              <a:rPr lang="fr-FR" dirty="0" err="1"/>
              <a:t>had</a:t>
            </a:r>
            <a:r>
              <a:rPr lang="fr-FR" dirty="0"/>
              <a:t> normal glucose </a:t>
            </a:r>
            <a:r>
              <a:rPr lang="fr-FR" dirty="0" err="1"/>
              <a:t>tolerance</a:t>
            </a:r>
            <a:r>
              <a:rPr lang="fr-FR" dirty="0"/>
              <a:t> (</a:t>
            </a:r>
            <a:r>
              <a:rPr lang="fr-FR" dirty="0" err="1"/>
              <a:t>fasting</a:t>
            </a:r>
            <a:r>
              <a:rPr lang="fr-FR" dirty="0"/>
              <a:t> glucose 5.3 [4.3–5.8] </a:t>
            </a:r>
            <a:r>
              <a:rPr lang="fr-FR" dirty="0" err="1"/>
              <a:t>mmol</a:t>
            </a:r>
            <a:r>
              <a:rPr lang="fr-FR" dirty="0"/>
              <a:t>/L, HbA1c 35 [29–39] </a:t>
            </a:r>
            <a:r>
              <a:rPr lang="fr-FR" dirty="0" err="1"/>
              <a:t>mmol</a:t>
            </a:r>
            <a:r>
              <a:rPr lang="fr-FR" dirty="0"/>
              <a:t>/mol), 33 </a:t>
            </a:r>
            <a:r>
              <a:rPr lang="fr-FR" dirty="0" err="1"/>
              <a:t>prediabetes</a:t>
            </a:r>
            <a:r>
              <a:rPr lang="fr-FR" dirty="0"/>
              <a:t> (</a:t>
            </a:r>
            <a:r>
              <a:rPr lang="fr-FR" dirty="0" err="1"/>
              <a:t>fasting</a:t>
            </a:r>
            <a:r>
              <a:rPr lang="fr-FR" dirty="0"/>
              <a:t> glucose 5.9 [4.6–7] </a:t>
            </a:r>
            <a:r>
              <a:rPr lang="fr-FR" dirty="0" err="1"/>
              <a:t>mmol</a:t>
            </a:r>
            <a:r>
              <a:rPr lang="fr-FR" dirty="0"/>
              <a:t>/L, HbA1c 40 [32–50] </a:t>
            </a:r>
            <a:r>
              <a:rPr lang="fr-FR" dirty="0" err="1"/>
              <a:t>mmol</a:t>
            </a:r>
            <a:r>
              <a:rPr lang="fr-FR" dirty="0"/>
              <a:t>/mol), and 25 PTDM (</a:t>
            </a:r>
            <a:r>
              <a:rPr lang="fr-FR" dirty="0" err="1"/>
              <a:t>fasting</a:t>
            </a:r>
            <a:r>
              <a:rPr lang="fr-FR" dirty="0"/>
              <a:t> glucose 7.8 [4.4–17] </a:t>
            </a:r>
            <a:r>
              <a:rPr lang="fr-FR" dirty="0" err="1"/>
              <a:t>mmol</a:t>
            </a:r>
            <a:r>
              <a:rPr lang="fr-FR" dirty="0"/>
              <a:t>/L, HbA1c 58 [35–96] </a:t>
            </a:r>
            <a:r>
              <a:rPr lang="fr-FR" dirty="0" err="1"/>
              <a:t>mmol</a:t>
            </a:r>
            <a:r>
              <a:rPr lang="fr-FR" dirty="0"/>
              <a:t>/mol). </a:t>
            </a:r>
            <a:r>
              <a:rPr lang="fr-FR" dirty="0" err="1"/>
              <a:t>Overall</a:t>
            </a:r>
            <a:r>
              <a:rPr lang="fr-FR" dirty="0"/>
              <a:t>, 58 (76%) </a:t>
            </a:r>
            <a:r>
              <a:rPr lang="fr-FR" dirty="0" err="1"/>
              <a:t>exhibited</a:t>
            </a:r>
            <a:r>
              <a:rPr lang="fr-FR" dirty="0"/>
              <a:t> IGT. Pre-glucose </a:t>
            </a:r>
            <a:r>
              <a:rPr lang="fr-FR" dirty="0" err="1"/>
              <a:t>loading</a:t>
            </a:r>
            <a:r>
              <a:rPr lang="fr-FR" dirty="0"/>
              <a:t> </a:t>
            </a:r>
            <a:r>
              <a:rPr lang="fr-FR" dirty="0" err="1"/>
              <a:t>eNose</a:t>
            </a:r>
            <a:r>
              <a:rPr lang="fr-FR" dirty="0"/>
              <a:t> </a:t>
            </a:r>
            <a:r>
              <a:rPr lang="fr-FR" dirty="0" err="1"/>
              <a:t>distinguished</a:t>
            </a:r>
            <a:r>
              <a:rPr lang="fr-FR" dirty="0"/>
              <a:t> normal </a:t>
            </a:r>
            <a:r>
              <a:rPr lang="fr-FR" dirty="0" err="1"/>
              <a:t>from</a:t>
            </a:r>
            <a:r>
              <a:rPr lang="fr-FR" dirty="0"/>
              <a:t> IGT </a:t>
            </a:r>
            <a:r>
              <a:rPr lang="fr-FR" dirty="0" err="1"/>
              <a:t>with</a:t>
            </a:r>
            <a:r>
              <a:rPr lang="fr-FR" dirty="0"/>
              <a:t> AUROC 0.70 (95% CI 0.57–0.83; </a:t>
            </a:r>
            <a:r>
              <a:rPr lang="fr-FR" dirty="0" err="1"/>
              <a:t>Fig</a:t>
            </a:r>
            <a:r>
              <a:rPr lang="fr-FR" dirty="0"/>
              <a:t> 1), 68% </a:t>
            </a:r>
            <a:r>
              <a:rPr lang="fr-FR" dirty="0" err="1"/>
              <a:t>accuracy</a:t>
            </a:r>
            <a:r>
              <a:rPr lang="fr-FR" dirty="0"/>
              <a:t>, 69% </a:t>
            </a:r>
            <a:r>
              <a:rPr lang="fr-FR" dirty="0" err="1"/>
              <a:t>sensitivity</a:t>
            </a:r>
            <a:r>
              <a:rPr lang="fr-FR" dirty="0"/>
              <a:t>, 67% </a:t>
            </a:r>
            <a:r>
              <a:rPr lang="fr-FR" dirty="0" err="1"/>
              <a:t>specificity</a:t>
            </a:r>
            <a:r>
              <a:rPr lang="fr-FR" dirty="0"/>
              <a:t>, 40% </a:t>
            </a:r>
            <a:r>
              <a:rPr lang="fr-FR" dirty="0" err="1"/>
              <a:t>negative</a:t>
            </a:r>
            <a:r>
              <a:rPr lang="fr-FR" dirty="0"/>
              <a:t> </a:t>
            </a:r>
            <a:r>
              <a:rPr lang="fr-FR" dirty="0" err="1"/>
              <a:t>predictive</a:t>
            </a:r>
            <a:r>
              <a:rPr lang="fr-FR" dirty="0"/>
              <a:t> value (NPV), and 87% positive </a:t>
            </a:r>
            <a:r>
              <a:rPr lang="fr-FR" dirty="0" err="1"/>
              <a:t>predictive</a:t>
            </a:r>
            <a:r>
              <a:rPr lang="fr-FR" dirty="0"/>
              <a:t> value (PPV). </a:t>
            </a:r>
            <a:r>
              <a:rPr lang="fr-FR" dirty="0" err="1"/>
              <a:t>Adding</a:t>
            </a:r>
            <a:r>
              <a:rPr lang="fr-FR" dirty="0"/>
              <a:t> </a:t>
            </a:r>
            <a:r>
              <a:rPr lang="fr-FR" dirty="0" err="1"/>
              <a:t>clinical</a:t>
            </a:r>
            <a:r>
              <a:rPr lang="fr-FR" dirty="0"/>
              <a:t> </a:t>
            </a:r>
            <a:r>
              <a:rPr lang="fr-FR" dirty="0" err="1"/>
              <a:t>parameters</a:t>
            </a:r>
            <a:r>
              <a:rPr lang="fr-FR" dirty="0"/>
              <a:t> </a:t>
            </a:r>
            <a:r>
              <a:rPr lang="fr-FR" dirty="0" err="1"/>
              <a:t>improved</a:t>
            </a:r>
            <a:r>
              <a:rPr lang="fr-FR" dirty="0"/>
              <a:t> AUROC to 0.88 (95% CI 0.81–0.96; </a:t>
            </a:r>
            <a:r>
              <a:rPr lang="fr-FR" dirty="0" err="1"/>
              <a:t>Fig</a:t>
            </a:r>
            <a:r>
              <a:rPr lang="fr-FR" dirty="0"/>
              <a:t> 1), 78% </a:t>
            </a:r>
            <a:r>
              <a:rPr lang="fr-FR" dirty="0" err="1"/>
              <a:t>accuracy</a:t>
            </a:r>
            <a:r>
              <a:rPr lang="fr-FR" dirty="0"/>
              <a:t>, 71% </a:t>
            </a:r>
            <a:r>
              <a:rPr lang="fr-FR" dirty="0" err="1"/>
              <a:t>sensitivity</a:t>
            </a:r>
            <a:r>
              <a:rPr lang="fr-FR" dirty="0"/>
              <a:t>, 100% </a:t>
            </a:r>
            <a:r>
              <a:rPr lang="fr-FR" dirty="0" err="1"/>
              <a:t>specificity</a:t>
            </a:r>
            <a:r>
              <a:rPr lang="fr-FR" dirty="0"/>
              <a:t>, 51% NPV, and 100% PPV. </a:t>
            </a:r>
          </a:p>
          <a:p>
            <a:endParaRPr lang="fr-FR" dirty="0"/>
          </a:p>
          <a:p>
            <a:r>
              <a:rPr lang="fr-FR" b="1" dirty="0"/>
              <a:t>Conclusions</a:t>
            </a:r>
            <a:r>
              <a:rPr lang="fr-FR" dirty="0"/>
              <a:t>: </a:t>
            </a:r>
            <a:r>
              <a:rPr lang="fr-FR" dirty="0" err="1"/>
              <a:t>Impaired</a:t>
            </a:r>
            <a:r>
              <a:rPr lang="fr-FR" dirty="0"/>
              <a:t> glucose </a:t>
            </a:r>
            <a:r>
              <a:rPr lang="fr-FR" dirty="0" err="1"/>
              <a:t>metabolism</a:t>
            </a:r>
            <a:r>
              <a:rPr lang="fr-FR" dirty="0"/>
              <a:t> </a:t>
            </a:r>
            <a:r>
              <a:rPr lang="fr-FR" dirty="0" err="1"/>
              <a:t>is</a:t>
            </a:r>
            <a:r>
              <a:rPr lang="fr-FR" dirty="0"/>
              <a:t> a </a:t>
            </a:r>
            <a:r>
              <a:rPr lang="fr-FR" dirty="0" err="1"/>
              <a:t>frequent</a:t>
            </a:r>
            <a:r>
              <a:rPr lang="fr-FR" dirty="0"/>
              <a:t> </a:t>
            </a:r>
            <a:r>
              <a:rPr lang="fr-FR" dirty="0" err="1"/>
              <a:t>finding</a:t>
            </a:r>
            <a:r>
              <a:rPr lang="fr-FR" dirty="0"/>
              <a:t> in HTR. </a:t>
            </a:r>
            <a:r>
              <a:rPr lang="fr-FR" dirty="0" err="1"/>
              <a:t>Exhaled</a:t>
            </a:r>
            <a:r>
              <a:rPr lang="fr-FR" dirty="0"/>
              <a:t> </a:t>
            </a:r>
            <a:r>
              <a:rPr lang="fr-FR" dirty="0" err="1"/>
              <a:t>breath</a:t>
            </a:r>
            <a:r>
              <a:rPr lang="fr-FR" dirty="0"/>
              <a:t> </a:t>
            </a:r>
            <a:r>
              <a:rPr lang="fr-FR" dirty="0" err="1"/>
              <a:t>analysis</a:t>
            </a:r>
            <a:r>
              <a:rPr lang="fr-FR" dirty="0"/>
              <a:t> </a:t>
            </a:r>
            <a:r>
              <a:rPr lang="fr-FR" dirty="0" err="1"/>
              <a:t>using</a:t>
            </a:r>
            <a:r>
              <a:rPr lang="fr-FR" dirty="0"/>
              <a:t> </a:t>
            </a:r>
            <a:r>
              <a:rPr lang="fr-FR" dirty="0" err="1"/>
              <a:t>eNose</a:t>
            </a:r>
            <a:r>
              <a:rPr lang="fr-FR" dirty="0"/>
              <a:t> </a:t>
            </a:r>
            <a:r>
              <a:rPr lang="fr-FR" dirty="0" err="1"/>
              <a:t>technology</a:t>
            </a:r>
            <a:r>
              <a:rPr lang="fr-FR" dirty="0"/>
              <a:t> has the </a:t>
            </a:r>
            <a:r>
              <a:rPr lang="fr-FR" dirty="0" err="1"/>
              <a:t>potential</a:t>
            </a:r>
            <a:r>
              <a:rPr lang="fr-FR" dirty="0"/>
              <a:t> to non-</a:t>
            </a:r>
            <a:r>
              <a:rPr lang="fr-FR" dirty="0" err="1"/>
              <a:t>invasively</a:t>
            </a:r>
            <a:r>
              <a:rPr lang="fr-FR" dirty="0"/>
              <a:t> monitor and </a:t>
            </a:r>
            <a:r>
              <a:rPr lang="fr-FR" dirty="0" err="1"/>
              <a:t>identify</a:t>
            </a:r>
            <a:r>
              <a:rPr lang="fr-FR" dirty="0"/>
              <a:t> patients at </a:t>
            </a:r>
            <a:r>
              <a:rPr lang="fr-FR" dirty="0" err="1"/>
              <a:t>risk</a:t>
            </a:r>
            <a:r>
              <a:rPr lang="fr-FR" dirty="0"/>
              <a:t> for IGT in addition to </a:t>
            </a:r>
            <a:r>
              <a:rPr lang="fr-FR" dirty="0" err="1"/>
              <a:t>clinical</a:t>
            </a:r>
            <a:r>
              <a:rPr lang="fr-FR" dirty="0"/>
              <a:t> </a:t>
            </a:r>
            <a:r>
              <a:rPr lang="fr-FR" dirty="0" err="1"/>
              <a:t>parameters</a:t>
            </a:r>
            <a:r>
              <a:rPr lang="fr-FR" dirty="0"/>
              <a:t> and </a:t>
            </a:r>
            <a:r>
              <a:rPr lang="fr-FR" dirty="0" err="1"/>
              <a:t>may</a:t>
            </a:r>
            <a:r>
              <a:rPr lang="fr-FR" dirty="0"/>
              <a:t> serve as an alternative for OGTT </a:t>
            </a:r>
            <a:r>
              <a:rPr lang="fr-FR" dirty="0" err="1"/>
              <a:t>given</a:t>
            </a:r>
            <a:r>
              <a:rPr lang="fr-FR" dirty="0"/>
              <a:t> </a:t>
            </a:r>
            <a:r>
              <a:rPr lang="fr-FR" dirty="0" err="1"/>
              <a:t>its</a:t>
            </a:r>
            <a:r>
              <a:rPr lang="fr-FR" dirty="0"/>
              <a:t> high PPV and </a:t>
            </a:r>
            <a:r>
              <a:rPr lang="fr-FR" dirty="0" err="1"/>
              <a:t>specificity</a:t>
            </a:r>
            <a:r>
              <a:rPr lang="fr-FR" dirty="0"/>
              <a:t>. </a:t>
            </a:r>
            <a:r>
              <a:rPr lang="fr-FR" dirty="0" err="1"/>
              <a:t>Additionally</a:t>
            </a:r>
            <a:r>
              <a:rPr lang="fr-FR" dirty="0"/>
              <a:t>, </a:t>
            </a:r>
            <a:r>
              <a:rPr lang="fr-FR" dirty="0" err="1"/>
              <a:t>eNose</a:t>
            </a:r>
            <a:r>
              <a:rPr lang="fr-FR" dirty="0"/>
              <a:t> </a:t>
            </a:r>
            <a:r>
              <a:rPr lang="fr-FR" dirty="0" err="1"/>
              <a:t>technology’s</a:t>
            </a:r>
            <a:r>
              <a:rPr lang="fr-FR" dirty="0"/>
              <a:t> </a:t>
            </a:r>
            <a:r>
              <a:rPr lang="fr-FR" dirty="0" err="1"/>
              <a:t>rapid</a:t>
            </a:r>
            <a:r>
              <a:rPr lang="fr-FR" dirty="0"/>
              <a:t> point-of-care application </a:t>
            </a:r>
            <a:r>
              <a:rPr lang="fr-FR" dirty="0" err="1"/>
              <a:t>allows</a:t>
            </a:r>
            <a:r>
              <a:rPr lang="fr-FR" dirty="0"/>
              <a:t> for </a:t>
            </a:r>
            <a:r>
              <a:rPr lang="fr-FR" dirty="0" err="1"/>
              <a:t>subsequent</a:t>
            </a:r>
            <a:r>
              <a:rPr lang="fr-FR" dirty="0"/>
              <a:t> OGTT </a:t>
            </a:r>
            <a:r>
              <a:rPr lang="fr-FR" dirty="0" err="1"/>
              <a:t>testing</a:t>
            </a:r>
            <a:r>
              <a:rPr lang="fr-FR" dirty="0"/>
              <a:t> if </a:t>
            </a:r>
            <a:r>
              <a:rPr lang="fr-FR" dirty="0" err="1"/>
              <a:t>its</a:t>
            </a:r>
            <a:r>
              <a:rPr lang="fr-FR" dirty="0"/>
              <a:t> </a:t>
            </a:r>
            <a:r>
              <a:rPr lang="fr-FR" dirty="0" err="1"/>
              <a:t>results</a:t>
            </a:r>
            <a:r>
              <a:rPr lang="fr-FR" dirty="0"/>
              <a:t> are </a:t>
            </a:r>
            <a:r>
              <a:rPr lang="fr-FR" dirty="0" err="1"/>
              <a:t>inconclusive</a:t>
            </a:r>
            <a:r>
              <a:rPr lang="fr-FR" dirty="0"/>
              <a:t>. </a:t>
            </a:r>
            <a:r>
              <a:rPr lang="fr-FR" dirty="0" err="1"/>
              <a:t>However</a:t>
            </a:r>
            <a:r>
              <a:rPr lang="fr-FR" dirty="0"/>
              <a:t>, </a:t>
            </a:r>
            <a:r>
              <a:rPr lang="fr-FR" dirty="0" err="1"/>
              <a:t>further</a:t>
            </a:r>
            <a:r>
              <a:rPr lang="fr-FR" dirty="0"/>
              <a:t> validation in </a:t>
            </a:r>
            <a:r>
              <a:rPr lang="fr-FR" dirty="0" err="1"/>
              <a:t>larger</a:t>
            </a:r>
            <a:r>
              <a:rPr lang="fr-FR" dirty="0"/>
              <a:t> </a:t>
            </a:r>
            <a:r>
              <a:rPr lang="fr-FR" dirty="0" err="1"/>
              <a:t>cohorts</a:t>
            </a:r>
            <a:r>
              <a:rPr lang="fr-FR" dirty="0"/>
              <a:t> </a:t>
            </a:r>
            <a:r>
              <a:rPr lang="fr-FR" dirty="0" err="1"/>
              <a:t>is</a:t>
            </a:r>
            <a:r>
              <a:rPr lang="fr-FR" dirty="0"/>
              <a:t> </a:t>
            </a:r>
            <a:r>
              <a:rPr lang="fr-FR" dirty="0" err="1"/>
              <a:t>necessary</a:t>
            </a:r>
            <a:r>
              <a:rPr lang="fr-FR" dirty="0"/>
              <a:t> to </a:t>
            </a:r>
            <a:r>
              <a:rPr lang="fr-FR" dirty="0" err="1"/>
              <a:t>confirm</a:t>
            </a:r>
            <a:r>
              <a:rPr lang="fr-FR" dirty="0"/>
              <a:t> </a:t>
            </a:r>
            <a:r>
              <a:rPr lang="fr-FR" dirty="0" err="1"/>
              <a:t>its</a:t>
            </a:r>
            <a:r>
              <a:rPr lang="fr-FR" dirty="0"/>
              <a:t> </a:t>
            </a:r>
            <a:r>
              <a:rPr lang="fr-FR" dirty="0" err="1"/>
              <a:t>effectiveness</a:t>
            </a:r>
            <a:r>
              <a:rPr lang="fr-FR" dirty="0"/>
              <a:t> as a replacement screening </a:t>
            </a:r>
            <a:r>
              <a:rPr lang="fr-FR" dirty="0" err="1"/>
              <a:t>tool</a:t>
            </a:r>
            <a:r>
              <a:rPr lang="fr-FR" dirty="0"/>
              <a:t> for OGTT.</a:t>
            </a:r>
          </a:p>
        </p:txBody>
      </p:sp>
      <p:sp>
        <p:nvSpPr>
          <p:cNvPr id="4" name="Espace réservé du numéro de diapositive 3">
            <a:extLst>
              <a:ext uri="{FF2B5EF4-FFF2-40B4-BE49-F238E27FC236}">
                <a16:creationId xmlns:a16="http://schemas.microsoft.com/office/drawing/2014/main" id="{B3999761-83C8-0CD7-FFCB-8DDD5BD220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1651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D5F81-09DE-056C-6E07-C145F5B119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453AFE-BF5E-9858-7D33-B960140F05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10B1CA-B518-CD81-8B36-443AAF3BFF28}"/>
              </a:ext>
            </a:extLst>
          </p:cNvPr>
          <p:cNvSpPr>
            <a:spLocks noGrp="1"/>
          </p:cNvSpPr>
          <p:nvPr>
            <p:ph type="body" idx="1"/>
          </p:nvPr>
        </p:nvSpPr>
        <p:spPr/>
        <p:txBody>
          <a:bodyPr/>
          <a:lstStyle/>
          <a:p>
            <a:r>
              <a:rPr lang="fr-FR" b="0" i="1" dirty="0" err="1">
                <a:latin typeface="+mn-lt"/>
              </a:rPr>
              <a:t>Abbreviations</a:t>
            </a:r>
            <a:r>
              <a:rPr lang="fr-FR" b="0" i="1" dirty="0">
                <a:latin typeface="+mn-lt"/>
              </a:rPr>
              <a:t>: PTDM, </a:t>
            </a:r>
            <a:r>
              <a:rPr lang="en-US" sz="1200" b="0" i="1" dirty="0">
                <a:latin typeface="+mn-lt"/>
                <a:cs typeface="Arial" panose="020B0604020202020204" pitchFamily="34" charset="0"/>
              </a:rPr>
              <a:t>Post-transplant diabetes mellitus; HTR, Heart transplant recipients;  OGTT, Oral glucose tolerance test; IGT, Impaired glucose tolerance; HTX, Heart transplantation; AUROC, </a:t>
            </a:r>
            <a:r>
              <a:rPr lang="en-US" b="0" i="1" dirty="0">
                <a:latin typeface="+mn-lt"/>
              </a:rPr>
              <a:t>Area Under the Receiver Operating Characteristic curve; PPV, </a:t>
            </a:r>
            <a:r>
              <a:rPr lang="fr-FR" b="0" i="1" dirty="0">
                <a:latin typeface="+mn-lt"/>
              </a:rPr>
              <a:t>Positive </a:t>
            </a:r>
            <a:r>
              <a:rPr lang="fr-FR" b="0" i="1" dirty="0" err="1">
                <a:latin typeface="+mn-lt"/>
              </a:rPr>
              <a:t>Predictive</a:t>
            </a:r>
            <a:r>
              <a:rPr lang="fr-FR" b="0" i="1" dirty="0">
                <a:latin typeface="+mn-lt"/>
              </a:rPr>
              <a:t> Value; NPV, </a:t>
            </a:r>
            <a:r>
              <a:rPr lang="fr-FR" b="0" i="1" dirty="0" err="1">
                <a:latin typeface="+mn-lt"/>
              </a:rPr>
              <a:t>Negative</a:t>
            </a:r>
            <a:r>
              <a:rPr lang="fr-FR" b="0" i="1" dirty="0">
                <a:latin typeface="+mn-lt"/>
              </a:rPr>
              <a:t> </a:t>
            </a:r>
            <a:r>
              <a:rPr lang="fr-FR" b="0" i="1" dirty="0" err="1">
                <a:latin typeface="+mn-lt"/>
              </a:rPr>
              <a:t>Predictive</a:t>
            </a:r>
            <a:r>
              <a:rPr lang="fr-FR" b="0" i="1" dirty="0">
                <a:latin typeface="+mn-lt"/>
              </a:rPr>
              <a:t> Value.</a:t>
            </a:r>
          </a:p>
          <a:p>
            <a:endParaRPr lang="fr-FR" b="1" dirty="0"/>
          </a:p>
          <a:p>
            <a:r>
              <a:rPr lang="fr-FR" b="1" dirty="0"/>
              <a:t>Reference </a:t>
            </a:r>
            <a:r>
              <a:rPr lang="fr-FR" b="1" dirty="0" err="1"/>
              <a:t>Number</a:t>
            </a:r>
            <a:r>
              <a:rPr lang="fr-FR" b="1" dirty="0"/>
              <a:t>: 2155 </a:t>
            </a:r>
          </a:p>
          <a:p>
            <a:r>
              <a:rPr lang="fr-FR" b="1" dirty="0" err="1"/>
              <a:t>Electronic</a:t>
            </a:r>
            <a:r>
              <a:rPr lang="fr-FR" b="1" dirty="0"/>
              <a:t> </a:t>
            </a:r>
            <a:r>
              <a:rPr lang="fr-FR" b="1" dirty="0" err="1"/>
              <a:t>Nose</a:t>
            </a:r>
            <a:r>
              <a:rPr lang="fr-FR" b="1" dirty="0"/>
              <a:t> for </a:t>
            </a:r>
            <a:r>
              <a:rPr lang="fr-FR" b="1" dirty="0" err="1"/>
              <a:t>Detecting</a:t>
            </a:r>
            <a:r>
              <a:rPr lang="fr-FR" b="1" dirty="0"/>
              <a:t> </a:t>
            </a:r>
            <a:r>
              <a:rPr lang="fr-FR" b="1" dirty="0" err="1"/>
              <a:t>Impaired</a:t>
            </a:r>
            <a:r>
              <a:rPr lang="fr-FR" b="1" dirty="0"/>
              <a:t> Glucose </a:t>
            </a:r>
            <a:r>
              <a:rPr lang="fr-FR" b="1" dirty="0" err="1"/>
              <a:t>Metabolism</a:t>
            </a:r>
            <a:r>
              <a:rPr lang="fr-FR" b="1" dirty="0"/>
              <a:t> in </a:t>
            </a:r>
            <a:r>
              <a:rPr lang="fr-FR" b="1" dirty="0" err="1"/>
              <a:t>Heart</a:t>
            </a:r>
            <a:r>
              <a:rPr lang="fr-FR" b="1" dirty="0"/>
              <a:t> Transplant </a:t>
            </a:r>
            <a:r>
              <a:rPr lang="fr-FR" b="1" dirty="0" err="1"/>
              <a:t>Recipients</a:t>
            </a:r>
            <a:r>
              <a:rPr lang="fr-FR" b="1" dirty="0"/>
              <a:t> </a:t>
            </a:r>
          </a:p>
          <a:p>
            <a:endParaRPr lang="fr-FR" b="1" dirty="0"/>
          </a:p>
          <a:p>
            <a:r>
              <a:rPr lang="fr-FR" b="1" dirty="0" err="1"/>
              <a:t>Nynke</a:t>
            </a:r>
            <a:r>
              <a:rPr lang="fr-FR" b="1" dirty="0"/>
              <a:t> Wijbenga</a:t>
            </a:r>
            <a:r>
              <a:rPr lang="fr-FR" b="1" baseline="30000" dirty="0"/>
              <a:t>1, 2, 3</a:t>
            </a:r>
            <a:r>
              <a:rPr lang="fr-FR" b="1" dirty="0"/>
              <a:t>, </a:t>
            </a:r>
            <a:r>
              <a:rPr lang="fr-FR" b="1" dirty="0" err="1"/>
              <a:t>Annelot</a:t>
            </a:r>
            <a:r>
              <a:rPr lang="fr-FR" b="1" dirty="0"/>
              <a:t> Muntinga</a:t>
            </a:r>
            <a:r>
              <a:rPr lang="fr-FR" b="1" baseline="30000" dirty="0"/>
              <a:t>1, 3</a:t>
            </a:r>
            <a:r>
              <a:rPr lang="fr-FR" b="1" dirty="0"/>
              <a:t>, Marleen Goedendorp-Sluimer</a:t>
            </a:r>
            <a:r>
              <a:rPr lang="fr-FR" b="1" baseline="30000" dirty="0"/>
              <a:t>2, 3</a:t>
            </a:r>
            <a:r>
              <a:rPr lang="fr-FR" b="1" dirty="0"/>
              <a:t>, </a:t>
            </a:r>
            <a:r>
              <a:rPr lang="fr-FR" b="1" dirty="0" err="1"/>
              <a:t>Britt</a:t>
            </a:r>
            <a:r>
              <a:rPr lang="fr-FR" b="1" dirty="0"/>
              <a:t> C.J. van Dijk</a:t>
            </a:r>
            <a:r>
              <a:rPr lang="fr-FR" b="1" baseline="30000" dirty="0"/>
              <a:t>2, 3</a:t>
            </a:r>
            <a:r>
              <a:rPr lang="fr-FR" b="1" dirty="0"/>
              <a:t>, Stefan Roest</a:t>
            </a:r>
            <a:r>
              <a:rPr lang="fr-FR" b="1" baseline="30000" dirty="0"/>
              <a:t>2, 3</a:t>
            </a:r>
            <a:r>
              <a:rPr lang="fr-FR" b="1" dirty="0"/>
              <a:t>, Jasper J. Brugts</a:t>
            </a:r>
            <a:r>
              <a:rPr lang="fr-FR" b="1" baseline="30000" dirty="0"/>
              <a:t>2, 3</a:t>
            </a:r>
            <a:r>
              <a:rPr lang="fr-FR" b="1" dirty="0"/>
              <a:t>, Kadir Caliskan</a:t>
            </a:r>
            <a:r>
              <a:rPr lang="fr-FR" b="1" baseline="30000" dirty="0"/>
              <a:t>2, 3</a:t>
            </a:r>
            <a:r>
              <a:rPr lang="fr-FR" b="1" dirty="0"/>
              <a:t>, Alina A. Constantinescu</a:t>
            </a:r>
            <a:r>
              <a:rPr lang="fr-FR" b="1" baseline="30000" dirty="0"/>
              <a:t>2, 3</a:t>
            </a:r>
            <a:r>
              <a:rPr lang="fr-FR" b="1" dirty="0"/>
              <a:t>, Daniel Bos</a:t>
            </a:r>
            <a:r>
              <a:rPr lang="fr-FR" b="1" baseline="30000" dirty="0"/>
              <a:t>4, 5</a:t>
            </a:r>
            <a:r>
              <a:rPr lang="fr-FR" b="1" dirty="0"/>
              <a:t>, </a:t>
            </a:r>
            <a:r>
              <a:rPr lang="fr-FR" b="1" dirty="0" err="1"/>
              <a:t>Merel</a:t>
            </a:r>
            <a:r>
              <a:rPr lang="fr-FR" b="1" dirty="0"/>
              <a:t> Hellemons</a:t>
            </a:r>
            <a:r>
              <a:rPr lang="fr-FR" b="1" baseline="30000" dirty="0"/>
              <a:t>1, 3</a:t>
            </a:r>
            <a:r>
              <a:rPr lang="fr-FR" b="1" dirty="0"/>
              <a:t>, Olivier Manintveld</a:t>
            </a:r>
            <a:r>
              <a:rPr lang="fr-FR" b="1" baseline="30000" dirty="0"/>
              <a:t>2, 3</a:t>
            </a:r>
            <a:endParaRPr lang="fr-FR" b="1" dirty="0"/>
          </a:p>
          <a:p>
            <a:endParaRPr lang="fr-FR" dirty="0"/>
          </a:p>
          <a:p>
            <a:r>
              <a:rPr lang="fr-FR" i="1" baseline="30000" dirty="0"/>
              <a:t>1</a:t>
            </a:r>
            <a:r>
              <a:rPr lang="fr-FR" i="1" dirty="0"/>
              <a:t>Erasmus </a:t>
            </a:r>
            <a:r>
              <a:rPr lang="fr-FR" i="1" dirty="0" err="1"/>
              <a:t>University</a:t>
            </a:r>
            <a:r>
              <a:rPr lang="fr-FR" i="1" dirty="0"/>
              <a:t> </a:t>
            </a:r>
            <a:r>
              <a:rPr lang="fr-FR" i="1" dirty="0" err="1"/>
              <a:t>Medical</a:t>
            </a:r>
            <a:r>
              <a:rPr lang="fr-FR" i="1" dirty="0"/>
              <a:t> Center, </a:t>
            </a:r>
            <a:r>
              <a:rPr lang="fr-FR" i="1" dirty="0" err="1"/>
              <a:t>Respiratory</a:t>
            </a:r>
            <a:r>
              <a:rPr lang="fr-FR" i="1" dirty="0"/>
              <a:t> </a:t>
            </a:r>
            <a:r>
              <a:rPr lang="fr-FR" i="1" dirty="0" err="1"/>
              <a:t>Medicine</a:t>
            </a:r>
            <a:r>
              <a:rPr lang="fr-FR" i="1" dirty="0"/>
              <a:t>, Rotterdam, </a:t>
            </a:r>
            <a:r>
              <a:rPr lang="fr-FR" i="1" baseline="30000" dirty="0"/>
              <a:t>2</a:t>
            </a:r>
            <a:r>
              <a:rPr lang="fr-FR" i="1" dirty="0"/>
              <a:t>Erasmus </a:t>
            </a:r>
            <a:r>
              <a:rPr lang="fr-FR" i="1" dirty="0" err="1"/>
              <a:t>University</a:t>
            </a:r>
            <a:r>
              <a:rPr lang="fr-FR" i="1" dirty="0"/>
              <a:t> </a:t>
            </a:r>
            <a:r>
              <a:rPr lang="fr-FR" i="1" dirty="0" err="1"/>
              <a:t>Medical</a:t>
            </a:r>
            <a:r>
              <a:rPr lang="fr-FR" i="1" dirty="0"/>
              <a:t> Center, </a:t>
            </a:r>
            <a:r>
              <a:rPr lang="fr-FR" i="1" dirty="0" err="1"/>
              <a:t>Department</a:t>
            </a:r>
            <a:r>
              <a:rPr lang="fr-FR" i="1" dirty="0"/>
              <a:t> of </a:t>
            </a:r>
            <a:r>
              <a:rPr lang="fr-FR" i="1" dirty="0" err="1"/>
              <a:t>Cardiology</a:t>
            </a:r>
            <a:r>
              <a:rPr lang="fr-FR" i="1" dirty="0"/>
              <a:t>, Rotterdam, </a:t>
            </a:r>
            <a:r>
              <a:rPr lang="fr-FR" i="1" baseline="30000" dirty="0"/>
              <a:t>3</a:t>
            </a:r>
            <a:r>
              <a:rPr lang="fr-FR" i="1" dirty="0"/>
              <a:t>Erasmus </a:t>
            </a:r>
            <a:r>
              <a:rPr lang="fr-FR" i="1" dirty="0" err="1"/>
              <a:t>University</a:t>
            </a:r>
            <a:r>
              <a:rPr lang="fr-FR" i="1" dirty="0"/>
              <a:t> </a:t>
            </a:r>
            <a:r>
              <a:rPr lang="fr-FR" i="1" dirty="0" err="1"/>
              <a:t>Medical</a:t>
            </a:r>
            <a:r>
              <a:rPr lang="fr-FR" i="1" dirty="0"/>
              <a:t> Center, Erasmus MC Transplant Institute, Rotterdam, </a:t>
            </a:r>
            <a:r>
              <a:rPr lang="fr-FR" i="1" baseline="30000" dirty="0"/>
              <a:t>4</a:t>
            </a:r>
            <a:r>
              <a:rPr lang="fr-FR" i="1" dirty="0"/>
              <a:t>Erasmus </a:t>
            </a:r>
            <a:r>
              <a:rPr lang="fr-FR" i="1" dirty="0" err="1"/>
              <a:t>University</a:t>
            </a:r>
            <a:r>
              <a:rPr lang="fr-FR" i="1" dirty="0"/>
              <a:t> </a:t>
            </a:r>
            <a:r>
              <a:rPr lang="fr-FR" i="1" dirty="0" err="1"/>
              <a:t>Medical</a:t>
            </a:r>
            <a:r>
              <a:rPr lang="fr-FR" i="1" dirty="0"/>
              <a:t> Center, </a:t>
            </a:r>
            <a:r>
              <a:rPr lang="fr-FR" i="1" dirty="0" err="1"/>
              <a:t>Department</a:t>
            </a:r>
            <a:r>
              <a:rPr lang="fr-FR" i="1" dirty="0"/>
              <a:t> of </a:t>
            </a:r>
            <a:r>
              <a:rPr lang="fr-FR" i="1" dirty="0" err="1"/>
              <a:t>Radiology</a:t>
            </a:r>
            <a:r>
              <a:rPr lang="fr-FR" i="1" dirty="0"/>
              <a:t> &amp; </a:t>
            </a:r>
            <a:r>
              <a:rPr lang="fr-FR" i="1" dirty="0" err="1"/>
              <a:t>Nuclear</a:t>
            </a:r>
            <a:r>
              <a:rPr lang="fr-FR" i="1" dirty="0"/>
              <a:t> </a:t>
            </a:r>
            <a:r>
              <a:rPr lang="fr-FR" i="1" dirty="0" err="1"/>
              <a:t>Medicine</a:t>
            </a:r>
            <a:r>
              <a:rPr lang="fr-FR" i="1" dirty="0"/>
              <a:t>, Rotterdam, </a:t>
            </a:r>
            <a:r>
              <a:rPr lang="fr-FR" i="1" baseline="30000" dirty="0"/>
              <a:t>5</a:t>
            </a:r>
            <a:r>
              <a:rPr lang="fr-FR" i="1" dirty="0"/>
              <a:t>Erasmus </a:t>
            </a:r>
            <a:r>
              <a:rPr lang="fr-FR" i="1" dirty="0" err="1"/>
              <a:t>University</a:t>
            </a:r>
            <a:r>
              <a:rPr lang="fr-FR" i="1" dirty="0"/>
              <a:t> </a:t>
            </a:r>
            <a:r>
              <a:rPr lang="fr-FR" i="1" dirty="0" err="1"/>
              <a:t>Medical</a:t>
            </a:r>
            <a:r>
              <a:rPr lang="fr-FR" i="1" dirty="0"/>
              <a:t> Center, </a:t>
            </a:r>
            <a:r>
              <a:rPr lang="fr-FR" i="1" dirty="0" err="1"/>
              <a:t>Department</a:t>
            </a:r>
            <a:r>
              <a:rPr lang="fr-FR" i="1" dirty="0"/>
              <a:t> of </a:t>
            </a:r>
            <a:r>
              <a:rPr lang="fr-FR" i="1" dirty="0" err="1"/>
              <a:t>Epidemiology</a:t>
            </a:r>
            <a:r>
              <a:rPr lang="fr-FR" i="1" dirty="0"/>
              <a:t>, Rotterdam </a:t>
            </a:r>
          </a:p>
          <a:p>
            <a:endParaRPr lang="fr-FR" dirty="0"/>
          </a:p>
          <a:p>
            <a:r>
              <a:rPr lang="fr-FR" b="1" dirty="0"/>
              <a:t>Background</a:t>
            </a:r>
            <a:r>
              <a:rPr lang="fr-FR" dirty="0"/>
              <a:t>: Post-transplant </a:t>
            </a:r>
            <a:r>
              <a:rPr lang="fr-FR" dirty="0" err="1"/>
              <a:t>diabetes</a:t>
            </a:r>
            <a:r>
              <a:rPr lang="fr-FR" dirty="0"/>
              <a:t> </a:t>
            </a:r>
            <a:r>
              <a:rPr lang="fr-FR" dirty="0" err="1"/>
              <a:t>mellitus</a:t>
            </a:r>
            <a:r>
              <a:rPr lang="fr-FR" dirty="0"/>
              <a:t> (PTDM) affects 34% of </a:t>
            </a:r>
            <a:r>
              <a:rPr lang="fr-FR" dirty="0" err="1"/>
              <a:t>heart</a:t>
            </a:r>
            <a:r>
              <a:rPr lang="fr-FR" dirty="0"/>
              <a:t> transplant </a:t>
            </a:r>
            <a:r>
              <a:rPr lang="fr-FR" dirty="0" err="1"/>
              <a:t>recipients</a:t>
            </a:r>
            <a:r>
              <a:rPr lang="fr-FR" dirty="0"/>
              <a:t> (HTR) </a:t>
            </a:r>
            <a:r>
              <a:rPr lang="fr-FR" dirty="0" err="1"/>
              <a:t>within</a:t>
            </a:r>
            <a:r>
              <a:rPr lang="fr-FR" dirty="0"/>
              <a:t> 5 </a:t>
            </a:r>
            <a:r>
              <a:rPr lang="fr-FR" dirty="0" err="1"/>
              <a:t>years</a:t>
            </a:r>
            <a:r>
              <a:rPr lang="fr-FR" dirty="0"/>
              <a:t> and </a:t>
            </a:r>
            <a:r>
              <a:rPr lang="fr-FR" dirty="0" err="1"/>
              <a:t>increases</a:t>
            </a:r>
            <a:r>
              <a:rPr lang="fr-FR" dirty="0"/>
              <a:t> the </a:t>
            </a:r>
            <a:r>
              <a:rPr lang="fr-FR" dirty="0" err="1"/>
              <a:t>risk</a:t>
            </a:r>
            <a:r>
              <a:rPr lang="fr-FR" dirty="0"/>
              <a:t> of adverse </a:t>
            </a:r>
            <a:r>
              <a:rPr lang="fr-FR" dirty="0" err="1"/>
              <a:t>outcomes</a:t>
            </a:r>
            <a:r>
              <a:rPr lang="fr-FR" dirty="0"/>
              <a:t>. </a:t>
            </a:r>
            <a:r>
              <a:rPr lang="fr-FR" dirty="0" err="1"/>
              <a:t>While</a:t>
            </a:r>
            <a:r>
              <a:rPr lang="fr-FR" dirty="0"/>
              <a:t> the oral glucose </a:t>
            </a:r>
            <a:r>
              <a:rPr lang="fr-FR" dirty="0" err="1"/>
              <a:t>tolerance</a:t>
            </a:r>
            <a:r>
              <a:rPr lang="fr-FR" dirty="0"/>
              <a:t> test (OGTT) </a:t>
            </a:r>
            <a:r>
              <a:rPr lang="fr-FR" dirty="0" err="1"/>
              <a:t>is</a:t>
            </a:r>
            <a:r>
              <a:rPr lang="fr-FR" dirty="0"/>
              <a:t> the </a:t>
            </a:r>
            <a:r>
              <a:rPr lang="fr-FR" dirty="0" err="1"/>
              <a:t>preferred</a:t>
            </a:r>
            <a:r>
              <a:rPr lang="fr-FR" dirty="0"/>
              <a:t> screening </a:t>
            </a:r>
            <a:r>
              <a:rPr lang="fr-FR" dirty="0" err="1"/>
              <a:t>method</a:t>
            </a:r>
            <a:r>
              <a:rPr lang="fr-FR" dirty="0"/>
              <a:t> for </a:t>
            </a:r>
            <a:r>
              <a:rPr lang="fr-FR" dirty="0" err="1"/>
              <a:t>prediabetes</a:t>
            </a:r>
            <a:r>
              <a:rPr lang="fr-FR" dirty="0"/>
              <a:t> and </a:t>
            </a:r>
            <a:r>
              <a:rPr lang="fr-FR" dirty="0" err="1"/>
              <a:t>diabetes</a:t>
            </a:r>
            <a:r>
              <a:rPr lang="fr-FR" dirty="0"/>
              <a:t>, </a:t>
            </a:r>
            <a:r>
              <a:rPr lang="fr-FR" dirty="0" err="1"/>
              <a:t>it</a:t>
            </a:r>
            <a:r>
              <a:rPr lang="fr-FR" dirty="0"/>
              <a:t> </a:t>
            </a:r>
            <a:r>
              <a:rPr lang="fr-FR" dirty="0" err="1"/>
              <a:t>is</a:t>
            </a:r>
            <a:r>
              <a:rPr lang="fr-FR" dirty="0"/>
              <a:t> time intensive and </a:t>
            </a:r>
            <a:r>
              <a:rPr lang="fr-FR" dirty="0" err="1"/>
              <a:t>burdensome</a:t>
            </a:r>
            <a:r>
              <a:rPr lang="fr-FR" dirty="0"/>
              <a:t>. </a:t>
            </a:r>
            <a:r>
              <a:rPr lang="fr-FR" dirty="0" err="1"/>
              <a:t>We</a:t>
            </a:r>
            <a:r>
              <a:rPr lang="fr-FR" dirty="0"/>
              <a:t> </a:t>
            </a:r>
            <a:r>
              <a:rPr lang="fr-FR" dirty="0" err="1"/>
              <a:t>evaluated</a:t>
            </a:r>
            <a:r>
              <a:rPr lang="fr-FR" dirty="0"/>
              <a:t> the diagnostic </a:t>
            </a:r>
            <a:r>
              <a:rPr lang="fr-FR" dirty="0" err="1"/>
              <a:t>accuracy</a:t>
            </a:r>
            <a:r>
              <a:rPr lang="fr-FR" dirty="0"/>
              <a:t> of </a:t>
            </a:r>
            <a:r>
              <a:rPr lang="fr-FR" dirty="0" err="1"/>
              <a:t>exhaled</a:t>
            </a:r>
            <a:r>
              <a:rPr lang="fr-FR" dirty="0"/>
              <a:t> </a:t>
            </a:r>
            <a:r>
              <a:rPr lang="fr-FR" dirty="0" err="1"/>
              <a:t>breath</a:t>
            </a:r>
            <a:r>
              <a:rPr lang="fr-FR" dirty="0"/>
              <a:t> </a:t>
            </a:r>
            <a:r>
              <a:rPr lang="fr-FR" dirty="0" err="1"/>
              <a:t>analysis</a:t>
            </a:r>
            <a:r>
              <a:rPr lang="fr-FR" dirty="0"/>
              <a:t> </a:t>
            </a:r>
            <a:r>
              <a:rPr lang="fr-FR" dirty="0" err="1"/>
              <a:t>using</a:t>
            </a:r>
            <a:r>
              <a:rPr lang="fr-FR" dirty="0"/>
              <a:t> an </a:t>
            </a:r>
            <a:r>
              <a:rPr lang="fr-FR" dirty="0" err="1"/>
              <a:t>electronic</a:t>
            </a:r>
            <a:r>
              <a:rPr lang="fr-FR" dirty="0"/>
              <a:t> </a:t>
            </a:r>
            <a:r>
              <a:rPr lang="fr-FR" dirty="0" err="1"/>
              <a:t>nose</a:t>
            </a:r>
            <a:r>
              <a:rPr lang="fr-FR" dirty="0"/>
              <a:t> (</a:t>
            </a:r>
            <a:r>
              <a:rPr lang="fr-FR" dirty="0" err="1"/>
              <a:t>eNose</a:t>
            </a:r>
            <a:r>
              <a:rPr lang="fr-FR" dirty="0"/>
              <a:t>) as a </a:t>
            </a:r>
            <a:r>
              <a:rPr lang="fr-FR" dirty="0" err="1"/>
              <a:t>potential</a:t>
            </a:r>
            <a:r>
              <a:rPr lang="fr-FR" dirty="0"/>
              <a:t> alternative to </a:t>
            </a:r>
            <a:r>
              <a:rPr lang="fr-FR" dirty="0" err="1"/>
              <a:t>detect</a:t>
            </a:r>
            <a:r>
              <a:rPr lang="fr-FR" dirty="0"/>
              <a:t> </a:t>
            </a:r>
            <a:r>
              <a:rPr lang="fr-FR" dirty="0" err="1"/>
              <a:t>impaired</a:t>
            </a:r>
            <a:r>
              <a:rPr lang="fr-FR" dirty="0"/>
              <a:t> glucose </a:t>
            </a:r>
            <a:r>
              <a:rPr lang="fr-FR" dirty="0" err="1"/>
              <a:t>tolerance</a:t>
            </a:r>
            <a:r>
              <a:rPr lang="fr-FR" dirty="0"/>
              <a:t> (IGT). </a:t>
            </a:r>
          </a:p>
          <a:p>
            <a:endParaRPr lang="fr-FR" dirty="0"/>
          </a:p>
          <a:p>
            <a:r>
              <a:rPr lang="fr-FR" b="1" dirty="0"/>
              <a:t>Methods</a:t>
            </a:r>
            <a:r>
              <a:rPr lang="fr-FR" dirty="0"/>
              <a:t>: HTR &gt;1 </a:t>
            </a:r>
            <a:r>
              <a:rPr lang="fr-FR" dirty="0" err="1"/>
              <a:t>year</a:t>
            </a:r>
            <a:r>
              <a:rPr lang="fr-FR" dirty="0"/>
              <a:t> post-transplant </a:t>
            </a:r>
            <a:r>
              <a:rPr lang="fr-FR" dirty="0" err="1"/>
              <a:t>who</a:t>
            </a:r>
            <a:r>
              <a:rPr lang="fr-FR" dirty="0"/>
              <a:t> </a:t>
            </a:r>
            <a:r>
              <a:rPr lang="fr-FR" dirty="0" err="1"/>
              <a:t>underwent</a:t>
            </a:r>
            <a:r>
              <a:rPr lang="fr-FR" dirty="0"/>
              <a:t> OGTT screening </a:t>
            </a:r>
            <a:r>
              <a:rPr lang="fr-FR" dirty="0" err="1"/>
              <a:t>were</a:t>
            </a:r>
            <a:r>
              <a:rPr lang="fr-FR" dirty="0"/>
              <a:t> </a:t>
            </a:r>
            <a:r>
              <a:rPr lang="fr-FR" dirty="0" err="1"/>
              <a:t>included</a:t>
            </a:r>
            <a:r>
              <a:rPr lang="fr-FR" dirty="0"/>
              <a:t>, </a:t>
            </a:r>
            <a:r>
              <a:rPr lang="fr-FR" dirty="0" err="1"/>
              <a:t>along</a:t>
            </a:r>
            <a:r>
              <a:rPr lang="fr-FR" dirty="0"/>
              <a:t> </a:t>
            </a:r>
            <a:r>
              <a:rPr lang="fr-FR" dirty="0" err="1"/>
              <a:t>with</a:t>
            </a:r>
            <a:r>
              <a:rPr lang="fr-FR" dirty="0"/>
              <a:t> a positive control group of </a:t>
            </a:r>
            <a:r>
              <a:rPr lang="fr-FR" dirty="0" err="1"/>
              <a:t>fasting</a:t>
            </a:r>
            <a:r>
              <a:rPr lang="fr-FR" dirty="0"/>
              <a:t> </a:t>
            </a:r>
            <a:r>
              <a:rPr lang="fr-FR" dirty="0" err="1"/>
              <a:t>diabetic</a:t>
            </a:r>
            <a:r>
              <a:rPr lang="fr-FR" dirty="0"/>
              <a:t> HTR. </a:t>
            </a:r>
            <a:r>
              <a:rPr lang="fr-FR" dirty="0" err="1"/>
              <a:t>Exhaled</a:t>
            </a:r>
            <a:r>
              <a:rPr lang="fr-FR" dirty="0"/>
              <a:t> </a:t>
            </a:r>
            <a:r>
              <a:rPr lang="fr-FR" dirty="0" err="1"/>
              <a:t>breath</a:t>
            </a:r>
            <a:r>
              <a:rPr lang="fr-FR" dirty="0"/>
              <a:t> </a:t>
            </a:r>
            <a:r>
              <a:rPr lang="fr-FR" dirty="0" err="1"/>
              <a:t>analysis</a:t>
            </a:r>
            <a:r>
              <a:rPr lang="fr-FR" dirty="0"/>
              <a:t> </a:t>
            </a:r>
            <a:r>
              <a:rPr lang="fr-FR" dirty="0" err="1"/>
              <a:t>was</a:t>
            </a:r>
            <a:r>
              <a:rPr lang="fr-FR" dirty="0"/>
              <a:t> </a:t>
            </a:r>
            <a:r>
              <a:rPr lang="fr-FR" dirty="0" err="1"/>
              <a:t>performed</a:t>
            </a:r>
            <a:r>
              <a:rPr lang="fr-FR" dirty="0"/>
              <a:t> </a:t>
            </a:r>
            <a:r>
              <a:rPr lang="fr-FR" dirty="0" err="1"/>
              <a:t>using</a:t>
            </a:r>
            <a:r>
              <a:rPr lang="fr-FR" dirty="0"/>
              <a:t> an </a:t>
            </a:r>
            <a:r>
              <a:rPr lang="fr-FR" dirty="0" err="1"/>
              <a:t>eNose</a:t>
            </a:r>
            <a:r>
              <a:rPr lang="fr-FR" dirty="0"/>
              <a:t> (</a:t>
            </a:r>
            <a:r>
              <a:rPr lang="fr-FR" dirty="0" err="1"/>
              <a:t>SpiroNose</a:t>
            </a:r>
            <a:r>
              <a:rPr lang="fr-FR" dirty="0"/>
              <a:t>) </a:t>
            </a:r>
            <a:r>
              <a:rPr lang="fr-FR" dirty="0" err="1"/>
              <a:t>pre</a:t>
            </a:r>
            <a:r>
              <a:rPr lang="fr-FR" dirty="0"/>
              <a:t>-glucose </a:t>
            </a:r>
            <a:r>
              <a:rPr lang="fr-FR" dirty="0" err="1"/>
              <a:t>loading</a:t>
            </a:r>
            <a:r>
              <a:rPr lang="fr-FR" dirty="0"/>
              <a:t>. </a:t>
            </a:r>
            <a:r>
              <a:rPr lang="fr-FR" dirty="0" err="1"/>
              <a:t>eNose</a:t>
            </a:r>
            <a:r>
              <a:rPr lang="fr-FR" dirty="0"/>
              <a:t> </a:t>
            </a:r>
            <a:r>
              <a:rPr lang="fr-FR" dirty="0" err="1"/>
              <a:t>parameters</a:t>
            </a:r>
            <a:r>
              <a:rPr lang="fr-FR" dirty="0"/>
              <a:t> </a:t>
            </a:r>
            <a:r>
              <a:rPr lang="fr-FR" dirty="0" err="1"/>
              <a:t>were</a:t>
            </a:r>
            <a:r>
              <a:rPr lang="fr-FR" dirty="0"/>
              <a:t> </a:t>
            </a:r>
            <a:r>
              <a:rPr lang="fr-FR" dirty="0" err="1"/>
              <a:t>combined</a:t>
            </a:r>
            <a:r>
              <a:rPr lang="fr-FR" dirty="0"/>
              <a:t> </a:t>
            </a:r>
            <a:r>
              <a:rPr lang="fr-FR" dirty="0" err="1"/>
              <a:t>with</a:t>
            </a:r>
            <a:r>
              <a:rPr lang="fr-FR" dirty="0"/>
              <a:t> </a:t>
            </a:r>
            <a:r>
              <a:rPr lang="fr-FR" dirty="0" err="1"/>
              <a:t>clinically</a:t>
            </a:r>
            <a:r>
              <a:rPr lang="fr-FR" dirty="0"/>
              <a:t> relevant </a:t>
            </a:r>
            <a:r>
              <a:rPr lang="fr-FR" dirty="0" err="1"/>
              <a:t>parameters</a:t>
            </a:r>
            <a:r>
              <a:rPr lang="fr-FR" dirty="0"/>
              <a:t> for PTDM (time </a:t>
            </a:r>
            <a:r>
              <a:rPr lang="fr-FR" dirty="0" err="1"/>
              <a:t>after</a:t>
            </a:r>
            <a:r>
              <a:rPr lang="fr-FR" dirty="0"/>
              <a:t> </a:t>
            </a:r>
            <a:r>
              <a:rPr lang="fr-FR" dirty="0" err="1"/>
              <a:t>HTx</a:t>
            </a:r>
            <a:r>
              <a:rPr lang="fr-FR" dirty="0"/>
              <a:t> (</a:t>
            </a:r>
            <a:r>
              <a:rPr lang="fr-FR" dirty="0" err="1"/>
              <a:t>years</a:t>
            </a:r>
            <a:r>
              <a:rPr lang="fr-FR" dirty="0"/>
              <a:t>), </a:t>
            </a:r>
            <a:r>
              <a:rPr lang="fr-FR" dirty="0" err="1"/>
              <a:t>fasting</a:t>
            </a:r>
            <a:r>
              <a:rPr lang="fr-FR" dirty="0"/>
              <a:t> glucose </a:t>
            </a:r>
            <a:r>
              <a:rPr lang="fr-FR" dirty="0" err="1"/>
              <a:t>level</a:t>
            </a:r>
            <a:r>
              <a:rPr lang="fr-FR" dirty="0"/>
              <a:t> (</a:t>
            </a:r>
            <a:r>
              <a:rPr lang="fr-FR" dirty="0" err="1"/>
              <a:t>mmol</a:t>
            </a:r>
            <a:r>
              <a:rPr lang="fr-FR" dirty="0"/>
              <a:t>/L), </a:t>
            </a:r>
            <a:r>
              <a:rPr lang="fr-FR" dirty="0" err="1"/>
              <a:t>Prednisolon</a:t>
            </a:r>
            <a:r>
              <a:rPr lang="fr-FR" dirty="0"/>
              <a:t> use, </a:t>
            </a:r>
            <a:r>
              <a:rPr lang="fr-FR" dirty="0" err="1"/>
              <a:t>weight</a:t>
            </a:r>
            <a:r>
              <a:rPr lang="fr-FR" dirty="0"/>
              <a:t> (kg)) in a </a:t>
            </a:r>
            <a:r>
              <a:rPr lang="fr-FR" dirty="0" err="1"/>
              <a:t>multivariate</a:t>
            </a:r>
            <a:r>
              <a:rPr lang="fr-FR" dirty="0"/>
              <a:t> </a:t>
            </a:r>
            <a:r>
              <a:rPr lang="fr-FR" dirty="0" err="1"/>
              <a:t>logistic</a:t>
            </a:r>
            <a:r>
              <a:rPr lang="fr-FR" dirty="0"/>
              <a:t> </a:t>
            </a:r>
            <a:r>
              <a:rPr lang="fr-FR" dirty="0" err="1"/>
              <a:t>regression</a:t>
            </a:r>
            <a:r>
              <a:rPr lang="fr-FR" dirty="0"/>
              <a:t> model to </a:t>
            </a:r>
            <a:r>
              <a:rPr lang="fr-FR" dirty="0" err="1"/>
              <a:t>assess</a:t>
            </a:r>
            <a:r>
              <a:rPr lang="fr-FR" dirty="0"/>
              <a:t> the </a:t>
            </a:r>
            <a:r>
              <a:rPr lang="fr-FR" dirty="0" err="1"/>
              <a:t>accuracy</a:t>
            </a:r>
            <a:r>
              <a:rPr lang="fr-FR" dirty="0"/>
              <a:t> in </a:t>
            </a:r>
            <a:r>
              <a:rPr lang="fr-FR" dirty="0" err="1"/>
              <a:t>assessing</a:t>
            </a:r>
            <a:r>
              <a:rPr lang="fr-FR" dirty="0"/>
              <a:t> IGT. </a:t>
            </a:r>
          </a:p>
          <a:p>
            <a:endParaRPr lang="fr-FR" dirty="0"/>
          </a:p>
          <a:p>
            <a:r>
              <a:rPr lang="fr-FR" b="1" dirty="0" err="1"/>
              <a:t>Results</a:t>
            </a:r>
            <a:r>
              <a:rPr lang="fr-FR" dirty="0"/>
              <a:t>: A total of 76 HTR </a:t>
            </a:r>
            <a:r>
              <a:rPr lang="fr-FR" dirty="0" err="1"/>
              <a:t>were</a:t>
            </a:r>
            <a:r>
              <a:rPr lang="fr-FR" dirty="0"/>
              <a:t> </a:t>
            </a:r>
            <a:r>
              <a:rPr lang="fr-FR" dirty="0" err="1"/>
              <a:t>included</a:t>
            </a:r>
            <a:r>
              <a:rPr lang="fr-FR" dirty="0"/>
              <a:t> (29% </a:t>
            </a:r>
            <a:r>
              <a:rPr lang="fr-FR" dirty="0" err="1"/>
              <a:t>female</a:t>
            </a:r>
            <a:r>
              <a:rPr lang="fr-FR" dirty="0"/>
              <a:t>, </a:t>
            </a:r>
            <a:r>
              <a:rPr lang="fr-FR" dirty="0" err="1"/>
              <a:t>median</a:t>
            </a:r>
            <a:r>
              <a:rPr lang="fr-FR" dirty="0"/>
              <a:t> </a:t>
            </a:r>
            <a:r>
              <a:rPr lang="fr-FR" dirty="0" err="1"/>
              <a:t>age</a:t>
            </a:r>
            <a:r>
              <a:rPr lang="fr-FR" dirty="0"/>
              <a:t> 56 [range 19–77] </a:t>
            </a:r>
            <a:r>
              <a:rPr lang="fr-FR" dirty="0" err="1"/>
              <a:t>years</a:t>
            </a:r>
            <a:r>
              <a:rPr lang="fr-FR" dirty="0"/>
              <a:t>, </a:t>
            </a:r>
            <a:r>
              <a:rPr lang="fr-FR" dirty="0" err="1"/>
              <a:t>median</a:t>
            </a:r>
            <a:r>
              <a:rPr lang="fr-FR" dirty="0"/>
              <a:t> post-transplant time 7.8 [1.5–26.5] </a:t>
            </a:r>
            <a:r>
              <a:rPr lang="fr-FR" dirty="0" err="1"/>
              <a:t>years</a:t>
            </a:r>
            <a:r>
              <a:rPr lang="fr-FR" dirty="0"/>
              <a:t>). </a:t>
            </a:r>
            <a:r>
              <a:rPr lang="fr-FR" dirty="0" err="1"/>
              <a:t>Among</a:t>
            </a:r>
            <a:r>
              <a:rPr lang="fr-FR" dirty="0"/>
              <a:t> </a:t>
            </a:r>
            <a:r>
              <a:rPr lang="fr-FR" dirty="0" err="1"/>
              <a:t>them</a:t>
            </a:r>
            <a:r>
              <a:rPr lang="fr-FR" dirty="0"/>
              <a:t>, 18 </a:t>
            </a:r>
            <a:r>
              <a:rPr lang="fr-FR" dirty="0" err="1"/>
              <a:t>had</a:t>
            </a:r>
            <a:r>
              <a:rPr lang="fr-FR" dirty="0"/>
              <a:t> normal glucose </a:t>
            </a:r>
            <a:r>
              <a:rPr lang="fr-FR" dirty="0" err="1"/>
              <a:t>tolerance</a:t>
            </a:r>
            <a:r>
              <a:rPr lang="fr-FR" dirty="0"/>
              <a:t> (</a:t>
            </a:r>
            <a:r>
              <a:rPr lang="fr-FR" dirty="0" err="1"/>
              <a:t>fasting</a:t>
            </a:r>
            <a:r>
              <a:rPr lang="fr-FR" dirty="0"/>
              <a:t> glucose 5.3 [4.3–5.8] </a:t>
            </a:r>
            <a:r>
              <a:rPr lang="fr-FR" dirty="0" err="1"/>
              <a:t>mmol</a:t>
            </a:r>
            <a:r>
              <a:rPr lang="fr-FR" dirty="0"/>
              <a:t>/L, HbA1c 35 [29–39] </a:t>
            </a:r>
            <a:r>
              <a:rPr lang="fr-FR" dirty="0" err="1"/>
              <a:t>mmol</a:t>
            </a:r>
            <a:r>
              <a:rPr lang="fr-FR" dirty="0"/>
              <a:t>/mol), 33 </a:t>
            </a:r>
            <a:r>
              <a:rPr lang="fr-FR" dirty="0" err="1"/>
              <a:t>prediabetes</a:t>
            </a:r>
            <a:r>
              <a:rPr lang="fr-FR" dirty="0"/>
              <a:t> (</a:t>
            </a:r>
            <a:r>
              <a:rPr lang="fr-FR" dirty="0" err="1"/>
              <a:t>fasting</a:t>
            </a:r>
            <a:r>
              <a:rPr lang="fr-FR" dirty="0"/>
              <a:t> glucose 5.9 [4.6–7] </a:t>
            </a:r>
            <a:r>
              <a:rPr lang="fr-FR" dirty="0" err="1"/>
              <a:t>mmol</a:t>
            </a:r>
            <a:r>
              <a:rPr lang="fr-FR" dirty="0"/>
              <a:t>/L, HbA1c 40 [32–50] </a:t>
            </a:r>
            <a:r>
              <a:rPr lang="fr-FR" dirty="0" err="1"/>
              <a:t>mmol</a:t>
            </a:r>
            <a:r>
              <a:rPr lang="fr-FR" dirty="0"/>
              <a:t>/mol), and 25 PTDM (</a:t>
            </a:r>
            <a:r>
              <a:rPr lang="fr-FR" dirty="0" err="1"/>
              <a:t>fasting</a:t>
            </a:r>
            <a:r>
              <a:rPr lang="fr-FR" dirty="0"/>
              <a:t> glucose 7.8 [4.4–17] </a:t>
            </a:r>
            <a:r>
              <a:rPr lang="fr-FR" dirty="0" err="1"/>
              <a:t>mmol</a:t>
            </a:r>
            <a:r>
              <a:rPr lang="fr-FR" dirty="0"/>
              <a:t>/L, HbA1c 58 [35–96] </a:t>
            </a:r>
            <a:r>
              <a:rPr lang="fr-FR" dirty="0" err="1"/>
              <a:t>mmol</a:t>
            </a:r>
            <a:r>
              <a:rPr lang="fr-FR" dirty="0"/>
              <a:t>/mol). </a:t>
            </a:r>
            <a:r>
              <a:rPr lang="fr-FR" dirty="0" err="1"/>
              <a:t>Overall</a:t>
            </a:r>
            <a:r>
              <a:rPr lang="fr-FR" dirty="0"/>
              <a:t>, 58 (76%) </a:t>
            </a:r>
            <a:r>
              <a:rPr lang="fr-FR" dirty="0" err="1"/>
              <a:t>exhibited</a:t>
            </a:r>
            <a:r>
              <a:rPr lang="fr-FR" dirty="0"/>
              <a:t> IGT. Pre-glucose </a:t>
            </a:r>
            <a:r>
              <a:rPr lang="fr-FR" dirty="0" err="1"/>
              <a:t>loading</a:t>
            </a:r>
            <a:r>
              <a:rPr lang="fr-FR" dirty="0"/>
              <a:t> </a:t>
            </a:r>
            <a:r>
              <a:rPr lang="fr-FR" dirty="0" err="1"/>
              <a:t>eNose</a:t>
            </a:r>
            <a:r>
              <a:rPr lang="fr-FR" dirty="0"/>
              <a:t> </a:t>
            </a:r>
            <a:r>
              <a:rPr lang="fr-FR" dirty="0" err="1"/>
              <a:t>distinguished</a:t>
            </a:r>
            <a:r>
              <a:rPr lang="fr-FR" dirty="0"/>
              <a:t> normal </a:t>
            </a:r>
            <a:r>
              <a:rPr lang="fr-FR" dirty="0" err="1"/>
              <a:t>from</a:t>
            </a:r>
            <a:r>
              <a:rPr lang="fr-FR" dirty="0"/>
              <a:t> IGT </a:t>
            </a:r>
            <a:r>
              <a:rPr lang="fr-FR" dirty="0" err="1"/>
              <a:t>with</a:t>
            </a:r>
            <a:r>
              <a:rPr lang="fr-FR" dirty="0"/>
              <a:t> AUROC 0.70 (95% CI 0.57–0.83; </a:t>
            </a:r>
            <a:r>
              <a:rPr lang="fr-FR" dirty="0" err="1"/>
              <a:t>Fig</a:t>
            </a:r>
            <a:r>
              <a:rPr lang="fr-FR" dirty="0"/>
              <a:t> 1), 68% </a:t>
            </a:r>
            <a:r>
              <a:rPr lang="fr-FR" dirty="0" err="1"/>
              <a:t>accuracy</a:t>
            </a:r>
            <a:r>
              <a:rPr lang="fr-FR" dirty="0"/>
              <a:t>, 69% </a:t>
            </a:r>
            <a:r>
              <a:rPr lang="fr-FR" dirty="0" err="1"/>
              <a:t>sensitivity</a:t>
            </a:r>
            <a:r>
              <a:rPr lang="fr-FR" dirty="0"/>
              <a:t>, 67% </a:t>
            </a:r>
            <a:r>
              <a:rPr lang="fr-FR" dirty="0" err="1"/>
              <a:t>specificity</a:t>
            </a:r>
            <a:r>
              <a:rPr lang="fr-FR" dirty="0"/>
              <a:t>, 40% </a:t>
            </a:r>
            <a:r>
              <a:rPr lang="fr-FR" dirty="0" err="1"/>
              <a:t>negative</a:t>
            </a:r>
            <a:r>
              <a:rPr lang="fr-FR" dirty="0"/>
              <a:t> </a:t>
            </a:r>
            <a:r>
              <a:rPr lang="fr-FR" dirty="0" err="1"/>
              <a:t>predictive</a:t>
            </a:r>
            <a:r>
              <a:rPr lang="fr-FR" dirty="0"/>
              <a:t> value (NPV), and 87% positive </a:t>
            </a:r>
            <a:r>
              <a:rPr lang="fr-FR" dirty="0" err="1"/>
              <a:t>predictive</a:t>
            </a:r>
            <a:r>
              <a:rPr lang="fr-FR" dirty="0"/>
              <a:t> value (PPV). </a:t>
            </a:r>
            <a:r>
              <a:rPr lang="fr-FR" dirty="0" err="1"/>
              <a:t>Adding</a:t>
            </a:r>
            <a:r>
              <a:rPr lang="fr-FR" dirty="0"/>
              <a:t> </a:t>
            </a:r>
            <a:r>
              <a:rPr lang="fr-FR" dirty="0" err="1"/>
              <a:t>clinical</a:t>
            </a:r>
            <a:r>
              <a:rPr lang="fr-FR" dirty="0"/>
              <a:t> </a:t>
            </a:r>
            <a:r>
              <a:rPr lang="fr-FR" dirty="0" err="1"/>
              <a:t>parameters</a:t>
            </a:r>
            <a:r>
              <a:rPr lang="fr-FR" dirty="0"/>
              <a:t> </a:t>
            </a:r>
            <a:r>
              <a:rPr lang="fr-FR" dirty="0" err="1"/>
              <a:t>improved</a:t>
            </a:r>
            <a:r>
              <a:rPr lang="fr-FR" dirty="0"/>
              <a:t> AUROC to 0.88 (95% CI 0.81–0.96; </a:t>
            </a:r>
            <a:r>
              <a:rPr lang="fr-FR" dirty="0" err="1"/>
              <a:t>Fig</a:t>
            </a:r>
            <a:r>
              <a:rPr lang="fr-FR" dirty="0"/>
              <a:t> 1), 78% </a:t>
            </a:r>
            <a:r>
              <a:rPr lang="fr-FR" dirty="0" err="1"/>
              <a:t>accuracy</a:t>
            </a:r>
            <a:r>
              <a:rPr lang="fr-FR" dirty="0"/>
              <a:t>, 71% </a:t>
            </a:r>
            <a:r>
              <a:rPr lang="fr-FR" dirty="0" err="1"/>
              <a:t>sensitivity</a:t>
            </a:r>
            <a:r>
              <a:rPr lang="fr-FR" dirty="0"/>
              <a:t>, 100% </a:t>
            </a:r>
            <a:r>
              <a:rPr lang="fr-FR" dirty="0" err="1"/>
              <a:t>specificity</a:t>
            </a:r>
            <a:r>
              <a:rPr lang="fr-FR" dirty="0"/>
              <a:t>, 51% NPV, and 100% PPV. </a:t>
            </a:r>
          </a:p>
          <a:p>
            <a:endParaRPr lang="fr-FR" dirty="0"/>
          </a:p>
          <a:p>
            <a:r>
              <a:rPr lang="fr-FR" b="1" dirty="0"/>
              <a:t>Conclusions</a:t>
            </a:r>
            <a:r>
              <a:rPr lang="fr-FR" dirty="0"/>
              <a:t>: </a:t>
            </a:r>
            <a:r>
              <a:rPr lang="fr-FR" dirty="0" err="1"/>
              <a:t>Impaired</a:t>
            </a:r>
            <a:r>
              <a:rPr lang="fr-FR" dirty="0"/>
              <a:t> glucose </a:t>
            </a:r>
            <a:r>
              <a:rPr lang="fr-FR" dirty="0" err="1"/>
              <a:t>metabolism</a:t>
            </a:r>
            <a:r>
              <a:rPr lang="fr-FR" dirty="0"/>
              <a:t> </a:t>
            </a:r>
            <a:r>
              <a:rPr lang="fr-FR" dirty="0" err="1"/>
              <a:t>is</a:t>
            </a:r>
            <a:r>
              <a:rPr lang="fr-FR" dirty="0"/>
              <a:t> a </a:t>
            </a:r>
            <a:r>
              <a:rPr lang="fr-FR" dirty="0" err="1"/>
              <a:t>frequent</a:t>
            </a:r>
            <a:r>
              <a:rPr lang="fr-FR" dirty="0"/>
              <a:t> </a:t>
            </a:r>
            <a:r>
              <a:rPr lang="fr-FR" dirty="0" err="1"/>
              <a:t>finding</a:t>
            </a:r>
            <a:r>
              <a:rPr lang="fr-FR" dirty="0"/>
              <a:t> in HTR. </a:t>
            </a:r>
            <a:r>
              <a:rPr lang="fr-FR" dirty="0" err="1"/>
              <a:t>Exhaled</a:t>
            </a:r>
            <a:r>
              <a:rPr lang="fr-FR" dirty="0"/>
              <a:t> </a:t>
            </a:r>
            <a:r>
              <a:rPr lang="fr-FR" dirty="0" err="1"/>
              <a:t>breath</a:t>
            </a:r>
            <a:r>
              <a:rPr lang="fr-FR" dirty="0"/>
              <a:t> </a:t>
            </a:r>
            <a:r>
              <a:rPr lang="fr-FR" dirty="0" err="1"/>
              <a:t>analysis</a:t>
            </a:r>
            <a:r>
              <a:rPr lang="fr-FR" dirty="0"/>
              <a:t> </a:t>
            </a:r>
            <a:r>
              <a:rPr lang="fr-FR" dirty="0" err="1"/>
              <a:t>using</a:t>
            </a:r>
            <a:r>
              <a:rPr lang="fr-FR" dirty="0"/>
              <a:t> </a:t>
            </a:r>
            <a:r>
              <a:rPr lang="fr-FR" dirty="0" err="1"/>
              <a:t>eNose</a:t>
            </a:r>
            <a:r>
              <a:rPr lang="fr-FR" dirty="0"/>
              <a:t> </a:t>
            </a:r>
            <a:r>
              <a:rPr lang="fr-FR" dirty="0" err="1"/>
              <a:t>technology</a:t>
            </a:r>
            <a:r>
              <a:rPr lang="fr-FR" dirty="0"/>
              <a:t> has the </a:t>
            </a:r>
            <a:r>
              <a:rPr lang="fr-FR" dirty="0" err="1"/>
              <a:t>potential</a:t>
            </a:r>
            <a:r>
              <a:rPr lang="fr-FR" dirty="0"/>
              <a:t> to non-</a:t>
            </a:r>
            <a:r>
              <a:rPr lang="fr-FR" dirty="0" err="1"/>
              <a:t>invasively</a:t>
            </a:r>
            <a:r>
              <a:rPr lang="fr-FR" dirty="0"/>
              <a:t> monitor and </a:t>
            </a:r>
            <a:r>
              <a:rPr lang="fr-FR" dirty="0" err="1"/>
              <a:t>identify</a:t>
            </a:r>
            <a:r>
              <a:rPr lang="fr-FR" dirty="0"/>
              <a:t> patients at </a:t>
            </a:r>
            <a:r>
              <a:rPr lang="fr-FR" dirty="0" err="1"/>
              <a:t>risk</a:t>
            </a:r>
            <a:r>
              <a:rPr lang="fr-FR" dirty="0"/>
              <a:t> for IGT in addition to </a:t>
            </a:r>
            <a:r>
              <a:rPr lang="fr-FR" dirty="0" err="1"/>
              <a:t>clinical</a:t>
            </a:r>
            <a:r>
              <a:rPr lang="fr-FR" dirty="0"/>
              <a:t> </a:t>
            </a:r>
            <a:r>
              <a:rPr lang="fr-FR" dirty="0" err="1"/>
              <a:t>parameters</a:t>
            </a:r>
            <a:r>
              <a:rPr lang="fr-FR" dirty="0"/>
              <a:t> and </a:t>
            </a:r>
            <a:r>
              <a:rPr lang="fr-FR" dirty="0" err="1"/>
              <a:t>may</a:t>
            </a:r>
            <a:r>
              <a:rPr lang="fr-FR" dirty="0"/>
              <a:t> serve as an alternative for OGTT </a:t>
            </a:r>
            <a:r>
              <a:rPr lang="fr-FR" dirty="0" err="1"/>
              <a:t>given</a:t>
            </a:r>
            <a:r>
              <a:rPr lang="fr-FR" dirty="0"/>
              <a:t> </a:t>
            </a:r>
            <a:r>
              <a:rPr lang="fr-FR" dirty="0" err="1"/>
              <a:t>its</a:t>
            </a:r>
            <a:r>
              <a:rPr lang="fr-FR" dirty="0"/>
              <a:t> high PPV and </a:t>
            </a:r>
            <a:r>
              <a:rPr lang="fr-FR" dirty="0" err="1"/>
              <a:t>specificity</a:t>
            </a:r>
            <a:r>
              <a:rPr lang="fr-FR" dirty="0"/>
              <a:t>. </a:t>
            </a:r>
            <a:r>
              <a:rPr lang="fr-FR" dirty="0" err="1"/>
              <a:t>Additionally</a:t>
            </a:r>
            <a:r>
              <a:rPr lang="fr-FR" dirty="0"/>
              <a:t>, </a:t>
            </a:r>
            <a:r>
              <a:rPr lang="fr-FR" dirty="0" err="1"/>
              <a:t>eNose</a:t>
            </a:r>
            <a:r>
              <a:rPr lang="fr-FR" dirty="0"/>
              <a:t> </a:t>
            </a:r>
            <a:r>
              <a:rPr lang="fr-FR" dirty="0" err="1"/>
              <a:t>technology’s</a:t>
            </a:r>
            <a:r>
              <a:rPr lang="fr-FR" dirty="0"/>
              <a:t> </a:t>
            </a:r>
            <a:r>
              <a:rPr lang="fr-FR" dirty="0" err="1"/>
              <a:t>rapid</a:t>
            </a:r>
            <a:r>
              <a:rPr lang="fr-FR" dirty="0"/>
              <a:t> point-of-care application </a:t>
            </a:r>
            <a:r>
              <a:rPr lang="fr-FR" dirty="0" err="1"/>
              <a:t>allows</a:t>
            </a:r>
            <a:r>
              <a:rPr lang="fr-FR" dirty="0"/>
              <a:t> for </a:t>
            </a:r>
            <a:r>
              <a:rPr lang="fr-FR" dirty="0" err="1"/>
              <a:t>subsequent</a:t>
            </a:r>
            <a:r>
              <a:rPr lang="fr-FR" dirty="0"/>
              <a:t> OGTT </a:t>
            </a:r>
            <a:r>
              <a:rPr lang="fr-FR" dirty="0" err="1"/>
              <a:t>testing</a:t>
            </a:r>
            <a:r>
              <a:rPr lang="fr-FR" dirty="0"/>
              <a:t> if </a:t>
            </a:r>
            <a:r>
              <a:rPr lang="fr-FR" dirty="0" err="1"/>
              <a:t>its</a:t>
            </a:r>
            <a:r>
              <a:rPr lang="fr-FR" dirty="0"/>
              <a:t> </a:t>
            </a:r>
            <a:r>
              <a:rPr lang="fr-FR" dirty="0" err="1"/>
              <a:t>results</a:t>
            </a:r>
            <a:r>
              <a:rPr lang="fr-FR" dirty="0"/>
              <a:t> are </a:t>
            </a:r>
            <a:r>
              <a:rPr lang="fr-FR" dirty="0" err="1"/>
              <a:t>inconclusive</a:t>
            </a:r>
            <a:r>
              <a:rPr lang="fr-FR" dirty="0"/>
              <a:t>. </a:t>
            </a:r>
            <a:r>
              <a:rPr lang="fr-FR" dirty="0" err="1"/>
              <a:t>However</a:t>
            </a:r>
            <a:r>
              <a:rPr lang="fr-FR" dirty="0"/>
              <a:t>, </a:t>
            </a:r>
            <a:r>
              <a:rPr lang="fr-FR" dirty="0" err="1"/>
              <a:t>further</a:t>
            </a:r>
            <a:r>
              <a:rPr lang="fr-FR" dirty="0"/>
              <a:t> validation in </a:t>
            </a:r>
            <a:r>
              <a:rPr lang="fr-FR" dirty="0" err="1"/>
              <a:t>larger</a:t>
            </a:r>
            <a:r>
              <a:rPr lang="fr-FR" dirty="0"/>
              <a:t> </a:t>
            </a:r>
            <a:r>
              <a:rPr lang="fr-FR" dirty="0" err="1"/>
              <a:t>cohorts</a:t>
            </a:r>
            <a:r>
              <a:rPr lang="fr-FR" dirty="0"/>
              <a:t> </a:t>
            </a:r>
            <a:r>
              <a:rPr lang="fr-FR" dirty="0" err="1"/>
              <a:t>is</a:t>
            </a:r>
            <a:r>
              <a:rPr lang="fr-FR" dirty="0"/>
              <a:t> </a:t>
            </a:r>
            <a:r>
              <a:rPr lang="fr-FR" dirty="0" err="1"/>
              <a:t>necessary</a:t>
            </a:r>
            <a:r>
              <a:rPr lang="fr-FR" dirty="0"/>
              <a:t> to </a:t>
            </a:r>
            <a:r>
              <a:rPr lang="fr-FR" dirty="0" err="1"/>
              <a:t>confirm</a:t>
            </a:r>
            <a:r>
              <a:rPr lang="fr-FR" dirty="0"/>
              <a:t> </a:t>
            </a:r>
            <a:r>
              <a:rPr lang="fr-FR" dirty="0" err="1"/>
              <a:t>its</a:t>
            </a:r>
            <a:r>
              <a:rPr lang="fr-FR" dirty="0"/>
              <a:t> </a:t>
            </a:r>
            <a:r>
              <a:rPr lang="fr-FR" dirty="0" err="1"/>
              <a:t>effectiveness</a:t>
            </a:r>
            <a:r>
              <a:rPr lang="fr-FR" dirty="0"/>
              <a:t> as a replacement screening </a:t>
            </a:r>
            <a:r>
              <a:rPr lang="fr-FR" dirty="0" err="1"/>
              <a:t>tool</a:t>
            </a:r>
            <a:r>
              <a:rPr lang="fr-FR" dirty="0"/>
              <a:t> for OGTT.</a:t>
            </a:r>
          </a:p>
          <a:p>
            <a:endParaRPr lang="fr-FR" dirty="0"/>
          </a:p>
        </p:txBody>
      </p:sp>
      <p:sp>
        <p:nvSpPr>
          <p:cNvPr id="4" name="Espace réservé du numéro de diapositive 3">
            <a:extLst>
              <a:ext uri="{FF2B5EF4-FFF2-40B4-BE49-F238E27FC236}">
                <a16:creationId xmlns:a16="http://schemas.microsoft.com/office/drawing/2014/main" id="{63DADAB6-1266-E64F-1657-4B8714BB63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319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8EF6F-F488-B997-6580-17ECD902D3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010509-FDCD-D5EB-9D64-2FAEA77A196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893ACD8-32D9-D4B6-9560-442634B8EC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DSA, </a:t>
            </a:r>
            <a:r>
              <a:rPr lang="en-US" sz="1200" i="1" kern="1200" dirty="0">
                <a:solidFill>
                  <a:schemeClr val="tx1"/>
                </a:solidFill>
                <a:effectLst/>
                <a:latin typeface="+mn-lt"/>
                <a:ea typeface="+mn-ea"/>
                <a:cs typeface="+mn-cs"/>
              </a:rPr>
              <a:t>Donor-specific antibodies</a:t>
            </a:r>
            <a:r>
              <a:rPr lang="en-US" sz="1200" b="0" i="1" kern="1200" dirty="0">
                <a:solidFill>
                  <a:schemeClr val="tx1"/>
                </a:solidFill>
                <a:effectLst/>
                <a:latin typeface="+mn-lt"/>
                <a:cs typeface="Arial" panose="020B0604020202020204" pitchFamily="34" charset="0"/>
              </a:rPr>
              <a:t>; </a:t>
            </a:r>
            <a:r>
              <a:rPr lang="fr-FR" b="0" i="1" dirty="0">
                <a:latin typeface="+mn-lt"/>
              </a:rPr>
              <a:t>HT, </a:t>
            </a:r>
            <a:r>
              <a:rPr lang="en-US" sz="1200" i="1" kern="1200" dirty="0">
                <a:solidFill>
                  <a:schemeClr val="tx1"/>
                </a:solidFill>
                <a:effectLst/>
                <a:latin typeface="+mn-lt"/>
                <a:ea typeface="+mn-ea"/>
                <a:cs typeface="+mn-cs"/>
              </a:rPr>
              <a:t>heart transplant</a:t>
            </a:r>
            <a:r>
              <a:rPr lang="en-US" b="0" i="1" dirty="0">
                <a:latin typeface="+mn-lt"/>
              </a:rPr>
              <a:t>; </a:t>
            </a:r>
            <a:r>
              <a:rPr lang="en-US" sz="1200" b="0" i="1" kern="1200" dirty="0">
                <a:solidFill>
                  <a:schemeClr val="tx1"/>
                </a:solidFill>
                <a:effectLst/>
                <a:latin typeface="+mn-lt"/>
                <a:cs typeface="Arial" panose="020B0604020202020204" pitchFamily="34" charset="0"/>
              </a:rPr>
              <a:t>AE,</a:t>
            </a:r>
            <a:r>
              <a:rPr lang="fr-FR" b="0" i="1" dirty="0">
                <a:latin typeface="+mn-lt"/>
              </a:rPr>
              <a:t> Adverse </a:t>
            </a:r>
            <a:r>
              <a:rPr lang="fr-FR" b="0" i="1" dirty="0" err="1">
                <a:latin typeface="+mn-lt"/>
              </a:rPr>
              <a:t>events</a:t>
            </a:r>
            <a:r>
              <a:rPr lang="fr-FR" b="0" i="1" dirty="0">
                <a:latin typeface="+mn-lt"/>
              </a:rPr>
              <a:t>;</a:t>
            </a:r>
            <a:r>
              <a:rPr lang="en-US" sz="1200" b="0" i="1" kern="1200" dirty="0">
                <a:solidFill>
                  <a:schemeClr val="tx1"/>
                </a:solidFill>
                <a:effectLst/>
                <a:latin typeface="+mn-lt"/>
                <a:cs typeface="Arial" panose="020B0604020202020204" pitchFamily="34" charset="0"/>
              </a:rPr>
              <a:t> AMR, </a:t>
            </a:r>
            <a:r>
              <a:rPr lang="en-US" sz="1200" i="1" kern="1200" dirty="0">
                <a:solidFill>
                  <a:schemeClr val="tx1"/>
                </a:solidFill>
                <a:effectLst/>
                <a:latin typeface="+mn-lt"/>
                <a:ea typeface="+mn-ea"/>
                <a:cs typeface="+mn-cs"/>
              </a:rPr>
              <a:t>Antibody-mediated rejection; dd-cfDNA, Donor-derived cell-free DNA</a:t>
            </a:r>
            <a:r>
              <a:rPr lang="fr-FR" b="0" i="1" dirty="0">
                <a:latin typeface="+mn-lt"/>
              </a:rPr>
              <a:t>.</a:t>
            </a:r>
            <a:endParaRPr lang="en-US" sz="1200" b="0" i="1" kern="1200" dirty="0">
              <a:solidFill>
                <a:schemeClr val="tx1"/>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293</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ENHANCING UTILITY OF ANTIBODY TESTING WITH DONOR-DERIVED CELL-FREE DNA POST-HEART TRANSPLANTATION</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i="1" u="none" kern="1200" dirty="0">
                <a:solidFill>
                  <a:schemeClr val="tx1"/>
                </a:solidFill>
                <a:effectLst/>
                <a:latin typeface="+mn-lt"/>
                <a:ea typeface="+mn-ea"/>
                <a:cs typeface="+mn-cs"/>
              </a:rPr>
              <a:t>Indra Bole</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Mason Mocarski</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Ayesha Hasan</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Garrie Haas</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Rami Kahwash</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Ajay Vallakati</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Veronica Franco</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a:t>
            </a:r>
            <a:r>
              <a:rPr lang="en-US" sz="1200" i="1" u="none" kern="1200" dirty="0" err="1">
                <a:solidFill>
                  <a:schemeClr val="tx1"/>
                </a:solidFill>
                <a:effectLst/>
                <a:latin typeface="+mn-lt"/>
                <a:ea typeface="+mn-ea"/>
                <a:cs typeface="+mn-cs"/>
              </a:rPr>
              <a:t>Vaiibhav</a:t>
            </a:r>
            <a:r>
              <a:rPr lang="en-US" sz="1200" i="1" u="none" kern="1200" dirty="0">
                <a:solidFill>
                  <a:schemeClr val="tx1"/>
                </a:solidFill>
                <a:effectLst/>
                <a:latin typeface="+mn-lt"/>
                <a:ea typeface="+mn-ea"/>
                <a:cs typeface="+mn-cs"/>
              </a:rPr>
              <a:t> Patel</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Beth Foreman</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Michael Olymbios</a:t>
            </a:r>
            <a:r>
              <a:rPr lang="en-US" sz="1200" b="1" i="1" u="none" kern="1200" baseline="30000" dirty="0">
                <a:solidFill>
                  <a:schemeClr val="tx1"/>
                </a:solidFill>
                <a:effectLst/>
                <a:latin typeface="+mn-lt"/>
                <a:ea typeface="+mn-ea"/>
                <a:cs typeface="+mn-cs"/>
              </a:rPr>
              <a:t>2</a:t>
            </a:r>
            <a:r>
              <a:rPr lang="en-US" sz="1200" i="1" u="none" kern="1200" dirty="0">
                <a:solidFill>
                  <a:schemeClr val="tx1"/>
                </a:solidFill>
                <a:effectLst/>
                <a:latin typeface="+mn-lt"/>
                <a:ea typeface="+mn-ea"/>
                <a:cs typeface="+mn-cs"/>
              </a:rPr>
              <a:t>, Sandra Carey</a:t>
            </a:r>
            <a:r>
              <a:rPr lang="en-US" sz="1200" b="1" i="1" u="none" kern="1200" baseline="30000" dirty="0">
                <a:solidFill>
                  <a:schemeClr val="tx1"/>
                </a:solidFill>
                <a:effectLst/>
                <a:latin typeface="+mn-lt"/>
                <a:ea typeface="+mn-ea"/>
                <a:cs typeface="+mn-cs"/>
              </a:rPr>
              <a:t>2</a:t>
            </a:r>
            <a:r>
              <a:rPr lang="en-US" sz="1200" i="1" u="none" kern="1200" dirty="0">
                <a:solidFill>
                  <a:schemeClr val="tx1"/>
                </a:solidFill>
                <a:effectLst/>
                <a:latin typeface="+mn-lt"/>
                <a:ea typeface="+mn-ea"/>
                <a:cs typeface="+mn-cs"/>
              </a:rPr>
              <a:t>, Kathryn Crabtree</a:t>
            </a:r>
            <a:r>
              <a:rPr lang="en-US" sz="1200" b="1" i="1" u="none" kern="1200" baseline="30000" dirty="0">
                <a:solidFill>
                  <a:schemeClr val="tx1"/>
                </a:solidFill>
                <a:effectLst/>
                <a:latin typeface="+mn-lt"/>
                <a:ea typeface="+mn-ea"/>
                <a:cs typeface="+mn-cs"/>
              </a:rPr>
              <a:t>2</a:t>
            </a:r>
            <a:r>
              <a:rPr lang="en-US" sz="1200" i="1" u="none" kern="1200" dirty="0">
                <a:solidFill>
                  <a:schemeClr val="tx1"/>
                </a:solidFill>
                <a:effectLst/>
                <a:latin typeface="+mn-lt"/>
                <a:ea typeface="+mn-ea"/>
                <a:cs typeface="+mn-cs"/>
              </a:rPr>
              <a:t>, Madeleine Armer-Cabral</a:t>
            </a:r>
            <a:r>
              <a:rPr lang="en-US" sz="1200" b="1" i="1" u="none" kern="1200" baseline="30000" dirty="0">
                <a:solidFill>
                  <a:schemeClr val="tx1"/>
                </a:solidFill>
                <a:effectLst/>
                <a:latin typeface="+mn-lt"/>
                <a:ea typeface="+mn-ea"/>
                <a:cs typeface="+mn-cs"/>
              </a:rPr>
              <a:t>2</a:t>
            </a:r>
            <a:r>
              <a:rPr lang="en-US" sz="1200" i="1" u="none" kern="1200" dirty="0">
                <a:solidFill>
                  <a:schemeClr val="tx1"/>
                </a:solidFill>
                <a:effectLst/>
                <a:latin typeface="+mn-lt"/>
                <a:ea typeface="+mn-ea"/>
                <a:cs typeface="+mn-cs"/>
              </a:rPr>
              <a:t>, </a:t>
            </a:r>
            <a:r>
              <a:rPr lang="en-US" sz="1200" i="1" u="none" kern="1200" dirty="0" err="1">
                <a:solidFill>
                  <a:schemeClr val="tx1"/>
                </a:solidFill>
                <a:effectLst/>
                <a:latin typeface="+mn-lt"/>
                <a:ea typeface="+mn-ea"/>
                <a:cs typeface="+mn-cs"/>
              </a:rPr>
              <a:t>Zhiji</a:t>
            </a:r>
            <a:r>
              <a:rPr lang="en-US" sz="1200" i="1" u="none" kern="1200" dirty="0">
                <a:solidFill>
                  <a:schemeClr val="tx1"/>
                </a:solidFill>
                <a:effectLst/>
                <a:latin typeface="+mn-lt"/>
                <a:ea typeface="+mn-ea"/>
                <a:cs typeface="+mn-cs"/>
              </a:rPr>
              <a:t> Zhang</a:t>
            </a:r>
            <a:r>
              <a:rPr lang="en-US" sz="1200" b="1" i="1" u="none" kern="1200" baseline="30000" dirty="0">
                <a:solidFill>
                  <a:schemeClr val="tx1"/>
                </a:solidFill>
                <a:effectLst/>
                <a:latin typeface="+mn-lt"/>
                <a:ea typeface="+mn-ea"/>
                <a:cs typeface="+mn-cs"/>
              </a:rPr>
              <a:t>2</a:t>
            </a:r>
            <a:r>
              <a:rPr lang="en-US" sz="1200" i="1" u="none" kern="1200" dirty="0">
                <a:solidFill>
                  <a:schemeClr val="tx1"/>
                </a:solidFill>
                <a:effectLst/>
                <a:latin typeface="+mn-lt"/>
                <a:ea typeface="+mn-ea"/>
                <a:cs typeface="+mn-cs"/>
              </a:rPr>
              <a:t>, Brent Lampert</a:t>
            </a:r>
            <a:r>
              <a:rPr lang="en-US" sz="1200" b="1" i="1" u="none" kern="1200" baseline="30000" dirty="0">
                <a:solidFill>
                  <a:schemeClr val="tx1"/>
                </a:solidFill>
                <a:effectLst/>
                <a:latin typeface="+mn-lt"/>
                <a:ea typeface="+mn-ea"/>
                <a:cs typeface="+mn-cs"/>
              </a:rPr>
              <a:t>1</a:t>
            </a:r>
            <a:endParaRPr lang="fr-FR" sz="1200" i="1" u="non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Wexner Medical Center, Ohio State University, </a:t>
            </a:r>
            <a:r>
              <a:rPr lang="en-US" sz="1200" kern="1200" baseline="300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Natera, Inc.</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r>
              <a:rPr lang="en-US" sz="1200" kern="1200" dirty="0">
                <a:solidFill>
                  <a:schemeClr val="tx1"/>
                </a:solidFill>
                <a:effectLst/>
                <a:latin typeface="+mn-lt"/>
                <a:ea typeface="+mn-ea"/>
                <a:cs typeface="+mn-cs"/>
              </a:rPr>
              <a:t>: Donor-specific antibodies (DSA) are routinely assessed after heart transplant (HT) with sensitive immunoassays. However, not all detected DSAs are associated with adverse events (AE), and conversely, not all episodes of antibody-mediated rejection (AMR) are associated with the presence of DSAs. Donor-derived cell-free DNA (dd-cfDNA) is a noninvasive biomarker of allograft injury. We hypothesize that dd-cfDNA can be used to delineate clinically meaningful DSAs and detect patients at risk for AE in the absence of DSA.</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We conducted a retrospective study of adult HT patients (pts) at Ohio State University, where routine post-transplant monitoring includes both DSA and dd-cfDNA (the Prospera™ test, Natera Inc., Austin, TX). Pts were categorized into four groups based on dd-cfDNA% (positive if ≥0.15%) and DSA status (positive if any DSA ≥2,000 MFI). Kaplan-Meier curves were plotted, for each group, for freedom from all of the following AE: treated rejection, biopsy-proven rejection (ACR ≥2R and/or AMR≥1), graft dysfunction (LVEF ≤ 40), cardiac allograft vasculopathy (ISHLT grade &gt;0), re-transplantation, and death.</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898 paired dd-cfDNA and DSA tests from 170 pts, transplanted from 2006 to 2023, were included in this analysis. Pts were followed for a median of 32 and a maximum of 126 months from transplant. Results are shown in Figure 1. dd-cfDNA%-neg and DSA-neg pts exhibited the greatest freedom from AE, while dd-cfDNA%-pos and DSA-neg pts had the least freedom from AE, followed by pts who were both dd-cfDNA%-pos and DSA-pos.</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Conclusions</a:t>
            </a:r>
            <a:r>
              <a:rPr lang="en-US" sz="1200" kern="1200" dirty="0">
                <a:solidFill>
                  <a:schemeClr val="tx1"/>
                </a:solidFill>
                <a:effectLst/>
                <a:latin typeface="+mn-lt"/>
                <a:ea typeface="+mn-ea"/>
                <a:cs typeface="+mn-cs"/>
              </a:rPr>
              <a:t>: These data suggest that the presence of DSA alone may not necessarily lead to AE, and dd-cfDNA aids in risk stratification for patients beyond DSA. We also find that dd-cfDNA% rises during AMR episodes without DSA. These preliminary results indicate the potential value of integrating dd-cfDNA into the interpretation of DSA results in clinical care. Further exploration in larger cohorts is warranted.</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a:extLst>
              <a:ext uri="{FF2B5EF4-FFF2-40B4-BE49-F238E27FC236}">
                <a16:creationId xmlns:a16="http://schemas.microsoft.com/office/drawing/2014/main" id="{2C775F38-880F-36D3-7737-6FD8670813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8299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29221-4BDA-C255-66FB-272BB9CE35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9B4669A-0533-108D-5DB9-23ACF8E565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D7800C-9A74-3D0B-CF31-DDC040CF3B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DSA, </a:t>
            </a:r>
            <a:r>
              <a:rPr lang="en-US" sz="1200" i="1" kern="1200" dirty="0">
                <a:solidFill>
                  <a:schemeClr val="tx1"/>
                </a:solidFill>
                <a:effectLst/>
                <a:latin typeface="+mn-lt"/>
                <a:ea typeface="+mn-ea"/>
                <a:cs typeface="+mn-cs"/>
              </a:rPr>
              <a:t>Donor-specific antibodies</a:t>
            </a:r>
            <a:r>
              <a:rPr lang="en-US" sz="1200" b="0" i="1" kern="1200" dirty="0">
                <a:solidFill>
                  <a:schemeClr val="tx1"/>
                </a:solidFill>
                <a:effectLst/>
                <a:latin typeface="+mn-lt"/>
                <a:cs typeface="Arial" panose="020B0604020202020204" pitchFamily="34" charset="0"/>
              </a:rPr>
              <a:t>; </a:t>
            </a:r>
            <a:r>
              <a:rPr lang="fr-FR" b="0" i="1" dirty="0">
                <a:latin typeface="+mn-lt"/>
              </a:rPr>
              <a:t>HT, </a:t>
            </a:r>
            <a:r>
              <a:rPr lang="en-US" sz="1200" i="1" kern="1200" dirty="0">
                <a:solidFill>
                  <a:schemeClr val="tx1"/>
                </a:solidFill>
                <a:effectLst/>
                <a:latin typeface="+mn-lt"/>
                <a:ea typeface="+mn-ea"/>
                <a:cs typeface="+mn-cs"/>
              </a:rPr>
              <a:t>heart transplant</a:t>
            </a:r>
            <a:r>
              <a:rPr lang="en-US" b="0" i="1" dirty="0">
                <a:latin typeface="+mn-lt"/>
              </a:rPr>
              <a:t>; </a:t>
            </a:r>
            <a:r>
              <a:rPr lang="en-US" sz="1200" b="0" i="1" kern="1200" dirty="0">
                <a:solidFill>
                  <a:schemeClr val="tx1"/>
                </a:solidFill>
                <a:effectLst/>
                <a:latin typeface="+mn-lt"/>
                <a:cs typeface="Arial" panose="020B0604020202020204" pitchFamily="34" charset="0"/>
              </a:rPr>
              <a:t>AE,</a:t>
            </a:r>
            <a:r>
              <a:rPr lang="fr-FR" b="0" i="1" dirty="0">
                <a:latin typeface="+mn-lt"/>
              </a:rPr>
              <a:t> Adverse </a:t>
            </a:r>
            <a:r>
              <a:rPr lang="fr-FR" b="0" i="1" dirty="0" err="1">
                <a:latin typeface="+mn-lt"/>
              </a:rPr>
              <a:t>events</a:t>
            </a:r>
            <a:r>
              <a:rPr lang="fr-FR" b="0" i="1" dirty="0">
                <a:latin typeface="+mn-lt"/>
              </a:rPr>
              <a:t>;</a:t>
            </a:r>
            <a:r>
              <a:rPr lang="en-US" sz="1200" b="0" i="1" kern="1200" dirty="0">
                <a:solidFill>
                  <a:schemeClr val="tx1"/>
                </a:solidFill>
                <a:effectLst/>
                <a:latin typeface="+mn-lt"/>
                <a:cs typeface="Arial" panose="020B0604020202020204" pitchFamily="34" charset="0"/>
              </a:rPr>
              <a:t> AMR, </a:t>
            </a:r>
            <a:r>
              <a:rPr lang="en-US" sz="1200" i="1" kern="1200" dirty="0">
                <a:solidFill>
                  <a:schemeClr val="tx1"/>
                </a:solidFill>
                <a:effectLst/>
                <a:latin typeface="+mn-lt"/>
                <a:ea typeface="+mn-ea"/>
                <a:cs typeface="+mn-cs"/>
              </a:rPr>
              <a:t>Antibody-mediated rejection; dd-cfDNA, Donor-derived cell-free DNA</a:t>
            </a:r>
            <a:r>
              <a:rPr lang="fr-FR" b="0" i="1" dirty="0">
                <a:latin typeface="+mn-lt"/>
              </a:rPr>
              <a:t>.</a:t>
            </a:r>
            <a:endParaRPr lang="en-US" sz="1200" b="0" i="1" kern="1200" dirty="0">
              <a:solidFill>
                <a:schemeClr val="tx1"/>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293</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ENHANCING UTILITY OF ANTIBODY TESTING WITH DONOR-DERIVED CELL-FREE DNA POST-HEART TRANSPLANTATION</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i="1" u="none" kern="1200" dirty="0">
                <a:solidFill>
                  <a:schemeClr val="tx1"/>
                </a:solidFill>
                <a:effectLst/>
                <a:latin typeface="+mn-lt"/>
                <a:ea typeface="+mn-ea"/>
                <a:cs typeface="+mn-cs"/>
              </a:rPr>
              <a:t>Indra Bole</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Mason Mocarski</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Ayesha Hasan</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Garrie Haas</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Rami Kahwash</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Ajay Vallakati</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Veronica Franco</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a:t>
            </a:r>
            <a:r>
              <a:rPr lang="en-US" sz="1200" i="1" u="none" kern="1200" dirty="0" err="1">
                <a:solidFill>
                  <a:schemeClr val="tx1"/>
                </a:solidFill>
                <a:effectLst/>
                <a:latin typeface="+mn-lt"/>
                <a:ea typeface="+mn-ea"/>
                <a:cs typeface="+mn-cs"/>
              </a:rPr>
              <a:t>Vaiibhav</a:t>
            </a:r>
            <a:r>
              <a:rPr lang="en-US" sz="1200" i="1" u="none" kern="1200" dirty="0">
                <a:solidFill>
                  <a:schemeClr val="tx1"/>
                </a:solidFill>
                <a:effectLst/>
                <a:latin typeface="+mn-lt"/>
                <a:ea typeface="+mn-ea"/>
                <a:cs typeface="+mn-cs"/>
              </a:rPr>
              <a:t> Patel</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Beth Foreman</a:t>
            </a:r>
            <a:r>
              <a:rPr lang="en-US" sz="1200" b="1" i="1" u="none" kern="1200" baseline="30000" dirty="0">
                <a:solidFill>
                  <a:schemeClr val="tx1"/>
                </a:solidFill>
                <a:effectLst/>
                <a:latin typeface="+mn-lt"/>
                <a:ea typeface="+mn-ea"/>
                <a:cs typeface="+mn-cs"/>
              </a:rPr>
              <a:t>1</a:t>
            </a:r>
            <a:r>
              <a:rPr lang="en-US" sz="1200" i="1" u="none" kern="1200" dirty="0">
                <a:solidFill>
                  <a:schemeClr val="tx1"/>
                </a:solidFill>
                <a:effectLst/>
                <a:latin typeface="+mn-lt"/>
                <a:ea typeface="+mn-ea"/>
                <a:cs typeface="+mn-cs"/>
              </a:rPr>
              <a:t>, Michael Olymbios</a:t>
            </a:r>
            <a:r>
              <a:rPr lang="en-US" sz="1200" b="1" i="1" u="none" kern="1200" baseline="30000" dirty="0">
                <a:solidFill>
                  <a:schemeClr val="tx1"/>
                </a:solidFill>
                <a:effectLst/>
                <a:latin typeface="+mn-lt"/>
                <a:ea typeface="+mn-ea"/>
                <a:cs typeface="+mn-cs"/>
              </a:rPr>
              <a:t>2</a:t>
            </a:r>
            <a:r>
              <a:rPr lang="en-US" sz="1200" i="1" u="none" kern="1200" dirty="0">
                <a:solidFill>
                  <a:schemeClr val="tx1"/>
                </a:solidFill>
                <a:effectLst/>
                <a:latin typeface="+mn-lt"/>
                <a:ea typeface="+mn-ea"/>
                <a:cs typeface="+mn-cs"/>
              </a:rPr>
              <a:t>, Sandra Carey</a:t>
            </a:r>
            <a:r>
              <a:rPr lang="en-US" sz="1200" b="1" i="1" u="none" kern="1200" baseline="30000" dirty="0">
                <a:solidFill>
                  <a:schemeClr val="tx1"/>
                </a:solidFill>
                <a:effectLst/>
                <a:latin typeface="+mn-lt"/>
                <a:ea typeface="+mn-ea"/>
                <a:cs typeface="+mn-cs"/>
              </a:rPr>
              <a:t>2</a:t>
            </a:r>
            <a:r>
              <a:rPr lang="en-US" sz="1200" i="1" u="none" kern="1200" dirty="0">
                <a:solidFill>
                  <a:schemeClr val="tx1"/>
                </a:solidFill>
                <a:effectLst/>
                <a:latin typeface="+mn-lt"/>
                <a:ea typeface="+mn-ea"/>
                <a:cs typeface="+mn-cs"/>
              </a:rPr>
              <a:t>, Kathryn Crabtree</a:t>
            </a:r>
            <a:r>
              <a:rPr lang="en-US" sz="1200" b="1" i="1" u="none" kern="1200" baseline="30000" dirty="0">
                <a:solidFill>
                  <a:schemeClr val="tx1"/>
                </a:solidFill>
                <a:effectLst/>
                <a:latin typeface="+mn-lt"/>
                <a:ea typeface="+mn-ea"/>
                <a:cs typeface="+mn-cs"/>
              </a:rPr>
              <a:t>2</a:t>
            </a:r>
            <a:r>
              <a:rPr lang="en-US" sz="1200" i="1" u="none" kern="1200" dirty="0">
                <a:solidFill>
                  <a:schemeClr val="tx1"/>
                </a:solidFill>
                <a:effectLst/>
                <a:latin typeface="+mn-lt"/>
                <a:ea typeface="+mn-ea"/>
                <a:cs typeface="+mn-cs"/>
              </a:rPr>
              <a:t>, Madeleine Armer-Cabral</a:t>
            </a:r>
            <a:r>
              <a:rPr lang="en-US" sz="1200" b="1" i="1" u="none" kern="1200" baseline="30000" dirty="0">
                <a:solidFill>
                  <a:schemeClr val="tx1"/>
                </a:solidFill>
                <a:effectLst/>
                <a:latin typeface="+mn-lt"/>
                <a:ea typeface="+mn-ea"/>
                <a:cs typeface="+mn-cs"/>
              </a:rPr>
              <a:t>2</a:t>
            </a:r>
            <a:r>
              <a:rPr lang="en-US" sz="1200" i="1" u="none" kern="1200" dirty="0">
                <a:solidFill>
                  <a:schemeClr val="tx1"/>
                </a:solidFill>
                <a:effectLst/>
                <a:latin typeface="+mn-lt"/>
                <a:ea typeface="+mn-ea"/>
                <a:cs typeface="+mn-cs"/>
              </a:rPr>
              <a:t>, </a:t>
            </a:r>
            <a:r>
              <a:rPr lang="en-US" sz="1200" i="1" u="none" kern="1200" dirty="0" err="1">
                <a:solidFill>
                  <a:schemeClr val="tx1"/>
                </a:solidFill>
                <a:effectLst/>
                <a:latin typeface="+mn-lt"/>
                <a:ea typeface="+mn-ea"/>
                <a:cs typeface="+mn-cs"/>
              </a:rPr>
              <a:t>Zhiji</a:t>
            </a:r>
            <a:r>
              <a:rPr lang="en-US" sz="1200" i="1" u="none" kern="1200" dirty="0">
                <a:solidFill>
                  <a:schemeClr val="tx1"/>
                </a:solidFill>
                <a:effectLst/>
                <a:latin typeface="+mn-lt"/>
                <a:ea typeface="+mn-ea"/>
                <a:cs typeface="+mn-cs"/>
              </a:rPr>
              <a:t> Zhang</a:t>
            </a:r>
            <a:r>
              <a:rPr lang="en-US" sz="1200" b="1" i="1" u="none" kern="1200" baseline="30000" dirty="0">
                <a:solidFill>
                  <a:schemeClr val="tx1"/>
                </a:solidFill>
                <a:effectLst/>
                <a:latin typeface="+mn-lt"/>
                <a:ea typeface="+mn-ea"/>
                <a:cs typeface="+mn-cs"/>
              </a:rPr>
              <a:t>2</a:t>
            </a:r>
            <a:r>
              <a:rPr lang="en-US" sz="1200" i="1" u="none" kern="1200" dirty="0">
                <a:solidFill>
                  <a:schemeClr val="tx1"/>
                </a:solidFill>
                <a:effectLst/>
                <a:latin typeface="+mn-lt"/>
                <a:ea typeface="+mn-ea"/>
                <a:cs typeface="+mn-cs"/>
              </a:rPr>
              <a:t>, Brent Lampert</a:t>
            </a:r>
            <a:r>
              <a:rPr lang="en-US" sz="1200" b="1" i="1" u="none" kern="1200" baseline="30000" dirty="0">
                <a:solidFill>
                  <a:schemeClr val="tx1"/>
                </a:solidFill>
                <a:effectLst/>
                <a:latin typeface="+mn-lt"/>
                <a:ea typeface="+mn-ea"/>
                <a:cs typeface="+mn-cs"/>
              </a:rPr>
              <a:t>1</a:t>
            </a:r>
            <a:endParaRPr lang="fr-FR" sz="1200" i="1" u="non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Wexner Medical Center, Ohio State University, </a:t>
            </a:r>
            <a:r>
              <a:rPr lang="en-US" sz="1200" kern="1200" baseline="300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Natera, Inc.</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r>
              <a:rPr lang="en-US" sz="1200" kern="1200" dirty="0">
                <a:solidFill>
                  <a:schemeClr val="tx1"/>
                </a:solidFill>
                <a:effectLst/>
                <a:latin typeface="+mn-lt"/>
                <a:ea typeface="+mn-ea"/>
                <a:cs typeface="+mn-cs"/>
              </a:rPr>
              <a:t>: Donor-specific antibodies (DSA) are routinely assessed after heart transplant (HT) with sensitive immunoassays. However, not all detected DSAs are associated with adverse events (AE), and conversely, not all episodes of antibody-mediated rejection (AMR) are associated with the presence of DSAs. Donor-derived cell-free DNA (dd-cfDNA) is a noninvasive biomarker of allograft injury. We hypothesize that dd-cfDNA can be used to delineate clinically meaningful DSAs and detect patients at risk for AE in the absence of DSA.</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We conducted a retrospective study of adult HT patients (pts) at Ohio State University, where routine post-transplant monitoring includes both DSA and dd-cfDNA (the Prospera™ test, Natera Inc., Austin, TX). Pts were categorized into four groups based on dd-cfDNA% (positive if ≥0.15%) and DSA status (positive if any DSA ≥2,000 MFI). Kaplan-Meier curves were plotted, for each group, for freedom from all of the following AE: treated rejection, biopsy-proven rejection (ACR ≥2R and/or AMR≥1), graft dysfunction (LVEF ≤ 40), cardiac allograft vasculopathy (ISHLT grade &gt;0), re-transplantation, and death.</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898 paired dd-cfDNA and DSA tests from 170 pts, transplanted from 2006 to 2023, were included in this analysis. Pts were followed for a median of 32 and a maximum of 126 months from transplant. Results are shown in Figure 1. dd-cfDNA%-neg and DSA-neg pts exhibited the greatest freedom from AE, while dd-cfDNA%-pos and DSA-neg pts had the least freedom from AE, followed by pts who were both dd-cfDNA%-pos and DSA-pos.</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Conclusions</a:t>
            </a:r>
            <a:r>
              <a:rPr lang="en-US" sz="1200" kern="1200" dirty="0">
                <a:solidFill>
                  <a:schemeClr val="tx1"/>
                </a:solidFill>
                <a:effectLst/>
                <a:latin typeface="+mn-lt"/>
                <a:ea typeface="+mn-ea"/>
                <a:cs typeface="+mn-cs"/>
              </a:rPr>
              <a:t>: These data suggest that the presence of DSA alone may not necessarily lead to AE, and dd-cfDNA aids in risk stratification for patients beyond DSA. We also find that dd-cfDNA% rises during AMR episodes without DSA. These preliminary results indicate the potential value of integrating dd-cfDNA into the interpretation of DSA results in clinical care. Further exploration in larger cohorts is warranted.</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a:extLst>
              <a:ext uri="{FF2B5EF4-FFF2-40B4-BE49-F238E27FC236}">
                <a16:creationId xmlns:a16="http://schemas.microsoft.com/office/drawing/2014/main" id="{4365058F-99DF-287F-DBDD-7C0C2F047D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0675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3F06D-F381-06C4-2E50-0EB74E0348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B555F3-FBE1-4212-BD94-7E503B37518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BE45E9-95C8-969C-A427-A777953AA8A4}"/>
              </a:ext>
            </a:extLst>
          </p:cNvPr>
          <p:cNvSpPr>
            <a:spLocks noGrp="1"/>
          </p:cNvSpPr>
          <p:nvPr>
            <p:ph type="body" idx="1"/>
          </p:nvPr>
        </p:nvSpPr>
        <p:spPr/>
        <p:txBody>
          <a:bodyPr/>
          <a:lstStyle/>
          <a:p>
            <a:r>
              <a:rPr lang="en-US" b="0" i="1" dirty="0"/>
              <a:t>Abbreviation: PTLD, PTLD-Post-transplant lymphoproliferative disorder.</a:t>
            </a:r>
          </a:p>
          <a:p>
            <a:endParaRPr lang="en-US" b="1" dirty="0"/>
          </a:p>
          <a:p>
            <a:r>
              <a:rPr lang="en-US" b="1" dirty="0"/>
              <a:t>Reference Number: 2349 </a:t>
            </a:r>
          </a:p>
          <a:p>
            <a:r>
              <a:rPr lang="en-US" b="1" dirty="0"/>
              <a:t>ANALYSIS OF CLINICAL AND IMMUNOLOGICAL RISK FACTORS IN HEART TRANSPLANT RECIPIENTS WITH MALIGNANCY </a:t>
            </a:r>
          </a:p>
          <a:p>
            <a:endParaRPr lang="en-US" b="1" dirty="0"/>
          </a:p>
          <a:p>
            <a:r>
              <a:rPr lang="en-US" b="1" dirty="0"/>
              <a:t>Laura Giovannini</a:t>
            </a:r>
            <a:r>
              <a:rPr lang="en-US" b="1" baseline="30000" dirty="0"/>
              <a:t>1</a:t>
            </a:r>
            <a:r>
              <a:rPr lang="en-US" b="1" dirty="0"/>
              <a:t>, Marco Masetti</a:t>
            </a:r>
            <a:r>
              <a:rPr lang="en-US" b="1" baseline="30000" dirty="0"/>
              <a:t>1</a:t>
            </a:r>
            <a:r>
              <a:rPr lang="en-US" b="1" dirty="0"/>
              <a:t>, Laura Borgese</a:t>
            </a:r>
            <a:r>
              <a:rPr lang="en-US" b="1" baseline="30000" dirty="0"/>
              <a:t>1</a:t>
            </a:r>
            <a:r>
              <a:rPr lang="en-US" b="1" dirty="0"/>
              <a:t>, Greta Zagni</a:t>
            </a:r>
            <a:r>
              <a:rPr lang="en-US" b="1" baseline="30000" dirty="0"/>
              <a:t>1</a:t>
            </a:r>
            <a:r>
              <a:rPr lang="en-US" b="1" dirty="0"/>
              <a:t>, Sofia Martin Suarez</a:t>
            </a:r>
            <a:r>
              <a:rPr lang="en-US" b="1" baseline="30000" dirty="0"/>
              <a:t>1</a:t>
            </a:r>
            <a:r>
              <a:rPr lang="en-US" b="1" dirty="0"/>
              <a:t>, Antonio Russo</a:t>
            </a:r>
            <a:r>
              <a:rPr lang="en-US" b="1" baseline="30000" dirty="0"/>
              <a:t>1</a:t>
            </a:r>
            <a:r>
              <a:rPr lang="en-US" b="1" dirty="0"/>
              <a:t>, Marco Silenzi</a:t>
            </a:r>
            <a:r>
              <a:rPr lang="en-US" b="1" baseline="30000" dirty="0"/>
              <a:t>1</a:t>
            </a:r>
            <a:r>
              <a:rPr lang="en-US" b="1" dirty="0"/>
              <a:t>, Celeste Valeria Ricupero</a:t>
            </a:r>
            <a:r>
              <a:rPr lang="en-US" b="1" baseline="30000" dirty="0"/>
              <a:t>1</a:t>
            </a:r>
            <a:r>
              <a:rPr lang="en-US" b="1" dirty="0"/>
              <a:t>, Luciano Potena</a:t>
            </a:r>
            <a:r>
              <a:rPr lang="en-US" b="1" baseline="30000" dirty="0"/>
              <a:t>1</a:t>
            </a:r>
            <a:r>
              <a:rPr lang="en-US" b="1" dirty="0"/>
              <a:t> </a:t>
            </a:r>
          </a:p>
          <a:p>
            <a:endParaRPr lang="en-US" dirty="0"/>
          </a:p>
          <a:p>
            <a:r>
              <a:rPr lang="en-US" i="1" baseline="30000" dirty="0"/>
              <a:t>1</a:t>
            </a:r>
            <a:r>
              <a:rPr lang="en-US" i="1" dirty="0"/>
              <a:t>IRCCS Azienda </a:t>
            </a:r>
            <a:r>
              <a:rPr lang="en-US" i="1" dirty="0" err="1"/>
              <a:t>Ospedaliero-Universitaria</a:t>
            </a:r>
            <a:r>
              <a:rPr lang="en-US" i="1" dirty="0"/>
              <a:t> di Bologna, Heart Failure and Transplant Unit , Bologna, Italy </a:t>
            </a:r>
          </a:p>
          <a:p>
            <a:endParaRPr lang="en-US" dirty="0"/>
          </a:p>
          <a:p>
            <a:r>
              <a:rPr lang="en-US" b="1" dirty="0"/>
              <a:t>Background</a:t>
            </a:r>
            <a:r>
              <a:rPr lang="en-US" dirty="0"/>
              <a:t>: Long-term prognosis after heart transplantation is influenced by complications of immunosuppressive therapy, including malignancies. This study aimed to identify clinical risk factors influencing 5-year survival after cancer diagnosis. </a:t>
            </a:r>
          </a:p>
          <a:p>
            <a:r>
              <a:rPr lang="en-US" b="1" dirty="0"/>
              <a:t>Methods</a:t>
            </a:r>
            <a:r>
              <a:rPr lang="en-US" dirty="0"/>
              <a:t>: We included 242 heart transplant recipients from 2008 to 2020 at our center; we collected data on neoplasm diagnosis, immunosuppressive therapy at diagnosis, and main clinical data. As an outcome, we assessed 5-year survival. </a:t>
            </a:r>
          </a:p>
          <a:p>
            <a:r>
              <a:rPr lang="en-US" b="1" dirty="0"/>
              <a:t>Results</a:t>
            </a:r>
            <a:r>
              <a:rPr lang="en-US" dirty="0"/>
              <a:t>: Among the patients we included in our study, 50 were diagnosed with 112 malignancies; 24 solid tumors, 83 non-melanoma skin cancers, and 5 hematologic malignancies (PTLD-Post-transplant lymphoproliferative disorder). Patients with solid tumors had a significantly worse 5-year prognosis compared to other types (47.3±14.2% vs 66.6±27.2% PTLD vs 100% skin cancers; P=0.01). Among patients with solid tumors, as expected, the absence of metastases and the possibility of surgical resection influenced the outcome (65.3±15.8% vs 0% and 80.0±11.2% vs 33.3±19.2%, respectively); the choice of a surgical approach was not influenced by the presence or absence of metastases at diagnosis. No cardiovascular complications related to surgical or oncological therapies were observed. Patients who were not on mycophenolate therapy (yes 62.0±15.7% vs no 30.0±23.9%) due to leukopenia, likely an expression of greater immunosuppression, had a worse prognosis. Finally, recipients from donors older than 55 years showed a trend towards a worse prognosis at one year, with similar prevalence of metastatic disease, suggesting a possible role of donor </a:t>
            </a:r>
            <a:r>
              <a:rPr lang="en-US" dirty="0" err="1"/>
              <a:t>immunosenescence</a:t>
            </a:r>
            <a:r>
              <a:rPr lang="en-US" dirty="0"/>
              <a:t>. </a:t>
            </a:r>
          </a:p>
          <a:p>
            <a:r>
              <a:rPr lang="en-US" b="1" dirty="0"/>
              <a:t>Conclusions</a:t>
            </a:r>
            <a:r>
              <a:rPr lang="en-US" dirty="0"/>
              <a:t>: Our data, in addition to showing the effect of tumor stage and the possibility of surgical treatment, suggest a potential role of immunosuppression and donor-related </a:t>
            </a:r>
            <a:r>
              <a:rPr lang="en-US" dirty="0" err="1"/>
              <a:t>immunosenescence</a:t>
            </a:r>
            <a:r>
              <a:rPr lang="en-US" dirty="0"/>
              <a:t>. These hypotheses should be confirmed by studies with molecular biology and immunogenetic methods involving both recipient and donor.</a:t>
            </a:r>
            <a:endParaRPr lang="fr-FR" dirty="0"/>
          </a:p>
        </p:txBody>
      </p:sp>
      <p:sp>
        <p:nvSpPr>
          <p:cNvPr id="4" name="Espace réservé du numéro de diapositive 3">
            <a:extLst>
              <a:ext uri="{FF2B5EF4-FFF2-40B4-BE49-F238E27FC236}">
                <a16:creationId xmlns:a16="http://schemas.microsoft.com/office/drawing/2014/main" id="{A47EA640-D0D7-9A20-66F7-EDC802BEE1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8232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2103C-8D56-A055-7DF3-EBA771DE75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8041B3E-F752-8ADE-D32A-606E7DA3F0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8B4856-B580-C0C2-241D-5B328C98F3A0}"/>
              </a:ext>
            </a:extLst>
          </p:cNvPr>
          <p:cNvSpPr>
            <a:spLocks noGrp="1"/>
          </p:cNvSpPr>
          <p:nvPr>
            <p:ph type="body" idx="1"/>
          </p:nvPr>
        </p:nvSpPr>
        <p:spPr/>
        <p:txBody>
          <a:bodyPr/>
          <a:lstStyle/>
          <a:p>
            <a:r>
              <a:rPr lang="en-US" b="0" i="1" dirty="0"/>
              <a:t>Abbreviation: PTLD, PTLD-Post-transplant lymphoproliferative disorder.</a:t>
            </a:r>
          </a:p>
          <a:p>
            <a:endParaRPr lang="en-US" b="1" dirty="0"/>
          </a:p>
          <a:p>
            <a:r>
              <a:rPr lang="en-US" b="1" dirty="0"/>
              <a:t>Reference Number: 2349 </a:t>
            </a:r>
          </a:p>
          <a:p>
            <a:r>
              <a:rPr lang="en-US" b="1" dirty="0"/>
              <a:t>ANALYSIS OF CLINICAL AND IMMUNOLOGICAL RISK FACTORS IN HEART TRANSPLANT RECIPIENTS WITH MALIGNANCY </a:t>
            </a:r>
          </a:p>
          <a:p>
            <a:endParaRPr lang="en-US" b="1" dirty="0"/>
          </a:p>
          <a:p>
            <a:r>
              <a:rPr lang="en-US" b="1" dirty="0"/>
              <a:t>Laura Giovannini</a:t>
            </a:r>
            <a:r>
              <a:rPr lang="en-US" b="1" baseline="30000" dirty="0"/>
              <a:t>1</a:t>
            </a:r>
            <a:r>
              <a:rPr lang="en-US" b="1" dirty="0"/>
              <a:t>, Marco Masetti</a:t>
            </a:r>
            <a:r>
              <a:rPr lang="en-US" b="1" baseline="30000" dirty="0"/>
              <a:t>1</a:t>
            </a:r>
            <a:r>
              <a:rPr lang="en-US" b="1" dirty="0"/>
              <a:t>, Laura Borgese</a:t>
            </a:r>
            <a:r>
              <a:rPr lang="en-US" b="1" baseline="30000" dirty="0"/>
              <a:t>1</a:t>
            </a:r>
            <a:r>
              <a:rPr lang="en-US" b="1" dirty="0"/>
              <a:t>, Greta Zagni</a:t>
            </a:r>
            <a:r>
              <a:rPr lang="en-US" b="1" baseline="30000" dirty="0"/>
              <a:t>1</a:t>
            </a:r>
            <a:r>
              <a:rPr lang="en-US" b="1" dirty="0"/>
              <a:t>, Sofia Martin Suarez</a:t>
            </a:r>
            <a:r>
              <a:rPr lang="en-US" b="1" baseline="30000" dirty="0"/>
              <a:t>1</a:t>
            </a:r>
            <a:r>
              <a:rPr lang="en-US" b="1" dirty="0"/>
              <a:t>, Antonio Russo</a:t>
            </a:r>
            <a:r>
              <a:rPr lang="en-US" b="1" baseline="30000" dirty="0"/>
              <a:t>1</a:t>
            </a:r>
            <a:r>
              <a:rPr lang="en-US" b="1" dirty="0"/>
              <a:t>, Marco Silenzi</a:t>
            </a:r>
            <a:r>
              <a:rPr lang="en-US" b="1" baseline="30000" dirty="0"/>
              <a:t>1</a:t>
            </a:r>
            <a:r>
              <a:rPr lang="en-US" b="1" dirty="0"/>
              <a:t>, Celeste Valeria Ricupero</a:t>
            </a:r>
            <a:r>
              <a:rPr lang="en-US" b="1" baseline="30000" dirty="0"/>
              <a:t>1</a:t>
            </a:r>
            <a:r>
              <a:rPr lang="en-US" b="1" dirty="0"/>
              <a:t>, Luciano Potena</a:t>
            </a:r>
            <a:r>
              <a:rPr lang="en-US" b="1" baseline="30000" dirty="0"/>
              <a:t>1</a:t>
            </a:r>
            <a:r>
              <a:rPr lang="en-US" b="1" dirty="0"/>
              <a:t> </a:t>
            </a:r>
          </a:p>
          <a:p>
            <a:endParaRPr lang="en-US" dirty="0"/>
          </a:p>
          <a:p>
            <a:r>
              <a:rPr lang="en-US" i="1" baseline="30000" dirty="0"/>
              <a:t>1</a:t>
            </a:r>
            <a:r>
              <a:rPr lang="en-US" i="1" dirty="0"/>
              <a:t>IRCCS Azienda </a:t>
            </a:r>
            <a:r>
              <a:rPr lang="en-US" i="1" dirty="0" err="1"/>
              <a:t>Ospedaliero-Universitaria</a:t>
            </a:r>
            <a:r>
              <a:rPr lang="en-US" i="1" dirty="0"/>
              <a:t> di Bologna, Heart Failure and Transplant Unit , Bologna, Italy </a:t>
            </a:r>
          </a:p>
          <a:p>
            <a:endParaRPr lang="en-US" dirty="0"/>
          </a:p>
          <a:p>
            <a:r>
              <a:rPr lang="en-US" b="1" dirty="0"/>
              <a:t>Background</a:t>
            </a:r>
            <a:r>
              <a:rPr lang="en-US" dirty="0"/>
              <a:t>: Long-term prognosis after heart transplantation is influenced by complications of immunosuppressive therapy, including malignancies. This study aimed to identify clinical risk factors influencing 5-year survival after cancer diagnosis. </a:t>
            </a:r>
          </a:p>
          <a:p>
            <a:r>
              <a:rPr lang="en-US" b="1" dirty="0"/>
              <a:t>Methods</a:t>
            </a:r>
            <a:r>
              <a:rPr lang="en-US" dirty="0"/>
              <a:t>: We included 242 heart transplant recipients from 2008 to 2020 at our center; we collected data on neoplasm diagnosis, immunosuppressive therapy at diagnosis, and main clinical data. As an outcome, we assessed 5-year survival. </a:t>
            </a:r>
          </a:p>
          <a:p>
            <a:r>
              <a:rPr lang="en-US" b="1" dirty="0"/>
              <a:t>Results</a:t>
            </a:r>
            <a:r>
              <a:rPr lang="en-US" dirty="0"/>
              <a:t>: Among the patients we included in our study, 50 were diagnosed with 112 malignancies; 24 solid tumors, 83 non-melanoma skin cancers, and 5 hematologic malignancies (PTLD-Post-transplant lymphoproliferative disorder). Patients with solid tumors had a significantly worse 5-year prognosis compared to other types (47.3±14.2% vs 66.6±27.2% PTLD vs 100% skin cancers; P=0.01). Among patients with solid tumors, as expected, the absence of metastases and the possibility of surgical resection influenced the outcome (65.3±15.8% vs 0% and 80.0±11.2% vs 33.3±19.2%, respectively); the choice of a surgical approach was not influenced by the presence or absence of metastases at diagnosis. No cardiovascular complications related to surgical or oncological therapies were observed. Patients who were not on mycophenolate therapy (yes 62.0±15.7% vs no 30.0±23.9%) due to leukopenia, likely an expression of greater immunosuppression, had a worse prognosis. Finally, recipients from donors older than 55 years showed a trend towards a worse prognosis at one year, with similar prevalence of metastatic disease, suggesting a possible role of donor </a:t>
            </a:r>
            <a:r>
              <a:rPr lang="en-US" dirty="0" err="1"/>
              <a:t>immunosenescence</a:t>
            </a:r>
            <a:r>
              <a:rPr lang="en-US" dirty="0"/>
              <a:t>. </a:t>
            </a:r>
          </a:p>
          <a:p>
            <a:r>
              <a:rPr lang="en-US" b="1" dirty="0"/>
              <a:t>Conclusions</a:t>
            </a:r>
            <a:r>
              <a:rPr lang="en-US" dirty="0"/>
              <a:t>: Our data, in addition to showing the effect of tumor stage and the possibility of surgical treatment, suggest a potential role of immunosuppression and donor-related </a:t>
            </a:r>
            <a:r>
              <a:rPr lang="en-US" dirty="0" err="1"/>
              <a:t>immunosenescence</a:t>
            </a:r>
            <a:r>
              <a:rPr lang="en-US" dirty="0"/>
              <a:t>. These hypotheses should be confirmed by studies with molecular biology and immunogenetic methods involving both recipient and donor.</a:t>
            </a:r>
            <a:endParaRPr lang="fr-FR" dirty="0"/>
          </a:p>
          <a:p>
            <a:endParaRPr lang="fr-FR" dirty="0"/>
          </a:p>
        </p:txBody>
      </p:sp>
      <p:sp>
        <p:nvSpPr>
          <p:cNvPr id="4" name="Espace réservé du numéro de diapositive 3">
            <a:extLst>
              <a:ext uri="{FF2B5EF4-FFF2-40B4-BE49-F238E27FC236}">
                <a16:creationId xmlns:a16="http://schemas.microsoft.com/office/drawing/2014/main" id="{4C2988E5-657C-165C-6151-9DA9B4B393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3190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EB60D-AE9C-ACEA-E483-B633D0E231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7EE45D-5217-8847-B0A9-4DFF087C8F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83498F-EA02-1296-5ABB-71DD73BBC4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a:t>
            </a:r>
            <a:r>
              <a:rPr lang="en-US" sz="1200" b="0" i="1" dirty="0">
                <a:latin typeface="+mn-lt"/>
                <a:cs typeface="Arial" panose="020B0604020202020204" pitchFamily="34" charset="0"/>
              </a:rPr>
              <a:t>AB, Acinetobacter baumannii ; MDR, Multi-drug resistant; ICU,</a:t>
            </a:r>
            <a:r>
              <a:rPr lang="fr-FR" b="0" i="1" dirty="0">
                <a:latin typeface="+mn-lt"/>
              </a:rPr>
              <a:t> Intensive Care Unit</a:t>
            </a:r>
            <a:r>
              <a:rPr lang="en-US" sz="1200" b="0" i="1" dirty="0">
                <a:latin typeface="+mn-lt"/>
                <a:cs typeface="Arial" panose="020B0604020202020204" pitchFamily="34" charset="0"/>
              </a:rPr>
              <a:t>; ECMO,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Extracorporeal membrane oxygenation; MU, </a:t>
            </a:r>
            <a:r>
              <a:rPr lang="fr-FR" b="0" i="1" dirty="0">
                <a:latin typeface="+mn-lt"/>
              </a:rPr>
              <a:t>Million </a:t>
            </a:r>
            <a:r>
              <a:rPr lang="fr-FR" b="0" i="1" dirty="0" err="1">
                <a:latin typeface="+mn-lt"/>
              </a:rPr>
              <a:t>Units</a:t>
            </a:r>
            <a:r>
              <a:rPr lang="en-US" b="0" i="1" dirty="0">
                <a:latin typeface="+mn-lt"/>
              </a:rPr>
              <a:t>.</a:t>
            </a:r>
          </a:p>
          <a:p>
            <a:endParaRPr lang="en-US" b="1" dirty="0"/>
          </a:p>
          <a:p>
            <a:endParaRPr lang="en-US" b="1" dirty="0"/>
          </a:p>
          <a:p>
            <a:r>
              <a:rPr lang="en-US" b="1" dirty="0"/>
              <a:t>Reference Number: 606 </a:t>
            </a:r>
          </a:p>
          <a:p>
            <a:r>
              <a:rPr lang="en-US" b="1" dirty="0"/>
              <a:t>MANAGEMENT OF MULTI-DRUG RESISTANT ACINETOBACTER BAUMANNII INFECTION IN HEART TRANSPLANT RECIPIENTS.</a:t>
            </a:r>
          </a:p>
          <a:p>
            <a:endParaRPr lang="en-US" dirty="0"/>
          </a:p>
          <a:p>
            <a:r>
              <a:rPr lang="en-US" b="1" dirty="0"/>
              <a:t>Domenico Parigino</a:t>
            </a:r>
            <a:r>
              <a:rPr lang="en-US" b="1" baseline="30000" dirty="0"/>
              <a:t>1</a:t>
            </a:r>
            <a:r>
              <a:rPr lang="en-US" b="1" dirty="0"/>
              <a:t>, Lorenzo Giovannico</a:t>
            </a:r>
            <a:r>
              <a:rPr lang="en-US" b="1" baseline="30000" dirty="0"/>
              <a:t>1</a:t>
            </a:r>
            <a:r>
              <a:rPr lang="en-US" b="1" dirty="0"/>
              <a:t>, Giuseppe Fischetti</a:t>
            </a:r>
            <a:r>
              <a:rPr lang="en-US" b="1" baseline="30000" dirty="0"/>
              <a:t>1</a:t>
            </a:r>
            <a:r>
              <a:rPr lang="en-US" b="1" dirty="0"/>
              <a:t>, Luca Savino</a:t>
            </a:r>
            <a:r>
              <a:rPr lang="en-US" b="1" baseline="30000" dirty="0"/>
              <a:t>1</a:t>
            </a:r>
            <a:r>
              <a:rPr lang="en-US" b="1" dirty="0"/>
              <a:t>, Federica Mazzone</a:t>
            </a:r>
            <a:r>
              <a:rPr lang="en-US" b="1" baseline="30000" dirty="0"/>
              <a:t>1</a:t>
            </a:r>
            <a:r>
              <a:rPr lang="en-US" b="1" dirty="0"/>
              <a:t>, Claudia Leo</a:t>
            </a:r>
            <a:r>
              <a:rPr lang="en-US" b="1" baseline="30000" dirty="0"/>
              <a:t>1</a:t>
            </a:r>
            <a:r>
              <a:rPr lang="en-US" b="1" dirty="0"/>
              <a:t>, Giuseppe Cristiano</a:t>
            </a:r>
            <a:r>
              <a:rPr lang="en-US" b="1" baseline="30000" dirty="0"/>
              <a:t>1</a:t>
            </a:r>
            <a:r>
              <a:rPr lang="en-US" b="1" dirty="0"/>
              <a:t>, Nicola Di Bari</a:t>
            </a:r>
            <a:r>
              <a:rPr lang="en-US" b="1" baseline="30000" dirty="0"/>
              <a:t>1</a:t>
            </a:r>
            <a:r>
              <a:rPr lang="en-US" b="1" dirty="0"/>
              <a:t>, Massimo Padalino</a:t>
            </a:r>
            <a:r>
              <a:rPr lang="en-US" b="1" baseline="30000" dirty="0"/>
              <a:t>1</a:t>
            </a:r>
            <a:r>
              <a:rPr lang="en-US" b="1" dirty="0"/>
              <a:t>, Aldo Milano</a:t>
            </a:r>
            <a:r>
              <a:rPr lang="en-US" b="1" baseline="30000" dirty="0"/>
              <a:t>1</a:t>
            </a:r>
            <a:r>
              <a:rPr lang="en-US" b="1" dirty="0"/>
              <a:t>, Tomaso Bottio</a:t>
            </a:r>
            <a:r>
              <a:rPr lang="en-US" b="1" baseline="30000" dirty="0"/>
              <a:t>1</a:t>
            </a:r>
            <a:r>
              <a:rPr lang="en-US" b="1" dirty="0"/>
              <a:t> </a:t>
            </a:r>
          </a:p>
          <a:p>
            <a:endParaRPr lang="en-US" dirty="0"/>
          </a:p>
          <a:p>
            <a:r>
              <a:rPr lang="en-US" i="1" baseline="30000" dirty="0"/>
              <a:t>1</a:t>
            </a:r>
            <a:r>
              <a:rPr lang="en-US" i="1" dirty="0"/>
              <a:t>University of Bari, Cardiac Surgery, Bari, Italy </a:t>
            </a:r>
          </a:p>
          <a:p>
            <a:endParaRPr lang="en-US" dirty="0"/>
          </a:p>
          <a:p>
            <a:r>
              <a:rPr lang="en-US" b="1" dirty="0"/>
              <a:t>Background</a:t>
            </a:r>
            <a:r>
              <a:rPr lang="en-US" dirty="0"/>
              <a:t>: Acinetobacter baumannii (AB) is a Gram-negative, multi-drug resistant (MDR), nosocomial pathogen that causes ventilator-associated and bloodstream infections. It is particularly challenging in the early post-operative stages of heart transplants for intense immunosuppressant protocols and fragile conditions. We report the experience of our center in treating nosocomial MDR AB that provoked pneumonia and septic shock. </a:t>
            </a:r>
          </a:p>
          <a:p>
            <a:r>
              <a:rPr lang="en-US" b="1" dirty="0"/>
              <a:t>Methods</a:t>
            </a:r>
            <a:r>
              <a:rPr lang="en-US" dirty="0"/>
              <a:t>: Eight heart transplant patients (7 males, 1 female; 46 ± 21 years, m ± SD) with positive hemocultures were included; 4 were in the ICU; 3 patients on mechanically ventilation, 1 required intubation; 3 patients were on extracorporeal membrane oxygenation (ECMO); 4 patients on continuous renal replacement therapy, 1 required it afterwards. 7 patients were already on antibiotics; the antibiotic protocol was antibiogram-based. Endotoxin blood level was measured with the Endotoxin Activity assay; if high (≥ 0.6 units) a cycle of Polymyxin B Hemoperfusion was performed; 6 patients were treated with iv </a:t>
            </a:r>
            <a:r>
              <a:rPr lang="en-US" dirty="0" err="1"/>
              <a:t>Pentaglobin</a:t>
            </a:r>
            <a:r>
              <a:rPr lang="en-US" dirty="0"/>
              <a:t> 0,25 g/Kg at 12 mL/h for 3 days, a solution containing 95 % immunoglobulins (IgG, IgM and IgA). 5 patients developed pancytopenia; we administered subcutaneous Filgrastim 48 MU for 3 days, an originator recombinant human granulocyte colony stimulating factor. Immunosuppression was based on low dose of corticosteroids and tacrolimus serum levels were reduced to the lowest acceptable. </a:t>
            </a:r>
          </a:p>
          <a:p>
            <a:r>
              <a:rPr lang="en-US" b="1" dirty="0"/>
              <a:t>Results</a:t>
            </a:r>
            <a:r>
              <a:rPr lang="en-US" dirty="0"/>
              <a:t>: Negative cultures were obtained after 14-45 days of therapy in all cases; antibiotics were suspended 20-30 days later. In every case we obtained normalization of leukocytes and </a:t>
            </a:r>
            <a:r>
              <a:rPr lang="en-US" dirty="0" err="1"/>
              <a:t>flogosis</a:t>
            </a:r>
            <a:r>
              <a:rPr lang="en-US" dirty="0"/>
              <a:t>, ECMO removal, independence from inotropes, respiratory weaning (3 patients after tracheostomy), recovering of renal function (no permanent treatment required). All patients are reported fine, leading an autonomous life 16 to 57 months after the events. </a:t>
            </a:r>
          </a:p>
          <a:p>
            <a:r>
              <a:rPr lang="en-US" b="1" dirty="0"/>
              <a:t>Conclusions</a:t>
            </a:r>
            <a:r>
              <a:rPr lang="en-US" dirty="0"/>
              <a:t>: Management of MDR-AB is particularly challenging in heart transplant patients because of concomitant factors of fragility, such as recovering hemodynamics of the early transplant stages, and intense immunosuppressive strategies. The combined use of antibiogram-guided therapy, blood purification methods and modulation of immunosuppressants proved successful in managing these clinical scenarios.</a:t>
            </a:r>
            <a:endParaRPr lang="fr-FR" dirty="0"/>
          </a:p>
        </p:txBody>
      </p:sp>
      <p:sp>
        <p:nvSpPr>
          <p:cNvPr id="4" name="Espace réservé du numéro de diapositive 3">
            <a:extLst>
              <a:ext uri="{FF2B5EF4-FFF2-40B4-BE49-F238E27FC236}">
                <a16:creationId xmlns:a16="http://schemas.microsoft.com/office/drawing/2014/main" id="{47C78F33-ADA6-3F3A-42D6-F48D208E0A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7730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843CA-3FD7-396D-4611-4CF1EDEA97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9FFBEF-0956-66FD-2BE3-B875E320C6F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2774715-0BE4-3965-B9E5-93C8758DBD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a:t>
            </a:r>
            <a:r>
              <a:rPr lang="en-US" sz="1200" b="0" i="1" dirty="0">
                <a:latin typeface="+mn-lt"/>
                <a:cs typeface="Arial" panose="020B0604020202020204" pitchFamily="34" charset="0"/>
              </a:rPr>
              <a:t>AB, Acinetobacter baumannii ; MDR, Multi-drug resistant; ICU,</a:t>
            </a:r>
            <a:r>
              <a:rPr lang="fr-FR" b="0" i="1" dirty="0">
                <a:latin typeface="+mn-lt"/>
              </a:rPr>
              <a:t> Intensive Care Unit</a:t>
            </a:r>
            <a:r>
              <a:rPr lang="en-US" sz="1200" b="0" i="1" dirty="0">
                <a:latin typeface="+mn-lt"/>
                <a:cs typeface="Arial" panose="020B0604020202020204" pitchFamily="34" charset="0"/>
              </a:rPr>
              <a:t>; ECMO,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Extracorporeal membrane oxygenation; MU, </a:t>
            </a:r>
            <a:r>
              <a:rPr lang="fr-FR" b="0" i="1" dirty="0">
                <a:latin typeface="+mn-lt"/>
              </a:rPr>
              <a:t>Million </a:t>
            </a:r>
            <a:r>
              <a:rPr lang="fr-FR" b="0" i="1" dirty="0" err="1">
                <a:latin typeface="+mn-lt"/>
              </a:rPr>
              <a:t>Units</a:t>
            </a:r>
            <a:r>
              <a:rPr lang="en-US" b="0" i="1" dirty="0">
                <a:latin typeface="+mn-lt"/>
              </a:rPr>
              <a:t>.</a:t>
            </a:r>
          </a:p>
          <a:p>
            <a:endParaRPr lang="en-US" b="1" dirty="0"/>
          </a:p>
          <a:p>
            <a:endParaRPr lang="en-US" b="1" dirty="0"/>
          </a:p>
          <a:p>
            <a:r>
              <a:rPr lang="en-US" b="1" dirty="0"/>
              <a:t>Reference Number: 606 </a:t>
            </a:r>
          </a:p>
          <a:p>
            <a:r>
              <a:rPr lang="en-US" b="1" dirty="0"/>
              <a:t>MANAGEMENT OF MULTI-DRUG RESISTANT ACINETOBACTER BAUMANNII INFECTION IN HEART TRANSPLANT RECIPIENTS.</a:t>
            </a:r>
          </a:p>
          <a:p>
            <a:endParaRPr lang="en-US" dirty="0"/>
          </a:p>
          <a:p>
            <a:r>
              <a:rPr lang="en-US" b="1" dirty="0"/>
              <a:t>Domenico Parigino</a:t>
            </a:r>
            <a:r>
              <a:rPr lang="en-US" b="1" baseline="30000" dirty="0"/>
              <a:t>1</a:t>
            </a:r>
            <a:r>
              <a:rPr lang="en-US" b="1" dirty="0"/>
              <a:t>, Lorenzo Giovannico</a:t>
            </a:r>
            <a:r>
              <a:rPr lang="en-US" b="1" baseline="30000" dirty="0"/>
              <a:t>1</a:t>
            </a:r>
            <a:r>
              <a:rPr lang="en-US" b="1" dirty="0"/>
              <a:t>, Giuseppe Fischetti</a:t>
            </a:r>
            <a:r>
              <a:rPr lang="en-US" b="1" baseline="30000" dirty="0"/>
              <a:t>1</a:t>
            </a:r>
            <a:r>
              <a:rPr lang="en-US" b="1" dirty="0"/>
              <a:t>, Luca Savino</a:t>
            </a:r>
            <a:r>
              <a:rPr lang="en-US" b="1" baseline="30000" dirty="0"/>
              <a:t>1</a:t>
            </a:r>
            <a:r>
              <a:rPr lang="en-US" b="1" dirty="0"/>
              <a:t>, Federica Mazzone</a:t>
            </a:r>
            <a:r>
              <a:rPr lang="en-US" b="1" baseline="30000" dirty="0"/>
              <a:t>1</a:t>
            </a:r>
            <a:r>
              <a:rPr lang="en-US" b="1" dirty="0"/>
              <a:t>, Claudia Leo</a:t>
            </a:r>
            <a:r>
              <a:rPr lang="en-US" b="1" baseline="30000" dirty="0"/>
              <a:t>1</a:t>
            </a:r>
            <a:r>
              <a:rPr lang="en-US" b="1" dirty="0"/>
              <a:t>, Giuseppe Cristiano</a:t>
            </a:r>
            <a:r>
              <a:rPr lang="en-US" b="1" baseline="30000" dirty="0"/>
              <a:t>1</a:t>
            </a:r>
            <a:r>
              <a:rPr lang="en-US" b="1" dirty="0"/>
              <a:t>, Nicola Di Bari</a:t>
            </a:r>
            <a:r>
              <a:rPr lang="en-US" b="1" baseline="30000" dirty="0"/>
              <a:t>1</a:t>
            </a:r>
            <a:r>
              <a:rPr lang="en-US" b="1" dirty="0"/>
              <a:t>, Massimo Padalino</a:t>
            </a:r>
            <a:r>
              <a:rPr lang="en-US" b="1" baseline="30000" dirty="0"/>
              <a:t>1</a:t>
            </a:r>
            <a:r>
              <a:rPr lang="en-US" b="1" dirty="0"/>
              <a:t>, Aldo Milano</a:t>
            </a:r>
            <a:r>
              <a:rPr lang="en-US" b="1" baseline="30000" dirty="0"/>
              <a:t>1</a:t>
            </a:r>
            <a:r>
              <a:rPr lang="en-US" b="1" dirty="0"/>
              <a:t>, Tomaso Bottio</a:t>
            </a:r>
            <a:r>
              <a:rPr lang="en-US" b="1" baseline="30000" dirty="0"/>
              <a:t>1</a:t>
            </a:r>
            <a:r>
              <a:rPr lang="en-US" b="1" dirty="0"/>
              <a:t> </a:t>
            </a:r>
          </a:p>
          <a:p>
            <a:endParaRPr lang="en-US" dirty="0"/>
          </a:p>
          <a:p>
            <a:r>
              <a:rPr lang="en-US" i="1" baseline="30000" dirty="0"/>
              <a:t>1</a:t>
            </a:r>
            <a:r>
              <a:rPr lang="en-US" i="1" dirty="0"/>
              <a:t>University of Bari, Cardiac Surgery, Bari, Italy </a:t>
            </a:r>
          </a:p>
          <a:p>
            <a:endParaRPr lang="en-US" dirty="0"/>
          </a:p>
          <a:p>
            <a:r>
              <a:rPr lang="en-US" b="1" dirty="0"/>
              <a:t>Background</a:t>
            </a:r>
            <a:r>
              <a:rPr lang="en-US" dirty="0"/>
              <a:t>: Acinetobacter baumannii (AB) is a Gram-negative, multi-drug resistant (MDR), nosocomial pathogen that causes ventilator-associated and bloodstream infections. It is particularly challenging in the early post-operative stages of heart transplants for intense immunosuppressant protocols and fragile conditions. We report the experience of our center in treating nosocomial MDR AB that provoked pneumonia and septic shock. </a:t>
            </a:r>
          </a:p>
          <a:p>
            <a:r>
              <a:rPr lang="en-US" b="1" dirty="0"/>
              <a:t>Methods</a:t>
            </a:r>
            <a:r>
              <a:rPr lang="en-US" dirty="0"/>
              <a:t>: Eight heart transplant patients (7 males, 1 female; 46 ± 21 years, m ± SD) with positive hemocultures were included; 4 were in the ICU; 3 patients on mechanically ventilation, 1 required intubation; 3 patients were on extracorporeal membrane oxygenation (ECMO); 4 patients on continuous renal replacement therapy, 1 required it afterwards. 7 patients were already on antibiotics; the antibiotic protocol was antibiogram-based. Endotoxin blood level was measured with the Endotoxin Activity assay; if high (≥ 0.6 units) a cycle of Polymyxin B Hemoperfusion was performed; 6 patients were treated with iv </a:t>
            </a:r>
            <a:r>
              <a:rPr lang="en-US" dirty="0" err="1"/>
              <a:t>Pentaglobin</a:t>
            </a:r>
            <a:r>
              <a:rPr lang="en-US" dirty="0"/>
              <a:t> 0,25 g/Kg at 12 mL/h for 3 days, a solution containing 95 % immunoglobulins (IgG, IgM and IgA). 5 patients developed pancytopenia; we administered subcutaneous Filgrastim 48 MU for 3 days, an originator recombinant human granulocyte colony stimulating factor. Immunosuppression was based on low dose of corticosteroids and tacrolimus serum levels were reduced to the lowest acceptable. </a:t>
            </a:r>
          </a:p>
          <a:p>
            <a:r>
              <a:rPr lang="en-US" b="1" dirty="0"/>
              <a:t>Results</a:t>
            </a:r>
            <a:r>
              <a:rPr lang="en-US" dirty="0"/>
              <a:t>: Negative cultures were obtained after 14-45 days of therapy in all cases; antibiotics were suspended 20-30 days later. In every case we obtained normalization of leukocytes and </a:t>
            </a:r>
            <a:r>
              <a:rPr lang="en-US" dirty="0" err="1"/>
              <a:t>flogosis</a:t>
            </a:r>
            <a:r>
              <a:rPr lang="en-US" dirty="0"/>
              <a:t>, ECMO removal, independence from inotropes, respiratory weaning (3 patients after tracheostomy), recovering of renal function (no permanent treatment required). All patients are reported fine, leading an autonomous life 16 to 57 months after the events. </a:t>
            </a:r>
          </a:p>
          <a:p>
            <a:r>
              <a:rPr lang="en-US" b="1" dirty="0"/>
              <a:t>Conclusions</a:t>
            </a:r>
            <a:r>
              <a:rPr lang="en-US" dirty="0"/>
              <a:t>: Management of MDR-AB is particularly challenging in heart transplant patients because of concomitant factors of fragility, such as recovering hemodynamics of the early transplant stages, and intense immunosuppressive strategies. The combined use of antibiogram-guided therapy, blood purification methods and modulation of immunosuppressants proved successful in managing these clinical scenarios.</a:t>
            </a:r>
            <a:endParaRPr lang="fr-FR" dirty="0"/>
          </a:p>
          <a:p>
            <a:endParaRPr lang="fr-FR" dirty="0"/>
          </a:p>
        </p:txBody>
      </p:sp>
      <p:sp>
        <p:nvSpPr>
          <p:cNvPr id="4" name="Espace réservé du numéro de diapositive 3">
            <a:extLst>
              <a:ext uri="{FF2B5EF4-FFF2-40B4-BE49-F238E27FC236}">
                <a16:creationId xmlns:a16="http://schemas.microsoft.com/office/drawing/2014/main" id="{C1B0FBE0-FADB-CDA3-6667-BAE73A7BB7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851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10643-37F0-4C92-9329-22D5496E26E2}" type="slidenum">
              <a:rPr lang="fr-FR" smtClean="0"/>
              <a:t>4</a:t>
            </a:fld>
            <a:endParaRPr lang="fr-FR"/>
          </a:p>
        </p:txBody>
      </p:sp>
    </p:spTree>
    <p:extLst>
      <p:ext uri="{BB962C8B-B14F-4D97-AF65-F5344CB8AC3E}">
        <p14:creationId xmlns:p14="http://schemas.microsoft.com/office/powerpoint/2010/main" val="174294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941F3-0575-8D33-C831-647AB1F966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56E17F-79C0-27BE-EC63-52967CB40B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F759EB-1FAD-EBEF-3145-EDFFD31C5D80}"/>
              </a:ext>
            </a:extLst>
          </p:cNvPr>
          <p:cNvSpPr>
            <a:spLocks noGrp="1"/>
          </p:cNvSpPr>
          <p:nvPr>
            <p:ph type="body" idx="1"/>
          </p:nvPr>
        </p:nvSpPr>
        <p:spPr/>
        <p:txBody>
          <a:bodyPr/>
          <a:lstStyle/>
          <a:p>
            <a:r>
              <a:rPr lang="en-US" i="1" dirty="0"/>
              <a:t>Abbreviations: </a:t>
            </a:r>
            <a:r>
              <a:rPr lang="fr-FR" sz="1200" i="1" dirty="0">
                <a:latin typeface="Arial" panose="020B0604020202020204" pitchFamily="34" charset="0"/>
                <a:cs typeface="Arial" panose="020B0604020202020204" pitchFamily="34" charset="0"/>
              </a:rPr>
              <a:t>ABMR, </a:t>
            </a:r>
            <a:r>
              <a:rPr lang="fr-FR" sz="1200" i="1" dirty="0" err="1">
                <a:latin typeface="Arial" panose="020B0604020202020204" pitchFamily="34" charset="0"/>
                <a:cs typeface="Arial" panose="020B0604020202020204" pitchFamily="34" charset="0"/>
              </a:rPr>
              <a:t>Chronic</a:t>
            </a:r>
            <a:r>
              <a:rPr lang="fr-FR" sz="1200" i="1" dirty="0">
                <a:latin typeface="Arial" panose="020B0604020202020204" pitchFamily="34" charset="0"/>
                <a:cs typeface="Arial" panose="020B0604020202020204" pitchFamily="34" charset="0"/>
              </a:rPr>
              <a:t> </a:t>
            </a:r>
            <a:r>
              <a:rPr lang="fr-FR" sz="1200" i="1" dirty="0" err="1">
                <a:latin typeface="Arial" panose="020B0604020202020204" pitchFamily="34" charset="0"/>
                <a:cs typeface="Arial" panose="020B0604020202020204" pitchFamily="34" charset="0"/>
              </a:rPr>
              <a:t>antibody-mediated</a:t>
            </a:r>
            <a:r>
              <a:rPr lang="fr-FR" sz="1200" i="1" dirty="0">
                <a:latin typeface="Arial" panose="020B0604020202020204" pitchFamily="34" charset="0"/>
                <a:cs typeface="Arial" panose="020B0604020202020204" pitchFamily="34" charset="0"/>
              </a:rPr>
              <a:t> rejection; </a:t>
            </a:r>
            <a:r>
              <a:rPr lang="en-US" i="1" dirty="0"/>
              <a:t>CAV, cardiac allograft vasculopathy; Tregs, Regulatory T cells; IL-2, Interleukin-2; DSA, donor-specific antibodies; HTX, Heart transplantation.</a:t>
            </a:r>
          </a:p>
          <a:p>
            <a:endParaRPr lang="en-US" dirty="0"/>
          </a:p>
          <a:p>
            <a:r>
              <a:rPr lang="en-US" b="1" dirty="0"/>
              <a:t>Reference Number: 1072 </a:t>
            </a:r>
          </a:p>
          <a:p>
            <a:r>
              <a:rPr lang="en-US" b="1" dirty="0"/>
              <a:t>SELECTIVE IN-VIVO EXPANSION OF REGULATORY T CELLS LEADS TO LONG-TERM TOLERANCE OF HEART ALLOGRAFTS TOPIC: IMMUNOSUPPRESSIVE AGENTS </a:t>
            </a:r>
          </a:p>
          <a:p>
            <a:endParaRPr lang="en-US" dirty="0"/>
          </a:p>
          <a:p>
            <a:r>
              <a:rPr lang="en-US" b="1" dirty="0"/>
              <a:t>Laurenz Wolner</a:t>
            </a:r>
            <a:r>
              <a:rPr lang="en-US" b="1" baseline="30000" dirty="0"/>
              <a:t>1</a:t>
            </a:r>
            <a:r>
              <a:rPr lang="en-US" b="1" dirty="0"/>
              <a:t>, Romy Steiner</a:t>
            </a:r>
            <a:r>
              <a:rPr lang="en-US" b="1" baseline="30000" dirty="0"/>
              <a:t>1</a:t>
            </a:r>
            <a:r>
              <a:rPr lang="en-US" b="1" dirty="0"/>
              <a:t>, Victoria Österreicher</a:t>
            </a:r>
            <a:r>
              <a:rPr lang="en-US" b="1" baseline="30000" dirty="0"/>
              <a:t>1</a:t>
            </a:r>
            <a:r>
              <a:rPr lang="en-US" b="1" dirty="0"/>
              <a:t>, Attila Kiss</a:t>
            </a:r>
            <a:r>
              <a:rPr lang="en-US" b="1" baseline="30000" dirty="0"/>
              <a:t>1</a:t>
            </a:r>
            <a:r>
              <a:rPr lang="en-US" b="1" dirty="0"/>
              <a:t>, Andreas Zuckermann</a:t>
            </a:r>
            <a:r>
              <a:rPr lang="en-US" b="1" baseline="30000" dirty="0"/>
              <a:t>2</a:t>
            </a:r>
            <a:r>
              <a:rPr lang="en-US" b="1" dirty="0"/>
              <a:t>, Bruno Podesser</a:t>
            </a:r>
            <a:r>
              <a:rPr lang="en-US" b="1" baseline="30000" dirty="0"/>
              <a:t>1</a:t>
            </a:r>
            <a:r>
              <a:rPr lang="en-US" b="1" dirty="0"/>
              <a:t>, Nina Pilat</a:t>
            </a:r>
            <a:r>
              <a:rPr lang="en-US" b="1" baseline="30000" dirty="0"/>
              <a:t>1, 2</a:t>
            </a:r>
            <a:r>
              <a:rPr lang="en-US" b="1" dirty="0"/>
              <a:t> </a:t>
            </a:r>
          </a:p>
          <a:p>
            <a:endParaRPr lang="en-US" dirty="0"/>
          </a:p>
          <a:p>
            <a:r>
              <a:rPr lang="en-US" i="1" baseline="30000" dirty="0"/>
              <a:t>1</a:t>
            </a:r>
            <a:r>
              <a:rPr lang="en-US" i="1" dirty="0"/>
              <a:t>Center for Biomedical Research and Translational Surgery, Medical University of Vienna, Austria, Vienna, </a:t>
            </a:r>
            <a:r>
              <a:rPr lang="en-US" i="1" baseline="30000" dirty="0"/>
              <a:t>2</a:t>
            </a:r>
            <a:r>
              <a:rPr lang="en-US" i="1" dirty="0"/>
              <a:t>Department of Cardiac Surgery, Medical University of Vienna, Austria, Vienna </a:t>
            </a:r>
          </a:p>
          <a:p>
            <a:endParaRPr lang="en-US" dirty="0"/>
          </a:p>
          <a:p>
            <a:r>
              <a:rPr lang="en-US" b="1" dirty="0"/>
              <a:t>Background</a:t>
            </a:r>
            <a:r>
              <a:rPr lang="en-US" dirty="0"/>
              <a:t>: Chronic antibody-mediated rejection (ABMR) and cardiac allograft vasculopathy (CAV) are key causes of late graft failure in heart transplant recipients, with few effective treatments available. Regulatory T cells (Tregs) are essential for immune tolerance, suppressing both autoimmune and alloimmune responses. A promising approach to expand Tregs in vivo involves an interleukin-2 (IL-2) complex with an anti-IL-2 antibody (IL-2cplx), which boosts Treg proliferation. This study examines the potential of IL 2cplx-based immunomodulation in a murine heart allograft model. </a:t>
            </a:r>
          </a:p>
          <a:p>
            <a:r>
              <a:rPr lang="en-US" b="1" dirty="0"/>
              <a:t>Methods</a:t>
            </a:r>
            <a:r>
              <a:rPr lang="en-US" dirty="0"/>
              <a:t>: Female C57BL/6 mice were transplanted with fully mismatched BALB/c hearts and treated with IL-2/anti IL-2 (1µg/5µg) and rapamycin (1µg/</a:t>
            </a:r>
            <a:r>
              <a:rPr lang="en-US" dirty="0" err="1"/>
              <a:t>gBW</a:t>
            </a:r>
            <a:r>
              <a:rPr lang="en-US" dirty="0"/>
              <a:t>) administered on d-3/-2/-1 and thrice a week until d29, and short-term anti-IL-6 (600µg d-1; 300µg d4/6). Cardiac allograft survival was monitored. Flow-cytometric crossmatch was performed to detect donor-specific antibodies (DSA). Mixed lymphocyte reaction essays were performed to assess donor specific T-cell reaction and histological analysis was performed according to the ISHLT grading. Additionally, efficacy of this protocol was assessed in </a:t>
            </a:r>
            <a:r>
              <a:rPr lang="en-US" dirty="0" err="1"/>
              <a:t>Tmem</a:t>
            </a:r>
            <a:r>
              <a:rPr lang="en-US" dirty="0"/>
              <a:t> enriched mice (receiving T-cell transfer from donor type skin challenged mice) prior to HTX. </a:t>
            </a:r>
          </a:p>
          <a:p>
            <a:r>
              <a:rPr lang="en-US" b="1" dirty="0"/>
              <a:t>Results</a:t>
            </a:r>
            <a:r>
              <a:rPr lang="en-US" dirty="0"/>
              <a:t>: IL-2cplx protocol treatment led to indefinite survival (&gt;150 d) compared to untreated controls (MST=7.5d). Furthermore, IL-2cplx-based treatment significantly reduced formation of donor-specific IgG1 and IgG2ab. CD4+ and CD8+ cell proliferation against donor antigen was comparable between naïve and treated mice, indicating no donor specific T-cell hyperresponsiveness. Histologic grading revealed low rejection scores even at the end of follow up. We found less necrosis (p=0.02) compared to untreated controls. Even in </a:t>
            </a:r>
            <a:r>
              <a:rPr lang="en-US" dirty="0" err="1"/>
              <a:t>presensitized</a:t>
            </a:r>
            <a:r>
              <a:rPr lang="en-US" dirty="0"/>
              <a:t> mice, survival of the graft was significantly prolonged (&gt; 70 d). </a:t>
            </a:r>
          </a:p>
          <a:p>
            <a:r>
              <a:rPr lang="en-US" b="1" dirty="0"/>
              <a:t>Conclusions</a:t>
            </a:r>
            <a:r>
              <a:rPr lang="en-US" dirty="0"/>
              <a:t>: We demonstrated that selective in vivo expansion of Tregs using IL-2cplx, combined with rapamycin and short-term anti-IL-6mAb treatment, leads to operational tolerance in a clinically relevant model of cardiac transplantation, as evidenced by indefinite survival in the absence of continuous immunosuppression. Moreover, the potency of this approach is preserved in the presence of alloreactive memory.</a:t>
            </a:r>
            <a:endParaRPr lang="fr-FR" dirty="0"/>
          </a:p>
        </p:txBody>
      </p:sp>
      <p:sp>
        <p:nvSpPr>
          <p:cNvPr id="4" name="Espace réservé du numéro de diapositive 3">
            <a:extLst>
              <a:ext uri="{FF2B5EF4-FFF2-40B4-BE49-F238E27FC236}">
                <a16:creationId xmlns:a16="http://schemas.microsoft.com/office/drawing/2014/main" id="{7FCCD3AC-DA86-A227-186F-99E08ADBF2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81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8191-5407-E281-4B41-7E1E75F2BF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3B466D-CE29-0F86-D846-D5B603A530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235C61-500D-56E1-C8F1-ECEADC11F4C8}"/>
              </a:ext>
            </a:extLst>
          </p:cNvPr>
          <p:cNvSpPr>
            <a:spLocks noGrp="1"/>
          </p:cNvSpPr>
          <p:nvPr>
            <p:ph type="body" idx="1"/>
          </p:nvPr>
        </p:nvSpPr>
        <p:spPr/>
        <p:txBody>
          <a:bodyPr/>
          <a:lstStyle/>
          <a:p>
            <a:r>
              <a:rPr lang="en-US" i="1" dirty="0"/>
              <a:t>Abbreviations: </a:t>
            </a:r>
            <a:r>
              <a:rPr lang="fr-FR" sz="1200" i="1" dirty="0">
                <a:latin typeface="Arial" panose="020B0604020202020204" pitchFamily="34" charset="0"/>
                <a:cs typeface="Arial" panose="020B0604020202020204" pitchFamily="34" charset="0"/>
              </a:rPr>
              <a:t>ABMR, </a:t>
            </a:r>
            <a:r>
              <a:rPr lang="fr-FR" sz="1200" i="1" dirty="0" err="1">
                <a:latin typeface="Arial" panose="020B0604020202020204" pitchFamily="34" charset="0"/>
                <a:cs typeface="Arial" panose="020B0604020202020204" pitchFamily="34" charset="0"/>
              </a:rPr>
              <a:t>Chronic</a:t>
            </a:r>
            <a:r>
              <a:rPr lang="fr-FR" sz="1200" i="1" dirty="0">
                <a:latin typeface="Arial" panose="020B0604020202020204" pitchFamily="34" charset="0"/>
                <a:cs typeface="Arial" panose="020B0604020202020204" pitchFamily="34" charset="0"/>
              </a:rPr>
              <a:t> </a:t>
            </a:r>
            <a:r>
              <a:rPr lang="fr-FR" sz="1200" i="1" dirty="0" err="1">
                <a:latin typeface="Arial" panose="020B0604020202020204" pitchFamily="34" charset="0"/>
                <a:cs typeface="Arial" panose="020B0604020202020204" pitchFamily="34" charset="0"/>
              </a:rPr>
              <a:t>antibody-mediated</a:t>
            </a:r>
            <a:r>
              <a:rPr lang="fr-FR" sz="1200" i="1" dirty="0">
                <a:latin typeface="Arial" panose="020B0604020202020204" pitchFamily="34" charset="0"/>
                <a:cs typeface="Arial" panose="020B0604020202020204" pitchFamily="34" charset="0"/>
              </a:rPr>
              <a:t> rejection; </a:t>
            </a:r>
            <a:r>
              <a:rPr lang="en-US" i="1" dirty="0"/>
              <a:t>CAV, cardiac allograft vasculopathy; Tregs, Regulatory T cells; IL-2, Interleukin-2; DSA, donor-specific antibodies; HTX, Heart transplantation.</a:t>
            </a:r>
          </a:p>
          <a:p>
            <a:endParaRPr lang="en-US" dirty="0"/>
          </a:p>
          <a:p>
            <a:r>
              <a:rPr lang="en-US" b="1" dirty="0"/>
              <a:t>Reference Number: 1072 </a:t>
            </a:r>
          </a:p>
          <a:p>
            <a:r>
              <a:rPr lang="en-US" b="1" dirty="0"/>
              <a:t>SELECTIVE IN-VIVO EXPANSION OF REGULATORY T CELLS LEADS TO LONG-TERM TOLERANCE OF HEART ALLOGRAFTS TOPIC: IMMUNOSUPPRESSIVE AGENTS </a:t>
            </a:r>
          </a:p>
          <a:p>
            <a:endParaRPr lang="en-US" dirty="0"/>
          </a:p>
          <a:p>
            <a:r>
              <a:rPr lang="en-US" b="1" dirty="0"/>
              <a:t>Laurenz Wolner</a:t>
            </a:r>
            <a:r>
              <a:rPr lang="en-US" b="1" baseline="30000" dirty="0"/>
              <a:t>1</a:t>
            </a:r>
            <a:r>
              <a:rPr lang="en-US" b="1" dirty="0"/>
              <a:t>, Romy Steiner</a:t>
            </a:r>
            <a:r>
              <a:rPr lang="en-US" b="1" baseline="30000" dirty="0"/>
              <a:t>1</a:t>
            </a:r>
            <a:r>
              <a:rPr lang="en-US" b="1" dirty="0"/>
              <a:t>, Victoria Österreicher</a:t>
            </a:r>
            <a:r>
              <a:rPr lang="en-US" b="1" baseline="30000" dirty="0"/>
              <a:t>1</a:t>
            </a:r>
            <a:r>
              <a:rPr lang="en-US" b="1" dirty="0"/>
              <a:t>, Attila Kiss</a:t>
            </a:r>
            <a:r>
              <a:rPr lang="en-US" b="1" baseline="30000" dirty="0"/>
              <a:t>1</a:t>
            </a:r>
            <a:r>
              <a:rPr lang="en-US" b="1" dirty="0"/>
              <a:t>, Andreas Zuckermann</a:t>
            </a:r>
            <a:r>
              <a:rPr lang="en-US" b="1" baseline="30000" dirty="0"/>
              <a:t>2</a:t>
            </a:r>
            <a:r>
              <a:rPr lang="en-US" b="1" dirty="0"/>
              <a:t>, Bruno Podesser</a:t>
            </a:r>
            <a:r>
              <a:rPr lang="en-US" b="1" baseline="30000" dirty="0"/>
              <a:t>1</a:t>
            </a:r>
            <a:r>
              <a:rPr lang="en-US" b="1" dirty="0"/>
              <a:t>, Nina Pilat</a:t>
            </a:r>
            <a:r>
              <a:rPr lang="en-US" b="1" baseline="30000" dirty="0"/>
              <a:t>1, 2</a:t>
            </a:r>
            <a:r>
              <a:rPr lang="en-US" b="1" dirty="0"/>
              <a:t> </a:t>
            </a:r>
          </a:p>
          <a:p>
            <a:endParaRPr lang="en-US" dirty="0"/>
          </a:p>
          <a:p>
            <a:r>
              <a:rPr lang="en-US" i="1" baseline="30000" dirty="0"/>
              <a:t>1</a:t>
            </a:r>
            <a:r>
              <a:rPr lang="en-US" i="1" dirty="0"/>
              <a:t>Center for Biomedical Research and Translational Surgery, Medical University of Vienna, Austria, Vienna, </a:t>
            </a:r>
            <a:r>
              <a:rPr lang="en-US" i="1" baseline="30000" dirty="0"/>
              <a:t>2</a:t>
            </a:r>
            <a:r>
              <a:rPr lang="en-US" i="1" dirty="0"/>
              <a:t>Department of Cardiac Surgery, Medical University of Vienna, Austria, Vienna </a:t>
            </a:r>
          </a:p>
          <a:p>
            <a:endParaRPr lang="en-US" dirty="0"/>
          </a:p>
          <a:p>
            <a:r>
              <a:rPr lang="en-US" b="1" dirty="0"/>
              <a:t>Background</a:t>
            </a:r>
            <a:r>
              <a:rPr lang="en-US" dirty="0"/>
              <a:t>: Chronic antibody-mediated rejection (ABMR) and cardiac allograft vasculopathy (CAV) are key causes of late graft failure in heart transplant recipients, with few effective treatments available. Regulatory T cells (Tregs) are essential for immune tolerance, suppressing both autoimmune and alloimmune responses. A promising approach to expand Tregs in vivo involves an interleukin-2 (IL-2) complex with an anti-IL-2 antibody (IL-2cplx), which boosts Treg proliferation. This study examines the potential of IL 2cplx-based immunomodulation in a murine heart allograft model. </a:t>
            </a:r>
          </a:p>
          <a:p>
            <a:r>
              <a:rPr lang="en-US" b="1" dirty="0"/>
              <a:t>Methods</a:t>
            </a:r>
            <a:r>
              <a:rPr lang="en-US" dirty="0"/>
              <a:t>: Female C57BL/6 mice were transplanted with fully mismatched BALB/c hearts and treated with IL-2/anti IL-2 (1µg/5µg) and rapamycin (1µg/</a:t>
            </a:r>
            <a:r>
              <a:rPr lang="en-US" dirty="0" err="1"/>
              <a:t>gBW</a:t>
            </a:r>
            <a:r>
              <a:rPr lang="en-US" dirty="0"/>
              <a:t>) administered on d-3/-2/-1 and thrice a week until d29, and short-term anti-IL-6 (600µg d-1; 300µg d4/6). Cardiac allograft survival was monitored. Flow-cytometric crossmatch was performed to detect donor-specific antibodies (DSA). Mixed lymphocyte reaction essays were performed to assess donor specific T-cell reaction and histological analysis was performed according to the ISHLT grading. Additionally, efficacy of this protocol was assessed in </a:t>
            </a:r>
            <a:r>
              <a:rPr lang="en-US" dirty="0" err="1"/>
              <a:t>Tmem</a:t>
            </a:r>
            <a:r>
              <a:rPr lang="en-US" dirty="0"/>
              <a:t> enriched mice (receiving T-cell transfer from donor type skin challenged mice) prior to HTX. </a:t>
            </a:r>
          </a:p>
          <a:p>
            <a:r>
              <a:rPr lang="en-US" b="1" dirty="0"/>
              <a:t>Results</a:t>
            </a:r>
            <a:r>
              <a:rPr lang="en-US" dirty="0"/>
              <a:t>: IL-2cplx protocol treatment led to indefinite survival (&gt;150 d) compared to untreated controls (MST=7.5d). Furthermore, IL-2cplx-based treatment significantly reduced formation of donor-specific IgG1 and IgG2ab. CD4+ and CD8+ cell proliferation against donor antigen was comparable between naïve and treated mice, indicating no donor specific T-cell hyperresponsiveness. Histologic grading revealed low rejection scores even at the end of follow up. We found less necrosis (p=0.02) compared to untreated controls. Even in </a:t>
            </a:r>
            <a:r>
              <a:rPr lang="en-US" dirty="0" err="1"/>
              <a:t>presensitized</a:t>
            </a:r>
            <a:r>
              <a:rPr lang="en-US" dirty="0"/>
              <a:t> mice, survival of the graft was significantly prolonged (&gt; 70 d). </a:t>
            </a:r>
          </a:p>
          <a:p>
            <a:r>
              <a:rPr lang="en-US" b="1" dirty="0"/>
              <a:t>Conclusions</a:t>
            </a:r>
            <a:r>
              <a:rPr lang="en-US" dirty="0"/>
              <a:t>: We demonstrated that selective in vivo expansion of Tregs using IL-2cplx, combined with rapamycin and short-term anti-IL-6mAb treatment, leads to operational tolerance in a clinically relevant model of cardiac transplantation, as evidenced by indefinite survival in the absence of continuous immunosuppression. Moreover, the potency of this approach is preserved in the presence of alloreactive memory.</a:t>
            </a:r>
            <a:endParaRPr lang="fr-FR" dirty="0"/>
          </a:p>
          <a:p>
            <a:endParaRPr lang="fr-FR" dirty="0"/>
          </a:p>
        </p:txBody>
      </p:sp>
      <p:sp>
        <p:nvSpPr>
          <p:cNvPr id="4" name="Espace réservé du numéro de diapositive 3">
            <a:extLst>
              <a:ext uri="{FF2B5EF4-FFF2-40B4-BE49-F238E27FC236}">
                <a16:creationId xmlns:a16="http://schemas.microsoft.com/office/drawing/2014/main" id="{7AB6A498-99EE-002F-BF6B-2280686F89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95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15CE3-9939-022B-5F78-C923E774CF7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2FEA30-E6A2-4769-0BCF-6961C99B20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E138399-4560-F76F-377C-19521BA188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Abbreviations: FFPE, </a:t>
            </a:r>
            <a:r>
              <a:rPr lang="en-US" sz="1200" b="0" i="1" kern="1200" dirty="0">
                <a:solidFill>
                  <a:schemeClr val="tx1"/>
                </a:solidFill>
                <a:effectLst/>
                <a:latin typeface="Arial" panose="020B0604020202020204" pitchFamily="34" charset="0"/>
                <a:cs typeface="Arial" panose="020B0604020202020204" pitchFamily="34" charset="0"/>
              </a:rPr>
              <a:t>formalin-fixed paraffin-embedded; </a:t>
            </a:r>
            <a:r>
              <a:rPr lang="fr-FR" b="0" i="1" dirty="0"/>
              <a:t>ISHLT, </a:t>
            </a:r>
            <a:r>
              <a:rPr lang="en-US" b="0" i="1" dirty="0"/>
              <a:t>International Society for Heart and Lung Transplantation; </a:t>
            </a:r>
            <a:r>
              <a:rPr lang="en-US" sz="1200" b="0" i="1" kern="1200" dirty="0">
                <a:solidFill>
                  <a:schemeClr val="tx1"/>
                </a:solidFill>
                <a:effectLst/>
                <a:latin typeface="Arial" panose="020B0604020202020204" pitchFamily="34" charset="0"/>
                <a:cs typeface="Arial" panose="020B0604020202020204" pitchFamily="34" charset="0"/>
              </a:rPr>
              <a:t>AMR,</a:t>
            </a:r>
            <a:r>
              <a:rPr lang="fr-FR" b="0" i="1" dirty="0"/>
              <a:t> </a:t>
            </a:r>
            <a:r>
              <a:rPr lang="fr-FR" b="0" i="1" dirty="0" err="1"/>
              <a:t>Antibody-Mediated</a:t>
            </a:r>
            <a:r>
              <a:rPr lang="fr-FR" b="0" i="1" dirty="0"/>
              <a:t> Rejection;</a:t>
            </a:r>
            <a:r>
              <a:rPr lang="en-US" sz="1200" b="0" i="1" kern="1200" dirty="0">
                <a:solidFill>
                  <a:schemeClr val="tx1"/>
                </a:solidFill>
                <a:effectLst/>
                <a:latin typeface="Arial" panose="020B0604020202020204" pitchFamily="34" charset="0"/>
                <a:cs typeface="Arial" panose="020B0604020202020204" pitchFamily="34" charset="0"/>
              </a:rPr>
              <a:t> ACR, </a:t>
            </a:r>
            <a:r>
              <a:rPr lang="fr-FR" b="0" i="1" dirty="0"/>
              <a:t>Acute Cellular Rejection.</a:t>
            </a:r>
            <a:endParaRPr lang="en-US" sz="1200" b="0" i="1"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1643</a:t>
            </a:r>
            <a:endParaRPr lang="en-US" sz="1200" b="1" kern="1200" dirty="0">
              <a:solidFill>
                <a:schemeClr val="tx1"/>
              </a:solidFill>
              <a:effectLst/>
              <a:latin typeface="+mn-lt"/>
              <a:ea typeface="+mn-ea"/>
              <a:cs typeface="+mn-cs"/>
            </a:endParaRPr>
          </a:p>
          <a:p>
            <a:r>
              <a:rPr lang="en-US" b="1" dirty="0"/>
              <a:t>M</a:t>
            </a:r>
            <a:r>
              <a:rPr lang="en-US" sz="1200" b="1" u="none" strike="noStrike" dirty="0">
                <a:effectLst/>
              </a:rPr>
              <a:t>OLECULAR CLASSIFICATION SYSTEM FOR CARDIAC ALLOGRAFT REJECTION POSITIVELY CORRELATES WITH REJECTION PATHOLOGY SEVERITY</a:t>
            </a:r>
          </a:p>
          <a:p>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Alessia Giarraputo</a:t>
            </a:r>
            <a:r>
              <a:rPr lang="en-US" sz="1200" b="1" kern="1200" baseline="300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a:t>
            </a:r>
            <a:r>
              <a:rPr lang="en-US" sz="1200" b="1" u="none" kern="1200" dirty="0">
                <a:solidFill>
                  <a:schemeClr val="tx1"/>
                </a:solidFill>
                <a:effectLst/>
                <a:latin typeface="+mn-lt"/>
                <a:ea typeface="+mn-ea"/>
                <a:cs typeface="+mn-cs"/>
              </a:rPr>
              <a:t>Guillaume Coutance</a:t>
            </a:r>
            <a:r>
              <a:rPr lang="en-US" sz="1200" b="1" u="none"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Jignesh Patel</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Marny Fedrigo</a:t>
            </a:r>
            <a:r>
              <a:rPr lang="en-US" sz="1200" b="1" kern="1200" baseline="30000" dirty="0">
                <a:solidFill>
                  <a:schemeClr val="tx1"/>
                </a:solidFill>
                <a:effectLst/>
                <a:latin typeface="+mn-lt"/>
                <a:ea typeface="+mn-ea"/>
                <a:cs typeface="+mn-cs"/>
              </a:rPr>
              <a:t>4</a:t>
            </a:r>
            <a:r>
              <a:rPr lang="en-US" sz="1200" b="1" kern="1200" dirty="0">
                <a:solidFill>
                  <a:schemeClr val="tx1"/>
                </a:solidFill>
                <a:effectLst/>
                <a:latin typeface="+mn-lt"/>
                <a:ea typeface="+mn-ea"/>
                <a:cs typeface="+mn-cs"/>
              </a:rPr>
              <a:t>, Olivier Aubert</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Shaida Varnous</a:t>
            </a:r>
            <a:r>
              <a:rPr lang="en-US" sz="1200" b="1" kern="1200" baseline="30000" dirty="0">
                <a:solidFill>
                  <a:schemeClr val="tx1"/>
                </a:solidFill>
                <a:effectLst/>
                <a:latin typeface="+mn-lt"/>
                <a:ea typeface="+mn-ea"/>
                <a:cs typeface="+mn-cs"/>
              </a:rPr>
              <a:t>6</a:t>
            </a:r>
            <a:r>
              <a:rPr lang="en-US" sz="1200" b="1" kern="1200" dirty="0">
                <a:solidFill>
                  <a:schemeClr val="tx1"/>
                </a:solidFill>
                <a:effectLst/>
                <a:latin typeface="+mn-lt"/>
                <a:ea typeface="+mn-ea"/>
                <a:cs typeface="+mn-cs"/>
              </a:rPr>
              <a:t>, Ilaria Barison</a:t>
            </a:r>
            <a:r>
              <a:rPr lang="en-US" sz="1200" b="1" kern="1200" baseline="30000" dirty="0">
                <a:solidFill>
                  <a:schemeClr val="tx1"/>
                </a:solidFill>
                <a:effectLst/>
                <a:latin typeface="+mn-lt"/>
                <a:ea typeface="+mn-ea"/>
                <a:cs typeface="+mn-cs"/>
              </a:rPr>
              <a:t>7</a:t>
            </a:r>
            <a:r>
              <a:rPr lang="en-US" sz="1200" b="1" kern="1200" dirty="0">
                <a:solidFill>
                  <a:schemeClr val="tx1"/>
                </a:solidFill>
                <a:effectLst/>
                <a:latin typeface="+mn-lt"/>
                <a:ea typeface="+mn-ea"/>
                <a:cs typeface="+mn-cs"/>
              </a:rPr>
              <a:t>, Chiara Castellani</a:t>
            </a:r>
            <a:r>
              <a:rPr lang="en-US" sz="1200" b="1" kern="1200" baseline="30000" dirty="0">
                <a:solidFill>
                  <a:schemeClr val="tx1"/>
                </a:solidFill>
                <a:effectLst/>
                <a:latin typeface="+mn-lt"/>
                <a:ea typeface="+mn-ea"/>
                <a:cs typeface="+mn-cs"/>
              </a:rPr>
              <a:t>8</a:t>
            </a:r>
            <a:r>
              <a:rPr lang="en-US" sz="1200" b="1" kern="1200" dirty="0">
                <a:solidFill>
                  <a:schemeClr val="tx1"/>
                </a:solidFill>
                <a:effectLst/>
                <a:latin typeface="+mn-lt"/>
                <a:ea typeface="+mn-ea"/>
                <a:cs typeface="+mn-cs"/>
              </a:rPr>
              <a:t>, Jessy Dagobert</a:t>
            </a:r>
            <a:r>
              <a:rPr lang="en-US" sz="1200" b="1" kern="1200" baseline="30000" dirty="0">
                <a:solidFill>
                  <a:schemeClr val="tx1"/>
                </a:solidFill>
                <a:effectLst/>
                <a:latin typeface="+mn-lt"/>
                <a:ea typeface="+mn-ea"/>
                <a:cs typeface="+mn-cs"/>
              </a:rPr>
              <a:t>9</a:t>
            </a:r>
            <a:r>
              <a:rPr lang="en-US" sz="1200" b="1" kern="1200" dirty="0">
                <a:solidFill>
                  <a:schemeClr val="tx1"/>
                </a:solidFill>
                <a:effectLst/>
                <a:latin typeface="+mn-lt"/>
                <a:ea typeface="+mn-ea"/>
                <a:cs typeface="+mn-cs"/>
              </a:rPr>
              <a:t>, Fariza Mezine</a:t>
            </a:r>
            <a:r>
              <a:rPr lang="en-US" sz="1200" b="1" kern="1200" baseline="30000" dirty="0">
                <a:solidFill>
                  <a:schemeClr val="tx1"/>
                </a:solidFill>
                <a:effectLst/>
                <a:latin typeface="+mn-lt"/>
                <a:ea typeface="+mn-ea"/>
                <a:cs typeface="+mn-cs"/>
              </a:rPr>
              <a:t>10</a:t>
            </a:r>
            <a:r>
              <a:rPr lang="en-US" sz="1200" b="1" kern="1200" dirty="0">
                <a:solidFill>
                  <a:schemeClr val="tx1"/>
                </a:solidFill>
                <a:effectLst/>
                <a:latin typeface="+mn-lt"/>
                <a:ea typeface="+mn-ea"/>
                <a:cs typeface="+mn-cs"/>
              </a:rPr>
              <a:t>, Philippe Rouvier</a:t>
            </a:r>
            <a:r>
              <a:rPr lang="en-US" sz="1200" b="1" kern="1200" baseline="30000" dirty="0">
                <a:solidFill>
                  <a:schemeClr val="tx1"/>
                </a:solidFill>
                <a:effectLst/>
                <a:latin typeface="+mn-lt"/>
                <a:ea typeface="+mn-ea"/>
                <a:cs typeface="+mn-cs"/>
              </a:rPr>
              <a:t>11</a:t>
            </a:r>
            <a:r>
              <a:rPr lang="en-US" sz="1200" b="1" kern="1200" dirty="0">
                <a:solidFill>
                  <a:schemeClr val="tx1"/>
                </a:solidFill>
                <a:effectLst/>
                <a:latin typeface="+mn-lt"/>
                <a:ea typeface="+mn-ea"/>
                <a:cs typeface="+mn-cs"/>
              </a:rPr>
              <a:t>, Leprince Pascal</a:t>
            </a:r>
            <a:r>
              <a:rPr lang="en-US" sz="1200" b="1" kern="1200" baseline="30000" dirty="0">
                <a:solidFill>
                  <a:schemeClr val="tx1"/>
                </a:solidFill>
                <a:effectLst/>
                <a:latin typeface="+mn-lt"/>
                <a:ea typeface="+mn-ea"/>
                <a:cs typeface="+mn-cs"/>
              </a:rPr>
              <a:t>6</a:t>
            </a:r>
            <a:r>
              <a:rPr lang="en-US" sz="1200" b="1" kern="1200" dirty="0">
                <a:solidFill>
                  <a:schemeClr val="tx1"/>
                </a:solidFill>
                <a:effectLst/>
                <a:latin typeface="+mn-lt"/>
                <a:ea typeface="+mn-ea"/>
                <a:cs typeface="+mn-cs"/>
              </a:rPr>
              <a:t>, Jean-Paul Duong van Huyen</a:t>
            </a:r>
            <a:r>
              <a:rPr lang="en-US" sz="1200" b="1" kern="1200" baseline="30000" dirty="0">
                <a:solidFill>
                  <a:schemeClr val="tx1"/>
                </a:solidFill>
                <a:effectLst/>
                <a:latin typeface="+mn-lt"/>
                <a:ea typeface="+mn-ea"/>
                <a:cs typeface="+mn-cs"/>
              </a:rPr>
              <a:t>12</a:t>
            </a:r>
            <a:r>
              <a:rPr lang="en-US" sz="1200" b="1" kern="1200" dirty="0">
                <a:solidFill>
                  <a:schemeClr val="tx1"/>
                </a:solidFill>
                <a:effectLst/>
                <a:latin typeface="+mn-lt"/>
                <a:ea typeface="+mn-ea"/>
                <a:cs typeface="+mn-cs"/>
              </a:rPr>
              <a:t>, Patrick Bruneval</a:t>
            </a:r>
            <a:r>
              <a:rPr lang="en-US" sz="1200" b="1" kern="1200" baseline="30000" dirty="0">
                <a:solidFill>
                  <a:schemeClr val="tx1"/>
                </a:solidFill>
                <a:effectLst/>
                <a:latin typeface="+mn-lt"/>
                <a:ea typeface="+mn-ea"/>
                <a:cs typeface="+mn-cs"/>
              </a:rPr>
              <a:t>13</a:t>
            </a:r>
            <a:r>
              <a:rPr lang="en-US" sz="1200" b="1" kern="1200" dirty="0">
                <a:solidFill>
                  <a:schemeClr val="tx1"/>
                </a:solidFill>
                <a:effectLst/>
                <a:latin typeface="+mn-lt"/>
                <a:ea typeface="+mn-ea"/>
                <a:cs typeface="+mn-cs"/>
              </a:rPr>
              <a:t>, Annalisa Angelini</a:t>
            </a:r>
            <a:r>
              <a:rPr lang="en-US" sz="1200" b="1" kern="1200" baseline="30000" dirty="0">
                <a:solidFill>
                  <a:schemeClr val="tx1"/>
                </a:solidFill>
                <a:effectLst/>
                <a:latin typeface="+mn-lt"/>
                <a:ea typeface="+mn-ea"/>
                <a:cs typeface="+mn-cs"/>
              </a:rPr>
              <a:t>14</a:t>
            </a:r>
            <a:r>
              <a:rPr lang="en-US" sz="1200" b="1" kern="1200" dirty="0">
                <a:solidFill>
                  <a:schemeClr val="tx1"/>
                </a:solidFill>
                <a:effectLst/>
                <a:latin typeface="+mn-lt"/>
                <a:ea typeface="+mn-ea"/>
                <a:cs typeface="+mn-cs"/>
              </a:rPr>
              <a:t>, Jon Kobashigawa</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Alexandre Loupy</a:t>
            </a:r>
            <a:r>
              <a:rPr lang="en-US" sz="1200" b="1" kern="1200" baseline="30000" dirty="0">
                <a:solidFill>
                  <a:schemeClr val="tx1"/>
                </a:solidFill>
                <a:effectLst/>
                <a:latin typeface="+mn-lt"/>
                <a:ea typeface="+mn-ea"/>
                <a:cs typeface="+mn-cs"/>
              </a:rPr>
              <a:t>15</a:t>
            </a:r>
            <a:endParaRPr lang="fr-FR"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Paris Institute for Transplantation and Organ Regeneration, </a:t>
            </a:r>
            <a:r>
              <a:rPr lang="en-US" sz="1200" i="1" kern="1200" baseline="300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Pitié-Salpêtrière Hospital; Heart Transplantation, </a:t>
            </a:r>
            <a:r>
              <a:rPr lang="en-US" sz="1200" i="1" kern="1200" baseline="30000" dirty="0">
                <a:solidFill>
                  <a:schemeClr val="tx1"/>
                </a:solidFill>
                <a:effectLst/>
                <a:latin typeface="+mn-lt"/>
                <a:ea typeface="+mn-ea"/>
                <a:cs typeface="+mn-cs"/>
              </a:rPr>
              <a:t>3</a:t>
            </a:r>
            <a:r>
              <a:rPr lang="en-US" sz="1200" i="1" kern="1200" dirty="0">
                <a:solidFill>
                  <a:schemeClr val="tx1"/>
                </a:solidFill>
                <a:effectLst/>
                <a:latin typeface="+mn-lt"/>
                <a:ea typeface="+mn-ea"/>
                <a:cs typeface="+mn-cs"/>
              </a:rPr>
              <a:t>Cedars-Sinai Medical Center</a:t>
            </a:r>
            <a:endParaRPr lang="fr-FR" sz="1200" i="1" kern="12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4</a:t>
            </a:r>
            <a:r>
              <a:rPr lang="en-US" sz="1200" i="1" kern="1200" dirty="0">
                <a:solidFill>
                  <a:schemeClr val="tx1"/>
                </a:solidFill>
                <a:effectLst/>
                <a:latin typeface="+mn-lt"/>
                <a:ea typeface="+mn-ea"/>
                <a:cs typeface="+mn-cs"/>
              </a:rPr>
              <a:t>University of Padova, </a:t>
            </a:r>
            <a:r>
              <a:rPr lang="en-US" sz="1200" i="1" kern="1200" baseline="30000" dirty="0">
                <a:solidFill>
                  <a:schemeClr val="tx1"/>
                </a:solidFill>
                <a:effectLst/>
                <a:latin typeface="+mn-lt"/>
                <a:ea typeface="+mn-ea"/>
                <a:cs typeface="+mn-cs"/>
              </a:rPr>
              <a:t>5</a:t>
            </a:r>
            <a:r>
              <a:rPr lang="en-US" sz="1200" i="1" kern="1200" dirty="0">
                <a:solidFill>
                  <a:schemeClr val="tx1"/>
                </a:solidFill>
                <a:effectLst/>
                <a:latin typeface="+mn-lt"/>
                <a:ea typeface="+mn-ea"/>
                <a:cs typeface="+mn-cs"/>
              </a:rPr>
              <a:t>Necker Hospital; Necker Hospital; </a:t>
            </a:r>
            <a:r>
              <a:rPr lang="fr-FR" sz="1200" i="1" kern="1200" baseline="30000" dirty="0">
                <a:solidFill>
                  <a:schemeClr val="tx1"/>
                </a:solidFill>
                <a:effectLst/>
                <a:latin typeface="+mn-lt"/>
                <a:ea typeface="+mn-ea"/>
                <a:cs typeface="+mn-cs"/>
              </a:rPr>
              <a:t>6</a:t>
            </a:r>
            <a:r>
              <a:rPr lang="fr-FR" sz="1200" i="1" kern="1200" dirty="0">
                <a:solidFill>
                  <a:schemeClr val="tx1"/>
                </a:solidFill>
                <a:effectLst/>
                <a:latin typeface="+mn-lt"/>
                <a:ea typeface="+mn-ea"/>
                <a:cs typeface="+mn-cs"/>
              </a:rPr>
              <a:t>Pitié-</a:t>
            </a:r>
            <a:r>
              <a:rPr lang="fr-FR" sz="1200" i="1" kern="1200" dirty="0" err="1">
                <a:solidFill>
                  <a:schemeClr val="tx1"/>
                </a:solidFill>
                <a:effectLst/>
                <a:latin typeface="+mn-lt"/>
                <a:ea typeface="+mn-ea"/>
                <a:cs typeface="+mn-cs"/>
              </a:rPr>
              <a:t>Salpêtrière</a:t>
            </a:r>
            <a:r>
              <a:rPr lang="fr-FR" sz="1200" i="1" kern="1200" dirty="0">
                <a:solidFill>
                  <a:schemeClr val="tx1"/>
                </a:solidFill>
                <a:effectLst/>
                <a:latin typeface="+mn-lt"/>
                <a:ea typeface="+mn-ea"/>
                <a:cs typeface="+mn-cs"/>
              </a:rPr>
              <a:t> Hospital, Assistance Publique des Hôpitaux de Paris (</a:t>
            </a:r>
            <a:r>
              <a:rPr lang="fr-FR" sz="1200" i="1" kern="1200" dirty="0" err="1">
                <a:solidFill>
                  <a:schemeClr val="tx1"/>
                </a:solidFill>
                <a:effectLst/>
                <a:latin typeface="+mn-lt"/>
                <a:ea typeface="+mn-ea"/>
                <a:cs typeface="+mn-cs"/>
              </a:rPr>
              <a:t>Ap-Hp</a:t>
            </a:r>
            <a:r>
              <a:rPr lang="fr-FR" sz="1200" i="1" kern="1200" dirty="0">
                <a:solidFill>
                  <a:schemeClr val="tx1"/>
                </a:solidFill>
                <a:effectLst/>
                <a:latin typeface="+mn-lt"/>
                <a:ea typeface="+mn-ea"/>
                <a:cs typeface="+mn-cs"/>
              </a:rPr>
              <a:t>), </a:t>
            </a:r>
            <a:r>
              <a:rPr lang="en-US" sz="1200" i="1" kern="1200" baseline="30000" dirty="0">
                <a:solidFill>
                  <a:schemeClr val="tx1"/>
                </a:solidFill>
                <a:effectLst/>
                <a:latin typeface="+mn-lt"/>
                <a:ea typeface="+mn-ea"/>
                <a:cs typeface="+mn-cs"/>
              </a:rPr>
              <a:t>7</a:t>
            </a:r>
            <a:r>
              <a:rPr lang="en-US" sz="1200" i="1" kern="1200" dirty="0">
                <a:solidFill>
                  <a:schemeClr val="tx1"/>
                </a:solidFill>
                <a:effectLst/>
                <a:latin typeface="+mn-lt"/>
                <a:ea typeface="+mn-ea"/>
                <a:cs typeface="+mn-cs"/>
              </a:rPr>
              <a:t>Dctv</a:t>
            </a:r>
            <a:endParaRPr lang="fr-FR" sz="1200" i="1" kern="12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8</a:t>
            </a:r>
            <a:r>
              <a:rPr lang="en-US" sz="1200" i="1" kern="1200" dirty="0">
                <a:solidFill>
                  <a:schemeClr val="tx1"/>
                </a:solidFill>
                <a:effectLst/>
                <a:latin typeface="+mn-lt"/>
                <a:ea typeface="+mn-ea"/>
                <a:cs typeface="+mn-cs"/>
              </a:rPr>
              <a:t>Cardiovascular Pathology, Department of Cardiac, Thoracic, Vascular Sciences, University of Padua, </a:t>
            </a:r>
            <a:r>
              <a:rPr lang="en-US" sz="1200" i="1" kern="1200" baseline="30000" dirty="0">
                <a:solidFill>
                  <a:schemeClr val="tx1"/>
                </a:solidFill>
                <a:effectLst/>
                <a:latin typeface="+mn-lt"/>
                <a:ea typeface="+mn-ea"/>
                <a:cs typeface="+mn-cs"/>
              </a:rPr>
              <a:t>9</a:t>
            </a:r>
            <a:r>
              <a:rPr lang="en-US" sz="1200" i="1" kern="1200" dirty="0">
                <a:solidFill>
                  <a:schemeClr val="tx1"/>
                </a:solidFill>
                <a:effectLst/>
                <a:latin typeface="+mn-lt"/>
                <a:ea typeface="+mn-ea"/>
                <a:cs typeface="+mn-cs"/>
              </a:rPr>
              <a:t>Paris Translational Research Centre for Organ Transplantation, </a:t>
            </a:r>
            <a:r>
              <a:rPr lang="fr-FR" sz="1200" i="1" kern="1200" baseline="30000" dirty="0">
                <a:solidFill>
                  <a:schemeClr val="tx1"/>
                </a:solidFill>
                <a:effectLst/>
                <a:latin typeface="+mn-lt"/>
                <a:ea typeface="+mn-ea"/>
                <a:cs typeface="+mn-cs"/>
              </a:rPr>
              <a:t>10</a:t>
            </a:r>
            <a:r>
              <a:rPr lang="fr-FR" sz="1200" i="1" kern="1200" dirty="0">
                <a:solidFill>
                  <a:schemeClr val="tx1"/>
                </a:solidFill>
                <a:effectLst/>
                <a:latin typeface="+mn-lt"/>
                <a:ea typeface="+mn-ea"/>
                <a:cs typeface="+mn-cs"/>
              </a:rPr>
              <a:t>Paris </a:t>
            </a:r>
            <a:r>
              <a:rPr lang="fr-FR" sz="1200" i="1" kern="1200" dirty="0" err="1">
                <a:solidFill>
                  <a:schemeClr val="tx1"/>
                </a:solidFill>
                <a:effectLst/>
                <a:latin typeface="+mn-lt"/>
                <a:ea typeface="+mn-ea"/>
                <a:cs typeface="+mn-cs"/>
              </a:rPr>
              <a:t>Tranplant</a:t>
            </a:r>
            <a:r>
              <a:rPr lang="fr-FR" sz="1200" i="1" kern="1200" dirty="0">
                <a:solidFill>
                  <a:schemeClr val="tx1"/>
                </a:solidFill>
                <a:effectLst/>
                <a:latin typeface="+mn-lt"/>
                <a:ea typeface="+mn-ea"/>
                <a:cs typeface="+mn-cs"/>
              </a:rPr>
              <a:t> Group – Inserm, </a:t>
            </a:r>
            <a:r>
              <a:rPr lang="fr-FR" sz="1200" i="1" kern="1200" baseline="30000" dirty="0">
                <a:solidFill>
                  <a:schemeClr val="tx1"/>
                </a:solidFill>
                <a:effectLst/>
                <a:latin typeface="+mn-lt"/>
                <a:ea typeface="+mn-ea"/>
                <a:cs typeface="+mn-cs"/>
              </a:rPr>
              <a:t>11</a:t>
            </a:r>
            <a:r>
              <a:rPr lang="fr-FR" sz="1200" i="1" kern="1200" dirty="0">
                <a:solidFill>
                  <a:schemeClr val="tx1"/>
                </a:solidFill>
                <a:effectLst/>
                <a:latin typeface="+mn-lt"/>
                <a:ea typeface="+mn-ea"/>
                <a:cs typeface="+mn-cs"/>
              </a:rPr>
              <a:t>Pitié-Salpêtrière, </a:t>
            </a:r>
            <a:r>
              <a:rPr lang="en-US" sz="1200" i="1" kern="1200" baseline="30000" dirty="0">
                <a:solidFill>
                  <a:schemeClr val="tx1"/>
                </a:solidFill>
                <a:effectLst/>
                <a:latin typeface="+mn-lt"/>
                <a:ea typeface="+mn-ea"/>
                <a:cs typeface="+mn-cs"/>
              </a:rPr>
              <a:t>12</a:t>
            </a:r>
            <a:r>
              <a:rPr lang="en-US" sz="1200" i="1" kern="1200" dirty="0">
                <a:solidFill>
                  <a:schemeClr val="tx1"/>
                </a:solidFill>
                <a:effectLst/>
                <a:latin typeface="+mn-lt"/>
                <a:ea typeface="+mn-ea"/>
                <a:cs typeface="+mn-cs"/>
              </a:rPr>
              <a:t>Necker - Enfants </a:t>
            </a:r>
            <a:r>
              <a:rPr lang="en-US" sz="1200" i="1" kern="1200" dirty="0" err="1">
                <a:solidFill>
                  <a:schemeClr val="tx1"/>
                </a:solidFill>
                <a:effectLst/>
                <a:latin typeface="+mn-lt"/>
                <a:ea typeface="+mn-ea"/>
                <a:cs typeface="+mn-cs"/>
              </a:rPr>
              <a:t>Malades</a:t>
            </a:r>
            <a:r>
              <a:rPr lang="en-US" sz="1200" i="1" kern="1200" dirty="0">
                <a:solidFill>
                  <a:schemeClr val="tx1"/>
                </a:solidFill>
                <a:effectLst/>
                <a:latin typeface="+mn-lt"/>
                <a:ea typeface="+mn-ea"/>
                <a:cs typeface="+mn-cs"/>
              </a:rPr>
              <a:t> Hospital; Necker Hospital; Pathology</a:t>
            </a:r>
            <a:endParaRPr lang="fr-FR" sz="1200" i="1" kern="12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13</a:t>
            </a:r>
            <a:r>
              <a:rPr lang="en-US" sz="1200" i="1" kern="1200" dirty="0">
                <a:solidFill>
                  <a:schemeClr val="tx1"/>
                </a:solidFill>
                <a:effectLst/>
                <a:latin typeface="+mn-lt"/>
                <a:ea typeface="+mn-ea"/>
                <a:cs typeface="+mn-cs"/>
              </a:rPr>
              <a:t>Paris Transplant Group, </a:t>
            </a:r>
            <a:r>
              <a:rPr lang="en-US" sz="1200" i="1" kern="1200" baseline="30000" dirty="0">
                <a:solidFill>
                  <a:schemeClr val="tx1"/>
                </a:solidFill>
                <a:effectLst/>
                <a:latin typeface="+mn-lt"/>
                <a:ea typeface="+mn-ea"/>
                <a:cs typeface="+mn-cs"/>
              </a:rPr>
              <a:t>14</a:t>
            </a:r>
            <a:r>
              <a:rPr lang="en-US" sz="1200" i="1" kern="1200" dirty="0">
                <a:solidFill>
                  <a:schemeClr val="tx1"/>
                </a:solidFill>
                <a:effectLst/>
                <a:latin typeface="+mn-lt"/>
                <a:ea typeface="+mn-ea"/>
                <a:cs typeface="+mn-cs"/>
              </a:rPr>
              <a:t>2. Cardiovascular Pathology, Department of Cardiac, Thoracic, Vascular Sciences, University of Padua, </a:t>
            </a:r>
            <a:r>
              <a:rPr lang="en-US" sz="1200" i="1" kern="1200" baseline="30000" dirty="0">
                <a:solidFill>
                  <a:schemeClr val="tx1"/>
                </a:solidFill>
                <a:effectLst/>
                <a:latin typeface="+mn-lt"/>
                <a:ea typeface="+mn-ea"/>
                <a:cs typeface="+mn-cs"/>
              </a:rPr>
              <a:t>15</a:t>
            </a:r>
            <a:r>
              <a:rPr lang="en-US" sz="1200" i="1" kern="1200" dirty="0">
                <a:solidFill>
                  <a:schemeClr val="tx1"/>
                </a:solidFill>
                <a:effectLst/>
                <a:latin typeface="+mn-lt"/>
                <a:ea typeface="+mn-ea"/>
                <a:cs typeface="+mn-cs"/>
              </a:rPr>
              <a:t>Paris Transplant Group; Paris Institute for Transplantation and Organ Regeneration (</a:t>
            </a:r>
            <a:r>
              <a:rPr lang="en-US" sz="1200" i="1" kern="1200" dirty="0" err="1">
                <a:solidFill>
                  <a:schemeClr val="tx1"/>
                </a:solidFill>
                <a:effectLst/>
                <a:latin typeface="+mn-lt"/>
                <a:ea typeface="+mn-ea"/>
                <a:cs typeface="+mn-cs"/>
              </a:rPr>
              <a:t>Pitor</a:t>
            </a:r>
            <a:r>
              <a:rPr lang="en-US" sz="1200" i="1" kern="1200" dirty="0">
                <a:solidFill>
                  <a:schemeClr val="tx1"/>
                </a:solidFill>
                <a:effectLst/>
                <a:latin typeface="+mn-lt"/>
                <a:ea typeface="+mn-ea"/>
                <a:cs typeface="+mn-cs"/>
              </a:rPr>
              <a:t>), Paris, France</a:t>
            </a:r>
            <a:endParaRPr lang="fr-FR"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r>
              <a:rPr lang="en-US" sz="1200" kern="1200" dirty="0">
                <a:solidFill>
                  <a:schemeClr val="tx1"/>
                </a:solidFill>
                <a:effectLst/>
                <a:latin typeface="+mn-lt"/>
                <a:ea typeface="+mn-ea"/>
                <a:cs typeface="+mn-cs"/>
              </a:rPr>
              <a:t>: Targeted molecular profiling combined with reproducible formalin-fixed paraffin-embedded (FFPE) EMB-based technology has the potential to support cardiac rejection diagnosis. We aimed to develop and validate targeted gene expression diagnostic models of cardiac rejection and show their association with ISHLT pathological grades.</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We built a multicenter cohort of 591 FFPE-EMBs collected from four international centers between 2011 and 2021. Biopsies were graded according to the ISHLT working formulations, including 188 AMR cases, 289 ACR cases, and 114 non-rejection cases, randomly split in a derivation (n = 475) and a validation cohort (n = 116). Tissue gene expression was analyzed on FFPE-EMB using the Banff Human Organ Transplant gene set. Molecular classifiers for AMR and ACR were built using a supervised model. Association between molecular scores and pathology severity of rejection were analyzed in both derivation and validation set.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The derivation included a total of 151 AMR (pAMR1H+: n = 46, pAMR1I+: n = 36, pAMR2-3: n = 69), 232 ACR (ACR 1R: n = 143, ACR 2-3R: n = 89) and 92 non-rejection cases. The validation set included a total of 37 AMR (pAMR1H+: n = 12, pAMR1I+: n = 15, pAMR2-3: n = 10), 57 ACR (ACR 1R: n = 31, ACR 2-3R: n = 26) and 22 non-rejection cases. Median AMR scores in AMR, ACR and non-rejection cases were 0.655 (IQR = 0.316), 0.217 (IQR = 0.254) and 0.140 (IQR = 0.209), respectively.  Median ACR scores in ACR, AMR and non-rejection cases were 0.678 (IQR = 0.347), 0.263 (IQR = 0.364) and 0.302 (IQR = 270), respectively.  AMR and ACR molecular scores were strongly associated with the pathology assessment of severity of rejection according to AMR and ACR international working formulations, respectively (derivation set: ACR: p for trend = 1.017E-46, AMR: p for trend = 2.911E-52; validation set: ACR: p for trend = 1.827E-13, AMR: p for trend = 5.174E-10, </a:t>
            </a:r>
            <a:r>
              <a:rPr lang="en-US" sz="1200" b="1" kern="1200" dirty="0">
                <a:solidFill>
                  <a:schemeClr val="tx1"/>
                </a:solidFill>
                <a:effectLst/>
                <a:latin typeface="+mn-lt"/>
                <a:ea typeface="+mn-ea"/>
                <a:cs typeface="+mn-cs"/>
              </a:rPr>
              <a:t>Figure</a:t>
            </a:r>
            <a:r>
              <a:rPr lang="en-US" sz="1200" kern="1200" dirty="0">
                <a:solidFill>
                  <a:schemeClr val="tx1"/>
                </a:solidFill>
                <a:effectLst/>
                <a:latin typeface="+mn-lt"/>
                <a:ea typeface="+mn-ea"/>
                <a:cs typeface="+mn-cs"/>
              </a:rPr>
              <a:t>). Molecular AMR score was not associated with ACR severity; neither was the ACR molecular score with AMR severity.</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Conclusions</a:t>
            </a:r>
            <a:r>
              <a:rPr lang="en-US" sz="1200" kern="1200" dirty="0">
                <a:solidFill>
                  <a:schemeClr val="tx1"/>
                </a:solidFill>
                <a:effectLst/>
                <a:latin typeface="+mn-lt"/>
                <a:ea typeface="+mn-ea"/>
                <a:cs typeface="+mn-cs"/>
              </a:rPr>
              <a:t>: Tissue-based molecular diagnostic system developed closely aligned with histological grading of cardiac allograft rejection, enhancing diagnostic precision, and offering a reliable companion tool for routine practice.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a:extLst>
              <a:ext uri="{FF2B5EF4-FFF2-40B4-BE49-F238E27FC236}">
                <a16:creationId xmlns:a16="http://schemas.microsoft.com/office/drawing/2014/main" id="{3B974C2C-221B-B50B-3DD3-93CE7269D2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1804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DB7B2-81E6-88DC-2EDA-13DDFC4B92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FAAEBE-EF34-FC5A-8BEB-101097EABB9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9C97C9-3D83-8B20-B5F1-6F20762290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Abbreviations: FFPE, </a:t>
            </a:r>
            <a:r>
              <a:rPr lang="en-US" sz="1200" b="0" i="1" kern="1200" dirty="0">
                <a:solidFill>
                  <a:schemeClr val="tx1"/>
                </a:solidFill>
                <a:effectLst/>
                <a:latin typeface="Arial" panose="020B0604020202020204" pitchFamily="34" charset="0"/>
                <a:cs typeface="Arial" panose="020B0604020202020204" pitchFamily="34" charset="0"/>
              </a:rPr>
              <a:t>formalin-fixed paraffin-embedded; </a:t>
            </a:r>
            <a:r>
              <a:rPr lang="fr-FR" b="0" i="1" dirty="0"/>
              <a:t>ISHLT, </a:t>
            </a:r>
            <a:r>
              <a:rPr lang="en-US" b="0" i="1" dirty="0"/>
              <a:t>International Society for Heart and Lung Transplantation; </a:t>
            </a:r>
            <a:r>
              <a:rPr lang="en-US" sz="1200" b="0" i="1" kern="1200" dirty="0">
                <a:solidFill>
                  <a:schemeClr val="tx1"/>
                </a:solidFill>
                <a:effectLst/>
                <a:latin typeface="Arial" panose="020B0604020202020204" pitchFamily="34" charset="0"/>
                <a:cs typeface="Arial" panose="020B0604020202020204" pitchFamily="34" charset="0"/>
              </a:rPr>
              <a:t>AMR,</a:t>
            </a:r>
            <a:r>
              <a:rPr lang="fr-FR" b="0" i="1" dirty="0"/>
              <a:t> </a:t>
            </a:r>
            <a:r>
              <a:rPr lang="fr-FR" b="0" i="1" dirty="0" err="1"/>
              <a:t>Antibody-Mediated</a:t>
            </a:r>
            <a:r>
              <a:rPr lang="fr-FR" b="0" i="1" dirty="0"/>
              <a:t> Rejection;</a:t>
            </a:r>
            <a:r>
              <a:rPr lang="en-US" sz="1200" b="0" i="1" kern="1200" dirty="0">
                <a:solidFill>
                  <a:schemeClr val="tx1"/>
                </a:solidFill>
                <a:effectLst/>
                <a:latin typeface="Arial" panose="020B0604020202020204" pitchFamily="34" charset="0"/>
                <a:cs typeface="Arial" panose="020B0604020202020204" pitchFamily="34" charset="0"/>
              </a:rPr>
              <a:t> ACR, </a:t>
            </a:r>
            <a:r>
              <a:rPr lang="fr-FR" b="0" i="1" dirty="0"/>
              <a:t>Acute Cellular Rejection.</a:t>
            </a:r>
            <a:endParaRPr lang="en-US" sz="1200" b="0" i="1"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1643</a:t>
            </a:r>
            <a:endParaRPr lang="en-US" sz="1200" b="1" kern="1200" dirty="0">
              <a:solidFill>
                <a:schemeClr val="tx1"/>
              </a:solidFill>
              <a:effectLst/>
              <a:latin typeface="+mn-lt"/>
              <a:ea typeface="+mn-ea"/>
              <a:cs typeface="+mn-cs"/>
            </a:endParaRPr>
          </a:p>
          <a:p>
            <a:r>
              <a:rPr lang="en-US" b="1" dirty="0"/>
              <a:t>M</a:t>
            </a:r>
            <a:r>
              <a:rPr lang="en-US" sz="1200" b="1" u="none" strike="noStrike" dirty="0">
                <a:effectLst/>
              </a:rPr>
              <a:t>OLECULAR CLASSIFICATION SYSTEM FOR CARDIAC ALLOGRAFT REJECTION POSITIVELY CORRELATES WITH REJECTION PATHOLOGY SEVERITY</a:t>
            </a:r>
          </a:p>
          <a:p>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Alessia Giarraputo</a:t>
            </a:r>
            <a:r>
              <a:rPr lang="en-US" sz="1200" b="1" kern="1200" baseline="300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a:t>
            </a:r>
            <a:r>
              <a:rPr lang="en-US" sz="1200" b="1" u="none" kern="1200" dirty="0">
                <a:solidFill>
                  <a:schemeClr val="tx1"/>
                </a:solidFill>
                <a:effectLst/>
                <a:latin typeface="+mn-lt"/>
                <a:ea typeface="+mn-ea"/>
                <a:cs typeface="+mn-cs"/>
              </a:rPr>
              <a:t>Guillaume Coutance</a:t>
            </a:r>
            <a:r>
              <a:rPr lang="en-US" sz="1200" b="1" u="none"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Jignesh Patel</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Marny Fedrigo</a:t>
            </a:r>
            <a:r>
              <a:rPr lang="en-US" sz="1200" b="1" kern="1200" baseline="30000" dirty="0">
                <a:solidFill>
                  <a:schemeClr val="tx1"/>
                </a:solidFill>
                <a:effectLst/>
                <a:latin typeface="+mn-lt"/>
                <a:ea typeface="+mn-ea"/>
                <a:cs typeface="+mn-cs"/>
              </a:rPr>
              <a:t>4</a:t>
            </a:r>
            <a:r>
              <a:rPr lang="en-US" sz="1200" b="1" kern="1200" dirty="0">
                <a:solidFill>
                  <a:schemeClr val="tx1"/>
                </a:solidFill>
                <a:effectLst/>
                <a:latin typeface="+mn-lt"/>
                <a:ea typeface="+mn-ea"/>
                <a:cs typeface="+mn-cs"/>
              </a:rPr>
              <a:t>, Olivier Aubert</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Shaida Varnous</a:t>
            </a:r>
            <a:r>
              <a:rPr lang="en-US" sz="1200" b="1" kern="1200" baseline="30000" dirty="0">
                <a:solidFill>
                  <a:schemeClr val="tx1"/>
                </a:solidFill>
                <a:effectLst/>
                <a:latin typeface="+mn-lt"/>
                <a:ea typeface="+mn-ea"/>
                <a:cs typeface="+mn-cs"/>
              </a:rPr>
              <a:t>6</a:t>
            </a:r>
            <a:r>
              <a:rPr lang="en-US" sz="1200" b="1" kern="1200" dirty="0">
                <a:solidFill>
                  <a:schemeClr val="tx1"/>
                </a:solidFill>
                <a:effectLst/>
                <a:latin typeface="+mn-lt"/>
                <a:ea typeface="+mn-ea"/>
                <a:cs typeface="+mn-cs"/>
              </a:rPr>
              <a:t>, Ilaria Barison</a:t>
            </a:r>
            <a:r>
              <a:rPr lang="en-US" sz="1200" b="1" kern="1200" baseline="30000" dirty="0">
                <a:solidFill>
                  <a:schemeClr val="tx1"/>
                </a:solidFill>
                <a:effectLst/>
                <a:latin typeface="+mn-lt"/>
                <a:ea typeface="+mn-ea"/>
                <a:cs typeface="+mn-cs"/>
              </a:rPr>
              <a:t>7</a:t>
            </a:r>
            <a:r>
              <a:rPr lang="en-US" sz="1200" b="1" kern="1200" dirty="0">
                <a:solidFill>
                  <a:schemeClr val="tx1"/>
                </a:solidFill>
                <a:effectLst/>
                <a:latin typeface="+mn-lt"/>
                <a:ea typeface="+mn-ea"/>
                <a:cs typeface="+mn-cs"/>
              </a:rPr>
              <a:t>, Chiara Castellani</a:t>
            </a:r>
            <a:r>
              <a:rPr lang="en-US" sz="1200" b="1" kern="1200" baseline="30000" dirty="0">
                <a:solidFill>
                  <a:schemeClr val="tx1"/>
                </a:solidFill>
                <a:effectLst/>
                <a:latin typeface="+mn-lt"/>
                <a:ea typeface="+mn-ea"/>
                <a:cs typeface="+mn-cs"/>
              </a:rPr>
              <a:t>8</a:t>
            </a:r>
            <a:r>
              <a:rPr lang="en-US" sz="1200" b="1" kern="1200" dirty="0">
                <a:solidFill>
                  <a:schemeClr val="tx1"/>
                </a:solidFill>
                <a:effectLst/>
                <a:latin typeface="+mn-lt"/>
                <a:ea typeface="+mn-ea"/>
                <a:cs typeface="+mn-cs"/>
              </a:rPr>
              <a:t>, Jessy Dagobert</a:t>
            </a:r>
            <a:r>
              <a:rPr lang="en-US" sz="1200" b="1" kern="1200" baseline="30000" dirty="0">
                <a:solidFill>
                  <a:schemeClr val="tx1"/>
                </a:solidFill>
                <a:effectLst/>
                <a:latin typeface="+mn-lt"/>
                <a:ea typeface="+mn-ea"/>
                <a:cs typeface="+mn-cs"/>
              </a:rPr>
              <a:t>9</a:t>
            </a:r>
            <a:r>
              <a:rPr lang="en-US" sz="1200" b="1" kern="1200" dirty="0">
                <a:solidFill>
                  <a:schemeClr val="tx1"/>
                </a:solidFill>
                <a:effectLst/>
                <a:latin typeface="+mn-lt"/>
                <a:ea typeface="+mn-ea"/>
                <a:cs typeface="+mn-cs"/>
              </a:rPr>
              <a:t>, Fariza Mezine</a:t>
            </a:r>
            <a:r>
              <a:rPr lang="en-US" sz="1200" b="1" kern="1200" baseline="30000" dirty="0">
                <a:solidFill>
                  <a:schemeClr val="tx1"/>
                </a:solidFill>
                <a:effectLst/>
                <a:latin typeface="+mn-lt"/>
                <a:ea typeface="+mn-ea"/>
                <a:cs typeface="+mn-cs"/>
              </a:rPr>
              <a:t>10</a:t>
            </a:r>
            <a:r>
              <a:rPr lang="en-US" sz="1200" b="1" kern="1200" dirty="0">
                <a:solidFill>
                  <a:schemeClr val="tx1"/>
                </a:solidFill>
                <a:effectLst/>
                <a:latin typeface="+mn-lt"/>
                <a:ea typeface="+mn-ea"/>
                <a:cs typeface="+mn-cs"/>
              </a:rPr>
              <a:t>, Philippe Rouvier</a:t>
            </a:r>
            <a:r>
              <a:rPr lang="en-US" sz="1200" b="1" kern="1200" baseline="30000" dirty="0">
                <a:solidFill>
                  <a:schemeClr val="tx1"/>
                </a:solidFill>
                <a:effectLst/>
                <a:latin typeface="+mn-lt"/>
                <a:ea typeface="+mn-ea"/>
                <a:cs typeface="+mn-cs"/>
              </a:rPr>
              <a:t>11</a:t>
            </a:r>
            <a:r>
              <a:rPr lang="en-US" sz="1200" b="1" kern="1200" dirty="0">
                <a:solidFill>
                  <a:schemeClr val="tx1"/>
                </a:solidFill>
                <a:effectLst/>
                <a:latin typeface="+mn-lt"/>
                <a:ea typeface="+mn-ea"/>
                <a:cs typeface="+mn-cs"/>
              </a:rPr>
              <a:t>, Leprince Pascal</a:t>
            </a:r>
            <a:r>
              <a:rPr lang="en-US" sz="1200" b="1" kern="1200" baseline="30000" dirty="0">
                <a:solidFill>
                  <a:schemeClr val="tx1"/>
                </a:solidFill>
                <a:effectLst/>
                <a:latin typeface="+mn-lt"/>
                <a:ea typeface="+mn-ea"/>
                <a:cs typeface="+mn-cs"/>
              </a:rPr>
              <a:t>6</a:t>
            </a:r>
            <a:r>
              <a:rPr lang="en-US" sz="1200" b="1" kern="1200" dirty="0">
                <a:solidFill>
                  <a:schemeClr val="tx1"/>
                </a:solidFill>
                <a:effectLst/>
                <a:latin typeface="+mn-lt"/>
                <a:ea typeface="+mn-ea"/>
                <a:cs typeface="+mn-cs"/>
              </a:rPr>
              <a:t>, Jean-Paul Duong van Huyen</a:t>
            </a:r>
            <a:r>
              <a:rPr lang="en-US" sz="1200" b="1" kern="1200" baseline="30000" dirty="0">
                <a:solidFill>
                  <a:schemeClr val="tx1"/>
                </a:solidFill>
                <a:effectLst/>
                <a:latin typeface="+mn-lt"/>
                <a:ea typeface="+mn-ea"/>
                <a:cs typeface="+mn-cs"/>
              </a:rPr>
              <a:t>12</a:t>
            </a:r>
            <a:r>
              <a:rPr lang="en-US" sz="1200" b="1" kern="1200" dirty="0">
                <a:solidFill>
                  <a:schemeClr val="tx1"/>
                </a:solidFill>
                <a:effectLst/>
                <a:latin typeface="+mn-lt"/>
                <a:ea typeface="+mn-ea"/>
                <a:cs typeface="+mn-cs"/>
              </a:rPr>
              <a:t>, Patrick Bruneval</a:t>
            </a:r>
            <a:r>
              <a:rPr lang="en-US" sz="1200" b="1" kern="1200" baseline="30000" dirty="0">
                <a:solidFill>
                  <a:schemeClr val="tx1"/>
                </a:solidFill>
                <a:effectLst/>
                <a:latin typeface="+mn-lt"/>
                <a:ea typeface="+mn-ea"/>
                <a:cs typeface="+mn-cs"/>
              </a:rPr>
              <a:t>13</a:t>
            </a:r>
            <a:r>
              <a:rPr lang="en-US" sz="1200" b="1" kern="1200" dirty="0">
                <a:solidFill>
                  <a:schemeClr val="tx1"/>
                </a:solidFill>
                <a:effectLst/>
                <a:latin typeface="+mn-lt"/>
                <a:ea typeface="+mn-ea"/>
                <a:cs typeface="+mn-cs"/>
              </a:rPr>
              <a:t>, Annalisa Angelini</a:t>
            </a:r>
            <a:r>
              <a:rPr lang="en-US" sz="1200" b="1" kern="1200" baseline="30000" dirty="0">
                <a:solidFill>
                  <a:schemeClr val="tx1"/>
                </a:solidFill>
                <a:effectLst/>
                <a:latin typeface="+mn-lt"/>
                <a:ea typeface="+mn-ea"/>
                <a:cs typeface="+mn-cs"/>
              </a:rPr>
              <a:t>14</a:t>
            </a:r>
            <a:r>
              <a:rPr lang="en-US" sz="1200" b="1" kern="1200" dirty="0">
                <a:solidFill>
                  <a:schemeClr val="tx1"/>
                </a:solidFill>
                <a:effectLst/>
                <a:latin typeface="+mn-lt"/>
                <a:ea typeface="+mn-ea"/>
                <a:cs typeface="+mn-cs"/>
              </a:rPr>
              <a:t>, Jon Kobashigawa</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Alexandre Loupy</a:t>
            </a:r>
            <a:r>
              <a:rPr lang="en-US" sz="1200" b="1" kern="1200" baseline="30000" dirty="0">
                <a:solidFill>
                  <a:schemeClr val="tx1"/>
                </a:solidFill>
                <a:effectLst/>
                <a:latin typeface="+mn-lt"/>
                <a:ea typeface="+mn-ea"/>
                <a:cs typeface="+mn-cs"/>
              </a:rPr>
              <a:t>15</a:t>
            </a:r>
            <a:endParaRPr lang="fr-FR"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Paris Institute for Transplantation and Organ Regeneration, </a:t>
            </a:r>
            <a:r>
              <a:rPr lang="en-US" sz="1200" i="1" kern="1200" baseline="300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Pitié-Salpêtrière Hospital; Heart Transplantation, </a:t>
            </a:r>
            <a:r>
              <a:rPr lang="en-US" sz="1200" i="1" kern="1200" baseline="30000" dirty="0">
                <a:solidFill>
                  <a:schemeClr val="tx1"/>
                </a:solidFill>
                <a:effectLst/>
                <a:latin typeface="+mn-lt"/>
                <a:ea typeface="+mn-ea"/>
                <a:cs typeface="+mn-cs"/>
              </a:rPr>
              <a:t>3</a:t>
            </a:r>
            <a:r>
              <a:rPr lang="en-US" sz="1200" i="1" kern="1200" dirty="0">
                <a:solidFill>
                  <a:schemeClr val="tx1"/>
                </a:solidFill>
                <a:effectLst/>
                <a:latin typeface="+mn-lt"/>
                <a:ea typeface="+mn-ea"/>
                <a:cs typeface="+mn-cs"/>
              </a:rPr>
              <a:t>Cedars-Sinai Medical Center</a:t>
            </a:r>
            <a:endParaRPr lang="fr-FR" sz="1200" i="1" kern="12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4</a:t>
            </a:r>
            <a:r>
              <a:rPr lang="en-US" sz="1200" i="1" kern="1200" dirty="0">
                <a:solidFill>
                  <a:schemeClr val="tx1"/>
                </a:solidFill>
                <a:effectLst/>
                <a:latin typeface="+mn-lt"/>
                <a:ea typeface="+mn-ea"/>
                <a:cs typeface="+mn-cs"/>
              </a:rPr>
              <a:t>University of Padova, </a:t>
            </a:r>
            <a:r>
              <a:rPr lang="en-US" sz="1200" i="1" kern="1200" baseline="30000" dirty="0">
                <a:solidFill>
                  <a:schemeClr val="tx1"/>
                </a:solidFill>
                <a:effectLst/>
                <a:latin typeface="+mn-lt"/>
                <a:ea typeface="+mn-ea"/>
                <a:cs typeface="+mn-cs"/>
              </a:rPr>
              <a:t>5</a:t>
            </a:r>
            <a:r>
              <a:rPr lang="en-US" sz="1200" i="1" kern="1200" dirty="0">
                <a:solidFill>
                  <a:schemeClr val="tx1"/>
                </a:solidFill>
                <a:effectLst/>
                <a:latin typeface="+mn-lt"/>
                <a:ea typeface="+mn-ea"/>
                <a:cs typeface="+mn-cs"/>
              </a:rPr>
              <a:t>Necker Hospital; Necker Hospital; </a:t>
            </a:r>
            <a:r>
              <a:rPr lang="fr-FR" sz="1200" i="1" kern="1200" baseline="30000" dirty="0">
                <a:solidFill>
                  <a:schemeClr val="tx1"/>
                </a:solidFill>
                <a:effectLst/>
                <a:latin typeface="+mn-lt"/>
                <a:ea typeface="+mn-ea"/>
                <a:cs typeface="+mn-cs"/>
              </a:rPr>
              <a:t>6</a:t>
            </a:r>
            <a:r>
              <a:rPr lang="fr-FR" sz="1200" i="1" kern="1200" dirty="0">
                <a:solidFill>
                  <a:schemeClr val="tx1"/>
                </a:solidFill>
                <a:effectLst/>
                <a:latin typeface="+mn-lt"/>
                <a:ea typeface="+mn-ea"/>
                <a:cs typeface="+mn-cs"/>
              </a:rPr>
              <a:t>Pitié-</a:t>
            </a:r>
            <a:r>
              <a:rPr lang="fr-FR" sz="1200" i="1" kern="1200" dirty="0" err="1">
                <a:solidFill>
                  <a:schemeClr val="tx1"/>
                </a:solidFill>
                <a:effectLst/>
                <a:latin typeface="+mn-lt"/>
                <a:ea typeface="+mn-ea"/>
                <a:cs typeface="+mn-cs"/>
              </a:rPr>
              <a:t>Salpêtrière</a:t>
            </a:r>
            <a:r>
              <a:rPr lang="fr-FR" sz="1200" i="1" kern="1200" dirty="0">
                <a:solidFill>
                  <a:schemeClr val="tx1"/>
                </a:solidFill>
                <a:effectLst/>
                <a:latin typeface="+mn-lt"/>
                <a:ea typeface="+mn-ea"/>
                <a:cs typeface="+mn-cs"/>
              </a:rPr>
              <a:t> Hospital, Assistance Publique des Hôpitaux de Paris (</a:t>
            </a:r>
            <a:r>
              <a:rPr lang="fr-FR" sz="1200" i="1" kern="1200" dirty="0" err="1">
                <a:solidFill>
                  <a:schemeClr val="tx1"/>
                </a:solidFill>
                <a:effectLst/>
                <a:latin typeface="+mn-lt"/>
                <a:ea typeface="+mn-ea"/>
                <a:cs typeface="+mn-cs"/>
              </a:rPr>
              <a:t>Ap-Hp</a:t>
            </a:r>
            <a:r>
              <a:rPr lang="fr-FR" sz="1200" i="1" kern="1200" dirty="0">
                <a:solidFill>
                  <a:schemeClr val="tx1"/>
                </a:solidFill>
                <a:effectLst/>
                <a:latin typeface="+mn-lt"/>
                <a:ea typeface="+mn-ea"/>
                <a:cs typeface="+mn-cs"/>
              </a:rPr>
              <a:t>), </a:t>
            </a:r>
            <a:r>
              <a:rPr lang="en-US" sz="1200" i="1" kern="1200" baseline="30000" dirty="0">
                <a:solidFill>
                  <a:schemeClr val="tx1"/>
                </a:solidFill>
                <a:effectLst/>
                <a:latin typeface="+mn-lt"/>
                <a:ea typeface="+mn-ea"/>
                <a:cs typeface="+mn-cs"/>
              </a:rPr>
              <a:t>7</a:t>
            </a:r>
            <a:r>
              <a:rPr lang="en-US" sz="1200" i="1" kern="1200" dirty="0">
                <a:solidFill>
                  <a:schemeClr val="tx1"/>
                </a:solidFill>
                <a:effectLst/>
                <a:latin typeface="+mn-lt"/>
                <a:ea typeface="+mn-ea"/>
                <a:cs typeface="+mn-cs"/>
              </a:rPr>
              <a:t>Dctv</a:t>
            </a:r>
            <a:endParaRPr lang="fr-FR" sz="1200" i="1" kern="12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8</a:t>
            </a:r>
            <a:r>
              <a:rPr lang="en-US" sz="1200" i="1" kern="1200" dirty="0">
                <a:solidFill>
                  <a:schemeClr val="tx1"/>
                </a:solidFill>
                <a:effectLst/>
                <a:latin typeface="+mn-lt"/>
                <a:ea typeface="+mn-ea"/>
                <a:cs typeface="+mn-cs"/>
              </a:rPr>
              <a:t>Cardiovascular Pathology, Department of Cardiac, Thoracic, Vascular Sciences, University of Padua, </a:t>
            </a:r>
            <a:r>
              <a:rPr lang="en-US" sz="1200" i="1" kern="1200" baseline="30000" dirty="0">
                <a:solidFill>
                  <a:schemeClr val="tx1"/>
                </a:solidFill>
                <a:effectLst/>
                <a:latin typeface="+mn-lt"/>
                <a:ea typeface="+mn-ea"/>
                <a:cs typeface="+mn-cs"/>
              </a:rPr>
              <a:t>9</a:t>
            </a:r>
            <a:r>
              <a:rPr lang="en-US" sz="1200" i="1" kern="1200" dirty="0">
                <a:solidFill>
                  <a:schemeClr val="tx1"/>
                </a:solidFill>
                <a:effectLst/>
                <a:latin typeface="+mn-lt"/>
                <a:ea typeface="+mn-ea"/>
                <a:cs typeface="+mn-cs"/>
              </a:rPr>
              <a:t>Paris Translational Research Centre for Organ Transplantation, </a:t>
            </a:r>
            <a:r>
              <a:rPr lang="fr-FR" sz="1200" i="1" kern="1200" baseline="30000" dirty="0">
                <a:solidFill>
                  <a:schemeClr val="tx1"/>
                </a:solidFill>
                <a:effectLst/>
                <a:latin typeface="+mn-lt"/>
                <a:ea typeface="+mn-ea"/>
                <a:cs typeface="+mn-cs"/>
              </a:rPr>
              <a:t>10</a:t>
            </a:r>
            <a:r>
              <a:rPr lang="fr-FR" sz="1200" i="1" kern="1200" dirty="0">
                <a:solidFill>
                  <a:schemeClr val="tx1"/>
                </a:solidFill>
                <a:effectLst/>
                <a:latin typeface="+mn-lt"/>
                <a:ea typeface="+mn-ea"/>
                <a:cs typeface="+mn-cs"/>
              </a:rPr>
              <a:t>Paris </a:t>
            </a:r>
            <a:r>
              <a:rPr lang="fr-FR" sz="1200" i="1" kern="1200" dirty="0" err="1">
                <a:solidFill>
                  <a:schemeClr val="tx1"/>
                </a:solidFill>
                <a:effectLst/>
                <a:latin typeface="+mn-lt"/>
                <a:ea typeface="+mn-ea"/>
                <a:cs typeface="+mn-cs"/>
              </a:rPr>
              <a:t>Tranplant</a:t>
            </a:r>
            <a:r>
              <a:rPr lang="fr-FR" sz="1200" i="1" kern="1200" dirty="0">
                <a:solidFill>
                  <a:schemeClr val="tx1"/>
                </a:solidFill>
                <a:effectLst/>
                <a:latin typeface="+mn-lt"/>
                <a:ea typeface="+mn-ea"/>
                <a:cs typeface="+mn-cs"/>
              </a:rPr>
              <a:t> Group – Inserm, </a:t>
            </a:r>
            <a:r>
              <a:rPr lang="fr-FR" sz="1200" i="1" kern="1200" baseline="30000" dirty="0">
                <a:solidFill>
                  <a:schemeClr val="tx1"/>
                </a:solidFill>
                <a:effectLst/>
                <a:latin typeface="+mn-lt"/>
                <a:ea typeface="+mn-ea"/>
                <a:cs typeface="+mn-cs"/>
              </a:rPr>
              <a:t>11</a:t>
            </a:r>
            <a:r>
              <a:rPr lang="fr-FR" sz="1200" i="1" kern="1200" dirty="0">
                <a:solidFill>
                  <a:schemeClr val="tx1"/>
                </a:solidFill>
                <a:effectLst/>
                <a:latin typeface="+mn-lt"/>
                <a:ea typeface="+mn-ea"/>
                <a:cs typeface="+mn-cs"/>
              </a:rPr>
              <a:t>Pitié-Salpêtrière, </a:t>
            </a:r>
            <a:r>
              <a:rPr lang="en-US" sz="1200" i="1" kern="1200" baseline="30000" dirty="0">
                <a:solidFill>
                  <a:schemeClr val="tx1"/>
                </a:solidFill>
                <a:effectLst/>
                <a:latin typeface="+mn-lt"/>
                <a:ea typeface="+mn-ea"/>
                <a:cs typeface="+mn-cs"/>
              </a:rPr>
              <a:t>12</a:t>
            </a:r>
            <a:r>
              <a:rPr lang="en-US" sz="1200" i="1" kern="1200" dirty="0">
                <a:solidFill>
                  <a:schemeClr val="tx1"/>
                </a:solidFill>
                <a:effectLst/>
                <a:latin typeface="+mn-lt"/>
                <a:ea typeface="+mn-ea"/>
                <a:cs typeface="+mn-cs"/>
              </a:rPr>
              <a:t>Necker - Enfants </a:t>
            </a:r>
            <a:r>
              <a:rPr lang="en-US" sz="1200" i="1" kern="1200" dirty="0" err="1">
                <a:solidFill>
                  <a:schemeClr val="tx1"/>
                </a:solidFill>
                <a:effectLst/>
                <a:latin typeface="+mn-lt"/>
                <a:ea typeface="+mn-ea"/>
                <a:cs typeface="+mn-cs"/>
              </a:rPr>
              <a:t>Malades</a:t>
            </a:r>
            <a:r>
              <a:rPr lang="en-US" sz="1200" i="1" kern="1200" dirty="0">
                <a:solidFill>
                  <a:schemeClr val="tx1"/>
                </a:solidFill>
                <a:effectLst/>
                <a:latin typeface="+mn-lt"/>
                <a:ea typeface="+mn-ea"/>
                <a:cs typeface="+mn-cs"/>
              </a:rPr>
              <a:t> Hospital; Necker Hospital; Pathology </a:t>
            </a:r>
            <a:r>
              <a:rPr lang="en-US" sz="1200" i="1" kern="1200" baseline="30000" dirty="0">
                <a:solidFill>
                  <a:schemeClr val="tx1"/>
                </a:solidFill>
                <a:effectLst/>
                <a:latin typeface="+mn-lt"/>
                <a:ea typeface="+mn-ea"/>
                <a:cs typeface="+mn-cs"/>
              </a:rPr>
              <a:t>13</a:t>
            </a:r>
            <a:r>
              <a:rPr lang="en-US" sz="1200" i="1" kern="1200" dirty="0">
                <a:solidFill>
                  <a:schemeClr val="tx1"/>
                </a:solidFill>
                <a:effectLst/>
                <a:latin typeface="+mn-lt"/>
                <a:ea typeface="+mn-ea"/>
                <a:cs typeface="+mn-cs"/>
              </a:rPr>
              <a:t>Paris Transplant Group, </a:t>
            </a:r>
            <a:r>
              <a:rPr lang="en-US" sz="1200" i="1" kern="1200" baseline="30000" dirty="0">
                <a:solidFill>
                  <a:schemeClr val="tx1"/>
                </a:solidFill>
                <a:effectLst/>
                <a:latin typeface="+mn-lt"/>
                <a:ea typeface="+mn-ea"/>
                <a:cs typeface="+mn-cs"/>
              </a:rPr>
              <a:t>14</a:t>
            </a:r>
            <a:r>
              <a:rPr lang="en-US" sz="1200" i="1" kern="1200" dirty="0">
                <a:solidFill>
                  <a:schemeClr val="tx1"/>
                </a:solidFill>
                <a:effectLst/>
                <a:latin typeface="+mn-lt"/>
                <a:ea typeface="+mn-ea"/>
                <a:cs typeface="+mn-cs"/>
              </a:rPr>
              <a:t>2. Cardiovascular Pathology, Department of Cardiac, Thoracic, Vascular Sciences, University of Padua, </a:t>
            </a:r>
            <a:r>
              <a:rPr lang="en-US" sz="1200" i="1" kern="1200" baseline="30000" dirty="0">
                <a:solidFill>
                  <a:schemeClr val="tx1"/>
                </a:solidFill>
                <a:effectLst/>
                <a:latin typeface="+mn-lt"/>
                <a:ea typeface="+mn-ea"/>
                <a:cs typeface="+mn-cs"/>
              </a:rPr>
              <a:t>15</a:t>
            </a:r>
            <a:r>
              <a:rPr lang="en-US" sz="1200" i="1" kern="1200" dirty="0">
                <a:solidFill>
                  <a:schemeClr val="tx1"/>
                </a:solidFill>
                <a:effectLst/>
                <a:latin typeface="+mn-lt"/>
                <a:ea typeface="+mn-ea"/>
                <a:cs typeface="+mn-cs"/>
              </a:rPr>
              <a:t>Paris Transplant Group; Paris Institute for Transplantation and Organ Regeneration (</a:t>
            </a:r>
            <a:r>
              <a:rPr lang="en-US" sz="1200" i="1" kern="1200" dirty="0" err="1">
                <a:solidFill>
                  <a:schemeClr val="tx1"/>
                </a:solidFill>
                <a:effectLst/>
                <a:latin typeface="+mn-lt"/>
                <a:ea typeface="+mn-ea"/>
                <a:cs typeface="+mn-cs"/>
              </a:rPr>
              <a:t>Pitor</a:t>
            </a:r>
            <a:r>
              <a:rPr lang="en-US" sz="1200" i="1" kern="1200" dirty="0">
                <a:solidFill>
                  <a:schemeClr val="tx1"/>
                </a:solidFill>
                <a:effectLst/>
                <a:latin typeface="+mn-lt"/>
                <a:ea typeface="+mn-ea"/>
                <a:cs typeface="+mn-cs"/>
              </a:rPr>
              <a:t>), Paris, France</a:t>
            </a:r>
            <a:endParaRPr lang="fr-FR"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r>
              <a:rPr lang="en-US" sz="1200" kern="1200" dirty="0">
                <a:solidFill>
                  <a:schemeClr val="tx1"/>
                </a:solidFill>
                <a:effectLst/>
                <a:latin typeface="+mn-lt"/>
                <a:ea typeface="+mn-ea"/>
                <a:cs typeface="+mn-cs"/>
              </a:rPr>
              <a:t>: Targeted molecular profiling combined with reproducible formalin-fixed paraffin-embedded (FFPE) EMB-based technology has the potential to support cardiac rejection diagnosis. We aimed to develop and validate targeted gene expression diagnostic models of cardiac rejection and show their association with ISHLT pathological grades.</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We built a multicenter cohort of 591 FFPE-EMBs collected from four international centers between 2011 and 2021. Biopsies were graded according to the ISHLT working formulations, including 188 AMR cases, 289 ACR cases, and 114 non-rejection cases, randomly split in a derivation (n = 475) and a validation cohort (n = 116). Tissue gene expression was analyzed on FFPE-EMB using the Banff Human Organ Transplant gene set. Molecular classifiers for AMR and ACR were built using a supervised model. Association between molecular scores and pathology severity of rejection were analyzed in both derivation and validation set.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The derivation included a total of 151 AMR (pAMR1H+: n = 46, pAMR1I+: n = 36, pAMR2-3: n = 69), 232 ACR (ACR 1R: n = 143, ACR 2-3R: n = 89) and 92 non-rejection cases. The validation set included a total of 37 AMR (pAMR1H+: n = 12, pAMR1I+: n = 15, pAMR2-3: n = 10), 57 ACR (ACR 1R: n = 31, ACR 2-3R: n = 26) and 22 non-rejection cases. Median AMR scores in AMR, ACR and non-rejection cases were 0.655 (IQR = 0.316), 0.217 (IQR = 0.254) and 0.140 (IQR = 0.209), respectively.  Median ACR scores in ACR, AMR and non-rejection cases were 0.678 (IQR = 0.347), 0.263 (IQR = 0.364) and 0.302 (IQR =0.270), respectively.  AMR and ACR molecular scores were strongly associated with the pathology assessment of severity of rejection according to AMR and ACR international working formulations, respectively (derivation set: ACR: p for trend = 1.017E-46, AMR: p for trend = 2.911E-52; validation set: ACR: p for trend = 1.827E-13, AMR: p for trend = 5.174E</a:t>
            </a:r>
            <a:r>
              <a:rPr lang="en-US" sz="1200" kern="1200" baseline="30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Figure</a:t>
            </a:r>
            <a:r>
              <a:rPr lang="en-US" sz="1200" kern="1200" dirty="0">
                <a:solidFill>
                  <a:schemeClr val="tx1"/>
                </a:solidFill>
                <a:effectLst/>
                <a:latin typeface="+mn-lt"/>
                <a:ea typeface="+mn-ea"/>
                <a:cs typeface="+mn-cs"/>
              </a:rPr>
              <a:t>). Molecular AMR score was not associated with ACR severity; neither was the ACR molecular score with AMR severity.</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Conclusions</a:t>
            </a:r>
            <a:r>
              <a:rPr lang="en-US" sz="1200" kern="1200" dirty="0">
                <a:solidFill>
                  <a:schemeClr val="tx1"/>
                </a:solidFill>
                <a:effectLst/>
                <a:latin typeface="+mn-lt"/>
                <a:ea typeface="+mn-ea"/>
                <a:cs typeface="+mn-cs"/>
              </a:rPr>
              <a:t>: Tissue-based molecular diagnostic system developed closely aligned with histological grading of cardiac allograft rejection, enhancing diagnostic precision, and offering a reliable companion tool for routine practice.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a:extLst>
              <a:ext uri="{FF2B5EF4-FFF2-40B4-BE49-F238E27FC236}">
                <a16:creationId xmlns:a16="http://schemas.microsoft.com/office/drawing/2014/main" id="{D843F0B0-074B-FA01-CDB7-4BCF7D53C9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0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79EEC-DE0B-700C-285C-37D9FFD357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1DA2D5-E2A6-510F-C7B4-D507A919C2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5BA3BE-EC58-1EB1-EEA4-5EB3E29FE93D}"/>
              </a:ext>
            </a:extLst>
          </p:cNvPr>
          <p:cNvSpPr>
            <a:spLocks noGrp="1"/>
          </p:cNvSpPr>
          <p:nvPr>
            <p:ph type="body" idx="1"/>
          </p:nvPr>
        </p:nvSpPr>
        <p:spPr/>
        <p:txBody>
          <a:bodyPr/>
          <a:lstStyle/>
          <a:p>
            <a:r>
              <a:rPr lang="en-US" b="0" i="1" dirty="0"/>
              <a:t>Abbreviations: MHC, </a:t>
            </a:r>
            <a:r>
              <a:rPr lang="fr-FR" b="0" i="1" dirty="0"/>
              <a:t>Major </a:t>
            </a:r>
            <a:r>
              <a:rPr lang="fr-FR" b="0" i="1" dirty="0" err="1"/>
              <a:t>Histocompatibility</a:t>
            </a:r>
            <a:r>
              <a:rPr lang="fr-FR" b="0" i="1" dirty="0"/>
              <a:t> </a:t>
            </a:r>
            <a:r>
              <a:rPr lang="fr-FR" b="0" i="1" dirty="0" err="1"/>
              <a:t>Complex</a:t>
            </a:r>
            <a:r>
              <a:rPr lang="en-US" b="0" i="1" dirty="0"/>
              <a:t>; </a:t>
            </a:r>
            <a:r>
              <a:rPr kumimoji="0" lang="en-US" sz="12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BMDCs, bone marrow derived dendritic cells; GO, Gene ontology; KEGG, </a:t>
            </a:r>
            <a:r>
              <a:rPr lang="en-US" b="0" i="1" dirty="0"/>
              <a:t>Kyoto Encyclopedia of Genes and Genomes; IFN-</a:t>
            </a:r>
            <a:r>
              <a:rPr lang="el-GR" sz="1200" b="0" i="1" dirty="0">
                <a:latin typeface="Arial" panose="020B0604020202020204" pitchFamily="34" charset="0"/>
                <a:cs typeface="Arial" panose="020B0604020202020204" pitchFamily="34" charset="0"/>
              </a:rPr>
              <a:t>γ</a:t>
            </a:r>
            <a:r>
              <a:rPr kumimoji="0" lang="en-US" sz="12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Interferon gamma; IL-10, Interleukin 10; Th1, T-helper 1.</a:t>
            </a:r>
            <a:endParaRPr lang="en-US" b="0" i="1" dirty="0"/>
          </a:p>
          <a:p>
            <a:endParaRPr lang="en-US" dirty="0"/>
          </a:p>
          <a:p>
            <a:r>
              <a:rPr lang="en-US" b="1" dirty="0"/>
              <a:t>Reference Number: 378 </a:t>
            </a:r>
          </a:p>
          <a:p>
            <a:r>
              <a:rPr lang="en-US" b="1" dirty="0"/>
              <a:t>LAWSONE INDUCES CARDIAC ALLOGRAFT TOLERANCE BY SUPPRESSING TH1 DIFFERENTIATION IN MICE </a:t>
            </a:r>
          </a:p>
          <a:p>
            <a:endParaRPr lang="en-US" b="1" dirty="0"/>
          </a:p>
          <a:p>
            <a:r>
              <a:rPr lang="en-US" b="1" dirty="0"/>
              <a:t>Wenxin Huang</a:t>
            </a:r>
            <a:r>
              <a:rPr lang="en-US" b="1" baseline="30000" dirty="0"/>
              <a:t>1</a:t>
            </a:r>
            <a:r>
              <a:rPr lang="en-US" b="1" dirty="0"/>
              <a:t>, Weitao Que</a:t>
            </a:r>
            <a:r>
              <a:rPr lang="en-US" b="1" baseline="30000" dirty="0"/>
              <a:t>2</a:t>
            </a:r>
            <a:r>
              <a:rPr lang="en-US" b="1" dirty="0"/>
              <a:t>, </a:t>
            </a:r>
            <a:r>
              <a:rPr lang="en-US" b="1" dirty="0" err="1"/>
              <a:t>Jifu</a:t>
            </a:r>
            <a:r>
              <a:rPr lang="en-US" b="1" dirty="0"/>
              <a:t> Ge</a:t>
            </a:r>
            <a:r>
              <a:rPr lang="en-US" b="1" baseline="30000" dirty="0"/>
              <a:t>3</a:t>
            </a:r>
            <a:r>
              <a:rPr lang="en-US" b="1" dirty="0"/>
              <a:t> </a:t>
            </a:r>
          </a:p>
          <a:p>
            <a:endParaRPr lang="en-US" dirty="0"/>
          </a:p>
          <a:p>
            <a:r>
              <a:rPr lang="en-US" i="1" baseline="30000" dirty="0"/>
              <a:t>1</a:t>
            </a:r>
            <a:r>
              <a:rPr lang="en-US" i="1" dirty="0"/>
              <a:t>KU Leuven, Leuven , Belgium, </a:t>
            </a:r>
            <a:r>
              <a:rPr lang="en-US" i="1" baseline="30000" dirty="0"/>
              <a:t>2</a:t>
            </a:r>
            <a:r>
              <a:rPr lang="en-US" i="1" dirty="0"/>
              <a:t>shanghai </a:t>
            </a:r>
            <a:r>
              <a:rPr lang="en-US" i="1" dirty="0" err="1"/>
              <a:t>jiaotong</a:t>
            </a:r>
            <a:r>
              <a:rPr lang="en-US" i="1" dirty="0"/>
              <a:t> university, shanghai , China, </a:t>
            </a:r>
            <a:r>
              <a:rPr lang="en-US" i="1" baseline="30000" dirty="0"/>
              <a:t>3</a:t>
            </a:r>
            <a:r>
              <a:rPr lang="en-US" i="1" dirty="0"/>
              <a:t>boston children's hospital, </a:t>
            </a:r>
            <a:r>
              <a:rPr lang="en-US" i="1" dirty="0" err="1"/>
              <a:t>boston</a:t>
            </a:r>
            <a:r>
              <a:rPr lang="en-US" i="1" dirty="0"/>
              <a:t>, United States</a:t>
            </a:r>
          </a:p>
          <a:p>
            <a:endParaRPr lang="en-US" dirty="0"/>
          </a:p>
          <a:p>
            <a:r>
              <a:rPr lang="en-US" b="1" dirty="0"/>
              <a:t>Background</a:t>
            </a:r>
            <a:r>
              <a:rPr lang="en-US" dirty="0"/>
              <a:t>: Lawsone a natural compound demonstrates diverse biological properties. However, the potential of lawsone in organ transplant remains unknown. We aim to evaluate the application of lawsone in fully MHC-mismatched murine cardiac transplantation. </a:t>
            </a:r>
          </a:p>
          <a:p>
            <a:r>
              <a:rPr lang="en-US" b="1" dirty="0"/>
              <a:t>Methods</a:t>
            </a:r>
            <a:r>
              <a:rPr lang="en-US" dirty="0"/>
              <a:t>: Hearts from donor C57 mice were heterotopically transplanted to the abdomen of recipient C3H mice. Lawsone was administered </a:t>
            </a:r>
            <a:r>
              <a:rPr lang="en-US" dirty="0" err="1"/>
              <a:t>intragastrically</a:t>
            </a:r>
            <a:r>
              <a:rPr lang="en-US" dirty="0"/>
              <a:t> to recipients. The allografts were used to observe the survival, pathological changes and immune cells infiltration. CFSE labeled T cells were treated with lawsone or vehicle, and the proliferation was measured by flow cytometry. Bone marrow cells were isolated, induced to differentiate into bone marrow derived dendritic cells (BMDCs), and subsequently co-cultured with T cells in the presence of lawsone or vehicle control. Th1 cell differentiation was induced by culturing naïve CD4+ T cells with lawsone or vehicle. Additionally, inflammatory cytokines were detected via ELISA, while RNA-seq and WB were used to investigate the underlying mechanisms. </a:t>
            </a:r>
          </a:p>
          <a:p>
            <a:r>
              <a:rPr lang="en-US" b="1" dirty="0"/>
              <a:t>Results</a:t>
            </a:r>
            <a:r>
              <a:rPr lang="en-US" dirty="0"/>
              <a:t>: Lawsone resulted in long-term graft survival in the transplant model(median survival time &gt;100 days). Notably, recipients exhibited reduced T cells in both grafts and spleens 7 days post operation. Similarly, lawsone suppressed the proliferation of CD4+ and CD8+ T cells in vitro, and inhibited the antigen-presenting capability of BMDCs by suppressing their maturation. The levels of the pro-inflammatory cytokine IFN-γ were lower and the levels of the anti-inflammatory cytokine IL-10 were higher in the serum of lawsone-treated groups. Lawsone-treated group demonstrated declined expression of IFN-γ both in vitro and in vivo, indicating lawsone suppressed Th1 cells differentiation. GO and KEGG pathway enrichment revealed a correlation between lawsone treatment and T cell-related pathways, and STAT signaling pathways. Western blot analysis demonstrated down-regulated levels of phosphorylated STAT3 in the lawsone-treated Th1 cells.</a:t>
            </a:r>
          </a:p>
          <a:p>
            <a:r>
              <a:rPr lang="en-US" b="1" dirty="0"/>
              <a:t>Conclusions</a:t>
            </a:r>
            <a:r>
              <a:rPr lang="en-US" dirty="0"/>
              <a:t>: We revealed the protective effect of lawsone in murine transplant model. In vitro experiments revealed lawsone against rejection presumably via suppressing IFN-γ/p STAT3 signaling. Our data suggest that lawsone could be a novel therapeutic approach in solid organ transplantation.</a:t>
            </a:r>
            <a:endParaRPr lang="fr-FR" dirty="0"/>
          </a:p>
          <a:p>
            <a:endParaRPr lang="fr-FR" dirty="0"/>
          </a:p>
        </p:txBody>
      </p:sp>
      <p:sp>
        <p:nvSpPr>
          <p:cNvPr id="4" name="Espace réservé du numéro de diapositive 3">
            <a:extLst>
              <a:ext uri="{FF2B5EF4-FFF2-40B4-BE49-F238E27FC236}">
                <a16:creationId xmlns:a16="http://schemas.microsoft.com/office/drawing/2014/main" id="{644EA637-C92A-B75A-8C57-331DF2AB6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171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65ADC-1CF1-F7A5-E99B-6DAD688E0E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C215CF-6485-4552-6D3B-7ACBEBB81E7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3F475A-BC8C-2ED1-7DAA-DC2608C84608}"/>
              </a:ext>
            </a:extLst>
          </p:cNvPr>
          <p:cNvSpPr>
            <a:spLocks noGrp="1"/>
          </p:cNvSpPr>
          <p:nvPr>
            <p:ph type="body" idx="1"/>
          </p:nvPr>
        </p:nvSpPr>
        <p:spPr/>
        <p:txBody>
          <a:bodyPr/>
          <a:lstStyle/>
          <a:p>
            <a:r>
              <a:rPr lang="en-US" b="0" i="1" dirty="0"/>
              <a:t>Abbreviations: MHC, </a:t>
            </a:r>
            <a:r>
              <a:rPr lang="fr-FR" b="0" i="1" dirty="0"/>
              <a:t>Major </a:t>
            </a:r>
            <a:r>
              <a:rPr lang="fr-FR" b="0" i="1" dirty="0" err="1"/>
              <a:t>Histocompatibility</a:t>
            </a:r>
            <a:r>
              <a:rPr lang="fr-FR" b="0" i="1" dirty="0"/>
              <a:t> </a:t>
            </a:r>
            <a:r>
              <a:rPr lang="fr-FR" b="0" i="1" dirty="0" err="1"/>
              <a:t>Complex</a:t>
            </a:r>
            <a:r>
              <a:rPr lang="en-US" b="0" i="1" dirty="0"/>
              <a:t>; </a:t>
            </a:r>
            <a:r>
              <a:rPr kumimoji="0" lang="en-US" sz="12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BMDCs, bone marrow derived dendritic cells; GO, Gene ontology; KEGG, </a:t>
            </a:r>
            <a:r>
              <a:rPr lang="en-US" b="0" i="1" dirty="0"/>
              <a:t>Kyoto Encyclopedia of Genes and Genomes; IFN-</a:t>
            </a:r>
            <a:r>
              <a:rPr lang="el-GR" sz="1200" b="0" i="1" dirty="0">
                <a:latin typeface="Arial" panose="020B0604020202020204" pitchFamily="34" charset="0"/>
                <a:cs typeface="Arial" panose="020B0604020202020204" pitchFamily="34" charset="0"/>
              </a:rPr>
              <a:t>γ</a:t>
            </a:r>
            <a:r>
              <a:rPr kumimoji="0" lang="en-US" sz="12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Interferon gamma; IL-10, Interleukin 10; Th1, T-helper 1.</a:t>
            </a:r>
            <a:endParaRPr lang="en-US" b="0" i="1" dirty="0"/>
          </a:p>
          <a:p>
            <a:endParaRPr lang="en-US" dirty="0"/>
          </a:p>
          <a:p>
            <a:r>
              <a:rPr lang="en-US" b="1" dirty="0"/>
              <a:t>Reference Number: 378 </a:t>
            </a:r>
          </a:p>
          <a:p>
            <a:r>
              <a:rPr lang="en-US" b="1" dirty="0"/>
              <a:t>LAWSONE INDUCES CARDIAC ALLOGRAFT TOLERANCE BY SUPPRESSING TH1 DIFFERENTIATION IN MICE </a:t>
            </a:r>
          </a:p>
          <a:p>
            <a:endParaRPr lang="en-US" b="1" dirty="0"/>
          </a:p>
          <a:p>
            <a:r>
              <a:rPr lang="en-US" b="1" dirty="0"/>
              <a:t>Wenxin Huang</a:t>
            </a:r>
            <a:r>
              <a:rPr lang="en-US" b="1" baseline="30000" dirty="0"/>
              <a:t>1</a:t>
            </a:r>
            <a:r>
              <a:rPr lang="en-US" b="1" dirty="0"/>
              <a:t>, Weitao Que</a:t>
            </a:r>
            <a:r>
              <a:rPr lang="en-US" b="1" baseline="30000" dirty="0"/>
              <a:t>2</a:t>
            </a:r>
            <a:r>
              <a:rPr lang="en-US" b="1" dirty="0"/>
              <a:t>, </a:t>
            </a:r>
            <a:r>
              <a:rPr lang="en-US" b="1" dirty="0" err="1"/>
              <a:t>Jifu</a:t>
            </a:r>
            <a:r>
              <a:rPr lang="en-US" b="1" dirty="0"/>
              <a:t> Ge</a:t>
            </a:r>
            <a:r>
              <a:rPr lang="en-US" b="1" baseline="30000" dirty="0"/>
              <a:t>3</a:t>
            </a:r>
            <a:r>
              <a:rPr lang="en-US" b="1" dirty="0"/>
              <a:t> </a:t>
            </a:r>
          </a:p>
          <a:p>
            <a:endParaRPr lang="en-US" dirty="0"/>
          </a:p>
          <a:p>
            <a:r>
              <a:rPr lang="en-US" i="1" baseline="30000" dirty="0"/>
              <a:t>1</a:t>
            </a:r>
            <a:r>
              <a:rPr lang="en-US" i="1" dirty="0"/>
              <a:t>KU Leuven, Leuven , Belgium, </a:t>
            </a:r>
            <a:r>
              <a:rPr lang="en-US" i="1" baseline="30000" dirty="0"/>
              <a:t>2</a:t>
            </a:r>
            <a:r>
              <a:rPr lang="en-US" i="1" dirty="0"/>
              <a:t>shanghai </a:t>
            </a:r>
            <a:r>
              <a:rPr lang="en-US" i="1" dirty="0" err="1"/>
              <a:t>jiaotong</a:t>
            </a:r>
            <a:r>
              <a:rPr lang="en-US" i="1" dirty="0"/>
              <a:t> university, shanghai , China, </a:t>
            </a:r>
            <a:r>
              <a:rPr lang="en-US" i="1" baseline="30000" dirty="0"/>
              <a:t>3</a:t>
            </a:r>
            <a:r>
              <a:rPr lang="en-US" i="1" dirty="0"/>
              <a:t>boston children's hospital, </a:t>
            </a:r>
            <a:r>
              <a:rPr lang="en-US" i="1" dirty="0" err="1"/>
              <a:t>boston</a:t>
            </a:r>
            <a:r>
              <a:rPr lang="en-US" i="1" dirty="0"/>
              <a:t>, United States</a:t>
            </a:r>
          </a:p>
          <a:p>
            <a:endParaRPr lang="en-US" dirty="0"/>
          </a:p>
          <a:p>
            <a:r>
              <a:rPr lang="en-US" b="1" dirty="0"/>
              <a:t>Background</a:t>
            </a:r>
            <a:r>
              <a:rPr lang="en-US" dirty="0"/>
              <a:t>: Lawsone a natural compound demonstrates diverse biological properties. However, the potential of lawsone in organ transplant remains unknown. We aim to evaluate the application of lawsone in fully MHC-mismatched murine cardiac transplantation. </a:t>
            </a:r>
          </a:p>
          <a:p>
            <a:r>
              <a:rPr lang="en-US" b="1" dirty="0"/>
              <a:t>Methods</a:t>
            </a:r>
            <a:r>
              <a:rPr lang="en-US" dirty="0"/>
              <a:t>: Hearts from donor C57 mice were heterotopically transplanted to the abdomen of recipient C3H mice. Lawsone was administered </a:t>
            </a:r>
            <a:r>
              <a:rPr lang="en-US" dirty="0" err="1"/>
              <a:t>intragastrically</a:t>
            </a:r>
            <a:r>
              <a:rPr lang="en-US" dirty="0"/>
              <a:t> to recipients. The allografts were used to observe the survival, pathological changes and immune cells infiltration. CFSE labeled T cells were treated with lawsone or vehicle, and the proliferation was measured by flow cytometry. Bone marrow cells were isolated, induced to differentiate into bone marrow derived dendritic cells(BMDCs), and subsequently co-cultured with T cells in the presence of lawsone or vehicle control. Th1 cell differentiation was induced by culturing naïve CD4+ T cells with lawsone or vehicle. Additionally, inflammatory cytokines were detected via ELISA, while RNA-seq and WB were used to investigate the underlying mechanisms. </a:t>
            </a:r>
          </a:p>
          <a:p>
            <a:r>
              <a:rPr lang="en-US" b="1" dirty="0"/>
              <a:t>Results</a:t>
            </a:r>
            <a:r>
              <a:rPr lang="en-US" dirty="0"/>
              <a:t>: Lawsone resulted in long-term graft survival in the transplant model(median survival time &gt;100 days). Notably, recipients exhibited reduced T cells in both grafts and spleens 7 days post operation. Similarly, lawsone suppressed the proliferation of CD4+ and CD8+ T cells in vitro, and inhibited the antigen-presenting capability of BMDCs by suppressing their maturation. The levels of the pro-inflammatory cytokine IFN-γ were lower and the levels of the anti-inflammatory cytokine IL-10 were higher in the serum of lawsone-treated groups. Lawsone-treated group demonstrated declined expression of IFN-γ both in vitro and in vivo, indicating lawsone suppressed Th1 cells differentiation. GO and KEGG pathway enrichment revealed a correlation between lawsone treatment and T cell-related pathways, and STAT signaling pathways. Western blot analysis demonstrated down-regulated levels of phosphorylated STAT3 in the lawsone-treated Th1 cells.</a:t>
            </a:r>
          </a:p>
          <a:p>
            <a:r>
              <a:rPr lang="en-US" b="1" dirty="0"/>
              <a:t>Conclusions</a:t>
            </a:r>
            <a:r>
              <a:rPr lang="en-US" dirty="0"/>
              <a:t>: We revealed the protective effect of lawsone in murine transplant model. In vitro experiments revealed lawsone against rejection presumably via suppressing IFN-γ/p STAT3 signaling. Our data suggest that lawsone could be a novel therapeutic approach in solid organ transplantation.</a:t>
            </a:r>
            <a:endParaRPr lang="fr-FR" dirty="0"/>
          </a:p>
        </p:txBody>
      </p:sp>
      <p:sp>
        <p:nvSpPr>
          <p:cNvPr id="4" name="Espace réservé du numéro de diapositive 3">
            <a:extLst>
              <a:ext uri="{FF2B5EF4-FFF2-40B4-BE49-F238E27FC236}">
                <a16:creationId xmlns:a16="http://schemas.microsoft.com/office/drawing/2014/main" id="{474E75A7-3765-256A-9823-72603E7B24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2841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F16BC6-E51C-F8D9-A622-52CEF34B5E4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803067-4085-F8B7-55F3-23D25B740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0FA9710-5184-4769-E3BD-6357968F468B}"/>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BB6BB55D-02BC-46DC-C411-9C41F052EA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E736A5-7FA8-C3B5-F0B5-C24E41969051}"/>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7290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0BB34-D22B-22DE-CD80-C157778AFA4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300AF04-E0F1-CB54-CD5C-27FA79E3AF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1D8535-1E20-F115-F69E-4BE1D56CA874}"/>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5F5E0208-838E-77F7-23D7-69EE291D97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982F2E-3F99-2E4D-FC6C-1D13EF936745}"/>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50721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FF3EF92-D5BB-3B9B-6C72-6964B8D30A4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F9990C-77BF-DAAE-F2D9-5E0EDCF95E1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A519AA-53E7-BAB8-D12C-67847983E1F9}"/>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40120203-0DF9-1E7D-D8D8-0E16124619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E538A7-6E0E-E53F-8CC7-589F2D2C23F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524079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hapter_Break_Blue">
    <p:bg>
      <p:bgPr>
        <a:gradFill>
          <a:gsLst>
            <a:gs pos="22000">
              <a:srgbClr val="123986"/>
            </a:gs>
            <a:gs pos="100000">
              <a:srgbClr val="E2204B"/>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19982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Break_Blue">
    <p:bg>
      <p:bgPr>
        <a:gradFill>
          <a:gsLst>
            <a:gs pos="22000">
              <a:srgbClr val="123986"/>
            </a:gs>
            <a:gs pos="99000">
              <a:srgbClr val="E4032E"/>
            </a:gs>
          </a:gsLst>
          <a:lin ang="0" scaled="0"/>
        </a:gradFill>
        <a:effectLst/>
      </p:bgPr>
    </p:bg>
    <p:spTree>
      <p:nvGrpSpPr>
        <p:cNvPr id="1" name=""/>
        <p:cNvGrpSpPr/>
        <p:nvPr/>
      </p:nvGrpSpPr>
      <p:grpSpPr>
        <a:xfrm>
          <a:off x="0" y="0"/>
          <a:ext cx="0" cy="0"/>
          <a:chOff x="0" y="0"/>
          <a:chExt cx="0" cy="0"/>
        </a:xfrm>
      </p:grpSpPr>
      <p:pic>
        <p:nvPicPr>
          <p:cNvPr id="4" name="Picture 3" descr="A blue curved line on a black background&#10;&#10;Description automatically generated">
            <a:extLst>
              <a:ext uri="{FF2B5EF4-FFF2-40B4-BE49-F238E27FC236}">
                <a16:creationId xmlns:a16="http://schemas.microsoft.com/office/drawing/2014/main" id="{97A0D6BB-A951-131B-C902-9D7E2FB0CCD2}"/>
              </a:ext>
            </a:extLst>
          </p:cNvPr>
          <p:cNvPicPr>
            <a:picLocks noChangeAspect="1"/>
          </p:cNvPicPr>
          <p:nvPr userDrawn="1"/>
        </p:nvPicPr>
        <p:blipFill rotWithShape="1">
          <a:blip r:embed="rId2">
            <a:alphaModFix amt="57000"/>
            <a:extLst>
              <a:ext uri="{28A0092B-C50C-407E-A947-70E740481C1C}">
                <a14:useLocalDpi xmlns:a14="http://schemas.microsoft.com/office/drawing/2010/main" val="0"/>
              </a:ext>
            </a:extLst>
          </a:blip>
          <a:srcRect l="15538" t="42874" r="-4728" b="6957"/>
          <a:stretch/>
        </p:blipFill>
        <p:spPr>
          <a:xfrm>
            <a:off x="0" y="0"/>
            <a:ext cx="12192000" cy="6858000"/>
          </a:xfrm>
          <a:prstGeom prst="rect">
            <a:avLst/>
          </a:prstGeom>
        </p:spPr>
      </p:pic>
      <p:sp>
        <p:nvSpPr>
          <p:cNvPr id="6" name="Title 5">
            <a:extLst>
              <a:ext uri="{FF2B5EF4-FFF2-40B4-BE49-F238E27FC236}">
                <a16:creationId xmlns:a16="http://schemas.microsoft.com/office/drawing/2014/main" id="{C7EBB7B4-68AD-0D4F-876A-9D35E718DF4C}"/>
              </a:ext>
            </a:extLst>
          </p:cNvPr>
          <p:cNvSpPr>
            <a:spLocks noGrp="1"/>
          </p:cNvSpPr>
          <p:nvPr>
            <p:ph type="title"/>
          </p:nvPr>
        </p:nvSpPr>
        <p:spPr>
          <a:xfrm>
            <a:off x="766763" y="2359341"/>
            <a:ext cx="6191821" cy="3060152"/>
          </a:xfrm>
        </p:spPr>
        <p:txBody>
          <a:bodyPr anchor="t" anchorCtr="0">
            <a:noAutofit/>
          </a:bodyPr>
          <a:lstStyle>
            <a:lvl1pPr>
              <a:defRPr sz="4800" b="1" spc="0">
                <a:solidFill>
                  <a:schemeClr val="bg1"/>
                </a:solidFill>
              </a:defRPr>
            </a:lvl1pPr>
          </a:lstStyle>
          <a:p>
            <a:r>
              <a:rPr lang="en-GB"/>
              <a:t>Click to edit Master title style</a:t>
            </a:r>
            <a:endParaRPr lang="en-US"/>
          </a:p>
        </p:txBody>
      </p:sp>
      <p:pic>
        <p:nvPicPr>
          <p:cNvPr id="2" name="Picture 1" descr="A red and blue logo&#10;&#10;Description automatically generated">
            <a:extLst>
              <a:ext uri="{FF2B5EF4-FFF2-40B4-BE49-F238E27FC236}">
                <a16:creationId xmlns:a16="http://schemas.microsoft.com/office/drawing/2014/main" id="{316D5F93-3281-DEB9-D7AD-43B4D947B1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48089" y="5732413"/>
            <a:ext cx="2149114" cy="1051571"/>
          </a:xfrm>
          <a:prstGeom prst="rect">
            <a:avLst/>
          </a:prstGeom>
        </p:spPr>
      </p:pic>
    </p:spTree>
    <p:extLst>
      <p:ext uri="{BB962C8B-B14F-4D97-AF65-F5344CB8AC3E}">
        <p14:creationId xmlns:p14="http://schemas.microsoft.com/office/powerpoint/2010/main" val="182570096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_Slide_White">
    <p:bg>
      <p:bgPr>
        <a:solidFill>
          <a:schemeClr val="bg1"/>
        </a:solidFill>
        <a:effectLst/>
      </p:bgPr>
    </p:bg>
    <p:spTree>
      <p:nvGrpSpPr>
        <p:cNvPr id="1" name=""/>
        <p:cNvGrpSpPr/>
        <p:nvPr/>
      </p:nvGrpSpPr>
      <p:grpSpPr>
        <a:xfrm>
          <a:off x="0" y="0"/>
          <a:ext cx="0" cy="0"/>
          <a:chOff x="0" y="0"/>
          <a:chExt cx="0" cy="0"/>
        </a:xfrm>
      </p:grpSpPr>
      <p:pic>
        <p:nvPicPr>
          <p:cNvPr id="7" name="Picture 6" descr="A blue curved line on a black background&#10;&#10;Description automatically generated">
            <a:extLst>
              <a:ext uri="{FF2B5EF4-FFF2-40B4-BE49-F238E27FC236}">
                <a16:creationId xmlns:a16="http://schemas.microsoft.com/office/drawing/2014/main" id="{357EA22C-CF51-D89B-1B0A-5EDEB8624E8F}"/>
              </a:ext>
            </a:extLst>
          </p:cNvPr>
          <p:cNvPicPr>
            <a:picLocks noChangeAspect="1"/>
          </p:cNvPicPr>
          <p:nvPr userDrawn="1"/>
        </p:nvPicPr>
        <p:blipFill rotWithShape="1">
          <a:blip r:embed="rId2">
            <a:alphaModFix amt="19000"/>
            <a:extLst>
              <a:ext uri="{28A0092B-C50C-407E-A947-70E740481C1C}">
                <a14:useLocalDpi xmlns:a14="http://schemas.microsoft.com/office/drawing/2010/main" val="0"/>
              </a:ext>
            </a:extLst>
          </a:blip>
          <a:srcRect l="2684" t="5236" r="51829" b="44595"/>
          <a:stretch/>
        </p:blipFill>
        <p:spPr>
          <a:xfrm>
            <a:off x="0" y="-190"/>
            <a:ext cx="6217920" cy="6906957"/>
          </a:xfrm>
          <a:prstGeom prst="rect">
            <a:avLst/>
          </a:prstGeom>
        </p:spPr>
      </p:pic>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800" y="6336000"/>
            <a:ext cx="9262103" cy="34920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11" name="Content Placeholder 10">
            <a:extLst>
              <a:ext uri="{FF2B5EF4-FFF2-40B4-BE49-F238E27FC236}">
                <a16:creationId xmlns:a16="http://schemas.microsoft.com/office/drawing/2014/main" id="{C2F02CD6-8869-7F4D-AC7D-38FF28AF531F}"/>
              </a:ext>
            </a:extLst>
          </p:cNvPr>
          <p:cNvSpPr>
            <a:spLocks noGrp="1"/>
          </p:cNvSpPr>
          <p:nvPr>
            <p:ph sz="quarter" idx="10"/>
          </p:nvPr>
        </p:nvSpPr>
        <p:spPr>
          <a:xfrm>
            <a:off x="766800" y="1802622"/>
            <a:ext cx="10585450" cy="3064345"/>
          </a:xfrm>
        </p:spPr>
        <p:txBody>
          <a:bodyPr/>
          <a:lstStyle>
            <a:lvl1pPr>
              <a:defRPr sz="1400" b="1" i="0">
                <a:latin typeface="Arial" panose="020B0604020202020204" pitchFamily="34" charset="0"/>
                <a:cs typeface="Arial" panose="020B0604020202020204" pitchFamily="34" charset="0"/>
              </a:defRPr>
            </a:lvl1pPr>
            <a:lvl2pPr>
              <a:buClr>
                <a:srgbClr val="123986"/>
              </a:buClr>
              <a:defRPr sz="1400" b="0" i="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2" name="Title 1">
            <a:extLst>
              <a:ext uri="{FF2B5EF4-FFF2-40B4-BE49-F238E27FC236}">
                <a16:creationId xmlns:a16="http://schemas.microsoft.com/office/drawing/2014/main" id="{BF2EDF82-0DF6-854E-BFCB-2FC94D5AE50E}"/>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1816034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_Slide_White _2 Column">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764" y="6336000"/>
            <a:ext cx="9183482"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11" name="Content Placeholder 10">
            <a:extLst>
              <a:ext uri="{FF2B5EF4-FFF2-40B4-BE49-F238E27FC236}">
                <a16:creationId xmlns:a16="http://schemas.microsoft.com/office/drawing/2014/main" id="{C2F02CD6-8869-7F4D-AC7D-38FF28AF531F}"/>
              </a:ext>
            </a:extLst>
          </p:cNvPr>
          <p:cNvSpPr>
            <a:spLocks noGrp="1"/>
          </p:cNvSpPr>
          <p:nvPr>
            <p:ph sz="quarter" idx="10"/>
          </p:nvPr>
        </p:nvSpPr>
        <p:spPr>
          <a:xfrm>
            <a:off x="766800" y="1802623"/>
            <a:ext cx="5148000" cy="2487720"/>
          </a:xfrm>
        </p:spPr>
        <p:txBody>
          <a:bodyPr/>
          <a:lstStyle>
            <a:lvl1pPr>
              <a:defRPr sz="1400" b="1" i="0">
                <a:latin typeface="Arial" panose="020B0604020202020204" pitchFamily="34" charset="0"/>
                <a:cs typeface="Arial" panose="020B0604020202020204" pitchFamily="34" charset="0"/>
              </a:defRPr>
            </a:lvl1pPr>
            <a:lvl2pPr>
              <a:buClr>
                <a:srgbClr val="123986"/>
              </a:buClr>
              <a:defRPr sz="1400" b="0" i="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4" name="Content Placeholder 3">
            <a:extLst>
              <a:ext uri="{FF2B5EF4-FFF2-40B4-BE49-F238E27FC236}">
                <a16:creationId xmlns:a16="http://schemas.microsoft.com/office/drawing/2014/main" id="{E255EB1F-2854-E840-AB65-276712774DD2}"/>
              </a:ext>
            </a:extLst>
          </p:cNvPr>
          <p:cNvSpPr>
            <a:spLocks noGrp="1"/>
          </p:cNvSpPr>
          <p:nvPr>
            <p:ph sz="quarter" idx="12"/>
          </p:nvPr>
        </p:nvSpPr>
        <p:spPr>
          <a:xfrm>
            <a:off x="6208575" y="1802623"/>
            <a:ext cx="5148000" cy="2487720"/>
          </a:xfrm>
          <a:noFill/>
        </p:spPr>
        <p:txBody>
          <a:bodyPr/>
          <a:lstStyle>
            <a:lvl1pPr>
              <a:defRPr sz="1400" b="1" i="0">
                <a:latin typeface="Arial" panose="020B0604020202020204" pitchFamily="34" charset="0"/>
                <a:cs typeface="Arial" panose="020B0604020202020204" pitchFamily="34" charset="0"/>
              </a:defRPr>
            </a:lvl1pPr>
            <a:lvl2pPr>
              <a:buClr>
                <a:srgbClr val="123986"/>
              </a:buClr>
              <a:defRPr sz="140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2" name="Title 1">
            <a:extLst>
              <a:ext uri="{FF2B5EF4-FFF2-40B4-BE49-F238E27FC236}">
                <a16:creationId xmlns:a16="http://schemas.microsoft.com/office/drawing/2014/main" id="{52242802-3047-3B40-B396-57A36BF40247}"/>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29229497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dient for creative work">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763" y="6336000"/>
            <a:ext cx="9144153"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1FC3C0D4-89E6-FE4C-9A1B-76F7AB7439D1}"/>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362184833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hapter_Break_Blue">
    <p:bg>
      <p:bgPr>
        <a:gradFill>
          <a:gsLst>
            <a:gs pos="22000">
              <a:srgbClr val="123986"/>
            </a:gs>
            <a:gs pos="99000">
              <a:srgbClr val="E4032E"/>
            </a:gs>
          </a:gsLst>
          <a:lin ang="0" scaled="0"/>
        </a:gradFill>
        <a:effectLst/>
      </p:bgPr>
    </p:bg>
    <p:spTree>
      <p:nvGrpSpPr>
        <p:cNvPr id="1" name=""/>
        <p:cNvGrpSpPr/>
        <p:nvPr/>
      </p:nvGrpSpPr>
      <p:grpSpPr>
        <a:xfrm>
          <a:off x="0" y="0"/>
          <a:ext cx="0" cy="0"/>
          <a:chOff x="0" y="0"/>
          <a:chExt cx="0" cy="0"/>
        </a:xfrm>
      </p:grpSpPr>
      <p:pic>
        <p:nvPicPr>
          <p:cNvPr id="4" name="Picture 3" descr="A blue curved line on a black background&#10;&#10;Description automatically generated">
            <a:extLst>
              <a:ext uri="{FF2B5EF4-FFF2-40B4-BE49-F238E27FC236}">
                <a16:creationId xmlns:a16="http://schemas.microsoft.com/office/drawing/2014/main" id="{97A0D6BB-A951-131B-C902-9D7E2FB0CCD2}"/>
              </a:ext>
            </a:extLst>
          </p:cNvPr>
          <p:cNvPicPr>
            <a:picLocks noChangeAspect="1"/>
          </p:cNvPicPr>
          <p:nvPr userDrawn="1"/>
        </p:nvPicPr>
        <p:blipFill rotWithShape="1">
          <a:blip r:embed="rId2">
            <a:alphaModFix amt="57000"/>
            <a:extLst>
              <a:ext uri="{28A0092B-C50C-407E-A947-70E740481C1C}">
                <a14:useLocalDpi xmlns:a14="http://schemas.microsoft.com/office/drawing/2010/main" val="0"/>
              </a:ext>
            </a:extLst>
          </a:blip>
          <a:srcRect l="15538" t="42874" r="-4728" b="6957"/>
          <a:stretch/>
        </p:blipFill>
        <p:spPr>
          <a:xfrm>
            <a:off x="0" y="0"/>
            <a:ext cx="12192000" cy="6858000"/>
          </a:xfrm>
          <a:prstGeom prst="rect">
            <a:avLst/>
          </a:prstGeom>
        </p:spPr>
      </p:pic>
      <p:pic>
        <p:nvPicPr>
          <p:cNvPr id="2" name="Picture 1" descr="A red and blue logo&#10;&#10;Description automatically generated">
            <a:extLst>
              <a:ext uri="{FF2B5EF4-FFF2-40B4-BE49-F238E27FC236}">
                <a16:creationId xmlns:a16="http://schemas.microsoft.com/office/drawing/2014/main" id="{316D5F93-3281-DEB9-D7AD-43B4D947B1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75057" y="2244422"/>
            <a:ext cx="4841885" cy="2369156"/>
          </a:xfrm>
          <a:prstGeom prst="rect">
            <a:avLst/>
          </a:prstGeom>
        </p:spPr>
      </p:pic>
    </p:spTree>
    <p:extLst>
      <p:ext uri="{BB962C8B-B14F-4D97-AF65-F5344CB8AC3E}">
        <p14:creationId xmlns:p14="http://schemas.microsoft.com/office/powerpoint/2010/main" val="2785426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75BE9C-A6B4-A54F-3CE1-DB333D5C44A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1F445F7-AFDC-05F3-BF0C-EF655E2691C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036FEE-F3D1-B56B-2699-53E8B728DC72}"/>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5B0499A0-D173-C2BD-40C9-A64D335D81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00D188-8656-604F-9647-053229C40020}"/>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52088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4B77B-A810-50D6-0A2F-ECFF415A3B4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0D44C7D-D010-DC61-4CA6-00651789F3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08DCE5-16E9-FAF0-60E3-6C650F0B86B3}"/>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7B43742A-F98A-218B-5C47-AE348F82ED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629E8A-24F7-CF54-BCF4-056ABF34AB1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6496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375CA-1403-0E22-722C-F510B6897A5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B4E670-3884-72CB-60C8-FB7BD7AA5A8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2726311-A7FD-75EE-F6DC-1BE2BBD3BE0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194B767-E49C-50F0-FA74-039D07DDBC77}"/>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6" name="Espace réservé du pied de page 5">
            <a:extLst>
              <a:ext uri="{FF2B5EF4-FFF2-40B4-BE49-F238E27FC236}">
                <a16:creationId xmlns:a16="http://schemas.microsoft.com/office/drawing/2014/main" id="{04FE20D0-4B59-B018-FAA0-7EA4F887414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4B96C3-35CD-9978-70A2-F590A35377F0}"/>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3882354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B8567-1695-99D2-6043-DC299902AC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9E2EDFE-25D2-2872-1C1D-831B644470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D3FB5BE-2A7C-B08B-9DE9-58DBA2AD6C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77CA7B4-3533-DAA8-BD43-0ED1B3F57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4E65E2E-304A-D609-3FA2-CCEC5235B98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377F691-C256-8530-48EE-3AD55F9A1855}"/>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8" name="Espace réservé du pied de page 7">
            <a:extLst>
              <a:ext uri="{FF2B5EF4-FFF2-40B4-BE49-F238E27FC236}">
                <a16:creationId xmlns:a16="http://schemas.microsoft.com/office/drawing/2014/main" id="{6E4C34EB-88CF-CCDF-AF6F-EFF8EB04AAC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BE38DD1-60C3-0A36-8011-C8FF0CC85EC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471211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D6AAA2-F251-46DD-C61A-E79DFA38DF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BBB33F0-A3ED-964C-2D05-A1C4D0272DCF}"/>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4" name="Espace réservé du pied de page 3">
            <a:extLst>
              <a:ext uri="{FF2B5EF4-FFF2-40B4-BE49-F238E27FC236}">
                <a16:creationId xmlns:a16="http://schemas.microsoft.com/office/drawing/2014/main" id="{3496F6C6-395F-ECA5-99D3-EE9EE0FFAB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C29FCDD-2D65-648A-F824-D701FF81A5EC}"/>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70576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3A9DEA7-1395-32D2-4B1E-F57292D11C5B}"/>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3" name="Espace réservé du pied de page 2">
            <a:extLst>
              <a:ext uri="{FF2B5EF4-FFF2-40B4-BE49-F238E27FC236}">
                <a16:creationId xmlns:a16="http://schemas.microsoft.com/office/drawing/2014/main" id="{CC7764F5-6A8E-DBC9-95EC-AD8A5F35C44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7685CEF-EEA4-903F-BC02-4C4F92595439}"/>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30814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6655F-0DE1-ADAD-2BFE-C6C5439483D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256AE5B-A993-1FD1-D0D8-E60BA6AE8C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C8D0F6-A0C9-30D9-68E1-6AC432702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922C040-AD00-1EBE-ED99-901BF36E8DD6}"/>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6" name="Espace réservé du pied de page 5">
            <a:extLst>
              <a:ext uri="{FF2B5EF4-FFF2-40B4-BE49-F238E27FC236}">
                <a16:creationId xmlns:a16="http://schemas.microsoft.com/office/drawing/2014/main" id="{C2F8A16E-484B-E043-C0AD-4E886BB405A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914AA3-43C0-4286-A68E-A31CC4243A47}"/>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78876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689CA-8347-106D-6409-8FB8382633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5570031-8C2B-8A44-DB37-24DA66B03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B8F5241-03E0-7AD7-010F-3B14EBDAA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8686C8-4F0D-E672-82B8-13FF75C3FF60}"/>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6" name="Espace réservé du pied de page 5">
            <a:extLst>
              <a:ext uri="{FF2B5EF4-FFF2-40B4-BE49-F238E27FC236}">
                <a16:creationId xmlns:a16="http://schemas.microsoft.com/office/drawing/2014/main" id="{4B03E08E-01ED-0B92-BE2D-B1B618268E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31D6FA-4D1E-CDA2-CD43-C58E18269612}"/>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44438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C39B04E-4E8D-7BBA-CD89-BC0F3648B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BD93AEC-AC47-3CE6-6761-10C555E77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57570E-E4FA-2A31-967C-26A27C176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2E13A070-4A2F-46AB-86DF-72C71B5CEE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577ACB5-D749-7F52-F432-4319A4C422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757969-5354-4C68-B4AE-1448D3539378}" type="slidenum">
              <a:rPr lang="fr-FR" smtClean="0"/>
              <a:t>‹#›</a:t>
            </a:fld>
            <a:endParaRPr lang="fr-FR"/>
          </a:p>
        </p:txBody>
      </p:sp>
    </p:spTree>
    <p:extLst>
      <p:ext uri="{BB962C8B-B14F-4D97-AF65-F5344CB8AC3E}">
        <p14:creationId xmlns:p14="http://schemas.microsoft.com/office/powerpoint/2010/main" val="25179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D1001-F6D6-2145-994A-1C95D677EBC9}"/>
              </a:ext>
            </a:extLst>
          </p:cNvPr>
          <p:cNvSpPr>
            <a:spLocks noGrp="1"/>
          </p:cNvSpPr>
          <p:nvPr>
            <p:ph type="title"/>
          </p:nvPr>
        </p:nvSpPr>
        <p:spPr>
          <a:xfrm>
            <a:off x="766763" y="375400"/>
            <a:ext cx="10587037" cy="1106489"/>
          </a:xfrm>
          <a:prstGeom prst="rect">
            <a:avLst/>
          </a:prstGeom>
        </p:spPr>
        <p:txBody>
          <a:bodyPr vert="horz" lIns="0" tIns="0" rIns="0" bIns="0" rtlCol="0" anchor="ctr"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555010-76E4-7347-AC96-ED3A556A2CCA}"/>
              </a:ext>
            </a:extLst>
          </p:cNvPr>
          <p:cNvSpPr>
            <a:spLocks noGrp="1"/>
          </p:cNvSpPr>
          <p:nvPr>
            <p:ph type="body" idx="1"/>
          </p:nvPr>
        </p:nvSpPr>
        <p:spPr>
          <a:xfrm>
            <a:off x="766763" y="1825200"/>
            <a:ext cx="10585451" cy="430371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5" name="Footer Placeholder 4">
            <a:extLst>
              <a:ext uri="{FF2B5EF4-FFF2-40B4-BE49-F238E27FC236}">
                <a16:creationId xmlns:a16="http://schemas.microsoft.com/office/drawing/2014/main" id="{451C886E-B0EF-BA44-BDEC-C801AF91A008}"/>
              </a:ext>
            </a:extLst>
          </p:cNvPr>
          <p:cNvSpPr>
            <a:spLocks noGrp="1"/>
          </p:cNvSpPr>
          <p:nvPr>
            <p:ph type="ftr" sz="quarter" idx="3"/>
          </p:nvPr>
        </p:nvSpPr>
        <p:spPr>
          <a:xfrm>
            <a:off x="766764" y="6336000"/>
            <a:ext cx="9081324"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descr="A red and blue logo&#10;&#10;Description automatically generated">
            <a:extLst>
              <a:ext uri="{FF2B5EF4-FFF2-40B4-BE49-F238E27FC236}">
                <a16:creationId xmlns:a16="http://schemas.microsoft.com/office/drawing/2014/main" id="{4A35A74D-9BE4-1839-97F0-3715DC3F7E9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48089" y="5732413"/>
            <a:ext cx="2149114" cy="1051571"/>
          </a:xfrm>
          <a:prstGeom prst="rect">
            <a:avLst/>
          </a:prstGeom>
        </p:spPr>
      </p:pic>
    </p:spTree>
    <p:extLst>
      <p:ext uri="{BB962C8B-B14F-4D97-AF65-F5344CB8AC3E}">
        <p14:creationId xmlns:p14="http://schemas.microsoft.com/office/powerpoint/2010/main" val="27723502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sldNum="0" hdr="0" dt="0"/>
  <p:txStyles>
    <p:titleStyle>
      <a:lvl1pPr algn="l" defTabSz="914400" rtl="0" eaLnBrk="1" latinLnBrk="0" hangingPunct="1">
        <a:lnSpc>
          <a:spcPct val="90000"/>
        </a:lnSpc>
        <a:spcBef>
          <a:spcPct val="0"/>
        </a:spcBef>
        <a:buNone/>
        <a:defRPr sz="3200" b="0" i="0" kern="1200">
          <a:solidFill>
            <a:srgbClr val="12398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400" b="1" i="0" kern="1200">
          <a:solidFill>
            <a:srgbClr val="12398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400" b="0" i="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100000"/>
        </a:lnSpc>
        <a:spcBef>
          <a:spcPts val="0"/>
        </a:spcBef>
        <a:spcAft>
          <a:spcPts val="300"/>
        </a:spcAft>
        <a:buClr>
          <a:srgbClr val="123986"/>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100000"/>
        </a:lnSpc>
        <a:spcBef>
          <a:spcPts val="0"/>
        </a:spcBef>
        <a:spcAft>
          <a:spcPts val="300"/>
        </a:spcAft>
        <a:buClr>
          <a:srgbClr val="123986"/>
        </a:buClr>
        <a:buFont typeface="STIXGeneral-Regular" pitchFamily="2" charset="2"/>
        <a:buChar char="⎯"/>
        <a:defRPr sz="1400" b="0" i="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0"/>
        </a:spcBef>
        <a:spcAft>
          <a:spcPts val="300"/>
        </a:spcAft>
        <a:buClr>
          <a:srgbClr val="123986"/>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300"/>
        </a:spcAft>
        <a:buClr>
          <a:srgbClr val="123986"/>
        </a:buClr>
        <a:buFont typeface="+mj-lt"/>
        <a:buAutoNum type="arabicPeriod"/>
        <a:defRPr sz="1400" b="0" i="0" kern="1200">
          <a:solidFill>
            <a:schemeClr val="tx1"/>
          </a:solidFill>
          <a:latin typeface="Arial" panose="020B0604020202020204" pitchFamily="34" charset="0"/>
          <a:ea typeface="+mn-ea"/>
          <a:cs typeface="Arial" panose="020B0604020202020204" pitchFamily="34" charset="0"/>
        </a:defRPr>
      </a:lvl6pPr>
      <a:lvl7pPr marL="360000" indent="-180000" algn="l" defTabSz="914400" rtl="0" eaLnBrk="1" latinLnBrk="0" hangingPunct="1">
        <a:lnSpc>
          <a:spcPct val="100000"/>
        </a:lnSpc>
        <a:spcBef>
          <a:spcPts val="0"/>
        </a:spcBef>
        <a:spcAft>
          <a:spcPts val="300"/>
        </a:spcAft>
        <a:buClr>
          <a:srgbClr val="123986"/>
        </a:buClr>
        <a:buFont typeface="+mj-lt"/>
        <a:buAutoNum type="alphaLcPeriod"/>
        <a:defRPr sz="1400" b="0" i="0" kern="1200">
          <a:solidFill>
            <a:schemeClr val="tx1"/>
          </a:solidFill>
          <a:latin typeface="Arial" panose="020B0604020202020204" pitchFamily="34" charset="0"/>
          <a:ea typeface="+mn-ea"/>
          <a:cs typeface="Arial" panose="020B0604020202020204" pitchFamily="34" charset="0"/>
        </a:defRPr>
      </a:lvl7pPr>
      <a:lvl8pPr marL="540000" indent="-180000" algn="l" defTabSz="914400" rtl="0" eaLnBrk="1" latinLnBrk="0" hangingPunct="1">
        <a:lnSpc>
          <a:spcPct val="100000"/>
        </a:lnSpc>
        <a:spcBef>
          <a:spcPts val="0"/>
        </a:spcBef>
        <a:spcAft>
          <a:spcPts val="300"/>
        </a:spcAft>
        <a:buClr>
          <a:srgbClr val="123986"/>
        </a:buClr>
        <a:buFont typeface="+mj-lt"/>
        <a:buAutoNum type="romanLcPeriod"/>
        <a:defRPr sz="1400" b="0" i="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2000" b="0" i="0" kern="1200" spc="250" baseline="0">
          <a:solidFill>
            <a:srgbClr val="123986"/>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00">
          <p15:clr>
            <a:srgbClr val="F26B43"/>
          </p15:clr>
        </p15:guide>
        <p15:guide id="2" pos="483">
          <p15:clr>
            <a:srgbClr val="F26B43"/>
          </p15:clr>
        </p15:guide>
        <p15:guide id="3" orient="horz" pos="927">
          <p15:clr>
            <a:srgbClr val="F26B43"/>
          </p15:clr>
        </p15:guide>
        <p15:guide id="4" orient="horz" pos="225">
          <p15:clr>
            <a:srgbClr val="F26B43"/>
          </p15:clr>
        </p15:guide>
        <p15:guide id="5" pos="7151">
          <p15:clr>
            <a:srgbClr val="F26B43"/>
          </p15:clr>
        </p15:guide>
        <p15:guide id="6" pos="3817">
          <p15:clr>
            <a:srgbClr val="F26B43"/>
          </p15:clr>
        </p15:guide>
        <p15:guide id="7" orient="horz" pos="3861">
          <p15:clr>
            <a:srgbClr val="F26B43"/>
          </p15:clr>
        </p15:guide>
        <p15:guide id="8" orient="horz" pos="4231">
          <p15:clr>
            <a:srgbClr val="F26B43"/>
          </p15:clr>
        </p15:guide>
        <p15:guide id="9" orient="horz" pos="4011">
          <p15:clr>
            <a:srgbClr val="F26B43"/>
          </p15:clr>
        </p15:guide>
        <p15:guide id="10" orient="horz" pos="113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4.xml"/><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9.sv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chart" Target="../charts/chart5.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5.xml"/><Relationship Id="rId3" Type="http://schemas.openxmlformats.org/officeDocument/2006/relationships/slide" Target="slide17.xml"/><Relationship Id="rId7" Type="http://schemas.openxmlformats.org/officeDocument/2006/relationships/slide" Target="slide27.xml"/><Relationship Id="rId12" Type="http://schemas.openxmlformats.org/officeDocument/2006/relationships/slide" Target="slide13.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slide" Target="slide25.xml"/><Relationship Id="rId11" Type="http://schemas.openxmlformats.org/officeDocument/2006/relationships/slide" Target="slide11.xml"/><Relationship Id="rId5" Type="http://schemas.openxmlformats.org/officeDocument/2006/relationships/slide" Target="slide23.xml"/><Relationship Id="rId10" Type="http://schemas.openxmlformats.org/officeDocument/2006/relationships/slide" Target="slide9.xml"/><Relationship Id="rId4" Type="http://schemas.openxmlformats.org/officeDocument/2006/relationships/slide" Target="slide21.xml"/><Relationship Id="rId9" Type="http://schemas.openxmlformats.org/officeDocument/2006/relationships/slide" Target="slide5.xml"/><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9D3F3B-0033-07D4-815C-FC0BC7F24887}"/>
              </a:ext>
            </a:extLst>
          </p:cNvPr>
          <p:cNvSpPr/>
          <p:nvPr/>
        </p:nvSpPr>
        <p:spPr>
          <a:xfrm>
            <a:off x="0" y="0"/>
            <a:ext cx="12192000" cy="6858000"/>
          </a:xfrm>
          <a:prstGeom prst="rect">
            <a:avLst/>
          </a:prstGeom>
          <a:gradFill flip="none" rotWithShape="1">
            <a:gsLst>
              <a:gs pos="0">
                <a:srgbClr val="1C1936"/>
              </a:gs>
              <a:gs pos="52000">
                <a:srgbClr val="1D3273"/>
              </a:gs>
              <a:gs pos="38000">
                <a:srgbClr val="1C306F"/>
              </a:gs>
              <a:gs pos="100000">
                <a:srgbClr val="163A8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2">
            <a:extLst>
              <a:ext uri="{FF2B5EF4-FFF2-40B4-BE49-F238E27FC236}">
                <a16:creationId xmlns:a16="http://schemas.microsoft.com/office/drawing/2014/main" id="{B986EB6A-0FB0-6B7F-505F-93B5091638FC}"/>
              </a:ext>
            </a:extLst>
          </p:cNvPr>
          <p:cNvSpPr txBox="1"/>
          <p:nvPr/>
        </p:nvSpPr>
        <p:spPr>
          <a:xfrm>
            <a:off x="2137953" y="1938866"/>
            <a:ext cx="9405257" cy="2862322"/>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Best of</a:t>
            </a:r>
          </a:p>
          <a:p>
            <a:r>
              <a:rPr lang="en-GB" sz="6000" b="1" dirty="0">
                <a:solidFill>
                  <a:schemeClr val="bg1"/>
                </a:solidFill>
                <a:latin typeface="Arial" panose="020B0604020202020204" pitchFamily="34" charset="0"/>
                <a:cs typeface="Arial" panose="020B0604020202020204" pitchFamily="34" charset="0"/>
              </a:rPr>
              <a:t>ESOT Congress 2025</a:t>
            </a:r>
          </a:p>
          <a:p>
            <a:r>
              <a:rPr lang="en-GB" sz="6000" dirty="0">
                <a:solidFill>
                  <a:srgbClr val="FF0000"/>
                </a:solidFill>
                <a:latin typeface="Arial" panose="020B0604020202020204" pitchFamily="34" charset="0"/>
                <a:cs typeface="Arial" panose="020B0604020202020204" pitchFamily="34" charset="0"/>
              </a:rPr>
              <a:t>Heart</a:t>
            </a:r>
          </a:p>
        </p:txBody>
      </p:sp>
      <p:pic>
        <p:nvPicPr>
          <p:cNvPr id="9" name="Picture 6" descr="A red and blue logo&#10;&#10;Description automatically generated">
            <a:extLst>
              <a:ext uri="{FF2B5EF4-FFF2-40B4-BE49-F238E27FC236}">
                <a16:creationId xmlns:a16="http://schemas.microsoft.com/office/drawing/2014/main" id="{0956C6FD-F59E-E64E-FC37-FD63C9A69204}"/>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0559" y="0"/>
            <a:ext cx="3433200" cy="1679880"/>
          </a:xfrm>
          <a:prstGeom prst="rect">
            <a:avLst/>
          </a:prstGeom>
        </p:spPr>
      </p:pic>
      <p:pic>
        <p:nvPicPr>
          <p:cNvPr id="3" name="Image 2" descr="Une image contenant Graphique, croquis, conception&#10;&#10;Le contenu généré par l’IA peut être incorrect.">
            <a:extLst>
              <a:ext uri="{FF2B5EF4-FFF2-40B4-BE49-F238E27FC236}">
                <a16:creationId xmlns:a16="http://schemas.microsoft.com/office/drawing/2014/main" id="{2FE476FB-5FC5-9693-B2A1-59A983FB4728}"/>
              </a:ext>
            </a:extLst>
          </p:cNvPr>
          <p:cNvPicPr>
            <a:picLocks noChangeAspect="1"/>
          </p:cNvPicPr>
          <p:nvPr/>
        </p:nvPicPr>
        <p:blipFill>
          <a:blip r:embed="rId4"/>
          <a:stretch>
            <a:fillRect/>
          </a:stretch>
        </p:blipFill>
        <p:spPr>
          <a:xfrm>
            <a:off x="4465820" y="3789352"/>
            <a:ext cx="1011836" cy="1011836"/>
          </a:xfrm>
          <a:prstGeom prst="rect">
            <a:avLst/>
          </a:prstGeom>
        </p:spPr>
      </p:pic>
    </p:spTree>
    <p:extLst>
      <p:ext uri="{BB962C8B-B14F-4D97-AF65-F5344CB8AC3E}">
        <p14:creationId xmlns:p14="http://schemas.microsoft.com/office/powerpoint/2010/main" val="262494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2547D-6386-27F0-5F1F-1E8541078D73}"/>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CF5EBE32-0B07-60F0-D3B7-DE55D63D0ECB}"/>
              </a:ext>
            </a:extLst>
          </p:cNvPr>
          <p:cNvSpPr>
            <a:spLocks noGrp="1"/>
          </p:cNvSpPr>
          <p:nvPr>
            <p:ph type="title"/>
          </p:nvPr>
        </p:nvSpPr>
        <p:spPr>
          <a:xfrm>
            <a:off x="330469" y="849766"/>
            <a:ext cx="10876012" cy="402626"/>
          </a:xfrm>
        </p:spPr>
        <p:txBody>
          <a:bodyPr>
            <a:normAutofit fontScale="90000"/>
          </a:bodyPr>
          <a:lstStyle/>
          <a:p>
            <a:r>
              <a:rPr lang="en-US" dirty="0">
                <a:latin typeface="Arial" panose="020B0604020202020204" pitchFamily="34" charset="0"/>
                <a:cs typeface="Arial" panose="020B0604020202020204" pitchFamily="34" charset="0"/>
              </a:rPr>
              <a:t>Lawsone induces cardiac allograft tolerance by suppressing Th1 differentiation in mice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66B6BAD-0133-BA9C-249A-F2E4F9D0F496}"/>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1B89882-0E0E-F09C-5359-57C06F188B6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D78B663E-718D-3641-4ED6-FAF213954BF5}"/>
              </a:ext>
            </a:extLst>
          </p:cNvPr>
          <p:cNvGrpSpPr/>
          <p:nvPr/>
        </p:nvGrpSpPr>
        <p:grpSpPr>
          <a:xfrm>
            <a:off x="11575287" y="44389"/>
            <a:ext cx="525242" cy="509983"/>
            <a:chOff x="4213599" y="3634223"/>
            <a:chExt cx="485297" cy="471198"/>
          </a:xfrm>
        </p:grpSpPr>
        <p:sp>
          <p:nvSpPr>
            <p:cNvPr id="6" name="Ellipse 5">
              <a:hlinkClick r:id="rId3" action="ppaction://hlinksldjump"/>
              <a:extLst>
                <a:ext uri="{FF2B5EF4-FFF2-40B4-BE49-F238E27FC236}">
                  <a16:creationId xmlns:a16="http://schemas.microsoft.com/office/drawing/2014/main" id="{331E515A-B289-F5E6-2A28-D7D8DAA9A41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E0FFFEE5-5D73-EF1B-D799-F088CB2136CE}"/>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81B54484-17A1-7EDF-FC78-9DA35B0FFFEC}"/>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D02294E-9E13-ADDF-4DE4-E95300E18F4D}"/>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0BA8F689-BD24-96E4-FA88-7478487B663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4" name="Rectangle 13">
            <a:hlinkClick r:id="rId3" action="ppaction://hlinksldjump"/>
            <a:extLst>
              <a:ext uri="{FF2B5EF4-FFF2-40B4-BE49-F238E27FC236}">
                <a16:creationId xmlns:a16="http://schemas.microsoft.com/office/drawing/2014/main" id="{BB559E06-4D5A-2A6E-0351-9B3892968E9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D8A94E8A-794A-1FD4-47AE-90845947EAFC}"/>
              </a:ext>
            </a:extLst>
          </p:cNvPr>
          <p:cNvSpPr txBox="1"/>
          <p:nvPr/>
        </p:nvSpPr>
        <p:spPr>
          <a:xfrm>
            <a:off x="232488" y="4865461"/>
            <a:ext cx="10632171" cy="1231106"/>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Conclusions</a:t>
            </a:r>
          </a:p>
          <a:p>
            <a:endParaRPr lang="en-US" sz="12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This study </a:t>
            </a:r>
            <a:r>
              <a:rPr lang="fr-FR" sz="1400" dirty="0">
                <a:latin typeface="Arial" panose="020B0604020202020204" pitchFamily="34" charset="0"/>
                <a:cs typeface="Arial" panose="020B0604020202020204" pitchFamily="34" charset="0"/>
              </a:rPr>
              <a:t>demonstrates</a:t>
            </a:r>
            <a:r>
              <a:rPr lang="en-US" sz="1400" dirty="0">
                <a:latin typeface="Arial" panose="020B0604020202020204" pitchFamily="34" charset="0"/>
                <a:cs typeface="Arial" panose="020B0604020202020204" pitchFamily="34" charset="0"/>
              </a:rPr>
              <a:t> the protective effect of lawsone in murine transplant model</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 In vitro experiments revealed that lawsone may prevent rejection presumably via suppressing IFN-γ/pSTAT3 signaling</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These data suggest that lawsone could be a novel therapeutic approach in solid organ transplantation</a:t>
            </a:r>
            <a:endParaRPr lang="fr-FR" sz="1400" dirty="0">
              <a:latin typeface="Arial" panose="020B0604020202020204" pitchFamily="34" charset="0"/>
              <a:cs typeface="Arial" panose="020B0604020202020204" pitchFamily="34" charset="0"/>
            </a:endParaRPr>
          </a:p>
        </p:txBody>
      </p:sp>
      <p:graphicFrame>
        <p:nvGraphicFramePr>
          <p:cNvPr id="20" name="Table 2">
            <a:extLst>
              <a:ext uri="{FF2B5EF4-FFF2-40B4-BE49-F238E27FC236}">
                <a16:creationId xmlns:a16="http://schemas.microsoft.com/office/drawing/2014/main" id="{9FCC75FB-49CA-96C7-9E18-B125CA42B441}"/>
              </a:ext>
            </a:extLst>
          </p:cNvPr>
          <p:cNvGraphicFramePr>
            <a:graphicFrameLocks noGrp="1"/>
          </p:cNvGraphicFramePr>
          <p:nvPr>
            <p:extLst>
              <p:ext uri="{D42A27DB-BD31-4B8C-83A1-F6EECF244321}">
                <p14:modId xmlns:p14="http://schemas.microsoft.com/office/powerpoint/2010/main" val="3253266839"/>
              </p:ext>
            </p:extLst>
          </p:nvPr>
        </p:nvGraphicFramePr>
        <p:xfrm>
          <a:off x="1104663" y="1979863"/>
          <a:ext cx="9219956" cy="2773680"/>
        </p:xfrm>
        <a:graphic>
          <a:graphicData uri="http://schemas.openxmlformats.org/drawingml/2006/table">
            <a:tbl>
              <a:tblPr firstRow="1" bandRow="1"/>
              <a:tblGrid>
                <a:gridCol w="4097758">
                  <a:extLst>
                    <a:ext uri="{9D8B030D-6E8A-4147-A177-3AD203B41FA5}">
                      <a16:colId xmlns:a16="http://schemas.microsoft.com/office/drawing/2014/main" val="20000"/>
                    </a:ext>
                  </a:extLst>
                </a:gridCol>
                <a:gridCol w="5122198">
                  <a:extLst>
                    <a:ext uri="{9D8B030D-6E8A-4147-A177-3AD203B41FA5}">
                      <a16:colId xmlns:a16="http://schemas.microsoft.com/office/drawing/2014/main" val="20001"/>
                    </a:ext>
                  </a:extLst>
                </a:gridCol>
              </a:tblGrid>
              <a:tr h="32554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defRPr b="1">
                          <a:solidFill>
                            <a:srgbClr val="FFFFFF"/>
                          </a:solidFill>
                        </a:defRPr>
                      </a:pPr>
                      <a:r>
                        <a:rPr sz="1600" dirty="0">
                          <a:latin typeface="Arial" panose="020B0604020202020204" pitchFamily="34" charset="0"/>
                          <a:cs typeface="Arial" panose="020B0604020202020204" pitchFamily="34" charset="0"/>
                        </a:rPr>
                        <a:t>Observation</a:t>
                      </a:r>
                      <a:endParaRPr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33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defRPr b="1">
                          <a:solidFill>
                            <a:srgbClr val="FFFFFF"/>
                          </a:solidFill>
                        </a:defRPr>
                      </a:pPr>
                      <a:r>
                        <a:rPr sz="1600" dirty="0">
                          <a:latin typeface="Arial" panose="020B0604020202020204" pitchFamily="34" charset="0"/>
                          <a:cs typeface="Arial" panose="020B0604020202020204" pitchFamily="34" charset="0"/>
                        </a:rPr>
                        <a:t>Effect of Lawsone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3366"/>
                    </a:solidFill>
                  </a:tcPr>
                </a:tc>
                <a:extLst>
                  <a:ext uri="{0D108BD9-81ED-4DB2-BD59-A6C34878D82A}">
                    <a16:rowId xmlns:a16="http://schemas.microsoft.com/office/drawing/2014/main" val="10000"/>
                  </a:ext>
                </a:extLst>
              </a:tr>
              <a:tr h="29595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T cell presence in graft and spleen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 Reduced CD4⁺ and CD8⁺ T cells (7 days post</a:t>
                      </a:r>
                      <a:r>
                        <a:rPr lang="fr-FR" sz="140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op</a:t>
                      </a:r>
                      <a:r>
                        <a:rPr lang="fr-FR" sz="1400" dirty="0" err="1">
                          <a:latin typeface="Arial" panose="020B0604020202020204" pitchFamily="34" charset="0"/>
                          <a:cs typeface="Arial" panose="020B0604020202020204" pitchFamily="34" charset="0"/>
                        </a:rPr>
                        <a:t>eration</a:t>
                      </a:r>
                      <a:r>
                        <a:rPr sz="1400" dirty="0">
                          <a:latin typeface="Arial" panose="020B0604020202020204" pitchFamily="34" charset="0"/>
                          <a:cs typeface="Arial" panose="020B060402020202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9595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400" dirty="0">
                          <a:latin typeface="Arial" panose="020B0604020202020204" pitchFamily="34" charset="0"/>
                          <a:cs typeface="Arial" panose="020B0604020202020204" pitchFamily="34" charset="0"/>
                        </a:rPr>
                        <a:t>CD4+ and CD8+ T </a:t>
                      </a:r>
                      <a:r>
                        <a:rPr sz="1400" dirty="0">
                          <a:latin typeface="Arial" panose="020B0604020202020204" pitchFamily="34" charset="0"/>
                          <a:cs typeface="Arial" panose="020B0604020202020204" pitchFamily="34" charset="0"/>
                        </a:rPr>
                        <a:t>cell proliferation (in vitro)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 Suppressed proliferation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9595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BMDC</a:t>
                      </a:r>
                      <a:r>
                        <a:rPr lang="fr-FR" sz="1400" dirty="0">
                          <a:latin typeface="Arial" panose="020B0604020202020204" pitchFamily="34" charset="0"/>
                          <a:cs typeface="Arial" panose="020B0604020202020204" pitchFamily="34" charset="0"/>
                        </a:rPr>
                        <a:t>s</a:t>
                      </a:r>
                      <a:r>
                        <a:rPr sz="1400" dirty="0">
                          <a:latin typeface="Arial" panose="020B0604020202020204" pitchFamily="34" charset="0"/>
                          <a:cs typeface="Arial" panose="020B0604020202020204" pitchFamily="34" charset="0"/>
                        </a:rPr>
                        <a:t> antigen-presenting capacity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 Inhibited via suppression of maturation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9595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Cytokines in serum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a:latin typeface="Arial" panose="020B0604020202020204" pitchFamily="34" charset="0"/>
                          <a:cs typeface="Arial" panose="020B0604020202020204" pitchFamily="34" charset="0"/>
                        </a:rPr>
                        <a:t>↓ IFN-γ (pro-inflammatory), ↑ IL-10 (anti-inflammatory)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9595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a:latin typeface="Arial" panose="020B0604020202020204" pitchFamily="34" charset="0"/>
                          <a:cs typeface="Arial" panose="020B0604020202020204" pitchFamily="34" charset="0"/>
                        </a:rPr>
                        <a:t>Th1 differentiation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a:latin typeface="Arial" panose="020B0604020202020204" pitchFamily="34" charset="0"/>
                          <a:cs typeface="Arial" panose="020B0604020202020204" pitchFamily="34" charset="0"/>
                        </a:rPr>
                        <a:t>↓ Suppressed (in vitro &amp; in vivo)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9595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IFN-γ expression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 Declined (correlating with reduced Th1 activity)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29595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Pathway analysis (GO &amp; KEGG)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Affected T cell-related and STAT signaling pathways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9595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a:latin typeface="Arial" panose="020B0604020202020204" pitchFamily="34" charset="0"/>
                          <a:cs typeface="Arial" panose="020B0604020202020204" pitchFamily="34" charset="0"/>
                        </a:rPr>
                        <a:t>Western blot (Th1 cells)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sz="1400" dirty="0">
                          <a:latin typeface="Arial" panose="020B0604020202020204" pitchFamily="34" charset="0"/>
                          <a:cs typeface="Arial" panose="020B0604020202020204" pitchFamily="34" charset="0"/>
                        </a:rPr>
                        <a:t>↓ Phosphorylated STAT3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p:sp>
        <p:nvSpPr>
          <p:cNvPr id="22" name="ZoneTexte 21">
            <a:extLst>
              <a:ext uri="{FF2B5EF4-FFF2-40B4-BE49-F238E27FC236}">
                <a16:creationId xmlns:a16="http://schemas.microsoft.com/office/drawing/2014/main" id="{2D696D2E-84B4-6EDF-F109-7F6E6A24DE68}"/>
              </a:ext>
            </a:extLst>
          </p:cNvPr>
          <p:cNvSpPr txBox="1"/>
          <p:nvPr/>
        </p:nvSpPr>
        <p:spPr>
          <a:xfrm>
            <a:off x="232488" y="1047269"/>
            <a:ext cx="8413671" cy="861774"/>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Results</a:t>
            </a: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Lawsone resulted in long-term graft survival in the transplant model (median survival time &gt;100 days)</a:t>
            </a:r>
          </a:p>
        </p:txBody>
      </p:sp>
      <p:sp>
        <p:nvSpPr>
          <p:cNvPr id="2" name="TextBox 29">
            <a:extLst>
              <a:ext uri="{FF2B5EF4-FFF2-40B4-BE49-F238E27FC236}">
                <a16:creationId xmlns:a16="http://schemas.microsoft.com/office/drawing/2014/main" id="{52ED50AD-CAE0-4990-2EC0-1B82F9AD7E0C}"/>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Huang W. et al., ESOT Congress 2025 (Abstract 378)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78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F768F-2E29-CD40-1F54-EAF0C403315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E0F289E8-57C3-36D9-1F93-F993051C41B5}"/>
              </a:ext>
            </a:extLst>
          </p:cNvPr>
          <p:cNvSpPr>
            <a:spLocks noGrp="1"/>
          </p:cNvSpPr>
          <p:nvPr>
            <p:ph type="title"/>
          </p:nvPr>
        </p:nvSpPr>
        <p:spPr>
          <a:xfrm>
            <a:off x="353513" y="828844"/>
            <a:ext cx="10969587" cy="402626"/>
          </a:xfrm>
        </p:spPr>
        <p:txBody>
          <a:bodyPr>
            <a:normAutofit fontScale="90000"/>
          </a:bodyPr>
          <a:lstStyle/>
          <a:p>
            <a:r>
              <a:rPr lang="en-US" dirty="0"/>
              <a:t>The relationship between C1q positive donor-specific antibodies and heart transplant outcomes</a:t>
            </a:r>
            <a:br>
              <a:rPr lang="en-US" dirty="0"/>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550E048-937A-BA6B-16A7-9A1DD544567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3587843-E70C-93C5-09CD-4515631A4C5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D47CE318-EADF-8F13-95FE-0FC83B106C70}"/>
              </a:ext>
            </a:extLst>
          </p:cNvPr>
          <p:cNvSpPr txBox="1"/>
          <p:nvPr/>
        </p:nvSpPr>
        <p:spPr>
          <a:xfrm>
            <a:off x="238212" y="2439237"/>
            <a:ext cx="5166038" cy="2339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 novo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donor-specific</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antibodies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following</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heart</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transplantation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HTx</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have been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associated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with</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worse</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outcomes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including</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increased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incidence of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antibody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mediated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rejection (AMR),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cardiac</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allograft</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vasculopathy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(CAV),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graft</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dysfunction</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mortality</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unknown</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whether</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complement</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binding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ability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on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Luminex</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(C1q+) identifies a more virulent DSA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phenotype</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6" name="ZoneTexte 15">
            <a:extLst>
              <a:ext uri="{FF2B5EF4-FFF2-40B4-BE49-F238E27FC236}">
                <a16:creationId xmlns:a16="http://schemas.microsoft.com/office/drawing/2014/main" id="{60D24D8B-E985-DA09-E9AD-F3D1C91C0584}"/>
              </a:ext>
            </a:extLst>
          </p:cNvPr>
          <p:cNvSpPr txBox="1"/>
          <p:nvPr/>
        </p:nvSpPr>
        <p:spPr>
          <a:xfrm>
            <a:off x="5996195" y="1021225"/>
            <a:ext cx="5342398"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1" name="Rectangle : coins arrondis 20">
            <a:extLst>
              <a:ext uri="{FF2B5EF4-FFF2-40B4-BE49-F238E27FC236}">
                <a16:creationId xmlns:a16="http://schemas.microsoft.com/office/drawing/2014/main" id="{039A32B8-3FE1-1C39-8B1C-92499D1DAFEB}"/>
              </a:ext>
            </a:extLst>
          </p:cNvPr>
          <p:cNvSpPr/>
          <p:nvPr/>
        </p:nvSpPr>
        <p:spPr>
          <a:xfrm>
            <a:off x="6095999" y="1424144"/>
            <a:ext cx="5773123" cy="508823"/>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4D506996-ABD3-2AC2-9377-4B2516C0597A}"/>
              </a:ext>
            </a:extLst>
          </p:cNvPr>
          <p:cNvSpPr txBox="1"/>
          <p:nvPr/>
        </p:nvSpPr>
        <p:spPr>
          <a:xfrm>
            <a:off x="6111492" y="1440524"/>
            <a:ext cx="5681869" cy="507831"/>
          </a:xfrm>
          <a:prstGeom prst="rect">
            <a:avLst/>
          </a:prstGeom>
          <a:noFill/>
        </p:spPr>
        <p:txBody>
          <a:bodyPr wrap="square">
            <a:spAutoFit/>
          </a:bodyPr>
          <a:lstStyle/>
          <a:p>
            <a:pPr lvl="0" algn="just">
              <a:defRPr/>
            </a:pPr>
            <a:r>
              <a:rPr lang="fr-FR" sz="1300" dirty="0" err="1">
                <a:solidFill>
                  <a:srgbClr val="140032"/>
                </a:solidFill>
                <a:latin typeface="Arial" panose="020B0604020202020204" pitchFamily="34" charset="0"/>
                <a:cs typeface="Arial" panose="020B0604020202020204" pitchFamily="34" charset="0"/>
              </a:rPr>
              <a:t>Among</a:t>
            </a:r>
            <a:r>
              <a:rPr lang="fr-FR" sz="1300" dirty="0">
                <a:solidFill>
                  <a:srgbClr val="140032"/>
                </a:solidFill>
                <a:latin typeface="Arial" panose="020B0604020202020204" pitchFamily="34" charset="0"/>
                <a:cs typeface="Arial" panose="020B0604020202020204" pitchFamily="34" charset="0"/>
              </a:rPr>
              <a:t> 861 </a:t>
            </a:r>
            <a:r>
              <a:rPr lang="fr-FR" sz="1300" dirty="0" err="1">
                <a:solidFill>
                  <a:srgbClr val="140032"/>
                </a:solidFill>
                <a:latin typeface="Arial" panose="020B0604020202020204" pitchFamily="34" charset="0"/>
                <a:cs typeface="Arial" panose="020B0604020202020204" pitchFamily="34" charset="0"/>
              </a:rPr>
              <a:t>HTx</a:t>
            </a:r>
            <a:r>
              <a:rPr lang="fr-FR" sz="1300" dirty="0">
                <a:solidFill>
                  <a:srgbClr val="140032"/>
                </a:solidFill>
                <a:latin typeface="Arial" panose="020B0604020202020204" pitchFamily="34" charset="0"/>
                <a:cs typeface="Arial" panose="020B0604020202020204" pitchFamily="34" charset="0"/>
              </a:rPr>
              <a:t> </a:t>
            </a:r>
            <a:r>
              <a:rPr lang="fr-FR" sz="1300" dirty="0" err="1">
                <a:solidFill>
                  <a:srgbClr val="140032"/>
                </a:solidFill>
                <a:latin typeface="Arial" panose="020B0604020202020204" pitchFamily="34" charset="0"/>
                <a:cs typeface="Arial" panose="020B0604020202020204" pitchFamily="34" charset="0"/>
              </a:rPr>
              <a:t>recipients</a:t>
            </a:r>
            <a:r>
              <a:rPr lang="fr-FR" sz="1300" dirty="0">
                <a:solidFill>
                  <a:srgbClr val="140032"/>
                </a:solidFill>
                <a:latin typeface="Arial" panose="020B0604020202020204" pitchFamily="34" charset="0"/>
                <a:cs typeface="Arial" panose="020B0604020202020204" pitchFamily="34" charset="0"/>
              </a:rPr>
              <a:t> </a:t>
            </a:r>
            <a:r>
              <a:rPr lang="fr-FR" sz="1300" b="1" dirty="0">
                <a:solidFill>
                  <a:srgbClr val="140032"/>
                </a:solidFill>
                <a:latin typeface="Arial" panose="020B0604020202020204" pitchFamily="34" charset="0"/>
                <a:cs typeface="Arial" panose="020B0604020202020204" pitchFamily="34" charset="0"/>
              </a:rPr>
              <a:t>n=126 </a:t>
            </a:r>
            <a:r>
              <a:rPr lang="fr-FR" sz="1300" dirty="0">
                <a:latin typeface="Arial" panose="020B0604020202020204" pitchFamily="34" charset="0"/>
                <a:cs typeface="Arial" panose="020B0604020202020204" pitchFamily="34" charset="0"/>
              </a:rPr>
              <a:t>(14.6%)</a:t>
            </a:r>
            <a:r>
              <a:rPr lang="fr-FR" sz="1300" dirty="0">
                <a:solidFill>
                  <a:srgbClr val="140032"/>
                </a:solidFill>
                <a:latin typeface="Arial" panose="020B0604020202020204" pitchFamily="34" charset="0"/>
                <a:cs typeface="Arial" panose="020B0604020202020204" pitchFamily="34" charset="0"/>
              </a:rPr>
              <a:t> </a:t>
            </a:r>
            <a:r>
              <a:rPr lang="fr-FR" sz="1300" dirty="0" err="1">
                <a:solidFill>
                  <a:srgbClr val="140032"/>
                </a:solidFill>
                <a:latin typeface="Arial" panose="020B0604020202020204" pitchFamily="34" charset="0"/>
                <a:cs typeface="Arial" panose="020B0604020202020204" pitchFamily="34" charset="0"/>
              </a:rPr>
              <a:t>developed</a:t>
            </a:r>
            <a:r>
              <a:rPr lang="fr-FR" sz="1300" dirty="0">
                <a:solidFill>
                  <a:srgbClr val="140032"/>
                </a:solidFill>
                <a:latin typeface="Arial" panose="020B0604020202020204" pitchFamily="34" charset="0"/>
                <a:cs typeface="Arial" panose="020B0604020202020204" pitchFamily="34" charset="0"/>
              </a:rPr>
              <a:t> </a:t>
            </a:r>
            <a:r>
              <a:rPr lang="fr-FR" sz="1300" dirty="0" err="1">
                <a:solidFill>
                  <a:srgbClr val="140032"/>
                </a:solidFill>
                <a:latin typeface="Arial" panose="020B0604020202020204" pitchFamily="34" charset="0"/>
                <a:cs typeface="Arial" panose="020B0604020202020204" pitchFamily="34" charset="0"/>
              </a:rPr>
              <a:t>dnDSA</a:t>
            </a:r>
            <a:r>
              <a:rPr lang="fr-FR" sz="1300" dirty="0">
                <a:solidFill>
                  <a:srgbClr val="140032"/>
                </a:solidFill>
                <a:latin typeface="Arial" panose="020B0604020202020204" pitchFamily="34" charset="0"/>
                <a:cs typeface="Arial" panose="020B0604020202020204" pitchFamily="34" charset="0"/>
              </a:rPr>
              <a:t> (DSA first </a:t>
            </a:r>
            <a:r>
              <a:rPr lang="fr-FR" sz="1300" dirty="0" err="1">
                <a:solidFill>
                  <a:srgbClr val="140032"/>
                </a:solidFill>
                <a:latin typeface="Arial" panose="020B0604020202020204" pitchFamily="34" charset="0"/>
                <a:cs typeface="Arial" panose="020B0604020202020204" pitchFamily="34" charset="0"/>
              </a:rPr>
              <a:t>detected</a:t>
            </a:r>
            <a:r>
              <a:rPr lang="fr-FR" sz="1300" dirty="0">
                <a:solidFill>
                  <a:srgbClr val="140032"/>
                </a:solidFill>
                <a:latin typeface="Arial" panose="020B0604020202020204" pitchFamily="34" charset="0"/>
                <a:cs typeface="Arial" panose="020B0604020202020204" pitchFamily="34" charset="0"/>
              </a:rPr>
              <a:t> &gt;3 </a:t>
            </a:r>
            <a:r>
              <a:rPr lang="fr-FR" sz="1300" dirty="0" err="1">
                <a:solidFill>
                  <a:srgbClr val="140032"/>
                </a:solidFill>
                <a:latin typeface="Arial" panose="020B0604020202020204" pitchFamily="34" charset="0"/>
                <a:cs typeface="Arial" panose="020B0604020202020204" pitchFamily="34" charset="0"/>
              </a:rPr>
              <a:t>months</a:t>
            </a:r>
            <a:r>
              <a:rPr lang="fr-FR" sz="1300" dirty="0">
                <a:solidFill>
                  <a:srgbClr val="140032"/>
                </a:solidFill>
                <a:latin typeface="Arial" panose="020B0604020202020204" pitchFamily="34" charset="0"/>
                <a:cs typeface="Arial" panose="020B0604020202020204" pitchFamily="34" charset="0"/>
              </a:rPr>
              <a:t> post-</a:t>
            </a:r>
            <a:r>
              <a:rPr lang="fr-FR" sz="1300" dirty="0" err="1">
                <a:solidFill>
                  <a:srgbClr val="140032"/>
                </a:solidFill>
                <a:latin typeface="Arial" panose="020B0604020202020204" pitchFamily="34" charset="0"/>
                <a:cs typeface="Arial" panose="020B0604020202020204" pitchFamily="34" charset="0"/>
              </a:rPr>
              <a:t>HTx</a:t>
            </a:r>
            <a:r>
              <a:rPr lang="fr-FR" sz="1300" dirty="0">
                <a:solidFill>
                  <a:srgbClr val="140032"/>
                </a:solidFill>
                <a:latin typeface="Arial" panose="020B0604020202020204" pitchFamily="34" charset="0"/>
                <a:cs typeface="Arial" panose="020B0604020202020204" pitchFamily="34" charset="0"/>
              </a:rPr>
              <a:t>)  </a:t>
            </a:r>
            <a:r>
              <a:rPr lang="fr-FR" sz="1300" dirty="0" err="1">
                <a:solidFill>
                  <a:srgbClr val="140032"/>
                </a:solidFill>
                <a:latin typeface="Arial" panose="020B0604020202020204" pitchFamily="34" charset="0"/>
                <a:cs typeface="Arial" panose="020B0604020202020204" pitchFamily="34" charset="0"/>
              </a:rPr>
              <a:t>between</a:t>
            </a:r>
            <a:r>
              <a:rPr lang="fr-FR" sz="1300" dirty="0">
                <a:solidFill>
                  <a:srgbClr val="140032"/>
                </a:solidFill>
                <a:latin typeface="Arial" panose="020B0604020202020204" pitchFamily="34" charset="0"/>
                <a:cs typeface="Arial" panose="020B0604020202020204" pitchFamily="34" charset="0"/>
              </a:rPr>
              <a:t> 2010 and 2021</a:t>
            </a:r>
          </a:p>
        </p:txBody>
      </p:sp>
      <p:sp>
        <p:nvSpPr>
          <p:cNvPr id="48" name="ZoneTexte 47">
            <a:extLst>
              <a:ext uri="{FF2B5EF4-FFF2-40B4-BE49-F238E27FC236}">
                <a16:creationId xmlns:a16="http://schemas.microsoft.com/office/drawing/2014/main" id="{7B4ED670-3C30-967E-32E8-83161EB6661E}"/>
              </a:ext>
            </a:extLst>
          </p:cNvPr>
          <p:cNvSpPr txBox="1"/>
          <p:nvPr/>
        </p:nvSpPr>
        <p:spPr>
          <a:xfrm>
            <a:off x="6276905" y="3116045"/>
            <a:ext cx="6094070" cy="17697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Primary</a:t>
            </a:r>
            <a:r>
              <a:rPr kumimoji="0" lang="fr-FR" sz="13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3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outcome</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r>
              <a:rPr kumimoji="0" lang="fr-FR" sz="13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ll</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-cause </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mortality</a:t>
            </a:r>
            <a:endPar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Secondary</a:t>
            </a:r>
            <a:r>
              <a:rPr kumimoji="0" lang="fr-FR" sz="13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3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outcomes</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sym typeface="Wingdings" panose="05000000000000000000" pitchFamily="2" charset="2"/>
              </a:rPr>
              <a:t>includes</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CAV, AMR (</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pAMR</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3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&gt;</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cute</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cellular rejection (ACR) </a:t>
            </a:r>
            <a:r>
              <a:rPr kumimoji="0" lang="fr-FR" sz="13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&gt;</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Graft</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dysfunction</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left</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ventricular</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ejection</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fraction (LVEF)</a:t>
            </a:r>
            <a:r>
              <a:rPr kumimoji="0" lang="fr-FR" sz="1400" b="0" i="0" u="sng" strike="noStrike" kern="1200" cap="none" spc="0" normalizeH="0" baseline="0" noProof="0" dirty="0">
                <a:ln>
                  <a:noFill/>
                </a:ln>
                <a:solidFill>
                  <a:srgbClr val="140032"/>
                </a:solidFill>
                <a:effectLst/>
                <a:uLnTx/>
                <a:uFillTx/>
                <a:latin typeface="Calibri" panose="020F0502020204030204"/>
                <a:ea typeface="+mn-ea"/>
                <a:cs typeface="+mn-cs"/>
              </a:rPr>
              <a:t> </a:t>
            </a:r>
            <a:r>
              <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rPr>
              <a:t>≤40%)</a:t>
            </a:r>
            <a:endPar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Non-fatal major adverse cardiovascular events (NF-MACE) </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p:txBody>
      </p:sp>
      <p:sp>
        <p:nvSpPr>
          <p:cNvPr id="55" name="ZoneTexte 54">
            <a:extLst>
              <a:ext uri="{FF2B5EF4-FFF2-40B4-BE49-F238E27FC236}">
                <a16:creationId xmlns:a16="http://schemas.microsoft.com/office/drawing/2014/main" id="{3F82D304-EC81-33E0-706E-1C59F83B814C}"/>
              </a:ext>
            </a:extLst>
          </p:cNvPr>
          <p:cNvSpPr txBox="1"/>
          <p:nvPr/>
        </p:nvSpPr>
        <p:spPr>
          <a:xfrm>
            <a:off x="6129493" y="2474843"/>
            <a:ext cx="1519711"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C1q+ DSA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cohort</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3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61" name="ZoneTexte 60">
            <a:extLst>
              <a:ext uri="{FF2B5EF4-FFF2-40B4-BE49-F238E27FC236}">
                <a16:creationId xmlns:a16="http://schemas.microsoft.com/office/drawing/2014/main" id="{C19369DB-C4A3-8080-A663-A409F05C0CD4}"/>
              </a:ext>
            </a:extLst>
          </p:cNvPr>
          <p:cNvSpPr txBox="1"/>
          <p:nvPr/>
        </p:nvSpPr>
        <p:spPr>
          <a:xfrm>
            <a:off x="10070735" y="2489975"/>
            <a:ext cx="1930926" cy="492443"/>
          </a:xfrm>
          <a:prstGeom prst="rect">
            <a:avLst/>
          </a:prstGeom>
          <a:noFill/>
          <a:ln w="285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C1q- DSA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cohort</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3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64" name="Rectangle : coins arrondis 63">
            <a:extLst>
              <a:ext uri="{FF2B5EF4-FFF2-40B4-BE49-F238E27FC236}">
                <a16:creationId xmlns:a16="http://schemas.microsoft.com/office/drawing/2014/main" id="{ED966523-A987-F76A-A60A-228A987404FE}"/>
              </a:ext>
            </a:extLst>
          </p:cNvPr>
          <p:cNvSpPr/>
          <p:nvPr/>
        </p:nvSpPr>
        <p:spPr>
          <a:xfrm>
            <a:off x="10175607" y="2460745"/>
            <a:ext cx="1662081" cy="498143"/>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ZoneTexte 65">
            <a:extLst>
              <a:ext uri="{FF2B5EF4-FFF2-40B4-BE49-F238E27FC236}">
                <a16:creationId xmlns:a16="http://schemas.microsoft.com/office/drawing/2014/main" id="{A0BF5B5E-9B2D-FCA5-3897-0E0ACBB1A43B}"/>
              </a:ext>
            </a:extLst>
          </p:cNvPr>
          <p:cNvSpPr txBox="1"/>
          <p:nvPr/>
        </p:nvSpPr>
        <p:spPr>
          <a:xfrm>
            <a:off x="7480475" y="2069064"/>
            <a:ext cx="2974369"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Division via the </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Luminex</a:t>
            </a:r>
            <a:r>
              <a:rPr kumimoji="0" lang="fr-FR"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assay</a:t>
            </a:r>
            <a:endParaRPr kumimoji="0" lang="fr-FR" sz="13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67" name="Rectangle : coins arrondis 66">
            <a:extLst>
              <a:ext uri="{FF2B5EF4-FFF2-40B4-BE49-F238E27FC236}">
                <a16:creationId xmlns:a16="http://schemas.microsoft.com/office/drawing/2014/main" id="{E77B3109-38DB-7AD5-1458-7BF4E059F568}"/>
              </a:ext>
            </a:extLst>
          </p:cNvPr>
          <p:cNvSpPr/>
          <p:nvPr/>
        </p:nvSpPr>
        <p:spPr>
          <a:xfrm>
            <a:off x="7609797" y="2077462"/>
            <a:ext cx="2777925" cy="300608"/>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 coins arrondis 67">
            <a:extLst>
              <a:ext uri="{FF2B5EF4-FFF2-40B4-BE49-F238E27FC236}">
                <a16:creationId xmlns:a16="http://schemas.microsoft.com/office/drawing/2014/main" id="{D4A4C2B2-51A1-0071-81E6-9D7ACB8ED287}"/>
              </a:ext>
            </a:extLst>
          </p:cNvPr>
          <p:cNvSpPr/>
          <p:nvPr/>
        </p:nvSpPr>
        <p:spPr>
          <a:xfrm>
            <a:off x="6101764" y="3157380"/>
            <a:ext cx="5777022" cy="1618930"/>
          </a:xfrm>
          <a:prstGeom prst="roundRect">
            <a:avLst>
              <a:gd name="adj" fmla="val 6638"/>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9" name="Connecteur droit 68">
            <a:extLst>
              <a:ext uri="{FF2B5EF4-FFF2-40B4-BE49-F238E27FC236}">
                <a16:creationId xmlns:a16="http://schemas.microsoft.com/office/drawing/2014/main" id="{21017886-D451-3940-2BD1-A8DEE561F9CB}"/>
              </a:ext>
            </a:extLst>
          </p:cNvPr>
          <p:cNvCxnSpPr>
            <a:cxnSpLocks/>
          </p:cNvCxnSpPr>
          <p:nvPr/>
        </p:nvCxnSpPr>
        <p:spPr>
          <a:xfrm>
            <a:off x="8970025" y="1932967"/>
            <a:ext cx="0" cy="15444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9CEE16DC-2C4A-FDAC-329B-3E78D8734560}"/>
              </a:ext>
            </a:extLst>
          </p:cNvPr>
          <p:cNvCxnSpPr>
            <a:cxnSpLocks/>
          </p:cNvCxnSpPr>
          <p:nvPr/>
        </p:nvCxnSpPr>
        <p:spPr>
          <a:xfrm flipH="1">
            <a:off x="6815947" y="2259693"/>
            <a:ext cx="773835" cy="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43810644-CEE3-F45A-D048-BE27CDE3A882}"/>
              </a:ext>
            </a:extLst>
          </p:cNvPr>
          <p:cNvCxnSpPr>
            <a:cxnSpLocks/>
          </p:cNvCxnSpPr>
          <p:nvPr/>
        </p:nvCxnSpPr>
        <p:spPr>
          <a:xfrm flipH="1">
            <a:off x="10387722" y="2246610"/>
            <a:ext cx="773835" cy="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191FF462-3BEB-C44F-5C85-AE4DAB1F4AD0}"/>
              </a:ext>
            </a:extLst>
          </p:cNvPr>
          <p:cNvCxnSpPr>
            <a:cxnSpLocks/>
          </p:cNvCxnSpPr>
          <p:nvPr/>
        </p:nvCxnSpPr>
        <p:spPr>
          <a:xfrm flipV="1">
            <a:off x="11161557" y="2227766"/>
            <a:ext cx="0" cy="23160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84" name="Rectangle : coins arrondis 83">
            <a:extLst>
              <a:ext uri="{FF2B5EF4-FFF2-40B4-BE49-F238E27FC236}">
                <a16:creationId xmlns:a16="http://schemas.microsoft.com/office/drawing/2014/main" id="{B9CA2FDF-C325-D258-D8AB-D4F7035E2C50}"/>
              </a:ext>
            </a:extLst>
          </p:cNvPr>
          <p:cNvSpPr/>
          <p:nvPr/>
        </p:nvSpPr>
        <p:spPr>
          <a:xfrm>
            <a:off x="6087078" y="2460745"/>
            <a:ext cx="1662081" cy="498143"/>
          </a:xfrm>
          <a:prstGeom prst="roundRect">
            <a:avLst>
              <a:gd name="adj" fmla="val 13512"/>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 name="ZoneTexte 103">
            <a:extLst>
              <a:ext uri="{FF2B5EF4-FFF2-40B4-BE49-F238E27FC236}">
                <a16:creationId xmlns:a16="http://schemas.microsoft.com/office/drawing/2014/main" id="{1D6738C1-4B14-DE12-FB27-5E3A987EEDDD}"/>
              </a:ext>
            </a:extLst>
          </p:cNvPr>
          <p:cNvSpPr txBox="1"/>
          <p:nvPr/>
        </p:nvSpPr>
        <p:spPr>
          <a:xfrm>
            <a:off x="6276905" y="4923937"/>
            <a:ext cx="5625350" cy="8925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Baseline characteristics and outcomes compared utilizing t-tests for continuous variables and chi-square analysis for categorical variable</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Logistic regression was used to identify independent associations between C1q status and outcomes</a:t>
            </a:r>
            <a:endParaRPr lang="fr-FR" sz="1300" dirty="0">
              <a:latin typeface="Arial" panose="020B0604020202020204" pitchFamily="34" charset="0"/>
              <a:cs typeface="Arial" panose="020B0604020202020204" pitchFamily="34" charset="0"/>
            </a:endParaRPr>
          </a:p>
        </p:txBody>
      </p:sp>
      <p:cxnSp>
        <p:nvCxnSpPr>
          <p:cNvPr id="106" name="Connecteur droit 105">
            <a:extLst>
              <a:ext uri="{FF2B5EF4-FFF2-40B4-BE49-F238E27FC236}">
                <a16:creationId xmlns:a16="http://schemas.microsoft.com/office/drawing/2014/main" id="{167E6288-9C93-17C9-AD3E-DFE6DB40225E}"/>
              </a:ext>
            </a:extLst>
          </p:cNvPr>
          <p:cNvCxnSpPr>
            <a:cxnSpLocks/>
          </p:cNvCxnSpPr>
          <p:nvPr/>
        </p:nvCxnSpPr>
        <p:spPr>
          <a:xfrm flipV="1">
            <a:off x="6815947" y="2246610"/>
            <a:ext cx="0" cy="21275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111" name="Rectangle : coins arrondis 110">
            <a:extLst>
              <a:ext uri="{FF2B5EF4-FFF2-40B4-BE49-F238E27FC236}">
                <a16:creationId xmlns:a16="http://schemas.microsoft.com/office/drawing/2014/main" id="{7CB042F4-8078-B6F8-A8A5-54130F296DB2}"/>
              </a:ext>
            </a:extLst>
          </p:cNvPr>
          <p:cNvSpPr/>
          <p:nvPr/>
        </p:nvSpPr>
        <p:spPr>
          <a:xfrm>
            <a:off x="6123457" y="4948256"/>
            <a:ext cx="5777022" cy="821172"/>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12" name="Connecteur droit 111">
            <a:extLst>
              <a:ext uri="{FF2B5EF4-FFF2-40B4-BE49-F238E27FC236}">
                <a16:creationId xmlns:a16="http://schemas.microsoft.com/office/drawing/2014/main" id="{821F6695-B6BA-EA5F-D09D-B68713FB480B}"/>
              </a:ext>
            </a:extLst>
          </p:cNvPr>
          <p:cNvCxnSpPr>
            <a:cxnSpLocks/>
            <a:endCxn id="111" idx="0"/>
          </p:cNvCxnSpPr>
          <p:nvPr/>
        </p:nvCxnSpPr>
        <p:spPr>
          <a:xfrm>
            <a:off x="9011968" y="4776310"/>
            <a:ext cx="0" cy="17194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F87082C7-A54F-DA20-CC6F-F78C02B31F9C}"/>
              </a:ext>
            </a:extLst>
          </p:cNvPr>
          <p:cNvCxnSpPr>
            <a:cxnSpLocks/>
          </p:cNvCxnSpPr>
          <p:nvPr/>
        </p:nvCxnSpPr>
        <p:spPr>
          <a:xfrm flipV="1">
            <a:off x="11142034" y="2967286"/>
            <a:ext cx="0" cy="19009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123" name="Connecteur droit 122">
            <a:extLst>
              <a:ext uri="{FF2B5EF4-FFF2-40B4-BE49-F238E27FC236}">
                <a16:creationId xmlns:a16="http://schemas.microsoft.com/office/drawing/2014/main" id="{57EF10BD-E5C5-10AE-A20B-DBA3D881B4E2}"/>
              </a:ext>
            </a:extLst>
          </p:cNvPr>
          <p:cNvCxnSpPr>
            <a:cxnSpLocks/>
          </p:cNvCxnSpPr>
          <p:nvPr/>
        </p:nvCxnSpPr>
        <p:spPr>
          <a:xfrm flipV="1">
            <a:off x="6815947" y="2967286"/>
            <a:ext cx="0" cy="19009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4" name="Groupe 3">
            <a:extLst>
              <a:ext uri="{FF2B5EF4-FFF2-40B4-BE49-F238E27FC236}">
                <a16:creationId xmlns:a16="http://schemas.microsoft.com/office/drawing/2014/main" id="{38930556-C2D2-261D-38E8-5D4CB6816843}"/>
              </a:ext>
            </a:extLst>
          </p:cNvPr>
          <p:cNvGrpSpPr/>
          <p:nvPr/>
        </p:nvGrpSpPr>
        <p:grpSpPr>
          <a:xfrm>
            <a:off x="11575287" y="44389"/>
            <a:ext cx="525242" cy="509983"/>
            <a:chOff x="4213599" y="3634223"/>
            <a:chExt cx="485297" cy="471198"/>
          </a:xfrm>
        </p:grpSpPr>
        <p:sp>
          <p:nvSpPr>
            <p:cNvPr id="5" name="Ellipse 6">
              <a:hlinkClick r:id="rId3" action="ppaction://hlinksldjump"/>
              <a:extLst>
                <a:ext uri="{FF2B5EF4-FFF2-40B4-BE49-F238E27FC236}">
                  <a16:creationId xmlns:a16="http://schemas.microsoft.com/office/drawing/2014/main" id="{F1C3CC35-2997-DA41-CEC4-8A0A172EA0B1}"/>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1529116A-8421-5B10-B4A5-6270D79DBC82}"/>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A8844477-D950-E560-DE6A-357BB11EDD82}"/>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12BACC6-19E3-4744-3133-7421635D757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Forme libre : forme 17">
              <a:extLst>
                <a:ext uri="{FF2B5EF4-FFF2-40B4-BE49-F238E27FC236}">
                  <a16:creationId xmlns:a16="http://schemas.microsoft.com/office/drawing/2014/main" id="{C7E1CDF7-5811-3AA9-4E60-3ABDA7F224C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4" name="Rectangle 13">
            <a:hlinkClick r:id="rId3" action="ppaction://hlinksldjump"/>
            <a:extLst>
              <a:ext uri="{FF2B5EF4-FFF2-40B4-BE49-F238E27FC236}">
                <a16:creationId xmlns:a16="http://schemas.microsoft.com/office/drawing/2014/main" id="{1487BF9F-1044-EAC3-559E-860E43A270A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29">
            <a:extLst>
              <a:ext uri="{FF2B5EF4-FFF2-40B4-BE49-F238E27FC236}">
                <a16:creationId xmlns:a16="http://schemas.microsoft.com/office/drawing/2014/main" id="{0A332564-4911-E19B-5873-0221BD67C14B}"/>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Aiken A. et al., ESOT Congress 2025 (Abstract 743)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11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96CD-30CC-9255-3384-EFB3814D33A3}"/>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3AE4C97-7F2C-7D04-549C-AC7F5EE3D8C8}"/>
              </a:ext>
            </a:extLst>
          </p:cNvPr>
          <p:cNvSpPr>
            <a:spLocks noGrp="1"/>
          </p:cNvSpPr>
          <p:nvPr>
            <p:ph type="title"/>
          </p:nvPr>
        </p:nvSpPr>
        <p:spPr>
          <a:xfrm>
            <a:off x="353513" y="828844"/>
            <a:ext cx="10969587" cy="402626"/>
          </a:xfrm>
        </p:spPr>
        <p:txBody>
          <a:bodyPr>
            <a:normAutofit fontScale="90000"/>
          </a:bodyPr>
          <a:lstStyle/>
          <a:p>
            <a:r>
              <a:rPr lang="en-US" dirty="0"/>
              <a:t>The relationship between C1q positive donor-specific antibodies and heart transplant outcomes</a:t>
            </a:r>
            <a:br>
              <a:rPr lang="en-US" dirty="0"/>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38F3C2C-3820-F883-12D9-6E634FEAA37C}"/>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77FC11E-9FEE-7D89-2106-D97052FFDAE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C9B9A250-B7E5-4788-BEB4-A2748EC5DC0D}"/>
              </a:ext>
            </a:extLst>
          </p:cNvPr>
          <p:cNvSpPr txBox="1"/>
          <p:nvPr/>
        </p:nvSpPr>
        <p:spPr>
          <a:xfrm>
            <a:off x="248236" y="1048740"/>
            <a:ext cx="519358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302A1C89-F72E-F1AF-BF01-2B9924782A98}"/>
              </a:ext>
            </a:extLst>
          </p:cNvPr>
          <p:cNvSpPr txBox="1"/>
          <p:nvPr/>
        </p:nvSpPr>
        <p:spPr>
          <a:xfrm>
            <a:off x="6750177" y="2602179"/>
            <a:ext cx="5043186"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C1q+ DSA are associated with increased AMR rates, worse graft function, and higher mortality when compared to C1q- DSA at a mean follow-up of over 5 years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Larger prospective studies are needed to validate those findings and identify potential therapeutic interventions that can improve outcomes</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1" name="ZoneTexte 10">
            <a:extLst>
              <a:ext uri="{FF2B5EF4-FFF2-40B4-BE49-F238E27FC236}">
                <a16:creationId xmlns:a16="http://schemas.microsoft.com/office/drawing/2014/main" id="{AA10D3A2-D1B9-C5D9-839C-9814AF58344F}"/>
              </a:ext>
            </a:extLst>
          </p:cNvPr>
          <p:cNvSpPr txBox="1"/>
          <p:nvPr/>
        </p:nvSpPr>
        <p:spPr>
          <a:xfrm>
            <a:off x="6706891" y="1323212"/>
            <a:ext cx="5193588" cy="58477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Similar rates of CAV, ACR, graft dysfunction, and NF-MACE between the C1q+ and C1q- cohorts</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id="{D7719C98-844D-4DD5-D311-0FABADDD05CD}"/>
              </a:ext>
            </a:extLst>
          </p:cNvPr>
          <p:cNvSpPr/>
          <p:nvPr/>
        </p:nvSpPr>
        <p:spPr>
          <a:xfrm>
            <a:off x="856244" y="1775453"/>
            <a:ext cx="1662081" cy="498143"/>
          </a:xfrm>
          <a:prstGeom prst="roundRect">
            <a:avLst>
              <a:gd name="adj" fmla="val 13512"/>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563A8C2C-3FBF-3D0C-74EC-F9B5411F19B6}"/>
              </a:ext>
            </a:extLst>
          </p:cNvPr>
          <p:cNvSpPr/>
          <p:nvPr/>
        </p:nvSpPr>
        <p:spPr>
          <a:xfrm>
            <a:off x="856244" y="2489141"/>
            <a:ext cx="1662081" cy="498143"/>
          </a:xfrm>
          <a:prstGeom prst="roundRect">
            <a:avLst>
              <a:gd name="adj" fmla="val 13512"/>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353F8D3C-BDB3-1576-9E61-986BB9E92454}"/>
              </a:ext>
            </a:extLst>
          </p:cNvPr>
          <p:cNvSpPr txBox="1"/>
          <p:nvPr/>
        </p:nvSpPr>
        <p:spPr>
          <a:xfrm>
            <a:off x="856244" y="1829461"/>
            <a:ext cx="16620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n=40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C1q+ DSA </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EAD372F9-47EB-9956-4D07-D2462183F8E6}"/>
              </a:ext>
            </a:extLst>
          </p:cNvPr>
          <p:cNvSpPr txBox="1"/>
          <p:nvPr/>
        </p:nvSpPr>
        <p:spPr>
          <a:xfrm>
            <a:off x="856244" y="2561597"/>
            <a:ext cx="169801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 86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C1q- DSA </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4" name="ZoneTexte 33">
            <a:extLst>
              <a:ext uri="{FF2B5EF4-FFF2-40B4-BE49-F238E27FC236}">
                <a16:creationId xmlns:a16="http://schemas.microsoft.com/office/drawing/2014/main" id="{604357E3-0380-7EE2-302D-E0CDDBB6EC0B}"/>
              </a:ext>
            </a:extLst>
          </p:cNvPr>
          <p:cNvSpPr txBox="1"/>
          <p:nvPr/>
        </p:nvSpPr>
        <p:spPr>
          <a:xfrm>
            <a:off x="2904392" y="1866724"/>
            <a:ext cx="365985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Mean follow up of 5.8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Mean time to DSA appearance: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2.3 years post-</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HTx</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 both cohorts</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5" name="Accolade fermante 34">
            <a:extLst>
              <a:ext uri="{FF2B5EF4-FFF2-40B4-BE49-F238E27FC236}">
                <a16:creationId xmlns:a16="http://schemas.microsoft.com/office/drawing/2014/main" id="{09AA9157-144C-EA1D-976B-4DA8178742E0}"/>
              </a:ext>
            </a:extLst>
          </p:cNvPr>
          <p:cNvSpPr/>
          <p:nvPr/>
        </p:nvSpPr>
        <p:spPr>
          <a:xfrm>
            <a:off x="2696901" y="1775453"/>
            <a:ext cx="207491" cy="1211831"/>
          </a:xfrm>
          <a:prstGeom prst="rightBrace">
            <a:avLst/>
          </a:prstGeom>
          <a:ln w="28575">
            <a:solidFill>
              <a:srgbClr val="11398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40032"/>
              </a:solidFill>
              <a:effectLst/>
              <a:uLnTx/>
              <a:uFillTx/>
              <a:latin typeface="Calibri" panose="020F0502020204030204"/>
              <a:ea typeface="+mn-ea"/>
              <a:cs typeface="+mn-cs"/>
            </a:endParaRPr>
          </a:p>
        </p:txBody>
      </p:sp>
      <p:graphicFrame>
        <p:nvGraphicFramePr>
          <p:cNvPr id="39" name="Tableau 38">
            <a:extLst>
              <a:ext uri="{FF2B5EF4-FFF2-40B4-BE49-F238E27FC236}">
                <a16:creationId xmlns:a16="http://schemas.microsoft.com/office/drawing/2014/main" id="{477E975E-5CE5-64C4-685A-53D6C4CD2E2E}"/>
              </a:ext>
            </a:extLst>
          </p:cNvPr>
          <p:cNvGraphicFramePr>
            <a:graphicFrameLocks noGrp="1"/>
          </p:cNvGraphicFramePr>
          <p:nvPr/>
        </p:nvGraphicFramePr>
        <p:xfrm>
          <a:off x="248236" y="3188154"/>
          <a:ext cx="6410359" cy="3192945"/>
        </p:xfrm>
        <a:graphic>
          <a:graphicData uri="http://schemas.openxmlformats.org/drawingml/2006/table">
            <a:tbl>
              <a:tblPr firstRow="1" bandRow="1"/>
              <a:tblGrid>
                <a:gridCol w="2801052">
                  <a:extLst>
                    <a:ext uri="{9D8B030D-6E8A-4147-A177-3AD203B41FA5}">
                      <a16:colId xmlns:a16="http://schemas.microsoft.com/office/drawing/2014/main" val="1642331661"/>
                    </a:ext>
                  </a:extLst>
                </a:gridCol>
                <a:gridCol w="1388334">
                  <a:extLst>
                    <a:ext uri="{9D8B030D-6E8A-4147-A177-3AD203B41FA5}">
                      <a16:colId xmlns:a16="http://schemas.microsoft.com/office/drawing/2014/main" val="152990721"/>
                    </a:ext>
                  </a:extLst>
                </a:gridCol>
                <a:gridCol w="1366441">
                  <a:extLst>
                    <a:ext uri="{9D8B030D-6E8A-4147-A177-3AD203B41FA5}">
                      <a16:colId xmlns:a16="http://schemas.microsoft.com/office/drawing/2014/main" val="3134294435"/>
                    </a:ext>
                  </a:extLst>
                </a:gridCol>
                <a:gridCol w="854532">
                  <a:extLst>
                    <a:ext uri="{9D8B030D-6E8A-4147-A177-3AD203B41FA5}">
                      <a16:colId xmlns:a16="http://schemas.microsoft.com/office/drawing/2014/main" val="2908094359"/>
                    </a:ext>
                  </a:extLst>
                </a:gridCol>
              </a:tblGrid>
              <a:tr h="29750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fr-FR" sz="1400" dirty="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400" b="1" dirty="0">
                          <a:latin typeface="Arial" panose="020B0604020202020204" pitchFamily="34" charset="0"/>
                          <a:cs typeface="Arial" panose="020B0604020202020204" pitchFamily="34" charset="0"/>
                        </a:rPr>
                        <a:t>C1q+ </a:t>
                      </a:r>
                      <a:r>
                        <a:rPr lang="fr-FR" sz="1400" b="1" dirty="0" err="1">
                          <a:latin typeface="Arial" panose="020B0604020202020204" pitchFamily="34" charset="0"/>
                          <a:cs typeface="Arial" panose="020B0604020202020204" pitchFamily="34" charset="0"/>
                        </a:rPr>
                        <a:t>Cohort</a:t>
                      </a:r>
                      <a:endParaRPr lang="fr-FR" sz="1400" dirty="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400" b="1">
                          <a:latin typeface="Arial" panose="020B0604020202020204" pitchFamily="34" charset="0"/>
                          <a:cs typeface="Arial" panose="020B0604020202020204" pitchFamily="34" charset="0"/>
                        </a:rPr>
                        <a:t>C1q– Cohort</a:t>
                      </a:r>
                      <a:endParaRPr lang="fr-FR" sz="140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FR" sz="1400" b="1">
                          <a:latin typeface="Arial" panose="020B0604020202020204" pitchFamily="34" charset="0"/>
                          <a:cs typeface="Arial" panose="020B0604020202020204" pitchFamily="34" charset="0"/>
                        </a:rPr>
                        <a:t>p-value</a:t>
                      </a:r>
                      <a:endParaRPr lang="fr-FR" sz="140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804058055"/>
                  </a:ext>
                </a:extLst>
              </a:tr>
              <a:tr h="5046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a:latin typeface="Arial" panose="020B0604020202020204" pitchFamily="34" charset="0"/>
                          <a:cs typeface="Arial" panose="020B0604020202020204" pitchFamily="34" charset="0"/>
                        </a:rPr>
                        <a:t>Mean LVEF at time of DSA identification</a:t>
                      </a:r>
                    </a:p>
                  </a:txBody>
                  <a:tcPr marL="93097" marR="93097" marT="46549" marB="4654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50.8%</a:t>
                      </a:r>
                    </a:p>
                  </a:txBody>
                  <a:tcPr marL="93097" marR="93097" marT="46549" marB="4654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57.9%</a:t>
                      </a:r>
                    </a:p>
                  </a:txBody>
                  <a:tcPr marL="93097" marR="93097" marT="46549" marB="4654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dirty="0">
                          <a:latin typeface="Arial" panose="020B0604020202020204" pitchFamily="34" charset="0"/>
                          <a:cs typeface="Arial" panose="020B0604020202020204" pitchFamily="34" charset="0"/>
                        </a:rPr>
                        <a:t>&lt;0.001</a:t>
                      </a:r>
                    </a:p>
                  </a:txBody>
                  <a:tcPr marL="93097" marR="93097" marT="46549" marB="4654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187259542"/>
                  </a:ext>
                </a:extLst>
              </a:tr>
              <a:tr h="5046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400" dirty="0" err="1">
                          <a:latin typeface="Arial" panose="020B0604020202020204" pitchFamily="34" charset="0"/>
                          <a:cs typeface="Arial" panose="020B0604020202020204" pitchFamily="34" charset="0"/>
                        </a:rPr>
                        <a:t>Primary</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outcome</a:t>
                      </a:r>
                      <a:r>
                        <a:rPr lang="fr-F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mean time to event of 4 years)</a:t>
                      </a:r>
                      <a:endParaRPr lang="fr-FR" sz="1400" dirty="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40.0%</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dirty="0">
                          <a:latin typeface="Arial" panose="020B0604020202020204" pitchFamily="34" charset="0"/>
                          <a:cs typeface="Arial" panose="020B0604020202020204" pitchFamily="34" charset="0"/>
                        </a:rPr>
                        <a:t>20.9%</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0.025</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377974592"/>
                  </a:ext>
                </a:extLst>
              </a:tr>
              <a:tr h="2975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400" dirty="0">
                          <a:latin typeface="Arial" panose="020B0604020202020204" pitchFamily="34" charset="0"/>
                          <a:cs typeface="Arial" panose="020B0604020202020204" pitchFamily="34" charset="0"/>
                        </a:rPr>
                        <a:t>AMR </a:t>
                      </a:r>
                      <a:r>
                        <a:rPr lang="fr-FR" sz="1400" dirty="0" err="1">
                          <a:latin typeface="Arial" panose="020B0604020202020204" pitchFamily="34" charset="0"/>
                          <a:cs typeface="Arial" panose="020B0604020202020204" pitchFamily="34" charset="0"/>
                        </a:rPr>
                        <a:t>frequency</a:t>
                      </a:r>
                      <a:endParaRPr lang="fr-FR" sz="1400" dirty="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25.0%</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10.6%</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dirty="0">
                          <a:latin typeface="Arial" panose="020B0604020202020204" pitchFamily="34" charset="0"/>
                          <a:cs typeface="Arial" panose="020B0604020202020204" pitchFamily="34" charset="0"/>
                        </a:rPr>
                        <a:t>0.036</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70560893"/>
                  </a:ext>
                </a:extLst>
              </a:tr>
              <a:tr h="297509">
                <a:tc gridSpan="4">
                  <a:txBody>
                    <a:bodyPr/>
                    <a:lstStyle/>
                    <a:p>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Causes of cardiovascular mortality:</a:t>
                      </a:r>
                      <a:endParaRPr lang="fr-FR" sz="1100" u="none" dirty="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solidFill>
                  </a:tcPr>
                </a:tc>
                <a:tc hMerge="1">
                  <a:txBody>
                    <a:bodyPr/>
                    <a:lstStyle/>
                    <a:p>
                      <a:pPr algn="ctr"/>
                      <a:endParaRPr lang="fr-FR" sz="1400" dirty="0">
                        <a:latin typeface="Arial" panose="020B0604020202020204" pitchFamily="34" charset="0"/>
                        <a:cs typeface="Arial" panose="020B0604020202020204" pitchFamily="34" charset="0"/>
                      </a:endParaRPr>
                    </a:p>
                  </a:txBody>
                  <a:tcPr marL="93097" marR="93097" marT="46549" marB="46549"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pPr algn="ctr"/>
                      <a:endParaRPr lang="fr-FR" sz="1400" dirty="0">
                        <a:latin typeface="Arial" panose="020B0604020202020204" pitchFamily="34" charset="0"/>
                        <a:cs typeface="Arial" panose="020B0604020202020204" pitchFamily="34" charset="0"/>
                      </a:endParaRPr>
                    </a:p>
                  </a:txBody>
                  <a:tcPr marL="93097" marR="93097" marT="46549" marB="46549"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pPr algn="ctr"/>
                      <a:endParaRPr lang="fr-FR" sz="1400" dirty="0">
                        <a:latin typeface="Arial" panose="020B0604020202020204" pitchFamily="34" charset="0"/>
                        <a:cs typeface="Arial" panose="020B0604020202020204" pitchFamily="34" charset="0"/>
                      </a:endParaRPr>
                    </a:p>
                  </a:txBody>
                  <a:tcPr marL="93097" marR="93097" marT="46549" marB="46549"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99965640"/>
                  </a:ext>
                </a:extLst>
              </a:tr>
              <a:tr h="2975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400">
                          <a:latin typeface="Arial" panose="020B0604020202020204" pitchFamily="34" charset="0"/>
                          <a:cs typeface="Arial" panose="020B0604020202020204" pitchFamily="34" charset="0"/>
                        </a:rPr>
                        <a:t>Sudden death</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25%</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11.1%</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fr-FR" sz="1400" dirty="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031004926"/>
                  </a:ext>
                </a:extLst>
              </a:tr>
              <a:tr h="3145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400" dirty="0">
                          <a:latin typeface="Arial" panose="020B0604020202020204" pitchFamily="34" charset="0"/>
                          <a:cs typeface="Arial" panose="020B0604020202020204" pitchFamily="34" charset="0"/>
                        </a:rPr>
                        <a:t>CAV</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dirty="0">
                          <a:latin typeface="Arial" panose="020B0604020202020204" pitchFamily="34" charset="0"/>
                          <a:cs typeface="Arial" panose="020B0604020202020204" pitchFamily="34" charset="0"/>
                        </a:rPr>
                        <a:t>18.8%</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22.2%</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fr-FR" sz="1400" dirty="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735264243"/>
                  </a:ext>
                </a:extLst>
              </a:tr>
              <a:tr h="2975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400">
                          <a:latin typeface="Arial" panose="020B0604020202020204" pitchFamily="34" charset="0"/>
                          <a:cs typeface="Arial" panose="020B0604020202020204" pitchFamily="34" charset="0"/>
                        </a:rPr>
                        <a:t>Acute rejection</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25%</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a:latin typeface="Arial" panose="020B0604020202020204" pitchFamily="34" charset="0"/>
                          <a:cs typeface="Arial" panose="020B0604020202020204" pitchFamily="34" charset="0"/>
                        </a:rPr>
                        <a:t>5.6%</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fr-FR" sz="1400" dirty="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05884049"/>
                  </a:ext>
                </a:extLst>
              </a:tr>
              <a:tr h="2975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FR" sz="1400" dirty="0">
                          <a:latin typeface="Arial" panose="020B0604020202020204" pitchFamily="34" charset="0"/>
                          <a:cs typeface="Arial" panose="020B0604020202020204" pitchFamily="34" charset="0"/>
                        </a:rPr>
                        <a:t>Stroke</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dirty="0">
                          <a:latin typeface="Arial" panose="020B0604020202020204" pitchFamily="34" charset="0"/>
                          <a:cs typeface="Arial" panose="020B0604020202020204" pitchFamily="34" charset="0"/>
                        </a:rPr>
                        <a:t>6.3%</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FR" sz="1400" dirty="0">
                          <a:latin typeface="Arial" panose="020B0604020202020204" pitchFamily="34" charset="0"/>
                          <a:cs typeface="Arial" panose="020B0604020202020204" pitchFamily="34" charset="0"/>
                        </a:rPr>
                        <a:t>5.6%</a:t>
                      </a: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fr-FR" sz="1400" dirty="0">
                        <a:latin typeface="Arial" panose="020B0604020202020204" pitchFamily="34" charset="0"/>
                        <a:cs typeface="Arial" panose="020B0604020202020204" pitchFamily="34" charset="0"/>
                      </a:endParaRPr>
                    </a:p>
                  </a:txBody>
                  <a:tcPr marL="93097" marR="93097" marT="46549" marB="465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913790018"/>
                  </a:ext>
                </a:extLst>
              </a:tr>
            </a:tbl>
          </a:graphicData>
        </a:graphic>
      </p:graphicFrame>
      <p:grpSp>
        <p:nvGrpSpPr>
          <p:cNvPr id="4" name="Groupe 3">
            <a:extLst>
              <a:ext uri="{FF2B5EF4-FFF2-40B4-BE49-F238E27FC236}">
                <a16:creationId xmlns:a16="http://schemas.microsoft.com/office/drawing/2014/main" id="{8C0D90F5-E1D5-3DED-A9ED-32D3B00D30A4}"/>
              </a:ext>
            </a:extLst>
          </p:cNvPr>
          <p:cNvGrpSpPr/>
          <p:nvPr/>
        </p:nvGrpSpPr>
        <p:grpSpPr>
          <a:xfrm>
            <a:off x="11575287" y="44389"/>
            <a:ext cx="525242" cy="509983"/>
            <a:chOff x="4213599" y="3634223"/>
            <a:chExt cx="485297" cy="471198"/>
          </a:xfrm>
        </p:grpSpPr>
        <p:sp>
          <p:nvSpPr>
            <p:cNvPr id="6" name="Ellipse 6">
              <a:hlinkClick r:id="rId3" action="ppaction://hlinksldjump"/>
              <a:extLst>
                <a:ext uri="{FF2B5EF4-FFF2-40B4-BE49-F238E27FC236}">
                  <a16:creationId xmlns:a16="http://schemas.microsoft.com/office/drawing/2014/main" id="{0C493098-A4C1-479F-A835-7F3FC0D13A1E}"/>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85EB4916-77FA-204F-5FD5-BFD468D0C66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Forme libre : forme 15">
              <a:extLst>
                <a:ext uri="{FF2B5EF4-FFF2-40B4-BE49-F238E27FC236}">
                  <a16:creationId xmlns:a16="http://schemas.microsoft.com/office/drawing/2014/main" id="{AC08975A-8A51-AD2E-2623-BD2E88CFBF56}"/>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238DA87-5EAE-3826-5588-5BE9E347E8E3}"/>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 name="Forme libre : forme 17">
              <a:extLst>
                <a:ext uri="{FF2B5EF4-FFF2-40B4-BE49-F238E27FC236}">
                  <a16:creationId xmlns:a16="http://schemas.microsoft.com/office/drawing/2014/main" id="{8288BBA4-FB15-5C6A-8343-A10EDB6850A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9" name="Rectangle 18">
            <a:hlinkClick r:id="rId3" action="ppaction://hlinksldjump"/>
            <a:extLst>
              <a:ext uri="{FF2B5EF4-FFF2-40B4-BE49-F238E27FC236}">
                <a16:creationId xmlns:a16="http://schemas.microsoft.com/office/drawing/2014/main" id="{CE7638B7-DB97-2E8F-1AE7-309D811190B3}"/>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29">
            <a:extLst>
              <a:ext uri="{FF2B5EF4-FFF2-40B4-BE49-F238E27FC236}">
                <a16:creationId xmlns:a16="http://schemas.microsoft.com/office/drawing/2014/main" id="{DE1F6301-BE0E-856C-7288-0B231D5259A0}"/>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Aiken A. et al., ESOT Congress 2025 (Abstract 743)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612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B7193-2D4A-18CC-234B-DBF7F02E912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118BAE0-E959-4494-BD90-F105E57817E7}"/>
              </a:ext>
            </a:extLst>
          </p:cNvPr>
          <p:cNvSpPr>
            <a:spLocks noGrp="1"/>
          </p:cNvSpPr>
          <p:nvPr>
            <p:ph type="title"/>
          </p:nvPr>
        </p:nvSpPr>
        <p:spPr>
          <a:xfrm>
            <a:off x="341452" y="1084501"/>
            <a:ext cx="10969587" cy="402626"/>
          </a:xfrm>
        </p:spPr>
        <p:txBody>
          <a:bodyPr>
            <a:normAutofit fontScale="90000"/>
          </a:bodyPr>
          <a:lstStyle/>
          <a:p>
            <a:r>
              <a:rPr lang="en-US" dirty="0"/>
              <a:t>Levels of circulating </a:t>
            </a:r>
            <a:r>
              <a:rPr lang="en-US" dirty="0" err="1"/>
              <a:t>microvesicles</a:t>
            </a:r>
            <a:r>
              <a:rPr lang="en-US" dirty="0"/>
              <a:t> in patients with cardiac transplant rejection</a:t>
            </a:r>
            <a:br>
              <a:rPr lang="en-US" dirty="0"/>
            </a:br>
            <a:br>
              <a:rPr lang="en-US" dirty="0"/>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8DC166E-C97C-8A85-F524-4547FD00D8C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1F4925F-AE28-FA76-417C-DFF88517869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072F82AE-6CF8-8AAD-3D4E-E818145EE416}"/>
              </a:ext>
            </a:extLst>
          </p:cNvPr>
          <p:cNvGrpSpPr/>
          <p:nvPr/>
        </p:nvGrpSpPr>
        <p:grpSpPr>
          <a:xfrm>
            <a:off x="11575287" y="44389"/>
            <a:ext cx="525242" cy="509983"/>
            <a:chOff x="4213599" y="3634223"/>
            <a:chExt cx="485297" cy="471198"/>
          </a:xfrm>
        </p:grpSpPr>
        <p:sp>
          <p:nvSpPr>
            <p:cNvPr id="12" name="Ellipse 11">
              <a:hlinkClick r:id="rId3" action="ppaction://hlinksldjump"/>
              <a:extLst>
                <a:ext uri="{FF2B5EF4-FFF2-40B4-BE49-F238E27FC236}">
                  <a16:creationId xmlns:a16="http://schemas.microsoft.com/office/drawing/2014/main" id="{2D747CD5-3331-5DD6-BF15-D832689A9294}"/>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5C0A0D3F-9589-68D2-77BC-FABA7D25A9B7}"/>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Forme libre : forme 15">
              <a:extLst>
                <a:ext uri="{FF2B5EF4-FFF2-40B4-BE49-F238E27FC236}">
                  <a16:creationId xmlns:a16="http://schemas.microsoft.com/office/drawing/2014/main" id="{37F33759-AE61-FAEE-A566-D754A6435A3B}"/>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DBF3DDF-6DCF-59E4-7BAB-7DF54E31843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Forme libre : forme 17">
              <a:extLst>
                <a:ext uri="{FF2B5EF4-FFF2-40B4-BE49-F238E27FC236}">
                  <a16:creationId xmlns:a16="http://schemas.microsoft.com/office/drawing/2014/main" id="{924A0E12-D653-E49A-3F3A-09FBB8446F5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9" name="Rectangle 38">
            <a:hlinkClick r:id="rId3" action="ppaction://hlinksldjump"/>
            <a:extLst>
              <a:ext uri="{FF2B5EF4-FFF2-40B4-BE49-F238E27FC236}">
                <a16:creationId xmlns:a16="http://schemas.microsoft.com/office/drawing/2014/main" id="{01DE13AA-EC52-05D1-D023-77A06B3E5BF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D57D3177-1BCC-CB42-0225-90217FA6B070}"/>
              </a:ext>
            </a:extLst>
          </p:cNvPr>
          <p:cNvSpPr txBox="1"/>
          <p:nvPr/>
        </p:nvSpPr>
        <p:spPr>
          <a:xfrm>
            <a:off x="5899698" y="999032"/>
            <a:ext cx="5529354" cy="1877437"/>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Methods</a:t>
            </a:r>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27" name="ZoneTexte 26">
            <a:extLst>
              <a:ext uri="{FF2B5EF4-FFF2-40B4-BE49-F238E27FC236}">
                <a16:creationId xmlns:a16="http://schemas.microsoft.com/office/drawing/2014/main" id="{22DAA229-D748-571D-1E03-07FC15F028A9}"/>
              </a:ext>
            </a:extLst>
          </p:cNvPr>
          <p:cNvSpPr txBox="1"/>
          <p:nvPr/>
        </p:nvSpPr>
        <p:spPr>
          <a:xfrm>
            <a:off x="0" y="6074569"/>
            <a:ext cx="5059680" cy="523220"/>
          </a:xfrm>
          <a:prstGeom prst="rect">
            <a:avLst/>
          </a:prstGeom>
          <a:noFill/>
        </p:spPr>
        <p:txBody>
          <a:bodyPr wrap="square">
            <a:spAutoFit/>
          </a:bodyPr>
          <a:lstStyle/>
          <a:p>
            <a:r>
              <a:rPr lang="en-US" sz="1400" dirty="0"/>
              <a:t>The study was supported by a grant from the RSF № 24-15-20016 and by a grant from the </a:t>
            </a:r>
            <a:r>
              <a:rPr lang="en-US" sz="1400" dirty="0" err="1"/>
              <a:t>SPbSF</a:t>
            </a:r>
            <a:r>
              <a:rPr lang="en-US" sz="1400" dirty="0"/>
              <a:t> (№ 24-15-20016 by 24 May 2024)</a:t>
            </a:r>
            <a:endParaRPr lang="fr-FR" sz="1400" dirty="0"/>
          </a:p>
        </p:txBody>
      </p:sp>
      <p:sp>
        <p:nvSpPr>
          <p:cNvPr id="29" name="ZoneTexte 28">
            <a:extLst>
              <a:ext uri="{FF2B5EF4-FFF2-40B4-BE49-F238E27FC236}">
                <a16:creationId xmlns:a16="http://schemas.microsoft.com/office/drawing/2014/main" id="{E4469786-BABB-A058-FF0C-7E7B87AAA3C6}"/>
              </a:ext>
            </a:extLst>
          </p:cNvPr>
          <p:cNvSpPr txBox="1"/>
          <p:nvPr/>
        </p:nvSpPr>
        <p:spPr>
          <a:xfrm>
            <a:off x="244997" y="1030428"/>
            <a:ext cx="4378960" cy="2800767"/>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Background</a:t>
            </a:r>
          </a:p>
          <a:p>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Endomyocardial biopsy (EMB) is the "gold" standard for diagnosing cardiac allograft rejection</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 There is a high demand for non-invasive methods to exclude rejection</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This study aimed to determine the relationship between the level and composition of </a:t>
            </a:r>
            <a:r>
              <a:rPr lang="en-US" sz="1400" dirty="0" err="1">
                <a:latin typeface="Arial" panose="020B0604020202020204" pitchFamily="34" charset="0"/>
                <a:cs typeface="Arial" panose="020B0604020202020204" pitchFamily="34" charset="0"/>
              </a:rPr>
              <a:t>microvesicles</a:t>
            </a:r>
            <a:r>
              <a:rPr lang="en-US" sz="1400" dirty="0">
                <a:latin typeface="Arial" panose="020B0604020202020204" pitchFamily="34" charset="0"/>
                <a:cs typeface="Arial" panose="020B0604020202020204" pitchFamily="34" charset="0"/>
              </a:rPr>
              <a:t> (MVs) and the presence of rejection</a:t>
            </a:r>
            <a:endParaRPr lang="fr-FR" sz="1400" dirty="0">
              <a:latin typeface="Arial" panose="020B0604020202020204" pitchFamily="34" charset="0"/>
              <a:cs typeface="Arial" panose="020B0604020202020204" pitchFamily="34" charset="0"/>
            </a:endParaRPr>
          </a:p>
        </p:txBody>
      </p:sp>
      <p:sp>
        <p:nvSpPr>
          <p:cNvPr id="3" name="Rectangle : coins arrondis 2">
            <a:extLst>
              <a:ext uri="{FF2B5EF4-FFF2-40B4-BE49-F238E27FC236}">
                <a16:creationId xmlns:a16="http://schemas.microsoft.com/office/drawing/2014/main" id="{BE285105-55C5-97BD-7DFD-60C3568900A6}"/>
              </a:ext>
            </a:extLst>
          </p:cNvPr>
          <p:cNvSpPr/>
          <p:nvPr/>
        </p:nvSpPr>
        <p:spPr>
          <a:xfrm>
            <a:off x="6096000" y="1325096"/>
            <a:ext cx="5754547" cy="685251"/>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27F4275B-1482-7533-1C0E-A1570B0AC66E}"/>
              </a:ext>
            </a:extLst>
          </p:cNvPr>
          <p:cNvSpPr txBox="1"/>
          <p:nvPr/>
        </p:nvSpPr>
        <p:spPr>
          <a:xfrm>
            <a:off x="6225254" y="1298389"/>
            <a:ext cx="520379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n=43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heart transplant patients (74%, n=32 - male)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from January 2022 to December 2024 </a:t>
            </a:r>
          </a:p>
        </p:txBody>
      </p:sp>
      <p:sp>
        <p:nvSpPr>
          <p:cNvPr id="24" name="ZoneTexte 23">
            <a:extLst>
              <a:ext uri="{FF2B5EF4-FFF2-40B4-BE49-F238E27FC236}">
                <a16:creationId xmlns:a16="http://schemas.microsoft.com/office/drawing/2014/main" id="{1E5BC443-C708-3830-66D5-BE90E95FC9E1}"/>
              </a:ext>
            </a:extLst>
          </p:cNvPr>
          <p:cNvSpPr txBox="1"/>
          <p:nvPr/>
        </p:nvSpPr>
        <p:spPr>
          <a:xfrm>
            <a:off x="6088436" y="3211899"/>
            <a:ext cx="573120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Standard immunosuppressive therapy</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(to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Tacrolimus, Mycophenolic acid and steroids; in long-term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Mycophenolic acid was switched to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Everolimus</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if developing complications (i.e. allograft vasculopathy and cancer development) </a:t>
            </a:r>
          </a:p>
        </p:txBody>
      </p:sp>
      <p:sp>
        <p:nvSpPr>
          <p:cNvPr id="30" name="ZoneTexte 29">
            <a:extLst>
              <a:ext uri="{FF2B5EF4-FFF2-40B4-BE49-F238E27FC236}">
                <a16:creationId xmlns:a16="http://schemas.microsoft.com/office/drawing/2014/main" id="{6ABF552A-3BE3-AA95-47BB-8C0183B43880}"/>
              </a:ext>
            </a:extLst>
          </p:cNvPr>
          <p:cNvSpPr txBox="1"/>
          <p:nvPr/>
        </p:nvSpPr>
        <p:spPr>
          <a:xfrm>
            <a:off x="6088436" y="4181235"/>
            <a:ext cx="5702194"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Peripheral blood sampling for MVs analysis in all patients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Nanoparticle trajectory analysis to assess the size and concentration of extracellular vesicles in the blood plasma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Fluorescently labeled antibodies and highly sensitive flow laser cytometry to perform phenotyping</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4" name="ZoneTexte 33">
            <a:extLst>
              <a:ext uri="{FF2B5EF4-FFF2-40B4-BE49-F238E27FC236}">
                <a16:creationId xmlns:a16="http://schemas.microsoft.com/office/drawing/2014/main" id="{1DDC8E7C-0EE5-BE7D-E317-11A99498BB81}"/>
              </a:ext>
            </a:extLst>
          </p:cNvPr>
          <p:cNvSpPr txBox="1"/>
          <p:nvPr/>
        </p:nvSpPr>
        <p:spPr>
          <a:xfrm>
            <a:off x="8953953" y="1969871"/>
            <a:ext cx="1274549"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EMB results </a:t>
            </a:r>
            <a:endParaRPr lang="fr-FR" dirty="0"/>
          </a:p>
        </p:txBody>
      </p:sp>
      <p:cxnSp>
        <p:nvCxnSpPr>
          <p:cNvPr id="35" name="Connecteur droit 34">
            <a:extLst>
              <a:ext uri="{FF2B5EF4-FFF2-40B4-BE49-F238E27FC236}">
                <a16:creationId xmlns:a16="http://schemas.microsoft.com/office/drawing/2014/main" id="{9C728B0E-A24F-375F-4ABA-A75DEFC2BC34}"/>
              </a:ext>
            </a:extLst>
          </p:cNvPr>
          <p:cNvCxnSpPr>
            <a:cxnSpLocks/>
          </p:cNvCxnSpPr>
          <p:nvPr/>
        </p:nvCxnSpPr>
        <p:spPr>
          <a:xfrm flipH="1">
            <a:off x="7371215" y="2228833"/>
            <a:ext cx="3182344" cy="1677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B3B12B98-36C4-EFFA-CC49-D2B925845DCC}"/>
              </a:ext>
            </a:extLst>
          </p:cNvPr>
          <p:cNvCxnSpPr>
            <a:cxnSpLocks/>
          </p:cNvCxnSpPr>
          <p:nvPr/>
        </p:nvCxnSpPr>
        <p:spPr>
          <a:xfrm flipH="1" flipV="1">
            <a:off x="10553559" y="2228833"/>
            <a:ext cx="4306" cy="17396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9BD372EF-31F6-73AD-54D6-39B7B1534ABA}"/>
              </a:ext>
            </a:extLst>
          </p:cNvPr>
          <p:cNvCxnSpPr>
            <a:cxnSpLocks/>
          </p:cNvCxnSpPr>
          <p:nvPr/>
        </p:nvCxnSpPr>
        <p:spPr>
          <a:xfrm flipV="1">
            <a:off x="7371215" y="2246627"/>
            <a:ext cx="0" cy="15617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45" name="Rectangle : coins arrondis 44">
            <a:extLst>
              <a:ext uri="{FF2B5EF4-FFF2-40B4-BE49-F238E27FC236}">
                <a16:creationId xmlns:a16="http://schemas.microsoft.com/office/drawing/2014/main" id="{8F1ACA81-E6E1-578B-C4A3-238739CF127C}"/>
              </a:ext>
            </a:extLst>
          </p:cNvPr>
          <p:cNvSpPr/>
          <p:nvPr/>
        </p:nvSpPr>
        <p:spPr>
          <a:xfrm>
            <a:off x="6091342" y="2398732"/>
            <a:ext cx="2573033" cy="583127"/>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7B464272-CB0B-43E9-7A4C-AEC89B2BE900}"/>
              </a:ext>
            </a:extLst>
          </p:cNvPr>
          <p:cNvSpPr txBox="1"/>
          <p:nvPr/>
        </p:nvSpPr>
        <p:spPr>
          <a:xfrm>
            <a:off x="6225254" y="2395068"/>
            <a:ext cx="2399335" cy="523220"/>
          </a:xfrm>
          <a:prstGeom prst="rect">
            <a:avLst/>
          </a:prstGeom>
          <a:noFill/>
        </p:spPr>
        <p:txBody>
          <a:bodyPr wrap="square">
            <a:spAutoFit/>
          </a:bodyPr>
          <a:lstStyle/>
          <a:p>
            <a:pPr algn="ct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Group №1  </a:t>
            </a:r>
          </a:p>
          <a:p>
            <a:pPr algn="ct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without rejection 47%,</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n=20 </a:t>
            </a:r>
            <a:endParaRPr lang="fr-FR" b="1" dirty="0"/>
          </a:p>
        </p:txBody>
      </p:sp>
      <p:sp>
        <p:nvSpPr>
          <p:cNvPr id="51" name="ZoneTexte 50">
            <a:extLst>
              <a:ext uri="{FF2B5EF4-FFF2-40B4-BE49-F238E27FC236}">
                <a16:creationId xmlns:a16="http://schemas.microsoft.com/office/drawing/2014/main" id="{B586942E-2D5F-361A-CAB7-637B66B2C9E8}"/>
              </a:ext>
            </a:extLst>
          </p:cNvPr>
          <p:cNvSpPr txBox="1"/>
          <p:nvPr/>
        </p:nvSpPr>
        <p:spPr>
          <a:xfrm>
            <a:off x="9238864" y="2422459"/>
            <a:ext cx="2630259" cy="523220"/>
          </a:xfrm>
          <a:prstGeom prst="rect">
            <a:avLst/>
          </a:prstGeom>
          <a:noFill/>
        </p:spPr>
        <p:txBody>
          <a:bodyPr wrap="square">
            <a:spAutoFit/>
          </a:bodyPr>
          <a:lstStyle/>
          <a:p>
            <a:pPr algn="ctr"/>
            <a:r>
              <a:rPr lang="en-US" sz="1400" u="sng" dirty="0">
                <a:solidFill>
                  <a:srgbClr val="140032"/>
                </a:solidFill>
                <a:latin typeface="Arial" panose="020B0604020202020204" pitchFamily="34" charset="0"/>
                <a:cs typeface="Arial" panose="020B0604020202020204" pitchFamily="34" charset="0"/>
              </a:rPr>
              <a:t>G</a:t>
            </a:r>
            <a:r>
              <a:rPr kumimoji="0" lang="en-US" sz="14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roup</a:t>
            </a: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№2</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algn="ct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with acute rejection 53%,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n=23 </a:t>
            </a:r>
            <a:endParaRPr lang="fr-FR" b="1" dirty="0"/>
          </a:p>
        </p:txBody>
      </p:sp>
      <p:sp>
        <p:nvSpPr>
          <p:cNvPr id="52" name="Rectangle : coins arrondis 51">
            <a:extLst>
              <a:ext uri="{FF2B5EF4-FFF2-40B4-BE49-F238E27FC236}">
                <a16:creationId xmlns:a16="http://schemas.microsoft.com/office/drawing/2014/main" id="{7DCEF273-56CD-9A5B-4CA9-817E1E6DFBDA}"/>
              </a:ext>
            </a:extLst>
          </p:cNvPr>
          <p:cNvSpPr/>
          <p:nvPr/>
        </p:nvSpPr>
        <p:spPr>
          <a:xfrm>
            <a:off x="6091342" y="3227128"/>
            <a:ext cx="5753038" cy="954107"/>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3" name="Connecteur droit 52">
            <a:extLst>
              <a:ext uri="{FF2B5EF4-FFF2-40B4-BE49-F238E27FC236}">
                <a16:creationId xmlns:a16="http://schemas.microsoft.com/office/drawing/2014/main" id="{023B0D35-EC22-5053-BD11-B70CB46DBAD8}"/>
              </a:ext>
            </a:extLst>
          </p:cNvPr>
          <p:cNvCxnSpPr>
            <a:cxnSpLocks/>
          </p:cNvCxnSpPr>
          <p:nvPr/>
        </p:nvCxnSpPr>
        <p:spPr>
          <a:xfrm flipV="1">
            <a:off x="8986971" y="2010347"/>
            <a:ext cx="0" cy="23160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58" name="Rectangle : coins arrondis 57">
            <a:extLst>
              <a:ext uri="{FF2B5EF4-FFF2-40B4-BE49-F238E27FC236}">
                <a16:creationId xmlns:a16="http://schemas.microsoft.com/office/drawing/2014/main" id="{E074C969-0E25-0DC6-2BF5-E26ABF398D0E}"/>
              </a:ext>
            </a:extLst>
          </p:cNvPr>
          <p:cNvSpPr/>
          <p:nvPr/>
        </p:nvSpPr>
        <p:spPr>
          <a:xfrm>
            <a:off x="9271349" y="2395753"/>
            <a:ext cx="2573033" cy="583127"/>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 coins arrondis 64">
            <a:extLst>
              <a:ext uri="{FF2B5EF4-FFF2-40B4-BE49-F238E27FC236}">
                <a16:creationId xmlns:a16="http://schemas.microsoft.com/office/drawing/2014/main" id="{FE884D6A-2BF1-BB75-CA22-49AFA33D54BF}"/>
              </a:ext>
            </a:extLst>
          </p:cNvPr>
          <p:cNvSpPr/>
          <p:nvPr/>
        </p:nvSpPr>
        <p:spPr>
          <a:xfrm>
            <a:off x="6096000" y="4349495"/>
            <a:ext cx="5773123" cy="1216735"/>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Box 29">
            <a:extLst>
              <a:ext uri="{FF2B5EF4-FFF2-40B4-BE49-F238E27FC236}">
                <a16:creationId xmlns:a16="http://schemas.microsoft.com/office/drawing/2014/main" id="{E690CCB4-6205-7B57-A53A-17040EDB6C76}"/>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Korneva L. et al., ESOT Congress 2025 (Abstract 2414)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274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41649-5E1A-5219-B298-42C42FB4A54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105C35E-3677-8670-B9F3-17694E63A661}"/>
              </a:ext>
            </a:extLst>
          </p:cNvPr>
          <p:cNvSpPr>
            <a:spLocks noGrp="1"/>
          </p:cNvSpPr>
          <p:nvPr>
            <p:ph type="title"/>
          </p:nvPr>
        </p:nvSpPr>
        <p:spPr>
          <a:xfrm>
            <a:off x="341452" y="1084501"/>
            <a:ext cx="10969587" cy="402626"/>
          </a:xfrm>
        </p:spPr>
        <p:txBody>
          <a:bodyPr>
            <a:normAutofit fontScale="90000"/>
          </a:bodyPr>
          <a:lstStyle/>
          <a:p>
            <a:r>
              <a:rPr lang="en-US" dirty="0"/>
              <a:t>Levels of circulating </a:t>
            </a:r>
            <a:r>
              <a:rPr lang="en-US" dirty="0" err="1"/>
              <a:t>microvesicles</a:t>
            </a:r>
            <a:r>
              <a:rPr lang="en-US" dirty="0"/>
              <a:t> in patients with cardiac transplant rejection</a:t>
            </a:r>
            <a:br>
              <a:rPr lang="en-US" dirty="0"/>
            </a:br>
            <a:br>
              <a:rPr lang="en-US" dirty="0"/>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249B446-1289-74C6-5C08-C0B7B3E5FECB}"/>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180CF88-9266-9549-3DBF-EC4AEDE201F8}"/>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EEA48072-D943-2165-04F3-5D1C8BA60968}"/>
              </a:ext>
            </a:extLst>
          </p:cNvPr>
          <p:cNvGrpSpPr/>
          <p:nvPr/>
        </p:nvGrpSpPr>
        <p:grpSpPr>
          <a:xfrm>
            <a:off x="11575287" y="44389"/>
            <a:ext cx="525242" cy="509983"/>
            <a:chOff x="4213599" y="3634223"/>
            <a:chExt cx="485297" cy="471198"/>
          </a:xfrm>
        </p:grpSpPr>
        <p:sp>
          <p:nvSpPr>
            <p:cNvPr id="12" name="Ellipse 11">
              <a:hlinkClick r:id="rId3" action="ppaction://hlinksldjump"/>
              <a:extLst>
                <a:ext uri="{FF2B5EF4-FFF2-40B4-BE49-F238E27FC236}">
                  <a16:creationId xmlns:a16="http://schemas.microsoft.com/office/drawing/2014/main" id="{BDFC1C15-FD77-1AE7-3BF7-E87107278D0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86193FB2-861A-0002-CDB1-9C892DFDBBB9}"/>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Forme libre : forme 15">
              <a:extLst>
                <a:ext uri="{FF2B5EF4-FFF2-40B4-BE49-F238E27FC236}">
                  <a16:creationId xmlns:a16="http://schemas.microsoft.com/office/drawing/2014/main" id="{344214F9-B8D2-C25A-EF04-08BAF3FD26C9}"/>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BD18B79A-B61A-1686-6D52-33663E7FC2EA}"/>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Forme libre : forme 17">
              <a:extLst>
                <a:ext uri="{FF2B5EF4-FFF2-40B4-BE49-F238E27FC236}">
                  <a16:creationId xmlns:a16="http://schemas.microsoft.com/office/drawing/2014/main" id="{120B29F9-7CD1-932F-FCF1-9354F0B1541D}"/>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9" name="Rectangle 38">
            <a:hlinkClick r:id="rId3" action="ppaction://hlinksldjump"/>
            <a:extLst>
              <a:ext uri="{FF2B5EF4-FFF2-40B4-BE49-F238E27FC236}">
                <a16:creationId xmlns:a16="http://schemas.microsoft.com/office/drawing/2014/main" id="{80F8A75B-7B0D-609D-F661-42B090B7242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0322C8F3-98E8-99DB-1DB9-3D7FF7E57BFC}"/>
              </a:ext>
            </a:extLst>
          </p:cNvPr>
          <p:cNvSpPr txBox="1"/>
          <p:nvPr/>
        </p:nvSpPr>
        <p:spPr>
          <a:xfrm>
            <a:off x="248556" y="2797413"/>
            <a:ext cx="5206946" cy="3323987"/>
          </a:xfrm>
          <a:prstGeom prst="rect">
            <a:avLst/>
          </a:prstGeom>
          <a:noFill/>
        </p:spPr>
        <p:txBody>
          <a:bodyPr wrap="square">
            <a:spAutoFit/>
          </a:bodyPr>
          <a:lstStyle/>
          <a:p>
            <a:pPr algn="just"/>
            <a:r>
              <a:rPr lang="en-US" sz="1400" u="sng" dirty="0">
                <a:latin typeface="Arial" panose="020B0604020202020204" pitchFamily="34" charset="0"/>
                <a:cs typeface="Arial" panose="020B0604020202020204" pitchFamily="34" charset="0"/>
              </a:rPr>
              <a:t>Both groups did not differ significantly in</a:t>
            </a:r>
            <a:r>
              <a:rPr lang="en-US" sz="14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Age and sex</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Causes of heart failure and time of follow-up after heart transplantation</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Comorbidities</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Results of biochemical blood test parameters and transthoracic echocardiography</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Assessment of MVs positive for </a:t>
            </a:r>
            <a:r>
              <a:rPr lang="en-US" sz="1400" dirty="0" err="1">
                <a:latin typeface="Arial" panose="020B0604020202020204" pitchFamily="34" charset="0"/>
                <a:cs typeface="Arial" panose="020B0604020202020204" pitchFamily="34" charset="0"/>
              </a:rPr>
              <a:t>tetraspanin</a:t>
            </a:r>
            <a:r>
              <a:rPr lang="en-US" sz="1400" dirty="0">
                <a:latin typeface="Arial" panose="020B0604020202020204" pitchFamily="34" charset="0"/>
                <a:cs typeface="Arial" panose="020B0604020202020204" pitchFamily="34" charset="0"/>
              </a:rPr>
              <a:t>, platelet and endothelial markers:</a:t>
            </a:r>
          </a:p>
          <a:p>
            <a:endParaRPr lang="en-US" sz="1400" dirty="0">
              <a:latin typeface="Arial" panose="020B0604020202020204" pitchFamily="34" charset="0"/>
              <a:cs typeface="Arial" panose="020B0604020202020204" pitchFamily="34" charset="0"/>
            </a:endParaRPr>
          </a:p>
          <a:p>
            <a:r>
              <a:rPr lang="en-US" sz="1400" u="sng" dirty="0">
                <a:latin typeface="Arial" panose="020B0604020202020204" pitchFamily="34" charset="0"/>
                <a:cs typeface="Arial" panose="020B0604020202020204" pitchFamily="34" charset="0"/>
              </a:rPr>
              <a:t>CD90+ levels in MVs</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 Group 1 -&gt; </a:t>
            </a:r>
            <a:r>
              <a:rPr lang="en-US" sz="1400" dirty="0">
                <a:solidFill>
                  <a:srgbClr val="FF0000"/>
                </a:solidFill>
                <a:latin typeface="Arial" panose="020B0604020202020204" pitchFamily="34" charset="0"/>
                <a:cs typeface="Arial" panose="020B0604020202020204" pitchFamily="34" charset="0"/>
              </a:rPr>
              <a:t>2017.5</a:t>
            </a:r>
            <a:r>
              <a:rPr lang="en-US" sz="1400" dirty="0">
                <a:latin typeface="Arial" panose="020B0604020202020204" pitchFamily="34" charset="0"/>
                <a:cs typeface="Arial" panose="020B0604020202020204" pitchFamily="34" charset="0"/>
              </a:rPr>
              <a:t> [8.0; 14225.0] events/ml</a:t>
            </a:r>
          </a:p>
          <a:p>
            <a:r>
              <a:rPr lang="en-US" sz="1400" dirty="0">
                <a:latin typeface="Arial" panose="020B0604020202020204" pitchFamily="34" charset="0"/>
                <a:cs typeface="Arial" panose="020B0604020202020204" pitchFamily="34" charset="0"/>
              </a:rPr>
              <a:t>- Group 2 -&gt; </a:t>
            </a:r>
            <a:r>
              <a:rPr lang="en-US" sz="1400" dirty="0">
                <a:solidFill>
                  <a:srgbClr val="FF0000"/>
                </a:solidFill>
                <a:latin typeface="Arial" panose="020B0604020202020204" pitchFamily="34" charset="0"/>
                <a:cs typeface="Arial" panose="020B0604020202020204" pitchFamily="34" charset="0"/>
              </a:rPr>
              <a:t>3.4</a:t>
            </a:r>
            <a:r>
              <a:rPr lang="en-US" sz="1400" dirty="0">
                <a:latin typeface="Arial" panose="020B0604020202020204" pitchFamily="34" charset="0"/>
                <a:cs typeface="Arial" panose="020B0604020202020204" pitchFamily="34" charset="0"/>
              </a:rPr>
              <a:t> [0.5; 181.1] events/ml</a:t>
            </a:r>
          </a:p>
          <a:p>
            <a:r>
              <a:rPr lang="en-US" sz="1400" dirty="0">
                <a:latin typeface="Arial" panose="020B0604020202020204" pitchFamily="34" charset="0"/>
                <a:cs typeface="Arial" panose="020B0604020202020204" pitchFamily="34" charset="0"/>
              </a:rPr>
              <a:t>(p=0.009)</a:t>
            </a:r>
          </a:p>
        </p:txBody>
      </p:sp>
      <p:sp>
        <p:nvSpPr>
          <p:cNvPr id="23" name="ZoneTexte 22">
            <a:extLst>
              <a:ext uri="{FF2B5EF4-FFF2-40B4-BE49-F238E27FC236}">
                <a16:creationId xmlns:a16="http://schemas.microsoft.com/office/drawing/2014/main" id="{6E29DE99-FA65-A552-26C3-0EDD34C60267}"/>
              </a:ext>
            </a:extLst>
          </p:cNvPr>
          <p:cNvSpPr txBox="1"/>
          <p:nvPr/>
        </p:nvSpPr>
        <p:spPr>
          <a:xfrm>
            <a:off x="5979704" y="3308772"/>
            <a:ext cx="5512929" cy="1877437"/>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Conclusions</a:t>
            </a:r>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The molecular diagnostic system demonstrated robustness and reliability in identifying cardiac rejection events</a:t>
            </a:r>
          </a:p>
          <a:p>
            <a:pPr algn="just"/>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This system can complement standard pathology, reduce diagnostic uncertainty, and serve as a practical companion tool in the clinical management of heart transplant patients</a:t>
            </a:r>
            <a:endParaRPr lang="fr-FR" sz="1400" dirty="0"/>
          </a:p>
        </p:txBody>
      </p:sp>
      <p:sp>
        <p:nvSpPr>
          <p:cNvPr id="6" name="ZoneTexte 5">
            <a:extLst>
              <a:ext uri="{FF2B5EF4-FFF2-40B4-BE49-F238E27FC236}">
                <a16:creationId xmlns:a16="http://schemas.microsoft.com/office/drawing/2014/main" id="{FCAAEA96-ED32-238B-8072-144FF9A6090B}"/>
              </a:ext>
            </a:extLst>
          </p:cNvPr>
          <p:cNvSpPr txBox="1"/>
          <p:nvPr/>
        </p:nvSpPr>
        <p:spPr>
          <a:xfrm>
            <a:off x="259805" y="1035853"/>
            <a:ext cx="116222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Results</a:t>
            </a:r>
            <a:endParaRPr lang="fr-FR" b="1"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998130D7-2AEE-F9AB-7E8C-F65DA1266BDD}"/>
              </a:ext>
            </a:extLst>
          </p:cNvPr>
          <p:cNvSpPr txBox="1"/>
          <p:nvPr/>
        </p:nvSpPr>
        <p:spPr>
          <a:xfrm>
            <a:off x="248556" y="1499022"/>
            <a:ext cx="194491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Group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47±12-year-old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1429 [726;1967] days after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HTx</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p&gt;0.05</a:t>
            </a:r>
          </a:p>
        </p:txBody>
      </p:sp>
      <p:sp>
        <p:nvSpPr>
          <p:cNvPr id="19" name="Rectangle : coins arrondis 18">
            <a:extLst>
              <a:ext uri="{FF2B5EF4-FFF2-40B4-BE49-F238E27FC236}">
                <a16:creationId xmlns:a16="http://schemas.microsoft.com/office/drawing/2014/main" id="{3AB8B43D-0F16-1FF3-7BE1-0B68CA99B1AE}"/>
              </a:ext>
            </a:extLst>
          </p:cNvPr>
          <p:cNvSpPr/>
          <p:nvPr/>
        </p:nvSpPr>
        <p:spPr>
          <a:xfrm>
            <a:off x="259805" y="1519061"/>
            <a:ext cx="2016035" cy="908389"/>
          </a:xfrm>
          <a:prstGeom prst="roundRect">
            <a:avLst>
              <a:gd name="adj" fmla="val 21027"/>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D771321B-561E-A783-24EA-2F9781B5A672}"/>
              </a:ext>
            </a:extLst>
          </p:cNvPr>
          <p:cNvSpPr/>
          <p:nvPr/>
        </p:nvSpPr>
        <p:spPr>
          <a:xfrm>
            <a:off x="3374571" y="1529190"/>
            <a:ext cx="2016035" cy="908389"/>
          </a:xfrm>
          <a:prstGeom prst="roundRect">
            <a:avLst>
              <a:gd name="adj" fmla="val 21027"/>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98FA4245-6A66-4132-1285-61BB23895838}"/>
              </a:ext>
            </a:extLst>
          </p:cNvPr>
          <p:cNvSpPr txBox="1"/>
          <p:nvPr/>
        </p:nvSpPr>
        <p:spPr>
          <a:xfrm>
            <a:off x="3556167" y="1495692"/>
            <a:ext cx="1652842" cy="954107"/>
          </a:xfrm>
          <a:prstGeom prst="rect">
            <a:avLst/>
          </a:prstGeom>
          <a:noFill/>
        </p:spPr>
        <p:txBody>
          <a:bodyPr wrap="square">
            <a:spAutoFit/>
          </a:bodyPr>
          <a:lstStyle/>
          <a:p>
            <a:pPr algn="ctr"/>
            <a:r>
              <a:rPr kumimoji="0" lang="en-US" sz="1400" b="0" i="0" u="sng"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Group №2 </a:t>
            </a:r>
          </a:p>
          <a:p>
            <a:pPr algn="ctr"/>
            <a:r>
              <a:rPr kumimoji="0" lang="en-US"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53±11-year-old 1651 [604; 2418] days after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cs typeface="Arial" panose="020B0604020202020204" pitchFamily="34" charset="0"/>
              </a:rPr>
              <a:t>HTx</a:t>
            </a:r>
            <a:endParaRPr lang="fr-FR" sz="14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9F724ED7-2B65-A42C-8913-6DBCF9628A15}"/>
              </a:ext>
            </a:extLst>
          </p:cNvPr>
          <p:cNvSpPr txBox="1"/>
          <p:nvPr/>
        </p:nvSpPr>
        <p:spPr>
          <a:xfrm>
            <a:off x="5979706" y="1118125"/>
            <a:ext cx="5512930" cy="1384995"/>
          </a:xfrm>
          <a:prstGeom prst="rect">
            <a:avLst/>
          </a:prstGeom>
          <a:noFill/>
        </p:spPr>
        <p:txBody>
          <a:bodyPr wrap="square">
            <a:spAutoFit/>
          </a:bodyPr>
          <a:lstStyle/>
          <a:p>
            <a:pPr marL="285750" indent="-285750" algn="just">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Long-term after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HTx</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high levels of CD90+ MVs in the peripheral blood of heart recipients are associated with the absence of allograft rejection</a:t>
            </a:r>
          </a:p>
          <a:p>
            <a:pPr marL="285750" indent="-285750" algn="just">
              <a:buFont typeface="Arial" panose="020B0604020202020204" pitchFamily="34" charset="0"/>
              <a:buChar char="•"/>
            </a:pPr>
            <a:endParaRPr lang="en-US" sz="1400" dirty="0">
              <a:solidFill>
                <a:srgbClr val="14003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level of CD90+ MVs may be a potential marker for non-invasive assessment of acute heart transplant rejection</a:t>
            </a:r>
            <a:endParaRPr lang="fr-FR" dirty="0"/>
          </a:p>
        </p:txBody>
      </p:sp>
      <p:sp>
        <p:nvSpPr>
          <p:cNvPr id="3" name="TextBox 29">
            <a:extLst>
              <a:ext uri="{FF2B5EF4-FFF2-40B4-BE49-F238E27FC236}">
                <a16:creationId xmlns:a16="http://schemas.microsoft.com/office/drawing/2014/main" id="{A2B8A069-AD3B-8353-4416-9C6878AF56F5}"/>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Korneva L. et al., ESOT Congress 2025 (Abstract 2414)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8554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ED5FD-C7F1-79F5-D283-E3945AC492BF}"/>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C6A3759-068D-99C4-D2F5-1B9E714766F8}"/>
              </a:ext>
            </a:extLst>
          </p:cNvPr>
          <p:cNvSpPr>
            <a:spLocks noGrp="1"/>
          </p:cNvSpPr>
          <p:nvPr>
            <p:ph type="title"/>
          </p:nvPr>
        </p:nvSpPr>
        <p:spPr>
          <a:xfrm>
            <a:off x="394379" y="776551"/>
            <a:ext cx="10969587" cy="402626"/>
          </a:xfrm>
        </p:spPr>
        <p:txBody>
          <a:bodyPr>
            <a:normAutofit fontScale="90000"/>
          </a:bodyPr>
          <a:lstStyle/>
          <a:p>
            <a:r>
              <a:rPr lang="en-US" dirty="0"/>
              <a:t>Molecular diagnostic classification of heart allograft rejection: a calibrated and validated system</a:t>
            </a:r>
            <a:br>
              <a:rPr lang="en-US" dirty="0"/>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6915075-EF4D-49A6-6C4E-BE1EC9676069}"/>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34B0097-8DE2-558C-4184-E09563132A40}"/>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19F5AA9F-1071-947B-C8EA-C3F2A82B8270}"/>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94D09F41-E3F6-EA70-7A8F-5BE3CA392CE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0A30FC4-ED5D-7FE6-2107-E917D4F79534}"/>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275B5F8C-A7B3-1D21-45C5-9F8BC94F229D}"/>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4353A78F-95BB-7BCB-7EF4-3755C273BEE5}"/>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Forme libre : forme 17">
              <a:extLst>
                <a:ext uri="{FF2B5EF4-FFF2-40B4-BE49-F238E27FC236}">
                  <a16:creationId xmlns:a16="http://schemas.microsoft.com/office/drawing/2014/main" id="{8BC0BCA0-59B2-3590-C5FF-5A3F64CA6C3F}"/>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8" name="Rectangle 17">
            <a:hlinkClick r:id="rId3" action="ppaction://hlinksldjump"/>
            <a:extLst>
              <a:ext uri="{FF2B5EF4-FFF2-40B4-BE49-F238E27FC236}">
                <a16:creationId xmlns:a16="http://schemas.microsoft.com/office/drawing/2014/main" id="{DA44321E-664B-7F8B-38DC-640DCFAECCE9}"/>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1811CF24-D7B0-E62D-440A-5331C3FFA7F2}"/>
              </a:ext>
            </a:extLst>
          </p:cNvPr>
          <p:cNvSpPr txBox="1"/>
          <p:nvPr/>
        </p:nvSpPr>
        <p:spPr>
          <a:xfrm>
            <a:off x="222814" y="1006107"/>
            <a:ext cx="5777021" cy="2139047"/>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Background</a:t>
            </a:r>
          </a:p>
          <a:p>
            <a:pPr algn="just"/>
            <a:endParaRPr lang="en-US" sz="11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500" dirty="0">
                <a:latin typeface="Arial" panose="020B0604020202020204" pitchFamily="34" charset="0"/>
                <a:cs typeface="Arial" panose="020B0604020202020204" pitchFamily="34" charset="0"/>
              </a:rPr>
              <a:t>Endomyocardial biopsies (EMB) gene expression profiling is a promising companion tool for rejection diagnosis</a:t>
            </a:r>
          </a:p>
          <a:p>
            <a:pPr marL="285750" indent="-285750" algn="just">
              <a:buFont typeface="Arial" panose="020B0604020202020204" pitchFamily="34" charset="0"/>
              <a:buChar char="•"/>
            </a:pPr>
            <a:r>
              <a:rPr lang="en-US" sz="1500" dirty="0">
                <a:latin typeface="Arial" panose="020B0604020202020204" pitchFamily="34" charset="0"/>
                <a:cs typeface="Arial" panose="020B0604020202020204" pitchFamily="34" charset="0"/>
              </a:rPr>
              <a:t>However, novel molecular diagnostic systems need to be properly tested and validated to support diagnosis post heart transplantation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38E79C5A-A9F9-8595-3984-4DAC51D72985}"/>
              </a:ext>
            </a:extLst>
          </p:cNvPr>
          <p:cNvSpPr txBox="1"/>
          <p:nvPr/>
        </p:nvSpPr>
        <p:spPr>
          <a:xfrm>
            <a:off x="6559954" y="1170342"/>
            <a:ext cx="609407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Results</a:t>
            </a:r>
            <a:endParaRPr lang="fr-FR" dirty="0"/>
          </a:p>
        </p:txBody>
      </p:sp>
      <p:sp>
        <p:nvSpPr>
          <p:cNvPr id="27" name="ZoneTexte 26">
            <a:extLst>
              <a:ext uri="{FF2B5EF4-FFF2-40B4-BE49-F238E27FC236}">
                <a16:creationId xmlns:a16="http://schemas.microsoft.com/office/drawing/2014/main" id="{F7FCAC8D-4D6F-BBD2-6E0D-D632C0B0C258}"/>
              </a:ext>
            </a:extLst>
          </p:cNvPr>
          <p:cNvSpPr txBox="1"/>
          <p:nvPr/>
        </p:nvSpPr>
        <p:spPr>
          <a:xfrm>
            <a:off x="6587503" y="1713012"/>
            <a:ext cx="5181865" cy="3785652"/>
          </a:xfrm>
          <a:prstGeom prst="rect">
            <a:avLst/>
          </a:prstGeom>
          <a:noFill/>
          <a:ln>
            <a:noFill/>
          </a:ln>
        </p:spPr>
        <p:txBody>
          <a:bodyPr wrap="square">
            <a:spAutoFit/>
          </a:bodyPr>
          <a:lstStyle/>
          <a:p>
            <a:pPr algn="just"/>
            <a:r>
              <a:rPr lang="en-US" sz="1500" dirty="0">
                <a:latin typeface="Arial" panose="020B0604020202020204" pitchFamily="34" charset="0"/>
                <a:cs typeface="Arial" panose="020B0604020202020204" pitchFamily="34" charset="0"/>
              </a:rPr>
              <a:t>In the validation cohort (n=116), the molecular classifiers demonstrated strong diagnostic performance:</a:t>
            </a:r>
          </a:p>
          <a:p>
            <a:pPr algn="just"/>
            <a:endParaRPr lang="en-US" sz="15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500" dirty="0">
                <a:latin typeface="Arial" panose="020B0604020202020204" pitchFamily="34" charset="0"/>
                <a:cs typeface="Arial" panose="020B0604020202020204" pitchFamily="34" charset="0"/>
              </a:rPr>
              <a:t>AMR detection achieved </a:t>
            </a:r>
            <a:r>
              <a:rPr lang="en-US" sz="1500" dirty="0">
                <a:solidFill>
                  <a:srgbClr val="FF0000"/>
                </a:solidFill>
                <a:latin typeface="Arial" panose="020B0604020202020204" pitchFamily="34" charset="0"/>
                <a:cs typeface="Arial" panose="020B0604020202020204" pitchFamily="34" charset="0"/>
              </a:rPr>
              <a:t>81.89%</a:t>
            </a:r>
            <a:r>
              <a:rPr lang="en-US" sz="1500" dirty="0">
                <a:latin typeface="Arial" panose="020B0604020202020204" pitchFamily="34" charset="0"/>
                <a:cs typeface="Arial" panose="020B0604020202020204" pitchFamily="34" charset="0"/>
              </a:rPr>
              <a:t> accuracy </a:t>
            </a:r>
          </a:p>
          <a:p>
            <a:pPr algn="just"/>
            <a:r>
              <a:rPr lang="en-US" sz="1500" dirty="0">
                <a:latin typeface="Arial" panose="020B0604020202020204" pitchFamily="34" charset="0"/>
                <a:cs typeface="Arial" panose="020B0604020202020204" pitchFamily="34" charset="0"/>
              </a:rPr>
              <a:t>(ROC-AUC=0.831, Brier score=0.143, F1 score=0.70)</a:t>
            </a:r>
          </a:p>
          <a:p>
            <a:pPr marL="285750" indent="-285750" algn="just">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500" dirty="0">
                <a:latin typeface="Arial" panose="020B0604020202020204" pitchFamily="34" charset="0"/>
                <a:cs typeface="Arial" panose="020B0604020202020204" pitchFamily="34" charset="0"/>
              </a:rPr>
              <a:t>ACR detection achieved </a:t>
            </a:r>
            <a:r>
              <a:rPr lang="en-US" sz="1500" dirty="0">
                <a:solidFill>
                  <a:srgbClr val="FF0000"/>
                </a:solidFill>
                <a:latin typeface="Arial" panose="020B0604020202020204" pitchFamily="34" charset="0"/>
                <a:cs typeface="Arial" panose="020B0604020202020204" pitchFamily="34" charset="0"/>
              </a:rPr>
              <a:t>77.58%</a:t>
            </a:r>
            <a:r>
              <a:rPr lang="en-US" sz="1500" dirty="0">
                <a:latin typeface="Arial" panose="020B0604020202020204" pitchFamily="34" charset="0"/>
                <a:cs typeface="Arial" panose="020B0604020202020204" pitchFamily="34" charset="0"/>
              </a:rPr>
              <a:t> accuracy </a:t>
            </a:r>
          </a:p>
          <a:p>
            <a:pPr algn="just"/>
            <a:r>
              <a:rPr lang="en-US" sz="1500" dirty="0">
                <a:latin typeface="Arial" panose="020B0604020202020204" pitchFamily="34" charset="0"/>
                <a:cs typeface="Arial" panose="020B0604020202020204" pitchFamily="34" charset="0"/>
              </a:rPr>
              <a:t>(ROC AUC=0.812, Brier score=0.176, F1 score=0.76)</a:t>
            </a:r>
          </a:p>
          <a:p>
            <a:pPr marL="285750" indent="-285750" algn="just">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algn="just"/>
            <a:r>
              <a:rPr lang="en-US" sz="1500" dirty="0">
                <a:latin typeface="Arial" panose="020B0604020202020204" pitchFamily="34" charset="0"/>
                <a:cs typeface="Arial" panose="020B0604020202020204" pitchFamily="34" charset="0"/>
              </a:rPr>
              <a:t>Models’ stabilization was reached around 400 samples, confirming sufficient statistical power for reliable predictions</a:t>
            </a:r>
          </a:p>
          <a:p>
            <a:pPr algn="just"/>
            <a:endParaRPr lang="en-US" sz="1500" dirty="0">
              <a:latin typeface="Arial" panose="020B0604020202020204" pitchFamily="34" charset="0"/>
              <a:cs typeface="Arial" panose="020B0604020202020204" pitchFamily="34" charset="0"/>
            </a:endParaRPr>
          </a:p>
          <a:p>
            <a:pPr algn="just"/>
            <a:r>
              <a:rPr lang="en-US" sz="1500" dirty="0">
                <a:latin typeface="Arial" panose="020B0604020202020204" pitchFamily="34" charset="0"/>
                <a:cs typeface="Arial" panose="020B0604020202020204" pitchFamily="34" charset="0"/>
              </a:rPr>
              <a:t>Calibration curves resulted adequate for AMR and ACR models sets, reflecting the reliability of the probabilistic predictions (see Figure next slide)</a:t>
            </a:r>
            <a:endParaRPr lang="fr-FR" sz="1500" dirty="0">
              <a:latin typeface="Arial" panose="020B0604020202020204" pitchFamily="34" charset="0"/>
              <a:cs typeface="Arial" panose="020B0604020202020204" pitchFamily="34" charset="0"/>
            </a:endParaRPr>
          </a:p>
        </p:txBody>
      </p:sp>
      <p:sp>
        <p:nvSpPr>
          <p:cNvPr id="28" name="Rectangle : coins arrondis 27">
            <a:extLst>
              <a:ext uri="{FF2B5EF4-FFF2-40B4-BE49-F238E27FC236}">
                <a16:creationId xmlns:a16="http://schemas.microsoft.com/office/drawing/2014/main" id="{DCC98222-BA5E-B54C-6CB3-32919F0BF3C3}"/>
              </a:ext>
            </a:extLst>
          </p:cNvPr>
          <p:cNvSpPr/>
          <p:nvPr/>
        </p:nvSpPr>
        <p:spPr>
          <a:xfrm>
            <a:off x="340615" y="3065612"/>
            <a:ext cx="5623303" cy="1370502"/>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C2BE1B8B-99EC-90D8-0858-B37367BFDA48}"/>
              </a:ext>
            </a:extLst>
          </p:cNvPr>
          <p:cNvSpPr/>
          <p:nvPr/>
        </p:nvSpPr>
        <p:spPr>
          <a:xfrm>
            <a:off x="340614" y="5319894"/>
            <a:ext cx="5623305" cy="489594"/>
          </a:xfrm>
          <a:prstGeom prst="roundRect">
            <a:avLst>
              <a:gd name="adj" fmla="val 22292"/>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ECD49578-0B66-1625-F993-1B4B21ADD271}"/>
              </a:ext>
            </a:extLst>
          </p:cNvPr>
          <p:cNvSpPr/>
          <p:nvPr/>
        </p:nvSpPr>
        <p:spPr>
          <a:xfrm>
            <a:off x="340616" y="4620768"/>
            <a:ext cx="5623303" cy="544952"/>
          </a:xfrm>
          <a:prstGeom prst="roundRect">
            <a:avLst>
              <a:gd name="adj" fmla="val 21027"/>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43CE1CFA-95AA-5F8D-D741-66F49806E010}"/>
              </a:ext>
            </a:extLst>
          </p:cNvPr>
          <p:cNvSpPr/>
          <p:nvPr/>
        </p:nvSpPr>
        <p:spPr>
          <a:xfrm>
            <a:off x="340615" y="6005814"/>
            <a:ext cx="5623304" cy="489594"/>
          </a:xfrm>
          <a:prstGeom prst="roundRect">
            <a:avLst>
              <a:gd name="adj" fmla="val 21027"/>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B025A735-2B41-DE4D-92F9-E03F8C11C0D8}"/>
              </a:ext>
            </a:extLst>
          </p:cNvPr>
          <p:cNvSpPr txBox="1"/>
          <p:nvPr/>
        </p:nvSpPr>
        <p:spPr>
          <a:xfrm>
            <a:off x="234390" y="2705869"/>
            <a:ext cx="63255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0" name="ZoneTexte 39">
            <a:extLst>
              <a:ext uri="{FF2B5EF4-FFF2-40B4-BE49-F238E27FC236}">
                <a16:creationId xmlns:a16="http://schemas.microsoft.com/office/drawing/2014/main" id="{C773C40C-4E9B-E391-1CAB-2DCEE16E5745}"/>
              </a:ext>
            </a:extLst>
          </p:cNvPr>
          <p:cNvSpPr txBox="1"/>
          <p:nvPr/>
        </p:nvSpPr>
        <p:spPr>
          <a:xfrm>
            <a:off x="368163" y="5281693"/>
            <a:ext cx="5087757" cy="58477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Models’ calibration was optimized, and discrepancies analyzed in derivation and validation set</a:t>
            </a:r>
            <a:r>
              <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72" name="ZoneTexte 71">
            <a:extLst>
              <a:ext uri="{FF2B5EF4-FFF2-40B4-BE49-F238E27FC236}">
                <a16:creationId xmlns:a16="http://schemas.microsoft.com/office/drawing/2014/main" id="{A5BA70C2-10A1-A5A3-B471-4C1966C0D98B}"/>
              </a:ext>
            </a:extLst>
          </p:cNvPr>
          <p:cNvSpPr txBox="1"/>
          <p:nvPr/>
        </p:nvSpPr>
        <p:spPr>
          <a:xfrm>
            <a:off x="340616" y="3063372"/>
            <a:ext cx="542270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Multicenter, retrospective study (NCT06436027)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n=591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FFPE-EMBs between 2011 and 2021 representative               of the landscape of rejection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n=188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antibody mediated rejection-AMR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n=289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acute cellular rejection-ACR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n=114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non-rejection</a:t>
            </a:r>
          </a:p>
        </p:txBody>
      </p:sp>
      <p:sp>
        <p:nvSpPr>
          <p:cNvPr id="108" name="ZoneTexte 107">
            <a:extLst>
              <a:ext uri="{FF2B5EF4-FFF2-40B4-BE49-F238E27FC236}">
                <a16:creationId xmlns:a16="http://schemas.microsoft.com/office/drawing/2014/main" id="{0E7CCACC-55AF-A1FB-9103-A21F6D06B3BD}"/>
              </a:ext>
            </a:extLst>
          </p:cNvPr>
          <p:cNvSpPr txBox="1"/>
          <p:nvPr/>
        </p:nvSpPr>
        <p:spPr>
          <a:xfrm>
            <a:off x="436881" y="5756744"/>
            <a:ext cx="5087756" cy="73866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Tissue gene expression analyzed using the consensus Banff Human Organ Transplant gene panel</a:t>
            </a:r>
          </a:p>
        </p:txBody>
      </p:sp>
      <p:sp>
        <p:nvSpPr>
          <p:cNvPr id="10" name="ZoneTexte 9">
            <a:extLst>
              <a:ext uri="{FF2B5EF4-FFF2-40B4-BE49-F238E27FC236}">
                <a16:creationId xmlns:a16="http://schemas.microsoft.com/office/drawing/2014/main" id="{06A6ACB3-E3C5-6C79-3083-C70A00960A69}"/>
              </a:ext>
            </a:extLst>
          </p:cNvPr>
          <p:cNvSpPr txBox="1"/>
          <p:nvPr/>
        </p:nvSpPr>
        <p:spPr>
          <a:xfrm>
            <a:off x="436880" y="4631634"/>
            <a:ext cx="5527039" cy="523220"/>
          </a:xfrm>
          <a:prstGeom prst="rect">
            <a:avLst/>
          </a:prstGeom>
          <a:noFill/>
        </p:spPr>
        <p:txBody>
          <a:bodyPr wrap="square">
            <a:spAutoFit/>
          </a:bodyPr>
          <a:lstStyle/>
          <a:p>
            <a:pPr marL="285750" indent="-285750">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Molecular classifiers for AMR and ACR built using a supervised model, assessing thoroughly the performance</a:t>
            </a:r>
            <a:endParaRPr lang="fr-FR" dirty="0"/>
          </a:p>
        </p:txBody>
      </p:sp>
      <p:cxnSp>
        <p:nvCxnSpPr>
          <p:cNvPr id="13" name="Connecteur droit 12">
            <a:extLst>
              <a:ext uri="{FF2B5EF4-FFF2-40B4-BE49-F238E27FC236}">
                <a16:creationId xmlns:a16="http://schemas.microsoft.com/office/drawing/2014/main" id="{A4D28F42-6D86-CA54-1E74-B98AB6EDFF35}"/>
              </a:ext>
            </a:extLst>
          </p:cNvPr>
          <p:cNvCxnSpPr>
            <a:cxnSpLocks/>
          </p:cNvCxnSpPr>
          <p:nvPr/>
        </p:nvCxnSpPr>
        <p:spPr>
          <a:xfrm flipH="1" flipV="1">
            <a:off x="3152265" y="4446980"/>
            <a:ext cx="1" cy="17246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25FE656-3801-505E-BE9C-D9E10CCA9469}"/>
              </a:ext>
            </a:extLst>
          </p:cNvPr>
          <p:cNvCxnSpPr>
            <a:cxnSpLocks/>
          </p:cNvCxnSpPr>
          <p:nvPr/>
        </p:nvCxnSpPr>
        <p:spPr>
          <a:xfrm flipH="1" flipV="1">
            <a:off x="3152264" y="5162515"/>
            <a:ext cx="1" cy="17246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8EEE32F9-717D-3FC4-FEC4-4BE9F5EE08E3}"/>
              </a:ext>
            </a:extLst>
          </p:cNvPr>
          <p:cNvCxnSpPr>
            <a:cxnSpLocks/>
          </p:cNvCxnSpPr>
          <p:nvPr/>
        </p:nvCxnSpPr>
        <p:spPr>
          <a:xfrm flipH="1" flipV="1">
            <a:off x="3157113" y="5829098"/>
            <a:ext cx="1" cy="17246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pic>
        <p:nvPicPr>
          <p:cNvPr id="22" name="Graphic 12" descr="Users with solid fill">
            <a:extLst>
              <a:ext uri="{FF2B5EF4-FFF2-40B4-BE49-F238E27FC236}">
                <a16:creationId xmlns:a16="http://schemas.microsoft.com/office/drawing/2014/main" id="{EC625088-C1B5-34F2-2418-60027D1A28E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2759" y="3247535"/>
            <a:ext cx="310087" cy="310087"/>
          </a:xfrm>
          <a:prstGeom prst="rect">
            <a:avLst/>
          </a:prstGeom>
        </p:spPr>
      </p:pic>
      <p:sp>
        <p:nvSpPr>
          <p:cNvPr id="3" name="TextBox 29">
            <a:extLst>
              <a:ext uri="{FF2B5EF4-FFF2-40B4-BE49-F238E27FC236}">
                <a16:creationId xmlns:a16="http://schemas.microsoft.com/office/drawing/2014/main" id="{6E347C39-5586-176C-1F29-5E4AC3C9A3E9}"/>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Giarraputo A. et al., ESOT Congress 2025 (Abstract 1671)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492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9AF59-4C8C-6593-7DE7-4B5586448BD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C85759FD-F589-4A51-C610-08CB33ADA0F9}"/>
              </a:ext>
            </a:extLst>
          </p:cNvPr>
          <p:cNvSpPr>
            <a:spLocks noGrp="1"/>
          </p:cNvSpPr>
          <p:nvPr>
            <p:ph type="title"/>
          </p:nvPr>
        </p:nvSpPr>
        <p:spPr>
          <a:xfrm>
            <a:off x="394379" y="776551"/>
            <a:ext cx="10969587" cy="402626"/>
          </a:xfrm>
        </p:spPr>
        <p:txBody>
          <a:bodyPr>
            <a:normAutofit fontScale="90000"/>
          </a:bodyPr>
          <a:lstStyle/>
          <a:p>
            <a:r>
              <a:rPr lang="en-US" dirty="0"/>
              <a:t>Molecular diagnostic classification of heart allograft rejection: a calibrated and validated system</a:t>
            </a:r>
            <a:br>
              <a:rPr lang="en-US" dirty="0"/>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062624F-D772-A3EE-0C2A-D7A814ACF8D3}"/>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9B9361C-2560-731B-A8B1-B413DD64BE40}"/>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DDAF05DD-0A9A-B265-D4C5-D823D7D0FE47}"/>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9133F8C6-A89B-61FA-9F1D-408E1195623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AC7D4791-C45A-0512-9E54-AD7D169978C7}"/>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0B69668C-52D2-8929-B1F1-263BEE60FB3D}"/>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FEFFB77B-E8C4-5032-FC91-97B7D713000E}"/>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Forme libre : forme 17">
              <a:extLst>
                <a:ext uri="{FF2B5EF4-FFF2-40B4-BE49-F238E27FC236}">
                  <a16:creationId xmlns:a16="http://schemas.microsoft.com/office/drawing/2014/main" id="{F6D31F02-1566-D4DF-4268-380032163890}"/>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8" name="Rectangle 17">
            <a:hlinkClick r:id="rId3" action="ppaction://hlinksldjump"/>
            <a:extLst>
              <a:ext uri="{FF2B5EF4-FFF2-40B4-BE49-F238E27FC236}">
                <a16:creationId xmlns:a16="http://schemas.microsoft.com/office/drawing/2014/main" id="{E9BDDEBE-A026-B6DC-DA16-47AE4CCF6F97}"/>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1394FF7D-087E-C842-8661-C9901BFAEAC4}"/>
              </a:ext>
            </a:extLst>
          </p:cNvPr>
          <p:cNvSpPr txBox="1"/>
          <p:nvPr/>
        </p:nvSpPr>
        <p:spPr>
          <a:xfrm>
            <a:off x="64953" y="4746183"/>
            <a:ext cx="5535344" cy="1692771"/>
          </a:xfrm>
          <a:prstGeom prst="rect">
            <a:avLst/>
          </a:prstGeom>
          <a:noFill/>
        </p:spPr>
        <p:txBody>
          <a:bodyPr wrap="square">
            <a:spAutoFit/>
          </a:bodyPr>
          <a:lstStyle/>
          <a:p>
            <a:pPr marL="171450" indent="-171450" algn="just">
              <a:buFont typeface="Arial" panose="020B0604020202020204" pitchFamily="34" charset="0"/>
              <a:buChar char="•"/>
            </a:pPr>
            <a:r>
              <a:rPr lang="en-US" sz="1300" dirty="0">
                <a:latin typeface="Arial" panose="020B0604020202020204" pitchFamily="34" charset="0"/>
                <a:cs typeface="Arial" panose="020B0604020202020204" pitchFamily="34" charset="0"/>
              </a:rPr>
              <a:t>In the derivation cohort, the predicted probabilities closely followed the ideal trend for both rejection-specifics models, indicating minimal bias</a:t>
            </a:r>
          </a:p>
          <a:p>
            <a:pPr marL="171450" indent="-171450" algn="just">
              <a:buFont typeface="Arial" panose="020B0604020202020204" pitchFamily="34" charset="0"/>
              <a:buChar char="•"/>
            </a:pPr>
            <a:r>
              <a:rPr lang="en-US" sz="1300" dirty="0">
                <a:latin typeface="Arial" panose="020B0604020202020204" pitchFamily="34" charset="0"/>
                <a:cs typeface="Arial" panose="020B0604020202020204" pitchFamily="34" charset="0"/>
              </a:rPr>
              <a:t>In the validation cohort, mean absolute error=0.031 for the AMR model and 0.014 for the ACR model respectively, suggesting excellent calibration</a:t>
            </a:r>
          </a:p>
          <a:p>
            <a:pPr marL="171450" indent="-171450" algn="just">
              <a:buFont typeface="Arial" panose="020B0604020202020204" pitchFamily="34" charset="0"/>
              <a:buChar char="•"/>
            </a:pPr>
            <a:r>
              <a:rPr lang="en-US" sz="1300" dirty="0">
                <a:latin typeface="Arial" panose="020B0604020202020204" pitchFamily="34" charset="0"/>
                <a:cs typeface="Arial" panose="020B0604020202020204" pitchFamily="34" charset="0"/>
              </a:rPr>
              <a:t>Minor deviations from the ideal line were observed at sub-clinical probability levels. Overall, the calibration curves support the reliability of the models for predicting rejection events in both cohorts</a:t>
            </a:r>
            <a:endParaRPr lang="fr-FR" sz="1300" dirty="0">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59335540-62D1-4951-5EF9-F301CBCCDE44}"/>
              </a:ext>
            </a:extLst>
          </p:cNvPr>
          <p:cNvSpPr txBox="1"/>
          <p:nvPr/>
        </p:nvSpPr>
        <p:spPr>
          <a:xfrm>
            <a:off x="6095999" y="4534651"/>
            <a:ext cx="5773123" cy="1554272"/>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Conclusions</a:t>
            </a:r>
            <a:endParaRPr lang="en-US" sz="1200" b="1" dirty="0">
              <a:latin typeface="Arial" panose="020B0604020202020204" pitchFamily="34" charset="0"/>
              <a:cs typeface="Arial" panose="020B0604020202020204" pitchFamily="34" charset="0"/>
            </a:endParaRPr>
          </a:p>
          <a:p>
            <a:pPr algn="just"/>
            <a:endParaRPr lang="en-US" sz="1050" b="1"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300" dirty="0">
                <a:latin typeface="Arial" panose="020B0604020202020204" pitchFamily="34" charset="0"/>
                <a:cs typeface="Arial" panose="020B0604020202020204" pitchFamily="34" charset="0"/>
              </a:rPr>
              <a:t>The molecular diagnostic system demonstrated robustness and reliability in identifying cardiac rejection events</a:t>
            </a:r>
          </a:p>
          <a:p>
            <a:pPr marL="171450" indent="-171450" algn="just">
              <a:buFont typeface="Arial" panose="020B0604020202020204" pitchFamily="34" charset="0"/>
              <a:buChar char="•"/>
            </a:pPr>
            <a:r>
              <a:rPr lang="en-US" sz="1300" dirty="0">
                <a:latin typeface="Arial" panose="020B0604020202020204" pitchFamily="34" charset="0"/>
                <a:cs typeface="Arial" panose="020B0604020202020204" pitchFamily="34" charset="0"/>
              </a:rPr>
              <a:t>This system can complement standard pathology, reduce diagnostic uncertainty, and serve as a practical companion tool in the clinical management of heart transplant patients</a:t>
            </a:r>
            <a:endParaRPr lang="fr-FR" sz="130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29783550-D2D4-2E9F-A5E8-0E26880F90B9}"/>
              </a:ext>
            </a:extLst>
          </p:cNvPr>
          <p:cNvSpPr txBox="1"/>
          <p:nvPr/>
        </p:nvSpPr>
        <p:spPr>
          <a:xfrm>
            <a:off x="1004431" y="1032915"/>
            <a:ext cx="4829890" cy="215444"/>
          </a:xfrm>
          <a:prstGeom prst="rect">
            <a:avLst/>
          </a:prstGeom>
          <a:noFill/>
        </p:spPr>
        <p:txBody>
          <a:bodyPr wrap="square">
            <a:spAutoFit/>
          </a:bodyPr>
          <a:lstStyle/>
          <a:p>
            <a:r>
              <a:rPr lang="en-US" sz="800" b="1" dirty="0">
                <a:latin typeface="Arial" panose="020B0604020202020204" pitchFamily="34" charset="0"/>
                <a:cs typeface="Arial" panose="020B0604020202020204" pitchFamily="34" charset="0"/>
              </a:rPr>
              <a:t>AMR model ROC-AUC (Derivative cohort)</a:t>
            </a:r>
            <a:endParaRPr lang="fr-FR" sz="800" b="1" dirty="0"/>
          </a:p>
        </p:txBody>
      </p:sp>
      <p:sp>
        <p:nvSpPr>
          <p:cNvPr id="21" name="ZoneTexte 20">
            <a:extLst>
              <a:ext uri="{FF2B5EF4-FFF2-40B4-BE49-F238E27FC236}">
                <a16:creationId xmlns:a16="http://schemas.microsoft.com/office/drawing/2014/main" id="{E39EB348-F94A-FE2B-4145-ED5AD1E328A1}"/>
              </a:ext>
            </a:extLst>
          </p:cNvPr>
          <p:cNvSpPr txBox="1"/>
          <p:nvPr/>
        </p:nvSpPr>
        <p:spPr>
          <a:xfrm>
            <a:off x="3581400" y="1089312"/>
            <a:ext cx="22242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Calibration curve (Derivative cohort)</a:t>
            </a:r>
            <a:endParaRPr kumimoji="0" lang="fr-FR" sz="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B85B9A83-C702-1E24-7E21-B9E1E8CFD6C1}"/>
              </a:ext>
            </a:extLst>
          </p:cNvPr>
          <p:cNvSpPr txBox="1"/>
          <p:nvPr/>
        </p:nvSpPr>
        <p:spPr>
          <a:xfrm>
            <a:off x="3581400" y="2845536"/>
            <a:ext cx="60960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Calibration curve (Validation cohort)</a:t>
            </a:r>
            <a:endParaRPr kumimoji="0" lang="fr-FR" sz="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80A5246C-C999-1BD1-540D-C623988322C6}"/>
              </a:ext>
            </a:extLst>
          </p:cNvPr>
          <p:cNvSpPr txBox="1"/>
          <p:nvPr/>
        </p:nvSpPr>
        <p:spPr>
          <a:xfrm>
            <a:off x="1004431" y="2799450"/>
            <a:ext cx="257696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AMR model ROC-AUC (Validation cohort)</a:t>
            </a:r>
            <a:endParaRPr kumimoji="0" lang="fr-FR" sz="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48A839B1-54FF-459B-30EA-F88B7535CB30}"/>
              </a:ext>
            </a:extLst>
          </p:cNvPr>
          <p:cNvPicPr>
            <a:picLocks noChangeAspect="1"/>
          </p:cNvPicPr>
          <p:nvPr/>
        </p:nvPicPr>
        <p:blipFill>
          <a:blip r:embed="rId4"/>
          <a:stretch>
            <a:fillRect/>
          </a:stretch>
        </p:blipFill>
        <p:spPr>
          <a:xfrm>
            <a:off x="883303" y="1219289"/>
            <a:ext cx="2224280" cy="1401691"/>
          </a:xfrm>
          <a:prstGeom prst="rect">
            <a:avLst/>
          </a:prstGeom>
        </p:spPr>
      </p:pic>
      <p:sp>
        <p:nvSpPr>
          <p:cNvPr id="17" name="ZoneTexte 16">
            <a:extLst>
              <a:ext uri="{FF2B5EF4-FFF2-40B4-BE49-F238E27FC236}">
                <a16:creationId xmlns:a16="http://schemas.microsoft.com/office/drawing/2014/main" id="{827240D1-0814-826A-2C85-033DEB5E14E0}"/>
              </a:ext>
            </a:extLst>
          </p:cNvPr>
          <p:cNvSpPr txBox="1"/>
          <p:nvPr/>
        </p:nvSpPr>
        <p:spPr>
          <a:xfrm>
            <a:off x="1517003" y="2608065"/>
            <a:ext cx="1039253" cy="200055"/>
          </a:xfrm>
          <a:prstGeom prst="rect">
            <a:avLst/>
          </a:prstGeom>
          <a:noFill/>
        </p:spPr>
        <p:txBody>
          <a:bodyPr wrap="square">
            <a:spAutoFit/>
          </a:bodyPr>
          <a:lstStyle/>
          <a:p>
            <a:r>
              <a:rPr lang="en-US" sz="700" b="1" dirty="0">
                <a:latin typeface="Arial" panose="020B0604020202020204" pitchFamily="34" charset="0"/>
                <a:cs typeface="Arial" panose="020B0604020202020204" pitchFamily="34" charset="0"/>
              </a:rPr>
              <a:t>False positive Rate</a:t>
            </a:r>
            <a:endParaRPr lang="fr-FR" sz="700" b="1" dirty="0"/>
          </a:p>
        </p:txBody>
      </p:sp>
      <p:pic>
        <p:nvPicPr>
          <p:cNvPr id="25" name="Image 24">
            <a:extLst>
              <a:ext uri="{FF2B5EF4-FFF2-40B4-BE49-F238E27FC236}">
                <a16:creationId xmlns:a16="http://schemas.microsoft.com/office/drawing/2014/main" id="{10719ED0-1363-9908-FEE5-0BCE85ED318A}"/>
              </a:ext>
            </a:extLst>
          </p:cNvPr>
          <p:cNvPicPr>
            <a:picLocks noChangeAspect="1"/>
          </p:cNvPicPr>
          <p:nvPr/>
        </p:nvPicPr>
        <p:blipFill>
          <a:blip r:embed="rId5"/>
          <a:stretch>
            <a:fillRect/>
          </a:stretch>
        </p:blipFill>
        <p:spPr>
          <a:xfrm>
            <a:off x="861597" y="2977671"/>
            <a:ext cx="2239052" cy="1411300"/>
          </a:xfrm>
          <a:prstGeom prst="rect">
            <a:avLst/>
          </a:prstGeom>
        </p:spPr>
      </p:pic>
      <p:sp>
        <p:nvSpPr>
          <p:cNvPr id="26" name="ZoneTexte 25">
            <a:extLst>
              <a:ext uri="{FF2B5EF4-FFF2-40B4-BE49-F238E27FC236}">
                <a16:creationId xmlns:a16="http://schemas.microsoft.com/office/drawing/2014/main" id="{63AB1DC2-F8B3-F210-478C-8EA95E5094DB}"/>
              </a:ext>
            </a:extLst>
          </p:cNvPr>
          <p:cNvSpPr txBox="1"/>
          <p:nvPr/>
        </p:nvSpPr>
        <p:spPr>
          <a:xfrm>
            <a:off x="1505101" y="4381319"/>
            <a:ext cx="1020965" cy="200055"/>
          </a:xfrm>
          <a:prstGeom prst="rect">
            <a:avLst/>
          </a:prstGeom>
          <a:noFill/>
        </p:spPr>
        <p:txBody>
          <a:bodyPr wrap="square">
            <a:spAutoFit/>
          </a:bodyPr>
          <a:lstStyle/>
          <a:p>
            <a:r>
              <a:rPr lang="en-US" sz="700" b="1" dirty="0">
                <a:latin typeface="Arial" panose="020B0604020202020204" pitchFamily="34" charset="0"/>
                <a:cs typeface="Arial" panose="020B0604020202020204" pitchFamily="34" charset="0"/>
              </a:rPr>
              <a:t>False positive Rate</a:t>
            </a:r>
            <a:endParaRPr lang="fr-FR" sz="700" b="1" dirty="0"/>
          </a:p>
        </p:txBody>
      </p:sp>
      <p:pic>
        <p:nvPicPr>
          <p:cNvPr id="29" name="Image 28">
            <a:extLst>
              <a:ext uri="{FF2B5EF4-FFF2-40B4-BE49-F238E27FC236}">
                <a16:creationId xmlns:a16="http://schemas.microsoft.com/office/drawing/2014/main" id="{714C5D85-5C4E-4809-C21D-C15510F0A9AD}"/>
              </a:ext>
            </a:extLst>
          </p:cNvPr>
          <p:cNvPicPr>
            <a:picLocks noChangeAspect="1"/>
          </p:cNvPicPr>
          <p:nvPr/>
        </p:nvPicPr>
        <p:blipFill>
          <a:blip r:embed="rId6"/>
          <a:stretch>
            <a:fillRect/>
          </a:stretch>
        </p:blipFill>
        <p:spPr>
          <a:xfrm>
            <a:off x="3243749" y="1233551"/>
            <a:ext cx="2395206" cy="1568790"/>
          </a:xfrm>
          <a:prstGeom prst="rect">
            <a:avLst/>
          </a:prstGeom>
        </p:spPr>
      </p:pic>
      <p:pic>
        <p:nvPicPr>
          <p:cNvPr id="31" name="Image 30">
            <a:extLst>
              <a:ext uri="{FF2B5EF4-FFF2-40B4-BE49-F238E27FC236}">
                <a16:creationId xmlns:a16="http://schemas.microsoft.com/office/drawing/2014/main" id="{BC771C59-7D86-FB1F-CA17-4CA453325A6D}"/>
              </a:ext>
            </a:extLst>
          </p:cNvPr>
          <p:cNvPicPr>
            <a:picLocks noChangeAspect="1"/>
          </p:cNvPicPr>
          <p:nvPr/>
        </p:nvPicPr>
        <p:blipFill>
          <a:blip r:embed="rId7"/>
          <a:stretch>
            <a:fillRect/>
          </a:stretch>
        </p:blipFill>
        <p:spPr>
          <a:xfrm>
            <a:off x="3241060" y="3002726"/>
            <a:ext cx="2445915" cy="1563259"/>
          </a:xfrm>
          <a:prstGeom prst="rect">
            <a:avLst/>
          </a:prstGeom>
        </p:spPr>
      </p:pic>
      <p:sp>
        <p:nvSpPr>
          <p:cNvPr id="5" name="Rectangle : coins arrondis 4">
            <a:extLst>
              <a:ext uri="{FF2B5EF4-FFF2-40B4-BE49-F238E27FC236}">
                <a16:creationId xmlns:a16="http://schemas.microsoft.com/office/drawing/2014/main" id="{0B856734-4241-3C51-3E40-20C50B3507A3}"/>
              </a:ext>
            </a:extLst>
          </p:cNvPr>
          <p:cNvSpPr/>
          <p:nvPr/>
        </p:nvSpPr>
        <p:spPr>
          <a:xfrm>
            <a:off x="828034" y="1012162"/>
            <a:ext cx="10678996" cy="3575186"/>
          </a:xfrm>
          <a:prstGeom prst="roundRect">
            <a:avLst>
              <a:gd name="adj" fmla="val 5222"/>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D28858A9-3884-E44F-1F90-4F7E781B0913}"/>
              </a:ext>
            </a:extLst>
          </p:cNvPr>
          <p:cNvSpPr txBox="1"/>
          <p:nvPr/>
        </p:nvSpPr>
        <p:spPr>
          <a:xfrm>
            <a:off x="6500557" y="1047158"/>
            <a:ext cx="260555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ACR model ROC-AUC (Derivation cohort)</a:t>
            </a:r>
            <a:endParaRPr kumimoji="0" lang="fr-FR" sz="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9A2D288D-B902-68F5-69F9-EBCF2D605218}"/>
              </a:ext>
            </a:extLst>
          </p:cNvPr>
          <p:cNvSpPr txBox="1"/>
          <p:nvPr/>
        </p:nvSpPr>
        <p:spPr>
          <a:xfrm>
            <a:off x="6500557" y="2812888"/>
            <a:ext cx="60960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ACR model ROC-AUC (Validation cohort)</a:t>
            </a:r>
            <a:endParaRPr kumimoji="0" lang="fr-FR" sz="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9" name="ZoneTexte 38">
            <a:extLst>
              <a:ext uri="{FF2B5EF4-FFF2-40B4-BE49-F238E27FC236}">
                <a16:creationId xmlns:a16="http://schemas.microsoft.com/office/drawing/2014/main" id="{62A1EB57-F9A0-8616-EE29-D2C91B10D25B}"/>
              </a:ext>
            </a:extLst>
          </p:cNvPr>
          <p:cNvSpPr txBox="1"/>
          <p:nvPr/>
        </p:nvSpPr>
        <p:spPr>
          <a:xfrm>
            <a:off x="3581400" y="1089312"/>
            <a:ext cx="210485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Calibration curve (Derivative cohort)</a:t>
            </a:r>
            <a:endParaRPr kumimoji="0" lang="fr-FR" sz="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pic>
        <p:nvPicPr>
          <p:cNvPr id="42" name="Image 41">
            <a:extLst>
              <a:ext uri="{FF2B5EF4-FFF2-40B4-BE49-F238E27FC236}">
                <a16:creationId xmlns:a16="http://schemas.microsoft.com/office/drawing/2014/main" id="{8E3D24CE-738C-1040-10A2-29EA3467F894}"/>
              </a:ext>
            </a:extLst>
          </p:cNvPr>
          <p:cNvPicPr>
            <a:picLocks noChangeAspect="1"/>
          </p:cNvPicPr>
          <p:nvPr/>
        </p:nvPicPr>
        <p:blipFill>
          <a:blip r:embed="rId8"/>
          <a:stretch>
            <a:fillRect/>
          </a:stretch>
        </p:blipFill>
        <p:spPr>
          <a:xfrm>
            <a:off x="6305191" y="1234297"/>
            <a:ext cx="2272450" cy="1386683"/>
          </a:xfrm>
          <a:prstGeom prst="rect">
            <a:avLst/>
          </a:prstGeom>
        </p:spPr>
      </p:pic>
      <p:pic>
        <p:nvPicPr>
          <p:cNvPr id="46" name="Image 45">
            <a:extLst>
              <a:ext uri="{FF2B5EF4-FFF2-40B4-BE49-F238E27FC236}">
                <a16:creationId xmlns:a16="http://schemas.microsoft.com/office/drawing/2014/main" id="{07084000-7041-7171-F3B3-24D0CD68DF1A}"/>
              </a:ext>
            </a:extLst>
          </p:cNvPr>
          <p:cNvPicPr>
            <a:picLocks noChangeAspect="1"/>
          </p:cNvPicPr>
          <p:nvPr/>
        </p:nvPicPr>
        <p:blipFill>
          <a:blip r:embed="rId9"/>
          <a:stretch>
            <a:fillRect/>
          </a:stretch>
        </p:blipFill>
        <p:spPr>
          <a:xfrm>
            <a:off x="6357493" y="2990826"/>
            <a:ext cx="2272450" cy="1376903"/>
          </a:xfrm>
          <a:prstGeom prst="rect">
            <a:avLst/>
          </a:prstGeom>
        </p:spPr>
      </p:pic>
      <p:pic>
        <p:nvPicPr>
          <p:cNvPr id="48" name="Image 47">
            <a:extLst>
              <a:ext uri="{FF2B5EF4-FFF2-40B4-BE49-F238E27FC236}">
                <a16:creationId xmlns:a16="http://schemas.microsoft.com/office/drawing/2014/main" id="{AF439F30-1D55-0D6B-A546-CE3F1419ACD0}"/>
              </a:ext>
            </a:extLst>
          </p:cNvPr>
          <p:cNvPicPr>
            <a:picLocks noChangeAspect="1"/>
          </p:cNvPicPr>
          <p:nvPr/>
        </p:nvPicPr>
        <p:blipFill>
          <a:blip r:embed="rId10"/>
          <a:stretch>
            <a:fillRect/>
          </a:stretch>
        </p:blipFill>
        <p:spPr>
          <a:xfrm>
            <a:off x="8658766" y="1222948"/>
            <a:ext cx="2528803" cy="1533774"/>
          </a:xfrm>
          <a:prstGeom prst="rect">
            <a:avLst/>
          </a:prstGeom>
        </p:spPr>
      </p:pic>
      <p:sp>
        <p:nvSpPr>
          <p:cNvPr id="49" name="ZoneTexte 48">
            <a:extLst>
              <a:ext uri="{FF2B5EF4-FFF2-40B4-BE49-F238E27FC236}">
                <a16:creationId xmlns:a16="http://schemas.microsoft.com/office/drawing/2014/main" id="{C30344CF-4BC3-19E5-B72B-3855548C1D31}"/>
              </a:ext>
            </a:extLst>
          </p:cNvPr>
          <p:cNvSpPr txBox="1"/>
          <p:nvPr/>
        </p:nvSpPr>
        <p:spPr>
          <a:xfrm>
            <a:off x="9024229" y="1057998"/>
            <a:ext cx="210485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Calibration curve (Derivative cohort)</a:t>
            </a:r>
            <a:endParaRPr kumimoji="0" lang="fr-FR" sz="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pic>
        <p:nvPicPr>
          <p:cNvPr id="51" name="Image 50">
            <a:extLst>
              <a:ext uri="{FF2B5EF4-FFF2-40B4-BE49-F238E27FC236}">
                <a16:creationId xmlns:a16="http://schemas.microsoft.com/office/drawing/2014/main" id="{7E18620A-289A-44BD-5B3A-BD957C0394CD}"/>
              </a:ext>
            </a:extLst>
          </p:cNvPr>
          <p:cNvPicPr>
            <a:picLocks noChangeAspect="1"/>
          </p:cNvPicPr>
          <p:nvPr/>
        </p:nvPicPr>
        <p:blipFill>
          <a:blip r:embed="rId11"/>
          <a:stretch>
            <a:fillRect/>
          </a:stretch>
        </p:blipFill>
        <p:spPr>
          <a:xfrm>
            <a:off x="8751056" y="3011713"/>
            <a:ext cx="2524113" cy="1554272"/>
          </a:xfrm>
          <a:prstGeom prst="rect">
            <a:avLst/>
          </a:prstGeom>
        </p:spPr>
      </p:pic>
      <p:sp>
        <p:nvSpPr>
          <p:cNvPr id="52" name="ZoneTexte 51">
            <a:extLst>
              <a:ext uri="{FF2B5EF4-FFF2-40B4-BE49-F238E27FC236}">
                <a16:creationId xmlns:a16="http://schemas.microsoft.com/office/drawing/2014/main" id="{53856C34-B9A7-2172-9206-72F30EB9A9E2}"/>
              </a:ext>
            </a:extLst>
          </p:cNvPr>
          <p:cNvSpPr txBox="1"/>
          <p:nvPr/>
        </p:nvSpPr>
        <p:spPr>
          <a:xfrm>
            <a:off x="9183322" y="2845536"/>
            <a:ext cx="218064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Calibration curve (Validation cohort)</a:t>
            </a:r>
            <a:endParaRPr kumimoji="0" lang="fr-FR" sz="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55" name="ZoneTexte 54">
            <a:extLst>
              <a:ext uri="{FF2B5EF4-FFF2-40B4-BE49-F238E27FC236}">
                <a16:creationId xmlns:a16="http://schemas.microsoft.com/office/drawing/2014/main" id="{F0651B1D-46D4-0CC5-52C7-9CD95BC663D8}"/>
              </a:ext>
            </a:extLst>
          </p:cNvPr>
          <p:cNvSpPr txBox="1"/>
          <p:nvPr/>
        </p:nvSpPr>
        <p:spPr>
          <a:xfrm>
            <a:off x="7060035" y="2624402"/>
            <a:ext cx="1039253" cy="200055"/>
          </a:xfrm>
          <a:prstGeom prst="rect">
            <a:avLst/>
          </a:prstGeom>
          <a:noFill/>
        </p:spPr>
        <p:txBody>
          <a:bodyPr wrap="square">
            <a:spAutoFit/>
          </a:bodyPr>
          <a:lstStyle/>
          <a:p>
            <a:r>
              <a:rPr lang="en-US" sz="700" b="1" dirty="0">
                <a:latin typeface="Arial" panose="020B0604020202020204" pitchFamily="34" charset="0"/>
                <a:cs typeface="Arial" panose="020B0604020202020204" pitchFamily="34" charset="0"/>
              </a:rPr>
              <a:t>False positive Rate</a:t>
            </a:r>
            <a:endParaRPr lang="fr-FR" sz="700" b="1" dirty="0"/>
          </a:p>
        </p:txBody>
      </p:sp>
      <p:sp>
        <p:nvSpPr>
          <p:cNvPr id="56" name="ZoneTexte 55">
            <a:extLst>
              <a:ext uri="{FF2B5EF4-FFF2-40B4-BE49-F238E27FC236}">
                <a16:creationId xmlns:a16="http://schemas.microsoft.com/office/drawing/2014/main" id="{0601C7C9-BF48-5671-1408-8A147BB25B6B}"/>
              </a:ext>
            </a:extLst>
          </p:cNvPr>
          <p:cNvSpPr txBox="1"/>
          <p:nvPr/>
        </p:nvSpPr>
        <p:spPr>
          <a:xfrm>
            <a:off x="7159052" y="4332630"/>
            <a:ext cx="1020965" cy="200055"/>
          </a:xfrm>
          <a:prstGeom prst="rect">
            <a:avLst/>
          </a:prstGeom>
          <a:noFill/>
        </p:spPr>
        <p:txBody>
          <a:bodyPr wrap="square">
            <a:spAutoFit/>
          </a:bodyPr>
          <a:lstStyle/>
          <a:p>
            <a:r>
              <a:rPr lang="en-US" sz="700" b="1" dirty="0">
                <a:latin typeface="Arial" panose="020B0604020202020204" pitchFamily="34" charset="0"/>
                <a:cs typeface="Arial" panose="020B0604020202020204" pitchFamily="34" charset="0"/>
              </a:rPr>
              <a:t>False positive Rate</a:t>
            </a:r>
            <a:endParaRPr lang="fr-FR" sz="700" b="1" dirty="0"/>
          </a:p>
        </p:txBody>
      </p:sp>
      <p:sp>
        <p:nvSpPr>
          <p:cNvPr id="3" name="TextBox 29">
            <a:extLst>
              <a:ext uri="{FF2B5EF4-FFF2-40B4-BE49-F238E27FC236}">
                <a16:creationId xmlns:a16="http://schemas.microsoft.com/office/drawing/2014/main" id="{8DE9E2C7-172A-ECAE-EBE7-94F9BD220628}"/>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Giarraputo A. et al., ESOT Congress 2025 (Abstract 1671)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624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330D4-57CE-72F9-A74F-1A6CA0767DB9}"/>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A21CE0EB-3061-22E6-8B32-25DD6A49CE87}"/>
              </a:ext>
            </a:extLst>
          </p:cNvPr>
          <p:cNvSpPr>
            <a:spLocks noGrp="1"/>
          </p:cNvSpPr>
          <p:nvPr>
            <p:ph type="title"/>
          </p:nvPr>
        </p:nvSpPr>
        <p:spPr>
          <a:xfrm>
            <a:off x="313544" y="214492"/>
            <a:ext cx="10969587" cy="402626"/>
          </a:xfrm>
        </p:spPr>
        <p:txBody>
          <a:bodyPr>
            <a:normAutofit fontScale="90000"/>
          </a:bodyPr>
          <a:lstStyle/>
          <a:p>
            <a:r>
              <a:rPr lang="en-US" dirty="0"/>
              <a:t>Monitoring of cytomegalovirus-specific cell-mediated immunity in heart transplant recipients</a:t>
            </a:r>
          </a:p>
        </p:txBody>
      </p:sp>
      <p:sp>
        <p:nvSpPr>
          <p:cNvPr id="9" name="Rectangle 8">
            <a:extLst>
              <a:ext uri="{FF2B5EF4-FFF2-40B4-BE49-F238E27FC236}">
                <a16:creationId xmlns:a16="http://schemas.microsoft.com/office/drawing/2014/main" id="{6FED1B26-1F3B-D9DD-5190-3FE6D3602E21}"/>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76C46D4-F6F0-63D6-067D-993253C120E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BEF0326F-4C1E-D8AC-1D31-D09DA457A5A4}"/>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95D276AD-DB3C-9CCD-2000-18236E050D5D}"/>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9D3382FC-94AE-3EC0-87E9-59239C259DE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Forme libre : forme 15">
              <a:extLst>
                <a:ext uri="{FF2B5EF4-FFF2-40B4-BE49-F238E27FC236}">
                  <a16:creationId xmlns:a16="http://schemas.microsoft.com/office/drawing/2014/main" id="{290E4BF8-443B-4B7D-97FE-BF78726EE69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50470DF1-E928-73D3-4D0E-6190CC291FB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Forme libre : forme 17">
              <a:extLst>
                <a:ext uri="{FF2B5EF4-FFF2-40B4-BE49-F238E27FC236}">
                  <a16:creationId xmlns:a16="http://schemas.microsoft.com/office/drawing/2014/main" id="{6A1F9F65-B24F-925C-CDB4-EA2B5B10B46F}"/>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44" name="Rectangle 43">
            <a:hlinkClick r:id="rId3" action="ppaction://hlinksldjump"/>
            <a:extLst>
              <a:ext uri="{FF2B5EF4-FFF2-40B4-BE49-F238E27FC236}">
                <a16:creationId xmlns:a16="http://schemas.microsoft.com/office/drawing/2014/main" id="{9665B268-BF54-50B2-3DDF-61CDE5C57D7A}"/>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DE6EF994-BE5C-1C70-056A-098241A3286A}"/>
              </a:ext>
            </a:extLst>
          </p:cNvPr>
          <p:cNvSpPr txBox="1"/>
          <p:nvPr/>
        </p:nvSpPr>
        <p:spPr>
          <a:xfrm>
            <a:off x="232264" y="1032065"/>
            <a:ext cx="4535547" cy="3313151"/>
          </a:xfrm>
          <a:prstGeom prst="rect">
            <a:avLst/>
          </a:prstGeom>
          <a:noFill/>
        </p:spPr>
        <p:txBody>
          <a:bodyPr wrap="square">
            <a:spAutoFit/>
          </a:bodyPr>
          <a:lstStyle/>
          <a:p>
            <a:pPr>
              <a:lnSpc>
                <a:spcPct val="107000"/>
              </a:lnSpc>
              <a:spcAft>
                <a:spcPts val="800"/>
              </a:spcAft>
              <a:buNone/>
            </a:pPr>
            <a:r>
              <a:rPr lang="en-US" sz="1800" b="1" dirty="0">
                <a:effectLst/>
                <a:latin typeface="Arial" panose="020B0604020202020204" pitchFamily="34" charset="0"/>
                <a:ea typeface="Calibri" panose="020F0502020204030204" pitchFamily="34" charset="0"/>
              </a:rPr>
              <a:t>Background</a:t>
            </a:r>
            <a:endParaRPr lang="fr-FR" sz="1800" dirty="0">
              <a:effectLst/>
              <a:latin typeface="Times New Roman" panose="02020603050405020304" pitchFamily="18" charset="0"/>
              <a:ea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rPr>
              <a:t>Valganciclovir prophylaxis is recommended for solid organ transplant recipients to prevent cytomegalovirus (CMV) infection but is frequently associated with leukopenia</a:t>
            </a:r>
          </a:p>
          <a:p>
            <a:pPr marL="285750" indent="-285750" algn="just">
              <a:lnSpc>
                <a:spcPct val="107000"/>
              </a:lnSpc>
              <a:spcAft>
                <a:spcPts val="8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rPr>
              <a:t>Assays measuring CMV-specific T cell-mediated immunity may individualize the duration of antiviral prophylaxis after heart transplantation</a:t>
            </a:r>
            <a:endParaRPr lang="en-US" sz="1600" dirty="0">
              <a:latin typeface="Arial" panose="020B0604020202020204" pitchFamily="34" charset="0"/>
              <a:ea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rPr>
              <a:t>Data remain scarce in heart transplant recipients</a:t>
            </a:r>
            <a:endParaRPr lang="fr-FR" sz="1600" dirty="0">
              <a:effectLst/>
              <a:latin typeface="Times New Roman" panose="02020603050405020304" pitchFamily="18" charset="0"/>
              <a:ea typeface="Times New Roman" panose="02020603050405020304" pitchFamily="18" charset="0"/>
            </a:endParaRPr>
          </a:p>
        </p:txBody>
      </p:sp>
      <p:sp>
        <p:nvSpPr>
          <p:cNvPr id="15" name="ZoneTexte 14">
            <a:extLst>
              <a:ext uri="{FF2B5EF4-FFF2-40B4-BE49-F238E27FC236}">
                <a16:creationId xmlns:a16="http://schemas.microsoft.com/office/drawing/2014/main" id="{8C3133EB-FF2C-433F-B906-31F61D4AD356}"/>
              </a:ext>
            </a:extLst>
          </p:cNvPr>
          <p:cNvSpPr txBox="1"/>
          <p:nvPr/>
        </p:nvSpPr>
        <p:spPr>
          <a:xfrm>
            <a:off x="5985162" y="1082915"/>
            <a:ext cx="6095052" cy="3560077"/>
          </a:xfrm>
          <a:prstGeom prst="rect">
            <a:avLst/>
          </a:prstGeom>
          <a:noFill/>
        </p:spPr>
        <p:txBody>
          <a:bodyPr wrap="square">
            <a:spAutoFit/>
          </a:bodyPr>
          <a:lstStyle/>
          <a:p>
            <a:pPr>
              <a:lnSpc>
                <a:spcPct val="107000"/>
              </a:lnSpc>
              <a:spcAft>
                <a:spcPts val="800"/>
              </a:spcAft>
              <a:buNone/>
            </a:pPr>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buNone/>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buNone/>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buNone/>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buNone/>
            </a:pPr>
            <a:endParaRPr lang="fr-FR" sz="1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buNone/>
            </a:pPr>
            <a:r>
              <a:rPr lang="en-US" sz="1800" dirty="0">
                <a:effectLst/>
                <a:latin typeface="Arial" panose="020B0604020202020204" pitchFamily="34"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p:txBody>
      </p:sp>
      <p:sp>
        <p:nvSpPr>
          <p:cNvPr id="20" name="ZoneTexte 19">
            <a:extLst>
              <a:ext uri="{FF2B5EF4-FFF2-40B4-BE49-F238E27FC236}">
                <a16:creationId xmlns:a16="http://schemas.microsoft.com/office/drawing/2014/main" id="{8753809D-833E-A958-B2A6-57D5EEBA8717}"/>
              </a:ext>
            </a:extLst>
          </p:cNvPr>
          <p:cNvSpPr txBox="1"/>
          <p:nvPr/>
        </p:nvSpPr>
        <p:spPr>
          <a:xfrm>
            <a:off x="6400800" y="1490352"/>
            <a:ext cx="534416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rPr>
              <a:t>Study</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rPr>
              <a:t>Prospective, observational, single-center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rPr>
              <a:t>Inclusion of all CMV-seropositive adults who underwent heart transplantation at our center between January 2021 and January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140032"/>
              </a:solidFill>
              <a:latin typeface="Arial" panose="020B0604020202020204" pitchFamily="34" charset="0"/>
              <a:ea typeface="Times New Roman" panose="02020603050405020304" pitchFamily="18" charset="0"/>
              <a:cs typeface="Arial" panose="020B0604020202020204" pitchFamily="34" charset="0"/>
            </a:endParaRPr>
          </a:p>
        </p:txBody>
      </p:sp>
      <p:sp>
        <p:nvSpPr>
          <p:cNvPr id="21" name="Rectangle : coins arrondis 20">
            <a:extLst>
              <a:ext uri="{FF2B5EF4-FFF2-40B4-BE49-F238E27FC236}">
                <a16:creationId xmlns:a16="http://schemas.microsoft.com/office/drawing/2014/main" id="{9AB18164-7B30-C8D0-B884-F1F7AD6FB579}"/>
              </a:ext>
            </a:extLst>
          </p:cNvPr>
          <p:cNvSpPr/>
          <p:nvPr/>
        </p:nvSpPr>
        <p:spPr>
          <a:xfrm>
            <a:off x="6197825" y="1492451"/>
            <a:ext cx="5623303" cy="1370502"/>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C2D0575C-7DED-34C6-A672-B88F067E6675}"/>
              </a:ext>
            </a:extLst>
          </p:cNvPr>
          <p:cNvSpPr txBox="1"/>
          <p:nvPr/>
        </p:nvSpPr>
        <p:spPr>
          <a:xfrm>
            <a:off x="6210461" y="4324332"/>
            <a:ext cx="537747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rPr>
              <a:t>Primary outcomes: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rPr>
              <a:t>Assessment of CMV immunity restoration and the ability of the QuantiFERON®-CMV assay to predict a protective immune status against CMV infection</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0" name="ZoneTexte 29">
            <a:extLst>
              <a:ext uri="{FF2B5EF4-FFF2-40B4-BE49-F238E27FC236}">
                <a16:creationId xmlns:a16="http://schemas.microsoft.com/office/drawing/2014/main" id="{857A6F24-FB7A-5328-C854-5032E948EBEC}"/>
              </a:ext>
            </a:extLst>
          </p:cNvPr>
          <p:cNvSpPr txBox="1"/>
          <p:nvPr/>
        </p:nvSpPr>
        <p:spPr>
          <a:xfrm>
            <a:off x="6400800" y="3103811"/>
            <a:ext cx="5420328"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rPr>
              <a:t>All patients received primary valganciclovir prophylaxis for 90 days</a:t>
            </a:r>
            <a:endParaRPr lang="en-US" sz="1600" dirty="0">
              <a:solidFill>
                <a:srgbClr val="140032"/>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Times New Roman" panose="02020603050405020304" pitchFamily="18" charset="0"/>
                <a:cs typeface="Arial" panose="020B0604020202020204" pitchFamily="34" charset="0"/>
              </a:rPr>
              <a:t>QuantiFERON®-CMV assays were performed at 3, 6, and 12 months post-transplant</a:t>
            </a:r>
          </a:p>
        </p:txBody>
      </p:sp>
      <p:sp>
        <p:nvSpPr>
          <p:cNvPr id="31" name="Rectangle : coins arrondis 30">
            <a:extLst>
              <a:ext uri="{FF2B5EF4-FFF2-40B4-BE49-F238E27FC236}">
                <a16:creationId xmlns:a16="http://schemas.microsoft.com/office/drawing/2014/main" id="{43EBCD13-BC12-C2BA-35D3-70565D2A6126}"/>
              </a:ext>
            </a:extLst>
          </p:cNvPr>
          <p:cNvSpPr/>
          <p:nvPr/>
        </p:nvSpPr>
        <p:spPr>
          <a:xfrm>
            <a:off x="6197825" y="3089621"/>
            <a:ext cx="5623303" cy="1214520"/>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428A2DEE-B533-DF0D-ECB3-64E50E8D7DEE}"/>
              </a:ext>
            </a:extLst>
          </p:cNvPr>
          <p:cNvSpPr/>
          <p:nvPr/>
        </p:nvSpPr>
        <p:spPr>
          <a:xfrm>
            <a:off x="6197825" y="4550998"/>
            <a:ext cx="5623303" cy="1135359"/>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865FC9C8-DAB6-416F-2707-08F6D6F6DB3F}"/>
              </a:ext>
            </a:extLst>
          </p:cNvPr>
          <p:cNvSpPr txBox="1"/>
          <p:nvPr/>
        </p:nvSpPr>
        <p:spPr>
          <a:xfrm>
            <a:off x="6096000" y="1032065"/>
            <a:ext cx="6096000"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Calibri" panose="020F0502020204030204" pitchFamily="34" charset="0"/>
                <a:cs typeface="Arial" panose="020B0604020202020204" pitchFamily="34" charset="0"/>
              </a:rPr>
              <a:t>Methods</a:t>
            </a:r>
            <a:endParaRPr lang="fr-FR" dirty="0"/>
          </a:p>
        </p:txBody>
      </p:sp>
      <p:cxnSp>
        <p:nvCxnSpPr>
          <p:cNvPr id="37" name="Connecteur droit 36">
            <a:extLst>
              <a:ext uri="{FF2B5EF4-FFF2-40B4-BE49-F238E27FC236}">
                <a16:creationId xmlns:a16="http://schemas.microsoft.com/office/drawing/2014/main" id="{CAEBE2D6-9F14-F4BA-9556-24467A2E3C13}"/>
              </a:ext>
            </a:extLst>
          </p:cNvPr>
          <p:cNvCxnSpPr>
            <a:cxnSpLocks/>
          </p:cNvCxnSpPr>
          <p:nvPr/>
        </p:nvCxnSpPr>
        <p:spPr>
          <a:xfrm flipV="1">
            <a:off x="8961754" y="2862953"/>
            <a:ext cx="0" cy="24085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8FCD9A1E-6F9C-D47A-300C-5FA37193DF21}"/>
              </a:ext>
            </a:extLst>
          </p:cNvPr>
          <p:cNvCxnSpPr>
            <a:cxnSpLocks/>
          </p:cNvCxnSpPr>
          <p:nvPr/>
        </p:nvCxnSpPr>
        <p:spPr>
          <a:xfrm flipV="1">
            <a:off x="8961754" y="4310140"/>
            <a:ext cx="0" cy="24085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3" name="TextBox 29">
            <a:extLst>
              <a:ext uri="{FF2B5EF4-FFF2-40B4-BE49-F238E27FC236}">
                <a16:creationId xmlns:a16="http://schemas.microsoft.com/office/drawing/2014/main" id="{D35E258F-14F2-FA90-FC1B-ACB8F8BAB443}"/>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Fleuriet</a:t>
            </a:r>
            <a:r>
              <a:rPr lang="en-US" sz="1000" dirty="0">
                <a:latin typeface="Arial" panose="020B0604020202020204" pitchFamily="34" charset="0"/>
                <a:cs typeface="Arial" panose="020B0604020202020204" pitchFamily="34" charset="0"/>
              </a:rPr>
              <a:t> J. et al., ESOT Congress 2025 (Abstract 1533)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34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30FF3-455A-3270-0393-A71CF830CC9A}"/>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1703EF7-0925-8355-B7D7-5E0D251895F5}"/>
              </a:ext>
            </a:extLst>
          </p:cNvPr>
          <p:cNvSpPr>
            <a:spLocks noGrp="1"/>
          </p:cNvSpPr>
          <p:nvPr>
            <p:ph type="title"/>
          </p:nvPr>
        </p:nvSpPr>
        <p:spPr>
          <a:xfrm>
            <a:off x="313544" y="214492"/>
            <a:ext cx="10969587" cy="402626"/>
          </a:xfrm>
        </p:spPr>
        <p:txBody>
          <a:bodyPr>
            <a:normAutofit fontScale="90000"/>
          </a:bodyPr>
          <a:lstStyle/>
          <a:p>
            <a:r>
              <a:rPr lang="en-US" dirty="0"/>
              <a:t>Monitoring of cytomegalovirus-specific cell-mediated immunity in heart transplant recipients</a:t>
            </a:r>
          </a:p>
        </p:txBody>
      </p:sp>
      <p:sp>
        <p:nvSpPr>
          <p:cNvPr id="9" name="Rectangle 8">
            <a:extLst>
              <a:ext uri="{FF2B5EF4-FFF2-40B4-BE49-F238E27FC236}">
                <a16:creationId xmlns:a16="http://schemas.microsoft.com/office/drawing/2014/main" id="{3627D94E-1BEF-1C31-99CC-F134B31254E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9FD09A8-E391-B215-683A-157024A2ED30}"/>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69B6BCEF-DD6F-F84F-78E7-BF9FE48E47C9}"/>
              </a:ext>
            </a:extLst>
          </p:cNvPr>
          <p:cNvGrpSpPr/>
          <p:nvPr/>
        </p:nvGrpSpPr>
        <p:grpSpPr>
          <a:xfrm>
            <a:off x="11575287" y="44389"/>
            <a:ext cx="525242" cy="509983"/>
            <a:chOff x="4213599" y="3634223"/>
            <a:chExt cx="485297" cy="471198"/>
          </a:xfrm>
        </p:grpSpPr>
        <p:sp>
          <p:nvSpPr>
            <p:cNvPr id="5" name="Ellipse 4">
              <a:hlinkClick r:id="rId3" action="ppaction://hlinksldjump"/>
              <a:extLst>
                <a:ext uri="{FF2B5EF4-FFF2-40B4-BE49-F238E27FC236}">
                  <a16:creationId xmlns:a16="http://schemas.microsoft.com/office/drawing/2014/main" id="{E2E5E9C8-6458-BEC2-AF1F-2C5267548B1B}"/>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9C1939FF-46A3-061C-4A2A-91FB63A792E4}"/>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F7D0D9C0-DE97-138C-0D6D-F6A74F1A0A93}"/>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92ACEAA-74FF-4838-1772-EEA2C7C3A3C6}"/>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Forme libre : forme 17">
              <a:extLst>
                <a:ext uri="{FF2B5EF4-FFF2-40B4-BE49-F238E27FC236}">
                  <a16:creationId xmlns:a16="http://schemas.microsoft.com/office/drawing/2014/main" id="{7760D68E-B9B8-E118-C98D-F55D901BE77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4" name="Rectangle 13">
            <a:hlinkClick r:id="rId3" action="ppaction://hlinksldjump"/>
            <a:extLst>
              <a:ext uri="{FF2B5EF4-FFF2-40B4-BE49-F238E27FC236}">
                <a16:creationId xmlns:a16="http://schemas.microsoft.com/office/drawing/2014/main" id="{D4CB701D-A574-B8BA-7669-F9DA3E8E40E7}"/>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FC14090B-9479-CBFD-1D53-569B17EE711A}"/>
              </a:ext>
            </a:extLst>
          </p:cNvPr>
          <p:cNvSpPr txBox="1"/>
          <p:nvPr/>
        </p:nvSpPr>
        <p:spPr>
          <a:xfrm>
            <a:off x="272519" y="992726"/>
            <a:ext cx="5577969" cy="4531305"/>
          </a:xfrm>
          <a:prstGeom prst="rect">
            <a:avLst/>
          </a:prstGeom>
          <a:noFill/>
        </p:spPr>
        <p:txBody>
          <a:bodyPr wrap="square">
            <a:spAutoFit/>
          </a:bodyPr>
          <a:lstStyle/>
          <a:p>
            <a:pPr>
              <a:lnSpc>
                <a:spcPct val="107000"/>
              </a:lnSpc>
              <a:spcAft>
                <a:spcPts val="800"/>
              </a:spcAft>
              <a:buNone/>
            </a:pPr>
            <a:r>
              <a:rPr lang="en-US" sz="1800" b="1" dirty="0">
                <a:effectLst/>
                <a:latin typeface="Arial" panose="020B0604020202020204" pitchFamily="34" charset="0"/>
                <a:ea typeface="Calibri" panose="020F0502020204030204" pitchFamily="34" charset="0"/>
              </a:rPr>
              <a:t>Results</a:t>
            </a:r>
            <a:endParaRPr lang="fr-FR" sz="1800" dirty="0">
              <a:effectLst/>
              <a:latin typeface="Times New Roman" panose="02020603050405020304" pitchFamily="18" charset="0"/>
              <a:ea typeface="Times New Roman" panose="02020603050405020304" pitchFamily="18" charset="0"/>
            </a:endParaRPr>
          </a:p>
          <a:p>
            <a:pPr algn="ctr">
              <a:lnSpc>
                <a:spcPct val="107000"/>
              </a:lnSpc>
              <a:spcAft>
                <a:spcPts val="800"/>
              </a:spcAft>
              <a:buNone/>
            </a:pPr>
            <a:r>
              <a:rPr lang="en-US" sz="1400" b="1" dirty="0">
                <a:latin typeface="Arial" panose="020B0604020202020204" pitchFamily="34" charset="0"/>
                <a:ea typeface="Calibri" panose="020F0502020204030204" pitchFamily="34" charset="0"/>
              </a:rPr>
              <a:t>n</a:t>
            </a:r>
            <a:r>
              <a:rPr lang="en-US" sz="1400" b="1" dirty="0">
                <a:effectLst/>
                <a:latin typeface="Arial" panose="020B0604020202020204" pitchFamily="34" charset="0"/>
                <a:ea typeface="Calibri" panose="020F0502020204030204" pitchFamily="34" charset="0"/>
              </a:rPr>
              <a:t>=11 </a:t>
            </a:r>
            <a:r>
              <a:rPr lang="en-US" sz="1400" dirty="0">
                <a:effectLst/>
                <a:latin typeface="Arial" panose="020B0604020202020204" pitchFamily="34" charset="0"/>
                <a:ea typeface="Calibri" panose="020F0502020204030204" pitchFamily="34" charset="0"/>
              </a:rPr>
              <a:t>adult heart transplant recipients CMV-seropositive</a:t>
            </a:r>
          </a:p>
          <a:p>
            <a:pPr marL="285750" indent="-285750" algn="just">
              <a:lnSpc>
                <a:spcPct val="107000"/>
              </a:lnSpc>
              <a:spcAft>
                <a:spcPts val="800"/>
              </a:spcAft>
              <a:buFont typeface="Arial" panose="020B0604020202020204" pitchFamily="34" charset="0"/>
              <a:buChar char="•"/>
            </a:pPr>
            <a:r>
              <a:rPr lang="en-US" sz="1400" dirty="0">
                <a:latin typeface="Arial" panose="020B0604020202020204" pitchFamily="34" charset="0"/>
                <a:ea typeface="Calibri" panose="020F0502020204030204" pitchFamily="34" charset="0"/>
              </a:rPr>
              <a:t>M</a:t>
            </a:r>
            <a:r>
              <a:rPr lang="en-US" sz="1400" dirty="0">
                <a:effectLst/>
                <a:latin typeface="Arial" panose="020B0604020202020204" pitchFamily="34" charset="0"/>
                <a:ea typeface="Calibri" panose="020F0502020204030204" pitchFamily="34" charset="0"/>
              </a:rPr>
              <a:t>ost of whom had received </a:t>
            </a:r>
            <a:r>
              <a:rPr lang="en-US" sz="1400" dirty="0" err="1">
                <a:effectLst/>
                <a:latin typeface="Arial" panose="020B0604020202020204" pitchFamily="34" charset="0"/>
                <a:ea typeface="Calibri" panose="020F0502020204030204" pitchFamily="34" charset="0"/>
              </a:rPr>
              <a:t>antithymoglobulin</a:t>
            </a:r>
            <a:r>
              <a:rPr lang="en-US" sz="1400" dirty="0">
                <a:effectLst/>
                <a:latin typeface="Arial" panose="020B0604020202020204" pitchFamily="34" charset="0"/>
                <a:ea typeface="Calibri" panose="020F0502020204030204" pitchFamily="34" charset="0"/>
              </a:rPr>
              <a:t> (ATG)-based induction therapy</a:t>
            </a:r>
          </a:p>
          <a:p>
            <a:pPr>
              <a:lnSpc>
                <a:spcPct val="107000"/>
              </a:lnSpc>
              <a:spcAft>
                <a:spcPts val="800"/>
              </a:spcAft>
              <a:buNone/>
            </a:pPr>
            <a:endParaRPr lang="en-US" sz="1600" dirty="0">
              <a:latin typeface="Arial" panose="020B0604020202020204" pitchFamily="34" charset="0"/>
              <a:ea typeface="Calibri" panose="020F0502020204030204" pitchFamily="34" charset="0"/>
            </a:endParaRPr>
          </a:p>
          <a:p>
            <a:pPr>
              <a:lnSpc>
                <a:spcPct val="107000"/>
              </a:lnSpc>
              <a:spcAft>
                <a:spcPts val="800"/>
              </a:spcAft>
              <a:buNone/>
            </a:pPr>
            <a:endParaRPr lang="en-US" sz="1600" dirty="0">
              <a:effectLst/>
              <a:latin typeface="Arial" panose="020B0604020202020204" pitchFamily="34" charset="0"/>
              <a:ea typeface="Calibri" panose="020F0502020204030204" pitchFamily="34" charset="0"/>
            </a:endParaRPr>
          </a:p>
          <a:p>
            <a:pPr>
              <a:lnSpc>
                <a:spcPct val="107000"/>
              </a:lnSpc>
              <a:spcAft>
                <a:spcPts val="800"/>
              </a:spcAft>
              <a:buNone/>
            </a:pPr>
            <a:endParaRPr lang="en-US" sz="1600" dirty="0">
              <a:latin typeface="Arial" panose="020B0604020202020204" pitchFamily="34" charset="0"/>
              <a:ea typeface="Calibri" panose="020F0502020204030204" pitchFamily="34" charset="0"/>
            </a:endParaRPr>
          </a:p>
          <a:p>
            <a:pPr>
              <a:lnSpc>
                <a:spcPct val="107000"/>
              </a:lnSpc>
              <a:spcAft>
                <a:spcPts val="800"/>
              </a:spcAft>
              <a:buNone/>
            </a:pPr>
            <a:endParaRPr lang="en-US" sz="1600" dirty="0">
              <a:latin typeface="Arial" panose="020B0604020202020204" pitchFamily="34" charset="0"/>
              <a:ea typeface="Calibri" panose="020F0502020204030204" pitchFamily="34" charset="0"/>
            </a:endParaRPr>
          </a:p>
          <a:p>
            <a:pPr>
              <a:lnSpc>
                <a:spcPct val="107000"/>
              </a:lnSpc>
              <a:spcAft>
                <a:spcPts val="800"/>
              </a:spcAft>
              <a:buNone/>
            </a:pPr>
            <a:endParaRPr lang="en-US" sz="1600" dirty="0">
              <a:effectLst/>
              <a:latin typeface="Arial" panose="020B0604020202020204" pitchFamily="34" charset="0"/>
              <a:ea typeface="Calibri" panose="020F0502020204030204" pitchFamily="34" charset="0"/>
            </a:endParaRPr>
          </a:p>
          <a:p>
            <a:pPr>
              <a:lnSpc>
                <a:spcPct val="107000"/>
              </a:lnSpc>
              <a:spcAft>
                <a:spcPts val="800"/>
              </a:spcAft>
              <a:buNone/>
            </a:pPr>
            <a:endParaRPr lang="en-US" sz="1600" dirty="0">
              <a:latin typeface="Arial" panose="020B0604020202020204" pitchFamily="34" charset="0"/>
              <a:ea typeface="Calibri" panose="020F0502020204030204" pitchFamily="34" charset="0"/>
            </a:endParaRPr>
          </a:p>
          <a:p>
            <a:pPr>
              <a:lnSpc>
                <a:spcPct val="107000"/>
              </a:lnSpc>
              <a:spcAft>
                <a:spcPts val="800"/>
              </a:spcAft>
              <a:buNone/>
            </a:pPr>
            <a:endParaRPr lang="en-US" sz="1600" dirty="0">
              <a:effectLst/>
              <a:latin typeface="Arial" panose="020B0604020202020204" pitchFamily="34" charset="0"/>
              <a:ea typeface="Calibri" panose="020F0502020204030204" pitchFamily="34" charset="0"/>
            </a:endParaRPr>
          </a:p>
          <a:p>
            <a:pPr>
              <a:lnSpc>
                <a:spcPct val="107000"/>
              </a:lnSpc>
              <a:spcAft>
                <a:spcPts val="800"/>
              </a:spcAft>
              <a:buNone/>
            </a:pPr>
            <a:endParaRPr lang="en-US" sz="1600" dirty="0">
              <a:effectLst/>
              <a:latin typeface="Arial" panose="020B0604020202020204" pitchFamily="34" charset="0"/>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US" sz="1400" dirty="0">
                <a:effectLst/>
                <a:latin typeface="Arial" panose="020B0604020202020204" pitchFamily="34" charset="0"/>
                <a:ea typeface="Calibri" panose="020F0502020204030204" pitchFamily="34" charset="0"/>
              </a:rPr>
              <a:t>Results remained stable throughout the follow-up period</a:t>
            </a:r>
            <a:endParaRPr lang="fr-FR" sz="1400" dirty="0">
              <a:effectLst/>
              <a:latin typeface="Times New Roman" panose="02020603050405020304" pitchFamily="18" charset="0"/>
              <a:ea typeface="Times New Roman" panose="02020603050405020304" pitchFamily="18" charset="0"/>
            </a:endParaRPr>
          </a:p>
        </p:txBody>
      </p:sp>
      <p:sp>
        <p:nvSpPr>
          <p:cNvPr id="15" name="ZoneTexte 14">
            <a:extLst>
              <a:ext uri="{FF2B5EF4-FFF2-40B4-BE49-F238E27FC236}">
                <a16:creationId xmlns:a16="http://schemas.microsoft.com/office/drawing/2014/main" id="{A0D9B7C6-8625-B974-B8BD-84F15B18F536}"/>
              </a:ext>
            </a:extLst>
          </p:cNvPr>
          <p:cNvSpPr txBox="1"/>
          <p:nvPr/>
        </p:nvSpPr>
        <p:spPr>
          <a:xfrm>
            <a:off x="6750077" y="3834559"/>
            <a:ext cx="5094305" cy="1371914"/>
          </a:xfrm>
          <a:prstGeom prst="rect">
            <a:avLst/>
          </a:prstGeom>
          <a:noFill/>
        </p:spPr>
        <p:txBody>
          <a:bodyPr wrap="square">
            <a:spAutoFit/>
          </a:bodyPr>
          <a:lstStyle/>
          <a:p>
            <a:pPr>
              <a:lnSpc>
                <a:spcPct val="107000"/>
              </a:lnSpc>
              <a:spcAft>
                <a:spcPts val="800"/>
              </a:spcAft>
              <a:buNone/>
            </a:pPr>
            <a:r>
              <a:rPr lang="en-US" b="1" dirty="0">
                <a:effectLst/>
                <a:latin typeface="Arial" panose="020B0604020202020204" pitchFamily="34" charset="0"/>
                <a:ea typeface="Calibri" panose="020F0502020204030204" pitchFamily="34" charset="0"/>
              </a:rPr>
              <a:t>Conclusions</a:t>
            </a:r>
          </a:p>
          <a:p>
            <a:pPr>
              <a:lnSpc>
                <a:spcPct val="107000"/>
              </a:lnSpc>
              <a:spcAft>
                <a:spcPts val="800"/>
              </a:spcAft>
              <a:buNone/>
            </a:pPr>
            <a:endParaRPr lang="fr-FR" sz="6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fr-FR" sz="1400" dirty="0">
                <a:effectLst/>
                <a:latin typeface="Arial" panose="020B0604020202020204" pitchFamily="34" charset="0"/>
                <a:ea typeface="Calibri" panose="020F0502020204030204" pitchFamily="34" charset="0"/>
                <a:cs typeface="Times New Roman" panose="02020603050405020304" pitchFamily="18" charset="0"/>
              </a:rPr>
              <a:t>The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QuantiFERON</a:t>
            </a:r>
            <a:r>
              <a:rPr lang="fr-FR" sz="1400" dirty="0">
                <a:effectLst/>
                <a:latin typeface="Arial" panose="020B0604020202020204" pitchFamily="34" charset="0"/>
                <a:ea typeface="Calibri" panose="020F0502020204030204" pitchFamily="34" charset="0"/>
                <a:cs typeface="Times New Roman" panose="02020603050405020304" pitchFamily="18" charset="0"/>
              </a:rPr>
              <a:t>®-CMV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assay</a:t>
            </a:r>
            <a:r>
              <a:rPr lang="fr-FR" sz="1400" dirty="0">
                <a:effectLst/>
                <a:latin typeface="Arial" panose="020B0604020202020204" pitchFamily="34" charset="0"/>
                <a:ea typeface="Calibri" panose="020F0502020204030204" pitchFamily="34" charset="0"/>
                <a:cs typeface="Times New Roman" panose="02020603050405020304" pitchFamily="18" charset="0"/>
              </a:rPr>
              <a:t>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may</a:t>
            </a:r>
            <a:r>
              <a:rPr lang="fr-FR" sz="1400" dirty="0">
                <a:effectLst/>
                <a:latin typeface="Arial" panose="020B0604020202020204" pitchFamily="34" charset="0"/>
                <a:ea typeface="Calibri" panose="020F0502020204030204" pitchFamily="34" charset="0"/>
                <a:cs typeface="Times New Roman" panose="02020603050405020304" pitchFamily="18" charset="0"/>
              </a:rPr>
              <a:t> not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accurately</a:t>
            </a:r>
            <a:r>
              <a:rPr lang="fr-FR" sz="1400" dirty="0">
                <a:effectLst/>
                <a:latin typeface="Arial" panose="020B0604020202020204" pitchFamily="34" charset="0"/>
                <a:ea typeface="Calibri" panose="020F0502020204030204" pitchFamily="34" charset="0"/>
                <a:cs typeface="Times New Roman" panose="02020603050405020304" pitchFamily="18" charset="0"/>
              </a:rPr>
              <a:t>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predict</a:t>
            </a:r>
            <a:r>
              <a:rPr lang="fr-FR" sz="1400" dirty="0">
                <a:effectLst/>
                <a:latin typeface="Arial" panose="020B0604020202020204" pitchFamily="34" charset="0"/>
                <a:ea typeface="Calibri" panose="020F0502020204030204" pitchFamily="34" charset="0"/>
                <a:cs typeface="Times New Roman" panose="02020603050405020304" pitchFamily="18" charset="0"/>
              </a:rPr>
              <a:t> CMV infection and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would</a:t>
            </a:r>
            <a:r>
              <a:rPr lang="fr-FR" sz="1400" dirty="0">
                <a:effectLst/>
                <a:latin typeface="Arial" panose="020B0604020202020204" pitchFamily="34" charset="0"/>
                <a:ea typeface="Calibri" panose="020F0502020204030204" pitchFamily="34" charset="0"/>
                <a:cs typeface="Times New Roman" panose="02020603050405020304" pitchFamily="18" charset="0"/>
              </a:rPr>
              <a:t> not have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contributed</a:t>
            </a:r>
            <a:r>
              <a:rPr lang="fr-FR" sz="1400" dirty="0">
                <a:effectLst/>
                <a:latin typeface="Arial" panose="020B0604020202020204" pitchFamily="34" charset="0"/>
                <a:ea typeface="Calibri" panose="020F0502020204030204" pitchFamily="34" charset="0"/>
                <a:cs typeface="Times New Roman" panose="02020603050405020304" pitchFamily="18" charset="0"/>
              </a:rPr>
              <a:t> to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refining</a:t>
            </a:r>
            <a:r>
              <a:rPr lang="fr-FR" sz="1400" dirty="0">
                <a:effectLst/>
                <a:latin typeface="Arial" panose="020B0604020202020204" pitchFamily="34" charset="0"/>
                <a:ea typeface="Calibri" panose="020F0502020204030204" pitchFamily="34" charset="0"/>
                <a:cs typeface="Times New Roman" panose="02020603050405020304" pitchFamily="18" charset="0"/>
              </a:rPr>
              <a:t> the duration of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primary</a:t>
            </a:r>
            <a:r>
              <a:rPr lang="fr-FR" sz="1400" dirty="0">
                <a:effectLst/>
                <a:latin typeface="Arial" panose="020B0604020202020204" pitchFamily="34" charset="0"/>
                <a:ea typeface="Calibri" panose="020F0502020204030204" pitchFamily="34" charset="0"/>
                <a:cs typeface="Times New Roman" panose="02020603050405020304" pitchFamily="18" charset="0"/>
              </a:rPr>
              <a:t>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prophylaxis</a:t>
            </a:r>
            <a:r>
              <a:rPr lang="fr-FR" sz="1400" dirty="0">
                <a:effectLst/>
                <a:latin typeface="Arial" panose="020B0604020202020204" pitchFamily="34" charset="0"/>
                <a:ea typeface="Calibri" panose="020F0502020204030204" pitchFamily="34" charset="0"/>
                <a:cs typeface="Times New Roman" panose="02020603050405020304" pitchFamily="18" charset="0"/>
              </a:rPr>
              <a:t> in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this</a:t>
            </a:r>
            <a:r>
              <a:rPr lang="fr-FR" sz="1400" dirty="0">
                <a:effectLst/>
                <a:latin typeface="Arial" panose="020B0604020202020204" pitchFamily="34" charset="0"/>
                <a:ea typeface="Calibri" panose="020F0502020204030204" pitchFamily="34" charset="0"/>
                <a:cs typeface="Times New Roman" panose="02020603050405020304" pitchFamily="18" charset="0"/>
              </a:rPr>
              <a:t> </a:t>
            </a:r>
            <a:r>
              <a:rPr lang="fr-FR" sz="1400" dirty="0" err="1">
                <a:effectLst/>
                <a:latin typeface="Arial" panose="020B0604020202020204" pitchFamily="34" charset="0"/>
                <a:ea typeface="Calibri" panose="020F0502020204030204" pitchFamily="34" charset="0"/>
                <a:cs typeface="Times New Roman" panose="02020603050405020304" pitchFamily="18" charset="0"/>
              </a:rPr>
              <a:t>study</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6" name="Chart 14">
            <a:extLst>
              <a:ext uri="{FF2B5EF4-FFF2-40B4-BE49-F238E27FC236}">
                <a16:creationId xmlns:a16="http://schemas.microsoft.com/office/drawing/2014/main" id="{20571E72-6FE9-E5CD-462D-5CED7D9089C9}"/>
              </a:ext>
            </a:extLst>
          </p:cNvPr>
          <p:cNvGraphicFramePr>
            <a:graphicFrameLocks/>
          </p:cNvGraphicFramePr>
          <p:nvPr>
            <p:extLst>
              <p:ext uri="{D42A27DB-BD31-4B8C-83A1-F6EECF244321}">
                <p14:modId xmlns:p14="http://schemas.microsoft.com/office/powerpoint/2010/main" val="3967544730"/>
              </p:ext>
            </p:extLst>
          </p:nvPr>
        </p:nvGraphicFramePr>
        <p:xfrm>
          <a:off x="1918566" y="3238121"/>
          <a:ext cx="2444750" cy="14668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4">
            <a:extLst>
              <a:ext uri="{FF2B5EF4-FFF2-40B4-BE49-F238E27FC236}">
                <a16:creationId xmlns:a16="http://schemas.microsoft.com/office/drawing/2014/main" id="{FAE6B255-5B9E-B9AA-63D4-9BF359F2D090}"/>
              </a:ext>
            </a:extLst>
          </p:cNvPr>
          <p:cNvGraphicFramePr>
            <a:graphicFrameLocks/>
          </p:cNvGraphicFramePr>
          <p:nvPr>
            <p:extLst>
              <p:ext uri="{D42A27DB-BD31-4B8C-83A1-F6EECF244321}">
                <p14:modId xmlns:p14="http://schemas.microsoft.com/office/powerpoint/2010/main" val="1566378774"/>
              </p:ext>
            </p:extLst>
          </p:nvPr>
        </p:nvGraphicFramePr>
        <p:xfrm>
          <a:off x="8140646" y="2027881"/>
          <a:ext cx="2444750" cy="1466850"/>
        </p:xfrm>
        <a:graphic>
          <a:graphicData uri="http://schemas.openxmlformats.org/drawingml/2006/chart">
            <c:chart xmlns:c="http://schemas.openxmlformats.org/drawingml/2006/chart" xmlns:r="http://schemas.openxmlformats.org/officeDocument/2006/relationships" r:id="rId5"/>
          </a:graphicData>
        </a:graphic>
      </p:graphicFrame>
      <p:sp>
        <p:nvSpPr>
          <p:cNvPr id="21" name="ZoneTexte 20">
            <a:extLst>
              <a:ext uri="{FF2B5EF4-FFF2-40B4-BE49-F238E27FC236}">
                <a16:creationId xmlns:a16="http://schemas.microsoft.com/office/drawing/2014/main" id="{AF36EE5E-DDD6-2018-D98C-B3D1CDA1314B}"/>
              </a:ext>
            </a:extLst>
          </p:cNvPr>
          <p:cNvSpPr txBox="1"/>
          <p:nvPr/>
        </p:nvSpPr>
        <p:spPr>
          <a:xfrm>
            <a:off x="1149206" y="2591159"/>
            <a:ext cx="4224311" cy="53662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Calibri" panose="020F0502020204030204" pitchFamily="34" charset="0"/>
                <a:cs typeface="+mn-cs"/>
              </a:rPr>
              <a:t>At 3, 6 and 12 months post-transplant</a:t>
            </a:r>
            <a:r>
              <a:rPr lang="en-US" sz="1400" u="sng" dirty="0">
                <a:solidFill>
                  <a:srgbClr val="140032"/>
                </a:solidFill>
                <a:latin typeface="Arial" panose="020B0604020202020204" pitchFamily="34" charset="0"/>
                <a:ea typeface="Calibri" panose="020F0502020204030204" pitchFamily="34" charset="0"/>
              </a:rPr>
              <a:t> </a:t>
            </a: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Calibri" panose="020F0502020204030204" pitchFamily="34" charset="0"/>
                <a:cs typeface="+mn-cs"/>
              </a:rPr>
              <a:t>QuantiFERON®-CMV assay</a:t>
            </a:r>
          </a:p>
        </p:txBody>
      </p:sp>
      <p:sp>
        <p:nvSpPr>
          <p:cNvPr id="25" name="ZoneTexte 24">
            <a:extLst>
              <a:ext uri="{FF2B5EF4-FFF2-40B4-BE49-F238E27FC236}">
                <a16:creationId xmlns:a16="http://schemas.microsoft.com/office/drawing/2014/main" id="{A2521A51-7D56-B2AE-D10B-A59E5508472B}"/>
              </a:ext>
            </a:extLst>
          </p:cNvPr>
          <p:cNvSpPr txBox="1"/>
          <p:nvPr/>
        </p:nvSpPr>
        <p:spPr>
          <a:xfrm>
            <a:off x="3083689" y="3972022"/>
            <a:ext cx="759106" cy="307777"/>
          </a:xfrm>
          <a:prstGeom prst="rect">
            <a:avLst/>
          </a:prstGeom>
          <a:noFill/>
        </p:spPr>
        <p:txBody>
          <a:bodyPr wrap="square">
            <a:spAutoFit/>
          </a:bodyPr>
          <a:lstStyle/>
          <a:p>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73%</a:t>
            </a:r>
            <a:endParaRPr lang="fr-FR" sz="1600" b="1" dirty="0">
              <a:solidFill>
                <a:schemeClr val="bg1"/>
              </a:solidFill>
            </a:endParaRPr>
          </a:p>
        </p:txBody>
      </p:sp>
      <p:sp>
        <p:nvSpPr>
          <p:cNvPr id="27" name="ZoneTexte 26">
            <a:extLst>
              <a:ext uri="{FF2B5EF4-FFF2-40B4-BE49-F238E27FC236}">
                <a16:creationId xmlns:a16="http://schemas.microsoft.com/office/drawing/2014/main" id="{B1B8C691-5A3C-F8A4-17F1-E41C6008DFB3}"/>
              </a:ext>
            </a:extLst>
          </p:cNvPr>
          <p:cNvSpPr txBox="1"/>
          <p:nvPr/>
        </p:nvSpPr>
        <p:spPr>
          <a:xfrm>
            <a:off x="3702176" y="4091682"/>
            <a:ext cx="1430500" cy="523220"/>
          </a:xfrm>
          <a:prstGeom prst="rect">
            <a:avLst/>
          </a:prstGeom>
          <a:noFill/>
        </p:spPr>
        <p:txBody>
          <a:bodyPr wrap="square">
            <a:spAutoFit/>
          </a:bodyPr>
          <a:lstStyle/>
          <a:p>
            <a:pPr algn="ctr"/>
            <a:r>
              <a:rPr lang="en-US" sz="1400" b="1" dirty="0">
                <a:effectLst/>
                <a:latin typeface="Arial" panose="020B0604020202020204" pitchFamily="34" charset="0"/>
                <a:ea typeface="Calibri" panose="020F0502020204030204" pitchFamily="34" charset="0"/>
              </a:rPr>
              <a:t>n=8 </a:t>
            </a:r>
            <a:r>
              <a:rPr lang="en-US" sz="1400" dirty="0">
                <a:effectLst/>
                <a:latin typeface="Arial" panose="020B0604020202020204" pitchFamily="34" charset="0"/>
                <a:ea typeface="Calibri" panose="020F0502020204030204" pitchFamily="34" charset="0"/>
              </a:rPr>
              <a:t>patients</a:t>
            </a:r>
          </a:p>
          <a:p>
            <a:pPr algn="ctr"/>
            <a:r>
              <a:rPr lang="en-US" sz="1400" dirty="0">
                <a:effectLst/>
                <a:latin typeface="Arial" panose="020B0604020202020204" pitchFamily="34" charset="0"/>
                <a:ea typeface="Calibri" panose="020F0502020204030204" pitchFamily="34" charset="0"/>
              </a:rPr>
              <a:t>positive</a:t>
            </a:r>
            <a:endParaRPr lang="fr-FR" sz="1400" dirty="0"/>
          </a:p>
        </p:txBody>
      </p:sp>
      <p:sp>
        <p:nvSpPr>
          <p:cNvPr id="28" name="ZoneTexte 27">
            <a:extLst>
              <a:ext uri="{FF2B5EF4-FFF2-40B4-BE49-F238E27FC236}">
                <a16:creationId xmlns:a16="http://schemas.microsoft.com/office/drawing/2014/main" id="{0DBC0CD6-310D-9F6E-DB88-6FE4200639B3}"/>
              </a:ext>
            </a:extLst>
          </p:cNvPr>
          <p:cNvSpPr txBox="1"/>
          <p:nvPr/>
        </p:nvSpPr>
        <p:spPr>
          <a:xfrm>
            <a:off x="1149206" y="3303852"/>
            <a:ext cx="1430500" cy="523220"/>
          </a:xfrm>
          <a:prstGeom prst="rect">
            <a:avLst/>
          </a:prstGeom>
          <a:noFill/>
        </p:spPr>
        <p:txBody>
          <a:bodyPr wrap="square">
            <a:spAutoFit/>
          </a:bodyPr>
          <a:lstStyle/>
          <a:p>
            <a:pPr algn="ctr"/>
            <a:r>
              <a:rPr lang="en-US" sz="1400" b="1" dirty="0">
                <a:effectLst/>
                <a:latin typeface="Arial" panose="020B0604020202020204" pitchFamily="34" charset="0"/>
                <a:ea typeface="Calibri" panose="020F0502020204030204" pitchFamily="34" charset="0"/>
              </a:rPr>
              <a:t>n=3 </a:t>
            </a:r>
            <a:r>
              <a:rPr lang="en-US" sz="1400" dirty="0">
                <a:effectLst/>
                <a:latin typeface="Arial" panose="020B0604020202020204" pitchFamily="34" charset="0"/>
                <a:ea typeface="Calibri" panose="020F0502020204030204" pitchFamily="34" charset="0"/>
              </a:rPr>
              <a:t>patients</a:t>
            </a:r>
          </a:p>
          <a:p>
            <a:pPr algn="ctr"/>
            <a:r>
              <a:rPr lang="en-US" sz="1400" dirty="0">
                <a:effectLst/>
                <a:latin typeface="Arial" panose="020B0604020202020204" pitchFamily="34" charset="0"/>
                <a:ea typeface="Calibri" panose="020F0502020204030204" pitchFamily="34" charset="0"/>
              </a:rPr>
              <a:t>Negative</a:t>
            </a:r>
            <a:endParaRPr lang="fr-FR" sz="1400" dirty="0"/>
          </a:p>
        </p:txBody>
      </p:sp>
      <p:sp>
        <p:nvSpPr>
          <p:cNvPr id="29" name="ZoneTexte 28">
            <a:extLst>
              <a:ext uri="{FF2B5EF4-FFF2-40B4-BE49-F238E27FC236}">
                <a16:creationId xmlns:a16="http://schemas.microsoft.com/office/drawing/2014/main" id="{0BD510EE-2B7D-B325-7812-05DEF2588846}"/>
              </a:ext>
            </a:extLst>
          </p:cNvPr>
          <p:cNvSpPr txBox="1"/>
          <p:nvPr/>
        </p:nvSpPr>
        <p:spPr>
          <a:xfrm>
            <a:off x="2579706" y="3540459"/>
            <a:ext cx="759106" cy="307777"/>
          </a:xfrm>
          <a:prstGeom prst="rect">
            <a:avLst/>
          </a:prstGeom>
          <a:noFill/>
        </p:spPr>
        <p:txBody>
          <a:bodyPr wrap="square">
            <a:spAutoFit/>
          </a:bodyPr>
          <a:lstStyle/>
          <a:p>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27%</a:t>
            </a:r>
            <a:endParaRPr lang="fr-FR" sz="1600" b="1" dirty="0">
              <a:solidFill>
                <a:schemeClr val="bg1"/>
              </a:solidFill>
            </a:endParaRPr>
          </a:p>
        </p:txBody>
      </p:sp>
      <p:sp>
        <p:nvSpPr>
          <p:cNvPr id="33" name="ZoneTexte 32">
            <a:extLst>
              <a:ext uri="{FF2B5EF4-FFF2-40B4-BE49-F238E27FC236}">
                <a16:creationId xmlns:a16="http://schemas.microsoft.com/office/drawing/2014/main" id="{7186C6EC-0D9D-9333-CCA5-B1B7E0540D51}"/>
              </a:ext>
            </a:extLst>
          </p:cNvPr>
          <p:cNvSpPr txBox="1"/>
          <p:nvPr/>
        </p:nvSpPr>
        <p:spPr>
          <a:xfrm>
            <a:off x="8035724" y="983904"/>
            <a:ext cx="6094070" cy="307777"/>
          </a:xfrm>
          <a:prstGeom prst="rect">
            <a:avLst/>
          </a:prstGeom>
          <a:noFill/>
        </p:spPr>
        <p:txBody>
          <a:bodyPr wrap="square">
            <a:spAutoFit/>
          </a:bodyPr>
          <a:lstStyle/>
          <a:p>
            <a:r>
              <a:rPr lang="en-US" sz="1400" u="sng" dirty="0">
                <a:effectLst/>
                <a:latin typeface="Arial" panose="020B0604020202020204" pitchFamily="34" charset="0"/>
                <a:ea typeface="Calibri" panose="020F0502020204030204" pitchFamily="34" charset="0"/>
              </a:rPr>
              <a:t>CMV infections during the follow-up</a:t>
            </a:r>
            <a:endParaRPr lang="fr-FR" sz="1400" u="sng" dirty="0"/>
          </a:p>
        </p:txBody>
      </p:sp>
      <p:sp>
        <p:nvSpPr>
          <p:cNvPr id="37" name="ZoneTexte 36">
            <a:extLst>
              <a:ext uri="{FF2B5EF4-FFF2-40B4-BE49-F238E27FC236}">
                <a16:creationId xmlns:a16="http://schemas.microsoft.com/office/drawing/2014/main" id="{DCAC965A-F172-8429-BEFD-7C0493D97CD3}"/>
              </a:ext>
            </a:extLst>
          </p:cNvPr>
          <p:cNvSpPr txBox="1"/>
          <p:nvPr/>
        </p:nvSpPr>
        <p:spPr>
          <a:xfrm>
            <a:off x="6727175" y="2072194"/>
            <a:ext cx="2411124" cy="738664"/>
          </a:xfrm>
          <a:prstGeom prst="rect">
            <a:avLst/>
          </a:prstGeom>
          <a:noFill/>
        </p:spPr>
        <p:txBody>
          <a:bodyPr wrap="square">
            <a:spAutoFit/>
          </a:bodyPr>
          <a:lstStyle/>
          <a:p>
            <a:pPr lvl="0" algn="ctr">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Calibri" panose="020F0502020204030204" pitchFamily="34" charset="0"/>
                <a:cs typeface="+mn-cs"/>
              </a:rPr>
              <a:t>n=1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Calibri" panose="020F0502020204030204" pitchFamily="34" charset="0"/>
                <a:cs typeface="+mn-cs"/>
              </a:rPr>
              <a:t>patient with negative </a:t>
            </a:r>
            <a:r>
              <a:rPr lang="fr-FR" sz="1400" dirty="0" err="1">
                <a:latin typeface="Arial" panose="020B0604020202020204" pitchFamily="34" charset="0"/>
                <a:ea typeface="Calibri" panose="020F0502020204030204" pitchFamily="34" charset="0"/>
                <a:cs typeface="Times New Roman" panose="02020603050405020304" pitchFamily="18" charset="0"/>
              </a:rPr>
              <a:t>QuantiFERON</a:t>
            </a:r>
            <a:r>
              <a:rPr lang="fr-FR" sz="1400" dirty="0">
                <a:latin typeface="Arial" panose="020B0604020202020204" pitchFamily="34" charset="0"/>
                <a:ea typeface="Calibri" panose="020F0502020204030204" pitchFamily="34" charset="0"/>
                <a:cs typeface="Times New Roman" panose="02020603050405020304" pitchFamily="18" charset="0"/>
              </a:rPr>
              <a:t>®-CMV</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Calibri" panose="020F0502020204030204" pitchFamily="34" charset="0"/>
                <a:cs typeface="+mn-cs"/>
              </a:rPr>
              <a:t> assay</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819F1A5B-FA94-2461-5DAF-BC606A0FDF7F}"/>
              </a:ext>
            </a:extLst>
          </p:cNvPr>
          <p:cNvSpPr txBox="1"/>
          <p:nvPr/>
        </p:nvSpPr>
        <p:spPr>
          <a:xfrm>
            <a:off x="9780876" y="2868789"/>
            <a:ext cx="2411124" cy="738664"/>
          </a:xfrm>
          <a:prstGeom prst="rect">
            <a:avLst/>
          </a:prstGeom>
          <a:noFill/>
        </p:spPr>
        <p:txBody>
          <a:bodyPr wrap="square">
            <a:spAutoFit/>
          </a:bodyPr>
          <a:lstStyle/>
          <a:p>
            <a:pPr lvl="0" algn="ctr">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Calibri" panose="020F0502020204030204" pitchFamily="34" charset="0"/>
                <a:cs typeface="+mn-cs"/>
              </a:rPr>
              <a:t>n=7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Calibri" panose="020F0502020204030204" pitchFamily="34" charset="0"/>
                <a:cs typeface="+mn-cs"/>
              </a:rPr>
              <a:t>patients</a:t>
            </a:r>
            <a:r>
              <a:rPr lang="en-US" sz="1400" dirty="0">
                <a:solidFill>
                  <a:srgbClr val="140032"/>
                </a:solidFill>
                <a:latin typeface="Arial" panose="020B0604020202020204" pitchFamily="34" charset="0"/>
                <a:ea typeface="Calibri" panose="020F0502020204030204" pitchFamily="34" charset="0"/>
              </a:rPr>
              <a:t> with positive </a:t>
            </a:r>
            <a:r>
              <a:rPr lang="fr-FR" sz="1400" dirty="0" err="1">
                <a:latin typeface="Arial" panose="020B0604020202020204" pitchFamily="34" charset="0"/>
                <a:ea typeface="Calibri" panose="020F0502020204030204" pitchFamily="34" charset="0"/>
                <a:cs typeface="Times New Roman" panose="02020603050405020304" pitchFamily="18" charset="0"/>
              </a:rPr>
              <a:t>QuantiFERON</a:t>
            </a:r>
            <a:r>
              <a:rPr lang="fr-FR" sz="1400" dirty="0">
                <a:latin typeface="Arial" panose="020B0604020202020204" pitchFamily="34" charset="0"/>
                <a:ea typeface="Calibri" panose="020F0502020204030204" pitchFamily="34" charset="0"/>
                <a:cs typeface="Times New Roman" panose="02020603050405020304" pitchFamily="18" charset="0"/>
              </a:rPr>
              <a:t>®-CMV </a:t>
            </a: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Calibri" panose="020F0502020204030204" pitchFamily="34" charset="0"/>
                <a:cs typeface="+mn-cs"/>
              </a:rPr>
              <a:t>assay</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559E2D5C-18FB-447F-B209-7971574C9590}"/>
              </a:ext>
            </a:extLst>
          </p:cNvPr>
          <p:cNvSpPr txBox="1"/>
          <p:nvPr/>
        </p:nvSpPr>
        <p:spPr>
          <a:xfrm>
            <a:off x="8756335" y="2426913"/>
            <a:ext cx="7066344" cy="307777"/>
          </a:xfrm>
          <a:prstGeom prst="rect">
            <a:avLst/>
          </a:prstGeom>
          <a:noFill/>
        </p:spPr>
        <p:txBody>
          <a:bodyPr wrap="square">
            <a:spAutoFit/>
          </a:bodyPr>
          <a:lstStyle/>
          <a:p>
            <a:r>
              <a:rPr lang="en-US" sz="1400" b="1" dirty="0">
                <a:solidFill>
                  <a:schemeClr val="bg1"/>
                </a:solidFill>
                <a:latin typeface="Arial" panose="020B0604020202020204" pitchFamily="34" charset="0"/>
                <a:ea typeface="Calibri" panose="020F0502020204030204" pitchFamily="34" charset="0"/>
              </a:rPr>
              <a:t>12,5</a:t>
            </a: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a:t>
            </a:r>
            <a:endParaRPr lang="fr-FR" sz="1600" b="1" dirty="0">
              <a:solidFill>
                <a:schemeClr val="bg1"/>
              </a:solidFill>
            </a:endParaRPr>
          </a:p>
        </p:txBody>
      </p:sp>
      <p:sp>
        <p:nvSpPr>
          <p:cNvPr id="41" name="ZoneTexte 40">
            <a:extLst>
              <a:ext uri="{FF2B5EF4-FFF2-40B4-BE49-F238E27FC236}">
                <a16:creationId xmlns:a16="http://schemas.microsoft.com/office/drawing/2014/main" id="{280B934E-E742-32F9-CE4E-E2F0B23D9A3F}"/>
              </a:ext>
            </a:extLst>
          </p:cNvPr>
          <p:cNvSpPr txBox="1"/>
          <p:nvPr/>
        </p:nvSpPr>
        <p:spPr>
          <a:xfrm>
            <a:off x="9138299" y="2832332"/>
            <a:ext cx="7066344" cy="307777"/>
          </a:xfrm>
          <a:prstGeom prst="rect">
            <a:avLst/>
          </a:prstGeom>
          <a:noFill/>
        </p:spPr>
        <p:txBody>
          <a:bodyPr wrap="square">
            <a:spAutoFit/>
          </a:bodyPr>
          <a:lstStyle/>
          <a:p>
            <a:r>
              <a:rPr lang="en-US" sz="1400" b="1" dirty="0">
                <a:solidFill>
                  <a:schemeClr val="bg1"/>
                </a:solidFill>
                <a:latin typeface="Arial" panose="020B0604020202020204" pitchFamily="34" charset="0"/>
                <a:ea typeface="Calibri" panose="020F0502020204030204" pitchFamily="34" charset="0"/>
              </a:rPr>
              <a:t>87,5</a:t>
            </a: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a:t>
            </a:r>
            <a:endParaRPr lang="fr-FR" sz="1600" b="1" dirty="0">
              <a:solidFill>
                <a:schemeClr val="bg1"/>
              </a:solidFill>
            </a:endParaRPr>
          </a:p>
        </p:txBody>
      </p:sp>
      <p:sp>
        <p:nvSpPr>
          <p:cNvPr id="45" name="ZoneTexte 44">
            <a:extLst>
              <a:ext uri="{FF2B5EF4-FFF2-40B4-BE49-F238E27FC236}">
                <a16:creationId xmlns:a16="http://schemas.microsoft.com/office/drawing/2014/main" id="{A8B82FFE-B9BF-ACE4-2FF0-3EDF721A40CE}"/>
              </a:ext>
            </a:extLst>
          </p:cNvPr>
          <p:cNvSpPr txBox="1"/>
          <p:nvPr/>
        </p:nvSpPr>
        <p:spPr>
          <a:xfrm>
            <a:off x="7379743" y="1297073"/>
            <a:ext cx="4621918" cy="307777"/>
          </a:xfrm>
          <a:prstGeom prst="rect">
            <a:avLst/>
          </a:prstGeom>
          <a:noFill/>
        </p:spPr>
        <p:txBody>
          <a:bodyPr wrap="square">
            <a:spAutoFit/>
          </a:bodyPr>
          <a:lstStyle/>
          <a:p>
            <a:r>
              <a:rPr lang="en-US" sz="1400" b="1" dirty="0">
                <a:solidFill>
                  <a:prstClr val="black"/>
                </a:solidFill>
                <a:latin typeface="Arial" panose="020B0604020202020204" pitchFamily="34" charset="0"/>
                <a:cs typeface="Arial" panose="020B0604020202020204" pitchFamily="34" charset="0"/>
              </a:rPr>
              <a:t>n</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patients experienced significant CMV infections</a:t>
            </a:r>
            <a:endParaRPr lang="fr-FR" sz="1400" dirty="0">
              <a:latin typeface="Arial" panose="020B0604020202020204" pitchFamily="34" charset="0"/>
              <a:cs typeface="Arial" panose="020B0604020202020204" pitchFamily="34" charset="0"/>
            </a:endParaRPr>
          </a:p>
        </p:txBody>
      </p:sp>
      <p:pic>
        <p:nvPicPr>
          <p:cNvPr id="46" name="Graphic 12" descr="Users with solid fill">
            <a:extLst>
              <a:ext uri="{FF2B5EF4-FFF2-40B4-BE49-F238E27FC236}">
                <a16:creationId xmlns:a16="http://schemas.microsoft.com/office/drawing/2014/main" id="{EC7CAE7D-4DBA-8F9C-C8DA-F9CFFCA170F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13544" y="1313302"/>
            <a:ext cx="480404" cy="480404"/>
          </a:xfrm>
          <a:prstGeom prst="rect">
            <a:avLst/>
          </a:prstGeom>
        </p:spPr>
      </p:pic>
      <p:pic>
        <p:nvPicPr>
          <p:cNvPr id="47" name="Graphic 12" descr="Users with solid fill">
            <a:extLst>
              <a:ext uri="{FF2B5EF4-FFF2-40B4-BE49-F238E27FC236}">
                <a16:creationId xmlns:a16="http://schemas.microsoft.com/office/drawing/2014/main" id="{5CE5C4C7-CF8B-A3D6-D85D-5A515C923DF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52507" y="1192879"/>
            <a:ext cx="480404" cy="480404"/>
          </a:xfrm>
          <a:prstGeom prst="rect">
            <a:avLst/>
          </a:prstGeom>
        </p:spPr>
      </p:pic>
      <p:sp>
        <p:nvSpPr>
          <p:cNvPr id="4" name="TextBox 29">
            <a:extLst>
              <a:ext uri="{FF2B5EF4-FFF2-40B4-BE49-F238E27FC236}">
                <a16:creationId xmlns:a16="http://schemas.microsoft.com/office/drawing/2014/main" id="{20980DAD-101F-621F-4B3E-8EF545F1CB89}"/>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Fleuriet</a:t>
            </a:r>
            <a:r>
              <a:rPr lang="en-US" sz="1000" dirty="0">
                <a:latin typeface="Arial" panose="020B0604020202020204" pitchFamily="34" charset="0"/>
                <a:cs typeface="Arial" panose="020B0604020202020204" pitchFamily="34" charset="0"/>
              </a:rPr>
              <a:t> J. et al., ESOT Congress 2025 (Abstract 1533)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244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EC628-7185-C99B-C096-74376A17365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B81CF4D1-C531-EDFE-296D-94C84E21ACA0}"/>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Effect of extracorporeal photopheresis on graft intimal hyperplasia in the first year after heart transplantation</a:t>
            </a:r>
          </a:p>
        </p:txBody>
      </p:sp>
      <p:sp>
        <p:nvSpPr>
          <p:cNvPr id="9" name="Rectangle 8">
            <a:extLst>
              <a:ext uri="{FF2B5EF4-FFF2-40B4-BE49-F238E27FC236}">
                <a16:creationId xmlns:a16="http://schemas.microsoft.com/office/drawing/2014/main" id="{41C6A239-BC85-CF8B-3279-A9465DB4D83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C35A71E-279D-5235-7FEF-0CFE32F1D40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 name="Groupe 5">
            <a:extLst>
              <a:ext uri="{FF2B5EF4-FFF2-40B4-BE49-F238E27FC236}">
                <a16:creationId xmlns:a16="http://schemas.microsoft.com/office/drawing/2014/main" id="{63A061F4-1FCA-7876-D7DC-F8D9426C7AC7}"/>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33E1D492-4270-AB92-931F-48BDA32C5424}"/>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31A66D0-F90A-5091-612F-2BD7DDCF2E8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 name="Forme libre : forme 15">
              <a:extLst>
                <a:ext uri="{FF2B5EF4-FFF2-40B4-BE49-F238E27FC236}">
                  <a16:creationId xmlns:a16="http://schemas.microsoft.com/office/drawing/2014/main" id="{E5EE7B61-7365-8715-7C3C-B2E2CB800089}"/>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34FCD748-EC32-0351-1812-49BF35CD4251}"/>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1" name="Forme libre : forme 17">
              <a:extLst>
                <a:ext uri="{FF2B5EF4-FFF2-40B4-BE49-F238E27FC236}">
                  <a16:creationId xmlns:a16="http://schemas.microsoft.com/office/drawing/2014/main" id="{F6633B67-BF37-D658-FF7B-68E33DD8705A}"/>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42" name="Rectangle 41">
            <a:hlinkClick r:id="rId3" action="ppaction://hlinksldjump"/>
            <a:extLst>
              <a:ext uri="{FF2B5EF4-FFF2-40B4-BE49-F238E27FC236}">
                <a16:creationId xmlns:a16="http://schemas.microsoft.com/office/drawing/2014/main" id="{5AABCB58-4885-FFFA-9D33-F23AAE35E2D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A890C00-00AD-DCBE-4235-44FFDF0AFF68}"/>
              </a:ext>
            </a:extLst>
          </p:cNvPr>
          <p:cNvSpPr txBox="1"/>
          <p:nvPr/>
        </p:nvSpPr>
        <p:spPr>
          <a:xfrm>
            <a:off x="208344" y="976449"/>
            <a:ext cx="5285982" cy="4524315"/>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Background</a:t>
            </a:r>
          </a:p>
          <a:p>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Cardiac allograft vasculopathy (CAV) is a major cause of long-term mortality after heart transplantation (</a:t>
            </a:r>
            <a:r>
              <a:rPr lang="en-US" sz="1400" dirty="0" err="1">
                <a:latin typeface="Arial" panose="020B0604020202020204" pitchFamily="34" charset="0"/>
                <a:cs typeface="Arial" panose="020B0604020202020204" pitchFamily="34" charset="0"/>
              </a:rPr>
              <a:t>HTx</a:t>
            </a:r>
            <a:r>
              <a:rPr lang="en-US" sz="1400" dirty="0">
                <a:latin typeface="Arial" panose="020B0604020202020204" pitchFamily="34" charset="0"/>
                <a:cs typeface="Arial" panose="020B0604020202020204" pitchFamily="34" charset="0"/>
              </a:rPr>
              <a:t>) but prevention measures are still limited</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Coronary intimal thickening that occurs during the first post-</a:t>
            </a:r>
            <a:r>
              <a:rPr lang="en-US" sz="1400" dirty="0" err="1">
                <a:latin typeface="Arial" panose="020B0604020202020204" pitchFamily="34" charset="0"/>
                <a:cs typeface="Arial" panose="020B0604020202020204" pitchFamily="34" charset="0"/>
              </a:rPr>
              <a:t>HTx</a:t>
            </a:r>
            <a:r>
              <a:rPr lang="en-US" sz="1400" dirty="0">
                <a:latin typeface="Arial" panose="020B0604020202020204" pitchFamily="34" charset="0"/>
                <a:cs typeface="Arial" panose="020B0604020202020204" pitchFamily="34" charset="0"/>
              </a:rPr>
              <a:t> year is an early sign of CAV</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So far only one study has reported of decreased intimal thickening in </a:t>
            </a:r>
            <a:r>
              <a:rPr lang="en-US" sz="1400" dirty="0" err="1">
                <a:latin typeface="Arial" panose="020B0604020202020204" pitchFamily="34" charset="0"/>
                <a:cs typeface="Arial" panose="020B0604020202020204" pitchFamily="34" charset="0"/>
              </a:rPr>
              <a:t>HTx</a:t>
            </a:r>
            <a:r>
              <a:rPr lang="en-US" sz="1400" dirty="0">
                <a:latin typeface="Arial" panose="020B0604020202020204" pitchFamily="34" charset="0"/>
                <a:cs typeface="Arial" panose="020B0604020202020204" pitchFamily="34" charset="0"/>
              </a:rPr>
              <a:t> recipients who received prophylactic extracorporeal photopheresis (ECP) in addition to maintenance immunosuppressive therapy (IST) consisting of cyclosporine, azathioprine, and steroid</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The aim of this study is to evaluate the effect of prophylactic ECP on intimal thickening during the first post-</a:t>
            </a:r>
            <a:r>
              <a:rPr lang="en-US" sz="1400" dirty="0" err="1">
                <a:latin typeface="Arial" panose="020B0604020202020204" pitchFamily="34" charset="0"/>
                <a:cs typeface="Arial" panose="020B0604020202020204" pitchFamily="34" charset="0"/>
              </a:rPr>
              <a:t>HTx</a:t>
            </a:r>
            <a:r>
              <a:rPr lang="en-US" sz="1400" dirty="0">
                <a:latin typeface="Arial" panose="020B0604020202020204" pitchFamily="34" charset="0"/>
                <a:cs typeface="Arial" panose="020B0604020202020204" pitchFamily="34" charset="0"/>
              </a:rPr>
              <a:t> year as assessed by optical coherence tomography (OCT) in light of modern IST which includes mycophenolate mofetil, proven to have advantages over azathioprine in CAV prevention </a:t>
            </a:r>
            <a:endParaRPr lang="fr-FR" sz="1400"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F716E784-0AFE-0595-3F7D-332F7E8CA9C2}"/>
              </a:ext>
            </a:extLst>
          </p:cNvPr>
          <p:cNvSpPr txBox="1"/>
          <p:nvPr/>
        </p:nvSpPr>
        <p:spPr>
          <a:xfrm>
            <a:off x="6447977" y="961405"/>
            <a:ext cx="529180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Methods</a:t>
            </a:r>
            <a:endParaRPr lang="en-US" sz="1600" b="1" dirty="0">
              <a:latin typeface="Arial" panose="020B0604020202020204" pitchFamily="34" charset="0"/>
              <a:cs typeface="Arial" panose="020B0604020202020204" pitchFamily="34" charset="0"/>
            </a:endParaRPr>
          </a:p>
        </p:txBody>
      </p:sp>
      <p:sp>
        <p:nvSpPr>
          <p:cNvPr id="33" name="Rectangle : coins arrondis 32">
            <a:extLst>
              <a:ext uri="{FF2B5EF4-FFF2-40B4-BE49-F238E27FC236}">
                <a16:creationId xmlns:a16="http://schemas.microsoft.com/office/drawing/2014/main" id="{F4FD7E21-4404-E13E-B83B-2DEE5E50C39A}"/>
              </a:ext>
            </a:extLst>
          </p:cNvPr>
          <p:cNvSpPr/>
          <p:nvPr/>
        </p:nvSpPr>
        <p:spPr>
          <a:xfrm>
            <a:off x="6527833" y="4937417"/>
            <a:ext cx="5316549" cy="791510"/>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a:extLst>
              <a:ext uri="{FF2B5EF4-FFF2-40B4-BE49-F238E27FC236}">
                <a16:creationId xmlns:a16="http://schemas.microsoft.com/office/drawing/2014/main" id="{E58A82D6-BA86-5DC5-6B3E-EE6F77ED3E35}"/>
              </a:ext>
            </a:extLst>
          </p:cNvPr>
          <p:cNvSpPr/>
          <p:nvPr/>
        </p:nvSpPr>
        <p:spPr>
          <a:xfrm>
            <a:off x="6527833" y="1522998"/>
            <a:ext cx="5325168" cy="618154"/>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787F3452-5783-2E76-551D-B9695335BFBF}"/>
              </a:ext>
            </a:extLst>
          </p:cNvPr>
          <p:cNvSpPr txBox="1"/>
          <p:nvPr/>
        </p:nvSpPr>
        <p:spPr>
          <a:xfrm>
            <a:off x="6750934" y="2397330"/>
            <a:ext cx="498885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140032"/>
                </a:solidFill>
                <a:latin typeface="Arial" panose="020B0604020202020204" pitchFamily="34" charset="0"/>
                <a:cs typeface="Arial" panose="020B0604020202020204" pitchFamily="34" charset="0"/>
              </a:rPr>
              <a:t>n</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=38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consecutive patients randomized into two arms</a:t>
            </a:r>
          </a:p>
        </p:txBody>
      </p:sp>
      <p:sp>
        <p:nvSpPr>
          <p:cNvPr id="45" name="ZoneTexte 44">
            <a:extLst>
              <a:ext uri="{FF2B5EF4-FFF2-40B4-BE49-F238E27FC236}">
                <a16:creationId xmlns:a16="http://schemas.microsoft.com/office/drawing/2014/main" id="{4B33B5BD-DFDB-A0E1-E72D-FE12CA3F5E4B}"/>
              </a:ext>
            </a:extLst>
          </p:cNvPr>
          <p:cNvSpPr txBox="1"/>
          <p:nvPr/>
        </p:nvSpPr>
        <p:spPr>
          <a:xfrm>
            <a:off x="6588374" y="1298707"/>
            <a:ext cx="469475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Pilot, prospective, randomized, open-label</a:t>
            </a:r>
          </a:p>
        </p:txBody>
      </p:sp>
      <p:sp>
        <p:nvSpPr>
          <p:cNvPr id="49" name="ZoneTexte 48">
            <a:extLst>
              <a:ext uri="{FF2B5EF4-FFF2-40B4-BE49-F238E27FC236}">
                <a16:creationId xmlns:a16="http://schemas.microsoft.com/office/drawing/2014/main" id="{AB12E096-5B5E-C386-14BF-609CDC99E0D2}"/>
              </a:ext>
            </a:extLst>
          </p:cNvPr>
          <p:cNvSpPr txBox="1"/>
          <p:nvPr/>
        </p:nvSpPr>
        <p:spPr>
          <a:xfrm>
            <a:off x="6651001" y="3355410"/>
            <a:ext cx="5094954"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Assessment of intimal thickening</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OCT images from baseline and one year recorded for the matched coronary segments and compared </a:t>
            </a:r>
          </a:p>
        </p:txBody>
      </p:sp>
      <p:sp>
        <p:nvSpPr>
          <p:cNvPr id="51" name="ZoneTexte 50">
            <a:extLst>
              <a:ext uri="{FF2B5EF4-FFF2-40B4-BE49-F238E27FC236}">
                <a16:creationId xmlns:a16="http://schemas.microsoft.com/office/drawing/2014/main" id="{A02AE0D9-5D45-8863-D1F0-C1EF3023A9EB}"/>
              </a:ext>
            </a:extLst>
          </p:cNvPr>
          <p:cNvSpPr txBox="1"/>
          <p:nvPr/>
        </p:nvSpPr>
        <p:spPr>
          <a:xfrm>
            <a:off x="6577725" y="4925696"/>
            <a:ext cx="5193381" cy="738664"/>
          </a:xfrm>
          <a:prstGeom prst="rect">
            <a:avLst/>
          </a:prstGeom>
          <a:noFill/>
        </p:spPr>
        <p:txBody>
          <a:bodyPr wrap="square">
            <a:spAutoFit/>
          </a:bodyPr>
          <a:lstStyle/>
          <a:p>
            <a:r>
              <a:rPr lang="en-US" sz="1400" u="sng" dirty="0">
                <a:latin typeface="Arial" panose="020B0604020202020204" pitchFamily="34" charset="0"/>
                <a:cs typeface="Arial" panose="020B0604020202020204" pitchFamily="34" charset="0"/>
              </a:rPr>
              <a:t>Primary endpoint</a:t>
            </a:r>
            <a:r>
              <a:rPr lang="en-US" sz="14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Change in normalized total intimal volume, i.e. volume index (intimal volume/length) </a:t>
            </a:r>
            <a:endParaRPr lang="fr-FR" sz="1400" dirty="0">
              <a:latin typeface="Arial" panose="020B0604020202020204" pitchFamily="34" charset="0"/>
              <a:cs typeface="Arial" panose="020B0604020202020204" pitchFamily="34" charset="0"/>
            </a:endParaRPr>
          </a:p>
        </p:txBody>
      </p:sp>
      <p:sp>
        <p:nvSpPr>
          <p:cNvPr id="52" name="Rectangle : coins arrondis 51">
            <a:extLst>
              <a:ext uri="{FF2B5EF4-FFF2-40B4-BE49-F238E27FC236}">
                <a16:creationId xmlns:a16="http://schemas.microsoft.com/office/drawing/2014/main" id="{EAFFB46A-E321-B5E0-8542-392AF17159F1}"/>
              </a:ext>
            </a:extLst>
          </p:cNvPr>
          <p:cNvSpPr/>
          <p:nvPr/>
        </p:nvSpPr>
        <p:spPr>
          <a:xfrm>
            <a:off x="6527833" y="2397329"/>
            <a:ext cx="5316548" cy="1262107"/>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ZoneTexte 55">
            <a:extLst>
              <a:ext uri="{FF2B5EF4-FFF2-40B4-BE49-F238E27FC236}">
                <a16:creationId xmlns:a16="http://schemas.microsoft.com/office/drawing/2014/main" id="{12B54104-061E-F7EF-4498-F4B5377DD417}"/>
              </a:ext>
            </a:extLst>
          </p:cNvPr>
          <p:cNvSpPr txBox="1"/>
          <p:nvPr/>
        </p:nvSpPr>
        <p:spPr>
          <a:xfrm>
            <a:off x="6579266" y="2938877"/>
            <a:ext cx="2645403" cy="523220"/>
          </a:xfrm>
          <a:prstGeom prst="rect">
            <a:avLst/>
          </a:prstGeom>
          <a:noFill/>
        </p:spPr>
        <p:txBody>
          <a:bodyPr wrap="square">
            <a:spAutoFit/>
          </a:bodyPr>
          <a:lstStyle/>
          <a:p>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10 cycles of ECP treatment in addition to standard IST</a:t>
            </a:r>
            <a:endParaRPr lang="fr-FR" sz="1600" dirty="0"/>
          </a:p>
        </p:txBody>
      </p:sp>
      <p:sp>
        <p:nvSpPr>
          <p:cNvPr id="58" name="ZoneTexte 57">
            <a:extLst>
              <a:ext uri="{FF2B5EF4-FFF2-40B4-BE49-F238E27FC236}">
                <a16:creationId xmlns:a16="http://schemas.microsoft.com/office/drawing/2014/main" id="{90535ED3-B384-3EA8-B183-D457659F8EBB}"/>
              </a:ext>
            </a:extLst>
          </p:cNvPr>
          <p:cNvSpPr txBox="1"/>
          <p:nvPr/>
        </p:nvSpPr>
        <p:spPr>
          <a:xfrm>
            <a:off x="9622176" y="3080895"/>
            <a:ext cx="2374981"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Standard IST alone</a:t>
            </a:r>
            <a:endParaRPr lang="fr-FR" sz="1400" dirty="0"/>
          </a:p>
        </p:txBody>
      </p:sp>
      <p:sp>
        <p:nvSpPr>
          <p:cNvPr id="59" name="Rectangle : coins arrondis 58">
            <a:extLst>
              <a:ext uri="{FF2B5EF4-FFF2-40B4-BE49-F238E27FC236}">
                <a16:creationId xmlns:a16="http://schemas.microsoft.com/office/drawing/2014/main" id="{14DC2B4E-03C1-E7AD-708A-D823E58FACF5}"/>
              </a:ext>
            </a:extLst>
          </p:cNvPr>
          <p:cNvSpPr/>
          <p:nvPr/>
        </p:nvSpPr>
        <p:spPr>
          <a:xfrm>
            <a:off x="6527833" y="3912926"/>
            <a:ext cx="5325169" cy="756593"/>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0" name="Connecteur droit 59">
            <a:extLst>
              <a:ext uri="{FF2B5EF4-FFF2-40B4-BE49-F238E27FC236}">
                <a16:creationId xmlns:a16="http://schemas.microsoft.com/office/drawing/2014/main" id="{1FB3486F-699C-6338-C867-3FE8805F756F}"/>
              </a:ext>
            </a:extLst>
          </p:cNvPr>
          <p:cNvCxnSpPr>
            <a:cxnSpLocks/>
            <a:stCxn id="52" idx="0"/>
            <a:endCxn id="34" idx="2"/>
          </p:cNvCxnSpPr>
          <p:nvPr/>
        </p:nvCxnSpPr>
        <p:spPr>
          <a:xfrm flipV="1">
            <a:off x="9186107" y="2141152"/>
            <a:ext cx="4310" cy="25617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63" name="Rectangle : coins arrondis 62">
            <a:extLst>
              <a:ext uri="{FF2B5EF4-FFF2-40B4-BE49-F238E27FC236}">
                <a16:creationId xmlns:a16="http://schemas.microsoft.com/office/drawing/2014/main" id="{6A32BDDA-84B4-0C89-CC32-0C71BD871ED6}"/>
              </a:ext>
            </a:extLst>
          </p:cNvPr>
          <p:cNvSpPr/>
          <p:nvPr/>
        </p:nvSpPr>
        <p:spPr>
          <a:xfrm>
            <a:off x="6642122" y="2938876"/>
            <a:ext cx="2521726" cy="576134"/>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 coins arrondis 66">
            <a:extLst>
              <a:ext uri="{FF2B5EF4-FFF2-40B4-BE49-F238E27FC236}">
                <a16:creationId xmlns:a16="http://schemas.microsoft.com/office/drawing/2014/main" id="{F2D38863-18BC-86A7-1E16-85714455F649}"/>
              </a:ext>
            </a:extLst>
          </p:cNvPr>
          <p:cNvSpPr/>
          <p:nvPr/>
        </p:nvSpPr>
        <p:spPr>
          <a:xfrm>
            <a:off x="9258259" y="2946717"/>
            <a:ext cx="2521726" cy="576134"/>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 name="Connecteur droit 75">
            <a:extLst>
              <a:ext uri="{FF2B5EF4-FFF2-40B4-BE49-F238E27FC236}">
                <a16:creationId xmlns:a16="http://schemas.microsoft.com/office/drawing/2014/main" id="{840115AE-B39C-B2A2-63CA-342AFBFF4EF3}"/>
              </a:ext>
            </a:extLst>
          </p:cNvPr>
          <p:cNvCxnSpPr>
            <a:cxnSpLocks/>
            <a:endCxn id="59" idx="2"/>
          </p:cNvCxnSpPr>
          <p:nvPr/>
        </p:nvCxnSpPr>
        <p:spPr>
          <a:xfrm flipH="1" flipV="1">
            <a:off x="9190418" y="4669519"/>
            <a:ext cx="5826" cy="266115"/>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4FE65494-5674-E18D-7655-D45F5482FC90}"/>
              </a:ext>
            </a:extLst>
          </p:cNvPr>
          <p:cNvCxnSpPr>
            <a:cxnSpLocks/>
          </p:cNvCxnSpPr>
          <p:nvPr/>
        </p:nvCxnSpPr>
        <p:spPr>
          <a:xfrm flipV="1">
            <a:off x="9200713" y="3654358"/>
            <a:ext cx="2234" cy="256785"/>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3" name="TextBox 29">
            <a:extLst>
              <a:ext uri="{FF2B5EF4-FFF2-40B4-BE49-F238E27FC236}">
                <a16:creationId xmlns:a16="http://schemas.microsoft.com/office/drawing/2014/main" id="{1186F6D4-267C-CC6C-4B79-B27A39DCA4E3}"/>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Skoric B. et al., ESOT Congress 2025 (Abstract 1183)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06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6A31595-BA63-F544-69D3-678D829A572A}"/>
              </a:ext>
            </a:extLst>
          </p:cNvPr>
          <p:cNvSpPr txBox="1"/>
          <p:nvPr/>
        </p:nvSpPr>
        <p:spPr>
          <a:xfrm>
            <a:off x="665356" y="1802200"/>
            <a:ext cx="10861288" cy="2239844"/>
          </a:xfrm>
          <a:prstGeom prst="rect">
            <a:avLst/>
          </a:prstGeom>
          <a:noFill/>
        </p:spPr>
        <p:txBody>
          <a:bodyPr wrap="square">
            <a:spAutoFit/>
          </a:body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This slide deck is designed for personal educational purposes only and should not be utilised for making patient management decisions. It is important to verify all information provided before treating patients or applying any therapies mentioned in these materials.</a:t>
            </a:r>
            <a:endParaRPr kumimoji="0" lang="en-GB"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8" name="Title 2">
            <a:extLst>
              <a:ext uri="{FF2B5EF4-FFF2-40B4-BE49-F238E27FC236}">
                <a16:creationId xmlns:a16="http://schemas.microsoft.com/office/drawing/2014/main" id="{92B0DC18-8CA5-00DA-627F-7397CBD01220}"/>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Disclaimer</a:t>
            </a:r>
          </a:p>
        </p:txBody>
      </p:sp>
      <p:sp>
        <p:nvSpPr>
          <p:cNvPr id="9" name="Rectangle 8">
            <a:extLst>
              <a:ext uri="{FF2B5EF4-FFF2-40B4-BE49-F238E27FC236}">
                <a16:creationId xmlns:a16="http://schemas.microsoft.com/office/drawing/2014/main" id="{EAAF4925-F8A1-E6BF-040B-71CCC076132D}"/>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4453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6E5FC-AAA5-0C7E-D059-F927919FFA7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5AEE412-8272-4283-580E-6E261DF14F52}"/>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Effect of extracorporeal photopheresis on graft intimal hyperplasia in the first year after heart transplantation</a:t>
            </a:r>
            <a:endParaRPr lang="en-US" sz="3200" b="0" i="0" u="none" strike="noStrike" dirty="0">
              <a:solidFill>
                <a:srgbClr val="000000"/>
              </a:solidFill>
              <a:effectLst/>
              <a:latin typeface="Helvetica" panose="020B0604020202020204" pitchFamily="34" charset="0"/>
            </a:endParaRPr>
          </a:p>
        </p:txBody>
      </p:sp>
      <p:sp>
        <p:nvSpPr>
          <p:cNvPr id="9" name="Rectangle 8">
            <a:extLst>
              <a:ext uri="{FF2B5EF4-FFF2-40B4-BE49-F238E27FC236}">
                <a16:creationId xmlns:a16="http://schemas.microsoft.com/office/drawing/2014/main" id="{A41DCCD7-0A5F-D473-AE8C-38D27B566C40}"/>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5AEE0B7-645C-407F-431E-5AB5694144D1}"/>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1D39D1C0-8D54-9B15-3D33-D7A65CE54010}"/>
              </a:ext>
            </a:extLst>
          </p:cNvPr>
          <p:cNvGrpSpPr/>
          <p:nvPr/>
        </p:nvGrpSpPr>
        <p:grpSpPr>
          <a:xfrm>
            <a:off x="11575287" y="44389"/>
            <a:ext cx="525242" cy="509983"/>
            <a:chOff x="4213599" y="3634223"/>
            <a:chExt cx="485297" cy="471198"/>
          </a:xfrm>
        </p:grpSpPr>
        <p:sp>
          <p:nvSpPr>
            <p:cNvPr id="6" name="Ellipse 5">
              <a:hlinkClick r:id="rId3" action="ppaction://hlinksldjump"/>
              <a:extLst>
                <a:ext uri="{FF2B5EF4-FFF2-40B4-BE49-F238E27FC236}">
                  <a16:creationId xmlns:a16="http://schemas.microsoft.com/office/drawing/2014/main" id="{4CC6D8FD-0925-96E1-BC56-C0D546E81C2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3F6F67C-2F91-BF6E-C7E2-B7E292542A8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Forme libre : forme 15">
              <a:extLst>
                <a:ext uri="{FF2B5EF4-FFF2-40B4-BE49-F238E27FC236}">
                  <a16:creationId xmlns:a16="http://schemas.microsoft.com/office/drawing/2014/main" id="{54427375-1DB6-8FF2-D815-29996CBC8025}"/>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EA8474C-12D3-6939-BCD5-EA6AB923D37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 name="Forme libre : forme 17">
              <a:extLst>
                <a:ext uri="{FF2B5EF4-FFF2-40B4-BE49-F238E27FC236}">
                  <a16:creationId xmlns:a16="http://schemas.microsoft.com/office/drawing/2014/main" id="{1C2CFE67-3087-FD7F-8719-C53B02D69AA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9" name="Rectangle 18">
            <a:hlinkClick r:id="rId3" action="ppaction://hlinksldjump"/>
            <a:extLst>
              <a:ext uri="{FF2B5EF4-FFF2-40B4-BE49-F238E27FC236}">
                <a16:creationId xmlns:a16="http://schemas.microsoft.com/office/drawing/2014/main" id="{2C745630-792C-718E-4125-DBD4C3B64973}"/>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9B98A945-77C2-DF01-F39B-9800C808C86F}"/>
              </a:ext>
            </a:extLst>
          </p:cNvPr>
          <p:cNvSpPr txBox="1"/>
          <p:nvPr/>
        </p:nvSpPr>
        <p:spPr>
          <a:xfrm>
            <a:off x="313544" y="1279917"/>
            <a:ext cx="5363356" cy="4401205"/>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Results</a:t>
            </a:r>
          </a:p>
          <a:p>
            <a:endParaRPr lang="en-US" b="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Follow-up completed in </a:t>
            </a:r>
            <a:r>
              <a:rPr lang="en-US" sz="1600" b="1" dirty="0">
                <a:latin typeface="Arial" panose="020B0604020202020204" pitchFamily="34" charset="0"/>
                <a:cs typeface="Arial" panose="020B0604020202020204" pitchFamily="34" charset="0"/>
              </a:rPr>
              <a:t>n=27 </a:t>
            </a:r>
            <a:r>
              <a:rPr lang="en-US" sz="1600" dirty="0">
                <a:latin typeface="Arial" panose="020B0604020202020204" pitchFamily="34" charset="0"/>
                <a:cs typeface="Arial" panose="020B0604020202020204" pitchFamily="34" charset="0"/>
              </a:rPr>
              <a:t>patients</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mean increase in volume index at 1-yr follow-up was significantly lower in the ECP group compared with the control group: </a:t>
            </a:r>
          </a:p>
          <a:p>
            <a:endParaRPr lang="en-US" sz="1600" dirty="0">
              <a:latin typeface="Arial" panose="020B0604020202020204" pitchFamily="34" charset="0"/>
              <a:cs typeface="Arial" panose="020B0604020202020204" pitchFamily="34" charset="0"/>
            </a:endParaRPr>
          </a:p>
          <a:p>
            <a:r>
              <a:rPr lang="en-US" sz="1600" dirty="0">
                <a:solidFill>
                  <a:srgbClr val="FF0000"/>
                </a:solidFill>
                <a:latin typeface="Arial" panose="020B0604020202020204" pitchFamily="34" charset="0"/>
                <a:cs typeface="Arial" panose="020B0604020202020204" pitchFamily="34" charset="0"/>
              </a:rPr>
              <a:t>1.054</a:t>
            </a:r>
            <a:r>
              <a:rPr lang="en-US" sz="1600" dirty="0">
                <a:latin typeface="Arial" panose="020B0604020202020204" pitchFamily="34" charset="0"/>
                <a:cs typeface="Arial" panose="020B0604020202020204" pitchFamily="34" charset="0"/>
              </a:rPr>
              <a:t>±1.756 mm3/mm vs. </a:t>
            </a:r>
            <a:r>
              <a:rPr lang="en-US" sz="1600" dirty="0">
                <a:solidFill>
                  <a:srgbClr val="FF0000"/>
                </a:solidFill>
                <a:latin typeface="Arial" panose="020B0604020202020204" pitchFamily="34" charset="0"/>
                <a:cs typeface="Arial" panose="020B0604020202020204" pitchFamily="34" charset="0"/>
              </a:rPr>
              <a:t>0.040</a:t>
            </a:r>
            <a:r>
              <a:rPr lang="en-US" sz="1600" dirty="0">
                <a:latin typeface="Arial" panose="020B0604020202020204" pitchFamily="34" charset="0"/>
                <a:cs typeface="Arial" panose="020B0604020202020204" pitchFamily="34" charset="0"/>
              </a:rPr>
              <a:t>±0.753 mm3/mm,              p=0.013</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3E170B11-09C0-1FDB-6E2A-187B85C2FAD9}"/>
              </a:ext>
            </a:extLst>
          </p:cNvPr>
          <p:cNvSpPr txBox="1"/>
          <p:nvPr/>
        </p:nvSpPr>
        <p:spPr>
          <a:xfrm>
            <a:off x="5984111" y="1166842"/>
            <a:ext cx="5809252" cy="3600986"/>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Conclusions</a:t>
            </a:r>
          </a:p>
          <a:p>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This is the first prospective study that evaluates the effect of prophylactic ECP on intimal thickening in </a:t>
            </a:r>
            <a:r>
              <a:rPr lang="en-US" sz="1600" dirty="0" err="1">
                <a:latin typeface="Arial" panose="020B0604020202020204" pitchFamily="34" charset="0"/>
                <a:cs typeface="Arial" panose="020B0604020202020204" pitchFamily="34" charset="0"/>
              </a:rPr>
              <a:t>HTx</a:t>
            </a:r>
            <a:r>
              <a:rPr lang="en-US" sz="1600" dirty="0">
                <a:latin typeface="Arial" panose="020B0604020202020204" pitchFamily="34" charset="0"/>
                <a:cs typeface="Arial" panose="020B0604020202020204" pitchFamily="34" charset="0"/>
              </a:rPr>
              <a:t> recipients in the context of modern IST</a:t>
            </a: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This study demonstrates significantly decreased intimal thickening in the first post-</a:t>
            </a:r>
            <a:r>
              <a:rPr lang="en-US" sz="1600" dirty="0" err="1">
                <a:latin typeface="Arial" panose="020B0604020202020204" pitchFamily="34" charset="0"/>
                <a:cs typeface="Arial" panose="020B0604020202020204" pitchFamily="34" charset="0"/>
              </a:rPr>
              <a:t>HTx</a:t>
            </a:r>
            <a:r>
              <a:rPr lang="en-US" sz="1600" dirty="0">
                <a:latin typeface="Arial" panose="020B0604020202020204" pitchFamily="34" charset="0"/>
                <a:cs typeface="Arial" panose="020B0604020202020204" pitchFamily="34" charset="0"/>
              </a:rPr>
              <a:t> year in patients receiving prophylactic ECP</a:t>
            </a: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 study is limited by a relatively small population size</a:t>
            </a: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 larger-scaled study is warranted to confirm our observation</a:t>
            </a:r>
            <a:endParaRPr lang="fr-FR" sz="1600" dirty="0"/>
          </a:p>
        </p:txBody>
      </p:sp>
      <p:sp>
        <p:nvSpPr>
          <p:cNvPr id="27" name="ZoneTexte 26">
            <a:extLst>
              <a:ext uri="{FF2B5EF4-FFF2-40B4-BE49-F238E27FC236}">
                <a16:creationId xmlns:a16="http://schemas.microsoft.com/office/drawing/2014/main" id="{B7CADCC2-94FB-98BF-C16B-C7819C9005CB}"/>
              </a:ext>
            </a:extLst>
          </p:cNvPr>
          <p:cNvSpPr txBox="1"/>
          <p:nvPr/>
        </p:nvSpPr>
        <p:spPr>
          <a:xfrm>
            <a:off x="3130088" y="2909266"/>
            <a:ext cx="2042381" cy="338554"/>
          </a:xfrm>
          <a:prstGeom prst="rect">
            <a:avLst/>
          </a:prstGeom>
          <a:noFill/>
        </p:spPr>
        <p:txBody>
          <a:bodyPr wrap="square">
            <a:spAutoFit/>
          </a:bodyPr>
          <a:lstStyle/>
          <a:p>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n=14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ECP group</a:t>
            </a:r>
            <a:endParaRPr lang="fr-FR" dirty="0"/>
          </a:p>
        </p:txBody>
      </p:sp>
      <p:sp>
        <p:nvSpPr>
          <p:cNvPr id="29" name="ZoneTexte 28">
            <a:extLst>
              <a:ext uri="{FF2B5EF4-FFF2-40B4-BE49-F238E27FC236}">
                <a16:creationId xmlns:a16="http://schemas.microsoft.com/office/drawing/2014/main" id="{EA1196C7-342F-C919-2FCC-FFDA4DA75045}"/>
              </a:ext>
            </a:extLst>
          </p:cNvPr>
          <p:cNvSpPr txBox="1"/>
          <p:nvPr/>
        </p:nvSpPr>
        <p:spPr>
          <a:xfrm>
            <a:off x="1213585" y="2909266"/>
            <a:ext cx="1825906" cy="338554"/>
          </a:xfrm>
          <a:prstGeom prst="rect">
            <a:avLst/>
          </a:prstGeom>
          <a:noFill/>
        </p:spPr>
        <p:txBody>
          <a:bodyPr wrap="square">
            <a:spAutoFit/>
          </a:bodyPr>
          <a:lstStyle/>
          <a:p>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n=13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control </a:t>
            </a:r>
            <a:endParaRPr lang="fr-FR" sz="1600" dirty="0"/>
          </a:p>
        </p:txBody>
      </p:sp>
      <p:cxnSp>
        <p:nvCxnSpPr>
          <p:cNvPr id="30" name="Connecteur droit 29">
            <a:extLst>
              <a:ext uri="{FF2B5EF4-FFF2-40B4-BE49-F238E27FC236}">
                <a16:creationId xmlns:a16="http://schemas.microsoft.com/office/drawing/2014/main" id="{015BC369-1C52-D0DA-3966-95DCF6A0162C}"/>
              </a:ext>
            </a:extLst>
          </p:cNvPr>
          <p:cNvCxnSpPr>
            <a:cxnSpLocks/>
          </p:cNvCxnSpPr>
          <p:nvPr/>
        </p:nvCxnSpPr>
        <p:spPr>
          <a:xfrm flipV="1">
            <a:off x="2106923" y="2479040"/>
            <a:ext cx="0" cy="470072"/>
          </a:xfrm>
          <a:prstGeom prst="line">
            <a:avLst/>
          </a:prstGeom>
          <a:ln w="28575">
            <a:solidFill>
              <a:schemeClr val="accent1"/>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5FBE2DE-F3A0-F821-1825-AF5945EFE63A}"/>
              </a:ext>
            </a:extLst>
          </p:cNvPr>
          <p:cNvCxnSpPr>
            <a:cxnSpLocks/>
          </p:cNvCxnSpPr>
          <p:nvPr/>
        </p:nvCxnSpPr>
        <p:spPr>
          <a:xfrm flipV="1">
            <a:off x="4114024" y="2479040"/>
            <a:ext cx="0" cy="430226"/>
          </a:xfrm>
          <a:prstGeom prst="line">
            <a:avLst/>
          </a:prstGeom>
          <a:ln w="28575">
            <a:solidFill>
              <a:schemeClr val="accent1"/>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07477B3A-CC87-97AB-FD13-5B335CECDFDF}"/>
              </a:ext>
            </a:extLst>
          </p:cNvPr>
          <p:cNvCxnSpPr/>
          <p:nvPr/>
        </p:nvCxnSpPr>
        <p:spPr>
          <a:xfrm>
            <a:off x="2118167" y="2479040"/>
            <a:ext cx="1995857" cy="0"/>
          </a:xfrm>
          <a:prstGeom prst="line">
            <a:avLst/>
          </a:prstGeom>
          <a:ln w="28575">
            <a:solidFill>
              <a:srgbClr val="E6325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03D24675-6154-0FA0-BA38-39C4497AF11B}"/>
              </a:ext>
            </a:extLst>
          </p:cNvPr>
          <p:cNvCxnSpPr>
            <a:cxnSpLocks/>
          </p:cNvCxnSpPr>
          <p:nvPr/>
        </p:nvCxnSpPr>
        <p:spPr>
          <a:xfrm>
            <a:off x="3046268" y="2194560"/>
            <a:ext cx="0" cy="284480"/>
          </a:xfrm>
          <a:prstGeom prst="line">
            <a:avLst/>
          </a:prstGeom>
          <a:ln w="28575">
            <a:solidFill>
              <a:srgbClr val="E63250"/>
            </a:solidFill>
          </a:ln>
        </p:spPr>
        <p:style>
          <a:lnRef idx="1">
            <a:schemeClr val="accent1"/>
          </a:lnRef>
          <a:fillRef idx="0">
            <a:schemeClr val="accent1"/>
          </a:fillRef>
          <a:effectRef idx="0">
            <a:schemeClr val="accent1"/>
          </a:effectRef>
          <a:fontRef idx="minor">
            <a:schemeClr val="tx1"/>
          </a:fontRef>
        </p:style>
      </p:cxnSp>
      <p:sp>
        <p:nvSpPr>
          <p:cNvPr id="3" name="TextBox 29">
            <a:extLst>
              <a:ext uri="{FF2B5EF4-FFF2-40B4-BE49-F238E27FC236}">
                <a16:creationId xmlns:a16="http://schemas.microsoft.com/office/drawing/2014/main" id="{85B7D280-842A-4A5D-D82C-7B872B480B85}"/>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Skoric B. et al., ESOT Congress 2025 (Abstract 1183)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357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BF341-F472-3018-4D96-78882BC9A73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31B6884-B5DD-EAC1-FCFB-8FCFE39978D4}"/>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Electronic nose for detecting impaired glucose </a:t>
            </a:r>
            <a:r>
              <a:rPr lang="en-US" dirty="0"/>
              <a:t>m</a:t>
            </a:r>
            <a:r>
              <a:rPr lang="en-US" sz="3200" u="none" strike="noStrike" dirty="0">
                <a:effectLst/>
              </a:rPr>
              <a:t>etabolism in heart </a:t>
            </a:r>
            <a:r>
              <a:rPr lang="en-US" dirty="0"/>
              <a:t>t</a:t>
            </a:r>
            <a:r>
              <a:rPr lang="en-US" sz="3200" u="none" strike="noStrike" dirty="0">
                <a:effectLst/>
              </a:rPr>
              <a:t>ransplant </a:t>
            </a:r>
            <a:r>
              <a:rPr lang="en-US" dirty="0"/>
              <a:t>r</a:t>
            </a:r>
            <a:r>
              <a:rPr lang="en-US" sz="3200" u="none" strike="noStrike" dirty="0">
                <a:effectLst/>
              </a:rPr>
              <a:t>ecipients</a:t>
            </a:r>
          </a:p>
        </p:txBody>
      </p:sp>
      <p:sp>
        <p:nvSpPr>
          <p:cNvPr id="9" name="Rectangle 8">
            <a:extLst>
              <a:ext uri="{FF2B5EF4-FFF2-40B4-BE49-F238E27FC236}">
                <a16:creationId xmlns:a16="http://schemas.microsoft.com/office/drawing/2014/main" id="{33832B7F-503F-5AE1-6181-0A5327D321BB}"/>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FE3A3C8-B2E2-FBC1-7DB7-11AD97F8EBD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e 6">
            <a:extLst>
              <a:ext uri="{FF2B5EF4-FFF2-40B4-BE49-F238E27FC236}">
                <a16:creationId xmlns:a16="http://schemas.microsoft.com/office/drawing/2014/main" id="{20F3B1D8-265E-5AAA-9F5B-54FC72E6F9F0}"/>
              </a:ext>
            </a:extLst>
          </p:cNvPr>
          <p:cNvGrpSpPr/>
          <p:nvPr/>
        </p:nvGrpSpPr>
        <p:grpSpPr>
          <a:xfrm>
            <a:off x="11575287" y="44389"/>
            <a:ext cx="525242" cy="509983"/>
            <a:chOff x="4213599" y="3634223"/>
            <a:chExt cx="485297" cy="471198"/>
          </a:xfrm>
        </p:grpSpPr>
        <p:sp>
          <p:nvSpPr>
            <p:cNvPr id="13" name="Ellipse 12">
              <a:hlinkClick r:id="rId3" action="ppaction://hlinksldjump"/>
              <a:extLst>
                <a:ext uri="{FF2B5EF4-FFF2-40B4-BE49-F238E27FC236}">
                  <a16:creationId xmlns:a16="http://schemas.microsoft.com/office/drawing/2014/main" id="{BA5DCDD8-73BC-C2E3-7557-474735FF381F}"/>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032A14B-1BF2-6AC7-239D-C1F45CA32314}"/>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Forme libre : forme 15">
              <a:extLst>
                <a:ext uri="{FF2B5EF4-FFF2-40B4-BE49-F238E27FC236}">
                  <a16:creationId xmlns:a16="http://schemas.microsoft.com/office/drawing/2014/main" id="{6EC5033A-4D57-9F07-C0FB-5E7BE79971FC}"/>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40A85F25-60F6-F91E-57EE-0329E0D4D7C2}"/>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Forme libre : forme 17">
              <a:extLst>
                <a:ext uri="{FF2B5EF4-FFF2-40B4-BE49-F238E27FC236}">
                  <a16:creationId xmlns:a16="http://schemas.microsoft.com/office/drawing/2014/main" id="{2C1164DD-D671-179D-9C44-08FE51C0D520}"/>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8" name="Rectangle 37">
            <a:hlinkClick r:id="rId3" action="ppaction://hlinksldjump"/>
            <a:extLst>
              <a:ext uri="{FF2B5EF4-FFF2-40B4-BE49-F238E27FC236}">
                <a16:creationId xmlns:a16="http://schemas.microsoft.com/office/drawing/2014/main" id="{802CF965-75A6-DAD2-C6E9-B094E4BBD51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a:extLst>
              <a:ext uri="{FF2B5EF4-FFF2-40B4-BE49-F238E27FC236}">
                <a16:creationId xmlns:a16="http://schemas.microsoft.com/office/drawing/2014/main" id="{B1A1A3CB-5D4F-D2A7-F398-F2D652242E4A}"/>
              </a:ext>
            </a:extLst>
          </p:cNvPr>
          <p:cNvSpPr txBox="1"/>
          <p:nvPr/>
        </p:nvSpPr>
        <p:spPr>
          <a:xfrm>
            <a:off x="234320" y="976971"/>
            <a:ext cx="4431947" cy="3231654"/>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Background</a:t>
            </a:r>
          </a:p>
          <a:p>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Post-transplant diabetes mellitus (PTDM) affects 34% of heart transplant recipients (HTR) within 5 years and increases the risk of adverse outcomes</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 While the oral glucose tolerance test (OGTT) is the preferred screening method for prediabetes and diabetes, it is time intensive and burdensome</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This study evaluates the diagnostic accuracy of exhaled breath analysis using an electronic nose (</a:t>
            </a:r>
            <a:r>
              <a:rPr lang="en-US" sz="1400" dirty="0" err="1">
                <a:latin typeface="Arial" panose="020B0604020202020204" pitchFamily="34" charset="0"/>
                <a:cs typeface="Arial" panose="020B0604020202020204" pitchFamily="34" charset="0"/>
              </a:rPr>
              <a:t>eNose</a:t>
            </a:r>
            <a:r>
              <a:rPr lang="en-US" sz="1400" dirty="0">
                <a:latin typeface="Arial" panose="020B0604020202020204" pitchFamily="34" charset="0"/>
                <a:cs typeface="Arial" panose="020B0604020202020204" pitchFamily="34" charset="0"/>
              </a:rPr>
              <a:t>) as a potential alternative to detect impaired glucose tolerance (IGT)</a:t>
            </a:r>
            <a:endParaRPr lang="fr-FR" sz="1400" dirty="0">
              <a:latin typeface="Arial" panose="020B0604020202020204" pitchFamily="34" charset="0"/>
              <a:cs typeface="Arial" panose="020B0604020202020204" pitchFamily="34" charset="0"/>
            </a:endParaRPr>
          </a:p>
        </p:txBody>
      </p:sp>
      <p:sp>
        <p:nvSpPr>
          <p:cNvPr id="42" name="ZoneTexte 41">
            <a:extLst>
              <a:ext uri="{FF2B5EF4-FFF2-40B4-BE49-F238E27FC236}">
                <a16:creationId xmlns:a16="http://schemas.microsoft.com/office/drawing/2014/main" id="{E95E9DD7-2377-EAD4-75C5-FA686917106A}"/>
              </a:ext>
            </a:extLst>
          </p:cNvPr>
          <p:cNvSpPr txBox="1"/>
          <p:nvPr/>
        </p:nvSpPr>
        <p:spPr>
          <a:xfrm>
            <a:off x="5957963" y="976449"/>
            <a:ext cx="4893197" cy="252376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Methods</a:t>
            </a:r>
            <a:endParaRPr lang="en-US" sz="1600" b="1"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
        <p:nvSpPr>
          <p:cNvPr id="43" name="Rectangle : coins arrondis 42">
            <a:extLst>
              <a:ext uri="{FF2B5EF4-FFF2-40B4-BE49-F238E27FC236}">
                <a16:creationId xmlns:a16="http://schemas.microsoft.com/office/drawing/2014/main" id="{49AF0419-FF7A-4BAB-0550-6183F67B90BF}"/>
              </a:ext>
            </a:extLst>
          </p:cNvPr>
          <p:cNvSpPr/>
          <p:nvPr/>
        </p:nvSpPr>
        <p:spPr>
          <a:xfrm>
            <a:off x="6095503" y="1379758"/>
            <a:ext cx="5773619" cy="1371066"/>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09B19854-F9F7-697C-6AF5-2259B0397ADD}"/>
              </a:ext>
            </a:extLst>
          </p:cNvPr>
          <p:cNvSpPr/>
          <p:nvPr/>
        </p:nvSpPr>
        <p:spPr>
          <a:xfrm>
            <a:off x="6095503" y="3011006"/>
            <a:ext cx="5773619" cy="620399"/>
          </a:xfrm>
          <a:prstGeom prst="roundRect">
            <a:avLst>
              <a:gd name="adj" fmla="val 22123"/>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 coins arrondis 44">
            <a:extLst>
              <a:ext uri="{FF2B5EF4-FFF2-40B4-BE49-F238E27FC236}">
                <a16:creationId xmlns:a16="http://schemas.microsoft.com/office/drawing/2014/main" id="{17897251-2C29-FE89-6907-14F94407DE31}"/>
              </a:ext>
            </a:extLst>
          </p:cNvPr>
          <p:cNvSpPr/>
          <p:nvPr/>
        </p:nvSpPr>
        <p:spPr>
          <a:xfrm>
            <a:off x="6095999" y="3916168"/>
            <a:ext cx="5773123" cy="1611881"/>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F13C03A-6E38-C339-B8A8-BE6EC5C3FB82}"/>
              </a:ext>
            </a:extLst>
          </p:cNvPr>
          <p:cNvSpPr txBox="1"/>
          <p:nvPr/>
        </p:nvSpPr>
        <p:spPr>
          <a:xfrm>
            <a:off x="6095503" y="2844838"/>
            <a:ext cx="5275980"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Exhaled breath analysis performed using an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eNose</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SpiroNose</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pre-glucose loading</a:t>
            </a:r>
          </a:p>
        </p:txBody>
      </p:sp>
      <p:sp>
        <p:nvSpPr>
          <p:cNvPr id="14" name="ZoneTexte 13">
            <a:extLst>
              <a:ext uri="{FF2B5EF4-FFF2-40B4-BE49-F238E27FC236}">
                <a16:creationId xmlns:a16="http://schemas.microsoft.com/office/drawing/2014/main" id="{DEE145FD-9FA6-FD5A-FF34-A9BAFE45A9DB}"/>
              </a:ext>
            </a:extLst>
          </p:cNvPr>
          <p:cNvSpPr txBox="1"/>
          <p:nvPr/>
        </p:nvSpPr>
        <p:spPr>
          <a:xfrm>
            <a:off x="6241846" y="3927611"/>
            <a:ext cx="5497940" cy="1600438"/>
          </a:xfrm>
          <a:prstGeom prst="rect">
            <a:avLst/>
          </a:prstGeom>
          <a:noFill/>
        </p:spPr>
        <p:txBody>
          <a:bodyPr wrap="square">
            <a:spAutoFit/>
          </a:bodyPr>
          <a:lstStyle/>
          <a:p>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eNose</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parameters combined with clinically relevant parameters for:</a:t>
            </a:r>
          </a:p>
          <a:p>
            <a:pPr marL="285750" indent="-285750">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PTDM (time after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HTx</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(years)</a:t>
            </a:r>
          </a:p>
          <a:p>
            <a:pPr marL="285750" indent="-285750">
              <a:buFont typeface="Arial" panose="020B0604020202020204" pitchFamily="34" charset="0"/>
              <a:buChar char="•"/>
            </a:pPr>
            <a:r>
              <a:rPr kumimoji="0" lang="en-US" sz="1400" b="0" i="0" u="none" strike="noStrike" kern="1200" cap="none" spc="0" normalizeH="0" baseline="0" noProof="0">
                <a:ln>
                  <a:noFill/>
                </a:ln>
                <a:solidFill>
                  <a:srgbClr val="140032"/>
                </a:solidFill>
                <a:effectLst/>
                <a:uLnTx/>
                <a:uFillTx/>
                <a:latin typeface="Arial" panose="020B0604020202020204" pitchFamily="34" charset="0"/>
                <a:ea typeface="+mn-ea"/>
                <a:cs typeface="Arial" panose="020B0604020202020204" pitchFamily="34" charset="0"/>
              </a:rPr>
              <a:t>Fasting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glucose level (mmol/L)</a:t>
            </a:r>
          </a:p>
          <a:p>
            <a:pPr marL="285750" indent="-285750">
              <a:buFont typeface="Arial" panose="020B0604020202020204" pitchFamily="34" charset="0"/>
              <a:buChar char="•"/>
            </a:pP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Prednisolon</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use</a:t>
            </a:r>
            <a:endParaRPr lang="en-US" sz="1400" dirty="0">
              <a:solidFill>
                <a:srgbClr val="14003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Weight (kg)) </a:t>
            </a:r>
          </a:p>
          <a:p>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a multivariate logistic regression model to assess the accuracy in assessing IGT</a:t>
            </a:r>
            <a:endParaRPr lang="fr-FR" dirty="0"/>
          </a:p>
        </p:txBody>
      </p:sp>
      <p:sp>
        <p:nvSpPr>
          <p:cNvPr id="21" name="ZoneTexte 20">
            <a:extLst>
              <a:ext uri="{FF2B5EF4-FFF2-40B4-BE49-F238E27FC236}">
                <a16:creationId xmlns:a16="http://schemas.microsoft.com/office/drawing/2014/main" id="{9913EFBF-A52D-ABB7-29D2-02698DC2BB05}"/>
              </a:ext>
            </a:extLst>
          </p:cNvPr>
          <p:cNvSpPr txBox="1"/>
          <p:nvPr/>
        </p:nvSpPr>
        <p:spPr>
          <a:xfrm>
            <a:off x="6210300" y="1196552"/>
            <a:ext cx="5643864" cy="15542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700" b="1"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n=76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HTR &gt;1-year post-transplant who underwent OGTT screening </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(29%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female</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median</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age</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56 [range 19–77]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years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median</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post-transplant time 7.8 [1.5–26.5]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years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along with a positive control group of fasting diabetic HTR</a:t>
            </a:r>
          </a:p>
        </p:txBody>
      </p:sp>
      <p:cxnSp>
        <p:nvCxnSpPr>
          <p:cNvPr id="3" name="Connecteur droit 2">
            <a:extLst>
              <a:ext uri="{FF2B5EF4-FFF2-40B4-BE49-F238E27FC236}">
                <a16:creationId xmlns:a16="http://schemas.microsoft.com/office/drawing/2014/main" id="{38105FF3-A726-7D47-7D5A-84B18CE3D0FA}"/>
              </a:ext>
            </a:extLst>
          </p:cNvPr>
          <p:cNvCxnSpPr>
            <a:cxnSpLocks/>
          </p:cNvCxnSpPr>
          <p:nvPr/>
        </p:nvCxnSpPr>
        <p:spPr>
          <a:xfrm flipV="1">
            <a:off x="8980078" y="2741540"/>
            <a:ext cx="2234" cy="256785"/>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BC2C548F-37F6-CE14-C745-20D383F6DE2E}"/>
              </a:ext>
            </a:extLst>
          </p:cNvPr>
          <p:cNvCxnSpPr>
            <a:cxnSpLocks/>
          </p:cNvCxnSpPr>
          <p:nvPr/>
        </p:nvCxnSpPr>
        <p:spPr>
          <a:xfrm flipV="1">
            <a:off x="8977844" y="3649582"/>
            <a:ext cx="2234" cy="256785"/>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5" name="TextBox 29">
            <a:extLst>
              <a:ext uri="{FF2B5EF4-FFF2-40B4-BE49-F238E27FC236}">
                <a16:creationId xmlns:a16="http://schemas.microsoft.com/office/drawing/2014/main" id="{1BEDA2F1-0C88-218E-B8F8-F32870B23005}"/>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Wijbenga</a:t>
            </a:r>
            <a:r>
              <a:rPr lang="en-US" sz="1000" dirty="0">
                <a:latin typeface="Arial" panose="020B0604020202020204" pitchFamily="34" charset="0"/>
                <a:cs typeface="Arial" panose="020B0604020202020204" pitchFamily="34" charset="0"/>
              </a:rPr>
              <a:t> N. et al., ESOT Congress 2025 (Abstract 2155)</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267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AE8E-F4CE-3C3B-4C75-9B34E1A87CCE}"/>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9BFD412-6E62-492F-2C4B-E3EBBCDC5539}"/>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Electronic nose for detecting </a:t>
            </a:r>
            <a:r>
              <a:rPr lang="en-US" dirty="0"/>
              <a:t>i</a:t>
            </a:r>
            <a:r>
              <a:rPr lang="en-US" sz="3200" u="none" strike="noStrike" dirty="0">
                <a:effectLst/>
              </a:rPr>
              <a:t>mpaired </a:t>
            </a:r>
            <a:r>
              <a:rPr lang="en-US" dirty="0"/>
              <a:t>g</a:t>
            </a:r>
            <a:r>
              <a:rPr lang="en-US" sz="3200" u="none" strike="noStrike" dirty="0">
                <a:effectLst/>
              </a:rPr>
              <a:t>lucose </a:t>
            </a:r>
            <a:r>
              <a:rPr lang="en-US" dirty="0"/>
              <a:t>m</a:t>
            </a:r>
            <a:r>
              <a:rPr lang="en-US" sz="3200" u="none" strike="noStrike" dirty="0">
                <a:effectLst/>
              </a:rPr>
              <a:t>etabolism in heart </a:t>
            </a:r>
            <a:r>
              <a:rPr lang="en-US" dirty="0"/>
              <a:t>t</a:t>
            </a:r>
            <a:r>
              <a:rPr lang="en-US" sz="3200" u="none" strike="noStrike" dirty="0">
                <a:effectLst/>
              </a:rPr>
              <a:t>ransplant </a:t>
            </a:r>
            <a:r>
              <a:rPr lang="en-US" dirty="0"/>
              <a:t>r</a:t>
            </a:r>
            <a:r>
              <a:rPr lang="en-US" sz="3200" u="none" strike="noStrike" dirty="0">
                <a:effectLst/>
              </a:rPr>
              <a:t>ecipients</a:t>
            </a:r>
          </a:p>
        </p:txBody>
      </p:sp>
      <p:sp>
        <p:nvSpPr>
          <p:cNvPr id="9" name="Rectangle 8">
            <a:extLst>
              <a:ext uri="{FF2B5EF4-FFF2-40B4-BE49-F238E27FC236}">
                <a16:creationId xmlns:a16="http://schemas.microsoft.com/office/drawing/2014/main" id="{88473688-C1DB-7CA4-44DC-A731AF2A952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F1A8863-B535-F61A-493B-0807E60038BA}"/>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e 6">
            <a:extLst>
              <a:ext uri="{FF2B5EF4-FFF2-40B4-BE49-F238E27FC236}">
                <a16:creationId xmlns:a16="http://schemas.microsoft.com/office/drawing/2014/main" id="{3C6BD251-FE7A-B19B-35AB-CF79AD332808}"/>
              </a:ext>
            </a:extLst>
          </p:cNvPr>
          <p:cNvGrpSpPr/>
          <p:nvPr/>
        </p:nvGrpSpPr>
        <p:grpSpPr>
          <a:xfrm>
            <a:off x="11575287" y="44389"/>
            <a:ext cx="525242" cy="509983"/>
            <a:chOff x="4213599" y="3634223"/>
            <a:chExt cx="485297" cy="471198"/>
          </a:xfrm>
        </p:grpSpPr>
        <p:sp>
          <p:nvSpPr>
            <p:cNvPr id="11" name="Ellipse 10">
              <a:hlinkClick r:id="rId3" action="ppaction://hlinksldjump"/>
              <a:extLst>
                <a:ext uri="{FF2B5EF4-FFF2-40B4-BE49-F238E27FC236}">
                  <a16:creationId xmlns:a16="http://schemas.microsoft.com/office/drawing/2014/main" id="{BEE5883A-F400-D120-0B4C-53D5A99658FA}"/>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3812161-176C-56D7-D577-AD22495FAF13}"/>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Forme libre : forme 15">
              <a:extLst>
                <a:ext uri="{FF2B5EF4-FFF2-40B4-BE49-F238E27FC236}">
                  <a16:creationId xmlns:a16="http://schemas.microsoft.com/office/drawing/2014/main" id="{A4CBFF1D-2F5D-34F1-E021-5032540B6000}"/>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E49F29C0-C971-2BB8-65CB-64CE3D919144}"/>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Forme libre : forme 17">
              <a:extLst>
                <a:ext uri="{FF2B5EF4-FFF2-40B4-BE49-F238E27FC236}">
                  <a16:creationId xmlns:a16="http://schemas.microsoft.com/office/drawing/2014/main" id="{34868854-58D9-1DDD-D018-43A0C888932E}"/>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8" name="Rectangle 17">
            <a:hlinkClick r:id="rId3" action="ppaction://hlinksldjump"/>
            <a:extLst>
              <a:ext uri="{FF2B5EF4-FFF2-40B4-BE49-F238E27FC236}">
                <a16:creationId xmlns:a16="http://schemas.microsoft.com/office/drawing/2014/main" id="{D43DA59D-FE6C-5D2D-F66C-92A2655B7E45}"/>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E78ED0DE-C790-D60A-41DF-ED4ED14FC96E}"/>
              </a:ext>
            </a:extLst>
          </p:cNvPr>
          <p:cNvSpPr txBox="1"/>
          <p:nvPr/>
        </p:nvSpPr>
        <p:spPr>
          <a:xfrm>
            <a:off x="245636" y="973706"/>
            <a:ext cx="5204749" cy="615553"/>
          </a:xfrm>
          <a:prstGeom prst="rect">
            <a:avLst/>
          </a:prstGeom>
          <a:noFill/>
        </p:spPr>
        <p:txBody>
          <a:bodyPr wrap="square">
            <a:spAutoFit/>
          </a:bodyPr>
          <a:lstStyle/>
          <a:p>
            <a:r>
              <a:rPr lang="fr-FR" b="1" dirty="0" err="1">
                <a:latin typeface="Arial" panose="020B0604020202020204" pitchFamily="34" charset="0"/>
                <a:cs typeface="Arial" panose="020B0604020202020204" pitchFamily="34" charset="0"/>
              </a:rPr>
              <a:t>Results</a:t>
            </a:r>
            <a:r>
              <a:rPr lang="fr-FR" sz="1600" dirty="0">
                <a:latin typeface="Arial" panose="020B0604020202020204" pitchFamily="34" charset="0"/>
                <a:cs typeface="Arial" panose="020B0604020202020204" pitchFamily="34" charset="0"/>
              </a:rPr>
              <a:t> </a:t>
            </a:r>
          </a:p>
          <a:p>
            <a:endParaRPr lang="fr-FR" sz="1600" dirty="0">
              <a:latin typeface="Arial" panose="020B0604020202020204" pitchFamily="34" charset="0"/>
              <a:cs typeface="Arial" panose="020B0604020202020204" pitchFamily="34" charset="0"/>
            </a:endParaRPr>
          </a:p>
        </p:txBody>
      </p:sp>
      <p:pic>
        <p:nvPicPr>
          <p:cNvPr id="34" name="Image 33">
            <a:extLst>
              <a:ext uri="{FF2B5EF4-FFF2-40B4-BE49-F238E27FC236}">
                <a16:creationId xmlns:a16="http://schemas.microsoft.com/office/drawing/2014/main" id="{85B4F181-EE67-8A76-1FEB-E26A83AD3C93}"/>
              </a:ext>
            </a:extLst>
          </p:cNvPr>
          <p:cNvPicPr>
            <a:picLocks noChangeAspect="1"/>
          </p:cNvPicPr>
          <p:nvPr/>
        </p:nvPicPr>
        <p:blipFill>
          <a:blip r:embed="rId4"/>
          <a:srcRect l="2637"/>
          <a:stretch/>
        </p:blipFill>
        <p:spPr>
          <a:xfrm>
            <a:off x="67161" y="2951763"/>
            <a:ext cx="6790841" cy="3143905"/>
          </a:xfrm>
          <a:prstGeom prst="rect">
            <a:avLst/>
          </a:prstGeom>
        </p:spPr>
      </p:pic>
      <p:sp>
        <p:nvSpPr>
          <p:cNvPr id="40" name="ZoneTexte 39">
            <a:extLst>
              <a:ext uri="{FF2B5EF4-FFF2-40B4-BE49-F238E27FC236}">
                <a16:creationId xmlns:a16="http://schemas.microsoft.com/office/drawing/2014/main" id="{C9332781-CFE0-235E-4556-E03024E982F7}"/>
              </a:ext>
            </a:extLst>
          </p:cNvPr>
          <p:cNvSpPr txBox="1"/>
          <p:nvPr/>
        </p:nvSpPr>
        <p:spPr>
          <a:xfrm>
            <a:off x="6728662" y="2916947"/>
            <a:ext cx="5217701" cy="2954655"/>
          </a:xfrm>
          <a:prstGeom prst="rect">
            <a:avLst/>
          </a:prstGeom>
          <a:noFill/>
        </p:spPr>
        <p:txBody>
          <a:bodyPr wrap="square">
            <a:spAutoFit/>
          </a:bodyPr>
          <a:lstStyle/>
          <a:p>
            <a:pPr algn="just"/>
            <a:r>
              <a:rPr lang="fr-FR" b="1" dirty="0">
                <a:latin typeface="Arial" panose="020B0604020202020204" pitchFamily="34" charset="0"/>
                <a:cs typeface="Arial" panose="020B0604020202020204" pitchFamily="34" charset="0"/>
              </a:rPr>
              <a:t>Conclusions</a:t>
            </a:r>
          </a:p>
          <a:p>
            <a:pPr algn="just"/>
            <a:endParaRPr lang="en-US" sz="14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b="1" dirty="0">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mpaired glucose metabolism is a frequent finding in HTR</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Exhaled breath analysis using </a:t>
            </a:r>
            <a:r>
              <a:rPr lang="en-US" sz="1400" dirty="0" err="1">
                <a:latin typeface="Arial" panose="020B0604020202020204" pitchFamily="34" charset="0"/>
                <a:cs typeface="Arial" panose="020B0604020202020204" pitchFamily="34" charset="0"/>
              </a:rPr>
              <a:t>eNose</a:t>
            </a:r>
            <a:r>
              <a:rPr lang="en-US" sz="1400" dirty="0">
                <a:latin typeface="Arial" panose="020B0604020202020204" pitchFamily="34" charset="0"/>
                <a:cs typeface="Arial" panose="020B0604020202020204" pitchFamily="34" charset="0"/>
              </a:rPr>
              <a:t> technology has the potential to non-invasively monitor and identify patients at risk for IGT in addition to clinical parameters and may serve as an alternative for OGTT given its high PPV and specificity</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Additionally, </a:t>
            </a:r>
            <a:r>
              <a:rPr lang="en-US" sz="1400" dirty="0" err="1">
                <a:latin typeface="Arial" panose="020B0604020202020204" pitchFamily="34" charset="0"/>
                <a:cs typeface="Arial" panose="020B0604020202020204" pitchFamily="34" charset="0"/>
              </a:rPr>
              <a:t>eNose</a:t>
            </a:r>
            <a:r>
              <a:rPr lang="en-US" sz="1400" dirty="0">
                <a:latin typeface="Arial" panose="020B0604020202020204" pitchFamily="34" charset="0"/>
                <a:cs typeface="Arial" panose="020B0604020202020204" pitchFamily="34" charset="0"/>
              </a:rPr>
              <a:t> technology’s rapid point-of-care application allows for subsequent OGTT testing if its results are inconclusive</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However, further validation in larger cohorts is necessary to confirm its effectiveness as a replacement screening tool for OGTT</a:t>
            </a:r>
            <a:endParaRPr lang="fr-FR" sz="1400" dirty="0">
              <a:latin typeface="Arial" panose="020B0604020202020204" pitchFamily="34" charset="0"/>
              <a:cs typeface="Arial" panose="020B0604020202020204" pitchFamily="34" charset="0"/>
            </a:endParaRPr>
          </a:p>
        </p:txBody>
      </p:sp>
      <p:sp>
        <p:nvSpPr>
          <p:cNvPr id="35" name="ZoneTexte 34">
            <a:extLst>
              <a:ext uri="{FF2B5EF4-FFF2-40B4-BE49-F238E27FC236}">
                <a16:creationId xmlns:a16="http://schemas.microsoft.com/office/drawing/2014/main" id="{0557547B-FF31-6371-4B14-83BABEEBDEF6}"/>
              </a:ext>
            </a:extLst>
          </p:cNvPr>
          <p:cNvSpPr txBox="1"/>
          <p:nvPr/>
        </p:nvSpPr>
        <p:spPr>
          <a:xfrm>
            <a:off x="245636" y="1123881"/>
            <a:ext cx="508836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18</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had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normal glucose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tolerance</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fasting</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glucose 5.3 [4.3–5.8]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mmol</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 HbA1c 35 [29–39]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mmol</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33</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prediabetes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fasting</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glucose 5.9 [4.6–7]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mmol</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 HbA1c 40 [32–50]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mmol</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/mol),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25</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PTDM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fasting</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glucose 7.8 [4.4–17]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mmol</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 HbA1c 58 [35–96]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mmol</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000" dirty="0">
              <a:solidFill>
                <a:srgbClr val="140032"/>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Overall</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58</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(76%)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exhibited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IGT</a:t>
            </a:r>
          </a:p>
        </p:txBody>
      </p:sp>
      <p:sp>
        <p:nvSpPr>
          <p:cNvPr id="4" name="ZoneTexte 3">
            <a:extLst>
              <a:ext uri="{FF2B5EF4-FFF2-40B4-BE49-F238E27FC236}">
                <a16:creationId xmlns:a16="http://schemas.microsoft.com/office/drawing/2014/main" id="{B86020E4-07C3-4CA1-BCFC-F22CD18F76C6}"/>
              </a:ext>
            </a:extLst>
          </p:cNvPr>
          <p:cNvSpPr txBox="1"/>
          <p:nvPr/>
        </p:nvSpPr>
        <p:spPr>
          <a:xfrm>
            <a:off x="6703169" y="1123881"/>
            <a:ext cx="5217700" cy="1600438"/>
          </a:xfrm>
          <a:prstGeom prst="rect">
            <a:avLst/>
          </a:prstGeom>
          <a:noFill/>
        </p:spPr>
        <p:txBody>
          <a:bodyPr wrap="square">
            <a:spAutoFit/>
          </a:bodyPr>
          <a:lstStyle/>
          <a:p>
            <a:pPr marL="285750" indent="-285750" algn="just">
              <a:buFont typeface="Arial" panose="020B0604020202020204" pitchFamily="34" charset="0"/>
              <a:buChar cha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Pre-glucose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loading</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eNose</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distinguished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normal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from</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IGT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with</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AUROC 0.70</a:t>
            </a:r>
            <a:r>
              <a:rPr kumimoji="0" lang="fr-FR" sz="1400" b="0" i="0"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(95% CI 0.57–0.83; </a:t>
            </a:r>
            <a:r>
              <a:rPr kumimoji="0" lang="fr-FR"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 1</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68%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accuracy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69%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sensitivity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67%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specificity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40% NPV, and 87% PPV</a:t>
            </a:r>
          </a:p>
          <a:p>
            <a:pPr marL="285750" indent="-285750" algn="just">
              <a:buFont typeface="Arial" panose="020B0604020202020204" pitchFamily="34" charset="0"/>
              <a:buChar char="•"/>
            </a:pP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Adding</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clinical</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parameters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improved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AUROC to 0.88 </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(95% CI 0.81–0.96; </a:t>
            </a:r>
            <a:r>
              <a:rPr kumimoji="0" lang="fr-FR"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 1</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78%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accuracy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71%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sensitivity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100%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specificity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51% NPV, and 100% PPV</a:t>
            </a:r>
            <a:endParaRPr lang="fr-FR" sz="1400" dirty="0"/>
          </a:p>
        </p:txBody>
      </p:sp>
      <p:sp>
        <p:nvSpPr>
          <p:cNvPr id="6" name="ZoneTexte 5">
            <a:extLst>
              <a:ext uri="{FF2B5EF4-FFF2-40B4-BE49-F238E27FC236}">
                <a16:creationId xmlns:a16="http://schemas.microsoft.com/office/drawing/2014/main" id="{C3382C19-211A-F300-8F00-6815F06879EA}"/>
              </a:ext>
            </a:extLst>
          </p:cNvPr>
          <p:cNvSpPr txBox="1"/>
          <p:nvPr/>
        </p:nvSpPr>
        <p:spPr>
          <a:xfrm>
            <a:off x="0" y="6023917"/>
            <a:ext cx="7406640" cy="584775"/>
          </a:xfrm>
          <a:prstGeom prst="rect">
            <a:avLst/>
          </a:prstGeom>
          <a:noFill/>
        </p:spPr>
        <p:txBody>
          <a:bodyPr wrap="square">
            <a:spAutoFit/>
          </a:bodyPr>
          <a:lstStyle/>
          <a:p>
            <a:pPr algn="just"/>
            <a:r>
              <a:rPr lang="en-US" sz="800" b="1" dirty="0">
                <a:latin typeface="Arial" panose="020B0604020202020204" pitchFamily="34" charset="0"/>
                <a:cs typeface="Arial" panose="020B0604020202020204" pitchFamily="34" charset="0"/>
              </a:rPr>
              <a:t>Figure 1: Discrimination between HTR with normal and impaired glucose tolerance using the </a:t>
            </a:r>
            <a:r>
              <a:rPr lang="en-US" sz="800" b="1" dirty="0" err="1">
                <a:latin typeface="Arial" panose="020B0604020202020204" pitchFamily="34" charset="0"/>
                <a:cs typeface="Arial" panose="020B0604020202020204" pitchFamily="34" charset="0"/>
              </a:rPr>
              <a:t>SpiroNose</a:t>
            </a:r>
            <a:r>
              <a:rPr lang="en-US" sz="800" b="1" dirty="0">
                <a:latin typeface="Arial" panose="020B0604020202020204" pitchFamily="34" charset="0"/>
                <a:cs typeface="Arial" panose="020B0604020202020204" pitchFamily="34" charset="0"/>
              </a:rPr>
              <a:t>. On the left, discrimination between normal and impaired glucose tolerance using the </a:t>
            </a:r>
            <a:r>
              <a:rPr lang="en-US" sz="800" b="1" dirty="0" err="1">
                <a:latin typeface="Arial" panose="020B0604020202020204" pitchFamily="34" charset="0"/>
                <a:cs typeface="Arial" panose="020B0604020202020204" pitchFamily="34" charset="0"/>
              </a:rPr>
              <a:t>SpiroNose</a:t>
            </a:r>
            <a:r>
              <a:rPr lang="en-US" sz="800" b="1" dirty="0">
                <a:latin typeface="Arial" panose="020B0604020202020204" pitchFamily="34" charset="0"/>
                <a:cs typeface="Arial" panose="020B0604020202020204" pitchFamily="34" charset="0"/>
              </a:rPr>
              <a:t>, using the first two latent variables obtained by PLS-DA is shown. Each point is a measured patient. In short, PLS-DA is a modelling technique for data reduction, creating new latent variables containing as much information as possible of the complete dataset. On the right, the corresponding ROC curves for both the </a:t>
            </a:r>
            <a:r>
              <a:rPr lang="en-US" sz="800" b="1" dirty="0" err="1">
                <a:latin typeface="Arial" panose="020B0604020202020204" pitchFamily="34" charset="0"/>
                <a:cs typeface="Arial" panose="020B0604020202020204" pitchFamily="34" charset="0"/>
              </a:rPr>
              <a:t>eNose</a:t>
            </a:r>
            <a:r>
              <a:rPr lang="en-US" sz="800" b="1" dirty="0">
                <a:latin typeface="Arial" panose="020B0604020202020204" pitchFamily="34" charset="0"/>
                <a:cs typeface="Arial" panose="020B0604020202020204" pitchFamily="34" charset="0"/>
              </a:rPr>
              <a:t> only and </a:t>
            </a:r>
            <a:r>
              <a:rPr lang="en-US" sz="800" b="1" dirty="0" err="1">
                <a:latin typeface="Arial" panose="020B0604020202020204" pitchFamily="34" charset="0"/>
                <a:cs typeface="Arial" panose="020B0604020202020204" pitchFamily="34" charset="0"/>
              </a:rPr>
              <a:t>eNose</a:t>
            </a:r>
            <a:r>
              <a:rPr lang="en-US" sz="800" b="1" dirty="0">
                <a:latin typeface="Arial" panose="020B0604020202020204" pitchFamily="34" charset="0"/>
                <a:cs typeface="Arial" panose="020B0604020202020204" pitchFamily="34" charset="0"/>
              </a:rPr>
              <a:t> with clinical parameters model are shown.</a:t>
            </a:r>
            <a:endParaRPr lang="fr-FR" sz="800" b="1" dirty="0">
              <a:latin typeface="Arial" panose="020B0604020202020204" pitchFamily="34" charset="0"/>
              <a:cs typeface="Arial" panose="020B0604020202020204" pitchFamily="34" charset="0"/>
            </a:endParaRPr>
          </a:p>
        </p:txBody>
      </p:sp>
      <p:sp>
        <p:nvSpPr>
          <p:cNvPr id="3" name="TextBox 29">
            <a:extLst>
              <a:ext uri="{FF2B5EF4-FFF2-40B4-BE49-F238E27FC236}">
                <a16:creationId xmlns:a16="http://schemas.microsoft.com/office/drawing/2014/main" id="{90542644-F25E-E58F-A50B-39CD5E769C88}"/>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Wijbenga</a:t>
            </a:r>
            <a:r>
              <a:rPr lang="en-US" sz="1000" dirty="0">
                <a:latin typeface="Arial" panose="020B0604020202020204" pitchFamily="34" charset="0"/>
                <a:cs typeface="Arial" panose="020B0604020202020204" pitchFamily="34" charset="0"/>
              </a:rPr>
              <a:t> N. et al., ESOT Congress 2025 (Abstract 2155)</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76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4E0B1-3849-5958-F14B-720A8F14A6F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AF7EF337-916A-530F-34FE-AAB249A5A163}"/>
              </a:ext>
            </a:extLst>
          </p:cNvPr>
          <p:cNvSpPr>
            <a:spLocks noGrp="1"/>
          </p:cNvSpPr>
          <p:nvPr>
            <p:ph type="title"/>
          </p:nvPr>
        </p:nvSpPr>
        <p:spPr>
          <a:xfrm>
            <a:off x="313545" y="214492"/>
            <a:ext cx="10522096" cy="334825"/>
          </a:xfrm>
        </p:spPr>
        <p:txBody>
          <a:bodyPr>
            <a:normAutofit fontScale="90000"/>
          </a:bodyPr>
          <a:lstStyle/>
          <a:p>
            <a:pPr algn="l" fontAlgn="b"/>
            <a:r>
              <a:rPr lang="en-US" dirty="0"/>
              <a:t>Enhancing utility of antibody testing with donor-derived cell-free DNA post-heart transplantation</a:t>
            </a:r>
          </a:p>
        </p:txBody>
      </p:sp>
      <p:sp>
        <p:nvSpPr>
          <p:cNvPr id="9" name="Rectangle 8">
            <a:extLst>
              <a:ext uri="{FF2B5EF4-FFF2-40B4-BE49-F238E27FC236}">
                <a16:creationId xmlns:a16="http://schemas.microsoft.com/office/drawing/2014/main" id="{06B0CA93-AE19-BB69-D41B-31F8379BE03C}"/>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A563C2-0D28-C76D-74D7-AAC002132AD8}"/>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14A35641-08DB-A7F4-8AF5-198DE31AED02}"/>
              </a:ext>
            </a:extLst>
          </p:cNvPr>
          <p:cNvGrpSpPr/>
          <p:nvPr/>
        </p:nvGrpSpPr>
        <p:grpSpPr>
          <a:xfrm>
            <a:off x="11575287" y="44389"/>
            <a:ext cx="525242" cy="509983"/>
            <a:chOff x="4213599" y="3634223"/>
            <a:chExt cx="485297" cy="471198"/>
          </a:xfrm>
        </p:grpSpPr>
        <p:sp>
          <p:nvSpPr>
            <p:cNvPr id="4" name="Ellipse 3">
              <a:hlinkClick r:id="rId3" action="ppaction://hlinksldjump"/>
              <a:extLst>
                <a:ext uri="{FF2B5EF4-FFF2-40B4-BE49-F238E27FC236}">
                  <a16:creationId xmlns:a16="http://schemas.microsoft.com/office/drawing/2014/main" id="{661708EB-C9F1-60B3-C2D9-9F0F6A52141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A311EBDF-407E-3562-A20B-5971DBBB505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87392F77-4794-571F-7CC3-4C1191FAB4D3}"/>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0FB2A25-9F0C-5834-E91C-FEAF3D85E5C4}"/>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D2AC0A03-CA87-2FF7-F289-EB47ADDEA82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3" name="Rectangle 12">
            <a:hlinkClick r:id="rId3" action="ppaction://hlinksldjump"/>
            <a:extLst>
              <a:ext uri="{FF2B5EF4-FFF2-40B4-BE49-F238E27FC236}">
                <a16:creationId xmlns:a16="http://schemas.microsoft.com/office/drawing/2014/main" id="{A0B026A6-95DD-1DF6-FF0C-705A1A2F0247}"/>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3D943EE7-9BF4-6987-0514-4F9B33722341}"/>
              </a:ext>
            </a:extLst>
          </p:cNvPr>
          <p:cNvSpPr txBox="1"/>
          <p:nvPr/>
        </p:nvSpPr>
        <p:spPr>
          <a:xfrm>
            <a:off x="5984214" y="1022130"/>
            <a:ext cx="6096000" cy="369332"/>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Methods</a:t>
            </a:r>
            <a:r>
              <a:rPr lang="fr-FR" dirty="0"/>
              <a:t> </a:t>
            </a:r>
          </a:p>
        </p:txBody>
      </p:sp>
      <p:sp>
        <p:nvSpPr>
          <p:cNvPr id="23" name="Rectangle : coins arrondis 22">
            <a:extLst>
              <a:ext uri="{FF2B5EF4-FFF2-40B4-BE49-F238E27FC236}">
                <a16:creationId xmlns:a16="http://schemas.microsoft.com/office/drawing/2014/main" id="{05ACB87E-1CE4-2A09-29CD-751EDD98E71D}"/>
              </a:ext>
            </a:extLst>
          </p:cNvPr>
          <p:cNvSpPr/>
          <p:nvPr/>
        </p:nvSpPr>
        <p:spPr>
          <a:xfrm>
            <a:off x="6101746" y="1440989"/>
            <a:ext cx="5744684" cy="864529"/>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dirty="0"/>
          </a:p>
        </p:txBody>
      </p:sp>
      <p:sp>
        <p:nvSpPr>
          <p:cNvPr id="26" name="Rectangle : coins arrondis 25">
            <a:extLst>
              <a:ext uri="{FF2B5EF4-FFF2-40B4-BE49-F238E27FC236}">
                <a16:creationId xmlns:a16="http://schemas.microsoft.com/office/drawing/2014/main" id="{4F06880D-9B16-4A8C-43FF-B7670C135F0A}"/>
              </a:ext>
            </a:extLst>
          </p:cNvPr>
          <p:cNvSpPr/>
          <p:nvPr/>
        </p:nvSpPr>
        <p:spPr>
          <a:xfrm>
            <a:off x="6105782" y="3434769"/>
            <a:ext cx="5748382" cy="1845088"/>
          </a:xfrm>
          <a:prstGeom prst="roundRect">
            <a:avLst>
              <a:gd name="adj" fmla="val 10472"/>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Rectangle : coins arrondis 27">
            <a:extLst>
              <a:ext uri="{FF2B5EF4-FFF2-40B4-BE49-F238E27FC236}">
                <a16:creationId xmlns:a16="http://schemas.microsoft.com/office/drawing/2014/main" id="{EB56BC53-6C86-0D77-0131-1AC03EF48A49}"/>
              </a:ext>
            </a:extLst>
          </p:cNvPr>
          <p:cNvSpPr/>
          <p:nvPr/>
        </p:nvSpPr>
        <p:spPr>
          <a:xfrm>
            <a:off x="6095999" y="2569701"/>
            <a:ext cx="5758163" cy="611372"/>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a:extLst>
              <a:ext uri="{FF2B5EF4-FFF2-40B4-BE49-F238E27FC236}">
                <a16:creationId xmlns:a16="http://schemas.microsoft.com/office/drawing/2014/main" id="{F6A064B4-6AED-D022-7560-936049F98139}"/>
              </a:ext>
            </a:extLst>
          </p:cNvPr>
          <p:cNvCxnSpPr>
            <a:cxnSpLocks/>
          </p:cNvCxnSpPr>
          <p:nvPr/>
        </p:nvCxnSpPr>
        <p:spPr>
          <a:xfrm>
            <a:off x="8974088" y="2305518"/>
            <a:ext cx="0" cy="26472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737BB541-72F2-3722-B8E3-32342157DC2D}"/>
              </a:ext>
            </a:extLst>
          </p:cNvPr>
          <p:cNvCxnSpPr>
            <a:cxnSpLocks/>
          </p:cNvCxnSpPr>
          <p:nvPr/>
        </p:nvCxnSpPr>
        <p:spPr>
          <a:xfrm>
            <a:off x="8989115" y="3182974"/>
            <a:ext cx="0" cy="26472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6A14566-481E-6D6F-94A0-D44B50E701B7}"/>
              </a:ext>
            </a:extLst>
          </p:cNvPr>
          <p:cNvSpPr txBox="1"/>
          <p:nvPr/>
        </p:nvSpPr>
        <p:spPr>
          <a:xfrm>
            <a:off x="232757" y="1025159"/>
            <a:ext cx="4517042" cy="3816429"/>
          </a:xfrm>
          <a:prstGeom prst="rect">
            <a:avLst/>
          </a:prstGeom>
          <a:noFill/>
        </p:spPr>
        <p:txBody>
          <a:bodyPr wrap="square">
            <a:spAutoFit/>
          </a:bodyPr>
          <a:lstStyle/>
          <a:p>
            <a:r>
              <a:rPr lang="en-US" b="1" kern="1200" dirty="0">
                <a:solidFill>
                  <a:schemeClr val="tx1"/>
                </a:solidFill>
                <a:effectLst/>
                <a:latin typeface="Arial" panose="020B0604020202020204" pitchFamily="34" charset="0"/>
                <a:cs typeface="Arial" panose="020B0604020202020204" pitchFamily="34" charset="0"/>
              </a:rPr>
              <a:t>Background</a:t>
            </a:r>
            <a:endParaRPr lang="en-US" sz="1400" b="1" dirty="0">
              <a:latin typeface="Arial" panose="020B0604020202020204" pitchFamily="34" charset="0"/>
              <a:cs typeface="Arial" panose="020B0604020202020204" pitchFamily="34" charset="0"/>
            </a:endParaRPr>
          </a:p>
          <a:p>
            <a:endParaRPr lang="en-US" sz="1400" b="1"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Donor-specific antibodies (DSA) are routinely assessed after heart transplant (HT) with sensitive immunoassays</a:t>
            </a: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However, not all detected DSAs are associated with adverse events (AE), and conversely, not all episodes of antibody-mediated rejection (AMR) are associated with the presence of DSAs</a:t>
            </a: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Donor-derived cell-free DNA (dd-cfDNA) is a noninvasive biomarker of allograft injury</a:t>
            </a: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We hypothesize that dd-cfDNA can be used to delineate clinically meaningful DSAs and detect patients at risk for AE in the absence of DSA</a:t>
            </a:r>
            <a:endParaRPr lang="fr-FR" sz="1400" kern="1200" dirty="0">
              <a:solidFill>
                <a:schemeClr val="tx1"/>
              </a:solidFill>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5DD49DD-6DCC-45CC-56AA-53E050496899}"/>
              </a:ext>
            </a:extLst>
          </p:cNvPr>
          <p:cNvSpPr txBox="1"/>
          <p:nvPr/>
        </p:nvSpPr>
        <p:spPr>
          <a:xfrm>
            <a:off x="6167224" y="2597679"/>
            <a:ext cx="564378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Pts were categorized into four groups based on dd-cfDNA%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(positive if ≥0.15%) and DSA status (positive if any DSA ≥2,000 MFI) </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9AE0F37F-2010-AFBD-EC91-637DDBFBF3BF}"/>
              </a:ext>
            </a:extLst>
          </p:cNvPr>
          <p:cNvSpPr txBox="1"/>
          <p:nvPr/>
        </p:nvSpPr>
        <p:spPr>
          <a:xfrm>
            <a:off x="6207371" y="3451371"/>
            <a:ext cx="5507353" cy="181588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Kaplan-Meier curves were plotted, for each group, for freedom from all of the following adverse events: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Treated rejection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Biopsy-proven rejection (ACR ≥2R and/or AMR≥1)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Graft dysfunction (LVEF ≤ 40)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Cardiac allograft vasculopathy (ISHLT grade &gt;0)</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Re-transplantation</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Death</a:t>
            </a: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59C4853F-82C9-A379-017F-9DB4C1C2D177}"/>
              </a:ext>
            </a:extLst>
          </p:cNvPr>
          <p:cNvSpPr txBox="1"/>
          <p:nvPr/>
        </p:nvSpPr>
        <p:spPr>
          <a:xfrm>
            <a:off x="6186405" y="1497471"/>
            <a:ext cx="569161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Retrospective study of adult HT patients at Ohio State University where routine post-transplant monitoring includes both DSA and dd-cfDNA (the Prospera™ test, Natera Inc., Austin, TX)</a:t>
            </a: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Box 29">
            <a:extLst>
              <a:ext uri="{FF2B5EF4-FFF2-40B4-BE49-F238E27FC236}">
                <a16:creationId xmlns:a16="http://schemas.microsoft.com/office/drawing/2014/main" id="{C2AA5E61-415A-8A83-3681-EC7D41C9D7D2}"/>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Bole I. et al., ESOT Congress 2025 (Abstract 293)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900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06CE0-2051-F45B-3334-6D74E8A3D58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51DC809-FA40-1396-EC96-67625A0E4B47}"/>
              </a:ext>
            </a:extLst>
          </p:cNvPr>
          <p:cNvSpPr>
            <a:spLocks noGrp="1"/>
          </p:cNvSpPr>
          <p:nvPr>
            <p:ph type="title"/>
          </p:nvPr>
        </p:nvSpPr>
        <p:spPr>
          <a:xfrm>
            <a:off x="313545" y="214492"/>
            <a:ext cx="10522096" cy="334825"/>
          </a:xfrm>
        </p:spPr>
        <p:txBody>
          <a:bodyPr>
            <a:normAutofit fontScale="90000"/>
          </a:bodyPr>
          <a:lstStyle/>
          <a:p>
            <a:pPr algn="l" fontAlgn="b"/>
            <a:r>
              <a:rPr lang="en-US" dirty="0"/>
              <a:t>Enhancing utility of antibody testing with donor-derived cell-free DNA post-heart transplantation</a:t>
            </a:r>
          </a:p>
        </p:txBody>
      </p:sp>
      <p:sp>
        <p:nvSpPr>
          <p:cNvPr id="9" name="Rectangle 8">
            <a:extLst>
              <a:ext uri="{FF2B5EF4-FFF2-40B4-BE49-F238E27FC236}">
                <a16:creationId xmlns:a16="http://schemas.microsoft.com/office/drawing/2014/main" id="{88815BCF-FDE7-EAC9-EAAB-348F6EE50702}"/>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10F130F-9546-0DAA-7909-594790E8B48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6C521146-0336-C523-658D-65DB4F1CFD21}"/>
              </a:ext>
            </a:extLst>
          </p:cNvPr>
          <p:cNvGrpSpPr/>
          <p:nvPr/>
        </p:nvGrpSpPr>
        <p:grpSpPr>
          <a:xfrm>
            <a:off x="11575287" y="44389"/>
            <a:ext cx="525242" cy="509983"/>
            <a:chOff x="4213599" y="3634223"/>
            <a:chExt cx="485297" cy="471198"/>
          </a:xfrm>
        </p:grpSpPr>
        <p:sp>
          <p:nvSpPr>
            <p:cNvPr id="4" name="Ellipse 3">
              <a:hlinkClick r:id="rId3" action="ppaction://hlinksldjump"/>
              <a:extLst>
                <a:ext uri="{FF2B5EF4-FFF2-40B4-BE49-F238E27FC236}">
                  <a16:creationId xmlns:a16="http://schemas.microsoft.com/office/drawing/2014/main" id="{83EA603C-F635-6F7A-9D63-6E1D5934EF5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EC8E40A2-2DEF-5C20-3AB6-7DD56B5490E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D92CC8BA-985B-FC35-E67E-4538660AD513}"/>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3903225-64C7-CF4C-E76B-BC94C741063D}"/>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2D72B26F-F3E4-1E74-3AF4-AF18399570E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3" name="Rectangle 12">
            <a:hlinkClick r:id="rId3" action="ppaction://hlinksldjump"/>
            <a:extLst>
              <a:ext uri="{FF2B5EF4-FFF2-40B4-BE49-F238E27FC236}">
                <a16:creationId xmlns:a16="http://schemas.microsoft.com/office/drawing/2014/main" id="{8E8351B8-B47A-1AE2-FE54-F922DD2E84FB}"/>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a:extLst>
              <a:ext uri="{FF2B5EF4-FFF2-40B4-BE49-F238E27FC236}">
                <a16:creationId xmlns:a16="http://schemas.microsoft.com/office/drawing/2014/main" id="{0612577B-DB6F-E765-CEF0-015EA9AC0FC2}"/>
              </a:ext>
            </a:extLst>
          </p:cNvPr>
          <p:cNvSpPr txBox="1"/>
          <p:nvPr/>
        </p:nvSpPr>
        <p:spPr>
          <a:xfrm>
            <a:off x="225866" y="1043285"/>
            <a:ext cx="5786313" cy="2492990"/>
          </a:xfrm>
          <a:prstGeom prst="rect">
            <a:avLst/>
          </a:prstGeom>
          <a:noFill/>
        </p:spPr>
        <p:txBody>
          <a:bodyPr wrap="square">
            <a:spAutoFit/>
          </a:bodyPr>
          <a:lstStyle/>
          <a:p>
            <a:r>
              <a:rPr lang="en-US" sz="1600" b="1" kern="1200" dirty="0">
                <a:solidFill>
                  <a:schemeClr val="tx1"/>
                </a:solidFill>
                <a:effectLst/>
                <a:latin typeface="Arial" panose="020B0604020202020204" pitchFamily="34" charset="0"/>
                <a:cs typeface="Arial" panose="020B0604020202020204" pitchFamily="34" charset="0"/>
              </a:rPr>
              <a:t>Results</a:t>
            </a:r>
            <a:endParaRPr lang="en-US" sz="1400" b="1" dirty="0">
              <a:latin typeface="Arial" panose="020B0604020202020204" pitchFamily="34" charset="0"/>
              <a:cs typeface="Arial" panose="020B0604020202020204" pitchFamily="34" charset="0"/>
            </a:endParaRPr>
          </a:p>
          <a:p>
            <a:endParaRPr lang="en-US" sz="1400" b="1" kern="1200" dirty="0">
              <a:solidFill>
                <a:schemeClr val="tx1"/>
              </a:solidFill>
              <a:effectLst/>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n</a:t>
            </a:r>
            <a:r>
              <a:rPr lang="en-US" sz="1400" b="1" kern="1200" dirty="0">
                <a:solidFill>
                  <a:schemeClr val="tx1"/>
                </a:solidFill>
                <a:effectLst/>
                <a:latin typeface="Arial" panose="020B0604020202020204" pitchFamily="34" charset="0"/>
                <a:cs typeface="Arial" panose="020B0604020202020204" pitchFamily="34" charset="0"/>
              </a:rPr>
              <a:t>=898</a:t>
            </a:r>
            <a:r>
              <a:rPr lang="en-US" sz="1400" kern="1200" dirty="0">
                <a:solidFill>
                  <a:schemeClr val="tx1"/>
                </a:solidFill>
                <a:effectLst/>
                <a:latin typeface="Arial" panose="020B0604020202020204" pitchFamily="34" charset="0"/>
                <a:cs typeface="Arial" panose="020B0604020202020204" pitchFamily="34" charset="0"/>
              </a:rPr>
              <a:t> paired dd-cfDNA and DSA tests from 170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patients (Pts)</a:t>
            </a:r>
            <a:r>
              <a:rPr lang="en-US" sz="1400" kern="1200" dirty="0">
                <a:solidFill>
                  <a:schemeClr val="tx1"/>
                </a:solidFill>
                <a:effectLst/>
                <a:latin typeface="Arial" panose="020B0604020202020204" pitchFamily="34" charset="0"/>
                <a:cs typeface="Arial" panose="020B0604020202020204" pitchFamily="34" charset="0"/>
              </a:rPr>
              <a:t> transplanted from 2006 to 2023</a:t>
            </a:r>
          </a:p>
          <a:p>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Pts were followed for a median of 32 and a maximum of 126 months from transplant. Results are shown in </a:t>
            </a:r>
            <a:r>
              <a:rPr lang="en-US" sz="1400" b="1" kern="1200" dirty="0">
                <a:solidFill>
                  <a:schemeClr val="tx1"/>
                </a:solidFill>
                <a:effectLst/>
                <a:latin typeface="Arial" panose="020B0604020202020204" pitchFamily="34" charset="0"/>
                <a:cs typeface="Arial" panose="020B0604020202020204" pitchFamily="34" charset="0"/>
              </a:rPr>
              <a:t>Figure 1</a:t>
            </a: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dd-cfDNA%-neg and DSA-neg pts exhibited the greatest freedom from AE, while dd-cfDNA%-pos and DSA-neg pts had the least freedom from AE, followed by pts who were both dd-cfDNA%-pos and DSA-pos</a:t>
            </a:r>
            <a:endParaRPr lang="fr-FR" sz="1400" kern="1200" dirty="0">
              <a:solidFill>
                <a:schemeClr val="tx1"/>
              </a:solidFill>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68A6793-B04B-8B66-EAEA-AFE00AEBBB12}"/>
              </a:ext>
            </a:extLst>
          </p:cNvPr>
          <p:cNvSpPr txBox="1"/>
          <p:nvPr/>
        </p:nvSpPr>
        <p:spPr>
          <a:xfrm>
            <a:off x="6424830" y="3154320"/>
            <a:ext cx="5576831" cy="2728668"/>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These data suggest that the presence of DSA alone may not necessarily lead to AE, and dd-cfDNA aids in risk stratification for patients beyond DSA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dd-cfDNA% rises during AMR episodes without DSA</a:t>
            </a:r>
            <a:endParaRPr lang="en-US"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These preliminary results indicate the potential value of integrating dd-cfDNA into the interpretation of DSA results in clinical care</a:t>
            </a:r>
            <a:endParaRPr lang="en-US"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Further exploration in larger cohorts is warranted</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3347B66C-5E01-F7B5-5208-ABA093E35F18}"/>
              </a:ext>
            </a:extLst>
          </p:cNvPr>
          <p:cNvPicPr>
            <a:picLocks noChangeAspect="1"/>
          </p:cNvPicPr>
          <p:nvPr/>
        </p:nvPicPr>
        <p:blipFill>
          <a:blip r:embed="rId4"/>
          <a:stretch>
            <a:fillRect/>
          </a:stretch>
        </p:blipFill>
        <p:spPr>
          <a:xfrm>
            <a:off x="57024" y="3558157"/>
            <a:ext cx="5955155" cy="2839320"/>
          </a:xfrm>
          <a:prstGeom prst="rect">
            <a:avLst/>
          </a:prstGeom>
        </p:spPr>
      </p:pic>
      <p:pic>
        <p:nvPicPr>
          <p:cNvPr id="21" name="Picture 20">
            <a:extLst>
              <a:ext uri="{FF2B5EF4-FFF2-40B4-BE49-F238E27FC236}">
                <a16:creationId xmlns:a16="http://schemas.microsoft.com/office/drawing/2014/main" id="{D5FC8820-4D00-AEF1-D7DC-562104AB6CA3}"/>
              </a:ext>
            </a:extLst>
          </p:cNvPr>
          <p:cNvPicPr>
            <a:picLocks noChangeAspect="1"/>
          </p:cNvPicPr>
          <p:nvPr/>
        </p:nvPicPr>
        <p:blipFill>
          <a:blip r:embed="rId5"/>
          <a:stretch>
            <a:fillRect/>
          </a:stretch>
        </p:blipFill>
        <p:spPr>
          <a:xfrm>
            <a:off x="6434732" y="885888"/>
            <a:ext cx="5543158" cy="1894420"/>
          </a:xfrm>
          <a:prstGeom prst="rect">
            <a:avLst/>
          </a:prstGeom>
        </p:spPr>
      </p:pic>
      <p:sp>
        <p:nvSpPr>
          <p:cNvPr id="14" name="TextBox 13">
            <a:extLst>
              <a:ext uri="{FF2B5EF4-FFF2-40B4-BE49-F238E27FC236}">
                <a16:creationId xmlns:a16="http://schemas.microsoft.com/office/drawing/2014/main" id="{B320CC13-7104-253D-7DE1-C3871269A29D}"/>
              </a:ext>
            </a:extLst>
          </p:cNvPr>
          <p:cNvSpPr txBox="1"/>
          <p:nvPr/>
        </p:nvSpPr>
        <p:spPr>
          <a:xfrm>
            <a:off x="7172888" y="2690209"/>
            <a:ext cx="4402399" cy="430887"/>
          </a:xfrm>
          <a:prstGeom prst="rect">
            <a:avLst/>
          </a:prstGeom>
          <a:noFill/>
        </p:spPr>
        <p:txBody>
          <a:bodyPr wrap="square">
            <a:spAutoFit/>
          </a:bodyPr>
          <a:lstStyle/>
          <a:p>
            <a:pPr algn="just"/>
            <a:r>
              <a:rPr lang="en-US" sz="1100" b="1" dirty="0">
                <a:latin typeface="Arial" panose="020B0604020202020204" pitchFamily="34" charset="0"/>
                <a:cs typeface="Arial" panose="020B0604020202020204" pitchFamily="34" charset="0"/>
              </a:rPr>
              <a:t>Outcomes for DSA Positive and DSA Negative Heart Transplant Patients Stratified by High and Low dd-cfDNA Levels</a:t>
            </a:r>
            <a:endParaRPr lang="fr-FR" sz="1100" b="1" dirty="0">
              <a:latin typeface="Arial" panose="020B0604020202020204" pitchFamily="34" charset="0"/>
              <a:cs typeface="Arial" panose="020B0604020202020204" pitchFamily="34" charset="0"/>
            </a:endParaRPr>
          </a:p>
        </p:txBody>
      </p:sp>
      <p:sp>
        <p:nvSpPr>
          <p:cNvPr id="6" name="TextBox 29">
            <a:extLst>
              <a:ext uri="{FF2B5EF4-FFF2-40B4-BE49-F238E27FC236}">
                <a16:creationId xmlns:a16="http://schemas.microsoft.com/office/drawing/2014/main" id="{2E55C9BD-36A4-38A7-51D5-4991CA19EAD8}"/>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Bole I. et al., ESOT Congress 2025 (Abstract 293)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2714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220D2-F17B-F998-FB3F-322EBD54AE8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2AD0205-41EC-B309-FD9E-CBE7234A43A1}"/>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Analysis of clinical and immunological risk factors in heart transplant recipients with malignancy</a:t>
            </a:r>
          </a:p>
        </p:txBody>
      </p:sp>
      <p:sp>
        <p:nvSpPr>
          <p:cNvPr id="9" name="Rectangle 8">
            <a:extLst>
              <a:ext uri="{FF2B5EF4-FFF2-40B4-BE49-F238E27FC236}">
                <a16:creationId xmlns:a16="http://schemas.microsoft.com/office/drawing/2014/main" id="{EBD75F41-B938-4609-5A8A-27BD55D4C1FF}"/>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89E17EA-096A-CA45-FA68-66B6BE07477E}"/>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2A129B49-BE83-25AF-6408-7C255D90A69C}"/>
              </a:ext>
            </a:extLst>
          </p:cNvPr>
          <p:cNvSpPr txBox="1"/>
          <p:nvPr/>
        </p:nvSpPr>
        <p:spPr>
          <a:xfrm>
            <a:off x="218968" y="1010634"/>
            <a:ext cx="5232708" cy="221599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Background</a:t>
            </a:r>
          </a:p>
          <a:p>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Long-term prognosis after heart transplantation is influenced by complications of immunosuppressive therapy, including malignancies</a:t>
            </a:r>
          </a:p>
          <a:p>
            <a:pPr algn="just"/>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This study aimed to identify clinical risk factors influencing 5-year survival after cancer diagnosis</a:t>
            </a:r>
            <a:endParaRPr lang="en-US" sz="14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60021EF6-7504-53AE-AC3E-94595F7B0A88}"/>
              </a:ext>
            </a:extLst>
          </p:cNvPr>
          <p:cNvSpPr txBox="1"/>
          <p:nvPr/>
        </p:nvSpPr>
        <p:spPr>
          <a:xfrm>
            <a:off x="238045" y="3335352"/>
            <a:ext cx="6068477" cy="89255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Methods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2522D5C6-D6F0-DAE4-F79B-AF1AB98C0C8D}"/>
              </a:ext>
            </a:extLst>
          </p:cNvPr>
          <p:cNvGrpSpPr/>
          <p:nvPr/>
        </p:nvGrpSpPr>
        <p:grpSpPr>
          <a:xfrm>
            <a:off x="11575287" y="44389"/>
            <a:ext cx="525242" cy="509983"/>
            <a:chOff x="4213599" y="3634223"/>
            <a:chExt cx="485297" cy="471198"/>
          </a:xfrm>
        </p:grpSpPr>
        <p:sp>
          <p:nvSpPr>
            <p:cNvPr id="4" name="Ellipse 3">
              <a:hlinkClick r:id="rId3" action="ppaction://hlinksldjump"/>
              <a:extLst>
                <a:ext uri="{FF2B5EF4-FFF2-40B4-BE49-F238E27FC236}">
                  <a16:creationId xmlns:a16="http://schemas.microsoft.com/office/drawing/2014/main" id="{5C35A4A6-1C90-DD45-576D-5CC5430165E7}"/>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9319473A-D1A0-C85D-4645-A2AB3987FB9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Forme libre : forme 15">
              <a:extLst>
                <a:ext uri="{FF2B5EF4-FFF2-40B4-BE49-F238E27FC236}">
                  <a16:creationId xmlns:a16="http://schemas.microsoft.com/office/drawing/2014/main" id="{353B9A6E-CFF9-54BD-5DE7-6471357B4B26}"/>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76219404-1782-02D6-A089-DD86D3ED7BE3}"/>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Forme libre : forme 17">
              <a:extLst>
                <a:ext uri="{FF2B5EF4-FFF2-40B4-BE49-F238E27FC236}">
                  <a16:creationId xmlns:a16="http://schemas.microsoft.com/office/drawing/2014/main" id="{8E890739-A79A-1C1A-37B8-249CBC83C1B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1" name="Rectangle 20">
            <a:hlinkClick r:id="rId3" action="ppaction://hlinksldjump"/>
            <a:extLst>
              <a:ext uri="{FF2B5EF4-FFF2-40B4-BE49-F238E27FC236}">
                <a16:creationId xmlns:a16="http://schemas.microsoft.com/office/drawing/2014/main" id="{A31BB8D0-5779-8F58-5B6F-EDBC376EF6B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C6AB9237-9956-B9B5-335E-F876C5D72CE2}"/>
              </a:ext>
            </a:extLst>
          </p:cNvPr>
          <p:cNvSpPr txBox="1"/>
          <p:nvPr/>
        </p:nvSpPr>
        <p:spPr>
          <a:xfrm>
            <a:off x="361808" y="5285468"/>
            <a:ext cx="5874112" cy="954107"/>
          </a:xfrm>
          <a:prstGeom prst="rect">
            <a:avLst/>
          </a:prstGeom>
          <a:noFill/>
        </p:spPr>
        <p:txBody>
          <a:bodyPr wrap="square">
            <a:spAutoFit/>
          </a:bodyPr>
          <a:lstStyle/>
          <a:p>
            <a:endParaRPr lang="en-US" sz="16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400" u="sng" dirty="0">
                <a:latin typeface="Arial" panose="020B0604020202020204" pitchFamily="34" charset="0"/>
                <a:cs typeface="Arial" panose="020B0604020202020204" pitchFamily="34" charset="0"/>
              </a:rPr>
              <a:t> Outcome: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5-year survival assessment</a:t>
            </a:r>
            <a:endParaRPr lang="fr-FR" sz="1400" dirty="0">
              <a:latin typeface="Arial" panose="020B0604020202020204" pitchFamily="34" charset="0"/>
              <a:cs typeface="Arial" panose="020B0604020202020204" pitchFamily="34" charset="0"/>
            </a:endParaRPr>
          </a:p>
        </p:txBody>
      </p:sp>
      <p:sp>
        <p:nvSpPr>
          <p:cNvPr id="19" name="Rectangle : coins arrondis 18">
            <a:extLst>
              <a:ext uri="{FF2B5EF4-FFF2-40B4-BE49-F238E27FC236}">
                <a16:creationId xmlns:a16="http://schemas.microsoft.com/office/drawing/2014/main" id="{24C4A9D1-6F2E-6469-273E-D996B109472B}"/>
              </a:ext>
            </a:extLst>
          </p:cNvPr>
          <p:cNvSpPr/>
          <p:nvPr/>
        </p:nvSpPr>
        <p:spPr>
          <a:xfrm>
            <a:off x="313545" y="3799572"/>
            <a:ext cx="5114330" cy="536295"/>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0C493F0D-7F89-32EF-6FF7-2A968FC2AE0F}"/>
              </a:ext>
            </a:extLst>
          </p:cNvPr>
          <p:cNvSpPr txBox="1"/>
          <p:nvPr/>
        </p:nvSpPr>
        <p:spPr>
          <a:xfrm>
            <a:off x="408123" y="3763496"/>
            <a:ext cx="547735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n=242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heart transplant recipients from 2008 to 2020</a:t>
            </a:r>
          </a:p>
        </p:txBody>
      </p:sp>
      <p:sp>
        <p:nvSpPr>
          <p:cNvPr id="26" name="Rectangle : coins arrondis 25">
            <a:extLst>
              <a:ext uri="{FF2B5EF4-FFF2-40B4-BE49-F238E27FC236}">
                <a16:creationId xmlns:a16="http://schemas.microsoft.com/office/drawing/2014/main" id="{0FA67DDC-D95F-F702-C9EE-B4EDED9B8B62}"/>
              </a:ext>
            </a:extLst>
          </p:cNvPr>
          <p:cNvSpPr/>
          <p:nvPr/>
        </p:nvSpPr>
        <p:spPr>
          <a:xfrm>
            <a:off x="311060" y="4559142"/>
            <a:ext cx="5106493" cy="88596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57559127-B71B-FEA2-3FAD-C62834CEBFCE}"/>
              </a:ext>
            </a:extLst>
          </p:cNvPr>
          <p:cNvSpPr txBox="1"/>
          <p:nvPr/>
        </p:nvSpPr>
        <p:spPr>
          <a:xfrm>
            <a:off x="361808" y="4566728"/>
            <a:ext cx="534193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Data collection: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on neoplasm diagnosis, immunosuppressive therapy at diagnosis, and main clinical data</a:t>
            </a:r>
          </a:p>
        </p:txBody>
      </p:sp>
      <p:sp>
        <p:nvSpPr>
          <p:cNvPr id="31" name="Rectangle : coins arrondis 30">
            <a:extLst>
              <a:ext uri="{FF2B5EF4-FFF2-40B4-BE49-F238E27FC236}">
                <a16:creationId xmlns:a16="http://schemas.microsoft.com/office/drawing/2014/main" id="{9DC69230-5F1F-2558-23A5-9CBD1224500D}"/>
              </a:ext>
            </a:extLst>
          </p:cNvPr>
          <p:cNvSpPr/>
          <p:nvPr/>
        </p:nvSpPr>
        <p:spPr>
          <a:xfrm>
            <a:off x="311060" y="5699116"/>
            <a:ext cx="5116814" cy="532256"/>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a:extLst>
              <a:ext uri="{FF2B5EF4-FFF2-40B4-BE49-F238E27FC236}">
                <a16:creationId xmlns:a16="http://schemas.microsoft.com/office/drawing/2014/main" id="{68850ECC-6E94-7351-A786-DA780C2DA2A6}"/>
              </a:ext>
            </a:extLst>
          </p:cNvPr>
          <p:cNvCxnSpPr>
            <a:cxnSpLocks/>
          </p:cNvCxnSpPr>
          <p:nvPr/>
        </p:nvCxnSpPr>
        <p:spPr>
          <a:xfrm flipV="1">
            <a:off x="3012444" y="4323270"/>
            <a:ext cx="0" cy="246373"/>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3AF3BAF-21D3-D80C-BACC-0F80434661D6}"/>
              </a:ext>
            </a:extLst>
          </p:cNvPr>
          <p:cNvCxnSpPr>
            <a:cxnSpLocks/>
          </p:cNvCxnSpPr>
          <p:nvPr/>
        </p:nvCxnSpPr>
        <p:spPr>
          <a:xfrm flipV="1">
            <a:off x="3032773" y="5445109"/>
            <a:ext cx="0" cy="246373"/>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C07388F5-2E57-8055-BE47-44FDD416057D}"/>
              </a:ext>
            </a:extLst>
          </p:cNvPr>
          <p:cNvSpPr txBox="1"/>
          <p:nvPr/>
        </p:nvSpPr>
        <p:spPr>
          <a:xfrm>
            <a:off x="6489084" y="1019447"/>
            <a:ext cx="609407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Results</a:t>
            </a:r>
            <a:endParaRPr lang="fr-FR" dirty="0"/>
          </a:p>
        </p:txBody>
      </p:sp>
      <p:sp>
        <p:nvSpPr>
          <p:cNvPr id="45" name="ZoneTexte 44">
            <a:extLst>
              <a:ext uri="{FF2B5EF4-FFF2-40B4-BE49-F238E27FC236}">
                <a16:creationId xmlns:a16="http://schemas.microsoft.com/office/drawing/2014/main" id="{924105CC-0254-D2B0-4294-7BA373F41066}"/>
              </a:ext>
            </a:extLst>
          </p:cNvPr>
          <p:cNvSpPr txBox="1"/>
          <p:nvPr/>
        </p:nvSpPr>
        <p:spPr>
          <a:xfrm>
            <a:off x="6097930" y="1694296"/>
            <a:ext cx="60940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	n=50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patients diagnosed with 112 malignancies: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140032"/>
              </a:solidFill>
              <a:latin typeface="Arial" panose="020B0604020202020204" pitchFamily="34" charset="0"/>
              <a:cs typeface="Arial" panose="020B0604020202020204" pitchFamily="34" charset="0"/>
            </a:endParaRPr>
          </a:p>
        </p:txBody>
      </p:sp>
      <p:graphicFrame>
        <p:nvGraphicFramePr>
          <p:cNvPr id="47" name="Graphique 46">
            <a:extLst>
              <a:ext uri="{FF2B5EF4-FFF2-40B4-BE49-F238E27FC236}">
                <a16:creationId xmlns:a16="http://schemas.microsoft.com/office/drawing/2014/main" id="{7BBC6E99-82B3-24C8-1C20-7CD5A64682C0}"/>
              </a:ext>
            </a:extLst>
          </p:cNvPr>
          <p:cNvGraphicFramePr>
            <a:graphicFrameLocks/>
          </p:cNvGraphicFramePr>
          <p:nvPr>
            <p:extLst>
              <p:ext uri="{D42A27DB-BD31-4B8C-83A1-F6EECF244321}">
                <p14:modId xmlns:p14="http://schemas.microsoft.com/office/powerpoint/2010/main" val="2391891274"/>
              </p:ext>
            </p:extLst>
          </p:nvPr>
        </p:nvGraphicFramePr>
        <p:xfrm>
          <a:off x="6764126" y="2497285"/>
          <a:ext cx="4589270" cy="2204999"/>
        </p:xfrm>
        <a:graphic>
          <a:graphicData uri="http://schemas.openxmlformats.org/drawingml/2006/chart">
            <c:chart xmlns:c="http://schemas.openxmlformats.org/drawingml/2006/chart" xmlns:r="http://schemas.openxmlformats.org/officeDocument/2006/relationships" r:id="rId4"/>
          </a:graphicData>
        </a:graphic>
      </p:graphicFrame>
      <p:sp>
        <p:nvSpPr>
          <p:cNvPr id="51" name="ZoneTexte 50">
            <a:extLst>
              <a:ext uri="{FF2B5EF4-FFF2-40B4-BE49-F238E27FC236}">
                <a16:creationId xmlns:a16="http://schemas.microsoft.com/office/drawing/2014/main" id="{6DFB90BE-7233-8FF1-FDF3-22E834185E0D}"/>
              </a:ext>
            </a:extLst>
          </p:cNvPr>
          <p:cNvSpPr txBox="1"/>
          <p:nvPr/>
        </p:nvSpPr>
        <p:spPr>
          <a:xfrm>
            <a:off x="7177424" y="4754791"/>
            <a:ext cx="1259108"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Solid tumors</a:t>
            </a:r>
            <a:endParaRPr lang="fr-FR" dirty="0"/>
          </a:p>
        </p:txBody>
      </p:sp>
      <p:sp>
        <p:nvSpPr>
          <p:cNvPr id="58" name="ZoneTexte 57">
            <a:extLst>
              <a:ext uri="{FF2B5EF4-FFF2-40B4-BE49-F238E27FC236}">
                <a16:creationId xmlns:a16="http://schemas.microsoft.com/office/drawing/2014/main" id="{DE055F69-22CB-B1E8-1824-85F8CF5F63E0}"/>
              </a:ext>
            </a:extLst>
          </p:cNvPr>
          <p:cNvSpPr txBox="1"/>
          <p:nvPr/>
        </p:nvSpPr>
        <p:spPr>
          <a:xfrm>
            <a:off x="8379840" y="4630929"/>
            <a:ext cx="1487837" cy="523220"/>
          </a:xfrm>
          <a:prstGeom prst="rect">
            <a:avLst/>
          </a:prstGeom>
          <a:noFill/>
        </p:spPr>
        <p:txBody>
          <a:bodyPr wrap="square">
            <a:spAutoFit/>
          </a:bodyPr>
          <a:lstStyle/>
          <a:p>
            <a:pPr algn="ct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Non-melanoma skin cancers</a:t>
            </a:r>
            <a:endParaRPr lang="fr-FR" dirty="0"/>
          </a:p>
        </p:txBody>
      </p:sp>
      <p:sp>
        <p:nvSpPr>
          <p:cNvPr id="65" name="ZoneTexte 64">
            <a:extLst>
              <a:ext uri="{FF2B5EF4-FFF2-40B4-BE49-F238E27FC236}">
                <a16:creationId xmlns:a16="http://schemas.microsoft.com/office/drawing/2014/main" id="{ECE9BA06-FBD5-01C8-CEE2-095FCE22A2B9}"/>
              </a:ext>
            </a:extLst>
          </p:cNvPr>
          <p:cNvSpPr txBox="1"/>
          <p:nvPr/>
        </p:nvSpPr>
        <p:spPr>
          <a:xfrm>
            <a:off x="9745541" y="4578422"/>
            <a:ext cx="1802757" cy="738664"/>
          </a:xfrm>
          <a:prstGeom prst="rect">
            <a:avLst/>
          </a:prstGeom>
          <a:noFill/>
        </p:spPr>
        <p:txBody>
          <a:bodyPr wrap="square">
            <a:spAutoFit/>
          </a:bodyPr>
          <a:lstStyle/>
          <a:p>
            <a:pPr algn="ct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Post-transplant lymphoproliferative disorder (PTLD)</a:t>
            </a:r>
            <a:endParaRPr lang="fr-FR" sz="1400" dirty="0"/>
          </a:p>
        </p:txBody>
      </p:sp>
      <p:sp>
        <p:nvSpPr>
          <p:cNvPr id="69" name="ZoneTexte 68">
            <a:extLst>
              <a:ext uri="{FF2B5EF4-FFF2-40B4-BE49-F238E27FC236}">
                <a16:creationId xmlns:a16="http://schemas.microsoft.com/office/drawing/2014/main" id="{38BC1183-616C-F5F3-D7CC-34F821AE3972}"/>
              </a:ext>
            </a:extLst>
          </p:cNvPr>
          <p:cNvSpPr txBox="1"/>
          <p:nvPr/>
        </p:nvSpPr>
        <p:spPr>
          <a:xfrm>
            <a:off x="7584263" y="3764376"/>
            <a:ext cx="604777" cy="307777"/>
          </a:xfrm>
          <a:prstGeom prst="rect">
            <a:avLst/>
          </a:prstGeom>
          <a:noFill/>
        </p:spPr>
        <p:txBody>
          <a:bodyPr wrap="square">
            <a:spAutoFit/>
          </a:bodyPr>
          <a:lstStyle/>
          <a:p>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24</a:t>
            </a:r>
            <a:endParaRPr lang="fr-FR" sz="1600" b="1" dirty="0"/>
          </a:p>
        </p:txBody>
      </p:sp>
      <p:sp>
        <p:nvSpPr>
          <p:cNvPr id="73" name="ZoneTexte 72">
            <a:extLst>
              <a:ext uri="{FF2B5EF4-FFF2-40B4-BE49-F238E27FC236}">
                <a16:creationId xmlns:a16="http://schemas.microsoft.com/office/drawing/2014/main" id="{A9F21DE5-7E0F-CF01-35BA-FBFC27C9D9E2}"/>
              </a:ext>
            </a:extLst>
          </p:cNvPr>
          <p:cNvSpPr txBox="1"/>
          <p:nvPr/>
        </p:nvSpPr>
        <p:spPr>
          <a:xfrm>
            <a:off x="8967705" y="2497285"/>
            <a:ext cx="604777" cy="307777"/>
          </a:xfrm>
          <a:prstGeom prst="rect">
            <a:avLst/>
          </a:prstGeom>
          <a:noFill/>
        </p:spPr>
        <p:txBody>
          <a:bodyPr wrap="square">
            <a:spAutoFit/>
          </a:bodyPr>
          <a:lstStyle/>
          <a:p>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83</a:t>
            </a:r>
            <a:endParaRPr lang="fr-FR" sz="1800" b="1" dirty="0"/>
          </a:p>
        </p:txBody>
      </p:sp>
      <p:sp>
        <p:nvSpPr>
          <p:cNvPr id="74" name="ZoneTexte 73">
            <a:extLst>
              <a:ext uri="{FF2B5EF4-FFF2-40B4-BE49-F238E27FC236}">
                <a16:creationId xmlns:a16="http://schemas.microsoft.com/office/drawing/2014/main" id="{B503B5BF-B90C-9AC7-9A64-4CDFC8453365}"/>
              </a:ext>
            </a:extLst>
          </p:cNvPr>
          <p:cNvSpPr txBox="1"/>
          <p:nvPr/>
        </p:nvSpPr>
        <p:spPr>
          <a:xfrm>
            <a:off x="10394883" y="4175292"/>
            <a:ext cx="604777" cy="307777"/>
          </a:xfrm>
          <a:prstGeom prst="rect">
            <a:avLst/>
          </a:prstGeom>
          <a:noFill/>
        </p:spPr>
        <p:txBody>
          <a:bodyPr wrap="square">
            <a:spAutoFit/>
          </a:bodyPr>
          <a:lstStyle/>
          <a:p>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5</a:t>
            </a:r>
            <a:endParaRPr lang="fr-FR" sz="1400" b="1" dirty="0"/>
          </a:p>
        </p:txBody>
      </p:sp>
      <p:cxnSp>
        <p:nvCxnSpPr>
          <p:cNvPr id="76" name="Connecteur droit 75">
            <a:extLst>
              <a:ext uri="{FF2B5EF4-FFF2-40B4-BE49-F238E27FC236}">
                <a16:creationId xmlns:a16="http://schemas.microsoft.com/office/drawing/2014/main" id="{5D1368E0-11C9-48FE-1615-E7203B9DBF0B}"/>
              </a:ext>
            </a:extLst>
          </p:cNvPr>
          <p:cNvCxnSpPr>
            <a:cxnSpLocks/>
          </p:cNvCxnSpPr>
          <p:nvPr/>
        </p:nvCxnSpPr>
        <p:spPr>
          <a:xfrm>
            <a:off x="7098176" y="4569643"/>
            <a:ext cx="4255220" cy="0"/>
          </a:xfrm>
          <a:prstGeom prst="line">
            <a:avLst/>
          </a:prstGeom>
          <a:ln w="28575">
            <a:solidFill>
              <a:srgbClr val="1B6689"/>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263FB1E3-A37D-CAA7-E74D-E8208B3FC24C}"/>
              </a:ext>
            </a:extLst>
          </p:cNvPr>
          <p:cNvCxnSpPr>
            <a:cxnSpLocks/>
          </p:cNvCxnSpPr>
          <p:nvPr/>
        </p:nvCxnSpPr>
        <p:spPr>
          <a:xfrm flipV="1">
            <a:off x="7098176" y="2497285"/>
            <a:ext cx="0" cy="2081137"/>
          </a:xfrm>
          <a:prstGeom prst="line">
            <a:avLst/>
          </a:prstGeom>
          <a:ln w="28575">
            <a:solidFill>
              <a:srgbClr val="1B6689"/>
            </a:solidFill>
          </a:ln>
        </p:spPr>
        <p:style>
          <a:lnRef idx="1">
            <a:schemeClr val="accent1"/>
          </a:lnRef>
          <a:fillRef idx="0">
            <a:schemeClr val="accent1"/>
          </a:fillRef>
          <a:effectRef idx="0">
            <a:schemeClr val="accent1"/>
          </a:effectRef>
          <a:fontRef idx="minor">
            <a:schemeClr val="tx1"/>
          </a:fontRef>
        </p:style>
      </p:cxnSp>
      <p:pic>
        <p:nvPicPr>
          <p:cNvPr id="13" name="Graphic 12" descr="Users with solid fill">
            <a:extLst>
              <a:ext uri="{FF2B5EF4-FFF2-40B4-BE49-F238E27FC236}">
                <a16:creationId xmlns:a16="http://schemas.microsoft.com/office/drawing/2014/main" id="{32E2259E-0788-3303-A047-92A4312E26A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89084" y="1616732"/>
            <a:ext cx="480404" cy="480404"/>
          </a:xfrm>
          <a:prstGeom prst="rect">
            <a:avLst/>
          </a:prstGeom>
        </p:spPr>
      </p:pic>
      <p:sp>
        <p:nvSpPr>
          <p:cNvPr id="12" name="TextBox 29">
            <a:extLst>
              <a:ext uri="{FF2B5EF4-FFF2-40B4-BE49-F238E27FC236}">
                <a16:creationId xmlns:a16="http://schemas.microsoft.com/office/drawing/2014/main" id="{83E5CD65-AADD-C5C3-C5C3-0BAC797B45BD}"/>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Giovannini L. et al., ESOT Congress 2025 (Abstract 2349)</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395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A41CD-95B7-20B7-53CC-A0C644D419A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9968DFB6-410D-CB8B-FC3C-C72DC42F3EBA}"/>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Analysis of clinical and immunological risk factors in heart transplant recipients with malignancy</a:t>
            </a:r>
          </a:p>
        </p:txBody>
      </p:sp>
      <p:sp>
        <p:nvSpPr>
          <p:cNvPr id="9" name="Rectangle 8">
            <a:extLst>
              <a:ext uri="{FF2B5EF4-FFF2-40B4-BE49-F238E27FC236}">
                <a16:creationId xmlns:a16="http://schemas.microsoft.com/office/drawing/2014/main" id="{C5CA220F-E073-BAE2-E409-EEDE18D5987C}"/>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676A956-F7CE-DB0D-66DF-23DEBC862ABC}"/>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55E3ACDD-C4C8-C7B6-EF7A-D4E406F38F7B}"/>
              </a:ext>
            </a:extLst>
          </p:cNvPr>
          <p:cNvGrpSpPr/>
          <p:nvPr/>
        </p:nvGrpSpPr>
        <p:grpSpPr>
          <a:xfrm>
            <a:off x="11575287" y="44389"/>
            <a:ext cx="525242" cy="509983"/>
            <a:chOff x="4213599" y="3634223"/>
            <a:chExt cx="485297" cy="471198"/>
          </a:xfrm>
        </p:grpSpPr>
        <p:sp>
          <p:nvSpPr>
            <p:cNvPr id="4" name="Ellipse 3">
              <a:hlinkClick r:id="rId3" action="ppaction://hlinksldjump"/>
              <a:extLst>
                <a:ext uri="{FF2B5EF4-FFF2-40B4-BE49-F238E27FC236}">
                  <a16:creationId xmlns:a16="http://schemas.microsoft.com/office/drawing/2014/main" id="{3594E82F-E6C0-E134-72E7-0DFED9E7A4DE}"/>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3804D2A5-D965-6805-D312-0B99F12BE22B}"/>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F76C3CD1-EDE6-D7B0-952F-F96C69D7BFB5}"/>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2A9F5D8-40B2-8015-B056-F54EBF7F8D3B}"/>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5FF563F2-5F2F-2C7C-1AC8-0C7834E1A88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3" name="Rectangle 12">
            <a:hlinkClick r:id="rId3" action="ppaction://hlinksldjump"/>
            <a:extLst>
              <a:ext uri="{FF2B5EF4-FFF2-40B4-BE49-F238E27FC236}">
                <a16:creationId xmlns:a16="http://schemas.microsoft.com/office/drawing/2014/main" id="{6A215267-D959-00B5-A331-8BEFC3C9D92A}"/>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FA2AC960-FC14-F460-55DA-A76B82D6E948}"/>
              </a:ext>
            </a:extLst>
          </p:cNvPr>
          <p:cNvSpPr txBox="1"/>
          <p:nvPr/>
        </p:nvSpPr>
        <p:spPr>
          <a:xfrm>
            <a:off x="245054" y="976449"/>
            <a:ext cx="5822066" cy="1661993"/>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Results (cont.)</a:t>
            </a:r>
            <a:r>
              <a:rPr lang="en-US"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7F5E1B1D-3927-8E8A-D359-EA2AFE32EFB6}"/>
              </a:ext>
            </a:extLst>
          </p:cNvPr>
          <p:cNvSpPr txBox="1"/>
          <p:nvPr/>
        </p:nvSpPr>
        <p:spPr>
          <a:xfrm>
            <a:off x="6544160" y="3771464"/>
            <a:ext cx="5402787" cy="233910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Conclusions</a:t>
            </a:r>
          </a:p>
          <a:p>
            <a:endParaRPr lang="en-US" sz="1200" b="1" dirty="0"/>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These</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data, in addition to showing the effect of tumor stage and the possibility of surgical treatment, suggest a potential role of immunosuppression and donor-related </a:t>
            </a:r>
            <a:r>
              <a:rPr lang="en-US" sz="1400" dirty="0" err="1">
                <a:latin typeface="Arial" panose="020B0604020202020204" pitchFamily="34" charset="0"/>
                <a:cs typeface="Arial" panose="020B0604020202020204" pitchFamily="34" charset="0"/>
              </a:rPr>
              <a:t>immunosenescence</a:t>
            </a: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These hypotheses should be confirmed by studies with molecular biology and immunogenetic methods involving both recipient and donor</a:t>
            </a:r>
            <a:endParaRPr lang="fr-FR" sz="14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D8424D75-B4EA-8471-1BB3-D57EB7286CD3}"/>
              </a:ext>
            </a:extLst>
          </p:cNvPr>
          <p:cNvSpPr txBox="1"/>
          <p:nvPr/>
        </p:nvSpPr>
        <p:spPr>
          <a:xfrm>
            <a:off x="245054" y="1403369"/>
            <a:ext cx="6094070"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 with solid tumors had a significantly worse 5-year prognosis:</a:t>
            </a:r>
            <a:endParaRPr lang="en-US" sz="1400" dirty="0">
              <a:solidFill>
                <a:srgbClr val="14003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140032"/>
              </a:solidFill>
              <a:latin typeface="Arial" panose="020B0604020202020204" pitchFamily="34" charset="0"/>
              <a:cs typeface="Arial" panose="020B0604020202020204" pitchFamily="34" charset="0"/>
            </a:endParaRPr>
          </a:p>
        </p:txBody>
      </p:sp>
      <p:sp>
        <p:nvSpPr>
          <p:cNvPr id="32" name="ZoneTexte 31">
            <a:extLst>
              <a:ext uri="{FF2B5EF4-FFF2-40B4-BE49-F238E27FC236}">
                <a16:creationId xmlns:a16="http://schemas.microsoft.com/office/drawing/2014/main" id="{803CCC23-8F6B-DA6F-8960-BFE466E92A47}"/>
              </a:ext>
            </a:extLst>
          </p:cNvPr>
          <p:cNvSpPr txBox="1"/>
          <p:nvPr/>
        </p:nvSpPr>
        <p:spPr>
          <a:xfrm>
            <a:off x="6544160" y="878364"/>
            <a:ext cx="5556369" cy="28931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 cardiovascular complications related to surgical or oncological therapies were observed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 who were not on mycophenolate therapy (yes 62.0±15.7% vs no 30.0±23.9%) due to leukopenia, likely an expression of greater immunosuppression, had a worse prognosis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140032"/>
                </a:solidFill>
                <a:latin typeface="Arial" panose="020B0604020202020204" pitchFamily="34" charset="0"/>
                <a:cs typeface="Arial" panose="020B0604020202020204" pitchFamily="34" charset="0"/>
              </a:rPr>
              <a:t>R</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ecipients</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from donors older than 55 years showed a trend towards a worse prognosis at one year, with similar prevalence of metastatic disease, suggesting a possible role of donor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immunosenescence</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aphicFrame>
        <p:nvGraphicFramePr>
          <p:cNvPr id="36" name="Graphique 35">
            <a:extLst>
              <a:ext uri="{FF2B5EF4-FFF2-40B4-BE49-F238E27FC236}">
                <a16:creationId xmlns:a16="http://schemas.microsoft.com/office/drawing/2014/main" id="{894F4882-A4C6-D9DC-C598-BAEC905F6C7F}"/>
              </a:ext>
            </a:extLst>
          </p:cNvPr>
          <p:cNvGraphicFramePr>
            <a:graphicFrameLocks/>
          </p:cNvGraphicFramePr>
          <p:nvPr>
            <p:extLst>
              <p:ext uri="{D42A27DB-BD31-4B8C-83A1-F6EECF244321}">
                <p14:modId xmlns:p14="http://schemas.microsoft.com/office/powerpoint/2010/main" val="2965681344"/>
              </p:ext>
            </p:extLst>
          </p:nvPr>
        </p:nvGraphicFramePr>
        <p:xfrm>
          <a:off x="1770808" y="1805633"/>
          <a:ext cx="2605279" cy="1501956"/>
        </p:xfrm>
        <a:graphic>
          <a:graphicData uri="http://schemas.openxmlformats.org/drawingml/2006/chart">
            <c:chart xmlns:c="http://schemas.openxmlformats.org/drawingml/2006/chart" xmlns:r="http://schemas.openxmlformats.org/officeDocument/2006/relationships" r:id="rId4"/>
          </a:graphicData>
        </a:graphic>
      </p:graphicFrame>
      <p:sp>
        <p:nvSpPr>
          <p:cNvPr id="38" name="ZoneTexte 37">
            <a:extLst>
              <a:ext uri="{FF2B5EF4-FFF2-40B4-BE49-F238E27FC236}">
                <a16:creationId xmlns:a16="http://schemas.microsoft.com/office/drawing/2014/main" id="{AAF5E041-F1F6-4270-5DC1-35D4598F9C40}"/>
              </a:ext>
            </a:extLst>
          </p:cNvPr>
          <p:cNvSpPr txBox="1"/>
          <p:nvPr/>
        </p:nvSpPr>
        <p:spPr>
          <a:xfrm>
            <a:off x="2247848" y="2583618"/>
            <a:ext cx="2948992" cy="276999"/>
          </a:xfrm>
          <a:prstGeom prst="rect">
            <a:avLst/>
          </a:prstGeom>
          <a:noFill/>
        </p:spPr>
        <p:txBody>
          <a:bodyPr wrap="square">
            <a:spAutoFit/>
          </a:bodyPr>
          <a:lstStyle/>
          <a:p>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47.3</a:t>
            </a:r>
            <a:endParaRPr lang="fr-FR" sz="1200" b="1" dirty="0">
              <a:solidFill>
                <a:schemeClr val="bg1"/>
              </a:solidFill>
            </a:endParaRPr>
          </a:p>
        </p:txBody>
      </p:sp>
      <p:sp>
        <p:nvSpPr>
          <p:cNvPr id="40" name="ZoneTexte 39">
            <a:extLst>
              <a:ext uri="{FF2B5EF4-FFF2-40B4-BE49-F238E27FC236}">
                <a16:creationId xmlns:a16="http://schemas.microsoft.com/office/drawing/2014/main" id="{E00CAE45-3243-BBFC-0AE0-1063769F3A95}"/>
              </a:ext>
            </a:extLst>
          </p:cNvPr>
          <p:cNvSpPr txBox="1"/>
          <p:nvPr/>
        </p:nvSpPr>
        <p:spPr>
          <a:xfrm>
            <a:off x="2957195" y="2324914"/>
            <a:ext cx="2605279" cy="276999"/>
          </a:xfrm>
          <a:prstGeom prst="rect">
            <a:avLst/>
          </a:prstGeom>
          <a:noFill/>
        </p:spPr>
        <p:txBody>
          <a:bodyPr wrap="square">
            <a:spAutoFit/>
          </a:bodyPr>
          <a:lstStyle/>
          <a:p>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66.6</a:t>
            </a:r>
            <a:endParaRPr lang="fr-FR" b="1" dirty="0">
              <a:solidFill>
                <a:schemeClr val="bg1"/>
              </a:solidFill>
            </a:endParaRPr>
          </a:p>
        </p:txBody>
      </p:sp>
      <p:sp>
        <p:nvSpPr>
          <p:cNvPr id="41" name="ZoneTexte 40">
            <a:extLst>
              <a:ext uri="{FF2B5EF4-FFF2-40B4-BE49-F238E27FC236}">
                <a16:creationId xmlns:a16="http://schemas.microsoft.com/office/drawing/2014/main" id="{389B9E9B-F237-193D-36CA-B3BF04863222}"/>
              </a:ext>
            </a:extLst>
          </p:cNvPr>
          <p:cNvSpPr txBox="1"/>
          <p:nvPr/>
        </p:nvSpPr>
        <p:spPr>
          <a:xfrm>
            <a:off x="3668554" y="1927793"/>
            <a:ext cx="912569" cy="276999"/>
          </a:xfrm>
          <a:prstGeom prst="rect">
            <a:avLst/>
          </a:prstGeom>
          <a:noFill/>
        </p:spPr>
        <p:txBody>
          <a:bodyPr wrap="square">
            <a:spAutoFit/>
          </a:bodyPr>
          <a:lstStyle/>
          <a:p>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100</a:t>
            </a:r>
            <a:endParaRPr lang="fr-FR" b="1" dirty="0">
              <a:solidFill>
                <a:schemeClr val="bg1"/>
              </a:solidFill>
            </a:endParaRPr>
          </a:p>
        </p:txBody>
      </p:sp>
      <p:sp>
        <p:nvSpPr>
          <p:cNvPr id="43" name="ZoneTexte 42">
            <a:extLst>
              <a:ext uri="{FF2B5EF4-FFF2-40B4-BE49-F238E27FC236}">
                <a16:creationId xmlns:a16="http://schemas.microsoft.com/office/drawing/2014/main" id="{DCBE4130-2C70-014C-C205-FC4540167B53}"/>
              </a:ext>
            </a:extLst>
          </p:cNvPr>
          <p:cNvSpPr txBox="1"/>
          <p:nvPr/>
        </p:nvSpPr>
        <p:spPr>
          <a:xfrm>
            <a:off x="2104032" y="3155954"/>
            <a:ext cx="703161" cy="461665"/>
          </a:xfrm>
          <a:prstGeom prst="rect">
            <a:avLst/>
          </a:prstGeom>
          <a:noFill/>
        </p:spPr>
        <p:txBody>
          <a:bodyPr wrap="square">
            <a:spAutoFit/>
          </a:bodyPr>
          <a:lstStyle/>
          <a:p>
            <a:pPr algn="ct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Solid tumors </a:t>
            </a:r>
            <a:endParaRPr lang="fr-FR" sz="1200" dirty="0"/>
          </a:p>
        </p:txBody>
      </p:sp>
      <p:sp>
        <p:nvSpPr>
          <p:cNvPr id="47" name="ZoneTexte 46">
            <a:extLst>
              <a:ext uri="{FF2B5EF4-FFF2-40B4-BE49-F238E27FC236}">
                <a16:creationId xmlns:a16="http://schemas.microsoft.com/office/drawing/2014/main" id="{25A3D7B5-BBFE-2D6C-2F0A-57DD89106B5B}"/>
              </a:ext>
            </a:extLst>
          </p:cNvPr>
          <p:cNvSpPr txBox="1"/>
          <p:nvPr/>
        </p:nvSpPr>
        <p:spPr>
          <a:xfrm>
            <a:off x="2847156" y="3254075"/>
            <a:ext cx="1988831" cy="276999"/>
          </a:xfrm>
          <a:prstGeom prst="rect">
            <a:avLst/>
          </a:prstGeom>
          <a:noFill/>
        </p:spPr>
        <p:txBody>
          <a:bodyPr wrap="square">
            <a:spAutoFit/>
          </a:bodyPr>
          <a:lstStyle/>
          <a:p>
            <a:r>
              <a:rPr kumimoji="0" lang="en-US" sz="12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PTLD</a:t>
            </a:r>
            <a:endParaRPr lang="fr-FR" dirty="0"/>
          </a:p>
        </p:txBody>
      </p:sp>
      <p:sp>
        <p:nvSpPr>
          <p:cNvPr id="51" name="ZoneTexte 50">
            <a:extLst>
              <a:ext uri="{FF2B5EF4-FFF2-40B4-BE49-F238E27FC236}">
                <a16:creationId xmlns:a16="http://schemas.microsoft.com/office/drawing/2014/main" id="{BBD5D081-7BE1-35C5-63AF-1699B012D2E6}"/>
              </a:ext>
            </a:extLst>
          </p:cNvPr>
          <p:cNvSpPr txBox="1"/>
          <p:nvPr/>
        </p:nvSpPr>
        <p:spPr>
          <a:xfrm>
            <a:off x="3436781" y="3162866"/>
            <a:ext cx="899343" cy="461665"/>
          </a:xfrm>
          <a:prstGeom prst="rect">
            <a:avLst/>
          </a:prstGeom>
          <a:noFill/>
        </p:spPr>
        <p:txBody>
          <a:bodyPr wrap="square">
            <a:spAutoFit/>
          </a:bodyPr>
          <a:lstStyle/>
          <a:p>
            <a:pPr algn="ct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Skin cancers</a:t>
            </a:r>
            <a:endParaRPr lang="fr-FR" sz="1600" dirty="0"/>
          </a:p>
        </p:txBody>
      </p:sp>
      <p:sp>
        <p:nvSpPr>
          <p:cNvPr id="53" name="ZoneTexte 52">
            <a:extLst>
              <a:ext uri="{FF2B5EF4-FFF2-40B4-BE49-F238E27FC236}">
                <a16:creationId xmlns:a16="http://schemas.microsoft.com/office/drawing/2014/main" id="{D3E72C14-4BAB-91D2-3123-411C9FE0369B}"/>
              </a:ext>
            </a:extLst>
          </p:cNvPr>
          <p:cNvSpPr txBox="1"/>
          <p:nvPr/>
        </p:nvSpPr>
        <p:spPr>
          <a:xfrm>
            <a:off x="4230548" y="2484461"/>
            <a:ext cx="747097" cy="261610"/>
          </a:xfrm>
          <a:prstGeom prst="rect">
            <a:avLst/>
          </a:prstGeom>
          <a:noFill/>
        </p:spPr>
        <p:txBody>
          <a:bodyPr wrap="square">
            <a:spAutoFit/>
          </a:bodyPr>
          <a:lstStyle/>
          <a:p>
            <a:r>
              <a:rPr kumimoji="0" lang="en-US" sz="11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P=0.01</a:t>
            </a:r>
            <a:endParaRPr lang="fr-FR" sz="1100" dirty="0"/>
          </a:p>
        </p:txBody>
      </p:sp>
      <p:sp>
        <p:nvSpPr>
          <p:cNvPr id="55" name="ZoneTexte 54">
            <a:extLst>
              <a:ext uri="{FF2B5EF4-FFF2-40B4-BE49-F238E27FC236}">
                <a16:creationId xmlns:a16="http://schemas.microsoft.com/office/drawing/2014/main" id="{96D5BBA7-9456-71B8-7D2C-793A59C1DE6A}"/>
              </a:ext>
            </a:extLst>
          </p:cNvPr>
          <p:cNvSpPr txBox="1"/>
          <p:nvPr/>
        </p:nvSpPr>
        <p:spPr>
          <a:xfrm rot="16200000">
            <a:off x="931726" y="2407609"/>
            <a:ext cx="1079327" cy="461665"/>
          </a:xfrm>
          <a:prstGeom prst="rect">
            <a:avLst/>
          </a:prstGeom>
          <a:noFill/>
        </p:spPr>
        <p:txBody>
          <a:bodyPr wrap="square">
            <a:spAutoFit/>
          </a:bodyPr>
          <a:lstStyle/>
          <a:p>
            <a:pPr algn="ct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5-year Survival rate</a:t>
            </a:r>
            <a:endParaRPr lang="fr-FR" sz="1200" dirty="0"/>
          </a:p>
        </p:txBody>
      </p:sp>
      <p:graphicFrame>
        <p:nvGraphicFramePr>
          <p:cNvPr id="57" name="Graphique 56">
            <a:extLst>
              <a:ext uri="{FF2B5EF4-FFF2-40B4-BE49-F238E27FC236}">
                <a16:creationId xmlns:a16="http://schemas.microsoft.com/office/drawing/2014/main" id="{389E625E-F7B6-5F78-C183-B38134EC80A3}"/>
              </a:ext>
            </a:extLst>
          </p:cNvPr>
          <p:cNvGraphicFramePr>
            <a:graphicFrameLocks/>
          </p:cNvGraphicFramePr>
          <p:nvPr>
            <p:extLst>
              <p:ext uri="{D42A27DB-BD31-4B8C-83A1-F6EECF244321}">
                <p14:modId xmlns:p14="http://schemas.microsoft.com/office/powerpoint/2010/main" val="1433656281"/>
              </p:ext>
            </p:extLst>
          </p:nvPr>
        </p:nvGraphicFramePr>
        <p:xfrm>
          <a:off x="1084722" y="4057675"/>
          <a:ext cx="4142730" cy="1566110"/>
        </p:xfrm>
        <a:graphic>
          <a:graphicData uri="http://schemas.openxmlformats.org/drawingml/2006/chart">
            <c:chart xmlns:c="http://schemas.openxmlformats.org/drawingml/2006/chart" xmlns:r="http://schemas.openxmlformats.org/officeDocument/2006/relationships" r:id="rId5"/>
          </a:graphicData>
        </a:graphic>
      </p:graphicFrame>
      <p:sp>
        <p:nvSpPr>
          <p:cNvPr id="61" name="ZoneTexte 60">
            <a:extLst>
              <a:ext uri="{FF2B5EF4-FFF2-40B4-BE49-F238E27FC236}">
                <a16:creationId xmlns:a16="http://schemas.microsoft.com/office/drawing/2014/main" id="{BE1B1006-8C9A-EDF5-A0FB-473EBDF2D55F}"/>
              </a:ext>
            </a:extLst>
          </p:cNvPr>
          <p:cNvSpPr txBox="1"/>
          <p:nvPr/>
        </p:nvSpPr>
        <p:spPr>
          <a:xfrm>
            <a:off x="212455" y="3665328"/>
            <a:ext cx="5822066" cy="523220"/>
          </a:xfrm>
          <a:prstGeom prst="rect">
            <a:avLst/>
          </a:prstGeom>
          <a:noFill/>
        </p:spPr>
        <p:txBody>
          <a:bodyPr wrap="square">
            <a:spAutoFit/>
          </a:bodyPr>
          <a:lstStyle/>
          <a:p>
            <a:pPr marL="285750" indent="-285750" algn="just">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Among patients with solid tumors, absence of metastases and possibility of surgical resection influence the outcome: </a:t>
            </a:r>
            <a:endParaRPr lang="fr-FR" sz="1400" dirty="0"/>
          </a:p>
        </p:txBody>
      </p:sp>
      <p:sp>
        <p:nvSpPr>
          <p:cNvPr id="67" name="ZoneTexte 66">
            <a:extLst>
              <a:ext uri="{FF2B5EF4-FFF2-40B4-BE49-F238E27FC236}">
                <a16:creationId xmlns:a16="http://schemas.microsoft.com/office/drawing/2014/main" id="{6484BF74-B13F-7755-7570-E3B79C45419E}"/>
              </a:ext>
            </a:extLst>
          </p:cNvPr>
          <p:cNvSpPr txBox="1"/>
          <p:nvPr/>
        </p:nvSpPr>
        <p:spPr>
          <a:xfrm>
            <a:off x="1657717" y="4628946"/>
            <a:ext cx="51925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65,3</a:t>
            </a:r>
            <a:endParaRPr kumimoji="0" lang="fr-FR"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ZoneTexte 70">
            <a:extLst>
              <a:ext uri="{FF2B5EF4-FFF2-40B4-BE49-F238E27FC236}">
                <a16:creationId xmlns:a16="http://schemas.microsoft.com/office/drawing/2014/main" id="{9796267D-3EA0-9497-849B-902F05812E53}"/>
              </a:ext>
            </a:extLst>
          </p:cNvPr>
          <p:cNvSpPr txBox="1"/>
          <p:nvPr/>
        </p:nvSpPr>
        <p:spPr>
          <a:xfrm>
            <a:off x="3546065" y="4428004"/>
            <a:ext cx="44221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80</a:t>
            </a:r>
            <a:endParaRPr kumimoji="0" lang="fr-FR"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ZoneTexte 72">
            <a:extLst>
              <a:ext uri="{FF2B5EF4-FFF2-40B4-BE49-F238E27FC236}">
                <a16:creationId xmlns:a16="http://schemas.microsoft.com/office/drawing/2014/main" id="{4DB4EC19-7268-FC93-42E6-A95126C8CC92}"/>
              </a:ext>
            </a:extLst>
          </p:cNvPr>
          <p:cNvSpPr txBox="1"/>
          <p:nvPr/>
        </p:nvSpPr>
        <p:spPr>
          <a:xfrm>
            <a:off x="212455" y="6056101"/>
            <a:ext cx="5778164" cy="523220"/>
          </a:xfrm>
          <a:prstGeom prst="rect">
            <a:avLst/>
          </a:prstGeom>
          <a:noFill/>
        </p:spPr>
        <p:txBody>
          <a:bodyPr wrap="square">
            <a:spAutoFit/>
          </a:bodyPr>
          <a:lstStyle/>
          <a:p>
            <a:pPr marL="285750" indent="-285750" algn="just">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Choice of a surgical approach not influenced by the presence or absence of metastases at diagnosis</a:t>
            </a:r>
            <a:endParaRPr lang="fr-FR" sz="1400" dirty="0"/>
          </a:p>
        </p:txBody>
      </p:sp>
      <p:sp>
        <p:nvSpPr>
          <p:cNvPr id="75" name="ZoneTexte 74">
            <a:extLst>
              <a:ext uri="{FF2B5EF4-FFF2-40B4-BE49-F238E27FC236}">
                <a16:creationId xmlns:a16="http://schemas.microsoft.com/office/drawing/2014/main" id="{BA568F23-3B7B-16A6-BB4D-183AB48F44E0}"/>
              </a:ext>
            </a:extLst>
          </p:cNvPr>
          <p:cNvSpPr txBox="1"/>
          <p:nvPr/>
        </p:nvSpPr>
        <p:spPr>
          <a:xfrm>
            <a:off x="2380203" y="5561026"/>
            <a:ext cx="6096000" cy="276999"/>
          </a:xfrm>
          <a:prstGeom prst="rect">
            <a:avLst/>
          </a:prstGeom>
          <a:noFill/>
        </p:spPr>
        <p:txBody>
          <a:bodyPr wrap="square">
            <a:spAutoFit/>
          </a:bodyPr>
          <a:lstStyle/>
          <a:p>
            <a:r>
              <a:rPr lang="fr-FR" sz="1200" dirty="0" err="1">
                <a:latin typeface="Arial" panose="020B0604020202020204" pitchFamily="34" charset="0"/>
                <a:cs typeface="Arial" panose="020B0604020202020204" pitchFamily="34" charset="0"/>
              </a:rPr>
              <a:t>Metastases</a:t>
            </a:r>
            <a:endParaRPr lang="fr-FR" dirty="0">
              <a:latin typeface="Arial" panose="020B0604020202020204" pitchFamily="34" charset="0"/>
              <a:cs typeface="Arial" panose="020B0604020202020204" pitchFamily="34" charset="0"/>
            </a:endParaRPr>
          </a:p>
        </p:txBody>
      </p:sp>
      <p:sp>
        <p:nvSpPr>
          <p:cNvPr id="79" name="ZoneTexte 78">
            <a:extLst>
              <a:ext uri="{FF2B5EF4-FFF2-40B4-BE49-F238E27FC236}">
                <a16:creationId xmlns:a16="http://schemas.microsoft.com/office/drawing/2014/main" id="{1E84513C-C5D0-0A01-ADF8-EB25E37815F7}"/>
              </a:ext>
            </a:extLst>
          </p:cNvPr>
          <p:cNvSpPr txBox="1"/>
          <p:nvPr/>
        </p:nvSpPr>
        <p:spPr>
          <a:xfrm>
            <a:off x="1233321" y="5472829"/>
            <a:ext cx="1368050" cy="461665"/>
          </a:xfrm>
          <a:prstGeom prst="rect">
            <a:avLst/>
          </a:prstGeom>
          <a:noFill/>
        </p:spPr>
        <p:txBody>
          <a:bodyPr wrap="square">
            <a:spAutoFit/>
          </a:bodyPr>
          <a:lstStyle/>
          <a:p>
            <a:pPr algn="ct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a:t>
            </a:r>
          </a:p>
          <a:p>
            <a:pPr algn="ct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metastases</a:t>
            </a:r>
            <a:endParaRPr lang="fr-FR" dirty="0"/>
          </a:p>
        </p:txBody>
      </p:sp>
      <p:sp>
        <p:nvSpPr>
          <p:cNvPr id="83" name="ZoneTexte 82">
            <a:extLst>
              <a:ext uri="{FF2B5EF4-FFF2-40B4-BE49-F238E27FC236}">
                <a16:creationId xmlns:a16="http://schemas.microsoft.com/office/drawing/2014/main" id="{70D79A56-BB55-36E2-158D-04BE86D8B2EE}"/>
              </a:ext>
            </a:extLst>
          </p:cNvPr>
          <p:cNvSpPr txBox="1"/>
          <p:nvPr/>
        </p:nvSpPr>
        <p:spPr>
          <a:xfrm>
            <a:off x="3235483" y="5504749"/>
            <a:ext cx="973722" cy="461665"/>
          </a:xfrm>
          <a:prstGeom prst="rect">
            <a:avLst/>
          </a:prstGeom>
          <a:noFill/>
        </p:spPr>
        <p:txBody>
          <a:bodyPr wrap="square">
            <a:spAutoFit/>
          </a:bodyPr>
          <a:lstStyle/>
          <a:p>
            <a:pPr algn="ctr"/>
            <a:r>
              <a:rPr lang="fr-FR" sz="1200" dirty="0" err="1">
                <a:latin typeface="Arial" panose="020B0604020202020204" pitchFamily="34" charset="0"/>
                <a:cs typeface="Arial" panose="020B0604020202020204" pitchFamily="34" charset="0"/>
              </a:rPr>
              <a:t>Surgical</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resection</a:t>
            </a:r>
            <a:r>
              <a:rPr lang="fr-FR" sz="1200" dirty="0">
                <a:latin typeface="Arial" panose="020B0604020202020204" pitchFamily="34" charset="0"/>
                <a:cs typeface="Arial" panose="020B0604020202020204" pitchFamily="34" charset="0"/>
              </a:rPr>
              <a:t> </a:t>
            </a:r>
          </a:p>
        </p:txBody>
      </p:sp>
      <p:sp>
        <p:nvSpPr>
          <p:cNvPr id="88" name="ZoneTexte 87">
            <a:extLst>
              <a:ext uri="{FF2B5EF4-FFF2-40B4-BE49-F238E27FC236}">
                <a16:creationId xmlns:a16="http://schemas.microsoft.com/office/drawing/2014/main" id="{DAE4E1F9-B703-3768-9CD2-758016289C78}"/>
              </a:ext>
            </a:extLst>
          </p:cNvPr>
          <p:cNvSpPr txBox="1"/>
          <p:nvPr/>
        </p:nvSpPr>
        <p:spPr>
          <a:xfrm>
            <a:off x="4117235" y="5468692"/>
            <a:ext cx="973722" cy="461665"/>
          </a:xfrm>
          <a:prstGeom prst="rect">
            <a:avLst/>
          </a:prstGeom>
          <a:noFill/>
        </p:spPr>
        <p:txBody>
          <a:bodyPr wrap="square">
            <a:spAutoFit/>
          </a:bodyPr>
          <a:lstStyle/>
          <a:p>
            <a:pPr algn="ctr"/>
            <a:r>
              <a:rPr lang="fr-FR" sz="1200" dirty="0">
                <a:latin typeface="Arial" panose="020B0604020202020204" pitchFamily="34" charset="0"/>
                <a:cs typeface="Arial" panose="020B0604020202020204" pitchFamily="34" charset="0"/>
              </a:rPr>
              <a:t>No </a:t>
            </a:r>
            <a:r>
              <a:rPr lang="fr-FR" sz="1200" dirty="0" err="1">
                <a:latin typeface="Arial" panose="020B0604020202020204" pitchFamily="34" charset="0"/>
                <a:cs typeface="Arial" panose="020B0604020202020204" pitchFamily="34" charset="0"/>
              </a:rPr>
              <a:t>surgical</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resection</a:t>
            </a:r>
            <a:r>
              <a:rPr lang="fr-FR" sz="1200" dirty="0">
                <a:latin typeface="Arial" panose="020B0604020202020204" pitchFamily="34" charset="0"/>
                <a:cs typeface="Arial" panose="020B0604020202020204" pitchFamily="34" charset="0"/>
              </a:rPr>
              <a:t> </a:t>
            </a:r>
          </a:p>
        </p:txBody>
      </p:sp>
      <p:sp>
        <p:nvSpPr>
          <p:cNvPr id="93" name="ZoneTexte 92">
            <a:extLst>
              <a:ext uri="{FF2B5EF4-FFF2-40B4-BE49-F238E27FC236}">
                <a16:creationId xmlns:a16="http://schemas.microsoft.com/office/drawing/2014/main" id="{D4D86E27-F18E-C3A0-D721-125CCE32093D}"/>
              </a:ext>
            </a:extLst>
          </p:cNvPr>
          <p:cNvSpPr txBox="1"/>
          <p:nvPr/>
        </p:nvSpPr>
        <p:spPr>
          <a:xfrm rot="16200000">
            <a:off x="337477" y="4661939"/>
            <a:ext cx="1079327" cy="461665"/>
          </a:xfrm>
          <a:prstGeom prst="rect">
            <a:avLst/>
          </a:prstGeom>
          <a:noFill/>
        </p:spPr>
        <p:txBody>
          <a:bodyPr wrap="square">
            <a:spAutoFit/>
          </a:bodyPr>
          <a:lstStyle/>
          <a:p>
            <a:pPr algn="ct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5-year Survival rate</a:t>
            </a:r>
            <a:endParaRPr lang="fr-FR" sz="1200" dirty="0"/>
          </a:p>
        </p:txBody>
      </p:sp>
      <p:cxnSp>
        <p:nvCxnSpPr>
          <p:cNvPr id="6" name="Connecteur droit 5">
            <a:extLst>
              <a:ext uri="{FF2B5EF4-FFF2-40B4-BE49-F238E27FC236}">
                <a16:creationId xmlns:a16="http://schemas.microsoft.com/office/drawing/2014/main" id="{84DD3F94-B818-94C4-69C7-6DB00A5E68FB}"/>
              </a:ext>
            </a:extLst>
          </p:cNvPr>
          <p:cNvCxnSpPr>
            <a:cxnSpLocks/>
          </p:cNvCxnSpPr>
          <p:nvPr/>
        </p:nvCxnSpPr>
        <p:spPr>
          <a:xfrm>
            <a:off x="2176975" y="3167945"/>
            <a:ext cx="2053573" cy="0"/>
          </a:xfrm>
          <a:prstGeom prst="line">
            <a:avLst/>
          </a:prstGeom>
          <a:ln w="25400">
            <a:solidFill>
              <a:srgbClr val="0A5A7F"/>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FE97606-53B2-EDBF-E5DD-FE4578A64DD5}"/>
              </a:ext>
            </a:extLst>
          </p:cNvPr>
          <p:cNvCxnSpPr>
            <a:cxnSpLocks/>
          </p:cNvCxnSpPr>
          <p:nvPr/>
        </p:nvCxnSpPr>
        <p:spPr>
          <a:xfrm flipV="1">
            <a:off x="2176975" y="1917633"/>
            <a:ext cx="0" cy="1259091"/>
          </a:xfrm>
          <a:prstGeom prst="line">
            <a:avLst/>
          </a:prstGeom>
          <a:ln w="25400">
            <a:solidFill>
              <a:srgbClr val="0A5A7F"/>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8CBBCE84-2CBE-47F9-C9DF-0AAC3304761F}"/>
              </a:ext>
            </a:extLst>
          </p:cNvPr>
          <p:cNvCxnSpPr>
            <a:cxnSpLocks/>
          </p:cNvCxnSpPr>
          <p:nvPr/>
        </p:nvCxnSpPr>
        <p:spPr>
          <a:xfrm>
            <a:off x="1492492" y="5484429"/>
            <a:ext cx="3485153" cy="0"/>
          </a:xfrm>
          <a:prstGeom prst="line">
            <a:avLst/>
          </a:prstGeom>
          <a:ln w="25400">
            <a:solidFill>
              <a:srgbClr val="0A5A7F"/>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8D7142FC-7894-238D-BD11-66749D39C4BA}"/>
              </a:ext>
            </a:extLst>
          </p:cNvPr>
          <p:cNvCxnSpPr>
            <a:cxnSpLocks/>
          </p:cNvCxnSpPr>
          <p:nvPr/>
        </p:nvCxnSpPr>
        <p:spPr>
          <a:xfrm flipV="1">
            <a:off x="1492492" y="4234117"/>
            <a:ext cx="0" cy="1259091"/>
          </a:xfrm>
          <a:prstGeom prst="line">
            <a:avLst/>
          </a:prstGeom>
          <a:ln w="25400">
            <a:solidFill>
              <a:srgbClr val="0A5A7F"/>
            </a:solidFill>
          </a:ln>
        </p:spPr>
        <p:style>
          <a:lnRef idx="1">
            <a:schemeClr val="accent1"/>
          </a:lnRef>
          <a:fillRef idx="0">
            <a:schemeClr val="accent1"/>
          </a:fillRef>
          <a:effectRef idx="0">
            <a:schemeClr val="accent1"/>
          </a:effectRef>
          <a:fontRef idx="minor">
            <a:schemeClr val="tx1"/>
          </a:fontRef>
        </p:style>
      </p:cxnSp>
      <p:sp>
        <p:nvSpPr>
          <p:cNvPr id="14" name="TextBox 29">
            <a:extLst>
              <a:ext uri="{FF2B5EF4-FFF2-40B4-BE49-F238E27FC236}">
                <a16:creationId xmlns:a16="http://schemas.microsoft.com/office/drawing/2014/main" id="{57FD98E6-DEE3-D324-23BE-1A765EFFE615}"/>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Giovannini L. et al., ESOT Congress 2025 (Abstract 2349)</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007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61408-A2A0-5AE4-A4ED-C817B3567B8E}"/>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BFC164DC-6CED-A5BC-F680-572FC73E13E7}"/>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Management of multi-drug resistant Acinetobacter baumannii infection in heart transplant recipients</a:t>
            </a:r>
          </a:p>
        </p:txBody>
      </p:sp>
      <p:sp>
        <p:nvSpPr>
          <p:cNvPr id="9" name="Rectangle 8">
            <a:extLst>
              <a:ext uri="{FF2B5EF4-FFF2-40B4-BE49-F238E27FC236}">
                <a16:creationId xmlns:a16="http://schemas.microsoft.com/office/drawing/2014/main" id="{1A2435A4-B33A-68DB-2B6B-9A58CF4FF6B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AA15CD8-9766-E09C-4A48-7BDB15A6786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D1CE07F1-8C5C-CE2B-2AB9-EE6B4D3BAE9B}"/>
              </a:ext>
            </a:extLst>
          </p:cNvPr>
          <p:cNvGrpSpPr/>
          <p:nvPr/>
        </p:nvGrpSpPr>
        <p:grpSpPr>
          <a:xfrm>
            <a:off x="11575287" y="44389"/>
            <a:ext cx="525242" cy="509983"/>
            <a:chOff x="4213599" y="3634223"/>
            <a:chExt cx="485297" cy="471198"/>
          </a:xfrm>
        </p:grpSpPr>
        <p:sp>
          <p:nvSpPr>
            <p:cNvPr id="4" name="Ellipse 3">
              <a:hlinkClick r:id="rId3" action="ppaction://hlinksldjump"/>
              <a:extLst>
                <a:ext uri="{FF2B5EF4-FFF2-40B4-BE49-F238E27FC236}">
                  <a16:creationId xmlns:a16="http://schemas.microsoft.com/office/drawing/2014/main" id="{252285D3-95E2-2F21-7D1D-E954139A47CB}"/>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A17BB4D2-5EE8-4B83-20BB-24CB989A1F53}"/>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Forme libre : forme 15">
              <a:extLst>
                <a:ext uri="{FF2B5EF4-FFF2-40B4-BE49-F238E27FC236}">
                  <a16:creationId xmlns:a16="http://schemas.microsoft.com/office/drawing/2014/main" id="{D58083F3-0239-2E01-EC29-A095D668B793}"/>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117BFCF-166B-9275-F49E-1BCCFF9703EA}"/>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8BE18EB7-F777-764E-F482-FC7869794E9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9" name="Rectangle 38">
            <a:hlinkClick r:id="rId3" action="ppaction://hlinksldjump"/>
            <a:extLst>
              <a:ext uri="{FF2B5EF4-FFF2-40B4-BE49-F238E27FC236}">
                <a16:creationId xmlns:a16="http://schemas.microsoft.com/office/drawing/2014/main" id="{FABB17DF-AD77-34C2-B415-35614043A268}"/>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318AE13D-6FA9-8F9E-EA4C-C83DFF33A2EA}"/>
              </a:ext>
            </a:extLst>
          </p:cNvPr>
          <p:cNvSpPr txBox="1"/>
          <p:nvPr/>
        </p:nvSpPr>
        <p:spPr>
          <a:xfrm>
            <a:off x="172719" y="1022130"/>
            <a:ext cx="5476241" cy="2800767"/>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Background</a:t>
            </a:r>
          </a:p>
          <a:p>
            <a:pPr marL="285750" indent="-285750" algn="just">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Acinetobacter baumannii (AB) is a Gram-negative, multi-drug resistant (MDR), nosocomial pathogen that causes ventilator-associated and bloodstream infections</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It is particularly challenging in the early post-operative stages of heart transplants for intense immunosuppressant protocols and fragile condition</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We report the experience of our center in treating nosocomial MDR AB that provoked pneumonia and septic shock</a:t>
            </a:r>
            <a:endParaRPr lang="fr-FR" dirty="0">
              <a:latin typeface="Arial" panose="020B060402020202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id="{446DEC4B-491C-947B-DC3C-FB89049DEDD7}"/>
              </a:ext>
            </a:extLst>
          </p:cNvPr>
          <p:cNvSpPr txBox="1"/>
          <p:nvPr/>
        </p:nvSpPr>
        <p:spPr>
          <a:xfrm>
            <a:off x="6155816" y="880874"/>
            <a:ext cx="5583970" cy="4832092"/>
          </a:xfrm>
          <a:prstGeom prst="rect">
            <a:avLst/>
          </a:prstGeom>
          <a:noFill/>
        </p:spPr>
        <p:txBody>
          <a:bodyPr wrap="square">
            <a:spAutoFit/>
          </a:bodyPr>
          <a:lstStyle/>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Antibiotherapy</a:t>
            </a:r>
            <a:r>
              <a:rPr lang="en-US" sz="14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7 patients were already on antibiotics; the antibiotic protocol was antibiogram-based</a:t>
            </a:r>
          </a:p>
          <a:p>
            <a:pPr algn="just"/>
            <a:endParaRPr lang="en-US" sz="1400" dirty="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cs typeface="Arial" panose="020B0604020202020204" pitchFamily="34" charset="0"/>
            </a:endParaRPr>
          </a:p>
          <a:p>
            <a:pPr algn="just"/>
            <a:r>
              <a:rPr lang="en-US" sz="1400" u="sng" dirty="0">
                <a:latin typeface="Arial" panose="020B0604020202020204" pitchFamily="34" charset="0"/>
                <a:cs typeface="Arial" panose="020B0604020202020204" pitchFamily="34" charset="0"/>
              </a:rPr>
              <a:t>Endotoxin blood level</a:t>
            </a:r>
            <a:r>
              <a:rPr lang="en-US" sz="1400" dirty="0">
                <a:latin typeface="Arial" panose="020B0604020202020204" pitchFamily="34" charset="0"/>
                <a:cs typeface="Arial" panose="020B0604020202020204" pitchFamily="34" charset="0"/>
              </a:rPr>
              <a:t> (Endotoxin Activity assay):</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If high (≥ 0.6 units) a cycle of Polymyxin B Hemoperfusion was performed; 6 patients were treated with iv </a:t>
            </a:r>
            <a:r>
              <a:rPr lang="en-US" sz="1400" dirty="0" err="1">
                <a:latin typeface="Arial" panose="020B0604020202020204" pitchFamily="34" charset="0"/>
                <a:cs typeface="Arial" panose="020B0604020202020204" pitchFamily="34" charset="0"/>
              </a:rPr>
              <a:t>Pentaglobin</a:t>
            </a:r>
            <a:r>
              <a:rPr lang="en-US" sz="1400" dirty="0">
                <a:latin typeface="Arial" panose="020B0604020202020204" pitchFamily="34" charset="0"/>
                <a:cs typeface="Arial" panose="020B0604020202020204" pitchFamily="34" charset="0"/>
              </a:rPr>
              <a:t> 0,25 g/Kg at 12 mL/h for 3 days, a solution containing 95 % immunoglobulins (IgG, IgM and IgA)</a:t>
            </a:r>
          </a:p>
          <a:p>
            <a:pPr marL="285750" indent="-285750" algn="just">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algn="just"/>
            <a:r>
              <a:rPr lang="en-US" sz="1400" u="sng" dirty="0">
                <a:latin typeface="Arial" panose="020B0604020202020204" pitchFamily="34" charset="0"/>
                <a:cs typeface="Arial" panose="020B0604020202020204" pitchFamily="34" charset="0"/>
              </a:rPr>
              <a:t>Hematology:</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5 patients developed pancytopenia; we administered subcutaneous Filgrastim 48 MU for 3 days, an originator recombinant human granulocyte colony stimulating factor</a:t>
            </a: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algn="just"/>
            <a:endParaRPr lang="en-US" sz="1600" dirty="0">
              <a:latin typeface="Arial" panose="020B0604020202020204" pitchFamily="34" charset="0"/>
              <a:cs typeface="Arial" panose="020B0604020202020204" pitchFamily="34" charset="0"/>
            </a:endParaRPr>
          </a:p>
          <a:p>
            <a:pPr algn="just"/>
            <a:r>
              <a:rPr lang="en-US" sz="1400" u="sng" dirty="0">
                <a:latin typeface="Arial" panose="020B0604020202020204" pitchFamily="34" charset="0"/>
                <a:cs typeface="Arial" panose="020B0604020202020204" pitchFamily="34" charset="0"/>
              </a:rPr>
              <a:t>Immunosuppression</a:t>
            </a:r>
            <a:r>
              <a:rPr lang="en-US" sz="14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Based on low dose of corticosteroids and tacrolimus serum levels were reduced to the lowest acceptable</a:t>
            </a:r>
            <a:endParaRPr lang="fr-FR" sz="14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891381CE-6EE4-AC90-5BE8-3C016E16FC85}"/>
              </a:ext>
            </a:extLst>
          </p:cNvPr>
          <p:cNvSpPr txBox="1"/>
          <p:nvPr/>
        </p:nvSpPr>
        <p:spPr>
          <a:xfrm>
            <a:off x="326571" y="4566464"/>
            <a:ext cx="5129349" cy="2246769"/>
          </a:xfrm>
          <a:prstGeom prst="rect">
            <a:avLst/>
          </a:prstGeom>
          <a:noFill/>
        </p:spPr>
        <p:txBody>
          <a:bodyPr wrap="square">
            <a:spAutoFit/>
          </a:bodyPr>
          <a:lstStyle/>
          <a:p>
            <a:pPr lvl="0" algn="just">
              <a:defRPr/>
            </a:pPr>
            <a:r>
              <a:rPr lang="en-US" sz="1400" u="sng" dirty="0">
                <a:solidFill>
                  <a:srgbClr val="140032"/>
                </a:solidFill>
                <a:latin typeface="Arial" panose="020B0604020202020204" pitchFamily="34" charset="0"/>
                <a:cs typeface="Arial" panose="020B0604020202020204" pitchFamily="34" charset="0"/>
              </a:rPr>
              <a:t>Patients</a:t>
            </a:r>
            <a:r>
              <a:rPr lang="en-US" sz="1400" dirty="0">
                <a:solidFill>
                  <a:srgbClr val="140032"/>
                </a:solidFill>
                <a:latin typeface="Arial" panose="020B0604020202020204" pitchFamily="34" charset="0"/>
                <a:cs typeface="Arial" panose="020B0604020202020204" pitchFamily="34" charset="0"/>
              </a:rPr>
              <a:t>: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n=8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heart transplant (7 males, 1 female; 46 ± 21 years, m ± SD) with positive hemocultures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4 in the ICU</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 patients on mechanically ventilation, 1 required intubation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 patients were on extracorporeal membrane oxygenation (ECMO)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4 patients on continuous renal replacement therapy, 1 required it afterwards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p:txBody>
      </p:sp>
      <p:sp>
        <p:nvSpPr>
          <p:cNvPr id="11" name="ZoneTexte 10">
            <a:extLst>
              <a:ext uri="{FF2B5EF4-FFF2-40B4-BE49-F238E27FC236}">
                <a16:creationId xmlns:a16="http://schemas.microsoft.com/office/drawing/2014/main" id="{720BB102-705D-F184-D407-FC1C89A50C8A}"/>
              </a:ext>
            </a:extLst>
          </p:cNvPr>
          <p:cNvSpPr txBox="1"/>
          <p:nvPr/>
        </p:nvSpPr>
        <p:spPr>
          <a:xfrm>
            <a:off x="190339" y="4176494"/>
            <a:ext cx="609600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Methods</a:t>
            </a:r>
            <a:endParaRPr lang="fr-FR" dirty="0"/>
          </a:p>
        </p:txBody>
      </p:sp>
      <p:sp>
        <p:nvSpPr>
          <p:cNvPr id="13" name="Rectangle : coins arrondis 12">
            <a:extLst>
              <a:ext uri="{FF2B5EF4-FFF2-40B4-BE49-F238E27FC236}">
                <a16:creationId xmlns:a16="http://schemas.microsoft.com/office/drawing/2014/main" id="{E96925B0-3FB8-FA49-7EC5-F938B5C64C98}"/>
              </a:ext>
            </a:extLst>
          </p:cNvPr>
          <p:cNvSpPr/>
          <p:nvPr/>
        </p:nvSpPr>
        <p:spPr>
          <a:xfrm>
            <a:off x="287519" y="4535825"/>
            <a:ext cx="5361442" cy="1888845"/>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BEB9FA52-FFD3-4941-D592-01DF283651A2}"/>
              </a:ext>
            </a:extLst>
          </p:cNvPr>
          <p:cNvSpPr/>
          <p:nvPr/>
        </p:nvSpPr>
        <p:spPr>
          <a:xfrm>
            <a:off x="6092306" y="1113826"/>
            <a:ext cx="5773123" cy="708865"/>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FE631DCC-48CD-CEBA-AD8E-7414D6C460A6}"/>
              </a:ext>
            </a:extLst>
          </p:cNvPr>
          <p:cNvSpPr/>
          <p:nvPr/>
        </p:nvSpPr>
        <p:spPr>
          <a:xfrm>
            <a:off x="6092306" y="2137241"/>
            <a:ext cx="5740465" cy="1159679"/>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CC8E6C9F-DE50-6695-360B-FA6AC787FD38}"/>
              </a:ext>
            </a:extLst>
          </p:cNvPr>
          <p:cNvSpPr/>
          <p:nvPr/>
        </p:nvSpPr>
        <p:spPr>
          <a:xfrm>
            <a:off x="6081041" y="3603745"/>
            <a:ext cx="5773123" cy="986773"/>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5E60FA0A-7560-50EC-3FC3-A5E694365B98}"/>
              </a:ext>
            </a:extLst>
          </p:cNvPr>
          <p:cNvSpPr/>
          <p:nvPr/>
        </p:nvSpPr>
        <p:spPr>
          <a:xfrm>
            <a:off x="6092306" y="4914865"/>
            <a:ext cx="5773123" cy="708864"/>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39092B3B-72DB-E7AB-A2ED-1CB301C59A1E}"/>
              </a:ext>
            </a:extLst>
          </p:cNvPr>
          <p:cNvCxnSpPr>
            <a:cxnSpLocks/>
          </p:cNvCxnSpPr>
          <p:nvPr/>
        </p:nvCxnSpPr>
        <p:spPr>
          <a:xfrm>
            <a:off x="8983066" y="1822692"/>
            <a:ext cx="0" cy="31454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5C17D8CB-F4A9-4E62-232E-23F18B0367FC}"/>
              </a:ext>
            </a:extLst>
          </p:cNvPr>
          <p:cNvCxnSpPr>
            <a:cxnSpLocks/>
          </p:cNvCxnSpPr>
          <p:nvPr/>
        </p:nvCxnSpPr>
        <p:spPr>
          <a:xfrm>
            <a:off x="8962538" y="3296920"/>
            <a:ext cx="0" cy="31454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C1FAF626-EE7C-C64C-19EB-FA629F2196D0}"/>
              </a:ext>
            </a:extLst>
          </p:cNvPr>
          <p:cNvCxnSpPr>
            <a:cxnSpLocks/>
          </p:cNvCxnSpPr>
          <p:nvPr/>
        </p:nvCxnSpPr>
        <p:spPr>
          <a:xfrm>
            <a:off x="8978867" y="4595417"/>
            <a:ext cx="0" cy="31454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20" name="TextBox 29">
            <a:extLst>
              <a:ext uri="{FF2B5EF4-FFF2-40B4-BE49-F238E27FC236}">
                <a16:creationId xmlns:a16="http://schemas.microsoft.com/office/drawing/2014/main" id="{0B8F0567-4FC9-8953-042D-16C6EF8EBC94}"/>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Parigino</a:t>
            </a:r>
            <a:r>
              <a:rPr lang="en-US" sz="1000" dirty="0">
                <a:latin typeface="Arial" panose="020B0604020202020204" pitchFamily="34" charset="0"/>
                <a:cs typeface="Arial" panose="020B0604020202020204" pitchFamily="34" charset="0"/>
              </a:rPr>
              <a:t> D. et al., ESOT Congress 2025 (Abstract 606)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969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C146E-E97D-1A6E-BAA7-6A2D14F6A90F}"/>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3E6F1E44-0CAF-BE24-1B92-0A04668FA9FB}"/>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Management of multi-drug resistant Acinetobacter baumannii infection in heart transplant recipients</a:t>
            </a:r>
          </a:p>
        </p:txBody>
      </p:sp>
      <p:sp>
        <p:nvSpPr>
          <p:cNvPr id="9" name="Rectangle 8">
            <a:extLst>
              <a:ext uri="{FF2B5EF4-FFF2-40B4-BE49-F238E27FC236}">
                <a16:creationId xmlns:a16="http://schemas.microsoft.com/office/drawing/2014/main" id="{0C557E54-4AD9-270E-A18F-86DEB5E7B83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1BCE20C-A68E-A115-CDA4-57ABB2727E8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E2B6D015-7E65-D721-0F51-D61276D8B747}"/>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44B8F105-43BE-61A5-21AD-32ABE26026B6}"/>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10C1944-F5BF-34AC-787D-2823275D4176}"/>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Forme libre : forme 15">
              <a:extLst>
                <a:ext uri="{FF2B5EF4-FFF2-40B4-BE49-F238E27FC236}">
                  <a16:creationId xmlns:a16="http://schemas.microsoft.com/office/drawing/2014/main" id="{0F1DAEE0-0DB2-D9DD-FBE2-37D4E3BFCF5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95FA03AC-022D-1E91-9660-9954BA7D3846}"/>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Forme libre : forme 17">
              <a:extLst>
                <a:ext uri="{FF2B5EF4-FFF2-40B4-BE49-F238E27FC236}">
                  <a16:creationId xmlns:a16="http://schemas.microsoft.com/office/drawing/2014/main" id="{1E5FCCDE-AB37-FCDB-31F1-635C28D3927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7" name="Rectangle 16">
            <a:hlinkClick r:id="rId3" action="ppaction://hlinksldjump"/>
            <a:extLst>
              <a:ext uri="{FF2B5EF4-FFF2-40B4-BE49-F238E27FC236}">
                <a16:creationId xmlns:a16="http://schemas.microsoft.com/office/drawing/2014/main" id="{7B47D113-2A5D-C579-120B-6FFA6B4F4E63}"/>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57730CA8-BE05-FC29-006B-B71FAED3CBF8}"/>
              </a:ext>
            </a:extLst>
          </p:cNvPr>
          <p:cNvSpPr txBox="1"/>
          <p:nvPr/>
        </p:nvSpPr>
        <p:spPr>
          <a:xfrm>
            <a:off x="242426" y="997565"/>
            <a:ext cx="5061918" cy="357020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Results</a:t>
            </a:r>
          </a:p>
          <a:p>
            <a:pPr algn="just"/>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Negative cultures were obtained after 14-45 days of therapy in all cases; antibiotics were suspended 20-30 days later</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In every case normalization of leukocytes and </a:t>
            </a:r>
            <a:r>
              <a:rPr lang="en-US" sz="1600" dirty="0" err="1">
                <a:latin typeface="Arial" panose="020B0604020202020204" pitchFamily="34" charset="0"/>
                <a:cs typeface="Arial" panose="020B0604020202020204" pitchFamily="34" charset="0"/>
              </a:rPr>
              <a:t>flogosis</a:t>
            </a:r>
            <a:r>
              <a:rPr lang="en-US" sz="1600" dirty="0">
                <a:latin typeface="Arial" panose="020B0604020202020204" pitchFamily="34" charset="0"/>
                <a:cs typeface="Arial" panose="020B0604020202020204" pitchFamily="34" charset="0"/>
              </a:rPr>
              <a:t> was obtained, ECMO removal, independence from inotropes, respiratory weaning (3 patients after tracheostomy), recovering of renal function (no permanent treatment required)</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All patients are reported fine, leading an autonomous life 16 to 57 months after the events</a:t>
            </a:r>
            <a:endParaRPr lang="fr-FR" sz="1600" dirty="0">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B734290F-5B28-9856-9322-26196994EB71}"/>
              </a:ext>
            </a:extLst>
          </p:cNvPr>
          <p:cNvSpPr txBox="1"/>
          <p:nvPr/>
        </p:nvSpPr>
        <p:spPr>
          <a:xfrm>
            <a:off x="5968749" y="997565"/>
            <a:ext cx="5697363" cy="4801314"/>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Conclusions</a:t>
            </a:r>
            <a:r>
              <a:rPr lang="en-US" dirty="0">
                <a:latin typeface="Arial" panose="020B0604020202020204" pitchFamily="34" charset="0"/>
                <a:cs typeface="Arial" panose="020B0604020202020204" pitchFamily="34" charset="0"/>
              </a:rPr>
              <a:t> </a:t>
            </a:r>
          </a:p>
          <a:p>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Management of MDR-AB is particularly challenging in heart transplant patients because of concomitant factors of fragility, such as recovering hemodynamics of the early transplant stages, and intense immunosuppressive strategies</a:t>
            </a: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 combined use of antibiogram-guided therapy, blood purification methods and modulation of immunosuppressants proved successful in managing these clinical scenarios</a:t>
            </a:r>
            <a:endParaRPr lang="fr-FR" dirty="0">
              <a:latin typeface="Arial" panose="020B0604020202020204" pitchFamily="34" charset="0"/>
              <a:cs typeface="Arial" panose="020B0604020202020204" pitchFamily="34" charset="0"/>
            </a:endParaRPr>
          </a:p>
        </p:txBody>
      </p:sp>
      <p:pic>
        <p:nvPicPr>
          <p:cNvPr id="20" name="Image 19">
            <a:extLst>
              <a:ext uri="{FF2B5EF4-FFF2-40B4-BE49-F238E27FC236}">
                <a16:creationId xmlns:a16="http://schemas.microsoft.com/office/drawing/2014/main" id="{2EFC3361-B72B-3C16-8432-D01C48F020F0}"/>
              </a:ext>
            </a:extLst>
          </p:cNvPr>
          <p:cNvPicPr>
            <a:picLocks noChangeAspect="1"/>
          </p:cNvPicPr>
          <p:nvPr/>
        </p:nvPicPr>
        <p:blipFill>
          <a:blip r:embed="rId4"/>
          <a:stretch>
            <a:fillRect/>
          </a:stretch>
        </p:blipFill>
        <p:spPr>
          <a:xfrm>
            <a:off x="8185802" y="2716409"/>
            <a:ext cx="1588838" cy="1588838"/>
          </a:xfrm>
          <a:prstGeom prst="rect">
            <a:avLst/>
          </a:prstGeom>
        </p:spPr>
      </p:pic>
      <p:sp>
        <p:nvSpPr>
          <p:cNvPr id="11" name="TextBox 29">
            <a:extLst>
              <a:ext uri="{FF2B5EF4-FFF2-40B4-BE49-F238E27FC236}">
                <a16:creationId xmlns:a16="http://schemas.microsoft.com/office/drawing/2014/main" id="{FFC41110-622A-9555-F0BE-E3B79E29D31B}"/>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Parigino</a:t>
            </a:r>
            <a:r>
              <a:rPr lang="en-US" sz="1000" dirty="0">
                <a:latin typeface="Arial" panose="020B0604020202020204" pitchFamily="34" charset="0"/>
                <a:cs typeface="Arial" panose="020B0604020202020204" pitchFamily="34" charset="0"/>
              </a:rPr>
              <a:t> D. et al., ESOT Congress 2025 (Abstract 606)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2807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8F7F-5B40-DE6C-A897-A4FF22D3D6B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8448CB9-B0C4-2FA9-6C61-A2FA8B3F2ADA}"/>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Information</a:t>
            </a:r>
          </a:p>
        </p:txBody>
      </p:sp>
      <p:sp>
        <p:nvSpPr>
          <p:cNvPr id="9" name="Rectangle 8">
            <a:extLst>
              <a:ext uri="{FF2B5EF4-FFF2-40B4-BE49-F238E27FC236}">
                <a16:creationId xmlns:a16="http://schemas.microsoft.com/office/drawing/2014/main" id="{BA6D3EB3-3E47-33B7-B065-CF1028866C80}"/>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E87BF179-5E24-2B71-4CC9-D1FE4390F9B5}"/>
              </a:ext>
            </a:extLst>
          </p:cNvPr>
          <p:cNvSpPr txBox="1"/>
          <p:nvPr/>
        </p:nvSpPr>
        <p:spPr>
          <a:xfrm>
            <a:off x="315992" y="1971289"/>
            <a:ext cx="1314995" cy="914400"/>
          </a:xfrm>
          <a:prstGeom prst="rect">
            <a:avLst/>
          </a:prstGeom>
          <a:noFill/>
        </p:spPr>
        <p:txBody>
          <a:bodyPr wrap="none" lIns="0" tIns="0" rIns="0" bIns="0" rtlCol="0">
            <a:noAutofit/>
          </a:bodyPr>
          <a:lstStyle/>
          <a:p>
            <a:pPr marL="342900" indent="-342900" algn="l">
              <a:buAutoNum type="arabicPeriod"/>
            </a:pPr>
            <a:r>
              <a:rPr lang="fr-FR" sz="2400" dirty="0">
                <a:latin typeface="Arial" panose="020B0604020202020204" pitchFamily="34" charset="0"/>
                <a:cs typeface="Arial" panose="020B0604020202020204" pitchFamily="34" charset="0"/>
              </a:rPr>
              <a:t>This slide deck showcases the </a:t>
            </a:r>
            <a:r>
              <a:rPr lang="fr-FR" sz="2400" dirty="0" err="1">
                <a:latin typeface="Arial" panose="020B0604020202020204" pitchFamily="34" charset="0"/>
                <a:cs typeface="Arial" panose="020B0604020202020204" pitchFamily="34" charset="0"/>
              </a:rPr>
              <a:t>latest</a:t>
            </a:r>
            <a:r>
              <a:rPr lang="fr-FR" sz="2400" dirty="0">
                <a:latin typeface="Arial" panose="020B0604020202020204" pitchFamily="34" charset="0"/>
                <a:cs typeface="Arial" panose="020B0604020202020204" pitchFamily="34" charset="0"/>
              </a:rPr>
              <a:t> data </a:t>
            </a:r>
            <a:r>
              <a:rPr lang="fr-FR" sz="2400" dirty="0" err="1">
                <a:latin typeface="Arial" panose="020B0604020202020204" pitchFamily="34" charset="0"/>
                <a:cs typeface="Arial" panose="020B0604020202020204" pitchFamily="34" charset="0"/>
              </a:rPr>
              <a:t>presented</a:t>
            </a:r>
            <a:r>
              <a:rPr lang="fr-FR" sz="2400" dirty="0">
                <a:latin typeface="Arial" panose="020B0604020202020204" pitchFamily="34" charset="0"/>
                <a:cs typeface="Arial" panose="020B0604020202020204" pitchFamily="34" charset="0"/>
              </a:rPr>
              <a:t> at the ESOT </a:t>
            </a:r>
            <a:r>
              <a:rPr lang="fr-FR" sz="2400" dirty="0" err="1">
                <a:latin typeface="Arial" panose="020B0604020202020204" pitchFamily="34" charset="0"/>
                <a:cs typeface="Arial" panose="020B0604020202020204" pitchFamily="34" charset="0"/>
              </a:rPr>
              <a:t>Congress</a:t>
            </a:r>
            <a:r>
              <a:rPr lang="fr-FR" sz="2400" dirty="0">
                <a:latin typeface="Arial" panose="020B0604020202020204" pitchFamily="34" charset="0"/>
                <a:cs typeface="Arial" panose="020B0604020202020204" pitchFamily="34" charset="0"/>
              </a:rPr>
              <a:t> 2025.</a:t>
            </a:r>
          </a:p>
          <a:p>
            <a:pPr marL="342900" indent="-342900" algn="l">
              <a:buAutoNum type="arabicPeriod"/>
            </a:pPr>
            <a:endParaRPr lang="fr-FR" sz="2400" dirty="0">
              <a:latin typeface="Arial" panose="020B0604020202020204" pitchFamily="34" charset="0"/>
              <a:cs typeface="Arial" panose="020B0604020202020204" pitchFamily="34" charset="0"/>
            </a:endParaRPr>
          </a:p>
          <a:p>
            <a:pPr marL="342900" indent="-342900" algn="l">
              <a:buAutoNum type="arabicPeriod"/>
            </a:pPr>
            <a:endParaRPr lang="fr-FR" sz="2400" dirty="0">
              <a:latin typeface="Arial" panose="020B0604020202020204" pitchFamily="34" charset="0"/>
              <a:cs typeface="Arial" panose="020B0604020202020204" pitchFamily="34" charset="0"/>
            </a:endParaRPr>
          </a:p>
          <a:p>
            <a:pPr marL="342900" indent="-342900" algn="l">
              <a:buAutoNum type="arabicPeriod"/>
            </a:pPr>
            <a:r>
              <a:rPr lang="fr-FR" sz="2400" dirty="0">
                <a:latin typeface="Arial" panose="020B0604020202020204" pitchFamily="34" charset="0"/>
                <a:cs typeface="Arial" panose="020B0604020202020204" pitchFamily="34" charset="0"/>
              </a:rPr>
              <a:t>All </a:t>
            </a:r>
            <a:r>
              <a:rPr lang="fr-FR" sz="2400" dirty="0" err="1">
                <a:latin typeface="Arial" panose="020B0604020202020204" pitchFamily="34" charset="0"/>
                <a:cs typeface="Arial" panose="020B0604020202020204" pitchFamily="34" charset="0"/>
              </a:rPr>
              <a:t>abbreviations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displayed</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these</a:t>
            </a:r>
            <a:r>
              <a:rPr lang="fr-FR" sz="2400" dirty="0">
                <a:latin typeface="Arial" panose="020B0604020202020204" pitchFamily="34" charset="0"/>
                <a:cs typeface="Arial" panose="020B0604020202020204" pitchFamily="34" charset="0"/>
              </a:rPr>
              <a:t> slides, </a:t>
            </a:r>
            <a:r>
              <a:rPr lang="fr-FR" sz="2400" dirty="0" err="1">
                <a:latin typeface="Arial" panose="020B0604020202020204" pitchFamily="34" charset="0"/>
                <a:cs typeface="Arial" panose="020B0604020202020204" pitchFamily="34" charset="0"/>
              </a:rPr>
              <a:t>along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complete</a:t>
            </a:r>
            <a:r>
              <a:rPr lang="fr-FR" sz="2400" dirty="0">
                <a:latin typeface="Arial" panose="020B0604020202020204" pitchFamily="34" charset="0"/>
                <a:cs typeface="Arial" panose="020B0604020202020204" pitchFamily="34" charset="0"/>
              </a:rPr>
              <a:t> copy of the </a:t>
            </a:r>
          </a:p>
          <a:p>
            <a:pPr algn="l"/>
            <a:r>
              <a:rPr lang="fr-FR" sz="2400" dirty="0">
                <a:latin typeface="Arial" panose="020B0604020202020204" pitchFamily="34" charset="0"/>
                <a:cs typeface="Arial" panose="020B0604020202020204" pitchFamily="34" charset="0"/>
              </a:rPr>
              <a:t>    original abstract </a:t>
            </a:r>
            <a:r>
              <a:rPr lang="fr-FR" sz="2400" dirty="0" err="1">
                <a:latin typeface="Arial" panose="020B0604020202020204" pitchFamily="34" charset="0"/>
                <a:cs typeface="Arial" panose="020B0604020202020204" pitchFamily="34" charset="0"/>
              </a:rPr>
              <a:t>text</a:t>
            </a:r>
            <a:r>
              <a:rPr lang="fr-FR" sz="2400" dirty="0">
                <a:latin typeface="Arial" panose="020B0604020202020204" pitchFamily="34" charset="0"/>
                <a:cs typeface="Arial" panose="020B0604020202020204" pitchFamily="34" charset="0"/>
              </a:rPr>
              <a:t>, can </a:t>
            </a:r>
            <a:r>
              <a:rPr lang="fr-FR" sz="2400" dirty="0" err="1">
                <a:latin typeface="Arial" panose="020B0604020202020204" pitchFamily="34" charset="0"/>
                <a:cs typeface="Arial" panose="020B0604020202020204" pitchFamily="34" charset="0"/>
              </a:rPr>
              <a:t>be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found</a:t>
            </a:r>
            <a:r>
              <a:rPr lang="fr-FR" sz="2400" dirty="0">
                <a:latin typeface="Arial" panose="020B0604020202020204" pitchFamily="34" charset="0"/>
                <a:cs typeface="Arial" panose="020B0604020202020204" pitchFamily="34" charset="0"/>
              </a:rPr>
              <a:t> in the slide notes.</a:t>
            </a:r>
          </a:p>
          <a:p>
            <a:pPr algn="l"/>
            <a:endParaRPr lang="fr-FR" sz="2400" dirty="0">
              <a:latin typeface="Arial" panose="020B0604020202020204" pitchFamily="34" charset="0"/>
              <a:cs typeface="Arial" panose="020B0604020202020204" pitchFamily="34" charset="0"/>
            </a:endParaRPr>
          </a:p>
          <a:p>
            <a:pPr algn="l"/>
            <a:endParaRPr lang="fr-FR" sz="2400" dirty="0">
              <a:latin typeface="Arial" panose="020B0604020202020204" pitchFamily="34" charset="0"/>
              <a:cs typeface="Arial" panose="020B0604020202020204" pitchFamily="34" charset="0"/>
            </a:endParaRPr>
          </a:p>
          <a:p>
            <a:pPr algn="l"/>
            <a:r>
              <a:rPr lang="fr-FR" sz="2400" dirty="0">
                <a:latin typeface="Arial" panose="020B0604020202020204" pitchFamily="34" charset="0"/>
                <a:cs typeface="Arial" panose="020B0604020202020204" pitchFamily="34" charset="0"/>
              </a:rPr>
              <a:t>3.  Click on the </a:t>
            </a:r>
            <a:r>
              <a:rPr lang="fr-FR" sz="2400" dirty="0" err="1">
                <a:latin typeface="Arial" panose="020B0604020202020204" pitchFamily="34" charset="0"/>
                <a:cs typeface="Arial" panose="020B0604020202020204" pitchFamily="34" charset="0"/>
              </a:rPr>
              <a:t>symbol</a:t>
            </a:r>
            <a:r>
              <a:rPr lang="fr-FR" sz="2400" dirty="0">
                <a:latin typeface="Arial" panose="020B0604020202020204" pitchFamily="34" charset="0"/>
                <a:cs typeface="Arial" panose="020B0604020202020204" pitchFamily="34" charset="0"/>
              </a:rPr>
              <a:t>            to return to the contents page.</a:t>
            </a:r>
          </a:p>
        </p:txBody>
      </p:sp>
      <p:grpSp>
        <p:nvGrpSpPr>
          <p:cNvPr id="4" name="Groupe 3">
            <a:extLst>
              <a:ext uri="{FF2B5EF4-FFF2-40B4-BE49-F238E27FC236}">
                <a16:creationId xmlns:a16="http://schemas.microsoft.com/office/drawing/2014/main" id="{F6CCB665-0BB5-B618-3423-112C60C833EE}"/>
              </a:ext>
            </a:extLst>
          </p:cNvPr>
          <p:cNvGrpSpPr/>
          <p:nvPr/>
        </p:nvGrpSpPr>
        <p:grpSpPr>
          <a:xfrm>
            <a:off x="3547695" y="4297680"/>
            <a:ext cx="581423" cy="564532"/>
            <a:chOff x="11575287" y="44389"/>
            <a:chExt cx="525242" cy="509983"/>
          </a:xfrm>
        </p:grpSpPr>
        <p:sp>
          <p:nvSpPr>
            <p:cNvPr id="5" name="Ellipse 4">
              <a:extLst>
                <a:ext uri="{FF2B5EF4-FFF2-40B4-BE49-F238E27FC236}">
                  <a16:creationId xmlns:a16="http://schemas.microsoft.com/office/drawing/2014/main" id="{B3059334-B5F0-694F-D9F7-E8BE51D0A770}"/>
                </a:ext>
              </a:extLst>
            </p:cNvPr>
            <p:cNvSpPr/>
            <p:nvPr/>
          </p:nvSpPr>
          <p:spPr>
            <a:xfrm>
              <a:off x="11575287" y="44389"/>
              <a:ext cx="504927" cy="504928"/>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FC8FCF0A-34D7-7015-B7A1-B5690F07A825}"/>
                </a:ext>
              </a:extLst>
            </p:cNvPr>
            <p:cNvSpPr/>
            <p:nvPr/>
          </p:nvSpPr>
          <p:spPr>
            <a:xfrm>
              <a:off x="11819641" y="220151"/>
              <a:ext cx="49482" cy="129112"/>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6">
              <a:extLst>
                <a:ext uri="{FF2B5EF4-FFF2-40B4-BE49-F238E27FC236}">
                  <a16:creationId xmlns:a16="http://schemas.microsoft.com/office/drawing/2014/main" id="{B6DF6573-1F22-D5CC-33D0-8A0AD6CAFB30}"/>
                </a:ext>
              </a:extLst>
            </p:cNvPr>
            <p:cNvSpPr/>
            <p:nvPr/>
          </p:nvSpPr>
          <p:spPr>
            <a:xfrm>
              <a:off x="11793363" y="229732"/>
              <a:ext cx="307166" cy="324640"/>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E82349"/>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2A795D2-02CB-31BB-D5F5-3BE0FE816AE7}"/>
                </a:ext>
              </a:extLst>
            </p:cNvPr>
            <p:cNvSpPr/>
            <p:nvPr/>
          </p:nvSpPr>
          <p:spPr>
            <a:xfrm>
              <a:off x="11900479" y="399824"/>
              <a:ext cx="101182" cy="95531"/>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Forme libre : forme 10">
              <a:extLst>
                <a:ext uri="{FF2B5EF4-FFF2-40B4-BE49-F238E27FC236}">
                  <a16:creationId xmlns:a16="http://schemas.microsoft.com/office/drawing/2014/main" id="{FE132545-A58C-7360-81BA-8C0300DC43BE}"/>
                </a:ext>
              </a:extLst>
            </p:cNvPr>
            <p:cNvSpPr/>
            <p:nvPr/>
          </p:nvSpPr>
          <p:spPr>
            <a:xfrm rot="18915104">
              <a:off x="11800798" y="245439"/>
              <a:ext cx="292298" cy="293651"/>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3255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5B3B6-3DB6-E4D6-E447-F9E4E28C5C1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9E147C23-6648-2869-D2F4-D7B61282D001}"/>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Content</a:t>
            </a:r>
          </a:p>
        </p:txBody>
      </p:sp>
      <p:sp>
        <p:nvSpPr>
          <p:cNvPr id="6" name="Rectangle 5">
            <a:extLst>
              <a:ext uri="{FF2B5EF4-FFF2-40B4-BE49-F238E27FC236}">
                <a16:creationId xmlns:a16="http://schemas.microsoft.com/office/drawing/2014/main" id="{EEA079F1-E377-15E0-2C25-5B96527F435D}"/>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6615C216-C1F2-F18F-F1BA-586EEDF47519}"/>
              </a:ext>
            </a:extLst>
          </p:cNvPr>
          <p:cNvSpPr txBox="1"/>
          <p:nvPr/>
        </p:nvSpPr>
        <p:spPr>
          <a:xfrm>
            <a:off x="5728587" y="1764511"/>
            <a:ext cx="0" cy="0"/>
          </a:xfrm>
          <a:prstGeom prst="rect">
            <a:avLst/>
          </a:prstGeom>
          <a:noFill/>
        </p:spPr>
        <p:txBody>
          <a:bodyPr wrap="none" lIns="0" tIns="0" rIns="0" bIns="0" rtlCol="0">
            <a:noAutofit/>
          </a:bodyPr>
          <a:lstStyle/>
          <a:p>
            <a:pPr algn="l"/>
            <a:endParaRPr lang="fr-FR" sz="1400" dirty="0" err="1">
              <a:latin typeface="Museo Slab 300" panose="02000000000000000000" pitchFamily="2" charset="77"/>
            </a:endParaRPr>
          </a:p>
        </p:txBody>
      </p:sp>
      <p:sp>
        <p:nvSpPr>
          <p:cNvPr id="20" name="ZoneTexte 19">
            <a:hlinkClick r:id="rId3" action="ppaction://hlinksldjump"/>
            <a:extLst>
              <a:ext uri="{FF2B5EF4-FFF2-40B4-BE49-F238E27FC236}">
                <a16:creationId xmlns:a16="http://schemas.microsoft.com/office/drawing/2014/main" id="{4112C6F0-D556-AB37-90FE-8D819C7B3C88}"/>
              </a:ext>
            </a:extLst>
          </p:cNvPr>
          <p:cNvSpPr txBox="1"/>
          <p:nvPr/>
        </p:nvSpPr>
        <p:spPr>
          <a:xfrm>
            <a:off x="7262666" y="1523861"/>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Monitoring of cytomegalovirus-specific cell-mediated immunity in heart transplant recipients</a:t>
            </a:r>
          </a:p>
        </p:txBody>
      </p:sp>
      <p:sp>
        <p:nvSpPr>
          <p:cNvPr id="32" name="ZoneTexte 31">
            <a:hlinkClick r:id="rId3" action="ppaction://hlinksldjump"/>
            <a:extLst>
              <a:ext uri="{FF2B5EF4-FFF2-40B4-BE49-F238E27FC236}">
                <a16:creationId xmlns:a16="http://schemas.microsoft.com/office/drawing/2014/main" id="{8C7C6382-0FD7-9CC8-165E-B31E1A1D59EE}"/>
              </a:ext>
            </a:extLst>
          </p:cNvPr>
          <p:cNvSpPr txBox="1"/>
          <p:nvPr/>
        </p:nvSpPr>
        <p:spPr>
          <a:xfrm>
            <a:off x="6166041" y="1523861"/>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1533.</a:t>
            </a:r>
            <a:endParaRPr lang="fr-FR" sz="2700" b="1" i="1" dirty="0">
              <a:solidFill>
                <a:srgbClr val="E73A57"/>
              </a:solidFill>
              <a:latin typeface="Century Gothic" panose="020B0502020202020204" pitchFamily="34" charset="0"/>
            </a:endParaRPr>
          </a:p>
        </p:txBody>
      </p:sp>
      <p:sp>
        <p:nvSpPr>
          <p:cNvPr id="24" name="ZoneTexte 23">
            <a:hlinkClick r:id="rId4" action="ppaction://hlinksldjump"/>
            <a:extLst>
              <a:ext uri="{FF2B5EF4-FFF2-40B4-BE49-F238E27FC236}">
                <a16:creationId xmlns:a16="http://schemas.microsoft.com/office/drawing/2014/main" id="{04BF7FA0-FC4C-AF84-BD9D-F5E2B5633FA4}"/>
              </a:ext>
            </a:extLst>
          </p:cNvPr>
          <p:cNvSpPr txBox="1"/>
          <p:nvPr/>
        </p:nvSpPr>
        <p:spPr>
          <a:xfrm>
            <a:off x="7262666" y="2919466"/>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Electronic nose for detecting </a:t>
            </a:r>
            <a:r>
              <a:rPr lang="en-US" sz="1300" i="1" dirty="0">
                <a:solidFill>
                  <a:srgbClr val="000000"/>
                </a:solidFill>
                <a:latin typeface="Arial" panose="020B0604020202020204" pitchFamily="34" charset="0"/>
                <a:cs typeface="Arial" panose="020B0604020202020204" pitchFamily="34" charset="0"/>
              </a:rPr>
              <a:t>i</a:t>
            </a:r>
            <a:r>
              <a:rPr lang="en-US" sz="1300" b="0" i="1" u="none" strike="noStrike" dirty="0">
                <a:solidFill>
                  <a:srgbClr val="000000"/>
                </a:solidFill>
                <a:effectLst/>
                <a:latin typeface="Arial" panose="020B0604020202020204" pitchFamily="34" charset="0"/>
                <a:cs typeface="Arial" panose="020B0604020202020204" pitchFamily="34" charset="0"/>
              </a:rPr>
              <a:t>mpaired </a:t>
            </a:r>
            <a:r>
              <a:rPr lang="en-US" sz="1300" i="1" dirty="0">
                <a:solidFill>
                  <a:srgbClr val="000000"/>
                </a:solidFill>
                <a:latin typeface="Arial" panose="020B0604020202020204" pitchFamily="34" charset="0"/>
                <a:cs typeface="Arial" panose="020B0604020202020204" pitchFamily="34" charset="0"/>
              </a:rPr>
              <a:t>g</a:t>
            </a:r>
            <a:r>
              <a:rPr lang="en-US" sz="1300" b="0" i="1" u="none" strike="noStrike" dirty="0">
                <a:solidFill>
                  <a:srgbClr val="000000"/>
                </a:solidFill>
                <a:effectLst/>
                <a:latin typeface="Arial" panose="020B0604020202020204" pitchFamily="34" charset="0"/>
                <a:cs typeface="Arial" panose="020B0604020202020204" pitchFamily="34" charset="0"/>
              </a:rPr>
              <a:t>lucose </a:t>
            </a:r>
            <a:r>
              <a:rPr lang="en-US" sz="1300" i="1" dirty="0">
                <a:solidFill>
                  <a:srgbClr val="000000"/>
                </a:solidFill>
                <a:latin typeface="Arial" panose="020B0604020202020204" pitchFamily="34" charset="0"/>
                <a:cs typeface="Arial" panose="020B0604020202020204" pitchFamily="34" charset="0"/>
              </a:rPr>
              <a:t>m</a:t>
            </a:r>
            <a:r>
              <a:rPr lang="en-US" sz="1300" b="0" i="1" u="none" strike="noStrike" dirty="0">
                <a:solidFill>
                  <a:srgbClr val="000000"/>
                </a:solidFill>
                <a:effectLst/>
                <a:latin typeface="Arial" panose="020B0604020202020204" pitchFamily="34" charset="0"/>
                <a:cs typeface="Arial" panose="020B0604020202020204" pitchFamily="34" charset="0"/>
              </a:rPr>
              <a:t>etabolism in heart </a:t>
            </a:r>
            <a:r>
              <a:rPr lang="en-US" sz="1300" i="1" dirty="0">
                <a:solidFill>
                  <a:srgbClr val="000000"/>
                </a:solidFill>
                <a:latin typeface="Arial" panose="020B0604020202020204" pitchFamily="34" charset="0"/>
                <a:cs typeface="Arial" panose="020B0604020202020204" pitchFamily="34" charset="0"/>
              </a:rPr>
              <a:t>t</a:t>
            </a:r>
            <a:r>
              <a:rPr lang="en-US" sz="1300" b="0" i="1" u="none" strike="noStrike" dirty="0">
                <a:solidFill>
                  <a:srgbClr val="000000"/>
                </a:solidFill>
                <a:effectLst/>
                <a:latin typeface="Arial" panose="020B0604020202020204" pitchFamily="34" charset="0"/>
                <a:cs typeface="Arial" panose="020B0604020202020204" pitchFamily="34" charset="0"/>
              </a:rPr>
              <a:t>ransplant </a:t>
            </a:r>
            <a:r>
              <a:rPr lang="en-US" sz="1300" i="1" dirty="0">
                <a:solidFill>
                  <a:srgbClr val="000000"/>
                </a:solidFill>
                <a:latin typeface="Arial" panose="020B0604020202020204" pitchFamily="34" charset="0"/>
                <a:cs typeface="Arial" panose="020B0604020202020204" pitchFamily="34" charset="0"/>
              </a:rPr>
              <a:t>r</a:t>
            </a:r>
            <a:r>
              <a:rPr lang="en-US" sz="1300" b="0" i="1" u="none" strike="noStrike" dirty="0">
                <a:solidFill>
                  <a:srgbClr val="000000"/>
                </a:solidFill>
                <a:effectLst/>
                <a:latin typeface="Arial" panose="020B0604020202020204" pitchFamily="34" charset="0"/>
                <a:cs typeface="Arial" panose="020B0604020202020204" pitchFamily="34" charset="0"/>
              </a:rPr>
              <a:t>ecipients</a:t>
            </a:r>
          </a:p>
        </p:txBody>
      </p:sp>
      <p:sp>
        <p:nvSpPr>
          <p:cNvPr id="33" name="ZoneTexte 32">
            <a:hlinkClick r:id="rId4" action="ppaction://hlinksldjump"/>
            <a:extLst>
              <a:ext uri="{FF2B5EF4-FFF2-40B4-BE49-F238E27FC236}">
                <a16:creationId xmlns:a16="http://schemas.microsoft.com/office/drawing/2014/main" id="{813A1305-D8BF-1EA5-58D4-F20B3731AEA3}"/>
              </a:ext>
            </a:extLst>
          </p:cNvPr>
          <p:cNvSpPr txBox="1"/>
          <p:nvPr/>
        </p:nvSpPr>
        <p:spPr>
          <a:xfrm>
            <a:off x="6166041" y="2919466"/>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2155.</a:t>
            </a:r>
            <a:endParaRPr lang="fr-FR" sz="2700" b="1" i="1" dirty="0">
              <a:solidFill>
                <a:srgbClr val="E73A57"/>
              </a:solidFill>
              <a:latin typeface="Century Gothic" panose="020B0502020202020204" pitchFamily="34" charset="0"/>
            </a:endParaRPr>
          </a:p>
        </p:txBody>
      </p:sp>
      <p:sp>
        <p:nvSpPr>
          <p:cNvPr id="26" name="ZoneTexte 25">
            <a:hlinkClick r:id="rId5" action="ppaction://hlinksldjump"/>
            <a:extLst>
              <a:ext uri="{FF2B5EF4-FFF2-40B4-BE49-F238E27FC236}">
                <a16:creationId xmlns:a16="http://schemas.microsoft.com/office/drawing/2014/main" id="{98582F81-B56C-8E32-A833-971C17887169}"/>
              </a:ext>
            </a:extLst>
          </p:cNvPr>
          <p:cNvSpPr txBox="1"/>
          <p:nvPr/>
        </p:nvSpPr>
        <p:spPr>
          <a:xfrm>
            <a:off x="7262666" y="3616434"/>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Enhancing utility of antibody testing with donor-derived cell-free DNA post-heart transplantation</a:t>
            </a:r>
          </a:p>
        </p:txBody>
      </p:sp>
      <p:sp>
        <p:nvSpPr>
          <p:cNvPr id="34" name="ZoneTexte 33">
            <a:hlinkClick r:id="rId5" action="ppaction://hlinksldjump"/>
            <a:extLst>
              <a:ext uri="{FF2B5EF4-FFF2-40B4-BE49-F238E27FC236}">
                <a16:creationId xmlns:a16="http://schemas.microsoft.com/office/drawing/2014/main" id="{F5CBE842-C531-DD96-6B56-69CCA57993C5}"/>
              </a:ext>
            </a:extLst>
          </p:cNvPr>
          <p:cNvSpPr txBox="1"/>
          <p:nvPr/>
        </p:nvSpPr>
        <p:spPr>
          <a:xfrm>
            <a:off x="6166041" y="3616434"/>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293.</a:t>
            </a:r>
            <a:endParaRPr lang="fr-FR" sz="2700" b="1" i="1" dirty="0">
              <a:solidFill>
                <a:srgbClr val="E73A57"/>
              </a:solidFill>
              <a:latin typeface="Century Gothic" panose="020B0502020202020204" pitchFamily="34" charset="0"/>
            </a:endParaRPr>
          </a:p>
        </p:txBody>
      </p:sp>
      <p:sp>
        <p:nvSpPr>
          <p:cNvPr id="28" name="ZoneTexte 27">
            <a:hlinkClick r:id="rId6" action="ppaction://hlinksldjump"/>
            <a:extLst>
              <a:ext uri="{FF2B5EF4-FFF2-40B4-BE49-F238E27FC236}">
                <a16:creationId xmlns:a16="http://schemas.microsoft.com/office/drawing/2014/main" id="{EF3EA85A-A4D3-67CC-A7CF-74BEDA5BC79B}"/>
              </a:ext>
            </a:extLst>
          </p:cNvPr>
          <p:cNvSpPr txBox="1"/>
          <p:nvPr/>
        </p:nvSpPr>
        <p:spPr>
          <a:xfrm>
            <a:off x="7262666" y="4438079"/>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Analysis of clinical and immunological risk factors in heart transplant recipients with malignancy</a:t>
            </a:r>
          </a:p>
        </p:txBody>
      </p:sp>
      <p:sp>
        <p:nvSpPr>
          <p:cNvPr id="35" name="ZoneTexte 34">
            <a:hlinkClick r:id="rId6" action="ppaction://hlinksldjump"/>
            <a:extLst>
              <a:ext uri="{FF2B5EF4-FFF2-40B4-BE49-F238E27FC236}">
                <a16:creationId xmlns:a16="http://schemas.microsoft.com/office/drawing/2014/main" id="{7DB1AF1E-1CD4-C3B0-DE6F-6FB36D7B4CC3}"/>
              </a:ext>
            </a:extLst>
          </p:cNvPr>
          <p:cNvSpPr txBox="1"/>
          <p:nvPr/>
        </p:nvSpPr>
        <p:spPr>
          <a:xfrm>
            <a:off x="6166041" y="4438079"/>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2349.</a:t>
            </a:r>
            <a:endParaRPr lang="fr-FR" sz="2700" b="1" i="1" dirty="0">
              <a:solidFill>
                <a:srgbClr val="E73A57"/>
              </a:solidFill>
              <a:latin typeface="Century Gothic" panose="020B0502020202020204" pitchFamily="34" charset="0"/>
            </a:endParaRPr>
          </a:p>
        </p:txBody>
      </p:sp>
      <p:sp>
        <p:nvSpPr>
          <p:cNvPr id="30" name="ZoneTexte 29">
            <a:hlinkClick r:id="rId7" action="ppaction://hlinksldjump"/>
            <a:extLst>
              <a:ext uri="{FF2B5EF4-FFF2-40B4-BE49-F238E27FC236}">
                <a16:creationId xmlns:a16="http://schemas.microsoft.com/office/drawing/2014/main" id="{0C1093EB-BFF2-27EB-8687-7A6EB7229008}"/>
              </a:ext>
            </a:extLst>
          </p:cNvPr>
          <p:cNvSpPr txBox="1"/>
          <p:nvPr/>
        </p:nvSpPr>
        <p:spPr>
          <a:xfrm>
            <a:off x="7262666" y="5238974"/>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Management of multi-drug resistant Acinetobacter baumannii infection in heart transplant recipients</a:t>
            </a:r>
          </a:p>
        </p:txBody>
      </p:sp>
      <p:sp>
        <p:nvSpPr>
          <p:cNvPr id="36" name="ZoneTexte 35">
            <a:hlinkClick r:id="rId7" action="ppaction://hlinksldjump"/>
            <a:extLst>
              <a:ext uri="{FF2B5EF4-FFF2-40B4-BE49-F238E27FC236}">
                <a16:creationId xmlns:a16="http://schemas.microsoft.com/office/drawing/2014/main" id="{39664B53-95D3-6712-9F1D-A4F91B7233C3}"/>
              </a:ext>
            </a:extLst>
          </p:cNvPr>
          <p:cNvSpPr txBox="1"/>
          <p:nvPr/>
        </p:nvSpPr>
        <p:spPr>
          <a:xfrm>
            <a:off x="6166041" y="5238974"/>
            <a:ext cx="1295820" cy="507831"/>
          </a:xfrm>
          <a:prstGeom prst="rect">
            <a:avLst/>
          </a:prstGeom>
          <a:noFill/>
        </p:spPr>
        <p:txBody>
          <a:bodyPr wrap="square">
            <a:spAutoFit/>
          </a:bodyPr>
          <a:lstStyle/>
          <a:p>
            <a:r>
              <a:rPr lang="fr-FR" sz="2700" b="1" i="1" dirty="0">
                <a:solidFill>
                  <a:srgbClr val="E73A57"/>
                </a:solidFill>
                <a:latin typeface="Century Gothic" panose="020B0502020202020204" pitchFamily="34" charset="0"/>
                <a:cs typeface="Arial" panose="020B0604020202020204" pitchFamily="34" charset="0"/>
              </a:rPr>
              <a:t>606</a:t>
            </a:r>
            <a:r>
              <a:rPr lang="fr-FR" sz="2700" b="1" i="1" u="none" strike="noStrike" dirty="0">
                <a:solidFill>
                  <a:srgbClr val="E73A57"/>
                </a:solidFill>
                <a:effectLst/>
                <a:latin typeface="Century Gothic" panose="020B0502020202020204" pitchFamily="34" charset="0"/>
                <a:cs typeface="Arial" panose="020B0604020202020204" pitchFamily="34" charset="0"/>
              </a:rPr>
              <a:t>.</a:t>
            </a:r>
            <a:endParaRPr lang="fr-FR" sz="2700" b="1" i="1" dirty="0">
              <a:solidFill>
                <a:srgbClr val="E73A57"/>
              </a:solidFill>
              <a:latin typeface="Century Gothic" panose="020B0502020202020204" pitchFamily="34" charset="0"/>
            </a:endParaRPr>
          </a:p>
        </p:txBody>
      </p:sp>
      <p:sp>
        <p:nvSpPr>
          <p:cNvPr id="22" name="ZoneTexte 21">
            <a:hlinkClick r:id="rId8" action="ppaction://hlinksldjump"/>
            <a:extLst>
              <a:ext uri="{FF2B5EF4-FFF2-40B4-BE49-F238E27FC236}">
                <a16:creationId xmlns:a16="http://schemas.microsoft.com/office/drawing/2014/main" id="{F781D3B3-B7E7-8482-7452-AFEC28F97ACF}"/>
              </a:ext>
            </a:extLst>
          </p:cNvPr>
          <p:cNvSpPr txBox="1"/>
          <p:nvPr/>
        </p:nvSpPr>
        <p:spPr>
          <a:xfrm>
            <a:off x="7262666" y="2137376"/>
            <a:ext cx="4104000" cy="692497"/>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Effect of extracorporeal photopheresis on graft intimal hyperplasia in the first year after heart transplantation</a:t>
            </a:r>
          </a:p>
        </p:txBody>
      </p:sp>
      <p:sp>
        <p:nvSpPr>
          <p:cNvPr id="37" name="ZoneTexte 36">
            <a:hlinkClick r:id="rId8" action="ppaction://hlinksldjump"/>
            <a:extLst>
              <a:ext uri="{FF2B5EF4-FFF2-40B4-BE49-F238E27FC236}">
                <a16:creationId xmlns:a16="http://schemas.microsoft.com/office/drawing/2014/main" id="{765609AD-6490-43D8-2CCF-D985673FA4E9}"/>
              </a:ext>
            </a:extLst>
          </p:cNvPr>
          <p:cNvSpPr txBox="1"/>
          <p:nvPr/>
        </p:nvSpPr>
        <p:spPr>
          <a:xfrm>
            <a:off x="6166041" y="2137376"/>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1183.</a:t>
            </a:r>
            <a:endParaRPr lang="fr-FR" sz="2700" b="1" i="1" dirty="0">
              <a:solidFill>
                <a:srgbClr val="E73A57"/>
              </a:solidFill>
              <a:latin typeface="Century Gothic" panose="020B0502020202020204" pitchFamily="34" charset="0"/>
            </a:endParaRPr>
          </a:p>
        </p:txBody>
      </p:sp>
      <p:cxnSp>
        <p:nvCxnSpPr>
          <p:cNvPr id="39" name="Connecteur droit 38">
            <a:extLst>
              <a:ext uri="{FF2B5EF4-FFF2-40B4-BE49-F238E27FC236}">
                <a16:creationId xmlns:a16="http://schemas.microsoft.com/office/drawing/2014/main" id="{7FB45EFD-2143-6E80-5D21-CD3A9B0255FF}"/>
              </a:ext>
            </a:extLst>
          </p:cNvPr>
          <p:cNvCxnSpPr/>
          <p:nvPr/>
        </p:nvCxnSpPr>
        <p:spPr>
          <a:xfrm>
            <a:off x="2010143" y="1387735"/>
            <a:ext cx="82296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itle 2">
            <a:extLst>
              <a:ext uri="{FF2B5EF4-FFF2-40B4-BE49-F238E27FC236}">
                <a16:creationId xmlns:a16="http://schemas.microsoft.com/office/drawing/2014/main" id="{366189D8-6173-8499-2795-8B6BA1EA8EA3}"/>
              </a:ext>
            </a:extLst>
          </p:cNvPr>
          <p:cNvSpPr txBox="1">
            <a:spLocks/>
          </p:cNvSpPr>
          <p:nvPr/>
        </p:nvSpPr>
        <p:spPr>
          <a:xfrm>
            <a:off x="1938166" y="941341"/>
            <a:ext cx="8315669" cy="402626"/>
          </a:xfrm>
          <a:prstGeom prst="rect">
            <a:avLst/>
          </a:prstGeom>
        </p:spPr>
        <p:txBody>
          <a:bodyPr vert="horz" lIns="0" tIns="0" rIns="0" bIns="0" rtlCol="0" anchor="ctr" anchorCtr="0">
            <a:normAutofit fontScale="975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pPr algn="ctr"/>
            <a:r>
              <a:rPr lang="en-GB" sz="1800" dirty="0"/>
              <a:t>HEART</a:t>
            </a:r>
          </a:p>
        </p:txBody>
      </p:sp>
      <p:sp>
        <p:nvSpPr>
          <p:cNvPr id="18" name="ZoneTexte 17">
            <a:hlinkClick r:id="rId9" action="ppaction://hlinksldjump"/>
            <a:extLst>
              <a:ext uri="{FF2B5EF4-FFF2-40B4-BE49-F238E27FC236}">
                <a16:creationId xmlns:a16="http://schemas.microsoft.com/office/drawing/2014/main" id="{DEA7747A-CADB-1B13-1B20-F41CE5E29816}"/>
              </a:ext>
            </a:extLst>
          </p:cNvPr>
          <p:cNvSpPr txBox="1"/>
          <p:nvPr/>
        </p:nvSpPr>
        <p:spPr>
          <a:xfrm>
            <a:off x="1656528" y="1523861"/>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Selective in-vivo expansion of regulatory T cells leads to long-term tolerance of heart allografts</a:t>
            </a:r>
          </a:p>
        </p:txBody>
      </p:sp>
      <p:sp>
        <p:nvSpPr>
          <p:cNvPr id="19" name="ZoneTexte 18">
            <a:hlinkClick r:id="rId9" action="ppaction://hlinksldjump"/>
            <a:extLst>
              <a:ext uri="{FF2B5EF4-FFF2-40B4-BE49-F238E27FC236}">
                <a16:creationId xmlns:a16="http://schemas.microsoft.com/office/drawing/2014/main" id="{01F86F40-9A3C-6E6C-B7DD-71A612A885D6}"/>
              </a:ext>
            </a:extLst>
          </p:cNvPr>
          <p:cNvSpPr txBox="1"/>
          <p:nvPr/>
        </p:nvSpPr>
        <p:spPr>
          <a:xfrm>
            <a:off x="559903" y="1500711"/>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1072.</a:t>
            </a:r>
            <a:endParaRPr lang="fr-FR" sz="2700" b="1" i="1" dirty="0">
              <a:solidFill>
                <a:srgbClr val="E73A57"/>
              </a:solidFill>
              <a:latin typeface="Century Gothic" panose="020B0502020202020204" pitchFamily="34" charset="0"/>
            </a:endParaRPr>
          </a:p>
        </p:txBody>
      </p:sp>
      <p:sp>
        <p:nvSpPr>
          <p:cNvPr id="23" name="ZoneTexte 22">
            <a:hlinkClick r:id="rId10" action="ppaction://hlinksldjump"/>
            <a:extLst>
              <a:ext uri="{FF2B5EF4-FFF2-40B4-BE49-F238E27FC236}">
                <a16:creationId xmlns:a16="http://schemas.microsoft.com/office/drawing/2014/main" id="{BD145E97-DC8A-D913-6BB4-9D79B5318ED1}"/>
              </a:ext>
            </a:extLst>
          </p:cNvPr>
          <p:cNvSpPr txBox="1"/>
          <p:nvPr/>
        </p:nvSpPr>
        <p:spPr>
          <a:xfrm>
            <a:off x="1656528" y="2919466"/>
            <a:ext cx="4104000" cy="492443"/>
          </a:xfrm>
          <a:prstGeom prst="rect">
            <a:avLst/>
          </a:prstGeom>
          <a:noFill/>
        </p:spPr>
        <p:txBody>
          <a:bodyPr wrap="square">
            <a:spAutoFit/>
          </a:bodyPr>
          <a:lstStyle/>
          <a:p>
            <a:pPr algn="just" fontAlgn="b"/>
            <a:r>
              <a:rPr lang="en-US" sz="1300" i="1" dirty="0">
                <a:solidFill>
                  <a:srgbClr val="000000"/>
                </a:solidFill>
                <a:latin typeface="Arial" panose="020B0604020202020204" pitchFamily="34" charset="0"/>
                <a:cs typeface="Arial" panose="020B0604020202020204" pitchFamily="34" charset="0"/>
              </a:rPr>
              <a:t>L</a:t>
            </a:r>
            <a:r>
              <a:rPr lang="en-US" sz="1300" b="0" i="1" u="none" strike="noStrike" dirty="0">
                <a:solidFill>
                  <a:srgbClr val="000000"/>
                </a:solidFill>
                <a:effectLst/>
                <a:latin typeface="Arial" panose="020B0604020202020204" pitchFamily="34" charset="0"/>
                <a:cs typeface="Arial" panose="020B0604020202020204" pitchFamily="34" charset="0"/>
              </a:rPr>
              <a:t>awsone induces cardiac allograft tolerance by suppressing Th1 differentiation in mice</a:t>
            </a:r>
          </a:p>
        </p:txBody>
      </p:sp>
      <p:sp>
        <p:nvSpPr>
          <p:cNvPr id="25" name="ZoneTexte 24">
            <a:hlinkClick r:id="rId10" action="ppaction://hlinksldjump"/>
            <a:extLst>
              <a:ext uri="{FF2B5EF4-FFF2-40B4-BE49-F238E27FC236}">
                <a16:creationId xmlns:a16="http://schemas.microsoft.com/office/drawing/2014/main" id="{133BDC20-2422-427D-79A4-5A2E9FCFE49C}"/>
              </a:ext>
            </a:extLst>
          </p:cNvPr>
          <p:cNvSpPr txBox="1"/>
          <p:nvPr/>
        </p:nvSpPr>
        <p:spPr>
          <a:xfrm>
            <a:off x="559903" y="2919466"/>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378.</a:t>
            </a:r>
            <a:endParaRPr lang="fr-FR" sz="2700" b="1" i="1" dirty="0">
              <a:solidFill>
                <a:srgbClr val="E73A57"/>
              </a:solidFill>
              <a:latin typeface="Century Gothic" panose="020B0502020202020204" pitchFamily="34" charset="0"/>
            </a:endParaRPr>
          </a:p>
        </p:txBody>
      </p:sp>
      <p:sp>
        <p:nvSpPr>
          <p:cNvPr id="29" name="ZoneTexte 28">
            <a:hlinkClick r:id="rId11" action="ppaction://hlinksldjump"/>
            <a:extLst>
              <a:ext uri="{FF2B5EF4-FFF2-40B4-BE49-F238E27FC236}">
                <a16:creationId xmlns:a16="http://schemas.microsoft.com/office/drawing/2014/main" id="{B4989D72-509B-1ABA-E659-8580EB9EF35C}"/>
              </a:ext>
            </a:extLst>
          </p:cNvPr>
          <p:cNvSpPr txBox="1"/>
          <p:nvPr/>
        </p:nvSpPr>
        <p:spPr>
          <a:xfrm>
            <a:off x="1656528" y="3616434"/>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The </a:t>
            </a:r>
            <a:r>
              <a:rPr lang="en-US" sz="1300" i="1" dirty="0">
                <a:solidFill>
                  <a:srgbClr val="000000"/>
                </a:solidFill>
                <a:latin typeface="Arial" panose="020B0604020202020204" pitchFamily="34" charset="0"/>
                <a:cs typeface="Arial" panose="020B0604020202020204" pitchFamily="34" charset="0"/>
              </a:rPr>
              <a:t>r</a:t>
            </a:r>
            <a:r>
              <a:rPr lang="en-US" sz="1300" b="0" i="1" u="none" strike="noStrike" dirty="0">
                <a:solidFill>
                  <a:srgbClr val="000000"/>
                </a:solidFill>
                <a:effectLst/>
                <a:latin typeface="Arial" panose="020B0604020202020204" pitchFamily="34" charset="0"/>
                <a:cs typeface="Arial" panose="020B0604020202020204" pitchFamily="34" charset="0"/>
              </a:rPr>
              <a:t>elationship between C1q positive donor-</a:t>
            </a:r>
            <a:r>
              <a:rPr lang="en-US" sz="1300" i="1" dirty="0">
                <a:solidFill>
                  <a:srgbClr val="000000"/>
                </a:solidFill>
                <a:latin typeface="Arial" panose="020B0604020202020204" pitchFamily="34" charset="0"/>
                <a:cs typeface="Arial" panose="020B0604020202020204" pitchFamily="34" charset="0"/>
              </a:rPr>
              <a:t>s</a:t>
            </a:r>
            <a:r>
              <a:rPr lang="en-US" sz="1300" b="0" i="1" u="none" strike="noStrike" dirty="0">
                <a:solidFill>
                  <a:srgbClr val="000000"/>
                </a:solidFill>
                <a:effectLst/>
                <a:latin typeface="Arial" panose="020B0604020202020204" pitchFamily="34" charset="0"/>
                <a:cs typeface="Arial" panose="020B0604020202020204" pitchFamily="34" charset="0"/>
              </a:rPr>
              <a:t>pecific antibodies and heart transplant outcomes</a:t>
            </a:r>
          </a:p>
        </p:txBody>
      </p:sp>
      <p:sp>
        <p:nvSpPr>
          <p:cNvPr id="31" name="ZoneTexte 30">
            <a:hlinkClick r:id="rId11" action="ppaction://hlinksldjump"/>
            <a:extLst>
              <a:ext uri="{FF2B5EF4-FFF2-40B4-BE49-F238E27FC236}">
                <a16:creationId xmlns:a16="http://schemas.microsoft.com/office/drawing/2014/main" id="{651FD6BE-C162-AA35-7779-B1BE83DBC203}"/>
              </a:ext>
            </a:extLst>
          </p:cNvPr>
          <p:cNvSpPr txBox="1"/>
          <p:nvPr/>
        </p:nvSpPr>
        <p:spPr>
          <a:xfrm>
            <a:off x="559903" y="3616434"/>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743.</a:t>
            </a:r>
            <a:endParaRPr lang="fr-FR" sz="2700" b="1" i="1" dirty="0">
              <a:solidFill>
                <a:srgbClr val="E73A57"/>
              </a:solidFill>
              <a:latin typeface="Century Gothic" panose="020B0502020202020204" pitchFamily="34" charset="0"/>
            </a:endParaRPr>
          </a:p>
        </p:txBody>
      </p:sp>
      <p:sp>
        <p:nvSpPr>
          <p:cNvPr id="41" name="ZoneTexte 40">
            <a:hlinkClick r:id="rId12" action="ppaction://hlinksldjump"/>
            <a:extLst>
              <a:ext uri="{FF2B5EF4-FFF2-40B4-BE49-F238E27FC236}">
                <a16:creationId xmlns:a16="http://schemas.microsoft.com/office/drawing/2014/main" id="{4E7F450A-D2B8-FAEF-844E-EBF0037E8219}"/>
              </a:ext>
            </a:extLst>
          </p:cNvPr>
          <p:cNvSpPr txBox="1"/>
          <p:nvPr/>
        </p:nvSpPr>
        <p:spPr>
          <a:xfrm>
            <a:off x="1656528" y="4438079"/>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Levels of circulating </a:t>
            </a:r>
            <a:r>
              <a:rPr lang="en-US" sz="1300" b="0" i="1" u="none" strike="noStrike" dirty="0" err="1">
                <a:solidFill>
                  <a:srgbClr val="000000"/>
                </a:solidFill>
                <a:effectLst/>
                <a:latin typeface="Arial" panose="020B0604020202020204" pitchFamily="34" charset="0"/>
                <a:cs typeface="Arial" panose="020B0604020202020204" pitchFamily="34" charset="0"/>
              </a:rPr>
              <a:t>microvesicles</a:t>
            </a:r>
            <a:r>
              <a:rPr lang="en-US" sz="1300" b="0" i="1" u="none" strike="noStrike" dirty="0">
                <a:solidFill>
                  <a:srgbClr val="000000"/>
                </a:solidFill>
                <a:effectLst/>
                <a:latin typeface="Arial" panose="020B0604020202020204" pitchFamily="34" charset="0"/>
                <a:cs typeface="Arial" panose="020B0604020202020204" pitchFamily="34" charset="0"/>
              </a:rPr>
              <a:t> in patients with cardiac transplant rejection</a:t>
            </a:r>
          </a:p>
        </p:txBody>
      </p:sp>
      <p:sp>
        <p:nvSpPr>
          <p:cNvPr id="42" name="ZoneTexte 41">
            <a:hlinkClick r:id="rId12" action="ppaction://hlinksldjump"/>
            <a:extLst>
              <a:ext uri="{FF2B5EF4-FFF2-40B4-BE49-F238E27FC236}">
                <a16:creationId xmlns:a16="http://schemas.microsoft.com/office/drawing/2014/main" id="{E45BA54D-3D5F-996C-C834-9CB26D603AA5}"/>
              </a:ext>
            </a:extLst>
          </p:cNvPr>
          <p:cNvSpPr txBox="1"/>
          <p:nvPr/>
        </p:nvSpPr>
        <p:spPr>
          <a:xfrm>
            <a:off x="559903" y="4438079"/>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2414.</a:t>
            </a:r>
            <a:endParaRPr lang="fr-FR" sz="2700" b="1" i="1" dirty="0">
              <a:solidFill>
                <a:srgbClr val="E73A57"/>
              </a:solidFill>
              <a:latin typeface="Century Gothic" panose="020B0502020202020204" pitchFamily="34" charset="0"/>
            </a:endParaRPr>
          </a:p>
        </p:txBody>
      </p:sp>
      <p:sp>
        <p:nvSpPr>
          <p:cNvPr id="44" name="ZoneTexte 43">
            <a:hlinkClick r:id="rId13" action="ppaction://hlinksldjump"/>
            <a:extLst>
              <a:ext uri="{FF2B5EF4-FFF2-40B4-BE49-F238E27FC236}">
                <a16:creationId xmlns:a16="http://schemas.microsoft.com/office/drawing/2014/main" id="{0D5E0BEB-3A97-D343-EB0D-BCB648477A7C}"/>
              </a:ext>
            </a:extLst>
          </p:cNvPr>
          <p:cNvSpPr txBox="1"/>
          <p:nvPr/>
        </p:nvSpPr>
        <p:spPr>
          <a:xfrm>
            <a:off x="1656528" y="5238974"/>
            <a:ext cx="4104000" cy="492443"/>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Molecular diagnostic classification of heart allograft </a:t>
            </a:r>
            <a:r>
              <a:rPr lang="en-US" sz="1300" i="1" dirty="0">
                <a:solidFill>
                  <a:srgbClr val="000000"/>
                </a:solidFill>
                <a:latin typeface="Arial" panose="020B0604020202020204" pitchFamily="34" charset="0"/>
                <a:cs typeface="Arial" panose="020B0604020202020204" pitchFamily="34" charset="0"/>
              </a:rPr>
              <a:t>r</a:t>
            </a:r>
            <a:r>
              <a:rPr lang="en-US" sz="1300" b="0" i="1" u="none" strike="noStrike" dirty="0">
                <a:solidFill>
                  <a:srgbClr val="000000"/>
                </a:solidFill>
                <a:effectLst/>
                <a:latin typeface="Arial" panose="020B0604020202020204" pitchFamily="34" charset="0"/>
                <a:cs typeface="Arial" panose="020B0604020202020204" pitchFamily="34" charset="0"/>
              </a:rPr>
              <a:t>ejection: a calibrated and validated system</a:t>
            </a:r>
          </a:p>
        </p:txBody>
      </p:sp>
      <p:sp>
        <p:nvSpPr>
          <p:cNvPr id="45" name="ZoneTexte 44">
            <a:hlinkClick r:id="rId13" action="ppaction://hlinksldjump"/>
            <a:extLst>
              <a:ext uri="{FF2B5EF4-FFF2-40B4-BE49-F238E27FC236}">
                <a16:creationId xmlns:a16="http://schemas.microsoft.com/office/drawing/2014/main" id="{86F8DF23-E31A-6C7F-9C2F-CB67E8B271EC}"/>
              </a:ext>
            </a:extLst>
          </p:cNvPr>
          <p:cNvSpPr txBox="1"/>
          <p:nvPr/>
        </p:nvSpPr>
        <p:spPr>
          <a:xfrm>
            <a:off x="559903" y="5238974"/>
            <a:ext cx="1295820" cy="507831"/>
          </a:xfrm>
          <a:prstGeom prst="rect">
            <a:avLst/>
          </a:prstGeom>
          <a:noFill/>
        </p:spPr>
        <p:txBody>
          <a:bodyPr wrap="square">
            <a:spAutoFit/>
          </a:bodyPr>
          <a:lstStyle/>
          <a:p>
            <a:r>
              <a:rPr lang="fr-FR" sz="2700" b="1" i="1" dirty="0">
                <a:solidFill>
                  <a:srgbClr val="E73A57"/>
                </a:solidFill>
                <a:latin typeface="Century Gothic" panose="020B0502020202020204" pitchFamily="34" charset="0"/>
                <a:cs typeface="Arial" panose="020B0604020202020204" pitchFamily="34" charset="0"/>
              </a:rPr>
              <a:t>1671</a:t>
            </a:r>
            <a:r>
              <a:rPr lang="fr-FR" sz="2700" b="1" i="1" u="none" strike="noStrike" dirty="0">
                <a:solidFill>
                  <a:srgbClr val="E73A57"/>
                </a:solidFill>
                <a:effectLst/>
                <a:latin typeface="Century Gothic" panose="020B0502020202020204" pitchFamily="34" charset="0"/>
                <a:cs typeface="Arial" panose="020B0604020202020204" pitchFamily="34" charset="0"/>
              </a:rPr>
              <a:t>.</a:t>
            </a:r>
            <a:endParaRPr lang="fr-FR" sz="2700" b="1" i="1" dirty="0">
              <a:solidFill>
                <a:srgbClr val="E73A57"/>
              </a:solidFill>
              <a:latin typeface="Century Gothic" panose="020B0502020202020204" pitchFamily="34" charset="0"/>
            </a:endParaRPr>
          </a:p>
        </p:txBody>
      </p:sp>
      <p:sp>
        <p:nvSpPr>
          <p:cNvPr id="47" name="ZoneTexte 46">
            <a:hlinkClick r:id="rId14" action="ppaction://hlinksldjump"/>
            <a:extLst>
              <a:ext uri="{FF2B5EF4-FFF2-40B4-BE49-F238E27FC236}">
                <a16:creationId xmlns:a16="http://schemas.microsoft.com/office/drawing/2014/main" id="{CE789F6C-B829-A466-357B-1A63B30D7E45}"/>
              </a:ext>
            </a:extLst>
          </p:cNvPr>
          <p:cNvSpPr txBox="1"/>
          <p:nvPr/>
        </p:nvSpPr>
        <p:spPr>
          <a:xfrm>
            <a:off x="1656528" y="2039454"/>
            <a:ext cx="4104000" cy="692497"/>
          </a:xfrm>
          <a:prstGeom prst="rect">
            <a:avLst/>
          </a:prstGeom>
          <a:noFill/>
        </p:spPr>
        <p:txBody>
          <a:bodyPr wrap="square">
            <a:spAutoFit/>
          </a:bodyPr>
          <a:lstStyle/>
          <a:p>
            <a:pPr algn="just" fontAlgn="b"/>
            <a:r>
              <a:rPr lang="en-US" sz="1300" b="0" i="1" u="none" strike="noStrike" dirty="0">
                <a:solidFill>
                  <a:srgbClr val="000000"/>
                </a:solidFill>
                <a:effectLst/>
                <a:latin typeface="Arial" panose="020B0604020202020204" pitchFamily="34" charset="0"/>
                <a:cs typeface="Arial" panose="020B0604020202020204" pitchFamily="34" charset="0"/>
              </a:rPr>
              <a:t>Molecular classification system for cardiac allograft rejection positively correlates with rejection pathology severity</a:t>
            </a:r>
          </a:p>
        </p:txBody>
      </p:sp>
      <p:sp>
        <p:nvSpPr>
          <p:cNvPr id="48" name="ZoneTexte 47">
            <a:hlinkClick r:id="rId14" action="ppaction://hlinksldjump"/>
            <a:extLst>
              <a:ext uri="{FF2B5EF4-FFF2-40B4-BE49-F238E27FC236}">
                <a16:creationId xmlns:a16="http://schemas.microsoft.com/office/drawing/2014/main" id="{734B3E37-4F1F-C1FF-F68A-5D20C0F84D77}"/>
              </a:ext>
            </a:extLst>
          </p:cNvPr>
          <p:cNvSpPr txBox="1"/>
          <p:nvPr/>
        </p:nvSpPr>
        <p:spPr>
          <a:xfrm>
            <a:off x="559903" y="2137376"/>
            <a:ext cx="1295820" cy="507831"/>
          </a:xfrm>
          <a:prstGeom prst="rect">
            <a:avLst/>
          </a:prstGeom>
          <a:noFill/>
        </p:spPr>
        <p:txBody>
          <a:bodyPr wrap="square">
            <a:spAutoFit/>
          </a:bodyPr>
          <a:lstStyle/>
          <a:p>
            <a:r>
              <a:rPr lang="fr-FR" sz="2700" b="1" i="1" u="none" strike="noStrike" dirty="0">
                <a:solidFill>
                  <a:srgbClr val="E73A57"/>
                </a:solidFill>
                <a:effectLst/>
                <a:latin typeface="Century Gothic" panose="020B0502020202020204" pitchFamily="34" charset="0"/>
                <a:cs typeface="Arial" panose="020B0604020202020204" pitchFamily="34" charset="0"/>
              </a:rPr>
              <a:t>1643.</a:t>
            </a:r>
            <a:endParaRPr lang="fr-FR" sz="2700" b="1" i="1" dirty="0">
              <a:solidFill>
                <a:srgbClr val="E73A57"/>
              </a:solidFill>
              <a:latin typeface="Century Gothic" panose="020B0502020202020204" pitchFamily="34" charset="0"/>
            </a:endParaRPr>
          </a:p>
        </p:txBody>
      </p:sp>
    </p:spTree>
    <p:extLst>
      <p:ext uri="{BB962C8B-B14F-4D97-AF65-F5344CB8AC3E}">
        <p14:creationId xmlns:p14="http://schemas.microsoft.com/office/powerpoint/2010/main" val="3726182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F701-F0A6-7A12-AE5A-062B6AC3E1BC}"/>
            </a:ext>
          </a:extLst>
        </p:cNvPr>
        <p:cNvGrpSpPr/>
        <p:nvPr/>
      </p:nvGrpSpPr>
      <p:grpSpPr>
        <a:xfrm>
          <a:off x="0" y="0"/>
          <a:ext cx="0" cy="0"/>
          <a:chOff x="0" y="0"/>
          <a:chExt cx="0" cy="0"/>
        </a:xfrm>
      </p:grpSpPr>
      <p:sp>
        <p:nvSpPr>
          <p:cNvPr id="65" name="ZoneTexte 64">
            <a:extLst>
              <a:ext uri="{FF2B5EF4-FFF2-40B4-BE49-F238E27FC236}">
                <a16:creationId xmlns:a16="http://schemas.microsoft.com/office/drawing/2014/main" id="{A6949AC6-9B70-B6F8-7E0E-E2639E2BDE96}"/>
              </a:ext>
            </a:extLst>
          </p:cNvPr>
          <p:cNvSpPr txBox="1"/>
          <p:nvPr/>
        </p:nvSpPr>
        <p:spPr>
          <a:xfrm>
            <a:off x="8111238" y="1681431"/>
            <a:ext cx="16972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Fully mismatched BALB/c hearts </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8" name="Title 2">
            <a:extLst>
              <a:ext uri="{FF2B5EF4-FFF2-40B4-BE49-F238E27FC236}">
                <a16:creationId xmlns:a16="http://schemas.microsoft.com/office/drawing/2014/main" id="{58F81C87-DCBF-E171-33FB-45F98C16435F}"/>
              </a:ext>
            </a:extLst>
          </p:cNvPr>
          <p:cNvSpPr>
            <a:spLocks noGrp="1"/>
          </p:cNvSpPr>
          <p:nvPr>
            <p:ph type="title"/>
          </p:nvPr>
        </p:nvSpPr>
        <p:spPr>
          <a:xfrm>
            <a:off x="320803" y="653004"/>
            <a:ext cx="11093339" cy="402626"/>
          </a:xfrm>
        </p:spPr>
        <p:txBody>
          <a:bodyPr>
            <a:normAutofit fontScale="90000"/>
          </a:bodyPr>
          <a:lstStyle/>
          <a:p>
            <a:r>
              <a:rPr lang="en-US" dirty="0">
                <a:latin typeface="Arial" panose="020B0604020202020204" pitchFamily="34" charset="0"/>
                <a:cs typeface="Arial" panose="020B0604020202020204" pitchFamily="34" charset="0"/>
              </a:rPr>
              <a:t>Selective in-vivo expansion of regulatory T cells leads to long-term tolerance of heart allografts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6" name="Image 5" descr="Une image contenant texte, mammifère, dessin humoristique, chat&#10;&#10;Le contenu généré par l’IA peut être incorrect.">
            <a:extLst>
              <a:ext uri="{FF2B5EF4-FFF2-40B4-BE49-F238E27FC236}">
                <a16:creationId xmlns:a16="http://schemas.microsoft.com/office/drawing/2014/main" id="{88AB243C-D6D1-C7C9-1E22-CEA225C2DEA8}"/>
              </a:ext>
            </a:extLst>
          </p:cNvPr>
          <p:cNvPicPr>
            <a:picLocks noChangeAspect="1"/>
          </p:cNvPicPr>
          <p:nvPr/>
        </p:nvPicPr>
        <p:blipFill>
          <a:blip r:embed="rId3"/>
          <a:srcRect t="16579" r="69231" b="68561"/>
          <a:stretch/>
        </p:blipFill>
        <p:spPr>
          <a:xfrm>
            <a:off x="7015357" y="1649233"/>
            <a:ext cx="923875" cy="446197"/>
          </a:xfrm>
          <a:prstGeom prst="rect">
            <a:avLst/>
          </a:prstGeom>
        </p:spPr>
      </p:pic>
      <p:sp>
        <p:nvSpPr>
          <p:cNvPr id="9" name="Rectangle 8">
            <a:extLst>
              <a:ext uri="{FF2B5EF4-FFF2-40B4-BE49-F238E27FC236}">
                <a16:creationId xmlns:a16="http://schemas.microsoft.com/office/drawing/2014/main" id="{4102DEE6-6218-8114-4A3A-1F65D72DC43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4C557905-F960-7911-DFFE-53A495AE3983}"/>
              </a:ext>
            </a:extLst>
          </p:cNvPr>
          <p:cNvSpPr txBox="1"/>
          <p:nvPr/>
        </p:nvSpPr>
        <p:spPr>
          <a:xfrm>
            <a:off x="234239" y="1111660"/>
            <a:ext cx="4852958"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Chronic</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antibody-mediated</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rejection (ABMR) and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cardiac</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allograft</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vasculopathy</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(CAV) are key causes of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late</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graft</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failure</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heart</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transplant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recipients</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with</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few effective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treatments</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available</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Regulatory</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cells</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Tregs</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are essential for immune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tolerance</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suppressing</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both</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autoimmune</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alloimmune</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responses</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promising</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approach</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to expand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Tregs</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 vivo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involves</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 interleukin-2 (IL-2)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complex</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with</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 anti-IL-2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antibody</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(IL-2cplx),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which</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boosts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Treg</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proliferation</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examines the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potential</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of IL 2cplx-based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immunomodulation</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 a murine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heart</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allograft</a:t>
            </a:r>
            <a: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model</a:t>
            </a:r>
          </a:p>
        </p:txBody>
      </p:sp>
      <p:sp>
        <p:nvSpPr>
          <p:cNvPr id="13" name="ZoneTexte 12">
            <a:extLst>
              <a:ext uri="{FF2B5EF4-FFF2-40B4-BE49-F238E27FC236}">
                <a16:creationId xmlns:a16="http://schemas.microsoft.com/office/drawing/2014/main" id="{CF7A10AF-D601-E491-3A0F-37AB7BA74D07}"/>
              </a:ext>
            </a:extLst>
          </p:cNvPr>
          <p:cNvSpPr txBox="1"/>
          <p:nvPr/>
        </p:nvSpPr>
        <p:spPr>
          <a:xfrm>
            <a:off x="5976761" y="1156571"/>
            <a:ext cx="11280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7D4AB01B-F2EA-ACB0-0798-6FFDF0AD03CD}"/>
              </a:ext>
            </a:extLst>
          </p:cNvPr>
          <p:cNvSpPr txBox="1"/>
          <p:nvPr/>
        </p:nvSpPr>
        <p:spPr>
          <a:xfrm>
            <a:off x="9658739" y="2096246"/>
            <a:ext cx="19962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Female C57BL/6</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4" name="ZoneTexte 43">
            <a:extLst>
              <a:ext uri="{FF2B5EF4-FFF2-40B4-BE49-F238E27FC236}">
                <a16:creationId xmlns:a16="http://schemas.microsoft.com/office/drawing/2014/main" id="{A7E9C8AA-1E32-B956-9A13-0FA629DBA382}"/>
              </a:ext>
            </a:extLst>
          </p:cNvPr>
          <p:cNvSpPr txBox="1"/>
          <p:nvPr/>
        </p:nvSpPr>
        <p:spPr>
          <a:xfrm>
            <a:off x="6219691" y="2349710"/>
            <a:ext cx="573807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Treatment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IL-2/anti IL-2 (1µg/5µg) and rapamycin (1µg/</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gBW</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on days -3/-2/-1 and thrice a week until day 29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Short-term anti-IL-6 (600µg d-1; 300µg days 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-&gt; Cardiac allograft survival monitoring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8" name="ZoneTexte 47">
            <a:extLst>
              <a:ext uri="{FF2B5EF4-FFF2-40B4-BE49-F238E27FC236}">
                <a16:creationId xmlns:a16="http://schemas.microsoft.com/office/drawing/2014/main" id="{74D211EA-A5D1-0092-2DD5-71215D046AE2}"/>
              </a:ext>
            </a:extLst>
          </p:cNvPr>
          <p:cNvSpPr txBox="1"/>
          <p:nvPr/>
        </p:nvSpPr>
        <p:spPr>
          <a:xfrm>
            <a:off x="6219691" y="3649346"/>
            <a:ext cx="5654255" cy="20697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Flow-cytometric crossmatch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detect donor-specific antibodies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Mixed lymphocyte reaction assays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assess donor specific T-cell reaction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Histological analysis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according to the ISHLT grading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Efficacy</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assessed in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Tmem</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-enriched mice (receiving T-cell transfer from donor type skin challenged mice) prior to HTX</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54" name="Connecteur droit avec flèche 53">
            <a:extLst>
              <a:ext uri="{FF2B5EF4-FFF2-40B4-BE49-F238E27FC236}">
                <a16:creationId xmlns:a16="http://schemas.microsoft.com/office/drawing/2014/main" id="{ECEDE531-EEE1-22F4-2541-DEA481FBC8A4}"/>
              </a:ext>
            </a:extLst>
          </p:cNvPr>
          <p:cNvCxnSpPr>
            <a:cxnSpLocks/>
          </p:cNvCxnSpPr>
          <p:nvPr/>
        </p:nvCxnSpPr>
        <p:spPr>
          <a:xfrm>
            <a:off x="8043764" y="1943041"/>
            <a:ext cx="163668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57" name="Image 56" descr="Une image contenant texte, mammifère, dessin humoristique, chat&#10;&#10;Le contenu généré par l’IA peut être incorrect.">
            <a:extLst>
              <a:ext uri="{FF2B5EF4-FFF2-40B4-BE49-F238E27FC236}">
                <a16:creationId xmlns:a16="http://schemas.microsoft.com/office/drawing/2014/main" id="{CDAC48C5-22A7-1EA8-8A0A-1ABCE1034F5E}"/>
              </a:ext>
            </a:extLst>
          </p:cNvPr>
          <p:cNvPicPr>
            <a:picLocks noChangeAspect="1"/>
          </p:cNvPicPr>
          <p:nvPr/>
        </p:nvPicPr>
        <p:blipFill>
          <a:blip r:embed="rId3"/>
          <a:srcRect t="16579" r="69231" b="68561"/>
          <a:stretch/>
        </p:blipFill>
        <p:spPr>
          <a:xfrm>
            <a:off x="9808439" y="1664104"/>
            <a:ext cx="935910" cy="452010"/>
          </a:xfrm>
          <a:prstGeom prst="rect">
            <a:avLst/>
          </a:prstGeom>
        </p:spPr>
      </p:pic>
      <p:pic>
        <p:nvPicPr>
          <p:cNvPr id="61" name="Image 60" descr="Une image contenant croquis, dessin, oiseau, clipart&#10;&#10;Le contenu généré par l’IA peut être incorrect.">
            <a:extLst>
              <a:ext uri="{FF2B5EF4-FFF2-40B4-BE49-F238E27FC236}">
                <a16:creationId xmlns:a16="http://schemas.microsoft.com/office/drawing/2014/main" id="{71B1448B-6929-B080-979A-CCD8B1C48948}"/>
              </a:ext>
            </a:extLst>
          </p:cNvPr>
          <p:cNvPicPr>
            <a:picLocks noChangeAspect="1"/>
          </p:cNvPicPr>
          <p:nvPr/>
        </p:nvPicPr>
        <p:blipFill>
          <a:blip r:embed="rId4"/>
          <a:stretch>
            <a:fillRect/>
          </a:stretch>
        </p:blipFill>
        <p:spPr>
          <a:xfrm>
            <a:off x="10241280" y="1767827"/>
            <a:ext cx="182880" cy="182880"/>
          </a:xfrm>
          <a:prstGeom prst="rect">
            <a:avLst/>
          </a:prstGeom>
        </p:spPr>
      </p:pic>
      <p:sp>
        <p:nvSpPr>
          <p:cNvPr id="69" name="Rectangle : coins arrondis 68">
            <a:extLst>
              <a:ext uri="{FF2B5EF4-FFF2-40B4-BE49-F238E27FC236}">
                <a16:creationId xmlns:a16="http://schemas.microsoft.com/office/drawing/2014/main" id="{72735F4D-2800-2E82-480D-1B4868CB8A20}"/>
              </a:ext>
            </a:extLst>
          </p:cNvPr>
          <p:cNvSpPr/>
          <p:nvPr/>
        </p:nvSpPr>
        <p:spPr>
          <a:xfrm>
            <a:off x="6055987" y="1617193"/>
            <a:ext cx="5807702" cy="1940863"/>
          </a:xfrm>
          <a:prstGeom prst="roundRect">
            <a:avLst>
              <a:gd name="adj" fmla="val 12348"/>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Rectangle : coins arrondis 69">
            <a:extLst>
              <a:ext uri="{FF2B5EF4-FFF2-40B4-BE49-F238E27FC236}">
                <a16:creationId xmlns:a16="http://schemas.microsoft.com/office/drawing/2014/main" id="{DEA268BC-40F2-BC38-20DC-8E7A987058A6}"/>
              </a:ext>
            </a:extLst>
          </p:cNvPr>
          <p:cNvSpPr/>
          <p:nvPr/>
        </p:nvSpPr>
        <p:spPr>
          <a:xfrm>
            <a:off x="6055987" y="3850962"/>
            <a:ext cx="5807702" cy="1868181"/>
          </a:xfrm>
          <a:prstGeom prst="roundRect">
            <a:avLst>
              <a:gd name="adj" fmla="val 1089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72" name="Connecteur droit 71">
            <a:extLst>
              <a:ext uri="{FF2B5EF4-FFF2-40B4-BE49-F238E27FC236}">
                <a16:creationId xmlns:a16="http://schemas.microsoft.com/office/drawing/2014/main" id="{BFFF3A13-FE3B-9F04-A1D6-F120B9A2F6B5}"/>
              </a:ext>
            </a:extLst>
          </p:cNvPr>
          <p:cNvCxnSpPr>
            <a:stCxn id="69" idx="2"/>
            <a:endCxn id="70" idx="0"/>
          </p:cNvCxnSpPr>
          <p:nvPr/>
        </p:nvCxnSpPr>
        <p:spPr>
          <a:xfrm>
            <a:off x="8959838" y="3558056"/>
            <a:ext cx="0" cy="29290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4" name="Groupe 9">
            <a:extLst>
              <a:ext uri="{FF2B5EF4-FFF2-40B4-BE49-F238E27FC236}">
                <a16:creationId xmlns:a16="http://schemas.microsoft.com/office/drawing/2014/main" id="{E8AC206A-5B55-E133-758D-6750A7334B14}"/>
              </a:ext>
            </a:extLst>
          </p:cNvPr>
          <p:cNvGrpSpPr/>
          <p:nvPr/>
        </p:nvGrpSpPr>
        <p:grpSpPr>
          <a:xfrm>
            <a:off x="11575287" y="44389"/>
            <a:ext cx="525242" cy="509983"/>
            <a:chOff x="4213599" y="3634223"/>
            <a:chExt cx="485297" cy="471198"/>
          </a:xfrm>
        </p:grpSpPr>
        <p:sp>
          <p:nvSpPr>
            <p:cNvPr id="5" name="Ellipse 11">
              <a:hlinkClick r:id="rId5" action="ppaction://hlinksldjump"/>
              <a:extLst>
                <a:ext uri="{FF2B5EF4-FFF2-40B4-BE49-F238E27FC236}">
                  <a16:creationId xmlns:a16="http://schemas.microsoft.com/office/drawing/2014/main" id="{2983710D-12C9-6C14-B9EE-1EB1DC4AF888}"/>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0A34A93-68E6-C7E6-7B34-C84EAC15F77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622A2984-252F-CD2B-47CB-B73520786082}"/>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F336B67-21FB-E24A-AE29-8FB78DE5FED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99FB18CA-C35F-0BBA-A6A9-58FCC79982FC}"/>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4" name="Rectangle 13">
            <a:hlinkClick r:id="rId5" action="ppaction://hlinksldjump"/>
            <a:extLst>
              <a:ext uri="{FF2B5EF4-FFF2-40B4-BE49-F238E27FC236}">
                <a16:creationId xmlns:a16="http://schemas.microsoft.com/office/drawing/2014/main" id="{DACC639A-A706-65EF-1E3D-43C386FBF5D9}"/>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B9C6BB7E-80F9-EFC7-F150-E19F5767B94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29">
            <a:extLst>
              <a:ext uri="{FF2B5EF4-FFF2-40B4-BE49-F238E27FC236}">
                <a16:creationId xmlns:a16="http://schemas.microsoft.com/office/drawing/2014/main" id="{2AE74822-86B6-97BB-EBF1-D5A7B0CF2AEB}"/>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Wolner L. et al., ESOT Congress 2025 (Abstract 1072)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572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74730-4B8C-2178-D4E4-200555E7791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F4B4EE23-00E7-C570-904A-4A0576D4293F}"/>
              </a:ext>
            </a:extLst>
          </p:cNvPr>
          <p:cNvSpPr>
            <a:spLocks noGrp="1"/>
          </p:cNvSpPr>
          <p:nvPr>
            <p:ph type="title"/>
          </p:nvPr>
        </p:nvSpPr>
        <p:spPr>
          <a:xfrm>
            <a:off x="317084" y="648696"/>
            <a:ext cx="11109288" cy="402626"/>
          </a:xfrm>
        </p:spPr>
        <p:txBody>
          <a:bodyPr>
            <a:normAutofit fontScale="90000"/>
          </a:bodyPr>
          <a:lstStyle/>
          <a:p>
            <a:r>
              <a:rPr lang="en-US" dirty="0">
                <a:latin typeface="Arial" panose="020B0604020202020204" pitchFamily="34" charset="0"/>
                <a:cs typeface="Arial" panose="020B0604020202020204" pitchFamily="34" charset="0"/>
              </a:rPr>
              <a:t>Selective in-vivo expansion of regulatory T cells leads to long-term tolerance of heart allografts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21E4F2-0428-BA7B-8DBE-BD0694B901F8}"/>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233B3265-444D-8C24-F995-87F6198CB672}"/>
              </a:ext>
            </a:extLst>
          </p:cNvPr>
          <p:cNvSpPr txBox="1"/>
          <p:nvPr/>
        </p:nvSpPr>
        <p:spPr>
          <a:xfrm>
            <a:off x="216984" y="1720840"/>
            <a:ext cx="587901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F11462F9-505F-088F-5DC8-D277C830DE55}"/>
              </a:ext>
            </a:extLst>
          </p:cNvPr>
          <p:cNvSpPr txBox="1"/>
          <p:nvPr/>
        </p:nvSpPr>
        <p:spPr>
          <a:xfrm>
            <a:off x="216985" y="1052135"/>
            <a:ext cx="556937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75" name="Rectangle 374">
            <a:extLst>
              <a:ext uri="{FF2B5EF4-FFF2-40B4-BE49-F238E27FC236}">
                <a16:creationId xmlns:a16="http://schemas.microsoft.com/office/drawing/2014/main" id="{F63C85F1-0598-5319-B626-63026EFC824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DFC837E7-4E1D-C680-0E03-CA3CD4ABE000}"/>
              </a:ext>
            </a:extLst>
          </p:cNvPr>
          <p:cNvSpPr txBox="1"/>
          <p:nvPr/>
        </p:nvSpPr>
        <p:spPr>
          <a:xfrm>
            <a:off x="302068" y="1528375"/>
            <a:ext cx="5693618" cy="5016758"/>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IL-2cplx protocol treatment led to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indefinite survival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(&gt;150 d) compared to untreated controls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IL-2cplx-based treatment significantly reduced formation of donor-specific IgG1 and IgG2ab</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Histologic grading revealed low rejection scores even at the end of follow up</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1" name="ZoneTexte 10">
            <a:extLst>
              <a:ext uri="{FF2B5EF4-FFF2-40B4-BE49-F238E27FC236}">
                <a16:creationId xmlns:a16="http://schemas.microsoft.com/office/drawing/2014/main" id="{59AA34A5-1D19-196A-505C-F850C9A11E7D}"/>
              </a:ext>
            </a:extLst>
          </p:cNvPr>
          <p:cNvSpPr txBox="1"/>
          <p:nvPr/>
        </p:nvSpPr>
        <p:spPr>
          <a:xfrm>
            <a:off x="6767965" y="2811324"/>
            <a:ext cx="5121967"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Selective in vivo expansion of Tregs using IL-2cplx, combined with rapamycin and short-term anti-IL-6mAb treatment, leads to operational tolerance in a clinically relevant model of cardiac transplantation, as evidenced by indefinite survival in the absence of continuous immunosuppression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Moreover, the potency of this approach is preserved in the presence of alloreactive memory</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1" name="ZoneTexte 20">
            <a:extLst>
              <a:ext uri="{FF2B5EF4-FFF2-40B4-BE49-F238E27FC236}">
                <a16:creationId xmlns:a16="http://schemas.microsoft.com/office/drawing/2014/main" id="{AAF52B1C-4CFD-F6ED-09FE-28BF22B0C0C6}"/>
              </a:ext>
            </a:extLst>
          </p:cNvPr>
          <p:cNvSpPr txBox="1"/>
          <p:nvPr/>
        </p:nvSpPr>
        <p:spPr>
          <a:xfrm>
            <a:off x="6714388" y="1184354"/>
            <a:ext cx="5025398" cy="1323439"/>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Less necrosis (p=0.02) was observed compared to untreated controls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Even in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presensitized</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mice, survival of the graft was significantly prolonged</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pSp>
        <p:nvGrpSpPr>
          <p:cNvPr id="28" name="Groupe 27">
            <a:extLst>
              <a:ext uri="{FF2B5EF4-FFF2-40B4-BE49-F238E27FC236}">
                <a16:creationId xmlns:a16="http://schemas.microsoft.com/office/drawing/2014/main" id="{33B10D3D-A9DB-AEA8-1A66-4C261BD18E2D}"/>
              </a:ext>
            </a:extLst>
          </p:cNvPr>
          <p:cNvGrpSpPr/>
          <p:nvPr/>
        </p:nvGrpSpPr>
        <p:grpSpPr>
          <a:xfrm>
            <a:off x="3016446" y="4509882"/>
            <a:ext cx="391060" cy="382861"/>
            <a:chOff x="9472032" y="1828369"/>
            <a:chExt cx="754938" cy="739110"/>
          </a:xfrm>
        </p:grpSpPr>
        <p:sp>
          <p:nvSpPr>
            <p:cNvPr id="29" name="Ellipse 7">
              <a:extLst>
                <a:ext uri="{FF2B5EF4-FFF2-40B4-BE49-F238E27FC236}">
                  <a16:creationId xmlns:a16="http://schemas.microsoft.com/office/drawing/2014/main" id="{A5F391D1-1857-ECCF-7B0B-B9A626AFCB53}"/>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0" name="Ellipse 29">
              <a:extLst>
                <a:ext uri="{FF2B5EF4-FFF2-40B4-BE49-F238E27FC236}">
                  <a16:creationId xmlns:a16="http://schemas.microsoft.com/office/drawing/2014/main" id="{19AAA805-AC17-6A4E-4342-8C8F4F22D4C4}"/>
                </a:ext>
              </a:extLst>
            </p:cNvPr>
            <p:cNvSpPr/>
            <p:nvPr/>
          </p:nvSpPr>
          <p:spPr>
            <a:xfrm>
              <a:off x="9618382" y="1967838"/>
              <a:ext cx="462237" cy="460171"/>
            </a:xfrm>
            <a:prstGeom prst="ellipse">
              <a:avLst/>
            </a:prstGeom>
            <a:gradFill flip="none" rotWithShape="1">
              <a:gsLst>
                <a:gs pos="0">
                  <a:srgbClr val="0E2841">
                    <a:lumMod val="25000"/>
                    <a:lumOff val="75000"/>
                  </a:srgbClr>
                </a:gs>
                <a:gs pos="75000">
                  <a:srgbClr val="0E2841">
                    <a:lumMod val="75000"/>
                    <a:lumOff val="25000"/>
                    <a:shade val="67500"/>
                    <a:satMod val="115000"/>
                  </a:srgbClr>
                </a:gs>
                <a:gs pos="100000">
                  <a:srgbClr val="0E2841">
                    <a:lumMod val="75000"/>
                    <a:lumOff val="25000"/>
                    <a:shade val="100000"/>
                    <a:satMod val="115000"/>
                  </a:srgbClr>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31" name="Groupe 30">
            <a:extLst>
              <a:ext uri="{FF2B5EF4-FFF2-40B4-BE49-F238E27FC236}">
                <a16:creationId xmlns:a16="http://schemas.microsoft.com/office/drawing/2014/main" id="{5899E5B1-070E-09EB-7217-ECE2050FBA82}"/>
              </a:ext>
            </a:extLst>
          </p:cNvPr>
          <p:cNvGrpSpPr/>
          <p:nvPr/>
        </p:nvGrpSpPr>
        <p:grpSpPr>
          <a:xfrm>
            <a:off x="517752" y="4443302"/>
            <a:ext cx="468784" cy="458955"/>
            <a:chOff x="9472032" y="1828369"/>
            <a:chExt cx="754938" cy="739110"/>
          </a:xfrm>
        </p:grpSpPr>
        <p:sp>
          <p:nvSpPr>
            <p:cNvPr id="32" name="Ellipse 7">
              <a:extLst>
                <a:ext uri="{FF2B5EF4-FFF2-40B4-BE49-F238E27FC236}">
                  <a16:creationId xmlns:a16="http://schemas.microsoft.com/office/drawing/2014/main" id="{11B6547A-C5FB-728B-FCA2-4C479E027F84}"/>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4EA72E">
                <a:lumMod val="60000"/>
                <a:lumOff val="40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3" name="Ellipse 32">
              <a:extLst>
                <a:ext uri="{FF2B5EF4-FFF2-40B4-BE49-F238E27FC236}">
                  <a16:creationId xmlns:a16="http://schemas.microsoft.com/office/drawing/2014/main" id="{182D062B-7684-7ECD-72DA-9A82CB89E435}"/>
                </a:ext>
              </a:extLst>
            </p:cNvPr>
            <p:cNvSpPr/>
            <p:nvPr/>
          </p:nvSpPr>
          <p:spPr>
            <a:xfrm>
              <a:off x="9618382" y="1967838"/>
              <a:ext cx="462237" cy="460171"/>
            </a:xfrm>
            <a:prstGeom prst="ellipse">
              <a:avLst/>
            </a:prstGeom>
            <a:gradFill flip="none" rotWithShape="1">
              <a:gsLst>
                <a:gs pos="68000">
                  <a:srgbClr val="4E7915"/>
                </a:gs>
                <a:gs pos="1000">
                  <a:srgbClr val="F3FBF0"/>
                </a:gs>
                <a:gs pos="2000">
                  <a:srgbClr val="4EA72E">
                    <a:lumMod val="60000"/>
                    <a:lumOff val="40000"/>
                  </a:srgbClr>
                </a:gs>
                <a:gs pos="100000">
                  <a:sysClr val="window" lastClr="FFFFFF"/>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37" name="ZoneTexte 36">
            <a:extLst>
              <a:ext uri="{FF2B5EF4-FFF2-40B4-BE49-F238E27FC236}">
                <a16:creationId xmlns:a16="http://schemas.microsoft.com/office/drawing/2014/main" id="{3C3F3B6C-2111-D147-ED0F-83DC7A616ED6}"/>
              </a:ext>
            </a:extLst>
          </p:cNvPr>
          <p:cNvSpPr txBox="1"/>
          <p:nvPr/>
        </p:nvSpPr>
        <p:spPr>
          <a:xfrm>
            <a:off x="302068" y="3177369"/>
            <a:ext cx="5601021" cy="1323439"/>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CD4+ and CD8+ cell proliferation against donor antigen was comparable between naïve and treated mice indicating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 donor specific T-cell </a:t>
            </a:r>
            <a:r>
              <a:rPr kumimoji="0" lang="fr-FR" sz="16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hyperresponsiveness</a:t>
            </a:r>
            <a:endPar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pSp>
        <p:nvGrpSpPr>
          <p:cNvPr id="49" name="Groupe 48">
            <a:extLst>
              <a:ext uri="{FF2B5EF4-FFF2-40B4-BE49-F238E27FC236}">
                <a16:creationId xmlns:a16="http://schemas.microsoft.com/office/drawing/2014/main" id="{B5A0242C-8883-F45D-F61D-E37FA5834289}"/>
              </a:ext>
            </a:extLst>
          </p:cNvPr>
          <p:cNvGrpSpPr/>
          <p:nvPr/>
        </p:nvGrpSpPr>
        <p:grpSpPr>
          <a:xfrm>
            <a:off x="4097586" y="4302732"/>
            <a:ext cx="310516" cy="304005"/>
            <a:chOff x="9472032" y="1828369"/>
            <a:chExt cx="754938" cy="739110"/>
          </a:xfrm>
        </p:grpSpPr>
        <p:sp>
          <p:nvSpPr>
            <p:cNvPr id="50" name="Ellipse 7">
              <a:extLst>
                <a:ext uri="{FF2B5EF4-FFF2-40B4-BE49-F238E27FC236}">
                  <a16:creationId xmlns:a16="http://schemas.microsoft.com/office/drawing/2014/main" id="{972029D1-3202-067D-6D17-A51D6429761C}"/>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1" name="Ellipse 50">
              <a:extLst>
                <a:ext uri="{FF2B5EF4-FFF2-40B4-BE49-F238E27FC236}">
                  <a16:creationId xmlns:a16="http://schemas.microsoft.com/office/drawing/2014/main" id="{40439E88-671C-F1D7-0081-4C8F7A8035D5}"/>
                </a:ext>
              </a:extLst>
            </p:cNvPr>
            <p:cNvSpPr/>
            <p:nvPr/>
          </p:nvSpPr>
          <p:spPr>
            <a:xfrm>
              <a:off x="9618382" y="1967838"/>
              <a:ext cx="462237" cy="460171"/>
            </a:xfrm>
            <a:prstGeom prst="ellipse">
              <a:avLst/>
            </a:prstGeom>
            <a:gradFill flip="none" rotWithShape="1">
              <a:gsLst>
                <a:gs pos="0">
                  <a:srgbClr val="0E2841">
                    <a:lumMod val="25000"/>
                    <a:lumOff val="75000"/>
                  </a:srgbClr>
                </a:gs>
                <a:gs pos="75000">
                  <a:srgbClr val="0E2841">
                    <a:lumMod val="75000"/>
                    <a:lumOff val="25000"/>
                    <a:shade val="67500"/>
                    <a:satMod val="115000"/>
                  </a:srgbClr>
                </a:gs>
                <a:gs pos="100000">
                  <a:srgbClr val="0E2841">
                    <a:lumMod val="75000"/>
                    <a:lumOff val="25000"/>
                    <a:shade val="100000"/>
                    <a:satMod val="115000"/>
                  </a:srgbClr>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52" name="Groupe 51">
            <a:extLst>
              <a:ext uri="{FF2B5EF4-FFF2-40B4-BE49-F238E27FC236}">
                <a16:creationId xmlns:a16="http://schemas.microsoft.com/office/drawing/2014/main" id="{550014B4-6C06-7832-F81D-E9296B24FEA7}"/>
              </a:ext>
            </a:extLst>
          </p:cNvPr>
          <p:cNvGrpSpPr/>
          <p:nvPr/>
        </p:nvGrpSpPr>
        <p:grpSpPr>
          <a:xfrm>
            <a:off x="4696903" y="4710999"/>
            <a:ext cx="310516" cy="304005"/>
            <a:chOff x="9472032" y="1828369"/>
            <a:chExt cx="754938" cy="739110"/>
          </a:xfrm>
        </p:grpSpPr>
        <p:sp>
          <p:nvSpPr>
            <p:cNvPr id="53" name="Ellipse 7">
              <a:extLst>
                <a:ext uri="{FF2B5EF4-FFF2-40B4-BE49-F238E27FC236}">
                  <a16:creationId xmlns:a16="http://schemas.microsoft.com/office/drawing/2014/main" id="{AF556A79-BA56-D327-4357-FDEA1AACEA91}"/>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4" name="Ellipse 53">
              <a:extLst>
                <a:ext uri="{FF2B5EF4-FFF2-40B4-BE49-F238E27FC236}">
                  <a16:creationId xmlns:a16="http://schemas.microsoft.com/office/drawing/2014/main" id="{8845264C-895A-3E73-D294-FC03F5B087D7}"/>
                </a:ext>
              </a:extLst>
            </p:cNvPr>
            <p:cNvSpPr/>
            <p:nvPr/>
          </p:nvSpPr>
          <p:spPr>
            <a:xfrm>
              <a:off x="9618382" y="1967838"/>
              <a:ext cx="462237" cy="460171"/>
            </a:xfrm>
            <a:prstGeom prst="ellipse">
              <a:avLst/>
            </a:prstGeom>
            <a:gradFill flip="none" rotWithShape="1">
              <a:gsLst>
                <a:gs pos="0">
                  <a:srgbClr val="0E2841">
                    <a:lumMod val="25000"/>
                    <a:lumOff val="75000"/>
                  </a:srgbClr>
                </a:gs>
                <a:gs pos="75000">
                  <a:srgbClr val="0E2841">
                    <a:lumMod val="75000"/>
                    <a:lumOff val="25000"/>
                    <a:shade val="67500"/>
                    <a:satMod val="115000"/>
                  </a:srgbClr>
                </a:gs>
                <a:gs pos="100000">
                  <a:srgbClr val="0E2841">
                    <a:lumMod val="75000"/>
                    <a:lumOff val="25000"/>
                    <a:shade val="100000"/>
                    <a:satMod val="115000"/>
                  </a:srgbClr>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55" name="Groupe 54">
            <a:extLst>
              <a:ext uri="{FF2B5EF4-FFF2-40B4-BE49-F238E27FC236}">
                <a16:creationId xmlns:a16="http://schemas.microsoft.com/office/drawing/2014/main" id="{D7398F55-E2EB-8B4D-DE17-0275AE93AD2F}"/>
              </a:ext>
            </a:extLst>
          </p:cNvPr>
          <p:cNvGrpSpPr/>
          <p:nvPr/>
        </p:nvGrpSpPr>
        <p:grpSpPr>
          <a:xfrm>
            <a:off x="4515188" y="4270324"/>
            <a:ext cx="310516" cy="304005"/>
            <a:chOff x="9472032" y="1828369"/>
            <a:chExt cx="754938" cy="739110"/>
          </a:xfrm>
        </p:grpSpPr>
        <p:sp>
          <p:nvSpPr>
            <p:cNvPr id="56" name="Ellipse 7">
              <a:extLst>
                <a:ext uri="{FF2B5EF4-FFF2-40B4-BE49-F238E27FC236}">
                  <a16:creationId xmlns:a16="http://schemas.microsoft.com/office/drawing/2014/main" id="{C9E262A1-23EF-D9D8-3457-C3D3F77F7289}"/>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7" name="Ellipse 56">
              <a:extLst>
                <a:ext uri="{FF2B5EF4-FFF2-40B4-BE49-F238E27FC236}">
                  <a16:creationId xmlns:a16="http://schemas.microsoft.com/office/drawing/2014/main" id="{7415B337-F5A2-AD23-F4E2-486586635E27}"/>
                </a:ext>
              </a:extLst>
            </p:cNvPr>
            <p:cNvSpPr/>
            <p:nvPr/>
          </p:nvSpPr>
          <p:spPr>
            <a:xfrm>
              <a:off x="9618382" y="1967838"/>
              <a:ext cx="462237" cy="460171"/>
            </a:xfrm>
            <a:prstGeom prst="ellipse">
              <a:avLst/>
            </a:prstGeom>
            <a:gradFill flip="none" rotWithShape="1">
              <a:gsLst>
                <a:gs pos="0">
                  <a:srgbClr val="0E2841">
                    <a:lumMod val="25000"/>
                    <a:lumOff val="75000"/>
                  </a:srgbClr>
                </a:gs>
                <a:gs pos="75000">
                  <a:srgbClr val="0E2841">
                    <a:lumMod val="75000"/>
                    <a:lumOff val="25000"/>
                    <a:shade val="67500"/>
                    <a:satMod val="115000"/>
                  </a:srgbClr>
                </a:gs>
                <a:gs pos="100000">
                  <a:srgbClr val="0E2841">
                    <a:lumMod val="75000"/>
                    <a:lumOff val="25000"/>
                    <a:shade val="100000"/>
                    <a:satMod val="115000"/>
                  </a:srgbClr>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58" name="Groupe 57">
            <a:extLst>
              <a:ext uri="{FF2B5EF4-FFF2-40B4-BE49-F238E27FC236}">
                <a16:creationId xmlns:a16="http://schemas.microsoft.com/office/drawing/2014/main" id="{90E6CA9E-B15A-1E65-4F9E-B248F132754A}"/>
              </a:ext>
            </a:extLst>
          </p:cNvPr>
          <p:cNvGrpSpPr/>
          <p:nvPr/>
        </p:nvGrpSpPr>
        <p:grpSpPr>
          <a:xfrm>
            <a:off x="4012384" y="4717594"/>
            <a:ext cx="310516" cy="304005"/>
            <a:chOff x="9472032" y="1828369"/>
            <a:chExt cx="754938" cy="739110"/>
          </a:xfrm>
        </p:grpSpPr>
        <p:sp>
          <p:nvSpPr>
            <p:cNvPr id="59" name="Ellipse 7">
              <a:extLst>
                <a:ext uri="{FF2B5EF4-FFF2-40B4-BE49-F238E27FC236}">
                  <a16:creationId xmlns:a16="http://schemas.microsoft.com/office/drawing/2014/main" id="{F8F8FA6F-910C-47D4-0008-223EE00AB2B3}"/>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0" name="Ellipse 59">
              <a:extLst>
                <a:ext uri="{FF2B5EF4-FFF2-40B4-BE49-F238E27FC236}">
                  <a16:creationId xmlns:a16="http://schemas.microsoft.com/office/drawing/2014/main" id="{153D855F-49C1-B815-B494-7D44D33F89A1}"/>
                </a:ext>
              </a:extLst>
            </p:cNvPr>
            <p:cNvSpPr/>
            <p:nvPr/>
          </p:nvSpPr>
          <p:spPr>
            <a:xfrm>
              <a:off x="9618382" y="1967838"/>
              <a:ext cx="462237" cy="460171"/>
            </a:xfrm>
            <a:prstGeom prst="ellipse">
              <a:avLst/>
            </a:prstGeom>
            <a:gradFill flip="none" rotWithShape="1">
              <a:gsLst>
                <a:gs pos="0">
                  <a:srgbClr val="0E2841">
                    <a:lumMod val="25000"/>
                    <a:lumOff val="75000"/>
                  </a:srgbClr>
                </a:gs>
                <a:gs pos="75000">
                  <a:srgbClr val="0E2841">
                    <a:lumMod val="75000"/>
                    <a:lumOff val="25000"/>
                    <a:shade val="67500"/>
                    <a:satMod val="115000"/>
                  </a:srgbClr>
                </a:gs>
                <a:gs pos="100000">
                  <a:srgbClr val="0E2841">
                    <a:lumMod val="75000"/>
                    <a:lumOff val="25000"/>
                    <a:shade val="100000"/>
                    <a:satMod val="115000"/>
                  </a:srgbClr>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61" name="Groupe 60">
            <a:extLst>
              <a:ext uri="{FF2B5EF4-FFF2-40B4-BE49-F238E27FC236}">
                <a16:creationId xmlns:a16="http://schemas.microsoft.com/office/drawing/2014/main" id="{DD3F7709-BC04-56C7-A67E-A1E1E3E93BF1}"/>
              </a:ext>
            </a:extLst>
          </p:cNvPr>
          <p:cNvGrpSpPr/>
          <p:nvPr/>
        </p:nvGrpSpPr>
        <p:grpSpPr>
          <a:xfrm>
            <a:off x="4342166" y="4622958"/>
            <a:ext cx="310516" cy="304005"/>
            <a:chOff x="9472032" y="1828369"/>
            <a:chExt cx="754938" cy="739110"/>
          </a:xfrm>
        </p:grpSpPr>
        <p:sp>
          <p:nvSpPr>
            <p:cNvPr id="62" name="Ellipse 7">
              <a:extLst>
                <a:ext uri="{FF2B5EF4-FFF2-40B4-BE49-F238E27FC236}">
                  <a16:creationId xmlns:a16="http://schemas.microsoft.com/office/drawing/2014/main" id="{8EE62E3D-7A6C-EF91-D27C-B6B0A1E4C5E8}"/>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0E2841">
                <a:lumMod val="25000"/>
                <a:lumOff val="7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3" name="Ellipse 62">
              <a:extLst>
                <a:ext uri="{FF2B5EF4-FFF2-40B4-BE49-F238E27FC236}">
                  <a16:creationId xmlns:a16="http://schemas.microsoft.com/office/drawing/2014/main" id="{74A838EE-BE48-A992-B276-7818E252A552}"/>
                </a:ext>
              </a:extLst>
            </p:cNvPr>
            <p:cNvSpPr/>
            <p:nvPr/>
          </p:nvSpPr>
          <p:spPr>
            <a:xfrm>
              <a:off x="9618382" y="1967838"/>
              <a:ext cx="462237" cy="460171"/>
            </a:xfrm>
            <a:prstGeom prst="ellipse">
              <a:avLst/>
            </a:prstGeom>
            <a:gradFill flip="none" rotWithShape="1">
              <a:gsLst>
                <a:gs pos="0">
                  <a:srgbClr val="0E2841">
                    <a:lumMod val="25000"/>
                    <a:lumOff val="75000"/>
                  </a:srgbClr>
                </a:gs>
                <a:gs pos="75000">
                  <a:srgbClr val="0E2841">
                    <a:lumMod val="75000"/>
                    <a:lumOff val="25000"/>
                    <a:shade val="67500"/>
                    <a:satMod val="115000"/>
                  </a:srgbClr>
                </a:gs>
                <a:gs pos="100000">
                  <a:srgbClr val="0E2841">
                    <a:lumMod val="75000"/>
                    <a:lumOff val="25000"/>
                    <a:shade val="100000"/>
                    <a:satMod val="115000"/>
                  </a:srgbClr>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320" name="Groupe 319">
            <a:extLst>
              <a:ext uri="{FF2B5EF4-FFF2-40B4-BE49-F238E27FC236}">
                <a16:creationId xmlns:a16="http://schemas.microsoft.com/office/drawing/2014/main" id="{E06ABE02-3442-24DA-C93D-A5181204E32E}"/>
              </a:ext>
            </a:extLst>
          </p:cNvPr>
          <p:cNvGrpSpPr/>
          <p:nvPr/>
        </p:nvGrpSpPr>
        <p:grpSpPr>
          <a:xfrm>
            <a:off x="1455005" y="4263242"/>
            <a:ext cx="310516" cy="304006"/>
            <a:chOff x="9472032" y="1828369"/>
            <a:chExt cx="754938" cy="739110"/>
          </a:xfrm>
        </p:grpSpPr>
        <p:sp>
          <p:nvSpPr>
            <p:cNvPr id="321" name="Ellipse 7">
              <a:extLst>
                <a:ext uri="{FF2B5EF4-FFF2-40B4-BE49-F238E27FC236}">
                  <a16:creationId xmlns:a16="http://schemas.microsoft.com/office/drawing/2014/main" id="{7847BD16-0561-BE00-1FB8-0E4FCD4609B0}"/>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4EA72E">
                <a:lumMod val="60000"/>
                <a:lumOff val="40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22" name="Ellipse 321">
              <a:extLst>
                <a:ext uri="{FF2B5EF4-FFF2-40B4-BE49-F238E27FC236}">
                  <a16:creationId xmlns:a16="http://schemas.microsoft.com/office/drawing/2014/main" id="{23ECB41C-8BBC-70D5-76E7-18FAF0907884}"/>
                </a:ext>
              </a:extLst>
            </p:cNvPr>
            <p:cNvSpPr/>
            <p:nvPr/>
          </p:nvSpPr>
          <p:spPr>
            <a:xfrm>
              <a:off x="9618382" y="1967838"/>
              <a:ext cx="462237" cy="460171"/>
            </a:xfrm>
            <a:prstGeom prst="ellipse">
              <a:avLst/>
            </a:prstGeom>
            <a:gradFill flip="none" rotWithShape="1">
              <a:gsLst>
                <a:gs pos="68000">
                  <a:srgbClr val="4E7915"/>
                </a:gs>
                <a:gs pos="1000">
                  <a:srgbClr val="F3FBF0"/>
                </a:gs>
                <a:gs pos="2000">
                  <a:srgbClr val="4EA72E">
                    <a:lumMod val="60000"/>
                    <a:lumOff val="40000"/>
                  </a:srgbClr>
                </a:gs>
                <a:gs pos="100000">
                  <a:sysClr val="window" lastClr="FFFFFF"/>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388" name="Groupe 387">
            <a:extLst>
              <a:ext uri="{FF2B5EF4-FFF2-40B4-BE49-F238E27FC236}">
                <a16:creationId xmlns:a16="http://schemas.microsoft.com/office/drawing/2014/main" id="{1EAAD683-1D14-1447-9873-A335068479CC}"/>
              </a:ext>
            </a:extLst>
          </p:cNvPr>
          <p:cNvGrpSpPr/>
          <p:nvPr/>
        </p:nvGrpSpPr>
        <p:grpSpPr>
          <a:xfrm>
            <a:off x="1825789" y="4949999"/>
            <a:ext cx="310516" cy="304006"/>
            <a:chOff x="9472032" y="1828369"/>
            <a:chExt cx="754938" cy="739110"/>
          </a:xfrm>
        </p:grpSpPr>
        <p:sp>
          <p:nvSpPr>
            <p:cNvPr id="389" name="Ellipse 7">
              <a:extLst>
                <a:ext uri="{FF2B5EF4-FFF2-40B4-BE49-F238E27FC236}">
                  <a16:creationId xmlns:a16="http://schemas.microsoft.com/office/drawing/2014/main" id="{0C32F562-B874-3B70-BF84-731616F65E83}"/>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4EA72E">
                <a:lumMod val="60000"/>
                <a:lumOff val="40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0" name="Ellipse 389">
              <a:extLst>
                <a:ext uri="{FF2B5EF4-FFF2-40B4-BE49-F238E27FC236}">
                  <a16:creationId xmlns:a16="http://schemas.microsoft.com/office/drawing/2014/main" id="{BAED6DF8-68F0-FAE6-EBAB-DB7D29527673}"/>
                </a:ext>
              </a:extLst>
            </p:cNvPr>
            <p:cNvSpPr/>
            <p:nvPr/>
          </p:nvSpPr>
          <p:spPr>
            <a:xfrm>
              <a:off x="9618382" y="1967838"/>
              <a:ext cx="462237" cy="460171"/>
            </a:xfrm>
            <a:prstGeom prst="ellipse">
              <a:avLst/>
            </a:prstGeom>
            <a:gradFill flip="none" rotWithShape="1">
              <a:gsLst>
                <a:gs pos="68000">
                  <a:srgbClr val="4E7915"/>
                </a:gs>
                <a:gs pos="1000">
                  <a:srgbClr val="F3FBF0"/>
                </a:gs>
                <a:gs pos="2000">
                  <a:srgbClr val="4EA72E">
                    <a:lumMod val="60000"/>
                    <a:lumOff val="40000"/>
                  </a:srgbClr>
                </a:gs>
                <a:gs pos="100000">
                  <a:sysClr val="window" lastClr="FFFFFF"/>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391" name="Groupe 390">
            <a:extLst>
              <a:ext uri="{FF2B5EF4-FFF2-40B4-BE49-F238E27FC236}">
                <a16:creationId xmlns:a16="http://schemas.microsoft.com/office/drawing/2014/main" id="{1FAF75A0-9EE9-4531-714A-205EDD9BE9BE}"/>
              </a:ext>
            </a:extLst>
          </p:cNvPr>
          <p:cNvGrpSpPr/>
          <p:nvPr/>
        </p:nvGrpSpPr>
        <p:grpSpPr>
          <a:xfrm>
            <a:off x="1829529" y="4364962"/>
            <a:ext cx="310516" cy="304006"/>
            <a:chOff x="9472032" y="1828369"/>
            <a:chExt cx="754938" cy="739110"/>
          </a:xfrm>
        </p:grpSpPr>
        <p:sp>
          <p:nvSpPr>
            <p:cNvPr id="392" name="Ellipse 7">
              <a:extLst>
                <a:ext uri="{FF2B5EF4-FFF2-40B4-BE49-F238E27FC236}">
                  <a16:creationId xmlns:a16="http://schemas.microsoft.com/office/drawing/2014/main" id="{7A3E5385-1743-0CC5-33C1-746932E29418}"/>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4EA72E">
                <a:lumMod val="60000"/>
                <a:lumOff val="40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3" name="Ellipse 392">
              <a:extLst>
                <a:ext uri="{FF2B5EF4-FFF2-40B4-BE49-F238E27FC236}">
                  <a16:creationId xmlns:a16="http://schemas.microsoft.com/office/drawing/2014/main" id="{E4E64900-8546-745F-91D3-E6C57EF92517}"/>
                </a:ext>
              </a:extLst>
            </p:cNvPr>
            <p:cNvSpPr/>
            <p:nvPr/>
          </p:nvSpPr>
          <p:spPr>
            <a:xfrm>
              <a:off x="9618382" y="1967838"/>
              <a:ext cx="462237" cy="460171"/>
            </a:xfrm>
            <a:prstGeom prst="ellipse">
              <a:avLst/>
            </a:prstGeom>
            <a:gradFill flip="none" rotWithShape="1">
              <a:gsLst>
                <a:gs pos="68000">
                  <a:srgbClr val="4E7915"/>
                </a:gs>
                <a:gs pos="1000">
                  <a:srgbClr val="F3FBF0"/>
                </a:gs>
                <a:gs pos="2000">
                  <a:srgbClr val="4EA72E">
                    <a:lumMod val="60000"/>
                    <a:lumOff val="40000"/>
                  </a:srgbClr>
                </a:gs>
                <a:gs pos="100000">
                  <a:sysClr val="window" lastClr="FFFFFF"/>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394" name="Groupe 393">
            <a:extLst>
              <a:ext uri="{FF2B5EF4-FFF2-40B4-BE49-F238E27FC236}">
                <a16:creationId xmlns:a16="http://schemas.microsoft.com/office/drawing/2014/main" id="{338F4A15-E0BE-76D2-DB80-A7A207555F50}"/>
              </a:ext>
            </a:extLst>
          </p:cNvPr>
          <p:cNvGrpSpPr/>
          <p:nvPr/>
        </p:nvGrpSpPr>
        <p:grpSpPr>
          <a:xfrm>
            <a:off x="1598877" y="4626631"/>
            <a:ext cx="310516" cy="304006"/>
            <a:chOff x="9472032" y="1828369"/>
            <a:chExt cx="754938" cy="739110"/>
          </a:xfrm>
        </p:grpSpPr>
        <p:sp>
          <p:nvSpPr>
            <p:cNvPr id="395" name="Ellipse 7">
              <a:extLst>
                <a:ext uri="{FF2B5EF4-FFF2-40B4-BE49-F238E27FC236}">
                  <a16:creationId xmlns:a16="http://schemas.microsoft.com/office/drawing/2014/main" id="{F7C1C597-FB4F-3C94-8185-ED6C1D8648AE}"/>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4EA72E">
                <a:lumMod val="60000"/>
                <a:lumOff val="40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6" name="Ellipse 395">
              <a:extLst>
                <a:ext uri="{FF2B5EF4-FFF2-40B4-BE49-F238E27FC236}">
                  <a16:creationId xmlns:a16="http://schemas.microsoft.com/office/drawing/2014/main" id="{D9808B37-F529-BDDF-5FE2-32C85C2B27BF}"/>
                </a:ext>
              </a:extLst>
            </p:cNvPr>
            <p:cNvSpPr/>
            <p:nvPr/>
          </p:nvSpPr>
          <p:spPr>
            <a:xfrm>
              <a:off x="9618382" y="1967838"/>
              <a:ext cx="462237" cy="460171"/>
            </a:xfrm>
            <a:prstGeom prst="ellipse">
              <a:avLst/>
            </a:prstGeom>
            <a:gradFill flip="none" rotWithShape="1">
              <a:gsLst>
                <a:gs pos="68000">
                  <a:srgbClr val="4E7915"/>
                </a:gs>
                <a:gs pos="1000">
                  <a:srgbClr val="F3FBF0"/>
                </a:gs>
                <a:gs pos="2000">
                  <a:srgbClr val="4EA72E">
                    <a:lumMod val="60000"/>
                    <a:lumOff val="40000"/>
                  </a:srgbClr>
                </a:gs>
                <a:gs pos="100000">
                  <a:sysClr val="window" lastClr="FFFFFF"/>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397" name="Groupe 396">
            <a:extLst>
              <a:ext uri="{FF2B5EF4-FFF2-40B4-BE49-F238E27FC236}">
                <a16:creationId xmlns:a16="http://schemas.microsoft.com/office/drawing/2014/main" id="{C736FF36-AB0C-76F7-DA5B-7FFC96453B80}"/>
              </a:ext>
            </a:extLst>
          </p:cNvPr>
          <p:cNvGrpSpPr/>
          <p:nvPr/>
        </p:nvGrpSpPr>
        <p:grpSpPr>
          <a:xfrm>
            <a:off x="2103012" y="4646103"/>
            <a:ext cx="310516" cy="304006"/>
            <a:chOff x="9472032" y="1828369"/>
            <a:chExt cx="754938" cy="739110"/>
          </a:xfrm>
        </p:grpSpPr>
        <p:sp>
          <p:nvSpPr>
            <p:cNvPr id="398" name="Ellipse 7">
              <a:extLst>
                <a:ext uri="{FF2B5EF4-FFF2-40B4-BE49-F238E27FC236}">
                  <a16:creationId xmlns:a16="http://schemas.microsoft.com/office/drawing/2014/main" id="{05FE032E-9382-569C-105D-3D37EFEDF35F}"/>
                </a:ext>
              </a:extLst>
            </p:cNvPr>
            <p:cNvSpPr/>
            <p:nvPr/>
          </p:nvSpPr>
          <p:spPr>
            <a:xfrm>
              <a:off x="9472032" y="1828369"/>
              <a:ext cx="754938" cy="739110"/>
            </a:xfrm>
            <a:custGeom>
              <a:avLst/>
              <a:gdLst>
                <a:gd name="connsiteX0" fmla="*/ 0 w 787610"/>
                <a:gd name="connsiteY0" fmla="*/ 404354 h 808708"/>
                <a:gd name="connsiteX1" fmla="*/ 393805 w 787610"/>
                <a:gd name="connsiteY1" fmla="*/ 0 h 808708"/>
                <a:gd name="connsiteX2" fmla="*/ 787610 w 787610"/>
                <a:gd name="connsiteY2" fmla="*/ 404354 h 808708"/>
                <a:gd name="connsiteX3" fmla="*/ 393805 w 787610"/>
                <a:gd name="connsiteY3" fmla="*/ 808708 h 808708"/>
                <a:gd name="connsiteX4" fmla="*/ 0 w 787610"/>
                <a:gd name="connsiteY4" fmla="*/ 404354 h 808708"/>
                <a:gd name="connsiteX0" fmla="*/ 422 w 788032"/>
                <a:gd name="connsiteY0" fmla="*/ 495794 h 900148"/>
                <a:gd name="connsiteX1" fmla="*/ 340887 w 788032"/>
                <a:gd name="connsiteY1" fmla="*/ 0 h 900148"/>
                <a:gd name="connsiteX2" fmla="*/ 788032 w 788032"/>
                <a:gd name="connsiteY2" fmla="*/ 495794 h 900148"/>
                <a:gd name="connsiteX3" fmla="*/ 394227 w 788032"/>
                <a:gd name="connsiteY3" fmla="*/ 900148 h 900148"/>
                <a:gd name="connsiteX4" fmla="*/ 422 w 788032"/>
                <a:gd name="connsiteY4" fmla="*/ 495794 h 900148"/>
                <a:gd name="connsiteX0" fmla="*/ 272 w 825982"/>
                <a:gd name="connsiteY0" fmla="*/ 495915 h 900559"/>
                <a:gd name="connsiteX1" fmla="*/ 340737 w 825982"/>
                <a:gd name="connsiteY1" fmla="*/ 121 h 900559"/>
                <a:gd name="connsiteX2" fmla="*/ 825982 w 825982"/>
                <a:gd name="connsiteY2" fmla="*/ 541635 h 900559"/>
                <a:gd name="connsiteX3" fmla="*/ 394077 w 825982"/>
                <a:gd name="connsiteY3" fmla="*/ 900269 h 900559"/>
                <a:gd name="connsiteX4" fmla="*/ 272 w 825982"/>
                <a:gd name="connsiteY4" fmla="*/ 495915 h 900559"/>
                <a:gd name="connsiteX0" fmla="*/ 7 w 825717"/>
                <a:gd name="connsiteY0" fmla="*/ 495915 h 908165"/>
                <a:gd name="connsiteX1" fmla="*/ 340472 w 825717"/>
                <a:gd name="connsiteY1" fmla="*/ 121 h 908165"/>
                <a:gd name="connsiteX2" fmla="*/ 825717 w 825717"/>
                <a:gd name="connsiteY2" fmla="*/ 541635 h 908165"/>
                <a:gd name="connsiteX3" fmla="*/ 332852 w 825717"/>
                <a:gd name="connsiteY3" fmla="*/ 907889 h 908165"/>
                <a:gd name="connsiteX4" fmla="*/ 7 w 825717"/>
                <a:gd name="connsiteY4" fmla="*/ 495915 h 908165"/>
                <a:gd name="connsiteX0" fmla="*/ 5 w 840955"/>
                <a:gd name="connsiteY0" fmla="*/ 405690 h 911211"/>
                <a:gd name="connsiteX1" fmla="*/ 355710 w 840955"/>
                <a:gd name="connsiteY1" fmla="*/ 1336 h 911211"/>
                <a:gd name="connsiteX2" fmla="*/ 840955 w 840955"/>
                <a:gd name="connsiteY2" fmla="*/ 542850 h 911211"/>
                <a:gd name="connsiteX3" fmla="*/ 348090 w 840955"/>
                <a:gd name="connsiteY3" fmla="*/ 909104 h 911211"/>
                <a:gd name="connsiteX4" fmla="*/ 5 w 840955"/>
                <a:gd name="connsiteY4" fmla="*/ 405690 h 911211"/>
                <a:gd name="connsiteX0" fmla="*/ 5 w 840955"/>
                <a:gd name="connsiteY0" fmla="*/ 405690 h 911597"/>
                <a:gd name="connsiteX1" fmla="*/ 355710 w 840955"/>
                <a:gd name="connsiteY1" fmla="*/ 1336 h 911597"/>
                <a:gd name="connsiteX2" fmla="*/ 840955 w 840955"/>
                <a:gd name="connsiteY2" fmla="*/ 542850 h 911597"/>
                <a:gd name="connsiteX3" fmla="*/ 348090 w 840955"/>
                <a:gd name="connsiteY3" fmla="*/ 909104 h 911597"/>
                <a:gd name="connsiteX4" fmla="*/ 5 w 840955"/>
                <a:gd name="connsiteY4" fmla="*/ 405690 h 911597"/>
                <a:gd name="connsiteX0" fmla="*/ 7 w 840957"/>
                <a:gd name="connsiteY0" fmla="*/ 405690 h 909444"/>
                <a:gd name="connsiteX1" fmla="*/ 355712 w 840957"/>
                <a:gd name="connsiteY1" fmla="*/ 1336 h 909444"/>
                <a:gd name="connsiteX2" fmla="*/ 840957 w 840957"/>
                <a:gd name="connsiteY2" fmla="*/ 542850 h 909444"/>
                <a:gd name="connsiteX3" fmla="*/ 348092 w 840957"/>
                <a:gd name="connsiteY3" fmla="*/ 909104 h 909444"/>
                <a:gd name="connsiteX4" fmla="*/ 7 w 840957"/>
                <a:gd name="connsiteY4" fmla="*/ 405690 h 909444"/>
                <a:gd name="connsiteX0" fmla="*/ 7 w 840957"/>
                <a:gd name="connsiteY0" fmla="*/ 404486 h 908240"/>
                <a:gd name="connsiteX1" fmla="*/ 355712 w 840957"/>
                <a:gd name="connsiteY1" fmla="*/ 132 h 908240"/>
                <a:gd name="connsiteX2" fmla="*/ 840957 w 840957"/>
                <a:gd name="connsiteY2" fmla="*/ 541646 h 908240"/>
                <a:gd name="connsiteX3" fmla="*/ 348092 w 840957"/>
                <a:gd name="connsiteY3" fmla="*/ 907900 h 908240"/>
                <a:gd name="connsiteX4" fmla="*/ 7 w 840957"/>
                <a:gd name="connsiteY4" fmla="*/ 404486 h 908240"/>
                <a:gd name="connsiteX0" fmla="*/ 8151 w 849101"/>
                <a:gd name="connsiteY0" fmla="*/ 404486 h 908240"/>
                <a:gd name="connsiteX1" fmla="*/ 363856 w 849101"/>
                <a:gd name="connsiteY1" fmla="*/ 132 h 908240"/>
                <a:gd name="connsiteX2" fmla="*/ 849101 w 849101"/>
                <a:gd name="connsiteY2" fmla="*/ 541646 h 908240"/>
                <a:gd name="connsiteX3" fmla="*/ 356236 w 849101"/>
                <a:gd name="connsiteY3" fmla="*/ 907900 h 908240"/>
                <a:gd name="connsiteX4" fmla="*/ 8151 w 849101"/>
                <a:gd name="connsiteY4" fmla="*/ 404486 h 908240"/>
                <a:gd name="connsiteX0" fmla="*/ 8151 w 849101"/>
                <a:gd name="connsiteY0" fmla="*/ 404486 h 910988"/>
                <a:gd name="connsiteX1" fmla="*/ 363856 w 849101"/>
                <a:gd name="connsiteY1" fmla="*/ 132 h 910988"/>
                <a:gd name="connsiteX2" fmla="*/ 849101 w 849101"/>
                <a:gd name="connsiteY2" fmla="*/ 541646 h 910988"/>
                <a:gd name="connsiteX3" fmla="*/ 356236 w 849101"/>
                <a:gd name="connsiteY3" fmla="*/ 907900 h 910988"/>
                <a:gd name="connsiteX4" fmla="*/ 8151 w 849101"/>
                <a:gd name="connsiteY4" fmla="*/ 404486 h 910988"/>
                <a:gd name="connsiteX0" fmla="*/ 347 w 841297"/>
                <a:gd name="connsiteY0" fmla="*/ 404486 h 888602"/>
                <a:gd name="connsiteX1" fmla="*/ 356052 w 841297"/>
                <a:gd name="connsiteY1" fmla="*/ 132 h 888602"/>
                <a:gd name="connsiteX2" fmla="*/ 841297 w 841297"/>
                <a:gd name="connsiteY2" fmla="*/ 541646 h 888602"/>
                <a:gd name="connsiteX3" fmla="*/ 409392 w 841297"/>
                <a:gd name="connsiteY3" fmla="*/ 885040 h 888602"/>
                <a:gd name="connsiteX4" fmla="*/ 347 w 841297"/>
                <a:gd name="connsiteY4" fmla="*/ 404486 h 888602"/>
                <a:gd name="connsiteX0" fmla="*/ 347 w 841297"/>
                <a:gd name="connsiteY0" fmla="*/ 404486 h 885085"/>
                <a:gd name="connsiteX1" fmla="*/ 356052 w 841297"/>
                <a:gd name="connsiteY1" fmla="*/ 132 h 885085"/>
                <a:gd name="connsiteX2" fmla="*/ 841297 w 841297"/>
                <a:gd name="connsiteY2" fmla="*/ 541646 h 885085"/>
                <a:gd name="connsiteX3" fmla="*/ 409392 w 841297"/>
                <a:gd name="connsiteY3" fmla="*/ 885040 h 885085"/>
                <a:gd name="connsiteX4" fmla="*/ 347 w 841297"/>
                <a:gd name="connsiteY4" fmla="*/ 404486 h 885085"/>
                <a:gd name="connsiteX0" fmla="*/ 710 w 841660"/>
                <a:gd name="connsiteY0" fmla="*/ 404354 h 884953"/>
                <a:gd name="connsiteX1" fmla="*/ 356415 w 841660"/>
                <a:gd name="connsiteY1" fmla="*/ 0 h 884953"/>
                <a:gd name="connsiteX2" fmla="*/ 841660 w 841660"/>
                <a:gd name="connsiteY2" fmla="*/ 541514 h 884953"/>
                <a:gd name="connsiteX3" fmla="*/ 409755 w 841660"/>
                <a:gd name="connsiteY3" fmla="*/ 884908 h 884953"/>
                <a:gd name="connsiteX4" fmla="*/ 710 w 841660"/>
                <a:gd name="connsiteY4" fmla="*/ 404354 h 884953"/>
                <a:gd name="connsiteX0" fmla="*/ 250 w 803100"/>
                <a:gd name="connsiteY0" fmla="*/ 404515 h 885291"/>
                <a:gd name="connsiteX1" fmla="*/ 355955 w 803100"/>
                <a:gd name="connsiteY1" fmla="*/ 161 h 885291"/>
                <a:gd name="connsiteX2" fmla="*/ 803100 w 803100"/>
                <a:gd name="connsiteY2" fmla="*/ 450235 h 885291"/>
                <a:gd name="connsiteX3" fmla="*/ 409295 w 803100"/>
                <a:gd name="connsiteY3" fmla="*/ 885069 h 885291"/>
                <a:gd name="connsiteX4" fmla="*/ 250 w 803100"/>
                <a:gd name="connsiteY4" fmla="*/ 404515 h 885291"/>
                <a:gd name="connsiteX0" fmla="*/ 1652 w 804502"/>
                <a:gd name="connsiteY0" fmla="*/ 404586 h 885362"/>
                <a:gd name="connsiteX1" fmla="*/ 357357 w 804502"/>
                <a:gd name="connsiteY1" fmla="*/ 232 h 885362"/>
                <a:gd name="connsiteX2" fmla="*/ 804502 w 804502"/>
                <a:gd name="connsiteY2" fmla="*/ 450306 h 885362"/>
                <a:gd name="connsiteX3" fmla="*/ 410697 w 804502"/>
                <a:gd name="connsiteY3" fmla="*/ 885140 h 885362"/>
                <a:gd name="connsiteX4" fmla="*/ 1652 w 804502"/>
                <a:gd name="connsiteY4" fmla="*/ 404586 h 885362"/>
                <a:gd name="connsiteX0" fmla="*/ 1652 w 804502"/>
                <a:gd name="connsiteY0" fmla="*/ 480637 h 885096"/>
                <a:gd name="connsiteX1" fmla="*/ 357357 w 804502"/>
                <a:gd name="connsiteY1" fmla="*/ 83 h 885096"/>
                <a:gd name="connsiteX2" fmla="*/ 804502 w 804502"/>
                <a:gd name="connsiteY2" fmla="*/ 450157 h 885096"/>
                <a:gd name="connsiteX3" fmla="*/ 410697 w 804502"/>
                <a:gd name="connsiteY3" fmla="*/ 884991 h 885096"/>
                <a:gd name="connsiteX4" fmla="*/ 1652 w 804502"/>
                <a:gd name="connsiteY4" fmla="*/ 480637 h 885096"/>
                <a:gd name="connsiteX0" fmla="*/ 2882 w 805732"/>
                <a:gd name="connsiteY0" fmla="*/ 481154 h 885613"/>
                <a:gd name="connsiteX1" fmla="*/ 358587 w 805732"/>
                <a:gd name="connsiteY1" fmla="*/ 600 h 885613"/>
                <a:gd name="connsiteX2" fmla="*/ 805732 w 805732"/>
                <a:gd name="connsiteY2" fmla="*/ 450674 h 885613"/>
                <a:gd name="connsiteX3" fmla="*/ 411927 w 805732"/>
                <a:gd name="connsiteY3" fmla="*/ 885508 h 885613"/>
                <a:gd name="connsiteX4" fmla="*/ 2882 w 805732"/>
                <a:gd name="connsiteY4" fmla="*/ 481154 h 885613"/>
                <a:gd name="connsiteX0" fmla="*/ 2882 w 805732"/>
                <a:gd name="connsiteY0" fmla="*/ 481154 h 885790"/>
                <a:gd name="connsiteX1" fmla="*/ 358587 w 805732"/>
                <a:gd name="connsiteY1" fmla="*/ 600 h 885790"/>
                <a:gd name="connsiteX2" fmla="*/ 805732 w 805732"/>
                <a:gd name="connsiteY2" fmla="*/ 450674 h 885790"/>
                <a:gd name="connsiteX3" fmla="*/ 411927 w 805732"/>
                <a:gd name="connsiteY3" fmla="*/ 885508 h 885790"/>
                <a:gd name="connsiteX4" fmla="*/ 2882 w 805732"/>
                <a:gd name="connsiteY4" fmla="*/ 481154 h 88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32" h="885790">
                  <a:moveTo>
                    <a:pt x="2882" y="481154"/>
                  </a:moveTo>
                  <a:cubicBezTo>
                    <a:pt x="-21248" y="249849"/>
                    <a:pt x="106855" y="14813"/>
                    <a:pt x="358587" y="600"/>
                  </a:cubicBezTo>
                  <a:cubicBezTo>
                    <a:pt x="610319" y="-13613"/>
                    <a:pt x="805732" y="227355"/>
                    <a:pt x="805732" y="450674"/>
                  </a:cubicBezTo>
                  <a:cubicBezTo>
                    <a:pt x="798112" y="704473"/>
                    <a:pt x="582332" y="894127"/>
                    <a:pt x="411927" y="885508"/>
                  </a:cubicBezTo>
                  <a:cubicBezTo>
                    <a:pt x="241522" y="876889"/>
                    <a:pt x="27012" y="712459"/>
                    <a:pt x="2882" y="481154"/>
                  </a:cubicBezTo>
                  <a:close/>
                </a:path>
              </a:pathLst>
            </a:custGeom>
            <a:solidFill>
              <a:srgbClr val="4EA72E">
                <a:lumMod val="60000"/>
                <a:lumOff val="40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9" name="Ellipse 398">
              <a:extLst>
                <a:ext uri="{FF2B5EF4-FFF2-40B4-BE49-F238E27FC236}">
                  <a16:creationId xmlns:a16="http://schemas.microsoft.com/office/drawing/2014/main" id="{0A3AA330-88B8-19D5-775E-91AD72689B2E}"/>
                </a:ext>
              </a:extLst>
            </p:cNvPr>
            <p:cNvSpPr/>
            <p:nvPr/>
          </p:nvSpPr>
          <p:spPr>
            <a:xfrm>
              <a:off x="9618382" y="1967838"/>
              <a:ext cx="462237" cy="460171"/>
            </a:xfrm>
            <a:prstGeom prst="ellipse">
              <a:avLst/>
            </a:prstGeom>
            <a:gradFill flip="none" rotWithShape="1">
              <a:gsLst>
                <a:gs pos="68000">
                  <a:srgbClr val="4E7915"/>
                </a:gs>
                <a:gs pos="1000">
                  <a:srgbClr val="F3FBF0"/>
                </a:gs>
                <a:gs pos="2000">
                  <a:srgbClr val="4EA72E">
                    <a:lumMod val="60000"/>
                    <a:lumOff val="40000"/>
                  </a:srgbClr>
                </a:gs>
                <a:gs pos="100000">
                  <a:sysClr val="window" lastClr="FFFFFF"/>
                </a:gs>
              </a:gsLst>
              <a:path path="circle">
                <a:fillToRect l="50000" t="50000" r="50000" b="50000"/>
              </a:path>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403" name="ZoneTexte 402">
            <a:extLst>
              <a:ext uri="{FF2B5EF4-FFF2-40B4-BE49-F238E27FC236}">
                <a16:creationId xmlns:a16="http://schemas.microsoft.com/office/drawing/2014/main" id="{2CEC1B98-C518-4E9D-D685-8DB5F551E31A}"/>
              </a:ext>
            </a:extLst>
          </p:cNvPr>
          <p:cNvSpPr txBox="1"/>
          <p:nvPr/>
        </p:nvSpPr>
        <p:spPr>
          <a:xfrm>
            <a:off x="2887748" y="4899190"/>
            <a:ext cx="80256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CD4+ </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07" name="ZoneTexte 406">
            <a:extLst>
              <a:ext uri="{FF2B5EF4-FFF2-40B4-BE49-F238E27FC236}">
                <a16:creationId xmlns:a16="http://schemas.microsoft.com/office/drawing/2014/main" id="{6B8B0348-457E-9982-4DFA-58F69F7CD526}"/>
              </a:ext>
            </a:extLst>
          </p:cNvPr>
          <p:cNvSpPr txBox="1"/>
          <p:nvPr/>
        </p:nvSpPr>
        <p:spPr>
          <a:xfrm>
            <a:off x="406032" y="4899190"/>
            <a:ext cx="82147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CD8+</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cxnSp>
        <p:nvCxnSpPr>
          <p:cNvPr id="409" name="Connecteur droit avec flèche 408">
            <a:extLst>
              <a:ext uri="{FF2B5EF4-FFF2-40B4-BE49-F238E27FC236}">
                <a16:creationId xmlns:a16="http://schemas.microsoft.com/office/drawing/2014/main" id="{4D6B21B9-EE81-0B56-ED6F-A8DCE1E6E297}"/>
              </a:ext>
            </a:extLst>
          </p:cNvPr>
          <p:cNvCxnSpPr>
            <a:cxnSpLocks/>
          </p:cNvCxnSpPr>
          <p:nvPr/>
        </p:nvCxnSpPr>
        <p:spPr>
          <a:xfrm>
            <a:off x="3480145" y="4667664"/>
            <a:ext cx="482529"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10" name="Connecteur droit avec flèche 409">
            <a:extLst>
              <a:ext uri="{FF2B5EF4-FFF2-40B4-BE49-F238E27FC236}">
                <a16:creationId xmlns:a16="http://schemas.microsoft.com/office/drawing/2014/main" id="{E6F84B9E-DD9B-8B61-812E-0D39F9B70B45}"/>
              </a:ext>
            </a:extLst>
          </p:cNvPr>
          <p:cNvCxnSpPr>
            <a:cxnSpLocks/>
          </p:cNvCxnSpPr>
          <p:nvPr/>
        </p:nvCxnSpPr>
        <p:spPr>
          <a:xfrm flipV="1">
            <a:off x="1063041" y="4637369"/>
            <a:ext cx="455972" cy="643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4" name="Groupe 9">
            <a:extLst>
              <a:ext uri="{FF2B5EF4-FFF2-40B4-BE49-F238E27FC236}">
                <a16:creationId xmlns:a16="http://schemas.microsoft.com/office/drawing/2014/main" id="{445DC6BE-7634-66C4-1DEC-50E75E22C279}"/>
              </a:ext>
            </a:extLst>
          </p:cNvPr>
          <p:cNvGrpSpPr/>
          <p:nvPr/>
        </p:nvGrpSpPr>
        <p:grpSpPr>
          <a:xfrm>
            <a:off x="11575287" y="44389"/>
            <a:ext cx="525242" cy="509983"/>
            <a:chOff x="4213599" y="3634223"/>
            <a:chExt cx="485297" cy="471198"/>
          </a:xfrm>
        </p:grpSpPr>
        <p:sp>
          <p:nvSpPr>
            <p:cNvPr id="5" name="Ellipse 11">
              <a:hlinkClick r:id="rId3" action="ppaction://hlinksldjump"/>
              <a:extLst>
                <a:ext uri="{FF2B5EF4-FFF2-40B4-BE49-F238E27FC236}">
                  <a16:creationId xmlns:a16="http://schemas.microsoft.com/office/drawing/2014/main" id="{D86704C2-E016-B929-1A37-54289A60B47A}"/>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C5B8D6F-6AFD-4F44-C977-2D1D3530EB1C}"/>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F4A81B25-1BC7-90D2-BBD2-AD732E076E48}"/>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BCC6B375-35AB-BD31-37BF-ED6BF36ABF8B}"/>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 name="Forme libre : forme 17">
              <a:extLst>
                <a:ext uri="{FF2B5EF4-FFF2-40B4-BE49-F238E27FC236}">
                  <a16:creationId xmlns:a16="http://schemas.microsoft.com/office/drawing/2014/main" id="{2D111658-E64C-D119-B023-3E11947962F4}"/>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2" name="Rectangle 21">
            <a:hlinkClick r:id="rId3" action="ppaction://hlinksldjump"/>
            <a:extLst>
              <a:ext uri="{FF2B5EF4-FFF2-40B4-BE49-F238E27FC236}">
                <a16:creationId xmlns:a16="http://schemas.microsoft.com/office/drawing/2014/main" id="{AC858E85-EABA-625E-C9AC-1F17B3489F93}"/>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29">
            <a:extLst>
              <a:ext uri="{FF2B5EF4-FFF2-40B4-BE49-F238E27FC236}">
                <a16:creationId xmlns:a16="http://schemas.microsoft.com/office/drawing/2014/main" id="{191C6F89-1CAA-F13F-BD83-1D96FF027D7C}"/>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Wolner L. et al., ESOT Congress 2025 (Abstract 1072)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821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9D2E4-78D8-37B6-AC24-5C7EDBAC304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FA4D3D05-A40B-FF27-2049-7D7CAD3DEAD3}"/>
              </a:ext>
            </a:extLst>
          </p:cNvPr>
          <p:cNvSpPr>
            <a:spLocks noGrp="1"/>
          </p:cNvSpPr>
          <p:nvPr>
            <p:ph type="title"/>
          </p:nvPr>
        </p:nvSpPr>
        <p:spPr>
          <a:xfrm>
            <a:off x="313544" y="214492"/>
            <a:ext cx="10969587" cy="402626"/>
          </a:xfrm>
        </p:spPr>
        <p:txBody>
          <a:bodyPr>
            <a:normAutofit fontScale="90000"/>
          </a:bodyPr>
          <a:lstStyle/>
          <a:p>
            <a:pPr algn="l" fontAlgn="b"/>
            <a:r>
              <a:rPr lang="en-US" dirty="0"/>
              <a:t>M</a:t>
            </a:r>
            <a:r>
              <a:rPr lang="en-US" sz="3200" u="none" strike="noStrike" dirty="0">
                <a:effectLst/>
              </a:rPr>
              <a:t>olecular classification system for cardiac allograft rejection positively correlates with rejection pathology severity</a:t>
            </a:r>
          </a:p>
        </p:txBody>
      </p:sp>
      <p:sp>
        <p:nvSpPr>
          <p:cNvPr id="9" name="Rectangle 8">
            <a:extLst>
              <a:ext uri="{FF2B5EF4-FFF2-40B4-BE49-F238E27FC236}">
                <a16:creationId xmlns:a16="http://schemas.microsoft.com/office/drawing/2014/main" id="{4C41921D-9E51-096D-D46B-A1C912259C52}"/>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230E44C-5A48-35BE-EBCA-CC34286BB648}"/>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B75F2F99-A2F8-BBE5-3894-618FD11A3F8F}"/>
              </a:ext>
            </a:extLst>
          </p:cNvPr>
          <p:cNvGrpSpPr/>
          <p:nvPr/>
        </p:nvGrpSpPr>
        <p:grpSpPr>
          <a:xfrm>
            <a:off x="11575287" y="44389"/>
            <a:ext cx="525242" cy="509983"/>
            <a:chOff x="4213599" y="3634223"/>
            <a:chExt cx="485297" cy="471198"/>
          </a:xfrm>
        </p:grpSpPr>
        <p:sp>
          <p:nvSpPr>
            <p:cNvPr id="4" name="Ellipse 3">
              <a:hlinkClick r:id="rId3" action="ppaction://hlinksldjump"/>
              <a:extLst>
                <a:ext uri="{FF2B5EF4-FFF2-40B4-BE49-F238E27FC236}">
                  <a16:creationId xmlns:a16="http://schemas.microsoft.com/office/drawing/2014/main" id="{83BD9306-5866-4252-D28C-802451560D8A}"/>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B7E86C46-2DCE-52DF-EC8E-0F17C2AD31F2}"/>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3D09E8A0-4FA9-DA5E-2E80-66D11F2DC4C8}"/>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E60417A-8983-AF9D-A9DE-0E3E145FAF05}"/>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1B2A2837-4AC2-4EEF-0B4A-F5D9D1936A4D}"/>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3" name="Rectangle 12">
            <a:hlinkClick r:id="rId3" action="ppaction://hlinksldjump"/>
            <a:extLst>
              <a:ext uri="{FF2B5EF4-FFF2-40B4-BE49-F238E27FC236}">
                <a16:creationId xmlns:a16="http://schemas.microsoft.com/office/drawing/2014/main" id="{19ACBE0E-5179-B92E-2CD2-8671FDFEDC94}"/>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7219FDC9-CAEB-B8E5-E2D3-7BF3D1F024B6}"/>
              </a:ext>
            </a:extLst>
          </p:cNvPr>
          <p:cNvSpPr txBox="1"/>
          <p:nvPr/>
        </p:nvSpPr>
        <p:spPr>
          <a:xfrm>
            <a:off x="190340" y="1732954"/>
            <a:ext cx="4817383" cy="2585323"/>
          </a:xfrm>
          <a:prstGeom prst="rect">
            <a:avLst/>
          </a:prstGeom>
          <a:noFill/>
        </p:spPr>
        <p:txBody>
          <a:bodyPr wrap="square">
            <a:spAutoFit/>
          </a:bodyPr>
          <a:lstStyle/>
          <a:p>
            <a:r>
              <a:rPr lang="en-US" sz="1800" b="1" kern="1200" dirty="0">
                <a:solidFill>
                  <a:schemeClr val="tx1"/>
                </a:solidFill>
                <a:effectLst/>
                <a:latin typeface="Arial" panose="020B0604020202020204" pitchFamily="34" charset="0"/>
                <a:cs typeface="Arial" panose="020B0604020202020204" pitchFamily="34" charset="0"/>
              </a:rPr>
              <a:t>Background</a:t>
            </a:r>
          </a:p>
          <a:p>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Targeted molecular profiling combined with reproducible formalin-fixed paraffin-embedded (FFPE) EMB-based technology has the potential to support cardiac rejection diagnosis</a:t>
            </a: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The aim of this study is to develop and validate targeted gene expression diagnostic models of cardiac rejection and show their association with ISHLT pathological grades</a:t>
            </a:r>
            <a:endParaRPr lang="fr-FR" sz="1400" kern="1200" dirty="0">
              <a:solidFill>
                <a:schemeClr val="tx1"/>
              </a:solidFill>
              <a:effectLst/>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8BF436BC-7981-CBE5-5A80-58FC8340AEB5}"/>
              </a:ext>
            </a:extLst>
          </p:cNvPr>
          <p:cNvSpPr txBox="1"/>
          <p:nvPr/>
        </p:nvSpPr>
        <p:spPr>
          <a:xfrm>
            <a:off x="5984214" y="1022130"/>
            <a:ext cx="6096000" cy="369332"/>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Methods</a:t>
            </a:r>
            <a:r>
              <a:rPr lang="fr-FR" dirty="0"/>
              <a:t> </a:t>
            </a:r>
          </a:p>
        </p:txBody>
      </p:sp>
      <p:sp>
        <p:nvSpPr>
          <p:cNvPr id="23" name="Rectangle : coins arrondis 22">
            <a:extLst>
              <a:ext uri="{FF2B5EF4-FFF2-40B4-BE49-F238E27FC236}">
                <a16:creationId xmlns:a16="http://schemas.microsoft.com/office/drawing/2014/main" id="{4A630569-717B-6B74-2B46-42116D16A081}"/>
              </a:ext>
            </a:extLst>
          </p:cNvPr>
          <p:cNvSpPr/>
          <p:nvPr/>
        </p:nvSpPr>
        <p:spPr>
          <a:xfrm>
            <a:off x="6101746" y="1440989"/>
            <a:ext cx="5744684" cy="554635"/>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CF28B6B3-E37F-0222-80C5-82725391CFEA}"/>
              </a:ext>
            </a:extLst>
          </p:cNvPr>
          <p:cNvSpPr txBox="1"/>
          <p:nvPr/>
        </p:nvSpPr>
        <p:spPr>
          <a:xfrm>
            <a:off x="6159532" y="1472404"/>
            <a:ext cx="5415755" cy="523220"/>
          </a:xfrm>
          <a:prstGeom prst="rect">
            <a:avLst/>
          </a:prstGeom>
          <a:noFill/>
        </p:spPr>
        <p:txBody>
          <a:bodyPr wrap="square">
            <a:spAutoFit/>
          </a:bodyPr>
          <a:lstStyle/>
          <a:p>
            <a:pPr marL="285750" indent="-285750">
              <a:buFont typeface="Arial" panose="020B0604020202020204" pitchFamily="34" charset="0"/>
              <a:buChar char="•"/>
            </a:pPr>
            <a:r>
              <a:rPr lang="en-US" sz="1400" kern="1200" dirty="0">
                <a:solidFill>
                  <a:schemeClr val="tx1"/>
                </a:solidFill>
                <a:effectLst/>
                <a:latin typeface="Arial" panose="020B0604020202020204" pitchFamily="34" charset="0"/>
                <a:cs typeface="Arial" panose="020B0604020202020204" pitchFamily="34" charset="0"/>
              </a:rPr>
              <a:t>Multicenter cohort of 591 FFPE-EMBs collected from four international centers between 2011 and 2021</a:t>
            </a:r>
          </a:p>
        </p:txBody>
      </p:sp>
      <p:sp>
        <p:nvSpPr>
          <p:cNvPr id="26" name="Rectangle : coins arrondis 25">
            <a:extLst>
              <a:ext uri="{FF2B5EF4-FFF2-40B4-BE49-F238E27FC236}">
                <a16:creationId xmlns:a16="http://schemas.microsoft.com/office/drawing/2014/main" id="{5839192B-73B8-91B2-5175-CA5CC8221178}"/>
              </a:ext>
            </a:extLst>
          </p:cNvPr>
          <p:cNvSpPr/>
          <p:nvPr/>
        </p:nvSpPr>
        <p:spPr>
          <a:xfrm>
            <a:off x="6096000" y="4508194"/>
            <a:ext cx="5786231" cy="926259"/>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7847A5A0-5A23-8986-4B10-2EAA1FB0D4E0}"/>
              </a:ext>
            </a:extLst>
          </p:cNvPr>
          <p:cNvSpPr/>
          <p:nvPr/>
        </p:nvSpPr>
        <p:spPr>
          <a:xfrm>
            <a:off x="6082892" y="2246387"/>
            <a:ext cx="5786231" cy="1140282"/>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 coins arrondis 27">
            <a:extLst>
              <a:ext uri="{FF2B5EF4-FFF2-40B4-BE49-F238E27FC236}">
                <a16:creationId xmlns:a16="http://schemas.microsoft.com/office/drawing/2014/main" id="{95F98A5A-F492-E031-C2AF-1D0B2C9E91F3}"/>
              </a:ext>
            </a:extLst>
          </p:cNvPr>
          <p:cNvSpPr/>
          <p:nvPr/>
        </p:nvSpPr>
        <p:spPr>
          <a:xfrm>
            <a:off x="6060198" y="3655125"/>
            <a:ext cx="5786231" cy="586469"/>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119B5287-E295-EC8D-C96B-F878420CD851}"/>
              </a:ext>
            </a:extLst>
          </p:cNvPr>
          <p:cNvSpPr txBox="1"/>
          <p:nvPr/>
        </p:nvSpPr>
        <p:spPr>
          <a:xfrm>
            <a:off x="6080571" y="2039299"/>
            <a:ext cx="5732654"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Biopsies were graded according to the ISHLT working formulations, including: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188</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AMR cases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289</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ACR cases</a:t>
            </a:r>
            <a:endParaRPr lang="en-US"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114</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non-rejection cases</a:t>
            </a:r>
          </a:p>
        </p:txBody>
      </p:sp>
      <p:sp>
        <p:nvSpPr>
          <p:cNvPr id="36" name="ZoneTexte 35">
            <a:extLst>
              <a:ext uri="{FF2B5EF4-FFF2-40B4-BE49-F238E27FC236}">
                <a16:creationId xmlns:a16="http://schemas.microsoft.com/office/drawing/2014/main" id="{E3A0A223-5B90-916B-5342-D7864C53C975}"/>
              </a:ext>
            </a:extLst>
          </p:cNvPr>
          <p:cNvSpPr txBox="1"/>
          <p:nvPr/>
        </p:nvSpPr>
        <p:spPr>
          <a:xfrm>
            <a:off x="6083736" y="3686857"/>
            <a:ext cx="5491551" cy="52322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Tissue gene expression analyzed on FFPE-EMB using the Banff Human Organ Transplant gene set</a:t>
            </a:r>
          </a:p>
        </p:txBody>
      </p:sp>
      <p:sp>
        <p:nvSpPr>
          <p:cNvPr id="40" name="ZoneTexte 39">
            <a:extLst>
              <a:ext uri="{FF2B5EF4-FFF2-40B4-BE49-F238E27FC236}">
                <a16:creationId xmlns:a16="http://schemas.microsoft.com/office/drawing/2014/main" id="{84D3DDAF-C02E-9C66-6AC2-1EE9A91E9C71}"/>
              </a:ext>
            </a:extLst>
          </p:cNvPr>
          <p:cNvSpPr txBox="1"/>
          <p:nvPr/>
        </p:nvSpPr>
        <p:spPr>
          <a:xfrm>
            <a:off x="6104875" y="4491169"/>
            <a:ext cx="5737621" cy="954107"/>
          </a:xfrm>
          <a:prstGeom prst="rect">
            <a:avLst/>
          </a:prstGeom>
          <a:noFill/>
        </p:spPr>
        <p:txBody>
          <a:bodyPr wrap="square">
            <a:spAutoFit/>
          </a:bodyPr>
          <a:lstStyle/>
          <a:p>
            <a:pPr marL="285750" indent="-285750" algn="just">
              <a:buFont typeface="Arial" panose="020B0604020202020204" pitchFamily="34" charset="0"/>
              <a:buChar char="•"/>
              <a:defRPr/>
            </a:pPr>
            <a:r>
              <a:rPr lang="en-US" sz="1400" dirty="0">
                <a:solidFill>
                  <a:srgbClr val="140032"/>
                </a:solidFill>
                <a:latin typeface="Arial" panose="020B0604020202020204" pitchFamily="34" charset="0"/>
                <a:cs typeface="Arial" panose="020B0604020202020204" pitchFamily="34" charset="0"/>
              </a:rPr>
              <a:t>Molecular classifiers for AMR and ACR were built using a supervised mode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Association between molecular scores and pathology severity of rejection were analyzed in both derivation and validation set</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4" name="ZoneTexte 43">
            <a:extLst>
              <a:ext uri="{FF2B5EF4-FFF2-40B4-BE49-F238E27FC236}">
                <a16:creationId xmlns:a16="http://schemas.microsoft.com/office/drawing/2014/main" id="{F80D305A-D509-4D4C-6767-60798B3FF17D}"/>
              </a:ext>
            </a:extLst>
          </p:cNvPr>
          <p:cNvSpPr txBox="1"/>
          <p:nvPr/>
        </p:nvSpPr>
        <p:spPr>
          <a:xfrm>
            <a:off x="8582264" y="2792478"/>
            <a:ext cx="3195288" cy="523220"/>
          </a:xfrm>
          <a:prstGeom prst="rect">
            <a:avLst/>
          </a:prstGeom>
          <a:noFill/>
        </p:spPr>
        <p:txBody>
          <a:bodyPr wrap="square">
            <a:spAutoFit/>
          </a:bodyPr>
          <a:lstStyle/>
          <a:p>
            <a:r>
              <a:rPr lang="en-US" sz="1400" dirty="0">
                <a:solidFill>
                  <a:srgbClr val="140032"/>
                </a:solidFill>
                <a:latin typeface="Arial" panose="020B0604020202020204" pitchFamily="34" charset="0"/>
                <a:cs typeface="Arial" panose="020B0604020202020204" pitchFamily="34" charset="0"/>
              </a:rPr>
              <a:t>R</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andomly</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split in a derivation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n=475</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a validation cohort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n=116</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lang="fr-FR" dirty="0"/>
          </a:p>
        </p:txBody>
      </p:sp>
      <p:sp>
        <p:nvSpPr>
          <p:cNvPr id="46" name="Parenthèse fermante 45">
            <a:extLst>
              <a:ext uri="{FF2B5EF4-FFF2-40B4-BE49-F238E27FC236}">
                <a16:creationId xmlns:a16="http://schemas.microsoft.com/office/drawing/2014/main" id="{EFD4D7FF-760C-6C5E-3E18-77472B2F79B4}"/>
              </a:ext>
            </a:extLst>
          </p:cNvPr>
          <p:cNvSpPr/>
          <p:nvPr/>
        </p:nvSpPr>
        <p:spPr>
          <a:xfrm>
            <a:off x="8388096" y="2774710"/>
            <a:ext cx="158496" cy="559120"/>
          </a:xfrm>
          <a:prstGeom prst="rightBracket">
            <a:avLst>
              <a:gd name="adj" fmla="val 19871"/>
            </a:avLst>
          </a:prstGeom>
          <a:ln w="38100">
            <a:solidFill>
              <a:srgbClr val="11398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47" name="Connecteur droit 46">
            <a:extLst>
              <a:ext uri="{FF2B5EF4-FFF2-40B4-BE49-F238E27FC236}">
                <a16:creationId xmlns:a16="http://schemas.microsoft.com/office/drawing/2014/main" id="{F09AFEAF-E46E-8399-D775-49CC5F7152B0}"/>
              </a:ext>
            </a:extLst>
          </p:cNvPr>
          <p:cNvCxnSpPr>
            <a:cxnSpLocks/>
          </p:cNvCxnSpPr>
          <p:nvPr/>
        </p:nvCxnSpPr>
        <p:spPr>
          <a:xfrm>
            <a:off x="8975741" y="1995624"/>
            <a:ext cx="0" cy="26472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620E5AB5-00E4-21E4-5CA4-0C22C1BCE5E0}"/>
              </a:ext>
            </a:extLst>
          </p:cNvPr>
          <p:cNvCxnSpPr>
            <a:cxnSpLocks/>
          </p:cNvCxnSpPr>
          <p:nvPr/>
        </p:nvCxnSpPr>
        <p:spPr>
          <a:xfrm>
            <a:off x="8965978" y="3386669"/>
            <a:ext cx="0" cy="26472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1EC94423-82ED-0BA0-4E59-7C00F7FF785D}"/>
              </a:ext>
            </a:extLst>
          </p:cNvPr>
          <p:cNvCxnSpPr>
            <a:cxnSpLocks/>
          </p:cNvCxnSpPr>
          <p:nvPr/>
        </p:nvCxnSpPr>
        <p:spPr>
          <a:xfrm>
            <a:off x="8975741" y="4241594"/>
            <a:ext cx="0" cy="26472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07B7A46-C511-3259-06DF-C766CAF74D6F}"/>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29">
            <a:extLst>
              <a:ext uri="{FF2B5EF4-FFF2-40B4-BE49-F238E27FC236}">
                <a16:creationId xmlns:a16="http://schemas.microsoft.com/office/drawing/2014/main" id="{F0EBA99D-8CB9-05F0-198C-7FAE99B350AC}"/>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Giarraputo A. et al., ESOT Congress 2025 (Abstract 1643)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30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C5AE1-026E-4C23-20CE-05CC7D8EDBD2}"/>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CC4403A9-025C-681F-A873-6CE66F708CB0}"/>
              </a:ext>
            </a:extLst>
          </p:cNvPr>
          <p:cNvPicPr>
            <a:picLocks noChangeAspect="1"/>
          </p:cNvPicPr>
          <p:nvPr/>
        </p:nvPicPr>
        <p:blipFill>
          <a:blip r:embed="rId3"/>
          <a:stretch>
            <a:fillRect/>
          </a:stretch>
        </p:blipFill>
        <p:spPr>
          <a:xfrm>
            <a:off x="6265385" y="744698"/>
            <a:ext cx="5354912" cy="3454232"/>
          </a:xfrm>
          <a:prstGeom prst="rect">
            <a:avLst/>
          </a:prstGeom>
        </p:spPr>
      </p:pic>
      <p:sp>
        <p:nvSpPr>
          <p:cNvPr id="8" name="Title 2">
            <a:extLst>
              <a:ext uri="{FF2B5EF4-FFF2-40B4-BE49-F238E27FC236}">
                <a16:creationId xmlns:a16="http://schemas.microsoft.com/office/drawing/2014/main" id="{B5F44B86-A2BF-D25C-AF51-20D402932632}"/>
              </a:ext>
            </a:extLst>
          </p:cNvPr>
          <p:cNvSpPr>
            <a:spLocks noGrp="1"/>
          </p:cNvSpPr>
          <p:nvPr>
            <p:ph type="title"/>
          </p:nvPr>
        </p:nvSpPr>
        <p:spPr>
          <a:xfrm>
            <a:off x="313544" y="214492"/>
            <a:ext cx="10969587" cy="402626"/>
          </a:xfrm>
        </p:spPr>
        <p:txBody>
          <a:bodyPr>
            <a:normAutofit fontScale="90000"/>
          </a:bodyPr>
          <a:lstStyle/>
          <a:p>
            <a:pPr algn="l" fontAlgn="b"/>
            <a:r>
              <a:rPr lang="en-US" dirty="0"/>
              <a:t>M</a:t>
            </a:r>
            <a:r>
              <a:rPr lang="en-US" sz="3200" u="none" strike="noStrike" dirty="0">
                <a:effectLst/>
              </a:rPr>
              <a:t>olecular classification system for cardiac allograft rejection positively correlates with rejection pathology severity</a:t>
            </a:r>
          </a:p>
        </p:txBody>
      </p:sp>
      <p:sp>
        <p:nvSpPr>
          <p:cNvPr id="9" name="Rectangle 8">
            <a:extLst>
              <a:ext uri="{FF2B5EF4-FFF2-40B4-BE49-F238E27FC236}">
                <a16:creationId xmlns:a16="http://schemas.microsoft.com/office/drawing/2014/main" id="{A1766823-1B16-4CA5-2DE6-5D6FF62BFB08}"/>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C7661EC-5363-8856-2571-E083DEB12D2F}"/>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CA715D5B-B3F0-F627-9A40-6233C77B8EC7}"/>
              </a:ext>
            </a:extLst>
          </p:cNvPr>
          <p:cNvGrpSpPr/>
          <p:nvPr/>
        </p:nvGrpSpPr>
        <p:grpSpPr>
          <a:xfrm>
            <a:off x="11575287" y="44389"/>
            <a:ext cx="525242" cy="509983"/>
            <a:chOff x="4213599" y="3634223"/>
            <a:chExt cx="485297" cy="471198"/>
          </a:xfrm>
        </p:grpSpPr>
        <p:sp>
          <p:nvSpPr>
            <p:cNvPr id="4" name="Ellipse 3">
              <a:hlinkClick r:id="rId4" action="ppaction://hlinksldjump"/>
              <a:extLst>
                <a:ext uri="{FF2B5EF4-FFF2-40B4-BE49-F238E27FC236}">
                  <a16:creationId xmlns:a16="http://schemas.microsoft.com/office/drawing/2014/main" id="{3E789217-EB30-B667-4EEA-0958CF0EEA1B}"/>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05914447-BDEC-53E3-AB37-846C861BFE92}"/>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027A0296-0450-24D0-450A-1D2C37E1A87E}"/>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4532773-B8C3-1547-D50A-FBF421AE2C6E}"/>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78A54675-053C-2816-C1F4-06B6F9DCF36A}"/>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3" name="Rectangle 12">
            <a:hlinkClick r:id="rId4" action="ppaction://hlinksldjump"/>
            <a:extLst>
              <a:ext uri="{FF2B5EF4-FFF2-40B4-BE49-F238E27FC236}">
                <a16:creationId xmlns:a16="http://schemas.microsoft.com/office/drawing/2014/main" id="{D4DAEA01-76EE-A262-2DB1-9F526573CA8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5C6C803-8D5B-AB1E-F073-4005CF37F378}"/>
              </a:ext>
            </a:extLst>
          </p:cNvPr>
          <p:cNvSpPr txBox="1"/>
          <p:nvPr/>
        </p:nvSpPr>
        <p:spPr>
          <a:xfrm>
            <a:off x="313544" y="983151"/>
            <a:ext cx="5699034" cy="5978560"/>
          </a:xfrm>
          <a:prstGeom prst="rect">
            <a:avLst/>
          </a:prstGeom>
          <a:noFill/>
        </p:spPr>
        <p:txBody>
          <a:bodyPr wrap="square">
            <a:spAutoFit/>
          </a:bodyPr>
          <a:lstStyle/>
          <a:p>
            <a:r>
              <a:rPr lang="en-US" b="1" kern="1200" dirty="0">
                <a:solidFill>
                  <a:schemeClr val="tx1"/>
                </a:solidFill>
                <a:effectLst/>
                <a:latin typeface="Arial" panose="020B0604020202020204" pitchFamily="34" charset="0"/>
                <a:cs typeface="Arial" panose="020B0604020202020204" pitchFamily="34" charset="0"/>
              </a:rPr>
              <a:t>Results</a:t>
            </a:r>
            <a:endParaRPr lang="en-US" sz="1400" b="1" dirty="0">
              <a:latin typeface="Arial" panose="020B0604020202020204" pitchFamily="34" charset="0"/>
              <a:cs typeface="Arial" panose="020B0604020202020204" pitchFamily="34" charset="0"/>
            </a:endParaRPr>
          </a:p>
          <a:p>
            <a:endParaRPr lang="en-US" sz="1050" b="1"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algn="just"/>
            <a:endParaRPr lang="en-US" sz="1400" kern="1200" dirty="0">
              <a:solidFill>
                <a:schemeClr val="tx1"/>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algn="just"/>
            <a:r>
              <a:rPr lang="en-US" sz="1400" kern="1200" dirty="0">
                <a:solidFill>
                  <a:schemeClr val="tx1"/>
                </a:solidFill>
                <a:effectLst/>
                <a:latin typeface="Arial" panose="020B0604020202020204" pitchFamily="34" charset="0"/>
                <a:cs typeface="Arial" panose="020B0604020202020204" pitchFamily="34" charset="0"/>
              </a:rPr>
              <a:t>AMR and ACR molecular scores strongly associated with the pathology assessment of severity of rejection according to AMR and ACR international working formulations, respectively (derivation set: ACR: p for trend = 1.017x</a:t>
            </a:r>
            <a:r>
              <a:rPr lang="fr-FR" sz="1400" dirty="0">
                <a:latin typeface="Arial" panose="020B0604020202020204" pitchFamily="34" charset="0"/>
                <a:cs typeface="Arial" panose="020B0604020202020204" pitchFamily="34" charset="0"/>
              </a:rPr>
              <a:t>10⁻</a:t>
            </a:r>
            <a:r>
              <a:rPr lang="fr-FR" sz="1400" baseline="30000" dirty="0">
                <a:latin typeface="Arial" panose="020B0604020202020204" pitchFamily="34" charset="0"/>
                <a:cs typeface="Arial" panose="020B0604020202020204" pitchFamily="34" charset="0"/>
              </a:rPr>
              <a:t>46</a:t>
            </a:r>
            <a:r>
              <a:rPr lang="en-US" sz="1400" kern="1200" dirty="0">
                <a:solidFill>
                  <a:schemeClr val="tx1"/>
                </a:solidFill>
                <a:effectLst/>
                <a:latin typeface="Arial" panose="020B0604020202020204" pitchFamily="34" charset="0"/>
                <a:cs typeface="Arial" panose="020B0604020202020204" pitchFamily="34" charset="0"/>
              </a:rPr>
              <a:t>, AMR: p for trend = 2.911x</a:t>
            </a:r>
            <a:r>
              <a:rPr lang="fr-FR" sz="1400" dirty="0">
                <a:latin typeface="Arial" panose="020B0604020202020204" pitchFamily="34" charset="0"/>
                <a:cs typeface="Arial" panose="020B0604020202020204" pitchFamily="34" charset="0"/>
              </a:rPr>
              <a:t>10⁻</a:t>
            </a:r>
            <a:r>
              <a:rPr lang="fr-FR" sz="1400" baseline="30000" dirty="0">
                <a:latin typeface="Arial" panose="020B0604020202020204" pitchFamily="34" charset="0"/>
                <a:cs typeface="Arial" panose="020B0604020202020204" pitchFamily="34" charset="0"/>
              </a:rPr>
              <a:t>52</a:t>
            </a:r>
            <a:r>
              <a:rPr lang="en-US" sz="1400" kern="1200" dirty="0">
                <a:solidFill>
                  <a:schemeClr val="tx1"/>
                </a:solidFill>
                <a:effectLst/>
                <a:latin typeface="Arial" panose="020B0604020202020204" pitchFamily="34" charset="0"/>
                <a:cs typeface="Arial" panose="020B0604020202020204" pitchFamily="34" charset="0"/>
              </a:rPr>
              <a:t>; validation set: ACR: p for trend = </a:t>
            </a:r>
            <a:r>
              <a:rPr lang="en-US" sz="1400" dirty="0">
                <a:latin typeface="Arial" panose="020B0604020202020204" pitchFamily="34" charset="0"/>
                <a:cs typeface="Arial" panose="020B0604020202020204" pitchFamily="34" charset="0"/>
              </a:rPr>
              <a:t>1.827x</a:t>
            </a:r>
            <a:r>
              <a:rPr lang="fr-FR" sz="1400" dirty="0">
                <a:latin typeface="Arial" panose="020B0604020202020204" pitchFamily="34" charset="0"/>
                <a:cs typeface="Arial" panose="020B0604020202020204" pitchFamily="34" charset="0"/>
              </a:rPr>
              <a:t>10⁻</a:t>
            </a:r>
            <a:r>
              <a:rPr lang="fr-FR" sz="1400" baseline="30000" dirty="0">
                <a:latin typeface="Arial" panose="020B0604020202020204" pitchFamily="34" charset="0"/>
                <a:cs typeface="Arial" panose="020B0604020202020204" pitchFamily="34" charset="0"/>
              </a:rPr>
              <a:t>13</a:t>
            </a:r>
            <a:r>
              <a:rPr lang="en-US" sz="1400" kern="1200" dirty="0">
                <a:solidFill>
                  <a:schemeClr val="tx1"/>
                </a:solidFill>
                <a:effectLst/>
                <a:latin typeface="Arial" panose="020B0604020202020204" pitchFamily="34" charset="0"/>
                <a:cs typeface="Arial" panose="020B0604020202020204" pitchFamily="34" charset="0"/>
              </a:rPr>
              <a:t>, AMR: p for trend = 5.174x</a:t>
            </a:r>
            <a:r>
              <a:rPr lang="fr-FR" sz="1400" dirty="0">
                <a:latin typeface="Arial" panose="020B0604020202020204" pitchFamily="34" charset="0"/>
                <a:cs typeface="Arial" panose="020B0604020202020204" pitchFamily="34" charset="0"/>
              </a:rPr>
              <a:t>10⁻</a:t>
            </a:r>
            <a:r>
              <a:rPr lang="fr-FR" sz="1400" baseline="30000" dirty="0">
                <a:latin typeface="Arial" panose="020B0604020202020204" pitchFamily="34" charset="0"/>
                <a:cs typeface="Arial" panose="020B0604020202020204" pitchFamily="34" charset="0"/>
              </a:rPr>
              <a:t>10</a:t>
            </a:r>
            <a:r>
              <a:rPr lang="en-US" sz="1400" kern="1200" dirty="0">
                <a:solidFill>
                  <a:schemeClr val="tx1"/>
                </a:solidFill>
                <a:effectLst/>
                <a:latin typeface="Arial" panose="020B0604020202020204" pitchFamily="34" charset="0"/>
                <a:cs typeface="Arial" panose="020B0604020202020204" pitchFamily="34" charset="0"/>
              </a:rPr>
              <a:t>, (</a:t>
            </a:r>
            <a:r>
              <a:rPr lang="en-US" sz="1400" b="1" kern="1200" dirty="0">
                <a:solidFill>
                  <a:schemeClr val="tx1"/>
                </a:solidFill>
                <a:effectLst/>
                <a:latin typeface="Arial" panose="020B0604020202020204" pitchFamily="34" charset="0"/>
                <a:cs typeface="Arial" panose="020B0604020202020204" pitchFamily="34" charset="0"/>
              </a:rPr>
              <a:t>Figure)</a:t>
            </a:r>
          </a:p>
          <a:p>
            <a:pPr marL="285750" indent="-285750" algn="just">
              <a:buFont typeface="Arial" panose="020B0604020202020204" pitchFamily="34" charset="0"/>
              <a:buChar char="•"/>
            </a:pPr>
            <a:endParaRPr lang="en-US" sz="1400" b="1" dirty="0">
              <a:latin typeface="Arial" panose="020B060402020202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id="{78C4BC28-E52D-3B6F-DF2A-9171B2EF6D24}"/>
              </a:ext>
            </a:extLst>
          </p:cNvPr>
          <p:cNvSpPr txBox="1"/>
          <p:nvPr/>
        </p:nvSpPr>
        <p:spPr>
          <a:xfrm>
            <a:off x="6096000" y="4728307"/>
            <a:ext cx="5524297" cy="1384995"/>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Conclusions</a:t>
            </a:r>
            <a:endParaRPr lang="en-US" sz="1400" b="1"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Tissue-based molecular diagnostic system developed closely aligned with histological grading of cardiac allograft rejection, enhancing diagnostic precision, and offering a reliable companion tool for routine practice</a:t>
            </a:r>
            <a:endParaRPr lang="fr-FR" sz="1400" dirty="0">
              <a:latin typeface="Arial" panose="020B0604020202020204" pitchFamily="34" charset="0"/>
              <a:cs typeface="Arial" panose="020B0604020202020204" pitchFamily="34" charset="0"/>
            </a:endParaRPr>
          </a:p>
        </p:txBody>
      </p:sp>
      <p:graphicFrame>
        <p:nvGraphicFramePr>
          <p:cNvPr id="24" name="Table 2">
            <a:extLst>
              <a:ext uri="{FF2B5EF4-FFF2-40B4-BE49-F238E27FC236}">
                <a16:creationId xmlns:a16="http://schemas.microsoft.com/office/drawing/2014/main" id="{F6EE29FA-C832-FA97-48C4-56A441CBA64C}"/>
              </a:ext>
            </a:extLst>
          </p:cNvPr>
          <p:cNvGraphicFramePr>
            <a:graphicFrameLocks noGrp="1"/>
          </p:cNvGraphicFramePr>
          <p:nvPr/>
        </p:nvGraphicFramePr>
        <p:xfrm>
          <a:off x="423526" y="1279917"/>
          <a:ext cx="5191182" cy="1897854"/>
        </p:xfrm>
        <a:graphic>
          <a:graphicData uri="http://schemas.openxmlformats.org/drawingml/2006/table">
            <a:tbl>
              <a:tblPr firstRow="1" bandRow="1"/>
              <a:tblGrid>
                <a:gridCol w="1470930">
                  <a:extLst>
                    <a:ext uri="{9D8B030D-6E8A-4147-A177-3AD203B41FA5}">
                      <a16:colId xmlns:a16="http://schemas.microsoft.com/office/drawing/2014/main" val="20000"/>
                    </a:ext>
                  </a:extLst>
                </a:gridCol>
                <a:gridCol w="1316396">
                  <a:extLst>
                    <a:ext uri="{9D8B030D-6E8A-4147-A177-3AD203B41FA5}">
                      <a16:colId xmlns:a16="http://schemas.microsoft.com/office/drawing/2014/main" val="20001"/>
                    </a:ext>
                  </a:extLst>
                </a:gridCol>
                <a:gridCol w="1201929">
                  <a:extLst>
                    <a:ext uri="{9D8B030D-6E8A-4147-A177-3AD203B41FA5}">
                      <a16:colId xmlns:a16="http://schemas.microsoft.com/office/drawing/2014/main" val="20002"/>
                    </a:ext>
                  </a:extLst>
                </a:gridCol>
                <a:gridCol w="1201927">
                  <a:extLst>
                    <a:ext uri="{9D8B030D-6E8A-4147-A177-3AD203B41FA5}">
                      <a16:colId xmlns:a16="http://schemas.microsoft.com/office/drawing/2014/main" val="20003"/>
                    </a:ext>
                  </a:extLst>
                </a:gridCol>
              </a:tblGrid>
              <a:tr h="26472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defRPr sz="1200" b="1">
                          <a:solidFill>
                            <a:srgbClr val="FFFFFF"/>
                          </a:solidFill>
                        </a:defRPr>
                      </a:pPr>
                      <a:endParaRPr sz="1200" dirty="0">
                        <a:latin typeface="Arial" panose="020B0604020202020204" pitchFamily="34" charset="0"/>
                        <a:cs typeface="Arial" panose="020B0604020202020204" pitchFamily="34" charset="0"/>
                      </a:endParaRP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defRPr sz="1200" b="1">
                          <a:solidFill>
                            <a:srgbClr val="FFFFFF"/>
                          </a:solidFill>
                        </a:defRPr>
                      </a:pPr>
                      <a:r>
                        <a:rPr sz="1200">
                          <a:latin typeface="Arial" panose="020B0604020202020204" pitchFamily="34" charset="0"/>
                          <a:cs typeface="Arial" panose="020B0604020202020204" pitchFamily="34" charset="0"/>
                        </a:rPr>
                        <a:t>Subcategory</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defRPr sz="1200" b="1">
                          <a:solidFill>
                            <a:srgbClr val="FFFFFF"/>
                          </a:solidFill>
                        </a:defRPr>
                      </a:pPr>
                      <a:r>
                        <a:rPr sz="1200" dirty="0">
                          <a:latin typeface="Arial" panose="020B0604020202020204" pitchFamily="34" charset="0"/>
                          <a:cs typeface="Arial" panose="020B0604020202020204" pitchFamily="34" charset="0"/>
                        </a:rPr>
                        <a:t>Derivation Set</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defRPr sz="1200" b="1">
                          <a:solidFill>
                            <a:srgbClr val="FFFFFF"/>
                          </a:solidFill>
                        </a:defRPr>
                      </a:pPr>
                      <a:r>
                        <a:rPr sz="1200" dirty="0">
                          <a:latin typeface="Arial" panose="020B0604020202020204" pitchFamily="34" charset="0"/>
                          <a:cs typeface="Arial" panose="020B0604020202020204" pitchFamily="34" charset="0"/>
                        </a:rPr>
                        <a:t>Validation Set</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26472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AMR</a:t>
                      </a:r>
                    </a:p>
                  </a:txBody>
                  <a:tcPr marL="88241" marR="88241" marT="44121" marB="4412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pAMR1H+</a:t>
                      </a:r>
                    </a:p>
                  </a:txBody>
                  <a:tcPr marL="88241" marR="88241" marT="44121" marB="4412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46</a:t>
                      </a:r>
                    </a:p>
                  </a:txBody>
                  <a:tcPr marL="88241" marR="88241" marT="44121" marB="4412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12</a:t>
                      </a:r>
                    </a:p>
                  </a:txBody>
                  <a:tcPr marL="88241" marR="88241" marT="44121" marB="4412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6472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AMR</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dirty="0">
                          <a:latin typeface="Arial" panose="020B0604020202020204" pitchFamily="34" charset="0"/>
                          <a:cs typeface="Arial" panose="020B0604020202020204" pitchFamily="34" charset="0"/>
                        </a:rPr>
                        <a:t>pAMR1I+</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36</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15</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6472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AMR</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pAMR2-3</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69</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10</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6472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ACR</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ACR 1R</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143</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31</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6472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ACR</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dirty="0">
                          <a:latin typeface="Arial" panose="020B0604020202020204" pitchFamily="34" charset="0"/>
                          <a:cs typeface="Arial" panose="020B0604020202020204" pitchFamily="34" charset="0"/>
                        </a:rPr>
                        <a:t>ACR 2-3R</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89</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26</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6472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dirty="0">
                          <a:latin typeface="Arial" panose="020B0604020202020204" pitchFamily="34" charset="0"/>
                          <a:cs typeface="Arial" panose="020B0604020202020204" pitchFamily="34" charset="0"/>
                        </a:rPr>
                        <a:t>Non-rejection</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defRPr sz="1200"/>
                      </a:pPr>
                      <a:endParaRPr sz="1200">
                        <a:latin typeface="Arial" panose="020B0604020202020204" pitchFamily="34" charset="0"/>
                        <a:cs typeface="Arial" panose="020B0604020202020204" pitchFamily="34" charset="0"/>
                      </a:endParaRP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a:latin typeface="Arial" panose="020B0604020202020204" pitchFamily="34" charset="0"/>
                          <a:cs typeface="Arial" panose="020B0604020202020204" pitchFamily="34" charset="0"/>
                        </a:rPr>
                        <a:t>92</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sz="1200" dirty="0">
                          <a:latin typeface="Arial" panose="020B0604020202020204" pitchFamily="34" charset="0"/>
                          <a:cs typeface="Arial" panose="020B0604020202020204" pitchFamily="34" charset="0"/>
                        </a:rPr>
                        <a:t>22</a:t>
                      </a:r>
                    </a:p>
                  </a:txBody>
                  <a:tcPr marL="88241" marR="88241" marT="44121" marB="441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bl>
          </a:graphicData>
        </a:graphic>
      </p:graphicFrame>
      <p:sp>
        <p:nvSpPr>
          <p:cNvPr id="35" name="ZoneTexte 34">
            <a:extLst>
              <a:ext uri="{FF2B5EF4-FFF2-40B4-BE49-F238E27FC236}">
                <a16:creationId xmlns:a16="http://schemas.microsoft.com/office/drawing/2014/main" id="{959072CC-21A5-5F7F-D5BA-4DE7049BFDC6}"/>
              </a:ext>
            </a:extLst>
          </p:cNvPr>
          <p:cNvSpPr txBox="1"/>
          <p:nvPr/>
        </p:nvSpPr>
        <p:spPr>
          <a:xfrm>
            <a:off x="6096000" y="4127160"/>
            <a:ext cx="5699035" cy="52322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Molecular AMR score was not associated with ACR severity; neither was the ACR molecular score with AMR severity</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aphicFrame>
        <p:nvGraphicFramePr>
          <p:cNvPr id="37" name="Table 2">
            <a:extLst>
              <a:ext uri="{FF2B5EF4-FFF2-40B4-BE49-F238E27FC236}">
                <a16:creationId xmlns:a16="http://schemas.microsoft.com/office/drawing/2014/main" id="{4943DF2D-C328-1801-D546-A3B1FDA9E4E9}"/>
              </a:ext>
            </a:extLst>
          </p:cNvPr>
          <p:cNvGraphicFramePr>
            <a:graphicFrameLocks noGrp="1"/>
          </p:cNvGraphicFramePr>
          <p:nvPr/>
        </p:nvGraphicFramePr>
        <p:xfrm>
          <a:off x="1418265" y="3238810"/>
          <a:ext cx="3302000" cy="1920240"/>
        </p:xfrm>
        <a:graphic>
          <a:graphicData uri="http://schemas.openxmlformats.org/drawingml/2006/table">
            <a:tbl>
              <a:tblPr firstRow="1" bandRow="1"/>
              <a:tblGrid>
                <a:gridCol w="967025">
                  <a:extLst>
                    <a:ext uri="{9D8B030D-6E8A-4147-A177-3AD203B41FA5}">
                      <a16:colId xmlns:a16="http://schemas.microsoft.com/office/drawing/2014/main" val="20000"/>
                    </a:ext>
                  </a:extLst>
                </a:gridCol>
                <a:gridCol w="1062874">
                  <a:extLst>
                    <a:ext uri="{9D8B030D-6E8A-4147-A177-3AD203B41FA5}">
                      <a16:colId xmlns:a16="http://schemas.microsoft.com/office/drawing/2014/main" val="20001"/>
                    </a:ext>
                  </a:extLst>
                </a:gridCol>
                <a:gridCol w="691844">
                  <a:extLst>
                    <a:ext uri="{9D8B030D-6E8A-4147-A177-3AD203B41FA5}">
                      <a16:colId xmlns:a16="http://schemas.microsoft.com/office/drawing/2014/main" val="20002"/>
                    </a:ext>
                  </a:extLst>
                </a:gridCol>
                <a:gridCol w="580257">
                  <a:extLst>
                    <a:ext uri="{9D8B030D-6E8A-4147-A177-3AD203B41FA5}">
                      <a16:colId xmlns:a16="http://schemas.microsoft.com/office/drawing/2014/main" val="20003"/>
                    </a:ext>
                  </a:extLst>
                </a:gridCol>
              </a:tblGrid>
              <a:tr h="2644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sz="1200" b="1">
                          <a:solidFill>
                            <a:srgbClr val="FFFFFF"/>
                          </a:solidFill>
                        </a:defRPr>
                      </a:pPr>
                      <a:r>
                        <a:rPr dirty="0"/>
                        <a:t>Score Type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sz="1200" b="1">
                          <a:solidFill>
                            <a:srgbClr val="FFFFFF"/>
                          </a:solidFill>
                        </a:defRPr>
                      </a:pPr>
                      <a:r>
                        <a:rPr dirty="0"/>
                        <a:t>Group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sz="1200" b="1">
                          <a:solidFill>
                            <a:srgbClr val="FFFFFF"/>
                          </a:solidFill>
                        </a:defRPr>
                      </a:pPr>
                      <a:r>
                        <a:t>Median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sz="1200" b="1">
                          <a:solidFill>
                            <a:srgbClr val="FFFFFF"/>
                          </a:solidFill>
                        </a:defRPr>
                      </a:pPr>
                      <a:r>
                        <a:rPr dirty="0"/>
                        <a:t>IQR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26440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endParaRPr lang="fr-FR" dirty="0"/>
                    </a:p>
                    <a:p>
                      <a:pPr algn="ctr">
                        <a:defRPr sz="1200"/>
                      </a:pPr>
                      <a:r>
                        <a:rPr dirty="0"/>
                        <a:t>AMR Score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defRPr sz="1200"/>
                      </a:pPr>
                      <a:r>
                        <a:t>AMR</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t>0.655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t>0.316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64408">
                <a:tc vMerge="1">
                  <a:txBody>
                    <a:bodyPr/>
                    <a:lstStyle/>
                    <a:p>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defRPr sz="1200"/>
                      </a:pPr>
                      <a:r>
                        <a:rPr dirty="0"/>
                        <a:t>ACR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t>0.217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t>0.254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64408">
                <a:tc vMerge="1">
                  <a:txBody>
                    <a:bodyPr/>
                    <a:lstStyle/>
                    <a:p>
                      <a:endParaRPr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defRPr sz="1200"/>
                      </a:pPr>
                      <a:r>
                        <a:t>Non-rejection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t>0.14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t>0.209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6440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endParaRPr lang="fr-FR" dirty="0"/>
                    </a:p>
                    <a:p>
                      <a:pPr algn="ctr">
                        <a:defRPr sz="1200"/>
                      </a:pPr>
                      <a:r>
                        <a:rPr dirty="0"/>
                        <a:t>ACR Score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defRPr sz="1200"/>
                      </a:pPr>
                      <a:r>
                        <a:t>ACR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t>0.678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t>0.347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64408">
                <a:tc vMerge="1">
                  <a:txBody>
                    <a:bodyPr/>
                    <a:lstStyle/>
                    <a:p>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defRPr sz="1200"/>
                      </a:pPr>
                      <a:r>
                        <a:t>AMR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dirty="0"/>
                        <a:t>0.263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dirty="0"/>
                        <a:t>0.364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64408">
                <a:tc vMerge="1">
                  <a:txBody>
                    <a:bodyPr/>
                    <a:lstStyle/>
                    <a:p>
                      <a:endParaRPr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defRPr sz="1200"/>
                      </a:pPr>
                      <a:r>
                        <a:t>Non-rejection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t>0.302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200"/>
                      </a:pPr>
                      <a:r>
                        <a:rPr dirty="0"/>
                        <a:t>0.27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bl>
          </a:graphicData>
        </a:graphic>
      </p:graphicFrame>
      <p:sp>
        <p:nvSpPr>
          <p:cNvPr id="6" name="TextBox 29">
            <a:extLst>
              <a:ext uri="{FF2B5EF4-FFF2-40B4-BE49-F238E27FC236}">
                <a16:creationId xmlns:a16="http://schemas.microsoft.com/office/drawing/2014/main" id="{101B545B-07BE-0527-2D2B-0CA70179B950}"/>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Giarraputo A. et al., ESOT Congress 2025 (Abstract 1643)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484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79F4B-650F-52DF-437A-CB7916D13779}"/>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C18CEF6-67DB-F970-5B61-B9D9FAB1A8F2}"/>
              </a:ext>
            </a:extLst>
          </p:cNvPr>
          <p:cNvSpPr>
            <a:spLocks noGrp="1"/>
          </p:cNvSpPr>
          <p:nvPr>
            <p:ph type="title"/>
          </p:nvPr>
        </p:nvSpPr>
        <p:spPr>
          <a:xfrm>
            <a:off x="310973" y="856185"/>
            <a:ext cx="11169828" cy="402626"/>
          </a:xfrm>
        </p:spPr>
        <p:txBody>
          <a:bodyPr>
            <a:normAutofit fontScale="90000"/>
          </a:bodyPr>
          <a:lstStyle/>
          <a:p>
            <a:r>
              <a:rPr lang="en-US" dirty="0">
                <a:latin typeface="Arial" panose="020B0604020202020204" pitchFamily="34" charset="0"/>
                <a:cs typeface="Arial" panose="020B0604020202020204" pitchFamily="34" charset="0"/>
              </a:rPr>
              <a:t>Lawsone induces cardiac allograft tolerance by suppressing Th1 differentiation in mice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B6E660B-0CB1-8D2D-A991-5A16212B1DA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3F06DA4-97EF-627C-4C16-23158873FE1E}"/>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AD22AF65-9353-84A0-F1CD-586C8DDA37E3}"/>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E1876872-2F04-A020-2858-A502F82DD08F}"/>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DA593D5-1B3F-13DC-B9B7-D206A0EB25A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Forme libre : forme 15">
              <a:extLst>
                <a:ext uri="{FF2B5EF4-FFF2-40B4-BE49-F238E27FC236}">
                  <a16:creationId xmlns:a16="http://schemas.microsoft.com/office/drawing/2014/main" id="{F5B840C7-E3F6-41E4-596C-5F5C436EA32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F5E220C-CC1D-DD5A-5B69-3D9BBC78D461}"/>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Forme libre : forme 17">
              <a:extLst>
                <a:ext uri="{FF2B5EF4-FFF2-40B4-BE49-F238E27FC236}">
                  <a16:creationId xmlns:a16="http://schemas.microsoft.com/office/drawing/2014/main" id="{3E3A0AC9-6EB9-67C4-0215-B2F9CAFF3DEE}"/>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9" name="Rectangle 38">
            <a:hlinkClick r:id="rId3" action="ppaction://hlinksldjump"/>
            <a:extLst>
              <a:ext uri="{FF2B5EF4-FFF2-40B4-BE49-F238E27FC236}">
                <a16:creationId xmlns:a16="http://schemas.microsoft.com/office/drawing/2014/main" id="{6D3E6712-2124-8953-9965-3801DF5AF781}"/>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1420A3B0-2557-3956-23CB-01DF7C86FDF2}"/>
              </a:ext>
            </a:extLst>
          </p:cNvPr>
          <p:cNvSpPr txBox="1"/>
          <p:nvPr/>
        </p:nvSpPr>
        <p:spPr>
          <a:xfrm>
            <a:off x="193040" y="1040850"/>
            <a:ext cx="4460240" cy="286232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Background</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Lawsone is a natural compound that demonstrates diverse biological properties</a:t>
            </a: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However, the potential of lawsone in organ transplant remains unknown</a:t>
            </a: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This study aims to evaluate the application of lawsone in fully MHC-mismatched murine cardiac transplantation</a:t>
            </a:r>
            <a:endParaRPr lang="fr-FR" sz="16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B143D674-8BE2-9836-84E5-F9F7C211F0DF}"/>
              </a:ext>
            </a:extLst>
          </p:cNvPr>
          <p:cNvSpPr txBox="1"/>
          <p:nvPr/>
        </p:nvSpPr>
        <p:spPr>
          <a:xfrm>
            <a:off x="5248353" y="995740"/>
            <a:ext cx="609600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Methods</a:t>
            </a:r>
          </a:p>
        </p:txBody>
      </p:sp>
      <p:sp>
        <p:nvSpPr>
          <p:cNvPr id="31" name="ZoneTexte 30">
            <a:extLst>
              <a:ext uri="{FF2B5EF4-FFF2-40B4-BE49-F238E27FC236}">
                <a16:creationId xmlns:a16="http://schemas.microsoft.com/office/drawing/2014/main" id="{5049CB18-87E5-AAB8-08C5-9543F967D166}"/>
              </a:ext>
            </a:extLst>
          </p:cNvPr>
          <p:cNvSpPr txBox="1"/>
          <p:nvPr/>
        </p:nvSpPr>
        <p:spPr>
          <a:xfrm>
            <a:off x="6308840" y="1408642"/>
            <a:ext cx="973345" cy="523220"/>
          </a:xfrm>
          <a:prstGeom prst="rect">
            <a:avLst/>
          </a:prstGeom>
          <a:noFill/>
        </p:spPr>
        <p:txBody>
          <a:bodyPr wrap="square">
            <a:spAutoFit/>
          </a:bodyPr>
          <a:lstStyle/>
          <a:p>
            <a:pPr algn="ct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Donor C57 mice</a:t>
            </a:r>
            <a:endParaRPr lang="en-US" sz="1400" dirty="0">
              <a:latin typeface="Arial" panose="020B0604020202020204" pitchFamily="34" charset="0"/>
              <a:cs typeface="Arial" panose="020B0604020202020204" pitchFamily="34" charset="0"/>
            </a:endParaRPr>
          </a:p>
        </p:txBody>
      </p:sp>
      <p:sp>
        <p:nvSpPr>
          <p:cNvPr id="42" name="ZoneTexte 41">
            <a:extLst>
              <a:ext uri="{FF2B5EF4-FFF2-40B4-BE49-F238E27FC236}">
                <a16:creationId xmlns:a16="http://schemas.microsoft.com/office/drawing/2014/main" id="{0FCE9D98-3E97-9A04-2EFB-CD3199EF4630}"/>
              </a:ext>
            </a:extLst>
          </p:cNvPr>
          <p:cNvSpPr txBox="1"/>
          <p:nvPr/>
        </p:nvSpPr>
        <p:spPr>
          <a:xfrm>
            <a:off x="9973642" y="3044276"/>
            <a:ext cx="1601645"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Vehicle treatment</a:t>
            </a:r>
            <a:endParaRPr lang="fr-FR" dirty="0"/>
          </a:p>
        </p:txBody>
      </p:sp>
      <p:sp>
        <p:nvSpPr>
          <p:cNvPr id="48" name="ZoneTexte 47">
            <a:extLst>
              <a:ext uri="{FF2B5EF4-FFF2-40B4-BE49-F238E27FC236}">
                <a16:creationId xmlns:a16="http://schemas.microsoft.com/office/drawing/2014/main" id="{24BC55B5-E354-2AD3-831F-D13905AC67E7}"/>
              </a:ext>
            </a:extLst>
          </p:cNvPr>
          <p:cNvSpPr txBox="1"/>
          <p:nvPr/>
        </p:nvSpPr>
        <p:spPr>
          <a:xfrm>
            <a:off x="5888434" y="3766019"/>
            <a:ext cx="6044273" cy="203132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CFSE labeled T cells proliferation measured by flow cytometry</a:t>
            </a: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Isolation of bone marrow cells, induced to differentiate into bone marrow derived dendritic cells (BMDCs), and subsequently co-cultured with T cells</a:t>
            </a: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n-US" sz="1400" dirty="0">
                <a:solidFill>
                  <a:srgbClr val="140032"/>
                </a:solidFill>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Th1 cell differentiation induced by culturing naïve CD4+ T cells</a:t>
            </a: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Inflammatory cytokines detected via ELISA, while RNA-seq and WB used to investigate the underlying mechanisms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50" name="Rectangle : coins arrondis 49">
            <a:extLst>
              <a:ext uri="{FF2B5EF4-FFF2-40B4-BE49-F238E27FC236}">
                <a16:creationId xmlns:a16="http://schemas.microsoft.com/office/drawing/2014/main" id="{C76A504B-3170-78AC-1B28-8F1BC726EF04}"/>
              </a:ext>
            </a:extLst>
          </p:cNvPr>
          <p:cNvSpPr/>
          <p:nvPr/>
        </p:nvSpPr>
        <p:spPr>
          <a:xfrm>
            <a:off x="5902673" y="3788708"/>
            <a:ext cx="5997806" cy="1987901"/>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a:extLst>
              <a:ext uri="{FF2B5EF4-FFF2-40B4-BE49-F238E27FC236}">
                <a16:creationId xmlns:a16="http://schemas.microsoft.com/office/drawing/2014/main" id="{3ADE4EFE-0C05-2721-A8C8-2AAA348A1193}"/>
              </a:ext>
            </a:extLst>
          </p:cNvPr>
          <p:cNvSpPr txBox="1"/>
          <p:nvPr/>
        </p:nvSpPr>
        <p:spPr>
          <a:xfrm>
            <a:off x="6170499" y="3024427"/>
            <a:ext cx="1958340"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Lawsone treatment</a:t>
            </a:r>
            <a:endParaRPr lang="fr-FR" sz="1400" dirty="0"/>
          </a:p>
        </p:txBody>
      </p:sp>
      <p:sp>
        <p:nvSpPr>
          <p:cNvPr id="53" name="Rectangle : coins arrondis 52">
            <a:extLst>
              <a:ext uri="{FF2B5EF4-FFF2-40B4-BE49-F238E27FC236}">
                <a16:creationId xmlns:a16="http://schemas.microsoft.com/office/drawing/2014/main" id="{57099D17-319E-4AE0-671E-E05298242C76}"/>
              </a:ext>
            </a:extLst>
          </p:cNvPr>
          <p:cNvSpPr/>
          <p:nvPr/>
        </p:nvSpPr>
        <p:spPr>
          <a:xfrm>
            <a:off x="5947348" y="3018460"/>
            <a:ext cx="2235811" cy="359708"/>
          </a:xfrm>
          <a:prstGeom prst="roundRect">
            <a:avLst>
              <a:gd name="adj" fmla="val 23399"/>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 coins arrondis 53">
            <a:extLst>
              <a:ext uri="{FF2B5EF4-FFF2-40B4-BE49-F238E27FC236}">
                <a16:creationId xmlns:a16="http://schemas.microsoft.com/office/drawing/2014/main" id="{9E67AB76-52F9-8CC2-D13B-A3363E9E6B91}"/>
              </a:ext>
            </a:extLst>
          </p:cNvPr>
          <p:cNvSpPr/>
          <p:nvPr/>
        </p:nvSpPr>
        <p:spPr>
          <a:xfrm>
            <a:off x="9633312" y="3018311"/>
            <a:ext cx="2235811" cy="359708"/>
          </a:xfrm>
          <a:prstGeom prst="roundRect">
            <a:avLst>
              <a:gd name="adj" fmla="val 20010"/>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 coins arrondis 54">
            <a:extLst>
              <a:ext uri="{FF2B5EF4-FFF2-40B4-BE49-F238E27FC236}">
                <a16:creationId xmlns:a16="http://schemas.microsoft.com/office/drawing/2014/main" id="{C232798E-DA1B-355E-E6B0-B160B43B4B1E}"/>
              </a:ext>
            </a:extLst>
          </p:cNvPr>
          <p:cNvSpPr/>
          <p:nvPr/>
        </p:nvSpPr>
        <p:spPr>
          <a:xfrm>
            <a:off x="5941355" y="1376623"/>
            <a:ext cx="5927768" cy="1314120"/>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droit 60">
            <a:extLst>
              <a:ext uri="{FF2B5EF4-FFF2-40B4-BE49-F238E27FC236}">
                <a16:creationId xmlns:a16="http://schemas.microsoft.com/office/drawing/2014/main" id="{9BB1C1EA-613D-57A8-3614-7002D4C5D144}"/>
              </a:ext>
            </a:extLst>
          </p:cNvPr>
          <p:cNvCxnSpPr>
            <a:cxnSpLocks/>
            <a:stCxn id="53" idx="2"/>
            <a:endCxn id="50" idx="0"/>
          </p:cNvCxnSpPr>
          <p:nvPr/>
        </p:nvCxnSpPr>
        <p:spPr>
          <a:xfrm>
            <a:off x="7065254" y="3378168"/>
            <a:ext cx="1836322" cy="41054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36AE9718-205D-3115-3F63-2492D910AB63}"/>
              </a:ext>
            </a:extLst>
          </p:cNvPr>
          <p:cNvCxnSpPr>
            <a:cxnSpLocks/>
            <a:stCxn id="54" idx="2"/>
            <a:endCxn id="50" idx="0"/>
          </p:cNvCxnSpPr>
          <p:nvPr/>
        </p:nvCxnSpPr>
        <p:spPr>
          <a:xfrm flipH="1">
            <a:off x="8901576" y="3378019"/>
            <a:ext cx="1849642" cy="41068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pic>
        <p:nvPicPr>
          <p:cNvPr id="65" name="Image 64" descr="Une image contenant croquis, dessin, oiseau, clipart&#10;&#10;Le contenu généré par l’IA peut être incorrect.">
            <a:extLst>
              <a:ext uri="{FF2B5EF4-FFF2-40B4-BE49-F238E27FC236}">
                <a16:creationId xmlns:a16="http://schemas.microsoft.com/office/drawing/2014/main" id="{41B556F3-0DB5-AD77-5B7E-3AEEE572BE8C}"/>
              </a:ext>
            </a:extLst>
          </p:cNvPr>
          <p:cNvPicPr>
            <a:picLocks noChangeAspect="1"/>
          </p:cNvPicPr>
          <p:nvPr/>
        </p:nvPicPr>
        <p:blipFill>
          <a:blip r:embed="rId4"/>
          <a:stretch>
            <a:fillRect/>
          </a:stretch>
        </p:blipFill>
        <p:spPr>
          <a:xfrm>
            <a:off x="7215038" y="1515438"/>
            <a:ext cx="331973" cy="331973"/>
          </a:xfrm>
          <a:prstGeom prst="rect">
            <a:avLst/>
          </a:prstGeom>
        </p:spPr>
      </p:pic>
      <p:pic>
        <p:nvPicPr>
          <p:cNvPr id="70" name="Image 69" descr="Une image contenant texte, mammifère, dessin humoristique, chat&#10;&#10;Le contenu généré par l’IA peut être incorrect.">
            <a:extLst>
              <a:ext uri="{FF2B5EF4-FFF2-40B4-BE49-F238E27FC236}">
                <a16:creationId xmlns:a16="http://schemas.microsoft.com/office/drawing/2014/main" id="{92BCA64E-584B-B062-5E56-596618D8D6A2}"/>
              </a:ext>
            </a:extLst>
          </p:cNvPr>
          <p:cNvPicPr>
            <a:picLocks noChangeAspect="1"/>
          </p:cNvPicPr>
          <p:nvPr/>
        </p:nvPicPr>
        <p:blipFill>
          <a:blip r:embed="rId5"/>
          <a:srcRect t="16579" r="69231" b="68561"/>
          <a:stretch/>
        </p:blipFill>
        <p:spPr>
          <a:xfrm>
            <a:off x="9881427" y="1522162"/>
            <a:ext cx="738453" cy="356645"/>
          </a:xfrm>
          <a:prstGeom prst="rect">
            <a:avLst/>
          </a:prstGeom>
        </p:spPr>
      </p:pic>
      <p:cxnSp>
        <p:nvCxnSpPr>
          <p:cNvPr id="71" name="Connecteur droit avec flèche 70">
            <a:extLst>
              <a:ext uri="{FF2B5EF4-FFF2-40B4-BE49-F238E27FC236}">
                <a16:creationId xmlns:a16="http://schemas.microsoft.com/office/drawing/2014/main" id="{F54B2EA7-753F-7CC2-C371-37D4A96C6A50}"/>
              </a:ext>
            </a:extLst>
          </p:cNvPr>
          <p:cNvCxnSpPr>
            <a:cxnSpLocks/>
          </p:cNvCxnSpPr>
          <p:nvPr/>
        </p:nvCxnSpPr>
        <p:spPr>
          <a:xfrm>
            <a:off x="8177166" y="1700484"/>
            <a:ext cx="126905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6" name="ZoneTexte 75">
            <a:extLst>
              <a:ext uri="{FF2B5EF4-FFF2-40B4-BE49-F238E27FC236}">
                <a16:creationId xmlns:a16="http://schemas.microsoft.com/office/drawing/2014/main" id="{33C869E8-8633-4E8A-FCDA-DAC64E2BD89F}"/>
              </a:ext>
            </a:extLst>
          </p:cNvPr>
          <p:cNvSpPr txBox="1"/>
          <p:nvPr/>
        </p:nvSpPr>
        <p:spPr>
          <a:xfrm>
            <a:off x="10597307" y="1367668"/>
            <a:ext cx="1216409" cy="738664"/>
          </a:xfrm>
          <a:prstGeom prst="rect">
            <a:avLst/>
          </a:prstGeom>
          <a:noFill/>
        </p:spPr>
        <p:txBody>
          <a:bodyPr wrap="square">
            <a:spAutoFit/>
          </a:bodyPr>
          <a:lstStyle/>
          <a:p>
            <a:pPr algn="ct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abdomen of recipient C3H mice</a:t>
            </a:r>
            <a:endParaRPr lang="fr-FR" dirty="0"/>
          </a:p>
        </p:txBody>
      </p:sp>
      <p:sp>
        <p:nvSpPr>
          <p:cNvPr id="78" name="ZoneTexte 77">
            <a:extLst>
              <a:ext uri="{FF2B5EF4-FFF2-40B4-BE49-F238E27FC236}">
                <a16:creationId xmlns:a16="http://schemas.microsoft.com/office/drawing/2014/main" id="{82DB6E93-9D04-10DE-1461-BC33515333A5}"/>
              </a:ext>
            </a:extLst>
          </p:cNvPr>
          <p:cNvSpPr txBox="1"/>
          <p:nvPr/>
        </p:nvSpPr>
        <p:spPr>
          <a:xfrm>
            <a:off x="5975089" y="2003620"/>
            <a:ext cx="5764697"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Lawsone administered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intragastrically</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to recipients</a:t>
            </a:r>
          </a:p>
          <a:p>
            <a:pPr marL="285750" indent="-285750">
              <a:buFont typeface="Arial" panose="020B0604020202020204" pitchFamily="34" charset="0"/>
              <a:buChar char="•"/>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Use of allografts to observe the survival, pathological changes and immune cells infiltration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p:txBody>
      </p:sp>
      <p:sp>
        <p:nvSpPr>
          <p:cNvPr id="69" name="ZoneTexte 68">
            <a:extLst>
              <a:ext uri="{FF2B5EF4-FFF2-40B4-BE49-F238E27FC236}">
                <a16:creationId xmlns:a16="http://schemas.microsoft.com/office/drawing/2014/main" id="{6DED9CA3-1DA6-7EA9-0C48-7672153A2E1C}"/>
              </a:ext>
            </a:extLst>
          </p:cNvPr>
          <p:cNvSpPr txBox="1"/>
          <p:nvPr/>
        </p:nvSpPr>
        <p:spPr>
          <a:xfrm>
            <a:off x="7632701" y="1362159"/>
            <a:ext cx="7696200"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Heterotopically transplanted </a:t>
            </a:r>
            <a:endParaRPr lang="fr-FR" dirty="0"/>
          </a:p>
        </p:txBody>
      </p:sp>
      <p:sp>
        <p:nvSpPr>
          <p:cNvPr id="3" name="TextBox 29">
            <a:extLst>
              <a:ext uri="{FF2B5EF4-FFF2-40B4-BE49-F238E27FC236}">
                <a16:creationId xmlns:a16="http://schemas.microsoft.com/office/drawing/2014/main" id="{F2FF40BB-B47D-89C3-5EEF-ECD1C9B76DDD}"/>
              </a:ext>
            </a:extLst>
          </p:cNvPr>
          <p:cNvSpPr txBox="1"/>
          <p:nvPr/>
        </p:nvSpPr>
        <p:spPr>
          <a:xfrm>
            <a:off x="0" y="6628671"/>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Huang W. et al., ESOT Congress 2025 (Abstract 378)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818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SE PLEASE">
  <a:themeElements>
    <a:clrScheme name="Emotive N">
      <a:dk1>
        <a:srgbClr val="140032"/>
      </a:dk1>
      <a:lt1>
        <a:srgbClr val="FFFFFF"/>
      </a:lt1>
      <a:dk2>
        <a:srgbClr val="140032"/>
      </a:dk2>
      <a:lt2>
        <a:srgbClr val="E9DAE2"/>
      </a:lt2>
      <a:accent1>
        <a:srgbClr val="E63250"/>
      </a:accent1>
      <a:accent2>
        <a:srgbClr val="140032"/>
      </a:accent2>
      <a:accent3>
        <a:srgbClr val="70A0FE"/>
      </a:accent3>
      <a:accent4>
        <a:srgbClr val="59C092"/>
      </a:accent4>
      <a:accent5>
        <a:srgbClr val="ED744E"/>
      </a:accent5>
      <a:accent6>
        <a:srgbClr val="F9DB69"/>
      </a:accent6>
      <a:hlink>
        <a:srgbClr val="70A0FE"/>
      </a:hlink>
      <a:folHlink>
        <a:srgbClr val="1400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400" dirty="0" err="1" smtClean="0">
            <a:latin typeface="Museo Slab 300" panose="02000000000000000000" pitchFamily="2" charset="77"/>
          </a:defRPr>
        </a:defPPr>
      </a:lstStyle>
    </a:txDef>
  </a:objectDefaults>
  <a:extraClrSchemeLst/>
  <a:extLst>
    <a:ext uri="{05A4C25C-085E-4340-85A3-A5531E510DB2}">
      <thm15:themeFamily xmlns:thm15="http://schemas.microsoft.com/office/thememl/2012/main" name="Emotive Template_V1.4_TY" id="{A74BFF8C-8F94-CB42-9AD4-B10145D144BE}" vid="{DACDD689-CAD3-9D4E-88CA-E432F83FEA5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82262FD815B484284766D8F7ECEDA7D" ma:contentTypeVersion="15" ma:contentTypeDescription="Creare un nuovo documento." ma:contentTypeScope="" ma:versionID="a65246eeecd44539c12cc7d645454b09">
  <xsd:schema xmlns:xsd="http://www.w3.org/2001/XMLSchema" xmlns:xs="http://www.w3.org/2001/XMLSchema" xmlns:p="http://schemas.microsoft.com/office/2006/metadata/properties" xmlns:ns2="92f294a8-e613-4a40-819b-533e87b86b7d" xmlns:ns3="ac375922-0f52-47b9-b97b-461f2f7e9afc" targetNamespace="http://schemas.microsoft.com/office/2006/metadata/properties" ma:root="true" ma:fieldsID="981101b7a3083ac57f7c29e540f0d53f" ns2:_="" ns3:_="">
    <xsd:import namespace="92f294a8-e613-4a40-819b-533e87b86b7d"/>
    <xsd:import namespace="ac375922-0f52-47b9-b97b-461f2f7e9a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294a8-e613-4a40-819b-533e87b86b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5681d818-29c8-402a-aa0e-76a3eb4f25b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_Flow_SignoffStatus" ma:index="21" nillable="true" ma:displayName="Stato consenso"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375922-0f52-47b9-b97b-461f2f7e9af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33b418d-3ba0-43fa-a4fd-eb93f2ff90d4}" ma:internalName="TaxCatchAll" ma:showField="CatchAllData" ma:web="ac375922-0f52-47b9-b97b-461f2f7e9a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2f294a8-e613-4a40-819b-533e87b86b7d" xsi:nil="true"/>
    <TaxCatchAll xmlns="ac375922-0f52-47b9-b97b-461f2f7e9afc" xsi:nil="true"/>
    <lcf76f155ced4ddcb4097134ff3c332f xmlns="92f294a8-e613-4a40-819b-533e87b86b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A0AE41-D766-4E2E-9D75-89A631937EB4}"/>
</file>

<file path=customXml/itemProps2.xml><?xml version="1.0" encoding="utf-8"?>
<ds:datastoreItem xmlns:ds="http://schemas.openxmlformats.org/officeDocument/2006/customXml" ds:itemID="{E3BFC71A-3719-4044-8445-8580AA3C4405}"/>
</file>

<file path=customXml/itemProps3.xml><?xml version="1.0" encoding="utf-8"?>
<ds:datastoreItem xmlns:ds="http://schemas.openxmlformats.org/officeDocument/2006/customXml" ds:itemID="{38CC81C4-D2E4-4C52-A281-2F6806A683C2}"/>
</file>

<file path=docProps/app.xml><?xml version="1.0" encoding="utf-8"?>
<Properties xmlns="http://schemas.openxmlformats.org/officeDocument/2006/extended-properties" xmlns:vt="http://schemas.openxmlformats.org/officeDocument/2006/docPropsVTypes">
  <TotalTime>6149</TotalTime>
  <Words>17216</Words>
  <Application>Microsoft Office PowerPoint</Application>
  <PresentationFormat>Widescreen</PresentationFormat>
  <Paragraphs>1086</Paragraphs>
  <Slides>28</Slides>
  <Notes>27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Aptos</vt:lpstr>
      <vt:lpstr>Aptos Display</vt:lpstr>
      <vt:lpstr>Arial</vt:lpstr>
      <vt:lpstr>Calibri</vt:lpstr>
      <vt:lpstr>Century Gothic</vt:lpstr>
      <vt:lpstr>Helvetica</vt:lpstr>
      <vt:lpstr>Museo Slab 300</vt:lpstr>
      <vt:lpstr>STIXGeneral-Regular</vt:lpstr>
      <vt:lpstr>System Font Regular</vt:lpstr>
      <vt:lpstr>Times New Roman</vt:lpstr>
      <vt:lpstr>Thème Office</vt:lpstr>
      <vt:lpstr>USE PLEASE</vt:lpstr>
      <vt:lpstr>PowerPoint Presentation</vt:lpstr>
      <vt:lpstr>Disclaimer</vt:lpstr>
      <vt:lpstr>Information</vt:lpstr>
      <vt:lpstr>Content</vt:lpstr>
      <vt:lpstr>Selective in-vivo expansion of regulatory T cells leads to long-term tolerance of heart allografts  </vt:lpstr>
      <vt:lpstr>Selective in-vivo expansion of regulatory T cells leads to long-term tolerance of heart allografts  </vt:lpstr>
      <vt:lpstr>Molecular classification system for cardiac allograft rejection positively correlates with rejection pathology severity</vt:lpstr>
      <vt:lpstr>Molecular classification system for cardiac allograft rejection positively correlates with rejection pathology severity</vt:lpstr>
      <vt:lpstr>Lawsone induces cardiac allograft tolerance by suppressing Th1 differentiation in mice   </vt:lpstr>
      <vt:lpstr>Lawsone induces cardiac allograft tolerance by suppressing Th1 differentiation in mice   </vt:lpstr>
      <vt:lpstr>The relationship between C1q positive donor-specific antibodies and heart transplant outcomes   </vt:lpstr>
      <vt:lpstr>The relationship between C1q positive donor-specific antibodies and heart transplant outcomes   </vt:lpstr>
      <vt:lpstr>Levels of circulating microvesicles in patients with cardiac transplant rejection    </vt:lpstr>
      <vt:lpstr>Levels of circulating microvesicles in patients with cardiac transplant rejection    </vt:lpstr>
      <vt:lpstr>Molecular diagnostic classification of heart allograft rejection: a calibrated and validated system   </vt:lpstr>
      <vt:lpstr>Molecular diagnostic classification of heart allograft rejection: a calibrated and validated system   </vt:lpstr>
      <vt:lpstr>Monitoring of cytomegalovirus-specific cell-mediated immunity in heart transplant recipients</vt:lpstr>
      <vt:lpstr>Monitoring of cytomegalovirus-specific cell-mediated immunity in heart transplant recipients</vt:lpstr>
      <vt:lpstr>Effect of extracorporeal photopheresis on graft intimal hyperplasia in the first year after heart transplantation</vt:lpstr>
      <vt:lpstr>Effect of extracorporeal photopheresis on graft intimal hyperplasia in the first year after heart transplantation</vt:lpstr>
      <vt:lpstr>Electronic nose for detecting impaired glucose metabolism in heart transplant recipients</vt:lpstr>
      <vt:lpstr>Electronic nose for detecting impaired glucose metabolism in heart transplant recipients</vt:lpstr>
      <vt:lpstr>Enhancing utility of antibody testing with donor-derived cell-free DNA post-heart transplantation</vt:lpstr>
      <vt:lpstr>Enhancing utility of antibody testing with donor-derived cell-free DNA post-heart transplantation</vt:lpstr>
      <vt:lpstr>Analysis of clinical and immunological risk factors in heart transplant recipients with malignancy</vt:lpstr>
      <vt:lpstr>Analysis of clinical and immunological risk factors in heart transplant recipients with malignancy</vt:lpstr>
      <vt:lpstr>Management of multi-drug resistant Acinetobacter baumannii infection in heart transplant recipients</vt:lpstr>
      <vt:lpstr>Management of multi-drug resistant Acinetobacter baumannii infection in heart transplant recipients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MASSON</dc:creator>
  <cp:lastModifiedBy>Patrick MASSON</cp:lastModifiedBy>
  <cp:revision>55</cp:revision>
  <dcterms:created xsi:type="dcterms:W3CDTF">2025-04-17T17:04:42Z</dcterms:created>
  <dcterms:modified xsi:type="dcterms:W3CDTF">2025-06-27T14:10:22Z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0x010100682262FD815B484284766D8F7ECEDA7D</vt:lpwstr>
  </property>
</Properties>
</file>