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1"/>
  </p:notesMasterIdLst>
  <p:sldIdLst>
    <p:sldId id="256" r:id="rId3"/>
    <p:sldId id="2123260051" r:id="rId4"/>
    <p:sldId id="2123260073" r:id="rId5"/>
    <p:sldId id="2123260102" r:id="rId6"/>
    <p:sldId id="2123260082" r:id="rId7"/>
    <p:sldId id="2123260058" r:id="rId8"/>
    <p:sldId id="2123260122" r:id="rId9"/>
    <p:sldId id="2123260123" r:id="rId10"/>
    <p:sldId id="2123260118" r:id="rId11"/>
    <p:sldId id="2123260119" r:id="rId12"/>
    <p:sldId id="2123260062" r:id="rId13"/>
    <p:sldId id="2123260066" r:id="rId14"/>
    <p:sldId id="2123260067" r:id="rId15"/>
    <p:sldId id="2123260069" r:id="rId16"/>
    <p:sldId id="2123260104" r:id="rId17"/>
    <p:sldId id="2123260106" r:id="rId18"/>
    <p:sldId id="2123260124" r:id="rId19"/>
    <p:sldId id="2123260125" r:id="rId20"/>
    <p:sldId id="2123260114" r:id="rId21"/>
    <p:sldId id="2123260115" r:id="rId22"/>
    <p:sldId id="2123260116" r:id="rId23"/>
    <p:sldId id="2123260117" r:id="rId24"/>
    <p:sldId id="2123260113" r:id="rId25"/>
    <p:sldId id="2123260103" r:id="rId26"/>
    <p:sldId id="2123260126" r:id="rId27"/>
    <p:sldId id="2123260127" r:id="rId28"/>
    <p:sldId id="2123260120" r:id="rId29"/>
    <p:sldId id="2123260121"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986"/>
    <a:srgbClr val="D0CECE"/>
    <a:srgbClr val="E82349"/>
    <a:srgbClr val="E50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FC8CE-0721-4E2A-8A11-5DC91593AB96}" v="73" dt="2025-06-27T13:07:04.76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3" autoAdjust="0"/>
    <p:restoredTop sz="67974" autoAdjust="0"/>
  </p:normalViewPr>
  <p:slideViewPr>
    <p:cSldViewPr snapToGrid="0">
      <p:cViewPr>
        <p:scale>
          <a:sx n="125" d="100"/>
          <a:sy n="125" d="100"/>
        </p:scale>
        <p:origin x="72" y="-325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ASSON" userId="c917163b1fa4a578" providerId="LiveId" clId="{E8DFC8CE-0721-4E2A-8A11-5DC91593AB96}"/>
    <pc:docChg chg="undo redo custSel addSld delSld modSld">
      <pc:chgData name="Patrick MASSON" userId="c917163b1fa4a578" providerId="LiveId" clId="{E8DFC8CE-0721-4E2A-8A11-5DC91593AB96}" dt="2025-06-27T13:07:04.766" v="352"/>
      <pc:docMkLst>
        <pc:docMk/>
      </pc:docMkLst>
      <pc:sldChg chg="addSp delSp modSp mod">
        <pc:chgData name="Patrick MASSON" userId="c917163b1fa4a578" providerId="LiveId" clId="{E8DFC8CE-0721-4E2A-8A11-5DC91593AB96}" dt="2025-06-27T12:32:42.684" v="184" actId="20577"/>
        <pc:sldMkLst>
          <pc:docMk/>
          <pc:sldMk cId="3709108686" sldId="2123260058"/>
        </pc:sldMkLst>
        <pc:spChg chg="del">
          <ac:chgData name="Patrick MASSON" userId="c917163b1fa4a578" providerId="LiveId" clId="{E8DFC8CE-0721-4E2A-8A11-5DC91593AB96}" dt="2025-06-27T06:55:14.831" v="16" actId="478"/>
          <ac:spMkLst>
            <pc:docMk/>
            <pc:sldMk cId="3709108686" sldId="2123260058"/>
            <ac:spMk id="2" creationId="{1E73937B-793C-CC6F-90DE-506C6A064410}"/>
          </ac:spMkLst>
        </pc:spChg>
        <pc:spChg chg="mod">
          <ac:chgData name="Patrick MASSON" userId="c917163b1fa4a578" providerId="LiveId" clId="{E8DFC8CE-0721-4E2A-8A11-5DC91593AB96}" dt="2025-06-27T06:55:15.033" v="17"/>
          <ac:spMkLst>
            <pc:docMk/>
            <pc:sldMk cId="3709108686" sldId="2123260058"/>
            <ac:spMk id="10" creationId="{DA382AB5-2203-3F3D-A250-187E06B8F022}"/>
          </ac:spMkLst>
        </pc:spChg>
        <pc:spChg chg="mod">
          <ac:chgData name="Patrick MASSON" userId="c917163b1fa4a578" providerId="LiveId" clId="{E8DFC8CE-0721-4E2A-8A11-5DC91593AB96}" dt="2025-06-27T06:55:15.033" v="17"/>
          <ac:spMkLst>
            <pc:docMk/>
            <pc:sldMk cId="3709108686" sldId="2123260058"/>
            <ac:spMk id="12" creationId="{1B9EF675-8B17-3539-F5EF-805EECFA6CBD}"/>
          </ac:spMkLst>
        </pc:spChg>
        <pc:spChg chg="add del mod">
          <ac:chgData name="Patrick MASSON" userId="c917163b1fa4a578" providerId="LiveId" clId="{E8DFC8CE-0721-4E2A-8A11-5DC91593AB96}" dt="2025-06-27T12:32:09.215" v="173" actId="478"/>
          <ac:spMkLst>
            <pc:docMk/>
            <pc:sldMk cId="3709108686" sldId="2123260058"/>
            <ac:spMk id="13" creationId="{7AFF0D41-7E31-BCEE-3936-F4301FEECDE0}"/>
          </ac:spMkLst>
        </pc:spChg>
        <pc:spChg chg="add mod">
          <ac:chgData name="Patrick MASSON" userId="c917163b1fa4a578" providerId="LiveId" clId="{E8DFC8CE-0721-4E2A-8A11-5DC91593AB96}" dt="2025-06-27T12:32:42.684" v="184" actId="20577"/>
          <ac:spMkLst>
            <pc:docMk/>
            <pc:sldMk cId="3709108686" sldId="2123260058"/>
            <ac:spMk id="14" creationId="{399A0571-0539-A3DE-394B-E4C396920431}"/>
          </ac:spMkLst>
        </pc:spChg>
        <pc:spChg chg="mod">
          <ac:chgData name="Patrick MASSON" userId="c917163b1fa4a578" providerId="LiveId" clId="{E8DFC8CE-0721-4E2A-8A11-5DC91593AB96}" dt="2025-06-27T06:55:15.033" v="17"/>
          <ac:spMkLst>
            <pc:docMk/>
            <pc:sldMk cId="3709108686" sldId="2123260058"/>
            <ac:spMk id="19" creationId="{3A6FAC2B-2FB9-56F6-5785-8A388BA8D388}"/>
          </ac:spMkLst>
        </pc:spChg>
        <pc:spChg chg="mod">
          <ac:chgData name="Patrick MASSON" userId="c917163b1fa4a578" providerId="LiveId" clId="{E8DFC8CE-0721-4E2A-8A11-5DC91593AB96}" dt="2025-06-27T06:55:15.033" v="17"/>
          <ac:spMkLst>
            <pc:docMk/>
            <pc:sldMk cId="3709108686" sldId="2123260058"/>
            <ac:spMk id="22" creationId="{7908085E-2B33-0891-1F50-25632650BDE9}"/>
          </ac:spMkLst>
        </pc:spChg>
        <pc:spChg chg="mod">
          <ac:chgData name="Patrick MASSON" userId="c917163b1fa4a578" providerId="LiveId" clId="{E8DFC8CE-0721-4E2A-8A11-5DC91593AB96}" dt="2025-06-27T06:55:15.033" v="17"/>
          <ac:spMkLst>
            <pc:docMk/>
            <pc:sldMk cId="3709108686" sldId="2123260058"/>
            <ac:spMk id="23" creationId="{FA23F879-2860-0BAA-08CE-3A1ACAC63636}"/>
          </ac:spMkLst>
        </pc:spChg>
        <pc:spChg chg="add mod">
          <ac:chgData name="Patrick MASSON" userId="c917163b1fa4a578" providerId="LiveId" clId="{E8DFC8CE-0721-4E2A-8A11-5DC91593AB96}" dt="2025-06-27T06:55:15.033" v="17"/>
          <ac:spMkLst>
            <pc:docMk/>
            <pc:sldMk cId="3709108686" sldId="2123260058"/>
            <ac:spMk id="25" creationId="{7055E892-AA5A-8EBE-F69B-2DCA2317FF20}"/>
          </ac:spMkLst>
        </pc:spChg>
        <pc:grpChg chg="add mod">
          <ac:chgData name="Patrick MASSON" userId="c917163b1fa4a578" providerId="LiveId" clId="{E8DFC8CE-0721-4E2A-8A11-5DC91593AB96}" dt="2025-06-27T06:55:15.033" v="17"/>
          <ac:grpSpMkLst>
            <pc:docMk/>
            <pc:sldMk cId="3709108686" sldId="2123260058"/>
            <ac:grpSpMk id="5" creationId="{7D4D1B27-607E-F677-CFAD-EA3814072998}"/>
          </ac:grpSpMkLst>
        </pc:grpChg>
        <pc:grpChg chg="del">
          <ac:chgData name="Patrick MASSON" userId="c917163b1fa4a578" providerId="LiveId" clId="{E8DFC8CE-0721-4E2A-8A11-5DC91593AB96}" dt="2025-06-27T06:55:14.831" v="16" actId="478"/>
          <ac:grpSpMkLst>
            <pc:docMk/>
            <pc:sldMk cId="3709108686" sldId="2123260058"/>
            <ac:grpSpMk id="13" creationId="{6DF39173-2583-D27D-16EC-68C4F7DA6E2E}"/>
          </ac:grpSpMkLst>
        </pc:grpChg>
      </pc:sldChg>
      <pc:sldChg chg="del">
        <pc:chgData name="Patrick MASSON" userId="c917163b1fa4a578" providerId="LiveId" clId="{E8DFC8CE-0721-4E2A-8A11-5DC91593AB96}" dt="2025-06-27T06:54:24.529" v="8" actId="47"/>
        <pc:sldMkLst>
          <pc:docMk/>
          <pc:sldMk cId="2938013620" sldId="2123260059"/>
        </pc:sldMkLst>
      </pc:sldChg>
      <pc:sldChg chg="del">
        <pc:chgData name="Patrick MASSON" userId="c917163b1fa4a578" providerId="LiveId" clId="{E8DFC8CE-0721-4E2A-8A11-5DC91593AB96}" dt="2025-06-27T06:54:26.702" v="9" actId="47"/>
        <pc:sldMkLst>
          <pc:docMk/>
          <pc:sldMk cId="3495297632" sldId="2123260060"/>
        </pc:sldMkLst>
      </pc:sldChg>
      <pc:sldChg chg="del">
        <pc:chgData name="Patrick MASSON" userId="c917163b1fa4a578" providerId="LiveId" clId="{E8DFC8CE-0721-4E2A-8A11-5DC91593AB96}" dt="2025-06-26T14:29:04.251" v="1" actId="47"/>
        <pc:sldMkLst>
          <pc:docMk/>
          <pc:sldMk cId="401481832" sldId="2123260061"/>
        </pc:sldMkLst>
      </pc:sldChg>
      <pc:sldChg chg="addSp modSp mod">
        <pc:chgData name="Patrick MASSON" userId="c917163b1fa4a578" providerId="LiveId" clId="{E8DFC8CE-0721-4E2A-8A11-5DC91593AB96}" dt="2025-06-27T12:34:39.268" v="209" actId="20577"/>
        <pc:sldMkLst>
          <pc:docMk/>
          <pc:sldMk cId="2769285248" sldId="2123260062"/>
        </pc:sldMkLst>
        <pc:spChg chg="add mod">
          <ac:chgData name="Patrick MASSON" userId="c917163b1fa4a578" providerId="LiveId" clId="{E8DFC8CE-0721-4E2A-8A11-5DC91593AB96}" dt="2025-06-27T12:34:39.268" v="209" actId="20577"/>
          <ac:spMkLst>
            <pc:docMk/>
            <pc:sldMk cId="2769285248" sldId="2123260062"/>
            <ac:spMk id="6" creationId="{1475EB7F-9995-8F78-3D95-2B5F640D05F4}"/>
          </ac:spMkLst>
        </pc:spChg>
      </pc:sldChg>
      <pc:sldChg chg="del">
        <pc:chgData name="Patrick MASSON" userId="c917163b1fa4a578" providerId="LiveId" clId="{E8DFC8CE-0721-4E2A-8A11-5DC91593AB96}" dt="2025-06-26T14:29:04.251" v="1" actId="47"/>
        <pc:sldMkLst>
          <pc:docMk/>
          <pc:sldMk cId="91678153" sldId="2123260065"/>
        </pc:sldMkLst>
      </pc:sldChg>
      <pc:sldChg chg="addSp modSp">
        <pc:chgData name="Patrick MASSON" userId="c917163b1fa4a578" providerId="LiveId" clId="{E8DFC8CE-0721-4E2A-8A11-5DC91593AB96}" dt="2025-06-27T12:34:43.951" v="210"/>
        <pc:sldMkLst>
          <pc:docMk/>
          <pc:sldMk cId="1163147905" sldId="2123260066"/>
        </pc:sldMkLst>
        <pc:spChg chg="add mod">
          <ac:chgData name="Patrick MASSON" userId="c917163b1fa4a578" providerId="LiveId" clId="{E8DFC8CE-0721-4E2A-8A11-5DC91593AB96}" dt="2025-06-27T12:34:43.951" v="210"/>
          <ac:spMkLst>
            <pc:docMk/>
            <pc:sldMk cId="1163147905" sldId="2123260066"/>
            <ac:spMk id="14" creationId="{6515788A-AE0A-F2AA-4FBA-1428569EC2A1}"/>
          </ac:spMkLst>
        </pc:spChg>
      </pc:sldChg>
      <pc:sldChg chg="addSp modSp mod">
        <pc:chgData name="Patrick MASSON" userId="c917163b1fa4a578" providerId="LiveId" clId="{E8DFC8CE-0721-4E2A-8A11-5DC91593AB96}" dt="2025-06-27T12:35:10.449" v="222" actId="6549"/>
        <pc:sldMkLst>
          <pc:docMk/>
          <pc:sldMk cId="2988274129" sldId="2123260067"/>
        </pc:sldMkLst>
        <pc:spChg chg="mod">
          <ac:chgData name="Patrick MASSON" userId="c917163b1fa4a578" providerId="LiveId" clId="{E8DFC8CE-0721-4E2A-8A11-5DC91593AB96}" dt="2025-06-27T06:54:57.039" v="11" actId="1076"/>
          <ac:spMkLst>
            <pc:docMk/>
            <pc:sldMk cId="2988274129" sldId="2123260067"/>
            <ac:spMk id="7" creationId="{86C3ADB3-F4B3-A71A-6730-D1E180C4E058}"/>
          </ac:spMkLst>
        </pc:spChg>
        <pc:spChg chg="add mod">
          <ac:chgData name="Patrick MASSON" userId="c917163b1fa4a578" providerId="LiveId" clId="{E8DFC8CE-0721-4E2A-8A11-5DC91593AB96}" dt="2025-06-27T12:35:10.449" v="222" actId="6549"/>
          <ac:spMkLst>
            <pc:docMk/>
            <pc:sldMk cId="2988274129" sldId="2123260067"/>
            <ac:spMk id="20" creationId="{F2A981DD-40B1-7595-4B79-1CA423F698D5}"/>
          </ac:spMkLst>
        </pc:spChg>
      </pc:sldChg>
      <pc:sldChg chg="addSp modSp">
        <pc:chgData name="Patrick MASSON" userId="c917163b1fa4a578" providerId="LiveId" clId="{E8DFC8CE-0721-4E2A-8A11-5DC91593AB96}" dt="2025-06-27T12:35:17.792" v="223"/>
        <pc:sldMkLst>
          <pc:docMk/>
          <pc:sldMk cId="2856367671" sldId="2123260069"/>
        </pc:sldMkLst>
        <pc:spChg chg="add mod">
          <ac:chgData name="Patrick MASSON" userId="c917163b1fa4a578" providerId="LiveId" clId="{E8DFC8CE-0721-4E2A-8A11-5DC91593AB96}" dt="2025-06-27T12:35:17.792" v="223"/>
          <ac:spMkLst>
            <pc:docMk/>
            <pc:sldMk cId="2856367671" sldId="2123260069"/>
            <ac:spMk id="14" creationId="{8592D72A-C6AD-50E9-9B2F-C442406EE4C1}"/>
          </ac:spMkLst>
        </pc:spChg>
      </pc:sldChg>
      <pc:sldChg chg="del">
        <pc:chgData name="Patrick MASSON" userId="c917163b1fa4a578" providerId="LiveId" clId="{E8DFC8CE-0721-4E2A-8A11-5DC91593AB96}" dt="2025-06-27T06:59:53.558" v="52" actId="47"/>
        <pc:sldMkLst>
          <pc:docMk/>
          <pc:sldMk cId="2576348912" sldId="2123260075"/>
        </pc:sldMkLst>
      </pc:sldChg>
      <pc:sldChg chg="del">
        <pc:chgData name="Patrick MASSON" userId="c917163b1fa4a578" providerId="LiveId" clId="{E8DFC8CE-0721-4E2A-8A11-5DC91593AB96}" dt="2025-06-27T07:00:00.049" v="53" actId="47"/>
        <pc:sldMkLst>
          <pc:docMk/>
          <pc:sldMk cId="3269244415" sldId="2123260076"/>
        </pc:sldMkLst>
      </pc:sldChg>
      <pc:sldChg chg="addSp delSp modSp mod modNotesTx">
        <pc:chgData name="Patrick MASSON" userId="c917163b1fa4a578" providerId="LiveId" clId="{E8DFC8CE-0721-4E2A-8A11-5DC91593AB96}" dt="2025-06-27T13:06:07.807" v="348" actId="114"/>
        <pc:sldMkLst>
          <pc:docMk/>
          <pc:sldMk cId="855197916" sldId="2123260082"/>
        </pc:sldMkLst>
        <pc:spChg chg="add mod">
          <ac:chgData name="Patrick MASSON" userId="c917163b1fa4a578" providerId="LiveId" clId="{E8DFC8CE-0721-4E2A-8A11-5DC91593AB96}" dt="2025-06-27T12:31:23.252" v="152"/>
          <ac:spMkLst>
            <pc:docMk/>
            <pc:sldMk cId="855197916" sldId="2123260082"/>
            <ac:spMk id="2" creationId="{7F2F723C-A28C-8A16-6499-73A77D6E4676}"/>
          </ac:spMkLst>
        </pc:spChg>
        <pc:spChg chg="del">
          <ac:chgData name="Patrick MASSON" userId="c917163b1fa4a578" providerId="LiveId" clId="{E8DFC8CE-0721-4E2A-8A11-5DC91593AB96}" dt="2025-06-27T06:55:09.254" v="14" actId="478"/>
          <ac:spMkLst>
            <pc:docMk/>
            <pc:sldMk cId="855197916" sldId="2123260082"/>
            <ac:spMk id="2" creationId="{C81A2C20-05EA-AE88-33E3-15F8A78D2F24}"/>
          </ac:spMkLst>
        </pc:spChg>
        <pc:spChg chg="mod">
          <ac:chgData name="Patrick MASSON" userId="c917163b1fa4a578" providerId="LiveId" clId="{E8DFC8CE-0721-4E2A-8A11-5DC91593AB96}" dt="2025-06-27T06:55:05.998" v="13" actId="1076"/>
          <ac:spMkLst>
            <pc:docMk/>
            <pc:sldMk cId="855197916" sldId="2123260082"/>
            <ac:spMk id="13" creationId="{CF7A10AF-D601-E491-3A0F-37AB7BA74D07}"/>
          </ac:spMkLst>
        </pc:spChg>
        <pc:spChg chg="mod">
          <ac:chgData name="Patrick MASSON" userId="c917163b1fa4a578" providerId="LiveId" clId="{E8DFC8CE-0721-4E2A-8A11-5DC91593AB96}" dt="2025-06-27T06:55:09.477" v="15"/>
          <ac:spMkLst>
            <pc:docMk/>
            <pc:sldMk cId="855197916" sldId="2123260082"/>
            <ac:spMk id="18" creationId="{F4513175-A6EE-4863-EF11-B14F39A421B9}"/>
          </ac:spMkLst>
        </pc:spChg>
        <pc:spChg chg="mod">
          <ac:chgData name="Patrick MASSON" userId="c917163b1fa4a578" providerId="LiveId" clId="{E8DFC8CE-0721-4E2A-8A11-5DC91593AB96}" dt="2025-06-27T06:55:09.477" v="15"/>
          <ac:spMkLst>
            <pc:docMk/>
            <pc:sldMk cId="855197916" sldId="2123260082"/>
            <ac:spMk id="19" creationId="{E2E372EA-D637-6816-2D38-74A3F1E84269}"/>
          </ac:spMkLst>
        </pc:spChg>
        <pc:spChg chg="mod">
          <ac:chgData name="Patrick MASSON" userId="c917163b1fa4a578" providerId="LiveId" clId="{E8DFC8CE-0721-4E2A-8A11-5DC91593AB96}" dt="2025-06-27T06:55:09.477" v="15"/>
          <ac:spMkLst>
            <pc:docMk/>
            <pc:sldMk cId="855197916" sldId="2123260082"/>
            <ac:spMk id="20" creationId="{9AF8A898-DBB4-449C-E99D-D5419C5C384C}"/>
          </ac:spMkLst>
        </pc:spChg>
        <pc:spChg chg="mod">
          <ac:chgData name="Patrick MASSON" userId="c917163b1fa4a578" providerId="LiveId" clId="{E8DFC8CE-0721-4E2A-8A11-5DC91593AB96}" dt="2025-06-27T06:55:09.477" v="15"/>
          <ac:spMkLst>
            <pc:docMk/>
            <pc:sldMk cId="855197916" sldId="2123260082"/>
            <ac:spMk id="24" creationId="{03B9BD2D-0741-72E4-4228-41A28B3811C7}"/>
          </ac:spMkLst>
        </pc:spChg>
        <pc:spChg chg="mod">
          <ac:chgData name="Patrick MASSON" userId="c917163b1fa4a578" providerId="LiveId" clId="{E8DFC8CE-0721-4E2A-8A11-5DC91593AB96}" dt="2025-06-27T06:55:09.477" v="15"/>
          <ac:spMkLst>
            <pc:docMk/>
            <pc:sldMk cId="855197916" sldId="2123260082"/>
            <ac:spMk id="28" creationId="{FFE4A17F-DA58-1447-8C06-29A4814106C3}"/>
          </ac:spMkLst>
        </pc:spChg>
        <pc:spChg chg="add mod">
          <ac:chgData name="Patrick MASSON" userId="c917163b1fa4a578" providerId="LiveId" clId="{E8DFC8CE-0721-4E2A-8A11-5DC91593AB96}" dt="2025-06-27T06:55:09.477" v="15"/>
          <ac:spMkLst>
            <pc:docMk/>
            <pc:sldMk cId="855197916" sldId="2123260082"/>
            <ac:spMk id="29" creationId="{61A2B078-74A4-274B-7488-EFAFB1FE02EE}"/>
          </ac:spMkLst>
        </pc:spChg>
        <pc:spChg chg="add mod">
          <ac:chgData name="Patrick MASSON" userId="c917163b1fa4a578" providerId="LiveId" clId="{E8DFC8CE-0721-4E2A-8A11-5DC91593AB96}" dt="2025-06-27T12:32:38.631" v="183" actId="20577"/>
          <ac:spMkLst>
            <pc:docMk/>
            <pc:sldMk cId="855197916" sldId="2123260082"/>
            <ac:spMk id="30" creationId="{191C6F89-1CAA-F13F-BD83-1D96FF027D7C}"/>
          </ac:spMkLst>
        </pc:spChg>
        <pc:grpChg chg="add mod">
          <ac:chgData name="Patrick MASSON" userId="c917163b1fa4a578" providerId="LiveId" clId="{E8DFC8CE-0721-4E2A-8A11-5DC91593AB96}" dt="2025-06-27T06:55:09.477" v="15"/>
          <ac:grpSpMkLst>
            <pc:docMk/>
            <pc:sldMk cId="855197916" sldId="2123260082"/>
            <ac:grpSpMk id="4" creationId="{0E8602FD-C35F-A09D-04BC-1C93939A275A}"/>
          </ac:grpSpMkLst>
        </pc:grpChg>
        <pc:grpChg chg="del">
          <ac:chgData name="Patrick MASSON" userId="c917163b1fa4a578" providerId="LiveId" clId="{E8DFC8CE-0721-4E2A-8A11-5DC91593AB96}" dt="2025-06-27T06:55:09.254" v="14" actId="478"/>
          <ac:grpSpMkLst>
            <pc:docMk/>
            <pc:sldMk cId="855197916" sldId="2123260082"/>
            <ac:grpSpMk id="43" creationId="{96AFF5B3-5DA6-4CE0-E404-DEE6C71F180F}"/>
          </ac:grpSpMkLst>
        </pc:grpChg>
      </pc:sldChg>
      <pc:sldChg chg="del">
        <pc:chgData name="Patrick MASSON" userId="c917163b1fa4a578" providerId="LiveId" clId="{E8DFC8CE-0721-4E2A-8A11-5DC91593AB96}" dt="2025-06-27T10:54:26.838" v="79" actId="47"/>
        <pc:sldMkLst>
          <pc:docMk/>
          <pc:sldMk cId="1333796130" sldId="2123260092"/>
        </pc:sldMkLst>
      </pc:sldChg>
      <pc:sldChg chg="del">
        <pc:chgData name="Patrick MASSON" userId="c917163b1fa4a578" providerId="LiveId" clId="{E8DFC8CE-0721-4E2A-8A11-5DC91593AB96}" dt="2025-06-27T10:54:28.016" v="80" actId="47"/>
        <pc:sldMkLst>
          <pc:docMk/>
          <pc:sldMk cId="1730905631" sldId="2123260099"/>
        </pc:sldMkLst>
      </pc:sldChg>
      <pc:sldChg chg="del">
        <pc:chgData name="Patrick MASSON" userId="c917163b1fa4a578" providerId="LiveId" clId="{E8DFC8CE-0721-4E2A-8A11-5DC91593AB96}" dt="2025-06-27T06:52:42.216" v="6" actId="47"/>
        <pc:sldMkLst>
          <pc:docMk/>
          <pc:sldMk cId="4242807691" sldId="2123260100"/>
        </pc:sldMkLst>
      </pc:sldChg>
      <pc:sldChg chg="del">
        <pc:chgData name="Patrick MASSON" userId="c917163b1fa4a578" providerId="LiveId" clId="{E8DFC8CE-0721-4E2A-8A11-5DC91593AB96}" dt="2025-06-27T06:52:41.241" v="5" actId="47"/>
        <pc:sldMkLst>
          <pc:docMk/>
          <pc:sldMk cId="1380969188" sldId="2123260101"/>
        </pc:sldMkLst>
      </pc:sldChg>
      <pc:sldChg chg="addSp delSp modSp mod">
        <pc:chgData name="Patrick MASSON" userId="c917163b1fa4a578" providerId="LiveId" clId="{E8DFC8CE-0721-4E2A-8A11-5DC91593AB96}" dt="2025-06-27T12:46:13.176" v="346" actId="554"/>
        <pc:sldMkLst>
          <pc:docMk/>
          <pc:sldMk cId="3726182640" sldId="2123260102"/>
        </pc:sldMkLst>
        <pc:spChg chg="mod">
          <ac:chgData name="Patrick MASSON" userId="c917163b1fa4a578" providerId="LiveId" clId="{E8DFC8CE-0721-4E2A-8A11-5DC91593AB96}" dt="2025-06-27T12:45:37.311" v="342" actId="554"/>
          <ac:spMkLst>
            <pc:docMk/>
            <pc:sldMk cId="3726182640" sldId="2123260102"/>
            <ac:spMk id="18" creationId="{DEA7747A-CADB-1B13-1B20-F41CE5E29816}"/>
          </ac:spMkLst>
        </pc:spChg>
        <pc:spChg chg="mod">
          <ac:chgData name="Patrick MASSON" userId="c917163b1fa4a578" providerId="LiveId" clId="{E8DFC8CE-0721-4E2A-8A11-5DC91593AB96}" dt="2025-06-27T12:45:37.311" v="342" actId="554"/>
          <ac:spMkLst>
            <pc:docMk/>
            <pc:sldMk cId="3726182640" sldId="2123260102"/>
            <ac:spMk id="19" creationId="{01F86F40-9A3C-6E6C-B7DD-71A612A885D6}"/>
          </ac:spMkLst>
        </pc:spChg>
        <pc:spChg chg="mod">
          <ac:chgData name="Patrick MASSON" userId="c917163b1fa4a578" providerId="LiveId" clId="{E8DFC8CE-0721-4E2A-8A11-5DC91593AB96}" dt="2025-06-27T12:45:37.311" v="342" actId="554"/>
          <ac:spMkLst>
            <pc:docMk/>
            <pc:sldMk cId="3726182640" sldId="2123260102"/>
            <ac:spMk id="20" creationId="{4112C6F0-D556-AB37-90FE-8D819C7B3C88}"/>
          </ac:spMkLst>
        </pc:spChg>
        <pc:spChg chg="mod">
          <ac:chgData name="Patrick MASSON" userId="c917163b1fa4a578" providerId="LiveId" clId="{E8DFC8CE-0721-4E2A-8A11-5DC91593AB96}" dt="2025-06-27T12:45:47.166" v="343" actId="554"/>
          <ac:spMkLst>
            <pc:docMk/>
            <pc:sldMk cId="3726182640" sldId="2123260102"/>
            <ac:spMk id="22" creationId="{F781D3B3-B7E7-8482-7452-AFEC28F97ACF}"/>
          </ac:spMkLst>
        </pc:spChg>
        <pc:spChg chg="mod">
          <ac:chgData name="Patrick MASSON" userId="c917163b1fa4a578" providerId="LiveId" clId="{E8DFC8CE-0721-4E2A-8A11-5DC91593AB96}" dt="2025-06-27T12:45:57.970" v="344" actId="554"/>
          <ac:spMkLst>
            <pc:docMk/>
            <pc:sldMk cId="3726182640" sldId="2123260102"/>
            <ac:spMk id="23" creationId="{BD145E97-DC8A-D913-6BB4-9D79B5318ED1}"/>
          </ac:spMkLst>
        </pc:spChg>
        <pc:spChg chg="mod">
          <ac:chgData name="Patrick MASSON" userId="c917163b1fa4a578" providerId="LiveId" clId="{E8DFC8CE-0721-4E2A-8A11-5DC91593AB96}" dt="2025-06-27T12:45:57.970" v="344" actId="554"/>
          <ac:spMkLst>
            <pc:docMk/>
            <pc:sldMk cId="3726182640" sldId="2123260102"/>
            <ac:spMk id="24" creationId="{04BF7FA0-FC4C-AF84-BD9D-F5E2B5633FA4}"/>
          </ac:spMkLst>
        </pc:spChg>
        <pc:spChg chg="mod">
          <ac:chgData name="Patrick MASSON" userId="c917163b1fa4a578" providerId="LiveId" clId="{E8DFC8CE-0721-4E2A-8A11-5DC91593AB96}" dt="2025-06-27T12:45:57.970" v="344" actId="554"/>
          <ac:spMkLst>
            <pc:docMk/>
            <pc:sldMk cId="3726182640" sldId="2123260102"/>
            <ac:spMk id="25" creationId="{133BDC20-2422-427D-79A4-5A2E9FCFE49C}"/>
          </ac:spMkLst>
        </pc:spChg>
        <pc:spChg chg="mod">
          <ac:chgData name="Patrick MASSON" userId="c917163b1fa4a578" providerId="LiveId" clId="{E8DFC8CE-0721-4E2A-8A11-5DC91593AB96}" dt="2025-06-27T12:46:05.304" v="345" actId="554"/>
          <ac:spMkLst>
            <pc:docMk/>
            <pc:sldMk cId="3726182640" sldId="2123260102"/>
            <ac:spMk id="26" creationId="{98582F81-B56C-8E32-A833-971C17887169}"/>
          </ac:spMkLst>
        </pc:spChg>
        <pc:spChg chg="mod">
          <ac:chgData name="Patrick MASSON" userId="c917163b1fa4a578" providerId="LiveId" clId="{E8DFC8CE-0721-4E2A-8A11-5DC91593AB96}" dt="2025-06-27T12:46:13.176" v="346" actId="554"/>
          <ac:spMkLst>
            <pc:docMk/>
            <pc:sldMk cId="3726182640" sldId="2123260102"/>
            <ac:spMk id="28" creationId="{EF3EA85A-A4D3-67CC-A7CF-74BEDA5BC79B}"/>
          </ac:spMkLst>
        </pc:spChg>
        <pc:spChg chg="mod">
          <ac:chgData name="Patrick MASSON" userId="c917163b1fa4a578" providerId="LiveId" clId="{E8DFC8CE-0721-4E2A-8A11-5DC91593AB96}" dt="2025-06-27T12:46:05.304" v="345" actId="554"/>
          <ac:spMkLst>
            <pc:docMk/>
            <pc:sldMk cId="3726182640" sldId="2123260102"/>
            <ac:spMk id="29" creationId="{B4989D72-509B-1ABA-E659-8580EB9EF35C}"/>
          </ac:spMkLst>
        </pc:spChg>
        <pc:spChg chg="mod">
          <ac:chgData name="Patrick MASSON" userId="c917163b1fa4a578" providerId="LiveId" clId="{E8DFC8CE-0721-4E2A-8A11-5DC91593AB96}" dt="2025-06-27T12:46:05.304" v="345" actId="554"/>
          <ac:spMkLst>
            <pc:docMk/>
            <pc:sldMk cId="3726182640" sldId="2123260102"/>
            <ac:spMk id="31" creationId="{651FD6BE-C162-AA35-7779-B1BE83DBC203}"/>
          </ac:spMkLst>
        </pc:spChg>
        <pc:spChg chg="mod">
          <ac:chgData name="Patrick MASSON" userId="c917163b1fa4a578" providerId="LiveId" clId="{E8DFC8CE-0721-4E2A-8A11-5DC91593AB96}" dt="2025-06-27T12:45:37.311" v="342" actId="554"/>
          <ac:spMkLst>
            <pc:docMk/>
            <pc:sldMk cId="3726182640" sldId="2123260102"/>
            <ac:spMk id="32" creationId="{8C7C6382-0FD7-9CC8-165E-B31E1A1D59EE}"/>
          </ac:spMkLst>
        </pc:spChg>
        <pc:spChg chg="mod">
          <ac:chgData name="Patrick MASSON" userId="c917163b1fa4a578" providerId="LiveId" clId="{E8DFC8CE-0721-4E2A-8A11-5DC91593AB96}" dt="2025-06-27T12:45:57.970" v="344" actId="554"/>
          <ac:spMkLst>
            <pc:docMk/>
            <pc:sldMk cId="3726182640" sldId="2123260102"/>
            <ac:spMk id="33" creationId="{813A1305-D8BF-1EA5-58D4-F20B3731AEA3}"/>
          </ac:spMkLst>
        </pc:spChg>
        <pc:spChg chg="mod">
          <ac:chgData name="Patrick MASSON" userId="c917163b1fa4a578" providerId="LiveId" clId="{E8DFC8CE-0721-4E2A-8A11-5DC91593AB96}" dt="2025-06-27T12:46:05.304" v="345" actId="554"/>
          <ac:spMkLst>
            <pc:docMk/>
            <pc:sldMk cId="3726182640" sldId="2123260102"/>
            <ac:spMk id="34" creationId="{F5CBE842-C531-DD96-6B56-69CCA57993C5}"/>
          </ac:spMkLst>
        </pc:spChg>
        <pc:spChg chg="mod">
          <ac:chgData name="Patrick MASSON" userId="c917163b1fa4a578" providerId="LiveId" clId="{E8DFC8CE-0721-4E2A-8A11-5DC91593AB96}" dt="2025-06-27T12:46:13.176" v="346" actId="554"/>
          <ac:spMkLst>
            <pc:docMk/>
            <pc:sldMk cId="3726182640" sldId="2123260102"/>
            <ac:spMk id="35" creationId="{7DB1AF1E-1CD4-C3B0-DE6F-6FB36D7B4CC3}"/>
          </ac:spMkLst>
        </pc:spChg>
        <pc:spChg chg="mod">
          <ac:chgData name="Patrick MASSON" userId="c917163b1fa4a578" providerId="LiveId" clId="{E8DFC8CE-0721-4E2A-8A11-5DC91593AB96}" dt="2025-06-27T12:45:09.475" v="340" actId="552"/>
          <ac:spMkLst>
            <pc:docMk/>
            <pc:sldMk cId="3726182640" sldId="2123260102"/>
            <ac:spMk id="36" creationId="{39664B53-95D3-6712-9F1D-A4F91B7233C3}"/>
          </ac:spMkLst>
        </pc:spChg>
        <pc:spChg chg="mod">
          <ac:chgData name="Patrick MASSON" userId="c917163b1fa4a578" providerId="LiveId" clId="{E8DFC8CE-0721-4E2A-8A11-5DC91593AB96}" dt="2025-06-27T12:45:47.166" v="343" actId="554"/>
          <ac:spMkLst>
            <pc:docMk/>
            <pc:sldMk cId="3726182640" sldId="2123260102"/>
            <ac:spMk id="37" creationId="{765609AD-6490-43D8-2CCF-D985673FA4E9}"/>
          </ac:spMkLst>
        </pc:spChg>
        <pc:spChg chg="mod">
          <ac:chgData name="Patrick MASSON" userId="c917163b1fa4a578" providerId="LiveId" clId="{E8DFC8CE-0721-4E2A-8A11-5DC91593AB96}" dt="2025-06-27T12:46:13.176" v="346" actId="554"/>
          <ac:spMkLst>
            <pc:docMk/>
            <pc:sldMk cId="3726182640" sldId="2123260102"/>
            <ac:spMk id="41" creationId="{4E7F450A-D2B8-FAEF-844E-EBF0037E8219}"/>
          </ac:spMkLst>
        </pc:spChg>
        <pc:spChg chg="mod">
          <ac:chgData name="Patrick MASSON" userId="c917163b1fa4a578" providerId="LiveId" clId="{E8DFC8CE-0721-4E2A-8A11-5DC91593AB96}" dt="2025-06-27T12:46:13.176" v="346" actId="554"/>
          <ac:spMkLst>
            <pc:docMk/>
            <pc:sldMk cId="3726182640" sldId="2123260102"/>
            <ac:spMk id="42" creationId="{E45BA54D-3D5F-996C-C834-9CB26D603AA5}"/>
          </ac:spMkLst>
        </pc:spChg>
        <pc:spChg chg="mod">
          <ac:chgData name="Patrick MASSON" userId="c917163b1fa4a578" providerId="LiveId" clId="{E8DFC8CE-0721-4E2A-8A11-5DC91593AB96}" dt="2025-06-27T12:45:25.549" v="341" actId="552"/>
          <ac:spMkLst>
            <pc:docMk/>
            <pc:sldMk cId="3726182640" sldId="2123260102"/>
            <ac:spMk id="44" creationId="{0D5E0BEB-3A97-D343-EB0D-BCB648477A7C}"/>
          </ac:spMkLst>
        </pc:spChg>
        <pc:spChg chg="mod">
          <ac:chgData name="Patrick MASSON" userId="c917163b1fa4a578" providerId="LiveId" clId="{E8DFC8CE-0721-4E2A-8A11-5DC91593AB96}" dt="2025-06-27T12:44:30.717" v="335" actId="1038"/>
          <ac:spMkLst>
            <pc:docMk/>
            <pc:sldMk cId="3726182640" sldId="2123260102"/>
            <ac:spMk id="45" creationId="{86F8DF23-E31A-6C7F-9C2F-CB67E8B271EC}"/>
          </ac:spMkLst>
        </pc:spChg>
        <pc:spChg chg="mod">
          <ac:chgData name="Patrick MASSON" userId="c917163b1fa4a578" providerId="LiveId" clId="{E8DFC8CE-0721-4E2A-8A11-5DC91593AB96}" dt="2025-06-27T12:45:47.166" v="343" actId="554"/>
          <ac:spMkLst>
            <pc:docMk/>
            <pc:sldMk cId="3726182640" sldId="2123260102"/>
            <ac:spMk id="47" creationId="{CE789F6C-B829-A466-357B-1A63B30D7E45}"/>
          </ac:spMkLst>
        </pc:spChg>
        <pc:spChg chg="mod">
          <ac:chgData name="Patrick MASSON" userId="c917163b1fa4a578" providerId="LiveId" clId="{E8DFC8CE-0721-4E2A-8A11-5DC91593AB96}" dt="2025-06-27T12:45:47.166" v="343" actId="554"/>
          <ac:spMkLst>
            <pc:docMk/>
            <pc:sldMk cId="3726182640" sldId="2123260102"/>
            <ac:spMk id="48" creationId="{734B3E37-4F1F-C1FF-F68A-5D20C0F84D77}"/>
          </ac:spMkLst>
        </pc:spChg>
        <pc:cxnChg chg="add del">
          <ac:chgData name="Patrick MASSON" userId="c917163b1fa4a578" providerId="LiveId" clId="{E8DFC8CE-0721-4E2A-8A11-5DC91593AB96}" dt="2025-06-27T12:44:33.463" v="336" actId="21"/>
          <ac:cxnSpMkLst>
            <pc:docMk/>
            <pc:sldMk cId="3726182640" sldId="2123260102"/>
            <ac:cxnSpMk id="3" creationId="{3C453BC8-A60E-C8AA-1E2B-19AE87500E0B}"/>
          </ac:cxnSpMkLst>
        </pc:cxnChg>
        <pc:cxnChg chg="add del mod">
          <ac:chgData name="Patrick MASSON" userId="c917163b1fa4a578" providerId="LiveId" clId="{E8DFC8CE-0721-4E2A-8A11-5DC91593AB96}" dt="2025-06-27T12:44:42.420" v="339" actId="478"/>
          <ac:cxnSpMkLst>
            <pc:docMk/>
            <pc:sldMk cId="3726182640" sldId="2123260102"/>
            <ac:cxnSpMk id="4" creationId="{3C453BC8-A60E-C8AA-1E2B-19AE87500E0B}"/>
          </ac:cxnSpMkLst>
        </pc:cxnChg>
      </pc:sldChg>
      <pc:sldChg chg="addSp delSp modSp mod">
        <pc:chgData name="Patrick MASSON" userId="c917163b1fa4a578" providerId="LiveId" clId="{E8DFC8CE-0721-4E2A-8A11-5DC91593AB96}" dt="2025-06-27T12:37:25.471" v="290"/>
        <pc:sldMkLst>
          <pc:docMk/>
          <pc:sldMk cId="3251233908" sldId="2123260103"/>
        </pc:sldMkLst>
        <pc:spChg chg="add del mod">
          <ac:chgData name="Patrick MASSON" userId="c917163b1fa4a578" providerId="LiveId" clId="{E8DFC8CE-0721-4E2A-8A11-5DC91593AB96}" dt="2025-06-27T12:37:25.199" v="289" actId="478"/>
          <ac:spMkLst>
            <pc:docMk/>
            <pc:sldMk cId="3251233908" sldId="2123260103"/>
            <ac:spMk id="3" creationId="{DB8D1546-92A2-A320-564C-86870201CA5C}"/>
          </ac:spMkLst>
        </pc:spChg>
        <pc:spChg chg="add mod">
          <ac:chgData name="Patrick MASSON" userId="c917163b1fa4a578" providerId="LiveId" clId="{E8DFC8CE-0721-4E2A-8A11-5DC91593AB96}" dt="2025-06-27T12:37:25.471" v="290"/>
          <ac:spMkLst>
            <pc:docMk/>
            <pc:sldMk cId="3251233908" sldId="2123260103"/>
            <ac:spMk id="4" creationId="{E6256583-B933-03FB-1364-83A3A303A05E}"/>
          </ac:spMkLst>
        </pc:spChg>
      </pc:sldChg>
      <pc:sldChg chg="addSp modSp mod">
        <pc:chgData name="Patrick MASSON" userId="c917163b1fa4a578" providerId="LiveId" clId="{E8DFC8CE-0721-4E2A-8A11-5DC91593AB96}" dt="2025-06-27T12:35:32.805" v="233" actId="20577"/>
        <pc:sldMkLst>
          <pc:docMk/>
          <pc:sldMk cId="73589275" sldId="2123260104"/>
        </pc:sldMkLst>
        <pc:spChg chg="add mod">
          <ac:chgData name="Patrick MASSON" userId="c917163b1fa4a578" providerId="LiveId" clId="{E8DFC8CE-0721-4E2A-8A11-5DC91593AB96}" dt="2025-06-27T12:35:32.805" v="233" actId="20577"/>
          <ac:spMkLst>
            <pc:docMk/>
            <pc:sldMk cId="73589275" sldId="2123260104"/>
            <ac:spMk id="4" creationId="{B88B1DD3-9C18-576F-0280-5CE206A76C46}"/>
          </ac:spMkLst>
        </pc:spChg>
        <pc:spChg chg="mod">
          <ac:chgData name="Patrick MASSON" userId="c917163b1fa4a578" providerId="LiveId" clId="{E8DFC8CE-0721-4E2A-8A11-5DC91593AB96}" dt="2025-06-27T07:14:01.148" v="73" actId="20577"/>
          <ac:spMkLst>
            <pc:docMk/>
            <pc:sldMk cId="73589275" sldId="2123260104"/>
            <ac:spMk id="8" creationId="{44727E1B-0EB7-426D-049C-3AA7855B0962}"/>
          </ac:spMkLst>
        </pc:spChg>
      </pc:sldChg>
      <pc:sldChg chg="addSp delSp modSp mod">
        <pc:chgData name="Patrick MASSON" userId="c917163b1fa4a578" providerId="LiveId" clId="{E8DFC8CE-0721-4E2A-8A11-5DC91593AB96}" dt="2025-06-27T12:35:45.907" v="236"/>
        <pc:sldMkLst>
          <pc:docMk/>
          <pc:sldMk cId="426477706" sldId="2123260106"/>
        </pc:sldMkLst>
        <pc:spChg chg="add del mod">
          <ac:chgData name="Patrick MASSON" userId="c917163b1fa4a578" providerId="LiveId" clId="{E8DFC8CE-0721-4E2A-8A11-5DC91593AB96}" dt="2025-06-27T12:35:45.615" v="235" actId="478"/>
          <ac:spMkLst>
            <pc:docMk/>
            <pc:sldMk cId="426477706" sldId="2123260106"/>
            <ac:spMk id="4" creationId="{190B0BDA-68F1-F156-0D2E-97CD55EEF676}"/>
          </ac:spMkLst>
        </pc:spChg>
        <pc:spChg chg="add mod">
          <ac:chgData name="Patrick MASSON" userId="c917163b1fa4a578" providerId="LiveId" clId="{E8DFC8CE-0721-4E2A-8A11-5DC91593AB96}" dt="2025-06-27T12:35:45.907" v="236"/>
          <ac:spMkLst>
            <pc:docMk/>
            <pc:sldMk cId="426477706" sldId="2123260106"/>
            <ac:spMk id="5" creationId="{6E075F9A-2E6F-F97F-8935-B39613FD0743}"/>
          </ac:spMkLst>
        </pc:spChg>
        <pc:spChg chg="mod">
          <ac:chgData name="Patrick MASSON" userId="c917163b1fa4a578" providerId="LiveId" clId="{E8DFC8CE-0721-4E2A-8A11-5DC91593AB96}" dt="2025-06-27T07:14:05.346" v="77" actId="20577"/>
          <ac:spMkLst>
            <pc:docMk/>
            <pc:sldMk cId="426477706" sldId="2123260106"/>
            <ac:spMk id="8" creationId="{A509B0E7-F12E-F4F1-44D7-92BE732B8401}"/>
          </ac:spMkLst>
        </pc:spChg>
      </pc:sldChg>
      <pc:sldChg chg="addSp modSp mod">
        <pc:chgData name="Patrick MASSON" userId="c917163b1fa4a578" providerId="LiveId" clId="{E8DFC8CE-0721-4E2A-8A11-5DC91593AB96}" dt="2025-06-27T12:37:14.207" v="287" actId="20577"/>
        <pc:sldMkLst>
          <pc:docMk/>
          <pc:sldMk cId="3536662245" sldId="2123260113"/>
        </pc:sldMkLst>
        <pc:spChg chg="add mod">
          <ac:chgData name="Patrick MASSON" userId="c917163b1fa4a578" providerId="LiveId" clId="{E8DFC8CE-0721-4E2A-8A11-5DC91593AB96}" dt="2025-06-27T12:37:14.207" v="287" actId="20577"/>
          <ac:spMkLst>
            <pc:docMk/>
            <pc:sldMk cId="3536662245" sldId="2123260113"/>
            <ac:spMk id="3" creationId="{076E86CD-D6FA-C999-B2AD-BB9D0892EA73}"/>
          </ac:spMkLst>
        </pc:spChg>
      </pc:sldChg>
      <pc:sldChg chg="addSp delSp modSp mod">
        <pc:chgData name="Patrick MASSON" userId="c917163b1fa4a578" providerId="LiveId" clId="{E8DFC8CE-0721-4E2A-8A11-5DC91593AB96}" dt="2025-06-27T13:06:50.299" v="351" actId="20577"/>
        <pc:sldMkLst>
          <pc:docMk/>
          <pc:sldMk cId="2500984454" sldId="2123260114"/>
        </pc:sldMkLst>
        <pc:spChg chg="add mod">
          <ac:chgData name="Patrick MASSON" userId="c917163b1fa4a578" providerId="LiveId" clId="{E8DFC8CE-0721-4E2A-8A11-5DC91593AB96}" dt="2025-06-27T13:06:50.299" v="351" actId="20577"/>
          <ac:spMkLst>
            <pc:docMk/>
            <pc:sldMk cId="2500984454" sldId="2123260114"/>
            <ac:spMk id="6" creationId="{5DAD41B8-C81D-E9CE-37C7-0939BD95F296}"/>
          </ac:spMkLst>
        </pc:spChg>
        <pc:spChg chg="mod">
          <ac:chgData name="Patrick MASSON" userId="c917163b1fa4a578" providerId="LiveId" clId="{E8DFC8CE-0721-4E2A-8A11-5DC91593AB96}" dt="2025-06-27T07:00:20.551" v="57"/>
          <ac:spMkLst>
            <pc:docMk/>
            <pc:sldMk cId="2500984454" sldId="2123260114"/>
            <ac:spMk id="17" creationId="{A1E07B4D-3871-C7FA-5BF0-3032E409A99F}"/>
          </ac:spMkLst>
        </pc:spChg>
        <pc:spChg chg="mod">
          <ac:chgData name="Patrick MASSON" userId="c917163b1fa4a578" providerId="LiveId" clId="{E8DFC8CE-0721-4E2A-8A11-5DC91593AB96}" dt="2025-06-27T07:00:20.551" v="57"/>
          <ac:spMkLst>
            <pc:docMk/>
            <pc:sldMk cId="2500984454" sldId="2123260114"/>
            <ac:spMk id="32" creationId="{D4B3E9C3-0E48-2284-E042-6DBC5DBD0FA7}"/>
          </ac:spMkLst>
        </pc:spChg>
        <pc:spChg chg="mod">
          <ac:chgData name="Patrick MASSON" userId="c917163b1fa4a578" providerId="LiveId" clId="{E8DFC8CE-0721-4E2A-8A11-5DC91593AB96}" dt="2025-06-27T07:00:20.551" v="57"/>
          <ac:spMkLst>
            <pc:docMk/>
            <pc:sldMk cId="2500984454" sldId="2123260114"/>
            <ac:spMk id="34" creationId="{CBAED822-34B9-557E-A8AA-B2F1AEC6B47C}"/>
          </ac:spMkLst>
        </pc:spChg>
        <pc:spChg chg="mod">
          <ac:chgData name="Patrick MASSON" userId="c917163b1fa4a578" providerId="LiveId" clId="{E8DFC8CE-0721-4E2A-8A11-5DC91593AB96}" dt="2025-06-27T07:00:20.551" v="57"/>
          <ac:spMkLst>
            <pc:docMk/>
            <pc:sldMk cId="2500984454" sldId="2123260114"/>
            <ac:spMk id="35" creationId="{51237BC4-103A-9451-B4D7-D53F24FCE5A4}"/>
          </ac:spMkLst>
        </pc:spChg>
        <pc:spChg chg="mod">
          <ac:chgData name="Patrick MASSON" userId="c917163b1fa4a578" providerId="LiveId" clId="{E8DFC8CE-0721-4E2A-8A11-5DC91593AB96}" dt="2025-06-27T07:00:20.551" v="57"/>
          <ac:spMkLst>
            <pc:docMk/>
            <pc:sldMk cId="2500984454" sldId="2123260114"/>
            <ac:spMk id="36" creationId="{E5616721-50FB-5735-FF15-693E49690D2D}"/>
          </ac:spMkLst>
        </pc:spChg>
        <pc:spChg chg="add mod">
          <ac:chgData name="Patrick MASSON" userId="c917163b1fa4a578" providerId="LiveId" clId="{E8DFC8CE-0721-4E2A-8A11-5DC91593AB96}" dt="2025-06-27T07:00:20.551" v="57"/>
          <ac:spMkLst>
            <pc:docMk/>
            <pc:sldMk cId="2500984454" sldId="2123260114"/>
            <ac:spMk id="37" creationId="{7E8102F8-3847-0C5D-FBCA-BBEC65A008A4}"/>
          </ac:spMkLst>
        </pc:spChg>
        <pc:spChg chg="del">
          <ac:chgData name="Patrick MASSON" userId="c917163b1fa4a578" providerId="LiveId" clId="{E8DFC8CE-0721-4E2A-8A11-5DC91593AB96}" dt="2025-06-27T07:00:20.352" v="56" actId="478"/>
          <ac:spMkLst>
            <pc:docMk/>
            <pc:sldMk cId="2500984454" sldId="2123260114"/>
            <ac:spMk id="42" creationId="{5AABCB58-4885-FFFA-9D33-F23AAE35E2DD}"/>
          </ac:spMkLst>
        </pc:spChg>
        <pc:grpChg chg="add mod">
          <ac:chgData name="Patrick MASSON" userId="c917163b1fa4a578" providerId="LiveId" clId="{E8DFC8CE-0721-4E2A-8A11-5DC91593AB96}" dt="2025-06-27T07:00:20.551" v="57"/>
          <ac:grpSpMkLst>
            <pc:docMk/>
            <pc:sldMk cId="2500984454" sldId="2123260114"/>
            <ac:grpSpMk id="5" creationId="{EB6F2BCB-62CD-651C-0F24-18E6C2030ADC}"/>
          </ac:grpSpMkLst>
        </pc:grpChg>
        <pc:grpChg chg="del">
          <ac:chgData name="Patrick MASSON" userId="c917163b1fa4a578" providerId="LiveId" clId="{E8DFC8CE-0721-4E2A-8A11-5DC91593AB96}" dt="2025-06-27T07:00:20.352" v="56" actId="478"/>
          <ac:grpSpMkLst>
            <pc:docMk/>
            <pc:sldMk cId="2500984454" sldId="2123260114"/>
            <ac:grpSpMk id="6" creationId="{63A061F4-1FCA-7876-D7DC-F8D9426C7AC7}"/>
          </ac:grpSpMkLst>
        </pc:grpChg>
      </pc:sldChg>
      <pc:sldChg chg="addSp modSp">
        <pc:chgData name="Patrick MASSON" userId="c917163b1fa4a578" providerId="LiveId" clId="{E8DFC8CE-0721-4E2A-8A11-5DC91593AB96}" dt="2025-06-27T13:07:04.766" v="352"/>
        <pc:sldMkLst>
          <pc:docMk/>
          <pc:sldMk cId="4163997631" sldId="2123260115"/>
        </pc:sldMkLst>
        <pc:spChg chg="add mod">
          <ac:chgData name="Patrick MASSON" userId="c917163b1fa4a578" providerId="LiveId" clId="{E8DFC8CE-0721-4E2A-8A11-5DC91593AB96}" dt="2025-06-27T13:07:04.766" v="352"/>
          <ac:spMkLst>
            <pc:docMk/>
            <pc:sldMk cId="4163997631" sldId="2123260115"/>
            <ac:spMk id="20" creationId="{1F840231-C85D-1EFD-0B07-4D5D5AAD098C}"/>
          </ac:spMkLst>
        </pc:spChg>
      </pc:sldChg>
      <pc:sldChg chg="addSp delSp modSp mod">
        <pc:chgData name="Patrick MASSON" userId="c917163b1fa4a578" providerId="LiveId" clId="{E8DFC8CE-0721-4E2A-8A11-5DC91593AB96}" dt="2025-06-27T12:36:57.073" v="277" actId="20577"/>
        <pc:sldMkLst>
          <pc:docMk/>
          <pc:sldMk cId="3686047340" sldId="2123260116"/>
        </pc:sldMkLst>
        <pc:spChg chg="add mod">
          <ac:chgData name="Patrick MASSON" userId="c917163b1fa4a578" providerId="LiveId" clId="{E8DFC8CE-0721-4E2A-8A11-5DC91593AB96}" dt="2025-06-27T12:36:57.073" v="277" actId="20577"/>
          <ac:spMkLst>
            <pc:docMk/>
            <pc:sldMk cId="3686047340" sldId="2123260116"/>
            <ac:spMk id="3" creationId="{8500AB9A-088B-D76C-355B-DB41A188E472}"/>
          </ac:spMkLst>
        </pc:spChg>
        <pc:spChg chg="mod">
          <ac:chgData name="Patrick MASSON" userId="c917163b1fa4a578" providerId="LiveId" clId="{E8DFC8CE-0721-4E2A-8A11-5DC91593AB96}" dt="2025-06-27T07:01:02.983" v="63"/>
          <ac:spMkLst>
            <pc:docMk/>
            <pc:sldMk cId="3686047340" sldId="2123260116"/>
            <ac:spMk id="5" creationId="{EA9C3C93-A1F5-11D9-BEFF-2C2027B60AC1}"/>
          </ac:spMkLst>
        </pc:spChg>
        <pc:spChg chg="mod">
          <ac:chgData name="Patrick MASSON" userId="c917163b1fa4a578" providerId="LiveId" clId="{E8DFC8CE-0721-4E2A-8A11-5DC91593AB96}" dt="2025-06-27T07:01:02.983" v="63"/>
          <ac:spMkLst>
            <pc:docMk/>
            <pc:sldMk cId="3686047340" sldId="2123260116"/>
            <ac:spMk id="6" creationId="{035181F4-0602-1CA1-8508-648D28A688EC}"/>
          </ac:spMkLst>
        </pc:spChg>
        <pc:spChg chg="mod">
          <ac:chgData name="Patrick MASSON" userId="c917163b1fa4a578" providerId="LiveId" clId="{E8DFC8CE-0721-4E2A-8A11-5DC91593AB96}" dt="2025-06-27T07:01:02.983" v="63"/>
          <ac:spMkLst>
            <pc:docMk/>
            <pc:sldMk cId="3686047340" sldId="2123260116"/>
            <ac:spMk id="10" creationId="{9B29983D-67AF-F0AF-4902-C91B6F908CFB}"/>
          </ac:spMkLst>
        </pc:spChg>
        <pc:spChg chg="mod">
          <ac:chgData name="Patrick MASSON" userId="c917163b1fa4a578" providerId="LiveId" clId="{E8DFC8CE-0721-4E2A-8A11-5DC91593AB96}" dt="2025-06-27T07:01:02.983" v="63"/>
          <ac:spMkLst>
            <pc:docMk/>
            <pc:sldMk cId="3686047340" sldId="2123260116"/>
            <ac:spMk id="11" creationId="{17428A7D-8226-7865-221E-06949D7AE89F}"/>
          </ac:spMkLst>
        </pc:spChg>
        <pc:spChg chg="mod">
          <ac:chgData name="Patrick MASSON" userId="c917163b1fa4a578" providerId="LiveId" clId="{E8DFC8CE-0721-4E2A-8A11-5DC91593AB96}" dt="2025-06-27T07:01:02.983" v="63"/>
          <ac:spMkLst>
            <pc:docMk/>
            <pc:sldMk cId="3686047340" sldId="2123260116"/>
            <ac:spMk id="15" creationId="{5054689F-781C-0876-1724-71962F1ABDE3}"/>
          </ac:spMkLst>
        </pc:spChg>
        <pc:spChg chg="del">
          <ac:chgData name="Patrick MASSON" userId="c917163b1fa4a578" providerId="LiveId" clId="{E8DFC8CE-0721-4E2A-8A11-5DC91593AB96}" dt="2025-06-27T07:01:02.812" v="62" actId="478"/>
          <ac:spMkLst>
            <pc:docMk/>
            <pc:sldMk cId="3686047340" sldId="2123260116"/>
            <ac:spMk id="17" creationId="{86E76C61-DF63-1240-1E11-A35310F294C2}"/>
          </ac:spMkLst>
        </pc:spChg>
        <pc:spChg chg="add mod">
          <ac:chgData name="Patrick MASSON" userId="c917163b1fa4a578" providerId="LiveId" clId="{E8DFC8CE-0721-4E2A-8A11-5DC91593AB96}" dt="2025-06-27T07:01:02.983" v="63"/>
          <ac:spMkLst>
            <pc:docMk/>
            <pc:sldMk cId="3686047340" sldId="2123260116"/>
            <ac:spMk id="18" creationId="{09A10B37-1B8B-55B5-20A0-8D614E5B71EF}"/>
          </ac:spMkLst>
        </pc:spChg>
        <pc:grpChg chg="del">
          <ac:chgData name="Patrick MASSON" userId="c917163b1fa4a578" providerId="LiveId" clId="{E8DFC8CE-0721-4E2A-8A11-5DC91593AB96}" dt="2025-06-27T07:01:02.812" v="62" actId="478"/>
          <ac:grpSpMkLst>
            <pc:docMk/>
            <pc:sldMk cId="3686047340" sldId="2123260116"/>
            <ac:grpSpMk id="3" creationId="{AFF9C1C1-98EA-B816-A154-6A146CCB31FC}"/>
          </ac:grpSpMkLst>
        </pc:grpChg>
        <pc:grpChg chg="add mod">
          <ac:chgData name="Patrick MASSON" userId="c917163b1fa4a578" providerId="LiveId" clId="{E8DFC8CE-0721-4E2A-8A11-5DC91593AB96}" dt="2025-06-27T07:01:02.983" v="63"/>
          <ac:grpSpMkLst>
            <pc:docMk/>
            <pc:sldMk cId="3686047340" sldId="2123260116"/>
            <ac:grpSpMk id="4" creationId="{44202FE9-8895-DAF3-E2D4-5813F4962551}"/>
          </ac:grpSpMkLst>
        </pc:grpChg>
      </pc:sldChg>
      <pc:sldChg chg="addSp delSp modSp mod">
        <pc:chgData name="Patrick MASSON" userId="c917163b1fa4a578" providerId="LiveId" clId="{E8DFC8CE-0721-4E2A-8A11-5DC91593AB96}" dt="2025-06-27T12:37:00.995" v="278"/>
        <pc:sldMkLst>
          <pc:docMk/>
          <pc:sldMk cId="1708718361" sldId="2123260117"/>
        </pc:sldMkLst>
        <pc:spChg chg="add mod">
          <ac:chgData name="Patrick MASSON" userId="c917163b1fa4a578" providerId="LiveId" clId="{E8DFC8CE-0721-4E2A-8A11-5DC91593AB96}" dt="2025-06-27T12:37:00.995" v="278"/>
          <ac:spMkLst>
            <pc:docMk/>
            <pc:sldMk cId="1708718361" sldId="2123260117"/>
            <ac:spMk id="3" creationId="{3DC579ED-0A49-028C-B039-01925CC557EC}"/>
          </ac:spMkLst>
        </pc:spChg>
        <pc:spChg chg="mod">
          <ac:chgData name="Patrick MASSON" userId="c917163b1fa4a578" providerId="LiveId" clId="{E8DFC8CE-0721-4E2A-8A11-5DC91593AB96}" dt="2025-06-27T07:01:06.621" v="65"/>
          <ac:spMkLst>
            <pc:docMk/>
            <pc:sldMk cId="1708718361" sldId="2123260117"/>
            <ac:spMk id="6" creationId="{246F3CAF-4DC2-2E5B-F200-9369EF176DF2}"/>
          </ac:spMkLst>
        </pc:spChg>
        <pc:spChg chg="mod">
          <ac:chgData name="Patrick MASSON" userId="c917163b1fa4a578" providerId="LiveId" clId="{E8DFC8CE-0721-4E2A-8A11-5DC91593AB96}" dt="2025-06-27T07:01:06.621" v="65"/>
          <ac:spMkLst>
            <pc:docMk/>
            <pc:sldMk cId="1708718361" sldId="2123260117"/>
            <ac:spMk id="11" creationId="{6868EE11-3C7B-0538-A1B4-7B6D6E882374}"/>
          </ac:spMkLst>
        </pc:spChg>
        <pc:spChg chg="mod">
          <ac:chgData name="Patrick MASSON" userId="c917163b1fa4a578" providerId="LiveId" clId="{E8DFC8CE-0721-4E2A-8A11-5DC91593AB96}" dt="2025-06-27T07:01:06.621" v="65"/>
          <ac:spMkLst>
            <pc:docMk/>
            <pc:sldMk cId="1708718361" sldId="2123260117"/>
            <ac:spMk id="15" creationId="{0131E89A-DFA8-D6E3-0AF5-33F20EEF5658}"/>
          </ac:spMkLst>
        </pc:spChg>
        <pc:spChg chg="del">
          <ac:chgData name="Patrick MASSON" userId="c917163b1fa4a578" providerId="LiveId" clId="{E8DFC8CE-0721-4E2A-8A11-5DC91593AB96}" dt="2025-06-27T07:01:06.352" v="64" actId="478"/>
          <ac:spMkLst>
            <pc:docMk/>
            <pc:sldMk cId="1708718361" sldId="2123260117"/>
            <ac:spMk id="17" creationId="{49D74D7F-DE67-DA6D-DAEC-08B7A5C4692A}"/>
          </ac:spMkLst>
        </pc:spChg>
        <pc:spChg chg="mod">
          <ac:chgData name="Patrick MASSON" userId="c917163b1fa4a578" providerId="LiveId" clId="{E8DFC8CE-0721-4E2A-8A11-5DC91593AB96}" dt="2025-06-27T07:01:06.621" v="65"/>
          <ac:spMkLst>
            <pc:docMk/>
            <pc:sldMk cId="1708718361" sldId="2123260117"/>
            <ac:spMk id="18" creationId="{B6964CAA-45D4-C558-5020-985D9088DBD7}"/>
          </ac:spMkLst>
        </pc:spChg>
        <pc:spChg chg="mod">
          <ac:chgData name="Patrick MASSON" userId="c917163b1fa4a578" providerId="LiveId" clId="{E8DFC8CE-0721-4E2A-8A11-5DC91593AB96}" dt="2025-06-27T07:01:06.621" v="65"/>
          <ac:spMkLst>
            <pc:docMk/>
            <pc:sldMk cId="1708718361" sldId="2123260117"/>
            <ac:spMk id="20" creationId="{E2DABC39-56B7-55D5-38C6-06A7C84D02C9}"/>
          </ac:spMkLst>
        </pc:spChg>
        <pc:spChg chg="add mod">
          <ac:chgData name="Patrick MASSON" userId="c917163b1fa4a578" providerId="LiveId" clId="{E8DFC8CE-0721-4E2A-8A11-5DC91593AB96}" dt="2025-06-27T07:01:06.621" v="65"/>
          <ac:spMkLst>
            <pc:docMk/>
            <pc:sldMk cId="1708718361" sldId="2123260117"/>
            <ac:spMk id="22" creationId="{8BD4E5EC-3255-1D66-FF2C-4D215FD82E3D}"/>
          </ac:spMkLst>
        </pc:spChg>
        <pc:grpChg chg="del">
          <ac:chgData name="Patrick MASSON" userId="c917163b1fa4a578" providerId="LiveId" clId="{E8DFC8CE-0721-4E2A-8A11-5DC91593AB96}" dt="2025-06-27T07:01:06.352" v="64" actId="478"/>
          <ac:grpSpMkLst>
            <pc:docMk/>
            <pc:sldMk cId="1708718361" sldId="2123260117"/>
            <ac:grpSpMk id="3" creationId="{F9A1E1E3-E069-66AC-0CF9-03298FF3CA4A}"/>
          </ac:grpSpMkLst>
        </pc:grpChg>
        <pc:grpChg chg="add mod">
          <ac:chgData name="Patrick MASSON" userId="c917163b1fa4a578" providerId="LiveId" clId="{E8DFC8CE-0721-4E2A-8A11-5DC91593AB96}" dt="2025-06-27T07:01:06.621" v="65"/>
          <ac:grpSpMkLst>
            <pc:docMk/>
            <pc:sldMk cId="1708718361" sldId="2123260117"/>
            <ac:grpSpMk id="4" creationId="{46F09F39-D3C5-43AD-5D08-BD52BECE6070}"/>
          </ac:grpSpMkLst>
        </pc:grpChg>
      </pc:sldChg>
      <pc:sldChg chg="addSp delSp modSp add mod">
        <pc:chgData name="Patrick MASSON" userId="c917163b1fa4a578" providerId="LiveId" clId="{E8DFC8CE-0721-4E2A-8A11-5DC91593AB96}" dt="2025-06-27T12:33:35.665" v="199" actId="20577"/>
        <pc:sldMkLst>
          <pc:docMk/>
          <pc:sldMk cId="2321608119" sldId="2123260118"/>
        </pc:sldMkLst>
        <pc:spChg chg="add mod">
          <ac:chgData name="Patrick MASSON" userId="c917163b1fa4a578" providerId="LiveId" clId="{E8DFC8CE-0721-4E2A-8A11-5DC91593AB96}" dt="2025-06-27T12:33:35.665" v="199" actId="20577"/>
          <ac:spMkLst>
            <pc:docMk/>
            <pc:sldMk cId="2321608119" sldId="2123260118"/>
            <ac:spMk id="4" creationId="{97667C04-F24B-9310-23FB-3CE2193A6F93}"/>
          </ac:spMkLst>
        </pc:spChg>
        <pc:spChg chg="mod">
          <ac:chgData name="Patrick MASSON" userId="c917163b1fa4a578" providerId="LiveId" clId="{E8DFC8CE-0721-4E2A-8A11-5DC91593AB96}" dt="2025-06-27T10:56:25.759" v="99" actId="20577"/>
          <ac:spMkLst>
            <pc:docMk/>
            <pc:sldMk cId="2321608119" sldId="2123260118"/>
            <ac:spMk id="13" creationId="{B924BBF1-E066-1AAB-36CA-CDC96A04E6AE}"/>
          </ac:spMkLst>
        </pc:spChg>
        <pc:spChg chg="mod">
          <ac:chgData name="Patrick MASSON" userId="c917163b1fa4a578" providerId="LiveId" clId="{E8DFC8CE-0721-4E2A-8A11-5DC91593AB96}" dt="2025-06-27T06:55:33.913" v="23"/>
          <ac:spMkLst>
            <pc:docMk/>
            <pc:sldMk cId="2321608119" sldId="2123260118"/>
            <ac:spMk id="25" creationId="{F7137E49-1803-7617-C34D-433991435977}"/>
          </ac:spMkLst>
        </pc:spChg>
        <pc:spChg chg="mod">
          <ac:chgData name="Patrick MASSON" userId="c917163b1fa4a578" providerId="LiveId" clId="{E8DFC8CE-0721-4E2A-8A11-5DC91593AB96}" dt="2025-06-27T06:55:33.913" v="23"/>
          <ac:spMkLst>
            <pc:docMk/>
            <pc:sldMk cId="2321608119" sldId="2123260118"/>
            <ac:spMk id="28" creationId="{624785CC-2B01-EB89-473D-0B5AA8CA0619}"/>
          </ac:spMkLst>
        </pc:spChg>
        <pc:spChg chg="mod">
          <ac:chgData name="Patrick MASSON" userId="c917163b1fa4a578" providerId="LiveId" clId="{E8DFC8CE-0721-4E2A-8A11-5DC91593AB96}" dt="2025-06-27T06:55:33.913" v="23"/>
          <ac:spMkLst>
            <pc:docMk/>
            <pc:sldMk cId="2321608119" sldId="2123260118"/>
            <ac:spMk id="29" creationId="{E90B4EDF-B5A3-D025-FC5F-54DC7131B7A4}"/>
          </ac:spMkLst>
        </pc:spChg>
        <pc:spChg chg="mod">
          <ac:chgData name="Patrick MASSON" userId="c917163b1fa4a578" providerId="LiveId" clId="{E8DFC8CE-0721-4E2A-8A11-5DC91593AB96}" dt="2025-06-27T06:55:33.913" v="23"/>
          <ac:spMkLst>
            <pc:docMk/>
            <pc:sldMk cId="2321608119" sldId="2123260118"/>
            <ac:spMk id="31" creationId="{049FC4FB-2AF0-0C6B-4AFF-E093FC296C0D}"/>
          </ac:spMkLst>
        </pc:spChg>
        <pc:spChg chg="mod">
          <ac:chgData name="Patrick MASSON" userId="c917163b1fa4a578" providerId="LiveId" clId="{E8DFC8CE-0721-4E2A-8A11-5DC91593AB96}" dt="2025-06-27T06:55:33.913" v="23"/>
          <ac:spMkLst>
            <pc:docMk/>
            <pc:sldMk cId="2321608119" sldId="2123260118"/>
            <ac:spMk id="34" creationId="{7A8DBA36-797B-4C5B-73D6-7F51BED1D045}"/>
          </ac:spMkLst>
        </pc:spChg>
        <pc:spChg chg="add mod">
          <ac:chgData name="Patrick MASSON" userId="c917163b1fa4a578" providerId="LiveId" clId="{E8DFC8CE-0721-4E2A-8A11-5DC91593AB96}" dt="2025-06-27T06:55:33.913" v="23"/>
          <ac:spMkLst>
            <pc:docMk/>
            <pc:sldMk cId="2321608119" sldId="2123260118"/>
            <ac:spMk id="38" creationId="{0D93EC6B-3099-26DE-2283-3C3292530ACF}"/>
          </ac:spMkLst>
        </pc:spChg>
        <pc:spChg chg="del">
          <ac:chgData name="Patrick MASSON" userId="c917163b1fa4a578" providerId="LiveId" clId="{E8DFC8CE-0721-4E2A-8A11-5DC91593AB96}" dt="2025-06-27T06:55:33.703" v="22" actId="478"/>
          <ac:spMkLst>
            <pc:docMk/>
            <pc:sldMk cId="2321608119" sldId="2123260118"/>
            <ac:spMk id="39" creationId="{6D3E6712-2124-8953-9965-3801DF5AF781}"/>
          </ac:spMkLst>
        </pc:spChg>
        <pc:grpChg chg="del">
          <ac:chgData name="Patrick MASSON" userId="c917163b1fa4a578" providerId="LiveId" clId="{E8DFC8CE-0721-4E2A-8A11-5DC91593AB96}" dt="2025-06-27T06:55:33.703" v="22" actId="478"/>
          <ac:grpSpMkLst>
            <pc:docMk/>
            <pc:sldMk cId="2321608119" sldId="2123260118"/>
            <ac:grpSpMk id="4" creationId="{AD22AF65-9353-84A0-F1CD-586C8DDA37E3}"/>
          </ac:grpSpMkLst>
        </pc:grpChg>
        <pc:grpChg chg="add mod">
          <ac:chgData name="Patrick MASSON" userId="c917163b1fa4a578" providerId="LiveId" clId="{E8DFC8CE-0721-4E2A-8A11-5DC91593AB96}" dt="2025-06-27T06:55:33.913" v="23"/>
          <ac:grpSpMkLst>
            <pc:docMk/>
            <pc:sldMk cId="2321608119" sldId="2123260118"/>
            <ac:grpSpMk id="24" creationId="{87D30951-6EA9-9FDA-5316-DCDD76C2DCB9}"/>
          </ac:grpSpMkLst>
        </pc:grpChg>
      </pc:sldChg>
      <pc:sldChg chg="addSp delSp modSp add mod">
        <pc:chgData name="Patrick MASSON" userId="c917163b1fa4a578" providerId="LiveId" clId="{E8DFC8CE-0721-4E2A-8A11-5DC91593AB96}" dt="2025-06-27T12:40:30.996" v="327" actId="1076"/>
        <pc:sldMkLst>
          <pc:docMk/>
          <pc:sldMk cId="460212547" sldId="2123260119"/>
        </pc:sldMkLst>
        <pc:spChg chg="del mod">
          <ac:chgData name="Patrick MASSON" userId="c917163b1fa4a578" providerId="LiveId" clId="{E8DFC8CE-0721-4E2A-8A11-5DC91593AB96}" dt="2025-06-27T06:57:50.961" v="48" actId="478"/>
          <ac:spMkLst>
            <pc:docMk/>
            <pc:sldMk cId="460212547" sldId="2123260119"/>
            <ac:spMk id="8" creationId="{CF5EBE32-0B07-60F0-D3B7-DE55D63D0ECB}"/>
          </ac:spMkLst>
        </pc:spChg>
        <pc:spChg chg="add del">
          <ac:chgData name="Patrick MASSON" userId="c917163b1fa4a578" providerId="LiveId" clId="{E8DFC8CE-0721-4E2A-8A11-5DC91593AB96}" dt="2025-06-27T12:34:15.996" v="201" actId="22"/>
          <ac:spMkLst>
            <pc:docMk/>
            <pc:sldMk cId="460212547" sldId="2123260119"/>
            <ac:spMk id="15" creationId="{1F190D2E-FE5B-9A06-6E4C-E908D296FEC9}"/>
          </ac:spMkLst>
        </pc:spChg>
        <pc:spChg chg="add mod">
          <ac:chgData name="Patrick MASSON" userId="c917163b1fa4a578" providerId="LiveId" clId="{E8DFC8CE-0721-4E2A-8A11-5DC91593AB96}" dt="2025-06-27T12:34:21.133" v="202"/>
          <ac:spMkLst>
            <pc:docMk/>
            <pc:sldMk cId="460212547" sldId="2123260119"/>
            <ac:spMk id="16" creationId="{0A061182-722A-C497-3B8E-B228BC65A8BE}"/>
          </ac:spMkLst>
        </pc:spChg>
        <pc:spChg chg="add del mod">
          <ac:chgData name="Patrick MASSON" userId="c917163b1fa4a578" providerId="LiveId" clId="{E8DFC8CE-0721-4E2A-8A11-5DC91593AB96}" dt="2025-06-27T06:57:53.105" v="49" actId="478"/>
          <ac:spMkLst>
            <pc:docMk/>
            <pc:sldMk cId="460212547" sldId="2123260119"/>
            <ac:spMk id="16" creationId="{6D7E3C83-C721-1A8F-6CA5-15E0CCE32C01}"/>
          </ac:spMkLst>
        </pc:spChg>
        <pc:spChg chg="add mod">
          <ac:chgData name="Patrick MASSON" userId="c917163b1fa4a578" providerId="LiveId" clId="{E8DFC8CE-0721-4E2A-8A11-5DC91593AB96}" dt="2025-06-27T06:58:02.320" v="50"/>
          <ac:spMkLst>
            <pc:docMk/>
            <pc:sldMk cId="460212547" sldId="2123260119"/>
            <ac:spMk id="17" creationId="{71DBC383-2DE8-302C-7D37-3CFEA0DB967F}"/>
          </ac:spMkLst>
        </pc:spChg>
        <pc:spChg chg="mod">
          <ac:chgData name="Patrick MASSON" userId="c917163b1fa4a578" providerId="LiveId" clId="{E8DFC8CE-0721-4E2A-8A11-5DC91593AB96}" dt="2025-06-27T12:39:31.055" v="318"/>
          <ac:spMkLst>
            <pc:docMk/>
            <pc:sldMk cId="460212547" sldId="2123260119"/>
            <ac:spMk id="19" creationId="{643DBB24-7A5E-2422-D587-FFF3981BA2B3}"/>
          </ac:spMkLst>
        </pc:spChg>
        <pc:spChg chg="mod">
          <ac:chgData name="Patrick MASSON" userId="c917163b1fa4a578" providerId="LiveId" clId="{E8DFC8CE-0721-4E2A-8A11-5DC91593AB96}" dt="2025-06-27T12:39:31.055" v="318"/>
          <ac:spMkLst>
            <pc:docMk/>
            <pc:sldMk cId="460212547" sldId="2123260119"/>
            <ac:spMk id="20" creationId="{DA36673D-4209-DF75-646C-FE5E4AE9B11D}"/>
          </ac:spMkLst>
        </pc:spChg>
        <pc:spChg chg="mod">
          <ac:chgData name="Patrick MASSON" userId="c917163b1fa4a578" providerId="LiveId" clId="{E8DFC8CE-0721-4E2A-8A11-5DC91593AB96}" dt="2025-06-27T12:39:31.055" v="318"/>
          <ac:spMkLst>
            <pc:docMk/>
            <pc:sldMk cId="460212547" sldId="2123260119"/>
            <ac:spMk id="21" creationId="{47EC32E6-2AD8-876D-3CA4-04C394FD67CA}"/>
          </ac:spMkLst>
        </pc:spChg>
        <pc:spChg chg="mod">
          <ac:chgData name="Patrick MASSON" userId="c917163b1fa4a578" providerId="LiveId" clId="{E8DFC8CE-0721-4E2A-8A11-5DC91593AB96}" dt="2025-06-27T12:39:31.055" v="318"/>
          <ac:spMkLst>
            <pc:docMk/>
            <pc:sldMk cId="460212547" sldId="2123260119"/>
            <ac:spMk id="22" creationId="{EAF233C3-B598-958A-B7B6-E5E4CCE03D1B}"/>
          </ac:spMkLst>
        </pc:spChg>
        <pc:spChg chg="mod">
          <ac:chgData name="Patrick MASSON" userId="c917163b1fa4a578" providerId="LiveId" clId="{E8DFC8CE-0721-4E2A-8A11-5DC91593AB96}" dt="2025-06-27T12:39:31.055" v="318"/>
          <ac:spMkLst>
            <pc:docMk/>
            <pc:sldMk cId="460212547" sldId="2123260119"/>
            <ac:spMk id="23" creationId="{1C1E5073-635C-5E5B-AE0E-BE52935518E0}"/>
          </ac:spMkLst>
        </pc:spChg>
        <pc:spChg chg="add mod">
          <ac:chgData name="Patrick MASSON" userId="c917163b1fa4a578" providerId="LiveId" clId="{E8DFC8CE-0721-4E2A-8A11-5DC91593AB96}" dt="2025-06-27T12:39:31.055" v="318"/>
          <ac:spMkLst>
            <pc:docMk/>
            <pc:sldMk cId="460212547" sldId="2123260119"/>
            <ac:spMk id="24" creationId="{6ED05AA1-FAEB-A8CB-9E21-5F8F9E05DFDB}"/>
          </ac:spMkLst>
        </pc:spChg>
        <pc:spChg chg="mod">
          <ac:chgData name="Patrick MASSON" userId="c917163b1fa4a578" providerId="LiveId" clId="{E8DFC8CE-0721-4E2A-8A11-5DC91593AB96}" dt="2025-06-27T12:39:35.443" v="319"/>
          <ac:spMkLst>
            <pc:docMk/>
            <pc:sldMk cId="460212547" sldId="2123260119"/>
            <ac:spMk id="26" creationId="{17C1B459-9DE7-D8C0-E7EE-053C70F0758E}"/>
          </ac:spMkLst>
        </pc:spChg>
        <pc:spChg chg="mod">
          <ac:chgData name="Patrick MASSON" userId="c917163b1fa4a578" providerId="LiveId" clId="{E8DFC8CE-0721-4E2A-8A11-5DC91593AB96}" dt="2025-06-27T12:39:35.443" v="319"/>
          <ac:spMkLst>
            <pc:docMk/>
            <pc:sldMk cId="460212547" sldId="2123260119"/>
            <ac:spMk id="27" creationId="{5E076173-1735-B6D4-A0F8-BD0B202973F6}"/>
          </ac:spMkLst>
        </pc:spChg>
        <pc:spChg chg="mod">
          <ac:chgData name="Patrick MASSON" userId="c917163b1fa4a578" providerId="LiveId" clId="{E8DFC8CE-0721-4E2A-8A11-5DC91593AB96}" dt="2025-06-27T12:39:35.443" v="319"/>
          <ac:spMkLst>
            <pc:docMk/>
            <pc:sldMk cId="460212547" sldId="2123260119"/>
            <ac:spMk id="28" creationId="{BFDDD871-4369-D3DA-A186-A30E24B63AA0}"/>
          </ac:spMkLst>
        </pc:spChg>
        <pc:spChg chg="mod">
          <ac:chgData name="Patrick MASSON" userId="c917163b1fa4a578" providerId="LiveId" clId="{E8DFC8CE-0721-4E2A-8A11-5DC91593AB96}" dt="2025-06-27T12:39:35.443" v="319"/>
          <ac:spMkLst>
            <pc:docMk/>
            <pc:sldMk cId="460212547" sldId="2123260119"/>
            <ac:spMk id="29" creationId="{6F30C224-C06F-8A25-C5A6-B1CC1BF3A937}"/>
          </ac:spMkLst>
        </pc:spChg>
        <pc:spChg chg="mod">
          <ac:chgData name="Patrick MASSON" userId="c917163b1fa4a578" providerId="LiveId" clId="{E8DFC8CE-0721-4E2A-8A11-5DC91593AB96}" dt="2025-06-27T12:39:35.443" v="319"/>
          <ac:spMkLst>
            <pc:docMk/>
            <pc:sldMk cId="460212547" sldId="2123260119"/>
            <ac:spMk id="30" creationId="{FB5400A2-071F-DBAA-D8C2-24031D77D6E1}"/>
          </ac:spMkLst>
        </pc:spChg>
        <pc:spChg chg="add mod">
          <ac:chgData name="Patrick MASSON" userId="c917163b1fa4a578" providerId="LiveId" clId="{E8DFC8CE-0721-4E2A-8A11-5DC91593AB96}" dt="2025-06-27T12:39:35.443" v="319"/>
          <ac:spMkLst>
            <pc:docMk/>
            <pc:sldMk cId="460212547" sldId="2123260119"/>
            <ac:spMk id="31" creationId="{2E21EF5C-5130-95BA-24FC-B6151C3F5B9E}"/>
          </ac:spMkLst>
        </pc:spChg>
        <pc:spChg chg="mod">
          <ac:chgData name="Patrick MASSON" userId="c917163b1fa4a578" providerId="LiveId" clId="{E8DFC8CE-0721-4E2A-8A11-5DC91593AB96}" dt="2025-06-27T12:39:40.344" v="320"/>
          <ac:spMkLst>
            <pc:docMk/>
            <pc:sldMk cId="460212547" sldId="2123260119"/>
            <ac:spMk id="33" creationId="{E0601553-5E1A-D73C-AEF5-961A51B50A9A}"/>
          </ac:spMkLst>
        </pc:spChg>
        <pc:spChg chg="mod">
          <ac:chgData name="Patrick MASSON" userId="c917163b1fa4a578" providerId="LiveId" clId="{E8DFC8CE-0721-4E2A-8A11-5DC91593AB96}" dt="2025-06-27T12:39:40.344" v="320"/>
          <ac:spMkLst>
            <pc:docMk/>
            <pc:sldMk cId="460212547" sldId="2123260119"/>
            <ac:spMk id="34" creationId="{5D8BCF7F-00AD-1029-BE85-259AE0C7AB3F}"/>
          </ac:spMkLst>
        </pc:spChg>
        <pc:spChg chg="mod">
          <ac:chgData name="Patrick MASSON" userId="c917163b1fa4a578" providerId="LiveId" clId="{E8DFC8CE-0721-4E2A-8A11-5DC91593AB96}" dt="2025-06-27T12:39:40.344" v="320"/>
          <ac:spMkLst>
            <pc:docMk/>
            <pc:sldMk cId="460212547" sldId="2123260119"/>
            <ac:spMk id="35" creationId="{DC0B6D90-3FE3-73DD-DCFC-44B99C9C2338}"/>
          </ac:spMkLst>
        </pc:spChg>
        <pc:spChg chg="mod">
          <ac:chgData name="Patrick MASSON" userId="c917163b1fa4a578" providerId="LiveId" clId="{E8DFC8CE-0721-4E2A-8A11-5DC91593AB96}" dt="2025-06-27T12:39:40.344" v="320"/>
          <ac:spMkLst>
            <pc:docMk/>
            <pc:sldMk cId="460212547" sldId="2123260119"/>
            <ac:spMk id="36" creationId="{5655A79A-844A-3FB4-6600-3D2B28A411CE}"/>
          </ac:spMkLst>
        </pc:spChg>
        <pc:spChg chg="mod">
          <ac:chgData name="Patrick MASSON" userId="c917163b1fa4a578" providerId="LiveId" clId="{E8DFC8CE-0721-4E2A-8A11-5DC91593AB96}" dt="2025-06-27T12:39:40.344" v="320"/>
          <ac:spMkLst>
            <pc:docMk/>
            <pc:sldMk cId="460212547" sldId="2123260119"/>
            <ac:spMk id="37" creationId="{3E55C1CB-BC31-F085-F9F4-C3EA6AD9E70E}"/>
          </ac:spMkLst>
        </pc:spChg>
        <pc:spChg chg="add mod">
          <ac:chgData name="Patrick MASSON" userId="c917163b1fa4a578" providerId="LiveId" clId="{E8DFC8CE-0721-4E2A-8A11-5DC91593AB96}" dt="2025-06-27T12:39:40.344" v="320"/>
          <ac:spMkLst>
            <pc:docMk/>
            <pc:sldMk cId="460212547" sldId="2123260119"/>
            <ac:spMk id="38" creationId="{25341BAC-EAF1-2B7B-F7E3-290C8C171B6C}"/>
          </ac:spMkLst>
        </pc:spChg>
        <pc:spChg chg="mod">
          <ac:chgData name="Patrick MASSON" userId="c917163b1fa4a578" providerId="LiveId" clId="{E8DFC8CE-0721-4E2A-8A11-5DC91593AB96}" dt="2025-06-27T12:39:53.164" v="321"/>
          <ac:spMkLst>
            <pc:docMk/>
            <pc:sldMk cId="460212547" sldId="2123260119"/>
            <ac:spMk id="40" creationId="{E76E58E1-01FA-299C-496D-F36EDFC7F620}"/>
          </ac:spMkLst>
        </pc:spChg>
        <pc:spChg chg="mod">
          <ac:chgData name="Patrick MASSON" userId="c917163b1fa4a578" providerId="LiveId" clId="{E8DFC8CE-0721-4E2A-8A11-5DC91593AB96}" dt="2025-06-27T12:39:53.164" v="321"/>
          <ac:spMkLst>
            <pc:docMk/>
            <pc:sldMk cId="460212547" sldId="2123260119"/>
            <ac:spMk id="41" creationId="{5E9BE87A-C852-6335-39F1-55CF4F305C0C}"/>
          </ac:spMkLst>
        </pc:spChg>
        <pc:spChg chg="mod">
          <ac:chgData name="Patrick MASSON" userId="c917163b1fa4a578" providerId="LiveId" clId="{E8DFC8CE-0721-4E2A-8A11-5DC91593AB96}" dt="2025-06-27T12:39:53.164" v="321"/>
          <ac:spMkLst>
            <pc:docMk/>
            <pc:sldMk cId="460212547" sldId="2123260119"/>
            <ac:spMk id="42" creationId="{AB15DA6A-D28D-4178-95D9-90CCD49A8DB8}"/>
          </ac:spMkLst>
        </pc:spChg>
        <pc:spChg chg="mod">
          <ac:chgData name="Patrick MASSON" userId="c917163b1fa4a578" providerId="LiveId" clId="{E8DFC8CE-0721-4E2A-8A11-5DC91593AB96}" dt="2025-06-27T12:39:53.164" v="321"/>
          <ac:spMkLst>
            <pc:docMk/>
            <pc:sldMk cId="460212547" sldId="2123260119"/>
            <ac:spMk id="43" creationId="{A9929F5A-D81A-5050-2733-2EAE0C671F53}"/>
          </ac:spMkLst>
        </pc:spChg>
        <pc:spChg chg="mod">
          <ac:chgData name="Patrick MASSON" userId="c917163b1fa4a578" providerId="LiveId" clId="{E8DFC8CE-0721-4E2A-8A11-5DC91593AB96}" dt="2025-06-27T12:39:53.164" v="321"/>
          <ac:spMkLst>
            <pc:docMk/>
            <pc:sldMk cId="460212547" sldId="2123260119"/>
            <ac:spMk id="44" creationId="{EDA80935-AB15-10EC-76EC-70A0D4EE0286}"/>
          </ac:spMkLst>
        </pc:spChg>
        <pc:spChg chg="add mod">
          <ac:chgData name="Patrick MASSON" userId="c917163b1fa4a578" providerId="LiveId" clId="{E8DFC8CE-0721-4E2A-8A11-5DC91593AB96}" dt="2025-06-27T12:40:02.092" v="325" actId="1076"/>
          <ac:spMkLst>
            <pc:docMk/>
            <pc:sldMk cId="460212547" sldId="2123260119"/>
            <ac:spMk id="45" creationId="{A08900E0-7260-1A18-A3FF-B7A2F75545FF}"/>
          </ac:spMkLst>
        </pc:spChg>
        <pc:spChg chg="mod">
          <ac:chgData name="Patrick MASSON" userId="c917163b1fa4a578" providerId="LiveId" clId="{E8DFC8CE-0721-4E2A-8A11-5DC91593AB96}" dt="2025-06-27T12:40:24.655" v="326"/>
          <ac:spMkLst>
            <pc:docMk/>
            <pc:sldMk cId="460212547" sldId="2123260119"/>
            <ac:spMk id="47" creationId="{DBB21D5F-DAA2-38F4-8669-E8F5A823BA32}"/>
          </ac:spMkLst>
        </pc:spChg>
        <pc:spChg chg="mod">
          <ac:chgData name="Patrick MASSON" userId="c917163b1fa4a578" providerId="LiveId" clId="{E8DFC8CE-0721-4E2A-8A11-5DC91593AB96}" dt="2025-06-27T12:40:24.655" v="326"/>
          <ac:spMkLst>
            <pc:docMk/>
            <pc:sldMk cId="460212547" sldId="2123260119"/>
            <ac:spMk id="48" creationId="{C53FFB3E-67EE-1654-3AA5-87FB9DF1CD51}"/>
          </ac:spMkLst>
        </pc:spChg>
        <pc:spChg chg="mod">
          <ac:chgData name="Patrick MASSON" userId="c917163b1fa4a578" providerId="LiveId" clId="{E8DFC8CE-0721-4E2A-8A11-5DC91593AB96}" dt="2025-06-27T12:40:24.655" v="326"/>
          <ac:spMkLst>
            <pc:docMk/>
            <pc:sldMk cId="460212547" sldId="2123260119"/>
            <ac:spMk id="49" creationId="{F5D32590-0151-E3FA-9A30-79E304AC9B50}"/>
          </ac:spMkLst>
        </pc:spChg>
        <pc:spChg chg="mod">
          <ac:chgData name="Patrick MASSON" userId="c917163b1fa4a578" providerId="LiveId" clId="{E8DFC8CE-0721-4E2A-8A11-5DC91593AB96}" dt="2025-06-27T12:40:24.655" v="326"/>
          <ac:spMkLst>
            <pc:docMk/>
            <pc:sldMk cId="460212547" sldId="2123260119"/>
            <ac:spMk id="50" creationId="{5448BC49-330D-B717-DE4B-23EDA2C3140E}"/>
          </ac:spMkLst>
        </pc:spChg>
        <pc:spChg chg="mod">
          <ac:chgData name="Patrick MASSON" userId="c917163b1fa4a578" providerId="LiveId" clId="{E8DFC8CE-0721-4E2A-8A11-5DC91593AB96}" dt="2025-06-27T12:40:24.655" v="326"/>
          <ac:spMkLst>
            <pc:docMk/>
            <pc:sldMk cId="460212547" sldId="2123260119"/>
            <ac:spMk id="51" creationId="{9F271B31-780E-9EDF-38EF-52AEB1262D95}"/>
          </ac:spMkLst>
        </pc:spChg>
        <pc:spChg chg="add mod">
          <ac:chgData name="Patrick MASSON" userId="c917163b1fa4a578" providerId="LiveId" clId="{E8DFC8CE-0721-4E2A-8A11-5DC91593AB96}" dt="2025-06-27T12:40:30.996" v="327" actId="1076"/>
          <ac:spMkLst>
            <pc:docMk/>
            <pc:sldMk cId="460212547" sldId="2123260119"/>
            <ac:spMk id="52" creationId="{AD82E198-BD84-CDD8-BDE7-AD364E4563BC}"/>
          </ac:spMkLst>
        </pc:spChg>
        <pc:grpChg chg="del">
          <ac:chgData name="Patrick MASSON" userId="c917163b1fa4a578" providerId="LiveId" clId="{E8DFC8CE-0721-4E2A-8A11-5DC91593AB96}" dt="2025-06-27T12:39:30.739" v="317" actId="478"/>
          <ac:grpSpMkLst>
            <pc:docMk/>
            <pc:sldMk cId="460212547" sldId="2123260119"/>
            <ac:grpSpMk id="4" creationId="{D78B663E-718D-3641-4ED6-FAF213954BF5}"/>
          </ac:grpSpMkLst>
        </pc:grpChg>
        <pc:grpChg chg="add mod">
          <ac:chgData name="Patrick MASSON" userId="c917163b1fa4a578" providerId="LiveId" clId="{E8DFC8CE-0721-4E2A-8A11-5DC91593AB96}" dt="2025-06-27T12:39:31.055" v="318"/>
          <ac:grpSpMkLst>
            <pc:docMk/>
            <pc:sldMk cId="460212547" sldId="2123260119"/>
            <ac:grpSpMk id="18" creationId="{8E30C8A4-215B-C797-BBA4-8622E25065FA}"/>
          </ac:grpSpMkLst>
        </pc:grpChg>
        <pc:grpChg chg="add mod">
          <ac:chgData name="Patrick MASSON" userId="c917163b1fa4a578" providerId="LiveId" clId="{E8DFC8CE-0721-4E2A-8A11-5DC91593AB96}" dt="2025-06-27T12:39:35.443" v="319"/>
          <ac:grpSpMkLst>
            <pc:docMk/>
            <pc:sldMk cId="460212547" sldId="2123260119"/>
            <ac:grpSpMk id="25" creationId="{5FA2F73A-19B0-B612-EF1B-320F2D6522B4}"/>
          </ac:grpSpMkLst>
        </pc:grpChg>
        <pc:grpChg chg="add mod">
          <ac:chgData name="Patrick MASSON" userId="c917163b1fa4a578" providerId="LiveId" clId="{E8DFC8CE-0721-4E2A-8A11-5DC91593AB96}" dt="2025-06-27T12:39:40.344" v="320"/>
          <ac:grpSpMkLst>
            <pc:docMk/>
            <pc:sldMk cId="460212547" sldId="2123260119"/>
            <ac:grpSpMk id="32" creationId="{D4DDA184-F3C5-3906-B51C-6D32D622ABC5}"/>
          </ac:grpSpMkLst>
        </pc:grpChg>
        <pc:grpChg chg="add mod">
          <ac:chgData name="Patrick MASSON" userId="c917163b1fa4a578" providerId="LiveId" clId="{E8DFC8CE-0721-4E2A-8A11-5DC91593AB96}" dt="2025-06-27T12:40:02.092" v="325" actId="1076"/>
          <ac:grpSpMkLst>
            <pc:docMk/>
            <pc:sldMk cId="460212547" sldId="2123260119"/>
            <ac:grpSpMk id="39" creationId="{C48801E8-68A9-1CAD-55FE-6251F7C9B53F}"/>
          </ac:grpSpMkLst>
        </pc:grpChg>
        <pc:grpChg chg="add mod">
          <ac:chgData name="Patrick MASSON" userId="c917163b1fa4a578" providerId="LiveId" clId="{E8DFC8CE-0721-4E2A-8A11-5DC91593AB96}" dt="2025-06-27T12:40:30.996" v="327" actId="1076"/>
          <ac:grpSpMkLst>
            <pc:docMk/>
            <pc:sldMk cId="460212547" sldId="2123260119"/>
            <ac:grpSpMk id="46" creationId="{2503C5AD-7591-EE71-0B04-AFAFB7435B69}"/>
          </ac:grpSpMkLst>
        </pc:grpChg>
      </pc:sldChg>
      <pc:sldChg chg="addSp delSp modSp add mod">
        <pc:chgData name="Patrick MASSON" userId="c917163b1fa4a578" providerId="LiveId" clId="{E8DFC8CE-0721-4E2A-8A11-5DC91593AB96}" dt="2025-06-27T12:38:40.537" v="315" actId="20577"/>
        <pc:sldMkLst>
          <pc:docMk/>
          <pc:sldMk cId="2801546898" sldId="2123260120"/>
        </pc:sldMkLst>
        <pc:spChg chg="add mod">
          <ac:chgData name="Patrick MASSON" userId="c917163b1fa4a578" providerId="LiveId" clId="{E8DFC8CE-0721-4E2A-8A11-5DC91593AB96}" dt="2025-06-27T12:38:40.537" v="315" actId="20577"/>
          <ac:spMkLst>
            <pc:docMk/>
            <pc:sldMk cId="2801546898" sldId="2123260120"/>
            <ac:spMk id="3" creationId="{8D2D8397-B5A4-8411-BA8D-325590F64130}"/>
          </ac:spMkLst>
        </pc:spChg>
        <pc:spChg chg="mod">
          <ac:chgData name="Patrick MASSON" userId="c917163b1fa4a578" providerId="LiveId" clId="{E8DFC8CE-0721-4E2A-8A11-5DC91593AB96}" dt="2025-06-27T10:55:26.771" v="91"/>
          <ac:spMkLst>
            <pc:docMk/>
            <pc:sldMk cId="2801546898" sldId="2123260120"/>
            <ac:spMk id="20" creationId="{520BBE87-99A7-609D-3F44-BA51FB699FF2}"/>
          </ac:spMkLst>
        </pc:spChg>
        <pc:spChg chg="mod">
          <ac:chgData name="Patrick MASSON" userId="c917163b1fa4a578" providerId="LiveId" clId="{E8DFC8CE-0721-4E2A-8A11-5DC91593AB96}" dt="2025-06-27T10:55:26.771" v="91"/>
          <ac:spMkLst>
            <pc:docMk/>
            <pc:sldMk cId="2801546898" sldId="2123260120"/>
            <ac:spMk id="24" creationId="{240CD38F-0F97-CBE7-4D27-90C6491FB18A}"/>
          </ac:spMkLst>
        </pc:spChg>
        <pc:spChg chg="mod">
          <ac:chgData name="Patrick MASSON" userId="c917163b1fa4a578" providerId="LiveId" clId="{E8DFC8CE-0721-4E2A-8A11-5DC91593AB96}" dt="2025-06-27T10:55:26.771" v="91"/>
          <ac:spMkLst>
            <pc:docMk/>
            <pc:sldMk cId="2801546898" sldId="2123260120"/>
            <ac:spMk id="25" creationId="{141BA381-B82F-7C81-6F36-E2B8F4BAA987}"/>
          </ac:spMkLst>
        </pc:spChg>
        <pc:spChg chg="mod">
          <ac:chgData name="Patrick MASSON" userId="c917163b1fa4a578" providerId="LiveId" clId="{E8DFC8CE-0721-4E2A-8A11-5DC91593AB96}" dt="2025-06-27T10:55:26.771" v="91"/>
          <ac:spMkLst>
            <pc:docMk/>
            <pc:sldMk cId="2801546898" sldId="2123260120"/>
            <ac:spMk id="26" creationId="{11EDDC7A-969C-946A-F2E5-DB8E63681584}"/>
          </ac:spMkLst>
        </pc:spChg>
        <pc:spChg chg="mod">
          <ac:chgData name="Patrick MASSON" userId="c917163b1fa4a578" providerId="LiveId" clId="{E8DFC8CE-0721-4E2A-8A11-5DC91593AB96}" dt="2025-06-27T10:55:26.771" v="91"/>
          <ac:spMkLst>
            <pc:docMk/>
            <pc:sldMk cId="2801546898" sldId="2123260120"/>
            <ac:spMk id="28" creationId="{A65205C9-2B1B-3573-A6E6-5890950363A0}"/>
          </ac:spMkLst>
        </pc:spChg>
        <pc:spChg chg="add mod">
          <ac:chgData name="Patrick MASSON" userId="c917163b1fa4a578" providerId="LiveId" clId="{E8DFC8CE-0721-4E2A-8A11-5DC91593AB96}" dt="2025-06-27T10:55:26.771" v="91"/>
          <ac:spMkLst>
            <pc:docMk/>
            <pc:sldMk cId="2801546898" sldId="2123260120"/>
            <ac:spMk id="29" creationId="{2F4B484A-20DD-3F15-FB8C-437E00BD3A23}"/>
          </ac:spMkLst>
        </pc:spChg>
        <pc:spChg chg="del">
          <ac:chgData name="Patrick MASSON" userId="c917163b1fa4a578" providerId="LiveId" clId="{E8DFC8CE-0721-4E2A-8A11-5DC91593AB96}" dt="2025-06-27T10:55:26.408" v="90" actId="478"/>
          <ac:spMkLst>
            <pc:docMk/>
            <pc:sldMk cId="2801546898" sldId="2123260120"/>
            <ac:spMk id="39" creationId="{FABB17DF-AD77-34C2-B415-35614043A268}"/>
          </ac:spMkLst>
        </pc:spChg>
        <pc:grpChg chg="del">
          <ac:chgData name="Patrick MASSON" userId="c917163b1fa4a578" providerId="LiveId" clId="{E8DFC8CE-0721-4E2A-8A11-5DC91593AB96}" dt="2025-06-27T10:55:26.408" v="90" actId="478"/>
          <ac:grpSpMkLst>
            <pc:docMk/>
            <pc:sldMk cId="2801546898" sldId="2123260120"/>
            <ac:grpSpMk id="3" creationId="{D1CE07F1-8C5C-CE2B-2AB9-EE6B4D3BAE9B}"/>
          </ac:grpSpMkLst>
        </pc:grpChg>
        <pc:grpChg chg="add mod">
          <ac:chgData name="Patrick MASSON" userId="c917163b1fa4a578" providerId="LiveId" clId="{E8DFC8CE-0721-4E2A-8A11-5DC91593AB96}" dt="2025-06-27T10:55:26.771" v="91"/>
          <ac:grpSpMkLst>
            <pc:docMk/>
            <pc:sldMk cId="2801546898" sldId="2123260120"/>
            <ac:grpSpMk id="18" creationId="{5207D546-38ED-521A-FD16-D1A3198AC9A7}"/>
          </ac:grpSpMkLst>
        </pc:grpChg>
      </pc:sldChg>
      <pc:sldChg chg="addSp delSp modSp add mod">
        <pc:chgData name="Patrick MASSON" userId="c917163b1fa4a578" providerId="LiveId" clId="{E8DFC8CE-0721-4E2A-8A11-5DC91593AB96}" dt="2025-06-27T12:38:46.012" v="316"/>
        <pc:sldMkLst>
          <pc:docMk/>
          <pc:sldMk cId="943261056" sldId="2123260121"/>
        </pc:sldMkLst>
        <pc:spChg chg="add mod">
          <ac:chgData name="Patrick MASSON" userId="c917163b1fa4a578" providerId="LiveId" clId="{E8DFC8CE-0721-4E2A-8A11-5DC91593AB96}" dt="2025-06-27T12:38:46.012" v="316"/>
          <ac:spMkLst>
            <pc:docMk/>
            <pc:sldMk cId="943261056" sldId="2123260121"/>
            <ac:spMk id="3" creationId="{037AB6B2-5A64-2578-C601-D0D3BC899945}"/>
          </ac:spMkLst>
        </pc:spChg>
        <pc:spChg chg="del">
          <ac:chgData name="Patrick MASSON" userId="c917163b1fa4a578" providerId="LiveId" clId="{E8DFC8CE-0721-4E2A-8A11-5DC91593AB96}" dt="2025-06-27T10:55:30.073" v="92" actId="478"/>
          <ac:spMkLst>
            <pc:docMk/>
            <pc:sldMk cId="943261056" sldId="2123260121"/>
            <ac:spMk id="17" creationId="{7B47D113-2A5D-C579-120B-6FFA6B4F4E63}"/>
          </ac:spMkLst>
        </pc:spChg>
        <pc:spChg chg="mod">
          <ac:chgData name="Patrick MASSON" userId="c917163b1fa4a578" providerId="LiveId" clId="{E8DFC8CE-0721-4E2A-8A11-5DC91593AB96}" dt="2025-06-27T10:55:30.293" v="93"/>
          <ac:spMkLst>
            <pc:docMk/>
            <pc:sldMk cId="943261056" sldId="2123260121"/>
            <ac:spMk id="20" creationId="{323BFAF6-9876-4DD4-B54D-7648057F362E}"/>
          </ac:spMkLst>
        </pc:spChg>
        <pc:spChg chg="mod">
          <ac:chgData name="Patrick MASSON" userId="c917163b1fa4a578" providerId="LiveId" clId="{E8DFC8CE-0721-4E2A-8A11-5DC91593AB96}" dt="2025-06-27T10:55:30.293" v="93"/>
          <ac:spMkLst>
            <pc:docMk/>
            <pc:sldMk cId="943261056" sldId="2123260121"/>
            <ac:spMk id="21" creationId="{8994091E-0017-9738-C00D-66DCB3FE2470}"/>
          </ac:spMkLst>
        </pc:spChg>
        <pc:spChg chg="mod">
          <ac:chgData name="Patrick MASSON" userId="c917163b1fa4a578" providerId="LiveId" clId="{E8DFC8CE-0721-4E2A-8A11-5DC91593AB96}" dt="2025-06-27T10:55:30.293" v="93"/>
          <ac:spMkLst>
            <pc:docMk/>
            <pc:sldMk cId="943261056" sldId="2123260121"/>
            <ac:spMk id="22" creationId="{BFD555A6-6330-B97A-3848-F0BE0B9AF0CD}"/>
          </ac:spMkLst>
        </pc:spChg>
        <pc:spChg chg="mod">
          <ac:chgData name="Patrick MASSON" userId="c917163b1fa4a578" providerId="LiveId" clId="{E8DFC8CE-0721-4E2A-8A11-5DC91593AB96}" dt="2025-06-27T10:55:30.293" v="93"/>
          <ac:spMkLst>
            <pc:docMk/>
            <pc:sldMk cId="943261056" sldId="2123260121"/>
            <ac:spMk id="24" creationId="{F84E07B4-0B80-A781-7315-4405C3643490}"/>
          </ac:spMkLst>
        </pc:spChg>
        <pc:spChg chg="mod">
          <ac:chgData name="Patrick MASSON" userId="c917163b1fa4a578" providerId="LiveId" clId="{E8DFC8CE-0721-4E2A-8A11-5DC91593AB96}" dt="2025-06-27T10:55:30.293" v="93"/>
          <ac:spMkLst>
            <pc:docMk/>
            <pc:sldMk cId="943261056" sldId="2123260121"/>
            <ac:spMk id="25" creationId="{B444D7AF-103C-B82A-9485-1DD17AF402DE}"/>
          </ac:spMkLst>
        </pc:spChg>
        <pc:spChg chg="add mod">
          <ac:chgData name="Patrick MASSON" userId="c917163b1fa4a578" providerId="LiveId" clId="{E8DFC8CE-0721-4E2A-8A11-5DC91593AB96}" dt="2025-06-27T10:55:30.293" v="93"/>
          <ac:spMkLst>
            <pc:docMk/>
            <pc:sldMk cId="943261056" sldId="2123260121"/>
            <ac:spMk id="26" creationId="{9CA91A80-F601-5FB9-B7A8-5A97B3F958D0}"/>
          </ac:spMkLst>
        </pc:spChg>
        <pc:grpChg chg="del">
          <ac:chgData name="Patrick MASSON" userId="c917163b1fa4a578" providerId="LiveId" clId="{E8DFC8CE-0721-4E2A-8A11-5DC91593AB96}" dt="2025-06-27T10:55:30.073" v="92" actId="478"/>
          <ac:grpSpMkLst>
            <pc:docMk/>
            <pc:sldMk cId="943261056" sldId="2123260121"/>
            <ac:grpSpMk id="3" creationId="{E2B6D015-7E65-D721-0F51-D61276D8B747}"/>
          </ac:grpSpMkLst>
        </pc:grpChg>
        <pc:grpChg chg="add mod">
          <ac:chgData name="Patrick MASSON" userId="c917163b1fa4a578" providerId="LiveId" clId="{E8DFC8CE-0721-4E2A-8A11-5DC91593AB96}" dt="2025-06-27T10:55:30.293" v="93"/>
          <ac:grpSpMkLst>
            <pc:docMk/>
            <pc:sldMk cId="943261056" sldId="2123260121"/>
            <ac:grpSpMk id="18" creationId="{FFA3040B-D330-38B9-B335-D9DC85F57A00}"/>
          </ac:grpSpMkLst>
        </pc:grpChg>
      </pc:sldChg>
      <pc:sldChg chg="addSp delSp modSp add mod">
        <pc:chgData name="Patrick MASSON" userId="c917163b1fa4a578" providerId="LiveId" clId="{E8DFC8CE-0721-4E2A-8A11-5DC91593AB96}" dt="2025-06-27T12:33:01.544" v="189" actId="20577"/>
        <pc:sldMkLst>
          <pc:docMk/>
          <pc:sldMk cId="3817482692" sldId="2123260122"/>
        </pc:sldMkLst>
        <pc:spChg chg="add del mod">
          <ac:chgData name="Patrick MASSON" userId="c917163b1fa4a578" providerId="LiveId" clId="{E8DFC8CE-0721-4E2A-8A11-5DC91593AB96}" dt="2025-06-27T12:32:21.576" v="177" actId="478"/>
          <ac:spMkLst>
            <pc:docMk/>
            <pc:sldMk cId="3817482692" sldId="2123260122"/>
            <ac:spMk id="2" creationId="{84CBACC3-3957-F83B-8379-EB2D89B9D17B}"/>
          </ac:spMkLst>
        </pc:spChg>
        <pc:spChg chg="add del mod">
          <ac:chgData name="Patrick MASSON" userId="c917163b1fa4a578" providerId="LiveId" clId="{E8DFC8CE-0721-4E2A-8A11-5DC91593AB96}" dt="2025-06-27T12:32:18.693" v="176" actId="478"/>
          <ac:spMkLst>
            <pc:docMk/>
            <pc:sldMk cId="3817482692" sldId="2123260122"/>
            <ac:spMk id="7" creationId="{5A84D0D5-BF89-6DAA-E9C7-F02A61E0BE7C}"/>
          </ac:spMkLst>
        </pc:spChg>
        <pc:spChg chg="add del">
          <ac:chgData name="Patrick MASSON" userId="c917163b1fa4a578" providerId="LiveId" clId="{E8DFC8CE-0721-4E2A-8A11-5DC91593AB96}" dt="2025-06-27T06:57:05.382" v="42" actId="478"/>
          <ac:spMkLst>
            <pc:docMk/>
            <pc:sldMk cId="3817482692" sldId="2123260122"/>
            <ac:spMk id="8" creationId="{57597F81-7018-8599-CD04-13C4F9AC04C9}"/>
          </ac:spMkLst>
        </pc:spChg>
        <pc:spChg chg="add mod">
          <ac:chgData name="Patrick MASSON" userId="c917163b1fa4a578" providerId="LiveId" clId="{E8DFC8CE-0721-4E2A-8A11-5DC91593AB96}" dt="2025-06-27T12:33:01.544" v="189" actId="20577"/>
          <ac:spMkLst>
            <pc:docMk/>
            <pc:sldMk cId="3817482692" sldId="2123260122"/>
            <ac:spMk id="8" creationId="{871792D7-4025-D407-3579-B8F1A7BB772B}"/>
          </ac:spMkLst>
        </pc:spChg>
        <pc:spChg chg="del">
          <ac:chgData name="Patrick MASSON" userId="c917163b1fa4a578" providerId="LiveId" clId="{E8DFC8CE-0721-4E2A-8A11-5DC91593AB96}" dt="2025-06-27T06:57:08.103" v="43" actId="478"/>
          <ac:spMkLst>
            <pc:docMk/>
            <pc:sldMk cId="3817482692" sldId="2123260122"/>
            <ac:spMk id="9" creationId="{CFEBCF79-CF19-A088-C070-4BAD7C839B0E}"/>
          </ac:spMkLst>
        </pc:spChg>
        <pc:spChg chg="mod">
          <ac:chgData name="Patrick MASSON" userId="c917163b1fa4a578" providerId="LiveId" clId="{E8DFC8CE-0721-4E2A-8A11-5DC91593AB96}" dt="2025-06-27T06:55:22.902" v="19"/>
          <ac:spMkLst>
            <pc:docMk/>
            <pc:sldMk cId="3817482692" sldId="2123260122"/>
            <ac:spMk id="26" creationId="{AAF72052-362E-3221-1775-6A781635B344}"/>
          </ac:spMkLst>
        </pc:spChg>
        <pc:spChg chg="mod">
          <ac:chgData name="Patrick MASSON" userId="c917163b1fa4a578" providerId="LiveId" clId="{E8DFC8CE-0721-4E2A-8A11-5DC91593AB96}" dt="2025-06-27T06:55:22.902" v="19"/>
          <ac:spMkLst>
            <pc:docMk/>
            <pc:sldMk cId="3817482692" sldId="2123260122"/>
            <ac:spMk id="28" creationId="{644AD95E-1760-04D1-31DD-EC204901BBFF}"/>
          </ac:spMkLst>
        </pc:spChg>
        <pc:spChg chg="mod">
          <ac:chgData name="Patrick MASSON" userId="c917163b1fa4a578" providerId="LiveId" clId="{E8DFC8CE-0721-4E2A-8A11-5DC91593AB96}" dt="2025-06-27T06:55:22.902" v="19"/>
          <ac:spMkLst>
            <pc:docMk/>
            <pc:sldMk cId="3817482692" sldId="2123260122"/>
            <ac:spMk id="30" creationId="{1A71A90A-082F-616A-345B-4F5A3830B19D}"/>
          </ac:spMkLst>
        </pc:spChg>
        <pc:spChg chg="mod">
          <ac:chgData name="Patrick MASSON" userId="c917163b1fa4a578" providerId="LiveId" clId="{E8DFC8CE-0721-4E2A-8A11-5DC91593AB96}" dt="2025-06-27T06:55:22.902" v="19"/>
          <ac:spMkLst>
            <pc:docMk/>
            <pc:sldMk cId="3817482692" sldId="2123260122"/>
            <ac:spMk id="31" creationId="{33FBA259-BF10-CE29-1F17-6417F3F2E088}"/>
          </ac:spMkLst>
        </pc:spChg>
        <pc:spChg chg="mod">
          <ac:chgData name="Patrick MASSON" userId="c917163b1fa4a578" providerId="LiveId" clId="{E8DFC8CE-0721-4E2A-8A11-5DC91593AB96}" dt="2025-06-27T06:55:22.902" v="19"/>
          <ac:spMkLst>
            <pc:docMk/>
            <pc:sldMk cId="3817482692" sldId="2123260122"/>
            <ac:spMk id="33" creationId="{8F810932-B805-C9EB-4A36-893AEF3E7497}"/>
          </ac:spMkLst>
        </pc:spChg>
        <pc:spChg chg="add mod">
          <ac:chgData name="Patrick MASSON" userId="c917163b1fa4a578" providerId="LiveId" clId="{E8DFC8CE-0721-4E2A-8A11-5DC91593AB96}" dt="2025-06-27T06:55:22.902" v="19"/>
          <ac:spMkLst>
            <pc:docMk/>
            <pc:sldMk cId="3817482692" sldId="2123260122"/>
            <ac:spMk id="35" creationId="{C9A14522-5FA4-D4B9-C8A1-89C274DFBF0C}"/>
          </ac:spMkLst>
        </pc:spChg>
        <pc:spChg chg="add del mod">
          <ac:chgData name="Patrick MASSON" userId="c917163b1fa4a578" providerId="LiveId" clId="{E8DFC8CE-0721-4E2A-8A11-5DC91593AB96}" dt="2025-06-27T06:56:40.364" v="35" actId="478"/>
          <ac:spMkLst>
            <pc:docMk/>
            <pc:sldMk cId="3817482692" sldId="2123260122"/>
            <ac:spMk id="37" creationId="{5A50B102-E61E-218C-26E5-24A968BBF161}"/>
          </ac:spMkLst>
        </pc:spChg>
        <pc:spChg chg="add mod">
          <ac:chgData name="Patrick MASSON" userId="c917163b1fa4a578" providerId="LiveId" clId="{E8DFC8CE-0721-4E2A-8A11-5DC91593AB96}" dt="2025-06-27T06:56:38.281" v="33"/>
          <ac:spMkLst>
            <pc:docMk/>
            <pc:sldMk cId="3817482692" sldId="2123260122"/>
            <ac:spMk id="38" creationId="{AD873571-2B08-926A-2C3A-C6726A537A50}"/>
          </ac:spMkLst>
        </pc:spChg>
        <pc:spChg chg="add del mod">
          <ac:chgData name="Patrick MASSON" userId="c917163b1fa4a578" providerId="LiveId" clId="{E8DFC8CE-0721-4E2A-8A11-5DC91593AB96}" dt="2025-06-27T06:56:50.181" v="41" actId="478"/>
          <ac:spMkLst>
            <pc:docMk/>
            <pc:sldMk cId="3817482692" sldId="2123260122"/>
            <ac:spMk id="41" creationId="{670967BC-D2D7-5E92-F98B-FD450FC64420}"/>
          </ac:spMkLst>
        </pc:spChg>
        <pc:spChg chg="add mod">
          <ac:chgData name="Patrick MASSON" userId="c917163b1fa4a578" providerId="LiveId" clId="{E8DFC8CE-0721-4E2A-8A11-5DC91593AB96}" dt="2025-06-27T06:56:49.675" v="40"/>
          <ac:spMkLst>
            <pc:docMk/>
            <pc:sldMk cId="3817482692" sldId="2123260122"/>
            <ac:spMk id="43" creationId="{C347C03A-2CA9-C770-46A0-8948542BA666}"/>
          </ac:spMkLst>
        </pc:spChg>
        <pc:spChg chg="add del mod">
          <ac:chgData name="Patrick MASSON" userId="c917163b1fa4a578" providerId="LiveId" clId="{E8DFC8CE-0721-4E2A-8A11-5DC91593AB96}" dt="2025-06-27T06:57:12.896" v="44" actId="478"/>
          <ac:spMkLst>
            <pc:docMk/>
            <pc:sldMk cId="3817482692" sldId="2123260122"/>
            <ac:spMk id="45" creationId="{10AA20D3-C57F-2AFC-575E-A9F8861B53EE}"/>
          </ac:spMkLst>
        </pc:spChg>
        <pc:spChg chg="add mod">
          <ac:chgData name="Patrick MASSON" userId="c917163b1fa4a578" providerId="LiveId" clId="{E8DFC8CE-0721-4E2A-8A11-5DC91593AB96}" dt="2025-06-27T06:57:13.350" v="45"/>
          <ac:spMkLst>
            <pc:docMk/>
            <pc:sldMk cId="3817482692" sldId="2123260122"/>
            <ac:spMk id="46" creationId="{B65166B4-0BF0-C750-B725-6693EC8CFE9E}"/>
          </ac:spMkLst>
        </pc:spChg>
        <pc:spChg chg="add mod">
          <ac:chgData name="Patrick MASSON" userId="c917163b1fa4a578" providerId="LiveId" clId="{E8DFC8CE-0721-4E2A-8A11-5DC91593AB96}" dt="2025-06-27T10:57:38.868" v="102" actId="120"/>
          <ac:spMkLst>
            <pc:docMk/>
            <pc:sldMk cId="3817482692" sldId="2123260122"/>
            <ac:spMk id="48" creationId="{E5F804AE-8423-ACDE-CCEF-50CAD724C997}"/>
          </ac:spMkLst>
        </pc:spChg>
        <pc:grpChg chg="del">
          <ac:chgData name="Patrick MASSON" userId="c917163b1fa4a578" providerId="LiveId" clId="{E8DFC8CE-0721-4E2A-8A11-5DC91593AB96}" dt="2025-06-27T06:55:22.704" v="18" actId="478"/>
          <ac:grpSpMkLst>
            <pc:docMk/>
            <pc:sldMk cId="3817482692" sldId="2123260122"/>
            <ac:grpSpMk id="2" creationId="{DA541726-A77E-C5D7-1EC2-B8070832C269}"/>
          </ac:grpSpMkLst>
        </pc:grpChg>
        <pc:grpChg chg="add mod">
          <ac:chgData name="Patrick MASSON" userId="c917163b1fa4a578" providerId="LiveId" clId="{E8DFC8CE-0721-4E2A-8A11-5DC91593AB96}" dt="2025-06-27T06:55:22.902" v="19"/>
          <ac:grpSpMkLst>
            <pc:docMk/>
            <pc:sldMk cId="3817482692" sldId="2123260122"/>
            <ac:grpSpMk id="15" creationId="{18F42D93-C0F0-3961-4516-3EE036AF5508}"/>
          </ac:grpSpMkLst>
        </pc:grpChg>
        <pc:picChg chg="add">
          <ac:chgData name="Patrick MASSON" userId="c917163b1fa4a578" providerId="LiveId" clId="{E8DFC8CE-0721-4E2A-8A11-5DC91593AB96}" dt="2025-06-27T06:56:38.311" v="34"/>
          <ac:picMkLst>
            <pc:docMk/>
            <pc:sldMk cId="3817482692" sldId="2123260122"/>
            <ac:picMk id="39" creationId="{F8377332-4E6D-1178-D7EA-FD6435039DD7}"/>
          </ac:picMkLst>
        </pc:picChg>
      </pc:sldChg>
      <pc:sldChg chg="addSp delSp modSp add mod">
        <pc:chgData name="Patrick MASSON" userId="c917163b1fa4a578" providerId="LiveId" clId="{E8DFC8CE-0721-4E2A-8A11-5DC91593AB96}" dt="2025-06-27T12:33:08.673" v="190"/>
        <pc:sldMkLst>
          <pc:docMk/>
          <pc:sldMk cId="4151239042" sldId="2123260123"/>
        </pc:sldMkLst>
        <pc:spChg chg="mod">
          <ac:chgData name="Patrick MASSON" userId="c917163b1fa4a578" providerId="LiveId" clId="{E8DFC8CE-0721-4E2A-8A11-5DC91593AB96}" dt="2025-06-27T06:55:28.350" v="21"/>
          <ac:spMkLst>
            <pc:docMk/>
            <pc:sldMk cId="4151239042" sldId="2123260123"/>
            <ac:spMk id="3" creationId="{4FE58D26-0813-447F-9372-18D3ADD2102C}"/>
          </ac:spMkLst>
        </pc:spChg>
        <pc:spChg chg="mod">
          <ac:chgData name="Patrick MASSON" userId="c917163b1fa4a578" providerId="LiveId" clId="{E8DFC8CE-0721-4E2A-8A11-5DC91593AB96}" dt="2025-06-27T06:55:28.350" v="21"/>
          <ac:spMkLst>
            <pc:docMk/>
            <pc:sldMk cId="4151239042" sldId="2123260123"/>
            <ac:spMk id="4" creationId="{DC6C9762-F4E0-3781-031C-0A934461D2E2}"/>
          </ac:spMkLst>
        </pc:spChg>
        <pc:spChg chg="mod">
          <ac:chgData name="Patrick MASSON" userId="c917163b1fa4a578" providerId="LiveId" clId="{E8DFC8CE-0721-4E2A-8A11-5DC91593AB96}" dt="2025-06-27T06:55:28.350" v="21"/>
          <ac:spMkLst>
            <pc:docMk/>
            <pc:sldMk cId="4151239042" sldId="2123260123"/>
            <ac:spMk id="5" creationId="{DAF611CA-0710-693B-E98F-7410E3C2AD5E}"/>
          </ac:spMkLst>
        </pc:spChg>
        <pc:spChg chg="mod">
          <ac:chgData name="Patrick MASSON" userId="c917163b1fa4a578" providerId="LiveId" clId="{E8DFC8CE-0721-4E2A-8A11-5DC91593AB96}" dt="2025-06-27T06:55:28.350" v="21"/>
          <ac:spMkLst>
            <pc:docMk/>
            <pc:sldMk cId="4151239042" sldId="2123260123"/>
            <ac:spMk id="6" creationId="{84C223C9-BF64-4C85-E57B-981A45BB02B6}"/>
          </ac:spMkLst>
        </pc:spChg>
        <pc:spChg chg="mod">
          <ac:chgData name="Patrick MASSON" userId="c917163b1fa4a578" providerId="LiveId" clId="{E8DFC8CE-0721-4E2A-8A11-5DC91593AB96}" dt="2025-06-27T06:55:28.350" v="21"/>
          <ac:spMkLst>
            <pc:docMk/>
            <pc:sldMk cId="4151239042" sldId="2123260123"/>
            <ac:spMk id="7" creationId="{F64BC719-D30B-B032-2B2C-351668630DE6}"/>
          </ac:spMkLst>
        </pc:spChg>
        <pc:spChg chg="add mod">
          <ac:chgData name="Patrick MASSON" userId="c917163b1fa4a578" providerId="LiveId" clId="{E8DFC8CE-0721-4E2A-8A11-5DC91593AB96}" dt="2025-06-27T06:55:28.350" v="21"/>
          <ac:spMkLst>
            <pc:docMk/>
            <pc:sldMk cId="4151239042" sldId="2123260123"/>
            <ac:spMk id="8" creationId="{53214F76-4684-12BF-5689-F020FCF671AD}"/>
          </ac:spMkLst>
        </pc:spChg>
        <pc:spChg chg="add mod">
          <ac:chgData name="Patrick MASSON" userId="c917163b1fa4a578" providerId="LiveId" clId="{E8DFC8CE-0721-4E2A-8A11-5DC91593AB96}" dt="2025-06-27T12:33:08.673" v="190"/>
          <ac:spMkLst>
            <pc:docMk/>
            <pc:sldMk cId="4151239042" sldId="2123260123"/>
            <ac:spMk id="10" creationId="{6DBC6A87-CAFB-63C0-6735-484A8D38C849}"/>
          </ac:spMkLst>
        </pc:spChg>
        <pc:spChg chg="mod">
          <ac:chgData name="Patrick MASSON" userId="c917163b1fa4a578" providerId="LiveId" clId="{E8DFC8CE-0721-4E2A-8A11-5DC91593AB96}" dt="2025-06-27T10:57:43.518" v="103" actId="120"/>
          <ac:spMkLst>
            <pc:docMk/>
            <pc:sldMk cId="4151239042" sldId="2123260123"/>
            <ac:spMk id="40" creationId="{B3053DA7-8E5B-A054-A0E0-E79ADA3DA97A}"/>
          </ac:spMkLst>
        </pc:spChg>
        <pc:grpChg chg="add mod">
          <ac:chgData name="Patrick MASSON" userId="c917163b1fa4a578" providerId="LiveId" clId="{E8DFC8CE-0721-4E2A-8A11-5DC91593AB96}" dt="2025-06-27T06:55:28.350" v="21"/>
          <ac:grpSpMkLst>
            <pc:docMk/>
            <pc:sldMk cId="4151239042" sldId="2123260123"/>
            <ac:grpSpMk id="2" creationId="{C77CC08A-B971-F442-2330-C205984CD11E}"/>
          </ac:grpSpMkLst>
        </pc:grpChg>
        <pc:grpChg chg="del">
          <ac:chgData name="Patrick MASSON" userId="c917163b1fa4a578" providerId="LiveId" clId="{E8DFC8CE-0721-4E2A-8A11-5DC91593AB96}" dt="2025-06-27T06:55:28.137" v="20" actId="478"/>
          <ac:grpSpMkLst>
            <pc:docMk/>
            <pc:sldMk cId="4151239042" sldId="2123260123"/>
            <ac:grpSpMk id="25" creationId="{21A9A177-98A2-34BC-5192-AEDB23453DCF}"/>
          </ac:grpSpMkLst>
        </pc:grpChg>
      </pc:sldChg>
      <pc:sldChg chg="addSp delSp modSp add mod">
        <pc:chgData name="Patrick MASSON" userId="c917163b1fa4a578" providerId="LiveId" clId="{E8DFC8CE-0721-4E2A-8A11-5DC91593AB96}" dt="2025-06-27T12:36:07.173" v="249" actId="20577"/>
        <pc:sldMkLst>
          <pc:docMk/>
          <pc:sldMk cId="3715113736" sldId="2123260124"/>
        </pc:sldMkLst>
        <pc:spChg chg="add mod">
          <ac:chgData name="Patrick MASSON" userId="c917163b1fa4a578" providerId="LiveId" clId="{E8DFC8CE-0721-4E2A-8A11-5DC91593AB96}" dt="2025-06-27T12:36:07.173" v="249" actId="20577"/>
          <ac:spMkLst>
            <pc:docMk/>
            <pc:sldMk cId="3715113736" sldId="2123260124"/>
            <ac:spMk id="4" creationId="{FF6E6EE3-2863-1FFE-563A-BBBD9AE3A91D}"/>
          </ac:spMkLst>
        </pc:spChg>
        <pc:spChg chg="mod">
          <ac:chgData name="Patrick MASSON" userId="c917163b1fa4a578" providerId="LiveId" clId="{E8DFC8CE-0721-4E2A-8A11-5DC91593AB96}" dt="2025-06-27T07:00:33.966" v="59"/>
          <ac:spMkLst>
            <pc:docMk/>
            <pc:sldMk cId="3715113736" sldId="2123260124"/>
            <ac:spMk id="32" creationId="{FB2883DB-4933-B544-DAF6-DCB1DFBEF5FA}"/>
          </ac:spMkLst>
        </pc:spChg>
        <pc:spChg chg="mod">
          <ac:chgData name="Patrick MASSON" userId="c917163b1fa4a578" providerId="LiveId" clId="{E8DFC8CE-0721-4E2A-8A11-5DC91593AB96}" dt="2025-06-27T07:00:33.966" v="59"/>
          <ac:spMkLst>
            <pc:docMk/>
            <pc:sldMk cId="3715113736" sldId="2123260124"/>
            <ac:spMk id="33" creationId="{B5A8C478-58F5-6957-2701-D24D2E88B7D8}"/>
          </ac:spMkLst>
        </pc:spChg>
        <pc:spChg chg="mod">
          <ac:chgData name="Patrick MASSON" userId="c917163b1fa4a578" providerId="LiveId" clId="{E8DFC8CE-0721-4E2A-8A11-5DC91593AB96}" dt="2025-06-27T07:00:33.966" v="59"/>
          <ac:spMkLst>
            <pc:docMk/>
            <pc:sldMk cId="3715113736" sldId="2123260124"/>
            <ac:spMk id="34" creationId="{6BDB7120-30E1-FCD1-F0D2-C5CA396F478C}"/>
          </ac:spMkLst>
        </pc:spChg>
        <pc:spChg chg="mod">
          <ac:chgData name="Patrick MASSON" userId="c917163b1fa4a578" providerId="LiveId" clId="{E8DFC8CE-0721-4E2A-8A11-5DC91593AB96}" dt="2025-06-27T07:00:33.966" v="59"/>
          <ac:spMkLst>
            <pc:docMk/>
            <pc:sldMk cId="3715113736" sldId="2123260124"/>
            <ac:spMk id="35" creationId="{4C886022-94F2-D531-3F31-6AE96B018C41}"/>
          </ac:spMkLst>
        </pc:spChg>
        <pc:spChg chg="mod">
          <ac:chgData name="Patrick MASSON" userId="c917163b1fa4a578" providerId="LiveId" clId="{E8DFC8CE-0721-4E2A-8A11-5DC91593AB96}" dt="2025-06-27T07:00:33.966" v="59"/>
          <ac:spMkLst>
            <pc:docMk/>
            <pc:sldMk cId="3715113736" sldId="2123260124"/>
            <ac:spMk id="36" creationId="{A6DAF788-7F1F-E450-E409-4CC1D15B83A2}"/>
          </ac:spMkLst>
        </pc:spChg>
        <pc:spChg chg="add mod">
          <ac:chgData name="Patrick MASSON" userId="c917163b1fa4a578" providerId="LiveId" clId="{E8DFC8CE-0721-4E2A-8A11-5DC91593AB96}" dt="2025-06-27T07:00:33.966" v="59"/>
          <ac:spMkLst>
            <pc:docMk/>
            <pc:sldMk cId="3715113736" sldId="2123260124"/>
            <ac:spMk id="37" creationId="{3D375200-6EDA-553A-5AA4-F7EE44D22DF2}"/>
          </ac:spMkLst>
        </pc:spChg>
        <pc:spChg chg="del">
          <ac:chgData name="Patrick MASSON" userId="c917163b1fa4a578" providerId="LiveId" clId="{E8DFC8CE-0721-4E2A-8A11-5DC91593AB96}" dt="2025-06-27T07:00:33.702" v="58" actId="478"/>
          <ac:spMkLst>
            <pc:docMk/>
            <pc:sldMk cId="3715113736" sldId="2123260124"/>
            <ac:spMk id="44" creationId="{9665B268-BF54-50B2-3DDF-61CDE5C57D7A}"/>
          </ac:spMkLst>
        </pc:spChg>
        <pc:grpChg chg="del">
          <ac:chgData name="Patrick MASSON" userId="c917163b1fa4a578" providerId="LiveId" clId="{E8DFC8CE-0721-4E2A-8A11-5DC91593AB96}" dt="2025-06-27T07:00:33.702" v="58" actId="478"/>
          <ac:grpSpMkLst>
            <pc:docMk/>
            <pc:sldMk cId="3715113736" sldId="2123260124"/>
            <ac:grpSpMk id="4" creationId="{BEF0326F-4C1E-D8AC-1D31-D09DA457A5A4}"/>
          </ac:grpSpMkLst>
        </pc:grpChg>
        <pc:grpChg chg="add mod">
          <ac:chgData name="Patrick MASSON" userId="c917163b1fa4a578" providerId="LiveId" clId="{E8DFC8CE-0721-4E2A-8A11-5DC91593AB96}" dt="2025-06-27T07:00:33.966" v="59"/>
          <ac:grpSpMkLst>
            <pc:docMk/>
            <pc:sldMk cId="3715113736" sldId="2123260124"/>
            <ac:grpSpMk id="27" creationId="{37C0773A-4897-0EFA-2E52-168F9124241E}"/>
          </ac:grpSpMkLst>
        </pc:grpChg>
      </pc:sldChg>
      <pc:sldChg chg="addSp delSp modSp add mod">
        <pc:chgData name="Patrick MASSON" userId="c917163b1fa4a578" providerId="LiveId" clId="{E8DFC8CE-0721-4E2A-8A11-5DC91593AB96}" dt="2025-06-27T12:36:12.265" v="250"/>
        <pc:sldMkLst>
          <pc:docMk/>
          <pc:sldMk cId="3819406942" sldId="2123260125"/>
        </pc:sldMkLst>
        <pc:spChg chg="add mod">
          <ac:chgData name="Patrick MASSON" userId="c917163b1fa4a578" providerId="LiveId" clId="{E8DFC8CE-0721-4E2A-8A11-5DC91593AB96}" dt="2025-06-27T12:36:12.265" v="250"/>
          <ac:spMkLst>
            <pc:docMk/>
            <pc:sldMk cId="3819406942" sldId="2123260125"/>
            <ac:spMk id="3" creationId="{02E997F5-BB25-24FC-5B82-9B82E0F46E08}"/>
          </ac:spMkLst>
        </pc:spChg>
        <pc:spChg chg="del">
          <ac:chgData name="Patrick MASSON" userId="c917163b1fa4a578" providerId="LiveId" clId="{E8DFC8CE-0721-4E2A-8A11-5DC91593AB96}" dt="2025-06-27T07:00:16.393" v="54" actId="478"/>
          <ac:spMkLst>
            <pc:docMk/>
            <pc:sldMk cId="3819406942" sldId="2123260125"/>
            <ac:spMk id="14" creationId="{D4CB701D-A574-B8BA-7669-F9DA3E8E40E7}"/>
          </ac:spMkLst>
        </pc:spChg>
        <pc:spChg chg="mod">
          <ac:chgData name="Patrick MASSON" userId="c917163b1fa4a578" providerId="LiveId" clId="{E8DFC8CE-0721-4E2A-8A11-5DC91593AB96}" dt="2025-06-27T07:00:16.743" v="55"/>
          <ac:spMkLst>
            <pc:docMk/>
            <pc:sldMk cId="3819406942" sldId="2123260125"/>
            <ac:spMk id="17" creationId="{2CFEA65A-F0FF-216F-BA70-5F8946A4F6F6}"/>
          </ac:spMkLst>
        </pc:spChg>
        <pc:spChg chg="mod">
          <ac:chgData name="Patrick MASSON" userId="c917163b1fa4a578" providerId="LiveId" clId="{E8DFC8CE-0721-4E2A-8A11-5DC91593AB96}" dt="2025-06-27T07:00:16.743" v="55"/>
          <ac:spMkLst>
            <pc:docMk/>
            <pc:sldMk cId="3819406942" sldId="2123260125"/>
            <ac:spMk id="18" creationId="{FA37A2CF-2034-C7AE-7D69-0B5FFC755257}"/>
          </ac:spMkLst>
        </pc:spChg>
        <pc:spChg chg="mod">
          <ac:chgData name="Patrick MASSON" userId="c917163b1fa4a578" providerId="LiveId" clId="{E8DFC8CE-0721-4E2A-8A11-5DC91593AB96}" dt="2025-06-27T07:00:16.743" v="55"/>
          <ac:spMkLst>
            <pc:docMk/>
            <pc:sldMk cId="3819406942" sldId="2123260125"/>
            <ac:spMk id="19" creationId="{90ABEE8A-65F9-6160-32CA-953556FF725A}"/>
          </ac:spMkLst>
        </pc:spChg>
        <pc:spChg chg="mod">
          <ac:chgData name="Patrick MASSON" userId="c917163b1fa4a578" providerId="LiveId" clId="{E8DFC8CE-0721-4E2A-8A11-5DC91593AB96}" dt="2025-06-27T07:00:16.743" v="55"/>
          <ac:spMkLst>
            <pc:docMk/>
            <pc:sldMk cId="3819406942" sldId="2123260125"/>
            <ac:spMk id="20" creationId="{4EB1B9F7-D8D3-268D-BBBC-F4ACAF358EC4}"/>
          </ac:spMkLst>
        </pc:spChg>
        <pc:spChg chg="mod">
          <ac:chgData name="Patrick MASSON" userId="c917163b1fa4a578" providerId="LiveId" clId="{E8DFC8CE-0721-4E2A-8A11-5DC91593AB96}" dt="2025-06-27T07:00:16.743" v="55"/>
          <ac:spMkLst>
            <pc:docMk/>
            <pc:sldMk cId="3819406942" sldId="2123260125"/>
            <ac:spMk id="21" creationId="{B3F8B08E-A144-8998-7081-210A512438EB}"/>
          </ac:spMkLst>
        </pc:spChg>
        <pc:spChg chg="add del mod">
          <ac:chgData name="Patrick MASSON" userId="c917163b1fa4a578" providerId="LiveId" clId="{E8DFC8CE-0721-4E2A-8A11-5DC91593AB96}" dt="2025-06-27T07:00:37.285" v="60" actId="478"/>
          <ac:spMkLst>
            <pc:docMk/>
            <pc:sldMk cId="3819406942" sldId="2123260125"/>
            <ac:spMk id="22" creationId="{51C0DDFE-DA69-3063-248E-C5A98E3A4B94}"/>
          </ac:spMkLst>
        </pc:spChg>
        <pc:spChg chg="mod">
          <ac:chgData name="Patrick MASSON" userId="c917163b1fa4a578" providerId="LiveId" clId="{E8DFC8CE-0721-4E2A-8A11-5DC91593AB96}" dt="2025-06-27T07:00:37.480" v="61"/>
          <ac:spMkLst>
            <pc:docMk/>
            <pc:sldMk cId="3819406942" sldId="2123260125"/>
            <ac:spMk id="24" creationId="{A30806F7-8416-4F52-E49E-58C652C47574}"/>
          </ac:spMkLst>
        </pc:spChg>
        <pc:spChg chg="mod">
          <ac:chgData name="Patrick MASSON" userId="c917163b1fa4a578" providerId="LiveId" clId="{E8DFC8CE-0721-4E2A-8A11-5DC91593AB96}" dt="2025-06-27T07:00:37.480" v="61"/>
          <ac:spMkLst>
            <pc:docMk/>
            <pc:sldMk cId="3819406942" sldId="2123260125"/>
            <ac:spMk id="25" creationId="{8E29BCE7-67CC-D0FC-BE4C-348744ACBC79}"/>
          </ac:spMkLst>
        </pc:spChg>
        <pc:spChg chg="mod">
          <ac:chgData name="Patrick MASSON" userId="c917163b1fa4a578" providerId="LiveId" clId="{E8DFC8CE-0721-4E2A-8A11-5DC91593AB96}" dt="2025-06-27T07:00:37.480" v="61"/>
          <ac:spMkLst>
            <pc:docMk/>
            <pc:sldMk cId="3819406942" sldId="2123260125"/>
            <ac:spMk id="26" creationId="{3A023772-EA7A-2090-4181-6BB32AA8CF86}"/>
          </ac:spMkLst>
        </pc:spChg>
        <pc:spChg chg="mod">
          <ac:chgData name="Patrick MASSON" userId="c917163b1fa4a578" providerId="LiveId" clId="{E8DFC8CE-0721-4E2A-8A11-5DC91593AB96}" dt="2025-06-27T07:00:37.480" v="61"/>
          <ac:spMkLst>
            <pc:docMk/>
            <pc:sldMk cId="3819406942" sldId="2123260125"/>
            <ac:spMk id="27" creationId="{A92B6A2A-927F-4FE8-1100-F01A9D7A3B08}"/>
          </ac:spMkLst>
        </pc:spChg>
        <pc:spChg chg="mod">
          <ac:chgData name="Patrick MASSON" userId="c917163b1fa4a578" providerId="LiveId" clId="{E8DFC8CE-0721-4E2A-8A11-5DC91593AB96}" dt="2025-06-27T07:00:37.480" v="61"/>
          <ac:spMkLst>
            <pc:docMk/>
            <pc:sldMk cId="3819406942" sldId="2123260125"/>
            <ac:spMk id="28" creationId="{BC746A99-D9EB-2650-D799-E3559CB1AC64}"/>
          </ac:spMkLst>
        </pc:spChg>
        <pc:spChg chg="add mod">
          <ac:chgData name="Patrick MASSON" userId="c917163b1fa4a578" providerId="LiveId" clId="{E8DFC8CE-0721-4E2A-8A11-5DC91593AB96}" dt="2025-06-27T07:00:37.480" v="61"/>
          <ac:spMkLst>
            <pc:docMk/>
            <pc:sldMk cId="3819406942" sldId="2123260125"/>
            <ac:spMk id="29" creationId="{59E25BCD-A359-B869-CE18-1C7B488FA989}"/>
          </ac:spMkLst>
        </pc:spChg>
        <pc:grpChg chg="del">
          <ac:chgData name="Patrick MASSON" userId="c917163b1fa4a578" providerId="LiveId" clId="{E8DFC8CE-0721-4E2A-8A11-5DC91593AB96}" dt="2025-06-27T07:00:16.393" v="54" actId="478"/>
          <ac:grpSpMkLst>
            <pc:docMk/>
            <pc:sldMk cId="3819406942" sldId="2123260125"/>
            <ac:grpSpMk id="3" creationId="{69B6BCEF-DD6F-F84F-78E7-BF9FE48E47C9}"/>
          </ac:grpSpMkLst>
        </pc:grpChg>
        <pc:grpChg chg="add del mod">
          <ac:chgData name="Patrick MASSON" userId="c917163b1fa4a578" providerId="LiveId" clId="{E8DFC8CE-0721-4E2A-8A11-5DC91593AB96}" dt="2025-06-27T07:00:37.285" v="60" actId="478"/>
          <ac:grpSpMkLst>
            <pc:docMk/>
            <pc:sldMk cId="3819406942" sldId="2123260125"/>
            <ac:grpSpMk id="16" creationId="{7269DCDB-239F-DF22-B2FF-9C9564003EFB}"/>
          </ac:grpSpMkLst>
        </pc:grpChg>
        <pc:grpChg chg="add mod">
          <ac:chgData name="Patrick MASSON" userId="c917163b1fa4a578" providerId="LiveId" clId="{E8DFC8CE-0721-4E2A-8A11-5DC91593AB96}" dt="2025-06-27T07:00:37.480" v="61"/>
          <ac:grpSpMkLst>
            <pc:docMk/>
            <pc:sldMk cId="3819406942" sldId="2123260125"/>
            <ac:grpSpMk id="23" creationId="{E7C018DD-A221-8ECA-60C4-82A0E897CA1E}"/>
          </ac:grpSpMkLst>
        </pc:grpChg>
      </pc:sldChg>
      <pc:sldChg chg="addSp delSp modSp add mod">
        <pc:chgData name="Patrick MASSON" userId="c917163b1fa4a578" providerId="LiveId" clId="{E8DFC8CE-0721-4E2A-8A11-5DC91593AB96}" dt="2025-06-27T12:38:17.428" v="300" actId="20577"/>
        <pc:sldMkLst>
          <pc:docMk/>
          <pc:sldMk cId="1933506050" sldId="2123260126"/>
        </pc:sldMkLst>
        <pc:spChg chg="add mod">
          <ac:chgData name="Patrick MASSON" userId="c917163b1fa4a578" providerId="LiveId" clId="{E8DFC8CE-0721-4E2A-8A11-5DC91593AB96}" dt="2025-06-27T12:38:17.428" v="300" actId="20577"/>
          <ac:spMkLst>
            <pc:docMk/>
            <pc:sldMk cId="1933506050" sldId="2123260126"/>
            <ac:spMk id="3" creationId="{1561435F-6D77-5403-D012-AA3C50626C12}"/>
          </ac:spMkLst>
        </pc:spChg>
        <pc:spChg chg="mod">
          <ac:chgData name="Patrick MASSON" userId="c917163b1fa4a578" providerId="LiveId" clId="{E8DFC8CE-0721-4E2A-8A11-5DC91593AB96}" dt="2025-06-27T10:54:46.013" v="84"/>
          <ac:spMkLst>
            <pc:docMk/>
            <pc:sldMk cId="1933506050" sldId="2123260126"/>
            <ac:spMk id="14" creationId="{D29EE3C9-A348-2E94-8AC3-45D4E1A8C663}"/>
          </ac:spMkLst>
        </pc:spChg>
        <pc:spChg chg="mod">
          <ac:chgData name="Patrick MASSON" userId="c917163b1fa4a578" providerId="LiveId" clId="{E8DFC8CE-0721-4E2A-8A11-5DC91593AB96}" dt="2025-06-27T10:54:46.013" v="84"/>
          <ac:spMkLst>
            <pc:docMk/>
            <pc:sldMk cId="1933506050" sldId="2123260126"/>
            <ac:spMk id="18" creationId="{947CCEA0-0DFA-BD51-4686-C27E1C8A4DE0}"/>
          </ac:spMkLst>
        </pc:spChg>
        <pc:spChg chg="mod">
          <ac:chgData name="Patrick MASSON" userId="c917163b1fa4a578" providerId="LiveId" clId="{E8DFC8CE-0721-4E2A-8A11-5DC91593AB96}" dt="2025-06-27T10:54:46.013" v="84"/>
          <ac:spMkLst>
            <pc:docMk/>
            <pc:sldMk cId="1933506050" sldId="2123260126"/>
            <ac:spMk id="20" creationId="{C861398B-7AB4-D6A1-0B39-BC6303FD0B9A}"/>
          </ac:spMkLst>
        </pc:spChg>
        <pc:spChg chg="mod">
          <ac:chgData name="Patrick MASSON" userId="c917163b1fa4a578" providerId="LiveId" clId="{E8DFC8CE-0721-4E2A-8A11-5DC91593AB96}" dt="2025-06-27T10:54:46.013" v="84"/>
          <ac:spMkLst>
            <pc:docMk/>
            <pc:sldMk cId="1933506050" sldId="2123260126"/>
            <ac:spMk id="23" creationId="{2DEA51DD-3D7D-4249-E765-CBBA060AA86B}"/>
          </ac:spMkLst>
        </pc:spChg>
        <pc:spChg chg="mod">
          <ac:chgData name="Patrick MASSON" userId="c917163b1fa4a578" providerId="LiveId" clId="{E8DFC8CE-0721-4E2A-8A11-5DC91593AB96}" dt="2025-06-27T10:54:46.013" v="84"/>
          <ac:spMkLst>
            <pc:docMk/>
            <pc:sldMk cId="1933506050" sldId="2123260126"/>
            <ac:spMk id="24" creationId="{653C6808-B69D-FC10-6C5D-3379E60C16EF}"/>
          </ac:spMkLst>
        </pc:spChg>
        <pc:spChg chg="add del mod">
          <ac:chgData name="Patrick MASSON" userId="c917163b1fa4a578" providerId="LiveId" clId="{E8DFC8CE-0721-4E2A-8A11-5DC91593AB96}" dt="2025-06-27T10:55:11.409" v="85" actId="478"/>
          <ac:spMkLst>
            <pc:docMk/>
            <pc:sldMk cId="1933506050" sldId="2123260126"/>
            <ac:spMk id="26" creationId="{59536AEE-F057-6834-2241-C9517BE8813C}"/>
          </ac:spMkLst>
        </pc:spChg>
        <pc:spChg chg="mod">
          <ac:chgData name="Patrick MASSON" userId="c917163b1fa4a578" providerId="LiveId" clId="{E8DFC8CE-0721-4E2A-8A11-5DC91593AB96}" dt="2025-06-27T10:55:11.649" v="86"/>
          <ac:spMkLst>
            <pc:docMk/>
            <pc:sldMk cId="1933506050" sldId="2123260126"/>
            <ac:spMk id="28" creationId="{4ABEAFAA-1CDF-27E5-8307-D2969388D4A1}"/>
          </ac:spMkLst>
        </pc:spChg>
        <pc:spChg chg="mod">
          <ac:chgData name="Patrick MASSON" userId="c917163b1fa4a578" providerId="LiveId" clId="{E8DFC8CE-0721-4E2A-8A11-5DC91593AB96}" dt="2025-06-27T10:55:11.649" v="86"/>
          <ac:spMkLst>
            <pc:docMk/>
            <pc:sldMk cId="1933506050" sldId="2123260126"/>
            <ac:spMk id="31" creationId="{C9145B93-05A0-6EC1-0381-E6C292DB5766}"/>
          </ac:spMkLst>
        </pc:spChg>
        <pc:spChg chg="mod">
          <ac:chgData name="Patrick MASSON" userId="c917163b1fa4a578" providerId="LiveId" clId="{E8DFC8CE-0721-4E2A-8A11-5DC91593AB96}" dt="2025-06-27T10:55:11.649" v="86"/>
          <ac:spMkLst>
            <pc:docMk/>
            <pc:sldMk cId="1933506050" sldId="2123260126"/>
            <ac:spMk id="32" creationId="{44F68215-194E-3FCC-F2F1-0B3D1E08DF15}"/>
          </ac:spMkLst>
        </pc:spChg>
        <pc:spChg chg="mod">
          <ac:chgData name="Patrick MASSON" userId="c917163b1fa4a578" providerId="LiveId" clId="{E8DFC8CE-0721-4E2A-8A11-5DC91593AB96}" dt="2025-06-27T10:55:11.649" v="86"/>
          <ac:spMkLst>
            <pc:docMk/>
            <pc:sldMk cId="1933506050" sldId="2123260126"/>
            <ac:spMk id="33" creationId="{568B690D-E3BA-D74F-42FB-AB1A40076219}"/>
          </ac:spMkLst>
        </pc:spChg>
        <pc:spChg chg="mod">
          <ac:chgData name="Patrick MASSON" userId="c917163b1fa4a578" providerId="LiveId" clId="{E8DFC8CE-0721-4E2A-8A11-5DC91593AB96}" dt="2025-06-27T10:55:11.649" v="86"/>
          <ac:spMkLst>
            <pc:docMk/>
            <pc:sldMk cId="1933506050" sldId="2123260126"/>
            <ac:spMk id="34" creationId="{D7713BB6-71FC-6DA8-172F-587B6778AF3D}"/>
          </ac:spMkLst>
        </pc:spChg>
        <pc:spChg chg="add mod">
          <ac:chgData name="Patrick MASSON" userId="c917163b1fa4a578" providerId="LiveId" clId="{E8DFC8CE-0721-4E2A-8A11-5DC91593AB96}" dt="2025-06-27T10:55:11.649" v="86"/>
          <ac:spMkLst>
            <pc:docMk/>
            <pc:sldMk cId="1933506050" sldId="2123260126"/>
            <ac:spMk id="35" creationId="{E4D4D9DF-ECF9-9AB1-2B91-C74AD8D62612}"/>
          </ac:spMkLst>
        </pc:spChg>
        <pc:spChg chg="del">
          <ac:chgData name="Patrick MASSON" userId="c917163b1fa4a578" providerId="LiveId" clId="{E8DFC8CE-0721-4E2A-8A11-5DC91593AB96}" dt="2025-06-27T10:54:45.622" v="83" actId="478"/>
          <ac:spMkLst>
            <pc:docMk/>
            <pc:sldMk cId="1933506050" sldId="2123260126"/>
            <ac:spMk id="64" creationId="{67A00F89-194F-8DBE-3A1C-8FEC1DAD1604}"/>
          </ac:spMkLst>
        </pc:spChg>
        <pc:grpChg chg="del">
          <ac:chgData name="Patrick MASSON" userId="c917163b1fa4a578" providerId="LiveId" clId="{E8DFC8CE-0721-4E2A-8A11-5DC91593AB96}" dt="2025-06-27T10:54:45.622" v="83" actId="478"/>
          <ac:grpSpMkLst>
            <pc:docMk/>
            <pc:sldMk cId="1933506050" sldId="2123260126"/>
            <ac:grpSpMk id="3" creationId="{14B23F15-3AB5-3368-1806-2A4C61CE1876}"/>
          </ac:grpSpMkLst>
        </pc:grpChg>
        <pc:grpChg chg="add del mod">
          <ac:chgData name="Patrick MASSON" userId="c917163b1fa4a578" providerId="LiveId" clId="{E8DFC8CE-0721-4E2A-8A11-5DC91593AB96}" dt="2025-06-27T10:55:11.409" v="85" actId="478"/>
          <ac:grpSpMkLst>
            <pc:docMk/>
            <pc:sldMk cId="1933506050" sldId="2123260126"/>
            <ac:grpSpMk id="13" creationId="{089613A2-85DA-F4F6-6657-ED9B76EE6C07}"/>
          </ac:grpSpMkLst>
        </pc:grpChg>
        <pc:grpChg chg="add mod">
          <ac:chgData name="Patrick MASSON" userId="c917163b1fa4a578" providerId="LiveId" clId="{E8DFC8CE-0721-4E2A-8A11-5DC91593AB96}" dt="2025-06-27T10:55:11.649" v="86"/>
          <ac:grpSpMkLst>
            <pc:docMk/>
            <pc:sldMk cId="1933506050" sldId="2123260126"/>
            <ac:grpSpMk id="27" creationId="{C4BE9F3C-D4DB-734F-93C7-A4A1F09F2331}"/>
          </ac:grpSpMkLst>
        </pc:grpChg>
      </pc:sldChg>
      <pc:sldChg chg="addSp delSp modSp add mod">
        <pc:chgData name="Patrick MASSON" userId="c917163b1fa4a578" providerId="LiveId" clId="{E8DFC8CE-0721-4E2A-8A11-5DC91593AB96}" dt="2025-06-27T12:38:21.786" v="301"/>
        <pc:sldMkLst>
          <pc:docMk/>
          <pc:sldMk cId="4178900312" sldId="2123260127"/>
        </pc:sldMkLst>
        <pc:spChg chg="add mod">
          <ac:chgData name="Patrick MASSON" userId="c917163b1fa4a578" providerId="LiveId" clId="{E8DFC8CE-0721-4E2A-8A11-5DC91593AB96}" dt="2025-06-27T12:38:21.786" v="301"/>
          <ac:spMkLst>
            <pc:docMk/>
            <pc:sldMk cId="4178900312" sldId="2123260127"/>
            <ac:spMk id="3" creationId="{0DDBA8BC-52D3-80BC-E955-0C983C86E06E}"/>
          </ac:spMkLst>
        </pc:spChg>
        <pc:spChg chg="mod">
          <ac:chgData name="Patrick MASSON" userId="c917163b1fa4a578" providerId="LiveId" clId="{E8DFC8CE-0721-4E2A-8A11-5DC91593AB96}" dt="2025-06-27T10:54:42.179" v="82"/>
          <ac:spMkLst>
            <pc:docMk/>
            <pc:sldMk cId="4178900312" sldId="2123260127"/>
            <ac:spMk id="7" creationId="{E78D19D4-6F84-2B18-B2F6-68DE15ACF397}"/>
          </ac:spMkLst>
        </pc:spChg>
        <pc:spChg chg="mod">
          <ac:chgData name="Patrick MASSON" userId="c917163b1fa4a578" providerId="LiveId" clId="{E8DFC8CE-0721-4E2A-8A11-5DC91593AB96}" dt="2025-06-27T10:54:42.179" v="82"/>
          <ac:spMkLst>
            <pc:docMk/>
            <pc:sldMk cId="4178900312" sldId="2123260127"/>
            <ac:spMk id="10" creationId="{3E4D1B4B-A208-2919-8CF8-2C73BC7C4874}"/>
          </ac:spMkLst>
        </pc:spChg>
        <pc:spChg chg="del">
          <ac:chgData name="Patrick MASSON" userId="c917163b1fa4a578" providerId="LiveId" clId="{E8DFC8CE-0721-4E2A-8A11-5DC91593AB96}" dt="2025-06-27T10:54:41.910" v="81" actId="478"/>
          <ac:spMkLst>
            <pc:docMk/>
            <pc:sldMk cId="4178900312" sldId="2123260127"/>
            <ac:spMk id="14" creationId="{FCD4EA41-3490-118A-CADC-57BA52E1AACD}"/>
          </ac:spMkLst>
        </pc:spChg>
        <pc:spChg chg="mod">
          <ac:chgData name="Patrick MASSON" userId="c917163b1fa4a578" providerId="LiveId" clId="{E8DFC8CE-0721-4E2A-8A11-5DC91593AB96}" dt="2025-06-27T10:54:42.179" v="82"/>
          <ac:spMkLst>
            <pc:docMk/>
            <pc:sldMk cId="4178900312" sldId="2123260127"/>
            <ac:spMk id="15" creationId="{26E31C02-240D-8DA8-37F6-1CDA16CAC6C1}"/>
          </ac:spMkLst>
        </pc:spChg>
        <pc:spChg chg="mod">
          <ac:chgData name="Patrick MASSON" userId="c917163b1fa4a578" providerId="LiveId" clId="{E8DFC8CE-0721-4E2A-8A11-5DC91593AB96}" dt="2025-06-27T10:54:42.179" v="82"/>
          <ac:spMkLst>
            <pc:docMk/>
            <pc:sldMk cId="4178900312" sldId="2123260127"/>
            <ac:spMk id="17" creationId="{25E869AA-09EB-0EC9-5F93-EA6CE0E626AF}"/>
          </ac:spMkLst>
        </pc:spChg>
        <pc:spChg chg="mod">
          <ac:chgData name="Patrick MASSON" userId="c917163b1fa4a578" providerId="LiveId" clId="{E8DFC8CE-0721-4E2A-8A11-5DC91593AB96}" dt="2025-06-27T10:54:42.179" v="82"/>
          <ac:spMkLst>
            <pc:docMk/>
            <pc:sldMk cId="4178900312" sldId="2123260127"/>
            <ac:spMk id="19" creationId="{C25C4579-8067-B19C-D4EC-3FBB4DAD54A9}"/>
          </ac:spMkLst>
        </pc:spChg>
        <pc:spChg chg="add mod">
          <ac:chgData name="Patrick MASSON" userId="c917163b1fa4a578" providerId="LiveId" clId="{E8DFC8CE-0721-4E2A-8A11-5DC91593AB96}" dt="2025-06-27T10:55:14.708" v="87" actId="1076"/>
          <ac:spMkLst>
            <pc:docMk/>
            <pc:sldMk cId="4178900312" sldId="2123260127"/>
            <ac:spMk id="20" creationId="{F3C749F2-C378-B77C-DF7B-3594514DE943}"/>
          </ac:spMkLst>
        </pc:spChg>
        <pc:spChg chg="mod">
          <ac:chgData name="Patrick MASSON" userId="c917163b1fa4a578" providerId="LiveId" clId="{E8DFC8CE-0721-4E2A-8A11-5DC91593AB96}" dt="2025-06-27T10:55:17.474" v="89"/>
          <ac:spMkLst>
            <pc:docMk/>
            <pc:sldMk cId="4178900312" sldId="2123260127"/>
            <ac:spMk id="22" creationId="{699199F4-9F7D-E06C-15AD-E916F9C3BA66}"/>
          </ac:spMkLst>
        </pc:spChg>
        <pc:spChg chg="mod">
          <ac:chgData name="Patrick MASSON" userId="c917163b1fa4a578" providerId="LiveId" clId="{E8DFC8CE-0721-4E2A-8A11-5DC91593AB96}" dt="2025-06-27T10:55:17.474" v="89"/>
          <ac:spMkLst>
            <pc:docMk/>
            <pc:sldMk cId="4178900312" sldId="2123260127"/>
            <ac:spMk id="23" creationId="{E66A1192-1616-116F-C57D-99DF7A2F3D56}"/>
          </ac:spMkLst>
        </pc:spChg>
        <pc:spChg chg="mod">
          <ac:chgData name="Patrick MASSON" userId="c917163b1fa4a578" providerId="LiveId" clId="{E8DFC8CE-0721-4E2A-8A11-5DC91593AB96}" dt="2025-06-27T10:55:17.474" v="89"/>
          <ac:spMkLst>
            <pc:docMk/>
            <pc:sldMk cId="4178900312" sldId="2123260127"/>
            <ac:spMk id="24" creationId="{09D72CC1-8ACB-6B72-96AE-60F4AEF0356E}"/>
          </ac:spMkLst>
        </pc:spChg>
        <pc:spChg chg="mod">
          <ac:chgData name="Patrick MASSON" userId="c917163b1fa4a578" providerId="LiveId" clId="{E8DFC8CE-0721-4E2A-8A11-5DC91593AB96}" dt="2025-06-27T10:55:17.474" v="89"/>
          <ac:spMkLst>
            <pc:docMk/>
            <pc:sldMk cId="4178900312" sldId="2123260127"/>
            <ac:spMk id="25" creationId="{44E542F9-4DFB-8567-1DC2-4CA538BA520C}"/>
          </ac:spMkLst>
        </pc:spChg>
        <pc:spChg chg="mod">
          <ac:chgData name="Patrick MASSON" userId="c917163b1fa4a578" providerId="LiveId" clId="{E8DFC8CE-0721-4E2A-8A11-5DC91593AB96}" dt="2025-06-27T10:55:17.474" v="89"/>
          <ac:spMkLst>
            <pc:docMk/>
            <pc:sldMk cId="4178900312" sldId="2123260127"/>
            <ac:spMk id="26" creationId="{7ED1F473-3EF9-8531-6438-FCE32CCE49AD}"/>
          </ac:spMkLst>
        </pc:spChg>
        <pc:spChg chg="add mod">
          <ac:chgData name="Patrick MASSON" userId="c917163b1fa4a578" providerId="LiveId" clId="{E8DFC8CE-0721-4E2A-8A11-5DC91593AB96}" dt="2025-06-27T10:55:17.474" v="89"/>
          <ac:spMkLst>
            <pc:docMk/>
            <pc:sldMk cId="4178900312" sldId="2123260127"/>
            <ac:spMk id="27" creationId="{4F2AA7FA-EEAE-DA44-D2DA-A1E34476693E}"/>
          </ac:spMkLst>
        </pc:spChg>
        <pc:grpChg chg="del">
          <ac:chgData name="Patrick MASSON" userId="c917163b1fa4a578" providerId="LiveId" clId="{E8DFC8CE-0721-4E2A-8A11-5DC91593AB96}" dt="2025-06-27T10:54:41.910" v="81" actId="478"/>
          <ac:grpSpMkLst>
            <pc:docMk/>
            <pc:sldMk cId="4178900312" sldId="2123260127"/>
            <ac:grpSpMk id="3" creationId="{8A6A9DF9-2DD2-8B4B-F043-4C767D6B596D}"/>
          </ac:grpSpMkLst>
        </pc:grpChg>
        <pc:grpChg chg="add del mod">
          <ac:chgData name="Patrick MASSON" userId="c917163b1fa4a578" providerId="LiveId" clId="{E8DFC8CE-0721-4E2A-8A11-5DC91593AB96}" dt="2025-06-27T10:55:17.239" v="88" actId="478"/>
          <ac:grpSpMkLst>
            <pc:docMk/>
            <pc:sldMk cId="4178900312" sldId="2123260127"/>
            <ac:grpSpMk id="5" creationId="{B53D746B-21DE-A15E-15DB-58EF8D896E96}"/>
          </ac:grpSpMkLst>
        </pc:grpChg>
        <pc:grpChg chg="add mod">
          <ac:chgData name="Patrick MASSON" userId="c917163b1fa4a578" providerId="LiveId" clId="{E8DFC8CE-0721-4E2A-8A11-5DC91593AB96}" dt="2025-06-27T10:55:17.474" v="89"/>
          <ac:grpSpMkLst>
            <pc:docMk/>
            <pc:sldMk cId="4178900312" sldId="2123260127"/>
            <ac:grpSpMk id="21" creationId="{BF864902-FA83-D471-0529-D2786AE7BA3E}"/>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emckclac-my.sharepoint.com/personal/k1764521_kcl_ac_uk/Documents/SIKP%20Write%20Up/Copy%20of%20Tidied%20analysis_AD.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emckclac-my.sharepoint.com/personal/k1764521_kcl_ac_uk/Documents/SIKP%20Write%20Up/Copy%20of%20Tidied%20analysis_A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Control Responses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'Fluorospot patterns IFNg co (2)'!$AL$123</c:f>
              <c:strCache>
                <c:ptCount val="1"/>
                <c:pt idx="0">
                  <c:v>ASR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'Fluorospot patterns IFNg co (2)'!$AQ$122:$AV$122</c:f>
              <c:numCache>
                <c:formatCode>General</c:formatCode>
                <c:ptCount val="6"/>
                <c:pt idx="0">
                  <c:v>-16</c:v>
                </c:pt>
                <c:pt idx="1">
                  <c:v>-12</c:v>
                </c:pt>
                <c:pt idx="2">
                  <c:v>-8</c:v>
                </c:pt>
                <c:pt idx="3">
                  <c:v>-4</c:v>
                </c:pt>
                <c:pt idx="4">
                  <c:v>0</c:v>
                </c:pt>
                <c:pt idx="5">
                  <c:v>4</c:v>
                </c:pt>
              </c:numCache>
            </c:numRef>
          </c:xVal>
          <c:yVal>
            <c:numRef>
              <c:f>'Fluorospot patterns IFNg co (2)'!$AQ$123:$AV$123</c:f>
              <c:numCache>
                <c:formatCode>General</c:formatCode>
                <c:ptCount val="6"/>
                <c:pt idx="0">
                  <c:v>81.818181818181827</c:v>
                </c:pt>
                <c:pt idx="1">
                  <c:v>83.333333333333343</c:v>
                </c:pt>
                <c:pt idx="2">
                  <c:v>50</c:v>
                </c:pt>
                <c:pt idx="3">
                  <c:v>66.666666666666657</c:v>
                </c:pt>
                <c:pt idx="4">
                  <c:v>62.5</c:v>
                </c:pt>
                <c:pt idx="5">
                  <c:v>28.571428571428569</c:v>
                </c:pt>
              </c:numCache>
            </c:numRef>
          </c:yVal>
          <c:smooth val="0"/>
          <c:extLst>
            <c:ext xmlns:c16="http://schemas.microsoft.com/office/drawing/2014/chart" uri="{C3380CC4-5D6E-409C-BE32-E72D297353CC}">
              <c16:uniqueId val="{00000000-CAF7-4F09-A54E-2AFA0E12F6BB}"/>
            </c:ext>
          </c:extLst>
        </c:ser>
        <c:ser>
          <c:idx val="1"/>
          <c:order val="1"/>
          <c:tx>
            <c:strRef>
              <c:f>'Fluorospot patterns IFNg co (2)'!$AL$124</c:f>
              <c:strCache>
                <c:ptCount val="1"/>
                <c:pt idx="0">
                  <c:v>Unregulated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'Fluorospot patterns IFNg co (2)'!$AQ$122:$AV$122</c:f>
              <c:numCache>
                <c:formatCode>General</c:formatCode>
                <c:ptCount val="6"/>
                <c:pt idx="0">
                  <c:v>-16</c:v>
                </c:pt>
                <c:pt idx="1">
                  <c:v>-12</c:v>
                </c:pt>
                <c:pt idx="2">
                  <c:v>-8</c:v>
                </c:pt>
                <c:pt idx="3">
                  <c:v>-4</c:v>
                </c:pt>
                <c:pt idx="4">
                  <c:v>0</c:v>
                </c:pt>
                <c:pt idx="5">
                  <c:v>4</c:v>
                </c:pt>
              </c:numCache>
            </c:numRef>
          </c:xVal>
          <c:yVal>
            <c:numRef>
              <c:f>'Fluorospot patterns IFNg co (2)'!$AQ$124:$AV$124</c:f>
              <c:numCache>
                <c:formatCode>General</c:formatCode>
                <c:ptCount val="6"/>
                <c:pt idx="0">
                  <c:v>0</c:v>
                </c:pt>
                <c:pt idx="1">
                  <c:v>16.666666666666664</c:v>
                </c:pt>
                <c:pt idx="2">
                  <c:v>0</c:v>
                </c:pt>
                <c:pt idx="3">
                  <c:v>11.111111111111111</c:v>
                </c:pt>
                <c:pt idx="4">
                  <c:v>0</c:v>
                </c:pt>
                <c:pt idx="5">
                  <c:v>14.285714285714285</c:v>
                </c:pt>
              </c:numCache>
            </c:numRef>
          </c:yVal>
          <c:smooth val="0"/>
          <c:extLst>
            <c:ext xmlns:c16="http://schemas.microsoft.com/office/drawing/2014/chart" uri="{C3380CC4-5D6E-409C-BE32-E72D297353CC}">
              <c16:uniqueId val="{00000001-CAF7-4F09-A54E-2AFA0E12F6BB}"/>
            </c:ext>
          </c:extLst>
        </c:ser>
        <c:ser>
          <c:idx val="2"/>
          <c:order val="2"/>
          <c:tx>
            <c:strRef>
              <c:f>'Fluorospot patterns IFNg co (2)'!$AL$125</c:f>
              <c:strCache>
                <c:ptCount val="1"/>
                <c:pt idx="0">
                  <c:v>Regulated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'Fluorospot patterns IFNg co (2)'!$AQ$122:$AV$122</c:f>
              <c:numCache>
                <c:formatCode>General</c:formatCode>
                <c:ptCount val="6"/>
                <c:pt idx="0">
                  <c:v>-16</c:v>
                </c:pt>
                <c:pt idx="1">
                  <c:v>-12</c:v>
                </c:pt>
                <c:pt idx="2">
                  <c:v>-8</c:v>
                </c:pt>
                <c:pt idx="3">
                  <c:v>-4</c:v>
                </c:pt>
                <c:pt idx="4">
                  <c:v>0</c:v>
                </c:pt>
                <c:pt idx="5">
                  <c:v>4</c:v>
                </c:pt>
              </c:numCache>
            </c:numRef>
          </c:xVal>
          <c:yVal>
            <c:numRef>
              <c:f>'Fluorospot patterns IFNg co (2)'!$AQ$125:$AV$125</c:f>
              <c:numCache>
                <c:formatCode>General</c:formatCode>
                <c:ptCount val="6"/>
                <c:pt idx="0">
                  <c:v>81.818181818181813</c:v>
                </c:pt>
                <c:pt idx="1">
                  <c:v>66.666666666666671</c:v>
                </c:pt>
                <c:pt idx="2">
                  <c:v>50</c:v>
                </c:pt>
                <c:pt idx="3">
                  <c:v>55.555555555555557</c:v>
                </c:pt>
                <c:pt idx="4">
                  <c:v>62.5</c:v>
                </c:pt>
                <c:pt idx="5">
                  <c:v>14.285714285714286</c:v>
                </c:pt>
              </c:numCache>
            </c:numRef>
          </c:yVal>
          <c:smooth val="0"/>
          <c:extLst>
            <c:ext xmlns:c16="http://schemas.microsoft.com/office/drawing/2014/chart" uri="{C3380CC4-5D6E-409C-BE32-E72D297353CC}">
              <c16:uniqueId val="{00000002-CAF7-4F09-A54E-2AFA0E12F6BB}"/>
            </c:ext>
          </c:extLst>
        </c:ser>
        <c:dLbls>
          <c:showLegendKey val="0"/>
          <c:showVal val="0"/>
          <c:showCatName val="0"/>
          <c:showSerName val="0"/>
          <c:showPercent val="0"/>
          <c:showBubbleSize val="0"/>
        </c:dLbls>
        <c:axId val="49889376"/>
        <c:axId val="49882176"/>
      </c:scatterChart>
      <c:valAx>
        <c:axId val="49889376"/>
        <c:scaling>
          <c:orientation val="minMax"/>
          <c:max val="4"/>
          <c:min val="-1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82176"/>
        <c:crosses val="autoZero"/>
        <c:crossBetween val="midCat"/>
        <c:majorUnit val="4"/>
      </c:valAx>
      <c:valAx>
        <c:axId val="498821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89376"/>
        <c:crosses val="autoZero"/>
        <c:crossBetween val="midCat"/>
      </c:valAx>
      <c:spPr>
        <a:noFill/>
        <a:ln>
          <a:noFill/>
        </a:ln>
        <a:effectLst/>
      </c:spPr>
    </c:plotArea>
    <c:legend>
      <c:legendPos val="b"/>
      <c:layout>
        <c:manualLayout>
          <c:xMode val="edge"/>
          <c:yMode val="edge"/>
          <c:x val="9.7722413027613766E-2"/>
          <c:y val="0.9206436956960441"/>
          <c:w val="0.82075803891749555"/>
          <c:h val="7.93563043039558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DSA Responses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'Fluorospot patterns IFNg DSA'!$AL$125</c:f>
              <c:strCache>
                <c:ptCount val="1"/>
                <c:pt idx="0">
                  <c:v>ASR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'Fluorospot patterns IFNg DSA'!$AQ$124:$AV$124</c:f>
              <c:numCache>
                <c:formatCode>General</c:formatCode>
                <c:ptCount val="6"/>
                <c:pt idx="0">
                  <c:v>-16</c:v>
                </c:pt>
                <c:pt idx="1">
                  <c:v>-12</c:v>
                </c:pt>
                <c:pt idx="2">
                  <c:v>-8</c:v>
                </c:pt>
                <c:pt idx="3">
                  <c:v>-4</c:v>
                </c:pt>
                <c:pt idx="4">
                  <c:v>0</c:v>
                </c:pt>
                <c:pt idx="5">
                  <c:v>4</c:v>
                </c:pt>
              </c:numCache>
            </c:numRef>
          </c:xVal>
          <c:yVal>
            <c:numRef>
              <c:f>'Fluorospot patterns IFNg DSA'!$AQ$125:$AV$125</c:f>
              <c:numCache>
                <c:formatCode>General</c:formatCode>
                <c:ptCount val="6"/>
                <c:pt idx="0">
                  <c:v>75</c:v>
                </c:pt>
                <c:pt idx="1">
                  <c:v>62.5</c:v>
                </c:pt>
                <c:pt idx="2">
                  <c:v>57.142857142857139</c:v>
                </c:pt>
                <c:pt idx="3">
                  <c:v>63.636363636363633</c:v>
                </c:pt>
                <c:pt idx="4">
                  <c:v>75</c:v>
                </c:pt>
                <c:pt idx="5">
                  <c:v>57.142857142857139</c:v>
                </c:pt>
              </c:numCache>
            </c:numRef>
          </c:yVal>
          <c:smooth val="0"/>
          <c:extLst>
            <c:ext xmlns:c16="http://schemas.microsoft.com/office/drawing/2014/chart" uri="{C3380CC4-5D6E-409C-BE32-E72D297353CC}">
              <c16:uniqueId val="{00000000-87E3-41AC-B66F-9695DE2B49D7}"/>
            </c:ext>
          </c:extLst>
        </c:ser>
        <c:ser>
          <c:idx val="1"/>
          <c:order val="1"/>
          <c:tx>
            <c:strRef>
              <c:f>'Fluorospot patterns IFNg DSA'!$AL$126</c:f>
              <c:strCache>
                <c:ptCount val="1"/>
                <c:pt idx="0">
                  <c:v>Unregulated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'Fluorospot patterns IFNg DSA'!$AQ$124:$AV$124</c:f>
              <c:numCache>
                <c:formatCode>General</c:formatCode>
                <c:ptCount val="6"/>
                <c:pt idx="0">
                  <c:v>-16</c:v>
                </c:pt>
                <c:pt idx="1">
                  <c:v>-12</c:v>
                </c:pt>
                <c:pt idx="2">
                  <c:v>-8</c:v>
                </c:pt>
                <c:pt idx="3">
                  <c:v>-4</c:v>
                </c:pt>
                <c:pt idx="4">
                  <c:v>0</c:v>
                </c:pt>
                <c:pt idx="5">
                  <c:v>4</c:v>
                </c:pt>
              </c:numCache>
            </c:numRef>
          </c:xVal>
          <c:yVal>
            <c:numRef>
              <c:f>'Fluorospot patterns IFNg DSA'!$AQ$126:$AV$126</c:f>
              <c:numCache>
                <c:formatCode>General</c:formatCode>
                <c:ptCount val="6"/>
                <c:pt idx="0">
                  <c:v>16.666666666666664</c:v>
                </c:pt>
                <c:pt idx="1">
                  <c:v>25</c:v>
                </c:pt>
                <c:pt idx="2">
                  <c:v>7.1428571428571423</c:v>
                </c:pt>
                <c:pt idx="3">
                  <c:v>36.363636363636367</c:v>
                </c:pt>
                <c:pt idx="4">
                  <c:v>50</c:v>
                </c:pt>
                <c:pt idx="5">
                  <c:v>42.857142857142854</c:v>
                </c:pt>
              </c:numCache>
            </c:numRef>
          </c:yVal>
          <c:smooth val="0"/>
          <c:extLst>
            <c:ext xmlns:c16="http://schemas.microsoft.com/office/drawing/2014/chart" uri="{C3380CC4-5D6E-409C-BE32-E72D297353CC}">
              <c16:uniqueId val="{00000001-87E3-41AC-B66F-9695DE2B49D7}"/>
            </c:ext>
          </c:extLst>
        </c:ser>
        <c:ser>
          <c:idx val="2"/>
          <c:order val="2"/>
          <c:tx>
            <c:strRef>
              <c:f>'Fluorospot patterns IFNg DSA'!$AL$127</c:f>
              <c:strCache>
                <c:ptCount val="1"/>
                <c:pt idx="0">
                  <c:v>Regulated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'Fluorospot patterns IFNg DSA'!$AQ$124:$AV$124</c:f>
              <c:numCache>
                <c:formatCode>General</c:formatCode>
                <c:ptCount val="6"/>
                <c:pt idx="0">
                  <c:v>-16</c:v>
                </c:pt>
                <c:pt idx="1">
                  <c:v>-12</c:v>
                </c:pt>
                <c:pt idx="2">
                  <c:v>-8</c:v>
                </c:pt>
                <c:pt idx="3">
                  <c:v>-4</c:v>
                </c:pt>
                <c:pt idx="4">
                  <c:v>0</c:v>
                </c:pt>
                <c:pt idx="5">
                  <c:v>4</c:v>
                </c:pt>
              </c:numCache>
            </c:numRef>
          </c:xVal>
          <c:yVal>
            <c:numRef>
              <c:f>'Fluorospot patterns IFNg DSA'!$AQ$127:$AV$127</c:f>
              <c:numCache>
                <c:formatCode>General</c:formatCode>
                <c:ptCount val="6"/>
                <c:pt idx="0">
                  <c:v>58.333333333333336</c:v>
                </c:pt>
                <c:pt idx="1">
                  <c:v>37.5</c:v>
                </c:pt>
                <c:pt idx="2">
                  <c:v>50</c:v>
                </c:pt>
                <c:pt idx="3">
                  <c:v>27.272727272727273</c:v>
                </c:pt>
                <c:pt idx="4">
                  <c:v>25</c:v>
                </c:pt>
                <c:pt idx="5">
                  <c:v>14.285714285714286</c:v>
                </c:pt>
              </c:numCache>
            </c:numRef>
          </c:yVal>
          <c:smooth val="0"/>
          <c:extLst>
            <c:ext xmlns:c16="http://schemas.microsoft.com/office/drawing/2014/chart" uri="{C3380CC4-5D6E-409C-BE32-E72D297353CC}">
              <c16:uniqueId val="{00000002-87E3-41AC-B66F-9695DE2B49D7}"/>
            </c:ext>
          </c:extLst>
        </c:ser>
        <c:dLbls>
          <c:showLegendKey val="0"/>
          <c:showVal val="0"/>
          <c:showCatName val="0"/>
          <c:showSerName val="0"/>
          <c:showPercent val="0"/>
          <c:showBubbleSize val="0"/>
        </c:dLbls>
        <c:axId val="279975392"/>
        <c:axId val="279960032"/>
      </c:scatterChart>
      <c:valAx>
        <c:axId val="279975392"/>
        <c:scaling>
          <c:orientation val="minMax"/>
          <c:max val="4"/>
          <c:min val="-1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960032"/>
        <c:crosses val="autoZero"/>
        <c:crossBetween val="midCat"/>
        <c:majorUnit val="4"/>
      </c:valAx>
      <c:valAx>
        <c:axId val="2799600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 samples</a:t>
                </a:r>
                <a:r>
                  <a:rPr lang="en-GB" sz="1200" baseline="0"/>
                  <a:t> with above threshold IF</a:t>
                </a:r>
                <a:r>
                  <a:rPr lang="en-GB" sz="1200" b="0" i="0" u="none" strike="noStrike" baseline="0">
                    <a:effectLst/>
                  </a:rPr>
                  <a:t>Nγ </a:t>
                </a:r>
                <a:r>
                  <a:rPr lang="en-GB" sz="1200" baseline="0"/>
                  <a:t>responses</a:t>
                </a:r>
                <a:endParaRPr lang="en-GB"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975392"/>
        <c:crosses val="autoZero"/>
        <c:crossBetween val="midCat"/>
      </c:valAx>
      <c:spPr>
        <a:noFill/>
        <a:ln>
          <a:noFill/>
        </a:ln>
        <a:effectLst/>
      </c:spPr>
    </c:plotArea>
    <c:legend>
      <c:legendPos val="b"/>
      <c:layout>
        <c:manualLayout>
          <c:xMode val="edge"/>
          <c:yMode val="edge"/>
          <c:x val="8.2425864927117246E-2"/>
          <c:y val="0.9206436956960441"/>
          <c:w val="0.85196690900771721"/>
          <c:h val="7.93563043039558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explosion val="1"/>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A5E0-4020-9AAF-4025C8215D79}"/>
              </c:ext>
            </c:extLst>
          </c:dPt>
          <c:dPt>
            <c:idx val="1"/>
            <c:bubble3D val="0"/>
            <c:spPr>
              <a:solidFill>
                <a:srgbClr val="113986"/>
              </a:solidFill>
              <a:ln w="19050">
                <a:solidFill>
                  <a:schemeClr val="lt1"/>
                </a:solidFill>
              </a:ln>
              <a:effectLst/>
            </c:spPr>
            <c:extLst>
              <c:ext xmlns:c16="http://schemas.microsoft.com/office/drawing/2014/chart" uri="{C3380CC4-5D6E-409C-BE32-E72D297353CC}">
                <c16:uniqueId val="{00000003-A5E0-4020-9AAF-4025C8215D79}"/>
              </c:ext>
            </c:extLst>
          </c:dPt>
          <c:val>
            <c:numRef>
              <c:f>Feuil1!$B$4:$C$4</c:f>
              <c:numCache>
                <c:formatCode>General</c:formatCode>
                <c:ptCount val="2"/>
                <c:pt idx="0">
                  <c:v>21</c:v>
                </c:pt>
                <c:pt idx="1">
                  <c:v>141</c:v>
                </c:pt>
              </c:numCache>
            </c:numRef>
          </c:val>
          <c:extLst>
            <c:ext xmlns:c16="http://schemas.microsoft.com/office/drawing/2014/chart" uri="{C3380CC4-5D6E-409C-BE32-E72D297353CC}">
              <c16:uniqueId val="{00000004-A5E0-4020-9AAF-4025C8215D79}"/>
            </c:ext>
          </c:extLst>
        </c:ser>
        <c:ser>
          <c:idx val="1"/>
          <c:order val="1"/>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6-A5E0-4020-9AAF-4025C8215D79}"/>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8-A5E0-4020-9AAF-4025C8215D79}"/>
              </c:ext>
            </c:extLst>
          </c:dPt>
          <c:val>
            <c:numRef>
              <c:f>Feuil1!$B$5:$C$5</c:f>
              <c:numCache>
                <c:formatCode>General</c:formatCode>
                <c:ptCount val="2"/>
                <c:pt idx="0">
                  <c:v>79</c:v>
                </c:pt>
                <c:pt idx="1">
                  <c:v>680</c:v>
                </c:pt>
              </c:numCache>
            </c:numRef>
          </c:val>
          <c:extLst>
            <c:ext xmlns:c16="http://schemas.microsoft.com/office/drawing/2014/chart" uri="{C3380CC4-5D6E-409C-BE32-E72D297353CC}">
              <c16:uniqueId val="{00000009-A5E0-4020-9AAF-4025C8215D7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spPr>
            <a:solidFill>
              <a:srgbClr val="113986"/>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A64D-4FB3-8160-96A9DBFBA056}"/>
              </c:ext>
            </c:extLst>
          </c:dPt>
          <c:dPt>
            <c:idx val="1"/>
            <c:bubble3D val="0"/>
            <c:spPr>
              <a:solidFill>
                <a:srgbClr val="113986"/>
              </a:solidFill>
              <a:ln w="19050">
                <a:solidFill>
                  <a:schemeClr val="lt1"/>
                </a:solidFill>
              </a:ln>
              <a:effectLst/>
            </c:spPr>
            <c:extLst>
              <c:ext xmlns:c16="http://schemas.microsoft.com/office/drawing/2014/chart" uri="{C3380CC4-5D6E-409C-BE32-E72D297353CC}">
                <c16:uniqueId val="{00000003-A64D-4FB3-8160-96A9DBFBA056}"/>
              </c:ext>
            </c:extLst>
          </c:dPt>
          <c:val>
            <c:numRef>
              <c:f>Feuil1!$C$4:$C$5</c:f>
              <c:numCache>
                <c:formatCode>General</c:formatCode>
                <c:ptCount val="2"/>
                <c:pt idx="0">
                  <c:v>39</c:v>
                </c:pt>
                <c:pt idx="1">
                  <c:v>102</c:v>
                </c:pt>
              </c:numCache>
            </c:numRef>
          </c:val>
          <c:extLst>
            <c:ext xmlns:c16="http://schemas.microsoft.com/office/drawing/2014/chart" uri="{C3380CC4-5D6E-409C-BE32-E72D297353CC}">
              <c16:uniqueId val="{00000004-A64D-4FB3-8160-96A9DBFBA056}"/>
            </c:ext>
          </c:extLst>
        </c:ser>
        <c:dLbls>
          <c:showLegendKey val="0"/>
          <c:showVal val="0"/>
          <c:showCatName val="0"/>
          <c:showSerName val="0"/>
          <c:showPercent val="0"/>
          <c:showBubbleSize val="0"/>
          <c:showLeaderLines val="1"/>
        </c:dLbls>
        <c:firstSliceAng val="19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9AD0-04CB-4E09-BAA1-BBDFD103CE07}" type="datetimeFigureOut">
              <a:rPr lang="fr-FR" smtClean="0"/>
              <a:t>27/06/2025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10643-37F0-4C92-9329-22D5496E26E2}" type="slidenum">
              <a:rPr lang="fr-FR" smtClean="0"/>
              <a:t>‹#›</a:t>
            </a:fld>
            <a:endParaRPr lang="fr-FR"/>
          </a:p>
        </p:txBody>
      </p:sp>
    </p:spTree>
    <p:extLst>
      <p:ext uri="{BB962C8B-B14F-4D97-AF65-F5344CB8AC3E}">
        <p14:creationId xmlns:p14="http://schemas.microsoft.com/office/powerpoint/2010/main" val="28530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2D410643-37F0-4C92-9329-22D5496E26E2}" type="slidenum">
              <a:rPr lang="fr-FR" smtClean="0"/>
              <a:t>1</a:t>
            </a:fld>
            <a:endParaRPr lang="fr-FR"/>
          </a:p>
        </p:txBody>
      </p:sp>
    </p:spTree>
    <p:extLst>
      <p:ext uri="{BB962C8B-B14F-4D97-AF65-F5344CB8AC3E}">
        <p14:creationId xmlns:p14="http://schemas.microsoft.com/office/powerpoint/2010/main" val="332600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07ED-58AC-377B-8CF6-5907110E2C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AF004C-D2CC-36D4-4587-5715B8CDB5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BD887E-8850-46D7-03F4-B2D0DF8F63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a:t>
            </a:r>
            <a:r>
              <a:rPr lang="fr-FR" sz="1200" b="0" i="1" dirty="0">
                <a:latin typeface="+mn-lt"/>
                <a:cs typeface="Arial" panose="020B0604020202020204" pitchFamily="34" charset="0"/>
              </a:rPr>
              <a:t>PP2A, </a:t>
            </a:r>
            <a:r>
              <a:rPr lang="fr-FR" sz="1200" b="0" i="1" dirty="0" err="1">
                <a:latin typeface="+mn-lt"/>
                <a:cs typeface="Arial" panose="020B0604020202020204" pitchFamily="34" charset="0"/>
              </a:rPr>
              <a:t>Protein</a:t>
            </a:r>
            <a:r>
              <a:rPr lang="fr-FR" sz="1200" b="0" i="1" dirty="0">
                <a:latin typeface="+mn-lt"/>
                <a:cs typeface="Arial" panose="020B0604020202020204" pitchFamily="34" charset="0"/>
              </a:rPr>
              <a:t> Phosphatase 2A; ABMR, </a:t>
            </a:r>
            <a:r>
              <a:rPr lang="fr-FR" sz="1200" b="0" i="1" dirty="0" err="1">
                <a:latin typeface="+mn-lt"/>
                <a:cs typeface="Arial" panose="020B0604020202020204" pitchFamily="34" charset="0"/>
              </a:rPr>
              <a:t>Antibody-mediated</a:t>
            </a:r>
            <a:r>
              <a:rPr lang="fr-FR" sz="1200" b="0" i="1" dirty="0">
                <a:latin typeface="+mn-lt"/>
                <a:cs typeface="Arial" panose="020B0604020202020204" pitchFamily="34" charset="0"/>
              </a:rPr>
              <a:t> rejection; </a:t>
            </a:r>
            <a:r>
              <a:rPr lang="en-US" sz="1200" b="0" i="1" dirty="0">
                <a:latin typeface="+mn-lt"/>
                <a:cs typeface="Arial" panose="020B0604020202020204" pitchFamily="34" charset="0"/>
              </a:rPr>
              <a:t>BMDMs, Bone marrow derived macrophages.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latin typeface="+mn-lt"/>
            </a:endParaRPr>
          </a:p>
          <a:p>
            <a:r>
              <a:rPr lang="en-US" b="1" dirty="0"/>
              <a:t>Reference Number: 1550 </a:t>
            </a:r>
          </a:p>
          <a:p>
            <a:r>
              <a:rPr lang="en-US" b="1" dirty="0"/>
              <a:t>METABOLIC REPROGRAMMING IN MACROPHAGES: PP2A'S CRUCIAL ROLE IN KIDNEY TRANSPLANT REJECTION DYNAMIC </a:t>
            </a:r>
          </a:p>
          <a:p>
            <a:endParaRPr lang="en-US" dirty="0"/>
          </a:p>
          <a:p>
            <a:endParaRPr lang="en-US" dirty="0"/>
          </a:p>
          <a:p>
            <a:r>
              <a:rPr lang="en-US" b="1" dirty="0"/>
              <a:t>Jie Xu</a:t>
            </a:r>
            <a:r>
              <a:rPr lang="en-US" b="1" baseline="30000" dirty="0"/>
              <a:t>1</a:t>
            </a:r>
            <a:r>
              <a:rPr lang="en-US" b="1" dirty="0"/>
              <a:t>, Min Gu</a:t>
            </a:r>
            <a:r>
              <a:rPr lang="en-US" b="1" baseline="30000" dirty="0"/>
              <a:t>1</a:t>
            </a:r>
            <a:r>
              <a:rPr lang="en-US" b="1" dirty="0"/>
              <a:t>, </a:t>
            </a:r>
            <a:r>
              <a:rPr lang="en-US" b="1" dirty="0" err="1"/>
              <a:t>Zijie</a:t>
            </a:r>
            <a:r>
              <a:rPr lang="en-US" b="1" dirty="0"/>
              <a:t> Wang</a:t>
            </a:r>
            <a:r>
              <a:rPr lang="en-US" b="1" baseline="30000" dirty="0"/>
              <a:t>1</a:t>
            </a:r>
            <a:r>
              <a:rPr lang="en-US" b="1" dirty="0"/>
              <a:t> </a:t>
            </a:r>
          </a:p>
          <a:p>
            <a:endParaRPr lang="en-US" dirty="0"/>
          </a:p>
          <a:p>
            <a:r>
              <a:rPr lang="en-US" i="1" baseline="30000" dirty="0"/>
              <a:t>1</a:t>
            </a:r>
            <a:r>
              <a:rPr lang="en-US" i="1" dirty="0"/>
              <a:t>the Second Affiliated Hospital of Nanjing Medical University, Nanjing, China </a:t>
            </a:r>
          </a:p>
          <a:p>
            <a:endParaRPr lang="en-US" dirty="0"/>
          </a:p>
          <a:p>
            <a:r>
              <a:rPr lang="en-US" b="1" dirty="0"/>
              <a:t>Background</a:t>
            </a:r>
            <a:r>
              <a:rPr lang="en-US" dirty="0"/>
              <a:t>: This study aims to investigate the role and mechanism of Protein Phosphatase 2A (PP2A) in antibody-mediated rejection (ABMR) of renal allogeneic transplantation. </a:t>
            </a:r>
          </a:p>
          <a:p>
            <a:r>
              <a:rPr lang="en-US" b="1" dirty="0"/>
              <a:t>Methods</a:t>
            </a:r>
            <a:r>
              <a:rPr lang="en-US" dirty="0"/>
              <a:t>: Conditional macrophage PP2A knockout mice were employed to establish a mouse model of acute ABMR. Various techniques, including histological staining, immunohistochemistry, flow cytometry, immunofluorescence staining, quantitative reverse transcription polymerase chain reaction (</a:t>
            </a:r>
            <a:r>
              <a:rPr lang="en-US" dirty="0" err="1"/>
              <a:t>qRT</a:t>
            </a:r>
            <a:r>
              <a:rPr lang="en-US" dirty="0"/>
              <a:t>-PCR), and Western blotting, were utilized to assess renal transplantation injury, macrophage polarization markers, glycolysis markers, and fatty acid synthesis markers in ABMR mice. Additionally, magnetic beads facilitated RNA sequencing classification of macrophages infiltrating the transplanted kidney to elucidate the molecular mechanism by which PP2A regulates macrophage metabolic reprogramming in ABMR.</a:t>
            </a:r>
          </a:p>
          <a:p>
            <a:r>
              <a:rPr lang="en-US" b="1" dirty="0"/>
              <a:t>Results</a:t>
            </a:r>
            <a:r>
              <a:rPr lang="en-US" dirty="0"/>
              <a:t>: Our findings revealed that both macrophage infiltration and pro-inflammatory macrophage polarization were significantly elevated in the renal tissues of ABMR patients and animal models. We subsequently generated conditional macrophage PP2A knockout mice and established an acute ABMR model using these mice. Compared to the control group, gene knockout enhanced the polarization of pro-inflammatory macrophages and exacerbated the pathological damage to renal grafts. Furthermore, PP2A deficiency in primary bone marrow derived macrophages (BMDMs) promoted pro-inflammatory macrophage polarization, stimulated macrophage glycolysis, and increased fatty acid synthesis. Mechanistically, PP2A may mitigate pro-inflammatory macrophage activation and ameliorate the progression of ABMR in allogeneic kidney transplantation by modulating macrophage metabolic reprogramming. </a:t>
            </a:r>
            <a:r>
              <a:rPr lang="en-US" b="1" dirty="0"/>
              <a:t>Conclusions</a:t>
            </a:r>
            <a:r>
              <a:rPr lang="en-US" dirty="0"/>
              <a:t>: An acute antibody-mediated rejection (ABMR) model in mice was successfully established and characterized. Protein phosphatase 2A (PP2A) appears to mitigate pro-inflammatory macrophage activation and enhance the progression of ABMR in allogeneic kidney transplantation by modulating macrophage metabolic reprogramming. This finding may offer new insights into the PP2A pathway as a potential therapeutic target for ABMR. </a:t>
            </a:r>
            <a:endParaRPr lang="fr-FR" dirty="0"/>
          </a:p>
        </p:txBody>
      </p:sp>
      <p:sp>
        <p:nvSpPr>
          <p:cNvPr id="4" name="Espace réservé du numéro de diapositive 3">
            <a:extLst>
              <a:ext uri="{FF2B5EF4-FFF2-40B4-BE49-F238E27FC236}">
                <a16:creationId xmlns:a16="http://schemas.microsoft.com/office/drawing/2014/main" id="{51F281EA-99A0-B503-E4F1-7919D01D1F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30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D8334-DC14-3CF8-A69E-99F931B15C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71AB76-7774-1590-258F-8A0BD5490A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F8C211-D8F8-1054-2CA9-9B2EDD94CE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a:t>
            </a:r>
            <a:r>
              <a:rPr lang="fr-FR" sz="1200" b="0" i="1" dirty="0">
                <a:latin typeface="+mn-lt"/>
                <a:cs typeface="Arial" panose="020B0604020202020204" pitchFamily="34" charset="0"/>
              </a:rPr>
              <a:t>PP2A, </a:t>
            </a:r>
            <a:r>
              <a:rPr lang="fr-FR" sz="1200" b="0" i="1" dirty="0" err="1">
                <a:latin typeface="+mn-lt"/>
                <a:cs typeface="Arial" panose="020B0604020202020204" pitchFamily="34" charset="0"/>
              </a:rPr>
              <a:t>Protein</a:t>
            </a:r>
            <a:r>
              <a:rPr lang="fr-FR" sz="1200" b="0" i="1" dirty="0">
                <a:latin typeface="+mn-lt"/>
                <a:cs typeface="Arial" panose="020B0604020202020204" pitchFamily="34" charset="0"/>
              </a:rPr>
              <a:t> Phosphatase 2A; ABMR, </a:t>
            </a:r>
            <a:r>
              <a:rPr lang="fr-FR" sz="1200" b="0" i="1" dirty="0" err="1">
                <a:latin typeface="+mn-lt"/>
                <a:cs typeface="Arial" panose="020B0604020202020204" pitchFamily="34" charset="0"/>
              </a:rPr>
              <a:t>Antibody-mediated</a:t>
            </a:r>
            <a:r>
              <a:rPr lang="fr-FR" sz="1200" b="0" i="1" dirty="0">
                <a:latin typeface="+mn-lt"/>
                <a:cs typeface="Arial" panose="020B0604020202020204" pitchFamily="34" charset="0"/>
              </a:rPr>
              <a:t> rejection; </a:t>
            </a:r>
            <a:r>
              <a:rPr lang="en-US" sz="1200" b="0" i="1" dirty="0">
                <a:latin typeface="+mn-lt"/>
                <a:cs typeface="Arial" panose="020B0604020202020204" pitchFamily="34" charset="0"/>
              </a:rPr>
              <a:t>BMDMs, Bone marrow derived macrophages.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latin typeface="+mn-lt"/>
            </a:endParaRPr>
          </a:p>
          <a:p>
            <a:r>
              <a:rPr lang="en-US" b="1" dirty="0"/>
              <a:t>Reference Number: 1550 </a:t>
            </a:r>
          </a:p>
          <a:p>
            <a:r>
              <a:rPr lang="en-US" b="1" dirty="0"/>
              <a:t>METABOLIC REPROGRAMMING </a:t>
            </a:r>
            <a:r>
              <a:rPr lang="en-US" b="1"/>
              <a:t>IN MACROPHAGES</a:t>
            </a:r>
            <a:r>
              <a:rPr lang="en-US" b="1" dirty="0"/>
              <a:t>: PP2A'S CRUCIAL ROLE IN KIDNEY TRANSPLANT REJECTION DYNAMIC </a:t>
            </a:r>
          </a:p>
          <a:p>
            <a:endParaRPr lang="en-US" dirty="0"/>
          </a:p>
          <a:p>
            <a:endParaRPr lang="en-US" dirty="0"/>
          </a:p>
          <a:p>
            <a:r>
              <a:rPr lang="en-US" b="1" dirty="0"/>
              <a:t>Jie Xu</a:t>
            </a:r>
            <a:r>
              <a:rPr lang="en-US" b="1" baseline="30000" dirty="0"/>
              <a:t>1</a:t>
            </a:r>
            <a:r>
              <a:rPr lang="en-US" b="1" dirty="0"/>
              <a:t>, Min Gu</a:t>
            </a:r>
            <a:r>
              <a:rPr lang="en-US" b="1" baseline="30000" dirty="0"/>
              <a:t>1</a:t>
            </a:r>
            <a:r>
              <a:rPr lang="en-US" b="1" dirty="0"/>
              <a:t>, </a:t>
            </a:r>
            <a:r>
              <a:rPr lang="en-US" b="1" dirty="0" err="1"/>
              <a:t>Zijie</a:t>
            </a:r>
            <a:r>
              <a:rPr lang="en-US" b="1" dirty="0"/>
              <a:t> Wang</a:t>
            </a:r>
            <a:r>
              <a:rPr lang="en-US" b="1" baseline="30000" dirty="0"/>
              <a:t>1</a:t>
            </a:r>
            <a:r>
              <a:rPr lang="en-US" b="1" dirty="0"/>
              <a:t> </a:t>
            </a:r>
          </a:p>
          <a:p>
            <a:endParaRPr lang="en-US" dirty="0"/>
          </a:p>
          <a:p>
            <a:r>
              <a:rPr lang="en-US" i="1" baseline="30000" dirty="0"/>
              <a:t>1</a:t>
            </a:r>
            <a:r>
              <a:rPr lang="en-US" i="1" dirty="0"/>
              <a:t>the Second Affiliated Hospital of Nanjing Medical University, Nanjing, China </a:t>
            </a:r>
          </a:p>
          <a:p>
            <a:endParaRPr lang="en-US" dirty="0"/>
          </a:p>
          <a:p>
            <a:r>
              <a:rPr lang="en-US" b="1" dirty="0"/>
              <a:t>Background</a:t>
            </a:r>
            <a:r>
              <a:rPr lang="en-US" dirty="0"/>
              <a:t>: This study aims to investigate the role and mechanism of Protein Phosphatase 2A (PP2A) in antibody-mediated rejection (ABMR) of renal allogeneic transplantation. </a:t>
            </a:r>
          </a:p>
          <a:p>
            <a:r>
              <a:rPr lang="en-US" b="1" dirty="0"/>
              <a:t>Methods</a:t>
            </a:r>
            <a:r>
              <a:rPr lang="en-US" dirty="0"/>
              <a:t>: Conditional macrophage PP2A knockout mice were employed to establish a mouse model of acute ABMR. Various techniques, including histological staining, immunohistochemistry, flow cytometry, immunofluorescence staining, quantitative reverse transcription polymerase chain reaction (</a:t>
            </a:r>
            <a:r>
              <a:rPr lang="en-US" dirty="0" err="1"/>
              <a:t>qRT</a:t>
            </a:r>
            <a:r>
              <a:rPr lang="en-US" dirty="0"/>
              <a:t>-PCR), and Western blotting, were utilized to assess renal transplantation injury, macrophage polarization markers, glycolysis markers, and fatty acid synthesis markers in ABMR mice. Additionally, magnetic beads facilitated RNA sequencing classification of macrophages infiltrating the transplanted kidney to elucidate the molecular mechanism by which PP2A regulates macrophage metabolic reprogramming in ABMR.</a:t>
            </a:r>
          </a:p>
          <a:p>
            <a:r>
              <a:rPr lang="en-US" b="1" dirty="0"/>
              <a:t>Results</a:t>
            </a:r>
            <a:r>
              <a:rPr lang="en-US" dirty="0"/>
              <a:t>: Our findings revealed that both macrophage infiltration and pro-inflammatory macrophage polarization were significantly elevated in the renal tissues of ABMR patients and animal models. We subsequently generated conditional macrophage PP2A knockout mice and established an acute ABMR model using these mice. Compared to the control group, gene knockout enhanced the polarization of pro-inflammatory macrophages and exacerbated the pathological damage to renal grafts. Furthermore, PP2A deficiency in primary bone marrow derived macrophages (BMDMs) promoted pro-inflammatory macrophage polarization, stimulated macrophage glycolysis, and increased fatty acid synthesis. Mechanistically, PP2A may mitigate pro-inflammatory macrophage activation and ameliorate the progression of ABMR in allogeneic kidney transplantation by modulating macrophage metabolic reprogramming. </a:t>
            </a:r>
            <a:r>
              <a:rPr lang="en-US" b="1" dirty="0"/>
              <a:t>Conclusions</a:t>
            </a:r>
            <a:r>
              <a:rPr lang="en-US" dirty="0"/>
              <a:t>: An acute antibody-mediated rejection (ABMR) model in mice was successfully established and characterized. Protein phosphatase 2A (PP2A) appears to mitigate pro-inflammatory macrophage activation and enhance the progression of ABMR in allogeneic kidney transplantation by modulating macrophage metabolic reprogramming. This finding may offer new insights into the PP2A pathway as a potential therapeutic target for ABMR. </a:t>
            </a:r>
            <a:endParaRPr lang="fr-FR" dirty="0"/>
          </a:p>
          <a:p>
            <a:endParaRPr lang="fr-FR" dirty="0"/>
          </a:p>
        </p:txBody>
      </p:sp>
      <p:sp>
        <p:nvSpPr>
          <p:cNvPr id="4" name="Espace réservé du numéro de diapositive 3">
            <a:extLst>
              <a:ext uri="{FF2B5EF4-FFF2-40B4-BE49-F238E27FC236}">
                <a16:creationId xmlns:a16="http://schemas.microsoft.com/office/drawing/2014/main" id="{9D14976E-1B59-9719-250F-54A59F7151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271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F72A-EDC2-B374-4239-ABED529868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EFE062-D602-A5CD-B5F3-715EA635CC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9DC9F6-6094-1E94-FFC4-A48143C615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a:t>
            </a:r>
            <a:r>
              <a:rPr lang="fr-FR" sz="1200" b="0" i="1" dirty="0" err="1">
                <a:latin typeface="+mn-lt"/>
                <a:cs typeface="Arial" panose="020B0604020202020204" pitchFamily="34" charset="0"/>
              </a:rPr>
              <a:t>Tregs</a:t>
            </a:r>
            <a:r>
              <a:rPr lang="fr-FR" sz="1200" b="0" i="1" dirty="0">
                <a:latin typeface="+mn-lt"/>
                <a:cs typeface="Arial" panose="020B0604020202020204" pitchFamily="34" charset="0"/>
              </a:rPr>
              <a:t>, </a:t>
            </a:r>
            <a:r>
              <a:rPr lang="en-US" sz="1200" b="0" i="1" dirty="0">
                <a:latin typeface="+mn-lt"/>
                <a:cs typeface="Arial" panose="020B0604020202020204" pitchFamily="34" charset="0"/>
              </a:rPr>
              <a:t>Regulatory T cells</a:t>
            </a:r>
            <a:r>
              <a:rPr lang="fr-FR" sz="1200" b="0" i="1" dirty="0">
                <a:latin typeface="+mn-lt"/>
                <a:cs typeface="Arial" panose="020B0604020202020204" pitchFamily="34" charset="0"/>
              </a:rPr>
              <a:t>; CAR, </a:t>
            </a:r>
            <a:r>
              <a:rPr lang="en-US" b="0" i="1" dirty="0">
                <a:latin typeface="+mn-lt"/>
              </a:rPr>
              <a:t>Chimeric antigen receptor </a:t>
            </a:r>
            <a:r>
              <a:rPr lang="fr-FR" sz="1200" b="0" i="1" dirty="0">
                <a:latin typeface="+mn-lt"/>
                <a:cs typeface="Arial" panose="020B0604020202020204" pitchFamily="34" charset="0"/>
              </a:rPr>
              <a:t>; </a:t>
            </a:r>
            <a:r>
              <a:rPr lang="en-US" sz="1200" b="0" i="1" dirty="0">
                <a:latin typeface="+mn-lt"/>
                <a:cs typeface="Arial" panose="020B0604020202020204" pitchFamily="34" charset="0"/>
              </a:rPr>
              <a:t>ASGPR, </a:t>
            </a:r>
            <a:r>
              <a:rPr lang="fr-FR" sz="1200" b="0" i="1" dirty="0" err="1">
                <a:latin typeface="+mn-lt"/>
                <a:cs typeface="Arial" panose="020B0604020202020204" pitchFamily="34" charset="0"/>
              </a:rPr>
              <a:t>Asialoglycoprotein</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receptor</a:t>
            </a:r>
            <a:r>
              <a:rPr lang="fr-FR" sz="1200" b="0" i="1" dirty="0">
                <a:latin typeface="+mn-lt"/>
                <a:cs typeface="Arial" panose="020B0604020202020204" pitchFamily="34" charset="0"/>
              </a:rPr>
              <a:t> 1.</a:t>
            </a:r>
            <a:endParaRPr lang="en-US" sz="1200" b="0" i="1" dirty="0">
              <a:latin typeface="+mn-lt"/>
              <a:cs typeface="Arial" panose="020B0604020202020204" pitchFamily="34" charset="0"/>
            </a:endParaRPr>
          </a:p>
          <a:p>
            <a:endParaRPr lang="fr-FR" b="1" dirty="0"/>
          </a:p>
          <a:p>
            <a:r>
              <a:rPr lang="fr-FR" b="1" dirty="0"/>
              <a:t>Reference </a:t>
            </a:r>
            <a:r>
              <a:rPr lang="fr-FR" b="1" dirty="0" err="1"/>
              <a:t>Number</a:t>
            </a:r>
            <a:r>
              <a:rPr lang="fr-FR" b="1" dirty="0"/>
              <a:t>: 1558 </a:t>
            </a:r>
          </a:p>
          <a:p>
            <a:r>
              <a:rPr lang="fr-FR" b="1" dirty="0"/>
              <a:t>USE OF A HEPATOCYTE-SPECIFIC CHIMERIC ANTIGEN RECEPTOR ENHANCES RECRUITMENT OF REGULATORY T CELLS TO LIVER </a:t>
            </a:r>
          </a:p>
          <a:p>
            <a:endParaRPr lang="fr-FR" b="1" dirty="0"/>
          </a:p>
          <a:p>
            <a:r>
              <a:rPr lang="fr-FR" b="1" dirty="0"/>
              <a:t>Ada Kurt</a:t>
            </a:r>
            <a:r>
              <a:rPr lang="fr-FR" i="1" baseline="30000" dirty="0"/>
              <a:t>1</a:t>
            </a:r>
            <a:r>
              <a:rPr lang="fr-FR" b="1" dirty="0"/>
              <a:t>, </a:t>
            </a:r>
            <a:r>
              <a:rPr lang="fr-FR" b="1" dirty="0" err="1"/>
              <a:t>Elisavet</a:t>
            </a:r>
            <a:r>
              <a:rPr lang="fr-FR" b="1" dirty="0"/>
              <a:t> Kodela</a:t>
            </a:r>
            <a:r>
              <a:rPr lang="fr-FR" i="1" baseline="30000" dirty="0"/>
              <a:t>1</a:t>
            </a:r>
            <a:r>
              <a:rPr lang="fr-FR" b="1" dirty="0"/>
              <a:t>, Emmanuelle Landmann</a:t>
            </a:r>
            <a:r>
              <a:rPr lang="fr-FR" i="1" baseline="30000" dirty="0"/>
              <a:t>1</a:t>
            </a:r>
            <a:r>
              <a:rPr lang="fr-FR" b="1" dirty="0"/>
              <a:t>, Paula Ruiz</a:t>
            </a:r>
            <a:r>
              <a:rPr lang="fr-FR" i="1" baseline="30000" dirty="0"/>
              <a:t>1</a:t>
            </a:r>
            <a:r>
              <a:rPr lang="fr-FR" b="1" dirty="0"/>
              <a:t>, Marwa Elgosbi</a:t>
            </a:r>
            <a:r>
              <a:rPr lang="fr-FR" i="1" baseline="30000" dirty="0"/>
              <a:t>1</a:t>
            </a:r>
            <a:r>
              <a:rPr lang="fr-FR" b="1" dirty="0"/>
              <a:t>, </a:t>
            </a:r>
            <a:r>
              <a:rPr lang="fr-FR" b="1" dirty="0" err="1"/>
              <a:t>Maegen</a:t>
            </a:r>
            <a:r>
              <a:rPr lang="fr-FR" b="1" dirty="0"/>
              <a:t> Fleming</a:t>
            </a:r>
            <a:r>
              <a:rPr lang="fr-FR" i="1" baseline="30000" dirty="0"/>
              <a:t>1</a:t>
            </a:r>
            <a:r>
              <a:rPr lang="fr-FR" b="1" dirty="0"/>
              <a:t>, Louisa Tang</a:t>
            </a:r>
            <a:r>
              <a:rPr lang="fr-FR" b="1" i="1" baseline="30000" dirty="0"/>
              <a:t>2</a:t>
            </a:r>
            <a:r>
              <a:rPr lang="fr-FR" b="1" dirty="0"/>
              <a:t>, Anna Koi</a:t>
            </a:r>
            <a:r>
              <a:rPr lang="fr-FR" b="1" i="1" baseline="30000" dirty="0"/>
              <a:t>2</a:t>
            </a:r>
            <a:r>
              <a:rPr lang="fr-FR" b="1" dirty="0"/>
              <a:t>, Eva </a:t>
            </a:r>
            <a:r>
              <a:rPr lang="fr-FR" b="1" dirty="0" err="1"/>
              <a:t>Bugallo</a:t>
            </a:r>
            <a:r>
              <a:rPr lang="fr-FR" b="1" dirty="0"/>
              <a:t> Blanco</a:t>
            </a:r>
            <a:r>
              <a:rPr lang="fr-FR" b="1" i="1" baseline="30000" dirty="0"/>
              <a:t>2</a:t>
            </a:r>
            <a:r>
              <a:rPr lang="fr-FR" b="1" dirty="0"/>
              <a:t>, Sim Tung</a:t>
            </a:r>
            <a:r>
              <a:rPr lang="fr-FR" b="1" i="1" baseline="30000" dirty="0"/>
              <a:t>2</a:t>
            </a:r>
            <a:r>
              <a:rPr lang="fr-FR" b="1" dirty="0"/>
              <a:t>, Daniela Penston</a:t>
            </a:r>
            <a:r>
              <a:rPr lang="fr-FR" b="1" i="1" baseline="30000" dirty="0"/>
              <a:t>2</a:t>
            </a:r>
            <a:r>
              <a:rPr lang="fr-FR" b="1" dirty="0"/>
              <a:t>, Marc Martinez-Llordella</a:t>
            </a:r>
            <a:r>
              <a:rPr lang="fr-FR" b="1" i="1" baseline="30000" dirty="0"/>
              <a:t>2</a:t>
            </a:r>
            <a:r>
              <a:rPr lang="fr-FR" b="1" dirty="0"/>
              <a:t>, Alberto Sanchez-Fueyo</a:t>
            </a:r>
            <a:r>
              <a:rPr lang="fr-FR" b="1" i="1" baseline="30000" dirty="0"/>
              <a:t>2</a:t>
            </a:r>
            <a:r>
              <a:rPr lang="fr-FR" b="1" dirty="0"/>
              <a:t> </a:t>
            </a:r>
          </a:p>
          <a:p>
            <a:endParaRPr lang="fr-FR" dirty="0"/>
          </a:p>
          <a:p>
            <a:r>
              <a:rPr lang="fr-FR" i="1" baseline="30000" dirty="0"/>
              <a:t>1</a:t>
            </a:r>
            <a:r>
              <a:rPr lang="fr-FR" i="1" dirty="0"/>
              <a:t>RW Institute of </a:t>
            </a:r>
            <a:r>
              <a:rPr lang="fr-FR" i="1" dirty="0" err="1"/>
              <a:t>Liver</a:t>
            </a:r>
            <a:r>
              <a:rPr lang="fr-FR" i="1" dirty="0"/>
              <a:t> </a:t>
            </a:r>
            <a:r>
              <a:rPr lang="fr-FR" i="1" dirty="0" err="1"/>
              <a:t>Studies</a:t>
            </a:r>
            <a:r>
              <a:rPr lang="fr-FR" i="1" dirty="0"/>
              <a:t>, </a:t>
            </a:r>
            <a:r>
              <a:rPr lang="fr-FR" i="1" dirty="0" err="1"/>
              <a:t>King’s</a:t>
            </a:r>
            <a:r>
              <a:rPr lang="fr-FR" i="1" dirty="0"/>
              <a:t> </a:t>
            </a:r>
            <a:r>
              <a:rPr lang="fr-FR" i="1" dirty="0" err="1"/>
              <a:t>College</a:t>
            </a:r>
            <a:r>
              <a:rPr lang="fr-FR" i="1" dirty="0"/>
              <a:t> London </a:t>
            </a:r>
            <a:r>
              <a:rPr lang="fr-FR" i="1" dirty="0" err="1"/>
              <a:t>University</a:t>
            </a:r>
            <a:r>
              <a:rPr lang="fr-FR" i="1" dirty="0"/>
              <a:t> and </a:t>
            </a:r>
            <a:r>
              <a:rPr lang="fr-FR" i="1" dirty="0" err="1"/>
              <a:t>King’s</a:t>
            </a:r>
            <a:r>
              <a:rPr lang="fr-FR" i="1" dirty="0"/>
              <a:t> </a:t>
            </a:r>
            <a:r>
              <a:rPr lang="fr-FR" i="1" dirty="0" err="1"/>
              <a:t>College</a:t>
            </a:r>
            <a:r>
              <a:rPr lang="fr-FR" i="1" dirty="0"/>
              <a:t> Hospital, London, UK, London, United </a:t>
            </a:r>
            <a:r>
              <a:rPr lang="fr-FR" i="1" dirty="0" err="1"/>
              <a:t>Kingdom</a:t>
            </a:r>
            <a:r>
              <a:rPr lang="fr-FR" i="1" dirty="0"/>
              <a:t>, </a:t>
            </a:r>
            <a:r>
              <a:rPr lang="fr-FR" i="1" baseline="30000" dirty="0"/>
              <a:t>2</a:t>
            </a:r>
            <a:r>
              <a:rPr lang="fr-FR" i="1" dirty="0"/>
              <a:t>Quell </a:t>
            </a:r>
            <a:r>
              <a:rPr lang="fr-FR" i="1" dirty="0" err="1"/>
              <a:t>Therapeutics</a:t>
            </a:r>
            <a:r>
              <a:rPr lang="fr-FR" i="1" dirty="0"/>
              <a:t>, London, United </a:t>
            </a:r>
            <a:r>
              <a:rPr lang="fr-FR" i="1" dirty="0" err="1"/>
              <a:t>Kingdom</a:t>
            </a:r>
            <a:r>
              <a:rPr lang="fr-FR" i="1" dirty="0"/>
              <a:t> </a:t>
            </a:r>
          </a:p>
          <a:p>
            <a:endParaRPr lang="fr-FR" dirty="0"/>
          </a:p>
          <a:p>
            <a:r>
              <a:rPr lang="fr-FR" b="1" dirty="0"/>
              <a:t>Background</a:t>
            </a:r>
            <a:r>
              <a:rPr lang="fr-FR" dirty="0"/>
              <a:t>: </a:t>
            </a:r>
            <a:r>
              <a:rPr lang="fr-FR" dirty="0" err="1"/>
              <a:t>Regulatory</a:t>
            </a:r>
            <a:r>
              <a:rPr lang="fr-FR" dirty="0"/>
              <a:t> T </a:t>
            </a:r>
            <a:r>
              <a:rPr lang="fr-FR" dirty="0" err="1"/>
              <a:t>cells</a:t>
            </a:r>
            <a:r>
              <a:rPr lang="fr-FR" dirty="0"/>
              <a:t> (</a:t>
            </a:r>
            <a:r>
              <a:rPr lang="fr-FR" dirty="0" err="1"/>
              <a:t>Tregs</a:t>
            </a:r>
            <a:r>
              <a:rPr lang="fr-FR" dirty="0"/>
              <a:t>), </a:t>
            </a:r>
            <a:r>
              <a:rPr lang="fr-FR" dirty="0" err="1"/>
              <a:t>known</a:t>
            </a:r>
            <a:r>
              <a:rPr lang="fr-FR" dirty="0"/>
              <a:t> for </a:t>
            </a:r>
            <a:r>
              <a:rPr lang="fr-FR" dirty="0" err="1"/>
              <a:t>their</a:t>
            </a:r>
            <a:r>
              <a:rPr lang="fr-FR" dirty="0"/>
              <a:t> </a:t>
            </a:r>
            <a:r>
              <a:rPr lang="fr-FR" dirty="0" err="1"/>
              <a:t>powerful</a:t>
            </a:r>
            <a:r>
              <a:rPr lang="fr-FR" dirty="0"/>
              <a:t> </a:t>
            </a:r>
            <a:r>
              <a:rPr lang="fr-FR" dirty="0" err="1"/>
              <a:t>immunomodulatory</a:t>
            </a:r>
            <a:r>
              <a:rPr lang="fr-FR" dirty="0"/>
              <a:t> </a:t>
            </a:r>
            <a:r>
              <a:rPr lang="fr-FR" dirty="0" err="1"/>
              <a:t>properties</a:t>
            </a:r>
            <a:r>
              <a:rPr lang="fr-FR" dirty="0"/>
              <a:t>, are </a:t>
            </a:r>
            <a:r>
              <a:rPr lang="fr-FR" dirty="0" err="1"/>
              <a:t>being</a:t>
            </a:r>
            <a:r>
              <a:rPr lang="fr-FR" dirty="0"/>
              <a:t> </a:t>
            </a:r>
            <a:r>
              <a:rPr lang="fr-FR" dirty="0" err="1"/>
              <a:t>evaluated</a:t>
            </a:r>
            <a:r>
              <a:rPr lang="fr-FR" dirty="0"/>
              <a:t> as a </a:t>
            </a:r>
            <a:r>
              <a:rPr lang="fr-FR" dirty="0" err="1"/>
              <a:t>therapeutic</a:t>
            </a:r>
            <a:r>
              <a:rPr lang="fr-FR" dirty="0"/>
              <a:t> </a:t>
            </a:r>
            <a:r>
              <a:rPr lang="fr-FR" dirty="0" err="1"/>
              <a:t>strategy</a:t>
            </a:r>
            <a:r>
              <a:rPr lang="fr-FR" dirty="0"/>
              <a:t> to </a:t>
            </a:r>
            <a:r>
              <a:rPr lang="fr-FR" dirty="0" err="1"/>
              <a:t>ameliorate</a:t>
            </a:r>
            <a:r>
              <a:rPr lang="fr-FR" dirty="0"/>
              <a:t> </a:t>
            </a:r>
            <a:r>
              <a:rPr lang="fr-FR" dirty="0" err="1"/>
              <a:t>immunopathology</a:t>
            </a:r>
            <a:r>
              <a:rPr lang="fr-FR" dirty="0"/>
              <a:t> and re-</a:t>
            </a:r>
            <a:r>
              <a:rPr lang="fr-FR" dirty="0" err="1"/>
              <a:t>establish</a:t>
            </a:r>
            <a:r>
              <a:rPr lang="fr-FR" dirty="0"/>
              <a:t> </a:t>
            </a:r>
            <a:r>
              <a:rPr lang="fr-FR" dirty="0" err="1"/>
              <a:t>immunological</a:t>
            </a:r>
            <a:r>
              <a:rPr lang="fr-FR" dirty="0"/>
              <a:t> </a:t>
            </a:r>
            <a:r>
              <a:rPr lang="fr-FR" dirty="0" err="1"/>
              <a:t>tolerance</a:t>
            </a:r>
            <a:r>
              <a:rPr lang="fr-FR" dirty="0"/>
              <a:t> in </a:t>
            </a:r>
            <a:r>
              <a:rPr lang="fr-FR" dirty="0" err="1"/>
              <a:t>autoimmunity</a:t>
            </a:r>
            <a:r>
              <a:rPr lang="fr-FR" dirty="0"/>
              <a:t> and transplantation. </a:t>
            </a:r>
            <a:r>
              <a:rPr lang="fr-FR" dirty="0" err="1"/>
              <a:t>Treg</a:t>
            </a:r>
            <a:r>
              <a:rPr lang="fr-FR" dirty="0"/>
              <a:t> activation </a:t>
            </a:r>
            <a:r>
              <a:rPr lang="fr-FR" dirty="0" err="1"/>
              <a:t>requires</a:t>
            </a:r>
            <a:r>
              <a:rPr lang="fr-FR" dirty="0"/>
              <a:t> T </a:t>
            </a:r>
            <a:r>
              <a:rPr lang="fr-FR" dirty="0" err="1"/>
              <a:t>cell</a:t>
            </a:r>
            <a:r>
              <a:rPr lang="fr-FR" dirty="0"/>
              <a:t> </a:t>
            </a:r>
            <a:r>
              <a:rPr lang="fr-FR" dirty="0" err="1"/>
              <a:t>receptor</a:t>
            </a:r>
            <a:r>
              <a:rPr lang="fr-FR" dirty="0"/>
              <a:t> (TCR)-</a:t>
            </a:r>
            <a:r>
              <a:rPr lang="fr-FR" dirty="0" err="1"/>
              <a:t>mediated</a:t>
            </a:r>
            <a:r>
              <a:rPr lang="fr-FR" dirty="0"/>
              <a:t> </a:t>
            </a:r>
            <a:r>
              <a:rPr lang="fr-FR" dirty="0" err="1"/>
              <a:t>cognate</a:t>
            </a:r>
            <a:r>
              <a:rPr lang="fr-FR" dirty="0"/>
              <a:t> </a:t>
            </a:r>
            <a:r>
              <a:rPr lang="fr-FR" dirty="0" err="1"/>
              <a:t>antigen</a:t>
            </a:r>
            <a:r>
              <a:rPr lang="fr-FR" dirty="0"/>
              <a:t> engagement. In </a:t>
            </a:r>
            <a:r>
              <a:rPr lang="fr-FR" dirty="0" err="1"/>
              <a:t>pre-clinical</a:t>
            </a:r>
            <a:r>
              <a:rPr lang="fr-FR" dirty="0"/>
              <a:t> </a:t>
            </a:r>
            <a:r>
              <a:rPr lang="fr-FR" dirty="0" err="1"/>
              <a:t>studies</a:t>
            </a:r>
            <a:r>
              <a:rPr lang="fr-FR" dirty="0"/>
              <a:t>, </a:t>
            </a:r>
            <a:r>
              <a:rPr lang="fr-FR" dirty="0" err="1"/>
              <a:t>Tregs</a:t>
            </a:r>
            <a:r>
              <a:rPr lang="fr-FR" dirty="0"/>
              <a:t> </a:t>
            </a:r>
            <a:r>
              <a:rPr lang="fr-FR" dirty="0" err="1"/>
              <a:t>with</a:t>
            </a:r>
            <a:r>
              <a:rPr lang="fr-FR" dirty="0"/>
              <a:t> </a:t>
            </a:r>
            <a:r>
              <a:rPr lang="fr-FR" dirty="0" err="1"/>
              <a:t>specificity</a:t>
            </a:r>
            <a:r>
              <a:rPr lang="fr-FR" dirty="0"/>
              <a:t> for </a:t>
            </a:r>
            <a:r>
              <a:rPr lang="fr-FR" dirty="0" err="1"/>
              <a:t>antigens</a:t>
            </a:r>
            <a:r>
              <a:rPr lang="fr-FR" dirty="0"/>
              <a:t> </a:t>
            </a:r>
            <a:r>
              <a:rPr lang="fr-FR" dirty="0" err="1"/>
              <a:t>expressed</a:t>
            </a:r>
            <a:r>
              <a:rPr lang="fr-FR" dirty="0"/>
              <a:t> at the site of inflammation </a:t>
            </a:r>
            <a:r>
              <a:rPr lang="fr-FR" dirty="0" err="1"/>
              <a:t>preferentially</a:t>
            </a:r>
            <a:r>
              <a:rPr lang="fr-FR" dirty="0"/>
              <a:t> </a:t>
            </a:r>
            <a:r>
              <a:rPr lang="fr-FR" dirty="0" err="1"/>
              <a:t>traffic</a:t>
            </a:r>
            <a:r>
              <a:rPr lang="fr-FR" dirty="0"/>
              <a:t> and </a:t>
            </a:r>
            <a:r>
              <a:rPr lang="fr-FR" dirty="0" err="1"/>
              <a:t>persist</a:t>
            </a:r>
            <a:r>
              <a:rPr lang="fr-FR" dirty="0"/>
              <a:t> in </a:t>
            </a:r>
            <a:r>
              <a:rPr lang="fr-FR" dirty="0" err="1"/>
              <a:t>these</a:t>
            </a:r>
            <a:r>
              <a:rPr lang="fr-FR" dirty="0"/>
              <a:t> sites, </a:t>
            </a:r>
            <a:r>
              <a:rPr lang="fr-FR" dirty="0" err="1"/>
              <a:t>resulting</a:t>
            </a:r>
            <a:r>
              <a:rPr lang="fr-FR" dirty="0"/>
              <a:t> in more </a:t>
            </a:r>
            <a:r>
              <a:rPr lang="fr-FR" dirty="0" err="1"/>
              <a:t>powerful</a:t>
            </a:r>
            <a:r>
              <a:rPr lang="fr-FR" dirty="0"/>
              <a:t> </a:t>
            </a:r>
            <a:r>
              <a:rPr lang="fr-FR" dirty="0" err="1"/>
              <a:t>compartmentalized</a:t>
            </a:r>
            <a:r>
              <a:rPr lang="fr-FR" dirty="0"/>
              <a:t> immunosuppression. The </a:t>
            </a:r>
            <a:r>
              <a:rPr lang="fr-FR" dirty="0" err="1"/>
              <a:t>antigen</a:t>
            </a:r>
            <a:r>
              <a:rPr lang="fr-FR" dirty="0"/>
              <a:t> </a:t>
            </a:r>
            <a:r>
              <a:rPr lang="fr-FR" dirty="0" err="1"/>
              <a:t>specificity</a:t>
            </a:r>
            <a:r>
              <a:rPr lang="fr-FR" dirty="0"/>
              <a:t> of </a:t>
            </a:r>
            <a:r>
              <a:rPr lang="fr-FR" dirty="0" err="1"/>
              <a:t>Tregs</a:t>
            </a:r>
            <a:r>
              <a:rPr lang="fr-FR" dirty="0"/>
              <a:t> can </a:t>
            </a:r>
            <a:r>
              <a:rPr lang="fr-FR" dirty="0" err="1"/>
              <a:t>be</a:t>
            </a:r>
            <a:r>
              <a:rPr lang="fr-FR" dirty="0"/>
              <a:t> </a:t>
            </a:r>
            <a:r>
              <a:rPr lang="fr-FR" dirty="0" err="1"/>
              <a:t>artificially</a:t>
            </a:r>
            <a:r>
              <a:rPr lang="fr-FR" dirty="0"/>
              <a:t> </a:t>
            </a:r>
            <a:r>
              <a:rPr lang="fr-FR" dirty="0" err="1"/>
              <a:t>modified</a:t>
            </a:r>
            <a:r>
              <a:rPr lang="fr-FR" dirty="0"/>
              <a:t> </a:t>
            </a:r>
            <a:r>
              <a:rPr lang="fr-FR" dirty="0" err="1"/>
              <a:t>using</a:t>
            </a:r>
            <a:r>
              <a:rPr lang="fr-FR" dirty="0"/>
              <a:t> the </a:t>
            </a:r>
            <a:r>
              <a:rPr lang="fr-FR" dirty="0" err="1"/>
              <a:t>synthetic</a:t>
            </a:r>
            <a:r>
              <a:rPr lang="fr-FR" dirty="0"/>
              <a:t> </a:t>
            </a:r>
            <a:r>
              <a:rPr lang="fr-FR" dirty="0" err="1"/>
              <a:t>chimeric</a:t>
            </a:r>
            <a:r>
              <a:rPr lang="fr-FR" dirty="0"/>
              <a:t> </a:t>
            </a:r>
            <a:r>
              <a:rPr lang="fr-FR" dirty="0" err="1"/>
              <a:t>antigen</a:t>
            </a:r>
            <a:r>
              <a:rPr lang="fr-FR" dirty="0"/>
              <a:t> </a:t>
            </a:r>
            <a:r>
              <a:rPr lang="fr-FR" dirty="0" err="1"/>
              <a:t>receptors</a:t>
            </a:r>
            <a:r>
              <a:rPr lang="fr-FR" dirty="0"/>
              <a:t> (</a:t>
            </a:r>
            <a:r>
              <a:rPr lang="fr-FR" dirty="0" err="1"/>
              <a:t>CARs</a:t>
            </a:r>
            <a:r>
              <a:rPr lang="fr-FR" dirty="0"/>
              <a:t>) </a:t>
            </a:r>
            <a:r>
              <a:rPr lang="fr-FR" dirty="0" err="1"/>
              <a:t>technology</a:t>
            </a:r>
            <a:r>
              <a:rPr lang="fr-FR" dirty="0"/>
              <a:t>. </a:t>
            </a:r>
            <a:r>
              <a:rPr lang="fr-FR" dirty="0" err="1"/>
              <a:t>We</a:t>
            </a:r>
            <a:r>
              <a:rPr lang="fr-FR" dirty="0"/>
              <a:t> </a:t>
            </a:r>
            <a:r>
              <a:rPr lang="fr-FR" dirty="0" err="1"/>
              <a:t>hypothesized</a:t>
            </a:r>
            <a:r>
              <a:rPr lang="fr-FR" dirty="0"/>
              <a:t> </a:t>
            </a:r>
            <a:r>
              <a:rPr lang="fr-FR" dirty="0" err="1"/>
              <a:t>that</a:t>
            </a:r>
            <a:r>
              <a:rPr lang="fr-FR" dirty="0"/>
              <a:t> by engineering </a:t>
            </a:r>
            <a:r>
              <a:rPr lang="fr-FR" dirty="0" err="1"/>
              <a:t>Tregs</a:t>
            </a:r>
            <a:r>
              <a:rPr lang="fr-FR" dirty="0"/>
              <a:t> to express a CAR </a:t>
            </a:r>
            <a:r>
              <a:rPr lang="fr-FR" dirty="0" err="1"/>
              <a:t>recognizing</a:t>
            </a:r>
            <a:r>
              <a:rPr lang="fr-FR" dirty="0"/>
              <a:t> a </a:t>
            </a:r>
            <a:r>
              <a:rPr lang="fr-FR" dirty="0" err="1"/>
              <a:t>hepatocyte-specific</a:t>
            </a:r>
            <a:r>
              <a:rPr lang="fr-FR" dirty="0"/>
              <a:t> </a:t>
            </a:r>
            <a:r>
              <a:rPr lang="fr-FR" dirty="0" err="1"/>
              <a:t>antigen</a:t>
            </a:r>
            <a:r>
              <a:rPr lang="fr-FR" dirty="0"/>
              <a:t>, </a:t>
            </a:r>
            <a:r>
              <a:rPr lang="fr-FR" dirty="0" err="1"/>
              <a:t>we</a:t>
            </a:r>
            <a:r>
              <a:rPr lang="fr-FR" dirty="0"/>
              <a:t> </a:t>
            </a:r>
            <a:r>
              <a:rPr lang="fr-FR" dirty="0" err="1"/>
              <a:t>would</a:t>
            </a:r>
            <a:r>
              <a:rPr lang="fr-FR" dirty="0"/>
              <a:t> </a:t>
            </a:r>
            <a:r>
              <a:rPr lang="fr-FR" dirty="0" err="1"/>
              <a:t>promote</a:t>
            </a:r>
            <a:r>
              <a:rPr lang="fr-FR" dirty="0"/>
              <a:t> </a:t>
            </a:r>
            <a:r>
              <a:rPr lang="fr-FR" dirty="0" err="1"/>
              <a:t>their</a:t>
            </a:r>
            <a:r>
              <a:rPr lang="fr-FR" dirty="0"/>
              <a:t> </a:t>
            </a:r>
            <a:r>
              <a:rPr lang="fr-FR" dirty="0" err="1"/>
              <a:t>selective</a:t>
            </a:r>
            <a:r>
              <a:rPr lang="fr-FR" dirty="0"/>
              <a:t> migration to the </a:t>
            </a:r>
            <a:r>
              <a:rPr lang="fr-FR" dirty="0" err="1"/>
              <a:t>liver</a:t>
            </a:r>
            <a:r>
              <a:rPr lang="fr-FR" dirty="0"/>
              <a:t>. </a:t>
            </a:r>
          </a:p>
          <a:p>
            <a:r>
              <a:rPr lang="fr-FR" b="1" dirty="0"/>
              <a:t>Methods</a:t>
            </a:r>
            <a:r>
              <a:rPr lang="fr-FR" dirty="0"/>
              <a:t>: </a:t>
            </a:r>
            <a:r>
              <a:rPr lang="fr-FR" dirty="0" err="1"/>
              <a:t>We</a:t>
            </a:r>
            <a:r>
              <a:rPr lang="fr-FR" dirty="0"/>
              <a:t> </a:t>
            </a:r>
            <a:r>
              <a:rPr lang="fr-FR" dirty="0" err="1"/>
              <a:t>designed</a:t>
            </a:r>
            <a:r>
              <a:rPr lang="fr-FR" dirty="0"/>
              <a:t> and </a:t>
            </a:r>
            <a:r>
              <a:rPr lang="fr-FR" dirty="0" err="1"/>
              <a:t>synthesized</a:t>
            </a:r>
            <a:r>
              <a:rPr lang="fr-FR" dirty="0"/>
              <a:t> </a:t>
            </a:r>
            <a:r>
              <a:rPr lang="fr-FR" dirty="0" err="1"/>
              <a:t>several</a:t>
            </a:r>
            <a:r>
              <a:rPr lang="fr-FR" dirty="0"/>
              <a:t> second-</a:t>
            </a:r>
            <a:r>
              <a:rPr lang="fr-FR" dirty="0" err="1"/>
              <a:t>generation</a:t>
            </a:r>
            <a:r>
              <a:rPr lang="fr-FR" dirty="0"/>
              <a:t> CAR </a:t>
            </a:r>
            <a:r>
              <a:rPr lang="fr-FR" dirty="0" err="1"/>
              <a:t>constructs</a:t>
            </a:r>
            <a:r>
              <a:rPr lang="fr-FR" dirty="0"/>
              <a:t> </a:t>
            </a:r>
            <a:r>
              <a:rPr lang="fr-FR" dirty="0" err="1"/>
              <a:t>incorporating</a:t>
            </a:r>
            <a:r>
              <a:rPr lang="fr-FR" dirty="0"/>
              <a:t> single-</a:t>
            </a:r>
            <a:r>
              <a:rPr lang="fr-FR" dirty="0" err="1"/>
              <a:t>chain</a:t>
            </a:r>
            <a:r>
              <a:rPr lang="fr-FR" dirty="0"/>
              <a:t> </a:t>
            </a:r>
            <a:r>
              <a:rPr lang="fr-FR" dirty="0" err="1"/>
              <a:t>antibody</a:t>
            </a:r>
            <a:r>
              <a:rPr lang="fr-FR" dirty="0"/>
              <a:t> fragments </a:t>
            </a:r>
            <a:r>
              <a:rPr lang="fr-FR" dirty="0" err="1"/>
              <a:t>recognizing</a:t>
            </a:r>
            <a:r>
              <a:rPr lang="fr-FR" dirty="0"/>
              <a:t> </a:t>
            </a:r>
            <a:r>
              <a:rPr lang="fr-FR" dirty="0" err="1"/>
              <a:t>asialoglycoprotein</a:t>
            </a:r>
            <a:r>
              <a:rPr lang="fr-FR" dirty="0"/>
              <a:t> </a:t>
            </a:r>
            <a:r>
              <a:rPr lang="fr-FR" dirty="0" err="1"/>
              <a:t>receptor</a:t>
            </a:r>
            <a:r>
              <a:rPr lang="fr-FR" dirty="0"/>
              <a:t> 1 (ASGPR) and </a:t>
            </a:r>
            <a:r>
              <a:rPr lang="fr-FR" dirty="0" err="1"/>
              <a:t>different</a:t>
            </a:r>
            <a:r>
              <a:rPr lang="fr-FR" dirty="0"/>
              <a:t> </a:t>
            </a:r>
            <a:r>
              <a:rPr lang="fr-FR" dirty="0" err="1"/>
              <a:t>transmembrane</a:t>
            </a:r>
            <a:r>
              <a:rPr lang="fr-FR" dirty="0"/>
              <a:t> and </a:t>
            </a:r>
            <a:r>
              <a:rPr lang="fr-FR" dirty="0" err="1"/>
              <a:t>hinge</a:t>
            </a:r>
            <a:r>
              <a:rPr lang="fr-FR" dirty="0"/>
              <a:t> </a:t>
            </a:r>
            <a:r>
              <a:rPr lang="fr-FR" dirty="0" err="1"/>
              <a:t>domains</a:t>
            </a:r>
            <a:r>
              <a:rPr lang="fr-FR" dirty="0"/>
              <a:t>. Initial screening for </a:t>
            </a:r>
            <a:r>
              <a:rPr lang="fr-FR" dirty="0" err="1"/>
              <a:t>specificity</a:t>
            </a:r>
            <a:r>
              <a:rPr lang="fr-FR" dirty="0"/>
              <a:t> and </a:t>
            </a:r>
            <a:r>
              <a:rPr lang="fr-FR" dirty="0" err="1"/>
              <a:t>functionality</a:t>
            </a:r>
            <a:r>
              <a:rPr lang="fr-FR" dirty="0"/>
              <a:t> </a:t>
            </a:r>
            <a:r>
              <a:rPr lang="fr-FR" dirty="0" err="1"/>
              <a:t>was</a:t>
            </a:r>
            <a:r>
              <a:rPr lang="fr-FR" dirty="0"/>
              <a:t> </a:t>
            </a:r>
            <a:r>
              <a:rPr lang="fr-FR" dirty="0" err="1"/>
              <a:t>performed</a:t>
            </a:r>
            <a:r>
              <a:rPr lang="fr-FR" dirty="0"/>
              <a:t> </a:t>
            </a:r>
            <a:r>
              <a:rPr lang="fr-FR" dirty="0" err="1"/>
              <a:t>using</a:t>
            </a:r>
            <a:r>
              <a:rPr lang="fr-FR" dirty="0"/>
              <a:t> a </a:t>
            </a:r>
            <a:r>
              <a:rPr lang="fr-FR" dirty="0" err="1"/>
              <a:t>Jurkat</a:t>
            </a:r>
            <a:r>
              <a:rPr lang="fr-FR" dirty="0"/>
              <a:t> NFAT-reporter </a:t>
            </a:r>
            <a:r>
              <a:rPr lang="fr-FR" dirty="0" err="1"/>
              <a:t>cell</a:t>
            </a:r>
            <a:r>
              <a:rPr lang="fr-FR" dirty="0"/>
              <a:t> line </a:t>
            </a:r>
            <a:r>
              <a:rPr lang="fr-FR" dirty="0" err="1"/>
              <a:t>stimulated</a:t>
            </a:r>
            <a:r>
              <a:rPr lang="fr-FR" dirty="0"/>
              <a:t> </a:t>
            </a:r>
            <a:r>
              <a:rPr lang="fr-FR" dirty="0" err="1"/>
              <a:t>with</a:t>
            </a:r>
            <a:r>
              <a:rPr lang="fr-FR" dirty="0"/>
              <a:t> recombinant </a:t>
            </a:r>
            <a:r>
              <a:rPr lang="fr-FR" dirty="0" err="1"/>
              <a:t>proteins</a:t>
            </a:r>
            <a:r>
              <a:rPr lang="fr-FR" dirty="0"/>
              <a:t> and/or ASGPR-</a:t>
            </a:r>
            <a:r>
              <a:rPr lang="fr-FR" dirty="0" err="1"/>
              <a:t>expressing</a:t>
            </a:r>
            <a:r>
              <a:rPr lang="fr-FR" dirty="0"/>
              <a:t> </a:t>
            </a:r>
            <a:r>
              <a:rPr lang="fr-FR" dirty="0" err="1"/>
              <a:t>cells</a:t>
            </a:r>
            <a:r>
              <a:rPr lang="fr-FR" dirty="0"/>
              <a:t>. Human CD4+CD25+CD127– </a:t>
            </a:r>
            <a:r>
              <a:rPr lang="fr-FR" dirty="0" err="1"/>
              <a:t>Tregs</a:t>
            </a:r>
            <a:r>
              <a:rPr lang="fr-FR" dirty="0"/>
              <a:t> </a:t>
            </a:r>
            <a:r>
              <a:rPr lang="fr-FR" dirty="0" err="1"/>
              <a:t>were</a:t>
            </a:r>
            <a:r>
              <a:rPr lang="fr-FR" dirty="0"/>
              <a:t> </a:t>
            </a:r>
            <a:r>
              <a:rPr lang="fr-FR" dirty="0" err="1"/>
              <a:t>then</a:t>
            </a:r>
            <a:r>
              <a:rPr lang="fr-FR" dirty="0"/>
              <a:t> </a:t>
            </a:r>
            <a:r>
              <a:rPr lang="fr-FR" dirty="0" err="1"/>
              <a:t>transduced</a:t>
            </a:r>
            <a:r>
              <a:rPr lang="fr-FR" dirty="0"/>
              <a:t>, </a:t>
            </a:r>
            <a:r>
              <a:rPr lang="fr-FR" dirty="0" err="1"/>
              <a:t>using</a:t>
            </a:r>
            <a:r>
              <a:rPr lang="fr-FR" dirty="0"/>
              <a:t> </a:t>
            </a:r>
            <a:r>
              <a:rPr lang="fr-FR" dirty="0" err="1"/>
              <a:t>lentiviral</a:t>
            </a:r>
            <a:r>
              <a:rPr lang="fr-FR" dirty="0"/>
              <a:t> </a:t>
            </a:r>
            <a:r>
              <a:rPr lang="fr-FR" dirty="0" err="1"/>
              <a:t>vectors</a:t>
            </a:r>
            <a:r>
              <a:rPr lang="fr-FR" dirty="0"/>
              <a:t>, and </a:t>
            </a:r>
            <a:r>
              <a:rPr lang="fr-FR" dirty="0" err="1"/>
              <a:t>their</a:t>
            </a:r>
            <a:r>
              <a:rPr lang="fr-FR" dirty="0"/>
              <a:t> </a:t>
            </a:r>
            <a:r>
              <a:rPr lang="fr-FR" dirty="0" err="1"/>
              <a:t>specificity</a:t>
            </a:r>
            <a:r>
              <a:rPr lang="fr-FR" dirty="0"/>
              <a:t> and </a:t>
            </a:r>
            <a:r>
              <a:rPr lang="fr-FR" dirty="0" err="1"/>
              <a:t>functionality</a:t>
            </a:r>
            <a:r>
              <a:rPr lang="fr-FR" dirty="0"/>
              <a:t> </a:t>
            </a:r>
            <a:r>
              <a:rPr lang="fr-FR" dirty="0" err="1"/>
              <a:t>was</a:t>
            </a:r>
            <a:r>
              <a:rPr lang="fr-FR" dirty="0"/>
              <a:t> </a:t>
            </a:r>
            <a:r>
              <a:rPr lang="fr-FR" dirty="0" err="1"/>
              <a:t>assessed</a:t>
            </a:r>
            <a:r>
              <a:rPr lang="fr-FR" dirty="0"/>
              <a:t> </a:t>
            </a:r>
            <a:r>
              <a:rPr lang="fr-FR" dirty="0" err="1"/>
              <a:t>through</a:t>
            </a:r>
            <a:r>
              <a:rPr lang="fr-FR" dirty="0"/>
              <a:t> activation, </a:t>
            </a:r>
            <a:r>
              <a:rPr lang="fr-FR" dirty="0" err="1"/>
              <a:t>proliferation</a:t>
            </a:r>
            <a:r>
              <a:rPr lang="fr-FR" dirty="0"/>
              <a:t>, and suppression in vitro </a:t>
            </a:r>
            <a:r>
              <a:rPr lang="fr-FR" dirty="0" err="1"/>
              <a:t>assays</a:t>
            </a:r>
            <a:r>
              <a:rPr lang="fr-FR" dirty="0"/>
              <a:t>. The tissue homing and </a:t>
            </a:r>
            <a:r>
              <a:rPr lang="fr-FR" dirty="0" err="1"/>
              <a:t>persistence</a:t>
            </a:r>
            <a:r>
              <a:rPr lang="fr-FR" dirty="0"/>
              <a:t> of </a:t>
            </a:r>
            <a:r>
              <a:rPr lang="fr-FR" dirty="0" err="1"/>
              <a:t>liver-specific</a:t>
            </a:r>
            <a:r>
              <a:rPr lang="fr-FR" dirty="0"/>
              <a:t> CAR-</a:t>
            </a:r>
            <a:r>
              <a:rPr lang="fr-FR" dirty="0" err="1"/>
              <a:t>Tregs</a:t>
            </a:r>
            <a:r>
              <a:rPr lang="fr-FR" dirty="0"/>
              <a:t> </a:t>
            </a:r>
            <a:r>
              <a:rPr lang="fr-FR" dirty="0" err="1"/>
              <a:t>were</a:t>
            </a:r>
            <a:r>
              <a:rPr lang="fr-FR" dirty="0"/>
              <a:t> </a:t>
            </a:r>
            <a:r>
              <a:rPr lang="fr-FR" dirty="0" err="1"/>
              <a:t>evaluated</a:t>
            </a:r>
            <a:r>
              <a:rPr lang="fr-FR" dirty="0"/>
              <a:t> in vivo in </a:t>
            </a:r>
            <a:r>
              <a:rPr lang="fr-FR" dirty="0" err="1"/>
              <a:t>immunocompromised</a:t>
            </a:r>
            <a:r>
              <a:rPr lang="fr-FR" dirty="0"/>
              <a:t> NSG </a:t>
            </a:r>
            <a:r>
              <a:rPr lang="fr-FR" dirty="0" err="1"/>
              <a:t>mice</a:t>
            </a:r>
            <a:r>
              <a:rPr lang="fr-FR" dirty="0"/>
              <a:t> </a:t>
            </a:r>
            <a:r>
              <a:rPr lang="fr-FR" dirty="0" err="1"/>
              <a:t>under</a:t>
            </a:r>
            <a:r>
              <a:rPr lang="fr-FR" dirty="0"/>
              <a:t> </a:t>
            </a:r>
            <a:r>
              <a:rPr lang="fr-FR" dirty="0" err="1"/>
              <a:t>homeostatic</a:t>
            </a:r>
            <a:r>
              <a:rPr lang="fr-FR" dirty="0"/>
              <a:t> conditions. </a:t>
            </a:r>
          </a:p>
          <a:p>
            <a:r>
              <a:rPr lang="fr-FR" b="1" dirty="0" err="1"/>
              <a:t>Results</a:t>
            </a:r>
            <a:r>
              <a:rPr lang="fr-FR" dirty="0"/>
              <a:t>: </a:t>
            </a:r>
            <a:r>
              <a:rPr lang="fr-FR" dirty="0" err="1"/>
              <a:t>CARs</a:t>
            </a:r>
            <a:r>
              <a:rPr lang="fr-FR" dirty="0"/>
              <a:t> </a:t>
            </a:r>
            <a:r>
              <a:rPr lang="fr-FR" dirty="0" err="1"/>
              <a:t>were</a:t>
            </a:r>
            <a:r>
              <a:rPr lang="fr-FR" dirty="0"/>
              <a:t> </a:t>
            </a:r>
            <a:r>
              <a:rPr lang="fr-FR" dirty="0" err="1"/>
              <a:t>selected</a:t>
            </a:r>
            <a:r>
              <a:rPr lang="fr-FR" dirty="0"/>
              <a:t> </a:t>
            </a:r>
            <a:r>
              <a:rPr lang="fr-FR" dirty="0" err="1"/>
              <a:t>based</a:t>
            </a:r>
            <a:r>
              <a:rPr lang="fr-FR" dirty="0"/>
              <a:t> on </a:t>
            </a:r>
            <a:r>
              <a:rPr lang="fr-FR" dirty="0" err="1"/>
              <a:t>their</a:t>
            </a:r>
            <a:r>
              <a:rPr lang="fr-FR" dirty="0"/>
              <a:t> </a:t>
            </a:r>
            <a:r>
              <a:rPr lang="fr-FR" dirty="0" err="1"/>
              <a:t>specificity</a:t>
            </a:r>
            <a:r>
              <a:rPr lang="fr-FR" dirty="0"/>
              <a:t> for ASGPR and activation profile </a:t>
            </a:r>
            <a:r>
              <a:rPr lang="fr-FR" dirty="0" err="1"/>
              <a:t>following</a:t>
            </a:r>
            <a:r>
              <a:rPr lang="fr-FR" dirty="0"/>
              <a:t> </a:t>
            </a:r>
            <a:r>
              <a:rPr lang="fr-FR" dirty="0" err="1"/>
              <a:t>antigen</a:t>
            </a:r>
            <a:r>
              <a:rPr lang="fr-FR" dirty="0"/>
              <a:t> recognition. As </a:t>
            </a:r>
            <a:r>
              <a:rPr lang="fr-FR" dirty="0" err="1"/>
              <a:t>compared</a:t>
            </a:r>
            <a:r>
              <a:rPr lang="fr-FR" dirty="0"/>
              <a:t> to </a:t>
            </a:r>
            <a:r>
              <a:rPr lang="fr-FR" dirty="0" err="1"/>
              <a:t>untransduced</a:t>
            </a:r>
            <a:r>
              <a:rPr lang="fr-FR" dirty="0"/>
              <a:t> polyclonal </a:t>
            </a:r>
            <a:r>
              <a:rPr lang="fr-FR" dirty="0" err="1"/>
              <a:t>Tregs</a:t>
            </a:r>
            <a:r>
              <a:rPr lang="fr-FR" dirty="0"/>
              <a:t>, ASGPR-</a:t>
            </a:r>
            <a:r>
              <a:rPr lang="fr-FR" dirty="0" err="1"/>
              <a:t>specific</a:t>
            </a:r>
            <a:r>
              <a:rPr lang="fr-FR" dirty="0"/>
              <a:t> CAR-</a:t>
            </a:r>
            <a:r>
              <a:rPr lang="fr-FR" dirty="0" err="1"/>
              <a:t>Tregs</a:t>
            </a:r>
            <a:r>
              <a:rPr lang="fr-FR" dirty="0"/>
              <a:t> </a:t>
            </a:r>
            <a:r>
              <a:rPr lang="fr-FR" dirty="0" err="1"/>
              <a:t>exhibited</a:t>
            </a:r>
            <a:r>
              <a:rPr lang="fr-FR" dirty="0"/>
              <a:t> </a:t>
            </a:r>
            <a:r>
              <a:rPr lang="fr-FR" dirty="0" err="1"/>
              <a:t>enhanced</a:t>
            </a:r>
            <a:r>
              <a:rPr lang="fr-FR" dirty="0"/>
              <a:t> activation, </a:t>
            </a:r>
            <a:r>
              <a:rPr lang="fr-FR" dirty="0" err="1"/>
              <a:t>proliferation</a:t>
            </a:r>
            <a:r>
              <a:rPr lang="fr-FR" dirty="0"/>
              <a:t> and suppressive </a:t>
            </a:r>
            <a:r>
              <a:rPr lang="fr-FR" dirty="0" err="1"/>
              <a:t>function</a:t>
            </a:r>
            <a:r>
              <a:rPr lang="fr-FR" dirty="0"/>
              <a:t> in vitro. Following infusion </a:t>
            </a:r>
            <a:r>
              <a:rPr lang="fr-FR" dirty="0" err="1"/>
              <a:t>into</a:t>
            </a:r>
            <a:r>
              <a:rPr lang="fr-FR" dirty="0"/>
              <a:t> NSG </a:t>
            </a:r>
            <a:r>
              <a:rPr lang="fr-FR" dirty="0" err="1"/>
              <a:t>mice</a:t>
            </a:r>
            <a:r>
              <a:rPr lang="fr-FR" dirty="0"/>
              <a:t>, CAR-</a:t>
            </a:r>
            <a:r>
              <a:rPr lang="fr-FR" dirty="0" err="1"/>
              <a:t>Tregs</a:t>
            </a:r>
            <a:r>
              <a:rPr lang="fr-FR" dirty="0"/>
              <a:t> </a:t>
            </a:r>
            <a:r>
              <a:rPr lang="fr-FR" dirty="0" err="1"/>
              <a:t>preferentially</a:t>
            </a:r>
            <a:r>
              <a:rPr lang="fr-FR" dirty="0"/>
              <a:t> </a:t>
            </a:r>
            <a:r>
              <a:rPr lang="fr-FR" dirty="0" err="1"/>
              <a:t>homed</a:t>
            </a:r>
            <a:r>
              <a:rPr lang="fr-FR" dirty="0"/>
              <a:t> and </a:t>
            </a:r>
            <a:r>
              <a:rPr lang="fr-FR" dirty="0" err="1"/>
              <a:t>persisted</a:t>
            </a:r>
            <a:r>
              <a:rPr lang="fr-FR" dirty="0"/>
              <a:t> in the </a:t>
            </a:r>
            <a:r>
              <a:rPr lang="fr-FR" dirty="0" err="1"/>
              <a:t>liver</a:t>
            </a:r>
            <a:r>
              <a:rPr lang="fr-FR" dirty="0"/>
              <a:t>. </a:t>
            </a:r>
            <a:r>
              <a:rPr lang="fr-FR" b="1" dirty="0"/>
              <a:t>Conclusions</a:t>
            </a:r>
            <a:r>
              <a:rPr lang="fr-FR" dirty="0"/>
              <a:t>: </a:t>
            </a:r>
            <a:r>
              <a:rPr lang="fr-FR" dirty="0" err="1"/>
              <a:t>Organ-specific</a:t>
            </a:r>
            <a:r>
              <a:rPr lang="fr-FR" dirty="0"/>
              <a:t> CAR </a:t>
            </a:r>
            <a:r>
              <a:rPr lang="fr-FR" dirty="0" err="1"/>
              <a:t>targeting</a:t>
            </a:r>
            <a:r>
              <a:rPr lang="fr-FR" dirty="0"/>
              <a:t> </a:t>
            </a:r>
            <a:r>
              <a:rPr lang="fr-FR" dirty="0" err="1"/>
              <a:t>is</a:t>
            </a:r>
            <a:r>
              <a:rPr lang="fr-FR" dirty="0"/>
              <a:t> a </a:t>
            </a:r>
            <a:r>
              <a:rPr lang="fr-FR" dirty="0" err="1"/>
              <a:t>promising</a:t>
            </a:r>
            <a:r>
              <a:rPr lang="fr-FR" dirty="0"/>
              <a:t> </a:t>
            </a:r>
            <a:r>
              <a:rPr lang="fr-FR" dirty="0" err="1"/>
              <a:t>strategy</a:t>
            </a:r>
            <a:r>
              <a:rPr lang="fr-FR" dirty="0"/>
              <a:t> to </a:t>
            </a:r>
            <a:r>
              <a:rPr lang="fr-FR" dirty="0" err="1"/>
              <a:t>improve</a:t>
            </a:r>
            <a:r>
              <a:rPr lang="fr-FR" dirty="0"/>
              <a:t> </a:t>
            </a:r>
            <a:r>
              <a:rPr lang="fr-FR" dirty="0" err="1"/>
              <a:t>outcomes</a:t>
            </a:r>
            <a:r>
              <a:rPr lang="fr-FR" dirty="0"/>
              <a:t> in transplantation and </a:t>
            </a:r>
            <a:r>
              <a:rPr lang="fr-FR" dirty="0" err="1"/>
              <a:t>inflammatory</a:t>
            </a:r>
            <a:r>
              <a:rPr lang="fr-FR" dirty="0"/>
              <a:t> </a:t>
            </a:r>
            <a:r>
              <a:rPr lang="fr-FR" dirty="0" err="1"/>
              <a:t>liver</a:t>
            </a:r>
            <a:r>
              <a:rPr lang="fr-FR" dirty="0"/>
              <a:t> </a:t>
            </a:r>
            <a:r>
              <a:rPr lang="fr-FR" dirty="0" err="1"/>
              <a:t>diseases</a:t>
            </a:r>
            <a:r>
              <a:rPr lang="fr-FR" dirty="0"/>
              <a:t> by </a:t>
            </a:r>
            <a:r>
              <a:rPr lang="fr-FR" dirty="0" err="1"/>
              <a:t>enhancing</a:t>
            </a:r>
            <a:r>
              <a:rPr lang="fr-FR" dirty="0"/>
              <a:t> </a:t>
            </a:r>
            <a:r>
              <a:rPr lang="fr-FR" dirty="0" err="1"/>
              <a:t>Treg</a:t>
            </a:r>
            <a:r>
              <a:rPr lang="fr-FR" dirty="0"/>
              <a:t> </a:t>
            </a:r>
            <a:r>
              <a:rPr lang="fr-FR" dirty="0" err="1"/>
              <a:t>recruitment</a:t>
            </a:r>
            <a:r>
              <a:rPr lang="fr-FR" dirty="0"/>
              <a:t> to the </a:t>
            </a:r>
            <a:r>
              <a:rPr lang="fr-FR" dirty="0" err="1"/>
              <a:t>target</a:t>
            </a:r>
            <a:r>
              <a:rPr lang="fr-FR" dirty="0"/>
              <a:t> </a:t>
            </a:r>
            <a:r>
              <a:rPr lang="fr-FR" dirty="0" err="1"/>
              <a:t>organ</a:t>
            </a:r>
            <a:r>
              <a:rPr lang="fr-FR" dirty="0"/>
              <a:t>. </a:t>
            </a:r>
          </a:p>
        </p:txBody>
      </p:sp>
      <p:sp>
        <p:nvSpPr>
          <p:cNvPr id="4" name="Espace réservé du numéro de diapositive 3">
            <a:extLst>
              <a:ext uri="{FF2B5EF4-FFF2-40B4-BE49-F238E27FC236}">
                <a16:creationId xmlns:a16="http://schemas.microsoft.com/office/drawing/2014/main" id="{8884C9FC-8C65-03ED-4FD7-AAD80D9B7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33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DBCF-4AC6-42CE-BECE-F1BE61AE2D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09E9B7-251F-DCBB-214B-1BDE18CA95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F34ED7-E0FF-EBA4-4E63-2AEE3EA6E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a:t>
            </a:r>
            <a:r>
              <a:rPr lang="fr-FR" sz="1200" b="0" i="1" dirty="0" err="1">
                <a:latin typeface="+mn-lt"/>
                <a:cs typeface="Arial" panose="020B0604020202020204" pitchFamily="34" charset="0"/>
              </a:rPr>
              <a:t>Tregs</a:t>
            </a:r>
            <a:r>
              <a:rPr lang="fr-FR" sz="1200" b="0" i="1" dirty="0">
                <a:latin typeface="+mn-lt"/>
                <a:cs typeface="Arial" panose="020B0604020202020204" pitchFamily="34" charset="0"/>
              </a:rPr>
              <a:t>, </a:t>
            </a:r>
            <a:r>
              <a:rPr lang="en-US" sz="1200" b="0" i="1" dirty="0">
                <a:latin typeface="+mn-lt"/>
                <a:cs typeface="Arial" panose="020B0604020202020204" pitchFamily="34" charset="0"/>
              </a:rPr>
              <a:t>Regulatory T cells</a:t>
            </a:r>
            <a:r>
              <a:rPr lang="fr-FR" sz="1200" b="0" i="1" dirty="0">
                <a:latin typeface="+mn-lt"/>
                <a:cs typeface="Arial" panose="020B0604020202020204" pitchFamily="34" charset="0"/>
              </a:rPr>
              <a:t>; CAR, </a:t>
            </a:r>
            <a:r>
              <a:rPr lang="en-US" b="0" i="1" dirty="0">
                <a:latin typeface="+mn-lt"/>
              </a:rPr>
              <a:t>Chimeric antigen receptor </a:t>
            </a:r>
            <a:r>
              <a:rPr lang="fr-FR" sz="1200" b="0" i="1" dirty="0">
                <a:latin typeface="+mn-lt"/>
                <a:cs typeface="Arial" panose="020B0604020202020204" pitchFamily="34" charset="0"/>
              </a:rPr>
              <a:t>; </a:t>
            </a:r>
            <a:r>
              <a:rPr lang="en-US" sz="1200" b="0" i="1" dirty="0">
                <a:latin typeface="+mn-lt"/>
                <a:cs typeface="Arial" panose="020B0604020202020204" pitchFamily="34" charset="0"/>
              </a:rPr>
              <a:t>ASGPR, </a:t>
            </a:r>
            <a:r>
              <a:rPr lang="fr-FR" sz="1200" b="0" i="1" dirty="0" err="1">
                <a:latin typeface="+mn-lt"/>
                <a:cs typeface="Arial" panose="020B0604020202020204" pitchFamily="34" charset="0"/>
              </a:rPr>
              <a:t>Asialoglycoprotein</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receptor</a:t>
            </a:r>
            <a:r>
              <a:rPr lang="fr-FR" sz="1200" b="0" i="1" dirty="0">
                <a:latin typeface="+mn-lt"/>
                <a:cs typeface="Arial" panose="020B0604020202020204" pitchFamily="34" charset="0"/>
              </a:rPr>
              <a:t> 1.</a:t>
            </a:r>
            <a:endParaRPr lang="en-US" sz="1200" b="0" i="1" dirty="0">
              <a:latin typeface="+mn-lt"/>
              <a:cs typeface="Arial" panose="020B0604020202020204" pitchFamily="34" charset="0"/>
            </a:endParaRPr>
          </a:p>
          <a:p>
            <a:endParaRPr lang="fr-FR" b="1" dirty="0"/>
          </a:p>
          <a:p>
            <a:r>
              <a:rPr lang="fr-FR" b="1" dirty="0"/>
              <a:t>Reference </a:t>
            </a:r>
            <a:r>
              <a:rPr lang="fr-FR" b="1" dirty="0" err="1"/>
              <a:t>Number</a:t>
            </a:r>
            <a:r>
              <a:rPr lang="fr-FR" b="1" dirty="0"/>
              <a:t>: 1558 </a:t>
            </a:r>
          </a:p>
          <a:p>
            <a:r>
              <a:rPr lang="fr-FR" b="1" dirty="0"/>
              <a:t>USE OF A HEPATOCYTE-SPECIFIC CHIMERIC ANTIGEN RECEPTOR ENHANCES RECRUITMENT OF REGULATORY T CELLS TO LIVER </a:t>
            </a:r>
          </a:p>
          <a:p>
            <a:endParaRPr lang="fr-FR" b="1" dirty="0"/>
          </a:p>
          <a:p>
            <a:r>
              <a:rPr lang="fr-FR" b="1" dirty="0"/>
              <a:t>Ada Kurt</a:t>
            </a:r>
            <a:r>
              <a:rPr lang="fr-FR" i="1" baseline="30000" dirty="0"/>
              <a:t>1</a:t>
            </a:r>
            <a:r>
              <a:rPr lang="fr-FR" b="1" dirty="0"/>
              <a:t>, </a:t>
            </a:r>
            <a:r>
              <a:rPr lang="fr-FR" b="1" dirty="0" err="1"/>
              <a:t>Elisavet</a:t>
            </a:r>
            <a:r>
              <a:rPr lang="fr-FR" b="1" dirty="0"/>
              <a:t> Kodela</a:t>
            </a:r>
            <a:r>
              <a:rPr lang="fr-FR" i="1" baseline="30000" dirty="0"/>
              <a:t>1</a:t>
            </a:r>
            <a:r>
              <a:rPr lang="fr-FR" b="1" dirty="0"/>
              <a:t>, Emmanuelle Landmann</a:t>
            </a:r>
            <a:r>
              <a:rPr lang="fr-FR" i="1" baseline="30000" dirty="0"/>
              <a:t>1</a:t>
            </a:r>
            <a:r>
              <a:rPr lang="fr-FR" b="1" dirty="0"/>
              <a:t>, Paula Ruiz</a:t>
            </a:r>
            <a:r>
              <a:rPr lang="fr-FR" i="1" baseline="30000" dirty="0"/>
              <a:t>1</a:t>
            </a:r>
            <a:r>
              <a:rPr lang="fr-FR" b="1" dirty="0"/>
              <a:t>, Marwa Elgosbi</a:t>
            </a:r>
            <a:r>
              <a:rPr lang="fr-FR" i="1" baseline="30000" dirty="0"/>
              <a:t>1</a:t>
            </a:r>
            <a:r>
              <a:rPr lang="fr-FR" b="1" dirty="0"/>
              <a:t>, </a:t>
            </a:r>
            <a:r>
              <a:rPr lang="fr-FR" b="1" dirty="0" err="1"/>
              <a:t>Maegen</a:t>
            </a:r>
            <a:r>
              <a:rPr lang="fr-FR" b="1" dirty="0"/>
              <a:t> Fleming</a:t>
            </a:r>
            <a:r>
              <a:rPr lang="fr-FR" i="1" baseline="30000" dirty="0"/>
              <a:t>1</a:t>
            </a:r>
            <a:r>
              <a:rPr lang="fr-FR" b="1" dirty="0"/>
              <a:t>, Louisa Tang</a:t>
            </a:r>
            <a:r>
              <a:rPr lang="fr-FR" b="1" i="1" baseline="30000" dirty="0"/>
              <a:t>2</a:t>
            </a:r>
            <a:r>
              <a:rPr lang="fr-FR" b="1" dirty="0"/>
              <a:t>, Anna Koi</a:t>
            </a:r>
            <a:r>
              <a:rPr lang="fr-FR" b="1" i="1" baseline="30000" dirty="0"/>
              <a:t>2</a:t>
            </a:r>
            <a:r>
              <a:rPr lang="fr-FR" b="1" dirty="0"/>
              <a:t>, Eva </a:t>
            </a:r>
            <a:r>
              <a:rPr lang="fr-FR" b="1" dirty="0" err="1"/>
              <a:t>Bugallo</a:t>
            </a:r>
            <a:r>
              <a:rPr lang="fr-FR" b="1" dirty="0"/>
              <a:t> Blanco</a:t>
            </a:r>
            <a:r>
              <a:rPr lang="fr-FR" b="1" i="1" baseline="30000" dirty="0"/>
              <a:t>2</a:t>
            </a:r>
            <a:r>
              <a:rPr lang="fr-FR" b="1" dirty="0"/>
              <a:t>, Sim Tung</a:t>
            </a:r>
            <a:r>
              <a:rPr lang="fr-FR" b="1" i="1" baseline="30000" dirty="0"/>
              <a:t>2</a:t>
            </a:r>
            <a:r>
              <a:rPr lang="fr-FR" b="1" dirty="0"/>
              <a:t>, Daniela Penston</a:t>
            </a:r>
            <a:r>
              <a:rPr lang="fr-FR" b="1" i="1" baseline="30000" dirty="0"/>
              <a:t>2</a:t>
            </a:r>
            <a:r>
              <a:rPr lang="fr-FR" b="1" dirty="0"/>
              <a:t>, Marc Martinez-Llordella</a:t>
            </a:r>
            <a:r>
              <a:rPr lang="fr-FR" b="1" i="1" baseline="30000" dirty="0"/>
              <a:t>2</a:t>
            </a:r>
            <a:r>
              <a:rPr lang="fr-FR" b="1" dirty="0"/>
              <a:t>, Alberto Sanchez-Fueyo</a:t>
            </a:r>
            <a:r>
              <a:rPr lang="fr-FR" b="1" i="1" baseline="30000" dirty="0"/>
              <a:t>2</a:t>
            </a:r>
            <a:r>
              <a:rPr lang="fr-FR" b="1" dirty="0"/>
              <a:t> </a:t>
            </a:r>
          </a:p>
          <a:p>
            <a:endParaRPr lang="fr-FR" dirty="0"/>
          </a:p>
          <a:p>
            <a:r>
              <a:rPr lang="fr-FR" i="1" baseline="30000" dirty="0"/>
              <a:t>1</a:t>
            </a:r>
            <a:r>
              <a:rPr lang="fr-FR" i="1" dirty="0"/>
              <a:t>RW Institute of </a:t>
            </a:r>
            <a:r>
              <a:rPr lang="fr-FR" i="1" dirty="0" err="1"/>
              <a:t>Liver</a:t>
            </a:r>
            <a:r>
              <a:rPr lang="fr-FR" i="1" dirty="0"/>
              <a:t> </a:t>
            </a:r>
            <a:r>
              <a:rPr lang="fr-FR" i="1" dirty="0" err="1"/>
              <a:t>Studies</a:t>
            </a:r>
            <a:r>
              <a:rPr lang="fr-FR" i="1" dirty="0"/>
              <a:t>, </a:t>
            </a:r>
            <a:r>
              <a:rPr lang="fr-FR" i="1" dirty="0" err="1"/>
              <a:t>King’s</a:t>
            </a:r>
            <a:r>
              <a:rPr lang="fr-FR" i="1" dirty="0"/>
              <a:t> </a:t>
            </a:r>
            <a:r>
              <a:rPr lang="fr-FR" i="1" dirty="0" err="1"/>
              <a:t>College</a:t>
            </a:r>
            <a:r>
              <a:rPr lang="fr-FR" i="1" dirty="0"/>
              <a:t> London </a:t>
            </a:r>
            <a:r>
              <a:rPr lang="fr-FR" i="1" dirty="0" err="1"/>
              <a:t>University</a:t>
            </a:r>
            <a:r>
              <a:rPr lang="fr-FR" i="1" dirty="0"/>
              <a:t> and </a:t>
            </a:r>
            <a:r>
              <a:rPr lang="fr-FR" i="1" dirty="0" err="1"/>
              <a:t>King’s</a:t>
            </a:r>
            <a:r>
              <a:rPr lang="fr-FR" i="1" dirty="0"/>
              <a:t> </a:t>
            </a:r>
            <a:r>
              <a:rPr lang="fr-FR" i="1" dirty="0" err="1"/>
              <a:t>College</a:t>
            </a:r>
            <a:r>
              <a:rPr lang="fr-FR" i="1" dirty="0"/>
              <a:t> Hospital, London, UK, London, United </a:t>
            </a:r>
            <a:r>
              <a:rPr lang="fr-FR" i="1" dirty="0" err="1"/>
              <a:t>Kingdom</a:t>
            </a:r>
            <a:r>
              <a:rPr lang="fr-FR" i="1" dirty="0"/>
              <a:t>, </a:t>
            </a:r>
            <a:r>
              <a:rPr lang="fr-FR" i="1" baseline="30000" dirty="0"/>
              <a:t>2</a:t>
            </a:r>
            <a:r>
              <a:rPr lang="fr-FR" i="1" dirty="0"/>
              <a:t>Quell </a:t>
            </a:r>
            <a:r>
              <a:rPr lang="fr-FR" i="1" dirty="0" err="1"/>
              <a:t>Therapeutics</a:t>
            </a:r>
            <a:r>
              <a:rPr lang="fr-FR" i="1" dirty="0"/>
              <a:t>, London, United </a:t>
            </a:r>
            <a:r>
              <a:rPr lang="fr-FR" i="1" dirty="0" err="1"/>
              <a:t>Kingdom</a:t>
            </a:r>
            <a:r>
              <a:rPr lang="fr-FR" i="1" dirty="0"/>
              <a:t> </a:t>
            </a:r>
          </a:p>
          <a:p>
            <a:endParaRPr lang="fr-FR" dirty="0"/>
          </a:p>
          <a:p>
            <a:r>
              <a:rPr lang="fr-FR" b="1" dirty="0"/>
              <a:t>Background</a:t>
            </a:r>
            <a:r>
              <a:rPr lang="fr-FR" dirty="0"/>
              <a:t>: </a:t>
            </a:r>
            <a:r>
              <a:rPr lang="fr-FR" dirty="0" err="1"/>
              <a:t>Regulatory</a:t>
            </a:r>
            <a:r>
              <a:rPr lang="fr-FR" dirty="0"/>
              <a:t> T </a:t>
            </a:r>
            <a:r>
              <a:rPr lang="fr-FR" dirty="0" err="1"/>
              <a:t>cells</a:t>
            </a:r>
            <a:r>
              <a:rPr lang="fr-FR" dirty="0"/>
              <a:t> (</a:t>
            </a:r>
            <a:r>
              <a:rPr lang="fr-FR" dirty="0" err="1"/>
              <a:t>Tregs</a:t>
            </a:r>
            <a:r>
              <a:rPr lang="fr-FR" dirty="0"/>
              <a:t>), </a:t>
            </a:r>
            <a:r>
              <a:rPr lang="fr-FR" dirty="0" err="1"/>
              <a:t>known</a:t>
            </a:r>
            <a:r>
              <a:rPr lang="fr-FR" dirty="0"/>
              <a:t> for </a:t>
            </a:r>
            <a:r>
              <a:rPr lang="fr-FR" dirty="0" err="1"/>
              <a:t>their</a:t>
            </a:r>
            <a:r>
              <a:rPr lang="fr-FR" dirty="0"/>
              <a:t> </a:t>
            </a:r>
            <a:r>
              <a:rPr lang="fr-FR" dirty="0" err="1"/>
              <a:t>powerful</a:t>
            </a:r>
            <a:r>
              <a:rPr lang="fr-FR" dirty="0"/>
              <a:t> </a:t>
            </a:r>
            <a:r>
              <a:rPr lang="fr-FR" dirty="0" err="1"/>
              <a:t>immunomodulatory</a:t>
            </a:r>
            <a:r>
              <a:rPr lang="fr-FR" dirty="0"/>
              <a:t> </a:t>
            </a:r>
            <a:r>
              <a:rPr lang="fr-FR" dirty="0" err="1"/>
              <a:t>properties</a:t>
            </a:r>
            <a:r>
              <a:rPr lang="fr-FR" dirty="0"/>
              <a:t>, are </a:t>
            </a:r>
            <a:r>
              <a:rPr lang="fr-FR" dirty="0" err="1"/>
              <a:t>being</a:t>
            </a:r>
            <a:r>
              <a:rPr lang="fr-FR" dirty="0"/>
              <a:t> </a:t>
            </a:r>
            <a:r>
              <a:rPr lang="fr-FR" dirty="0" err="1"/>
              <a:t>evaluated</a:t>
            </a:r>
            <a:r>
              <a:rPr lang="fr-FR" dirty="0"/>
              <a:t> as a </a:t>
            </a:r>
            <a:r>
              <a:rPr lang="fr-FR" dirty="0" err="1"/>
              <a:t>therapeutic</a:t>
            </a:r>
            <a:r>
              <a:rPr lang="fr-FR" dirty="0"/>
              <a:t> </a:t>
            </a:r>
            <a:r>
              <a:rPr lang="fr-FR" dirty="0" err="1"/>
              <a:t>strategy</a:t>
            </a:r>
            <a:r>
              <a:rPr lang="fr-FR" dirty="0"/>
              <a:t> to </a:t>
            </a:r>
            <a:r>
              <a:rPr lang="fr-FR" dirty="0" err="1"/>
              <a:t>ameliorate</a:t>
            </a:r>
            <a:r>
              <a:rPr lang="fr-FR" dirty="0"/>
              <a:t> </a:t>
            </a:r>
            <a:r>
              <a:rPr lang="fr-FR" dirty="0" err="1"/>
              <a:t>immunopathology</a:t>
            </a:r>
            <a:r>
              <a:rPr lang="fr-FR" dirty="0"/>
              <a:t> and re-</a:t>
            </a:r>
            <a:r>
              <a:rPr lang="fr-FR" dirty="0" err="1"/>
              <a:t>establish</a:t>
            </a:r>
            <a:r>
              <a:rPr lang="fr-FR" dirty="0"/>
              <a:t> </a:t>
            </a:r>
            <a:r>
              <a:rPr lang="fr-FR" dirty="0" err="1"/>
              <a:t>immunological</a:t>
            </a:r>
            <a:r>
              <a:rPr lang="fr-FR" dirty="0"/>
              <a:t> </a:t>
            </a:r>
            <a:r>
              <a:rPr lang="fr-FR" dirty="0" err="1"/>
              <a:t>tolerance</a:t>
            </a:r>
            <a:r>
              <a:rPr lang="fr-FR" dirty="0"/>
              <a:t> in </a:t>
            </a:r>
            <a:r>
              <a:rPr lang="fr-FR" dirty="0" err="1"/>
              <a:t>autoimmunity</a:t>
            </a:r>
            <a:r>
              <a:rPr lang="fr-FR" dirty="0"/>
              <a:t> and transplantation. </a:t>
            </a:r>
            <a:r>
              <a:rPr lang="fr-FR" dirty="0" err="1"/>
              <a:t>Treg</a:t>
            </a:r>
            <a:r>
              <a:rPr lang="fr-FR" dirty="0"/>
              <a:t> activation </a:t>
            </a:r>
            <a:r>
              <a:rPr lang="fr-FR" dirty="0" err="1"/>
              <a:t>requires</a:t>
            </a:r>
            <a:r>
              <a:rPr lang="fr-FR" dirty="0"/>
              <a:t> T </a:t>
            </a:r>
            <a:r>
              <a:rPr lang="fr-FR" dirty="0" err="1"/>
              <a:t>cell</a:t>
            </a:r>
            <a:r>
              <a:rPr lang="fr-FR" dirty="0"/>
              <a:t> </a:t>
            </a:r>
            <a:r>
              <a:rPr lang="fr-FR" dirty="0" err="1"/>
              <a:t>receptor</a:t>
            </a:r>
            <a:r>
              <a:rPr lang="fr-FR" dirty="0"/>
              <a:t> (TCR)-</a:t>
            </a:r>
            <a:r>
              <a:rPr lang="fr-FR" dirty="0" err="1"/>
              <a:t>mediated</a:t>
            </a:r>
            <a:r>
              <a:rPr lang="fr-FR" dirty="0"/>
              <a:t> </a:t>
            </a:r>
            <a:r>
              <a:rPr lang="fr-FR" dirty="0" err="1"/>
              <a:t>cognate</a:t>
            </a:r>
            <a:r>
              <a:rPr lang="fr-FR" dirty="0"/>
              <a:t> </a:t>
            </a:r>
            <a:r>
              <a:rPr lang="fr-FR" dirty="0" err="1"/>
              <a:t>antigen</a:t>
            </a:r>
            <a:r>
              <a:rPr lang="fr-FR" dirty="0"/>
              <a:t> engagement. In </a:t>
            </a:r>
            <a:r>
              <a:rPr lang="fr-FR" dirty="0" err="1"/>
              <a:t>pre-clinical</a:t>
            </a:r>
            <a:r>
              <a:rPr lang="fr-FR" dirty="0"/>
              <a:t> </a:t>
            </a:r>
            <a:r>
              <a:rPr lang="fr-FR" dirty="0" err="1"/>
              <a:t>studies</a:t>
            </a:r>
            <a:r>
              <a:rPr lang="fr-FR" dirty="0"/>
              <a:t>, </a:t>
            </a:r>
            <a:r>
              <a:rPr lang="fr-FR" dirty="0" err="1"/>
              <a:t>Tregs</a:t>
            </a:r>
            <a:r>
              <a:rPr lang="fr-FR" dirty="0"/>
              <a:t> </a:t>
            </a:r>
            <a:r>
              <a:rPr lang="fr-FR" dirty="0" err="1"/>
              <a:t>with</a:t>
            </a:r>
            <a:r>
              <a:rPr lang="fr-FR" dirty="0"/>
              <a:t> </a:t>
            </a:r>
            <a:r>
              <a:rPr lang="fr-FR" dirty="0" err="1"/>
              <a:t>specificity</a:t>
            </a:r>
            <a:r>
              <a:rPr lang="fr-FR" dirty="0"/>
              <a:t> for </a:t>
            </a:r>
            <a:r>
              <a:rPr lang="fr-FR" dirty="0" err="1"/>
              <a:t>antigens</a:t>
            </a:r>
            <a:r>
              <a:rPr lang="fr-FR" dirty="0"/>
              <a:t> </a:t>
            </a:r>
            <a:r>
              <a:rPr lang="fr-FR" dirty="0" err="1"/>
              <a:t>expressed</a:t>
            </a:r>
            <a:r>
              <a:rPr lang="fr-FR" dirty="0"/>
              <a:t> at the site of inflammation </a:t>
            </a:r>
            <a:r>
              <a:rPr lang="fr-FR" dirty="0" err="1"/>
              <a:t>preferentially</a:t>
            </a:r>
            <a:r>
              <a:rPr lang="fr-FR" dirty="0"/>
              <a:t> </a:t>
            </a:r>
            <a:r>
              <a:rPr lang="fr-FR" dirty="0" err="1"/>
              <a:t>traffic</a:t>
            </a:r>
            <a:r>
              <a:rPr lang="fr-FR" dirty="0"/>
              <a:t> and </a:t>
            </a:r>
            <a:r>
              <a:rPr lang="fr-FR" dirty="0" err="1"/>
              <a:t>persist</a:t>
            </a:r>
            <a:r>
              <a:rPr lang="fr-FR" dirty="0"/>
              <a:t> in </a:t>
            </a:r>
            <a:r>
              <a:rPr lang="fr-FR" dirty="0" err="1"/>
              <a:t>these</a:t>
            </a:r>
            <a:r>
              <a:rPr lang="fr-FR" dirty="0"/>
              <a:t> sites, </a:t>
            </a:r>
            <a:r>
              <a:rPr lang="fr-FR" dirty="0" err="1"/>
              <a:t>resulting</a:t>
            </a:r>
            <a:r>
              <a:rPr lang="fr-FR" dirty="0"/>
              <a:t> in more </a:t>
            </a:r>
            <a:r>
              <a:rPr lang="fr-FR" dirty="0" err="1"/>
              <a:t>powerful</a:t>
            </a:r>
            <a:r>
              <a:rPr lang="fr-FR" dirty="0"/>
              <a:t> </a:t>
            </a:r>
            <a:r>
              <a:rPr lang="fr-FR" dirty="0" err="1"/>
              <a:t>compartmentalized</a:t>
            </a:r>
            <a:r>
              <a:rPr lang="fr-FR" dirty="0"/>
              <a:t> immunosuppression. The </a:t>
            </a:r>
            <a:r>
              <a:rPr lang="fr-FR" dirty="0" err="1"/>
              <a:t>antigen</a:t>
            </a:r>
            <a:r>
              <a:rPr lang="fr-FR" dirty="0"/>
              <a:t> </a:t>
            </a:r>
            <a:r>
              <a:rPr lang="fr-FR" dirty="0" err="1"/>
              <a:t>specificity</a:t>
            </a:r>
            <a:r>
              <a:rPr lang="fr-FR" dirty="0"/>
              <a:t> of </a:t>
            </a:r>
            <a:r>
              <a:rPr lang="fr-FR" dirty="0" err="1"/>
              <a:t>Tregs</a:t>
            </a:r>
            <a:r>
              <a:rPr lang="fr-FR" dirty="0"/>
              <a:t> can </a:t>
            </a:r>
            <a:r>
              <a:rPr lang="fr-FR" dirty="0" err="1"/>
              <a:t>be</a:t>
            </a:r>
            <a:r>
              <a:rPr lang="fr-FR" dirty="0"/>
              <a:t> </a:t>
            </a:r>
            <a:r>
              <a:rPr lang="fr-FR" dirty="0" err="1"/>
              <a:t>artificially</a:t>
            </a:r>
            <a:r>
              <a:rPr lang="fr-FR" dirty="0"/>
              <a:t> </a:t>
            </a:r>
            <a:r>
              <a:rPr lang="fr-FR" dirty="0" err="1"/>
              <a:t>modified</a:t>
            </a:r>
            <a:r>
              <a:rPr lang="fr-FR" dirty="0"/>
              <a:t> </a:t>
            </a:r>
            <a:r>
              <a:rPr lang="fr-FR" dirty="0" err="1"/>
              <a:t>using</a:t>
            </a:r>
            <a:r>
              <a:rPr lang="fr-FR" dirty="0"/>
              <a:t> the </a:t>
            </a:r>
            <a:r>
              <a:rPr lang="fr-FR" dirty="0" err="1"/>
              <a:t>synthetic</a:t>
            </a:r>
            <a:r>
              <a:rPr lang="fr-FR" dirty="0"/>
              <a:t> </a:t>
            </a:r>
            <a:r>
              <a:rPr lang="fr-FR" dirty="0" err="1"/>
              <a:t>chimeric</a:t>
            </a:r>
            <a:r>
              <a:rPr lang="fr-FR" dirty="0"/>
              <a:t> </a:t>
            </a:r>
            <a:r>
              <a:rPr lang="fr-FR" dirty="0" err="1"/>
              <a:t>antigen</a:t>
            </a:r>
            <a:r>
              <a:rPr lang="fr-FR" dirty="0"/>
              <a:t> </a:t>
            </a:r>
            <a:r>
              <a:rPr lang="fr-FR" dirty="0" err="1"/>
              <a:t>receptors</a:t>
            </a:r>
            <a:r>
              <a:rPr lang="fr-FR" dirty="0"/>
              <a:t> (</a:t>
            </a:r>
            <a:r>
              <a:rPr lang="fr-FR" dirty="0" err="1"/>
              <a:t>CARs</a:t>
            </a:r>
            <a:r>
              <a:rPr lang="fr-FR" dirty="0"/>
              <a:t>) </a:t>
            </a:r>
            <a:r>
              <a:rPr lang="fr-FR" dirty="0" err="1"/>
              <a:t>technology</a:t>
            </a:r>
            <a:r>
              <a:rPr lang="fr-FR" dirty="0"/>
              <a:t>. </a:t>
            </a:r>
            <a:r>
              <a:rPr lang="fr-FR" dirty="0" err="1"/>
              <a:t>We</a:t>
            </a:r>
            <a:r>
              <a:rPr lang="fr-FR" dirty="0"/>
              <a:t> </a:t>
            </a:r>
            <a:r>
              <a:rPr lang="fr-FR" dirty="0" err="1"/>
              <a:t>hypothesized</a:t>
            </a:r>
            <a:r>
              <a:rPr lang="fr-FR" dirty="0"/>
              <a:t> </a:t>
            </a:r>
            <a:r>
              <a:rPr lang="fr-FR" dirty="0" err="1"/>
              <a:t>that</a:t>
            </a:r>
            <a:r>
              <a:rPr lang="fr-FR" dirty="0"/>
              <a:t> by engineering </a:t>
            </a:r>
            <a:r>
              <a:rPr lang="fr-FR" dirty="0" err="1"/>
              <a:t>Tregs</a:t>
            </a:r>
            <a:r>
              <a:rPr lang="fr-FR" dirty="0"/>
              <a:t> to express a CAR </a:t>
            </a:r>
            <a:r>
              <a:rPr lang="fr-FR" dirty="0" err="1"/>
              <a:t>recognizing</a:t>
            </a:r>
            <a:r>
              <a:rPr lang="fr-FR" dirty="0"/>
              <a:t> a </a:t>
            </a:r>
            <a:r>
              <a:rPr lang="fr-FR" dirty="0" err="1"/>
              <a:t>hepatocyte-specific</a:t>
            </a:r>
            <a:r>
              <a:rPr lang="fr-FR" dirty="0"/>
              <a:t> </a:t>
            </a:r>
            <a:r>
              <a:rPr lang="fr-FR" dirty="0" err="1"/>
              <a:t>antigen</a:t>
            </a:r>
            <a:r>
              <a:rPr lang="fr-FR" dirty="0"/>
              <a:t>, </a:t>
            </a:r>
            <a:r>
              <a:rPr lang="fr-FR" dirty="0" err="1"/>
              <a:t>we</a:t>
            </a:r>
            <a:r>
              <a:rPr lang="fr-FR" dirty="0"/>
              <a:t> </a:t>
            </a:r>
            <a:r>
              <a:rPr lang="fr-FR" dirty="0" err="1"/>
              <a:t>would</a:t>
            </a:r>
            <a:r>
              <a:rPr lang="fr-FR" dirty="0"/>
              <a:t> </a:t>
            </a:r>
            <a:r>
              <a:rPr lang="fr-FR" dirty="0" err="1"/>
              <a:t>promote</a:t>
            </a:r>
            <a:r>
              <a:rPr lang="fr-FR" dirty="0"/>
              <a:t> </a:t>
            </a:r>
            <a:r>
              <a:rPr lang="fr-FR" dirty="0" err="1"/>
              <a:t>their</a:t>
            </a:r>
            <a:r>
              <a:rPr lang="fr-FR" dirty="0"/>
              <a:t> </a:t>
            </a:r>
            <a:r>
              <a:rPr lang="fr-FR" dirty="0" err="1"/>
              <a:t>selective</a:t>
            </a:r>
            <a:r>
              <a:rPr lang="fr-FR" dirty="0"/>
              <a:t> migration to the </a:t>
            </a:r>
            <a:r>
              <a:rPr lang="fr-FR" dirty="0" err="1"/>
              <a:t>liver</a:t>
            </a:r>
            <a:r>
              <a:rPr lang="fr-FR" dirty="0"/>
              <a:t>. </a:t>
            </a:r>
          </a:p>
          <a:p>
            <a:r>
              <a:rPr lang="fr-FR" b="1" dirty="0"/>
              <a:t>Methods</a:t>
            </a:r>
            <a:r>
              <a:rPr lang="fr-FR" dirty="0"/>
              <a:t>: </a:t>
            </a:r>
            <a:r>
              <a:rPr lang="fr-FR" dirty="0" err="1"/>
              <a:t>We</a:t>
            </a:r>
            <a:r>
              <a:rPr lang="fr-FR" dirty="0"/>
              <a:t> </a:t>
            </a:r>
            <a:r>
              <a:rPr lang="fr-FR" dirty="0" err="1"/>
              <a:t>designed</a:t>
            </a:r>
            <a:r>
              <a:rPr lang="fr-FR" dirty="0"/>
              <a:t> and </a:t>
            </a:r>
            <a:r>
              <a:rPr lang="fr-FR" dirty="0" err="1"/>
              <a:t>synthesized</a:t>
            </a:r>
            <a:r>
              <a:rPr lang="fr-FR" dirty="0"/>
              <a:t> </a:t>
            </a:r>
            <a:r>
              <a:rPr lang="fr-FR" dirty="0" err="1"/>
              <a:t>several</a:t>
            </a:r>
            <a:r>
              <a:rPr lang="fr-FR" dirty="0"/>
              <a:t> second-</a:t>
            </a:r>
            <a:r>
              <a:rPr lang="fr-FR" dirty="0" err="1"/>
              <a:t>generation</a:t>
            </a:r>
            <a:r>
              <a:rPr lang="fr-FR" dirty="0"/>
              <a:t> CAR </a:t>
            </a:r>
            <a:r>
              <a:rPr lang="fr-FR" dirty="0" err="1"/>
              <a:t>constructs</a:t>
            </a:r>
            <a:r>
              <a:rPr lang="fr-FR" dirty="0"/>
              <a:t> </a:t>
            </a:r>
            <a:r>
              <a:rPr lang="fr-FR" dirty="0" err="1"/>
              <a:t>incorporating</a:t>
            </a:r>
            <a:r>
              <a:rPr lang="fr-FR" dirty="0"/>
              <a:t> single-</a:t>
            </a:r>
            <a:r>
              <a:rPr lang="fr-FR" dirty="0" err="1"/>
              <a:t>chain</a:t>
            </a:r>
            <a:r>
              <a:rPr lang="fr-FR" dirty="0"/>
              <a:t> </a:t>
            </a:r>
            <a:r>
              <a:rPr lang="fr-FR" dirty="0" err="1"/>
              <a:t>antibody</a:t>
            </a:r>
            <a:r>
              <a:rPr lang="fr-FR" dirty="0"/>
              <a:t> fragments </a:t>
            </a:r>
            <a:r>
              <a:rPr lang="fr-FR" dirty="0" err="1"/>
              <a:t>recognizing</a:t>
            </a:r>
            <a:r>
              <a:rPr lang="fr-FR" dirty="0"/>
              <a:t> </a:t>
            </a:r>
            <a:r>
              <a:rPr lang="fr-FR" dirty="0" err="1"/>
              <a:t>asialoglycoprotein</a:t>
            </a:r>
            <a:r>
              <a:rPr lang="fr-FR" dirty="0"/>
              <a:t> </a:t>
            </a:r>
            <a:r>
              <a:rPr lang="fr-FR" dirty="0" err="1"/>
              <a:t>receptor</a:t>
            </a:r>
            <a:r>
              <a:rPr lang="fr-FR" dirty="0"/>
              <a:t> 1 (ASGPR) and </a:t>
            </a:r>
            <a:r>
              <a:rPr lang="fr-FR" dirty="0" err="1"/>
              <a:t>different</a:t>
            </a:r>
            <a:r>
              <a:rPr lang="fr-FR" dirty="0"/>
              <a:t> </a:t>
            </a:r>
            <a:r>
              <a:rPr lang="fr-FR" dirty="0" err="1"/>
              <a:t>transmembrane</a:t>
            </a:r>
            <a:r>
              <a:rPr lang="fr-FR" dirty="0"/>
              <a:t> and </a:t>
            </a:r>
            <a:r>
              <a:rPr lang="fr-FR" dirty="0" err="1"/>
              <a:t>hinge</a:t>
            </a:r>
            <a:r>
              <a:rPr lang="fr-FR" dirty="0"/>
              <a:t> </a:t>
            </a:r>
            <a:r>
              <a:rPr lang="fr-FR" dirty="0" err="1"/>
              <a:t>domains</a:t>
            </a:r>
            <a:r>
              <a:rPr lang="fr-FR" dirty="0"/>
              <a:t>. Initial screening for </a:t>
            </a:r>
            <a:r>
              <a:rPr lang="fr-FR" dirty="0" err="1"/>
              <a:t>specificity</a:t>
            </a:r>
            <a:r>
              <a:rPr lang="fr-FR" dirty="0"/>
              <a:t> and </a:t>
            </a:r>
            <a:r>
              <a:rPr lang="fr-FR" dirty="0" err="1"/>
              <a:t>functionality</a:t>
            </a:r>
            <a:r>
              <a:rPr lang="fr-FR" dirty="0"/>
              <a:t> </a:t>
            </a:r>
            <a:r>
              <a:rPr lang="fr-FR" dirty="0" err="1"/>
              <a:t>was</a:t>
            </a:r>
            <a:r>
              <a:rPr lang="fr-FR" dirty="0"/>
              <a:t> </a:t>
            </a:r>
            <a:r>
              <a:rPr lang="fr-FR" dirty="0" err="1"/>
              <a:t>performed</a:t>
            </a:r>
            <a:r>
              <a:rPr lang="fr-FR" dirty="0"/>
              <a:t> </a:t>
            </a:r>
            <a:r>
              <a:rPr lang="fr-FR" dirty="0" err="1"/>
              <a:t>using</a:t>
            </a:r>
            <a:r>
              <a:rPr lang="fr-FR" dirty="0"/>
              <a:t> a </a:t>
            </a:r>
            <a:r>
              <a:rPr lang="fr-FR" dirty="0" err="1"/>
              <a:t>Jurkat</a:t>
            </a:r>
            <a:r>
              <a:rPr lang="fr-FR" dirty="0"/>
              <a:t> NFAT-reporter </a:t>
            </a:r>
            <a:r>
              <a:rPr lang="fr-FR" dirty="0" err="1"/>
              <a:t>cell</a:t>
            </a:r>
            <a:r>
              <a:rPr lang="fr-FR" dirty="0"/>
              <a:t> line </a:t>
            </a:r>
            <a:r>
              <a:rPr lang="fr-FR" dirty="0" err="1"/>
              <a:t>stimulated</a:t>
            </a:r>
            <a:r>
              <a:rPr lang="fr-FR" dirty="0"/>
              <a:t> </a:t>
            </a:r>
            <a:r>
              <a:rPr lang="fr-FR" dirty="0" err="1"/>
              <a:t>with</a:t>
            </a:r>
            <a:r>
              <a:rPr lang="fr-FR" dirty="0"/>
              <a:t> recombinant </a:t>
            </a:r>
            <a:r>
              <a:rPr lang="fr-FR" dirty="0" err="1"/>
              <a:t>proteins</a:t>
            </a:r>
            <a:r>
              <a:rPr lang="fr-FR" dirty="0"/>
              <a:t> and/or ASGPR-</a:t>
            </a:r>
            <a:r>
              <a:rPr lang="fr-FR" dirty="0" err="1"/>
              <a:t>expressing</a:t>
            </a:r>
            <a:r>
              <a:rPr lang="fr-FR" dirty="0"/>
              <a:t> </a:t>
            </a:r>
            <a:r>
              <a:rPr lang="fr-FR" dirty="0" err="1"/>
              <a:t>cells</a:t>
            </a:r>
            <a:r>
              <a:rPr lang="fr-FR" dirty="0"/>
              <a:t>. Human CD4+CD25+CD127– </a:t>
            </a:r>
            <a:r>
              <a:rPr lang="fr-FR" dirty="0" err="1"/>
              <a:t>Tregs</a:t>
            </a:r>
            <a:r>
              <a:rPr lang="fr-FR" dirty="0"/>
              <a:t> </a:t>
            </a:r>
            <a:r>
              <a:rPr lang="fr-FR" dirty="0" err="1"/>
              <a:t>were</a:t>
            </a:r>
            <a:r>
              <a:rPr lang="fr-FR" dirty="0"/>
              <a:t> </a:t>
            </a:r>
            <a:r>
              <a:rPr lang="fr-FR" dirty="0" err="1"/>
              <a:t>then</a:t>
            </a:r>
            <a:r>
              <a:rPr lang="fr-FR" dirty="0"/>
              <a:t> </a:t>
            </a:r>
            <a:r>
              <a:rPr lang="fr-FR" dirty="0" err="1"/>
              <a:t>transduced</a:t>
            </a:r>
            <a:r>
              <a:rPr lang="fr-FR" dirty="0"/>
              <a:t>, </a:t>
            </a:r>
            <a:r>
              <a:rPr lang="fr-FR" dirty="0" err="1"/>
              <a:t>using</a:t>
            </a:r>
            <a:r>
              <a:rPr lang="fr-FR" dirty="0"/>
              <a:t> </a:t>
            </a:r>
            <a:r>
              <a:rPr lang="fr-FR" dirty="0" err="1"/>
              <a:t>lentiviral</a:t>
            </a:r>
            <a:r>
              <a:rPr lang="fr-FR" dirty="0"/>
              <a:t> </a:t>
            </a:r>
            <a:r>
              <a:rPr lang="fr-FR" dirty="0" err="1"/>
              <a:t>vectors</a:t>
            </a:r>
            <a:r>
              <a:rPr lang="fr-FR" dirty="0"/>
              <a:t>, and </a:t>
            </a:r>
            <a:r>
              <a:rPr lang="fr-FR" dirty="0" err="1"/>
              <a:t>their</a:t>
            </a:r>
            <a:r>
              <a:rPr lang="fr-FR" dirty="0"/>
              <a:t> </a:t>
            </a:r>
            <a:r>
              <a:rPr lang="fr-FR" dirty="0" err="1"/>
              <a:t>specificity</a:t>
            </a:r>
            <a:r>
              <a:rPr lang="fr-FR" dirty="0"/>
              <a:t> and </a:t>
            </a:r>
            <a:r>
              <a:rPr lang="fr-FR" dirty="0" err="1"/>
              <a:t>functionality</a:t>
            </a:r>
            <a:r>
              <a:rPr lang="fr-FR" dirty="0"/>
              <a:t> </a:t>
            </a:r>
            <a:r>
              <a:rPr lang="fr-FR" dirty="0" err="1"/>
              <a:t>was</a:t>
            </a:r>
            <a:r>
              <a:rPr lang="fr-FR" dirty="0"/>
              <a:t> </a:t>
            </a:r>
            <a:r>
              <a:rPr lang="fr-FR" dirty="0" err="1"/>
              <a:t>assessed</a:t>
            </a:r>
            <a:r>
              <a:rPr lang="fr-FR" dirty="0"/>
              <a:t> </a:t>
            </a:r>
            <a:r>
              <a:rPr lang="fr-FR" dirty="0" err="1"/>
              <a:t>through</a:t>
            </a:r>
            <a:r>
              <a:rPr lang="fr-FR" dirty="0"/>
              <a:t> activation, </a:t>
            </a:r>
            <a:r>
              <a:rPr lang="fr-FR" dirty="0" err="1"/>
              <a:t>proliferation</a:t>
            </a:r>
            <a:r>
              <a:rPr lang="fr-FR" dirty="0"/>
              <a:t>, and suppression in vitro </a:t>
            </a:r>
            <a:r>
              <a:rPr lang="fr-FR" dirty="0" err="1"/>
              <a:t>assays</a:t>
            </a:r>
            <a:r>
              <a:rPr lang="fr-FR" dirty="0"/>
              <a:t>. The tissue homing and </a:t>
            </a:r>
            <a:r>
              <a:rPr lang="fr-FR" dirty="0" err="1"/>
              <a:t>persistence</a:t>
            </a:r>
            <a:r>
              <a:rPr lang="fr-FR" dirty="0"/>
              <a:t> of </a:t>
            </a:r>
            <a:r>
              <a:rPr lang="fr-FR" dirty="0" err="1"/>
              <a:t>liver-specific</a:t>
            </a:r>
            <a:r>
              <a:rPr lang="fr-FR" dirty="0"/>
              <a:t> CAR-</a:t>
            </a:r>
            <a:r>
              <a:rPr lang="fr-FR" dirty="0" err="1"/>
              <a:t>Tregs</a:t>
            </a:r>
            <a:r>
              <a:rPr lang="fr-FR" dirty="0"/>
              <a:t> </a:t>
            </a:r>
            <a:r>
              <a:rPr lang="fr-FR" dirty="0" err="1"/>
              <a:t>were</a:t>
            </a:r>
            <a:r>
              <a:rPr lang="fr-FR" dirty="0"/>
              <a:t> </a:t>
            </a:r>
            <a:r>
              <a:rPr lang="fr-FR" dirty="0" err="1"/>
              <a:t>evaluated</a:t>
            </a:r>
            <a:r>
              <a:rPr lang="fr-FR" dirty="0"/>
              <a:t> in vivo in </a:t>
            </a:r>
            <a:r>
              <a:rPr lang="fr-FR" dirty="0" err="1"/>
              <a:t>immunocompromised</a:t>
            </a:r>
            <a:r>
              <a:rPr lang="fr-FR" dirty="0"/>
              <a:t> NSG </a:t>
            </a:r>
            <a:r>
              <a:rPr lang="fr-FR" dirty="0" err="1"/>
              <a:t>mice</a:t>
            </a:r>
            <a:r>
              <a:rPr lang="fr-FR" dirty="0"/>
              <a:t> </a:t>
            </a:r>
            <a:r>
              <a:rPr lang="fr-FR" dirty="0" err="1"/>
              <a:t>under</a:t>
            </a:r>
            <a:r>
              <a:rPr lang="fr-FR" dirty="0"/>
              <a:t> </a:t>
            </a:r>
            <a:r>
              <a:rPr lang="fr-FR" dirty="0" err="1"/>
              <a:t>homeostatic</a:t>
            </a:r>
            <a:r>
              <a:rPr lang="fr-FR" dirty="0"/>
              <a:t> conditions. </a:t>
            </a:r>
          </a:p>
          <a:p>
            <a:r>
              <a:rPr lang="fr-FR" b="1" dirty="0" err="1"/>
              <a:t>Results</a:t>
            </a:r>
            <a:r>
              <a:rPr lang="fr-FR" dirty="0"/>
              <a:t>: </a:t>
            </a:r>
            <a:r>
              <a:rPr lang="fr-FR" dirty="0" err="1"/>
              <a:t>CARs</a:t>
            </a:r>
            <a:r>
              <a:rPr lang="fr-FR" dirty="0"/>
              <a:t> </a:t>
            </a:r>
            <a:r>
              <a:rPr lang="fr-FR" dirty="0" err="1"/>
              <a:t>were</a:t>
            </a:r>
            <a:r>
              <a:rPr lang="fr-FR" dirty="0"/>
              <a:t> </a:t>
            </a:r>
            <a:r>
              <a:rPr lang="fr-FR" dirty="0" err="1"/>
              <a:t>selected</a:t>
            </a:r>
            <a:r>
              <a:rPr lang="fr-FR" dirty="0"/>
              <a:t> </a:t>
            </a:r>
            <a:r>
              <a:rPr lang="fr-FR" dirty="0" err="1"/>
              <a:t>based</a:t>
            </a:r>
            <a:r>
              <a:rPr lang="fr-FR" dirty="0"/>
              <a:t> on </a:t>
            </a:r>
            <a:r>
              <a:rPr lang="fr-FR" dirty="0" err="1"/>
              <a:t>their</a:t>
            </a:r>
            <a:r>
              <a:rPr lang="fr-FR" dirty="0"/>
              <a:t> </a:t>
            </a:r>
            <a:r>
              <a:rPr lang="fr-FR" dirty="0" err="1"/>
              <a:t>specificity</a:t>
            </a:r>
            <a:r>
              <a:rPr lang="fr-FR" dirty="0"/>
              <a:t> for ASGPR and activation profile </a:t>
            </a:r>
            <a:r>
              <a:rPr lang="fr-FR" dirty="0" err="1"/>
              <a:t>following</a:t>
            </a:r>
            <a:r>
              <a:rPr lang="fr-FR" dirty="0"/>
              <a:t> </a:t>
            </a:r>
            <a:r>
              <a:rPr lang="fr-FR" dirty="0" err="1"/>
              <a:t>antigen</a:t>
            </a:r>
            <a:r>
              <a:rPr lang="fr-FR" dirty="0"/>
              <a:t> recognition. As </a:t>
            </a:r>
            <a:r>
              <a:rPr lang="fr-FR" dirty="0" err="1"/>
              <a:t>compared</a:t>
            </a:r>
            <a:r>
              <a:rPr lang="fr-FR" dirty="0"/>
              <a:t> to </a:t>
            </a:r>
            <a:r>
              <a:rPr lang="fr-FR" dirty="0" err="1"/>
              <a:t>untransduced</a:t>
            </a:r>
            <a:r>
              <a:rPr lang="fr-FR" dirty="0"/>
              <a:t> polyclonal </a:t>
            </a:r>
            <a:r>
              <a:rPr lang="fr-FR" dirty="0" err="1"/>
              <a:t>Tregs</a:t>
            </a:r>
            <a:r>
              <a:rPr lang="fr-FR" dirty="0"/>
              <a:t>, ASGPR-</a:t>
            </a:r>
            <a:r>
              <a:rPr lang="fr-FR" dirty="0" err="1"/>
              <a:t>specific</a:t>
            </a:r>
            <a:r>
              <a:rPr lang="fr-FR" dirty="0"/>
              <a:t> CAR-</a:t>
            </a:r>
            <a:r>
              <a:rPr lang="fr-FR" dirty="0" err="1"/>
              <a:t>Tregs</a:t>
            </a:r>
            <a:r>
              <a:rPr lang="fr-FR" dirty="0"/>
              <a:t> </a:t>
            </a:r>
            <a:r>
              <a:rPr lang="fr-FR" dirty="0" err="1"/>
              <a:t>exhibited</a:t>
            </a:r>
            <a:r>
              <a:rPr lang="fr-FR" dirty="0"/>
              <a:t> </a:t>
            </a:r>
            <a:r>
              <a:rPr lang="fr-FR" dirty="0" err="1"/>
              <a:t>enhanced</a:t>
            </a:r>
            <a:r>
              <a:rPr lang="fr-FR" dirty="0"/>
              <a:t> activation, </a:t>
            </a:r>
            <a:r>
              <a:rPr lang="fr-FR" dirty="0" err="1"/>
              <a:t>proliferation</a:t>
            </a:r>
            <a:r>
              <a:rPr lang="fr-FR" dirty="0"/>
              <a:t> and suppressive </a:t>
            </a:r>
            <a:r>
              <a:rPr lang="fr-FR" dirty="0" err="1"/>
              <a:t>function</a:t>
            </a:r>
            <a:r>
              <a:rPr lang="fr-FR" dirty="0"/>
              <a:t> in vitro. Following infusion </a:t>
            </a:r>
            <a:r>
              <a:rPr lang="fr-FR" dirty="0" err="1"/>
              <a:t>into</a:t>
            </a:r>
            <a:r>
              <a:rPr lang="fr-FR" dirty="0"/>
              <a:t> NSG </a:t>
            </a:r>
            <a:r>
              <a:rPr lang="fr-FR" dirty="0" err="1"/>
              <a:t>mice</a:t>
            </a:r>
            <a:r>
              <a:rPr lang="fr-FR" dirty="0"/>
              <a:t>, CAR-</a:t>
            </a:r>
            <a:r>
              <a:rPr lang="fr-FR" dirty="0" err="1"/>
              <a:t>Tregs</a:t>
            </a:r>
            <a:r>
              <a:rPr lang="fr-FR" dirty="0"/>
              <a:t> </a:t>
            </a:r>
            <a:r>
              <a:rPr lang="fr-FR" dirty="0" err="1"/>
              <a:t>preferentially</a:t>
            </a:r>
            <a:r>
              <a:rPr lang="fr-FR" dirty="0"/>
              <a:t> </a:t>
            </a:r>
            <a:r>
              <a:rPr lang="fr-FR" dirty="0" err="1"/>
              <a:t>homed</a:t>
            </a:r>
            <a:r>
              <a:rPr lang="fr-FR" dirty="0"/>
              <a:t> and </a:t>
            </a:r>
            <a:r>
              <a:rPr lang="fr-FR" dirty="0" err="1"/>
              <a:t>persisted</a:t>
            </a:r>
            <a:r>
              <a:rPr lang="fr-FR" dirty="0"/>
              <a:t> in the </a:t>
            </a:r>
            <a:r>
              <a:rPr lang="fr-FR" dirty="0" err="1"/>
              <a:t>liver</a:t>
            </a:r>
            <a:r>
              <a:rPr lang="fr-FR" dirty="0"/>
              <a:t>. </a:t>
            </a:r>
            <a:r>
              <a:rPr lang="fr-FR" b="1" dirty="0"/>
              <a:t>Conclusions</a:t>
            </a:r>
            <a:r>
              <a:rPr lang="fr-FR" dirty="0"/>
              <a:t>: </a:t>
            </a:r>
            <a:r>
              <a:rPr lang="fr-FR" dirty="0" err="1"/>
              <a:t>Organ-specific</a:t>
            </a:r>
            <a:r>
              <a:rPr lang="fr-FR" dirty="0"/>
              <a:t> CAR </a:t>
            </a:r>
            <a:r>
              <a:rPr lang="fr-FR" dirty="0" err="1"/>
              <a:t>targeting</a:t>
            </a:r>
            <a:r>
              <a:rPr lang="fr-FR" dirty="0"/>
              <a:t> </a:t>
            </a:r>
            <a:r>
              <a:rPr lang="fr-FR" dirty="0" err="1"/>
              <a:t>is</a:t>
            </a:r>
            <a:r>
              <a:rPr lang="fr-FR" dirty="0"/>
              <a:t> a </a:t>
            </a:r>
            <a:r>
              <a:rPr lang="fr-FR" dirty="0" err="1"/>
              <a:t>promising</a:t>
            </a:r>
            <a:r>
              <a:rPr lang="fr-FR" dirty="0"/>
              <a:t> </a:t>
            </a:r>
            <a:r>
              <a:rPr lang="fr-FR" dirty="0" err="1"/>
              <a:t>strategy</a:t>
            </a:r>
            <a:r>
              <a:rPr lang="fr-FR" dirty="0"/>
              <a:t> to </a:t>
            </a:r>
            <a:r>
              <a:rPr lang="fr-FR" dirty="0" err="1"/>
              <a:t>improve</a:t>
            </a:r>
            <a:r>
              <a:rPr lang="fr-FR" dirty="0"/>
              <a:t> </a:t>
            </a:r>
            <a:r>
              <a:rPr lang="fr-FR" dirty="0" err="1"/>
              <a:t>outcomes</a:t>
            </a:r>
            <a:r>
              <a:rPr lang="fr-FR" dirty="0"/>
              <a:t> in transplantation and </a:t>
            </a:r>
            <a:r>
              <a:rPr lang="fr-FR" dirty="0" err="1"/>
              <a:t>inflammatory</a:t>
            </a:r>
            <a:r>
              <a:rPr lang="fr-FR" dirty="0"/>
              <a:t> </a:t>
            </a:r>
            <a:r>
              <a:rPr lang="fr-FR" dirty="0" err="1"/>
              <a:t>liver</a:t>
            </a:r>
            <a:r>
              <a:rPr lang="fr-FR" dirty="0"/>
              <a:t> </a:t>
            </a:r>
            <a:r>
              <a:rPr lang="fr-FR" dirty="0" err="1"/>
              <a:t>diseases</a:t>
            </a:r>
            <a:r>
              <a:rPr lang="fr-FR" dirty="0"/>
              <a:t> by </a:t>
            </a:r>
            <a:r>
              <a:rPr lang="fr-FR" dirty="0" err="1"/>
              <a:t>enhancing</a:t>
            </a:r>
            <a:r>
              <a:rPr lang="fr-FR" dirty="0"/>
              <a:t> </a:t>
            </a:r>
            <a:r>
              <a:rPr lang="fr-FR" dirty="0" err="1"/>
              <a:t>Treg</a:t>
            </a:r>
            <a:r>
              <a:rPr lang="fr-FR" dirty="0"/>
              <a:t> </a:t>
            </a:r>
            <a:r>
              <a:rPr lang="fr-FR" dirty="0" err="1"/>
              <a:t>recruitment</a:t>
            </a:r>
            <a:r>
              <a:rPr lang="fr-FR" dirty="0"/>
              <a:t> to the </a:t>
            </a:r>
            <a:r>
              <a:rPr lang="fr-FR" dirty="0" err="1"/>
              <a:t>target</a:t>
            </a:r>
            <a:r>
              <a:rPr lang="fr-FR" dirty="0"/>
              <a:t> </a:t>
            </a:r>
            <a:r>
              <a:rPr lang="fr-FR" dirty="0" err="1"/>
              <a:t>organ</a:t>
            </a:r>
            <a:r>
              <a:rPr lang="fr-FR" dirty="0"/>
              <a:t>. </a:t>
            </a:r>
          </a:p>
          <a:p>
            <a:endParaRPr lang="fr-FR" dirty="0"/>
          </a:p>
        </p:txBody>
      </p:sp>
      <p:sp>
        <p:nvSpPr>
          <p:cNvPr id="4" name="Espace réservé du numéro de diapositive 3">
            <a:extLst>
              <a:ext uri="{FF2B5EF4-FFF2-40B4-BE49-F238E27FC236}">
                <a16:creationId xmlns:a16="http://schemas.microsoft.com/office/drawing/2014/main" id="{9F467B7C-A5BC-FD85-4EC3-C48BE8ADF9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633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11726-505A-ABF2-9F30-ABA5BFC2E6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02E1F1-027C-9409-E95D-ED03F408EDC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8C2719-32C8-AE85-2422-BF29333E37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CLAD, </a:t>
            </a:r>
            <a:r>
              <a:rPr lang="fr-FR" sz="1200" b="0" i="1" dirty="0" err="1">
                <a:latin typeface="+mn-lt"/>
                <a:cs typeface="Arial" panose="020B0604020202020204" pitchFamily="34" charset="0"/>
              </a:rPr>
              <a:t>Chronic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lung</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rejection; BOS, </a:t>
            </a:r>
            <a:r>
              <a:rPr lang="fr-FR" b="0" i="1" dirty="0" err="1">
                <a:latin typeface="+mn-lt"/>
              </a:rPr>
              <a:t>Bronchiolitis</a:t>
            </a:r>
            <a:r>
              <a:rPr lang="fr-FR" b="0" i="1" dirty="0">
                <a:latin typeface="+mn-lt"/>
              </a:rPr>
              <a:t> </a:t>
            </a:r>
            <a:r>
              <a:rPr lang="fr-FR" b="0" i="1" dirty="0" err="1">
                <a:latin typeface="+mn-lt"/>
              </a:rPr>
              <a:t>obliterans</a:t>
            </a:r>
            <a:r>
              <a:rPr lang="fr-FR" b="0" i="1" dirty="0">
                <a:latin typeface="+mn-lt"/>
              </a:rPr>
              <a:t> syndrome; RAS, Restrictive </a:t>
            </a:r>
            <a:r>
              <a:rPr lang="fr-FR" b="0" i="1" dirty="0" err="1">
                <a:latin typeface="+mn-lt"/>
              </a:rPr>
              <a:t>allograft</a:t>
            </a:r>
            <a:r>
              <a:rPr lang="fr-FR" b="0" i="1" dirty="0">
                <a:latin typeface="+mn-lt"/>
              </a:rPr>
              <a:t> syndrome.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951 </a:t>
            </a:r>
          </a:p>
          <a:p>
            <a:r>
              <a:rPr lang="fr-FR" b="1" dirty="0"/>
              <a:t>SPATIAL INSIGHTS INTO CLAD REVEAL DIFFERENTIAL MODULATION OF IMMUNE CHECKPOINTS IN OBSTRUCTIVE VS RESTRICTIVE PHENOTYPE</a:t>
            </a:r>
          </a:p>
          <a:p>
            <a:endParaRPr lang="fr-FR" dirty="0"/>
          </a:p>
          <a:p>
            <a:r>
              <a:rPr lang="fr-FR" b="1" dirty="0"/>
              <a:t>Valentina Vaira</a:t>
            </a:r>
            <a:r>
              <a:rPr lang="fr-FR" b="1" baseline="30000" dirty="0"/>
              <a:t>1</a:t>
            </a:r>
            <a:r>
              <a:rPr lang="fr-FR" b="1" dirty="0"/>
              <a:t>, </a:t>
            </a:r>
            <a:r>
              <a:rPr lang="fr-FR" b="1" dirty="0" err="1"/>
              <a:t>Ilaria</a:t>
            </a:r>
            <a:r>
              <a:rPr lang="fr-FR" b="1" dirty="0"/>
              <a:t> Righi</a:t>
            </a:r>
            <a:r>
              <a:rPr lang="fr-FR" b="1" baseline="30000" dirty="0"/>
              <a:t>2</a:t>
            </a:r>
            <a:r>
              <a:rPr lang="fr-FR" b="1" dirty="0"/>
              <a:t>, Lorenzo Rosso</a:t>
            </a:r>
            <a:r>
              <a:rPr lang="fr-FR" b="1" baseline="30000" dirty="0"/>
              <a:t>3</a:t>
            </a:r>
            <a:r>
              <a:rPr lang="fr-FR" b="1" dirty="0"/>
              <a:t>, Nadia Mansour</a:t>
            </a:r>
            <a:r>
              <a:rPr lang="fr-FR" b="1" baseline="30000" dirty="0"/>
              <a:t>4</a:t>
            </a:r>
            <a:r>
              <a:rPr lang="fr-FR" b="1" dirty="0"/>
              <a:t>, Maria </a:t>
            </a:r>
            <a:r>
              <a:rPr lang="fr-FR" b="1" dirty="0" err="1"/>
              <a:t>Rosaria</a:t>
            </a:r>
            <a:r>
              <a:rPr lang="fr-FR" b="1" dirty="0"/>
              <a:t> De Filippo</a:t>
            </a:r>
            <a:r>
              <a:rPr lang="fr-FR" b="1" baseline="30000" dirty="0"/>
              <a:t>4</a:t>
            </a:r>
            <a:r>
              <a:rPr lang="fr-FR" b="1" dirty="0"/>
              <a:t>, Gianluca Lopez</a:t>
            </a:r>
            <a:r>
              <a:rPr lang="fr-FR" b="1" baseline="30000" dirty="0"/>
              <a:t>5</a:t>
            </a:r>
            <a:r>
              <a:rPr lang="fr-FR" b="1" dirty="0"/>
              <a:t>, Andrea Vingiani</a:t>
            </a:r>
            <a:r>
              <a:rPr lang="fr-FR" b="1" baseline="30000" dirty="0"/>
              <a:t>6</a:t>
            </a:r>
            <a:r>
              <a:rPr lang="fr-FR" b="1" dirty="0"/>
              <a:t>, </a:t>
            </a:r>
            <a:r>
              <a:rPr lang="fr-FR" b="1" dirty="0" err="1"/>
              <a:t>daniele</a:t>
            </a:r>
            <a:r>
              <a:rPr lang="fr-FR" b="1" dirty="0"/>
              <a:t> lorenzini</a:t>
            </a:r>
            <a:r>
              <a:rPr lang="fr-FR" b="1" baseline="30000" dirty="0"/>
              <a:t>6</a:t>
            </a:r>
            <a:r>
              <a:rPr lang="fr-FR" b="1" dirty="0"/>
              <a:t>, </a:t>
            </a:r>
            <a:r>
              <a:rPr lang="fr-FR" b="1" dirty="0" err="1"/>
              <a:t>giancarlo</a:t>
            </a:r>
            <a:r>
              <a:rPr lang="fr-FR" b="1" dirty="0"/>
              <a:t> pruneri</a:t>
            </a:r>
            <a:r>
              <a:rPr lang="fr-FR" b="1" baseline="30000" dirty="0"/>
              <a:t>6</a:t>
            </a:r>
            <a:r>
              <a:rPr lang="fr-FR" b="1" dirty="0"/>
              <a:t>, Silvia Brich</a:t>
            </a:r>
            <a:r>
              <a:rPr lang="fr-FR" b="1" baseline="30000" dirty="0"/>
              <a:t>7</a:t>
            </a:r>
            <a:r>
              <a:rPr lang="fr-FR" b="1" dirty="0"/>
              <a:t>, Alessandra Maria Storaci</a:t>
            </a:r>
            <a:r>
              <a:rPr lang="fr-FR" b="1" baseline="30000" dirty="0"/>
              <a:t>8</a:t>
            </a:r>
            <a:r>
              <a:rPr lang="fr-FR" b="1" dirty="0"/>
              <a:t>, Sara Franzi</a:t>
            </a:r>
            <a:r>
              <a:rPr lang="fr-FR" b="1" baseline="30000" dirty="0"/>
              <a:t>9</a:t>
            </a:r>
            <a:r>
              <a:rPr lang="fr-FR" b="1" dirty="0"/>
              <a:t>, Letizia Corinna Morlacchi</a:t>
            </a:r>
            <a:r>
              <a:rPr lang="fr-FR" b="1" baseline="30000" dirty="0"/>
              <a:t>10</a:t>
            </a:r>
            <a:r>
              <a:rPr lang="fr-FR" b="1" dirty="0"/>
              <a:t>, Valeria Rossetti</a:t>
            </a:r>
            <a:r>
              <a:rPr lang="fr-FR" b="1" baseline="30000" dirty="0"/>
              <a:t>11</a:t>
            </a:r>
            <a:r>
              <a:rPr lang="fr-FR" b="1" dirty="0"/>
              <a:t>, Francesco Blasi</a:t>
            </a:r>
            <a:r>
              <a:rPr lang="fr-FR" b="1" baseline="30000" dirty="0"/>
              <a:t>12</a:t>
            </a:r>
            <a:r>
              <a:rPr lang="fr-FR" b="1" dirty="0"/>
              <a:t>, Daria Trabattoni</a:t>
            </a:r>
            <a:r>
              <a:rPr lang="fr-FR" b="1" baseline="30000" dirty="0"/>
              <a:t>13</a:t>
            </a:r>
            <a:r>
              <a:rPr lang="fr-FR" b="1" dirty="0"/>
              <a:t>, Mario Nosotti</a:t>
            </a:r>
            <a:r>
              <a:rPr lang="fr-FR" b="1" baseline="30000" dirty="0"/>
              <a:t>14</a:t>
            </a:r>
            <a:r>
              <a:rPr lang="fr-FR" b="1" dirty="0"/>
              <a:t>, </a:t>
            </a:r>
            <a:r>
              <a:rPr lang="fr-FR" b="1" dirty="0" err="1"/>
              <a:t>Silvano</a:t>
            </a:r>
            <a:r>
              <a:rPr lang="fr-FR" b="1" dirty="0"/>
              <a:t> Bosari</a:t>
            </a:r>
            <a:r>
              <a:rPr lang="fr-FR" b="1" baseline="30000" dirty="0"/>
              <a:t>6</a:t>
            </a:r>
            <a:r>
              <a:rPr lang="fr-FR" b="1" dirty="0"/>
              <a:t>, Mario Clerici</a:t>
            </a:r>
            <a:r>
              <a:rPr lang="fr-FR" b="1" baseline="30000" dirty="0"/>
              <a:t>6</a:t>
            </a:r>
            <a:endParaRPr lang="fr-FR" b="1" dirty="0"/>
          </a:p>
          <a:p>
            <a:endParaRPr lang="fr-FR" dirty="0"/>
          </a:p>
          <a:p>
            <a:endParaRPr lang="fr-FR" dirty="0"/>
          </a:p>
          <a:p>
            <a:r>
              <a:rPr lang="fr-FR" i="1" baseline="30000" dirty="0"/>
              <a:t>1</a:t>
            </a:r>
            <a:r>
              <a:rPr lang="fr-FR" i="1" dirty="0"/>
              <a:t>University of Milan, </a:t>
            </a:r>
            <a:r>
              <a:rPr lang="fr-FR" i="1" dirty="0" err="1"/>
              <a:t>Department</a:t>
            </a:r>
            <a:r>
              <a:rPr lang="fr-FR" i="1" dirty="0"/>
              <a:t> of </a:t>
            </a:r>
            <a:r>
              <a:rPr lang="fr-FR" i="1" dirty="0" err="1"/>
              <a:t>Pathophysiology</a:t>
            </a:r>
            <a:r>
              <a:rPr lang="fr-FR" i="1" dirty="0"/>
              <a:t> and Transplantation; </a:t>
            </a:r>
            <a:r>
              <a:rPr lang="fr-FR" i="1" dirty="0" err="1"/>
              <a:t>Department</a:t>
            </a:r>
            <a:r>
              <a:rPr lang="fr-FR" i="1" dirty="0"/>
              <a:t> of </a:t>
            </a:r>
            <a:r>
              <a:rPr lang="fr-FR" i="1" dirty="0" err="1"/>
              <a:t>Pathophysiology</a:t>
            </a:r>
            <a:r>
              <a:rPr lang="fr-FR" i="1" dirty="0"/>
              <a:t> and Transplantation, </a:t>
            </a:r>
            <a:r>
              <a:rPr lang="fr-FR" i="1" baseline="30000" dirty="0"/>
              <a:t>2</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Fondazione</a:t>
            </a:r>
            <a:r>
              <a:rPr lang="fr-FR" i="1" dirty="0"/>
              <a:t> </a:t>
            </a:r>
            <a:r>
              <a:rPr lang="fr-FR" i="1" dirty="0" err="1"/>
              <a:t>Irccs</a:t>
            </a:r>
            <a:r>
              <a:rPr lang="fr-FR" i="1" dirty="0"/>
              <a:t> Ca' </a:t>
            </a:r>
            <a:r>
              <a:rPr lang="fr-FR" i="1" dirty="0" err="1"/>
              <a:t>Granda</a:t>
            </a:r>
            <a:r>
              <a:rPr lang="fr-FR" i="1" dirty="0"/>
              <a:t>; </a:t>
            </a:r>
            <a:r>
              <a:rPr lang="fr-FR" i="1" dirty="0" err="1"/>
              <a:t>Thoracic</a:t>
            </a:r>
            <a:r>
              <a:rPr lang="fr-FR" i="1" dirty="0"/>
              <a:t> </a:t>
            </a:r>
            <a:r>
              <a:rPr lang="fr-FR" i="1" dirty="0" err="1"/>
              <a:t>Surgery</a:t>
            </a:r>
            <a:r>
              <a:rPr lang="fr-FR" i="1" dirty="0"/>
              <a:t> and Lung Transplantation Unit, </a:t>
            </a:r>
            <a:r>
              <a:rPr lang="fr-FR" i="1" baseline="30000" dirty="0"/>
              <a:t>3</a:t>
            </a:r>
            <a:r>
              <a:rPr lang="fr-FR" i="1" dirty="0"/>
              <a:t>Fondazione </a:t>
            </a:r>
            <a:r>
              <a:rPr lang="fr-FR" i="1" dirty="0" err="1"/>
              <a:t>Irccs</a:t>
            </a:r>
            <a:r>
              <a:rPr lang="fr-FR" i="1" dirty="0"/>
              <a:t> Ca' </a:t>
            </a:r>
            <a:r>
              <a:rPr lang="fr-FR" i="1" dirty="0" err="1"/>
              <a:t>Granda</a:t>
            </a:r>
            <a:r>
              <a:rPr lang="fr-FR" i="1" dirty="0"/>
              <a:t> </a:t>
            </a:r>
            <a:r>
              <a:rPr lang="fr-FR" i="1" dirty="0" err="1"/>
              <a:t>Policlinico</a:t>
            </a:r>
            <a:r>
              <a:rPr lang="fr-FR" i="1" dirty="0"/>
              <a:t>; </a:t>
            </a:r>
            <a:r>
              <a:rPr lang="fr-FR" i="1" dirty="0" err="1"/>
              <a:t>Fondazione</a:t>
            </a:r>
            <a:r>
              <a:rPr lang="fr-FR" i="1" dirty="0"/>
              <a:t> </a:t>
            </a:r>
            <a:r>
              <a:rPr lang="fr-FR" i="1" dirty="0" err="1"/>
              <a:t>Irccs</a:t>
            </a:r>
            <a:r>
              <a:rPr lang="fr-FR" i="1" dirty="0"/>
              <a:t> Ca' </a:t>
            </a:r>
            <a:r>
              <a:rPr lang="fr-FR" i="1" dirty="0" err="1"/>
              <a:t>Granda</a:t>
            </a:r>
            <a:r>
              <a:rPr lang="fr-FR" i="1" dirty="0"/>
              <a:t>; </a:t>
            </a:r>
            <a:r>
              <a:rPr lang="fr-FR" i="1" dirty="0" err="1"/>
              <a:t>Thoracic</a:t>
            </a:r>
            <a:r>
              <a:rPr lang="fr-FR" i="1" dirty="0"/>
              <a:t> </a:t>
            </a:r>
            <a:r>
              <a:rPr lang="fr-FR" i="1" dirty="0" err="1"/>
              <a:t>Surgery</a:t>
            </a:r>
            <a:r>
              <a:rPr lang="fr-FR" i="1" dirty="0"/>
              <a:t> and Lung Transplantation, </a:t>
            </a:r>
            <a:r>
              <a:rPr lang="fr-FR" i="1" baseline="30000" dirty="0"/>
              <a:t>4</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Milan, </a:t>
            </a:r>
            <a:r>
              <a:rPr lang="fr-FR" i="1" dirty="0" err="1"/>
              <a:t>Italy</a:t>
            </a:r>
            <a:r>
              <a:rPr lang="fr-FR" i="1" dirty="0"/>
              <a:t>, </a:t>
            </a:r>
            <a:r>
              <a:rPr lang="fr-FR" i="1" baseline="30000" dirty="0"/>
              <a:t>5</a:t>
            </a:r>
            <a:r>
              <a:rPr lang="fr-FR" i="1" dirty="0"/>
              <a:t>Fondazione </a:t>
            </a:r>
            <a:r>
              <a:rPr lang="fr-FR" i="1" dirty="0" err="1"/>
              <a:t>Irccs</a:t>
            </a:r>
            <a:r>
              <a:rPr lang="fr-FR" i="1" dirty="0"/>
              <a:t> Ca' </a:t>
            </a:r>
            <a:r>
              <a:rPr lang="fr-FR" i="1" dirty="0" err="1"/>
              <a:t>Granda</a:t>
            </a:r>
            <a:r>
              <a:rPr lang="fr-FR" i="1" dirty="0"/>
              <a:t>, </a:t>
            </a:r>
            <a:r>
              <a:rPr lang="fr-FR" i="1" baseline="30000" dirty="0"/>
              <a:t>6</a:t>
            </a:r>
            <a:r>
              <a:rPr lang="fr-FR" i="1" dirty="0"/>
              <a:t>University of Milan, </a:t>
            </a:r>
            <a:r>
              <a:rPr lang="fr-FR" i="1" baseline="30000" dirty="0"/>
              <a:t>7</a:t>
            </a:r>
            <a:r>
              <a:rPr lang="fr-FR" i="1" dirty="0"/>
              <a:t>Fondazione </a:t>
            </a:r>
            <a:r>
              <a:rPr lang="fr-FR" i="1" dirty="0" err="1"/>
              <a:t>Irccs</a:t>
            </a:r>
            <a:r>
              <a:rPr lang="fr-FR" i="1" dirty="0"/>
              <a:t> </a:t>
            </a:r>
            <a:r>
              <a:rPr lang="fr-FR" i="1" dirty="0" err="1"/>
              <a:t>Istitut</a:t>
            </a:r>
            <a:r>
              <a:rPr lang="fr-FR" i="1" dirty="0"/>
              <a:t>, Nazionale Dei </a:t>
            </a:r>
            <a:r>
              <a:rPr lang="fr-FR" i="1" dirty="0" err="1"/>
              <a:t>Tumori</a:t>
            </a:r>
            <a:r>
              <a:rPr lang="fr-FR" i="1" dirty="0"/>
              <a:t>, </a:t>
            </a:r>
            <a:r>
              <a:rPr lang="fr-FR" i="1" baseline="30000" dirty="0"/>
              <a:t>8</a:t>
            </a:r>
            <a:r>
              <a:rPr lang="fr-FR" i="1" dirty="0"/>
              <a:t>University of Milan, Milan, </a:t>
            </a:r>
            <a:r>
              <a:rPr lang="fr-FR" i="1" dirty="0" err="1"/>
              <a:t>Italy</a:t>
            </a:r>
            <a:r>
              <a:rPr lang="fr-FR" i="1" dirty="0"/>
              <a:t>; </a:t>
            </a:r>
            <a:r>
              <a:rPr lang="fr-FR" i="1" dirty="0" err="1"/>
              <a:t>Department</a:t>
            </a:r>
            <a:r>
              <a:rPr lang="fr-FR" i="1" dirty="0"/>
              <a:t> of </a:t>
            </a:r>
            <a:r>
              <a:rPr lang="fr-FR" i="1" dirty="0" err="1"/>
              <a:t>Pathophysiology</a:t>
            </a:r>
            <a:r>
              <a:rPr lang="fr-FR" i="1" dirty="0"/>
              <a:t> and Transplantation, </a:t>
            </a:r>
            <a:r>
              <a:rPr lang="fr-FR" i="1" baseline="30000" dirty="0"/>
              <a:t>9</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Milan, </a:t>
            </a:r>
            <a:r>
              <a:rPr lang="fr-FR" i="1" dirty="0" err="1"/>
              <a:t>Italy</a:t>
            </a:r>
            <a:r>
              <a:rPr lang="fr-FR" i="1" dirty="0"/>
              <a:t>; </a:t>
            </a:r>
            <a:r>
              <a:rPr lang="fr-FR" i="1" dirty="0" err="1"/>
              <a:t>Department</a:t>
            </a:r>
            <a:r>
              <a:rPr lang="fr-FR" i="1" dirty="0"/>
              <a:t> of Cardio-Thoraco-</a:t>
            </a:r>
            <a:r>
              <a:rPr lang="fr-FR" i="1" dirty="0" err="1"/>
              <a:t>Vascular</a:t>
            </a:r>
            <a:r>
              <a:rPr lang="fr-FR" i="1" dirty="0"/>
              <a:t> </a:t>
            </a:r>
            <a:r>
              <a:rPr lang="fr-FR" i="1" dirty="0" err="1"/>
              <a:t>Diseases</a:t>
            </a:r>
            <a:r>
              <a:rPr lang="fr-FR" i="1" dirty="0"/>
              <a:t>, </a:t>
            </a:r>
            <a:r>
              <a:rPr lang="fr-FR" i="1" baseline="30000" dirty="0"/>
              <a:t>10</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Respiratory</a:t>
            </a:r>
            <a:r>
              <a:rPr lang="fr-FR" i="1" dirty="0"/>
              <a:t> Unit and </a:t>
            </a:r>
            <a:r>
              <a:rPr lang="fr-FR" i="1" dirty="0" err="1"/>
              <a:t>Cystic</a:t>
            </a:r>
            <a:r>
              <a:rPr lang="fr-FR" i="1" dirty="0"/>
              <a:t> </a:t>
            </a:r>
            <a:r>
              <a:rPr lang="fr-FR" i="1" dirty="0" err="1"/>
              <a:t>Fibrosis</a:t>
            </a:r>
            <a:r>
              <a:rPr lang="fr-FR" i="1" dirty="0"/>
              <a:t> Center; </a:t>
            </a:r>
            <a:r>
              <a:rPr lang="fr-FR" i="1" dirty="0" err="1"/>
              <a:t>Department</a:t>
            </a:r>
            <a:r>
              <a:rPr lang="fr-FR" i="1" dirty="0"/>
              <a:t> of </a:t>
            </a:r>
            <a:r>
              <a:rPr lang="fr-FR" i="1" dirty="0" err="1"/>
              <a:t>Pathophysiology</a:t>
            </a:r>
            <a:r>
              <a:rPr lang="fr-FR" i="1" dirty="0"/>
              <a:t> and Transplantation, </a:t>
            </a:r>
            <a:r>
              <a:rPr lang="fr-FR" i="1" dirty="0" err="1"/>
              <a:t>Università</a:t>
            </a:r>
            <a:r>
              <a:rPr lang="fr-FR" i="1" dirty="0"/>
              <a:t> </a:t>
            </a:r>
            <a:r>
              <a:rPr lang="fr-FR" i="1" dirty="0" err="1"/>
              <a:t>Degli</a:t>
            </a:r>
            <a:r>
              <a:rPr lang="fr-FR" i="1" dirty="0"/>
              <a:t> </a:t>
            </a:r>
            <a:r>
              <a:rPr lang="fr-FR" i="1" dirty="0" err="1"/>
              <a:t>Studi</a:t>
            </a:r>
            <a:r>
              <a:rPr lang="fr-FR" i="1" dirty="0"/>
              <a:t> di Milano, </a:t>
            </a:r>
            <a:r>
              <a:rPr lang="fr-FR" i="1" baseline="30000" dirty="0"/>
              <a:t>11</a:t>
            </a:r>
            <a:r>
              <a:rPr lang="fr-FR" i="1" dirty="0"/>
              <a:t>Fondazione </a:t>
            </a:r>
            <a:r>
              <a:rPr lang="fr-FR" i="1" dirty="0" err="1"/>
              <a:t>Irccs</a:t>
            </a:r>
            <a:r>
              <a:rPr lang="fr-FR" i="1" dirty="0"/>
              <a:t> </a:t>
            </a:r>
            <a:r>
              <a:rPr lang="fr-FR" i="1" dirty="0" err="1"/>
              <a:t>Ca'granda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a:t>
            </a:r>
            <a:r>
              <a:rPr lang="fr-FR" i="1" dirty="0" err="1"/>
              <a:t>Internal</a:t>
            </a:r>
            <a:r>
              <a:rPr lang="fr-FR" i="1" dirty="0"/>
              <a:t> </a:t>
            </a:r>
            <a:r>
              <a:rPr lang="fr-FR" i="1" dirty="0" err="1"/>
              <a:t>Medicine</a:t>
            </a:r>
            <a:r>
              <a:rPr lang="fr-FR" i="1" dirty="0"/>
              <a:t> </a:t>
            </a:r>
            <a:r>
              <a:rPr lang="fr-FR" i="1" dirty="0" err="1"/>
              <a:t>Department</a:t>
            </a:r>
            <a:r>
              <a:rPr lang="fr-FR" i="1" dirty="0"/>
              <a:t>, </a:t>
            </a:r>
            <a:r>
              <a:rPr lang="fr-FR" i="1" dirty="0" err="1"/>
              <a:t>Respiratory</a:t>
            </a:r>
            <a:r>
              <a:rPr lang="fr-FR" i="1" dirty="0"/>
              <a:t> Unit and </a:t>
            </a:r>
            <a:r>
              <a:rPr lang="fr-FR" i="1" dirty="0" err="1"/>
              <a:t>Cystic</a:t>
            </a:r>
            <a:r>
              <a:rPr lang="fr-FR" i="1" dirty="0"/>
              <a:t> </a:t>
            </a:r>
            <a:r>
              <a:rPr lang="fr-FR" i="1" dirty="0" err="1"/>
              <a:t>Fibrosis</a:t>
            </a:r>
            <a:r>
              <a:rPr lang="fr-FR" i="1" dirty="0"/>
              <a:t> </a:t>
            </a:r>
            <a:r>
              <a:rPr lang="fr-FR" i="1" dirty="0" err="1"/>
              <a:t>Adult</a:t>
            </a:r>
            <a:r>
              <a:rPr lang="fr-FR" i="1" dirty="0"/>
              <a:t> Centre, </a:t>
            </a:r>
            <a:r>
              <a:rPr lang="fr-FR" i="1" baseline="30000" dirty="0"/>
              <a:t>12</a:t>
            </a:r>
            <a:r>
              <a:rPr lang="fr-FR" i="1" dirty="0"/>
              <a:t>Fondazione </a:t>
            </a:r>
            <a:r>
              <a:rPr lang="fr-FR" i="1" dirty="0" err="1"/>
              <a:t>Irccs</a:t>
            </a:r>
            <a:r>
              <a:rPr lang="fr-FR" i="1" dirty="0"/>
              <a:t>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Università</a:t>
            </a:r>
            <a:r>
              <a:rPr lang="fr-FR" i="1" dirty="0"/>
              <a:t> </a:t>
            </a:r>
            <a:r>
              <a:rPr lang="fr-FR" i="1" dirty="0" err="1"/>
              <a:t>Degli</a:t>
            </a:r>
            <a:r>
              <a:rPr lang="fr-FR" i="1" dirty="0"/>
              <a:t> </a:t>
            </a:r>
            <a:r>
              <a:rPr lang="fr-FR" i="1" dirty="0" err="1"/>
              <a:t>Studi</a:t>
            </a:r>
            <a:r>
              <a:rPr lang="fr-FR" i="1" dirty="0"/>
              <a:t> di Milano, </a:t>
            </a:r>
            <a:r>
              <a:rPr lang="fr-FR" i="1" baseline="30000" dirty="0"/>
              <a:t>13</a:t>
            </a:r>
            <a:r>
              <a:rPr lang="fr-FR" i="1" dirty="0"/>
              <a:t>University of Milan; </a:t>
            </a:r>
            <a:r>
              <a:rPr lang="fr-FR" i="1" dirty="0" err="1"/>
              <a:t>Department</a:t>
            </a:r>
            <a:r>
              <a:rPr lang="fr-FR" i="1" dirty="0"/>
              <a:t> of </a:t>
            </a:r>
            <a:r>
              <a:rPr lang="fr-FR" i="1" dirty="0" err="1"/>
              <a:t>Biomedical</a:t>
            </a:r>
            <a:r>
              <a:rPr lang="fr-FR" i="1" dirty="0"/>
              <a:t> and </a:t>
            </a:r>
            <a:r>
              <a:rPr lang="fr-FR" i="1" dirty="0" err="1"/>
              <a:t>Clinical</a:t>
            </a:r>
            <a:r>
              <a:rPr lang="fr-FR" i="1" dirty="0"/>
              <a:t> Sciences, </a:t>
            </a:r>
            <a:r>
              <a:rPr lang="fr-FR" i="1" baseline="30000" dirty="0"/>
              <a:t>14</a:t>
            </a:r>
            <a:r>
              <a:rPr lang="fr-FR" i="1" dirty="0"/>
              <a:t>Fondazione </a:t>
            </a:r>
            <a:r>
              <a:rPr lang="fr-FR" i="1" dirty="0" err="1"/>
              <a:t>Irccs</a:t>
            </a:r>
            <a:r>
              <a:rPr lang="fr-FR" i="1" dirty="0"/>
              <a:t>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a:t>
            </a:r>
            <a:r>
              <a:rPr lang="fr-FR" i="1" dirty="0" err="1"/>
              <a:t>Dipartimento</a:t>
            </a:r>
            <a:r>
              <a:rPr lang="fr-FR" i="1" dirty="0"/>
              <a:t> di </a:t>
            </a:r>
            <a:r>
              <a:rPr lang="fr-FR" i="1" dirty="0" err="1"/>
              <a:t>Fisiopatologia</a:t>
            </a:r>
            <a:r>
              <a:rPr lang="fr-FR" i="1" dirty="0"/>
              <a:t> </a:t>
            </a:r>
            <a:r>
              <a:rPr lang="fr-FR" i="1" dirty="0" err="1"/>
              <a:t>Medico-Chirurgica</a:t>
            </a:r>
            <a:r>
              <a:rPr lang="fr-FR" i="1" dirty="0"/>
              <a:t> e Dei </a:t>
            </a:r>
            <a:r>
              <a:rPr lang="fr-FR" i="1" dirty="0" err="1"/>
              <a:t>Trapianti</a:t>
            </a:r>
            <a:endParaRPr lang="fr-FR" dirty="0"/>
          </a:p>
          <a:p>
            <a:endParaRPr lang="fr-FR" dirty="0"/>
          </a:p>
          <a:p>
            <a:r>
              <a:rPr lang="fr-FR" b="1" dirty="0" err="1"/>
              <a:t>Background</a:t>
            </a:r>
            <a:r>
              <a:rPr lang="fr-FR" dirty="0" err="1"/>
              <a:t>:Chronic</a:t>
            </a:r>
            <a:r>
              <a:rPr lang="fr-FR" dirty="0"/>
              <a:t> </a:t>
            </a:r>
            <a:r>
              <a:rPr lang="fr-FR" dirty="0" err="1"/>
              <a:t>lung</a:t>
            </a:r>
            <a:r>
              <a:rPr lang="fr-FR" dirty="0"/>
              <a:t> </a:t>
            </a:r>
            <a:r>
              <a:rPr lang="fr-FR" dirty="0" err="1"/>
              <a:t>allograft</a:t>
            </a:r>
            <a:r>
              <a:rPr lang="fr-FR" dirty="0"/>
              <a:t> rejection (CLAD) </a:t>
            </a:r>
            <a:r>
              <a:rPr lang="fr-FR" dirty="0" err="1"/>
              <a:t>is</a:t>
            </a:r>
            <a:r>
              <a:rPr lang="fr-FR" dirty="0"/>
              <a:t> the </a:t>
            </a:r>
            <a:r>
              <a:rPr lang="fr-FR" dirty="0" err="1"/>
              <a:t>leading</a:t>
            </a:r>
            <a:r>
              <a:rPr lang="fr-FR" dirty="0"/>
              <a:t> cause of </a:t>
            </a:r>
            <a:r>
              <a:rPr lang="fr-FR" dirty="0" err="1"/>
              <a:t>morbidity</a:t>
            </a:r>
            <a:r>
              <a:rPr lang="fr-FR" dirty="0"/>
              <a:t> and </a:t>
            </a:r>
            <a:r>
              <a:rPr lang="fr-FR" dirty="0" err="1"/>
              <a:t>mortality</a:t>
            </a:r>
            <a:r>
              <a:rPr lang="fr-FR" dirty="0"/>
              <a:t> in </a:t>
            </a:r>
            <a:r>
              <a:rPr lang="fr-FR" dirty="0" err="1"/>
              <a:t>lung</a:t>
            </a:r>
            <a:r>
              <a:rPr lang="fr-FR" dirty="0"/>
              <a:t> transplantation, and </a:t>
            </a:r>
            <a:r>
              <a:rPr lang="fr-FR" dirty="0" err="1"/>
              <a:t>there</a:t>
            </a:r>
            <a:r>
              <a:rPr lang="fr-FR" dirty="0"/>
              <a:t> </a:t>
            </a:r>
            <a:r>
              <a:rPr lang="fr-FR" dirty="0" err="1"/>
              <a:t>is</a:t>
            </a:r>
            <a:r>
              <a:rPr lang="fr-FR" dirty="0"/>
              <a:t> </a:t>
            </a:r>
            <a:r>
              <a:rPr lang="fr-FR" dirty="0" err="1"/>
              <a:t>still</a:t>
            </a:r>
            <a:r>
              <a:rPr lang="fr-FR" dirty="0"/>
              <a:t> a gap of </a:t>
            </a:r>
            <a:r>
              <a:rPr lang="fr-FR" dirty="0" err="1"/>
              <a:t>knowledge</a:t>
            </a:r>
            <a:r>
              <a:rPr lang="fr-FR" dirty="0"/>
              <a:t> about immune-</a:t>
            </a:r>
            <a:r>
              <a:rPr lang="fr-FR" dirty="0" err="1"/>
              <a:t>mediated</a:t>
            </a:r>
            <a:r>
              <a:rPr lang="fr-FR" dirty="0"/>
              <a:t> rejection </a:t>
            </a:r>
            <a:r>
              <a:rPr lang="fr-FR" dirty="0" err="1"/>
              <a:t>mechanisms</a:t>
            </a:r>
            <a:r>
              <a:rPr lang="fr-FR" dirty="0"/>
              <a:t>. </a:t>
            </a:r>
            <a:r>
              <a:rPr lang="fr-FR" dirty="0" err="1"/>
              <a:t>Therefore</a:t>
            </a:r>
            <a:r>
              <a:rPr lang="fr-FR" dirty="0"/>
              <a:t>, </a:t>
            </a:r>
            <a:r>
              <a:rPr lang="fr-FR" dirty="0" err="1"/>
              <a:t>we</a:t>
            </a:r>
            <a:r>
              <a:rPr lang="fr-FR" dirty="0"/>
              <a:t> </a:t>
            </a:r>
            <a:r>
              <a:rPr lang="fr-FR" dirty="0" err="1"/>
              <a:t>investigated</a:t>
            </a:r>
            <a:r>
              <a:rPr lang="fr-FR" dirty="0"/>
              <a:t> panels of immune- and </a:t>
            </a:r>
            <a:r>
              <a:rPr lang="fr-FR" dirty="0" err="1"/>
              <a:t>cell-signaling</a:t>
            </a:r>
            <a:r>
              <a:rPr lang="fr-FR" dirty="0"/>
              <a:t> </a:t>
            </a:r>
            <a:r>
              <a:rPr lang="fr-FR" dirty="0" err="1"/>
              <a:t>proteins</a:t>
            </a:r>
            <a:r>
              <a:rPr lang="fr-FR" dirty="0"/>
              <a:t> at the spatial </a:t>
            </a:r>
            <a:r>
              <a:rPr lang="fr-FR" dirty="0" err="1"/>
              <a:t>level</a:t>
            </a:r>
            <a:r>
              <a:rPr lang="fr-FR" dirty="0"/>
              <a:t> in CLAD </a:t>
            </a:r>
            <a:r>
              <a:rPr lang="fr-FR" dirty="0" err="1"/>
              <a:t>lungs</a:t>
            </a:r>
            <a:r>
              <a:rPr lang="fr-FR" dirty="0"/>
              <a:t>.</a:t>
            </a:r>
          </a:p>
          <a:p>
            <a:r>
              <a:rPr lang="fr-FR" b="1" dirty="0" err="1"/>
              <a:t>Methods</a:t>
            </a:r>
            <a:r>
              <a:rPr lang="fr-FR" dirty="0" err="1"/>
              <a:t>:Eight</a:t>
            </a:r>
            <a:r>
              <a:rPr lang="fr-FR" dirty="0"/>
              <a:t> </a:t>
            </a:r>
            <a:r>
              <a:rPr lang="fr-FR" dirty="0" err="1"/>
              <a:t>representative</a:t>
            </a:r>
            <a:r>
              <a:rPr lang="fr-FR" dirty="0"/>
              <a:t> </a:t>
            </a:r>
            <a:r>
              <a:rPr lang="fr-FR" dirty="0" err="1"/>
              <a:t>lung</a:t>
            </a:r>
            <a:r>
              <a:rPr lang="fr-FR" dirty="0"/>
              <a:t> tissue blocks </a:t>
            </a:r>
            <a:r>
              <a:rPr lang="fr-FR" dirty="0" err="1"/>
              <a:t>from</a:t>
            </a:r>
            <a:r>
              <a:rPr lang="fr-FR" dirty="0"/>
              <a:t> 8 patients </a:t>
            </a:r>
            <a:r>
              <a:rPr lang="fr-FR" dirty="0" err="1"/>
              <a:t>who</a:t>
            </a:r>
            <a:r>
              <a:rPr lang="fr-FR" dirty="0"/>
              <a:t> </a:t>
            </a:r>
            <a:r>
              <a:rPr lang="fr-FR" dirty="0" err="1"/>
              <a:t>underwent</a:t>
            </a:r>
            <a:r>
              <a:rPr lang="fr-FR" dirty="0"/>
              <a:t> re-transplantation for CLAD, </a:t>
            </a:r>
            <a:r>
              <a:rPr lang="fr-FR" dirty="0" err="1"/>
              <a:t>were</a:t>
            </a:r>
            <a:r>
              <a:rPr lang="fr-FR" dirty="0"/>
              <a:t> </a:t>
            </a:r>
            <a:r>
              <a:rPr lang="fr-FR" dirty="0" err="1"/>
              <a:t>retrieved</a:t>
            </a:r>
            <a:r>
              <a:rPr lang="fr-FR" dirty="0"/>
              <a:t>. Four </a:t>
            </a:r>
            <a:r>
              <a:rPr lang="fr-FR" dirty="0" err="1"/>
              <a:t>had</a:t>
            </a:r>
            <a:r>
              <a:rPr lang="fr-FR" dirty="0"/>
              <a:t> BOS- and four </a:t>
            </a:r>
            <a:r>
              <a:rPr lang="fr-FR" dirty="0" err="1"/>
              <a:t>had</a:t>
            </a:r>
            <a:r>
              <a:rPr lang="fr-FR" dirty="0"/>
              <a:t> RAS-CLAD. Spatial </a:t>
            </a:r>
            <a:r>
              <a:rPr lang="fr-FR" dirty="0" err="1"/>
              <a:t>proteomics</a:t>
            </a:r>
            <a:r>
              <a:rPr lang="fr-FR" dirty="0"/>
              <a:t> of CD4, CD8, CD68, </a:t>
            </a:r>
            <a:r>
              <a:rPr lang="fr-FR" dirty="0" err="1"/>
              <a:t>panCK</a:t>
            </a:r>
            <a:r>
              <a:rPr lang="fr-FR" dirty="0"/>
              <a:t>, and CD20-pos </a:t>
            </a:r>
            <a:r>
              <a:rPr lang="fr-FR" dirty="0" err="1"/>
              <a:t>cells</a:t>
            </a:r>
            <a:r>
              <a:rPr lang="fr-FR" dirty="0"/>
              <a:t> </a:t>
            </a:r>
            <a:r>
              <a:rPr lang="fr-FR" dirty="0" err="1"/>
              <a:t>was</a:t>
            </a:r>
            <a:r>
              <a:rPr lang="fr-FR" dirty="0"/>
              <a:t> </a:t>
            </a:r>
            <a:r>
              <a:rPr lang="fr-FR" dirty="0" err="1"/>
              <a:t>performed</a:t>
            </a:r>
            <a:r>
              <a:rPr lang="fr-FR" dirty="0"/>
              <a:t> </a:t>
            </a:r>
            <a:r>
              <a:rPr lang="fr-FR" dirty="0" err="1"/>
              <a:t>using</a:t>
            </a:r>
            <a:r>
              <a:rPr lang="fr-FR" dirty="0"/>
              <a:t> the </a:t>
            </a:r>
            <a:r>
              <a:rPr lang="fr-FR" dirty="0" err="1"/>
              <a:t>GeoMX</a:t>
            </a:r>
            <a:r>
              <a:rPr lang="fr-FR" dirty="0"/>
              <a:t> platform and </a:t>
            </a:r>
            <a:r>
              <a:rPr lang="fr-FR" dirty="0" err="1"/>
              <a:t>protein</a:t>
            </a:r>
            <a:r>
              <a:rPr lang="fr-FR" dirty="0"/>
              <a:t> modules for immune </a:t>
            </a:r>
            <a:r>
              <a:rPr lang="fr-FR" dirty="0" err="1"/>
              <a:t>cell</a:t>
            </a:r>
            <a:r>
              <a:rPr lang="fr-FR" dirty="0"/>
              <a:t> profiling, immune checkpoints, </a:t>
            </a:r>
            <a:r>
              <a:rPr lang="fr-FR" dirty="0" err="1"/>
              <a:t>cell</a:t>
            </a:r>
            <a:r>
              <a:rPr lang="fr-FR" dirty="0"/>
              <a:t> </a:t>
            </a:r>
            <a:r>
              <a:rPr lang="fr-FR" dirty="0" err="1"/>
              <a:t>death</a:t>
            </a:r>
            <a:r>
              <a:rPr lang="fr-FR" dirty="0"/>
              <a:t>, PI3K/AKT and MAPK </a:t>
            </a:r>
            <a:r>
              <a:rPr lang="fr-FR" dirty="0" err="1"/>
              <a:t>signaling</a:t>
            </a:r>
            <a:r>
              <a:rPr lang="fr-FR" dirty="0"/>
              <a:t> (n=72 </a:t>
            </a:r>
            <a:r>
              <a:rPr lang="fr-FR" dirty="0" err="1"/>
              <a:t>proteins</a:t>
            </a:r>
            <a:r>
              <a:rPr lang="fr-FR" dirty="0"/>
              <a:t>) in </a:t>
            </a:r>
            <a:r>
              <a:rPr lang="fr-FR" dirty="0" err="1"/>
              <a:t>both</a:t>
            </a:r>
            <a:r>
              <a:rPr lang="fr-FR" dirty="0"/>
              <a:t> </a:t>
            </a:r>
            <a:r>
              <a:rPr lang="fr-FR" dirty="0" err="1"/>
              <a:t>fibrotic</a:t>
            </a:r>
            <a:r>
              <a:rPr lang="fr-FR" dirty="0"/>
              <a:t> and </a:t>
            </a:r>
            <a:r>
              <a:rPr lang="fr-FR" dirty="0" err="1"/>
              <a:t>endoalveolar</a:t>
            </a:r>
            <a:r>
              <a:rPr lang="fr-FR" dirty="0"/>
              <a:t> </a:t>
            </a:r>
            <a:r>
              <a:rPr lang="fr-FR" dirty="0" err="1"/>
              <a:t>regions</a:t>
            </a:r>
            <a:r>
              <a:rPr lang="fr-FR" dirty="0"/>
              <a:t> (ROI; CD4 and CD8), in </a:t>
            </a:r>
            <a:r>
              <a:rPr lang="fr-FR" dirty="0" err="1"/>
              <a:t>peri</a:t>
            </a:r>
            <a:r>
              <a:rPr lang="fr-FR" dirty="0"/>
              <a:t>-bronchial area (CD20), or in </a:t>
            </a:r>
            <a:r>
              <a:rPr lang="fr-FR" dirty="0" err="1"/>
              <a:t>endoalveolar</a:t>
            </a:r>
            <a:r>
              <a:rPr lang="fr-FR" dirty="0"/>
              <a:t> </a:t>
            </a:r>
            <a:r>
              <a:rPr lang="fr-FR" dirty="0" err="1"/>
              <a:t>space</a:t>
            </a:r>
            <a:r>
              <a:rPr lang="fr-FR" dirty="0"/>
              <a:t> (</a:t>
            </a:r>
            <a:r>
              <a:rPr lang="fr-FR" dirty="0" err="1"/>
              <a:t>panCK</a:t>
            </a:r>
            <a:r>
              <a:rPr lang="fr-FR" dirty="0"/>
              <a:t> and CD68).</a:t>
            </a:r>
          </a:p>
          <a:p>
            <a:r>
              <a:rPr lang="fr-FR" b="1" dirty="0" err="1"/>
              <a:t>Results</a:t>
            </a:r>
            <a:r>
              <a:rPr lang="fr-FR" dirty="0" err="1"/>
              <a:t>:At</a:t>
            </a:r>
            <a:r>
              <a:rPr lang="fr-FR" dirty="0"/>
              <a:t> </a:t>
            </a:r>
            <a:r>
              <a:rPr lang="fr-FR" dirty="0" err="1"/>
              <a:t>unsupervised</a:t>
            </a:r>
            <a:r>
              <a:rPr lang="fr-FR" dirty="0"/>
              <a:t> </a:t>
            </a:r>
            <a:r>
              <a:rPr lang="fr-FR" dirty="0" err="1"/>
              <a:t>level</a:t>
            </a:r>
            <a:r>
              <a:rPr lang="fr-FR" dirty="0"/>
              <a:t>, </a:t>
            </a:r>
            <a:r>
              <a:rPr lang="fr-FR" dirty="0" err="1"/>
              <a:t>lung</a:t>
            </a:r>
            <a:r>
              <a:rPr lang="fr-FR" dirty="0"/>
              <a:t> </a:t>
            </a:r>
            <a:r>
              <a:rPr lang="fr-FR" dirty="0" err="1"/>
              <a:t>epithelial</a:t>
            </a:r>
            <a:r>
              <a:rPr lang="fr-FR" dirty="0"/>
              <a:t> </a:t>
            </a:r>
            <a:r>
              <a:rPr lang="fr-FR" dirty="0" err="1"/>
              <a:t>cells</a:t>
            </a:r>
            <a:r>
              <a:rPr lang="fr-FR" dirty="0"/>
              <a:t> </a:t>
            </a:r>
            <a:r>
              <a:rPr lang="fr-FR" dirty="0" err="1"/>
              <a:t>from</a:t>
            </a:r>
            <a:r>
              <a:rPr lang="fr-FR" dirty="0"/>
              <a:t> BOS and RAS CLAD </a:t>
            </a:r>
            <a:r>
              <a:rPr lang="fr-FR" dirty="0" err="1"/>
              <a:t>showed</a:t>
            </a:r>
            <a:r>
              <a:rPr lang="fr-FR" dirty="0"/>
              <a:t> distinct </a:t>
            </a:r>
            <a:r>
              <a:rPr lang="fr-FR" dirty="0" err="1"/>
              <a:t>regulation</a:t>
            </a:r>
            <a:r>
              <a:rPr lang="fr-FR" dirty="0"/>
              <a:t> of </a:t>
            </a:r>
            <a:r>
              <a:rPr lang="fr-FR" dirty="0" err="1"/>
              <a:t>proteins</a:t>
            </a:r>
            <a:r>
              <a:rPr lang="fr-FR" dirty="0"/>
              <a:t> </a:t>
            </a:r>
            <a:r>
              <a:rPr lang="fr-FR" dirty="0" err="1"/>
              <a:t>belonging</a:t>
            </a:r>
            <a:r>
              <a:rPr lang="fr-FR" dirty="0"/>
              <a:t> to the MAPK, PI3K/Akt and Immune checkpoint </a:t>
            </a:r>
            <a:r>
              <a:rPr lang="fr-FR" dirty="0" err="1"/>
              <a:t>families</a:t>
            </a:r>
            <a:r>
              <a:rPr lang="fr-FR" dirty="0"/>
              <a:t>; </a:t>
            </a:r>
            <a:r>
              <a:rPr lang="fr-FR" dirty="0" err="1"/>
              <a:t>specifically</a:t>
            </a:r>
            <a:r>
              <a:rPr lang="fr-FR" dirty="0"/>
              <a:t>, </a:t>
            </a:r>
            <a:r>
              <a:rPr lang="fr-FR" dirty="0" err="1"/>
              <a:t>epithelial</a:t>
            </a:r>
            <a:r>
              <a:rPr lang="fr-FR" dirty="0"/>
              <a:t> </a:t>
            </a:r>
            <a:r>
              <a:rPr lang="fr-FR" dirty="0" err="1"/>
              <a:t>cells</a:t>
            </a:r>
            <a:r>
              <a:rPr lang="fr-FR" dirty="0"/>
              <a:t> in BOS </a:t>
            </a:r>
            <a:r>
              <a:rPr lang="fr-FR" dirty="0" err="1"/>
              <a:t>upregulate</a:t>
            </a:r>
            <a:r>
              <a:rPr lang="fr-FR" dirty="0"/>
              <a:t> phospho−MEK1, phospho−p38 MAPK, </a:t>
            </a:r>
            <a:r>
              <a:rPr lang="fr-FR" dirty="0" err="1"/>
              <a:t>phospho</a:t>
            </a:r>
            <a:r>
              <a:rPr lang="fr-FR" dirty="0"/>
              <a:t>−JNK and phospho−AKT1 </a:t>
            </a:r>
            <a:r>
              <a:rPr lang="fr-FR" dirty="0" err="1"/>
              <a:t>whereas</a:t>
            </a:r>
            <a:r>
              <a:rPr lang="fr-FR" dirty="0"/>
              <a:t> in RAS </a:t>
            </a:r>
            <a:r>
              <a:rPr lang="fr-FR" dirty="0" err="1"/>
              <a:t>we</a:t>
            </a:r>
            <a:r>
              <a:rPr lang="fr-FR" dirty="0"/>
              <a:t> </a:t>
            </a:r>
            <a:r>
              <a:rPr lang="fr-FR" dirty="0" err="1"/>
              <a:t>could</a:t>
            </a:r>
            <a:r>
              <a:rPr lang="fr-FR" dirty="0"/>
              <a:t> </a:t>
            </a:r>
            <a:r>
              <a:rPr lang="fr-FR" dirty="0" err="1"/>
              <a:t>detected</a:t>
            </a:r>
            <a:r>
              <a:rPr lang="fr-FR" dirty="0"/>
              <a:t> </a:t>
            </a:r>
            <a:r>
              <a:rPr lang="fr-FR" dirty="0" err="1"/>
              <a:t>upregulation</a:t>
            </a:r>
            <a:r>
              <a:rPr lang="fr-FR" dirty="0"/>
              <a:t> of immune checkpoints, </a:t>
            </a:r>
            <a:r>
              <a:rPr lang="fr-FR" dirty="0" err="1"/>
              <a:t>namely</a:t>
            </a:r>
            <a:r>
              <a:rPr lang="fr-FR" dirty="0"/>
              <a:t> PDL1, PDL2 and VISTA. </a:t>
            </a:r>
            <a:r>
              <a:rPr lang="fr-FR" dirty="0" err="1"/>
              <a:t>Further</a:t>
            </a:r>
            <a:r>
              <a:rPr lang="fr-FR" dirty="0"/>
              <a:t>, a </a:t>
            </a:r>
            <a:r>
              <a:rPr lang="fr-FR" dirty="0" err="1"/>
              <a:t>higher</a:t>
            </a:r>
            <a:r>
              <a:rPr lang="fr-FR" dirty="0"/>
              <a:t> quota of </a:t>
            </a:r>
            <a:r>
              <a:rPr lang="fr-FR" dirty="0" err="1"/>
              <a:t>proliferating</a:t>
            </a:r>
            <a:r>
              <a:rPr lang="fr-FR" dirty="0"/>
              <a:t> </a:t>
            </a:r>
            <a:r>
              <a:rPr lang="fr-FR" dirty="0" err="1"/>
              <a:t>cells</a:t>
            </a:r>
            <a:r>
              <a:rPr lang="fr-FR" dirty="0"/>
              <a:t> (Ki67pos) </a:t>
            </a:r>
            <a:r>
              <a:rPr lang="fr-FR" dirty="0" err="1"/>
              <a:t>was</a:t>
            </a:r>
            <a:r>
              <a:rPr lang="fr-FR" dirty="0"/>
              <a:t> </a:t>
            </a:r>
            <a:r>
              <a:rPr lang="fr-FR" dirty="0" err="1"/>
              <a:t>detected</a:t>
            </a:r>
            <a:r>
              <a:rPr lang="fr-FR" dirty="0"/>
              <a:t> in BOS </a:t>
            </a:r>
            <a:r>
              <a:rPr lang="fr-FR" dirty="0" err="1"/>
              <a:t>lungs</a:t>
            </a:r>
            <a:r>
              <a:rPr lang="fr-FR" dirty="0"/>
              <a:t>. </a:t>
            </a:r>
            <a:r>
              <a:rPr lang="fr-FR" dirty="0" err="1"/>
              <a:t>Differential</a:t>
            </a:r>
            <a:r>
              <a:rPr lang="fr-FR" dirty="0"/>
              <a:t> expression of immune checkpoints </a:t>
            </a:r>
            <a:r>
              <a:rPr lang="fr-FR" dirty="0" err="1"/>
              <a:t>between</a:t>
            </a:r>
            <a:r>
              <a:rPr lang="fr-FR" dirty="0"/>
              <a:t> BOS and RAS </a:t>
            </a:r>
            <a:r>
              <a:rPr lang="fr-FR" dirty="0" err="1"/>
              <a:t>was</a:t>
            </a:r>
            <a:r>
              <a:rPr lang="fr-FR" dirty="0"/>
              <a:t> </a:t>
            </a:r>
            <a:r>
              <a:rPr lang="fr-FR" dirty="0" err="1"/>
              <a:t>evident</a:t>
            </a:r>
            <a:r>
              <a:rPr lang="fr-FR" dirty="0"/>
              <a:t> for immune </a:t>
            </a:r>
            <a:r>
              <a:rPr lang="fr-FR" dirty="0" err="1"/>
              <a:t>cell</a:t>
            </a:r>
            <a:r>
              <a:rPr lang="fr-FR" dirty="0"/>
              <a:t> populations. CD4pos T </a:t>
            </a:r>
            <a:r>
              <a:rPr lang="fr-FR" dirty="0" err="1"/>
              <a:t>cells</a:t>
            </a:r>
            <a:r>
              <a:rPr lang="fr-FR" dirty="0"/>
              <a:t> </a:t>
            </a:r>
            <a:r>
              <a:rPr lang="fr-FR" dirty="0" err="1"/>
              <a:t>from</a:t>
            </a:r>
            <a:r>
              <a:rPr lang="fr-FR" dirty="0"/>
              <a:t> </a:t>
            </a:r>
            <a:r>
              <a:rPr lang="fr-FR" dirty="0" err="1"/>
              <a:t>fibrotic</a:t>
            </a:r>
            <a:r>
              <a:rPr lang="fr-FR" dirty="0"/>
              <a:t> ROI in RAS </a:t>
            </a:r>
            <a:r>
              <a:rPr lang="fr-FR" dirty="0" err="1"/>
              <a:t>overexpressed</a:t>
            </a:r>
            <a:r>
              <a:rPr lang="fr-FR" dirty="0"/>
              <a:t> OX40L, CD14 and IDO1, </a:t>
            </a:r>
            <a:r>
              <a:rPr lang="fr-FR" dirty="0" err="1"/>
              <a:t>while</a:t>
            </a:r>
            <a:r>
              <a:rPr lang="fr-FR" dirty="0"/>
              <a:t> in BOS </a:t>
            </a:r>
            <a:r>
              <a:rPr lang="fr-FR" dirty="0" err="1"/>
              <a:t>there</a:t>
            </a:r>
            <a:r>
              <a:rPr lang="fr-FR" dirty="0"/>
              <a:t> </a:t>
            </a:r>
            <a:r>
              <a:rPr lang="fr-FR" dirty="0" err="1"/>
              <a:t>was</a:t>
            </a:r>
            <a:r>
              <a:rPr lang="fr-FR" dirty="0"/>
              <a:t> a </a:t>
            </a:r>
            <a:r>
              <a:rPr lang="fr-FR" dirty="0" err="1"/>
              <a:t>predominant</a:t>
            </a:r>
            <a:r>
              <a:rPr lang="fr-FR" dirty="0"/>
              <a:t> </a:t>
            </a:r>
            <a:r>
              <a:rPr lang="fr-FR" dirty="0" err="1"/>
              <a:t>overexpression</a:t>
            </a:r>
            <a:r>
              <a:rPr lang="fr-FR" dirty="0"/>
              <a:t> of </a:t>
            </a:r>
            <a:r>
              <a:rPr lang="fr-FR" dirty="0" err="1"/>
              <a:t>known</a:t>
            </a:r>
            <a:r>
              <a:rPr lang="fr-FR" dirty="0"/>
              <a:t> </a:t>
            </a:r>
            <a:r>
              <a:rPr lang="fr-FR" dirty="0" err="1"/>
              <a:t>repressors</a:t>
            </a:r>
            <a:r>
              <a:rPr lang="fr-FR" dirty="0"/>
              <a:t> of the T </a:t>
            </a:r>
            <a:r>
              <a:rPr lang="fr-FR" dirty="0" err="1"/>
              <a:t>cells</a:t>
            </a:r>
            <a:r>
              <a:rPr lang="fr-FR" dirty="0"/>
              <a:t> </a:t>
            </a:r>
            <a:r>
              <a:rPr lang="fr-FR" dirty="0" err="1"/>
              <a:t>function</a:t>
            </a:r>
            <a:r>
              <a:rPr lang="fr-FR" dirty="0"/>
              <a:t>, </a:t>
            </a:r>
            <a:r>
              <a:rPr lang="fr-FR" dirty="0" err="1"/>
              <a:t>such</a:t>
            </a:r>
            <a:r>
              <a:rPr lang="fr-FR" dirty="0"/>
              <a:t> as PDL1/ 2, B7-H3, Tim3, VISTA and Lag-3. A </a:t>
            </a:r>
            <a:r>
              <a:rPr lang="fr-FR" dirty="0" err="1"/>
              <a:t>similar</a:t>
            </a:r>
            <a:r>
              <a:rPr lang="fr-FR" dirty="0"/>
              <a:t> trend </a:t>
            </a:r>
            <a:r>
              <a:rPr lang="fr-FR" dirty="0" err="1"/>
              <a:t>was</a:t>
            </a:r>
            <a:r>
              <a:rPr lang="fr-FR" dirty="0"/>
              <a:t> </a:t>
            </a:r>
            <a:r>
              <a:rPr lang="fr-FR" dirty="0" err="1"/>
              <a:t>observed</a:t>
            </a:r>
            <a:r>
              <a:rPr lang="fr-FR" dirty="0"/>
              <a:t> in CD8pos and CD68pos immune </a:t>
            </a:r>
            <a:r>
              <a:rPr lang="fr-FR" dirty="0" err="1"/>
              <a:t>cells</a:t>
            </a:r>
            <a:r>
              <a:rPr lang="fr-FR" dirty="0"/>
              <a:t>. B-</a:t>
            </a:r>
            <a:r>
              <a:rPr lang="fr-FR" dirty="0" err="1"/>
              <a:t>cell</a:t>
            </a:r>
            <a:r>
              <a:rPr lang="fr-FR" dirty="0"/>
              <a:t> (CD20pos) </a:t>
            </a:r>
            <a:r>
              <a:rPr lang="fr-FR" dirty="0" err="1"/>
              <a:t>was</a:t>
            </a:r>
            <a:r>
              <a:rPr lang="fr-FR" dirty="0"/>
              <a:t> the </a:t>
            </a:r>
            <a:r>
              <a:rPr lang="fr-FR" dirty="0" err="1"/>
              <a:t>histotype</a:t>
            </a:r>
            <a:r>
              <a:rPr lang="fr-FR" dirty="0"/>
              <a:t> </a:t>
            </a:r>
            <a:r>
              <a:rPr lang="fr-FR" dirty="0" err="1"/>
              <a:t>with</a:t>
            </a:r>
            <a:r>
              <a:rPr lang="fr-FR" dirty="0"/>
              <a:t> </a:t>
            </a:r>
            <a:r>
              <a:rPr lang="fr-FR" dirty="0" err="1"/>
              <a:t>less</a:t>
            </a:r>
            <a:r>
              <a:rPr lang="fr-FR" dirty="0"/>
              <a:t> </a:t>
            </a:r>
            <a:r>
              <a:rPr lang="fr-FR" dirty="0" err="1"/>
              <a:t>dissimilarities</a:t>
            </a:r>
            <a:r>
              <a:rPr lang="fr-FR" dirty="0"/>
              <a:t> </a:t>
            </a:r>
            <a:r>
              <a:rPr lang="fr-FR" dirty="0" err="1"/>
              <a:t>between</a:t>
            </a:r>
            <a:r>
              <a:rPr lang="fr-FR" dirty="0"/>
              <a:t> BOS and RAS for all the </a:t>
            </a:r>
            <a:r>
              <a:rPr lang="fr-FR" dirty="0" err="1"/>
              <a:t>protein</a:t>
            </a:r>
            <a:r>
              <a:rPr lang="fr-FR" dirty="0"/>
              <a:t> modules. </a:t>
            </a:r>
          </a:p>
          <a:p>
            <a:r>
              <a:rPr lang="fr-FR" b="1" dirty="0" err="1"/>
              <a:t>Conclusions</a:t>
            </a:r>
            <a:r>
              <a:rPr lang="fr-FR" dirty="0" err="1"/>
              <a:t>:Our</a:t>
            </a:r>
            <a:r>
              <a:rPr lang="fr-FR" dirty="0"/>
              <a:t> </a:t>
            </a:r>
            <a:r>
              <a:rPr lang="fr-FR" dirty="0" err="1"/>
              <a:t>spatially</a:t>
            </a:r>
            <a:r>
              <a:rPr lang="fr-FR" dirty="0"/>
              <a:t> </a:t>
            </a:r>
            <a:r>
              <a:rPr lang="fr-FR" dirty="0" err="1"/>
              <a:t>resolved</a:t>
            </a:r>
            <a:r>
              <a:rPr lang="fr-FR" dirty="0"/>
              <a:t> </a:t>
            </a:r>
            <a:r>
              <a:rPr lang="fr-FR" dirty="0" err="1"/>
              <a:t>approach</a:t>
            </a:r>
            <a:r>
              <a:rPr lang="fr-FR" dirty="0"/>
              <a:t> </a:t>
            </a:r>
            <a:r>
              <a:rPr lang="fr-FR" dirty="0" err="1"/>
              <a:t>reveals</a:t>
            </a:r>
            <a:r>
              <a:rPr lang="fr-FR" dirty="0"/>
              <a:t> the </a:t>
            </a:r>
            <a:r>
              <a:rPr lang="fr-FR" dirty="0" err="1"/>
              <a:t>involvement</a:t>
            </a:r>
            <a:r>
              <a:rPr lang="fr-FR" dirty="0"/>
              <a:t> of </a:t>
            </a:r>
            <a:r>
              <a:rPr lang="fr-FR" dirty="0" err="1"/>
              <a:t>innate</a:t>
            </a:r>
            <a:r>
              <a:rPr lang="fr-FR" dirty="0"/>
              <a:t> immune </a:t>
            </a:r>
            <a:r>
              <a:rPr lang="fr-FR" dirty="0" err="1"/>
              <a:t>response</a:t>
            </a:r>
            <a:r>
              <a:rPr lang="fr-FR" dirty="0"/>
              <a:t> in RAS, and </a:t>
            </a:r>
            <a:r>
              <a:rPr lang="fr-FR" dirty="0" err="1"/>
              <a:t>this</a:t>
            </a:r>
            <a:r>
              <a:rPr lang="fr-FR" dirty="0"/>
              <a:t> </a:t>
            </a:r>
            <a:r>
              <a:rPr lang="fr-FR" dirty="0" err="1"/>
              <a:t>is</a:t>
            </a:r>
            <a:r>
              <a:rPr lang="fr-FR" dirty="0"/>
              <a:t> </a:t>
            </a:r>
            <a:r>
              <a:rPr lang="fr-FR" dirty="0" err="1"/>
              <a:t>specifically</a:t>
            </a:r>
            <a:r>
              <a:rPr lang="fr-FR" dirty="0"/>
              <a:t> </a:t>
            </a:r>
            <a:r>
              <a:rPr lang="fr-FR" dirty="0" err="1"/>
              <a:t>evident</a:t>
            </a:r>
            <a:r>
              <a:rPr lang="fr-FR" dirty="0"/>
              <a:t> in </a:t>
            </a:r>
            <a:r>
              <a:rPr lang="fr-FR" dirty="0" err="1"/>
              <a:t>fibrotic</a:t>
            </a:r>
            <a:r>
              <a:rPr lang="fr-FR" dirty="0"/>
              <a:t> areas. On the </a:t>
            </a:r>
            <a:r>
              <a:rPr lang="fr-FR" dirty="0" err="1"/>
              <a:t>other</a:t>
            </a:r>
            <a:r>
              <a:rPr lang="fr-FR" dirty="0"/>
              <a:t> </a:t>
            </a:r>
            <a:r>
              <a:rPr lang="fr-FR" dirty="0" err="1"/>
              <a:t>side</a:t>
            </a:r>
            <a:r>
              <a:rPr lang="fr-FR" dirty="0"/>
              <a:t>, BOS </a:t>
            </a:r>
            <a:r>
              <a:rPr lang="fr-FR" dirty="0" err="1"/>
              <a:t>lungs</a:t>
            </a:r>
            <a:r>
              <a:rPr lang="fr-FR" dirty="0"/>
              <a:t> show </a:t>
            </a:r>
            <a:r>
              <a:rPr lang="fr-FR" dirty="0" err="1"/>
              <a:t>predominant</a:t>
            </a:r>
            <a:r>
              <a:rPr lang="fr-FR" dirty="0"/>
              <a:t> expression of immune checkpoints </a:t>
            </a:r>
            <a:r>
              <a:rPr lang="fr-FR" dirty="0" err="1"/>
              <a:t>with</a:t>
            </a:r>
            <a:r>
              <a:rPr lang="fr-FR" dirty="0"/>
              <a:t> a suppressive </a:t>
            </a:r>
            <a:r>
              <a:rPr lang="fr-FR" dirty="0" err="1"/>
              <a:t>function</a:t>
            </a:r>
            <a:r>
              <a:rPr lang="fr-FR" dirty="0"/>
              <a:t> </a:t>
            </a:r>
            <a:r>
              <a:rPr lang="fr-FR" dirty="0" err="1"/>
              <a:t>both</a:t>
            </a:r>
            <a:r>
              <a:rPr lang="fr-FR" dirty="0"/>
              <a:t> in T-lymphocytes and in monocyte </a:t>
            </a:r>
            <a:r>
              <a:rPr lang="fr-FR" dirty="0" err="1"/>
              <a:t>cells</a:t>
            </a:r>
            <a:r>
              <a:rPr lang="fr-FR" dirty="0"/>
              <a:t> </a:t>
            </a:r>
            <a:r>
              <a:rPr lang="fr-FR" dirty="0" err="1"/>
              <a:t>within</a:t>
            </a:r>
            <a:r>
              <a:rPr lang="fr-FR" dirty="0"/>
              <a:t> </a:t>
            </a:r>
            <a:r>
              <a:rPr lang="fr-FR" dirty="0" err="1"/>
              <a:t>endoalveolar</a:t>
            </a:r>
            <a:r>
              <a:rPr lang="fr-FR" dirty="0"/>
              <a:t> </a:t>
            </a:r>
            <a:r>
              <a:rPr lang="fr-FR" dirty="0" err="1"/>
              <a:t>space</a:t>
            </a:r>
            <a:r>
              <a:rPr lang="fr-FR" dirty="0"/>
              <a:t>. </a:t>
            </a:r>
            <a:r>
              <a:rPr lang="fr-FR" dirty="0" err="1"/>
              <a:t>These</a:t>
            </a:r>
            <a:r>
              <a:rPr lang="fr-FR" dirty="0"/>
              <a:t> </a:t>
            </a:r>
            <a:r>
              <a:rPr lang="fr-FR" dirty="0" err="1"/>
              <a:t>profound</a:t>
            </a:r>
            <a:r>
              <a:rPr lang="fr-FR" dirty="0"/>
              <a:t> </a:t>
            </a:r>
            <a:r>
              <a:rPr lang="fr-FR" dirty="0" err="1"/>
              <a:t>immunological</a:t>
            </a:r>
            <a:r>
              <a:rPr lang="fr-FR" dirty="0"/>
              <a:t> </a:t>
            </a:r>
            <a:r>
              <a:rPr lang="fr-FR" dirty="0" err="1"/>
              <a:t>differences</a:t>
            </a:r>
            <a:r>
              <a:rPr lang="fr-FR" dirty="0"/>
              <a:t> </a:t>
            </a:r>
            <a:r>
              <a:rPr lang="fr-FR" dirty="0" err="1"/>
              <a:t>between</a:t>
            </a:r>
            <a:r>
              <a:rPr lang="fr-FR" dirty="0"/>
              <a:t> the </a:t>
            </a:r>
            <a:r>
              <a:rPr lang="fr-FR" dirty="0" err="1"/>
              <a:t>two</a:t>
            </a:r>
            <a:r>
              <a:rPr lang="fr-FR" dirty="0"/>
              <a:t> </a:t>
            </a:r>
            <a:r>
              <a:rPr lang="fr-FR" dirty="0" err="1"/>
              <a:t>phenotypes</a:t>
            </a:r>
            <a:r>
              <a:rPr lang="fr-FR" dirty="0"/>
              <a:t> of CLAD support the </a:t>
            </a:r>
            <a:r>
              <a:rPr lang="fr-FR" dirty="0" err="1"/>
              <a:t>need</a:t>
            </a:r>
            <a:r>
              <a:rPr lang="fr-FR" dirty="0"/>
              <a:t> of a </a:t>
            </a:r>
            <a:r>
              <a:rPr lang="fr-FR" dirty="0" err="1"/>
              <a:t>differentiated</a:t>
            </a:r>
            <a:r>
              <a:rPr lang="fr-FR" dirty="0"/>
              <a:t> </a:t>
            </a:r>
            <a:r>
              <a:rPr lang="fr-FR" dirty="0" err="1"/>
              <a:t>medical</a:t>
            </a:r>
            <a:r>
              <a:rPr lang="fr-FR" dirty="0"/>
              <a:t> </a:t>
            </a:r>
            <a:r>
              <a:rPr lang="fr-FR" dirty="0" err="1"/>
              <a:t>approach</a:t>
            </a:r>
            <a:r>
              <a:rPr lang="fr-FR" dirty="0"/>
              <a:t> for patients </a:t>
            </a:r>
            <a:r>
              <a:rPr lang="fr-FR" dirty="0" err="1"/>
              <a:t>with</a:t>
            </a:r>
            <a:r>
              <a:rPr lang="fr-FR" dirty="0"/>
              <a:t> </a:t>
            </a:r>
            <a:r>
              <a:rPr lang="fr-FR" dirty="0" err="1"/>
              <a:t>either</a:t>
            </a:r>
            <a:r>
              <a:rPr lang="fr-FR" dirty="0"/>
              <a:t> </a:t>
            </a:r>
            <a:r>
              <a:rPr lang="fr-FR" dirty="0" err="1"/>
              <a:t>forms</a:t>
            </a:r>
            <a:r>
              <a:rPr lang="fr-FR" dirty="0"/>
              <a:t> of </a:t>
            </a:r>
            <a:r>
              <a:rPr lang="fr-FR" dirty="0" err="1"/>
              <a:t>chronic</a:t>
            </a:r>
            <a:r>
              <a:rPr lang="fr-FR" dirty="0"/>
              <a:t> rejection. </a:t>
            </a:r>
          </a:p>
          <a:p>
            <a:endParaRPr lang="fr-FR" dirty="0"/>
          </a:p>
        </p:txBody>
      </p:sp>
      <p:sp>
        <p:nvSpPr>
          <p:cNvPr id="4" name="Espace réservé du numéro de diapositive 3">
            <a:extLst>
              <a:ext uri="{FF2B5EF4-FFF2-40B4-BE49-F238E27FC236}">
                <a16:creationId xmlns:a16="http://schemas.microsoft.com/office/drawing/2014/main" id="{9BD67F6B-AA39-7C3A-DF06-C2F5DFB05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905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19A04-8338-25E6-FDA9-19D6920751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D337E5-AB0F-A33F-06EB-0A185417F2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58853C-D3EC-BF7A-E159-E06096B7BB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CLAD, </a:t>
            </a:r>
            <a:r>
              <a:rPr lang="fr-FR" sz="1200" b="0" i="1" dirty="0" err="1">
                <a:latin typeface="+mn-lt"/>
                <a:cs typeface="Arial" panose="020B0604020202020204" pitchFamily="34" charset="0"/>
              </a:rPr>
              <a:t>Chronic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lung</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rejection; BOS, </a:t>
            </a:r>
            <a:r>
              <a:rPr lang="fr-FR" b="0" i="1" dirty="0" err="1">
                <a:latin typeface="+mn-lt"/>
              </a:rPr>
              <a:t>Bronchiolitis</a:t>
            </a:r>
            <a:r>
              <a:rPr lang="fr-FR" b="0" i="1" dirty="0">
                <a:latin typeface="+mn-lt"/>
              </a:rPr>
              <a:t> </a:t>
            </a:r>
            <a:r>
              <a:rPr lang="fr-FR" b="0" i="1" dirty="0" err="1">
                <a:latin typeface="+mn-lt"/>
              </a:rPr>
              <a:t>obliterans</a:t>
            </a:r>
            <a:r>
              <a:rPr lang="fr-FR" b="0" i="1" dirty="0">
                <a:latin typeface="+mn-lt"/>
              </a:rPr>
              <a:t> syndrome; RAS, Restrictive </a:t>
            </a:r>
            <a:r>
              <a:rPr lang="fr-FR" b="0" i="1" dirty="0" err="1">
                <a:latin typeface="+mn-lt"/>
              </a:rPr>
              <a:t>allograft</a:t>
            </a:r>
            <a:r>
              <a:rPr lang="fr-FR" b="0" i="1" dirty="0">
                <a:latin typeface="+mn-lt"/>
              </a:rPr>
              <a:t> syndrome.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951 </a:t>
            </a:r>
          </a:p>
          <a:p>
            <a:r>
              <a:rPr lang="fr-FR" b="1" dirty="0"/>
              <a:t>SPATIAL INSIGHTS INTO CLAD REVEAL DIFFERENTIAL MODULATION OF IMMUNE CHECKPOINTS IN OBSTRUCTIVE VS RESTRICTIVE PHENOTYPE</a:t>
            </a:r>
          </a:p>
          <a:p>
            <a:endParaRPr lang="fr-FR" dirty="0"/>
          </a:p>
          <a:p>
            <a:r>
              <a:rPr lang="fr-FR" b="1" dirty="0"/>
              <a:t>Valentina Vaira</a:t>
            </a:r>
            <a:r>
              <a:rPr lang="fr-FR" b="1" baseline="30000" dirty="0"/>
              <a:t>1</a:t>
            </a:r>
            <a:r>
              <a:rPr lang="fr-FR" b="1" dirty="0"/>
              <a:t>, </a:t>
            </a:r>
            <a:r>
              <a:rPr lang="fr-FR" b="1" dirty="0" err="1"/>
              <a:t>Ilaria</a:t>
            </a:r>
            <a:r>
              <a:rPr lang="fr-FR" b="1" dirty="0"/>
              <a:t> Righi</a:t>
            </a:r>
            <a:r>
              <a:rPr lang="fr-FR" b="1" baseline="30000" dirty="0"/>
              <a:t>2</a:t>
            </a:r>
            <a:r>
              <a:rPr lang="fr-FR" b="1" dirty="0"/>
              <a:t>, Lorenzo Rosso</a:t>
            </a:r>
            <a:r>
              <a:rPr lang="fr-FR" b="1" baseline="30000" dirty="0"/>
              <a:t>3</a:t>
            </a:r>
            <a:r>
              <a:rPr lang="fr-FR" b="1" dirty="0"/>
              <a:t>, Nadia Mansour</a:t>
            </a:r>
            <a:r>
              <a:rPr lang="fr-FR" b="1" baseline="30000" dirty="0"/>
              <a:t>4</a:t>
            </a:r>
            <a:r>
              <a:rPr lang="fr-FR" b="1" dirty="0"/>
              <a:t>, Maria </a:t>
            </a:r>
            <a:r>
              <a:rPr lang="fr-FR" b="1" dirty="0" err="1"/>
              <a:t>Rosaria</a:t>
            </a:r>
            <a:r>
              <a:rPr lang="fr-FR" b="1" dirty="0"/>
              <a:t> De Filippo</a:t>
            </a:r>
            <a:r>
              <a:rPr lang="fr-FR" b="1" baseline="30000" dirty="0"/>
              <a:t>4</a:t>
            </a:r>
            <a:r>
              <a:rPr lang="fr-FR" b="1" dirty="0"/>
              <a:t>, Gianluca Lopez</a:t>
            </a:r>
            <a:r>
              <a:rPr lang="fr-FR" b="1" baseline="30000" dirty="0"/>
              <a:t>5</a:t>
            </a:r>
            <a:r>
              <a:rPr lang="fr-FR" b="1" dirty="0"/>
              <a:t>, Andrea Vingiani</a:t>
            </a:r>
            <a:r>
              <a:rPr lang="fr-FR" b="1" baseline="30000" dirty="0"/>
              <a:t>6</a:t>
            </a:r>
            <a:r>
              <a:rPr lang="fr-FR" b="1" dirty="0"/>
              <a:t>, </a:t>
            </a:r>
            <a:r>
              <a:rPr lang="fr-FR" b="1" dirty="0" err="1"/>
              <a:t>daniele</a:t>
            </a:r>
            <a:r>
              <a:rPr lang="fr-FR" b="1" dirty="0"/>
              <a:t> lorenzini</a:t>
            </a:r>
            <a:r>
              <a:rPr lang="fr-FR" b="1" baseline="30000" dirty="0"/>
              <a:t>6</a:t>
            </a:r>
            <a:r>
              <a:rPr lang="fr-FR" b="1" dirty="0"/>
              <a:t>, </a:t>
            </a:r>
            <a:r>
              <a:rPr lang="fr-FR" b="1" dirty="0" err="1"/>
              <a:t>giancarlo</a:t>
            </a:r>
            <a:r>
              <a:rPr lang="fr-FR" b="1" dirty="0"/>
              <a:t> pruneri</a:t>
            </a:r>
            <a:r>
              <a:rPr lang="fr-FR" b="1" baseline="30000" dirty="0"/>
              <a:t>6</a:t>
            </a:r>
            <a:r>
              <a:rPr lang="fr-FR" b="1" dirty="0"/>
              <a:t>, Silvia Brich</a:t>
            </a:r>
            <a:r>
              <a:rPr lang="fr-FR" b="1" baseline="30000" dirty="0"/>
              <a:t>7</a:t>
            </a:r>
            <a:r>
              <a:rPr lang="fr-FR" b="1" dirty="0"/>
              <a:t>, Alessandra Maria Storaci</a:t>
            </a:r>
            <a:r>
              <a:rPr lang="fr-FR" b="1" baseline="30000" dirty="0"/>
              <a:t>8</a:t>
            </a:r>
            <a:r>
              <a:rPr lang="fr-FR" b="1" dirty="0"/>
              <a:t>, Sara Franzi</a:t>
            </a:r>
            <a:r>
              <a:rPr lang="fr-FR" b="1" baseline="30000" dirty="0"/>
              <a:t>9</a:t>
            </a:r>
            <a:r>
              <a:rPr lang="fr-FR" b="1" dirty="0"/>
              <a:t>, Letizia Corinna Morlacchi</a:t>
            </a:r>
            <a:r>
              <a:rPr lang="fr-FR" b="1" baseline="30000" dirty="0"/>
              <a:t>10</a:t>
            </a:r>
            <a:r>
              <a:rPr lang="fr-FR" b="1" dirty="0"/>
              <a:t>, Valeria Rossetti</a:t>
            </a:r>
            <a:r>
              <a:rPr lang="fr-FR" b="1" baseline="30000" dirty="0"/>
              <a:t>11</a:t>
            </a:r>
            <a:r>
              <a:rPr lang="fr-FR" b="1" dirty="0"/>
              <a:t>, Francesco Blasi</a:t>
            </a:r>
            <a:r>
              <a:rPr lang="fr-FR" b="1" baseline="30000" dirty="0"/>
              <a:t>12</a:t>
            </a:r>
            <a:r>
              <a:rPr lang="fr-FR" b="1" dirty="0"/>
              <a:t>, Daria Trabattoni</a:t>
            </a:r>
            <a:r>
              <a:rPr lang="fr-FR" b="1" baseline="30000" dirty="0"/>
              <a:t>13</a:t>
            </a:r>
            <a:r>
              <a:rPr lang="fr-FR" b="1" dirty="0"/>
              <a:t>, Mario Nosotti</a:t>
            </a:r>
            <a:r>
              <a:rPr lang="fr-FR" b="1" baseline="30000" dirty="0"/>
              <a:t>14</a:t>
            </a:r>
            <a:r>
              <a:rPr lang="fr-FR" b="1" dirty="0"/>
              <a:t>, </a:t>
            </a:r>
            <a:r>
              <a:rPr lang="fr-FR" b="1" dirty="0" err="1"/>
              <a:t>Silvano</a:t>
            </a:r>
            <a:r>
              <a:rPr lang="fr-FR" b="1" dirty="0"/>
              <a:t> Bosari</a:t>
            </a:r>
            <a:r>
              <a:rPr lang="fr-FR" b="1" baseline="30000" dirty="0"/>
              <a:t>6</a:t>
            </a:r>
            <a:r>
              <a:rPr lang="fr-FR" b="1" dirty="0"/>
              <a:t>, Mario Clerici</a:t>
            </a:r>
            <a:r>
              <a:rPr lang="fr-FR" b="1" baseline="30000" dirty="0"/>
              <a:t>6</a:t>
            </a:r>
            <a:endParaRPr lang="fr-FR" b="1" dirty="0"/>
          </a:p>
          <a:p>
            <a:endParaRPr lang="fr-FR" dirty="0"/>
          </a:p>
          <a:p>
            <a:endParaRPr lang="fr-FR" dirty="0"/>
          </a:p>
          <a:p>
            <a:r>
              <a:rPr lang="fr-FR" i="1" baseline="30000" dirty="0"/>
              <a:t>1</a:t>
            </a:r>
            <a:r>
              <a:rPr lang="fr-FR" i="1" dirty="0"/>
              <a:t>University of Milan, </a:t>
            </a:r>
            <a:r>
              <a:rPr lang="fr-FR" i="1" dirty="0" err="1"/>
              <a:t>Department</a:t>
            </a:r>
            <a:r>
              <a:rPr lang="fr-FR" i="1" dirty="0"/>
              <a:t> of </a:t>
            </a:r>
            <a:r>
              <a:rPr lang="fr-FR" i="1" dirty="0" err="1"/>
              <a:t>Pathophysiology</a:t>
            </a:r>
            <a:r>
              <a:rPr lang="fr-FR" i="1" dirty="0"/>
              <a:t> and Transplantation; </a:t>
            </a:r>
            <a:r>
              <a:rPr lang="fr-FR" i="1" dirty="0" err="1"/>
              <a:t>Department</a:t>
            </a:r>
            <a:r>
              <a:rPr lang="fr-FR" i="1" dirty="0"/>
              <a:t> of </a:t>
            </a:r>
            <a:r>
              <a:rPr lang="fr-FR" i="1" dirty="0" err="1"/>
              <a:t>Pathophysiology</a:t>
            </a:r>
            <a:r>
              <a:rPr lang="fr-FR" i="1" dirty="0"/>
              <a:t> and Transplantation, </a:t>
            </a:r>
            <a:r>
              <a:rPr lang="fr-FR" i="1" baseline="30000" dirty="0"/>
              <a:t>2</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Fondazione</a:t>
            </a:r>
            <a:r>
              <a:rPr lang="fr-FR" i="1" dirty="0"/>
              <a:t> </a:t>
            </a:r>
            <a:r>
              <a:rPr lang="fr-FR" i="1" dirty="0" err="1"/>
              <a:t>Irccs</a:t>
            </a:r>
            <a:r>
              <a:rPr lang="fr-FR" i="1" dirty="0"/>
              <a:t> Ca' </a:t>
            </a:r>
            <a:r>
              <a:rPr lang="fr-FR" i="1" dirty="0" err="1"/>
              <a:t>Granda</a:t>
            </a:r>
            <a:r>
              <a:rPr lang="fr-FR" i="1" dirty="0"/>
              <a:t>; </a:t>
            </a:r>
            <a:r>
              <a:rPr lang="fr-FR" i="1" dirty="0" err="1"/>
              <a:t>Thoracic</a:t>
            </a:r>
            <a:r>
              <a:rPr lang="fr-FR" i="1" dirty="0"/>
              <a:t> </a:t>
            </a:r>
            <a:r>
              <a:rPr lang="fr-FR" i="1" dirty="0" err="1"/>
              <a:t>Surgery</a:t>
            </a:r>
            <a:r>
              <a:rPr lang="fr-FR" i="1" dirty="0"/>
              <a:t> and Lung Transplantation Unit, </a:t>
            </a:r>
            <a:r>
              <a:rPr lang="fr-FR" i="1" baseline="30000" dirty="0"/>
              <a:t>3</a:t>
            </a:r>
            <a:r>
              <a:rPr lang="fr-FR" i="1" dirty="0"/>
              <a:t>Fondazione </a:t>
            </a:r>
            <a:r>
              <a:rPr lang="fr-FR" i="1" dirty="0" err="1"/>
              <a:t>Irccs</a:t>
            </a:r>
            <a:r>
              <a:rPr lang="fr-FR" i="1" dirty="0"/>
              <a:t> Ca' </a:t>
            </a:r>
            <a:r>
              <a:rPr lang="fr-FR" i="1" dirty="0" err="1"/>
              <a:t>Granda</a:t>
            </a:r>
            <a:r>
              <a:rPr lang="fr-FR" i="1" dirty="0"/>
              <a:t> </a:t>
            </a:r>
            <a:r>
              <a:rPr lang="fr-FR" i="1" dirty="0" err="1"/>
              <a:t>Policlinico</a:t>
            </a:r>
            <a:r>
              <a:rPr lang="fr-FR" i="1" dirty="0"/>
              <a:t>; </a:t>
            </a:r>
            <a:r>
              <a:rPr lang="fr-FR" i="1" dirty="0" err="1"/>
              <a:t>Fondazione</a:t>
            </a:r>
            <a:r>
              <a:rPr lang="fr-FR" i="1" dirty="0"/>
              <a:t> </a:t>
            </a:r>
            <a:r>
              <a:rPr lang="fr-FR" i="1" dirty="0" err="1"/>
              <a:t>Irccs</a:t>
            </a:r>
            <a:r>
              <a:rPr lang="fr-FR" i="1" dirty="0"/>
              <a:t> Ca' </a:t>
            </a:r>
            <a:r>
              <a:rPr lang="fr-FR" i="1" dirty="0" err="1"/>
              <a:t>Granda</a:t>
            </a:r>
            <a:r>
              <a:rPr lang="fr-FR" i="1" dirty="0"/>
              <a:t>; </a:t>
            </a:r>
            <a:r>
              <a:rPr lang="fr-FR" i="1" dirty="0" err="1"/>
              <a:t>Thoracic</a:t>
            </a:r>
            <a:r>
              <a:rPr lang="fr-FR" i="1" dirty="0"/>
              <a:t> </a:t>
            </a:r>
            <a:r>
              <a:rPr lang="fr-FR" i="1" dirty="0" err="1"/>
              <a:t>Surgery</a:t>
            </a:r>
            <a:r>
              <a:rPr lang="fr-FR" i="1" dirty="0"/>
              <a:t> and Lung Transplantation, </a:t>
            </a:r>
            <a:r>
              <a:rPr lang="fr-FR" i="1" baseline="30000" dirty="0"/>
              <a:t>4</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Milan, </a:t>
            </a:r>
            <a:r>
              <a:rPr lang="fr-FR" i="1" dirty="0" err="1"/>
              <a:t>Italy</a:t>
            </a:r>
            <a:r>
              <a:rPr lang="fr-FR" i="1" dirty="0"/>
              <a:t>, </a:t>
            </a:r>
            <a:r>
              <a:rPr lang="fr-FR" i="1" baseline="30000" dirty="0"/>
              <a:t>5</a:t>
            </a:r>
            <a:r>
              <a:rPr lang="fr-FR" i="1" dirty="0"/>
              <a:t>Fondazione </a:t>
            </a:r>
            <a:r>
              <a:rPr lang="fr-FR" i="1" dirty="0" err="1"/>
              <a:t>Irccs</a:t>
            </a:r>
            <a:r>
              <a:rPr lang="fr-FR" i="1" dirty="0"/>
              <a:t> Ca' </a:t>
            </a:r>
            <a:r>
              <a:rPr lang="fr-FR" i="1" dirty="0" err="1"/>
              <a:t>Granda</a:t>
            </a:r>
            <a:r>
              <a:rPr lang="fr-FR" i="1" dirty="0"/>
              <a:t>, </a:t>
            </a:r>
            <a:r>
              <a:rPr lang="fr-FR" i="1" baseline="30000" dirty="0"/>
              <a:t>6</a:t>
            </a:r>
            <a:r>
              <a:rPr lang="fr-FR" i="1" dirty="0"/>
              <a:t>University of Milan, </a:t>
            </a:r>
            <a:r>
              <a:rPr lang="fr-FR" i="1" baseline="30000" dirty="0"/>
              <a:t>7</a:t>
            </a:r>
            <a:r>
              <a:rPr lang="fr-FR" i="1" dirty="0"/>
              <a:t>Fondazione </a:t>
            </a:r>
            <a:r>
              <a:rPr lang="fr-FR" i="1" dirty="0" err="1"/>
              <a:t>Irccs</a:t>
            </a:r>
            <a:r>
              <a:rPr lang="fr-FR" i="1" dirty="0"/>
              <a:t> </a:t>
            </a:r>
            <a:r>
              <a:rPr lang="fr-FR" i="1" dirty="0" err="1"/>
              <a:t>Istitut</a:t>
            </a:r>
            <a:r>
              <a:rPr lang="fr-FR" i="1" dirty="0"/>
              <a:t>, Nazionale Dei </a:t>
            </a:r>
            <a:r>
              <a:rPr lang="fr-FR" i="1" dirty="0" err="1"/>
              <a:t>Tumori</a:t>
            </a:r>
            <a:r>
              <a:rPr lang="fr-FR" i="1" dirty="0"/>
              <a:t>, </a:t>
            </a:r>
            <a:r>
              <a:rPr lang="fr-FR" i="1" baseline="30000" dirty="0"/>
              <a:t>8</a:t>
            </a:r>
            <a:r>
              <a:rPr lang="fr-FR" i="1" dirty="0"/>
              <a:t>University of Milan, Milan, </a:t>
            </a:r>
            <a:r>
              <a:rPr lang="fr-FR" i="1" dirty="0" err="1"/>
              <a:t>Italy</a:t>
            </a:r>
            <a:r>
              <a:rPr lang="fr-FR" i="1" dirty="0"/>
              <a:t>; </a:t>
            </a:r>
            <a:r>
              <a:rPr lang="fr-FR" i="1" dirty="0" err="1"/>
              <a:t>Department</a:t>
            </a:r>
            <a:r>
              <a:rPr lang="fr-FR" i="1" dirty="0"/>
              <a:t> of </a:t>
            </a:r>
            <a:r>
              <a:rPr lang="fr-FR" i="1" dirty="0" err="1"/>
              <a:t>Pathophysiology</a:t>
            </a:r>
            <a:r>
              <a:rPr lang="fr-FR" i="1" dirty="0"/>
              <a:t> and Transplantation, </a:t>
            </a:r>
            <a:r>
              <a:rPr lang="fr-FR" i="1" baseline="30000" dirty="0"/>
              <a:t>9</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Milan, </a:t>
            </a:r>
            <a:r>
              <a:rPr lang="fr-FR" i="1" dirty="0" err="1"/>
              <a:t>Italy</a:t>
            </a:r>
            <a:r>
              <a:rPr lang="fr-FR" i="1" dirty="0"/>
              <a:t>; </a:t>
            </a:r>
            <a:r>
              <a:rPr lang="fr-FR" i="1" dirty="0" err="1"/>
              <a:t>Department</a:t>
            </a:r>
            <a:r>
              <a:rPr lang="fr-FR" i="1" dirty="0"/>
              <a:t> of Cardio-Thoraco-</a:t>
            </a:r>
            <a:r>
              <a:rPr lang="fr-FR" i="1" dirty="0" err="1"/>
              <a:t>Vascular</a:t>
            </a:r>
            <a:r>
              <a:rPr lang="fr-FR" i="1" dirty="0"/>
              <a:t> </a:t>
            </a:r>
            <a:r>
              <a:rPr lang="fr-FR" i="1" dirty="0" err="1"/>
              <a:t>Diseases</a:t>
            </a:r>
            <a:r>
              <a:rPr lang="fr-FR" i="1" dirty="0"/>
              <a:t>, </a:t>
            </a:r>
            <a:r>
              <a:rPr lang="fr-FR" i="1" baseline="30000" dirty="0"/>
              <a:t>10</a:t>
            </a:r>
            <a:r>
              <a:rPr lang="fr-FR" i="1" dirty="0"/>
              <a:t>Fondazione </a:t>
            </a:r>
            <a:r>
              <a:rPr lang="fr-FR" i="1" dirty="0" err="1"/>
              <a:t>Irccs</a:t>
            </a:r>
            <a:r>
              <a:rPr lang="fr-FR" i="1" dirty="0"/>
              <a:t> Ca’ </a:t>
            </a:r>
            <a:r>
              <a:rPr lang="fr-FR" i="1" dirty="0" err="1"/>
              <a:t>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Respiratory</a:t>
            </a:r>
            <a:r>
              <a:rPr lang="fr-FR" i="1" dirty="0"/>
              <a:t> Unit and </a:t>
            </a:r>
            <a:r>
              <a:rPr lang="fr-FR" i="1" dirty="0" err="1"/>
              <a:t>Cystic</a:t>
            </a:r>
            <a:r>
              <a:rPr lang="fr-FR" i="1" dirty="0"/>
              <a:t> </a:t>
            </a:r>
            <a:r>
              <a:rPr lang="fr-FR" i="1" dirty="0" err="1"/>
              <a:t>Fibrosis</a:t>
            </a:r>
            <a:r>
              <a:rPr lang="fr-FR" i="1" dirty="0"/>
              <a:t> Center; </a:t>
            </a:r>
            <a:r>
              <a:rPr lang="fr-FR" i="1" dirty="0" err="1"/>
              <a:t>Department</a:t>
            </a:r>
            <a:r>
              <a:rPr lang="fr-FR" i="1" dirty="0"/>
              <a:t> of </a:t>
            </a:r>
            <a:r>
              <a:rPr lang="fr-FR" i="1" dirty="0" err="1"/>
              <a:t>Pathophysiology</a:t>
            </a:r>
            <a:r>
              <a:rPr lang="fr-FR" i="1" dirty="0"/>
              <a:t> and Transplantation, </a:t>
            </a:r>
            <a:r>
              <a:rPr lang="fr-FR" i="1" dirty="0" err="1"/>
              <a:t>Università</a:t>
            </a:r>
            <a:r>
              <a:rPr lang="fr-FR" i="1" dirty="0"/>
              <a:t> </a:t>
            </a:r>
            <a:r>
              <a:rPr lang="fr-FR" i="1" dirty="0" err="1"/>
              <a:t>Degli</a:t>
            </a:r>
            <a:r>
              <a:rPr lang="fr-FR" i="1" dirty="0"/>
              <a:t> </a:t>
            </a:r>
            <a:r>
              <a:rPr lang="fr-FR" i="1" dirty="0" err="1"/>
              <a:t>Studi</a:t>
            </a:r>
            <a:r>
              <a:rPr lang="fr-FR" i="1" dirty="0"/>
              <a:t> di Milano, </a:t>
            </a:r>
            <a:r>
              <a:rPr lang="fr-FR" i="1" baseline="30000" dirty="0"/>
              <a:t>11</a:t>
            </a:r>
            <a:r>
              <a:rPr lang="fr-FR" i="1" dirty="0"/>
              <a:t>Fondazione </a:t>
            </a:r>
            <a:r>
              <a:rPr lang="fr-FR" i="1" dirty="0" err="1"/>
              <a:t>Irccs</a:t>
            </a:r>
            <a:r>
              <a:rPr lang="fr-FR" i="1" dirty="0"/>
              <a:t> </a:t>
            </a:r>
            <a:r>
              <a:rPr lang="fr-FR" i="1" dirty="0" err="1"/>
              <a:t>Ca'granda</a:t>
            </a:r>
            <a:r>
              <a:rPr lang="fr-FR" i="1" dirty="0"/>
              <a:t> - </a:t>
            </a:r>
            <a:r>
              <a:rPr lang="fr-FR" i="1" dirty="0" err="1"/>
              <a:t>Ospedale</a:t>
            </a:r>
            <a:r>
              <a:rPr lang="fr-FR" i="1" dirty="0"/>
              <a:t> </a:t>
            </a:r>
            <a:r>
              <a:rPr lang="fr-FR" i="1" dirty="0" err="1"/>
              <a:t>Maggiore</a:t>
            </a:r>
            <a:r>
              <a:rPr lang="fr-FR" i="1" dirty="0"/>
              <a:t> </a:t>
            </a:r>
            <a:r>
              <a:rPr lang="fr-FR" i="1" dirty="0" err="1"/>
              <a:t>Policlinico</a:t>
            </a:r>
            <a:r>
              <a:rPr lang="fr-FR" i="1" dirty="0"/>
              <a:t>; </a:t>
            </a:r>
            <a:r>
              <a:rPr lang="fr-FR" i="1" dirty="0" err="1"/>
              <a:t>Internal</a:t>
            </a:r>
            <a:r>
              <a:rPr lang="fr-FR" i="1" dirty="0"/>
              <a:t> </a:t>
            </a:r>
            <a:r>
              <a:rPr lang="fr-FR" i="1" dirty="0" err="1"/>
              <a:t>Medicine</a:t>
            </a:r>
            <a:r>
              <a:rPr lang="fr-FR" i="1" dirty="0"/>
              <a:t> </a:t>
            </a:r>
            <a:r>
              <a:rPr lang="fr-FR" i="1" dirty="0" err="1"/>
              <a:t>Department</a:t>
            </a:r>
            <a:r>
              <a:rPr lang="fr-FR" i="1" dirty="0"/>
              <a:t>, </a:t>
            </a:r>
            <a:r>
              <a:rPr lang="fr-FR" i="1" dirty="0" err="1"/>
              <a:t>Respiratory</a:t>
            </a:r>
            <a:r>
              <a:rPr lang="fr-FR" i="1" dirty="0"/>
              <a:t> Unit and </a:t>
            </a:r>
            <a:r>
              <a:rPr lang="fr-FR" i="1" dirty="0" err="1"/>
              <a:t>Cystic</a:t>
            </a:r>
            <a:r>
              <a:rPr lang="fr-FR" i="1" dirty="0"/>
              <a:t> </a:t>
            </a:r>
            <a:r>
              <a:rPr lang="fr-FR" i="1" dirty="0" err="1"/>
              <a:t>Fibrosis</a:t>
            </a:r>
            <a:r>
              <a:rPr lang="fr-FR" i="1" dirty="0"/>
              <a:t> </a:t>
            </a:r>
            <a:r>
              <a:rPr lang="fr-FR" i="1" dirty="0" err="1"/>
              <a:t>Adult</a:t>
            </a:r>
            <a:r>
              <a:rPr lang="fr-FR" i="1" dirty="0"/>
              <a:t> Centre, </a:t>
            </a:r>
            <a:r>
              <a:rPr lang="fr-FR" i="1" baseline="30000" dirty="0"/>
              <a:t>12</a:t>
            </a:r>
            <a:r>
              <a:rPr lang="fr-FR" i="1" dirty="0"/>
              <a:t>Fondazione </a:t>
            </a:r>
            <a:r>
              <a:rPr lang="fr-FR" i="1" dirty="0" err="1"/>
              <a:t>Irccs</a:t>
            </a:r>
            <a:r>
              <a:rPr lang="fr-FR" i="1" dirty="0"/>
              <a:t>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di Milano, </a:t>
            </a:r>
            <a:r>
              <a:rPr lang="fr-FR" i="1" dirty="0" err="1"/>
              <a:t>Università</a:t>
            </a:r>
            <a:r>
              <a:rPr lang="fr-FR" i="1" dirty="0"/>
              <a:t> </a:t>
            </a:r>
            <a:r>
              <a:rPr lang="fr-FR" i="1" dirty="0" err="1"/>
              <a:t>Degli</a:t>
            </a:r>
            <a:r>
              <a:rPr lang="fr-FR" i="1" dirty="0"/>
              <a:t> </a:t>
            </a:r>
            <a:r>
              <a:rPr lang="fr-FR" i="1" dirty="0" err="1"/>
              <a:t>Studi</a:t>
            </a:r>
            <a:r>
              <a:rPr lang="fr-FR" i="1" dirty="0"/>
              <a:t> di Milano, </a:t>
            </a:r>
            <a:r>
              <a:rPr lang="fr-FR" i="1" baseline="30000" dirty="0"/>
              <a:t>13</a:t>
            </a:r>
            <a:r>
              <a:rPr lang="fr-FR" i="1" dirty="0"/>
              <a:t>University of Milan; </a:t>
            </a:r>
            <a:r>
              <a:rPr lang="fr-FR" i="1" dirty="0" err="1"/>
              <a:t>Department</a:t>
            </a:r>
            <a:r>
              <a:rPr lang="fr-FR" i="1" dirty="0"/>
              <a:t> of </a:t>
            </a:r>
            <a:r>
              <a:rPr lang="fr-FR" i="1" dirty="0" err="1"/>
              <a:t>Biomedical</a:t>
            </a:r>
            <a:r>
              <a:rPr lang="fr-FR" i="1" dirty="0"/>
              <a:t> and </a:t>
            </a:r>
            <a:r>
              <a:rPr lang="fr-FR" i="1" dirty="0" err="1"/>
              <a:t>Clinical</a:t>
            </a:r>
            <a:r>
              <a:rPr lang="fr-FR" i="1" dirty="0"/>
              <a:t> Sciences, </a:t>
            </a:r>
            <a:r>
              <a:rPr lang="fr-FR" i="1" baseline="30000" dirty="0"/>
              <a:t>14</a:t>
            </a:r>
            <a:r>
              <a:rPr lang="fr-FR" i="1" dirty="0"/>
              <a:t>Fondazione </a:t>
            </a:r>
            <a:r>
              <a:rPr lang="fr-FR" i="1" dirty="0" err="1"/>
              <a:t>Irccs</a:t>
            </a:r>
            <a:r>
              <a:rPr lang="fr-FR" i="1" dirty="0"/>
              <a:t> Ca' </a:t>
            </a:r>
            <a:r>
              <a:rPr lang="fr-FR" i="1" dirty="0" err="1"/>
              <a:t>Granda</a:t>
            </a:r>
            <a:r>
              <a:rPr lang="fr-FR" i="1" dirty="0"/>
              <a:t> </a:t>
            </a:r>
            <a:r>
              <a:rPr lang="fr-FR" i="1" dirty="0" err="1"/>
              <a:t>Ospedale</a:t>
            </a:r>
            <a:r>
              <a:rPr lang="fr-FR" i="1" dirty="0"/>
              <a:t> </a:t>
            </a:r>
            <a:r>
              <a:rPr lang="fr-FR" i="1" dirty="0" err="1"/>
              <a:t>Maggiore</a:t>
            </a:r>
            <a:r>
              <a:rPr lang="fr-FR" i="1" dirty="0"/>
              <a:t> </a:t>
            </a:r>
            <a:r>
              <a:rPr lang="fr-FR" i="1" dirty="0" err="1"/>
              <a:t>Policlinico</a:t>
            </a:r>
            <a:r>
              <a:rPr lang="fr-FR" i="1" dirty="0"/>
              <a:t>; </a:t>
            </a:r>
            <a:r>
              <a:rPr lang="fr-FR" i="1" dirty="0" err="1"/>
              <a:t>Dipartimento</a:t>
            </a:r>
            <a:r>
              <a:rPr lang="fr-FR" i="1" dirty="0"/>
              <a:t> di </a:t>
            </a:r>
            <a:r>
              <a:rPr lang="fr-FR" i="1" dirty="0" err="1"/>
              <a:t>Fisiopatologia</a:t>
            </a:r>
            <a:r>
              <a:rPr lang="fr-FR" i="1" dirty="0"/>
              <a:t> </a:t>
            </a:r>
            <a:r>
              <a:rPr lang="fr-FR" i="1" dirty="0" err="1"/>
              <a:t>Medico-Chirurgica</a:t>
            </a:r>
            <a:r>
              <a:rPr lang="fr-FR" i="1" dirty="0"/>
              <a:t> e Dei </a:t>
            </a:r>
            <a:r>
              <a:rPr lang="fr-FR" i="1" dirty="0" err="1"/>
              <a:t>Trapianti</a:t>
            </a:r>
            <a:endParaRPr lang="fr-FR" dirty="0"/>
          </a:p>
          <a:p>
            <a:endParaRPr lang="fr-FR" dirty="0"/>
          </a:p>
          <a:p>
            <a:r>
              <a:rPr lang="fr-FR" b="1" dirty="0" err="1"/>
              <a:t>Background</a:t>
            </a:r>
            <a:r>
              <a:rPr lang="fr-FR" dirty="0" err="1"/>
              <a:t>:Chronic</a:t>
            </a:r>
            <a:r>
              <a:rPr lang="fr-FR" dirty="0"/>
              <a:t> </a:t>
            </a:r>
            <a:r>
              <a:rPr lang="fr-FR" dirty="0" err="1"/>
              <a:t>lung</a:t>
            </a:r>
            <a:r>
              <a:rPr lang="fr-FR" dirty="0"/>
              <a:t> </a:t>
            </a:r>
            <a:r>
              <a:rPr lang="fr-FR" dirty="0" err="1"/>
              <a:t>allograft</a:t>
            </a:r>
            <a:r>
              <a:rPr lang="fr-FR" dirty="0"/>
              <a:t> rejection (CLAD) </a:t>
            </a:r>
            <a:r>
              <a:rPr lang="fr-FR" dirty="0" err="1"/>
              <a:t>is</a:t>
            </a:r>
            <a:r>
              <a:rPr lang="fr-FR" dirty="0"/>
              <a:t> the </a:t>
            </a:r>
            <a:r>
              <a:rPr lang="fr-FR" dirty="0" err="1"/>
              <a:t>leading</a:t>
            </a:r>
            <a:r>
              <a:rPr lang="fr-FR" dirty="0"/>
              <a:t> cause of </a:t>
            </a:r>
            <a:r>
              <a:rPr lang="fr-FR" dirty="0" err="1"/>
              <a:t>morbidity</a:t>
            </a:r>
            <a:r>
              <a:rPr lang="fr-FR" dirty="0"/>
              <a:t> and </a:t>
            </a:r>
            <a:r>
              <a:rPr lang="fr-FR" dirty="0" err="1"/>
              <a:t>mortality</a:t>
            </a:r>
            <a:r>
              <a:rPr lang="fr-FR" dirty="0"/>
              <a:t> in </a:t>
            </a:r>
            <a:r>
              <a:rPr lang="fr-FR" dirty="0" err="1"/>
              <a:t>lung</a:t>
            </a:r>
            <a:r>
              <a:rPr lang="fr-FR" dirty="0"/>
              <a:t> transplantation, and </a:t>
            </a:r>
            <a:r>
              <a:rPr lang="fr-FR" dirty="0" err="1"/>
              <a:t>there</a:t>
            </a:r>
            <a:r>
              <a:rPr lang="fr-FR" dirty="0"/>
              <a:t> </a:t>
            </a:r>
            <a:r>
              <a:rPr lang="fr-FR" dirty="0" err="1"/>
              <a:t>is</a:t>
            </a:r>
            <a:r>
              <a:rPr lang="fr-FR" dirty="0"/>
              <a:t> </a:t>
            </a:r>
            <a:r>
              <a:rPr lang="fr-FR" dirty="0" err="1"/>
              <a:t>still</a:t>
            </a:r>
            <a:r>
              <a:rPr lang="fr-FR" dirty="0"/>
              <a:t> a gap of </a:t>
            </a:r>
            <a:r>
              <a:rPr lang="fr-FR" dirty="0" err="1"/>
              <a:t>knowledge</a:t>
            </a:r>
            <a:r>
              <a:rPr lang="fr-FR" dirty="0"/>
              <a:t> about immune-</a:t>
            </a:r>
            <a:r>
              <a:rPr lang="fr-FR" dirty="0" err="1"/>
              <a:t>mediated</a:t>
            </a:r>
            <a:r>
              <a:rPr lang="fr-FR" dirty="0"/>
              <a:t> rejection </a:t>
            </a:r>
            <a:r>
              <a:rPr lang="fr-FR" dirty="0" err="1"/>
              <a:t>mechanisms</a:t>
            </a:r>
            <a:r>
              <a:rPr lang="fr-FR" dirty="0"/>
              <a:t>. </a:t>
            </a:r>
            <a:r>
              <a:rPr lang="fr-FR" dirty="0" err="1"/>
              <a:t>Therefore</a:t>
            </a:r>
            <a:r>
              <a:rPr lang="fr-FR" dirty="0"/>
              <a:t>, </a:t>
            </a:r>
            <a:r>
              <a:rPr lang="fr-FR" dirty="0" err="1"/>
              <a:t>we</a:t>
            </a:r>
            <a:r>
              <a:rPr lang="fr-FR" dirty="0"/>
              <a:t> </a:t>
            </a:r>
            <a:r>
              <a:rPr lang="fr-FR" dirty="0" err="1"/>
              <a:t>investigated</a:t>
            </a:r>
            <a:r>
              <a:rPr lang="fr-FR" dirty="0"/>
              <a:t> panels of immune- and </a:t>
            </a:r>
            <a:r>
              <a:rPr lang="fr-FR" dirty="0" err="1"/>
              <a:t>cell-signaling</a:t>
            </a:r>
            <a:r>
              <a:rPr lang="fr-FR" dirty="0"/>
              <a:t> </a:t>
            </a:r>
            <a:r>
              <a:rPr lang="fr-FR" dirty="0" err="1"/>
              <a:t>proteins</a:t>
            </a:r>
            <a:r>
              <a:rPr lang="fr-FR" dirty="0"/>
              <a:t> at the spatial </a:t>
            </a:r>
            <a:r>
              <a:rPr lang="fr-FR" dirty="0" err="1"/>
              <a:t>level</a:t>
            </a:r>
            <a:r>
              <a:rPr lang="fr-FR" dirty="0"/>
              <a:t> in CLAD </a:t>
            </a:r>
            <a:r>
              <a:rPr lang="fr-FR" dirty="0" err="1"/>
              <a:t>lungs</a:t>
            </a:r>
            <a:r>
              <a:rPr lang="fr-FR" dirty="0"/>
              <a:t>.</a:t>
            </a:r>
          </a:p>
          <a:p>
            <a:r>
              <a:rPr lang="fr-FR" b="1" dirty="0" err="1"/>
              <a:t>Methods</a:t>
            </a:r>
            <a:r>
              <a:rPr lang="fr-FR" dirty="0" err="1"/>
              <a:t>:Eight</a:t>
            </a:r>
            <a:r>
              <a:rPr lang="fr-FR" dirty="0"/>
              <a:t> </a:t>
            </a:r>
            <a:r>
              <a:rPr lang="fr-FR" dirty="0" err="1"/>
              <a:t>representative</a:t>
            </a:r>
            <a:r>
              <a:rPr lang="fr-FR" dirty="0"/>
              <a:t> </a:t>
            </a:r>
            <a:r>
              <a:rPr lang="fr-FR" dirty="0" err="1"/>
              <a:t>lung</a:t>
            </a:r>
            <a:r>
              <a:rPr lang="fr-FR" dirty="0"/>
              <a:t> tissue blocks </a:t>
            </a:r>
            <a:r>
              <a:rPr lang="fr-FR" dirty="0" err="1"/>
              <a:t>from</a:t>
            </a:r>
            <a:r>
              <a:rPr lang="fr-FR" dirty="0"/>
              <a:t> 8 patients </a:t>
            </a:r>
            <a:r>
              <a:rPr lang="fr-FR" dirty="0" err="1"/>
              <a:t>who</a:t>
            </a:r>
            <a:r>
              <a:rPr lang="fr-FR" dirty="0"/>
              <a:t> </a:t>
            </a:r>
            <a:r>
              <a:rPr lang="fr-FR" dirty="0" err="1"/>
              <a:t>underwent</a:t>
            </a:r>
            <a:r>
              <a:rPr lang="fr-FR" dirty="0"/>
              <a:t> re-transplantation for CLAD, </a:t>
            </a:r>
            <a:r>
              <a:rPr lang="fr-FR" dirty="0" err="1"/>
              <a:t>were</a:t>
            </a:r>
            <a:r>
              <a:rPr lang="fr-FR" dirty="0"/>
              <a:t> </a:t>
            </a:r>
            <a:r>
              <a:rPr lang="fr-FR" dirty="0" err="1"/>
              <a:t>retrieved</a:t>
            </a:r>
            <a:r>
              <a:rPr lang="fr-FR" dirty="0"/>
              <a:t>. Four </a:t>
            </a:r>
            <a:r>
              <a:rPr lang="fr-FR" dirty="0" err="1"/>
              <a:t>had</a:t>
            </a:r>
            <a:r>
              <a:rPr lang="fr-FR" dirty="0"/>
              <a:t> BOS- and four </a:t>
            </a:r>
            <a:r>
              <a:rPr lang="fr-FR" dirty="0" err="1"/>
              <a:t>had</a:t>
            </a:r>
            <a:r>
              <a:rPr lang="fr-FR" dirty="0"/>
              <a:t> RAS-CLAD. Spatial </a:t>
            </a:r>
            <a:r>
              <a:rPr lang="fr-FR" dirty="0" err="1"/>
              <a:t>proteomics</a:t>
            </a:r>
            <a:r>
              <a:rPr lang="fr-FR" dirty="0"/>
              <a:t> of CD4, CD8, CD68, </a:t>
            </a:r>
            <a:r>
              <a:rPr lang="fr-FR" dirty="0" err="1"/>
              <a:t>panCK</a:t>
            </a:r>
            <a:r>
              <a:rPr lang="fr-FR" dirty="0"/>
              <a:t>, and CD20-pos </a:t>
            </a:r>
            <a:r>
              <a:rPr lang="fr-FR" dirty="0" err="1"/>
              <a:t>cells</a:t>
            </a:r>
            <a:r>
              <a:rPr lang="fr-FR" dirty="0"/>
              <a:t> </a:t>
            </a:r>
            <a:r>
              <a:rPr lang="fr-FR" dirty="0" err="1"/>
              <a:t>was</a:t>
            </a:r>
            <a:r>
              <a:rPr lang="fr-FR" dirty="0"/>
              <a:t> </a:t>
            </a:r>
            <a:r>
              <a:rPr lang="fr-FR" dirty="0" err="1"/>
              <a:t>performed</a:t>
            </a:r>
            <a:r>
              <a:rPr lang="fr-FR" dirty="0"/>
              <a:t> </a:t>
            </a:r>
            <a:r>
              <a:rPr lang="fr-FR" dirty="0" err="1"/>
              <a:t>using</a:t>
            </a:r>
            <a:r>
              <a:rPr lang="fr-FR" dirty="0"/>
              <a:t> the </a:t>
            </a:r>
            <a:r>
              <a:rPr lang="fr-FR" dirty="0" err="1"/>
              <a:t>GeoMX</a:t>
            </a:r>
            <a:r>
              <a:rPr lang="fr-FR" dirty="0"/>
              <a:t> platform and </a:t>
            </a:r>
            <a:r>
              <a:rPr lang="fr-FR" dirty="0" err="1"/>
              <a:t>protein</a:t>
            </a:r>
            <a:r>
              <a:rPr lang="fr-FR" dirty="0"/>
              <a:t> modules for immune </a:t>
            </a:r>
            <a:r>
              <a:rPr lang="fr-FR" dirty="0" err="1"/>
              <a:t>cell</a:t>
            </a:r>
            <a:r>
              <a:rPr lang="fr-FR" dirty="0"/>
              <a:t> profiling, immune checkpoints, </a:t>
            </a:r>
            <a:r>
              <a:rPr lang="fr-FR" dirty="0" err="1"/>
              <a:t>cell</a:t>
            </a:r>
            <a:r>
              <a:rPr lang="fr-FR" dirty="0"/>
              <a:t> </a:t>
            </a:r>
            <a:r>
              <a:rPr lang="fr-FR" dirty="0" err="1"/>
              <a:t>death</a:t>
            </a:r>
            <a:r>
              <a:rPr lang="fr-FR" dirty="0"/>
              <a:t>, PI3K/AKT and MAPK </a:t>
            </a:r>
            <a:r>
              <a:rPr lang="fr-FR" dirty="0" err="1"/>
              <a:t>signaling</a:t>
            </a:r>
            <a:r>
              <a:rPr lang="fr-FR" dirty="0"/>
              <a:t> (n=72 </a:t>
            </a:r>
            <a:r>
              <a:rPr lang="fr-FR" dirty="0" err="1"/>
              <a:t>proteins</a:t>
            </a:r>
            <a:r>
              <a:rPr lang="fr-FR" dirty="0"/>
              <a:t>) in </a:t>
            </a:r>
            <a:r>
              <a:rPr lang="fr-FR" dirty="0" err="1"/>
              <a:t>both</a:t>
            </a:r>
            <a:r>
              <a:rPr lang="fr-FR" dirty="0"/>
              <a:t> </a:t>
            </a:r>
            <a:r>
              <a:rPr lang="fr-FR" dirty="0" err="1"/>
              <a:t>fibrotic</a:t>
            </a:r>
            <a:r>
              <a:rPr lang="fr-FR" dirty="0"/>
              <a:t> and </a:t>
            </a:r>
            <a:r>
              <a:rPr lang="fr-FR" dirty="0" err="1"/>
              <a:t>endoalveolar</a:t>
            </a:r>
            <a:r>
              <a:rPr lang="fr-FR" dirty="0"/>
              <a:t> </a:t>
            </a:r>
            <a:r>
              <a:rPr lang="fr-FR" dirty="0" err="1"/>
              <a:t>regions</a:t>
            </a:r>
            <a:r>
              <a:rPr lang="fr-FR" dirty="0"/>
              <a:t> (ROI; CD4 and CD8), in </a:t>
            </a:r>
            <a:r>
              <a:rPr lang="fr-FR" dirty="0" err="1"/>
              <a:t>peri</a:t>
            </a:r>
            <a:r>
              <a:rPr lang="fr-FR" dirty="0"/>
              <a:t>-bronchial area (CD20), or in </a:t>
            </a:r>
            <a:r>
              <a:rPr lang="fr-FR" dirty="0" err="1"/>
              <a:t>endoalveolar</a:t>
            </a:r>
            <a:r>
              <a:rPr lang="fr-FR" dirty="0"/>
              <a:t> </a:t>
            </a:r>
            <a:r>
              <a:rPr lang="fr-FR" dirty="0" err="1"/>
              <a:t>space</a:t>
            </a:r>
            <a:r>
              <a:rPr lang="fr-FR" dirty="0"/>
              <a:t> (</a:t>
            </a:r>
            <a:r>
              <a:rPr lang="fr-FR" dirty="0" err="1"/>
              <a:t>panCK</a:t>
            </a:r>
            <a:r>
              <a:rPr lang="fr-FR" dirty="0"/>
              <a:t> and CD68).</a:t>
            </a:r>
          </a:p>
          <a:p>
            <a:r>
              <a:rPr lang="fr-FR" b="1" dirty="0" err="1"/>
              <a:t>Results</a:t>
            </a:r>
            <a:r>
              <a:rPr lang="fr-FR" dirty="0" err="1"/>
              <a:t>:At</a:t>
            </a:r>
            <a:r>
              <a:rPr lang="fr-FR" dirty="0"/>
              <a:t> </a:t>
            </a:r>
            <a:r>
              <a:rPr lang="fr-FR" dirty="0" err="1"/>
              <a:t>unsupervised</a:t>
            </a:r>
            <a:r>
              <a:rPr lang="fr-FR" dirty="0"/>
              <a:t> </a:t>
            </a:r>
            <a:r>
              <a:rPr lang="fr-FR" dirty="0" err="1"/>
              <a:t>level</a:t>
            </a:r>
            <a:r>
              <a:rPr lang="fr-FR" dirty="0"/>
              <a:t>, </a:t>
            </a:r>
            <a:r>
              <a:rPr lang="fr-FR" dirty="0" err="1"/>
              <a:t>lung</a:t>
            </a:r>
            <a:r>
              <a:rPr lang="fr-FR" dirty="0"/>
              <a:t> </a:t>
            </a:r>
            <a:r>
              <a:rPr lang="fr-FR" dirty="0" err="1"/>
              <a:t>epithelial</a:t>
            </a:r>
            <a:r>
              <a:rPr lang="fr-FR" dirty="0"/>
              <a:t> </a:t>
            </a:r>
            <a:r>
              <a:rPr lang="fr-FR" dirty="0" err="1"/>
              <a:t>cells</a:t>
            </a:r>
            <a:r>
              <a:rPr lang="fr-FR" dirty="0"/>
              <a:t> </a:t>
            </a:r>
            <a:r>
              <a:rPr lang="fr-FR" dirty="0" err="1"/>
              <a:t>from</a:t>
            </a:r>
            <a:r>
              <a:rPr lang="fr-FR" dirty="0"/>
              <a:t> BOS and RAS CLAD </a:t>
            </a:r>
            <a:r>
              <a:rPr lang="fr-FR" dirty="0" err="1"/>
              <a:t>showed</a:t>
            </a:r>
            <a:r>
              <a:rPr lang="fr-FR" dirty="0"/>
              <a:t> distinct </a:t>
            </a:r>
            <a:r>
              <a:rPr lang="fr-FR" dirty="0" err="1"/>
              <a:t>regulation</a:t>
            </a:r>
            <a:r>
              <a:rPr lang="fr-FR" dirty="0"/>
              <a:t> of </a:t>
            </a:r>
            <a:r>
              <a:rPr lang="fr-FR" dirty="0" err="1"/>
              <a:t>proteins</a:t>
            </a:r>
            <a:r>
              <a:rPr lang="fr-FR" dirty="0"/>
              <a:t> </a:t>
            </a:r>
            <a:r>
              <a:rPr lang="fr-FR" dirty="0" err="1"/>
              <a:t>belonging</a:t>
            </a:r>
            <a:r>
              <a:rPr lang="fr-FR" dirty="0"/>
              <a:t> to the MAPK, PI3K/Akt and Immune checkpoint </a:t>
            </a:r>
            <a:r>
              <a:rPr lang="fr-FR" dirty="0" err="1"/>
              <a:t>families</a:t>
            </a:r>
            <a:r>
              <a:rPr lang="fr-FR" dirty="0"/>
              <a:t>; </a:t>
            </a:r>
            <a:r>
              <a:rPr lang="fr-FR" dirty="0" err="1"/>
              <a:t>specifically</a:t>
            </a:r>
            <a:r>
              <a:rPr lang="fr-FR" dirty="0"/>
              <a:t>, </a:t>
            </a:r>
            <a:r>
              <a:rPr lang="fr-FR" dirty="0" err="1"/>
              <a:t>epithelial</a:t>
            </a:r>
            <a:r>
              <a:rPr lang="fr-FR" dirty="0"/>
              <a:t> </a:t>
            </a:r>
            <a:r>
              <a:rPr lang="fr-FR" dirty="0" err="1"/>
              <a:t>cells</a:t>
            </a:r>
            <a:r>
              <a:rPr lang="fr-FR" dirty="0"/>
              <a:t> in BOS </a:t>
            </a:r>
            <a:r>
              <a:rPr lang="fr-FR" dirty="0" err="1"/>
              <a:t>upregulate</a:t>
            </a:r>
            <a:r>
              <a:rPr lang="fr-FR" dirty="0"/>
              <a:t> phospho−MEK1, phospho−p38 MAPK, </a:t>
            </a:r>
            <a:r>
              <a:rPr lang="fr-FR" dirty="0" err="1"/>
              <a:t>phospho</a:t>
            </a:r>
            <a:r>
              <a:rPr lang="fr-FR" dirty="0"/>
              <a:t>−JNK and phospho−AKT1 </a:t>
            </a:r>
            <a:r>
              <a:rPr lang="fr-FR" dirty="0" err="1"/>
              <a:t>whereas</a:t>
            </a:r>
            <a:r>
              <a:rPr lang="fr-FR" dirty="0"/>
              <a:t> in RAS </a:t>
            </a:r>
            <a:r>
              <a:rPr lang="fr-FR" dirty="0" err="1"/>
              <a:t>we</a:t>
            </a:r>
            <a:r>
              <a:rPr lang="fr-FR" dirty="0"/>
              <a:t> </a:t>
            </a:r>
            <a:r>
              <a:rPr lang="fr-FR" dirty="0" err="1"/>
              <a:t>could</a:t>
            </a:r>
            <a:r>
              <a:rPr lang="fr-FR" dirty="0"/>
              <a:t> </a:t>
            </a:r>
            <a:r>
              <a:rPr lang="fr-FR" dirty="0" err="1"/>
              <a:t>detected</a:t>
            </a:r>
            <a:r>
              <a:rPr lang="fr-FR" dirty="0"/>
              <a:t> </a:t>
            </a:r>
            <a:r>
              <a:rPr lang="fr-FR" dirty="0" err="1"/>
              <a:t>upregulation</a:t>
            </a:r>
            <a:r>
              <a:rPr lang="fr-FR" dirty="0"/>
              <a:t> of immune checkpoints, </a:t>
            </a:r>
            <a:r>
              <a:rPr lang="fr-FR" dirty="0" err="1"/>
              <a:t>namely</a:t>
            </a:r>
            <a:r>
              <a:rPr lang="fr-FR" dirty="0"/>
              <a:t> PDL1, PDL2 and VISTA. </a:t>
            </a:r>
            <a:r>
              <a:rPr lang="fr-FR" dirty="0" err="1"/>
              <a:t>Further</a:t>
            </a:r>
            <a:r>
              <a:rPr lang="fr-FR" dirty="0"/>
              <a:t>, a </a:t>
            </a:r>
            <a:r>
              <a:rPr lang="fr-FR" dirty="0" err="1"/>
              <a:t>higher</a:t>
            </a:r>
            <a:r>
              <a:rPr lang="fr-FR" dirty="0"/>
              <a:t> quota of </a:t>
            </a:r>
            <a:r>
              <a:rPr lang="fr-FR" dirty="0" err="1"/>
              <a:t>proliferating</a:t>
            </a:r>
            <a:r>
              <a:rPr lang="fr-FR" dirty="0"/>
              <a:t> </a:t>
            </a:r>
            <a:r>
              <a:rPr lang="fr-FR" dirty="0" err="1"/>
              <a:t>cells</a:t>
            </a:r>
            <a:r>
              <a:rPr lang="fr-FR" dirty="0"/>
              <a:t> (Ki67pos) </a:t>
            </a:r>
            <a:r>
              <a:rPr lang="fr-FR" dirty="0" err="1"/>
              <a:t>was</a:t>
            </a:r>
            <a:r>
              <a:rPr lang="fr-FR" dirty="0"/>
              <a:t> </a:t>
            </a:r>
            <a:r>
              <a:rPr lang="fr-FR" dirty="0" err="1"/>
              <a:t>detected</a:t>
            </a:r>
            <a:r>
              <a:rPr lang="fr-FR" dirty="0"/>
              <a:t> in BOS </a:t>
            </a:r>
            <a:r>
              <a:rPr lang="fr-FR" dirty="0" err="1"/>
              <a:t>lungs</a:t>
            </a:r>
            <a:r>
              <a:rPr lang="fr-FR" dirty="0"/>
              <a:t>. </a:t>
            </a:r>
            <a:r>
              <a:rPr lang="fr-FR" dirty="0" err="1"/>
              <a:t>Differential</a:t>
            </a:r>
            <a:r>
              <a:rPr lang="fr-FR" dirty="0"/>
              <a:t> expression of immune checkpoints </a:t>
            </a:r>
            <a:r>
              <a:rPr lang="fr-FR" dirty="0" err="1"/>
              <a:t>between</a:t>
            </a:r>
            <a:r>
              <a:rPr lang="fr-FR" dirty="0"/>
              <a:t> BOS and RAS </a:t>
            </a:r>
            <a:r>
              <a:rPr lang="fr-FR" dirty="0" err="1"/>
              <a:t>was</a:t>
            </a:r>
            <a:r>
              <a:rPr lang="fr-FR" dirty="0"/>
              <a:t> </a:t>
            </a:r>
            <a:r>
              <a:rPr lang="fr-FR" dirty="0" err="1"/>
              <a:t>evident</a:t>
            </a:r>
            <a:r>
              <a:rPr lang="fr-FR" dirty="0"/>
              <a:t> for immune </a:t>
            </a:r>
            <a:r>
              <a:rPr lang="fr-FR" dirty="0" err="1"/>
              <a:t>cell</a:t>
            </a:r>
            <a:r>
              <a:rPr lang="fr-FR" dirty="0"/>
              <a:t> populations. CD4pos T </a:t>
            </a:r>
            <a:r>
              <a:rPr lang="fr-FR" dirty="0" err="1"/>
              <a:t>cells</a:t>
            </a:r>
            <a:r>
              <a:rPr lang="fr-FR" dirty="0"/>
              <a:t> </a:t>
            </a:r>
            <a:r>
              <a:rPr lang="fr-FR" dirty="0" err="1"/>
              <a:t>from</a:t>
            </a:r>
            <a:r>
              <a:rPr lang="fr-FR" dirty="0"/>
              <a:t> </a:t>
            </a:r>
            <a:r>
              <a:rPr lang="fr-FR" dirty="0" err="1"/>
              <a:t>fibrotic</a:t>
            </a:r>
            <a:r>
              <a:rPr lang="fr-FR" dirty="0"/>
              <a:t> ROI in RAS </a:t>
            </a:r>
            <a:r>
              <a:rPr lang="fr-FR" dirty="0" err="1"/>
              <a:t>overexpressed</a:t>
            </a:r>
            <a:r>
              <a:rPr lang="fr-FR" dirty="0"/>
              <a:t> OX40L, CD14 and IDO1, </a:t>
            </a:r>
            <a:r>
              <a:rPr lang="fr-FR" dirty="0" err="1"/>
              <a:t>while</a:t>
            </a:r>
            <a:r>
              <a:rPr lang="fr-FR" dirty="0"/>
              <a:t> in BOS </a:t>
            </a:r>
            <a:r>
              <a:rPr lang="fr-FR" dirty="0" err="1"/>
              <a:t>there</a:t>
            </a:r>
            <a:r>
              <a:rPr lang="fr-FR" dirty="0"/>
              <a:t> </a:t>
            </a:r>
            <a:r>
              <a:rPr lang="fr-FR" dirty="0" err="1"/>
              <a:t>was</a:t>
            </a:r>
            <a:r>
              <a:rPr lang="fr-FR" dirty="0"/>
              <a:t> a </a:t>
            </a:r>
            <a:r>
              <a:rPr lang="fr-FR" dirty="0" err="1"/>
              <a:t>predominant</a:t>
            </a:r>
            <a:r>
              <a:rPr lang="fr-FR" dirty="0"/>
              <a:t> </a:t>
            </a:r>
            <a:r>
              <a:rPr lang="fr-FR" dirty="0" err="1"/>
              <a:t>overexpression</a:t>
            </a:r>
            <a:r>
              <a:rPr lang="fr-FR" dirty="0"/>
              <a:t> of </a:t>
            </a:r>
            <a:r>
              <a:rPr lang="fr-FR" dirty="0" err="1"/>
              <a:t>known</a:t>
            </a:r>
            <a:r>
              <a:rPr lang="fr-FR" dirty="0"/>
              <a:t> </a:t>
            </a:r>
            <a:r>
              <a:rPr lang="fr-FR" dirty="0" err="1"/>
              <a:t>repressors</a:t>
            </a:r>
            <a:r>
              <a:rPr lang="fr-FR" dirty="0"/>
              <a:t> of the T </a:t>
            </a:r>
            <a:r>
              <a:rPr lang="fr-FR" dirty="0" err="1"/>
              <a:t>cells</a:t>
            </a:r>
            <a:r>
              <a:rPr lang="fr-FR" dirty="0"/>
              <a:t> </a:t>
            </a:r>
            <a:r>
              <a:rPr lang="fr-FR" dirty="0" err="1"/>
              <a:t>function</a:t>
            </a:r>
            <a:r>
              <a:rPr lang="fr-FR" dirty="0"/>
              <a:t>, </a:t>
            </a:r>
            <a:r>
              <a:rPr lang="fr-FR" dirty="0" err="1"/>
              <a:t>such</a:t>
            </a:r>
            <a:r>
              <a:rPr lang="fr-FR" dirty="0"/>
              <a:t> as PDL1/ 2, B7-H3, Tim3, VISTA and Lag-3. A </a:t>
            </a:r>
            <a:r>
              <a:rPr lang="fr-FR" dirty="0" err="1"/>
              <a:t>similar</a:t>
            </a:r>
            <a:r>
              <a:rPr lang="fr-FR" dirty="0"/>
              <a:t> trend </a:t>
            </a:r>
            <a:r>
              <a:rPr lang="fr-FR" dirty="0" err="1"/>
              <a:t>was</a:t>
            </a:r>
            <a:r>
              <a:rPr lang="fr-FR" dirty="0"/>
              <a:t> </a:t>
            </a:r>
            <a:r>
              <a:rPr lang="fr-FR" dirty="0" err="1"/>
              <a:t>observed</a:t>
            </a:r>
            <a:r>
              <a:rPr lang="fr-FR" dirty="0"/>
              <a:t> in CD8pos and CD68pos immune </a:t>
            </a:r>
            <a:r>
              <a:rPr lang="fr-FR" dirty="0" err="1"/>
              <a:t>cells</a:t>
            </a:r>
            <a:r>
              <a:rPr lang="fr-FR" dirty="0"/>
              <a:t>. B-</a:t>
            </a:r>
            <a:r>
              <a:rPr lang="fr-FR" dirty="0" err="1"/>
              <a:t>cell</a:t>
            </a:r>
            <a:r>
              <a:rPr lang="fr-FR" dirty="0"/>
              <a:t> (CD20pos) </a:t>
            </a:r>
            <a:r>
              <a:rPr lang="fr-FR" dirty="0" err="1"/>
              <a:t>was</a:t>
            </a:r>
            <a:r>
              <a:rPr lang="fr-FR" dirty="0"/>
              <a:t> the </a:t>
            </a:r>
            <a:r>
              <a:rPr lang="fr-FR" dirty="0" err="1"/>
              <a:t>histotype</a:t>
            </a:r>
            <a:r>
              <a:rPr lang="fr-FR" dirty="0"/>
              <a:t> </a:t>
            </a:r>
            <a:r>
              <a:rPr lang="fr-FR" dirty="0" err="1"/>
              <a:t>with</a:t>
            </a:r>
            <a:r>
              <a:rPr lang="fr-FR" dirty="0"/>
              <a:t> </a:t>
            </a:r>
            <a:r>
              <a:rPr lang="fr-FR" dirty="0" err="1"/>
              <a:t>less</a:t>
            </a:r>
            <a:r>
              <a:rPr lang="fr-FR" dirty="0"/>
              <a:t> </a:t>
            </a:r>
            <a:r>
              <a:rPr lang="fr-FR" dirty="0" err="1"/>
              <a:t>dissimilarities</a:t>
            </a:r>
            <a:r>
              <a:rPr lang="fr-FR" dirty="0"/>
              <a:t> </a:t>
            </a:r>
            <a:r>
              <a:rPr lang="fr-FR" dirty="0" err="1"/>
              <a:t>between</a:t>
            </a:r>
            <a:r>
              <a:rPr lang="fr-FR" dirty="0"/>
              <a:t> BOS and RAS for all the </a:t>
            </a:r>
            <a:r>
              <a:rPr lang="fr-FR" dirty="0" err="1"/>
              <a:t>protein</a:t>
            </a:r>
            <a:r>
              <a:rPr lang="fr-FR" dirty="0"/>
              <a:t> modules. </a:t>
            </a:r>
          </a:p>
          <a:p>
            <a:r>
              <a:rPr lang="fr-FR" b="1" dirty="0" err="1"/>
              <a:t>Conclusions</a:t>
            </a:r>
            <a:r>
              <a:rPr lang="fr-FR" dirty="0" err="1"/>
              <a:t>:Our</a:t>
            </a:r>
            <a:r>
              <a:rPr lang="fr-FR" dirty="0"/>
              <a:t> </a:t>
            </a:r>
            <a:r>
              <a:rPr lang="fr-FR" dirty="0" err="1"/>
              <a:t>spatially</a:t>
            </a:r>
            <a:r>
              <a:rPr lang="fr-FR" dirty="0"/>
              <a:t> </a:t>
            </a:r>
            <a:r>
              <a:rPr lang="fr-FR" dirty="0" err="1"/>
              <a:t>resolved</a:t>
            </a:r>
            <a:r>
              <a:rPr lang="fr-FR" dirty="0"/>
              <a:t> </a:t>
            </a:r>
            <a:r>
              <a:rPr lang="fr-FR" dirty="0" err="1"/>
              <a:t>approach</a:t>
            </a:r>
            <a:r>
              <a:rPr lang="fr-FR" dirty="0"/>
              <a:t> </a:t>
            </a:r>
            <a:r>
              <a:rPr lang="fr-FR" dirty="0" err="1"/>
              <a:t>reveals</a:t>
            </a:r>
            <a:r>
              <a:rPr lang="fr-FR" dirty="0"/>
              <a:t> the </a:t>
            </a:r>
            <a:r>
              <a:rPr lang="fr-FR" dirty="0" err="1"/>
              <a:t>involvement</a:t>
            </a:r>
            <a:r>
              <a:rPr lang="fr-FR" dirty="0"/>
              <a:t> of </a:t>
            </a:r>
            <a:r>
              <a:rPr lang="fr-FR" dirty="0" err="1"/>
              <a:t>innate</a:t>
            </a:r>
            <a:r>
              <a:rPr lang="fr-FR" dirty="0"/>
              <a:t> immune </a:t>
            </a:r>
            <a:r>
              <a:rPr lang="fr-FR" dirty="0" err="1"/>
              <a:t>response</a:t>
            </a:r>
            <a:r>
              <a:rPr lang="fr-FR" dirty="0"/>
              <a:t> in RAS, and </a:t>
            </a:r>
            <a:r>
              <a:rPr lang="fr-FR" dirty="0" err="1"/>
              <a:t>this</a:t>
            </a:r>
            <a:r>
              <a:rPr lang="fr-FR" dirty="0"/>
              <a:t> </a:t>
            </a:r>
            <a:r>
              <a:rPr lang="fr-FR" dirty="0" err="1"/>
              <a:t>is</a:t>
            </a:r>
            <a:r>
              <a:rPr lang="fr-FR" dirty="0"/>
              <a:t> </a:t>
            </a:r>
            <a:r>
              <a:rPr lang="fr-FR" dirty="0" err="1"/>
              <a:t>specifically</a:t>
            </a:r>
            <a:r>
              <a:rPr lang="fr-FR" dirty="0"/>
              <a:t> </a:t>
            </a:r>
            <a:r>
              <a:rPr lang="fr-FR" dirty="0" err="1"/>
              <a:t>evident</a:t>
            </a:r>
            <a:r>
              <a:rPr lang="fr-FR" dirty="0"/>
              <a:t> in </a:t>
            </a:r>
            <a:r>
              <a:rPr lang="fr-FR" dirty="0" err="1"/>
              <a:t>fibrotic</a:t>
            </a:r>
            <a:r>
              <a:rPr lang="fr-FR" dirty="0"/>
              <a:t> areas. On the </a:t>
            </a:r>
            <a:r>
              <a:rPr lang="fr-FR" dirty="0" err="1"/>
              <a:t>other</a:t>
            </a:r>
            <a:r>
              <a:rPr lang="fr-FR" dirty="0"/>
              <a:t> </a:t>
            </a:r>
            <a:r>
              <a:rPr lang="fr-FR" dirty="0" err="1"/>
              <a:t>side</a:t>
            </a:r>
            <a:r>
              <a:rPr lang="fr-FR" dirty="0"/>
              <a:t>, BOS </a:t>
            </a:r>
            <a:r>
              <a:rPr lang="fr-FR" dirty="0" err="1"/>
              <a:t>lungs</a:t>
            </a:r>
            <a:r>
              <a:rPr lang="fr-FR" dirty="0"/>
              <a:t> show </a:t>
            </a:r>
            <a:r>
              <a:rPr lang="fr-FR" dirty="0" err="1"/>
              <a:t>predominant</a:t>
            </a:r>
            <a:r>
              <a:rPr lang="fr-FR" dirty="0"/>
              <a:t> expression of immune checkpoints </a:t>
            </a:r>
            <a:r>
              <a:rPr lang="fr-FR" dirty="0" err="1"/>
              <a:t>with</a:t>
            </a:r>
            <a:r>
              <a:rPr lang="fr-FR" dirty="0"/>
              <a:t> a suppressive </a:t>
            </a:r>
            <a:r>
              <a:rPr lang="fr-FR" dirty="0" err="1"/>
              <a:t>function</a:t>
            </a:r>
            <a:r>
              <a:rPr lang="fr-FR" dirty="0"/>
              <a:t> </a:t>
            </a:r>
            <a:r>
              <a:rPr lang="fr-FR" dirty="0" err="1"/>
              <a:t>both</a:t>
            </a:r>
            <a:r>
              <a:rPr lang="fr-FR" dirty="0"/>
              <a:t> in T-lymphocytes and in monocyte </a:t>
            </a:r>
            <a:r>
              <a:rPr lang="fr-FR" dirty="0" err="1"/>
              <a:t>cells</a:t>
            </a:r>
            <a:r>
              <a:rPr lang="fr-FR" dirty="0"/>
              <a:t> </a:t>
            </a:r>
            <a:r>
              <a:rPr lang="fr-FR" dirty="0" err="1"/>
              <a:t>within</a:t>
            </a:r>
            <a:r>
              <a:rPr lang="fr-FR" dirty="0"/>
              <a:t> </a:t>
            </a:r>
            <a:r>
              <a:rPr lang="fr-FR" dirty="0" err="1"/>
              <a:t>endoalveolar</a:t>
            </a:r>
            <a:r>
              <a:rPr lang="fr-FR" dirty="0"/>
              <a:t> </a:t>
            </a:r>
            <a:r>
              <a:rPr lang="fr-FR" dirty="0" err="1"/>
              <a:t>space</a:t>
            </a:r>
            <a:r>
              <a:rPr lang="fr-FR" dirty="0"/>
              <a:t>. </a:t>
            </a:r>
            <a:r>
              <a:rPr lang="fr-FR" dirty="0" err="1"/>
              <a:t>These</a:t>
            </a:r>
            <a:r>
              <a:rPr lang="fr-FR" dirty="0"/>
              <a:t> </a:t>
            </a:r>
            <a:r>
              <a:rPr lang="fr-FR" dirty="0" err="1"/>
              <a:t>profound</a:t>
            </a:r>
            <a:r>
              <a:rPr lang="fr-FR" dirty="0"/>
              <a:t> </a:t>
            </a:r>
            <a:r>
              <a:rPr lang="fr-FR" dirty="0" err="1"/>
              <a:t>immunological</a:t>
            </a:r>
            <a:r>
              <a:rPr lang="fr-FR" dirty="0"/>
              <a:t> </a:t>
            </a:r>
            <a:r>
              <a:rPr lang="fr-FR" dirty="0" err="1"/>
              <a:t>differences</a:t>
            </a:r>
            <a:r>
              <a:rPr lang="fr-FR" dirty="0"/>
              <a:t> </a:t>
            </a:r>
            <a:r>
              <a:rPr lang="fr-FR" dirty="0" err="1"/>
              <a:t>between</a:t>
            </a:r>
            <a:r>
              <a:rPr lang="fr-FR" dirty="0"/>
              <a:t> the </a:t>
            </a:r>
            <a:r>
              <a:rPr lang="fr-FR" dirty="0" err="1"/>
              <a:t>two</a:t>
            </a:r>
            <a:r>
              <a:rPr lang="fr-FR" dirty="0"/>
              <a:t> </a:t>
            </a:r>
            <a:r>
              <a:rPr lang="fr-FR" dirty="0" err="1"/>
              <a:t>phenotypes</a:t>
            </a:r>
            <a:r>
              <a:rPr lang="fr-FR" dirty="0"/>
              <a:t> of CLAD support the </a:t>
            </a:r>
            <a:r>
              <a:rPr lang="fr-FR" dirty="0" err="1"/>
              <a:t>need</a:t>
            </a:r>
            <a:r>
              <a:rPr lang="fr-FR" dirty="0"/>
              <a:t> of a </a:t>
            </a:r>
            <a:r>
              <a:rPr lang="fr-FR" dirty="0" err="1"/>
              <a:t>differentiated</a:t>
            </a:r>
            <a:r>
              <a:rPr lang="fr-FR" dirty="0"/>
              <a:t> </a:t>
            </a:r>
            <a:r>
              <a:rPr lang="fr-FR" dirty="0" err="1"/>
              <a:t>medical</a:t>
            </a:r>
            <a:r>
              <a:rPr lang="fr-FR" dirty="0"/>
              <a:t> </a:t>
            </a:r>
            <a:r>
              <a:rPr lang="fr-FR" dirty="0" err="1"/>
              <a:t>approach</a:t>
            </a:r>
            <a:r>
              <a:rPr lang="fr-FR" dirty="0"/>
              <a:t> for patients </a:t>
            </a:r>
            <a:r>
              <a:rPr lang="fr-FR" dirty="0" err="1"/>
              <a:t>with</a:t>
            </a:r>
            <a:r>
              <a:rPr lang="fr-FR" dirty="0"/>
              <a:t> </a:t>
            </a:r>
            <a:r>
              <a:rPr lang="fr-FR" dirty="0" err="1"/>
              <a:t>either</a:t>
            </a:r>
            <a:r>
              <a:rPr lang="fr-FR" dirty="0"/>
              <a:t> </a:t>
            </a:r>
            <a:r>
              <a:rPr lang="fr-FR" dirty="0" err="1"/>
              <a:t>forms</a:t>
            </a:r>
            <a:r>
              <a:rPr lang="fr-FR" dirty="0"/>
              <a:t> of </a:t>
            </a:r>
            <a:r>
              <a:rPr lang="fr-FR" dirty="0" err="1"/>
              <a:t>chronic</a:t>
            </a:r>
            <a:r>
              <a:rPr lang="fr-FR" dirty="0"/>
              <a:t> rejection. </a:t>
            </a:r>
          </a:p>
          <a:p>
            <a:endParaRPr lang="fr-FR" dirty="0"/>
          </a:p>
        </p:txBody>
      </p:sp>
      <p:sp>
        <p:nvSpPr>
          <p:cNvPr id="4" name="Espace réservé du numéro de diapositive 3">
            <a:extLst>
              <a:ext uri="{FF2B5EF4-FFF2-40B4-BE49-F238E27FC236}">
                <a16:creationId xmlns:a16="http://schemas.microsoft.com/office/drawing/2014/main" id="{DA4BC2F3-2CD1-D0ED-1500-50C580E010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94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8229-623C-1E3E-74EB-8F9B3DB8D4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5A8EB3-7DBF-FC33-7C80-4BDF98BC56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45B74D-E7FB-C4E0-13B4-F9BF2B510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a:t>
            </a:r>
            <a:r>
              <a:rPr lang="fr-FR" sz="1200" b="0" i="1" dirty="0">
                <a:latin typeface="+mn-lt"/>
                <a:cs typeface="Arial" panose="020B0604020202020204" pitchFamily="34" charset="0"/>
              </a:rPr>
              <a:t>MMP, </a:t>
            </a:r>
            <a:r>
              <a:rPr lang="en-US" sz="1200" b="0" i="1" dirty="0">
                <a:latin typeface="+mn-lt"/>
                <a:cs typeface="Arial" panose="020B0604020202020204" pitchFamily="34" charset="0"/>
              </a:rPr>
              <a:t>Matrix metalloproteases</a:t>
            </a:r>
            <a:r>
              <a:rPr lang="fr-FR" sz="1200" b="0" i="1" dirty="0">
                <a:latin typeface="+mn-lt"/>
                <a:cs typeface="Arial" panose="020B0604020202020204" pitchFamily="34" charset="0"/>
              </a:rPr>
              <a:t>; </a:t>
            </a:r>
            <a:r>
              <a:rPr lang="en-US" sz="1200" b="0" i="1" dirty="0" err="1">
                <a:latin typeface="+mn-lt"/>
                <a:cs typeface="Arial" panose="020B0604020202020204" pitchFamily="34" charset="0"/>
              </a:rPr>
              <a:t>iNKT</a:t>
            </a:r>
            <a:r>
              <a:rPr lang="fr-FR" sz="1200" b="0" i="1" dirty="0">
                <a:latin typeface="+mn-lt"/>
                <a:cs typeface="Arial" panose="020B0604020202020204" pitchFamily="34" charset="0"/>
              </a:rPr>
              <a:t>, </a:t>
            </a:r>
            <a:r>
              <a:rPr lang="en-US" sz="1200" b="0" i="1" dirty="0" err="1">
                <a:latin typeface="+mn-lt"/>
                <a:cs typeface="Arial" panose="020B0604020202020204" pitchFamily="34" charset="0"/>
              </a:rPr>
              <a:t>iNKT</a:t>
            </a:r>
            <a:r>
              <a:rPr lang="en-US" sz="1200" b="0" i="1" dirty="0">
                <a:latin typeface="+mn-lt"/>
                <a:cs typeface="Arial" panose="020B0604020202020204" pitchFamily="34" charset="0"/>
              </a:rPr>
              <a:t> cells, immature Natural killer cells</a:t>
            </a:r>
            <a:r>
              <a:rPr lang="fr-FR" sz="1200" b="0" i="1" dirty="0">
                <a:latin typeface="+mn-lt"/>
                <a:cs typeface="Arial" panose="020B0604020202020204" pitchFamily="34" charset="0"/>
              </a:rPr>
              <a:t>; CT, </a:t>
            </a:r>
            <a:r>
              <a:rPr lang="fr-FR" i="1" dirty="0" err="1"/>
              <a:t>Computed</a:t>
            </a:r>
            <a:r>
              <a:rPr lang="fr-FR" i="1" dirty="0"/>
              <a:t> </a:t>
            </a:r>
            <a:r>
              <a:rPr lang="fr-FR" i="1" dirty="0" err="1"/>
              <a:t>tomography</a:t>
            </a:r>
            <a:r>
              <a:rPr lang="fr-FR" i="1" dirty="0"/>
              <a:t>; </a:t>
            </a:r>
            <a:r>
              <a:rPr lang="en-US" sz="1200" b="0" i="1" dirty="0">
                <a:latin typeface="+mn-lt"/>
                <a:cs typeface="Arial" panose="020B0604020202020204" pitchFamily="34" charset="0"/>
              </a:rPr>
              <a:t>ROC, Receiver operating characteristic; CCR, correct classification rate; PPV, positive predictive value; NPV, Negative predictive value; FLI, Fatty Liver Index</a:t>
            </a:r>
            <a:r>
              <a:rPr lang="fr-FR" sz="1200" b="0" i="1" dirty="0">
                <a:latin typeface="+mn-lt"/>
                <a:cs typeface="Arial" panose="020B0604020202020204" pitchFamily="34" charset="0"/>
              </a:rPr>
              <a:t>.</a:t>
            </a:r>
            <a:endParaRPr lang="en-US" sz="1200" b="0" i="1" dirty="0">
              <a:latin typeface="+mn-lt"/>
              <a:cs typeface="Arial" panose="020B0604020202020204" pitchFamily="34" charset="0"/>
            </a:endParaRPr>
          </a:p>
          <a:p>
            <a:endParaRPr lang="en-US" b="1" dirty="0"/>
          </a:p>
          <a:p>
            <a:r>
              <a:rPr lang="en-US" b="1" dirty="0"/>
              <a:t>Reference Number: 1986 </a:t>
            </a:r>
          </a:p>
          <a:p>
            <a:r>
              <a:rPr lang="en-US" b="1" dirty="0"/>
              <a:t>SOLUBLE CD46 AS A MARKER OF HEPATIC STEATOSIS IN PROSPECTIVE LIVING LIVER DONORS </a:t>
            </a:r>
          </a:p>
          <a:p>
            <a:endParaRPr lang="en-US" dirty="0"/>
          </a:p>
          <a:p>
            <a:r>
              <a:rPr lang="en-US" b="1" dirty="0"/>
              <a:t>Paul Kupke</a:t>
            </a:r>
            <a:r>
              <a:rPr lang="en-US" b="1" baseline="30000" dirty="0"/>
              <a:t>1</a:t>
            </a:r>
            <a:r>
              <a:rPr lang="en-US" b="1" dirty="0"/>
              <a:t>, Florian Bitterer</a:t>
            </a:r>
            <a:r>
              <a:rPr lang="en-US" b="1" baseline="30000" dirty="0"/>
              <a:t>1</a:t>
            </a:r>
            <a:r>
              <a:rPr lang="en-US" b="1" dirty="0"/>
              <a:t>, </a:t>
            </a:r>
            <a:r>
              <a:rPr lang="en-US" b="1" dirty="0" err="1"/>
              <a:t>Akinbami</a:t>
            </a:r>
            <a:r>
              <a:rPr lang="en-US" b="1" dirty="0"/>
              <a:t> Adenugba</a:t>
            </a:r>
            <a:r>
              <a:rPr lang="en-US" b="1" baseline="30000" dirty="0"/>
              <a:t>1</a:t>
            </a:r>
            <a:r>
              <a:rPr lang="en-US" b="1" dirty="0"/>
              <a:t>, Katja Evert</a:t>
            </a:r>
            <a:r>
              <a:rPr lang="en-US" b="1" baseline="30000" dirty="0"/>
              <a:t>1</a:t>
            </a:r>
            <a:r>
              <a:rPr lang="en-US" b="1" dirty="0"/>
              <a:t>, Gunther Glehr</a:t>
            </a:r>
            <a:r>
              <a:rPr lang="en-US" b="1" baseline="30000" dirty="0"/>
              <a:t>1</a:t>
            </a:r>
            <a:r>
              <a:rPr lang="en-US" b="1" dirty="0"/>
              <a:t>, Paloma Riquelme</a:t>
            </a:r>
            <a:r>
              <a:rPr lang="en-US" b="1" baseline="30000" dirty="0"/>
              <a:t>1</a:t>
            </a:r>
            <a:r>
              <a:rPr lang="en-US" b="1" dirty="0"/>
              <a:t>, Lena Scheibert</a:t>
            </a:r>
            <a:r>
              <a:rPr lang="en-US" b="1" baseline="30000" dirty="0"/>
              <a:t>1</a:t>
            </a:r>
            <a:r>
              <a:rPr lang="en-US" b="1" dirty="0"/>
              <a:t>, Giulia Preverin</a:t>
            </a:r>
            <a:r>
              <a:rPr lang="en-US" b="1" baseline="30000" dirty="0"/>
              <a:t>1</a:t>
            </a:r>
            <a:r>
              <a:rPr lang="en-US" b="1" dirty="0"/>
              <a:t>, Christina Böhm</a:t>
            </a:r>
            <a:r>
              <a:rPr lang="en-US" b="1" baseline="30000" dirty="0"/>
              <a:t>1</a:t>
            </a:r>
            <a:r>
              <a:rPr lang="en-US" b="1" dirty="0"/>
              <a:t>, Matthias Hornung</a:t>
            </a:r>
            <a:r>
              <a:rPr lang="en-US" b="1" baseline="30000" dirty="0"/>
              <a:t>1</a:t>
            </a:r>
            <a:r>
              <a:rPr lang="en-US" b="1" dirty="0"/>
              <a:t>, Hans J. Schlitt</a:t>
            </a:r>
            <a:r>
              <a:rPr lang="en-US" b="1" baseline="30000" dirty="0"/>
              <a:t>1</a:t>
            </a:r>
            <a:r>
              <a:rPr lang="en-US" b="1" dirty="0"/>
              <a:t>, Jürgen J. Wenzel</a:t>
            </a:r>
            <a:r>
              <a:rPr lang="en-US" b="1" baseline="30000" dirty="0"/>
              <a:t>1</a:t>
            </a:r>
            <a:r>
              <a:rPr lang="en-US" b="1" dirty="0"/>
              <a:t>, Edward K. Geissler</a:t>
            </a:r>
            <a:r>
              <a:rPr lang="en-US" b="1" baseline="30000" dirty="0"/>
              <a:t>1</a:t>
            </a:r>
            <a:r>
              <a:rPr lang="en-US" b="1" dirty="0"/>
              <a:t>, Niloufar Safinia</a:t>
            </a:r>
            <a:r>
              <a:rPr lang="en-US" b="1" baseline="30000" dirty="0"/>
              <a:t>2</a:t>
            </a:r>
            <a:r>
              <a:rPr lang="en-US" b="1" dirty="0"/>
              <a:t>, James A. Hutchinson</a:t>
            </a:r>
            <a:r>
              <a:rPr lang="en-US" b="1" baseline="30000" dirty="0"/>
              <a:t>1</a:t>
            </a:r>
            <a:r>
              <a:rPr lang="en-US" b="1" dirty="0"/>
              <a:t>, Jens M. Werner</a:t>
            </a:r>
            <a:r>
              <a:rPr lang="en-US" b="1" baseline="30000" dirty="0"/>
              <a:t>1</a:t>
            </a:r>
          </a:p>
          <a:p>
            <a:endParaRPr lang="en-US" baseline="30000" dirty="0"/>
          </a:p>
          <a:p>
            <a:r>
              <a:rPr lang="en-US" i="1" baseline="30000" dirty="0"/>
              <a:t>1</a:t>
            </a:r>
            <a:r>
              <a:rPr lang="en-US" i="1" dirty="0"/>
              <a:t>University Hospital Regensburg, Regensburg, Germany, </a:t>
            </a:r>
            <a:r>
              <a:rPr lang="en-US" i="1" baseline="30000" dirty="0"/>
              <a:t>2</a:t>
            </a:r>
            <a:r>
              <a:rPr lang="en-US" i="1" dirty="0"/>
              <a:t>King's College London, London, United Kingdom </a:t>
            </a:r>
          </a:p>
          <a:p>
            <a:endParaRPr lang="en-US" dirty="0"/>
          </a:p>
          <a:p>
            <a:r>
              <a:rPr lang="en-US" b="1" dirty="0"/>
              <a:t>Background</a:t>
            </a:r>
            <a:r>
              <a:rPr lang="en-US" dirty="0"/>
              <a:t>: We recently discovered that interleukin-4-secreting (IL-4+) </a:t>
            </a:r>
            <a:r>
              <a:rPr lang="en-US" dirty="0" err="1"/>
              <a:t>iNKT</a:t>
            </a:r>
            <a:r>
              <a:rPr lang="en-US" dirty="0"/>
              <a:t> cells are over represented in </a:t>
            </a:r>
            <a:r>
              <a:rPr lang="en-US" dirty="0" err="1"/>
              <a:t>steatotic</a:t>
            </a:r>
            <a:r>
              <a:rPr lang="en-US" dirty="0"/>
              <a:t> liver. This was attributed to stress-induction of matrix metalloproteases (MMP) in hepatocytes, which led to indiscriminate cleavage of immune receptors. Loss of cell-surface CD46 resulted in unrepressed differentiation of IL-4+ </a:t>
            </a:r>
            <a:r>
              <a:rPr lang="en-US" dirty="0" err="1"/>
              <a:t>iNKT</a:t>
            </a:r>
            <a:r>
              <a:rPr lang="en-US" dirty="0"/>
              <a:t> cells. Soluble CD46 (sCD46) levels accurately classified oncological patients undergoing liver resection according to histological steatosis grade. Here, we asked whether sCD46 levels predict steatosis in prospective living liver donors.</a:t>
            </a:r>
          </a:p>
          <a:p>
            <a:r>
              <a:rPr lang="en-US" b="1" dirty="0"/>
              <a:t>Methods</a:t>
            </a:r>
            <a:r>
              <a:rPr lang="en-US" dirty="0"/>
              <a:t>: sCD46 was measured in stored plasma from 156 prospective living liver donors. Steatosis was assessed by upper abdominal ultrasonography using the ratio of echogenicity in liver and kidney. Clinical data were collected from hospital records. Waist circumference was measured from abdominal CT images. Significance tests and receiver operating characteristic (ROC) curve analyses were performed in R (4.3.3). ROC curves were compared with the DeLong test. </a:t>
            </a:r>
          </a:p>
          <a:p>
            <a:r>
              <a:rPr lang="en-US" b="1" dirty="0"/>
              <a:t>Results</a:t>
            </a:r>
            <a:r>
              <a:rPr lang="en-US" dirty="0"/>
              <a:t>: Prospective living liver transplant donors with moderate or severe steatosis had higher sCD46 levels than those without (Figure A). After stratified random assignment of cases to a training (n=52) or validation (n=104) set, we found that sCD46 performed well in classifying </a:t>
            </a:r>
            <a:r>
              <a:rPr lang="en-US" dirty="0" err="1"/>
              <a:t>steatotic</a:t>
            </a:r>
            <a:r>
              <a:rPr lang="en-US" dirty="0"/>
              <a:t> donors (Figure B). Training data were used to fix a cut-off for sCD46 of 26.91 ng/ml. In the validation set, the correct classification rate (CCR) was 78.8 %, positive predictive value (PPV) was 61.8 % and negative predictive value (NPV) was 87.1 % (Figure C). We further demonstrated sCD46 was superior to Fatty Liver Index (FLI) in classifying </a:t>
            </a:r>
            <a:r>
              <a:rPr lang="en-US" dirty="0" err="1"/>
              <a:t>steatotic</a:t>
            </a:r>
            <a:r>
              <a:rPr lang="en-US" dirty="0"/>
              <a:t> donors (Figure D).</a:t>
            </a:r>
          </a:p>
          <a:p>
            <a:r>
              <a:rPr lang="en-US" b="1" dirty="0"/>
              <a:t>Conclusions</a:t>
            </a:r>
            <a:r>
              <a:rPr lang="en-US" dirty="0"/>
              <a:t>: sCD46 is a reliable diagnostic marker of hepatic steatosis, which can be conveniently and non-invasively measured in plasma samples. Our work raises the possibility of using sCD46 as a biochemical screening tool for evaluating prospective living liver donors.</a:t>
            </a:r>
            <a:endParaRPr lang="fr-FR" dirty="0"/>
          </a:p>
        </p:txBody>
      </p:sp>
      <p:sp>
        <p:nvSpPr>
          <p:cNvPr id="4" name="Espace réservé du numéro de diapositive 3">
            <a:extLst>
              <a:ext uri="{FF2B5EF4-FFF2-40B4-BE49-F238E27FC236}">
                <a16:creationId xmlns:a16="http://schemas.microsoft.com/office/drawing/2014/main" id="{5C6DC613-0AF2-3582-7E92-D124EAA31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6899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4EFF-DEF1-A7B2-A0FE-5B79BEA531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0DB90E-C165-E9DE-634B-AB7974BC05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F04863-4726-F1DC-258E-391A334F83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a:t>
            </a:r>
            <a:r>
              <a:rPr lang="fr-FR" sz="1200" b="0" i="1" dirty="0">
                <a:latin typeface="+mn-lt"/>
                <a:cs typeface="Arial" panose="020B0604020202020204" pitchFamily="34" charset="0"/>
              </a:rPr>
              <a:t>MMP, </a:t>
            </a:r>
            <a:r>
              <a:rPr lang="en-US" sz="1200" b="0" i="1" dirty="0">
                <a:latin typeface="+mn-lt"/>
                <a:cs typeface="Arial" panose="020B0604020202020204" pitchFamily="34" charset="0"/>
              </a:rPr>
              <a:t>Matrix metalloproteases</a:t>
            </a:r>
            <a:r>
              <a:rPr lang="fr-FR" sz="1200" b="0" i="1" dirty="0">
                <a:latin typeface="+mn-lt"/>
                <a:cs typeface="Arial" panose="020B0604020202020204" pitchFamily="34" charset="0"/>
              </a:rPr>
              <a:t>; </a:t>
            </a:r>
            <a:r>
              <a:rPr lang="en-US" sz="1200" b="0" i="1" dirty="0" err="1">
                <a:latin typeface="+mn-lt"/>
                <a:cs typeface="Arial" panose="020B0604020202020204" pitchFamily="34" charset="0"/>
              </a:rPr>
              <a:t>iNKT</a:t>
            </a:r>
            <a:r>
              <a:rPr lang="fr-FR" sz="1200" b="0" i="1" dirty="0">
                <a:latin typeface="+mn-lt"/>
                <a:cs typeface="Arial" panose="020B0604020202020204" pitchFamily="34" charset="0"/>
              </a:rPr>
              <a:t>, </a:t>
            </a:r>
            <a:r>
              <a:rPr lang="en-US" sz="1200" b="0" i="1" dirty="0" err="1">
                <a:latin typeface="+mn-lt"/>
                <a:cs typeface="Arial" panose="020B0604020202020204" pitchFamily="34" charset="0"/>
              </a:rPr>
              <a:t>iNKT</a:t>
            </a:r>
            <a:r>
              <a:rPr lang="en-US" sz="1200" b="0" i="1" dirty="0">
                <a:latin typeface="+mn-lt"/>
                <a:cs typeface="Arial" panose="020B0604020202020204" pitchFamily="34" charset="0"/>
              </a:rPr>
              <a:t> cells, immature Natural killer cells</a:t>
            </a:r>
            <a:r>
              <a:rPr lang="fr-FR" sz="1200" b="0" i="1" dirty="0">
                <a:latin typeface="+mn-lt"/>
                <a:cs typeface="Arial" panose="020B0604020202020204" pitchFamily="34" charset="0"/>
              </a:rPr>
              <a:t>; CT, </a:t>
            </a:r>
            <a:r>
              <a:rPr lang="fr-FR" i="1" dirty="0" err="1"/>
              <a:t>Computed</a:t>
            </a:r>
            <a:r>
              <a:rPr lang="fr-FR" i="1" dirty="0"/>
              <a:t> </a:t>
            </a:r>
            <a:r>
              <a:rPr lang="fr-FR" i="1" dirty="0" err="1"/>
              <a:t>tomography</a:t>
            </a:r>
            <a:r>
              <a:rPr lang="fr-FR" i="1" dirty="0"/>
              <a:t>; </a:t>
            </a:r>
            <a:r>
              <a:rPr lang="en-US" sz="1200" b="0" i="1" dirty="0">
                <a:latin typeface="+mn-lt"/>
                <a:cs typeface="Arial" panose="020B0604020202020204" pitchFamily="34" charset="0"/>
              </a:rPr>
              <a:t>ROC, Receiver operating characteristic; CCR, correct classification rate; PPV, positive predictive value; NPV, Negative predictive value; FLI, Fatty Liver Index</a:t>
            </a:r>
            <a:r>
              <a:rPr lang="fr-FR" sz="1200" b="0" i="1" dirty="0">
                <a:latin typeface="+mn-lt"/>
                <a:cs typeface="Arial" panose="020B0604020202020204" pitchFamily="34" charset="0"/>
              </a:rPr>
              <a:t>.</a:t>
            </a:r>
            <a:endParaRPr lang="en-US" sz="1200" b="0" i="1" dirty="0">
              <a:latin typeface="+mn-lt"/>
              <a:cs typeface="Arial" panose="020B0604020202020204" pitchFamily="34" charset="0"/>
            </a:endParaRPr>
          </a:p>
          <a:p>
            <a:endParaRPr lang="en-US" b="1" dirty="0"/>
          </a:p>
          <a:p>
            <a:r>
              <a:rPr lang="en-US" b="1" dirty="0"/>
              <a:t>Reference Number: 1986 </a:t>
            </a:r>
          </a:p>
          <a:p>
            <a:r>
              <a:rPr lang="en-US" b="1" dirty="0"/>
              <a:t>SOLUBLE CD46 AS A MARKER OF HEPATIC STEATOSIS IN PROSPECTIVE LIVING LIVER DONORS </a:t>
            </a:r>
          </a:p>
          <a:p>
            <a:endParaRPr lang="en-US" dirty="0"/>
          </a:p>
          <a:p>
            <a:r>
              <a:rPr lang="en-US" b="1" dirty="0"/>
              <a:t>Paul Kupke</a:t>
            </a:r>
            <a:r>
              <a:rPr lang="en-US" b="1" baseline="30000" dirty="0"/>
              <a:t>1</a:t>
            </a:r>
            <a:r>
              <a:rPr lang="en-US" b="1" dirty="0"/>
              <a:t>, Florian Bitterer</a:t>
            </a:r>
            <a:r>
              <a:rPr lang="en-US" b="1" baseline="30000" dirty="0"/>
              <a:t>1</a:t>
            </a:r>
            <a:r>
              <a:rPr lang="en-US" b="1" dirty="0"/>
              <a:t>, </a:t>
            </a:r>
            <a:r>
              <a:rPr lang="en-US" b="1" dirty="0" err="1"/>
              <a:t>Akinbami</a:t>
            </a:r>
            <a:r>
              <a:rPr lang="en-US" b="1" dirty="0"/>
              <a:t> Adenugba</a:t>
            </a:r>
            <a:r>
              <a:rPr lang="en-US" b="1" baseline="30000" dirty="0"/>
              <a:t>1</a:t>
            </a:r>
            <a:r>
              <a:rPr lang="en-US" b="1" dirty="0"/>
              <a:t>, Katja Evert</a:t>
            </a:r>
            <a:r>
              <a:rPr lang="en-US" b="1" baseline="30000" dirty="0"/>
              <a:t>1</a:t>
            </a:r>
            <a:r>
              <a:rPr lang="en-US" b="1" dirty="0"/>
              <a:t>, Gunther Glehr</a:t>
            </a:r>
            <a:r>
              <a:rPr lang="en-US" b="1" baseline="30000" dirty="0"/>
              <a:t>1</a:t>
            </a:r>
            <a:r>
              <a:rPr lang="en-US" b="1" dirty="0"/>
              <a:t>, Paloma Riquelme</a:t>
            </a:r>
            <a:r>
              <a:rPr lang="en-US" b="1" baseline="30000" dirty="0"/>
              <a:t>1</a:t>
            </a:r>
            <a:r>
              <a:rPr lang="en-US" b="1" dirty="0"/>
              <a:t>, Lena Scheibert</a:t>
            </a:r>
            <a:r>
              <a:rPr lang="en-US" b="1" baseline="30000" dirty="0"/>
              <a:t>1</a:t>
            </a:r>
            <a:r>
              <a:rPr lang="en-US" b="1" dirty="0"/>
              <a:t>, Giulia Preverin</a:t>
            </a:r>
            <a:r>
              <a:rPr lang="en-US" b="1" baseline="30000" dirty="0"/>
              <a:t>1</a:t>
            </a:r>
            <a:r>
              <a:rPr lang="en-US" b="1" dirty="0"/>
              <a:t>, Christina Böhm</a:t>
            </a:r>
            <a:r>
              <a:rPr lang="en-US" b="1" baseline="30000" dirty="0"/>
              <a:t>1</a:t>
            </a:r>
            <a:r>
              <a:rPr lang="en-US" b="1" dirty="0"/>
              <a:t>, Matthias Hornung</a:t>
            </a:r>
            <a:r>
              <a:rPr lang="en-US" b="1" baseline="30000" dirty="0"/>
              <a:t>1</a:t>
            </a:r>
            <a:r>
              <a:rPr lang="en-US" b="1" dirty="0"/>
              <a:t>, Hans J. Schlitt</a:t>
            </a:r>
            <a:r>
              <a:rPr lang="en-US" b="1" baseline="30000" dirty="0"/>
              <a:t>1</a:t>
            </a:r>
            <a:r>
              <a:rPr lang="en-US" b="1" dirty="0"/>
              <a:t>, Jürgen J. Wenzel</a:t>
            </a:r>
            <a:r>
              <a:rPr lang="en-US" b="1" baseline="30000" dirty="0"/>
              <a:t>1</a:t>
            </a:r>
            <a:r>
              <a:rPr lang="en-US" b="1" dirty="0"/>
              <a:t>, Edward K. Geissler</a:t>
            </a:r>
            <a:r>
              <a:rPr lang="en-US" b="1" baseline="30000" dirty="0"/>
              <a:t>1</a:t>
            </a:r>
            <a:r>
              <a:rPr lang="en-US" b="1" dirty="0"/>
              <a:t>, Niloufar Safinia</a:t>
            </a:r>
            <a:r>
              <a:rPr lang="en-US" b="1" baseline="30000" dirty="0"/>
              <a:t>2</a:t>
            </a:r>
            <a:r>
              <a:rPr lang="en-US" b="1" dirty="0"/>
              <a:t>, James A. Hutchinson</a:t>
            </a:r>
            <a:r>
              <a:rPr lang="en-US" b="1" baseline="30000" dirty="0"/>
              <a:t>1</a:t>
            </a:r>
            <a:r>
              <a:rPr lang="en-US" b="1" dirty="0"/>
              <a:t>, Jens M. Werner</a:t>
            </a:r>
            <a:r>
              <a:rPr lang="en-US" b="1" baseline="30000" dirty="0"/>
              <a:t>1</a:t>
            </a:r>
          </a:p>
          <a:p>
            <a:endParaRPr lang="en-US" baseline="30000" dirty="0"/>
          </a:p>
          <a:p>
            <a:r>
              <a:rPr lang="en-US" i="1" baseline="30000" dirty="0"/>
              <a:t>1</a:t>
            </a:r>
            <a:r>
              <a:rPr lang="en-US" i="1" dirty="0"/>
              <a:t>University Hospital Regensburg, Regensburg, Germany, </a:t>
            </a:r>
            <a:r>
              <a:rPr lang="en-US" i="1" baseline="30000" dirty="0"/>
              <a:t>2</a:t>
            </a:r>
            <a:r>
              <a:rPr lang="en-US" i="1" dirty="0"/>
              <a:t>King's College London, London, United Kingdom </a:t>
            </a:r>
          </a:p>
          <a:p>
            <a:endParaRPr lang="en-US" dirty="0"/>
          </a:p>
          <a:p>
            <a:r>
              <a:rPr lang="en-US" b="1" dirty="0"/>
              <a:t>Background</a:t>
            </a:r>
            <a:r>
              <a:rPr lang="en-US" dirty="0"/>
              <a:t>: We recently discovered that interleukin-4-secreting (IL-4+) </a:t>
            </a:r>
            <a:r>
              <a:rPr lang="en-US" dirty="0" err="1"/>
              <a:t>iNKT</a:t>
            </a:r>
            <a:r>
              <a:rPr lang="en-US" dirty="0"/>
              <a:t> cells are over represented in </a:t>
            </a:r>
            <a:r>
              <a:rPr lang="en-US" dirty="0" err="1"/>
              <a:t>steatotic</a:t>
            </a:r>
            <a:r>
              <a:rPr lang="en-US" dirty="0"/>
              <a:t> liver. This was attributed to stress-induction of matrix metalloproteases (MMP) in hepatocytes, which led to indiscriminate cleavage of immune receptors. Loss of cell-surface CD46 resulted in unrepressed differentiation of IL-4+ </a:t>
            </a:r>
            <a:r>
              <a:rPr lang="en-US" dirty="0" err="1"/>
              <a:t>iNKT</a:t>
            </a:r>
            <a:r>
              <a:rPr lang="en-US" dirty="0"/>
              <a:t> cells. Soluble CD46 (sCD46) levels accurately classified oncological patients undergoing liver resection according to histological steatosis grade. Here, we asked whether sCD46 levels predict steatosis in prospective living liver donors.</a:t>
            </a:r>
          </a:p>
          <a:p>
            <a:r>
              <a:rPr lang="en-US" b="1" dirty="0"/>
              <a:t>Methods</a:t>
            </a:r>
            <a:r>
              <a:rPr lang="en-US" dirty="0"/>
              <a:t>: sCD46 was measured in stored plasma from 156 prospective living liver donors. Steatosis was assessed by upper abdominal ultrasonography using the ratio of echogenicity in liver and kidney. Clinical data were collected from hospital records. Waist circumference was measured from abdominal CT images. Significance tests and receiver operating characteristic (ROC) curve analyses were performed in R (4.3.3). ROC curves were compared with the DeLong test. </a:t>
            </a:r>
          </a:p>
          <a:p>
            <a:r>
              <a:rPr lang="en-US" b="1" dirty="0"/>
              <a:t>Results</a:t>
            </a:r>
            <a:r>
              <a:rPr lang="en-US" dirty="0"/>
              <a:t>: Prospective living liver transplant donors with moderate or severe steatosis had higher sCD46 levels than those without (Figure A). After stratified random assignment of cases to a training (n=52) or validation (n=104) set, we found that sCD46 performed well in classifying </a:t>
            </a:r>
            <a:r>
              <a:rPr lang="en-US" dirty="0" err="1"/>
              <a:t>steatotic</a:t>
            </a:r>
            <a:r>
              <a:rPr lang="en-US" dirty="0"/>
              <a:t> donors (Figure B). Training data were used to fix a cut-off for sCD46 of 26.91 ng/ml. In the validation set, the correct classification rate (CCR) was 78.8 %, positive predictive value (PPV) was 61.8 % and negative predictive value (NPV) was 87.1 % (Figure C). We further demonstrated sCD46 was superior to Fatty Liver Index (FLI) in classifying </a:t>
            </a:r>
            <a:r>
              <a:rPr lang="en-US" dirty="0" err="1"/>
              <a:t>steatotic</a:t>
            </a:r>
            <a:r>
              <a:rPr lang="en-US" dirty="0"/>
              <a:t> donors (Figure D).</a:t>
            </a:r>
          </a:p>
          <a:p>
            <a:r>
              <a:rPr lang="en-US" b="1" dirty="0"/>
              <a:t>Conclusions</a:t>
            </a:r>
            <a:r>
              <a:rPr lang="en-US" dirty="0"/>
              <a:t>: sCD46 is a reliable diagnostic marker of hepatic steatosis, which can be conveniently and non-invasively measured in plasma samples. Our work raises the possibility of using sCD46 as a biochemical screening tool for evaluating prospective living liver donors.</a:t>
            </a:r>
            <a:endParaRPr lang="fr-FR" dirty="0"/>
          </a:p>
          <a:p>
            <a:endParaRPr lang="fr-FR" dirty="0"/>
          </a:p>
        </p:txBody>
      </p:sp>
      <p:sp>
        <p:nvSpPr>
          <p:cNvPr id="4" name="Espace réservé du numéro de diapositive 3">
            <a:extLst>
              <a:ext uri="{FF2B5EF4-FFF2-40B4-BE49-F238E27FC236}">
                <a16:creationId xmlns:a16="http://schemas.microsoft.com/office/drawing/2014/main" id="{16386259-3052-07EC-7139-917AB4E4EC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63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C11E-10BE-F259-DA10-994B2344D5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CB8543-22D1-E535-E5D5-4980CAB71C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35F7DE-46AE-3BCF-F05A-A87C8741F054}"/>
              </a:ext>
            </a:extLst>
          </p:cNvPr>
          <p:cNvSpPr>
            <a:spLocks noGrp="1"/>
          </p:cNvSpPr>
          <p:nvPr>
            <p:ph type="body" idx="1"/>
          </p:nvPr>
        </p:nvSpPr>
        <p:spPr/>
        <p:txBody>
          <a:bodyPr/>
          <a:lstStyle/>
          <a:p>
            <a:r>
              <a:rPr lang="en-US" b="0" i="1" dirty="0">
                <a:latin typeface="+mn-lt"/>
              </a:rPr>
              <a:t>Abbreviations: </a:t>
            </a:r>
            <a:r>
              <a:rPr lang="fr-FR" sz="1200" b="0" i="1" dirty="0">
                <a:latin typeface="+mn-lt"/>
                <a:cs typeface="Arial" panose="020B0604020202020204" pitchFamily="34" charset="0"/>
              </a:rPr>
              <a:t>KTR, </a:t>
            </a:r>
            <a:r>
              <a:rPr lang="en-US" sz="1200" b="0" i="1" dirty="0">
                <a:latin typeface="Arial" panose="020B0604020202020204" pitchFamily="34" charset="0"/>
                <a:cs typeface="Arial" panose="020B0604020202020204" pitchFamily="34" charset="0"/>
              </a:rPr>
              <a:t>Kidney transplant recipients</a:t>
            </a:r>
            <a:r>
              <a:rPr lang="fr-FR" sz="1200" b="0" i="1" dirty="0">
                <a:latin typeface="+mn-lt"/>
                <a:cs typeface="Arial" panose="020B0604020202020204" pitchFamily="34" charset="0"/>
              </a:rPr>
              <a:t>; </a:t>
            </a:r>
            <a:r>
              <a:rPr lang="en-US" sz="1200" b="0" i="1" dirty="0">
                <a:latin typeface="Arial" panose="020B0604020202020204" pitchFamily="34" charset="0"/>
                <a:cs typeface="Arial" panose="020B0604020202020204" pitchFamily="34" charset="0"/>
              </a:rPr>
              <a:t>S1P, Sphingosine-1-phosphate; VLSFA, very long-chain saturated fatty acids; </a:t>
            </a:r>
            <a:r>
              <a:rPr lang="fr-FR" sz="1200" b="0" i="1" dirty="0"/>
              <a:t>LC–MS, </a:t>
            </a:r>
            <a:r>
              <a:rPr lang="en-US" sz="1200" b="0" i="1" dirty="0">
                <a:latin typeface="Arial" panose="020B0604020202020204" pitchFamily="34" charset="0"/>
                <a:cs typeface="Arial" panose="020B0604020202020204" pitchFamily="34" charset="0"/>
              </a:rPr>
              <a:t>Liquid chromatography–mass spectrometry; HR, hazard ratio; CI, Confidence interval.</a:t>
            </a:r>
            <a:endParaRPr lang="fr-FR" sz="1200" b="0" i="1" dirty="0">
              <a:latin typeface="+mn-lt"/>
              <a:cs typeface="Arial" panose="020B0604020202020204" pitchFamily="34" charset="0"/>
            </a:endParaRPr>
          </a:p>
          <a:p>
            <a:endParaRPr lang="fr-FR" sz="1200" b="0" i="1" dirty="0">
              <a:latin typeface="+mn-lt"/>
              <a:cs typeface="Arial" panose="020B0604020202020204" pitchFamily="34" charset="0"/>
            </a:endParaRPr>
          </a:p>
          <a:p>
            <a:r>
              <a:rPr lang="en-US" b="1" dirty="0"/>
              <a:t>Reference Number: 2091 </a:t>
            </a:r>
          </a:p>
          <a:p>
            <a:r>
              <a:rPr lang="en-US" b="1" dirty="0"/>
              <a:t>CIRCULATING SPHINGOSINE, SPHINGOSINE-1-PHOSPHATE AND LONG-TERM MORTALITY IN KIDNEY TRANSPLANT </a:t>
            </a:r>
          </a:p>
          <a:p>
            <a:endParaRPr lang="en-US" dirty="0"/>
          </a:p>
          <a:p>
            <a:r>
              <a:rPr lang="en-US" b="1" i="0" dirty="0"/>
              <a:t>Fabian A. Vogelpohl</a:t>
            </a:r>
            <a:r>
              <a:rPr lang="en-US" b="1" i="0" baseline="30000" dirty="0"/>
              <a:t>1</a:t>
            </a:r>
            <a:r>
              <a:rPr lang="en-US" b="1" i="0" dirty="0"/>
              <a:t>, António W. Gomes Neto</a:t>
            </a:r>
            <a:r>
              <a:rPr lang="en-US" b="1" i="0" baseline="30000" dirty="0"/>
              <a:t>1</a:t>
            </a:r>
            <a:r>
              <a:rPr lang="en-US" b="1" i="0" dirty="0"/>
              <a:t>, M. Rebecca Heiner-Fokkema</a:t>
            </a:r>
            <a:r>
              <a:rPr lang="en-US" b="1" i="0" baseline="30000" dirty="0"/>
              <a:t>2</a:t>
            </a:r>
            <a:r>
              <a:rPr lang="en-US" b="1" i="0" dirty="0"/>
              <a:t>, </a:t>
            </a:r>
            <a:r>
              <a:rPr lang="en-US" b="1" i="0" dirty="0" err="1"/>
              <a:t>Hjlamar</a:t>
            </a:r>
            <a:r>
              <a:rPr lang="en-US" b="1" i="0" dirty="0"/>
              <a:t> P. Permentier</a:t>
            </a:r>
            <a:r>
              <a:rPr lang="en-US" b="1" i="0" baseline="30000" dirty="0"/>
              <a:t>3</a:t>
            </a:r>
            <a:r>
              <a:rPr lang="en-US" b="1" i="0" dirty="0"/>
              <a:t>, Stefan P. Berger</a:t>
            </a:r>
            <a:r>
              <a:rPr lang="en-US" b="1" i="0" baseline="30000" dirty="0"/>
              <a:t>1</a:t>
            </a:r>
            <a:r>
              <a:rPr lang="en-US" b="1" i="0" dirty="0"/>
              <a:t>, Ido Kema</a:t>
            </a:r>
            <a:r>
              <a:rPr lang="en-US" b="1" i="0" baseline="30000" dirty="0"/>
              <a:t>2</a:t>
            </a:r>
            <a:r>
              <a:rPr lang="en-US" b="1" i="0" dirty="0"/>
              <a:t>, </a:t>
            </a:r>
            <a:r>
              <a:rPr lang="en-US" b="1" i="0" dirty="0" err="1"/>
              <a:t>Gerjan</a:t>
            </a:r>
            <a:r>
              <a:rPr lang="en-US" b="1" i="0" dirty="0"/>
              <a:t> Navis</a:t>
            </a:r>
            <a:r>
              <a:rPr lang="en-US" b="1" i="0" baseline="30000" dirty="0"/>
              <a:t>1</a:t>
            </a:r>
            <a:r>
              <a:rPr lang="en-US" b="1" i="0" dirty="0"/>
              <a:t>, Stephan J.L. Bakker</a:t>
            </a:r>
            <a:r>
              <a:rPr lang="en-US" b="1" i="0" baseline="30000" dirty="0"/>
              <a:t>1</a:t>
            </a:r>
            <a:r>
              <a:rPr lang="en-US" b="1" i="0" dirty="0"/>
              <a:t> </a:t>
            </a:r>
          </a:p>
          <a:p>
            <a:endParaRPr lang="en-US" dirty="0"/>
          </a:p>
          <a:p>
            <a:r>
              <a:rPr lang="en-US" i="1" baseline="30000" dirty="0"/>
              <a:t>1</a:t>
            </a:r>
            <a:r>
              <a:rPr lang="en-US" i="1" dirty="0"/>
              <a:t>University Medical Center Groningen, Department of Internal Medicine, Groningen, The Netherlands, </a:t>
            </a:r>
            <a:r>
              <a:rPr lang="en-US" i="1" baseline="30000" dirty="0"/>
              <a:t>2</a:t>
            </a:r>
            <a:r>
              <a:rPr lang="en-US" i="1" dirty="0"/>
              <a:t>University Medical Center Groningen, Department of Laboratory Medicine, Groningen, The Netherlands, </a:t>
            </a:r>
            <a:r>
              <a:rPr lang="en-US" i="1" baseline="30000" dirty="0"/>
              <a:t>3</a:t>
            </a:r>
            <a:r>
              <a:rPr lang="en-US" i="1" dirty="0"/>
              <a:t>University of Groningen, Department of Analytical Biochemistry and Interfaculty Mass Spectrometry Center, Groningen, The Netherlands </a:t>
            </a:r>
          </a:p>
          <a:p>
            <a:endParaRPr lang="en-US" dirty="0"/>
          </a:p>
          <a:p>
            <a:r>
              <a:rPr lang="en-US" b="1" dirty="0"/>
              <a:t>Background:</a:t>
            </a:r>
            <a:r>
              <a:rPr lang="en-US" dirty="0"/>
              <a:t> Kidney transplant recipients (KTR) still face high mortality rates, often due to lethal infections. Sphingosine-1-phosphate (S1P), derived from sphingosine, plays a crucial role in inflammation regulation and cell survival. Elevated circulating S1P levels are linked to reduced severity of infections. Circulating very long-chain saturated fatty acids (VLSFA), which are positively associated with peanut intake and inversely associated with infectious disease mortality in KTR, might contribute to circulating S1P levels. This study aimed to explore associations between plasma sphingosine, S1P, VLSFA, and long-term mortality in KTR. </a:t>
            </a:r>
          </a:p>
          <a:p>
            <a:r>
              <a:rPr lang="en-US" b="1" dirty="0"/>
              <a:t>Methods</a:t>
            </a:r>
            <a:r>
              <a:rPr lang="en-US" dirty="0"/>
              <a:t>: The study included 680 outpatient KTR with a functional graft of 1 year. Plasma sphingosine and S1P were measured with liquid chromatography–mass spectrometry. VLSFA were measured with gas chromatography coupled with a flame ionization detector. Univariate and multivariable linear regression analyses were used to assess the association between sphingosine, S1P and potential determinants. Cox regression analyses were used to prospectively study the associations of sphingosine and S1P with all-cause and cause specific mortality. </a:t>
            </a:r>
          </a:p>
          <a:p>
            <a:r>
              <a:rPr lang="en-US" b="1" dirty="0"/>
              <a:t>Results:</a:t>
            </a:r>
            <a:r>
              <a:rPr lang="en-US" dirty="0"/>
              <a:t> VLSFA were among the top predictors of S1P (std. beta=0.13, p=0.001 in multivariable adjusted analyses). During a median (interquartile range) follow-up of 5.4 (4.8–6.1) years, 141 (21%) KTR died with 39 (28%) deaths due to severe infections. Circulating sphingosine was positively associated with infectious disease mortality, with a hazard ratio (HR) (95% confidence interval) per doubling of 1.63 (1.08–2.47), p=0.02, while S1P was inversely associated with all-cause and infectious disease mortality, with a HR per doubling of 0.54 (0.31–0.93), p=0.03 and 0.17 (0.06–0.48), p</a:t>
            </a:r>
            <a:r>
              <a:rPr lang="fr-FR" dirty="0"/>
              <a:t>&lt;</a:t>
            </a:r>
            <a:r>
              <a:rPr lang="en-US" dirty="0"/>
              <a:t>0.001, respectively, all independent of adjustment for potential confounders. S1P mediated 12% (p</a:t>
            </a:r>
            <a:r>
              <a:rPr lang="fr-FR" dirty="0"/>
              <a:t>&lt;</a:t>
            </a:r>
            <a:r>
              <a:rPr lang="en-US" dirty="0"/>
              <a:t>0.01) of the association </a:t>
            </a:r>
          </a:p>
          <a:p>
            <a:r>
              <a:rPr lang="en-US" dirty="0"/>
              <a:t>between VLSFA and infectious disease mortality.</a:t>
            </a:r>
          </a:p>
          <a:p>
            <a:r>
              <a:rPr lang="en-US" b="1" dirty="0"/>
              <a:t>Conclusions:</a:t>
            </a:r>
            <a:r>
              <a:rPr lang="en-US" dirty="0"/>
              <a:t> Circulating sphingosine was positively associated with infectious disease mortality. S1P was positively associated with VLSFA and inversely associated with all-cause and infectious disease mortality. Further studies are needed to assess the effect of VLSFA-containing foods on circulating S1P and on the risk of (fatal) infections in KTR.</a:t>
            </a:r>
            <a:endParaRPr lang="fr-FR" dirty="0"/>
          </a:p>
        </p:txBody>
      </p:sp>
      <p:sp>
        <p:nvSpPr>
          <p:cNvPr id="4" name="Espace réservé du numéro de diapositive 3">
            <a:extLst>
              <a:ext uri="{FF2B5EF4-FFF2-40B4-BE49-F238E27FC236}">
                <a16:creationId xmlns:a16="http://schemas.microsoft.com/office/drawing/2014/main" id="{0624CD41-D15D-53DC-C332-FC8D8AB021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158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3DFD0-3670-E9FB-FF5D-181C37C1E3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633264-660B-0125-9D22-BFE5455181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A8E9CB-4AFB-8C63-C2D1-67D6F5C1ADE2}"/>
              </a:ext>
            </a:extLst>
          </p:cNvPr>
          <p:cNvSpPr>
            <a:spLocks noGrp="1"/>
          </p:cNvSpPr>
          <p:nvPr>
            <p:ph type="body" idx="1"/>
          </p:nvPr>
        </p:nvSpPr>
        <p:spPr/>
        <p:txBody>
          <a:bodyPr/>
          <a:lstStyle/>
          <a:p>
            <a:r>
              <a:rPr lang="en-US" b="0" i="1" dirty="0">
                <a:latin typeface="+mn-lt"/>
              </a:rPr>
              <a:t>Abbreviations: </a:t>
            </a:r>
            <a:r>
              <a:rPr lang="fr-FR" sz="1200" b="0" i="1" dirty="0">
                <a:latin typeface="+mn-lt"/>
                <a:cs typeface="Arial" panose="020B0604020202020204" pitchFamily="34" charset="0"/>
              </a:rPr>
              <a:t>KTR, </a:t>
            </a:r>
            <a:r>
              <a:rPr lang="en-US" sz="1200" b="0" i="1" dirty="0">
                <a:latin typeface="Arial" panose="020B0604020202020204" pitchFamily="34" charset="0"/>
                <a:cs typeface="Arial" panose="020B0604020202020204" pitchFamily="34" charset="0"/>
              </a:rPr>
              <a:t>Kidney transplant recipients</a:t>
            </a:r>
            <a:r>
              <a:rPr lang="fr-FR" sz="1200" b="0" i="1" dirty="0">
                <a:latin typeface="+mn-lt"/>
                <a:cs typeface="Arial" panose="020B0604020202020204" pitchFamily="34" charset="0"/>
              </a:rPr>
              <a:t>; </a:t>
            </a:r>
            <a:r>
              <a:rPr lang="en-US" sz="1200" b="0" i="1" dirty="0">
                <a:latin typeface="Arial" panose="020B0604020202020204" pitchFamily="34" charset="0"/>
                <a:cs typeface="Arial" panose="020B0604020202020204" pitchFamily="34" charset="0"/>
              </a:rPr>
              <a:t>S1P, Sphingosine-1-phosphate; VLSFA, very long-chain saturated fatty acids; </a:t>
            </a:r>
            <a:r>
              <a:rPr lang="fr-FR" sz="1200" b="0" i="1" dirty="0"/>
              <a:t>LC–MS, </a:t>
            </a:r>
            <a:r>
              <a:rPr lang="en-US" sz="1200" b="0" i="1" dirty="0">
                <a:latin typeface="Arial" panose="020B0604020202020204" pitchFamily="34" charset="0"/>
                <a:cs typeface="Arial" panose="020B0604020202020204" pitchFamily="34" charset="0"/>
              </a:rPr>
              <a:t>Liquid chromatography–mass spectrometry; HR, hazard ratio; CI, Confidence interval.</a:t>
            </a:r>
            <a:endParaRPr lang="fr-FR" sz="1200" b="0" i="1" dirty="0">
              <a:latin typeface="+mn-lt"/>
              <a:cs typeface="Arial" panose="020B0604020202020204" pitchFamily="34" charset="0"/>
            </a:endParaRPr>
          </a:p>
          <a:p>
            <a:endParaRPr lang="fr-FR" sz="1200" b="0" i="1" dirty="0">
              <a:latin typeface="+mn-lt"/>
              <a:cs typeface="Arial" panose="020B0604020202020204" pitchFamily="34" charset="0"/>
            </a:endParaRPr>
          </a:p>
          <a:p>
            <a:r>
              <a:rPr lang="en-US" b="1" dirty="0"/>
              <a:t>Reference Number: 2091 </a:t>
            </a:r>
          </a:p>
          <a:p>
            <a:r>
              <a:rPr lang="en-US" b="1" dirty="0"/>
              <a:t>CIRCULATING SPHINGOSINE, SPHINGOSINE-1-PHOSPHATE AND LONG-TERM MORTALITY IN KIDNEY TRANSPLANT </a:t>
            </a:r>
          </a:p>
          <a:p>
            <a:endParaRPr lang="en-US" dirty="0"/>
          </a:p>
          <a:p>
            <a:r>
              <a:rPr lang="en-US" b="1" i="0" dirty="0"/>
              <a:t>Fabian A. Vogelpohl</a:t>
            </a:r>
            <a:r>
              <a:rPr lang="en-US" b="1" i="0" baseline="30000" dirty="0"/>
              <a:t>1</a:t>
            </a:r>
            <a:r>
              <a:rPr lang="en-US" b="1" i="0" dirty="0"/>
              <a:t>, António W. Gomes Neto</a:t>
            </a:r>
            <a:r>
              <a:rPr lang="en-US" b="1" i="0" baseline="30000" dirty="0"/>
              <a:t>1</a:t>
            </a:r>
            <a:r>
              <a:rPr lang="en-US" b="1" i="0" dirty="0"/>
              <a:t>, M. Rebecca Heiner-Fokkema</a:t>
            </a:r>
            <a:r>
              <a:rPr lang="en-US" b="1" i="0" baseline="30000" dirty="0"/>
              <a:t>2</a:t>
            </a:r>
            <a:r>
              <a:rPr lang="en-US" b="1" i="0" dirty="0"/>
              <a:t>, </a:t>
            </a:r>
            <a:r>
              <a:rPr lang="en-US" b="1" i="0" dirty="0" err="1"/>
              <a:t>Hjlamar</a:t>
            </a:r>
            <a:r>
              <a:rPr lang="en-US" b="1" i="0" dirty="0"/>
              <a:t> P. Permentier</a:t>
            </a:r>
            <a:r>
              <a:rPr lang="en-US" b="1" i="0" baseline="30000" dirty="0"/>
              <a:t>3</a:t>
            </a:r>
            <a:r>
              <a:rPr lang="en-US" b="1" i="0" dirty="0"/>
              <a:t>, Stefan P. Berger</a:t>
            </a:r>
            <a:r>
              <a:rPr lang="en-US" b="1" i="0" baseline="30000" dirty="0"/>
              <a:t>1</a:t>
            </a:r>
            <a:r>
              <a:rPr lang="en-US" b="1" i="0" dirty="0"/>
              <a:t>, Ido Kema</a:t>
            </a:r>
            <a:r>
              <a:rPr lang="en-US" b="1" i="0" baseline="30000" dirty="0"/>
              <a:t>2</a:t>
            </a:r>
            <a:r>
              <a:rPr lang="en-US" b="1" i="0" dirty="0"/>
              <a:t>, </a:t>
            </a:r>
            <a:r>
              <a:rPr lang="en-US" b="1" i="0" dirty="0" err="1"/>
              <a:t>Gerjan</a:t>
            </a:r>
            <a:r>
              <a:rPr lang="en-US" b="1" i="0" dirty="0"/>
              <a:t> Navis</a:t>
            </a:r>
            <a:r>
              <a:rPr lang="en-US" b="1" i="0" baseline="30000" dirty="0"/>
              <a:t>1</a:t>
            </a:r>
            <a:r>
              <a:rPr lang="en-US" b="1" i="0" dirty="0"/>
              <a:t>, Stephan J.L. Bakker</a:t>
            </a:r>
            <a:r>
              <a:rPr lang="en-US" b="1" i="0" baseline="30000" dirty="0"/>
              <a:t>1</a:t>
            </a:r>
            <a:r>
              <a:rPr lang="en-US" b="1" i="0" dirty="0"/>
              <a:t> </a:t>
            </a:r>
          </a:p>
          <a:p>
            <a:endParaRPr lang="en-US" dirty="0"/>
          </a:p>
          <a:p>
            <a:r>
              <a:rPr lang="en-US" i="1" baseline="30000" dirty="0"/>
              <a:t>1</a:t>
            </a:r>
            <a:r>
              <a:rPr lang="en-US" i="1" dirty="0"/>
              <a:t>University Medical Center Groningen, Department of Internal Medicine, Groningen, The Netherlands, </a:t>
            </a:r>
            <a:r>
              <a:rPr lang="en-US" i="1" baseline="30000" dirty="0"/>
              <a:t>2</a:t>
            </a:r>
            <a:r>
              <a:rPr lang="en-US" i="1" dirty="0"/>
              <a:t>University Medical Center Groningen, Department of Laboratory Medicine, Groningen, The Netherlands, </a:t>
            </a:r>
            <a:r>
              <a:rPr lang="en-US" i="1" baseline="30000" dirty="0"/>
              <a:t>3</a:t>
            </a:r>
            <a:r>
              <a:rPr lang="en-US" i="1" dirty="0"/>
              <a:t>University of Groningen, Department of Analytical Biochemistry and Interfaculty Mass Spectrometry Center, Groningen, The Netherlands </a:t>
            </a:r>
          </a:p>
          <a:p>
            <a:endParaRPr lang="en-US" dirty="0"/>
          </a:p>
          <a:p>
            <a:r>
              <a:rPr lang="en-US" b="1" dirty="0"/>
              <a:t>Background:</a:t>
            </a:r>
            <a:r>
              <a:rPr lang="en-US" dirty="0"/>
              <a:t> Kidney transplant recipients (KTR) still face high mortality rates, often due to lethal infections. Sphingosine-1-phosphate (S1P), derived from sphingosine, plays a crucial role in inflammation regulation and cell survival. Elevated circulating S1P levels are linked to reduced severity of infections. Circulating very long-chain saturated fatty acids (VLSFA), which are positively associated with peanut intake and inversely associated with infectious disease mortality in KTR, might contribute to circulating S1P levels. This study aimed to explore associations between plasma sphingosine, S1P, VLSFA, and long-term mortality in KTR. </a:t>
            </a:r>
          </a:p>
          <a:p>
            <a:r>
              <a:rPr lang="en-US" b="1" dirty="0"/>
              <a:t>Methods</a:t>
            </a:r>
            <a:r>
              <a:rPr lang="en-US" dirty="0"/>
              <a:t>: The study included 680 outpatient KTR with a functional graft of 1 year. Plasma sphingosine and S1P were measured with liquid chromatography–mass spectrometry. VLSFA were measured with gas chromatography coupled with a flame ionization detector. Univariate and multivariable linear regression analyses were used to assess the association between sphingosine, S1P and potential determinants. Cox regression analyses were used to prospectively study the associations of sphingosine and S1P with all-cause and cause specific mortality. </a:t>
            </a:r>
          </a:p>
          <a:p>
            <a:r>
              <a:rPr lang="en-US" b="1" dirty="0"/>
              <a:t>Results:</a:t>
            </a:r>
            <a:r>
              <a:rPr lang="en-US" dirty="0"/>
              <a:t> VLSFA were among the top predictors of S1P (std. beta=0.13, p=0.001 in multivariable adjusted analyses). During a median (interquartile range) follow-up of 5.4 (4.8–6.1) years, 141 (21%) KTR died with 39 (28%) deaths due to severe infections. Circulating sphingosine was positively associated with infectious disease mortality, with a hazard ratio (HR) (95% confidence interval) per doubling of 1.63 (1.08–2.47), p=0.02, while S1P was inversely associated with all-cause and infectious disease mortality, with a HR per doubling of 0.54 (0.31–0.93), p=0.03 and 0.17 (0.06–0.48), p</a:t>
            </a:r>
            <a:r>
              <a:rPr lang="fr-FR" dirty="0"/>
              <a:t>&lt;</a:t>
            </a:r>
            <a:r>
              <a:rPr lang="en-US" dirty="0"/>
              <a:t>0.001, respectively, all independent of adjustment for potential confounders. S1P mediated 12% (p</a:t>
            </a:r>
            <a:r>
              <a:rPr lang="fr-FR" dirty="0"/>
              <a:t>&lt;</a:t>
            </a:r>
            <a:r>
              <a:rPr lang="en-US" dirty="0"/>
              <a:t>0.01) of the association </a:t>
            </a:r>
          </a:p>
          <a:p>
            <a:r>
              <a:rPr lang="en-US" dirty="0"/>
              <a:t>between VLSFA and infectious disease mortality.</a:t>
            </a:r>
          </a:p>
          <a:p>
            <a:r>
              <a:rPr lang="en-US" b="1" dirty="0"/>
              <a:t>Conclusions:</a:t>
            </a:r>
            <a:r>
              <a:rPr lang="en-US" dirty="0"/>
              <a:t> Circulating sphingosine was positively associated with infectious disease mortality. S1P was positively associated with VLSFA and inversely associated with all-cause and infectious disease mortality. Further studies are needed to assess the effect of VLSFA-containing foods on circulating S1P and on the risk of (fatal) infections in KTR.</a:t>
            </a:r>
            <a:endParaRPr lang="fr-FR" dirty="0"/>
          </a:p>
          <a:p>
            <a:endParaRPr lang="fr-FR" dirty="0"/>
          </a:p>
        </p:txBody>
      </p:sp>
      <p:sp>
        <p:nvSpPr>
          <p:cNvPr id="4" name="Espace réservé du numéro de diapositive 3">
            <a:extLst>
              <a:ext uri="{FF2B5EF4-FFF2-40B4-BE49-F238E27FC236}">
                <a16:creationId xmlns:a16="http://schemas.microsoft.com/office/drawing/2014/main" id="{D30B9CBC-520E-A9A8-4287-97CD4CC55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2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2</a:t>
            </a:fld>
            <a:endParaRPr lang="fr-FR"/>
          </a:p>
        </p:txBody>
      </p:sp>
    </p:spTree>
    <p:extLst>
      <p:ext uri="{BB962C8B-B14F-4D97-AF65-F5344CB8AC3E}">
        <p14:creationId xmlns:p14="http://schemas.microsoft.com/office/powerpoint/2010/main" val="122849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F6717-90F7-E537-13FB-43CB7EBA59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BD00E3-61F3-3E76-0E71-972FC93511E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DB5127-3928-FD65-AAFC-7EBAB179A1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CLAD, </a:t>
            </a:r>
            <a:r>
              <a:rPr lang="fr-FR" sz="1200" b="0" i="1" dirty="0" err="1">
                <a:latin typeface="+mn-lt"/>
                <a:cs typeface="Arial" panose="020B0604020202020204" pitchFamily="34" charset="0"/>
              </a:rPr>
              <a:t>Chronic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lung</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rejection; LT, </a:t>
            </a:r>
            <a:r>
              <a:rPr lang="en-US" sz="1200" i="1" u="none" kern="1200" dirty="0">
                <a:solidFill>
                  <a:schemeClr val="tx1"/>
                </a:solidFill>
                <a:effectLst/>
                <a:latin typeface="+mn-lt"/>
                <a:ea typeface="+mn-ea"/>
                <a:cs typeface="+mn-cs"/>
              </a:rPr>
              <a:t>lung transplantation</a:t>
            </a:r>
            <a:r>
              <a:rPr lang="fr-FR" b="0" i="1" dirty="0">
                <a:latin typeface="+mn-lt"/>
              </a:rPr>
              <a:t>; </a:t>
            </a:r>
            <a:r>
              <a:rPr lang="fr-FR" b="0" i="1" dirty="0" err="1">
                <a:latin typeface="+mn-lt"/>
              </a:rPr>
              <a:t>EVs</a:t>
            </a:r>
            <a:r>
              <a:rPr lang="fr-FR" b="0" i="1" dirty="0">
                <a:latin typeface="+mn-lt"/>
              </a:rPr>
              <a:t>, </a:t>
            </a:r>
            <a:r>
              <a:rPr lang="en-US" sz="1200" i="1" u="none" kern="1200" dirty="0">
                <a:solidFill>
                  <a:schemeClr val="tx1"/>
                </a:solidFill>
                <a:effectLst/>
                <a:latin typeface="+mn-lt"/>
                <a:ea typeface="+mn-ea"/>
                <a:cs typeface="+mn-cs"/>
              </a:rPr>
              <a:t>Extracellular vesicles; BAL, bronchoalveolar lavage; NTA, </a:t>
            </a:r>
            <a:r>
              <a:rPr lang="en-US" sz="1200" i="1" kern="1200" dirty="0">
                <a:solidFill>
                  <a:schemeClr val="tx1"/>
                </a:solidFill>
                <a:effectLst/>
                <a:latin typeface="+mn-lt"/>
                <a:cs typeface="Arial" panose="020B0604020202020204" pitchFamily="34" charset="0"/>
              </a:rPr>
              <a:t>Nanoparticle Tracking Analyses</a:t>
            </a:r>
            <a:r>
              <a:rPr lang="fr-FR" b="0" i="1" dirty="0">
                <a:latin typeface="+mn-lt"/>
              </a:rPr>
              <a:t>.</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971 </a:t>
            </a:r>
          </a:p>
          <a:p>
            <a:r>
              <a:rPr lang="en-US" sz="1200" b="1" kern="1200" dirty="0">
                <a:solidFill>
                  <a:schemeClr val="tx1"/>
                </a:solidFill>
                <a:effectLst/>
                <a:latin typeface="+mn-lt"/>
                <a:ea typeface="+mn-ea"/>
                <a:cs typeface="+mn-cs"/>
              </a:rPr>
              <a:t>THE PRO-INFLAMMATORY ROLE OF EVS IN CHRONIC LUNG REJECTION: NFKB SIGNALLING AS A POSSIBLE TARGET.</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Sara Franzi</a:t>
            </a:r>
            <a:r>
              <a:rPr lang="en-US" sz="1200" b="1" u="none"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Alessandra Maria Storaci</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Maria Rosaria De Filippo</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Maria Molisso</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Nadia Mansour</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Cristina Banfi</a:t>
            </a:r>
            <a:r>
              <a:rPr lang="en-US" sz="1200" b="1" kern="1200" baseline="30000" dirty="0">
                <a:solidFill>
                  <a:schemeClr val="tx1"/>
                </a:solidFill>
                <a:effectLst/>
                <a:latin typeface="+mn-lt"/>
                <a:ea typeface="+mn-ea"/>
                <a:cs typeface="+mn-cs"/>
              </a:rPr>
              <a:t>4</a:t>
            </a:r>
            <a:r>
              <a:rPr lang="en-US" sz="1200" b="1" kern="1200" dirty="0">
                <a:solidFill>
                  <a:schemeClr val="tx1"/>
                </a:solidFill>
                <a:effectLst/>
                <a:latin typeface="+mn-lt"/>
                <a:ea typeface="+mn-ea"/>
                <a:cs typeface="+mn-cs"/>
              </a:rPr>
              <a:t>, Gianluca Lopez</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Giulia Garulli</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Letizia Corinna Morlacchi</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Valeria Rossetti</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Francesco Blasi</a:t>
            </a:r>
            <a:r>
              <a:rPr lang="en-US" sz="1200" b="1" kern="1200" baseline="30000" dirty="0">
                <a:solidFill>
                  <a:schemeClr val="tx1"/>
                </a:solidFill>
                <a:effectLst/>
                <a:latin typeface="+mn-lt"/>
                <a:ea typeface="+mn-ea"/>
                <a:cs typeface="+mn-cs"/>
              </a:rPr>
              <a:t>7</a:t>
            </a:r>
            <a:r>
              <a:rPr lang="en-US" sz="1200" b="1" kern="1200" dirty="0">
                <a:solidFill>
                  <a:schemeClr val="tx1"/>
                </a:solidFill>
                <a:effectLst/>
                <a:latin typeface="+mn-lt"/>
                <a:ea typeface="+mn-ea"/>
                <a:cs typeface="+mn-cs"/>
              </a:rPr>
              <a:t>, Mario Nosotti</a:t>
            </a:r>
            <a:r>
              <a:rPr lang="en-US" sz="1200" b="1" kern="1200" baseline="30000" dirty="0">
                <a:solidFill>
                  <a:schemeClr val="tx1"/>
                </a:solidFill>
                <a:effectLst/>
                <a:latin typeface="+mn-lt"/>
                <a:ea typeface="+mn-ea"/>
                <a:cs typeface="+mn-cs"/>
              </a:rPr>
              <a:t>8</a:t>
            </a:r>
            <a:r>
              <a:rPr lang="en-US" sz="1200" b="1" kern="1200" dirty="0">
                <a:solidFill>
                  <a:schemeClr val="tx1"/>
                </a:solidFill>
                <a:effectLst/>
                <a:latin typeface="+mn-lt"/>
                <a:ea typeface="+mn-ea"/>
                <a:cs typeface="+mn-cs"/>
              </a:rPr>
              <a:t>, Stefano Ferrero</a:t>
            </a:r>
            <a:r>
              <a:rPr lang="en-US" sz="1200" b="1" kern="1200" baseline="30000" dirty="0">
                <a:solidFill>
                  <a:schemeClr val="tx1"/>
                </a:solidFill>
                <a:effectLst/>
                <a:latin typeface="+mn-lt"/>
                <a:ea typeface="+mn-ea"/>
                <a:cs typeface="+mn-cs"/>
              </a:rPr>
              <a:t>9</a:t>
            </a:r>
            <a:r>
              <a:rPr lang="en-US" sz="1200" b="1" kern="1200" dirty="0">
                <a:solidFill>
                  <a:schemeClr val="tx1"/>
                </a:solidFill>
                <a:effectLst/>
                <a:latin typeface="+mn-lt"/>
                <a:ea typeface="+mn-ea"/>
                <a:cs typeface="+mn-cs"/>
              </a:rPr>
              <a:t>, Alessandro Palleschi</a:t>
            </a:r>
            <a:r>
              <a:rPr lang="en-US" sz="1200" b="1" kern="1200" baseline="30000" dirty="0">
                <a:solidFill>
                  <a:schemeClr val="tx1"/>
                </a:solidFill>
                <a:effectLst/>
                <a:latin typeface="+mn-lt"/>
                <a:ea typeface="+mn-ea"/>
                <a:cs typeface="+mn-cs"/>
              </a:rPr>
              <a:t>10</a:t>
            </a:r>
            <a:r>
              <a:rPr lang="en-US" sz="1200" b="1" kern="1200" dirty="0">
                <a:solidFill>
                  <a:schemeClr val="tx1"/>
                </a:solidFill>
                <a:effectLst/>
                <a:latin typeface="+mn-lt"/>
                <a:ea typeface="+mn-ea"/>
                <a:cs typeface="+mn-cs"/>
              </a:rPr>
              <a:t>, Valentina Vaira</a:t>
            </a:r>
            <a:r>
              <a:rPr lang="en-US" sz="1200" b="1" kern="1200" baseline="30000" dirty="0">
                <a:solidFill>
                  <a:schemeClr val="tx1"/>
                </a:solidFill>
                <a:effectLst/>
                <a:latin typeface="+mn-lt"/>
                <a:ea typeface="+mn-ea"/>
                <a:cs typeface="+mn-cs"/>
              </a:rPr>
              <a:t>11</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Milan, Italy; Department of Cardio-Thoraco-Vascular Diseases, </a:t>
            </a:r>
            <a:r>
              <a:rPr lang="en-US" sz="1200" i="1"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University of Milan, Milan, Italy; Department of Pathophysiology and Transplantation, </a:t>
            </a:r>
            <a:r>
              <a:rPr lang="en-US" sz="1200" i="1"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Milan, Italy, </a:t>
            </a:r>
            <a:r>
              <a:rPr lang="en-US" sz="1200" i="1"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Centro </a:t>
            </a:r>
            <a:r>
              <a:rPr lang="en-US" sz="1200" i="1" kern="1200" dirty="0" err="1">
                <a:solidFill>
                  <a:schemeClr val="tx1"/>
                </a:solidFill>
                <a:effectLst/>
                <a:latin typeface="+mn-lt"/>
                <a:ea typeface="+mn-ea"/>
                <a:cs typeface="+mn-cs"/>
              </a:rPr>
              <a:t>Cardiologico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Monzino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20138, Milan, Italy, </a:t>
            </a:r>
            <a:r>
              <a:rPr lang="en-US" sz="1200" i="1" kern="1200" baseline="30000" dirty="0">
                <a:solidFill>
                  <a:schemeClr val="tx1"/>
                </a:solidFill>
                <a:effectLst/>
                <a:latin typeface="+mn-lt"/>
                <a:ea typeface="+mn-ea"/>
                <a:cs typeface="+mn-cs"/>
              </a:rPr>
              <a:t>5</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di Milano; Respiratory Unit and Cystic Fibrosis Center; Department of Pathophysiology and Transplantation, Università Degli Studi di Milano, </a:t>
            </a:r>
            <a:r>
              <a:rPr lang="en-US" sz="1200" i="1" kern="1200" baseline="30000" dirty="0">
                <a:solidFill>
                  <a:schemeClr val="tx1"/>
                </a:solidFill>
                <a:effectLst/>
                <a:latin typeface="+mn-lt"/>
                <a:ea typeface="+mn-ea"/>
                <a:cs typeface="+mn-cs"/>
              </a:rPr>
              <a:t>6</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Ca'granda</a:t>
            </a:r>
            <a:r>
              <a:rPr lang="en-US" sz="1200" i="1" kern="1200" dirty="0">
                <a:solidFill>
                  <a:schemeClr val="tx1"/>
                </a:solidFill>
                <a:effectLst/>
                <a:latin typeface="+mn-lt"/>
                <a:ea typeface="+mn-ea"/>
                <a:cs typeface="+mn-cs"/>
              </a:rPr>
              <a:t> - Ospedale Maggiore Policlinico; Internal Medicine Department, Respiratory Unit and Cystic Fibrosis Adult Centre, </a:t>
            </a:r>
            <a:r>
              <a:rPr lang="fr-FR" sz="1200" i="1" kern="1200" baseline="30000" dirty="0">
                <a:solidFill>
                  <a:schemeClr val="tx1"/>
                </a:solidFill>
                <a:effectLst/>
                <a:latin typeface="+mn-lt"/>
                <a:ea typeface="+mn-ea"/>
                <a:cs typeface="+mn-cs"/>
              </a:rPr>
              <a:t>7</a:t>
            </a:r>
            <a:r>
              <a:rPr lang="fr-FR" sz="1200" i="1" kern="1200" dirty="0">
                <a:solidFill>
                  <a:schemeClr val="tx1"/>
                </a:solidFill>
                <a:effectLst/>
                <a:latin typeface="+mn-lt"/>
                <a:ea typeface="+mn-ea"/>
                <a:cs typeface="+mn-cs"/>
              </a:rPr>
              <a:t>Fondazione </a:t>
            </a:r>
            <a:r>
              <a:rPr lang="fr-FR" sz="1200" i="1" kern="1200" dirty="0" err="1">
                <a:solidFill>
                  <a:schemeClr val="tx1"/>
                </a:solidFill>
                <a:effectLst/>
                <a:latin typeface="+mn-lt"/>
                <a:ea typeface="+mn-ea"/>
                <a:cs typeface="+mn-cs"/>
              </a:rPr>
              <a:t>Irccs</a:t>
            </a:r>
            <a:r>
              <a:rPr lang="fr-FR" sz="1200" i="1" kern="1200" dirty="0">
                <a:solidFill>
                  <a:schemeClr val="tx1"/>
                </a:solidFill>
                <a:effectLst/>
                <a:latin typeface="+mn-lt"/>
                <a:ea typeface="+mn-ea"/>
                <a:cs typeface="+mn-cs"/>
              </a:rPr>
              <a:t> Ca’ </a:t>
            </a:r>
            <a:r>
              <a:rPr lang="fr-FR" sz="1200" i="1" kern="1200" dirty="0" err="1">
                <a:solidFill>
                  <a:schemeClr val="tx1"/>
                </a:solidFill>
                <a:effectLst/>
                <a:latin typeface="+mn-lt"/>
                <a:ea typeface="+mn-ea"/>
                <a:cs typeface="+mn-cs"/>
              </a:rPr>
              <a:t>Granda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Ospedale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Maggiore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Policlinico</a:t>
            </a:r>
            <a:r>
              <a:rPr lang="fr-FR" sz="1200" i="1" kern="1200" dirty="0">
                <a:solidFill>
                  <a:schemeClr val="tx1"/>
                </a:solidFill>
                <a:effectLst/>
                <a:latin typeface="+mn-lt"/>
                <a:ea typeface="+mn-ea"/>
                <a:cs typeface="+mn-cs"/>
              </a:rPr>
              <a:t> di Milano, </a:t>
            </a:r>
            <a:r>
              <a:rPr lang="fr-FR" sz="1200" i="1" kern="1200" dirty="0" err="1">
                <a:solidFill>
                  <a:schemeClr val="tx1"/>
                </a:solidFill>
                <a:effectLst/>
                <a:latin typeface="+mn-lt"/>
                <a:ea typeface="+mn-ea"/>
                <a:cs typeface="+mn-cs"/>
              </a:rPr>
              <a:t>Università</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Degli</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Studi</a:t>
            </a:r>
            <a:r>
              <a:rPr lang="fr-FR" sz="1200" i="1" kern="1200" dirty="0">
                <a:solidFill>
                  <a:schemeClr val="tx1"/>
                </a:solidFill>
                <a:effectLst/>
                <a:latin typeface="+mn-lt"/>
                <a:ea typeface="+mn-ea"/>
                <a:cs typeface="+mn-cs"/>
              </a:rPr>
              <a:t> di Milano, </a:t>
            </a:r>
            <a:r>
              <a:rPr lang="fr-FR" sz="1200" i="1" kern="1200" baseline="30000" dirty="0">
                <a:solidFill>
                  <a:schemeClr val="tx1"/>
                </a:solidFill>
                <a:effectLst/>
                <a:latin typeface="+mn-lt"/>
                <a:ea typeface="+mn-ea"/>
                <a:cs typeface="+mn-cs"/>
              </a:rPr>
              <a:t>8</a:t>
            </a:r>
            <a:r>
              <a:rPr lang="fr-FR" sz="1200" i="1" kern="1200" dirty="0">
                <a:solidFill>
                  <a:schemeClr val="tx1"/>
                </a:solidFill>
                <a:effectLst/>
                <a:latin typeface="+mn-lt"/>
                <a:ea typeface="+mn-ea"/>
                <a:cs typeface="+mn-cs"/>
              </a:rPr>
              <a:t>Fondazione </a:t>
            </a:r>
            <a:r>
              <a:rPr lang="fr-FR" sz="1200" i="1" kern="1200" dirty="0" err="1">
                <a:solidFill>
                  <a:schemeClr val="tx1"/>
                </a:solidFill>
                <a:effectLst/>
                <a:latin typeface="+mn-lt"/>
                <a:ea typeface="+mn-ea"/>
                <a:cs typeface="+mn-cs"/>
              </a:rPr>
              <a:t>Irccs</a:t>
            </a:r>
            <a:r>
              <a:rPr lang="fr-FR" sz="1200" i="1" kern="1200" dirty="0">
                <a:solidFill>
                  <a:schemeClr val="tx1"/>
                </a:solidFill>
                <a:effectLst/>
                <a:latin typeface="+mn-lt"/>
                <a:ea typeface="+mn-ea"/>
                <a:cs typeface="+mn-cs"/>
              </a:rPr>
              <a:t> Ca' </a:t>
            </a:r>
            <a:r>
              <a:rPr lang="fr-FR" sz="1200" i="1" kern="1200" dirty="0" err="1">
                <a:solidFill>
                  <a:schemeClr val="tx1"/>
                </a:solidFill>
                <a:effectLst/>
                <a:latin typeface="+mn-lt"/>
                <a:ea typeface="+mn-ea"/>
                <a:cs typeface="+mn-cs"/>
              </a:rPr>
              <a:t>Granda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Ospedale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Maggiore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Policlinico</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Dipartimento</a:t>
            </a:r>
            <a:r>
              <a:rPr lang="fr-FR" sz="1200" i="1" kern="1200" dirty="0">
                <a:solidFill>
                  <a:schemeClr val="tx1"/>
                </a:solidFill>
                <a:effectLst/>
                <a:latin typeface="+mn-lt"/>
                <a:ea typeface="+mn-ea"/>
                <a:cs typeface="+mn-cs"/>
              </a:rPr>
              <a:t> di </a:t>
            </a:r>
            <a:r>
              <a:rPr lang="fr-FR" sz="1200" i="1" kern="1200" dirty="0" err="1">
                <a:solidFill>
                  <a:schemeClr val="tx1"/>
                </a:solidFill>
                <a:effectLst/>
                <a:latin typeface="+mn-lt"/>
                <a:ea typeface="+mn-ea"/>
                <a:cs typeface="+mn-cs"/>
              </a:rPr>
              <a:t>Fisiopatologia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Medico-Chirurgica</a:t>
            </a:r>
            <a:r>
              <a:rPr lang="fr-FR" sz="1200" i="1" kern="1200" dirty="0">
                <a:solidFill>
                  <a:schemeClr val="tx1"/>
                </a:solidFill>
                <a:effectLst/>
                <a:latin typeface="+mn-lt"/>
                <a:ea typeface="+mn-ea"/>
                <a:cs typeface="+mn-cs"/>
              </a:rPr>
              <a:t> e Dei </a:t>
            </a:r>
            <a:r>
              <a:rPr lang="fr-FR" sz="1200" i="1" kern="1200" dirty="0" err="1">
                <a:solidFill>
                  <a:schemeClr val="tx1"/>
                </a:solidFill>
                <a:effectLst/>
                <a:latin typeface="+mn-lt"/>
                <a:ea typeface="+mn-ea"/>
                <a:cs typeface="+mn-cs"/>
              </a:rPr>
              <a:t>Trapianti</a:t>
            </a:r>
            <a:r>
              <a:rPr lang="fr-FR" sz="1200" i="1" kern="1200" dirty="0">
                <a:solidFill>
                  <a:schemeClr val="tx1"/>
                </a:solidFill>
                <a:effectLst/>
                <a:latin typeface="+mn-lt"/>
                <a:ea typeface="+mn-ea"/>
                <a:cs typeface="+mn-cs"/>
              </a:rPr>
              <a:t>, </a:t>
            </a:r>
            <a:r>
              <a:rPr lang="fr-FR" sz="1200" i="1" kern="1200" baseline="30000" dirty="0">
                <a:solidFill>
                  <a:schemeClr val="tx1"/>
                </a:solidFill>
                <a:effectLst/>
                <a:latin typeface="+mn-lt"/>
                <a:ea typeface="+mn-ea"/>
                <a:cs typeface="+mn-cs"/>
              </a:rPr>
              <a:t>9</a:t>
            </a:r>
            <a:r>
              <a:rPr lang="fr-FR" sz="1200" i="1" kern="1200" dirty="0">
                <a:solidFill>
                  <a:schemeClr val="tx1"/>
                </a:solidFill>
                <a:effectLst/>
                <a:latin typeface="+mn-lt"/>
                <a:ea typeface="+mn-ea"/>
                <a:cs typeface="+mn-cs"/>
              </a:rPr>
              <a:t>Università </a:t>
            </a:r>
            <a:r>
              <a:rPr lang="fr-FR" sz="1200" i="1" kern="1200" dirty="0" err="1">
                <a:solidFill>
                  <a:schemeClr val="tx1"/>
                </a:solidFill>
                <a:effectLst/>
                <a:latin typeface="+mn-lt"/>
                <a:ea typeface="+mn-ea"/>
                <a:cs typeface="+mn-cs"/>
              </a:rPr>
              <a:t>Degli</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Studi</a:t>
            </a:r>
            <a:r>
              <a:rPr lang="fr-FR" sz="1200" i="1" kern="1200" dirty="0">
                <a:solidFill>
                  <a:schemeClr val="tx1"/>
                </a:solidFill>
                <a:effectLst/>
                <a:latin typeface="+mn-lt"/>
                <a:ea typeface="+mn-ea"/>
                <a:cs typeface="+mn-cs"/>
              </a:rPr>
              <a:t> di Milano, </a:t>
            </a:r>
            <a:r>
              <a:rPr lang="en-US" sz="1200" i="1" kern="1200" baseline="30000" dirty="0">
                <a:solidFill>
                  <a:schemeClr val="tx1"/>
                </a:solidFill>
                <a:effectLst/>
                <a:latin typeface="+mn-lt"/>
                <a:ea typeface="+mn-ea"/>
                <a:cs typeface="+mn-cs"/>
              </a:rPr>
              <a:t>10</a:t>
            </a:r>
            <a:r>
              <a:rPr lang="en-US" sz="1200" i="1" kern="1200" dirty="0">
                <a:solidFill>
                  <a:schemeClr val="tx1"/>
                </a:solidFill>
                <a:effectLst/>
                <a:latin typeface="+mn-lt"/>
                <a:ea typeface="+mn-ea"/>
                <a:cs typeface="+mn-cs"/>
              </a:rPr>
              <a:t>University of Milan; 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Cà</a:t>
            </a:r>
            <a:r>
              <a:rPr lang="en-US" sz="1200" i="1" kern="1200" dirty="0">
                <a:solidFill>
                  <a:schemeClr val="tx1"/>
                </a:solidFill>
                <a:effectLst/>
                <a:latin typeface="+mn-lt"/>
                <a:ea typeface="+mn-ea"/>
                <a:cs typeface="+mn-cs"/>
              </a:rPr>
              <a:t> Granda Ospedale Maggiore Policlinico di Milano; Thoracic Surgery and Lung Transplant Unit, </a:t>
            </a:r>
            <a:r>
              <a:rPr lang="en-US" sz="1200" i="1" kern="1200" baseline="30000" dirty="0">
                <a:solidFill>
                  <a:schemeClr val="tx1"/>
                </a:solidFill>
                <a:effectLst/>
                <a:latin typeface="+mn-lt"/>
                <a:ea typeface="+mn-ea"/>
                <a:cs typeface="+mn-cs"/>
              </a:rPr>
              <a:t>11</a:t>
            </a:r>
            <a:r>
              <a:rPr lang="en-US" sz="1200" i="1" kern="1200" dirty="0">
                <a:solidFill>
                  <a:schemeClr val="tx1"/>
                </a:solidFill>
                <a:effectLst/>
                <a:latin typeface="+mn-lt"/>
                <a:ea typeface="+mn-ea"/>
                <a:cs typeface="+mn-cs"/>
              </a:rPr>
              <a:t>University of Milan, Department of Pathophysiology and Transplantation; Department of Pathophysiology and Transplantation</a:t>
            </a:r>
            <a:endParaRPr lang="fr-FR"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Chronic lung allograft rejection (CLAD) is the leading cause of morbidity and mortality following lung transplantation (LT). Although much progress has been made, little is known about the pathogenic mechanisms underlying chronic rejection. We explored CLAD in the lung microenvironment by </a:t>
            </a:r>
            <a:r>
              <a:rPr lang="en-US" sz="1200" u="none" kern="1200" dirty="0" err="1">
                <a:solidFill>
                  <a:schemeClr val="tx1"/>
                </a:solidFill>
                <a:effectLst/>
                <a:latin typeface="+mn-lt"/>
                <a:ea typeface="+mn-ea"/>
                <a:cs typeface="+mn-cs"/>
              </a:rPr>
              <a:t>characterising</a:t>
            </a:r>
            <a:r>
              <a:rPr lang="en-US" sz="1200" u="none" kern="1200" dirty="0">
                <a:solidFill>
                  <a:schemeClr val="tx1"/>
                </a:solidFill>
                <a:effectLst/>
                <a:latin typeface="+mn-lt"/>
                <a:ea typeface="+mn-ea"/>
                <a:cs typeface="+mn-cs"/>
              </a:rPr>
              <a:t> and profiling LT patients’ extracellular vesicles (EVs) from bronchoalveolar lavage (BAL).</a:t>
            </a:r>
            <a:endParaRPr lang="fr-FR" sz="1200" u="none"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extracted EVs from the BALs of CLAD (n=10) and non-rejecting (CTR, n=10) patients. We </a:t>
            </a:r>
            <a:r>
              <a:rPr lang="en-US" sz="1200" kern="1200" dirty="0" err="1">
                <a:solidFill>
                  <a:schemeClr val="tx1"/>
                </a:solidFill>
                <a:effectLst/>
                <a:latin typeface="+mn-lt"/>
                <a:ea typeface="+mn-ea"/>
                <a:cs typeface="+mn-cs"/>
              </a:rPr>
              <a:t>characterised</a:t>
            </a:r>
            <a:r>
              <a:rPr lang="en-US" sz="1200" kern="1200" dirty="0">
                <a:solidFill>
                  <a:schemeClr val="tx1"/>
                </a:solidFill>
                <a:effectLst/>
                <a:latin typeface="+mn-lt"/>
                <a:ea typeface="+mn-ea"/>
                <a:cs typeface="+mn-cs"/>
              </a:rPr>
              <a:t> EVs for specific markers (CD63, TSG101) and </a:t>
            </a:r>
            <a:r>
              <a:rPr lang="en-US" sz="1200" kern="1200" dirty="0" err="1">
                <a:solidFill>
                  <a:schemeClr val="tx1"/>
                </a:solidFill>
                <a:effectLst/>
                <a:latin typeface="+mn-lt"/>
                <a:ea typeface="+mn-ea"/>
                <a:cs typeface="+mn-cs"/>
              </a:rPr>
              <a:t>phenotyped</a:t>
            </a:r>
            <a:r>
              <a:rPr lang="en-US" sz="1200" kern="1200" dirty="0">
                <a:solidFill>
                  <a:schemeClr val="tx1"/>
                </a:solidFill>
                <a:effectLst/>
                <a:latin typeface="+mn-lt"/>
                <a:ea typeface="+mn-ea"/>
                <a:cs typeface="+mn-cs"/>
              </a:rPr>
              <a:t> them using Nanoparticle Tracking Analyses (NTA) and the Leprechaun platform. By co-culturing the EVs with a human bronchial epithelium cell line (</a:t>
            </a:r>
            <a:r>
              <a:rPr lang="en-US" sz="1200" kern="1200" dirty="0" err="1">
                <a:solidFill>
                  <a:schemeClr val="tx1"/>
                </a:solidFill>
                <a:effectLst/>
                <a:latin typeface="+mn-lt"/>
                <a:ea typeface="+mn-ea"/>
                <a:cs typeface="+mn-cs"/>
              </a:rPr>
              <a:t>HBEpC</a:t>
            </a:r>
            <a:r>
              <a:rPr lang="en-US" sz="1200" kern="1200" dirty="0">
                <a:solidFill>
                  <a:schemeClr val="tx1"/>
                </a:solidFill>
                <a:effectLst/>
                <a:latin typeface="+mn-lt"/>
                <a:ea typeface="+mn-ea"/>
                <a:cs typeface="+mn-cs"/>
              </a:rPr>
              <a:t>) for 48/72h, we profiled them for transcriptome by nCounter </a:t>
            </a:r>
            <a:r>
              <a:rPr lang="en-US" sz="1200" kern="1200" dirty="0" err="1">
                <a:solidFill>
                  <a:schemeClr val="tx1"/>
                </a:solidFill>
                <a:effectLst/>
                <a:latin typeface="+mn-lt"/>
                <a:ea typeface="+mn-ea"/>
                <a:cs typeface="+mn-cs"/>
              </a:rPr>
              <a:t>Nanostring</a:t>
            </a:r>
            <a:r>
              <a:rPr lang="en-US" sz="1200" kern="1200" dirty="0">
                <a:solidFill>
                  <a:schemeClr val="tx1"/>
                </a:solidFill>
                <a:effectLst/>
                <a:latin typeface="+mn-lt"/>
                <a:ea typeface="+mn-ea"/>
                <a:cs typeface="+mn-cs"/>
              </a:rPr>
              <a:t> and protein expression.</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The LT patients were stratified into stable and severe based on lung function after CLAD. The immunophenotypic </a:t>
            </a:r>
            <a:r>
              <a:rPr lang="en-US" sz="1200" kern="1200" dirty="0" err="1">
                <a:solidFill>
                  <a:schemeClr val="tx1"/>
                </a:solidFill>
                <a:effectLst/>
                <a:latin typeface="+mn-lt"/>
                <a:ea typeface="+mn-ea"/>
                <a:cs typeface="+mn-cs"/>
              </a:rPr>
              <a:t>characterisation</a:t>
            </a:r>
            <a:r>
              <a:rPr lang="en-US" sz="1200" kern="1200" dirty="0">
                <a:solidFill>
                  <a:schemeClr val="tx1"/>
                </a:solidFill>
                <a:effectLst/>
                <a:latin typeface="+mn-lt"/>
                <a:ea typeface="+mn-ea"/>
                <a:cs typeface="+mn-cs"/>
              </a:rPr>
              <a:t> confirmed the leucocytic origin of EVs, given the positivity for the CD45 marker. The </a:t>
            </a:r>
            <a:r>
              <a:rPr lang="en-US" sz="1200" kern="1200" dirty="0" err="1">
                <a:solidFill>
                  <a:schemeClr val="tx1"/>
                </a:solidFill>
                <a:effectLst/>
                <a:latin typeface="+mn-lt"/>
                <a:ea typeface="+mn-ea"/>
                <a:cs typeface="+mn-cs"/>
              </a:rPr>
              <a:t>HBEpC</a:t>
            </a:r>
            <a:r>
              <a:rPr lang="en-US" sz="1200" kern="1200" dirty="0">
                <a:solidFill>
                  <a:schemeClr val="tx1"/>
                </a:solidFill>
                <a:effectLst/>
                <a:latin typeface="+mn-lt"/>
                <a:ea typeface="+mn-ea"/>
                <a:cs typeface="+mn-cs"/>
              </a:rPr>
              <a:t> co-cultured with CLAD-EVs showed transcriptional up-regulation of REL and CHUCK (both involved in the NF-kB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and the downregulation of CXCL8, a neutrophil-attracting chemokine. Proteomic analysis showed the up-regulation of CCL25, chemotactic for macrophages and dendritic cells, and DNER. The pathways analysis revealed the up-regulation of TRAF6-mediated transcription factor NF-kB pathway and the MAPK mediated by MAP3K8.</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Our results suggest the involvement of the NF-kB pathway as a possible immunological scenario associated with severe CLAD, with the activation of chemotaxis and the recruitment of macrophages and dendritic cells. The mediator TRAF6 also indicates a possible canonical pathway of NF-kB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and the involvement of Toll-like receptors that are even expressed by macrophages. CCL25 and NF-kB might be therapeutic targets to limit chronic graft rejection.</a:t>
            </a:r>
            <a:endParaRPr lang="fr-FR"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fr-FR" dirty="0"/>
          </a:p>
        </p:txBody>
      </p:sp>
      <p:sp>
        <p:nvSpPr>
          <p:cNvPr id="4" name="Espace réservé du numéro de diapositive 3">
            <a:extLst>
              <a:ext uri="{FF2B5EF4-FFF2-40B4-BE49-F238E27FC236}">
                <a16:creationId xmlns:a16="http://schemas.microsoft.com/office/drawing/2014/main" id="{981DB320-FFD2-94F1-560D-9C6201410D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4518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85C3-29B2-A855-7E73-E32FE2B9F6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A8C0BD-9F08-4A71-B6B1-967E4AF134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3D7ECE-AEF7-CBE0-1968-E9BEDBEC6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CLAD, </a:t>
            </a:r>
            <a:r>
              <a:rPr lang="fr-FR" sz="1200" b="0" i="1" dirty="0" err="1">
                <a:latin typeface="+mn-lt"/>
                <a:cs typeface="Arial" panose="020B0604020202020204" pitchFamily="34" charset="0"/>
              </a:rPr>
              <a:t>Chronic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lung</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rejection; LT, </a:t>
            </a:r>
            <a:r>
              <a:rPr lang="en-US" sz="1200" i="1" u="none" kern="1200" dirty="0">
                <a:solidFill>
                  <a:schemeClr val="tx1"/>
                </a:solidFill>
                <a:effectLst/>
                <a:latin typeface="+mn-lt"/>
                <a:ea typeface="+mn-ea"/>
                <a:cs typeface="+mn-cs"/>
              </a:rPr>
              <a:t>lung transplantation</a:t>
            </a:r>
            <a:r>
              <a:rPr lang="fr-FR" b="0" i="1" dirty="0">
                <a:latin typeface="+mn-lt"/>
              </a:rPr>
              <a:t>; </a:t>
            </a:r>
            <a:r>
              <a:rPr lang="fr-FR" b="0" i="1" dirty="0" err="1">
                <a:latin typeface="+mn-lt"/>
              </a:rPr>
              <a:t>EVs</a:t>
            </a:r>
            <a:r>
              <a:rPr lang="fr-FR" b="0" i="1" dirty="0">
                <a:latin typeface="+mn-lt"/>
              </a:rPr>
              <a:t>, </a:t>
            </a:r>
            <a:r>
              <a:rPr lang="en-US" sz="1200" i="1" u="none" kern="1200" dirty="0">
                <a:solidFill>
                  <a:schemeClr val="tx1"/>
                </a:solidFill>
                <a:effectLst/>
                <a:latin typeface="+mn-lt"/>
                <a:ea typeface="+mn-ea"/>
                <a:cs typeface="+mn-cs"/>
              </a:rPr>
              <a:t>Extracellular vesicles; BAL, bronchoalveolar lavage; NTA, </a:t>
            </a:r>
            <a:r>
              <a:rPr lang="en-US" sz="1200" i="1" kern="1200" dirty="0">
                <a:solidFill>
                  <a:schemeClr val="tx1"/>
                </a:solidFill>
                <a:effectLst/>
                <a:latin typeface="+mn-lt"/>
                <a:cs typeface="Arial" panose="020B0604020202020204" pitchFamily="34" charset="0"/>
              </a:rPr>
              <a:t>Nanoparticle Tracking Analyses</a:t>
            </a:r>
            <a:r>
              <a:rPr lang="fr-FR" b="0" i="1" dirty="0">
                <a:latin typeface="+mn-lt"/>
              </a:rPr>
              <a:t>.</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971 </a:t>
            </a:r>
          </a:p>
          <a:p>
            <a:r>
              <a:rPr lang="en-US" sz="1200" b="1" kern="1200" dirty="0">
                <a:solidFill>
                  <a:schemeClr val="tx1"/>
                </a:solidFill>
                <a:effectLst/>
                <a:latin typeface="+mn-lt"/>
                <a:ea typeface="+mn-ea"/>
                <a:cs typeface="+mn-cs"/>
              </a:rPr>
              <a:t>THE PRO-INFLAMMATORY ROLE OF EVS IN CHRONIC LUNG REJECTION: NFKB SIGNALLING AS A POSSIBLE TARGET.</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Sara Franzi</a:t>
            </a:r>
            <a:r>
              <a:rPr lang="en-US" sz="1200" b="1" u="none"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Alessandra Maria Storaci</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Maria Rosaria De Filippo</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Maria Molisso</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Nadia Mansour</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Cristina Banfi</a:t>
            </a:r>
            <a:r>
              <a:rPr lang="en-US" sz="1200" b="1" kern="1200" baseline="30000" dirty="0">
                <a:solidFill>
                  <a:schemeClr val="tx1"/>
                </a:solidFill>
                <a:effectLst/>
                <a:latin typeface="+mn-lt"/>
                <a:ea typeface="+mn-ea"/>
                <a:cs typeface="+mn-cs"/>
              </a:rPr>
              <a:t>4</a:t>
            </a:r>
            <a:r>
              <a:rPr lang="en-US" sz="1200" b="1" kern="1200" dirty="0">
                <a:solidFill>
                  <a:schemeClr val="tx1"/>
                </a:solidFill>
                <a:effectLst/>
                <a:latin typeface="+mn-lt"/>
                <a:ea typeface="+mn-ea"/>
                <a:cs typeface="+mn-cs"/>
              </a:rPr>
              <a:t>, Gianluca Lopez</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Giulia Garulli</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Letizia Corinna Morlacchi</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Valeria Rossetti</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Francesco Blasi</a:t>
            </a:r>
            <a:r>
              <a:rPr lang="en-US" sz="1200" b="1" kern="1200" baseline="30000" dirty="0">
                <a:solidFill>
                  <a:schemeClr val="tx1"/>
                </a:solidFill>
                <a:effectLst/>
                <a:latin typeface="+mn-lt"/>
                <a:ea typeface="+mn-ea"/>
                <a:cs typeface="+mn-cs"/>
              </a:rPr>
              <a:t>7</a:t>
            </a:r>
            <a:r>
              <a:rPr lang="en-US" sz="1200" b="1" kern="1200" dirty="0">
                <a:solidFill>
                  <a:schemeClr val="tx1"/>
                </a:solidFill>
                <a:effectLst/>
                <a:latin typeface="+mn-lt"/>
                <a:ea typeface="+mn-ea"/>
                <a:cs typeface="+mn-cs"/>
              </a:rPr>
              <a:t>, Mario Nosotti</a:t>
            </a:r>
            <a:r>
              <a:rPr lang="en-US" sz="1200" b="1" kern="1200" baseline="30000" dirty="0">
                <a:solidFill>
                  <a:schemeClr val="tx1"/>
                </a:solidFill>
                <a:effectLst/>
                <a:latin typeface="+mn-lt"/>
                <a:ea typeface="+mn-ea"/>
                <a:cs typeface="+mn-cs"/>
              </a:rPr>
              <a:t>8</a:t>
            </a:r>
            <a:r>
              <a:rPr lang="en-US" sz="1200" b="1" kern="1200" dirty="0">
                <a:solidFill>
                  <a:schemeClr val="tx1"/>
                </a:solidFill>
                <a:effectLst/>
                <a:latin typeface="+mn-lt"/>
                <a:ea typeface="+mn-ea"/>
                <a:cs typeface="+mn-cs"/>
              </a:rPr>
              <a:t>, Stefano Ferrero</a:t>
            </a:r>
            <a:r>
              <a:rPr lang="en-US" sz="1200" b="1" kern="1200" baseline="30000" dirty="0">
                <a:solidFill>
                  <a:schemeClr val="tx1"/>
                </a:solidFill>
                <a:effectLst/>
                <a:latin typeface="+mn-lt"/>
                <a:ea typeface="+mn-ea"/>
                <a:cs typeface="+mn-cs"/>
              </a:rPr>
              <a:t>9</a:t>
            </a:r>
            <a:r>
              <a:rPr lang="en-US" sz="1200" b="1" kern="1200" dirty="0">
                <a:solidFill>
                  <a:schemeClr val="tx1"/>
                </a:solidFill>
                <a:effectLst/>
                <a:latin typeface="+mn-lt"/>
                <a:ea typeface="+mn-ea"/>
                <a:cs typeface="+mn-cs"/>
              </a:rPr>
              <a:t>, Alessandro Palleschi</a:t>
            </a:r>
            <a:r>
              <a:rPr lang="en-US" sz="1200" b="1" kern="1200" baseline="30000" dirty="0">
                <a:solidFill>
                  <a:schemeClr val="tx1"/>
                </a:solidFill>
                <a:effectLst/>
                <a:latin typeface="+mn-lt"/>
                <a:ea typeface="+mn-ea"/>
                <a:cs typeface="+mn-cs"/>
              </a:rPr>
              <a:t>10</a:t>
            </a:r>
            <a:r>
              <a:rPr lang="en-US" sz="1200" b="1" kern="1200" dirty="0">
                <a:solidFill>
                  <a:schemeClr val="tx1"/>
                </a:solidFill>
                <a:effectLst/>
                <a:latin typeface="+mn-lt"/>
                <a:ea typeface="+mn-ea"/>
                <a:cs typeface="+mn-cs"/>
              </a:rPr>
              <a:t>, Valentina Vaira</a:t>
            </a:r>
            <a:r>
              <a:rPr lang="en-US" sz="1200" b="1" kern="1200" baseline="30000" dirty="0">
                <a:solidFill>
                  <a:schemeClr val="tx1"/>
                </a:solidFill>
                <a:effectLst/>
                <a:latin typeface="+mn-lt"/>
                <a:ea typeface="+mn-ea"/>
                <a:cs typeface="+mn-cs"/>
              </a:rPr>
              <a:t>11</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Milan, Italy; Department of Cardio-Thoraco-Vascular Diseases, </a:t>
            </a:r>
            <a:r>
              <a:rPr lang="en-US" sz="1200" i="1"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University of Milan, Milan, Italy; Department of Pathophysiology and Transplantation, </a:t>
            </a:r>
            <a:r>
              <a:rPr lang="en-US" sz="1200" i="1"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Milan, Italy, </a:t>
            </a:r>
            <a:r>
              <a:rPr lang="en-US" sz="1200" i="1"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Centro </a:t>
            </a:r>
            <a:r>
              <a:rPr lang="en-US" sz="1200" i="1" kern="1200" dirty="0" err="1">
                <a:solidFill>
                  <a:schemeClr val="tx1"/>
                </a:solidFill>
                <a:effectLst/>
                <a:latin typeface="+mn-lt"/>
                <a:ea typeface="+mn-ea"/>
                <a:cs typeface="+mn-cs"/>
              </a:rPr>
              <a:t>Cardiologico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Monzino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20138, Milan, Italy, </a:t>
            </a:r>
            <a:r>
              <a:rPr lang="en-US" sz="1200" i="1" kern="1200" baseline="30000" dirty="0">
                <a:solidFill>
                  <a:schemeClr val="tx1"/>
                </a:solidFill>
                <a:effectLst/>
                <a:latin typeface="+mn-lt"/>
                <a:ea typeface="+mn-ea"/>
                <a:cs typeface="+mn-cs"/>
              </a:rPr>
              <a:t>5</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Ca’ Granda – Ospedale Maggiore Policlinico di Milano; Respiratory Unit and Cystic Fibrosis Center; Department of Pathophysiology and Transplantation, Università Degli Studi di Milano, </a:t>
            </a:r>
            <a:r>
              <a:rPr lang="en-US" sz="1200" i="1" kern="1200" baseline="30000" dirty="0">
                <a:solidFill>
                  <a:schemeClr val="tx1"/>
                </a:solidFill>
                <a:effectLst/>
                <a:latin typeface="+mn-lt"/>
                <a:ea typeface="+mn-ea"/>
                <a:cs typeface="+mn-cs"/>
              </a:rPr>
              <a:t>6</a:t>
            </a:r>
            <a:r>
              <a:rPr lang="en-US" sz="1200" i="1" kern="1200" dirty="0">
                <a:solidFill>
                  <a:schemeClr val="tx1"/>
                </a:solidFill>
                <a:effectLst/>
                <a:latin typeface="+mn-lt"/>
                <a:ea typeface="+mn-ea"/>
                <a:cs typeface="+mn-cs"/>
              </a:rPr>
              <a:t>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Ca'granda</a:t>
            </a:r>
            <a:r>
              <a:rPr lang="en-US" sz="1200" i="1" kern="1200" dirty="0">
                <a:solidFill>
                  <a:schemeClr val="tx1"/>
                </a:solidFill>
                <a:effectLst/>
                <a:latin typeface="+mn-lt"/>
                <a:ea typeface="+mn-ea"/>
                <a:cs typeface="+mn-cs"/>
              </a:rPr>
              <a:t> - Ospedale Maggiore Policlinico; Internal Medicine Department, Respiratory Unit and Cystic Fibrosis Adult Centre, </a:t>
            </a:r>
            <a:r>
              <a:rPr lang="fr-FR" sz="1200" i="1" kern="1200" baseline="30000" dirty="0">
                <a:solidFill>
                  <a:schemeClr val="tx1"/>
                </a:solidFill>
                <a:effectLst/>
                <a:latin typeface="+mn-lt"/>
                <a:ea typeface="+mn-ea"/>
                <a:cs typeface="+mn-cs"/>
              </a:rPr>
              <a:t>7</a:t>
            </a:r>
            <a:r>
              <a:rPr lang="fr-FR" sz="1200" i="1" kern="1200" dirty="0">
                <a:solidFill>
                  <a:schemeClr val="tx1"/>
                </a:solidFill>
                <a:effectLst/>
                <a:latin typeface="+mn-lt"/>
                <a:ea typeface="+mn-ea"/>
                <a:cs typeface="+mn-cs"/>
              </a:rPr>
              <a:t>Fondazione </a:t>
            </a:r>
            <a:r>
              <a:rPr lang="fr-FR" sz="1200" i="1" kern="1200" dirty="0" err="1">
                <a:solidFill>
                  <a:schemeClr val="tx1"/>
                </a:solidFill>
                <a:effectLst/>
                <a:latin typeface="+mn-lt"/>
                <a:ea typeface="+mn-ea"/>
                <a:cs typeface="+mn-cs"/>
              </a:rPr>
              <a:t>Irccs</a:t>
            </a:r>
            <a:r>
              <a:rPr lang="fr-FR" sz="1200" i="1" kern="1200" dirty="0">
                <a:solidFill>
                  <a:schemeClr val="tx1"/>
                </a:solidFill>
                <a:effectLst/>
                <a:latin typeface="+mn-lt"/>
                <a:ea typeface="+mn-ea"/>
                <a:cs typeface="+mn-cs"/>
              </a:rPr>
              <a:t> Ca’ </a:t>
            </a:r>
            <a:r>
              <a:rPr lang="fr-FR" sz="1200" i="1" kern="1200" dirty="0" err="1">
                <a:solidFill>
                  <a:schemeClr val="tx1"/>
                </a:solidFill>
                <a:effectLst/>
                <a:latin typeface="+mn-lt"/>
                <a:ea typeface="+mn-ea"/>
                <a:cs typeface="+mn-cs"/>
              </a:rPr>
              <a:t>Granda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Ospedale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Maggiore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Policlinico</a:t>
            </a:r>
            <a:r>
              <a:rPr lang="fr-FR" sz="1200" i="1" kern="1200" dirty="0">
                <a:solidFill>
                  <a:schemeClr val="tx1"/>
                </a:solidFill>
                <a:effectLst/>
                <a:latin typeface="+mn-lt"/>
                <a:ea typeface="+mn-ea"/>
                <a:cs typeface="+mn-cs"/>
              </a:rPr>
              <a:t> di Milano, </a:t>
            </a:r>
            <a:r>
              <a:rPr lang="fr-FR" sz="1200" i="1" kern="1200" dirty="0" err="1">
                <a:solidFill>
                  <a:schemeClr val="tx1"/>
                </a:solidFill>
                <a:effectLst/>
                <a:latin typeface="+mn-lt"/>
                <a:ea typeface="+mn-ea"/>
                <a:cs typeface="+mn-cs"/>
              </a:rPr>
              <a:t>Università</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Degli</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Studi</a:t>
            </a:r>
            <a:r>
              <a:rPr lang="fr-FR" sz="1200" i="1" kern="1200" dirty="0">
                <a:solidFill>
                  <a:schemeClr val="tx1"/>
                </a:solidFill>
                <a:effectLst/>
                <a:latin typeface="+mn-lt"/>
                <a:ea typeface="+mn-ea"/>
                <a:cs typeface="+mn-cs"/>
              </a:rPr>
              <a:t> di Milano, </a:t>
            </a:r>
            <a:r>
              <a:rPr lang="fr-FR" sz="1200" i="1" kern="1200" baseline="30000" dirty="0">
                <a:solidFill>
                  <a:schemeClr val="tx1"/>
                </a:solidFill>
                <a:effectLst/>
                <a:latin typeface="+mn-lt"/>
                <a:ea typeface="+mn-ea"/>
                <a:cs typeface="+mn-cs"/>
              </a:rPr>
              <a:t>8</a:t>
            </a:r>
            <a:r>
              <a:rPr lang="fr-FR" sz="1200" i="1" kern="1200" dirty="0">
                <a:solidFill>
                  <a:schemeClr val="tx1"/>
                </a:solidFill>
                <a:effectLst/>
                <a:latin typeface="+mn-lt"/>
                <a:ea typeface="+mn-ea"/>
                <a:cs typeface="+mn-cs"/>
              </a:rPr>
              <a:t>Fondazione </a:t>
            </a:r>
            <a:r>
              <a:rPr lang="fr-FR" sz="1200" i="1" kern="1200" dirty="0" err="1">
                <a:solidFill>
                  <a:schemeClr val="tx1"/>
                </a:solidFill>
                <a:effectLst/>
                <a:latin typeface="+mn-lt"/>
                <a:ea typeface="+mn-ea"/>
                <a:cs typeface="+mn-cs"/>
              </a:rPr>
              <a:t>Irccs</a:t>
            </a:r>
            <a:r>
              <a:rPr lang="fr-FR" sz="1200" i="1" kern="1200" dirty="0">
                <a:solidFill>
                  <a:schemeClr val="tx1"/>
                </a:solidFill>
                <a:effectLst/>
                <a:latin typeface="+mn-lt"/>
                <a:ea typeface="+mn-ea"/>
                <a:cs typeface="+mn-cs"/>
              </a:rPr>
              <a:t> Ca' </a:t>
            </a:r>
            <a:r>
              <a:rPr lang="fr-FR" sz="1200" i="1" kern="1200" dirty="0" err="1">
                <a:solidFill>
                  <a:schemeClr val="tx1"/>
                </a:solidFill>
                <a:effectLst/>
                <a:latin typeface="+mn-lt"/>
                <a:ea typeface="+mn-ea"/>
                <a:cs typeface="+mn-cs"/>
              </a:rPr>
              <a:t>Granda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Ospedale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Maggiore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Policlinico</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Dipartimento</a:t>
            </a:r>
            <a:r>
              <a:rPr lang="fr-FR" sz="1200" i="1" kern="1200" dirty="0">
                <a:solidFill>
                  <a:schemeClr val="tx1"/>
                </a:solidFill>
                <a:effectLst/>
                <a:latin typeface="+mn-lt"/>
                <a:ea typeface="+mn-ea"/>
                <a:cs typeface="+mn-cs"/>
              </a:rPr>
              <a:t> di </a:t>
            </a:r>
            <a:r>
              <a:rPr lang="fr-FR" sz="1200" i="1" kern="1200" dirty="0" err="1">
                <a:solidFill>
                  <a:schemeClr val="tx1"/>
                </a:solidFill>
                <a:effectLst/>
                <a:latin typeface="+mn-lt"/>
                <a:ea typeface="+mn-ea"/>
                <a:cs typeface="+mn-cs"/>
              </a:rPr>
              <a:t>Fisiopatologia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Medico-Chirurgica</a:t>
            </a:r>
            <a:r>
              <a:rPr lang="fr-FR" sz="1200" i="1" kern="1200" dirty="0">
                <a:solidFill>
                  <a:schemeClr val="tx1"/>
                </a:solidFill>
                <a:effectLst/>
                <a:latin typeface="+mn-lt"/>
                <a:ea typeface="+mn-ea"/>
                <a:cs typeface="+mn-cs"/>
              </a:rPr>
              <a:t> e Dei </a:t>
            </a:r>
            <a:r>
              <a:rPr lang="fr-FR" sz="1200" i="1" kern="1200" dirty="0" err="1">
                <a:solidFill>
                  <a:schemeClr val="tx1"/>
                </a:solidFill>
                <a:effectLst/>
                <a:latin typeface="+mn-lt"/>
                <a:ea typeface="+mn-ea"/>
                <a:cs typeface="+mn-cs"/>
              </a:rPr>
              <a:t>Trapianti</a:t>
            </a:r>
            <a:r>
              <a:rPr lang="fr-FR" sz="1200" i="1" kern="1200" dirty="0">
                <a:solidFill>
                  <a:schemeClr val="tx1"/>
                </a:solidFill>
                <a:effectLst/>
                <a:latin typeface="+mn-lt"/>
                <a:ea typeface="+mn-ea"/>
                <a:cs typeface="+mn-cs"/>
              </a:rPr>
              <a:t>, </a:t>
            </a:r>
            <a:r>
              <a:rPr lang="fr-FR" sz="1200" i="1" kern="1200" baseline="30000" dirty="0">
                <a:solidFill>
                  <a:schemeClr val="tx1"/>
                </a:solidFill>
                <a:effectLst/>
                <a:latin typeface="+mn-lt"/>
                <a:ea typeface="+mn-ea"/>
                <a:cs typeface="+mn-cs"/>
              </a:rPr>
              <a:t>9</a:t>
            </a:r>
            <a:r>
              <a:rPr lang="fr-FR" sz="1200" i="1" kern="1200" dirty="0">
                <a:solidFill>
                  <a:schemeClr val="tx1"/>
                </a:solidFill>
                <a:effectLst/>
                <a:latin typeface="+mn-lt"/>
                <a:ea typeface="+mn-ea"/>
                <a:cs typeface="+mn-cs"/>
              </a:rPr>
              <a:t>Università </a:t>
            </a:r>
            <a:r>
              <a:rPr lang="fr-FR" sz="1200" i="1" kern="1200" dirty="0" err="1">
                <a:solidFill>
                  <a:schemeClr val="tx1"/>
                </a:solidFill>
                <a:effectLst/>
                <a:latin typeface="+mn-lt"/>
                <a:ea typeface="+mn-ea"/>
                <a:cs typeface="+mn-cs"/>
              </a:rPr>
              <a:t>Degli</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Studi</a:t>
            </a:r>
            <a:r>
              <a:rPr lang="fr-FR" sz="1200" i="1" kern="1200" dirty="0">
                <a:solidFill>
                  <a:schemeClr val="tx1"/>
                </a:solidFill>
                <a:effectLst/>
                <a:latin typeface="+mn-lt"/>
                <a:ea typeface="+mn-ea"/>
                <a:cs typeface="+mn-cs"/>
              </a:rPr>
              <a:t> di Milano, </a:t>
            </a:r>
            <a:r>
              <a:rPr lang="en-US" sz="1200" i="1" kern="1200" baseline="30000" dirty="0">
                <a:solidFill>
                  <a:schemeClr val="tx1"/>
                </a:solidFill>
                <a:effectLst/>
                <a:latin typeface="+mn-lt"/>
                <a:ea typeface="+mn-ea"/>
                <a:cs typeface="+mn-cs"/>
              </a:rPr>
              <a:t>10</a:t>
            </a:r>
            <a:r>
              <a:rPr lang="en-US" sz="1200" i="1" kern="1200" dirty="0">
                <a:solidFill>
                  <a:schemeClr val="tx1"/>
                </a:solidFill>
                <a:effectLst/>
                <a:latin typeface="+mn-lt"/>
                <a:ea typeface="+mn-ea"/>
                <a:cs typeface="+mn-cs"/>
              </a:rPr>
              <a:t>University of Milan; Fondazione </a:t>
            </a:r>
            <a:r>
              <a:rPr lang="en-US" sz="1200" i="1" kern="1200" dirty="0" err="1">
                <a:solidFill>
                  <a:schemeClr val="tx1"/>
                </a:solidFill>
                <a:effectLst/>
                <a:latin typeface="+mn-lt"/>
                <a:ea typeface="+mn-ea"/>
                <a:cs typeface="+mn-cs"/>
              </a:rPr>
              <a:t>Irccs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Cà</a:t>
            </a:r>
            <a:r>
              <a:rPr lang="en-US" sz="1200" i="1" kern="1200" dirty="0">
                <a:solidFill>
                  <a:schemeClr val="tx1"/>
                </a:solidFill>
                <a:effectLst/>
                <a:latin typeface="+mn-lt"/>
                <a:ea typeface="+mn-ea"/>
                <a:cs typeface="+mn-cs"/>
              </a:rPr>
              <a:t> Granda Ospedale Maggiore Policlinico di Milano; Thoracic Surgery and Lung Transplant Unit, </a:t>
            </a:r>
            <a:r>
              <a:rPr lang="en-US" sz="1200" i="1" kern="1200" baseline="30000" dirty="0">
                <a:solidFill>
                  <a:schemeClr val="tx1"/>
                </a:solidFill>
                <a:effectLst/>
                <a:latin typeface="+mn-lt"/>
                <a:ea typeface="+mn-ea"/>
                <a:cs typeface="+mn-cs"/>
              </a:rPr>
              <a:t>11</a:t>
            </a:r>
            <a:r>
              <a:rPr lang="en-US" sz="1200" i="1" kern="1200" dirty="0">
                <a:solidFill>
                  <a:schemeClr val="tx1"/>
                </a:solidFill>
                <a:effectLst/>
                <a:latin typeface="+mn-lt"/>
                <a:ea typeface="+mn-ea"/>
                <a:cs typeface="+mn-cs"/>
              </a:rPr>
              <a:t>University of Milan, Department of Pathophysiology and Transplantation; Department of Pathophysiology and Transplantation</a:t>
            </a:r>
            <a:endParaRPr lang="fr-FR"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Chronic lung allograft rejection (CLAD) is the leading cause of morbidity and mortality following lung transplantation (LT). Although much progress has been made, little is known about the pathogenic mechanisms underlying chronic rejection. We explored CLAD in the lung microenvironment by </a:t>
            </a:r>
            <a:r>
              <a:rPr lang="en-US" sz="1200" u="none" kern="1200" dirty="0" err="1">
                <a:solidFill>
                  <a:schemeClr val="tx1"/>
                </a:solidFill>
                <a:effectLst/>
                <a:latin typeface="+mn-lt"/>
                <a:ea typeface="+mn-ea"/>
                <a:cs typeface="+mn-cs"/>
              </a:rPr>
              <a:t>characterising</a:t>
            </a:r>
            <a:r>
              <a:rPr lang="en-US" sz="1200" u="none" kern="1200" dirty="0">
                <a:solidFill>
                  <a:schemeClr val="tx1"/>
                </a:solidFill>
                <a:effectLst/>
                <a:latin typeface="+mn-lt"/>
                <a:ea typeface="+mn-ea"/>
                <a:cs typeface="+mn-cs"/>
              </a:rPr>
              <a:t> and profiling LT patients’ extracellular vesicles (EVs) from bronchoalveolar lavage (BAL).</a:t>
            </a:r>
            <a:endParaRPr lang="fr-FR" sz="1200" u="none"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extracted EVs from the BALs of CLAD (n=10) and non-rejecting (CTR, n=10) patients. We </a:t>
            </a:r>
            <a:r>
              <a:rPr lang="en-US" sz="1200" kern="1200" dirty="0" err="1">
                <a:solidFill>
                  <a:schemeClr val="tx1"/>
                </a:solidFill>
                <a:effectLst/>
                <a:latin typeface="+mn-lt"/>
                <a:ea typeface="+mn-ea"/>
                <a:cs typeface="+mn-cs"/>
              </a:rPr>
              <a:t>characterised</a:t>
            </a:r>
            <a:r>
              <a:rPr lang="en-US" sz="1200" kern="1200" dirty="0">
                <a:solidFill>
                  <a:schemeClr val="tx1"/>
                </a:solidFill>
                <a:effectLst/>
                <a:latin typeface="+mn-lt"/>
                <a:ea typeface="+mn-ea"/>
                <a:cs typeface="+mn-cs"/>
              </a:rPr>
              <a:t> EVs for specific markers (CD63, TSG101) and </a:t>
            </a:r>
            <a:r>
              <a:rPr lang="en-US" sz="1200" kern="1200" dirty="0" err="1">
                <a:solidFill>
                  <a:schemeClr val="tx1"/>
                </a:solidFill>
                <a:effectLst/>
                <a:latin typeface="+mn-lt"/>
                <a:ea typeface="+mn-ea"/>
                <a:cs typeface="+mn-cs"/>
              </a:rPr>
              <a:t>phenotyped</a:t>
            </a:r>
            <a:r>
              <a:rPr lang="en-US" sz="1200" kern="1200" dirty="0">
                <a:solidFill>
                  <a:schemeClr val="tx1"/>
                </a:solidFill>
                <a:effectLst/>
                <a:latin typeface="+mn-lt"/>
                <a:ea typeface="+mn-ea"/>
                <a:cs typeface="+mn-cs"/>
              </a:rPr>
              <a:t> them using Nanoparticle Tracking Analyses (NTA) and the Leprechaun platform. By co-culturing the EVs with a human bronchial epithelium cell line (</a:t>
            </a:r>
            <a:r>
              <a:rPr lang="en-US" sz="1200" kern="1200" dirty="0" err="1">
                <a:solidFill>
                  <a:schemeClr val="tx1"/>
                </a:solidFill>
                <a:effectLst/>
                <a:latin typeface="+mn-lt"/>
                <a:ea typeface="+mn-ea"/>
                <a:cs typeface="+mn-cs"/>
              </a:rPr>
              <a:t>HBEpC</a:t>
            </a:r>
            <a:r>
              <a:rPr lang="en-US" sz="1200" kern="1200" dirty="0">
                <a:solidFill>
                  <a:schemeClr val="tx1"/>
                </a:solidFill>
                <a:effectLst/>
                <a:latin typeface="+mn-lt"/>
                <a:ea typeface="+mn-ea"/>
                <a:cs typeface="+mn-cs"/>
              </a:rPr>
              <a:t>) for 48/72h, we profiled them for transcriptome by nCounter </a:t>
            </a:r>
            <a:r>
              <a:rPr lang="en-US" sz="1200" kern="1200" dirty="0" err="1">
                <a:solidFill>
                  <a:schemeClr val="tx1"/>
                </a:solidFill>
                <a:effectLst/>
                <a:latin typeface="+mn-lt"/>
                <a:ea typeface="+mn-ea"/>
                <a:cs typeface="+mn-cs"/>
              </a:rPr>
              <a:t>Nanostring</a:t>
            </a:r>
            <a:r>
              <a:rPr lang="en-US" sz="1200" kern="1200" dirty="0">
                <a:solidFill>
                  <a:schemeClr val="tx1"/>
                </a:solidFill>
                <a:effectLst/>
                <a:latin typeface="+mn-lt"/>
                <a:ea typeface="+mn-ea"/>
                <a:cs typeface="+mn-cs"/>
              </a:rPr>
              <a:t> and protein expression.</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The LT patients were stratified into stable and severe based on lung function after CLAD. The immunophenotypic </a:t>
            </a:r>
            <a:r>
              <a:rPr lang="en-US" sz="1200" kern="1200" dirty="0" err="1">
                <a:solidFill>
                  <a:schemeClr val="tx1"/>
                </a:solidFill>
                <a:effectLst/>
                <a:latin typeface="+mn-lt"/>
                <a:ea typeface="+mn-ea"/>
                <a:cs typeface="+mn-cs"/>
              </a:rPr>
              <a:t>characterisation</a:t>
            </a:r>
            <a:r>
              <a:rPr lang="en-US" sz="1200" kern="1200" dirty="0">
                <a:solidFill>
                  <a:schemeClr val="tx1"/>
                </a:solidFill>
                <a:effectLst/>
                <a:latin typeface="+mn-lt"/>
                <a:ea typeface="+mn-ea"/>
                <a:cs typeface="+mn-cs"/>
              </a:rPr>
              <a:t> confirmed the leucocytic origin of EVs, given the positivity for the CD45 marker. The </a:t>
            </a:r>
            <a:r>
              <a:rPr lang="en-US" sz="1200" kern="1200" dirty="0" err="1">
                <a:solidFill>
                  <a:schemeClr val="tx1"/>
                </a:solidFill>
                <a:effectLst/>
                <a:latin typeface="+mn-lt"/>
                <a:ea typeface="+mn-ea"/>
                <a:cs typeface="+mn-cs"/>
              </a:rPr>
              <a:t>HBEpC</a:t>
            </a:r>
            <a:r>
              <a:rPr lang="en-US" sz="1200" kern="1200" dirty="0">
                <a:solidFill>
                  <a:schemeClr val="tx1"/>
                </a:solidFill>
                <a:effectLst/>
                <a:latin typeface="+mn-lt"/>
                <a:ea typeface="+mn-ea"/>
                <a:cs typeface="+mn-cs"/>
              </a:rPr>
              <a:t> co-cultured with CLAD-EVs showed transcriptional up-regulation of REL and CHUCK (both involved in the NF-kB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and the downregulation of CXCL8, a neutrophil-attracting chemokine. Proteomic analysis showed the up-regulation of CCL25, chemotactic for macrophages and dendritic cells, and DNER. The pathways analysis revealed the up-regulation of TRAF6-mediated transcription factor NF-kB pathway and the MAPK mediated by MAP3K8.</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Our results suggest the involvement of the NF-kB pathway as a possible immunological scenario associated with severe CLAD, with the activation of chemotaxis and the recruitment of macrophages and dendritic cells. The mediator TRAF6 also indicates a possible canonical pathway of NF-kB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and the involvement of Toll-like receptors that are even expressed by macrophages. CCL25 and NF-kB might be therapeutic targets to limit chronic graft rejection.</a:t>
            </a:r>
            <a:endParaRPr lang="fr-FR"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fr-FR" dirty="0"/>
          </a:p>
        </p:txBody>
      </p:sp>
      <p:sp>
        <p:nvSpPr>
          <p:cNvPr id="4" name="Espace réservé du numéro de diapositive 3">
            <a:extLst>
              <a:ext uri="{FF2B5EF4-FFF2-40B4-BE49-F238E27FC236}">
                <a16:creationId xmlns:a16="http://schemas.microsoft.com/office/drawing/2014/main" id="{9E5B6EBD-499E-90BB-C569-E6C0B02C4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7943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9624-CFBA-F687-E2D2-9168041B28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3669C-5669-4149-EB1B-84468F52D9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70993-82D5-6D07-E9FC-A0A3AD24C6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Abbreviations: MST, </a:t>
            </a:r>
            <a:r>
              <a:rPr lang="fr-FR" i="1" dirty="0" err="1"/>
              <a:t>Median</a:t>
            </a:r>
            <a:r>
              <a:rPr lang="fr-FR" i="1" dirty="0"/>
              <a:t> Survival Time</a:t>
            </a:r>
            <a:r>
              <a:rPr lang="en-US" i="1" dirty="0"/>
              <a:t>.</a:t>
            </a:r>
          </a:p>
          <a:p>
            <a:endParaRPr lang="en-US" b="1" dirty="0"/>
          </a:p>
          <a:p>
            <a:r>
              <a:rPr lang="en-US" b="1" dirty="0"/>
              <a:t>Reference Number: 1091 </a:t>
            </a:r>
          </a:p>
          <a:p>
            <a:r>
              <a:rPr lang="en-US" b="1" dirty="0"/>
              <a:t>OPTIMAL TIMING OF ANTI-CD3F(AB')2 TREATMENT IN SENSITIZED MODEL OF HEART TRANSPLANTATION </a:t>
            </a:r>
          </a:p>
          <a:p>
            <a:endParaRPr lang="en-US" dirty="0"/>
          </a:p>
          <a:p>
            <a:r>
              <a:rPr lang="en-US" b="1" dirty="0"/>
              <a:t>Takuji Ota</a:t>
            </a:r>
            <a:r>
              <a:rPr lang="en-US" b="1" baseline="30000" dirty="0"/>
              <a:t>1</a:t>
            </a:r>
            <a:r>
              <a:rPr lang="en-US" b="1" dirty="0"/>
              <a:t>, Ryoichi Goto</a:t>
            </a:r>
            <a:r>
              <a:rPr lang="en-US" b="1" baseline="30000" dirty="0"/>
              <a:t>1</a:t>
            </a:r>
            <a:r>
              <a:rPr lang="en-US" b="1" dirty="0"/>
              <a:t>, Takuya Harada</a:t>
            </a:r>
            <a:r>
              <a:rPr lang="en-US" b="1" baseline="30000" dirty="0"/>
              <a:t>1</a:t>
            </a:r>
            <a:r>
              <a:rPr lang="en-US" b="1" dirty="0"/>
              <a:t>, Agustina Forgioni</a:t>
            </a:r>
            <a:r>
              <a:rPr lang="en-US" b="1" baseline="30000" dirty="0"/>
              <a:t>1</a:t>
            </a:r>
            <a:r>
              <a:rPr lang="en-US" b="1" dirty="0"/>
              <a:t>, Norio Kawamura</a:t>
            </a:r>
            <a:r>
              <a:rPr lang="en-US" b="1" baseline="30000" dirty="0"/>
              <a:t>1</a:t>
            </a:r>
            <a:r>
              <a:rPr lang="en-US" b="1" dirty="0"/>
              <a:t>, Masaaki Watanabe</a:t>
            </a:r>
            <a:r>
              <a:rPr lang="en-US" b="1" baseline="30000" dirty="0"/>
              <a:t>2</a:t>
            </a:r>
            <a:r>
              <a:rPr lang="en-US" b="1" dirty="0"/>
              <a:t>, Tsuyoshi Shimamura</a:t>
            </a:r>
            <a:r>
              <a:rPr lang="en-US" b="1" baseline="30000" dirty="0"/>
              <a:t>3</a:t>
            </a:r>
            <a:r>
              <a:rPr lang="en-US" b="1" dirty="0"/>
              <a:t>, Akinobu Taketomi</a:t>
            </a:r>
            <a:r>
              <a:rPr lang="en-US" b="1" baseline="30000" dirty="0"/>
              <a:t>1, 2</a:t>
            </a:r>
            <a:endParaRPr lang="en-US" b="1" dirty="0"/>
          </a:p>
          <a:p>
            <a:endParaRPr lang="en-US" dirty="0"/>
          </a:p>
          <a:p>
            <a:r>
              <a:rPr lang="en-US" i="1" baseline="30000" dirty="0"/>
              <a:t>1</a:t>
            </a:r>
            <a:r>
              <a:rPr lang="en-US" i="1" dirty="0"/>
              <a:t>Hokkaido University, Gastroenterological Surgery I, Sapporo, Japan, </a:t>
            </a:r>
            <a:r>
              <a:rPr lang="en-US" i="1" baseline="30000" dirty="0"/>
              <a:t>2</a:t>
            </a:r>
            <a:r>
              <a:rPr lang="en-US" i="1" dirty="0"/>
              <a:t>Hokkaido University, Transplant of Surgery, Sapporo, Japan, </a:t>
            </a:r>
            <a:r>
              <a:rPr lang="en-US" i="1" baseline="30000" dirty="0"/>
              <a:t>3</a:t>
            </a:r>
            <a:r>
              <a:rPr lang="en-US" i="1" dirty="0"/>
              <a:t>Hokkaido University Hospital, Division of Organ Transplantation, Sapporo, Japan </a:t>
            </a:r>
          </a:p>
          <a:p>
            <a:endParaRPr lang="en-US" dirty="0"/>
          </a:p>
          <a:p>
            <a:r>
              <a:rPr lang="en-US" b="1" dirty="0"/>
              <a:t>Background</a:t>
            </a:r>
            <a:r>
              <a:rPr lang="en-US" dirty="0"/>
              <a:t>: Previous studies have demonstrated a unique effect of the non-Fc binding anti-CD3 antibody (aCD3F(ab')2), where delayed timing of treatment effectively promotes transplant tolerance in a mouse model. With the recent clinical use of humanized Fc-engineered CD3 antibodies, determining the optimal treatment strategy, including appropriate timing of use, has become crucial for organ transplantation. </a:t>
            </a:r>
          </a:p>
          <a:p>
            <a:r>
              <a:rPr lang="en-US" b="1" dirty="0"/>
              <a:t>Methods</a:t>
            </a:r>
            <a:r>
              <a:rPr lang="en-US" dirty="0"/>
              <a:t>: C57BL/6 mice were sensitized with BALB/c tail skin grafts, followed by BALB/c heart transplantation 8-12 weeks later. Three aCD3F(ab')2 treatment protocols (50μg daily for 5 consecutive days) were as follows: early (day-1 to day 3 post-transplantation), delayed (day 3 to day 7), revised delayed (day 1 to day 5). </a:t>
            </a:r>
            <a:r>
              <a:rPr lang="en-US" dirty="0" err="1"/>
              <a:t>Intragraft</a:t>
            </a:r>
            <a:r>
              <a:rPr lang="en-US" dirty="0"/>
              <a:t> lymphocytes were assessed by flow cytometry. </a:t>
            </a:r>
          </a:p>
          <a:p>
            <a:r>
              <a:rPr lang="en-US" b="1" dirty="0"/>
              <a:t>Results</a:t>
            </a:r>
            <a:r>
              <a:rPr lang="en-US" dirty="0"/>
              <a:t>: The early treatment protocol of aCD3F(ab')2 significantly prolonged graft survival in the BALB/c to C57BL/6 heart transplant model (n=5, MST =38 days). Notably, the delayed protocol promoted long-term graft acceptance (MST &gt;100 days). A significantly higher percentage of ly108+ TCF1high PD-1+ CD8+ T cells was observed in the graft treated with the delayed protocol. However, in a sensitized situation, the delayed protocol failed to prevent rejection (MST=5 days), with an increase in </a:t>
            </a:r>
            <a:r>
              <a:rPr lang="en-US" dirty="0" err="1"/>
              <a:t>intragraft</a:t>
            </a:r>
            <a:r>
              <a:rPr lang="en-US" dirty="0"/>
              <a:t> granzyme B+ CD8+ T cells by day 3. The revised delayed protocol, starting from day 1 post-transplantation, significantly prolonged graft survival (MST=18 days, p=0.0018 vs. MST=10 days in early protocol) even under sensitized situation (Figure. A). Additionally, significantly higher percentages of Foxp3+ CD25+ CD4+ T cell and ly108+ TCF1high PD-1+ CD8+ T cell were observed in the graft treated with the revised delayed protocol (Figure. B). </a:t>
            </a:r>
          </a:p>
          <a:p>
            <a:r>
              <a:rPr lang="en-US" b="1" dirty="0"/>
              <a:t>Conclusions</a:t>
            </a:r>
            <a:r>
              <a:rPr lang="en-US" dirty="0"/>
              <a:t>: Optimal timing of aCD3F(ab')2 treatment is critical in sensitized situation. Ly108+ TCF1high PD 1+ CD8+ T cells play a key role in maintaining immune balance within the graft.</a:t>
            </a:r>
            <a:endParaRPr lang="fr-FR" dirty="0"/>
          </a:p>
        </p:txBody>
      </p:sp>
      <p:sp>
        <p:nvSpPr>
          <p:cNvPr id="4" name="Espace réservé du numéro de diapositive 3">
            <a:extLst>
              <a:ext uri="{FF2B5EF4-FFF2-40B4-BE49-F238E27FC236}">
                <a16:creationId xmlns:a16="http://schemas.microsoft.com/office/drawing/2014/main" id="{28BF34F5-C068-88BF-3A40-CF3789D8F5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10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4888D-CB18-520E-24C7-914DAE1A2F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379511-015D-82B1-B801-134EB077B2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474C9D-D00D-59DD-C5FD-42D73DBDE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Abbreviations: MST, </a:t>
            </a:r>
            <a:r>
              <a:rPr lang="fr-FR" i="1" dirty="0" err="1"/>
              <a:t>Median</a:t>
            </a:r>
            <a:r>
              <a:rPr lang="fr-FR" i="1" dirty="0"/>
              <a:t> Survival Time</a:t>
            </a:r>
            <a:r>
              <a:rPr lang="en-US" i="1" dirty="0"/>
              <a:t>.</a:t>
            </a:r>
          </a:p>
          <a:p>
            <a:endParaRPr lang="en-US" b="1" dirty="0"/>
          </a:p>
          <a:p>
            <a:r>
              <a:rPr lang="en-US" b="1" dirty="0"/>
              <a:t>Reference Number: 1091 </a:t>
            </a:r>
          </a:p>
          <a:p>
            <a:r>
              <a:rPr lang="en-US" b="1" dirty="0"/>
              <a:t>OPTIMAL TIMING OF ANTI-CD3F(AB')2 TREATMENT IN SENSITIZED MODEL OF HEART TRANSPLANTATION </a:t>
            </a:r>
          </a:p>
          <a:p>
            <a:endParaRPr lang="en-US" dirty="0"/>
          </a:p>
          <a:p>
            <a:r>
              <a:rPr lang="en-US" b="1" dirty="0"/>
              <a:t>Takuji Ota</a:t>
            </a:r>
            <a:r>
              <a:rPr lang="en-US" b="1" baseline="30000" dirty="0"/>
              <a:t>1</a:t>
            </a:r>
            <a:r>
              <a:rPr lang="en-US" b="1" dirty="0"/>
              <a:t>, Ryoichi Goto</a:t>
            </a:r>
            <a:r>
              <a:rPr lang="en-US" b="1" baseline="30000" dirty="0"/>
              <a:t>1</a:t>
            </a:r>
            <a:r>
              <a:rPr lang="en-US" b="1" dirty="0"/>
              <a:t>, Takuya Harada</a:t>
            </a:r>
            <a:r>
              <a:rPr lang="en-US" b="1" baseline="30000" dirty="0"/>
              <a:t>1</a:t>
            </a:r>
            <a:r>
              <a:rPr lang="en-US" b="1" dirty="0"/>
              <a:t>, Agustina Forgioni</a:t>
            </a:r>
            <a:r>
              <a:rPr lang="en-US" b="1" baseline="30000" dirty="0"/>
              <a:t>1</a:t>
            </a:r>
            <a:r>
              <a:rPr lang="en-US" b="1" dirty="0"/>
              <a:t>, Norio Kawamura</a:t>
            </a:r>
            <a:r>
              <a:rPr lang="en-US" b="1" baseline="30000" dirty="0"/>
              <a:t>1</a:t>
            </a:r>
            <a:r>
              <a:rPr lang="en-US" b="1" dirty="0"/>
              <a:t>, Masaaki Watanabe</a:t>
            </a:r>
            <a:r>
              <a:rPr lang="en-US" b="1" baseline="30000" dirty="0"/>
              <a:t>2</a:t>
            </a:r>
            <a:r>
              <a:rPr lang="en-US" b="1" dirty="0"/>
              <a:t>, Tsuyoshi Shimamura</a:t>
            </a:r>
            <a:r>
              <a:rPr lang="en-US" b="1" baseline="30000" dirty="0"/>
              <a:t>3</a:t>
            </a:r>
            <a:r>
              <a:rPr lang="en-US" b="1" dirty="0"/>
              <a:t>, Akinobu Taketomi</a:t>
            </a:r>
            <a:r>
              <a:rPr lang="en-US" b="1" baseline="30000" dirty="0"/>
              <a:t>1, 2</a:t>
            </a:r>
            <a:endParaRPr lang="en-US" b="1" dirty="0"/>
          </a:p>
          <a:p>
            <a:endParaRPr lang="en-US" dirty="0"/>
          </a:p>
          <a:p>
            <a:r>
              <a:rPr lang="en-US" i="1" baseline="30000" dirty="0"/>
              <a:t>1</a:t>
            </a:r>
            <a:r>
              <a:rPr lang="en-US" i="1" dirty="0"/>
              <a:t>Hokkaido University, Gastroenterological Surgery I, Sapporo, Japan, </a:t>
            </a:r>
            <a:r>
              <a:rPr lang="en-US" i="1" baseline="30000" dirty="0"/>
              <a:t>2</a:t>
            </a:r>
            <a:r>
              <a:rPr lang="en-US" i="1" dirty="0"/>
              <a:t>Hokkaido University, Transplant of Surgery, Sapporo, Japan, </a:t>
            </a:r>
            <a:r>
              <a:rPr lang="en-US" i="1" baseline="30000" dirty="0"/>
              <a:t>3</a:t>
            </a:r>
            <a:r>
              <a:rPr lang="en-US" i="1" dirty="0"/>
              <a:t>Hokkaido University Hospital, Division of Organ Transplantation, Sapporo, Japan </a:t>
            </a:r>
          </a:p>
          <a:p>
            <a:endParaRPr lang="en-US" dirty="0"/>
          </a:p>
          <a:p>
            <a:r>
              <a:rPr lang="en-US" b="1" dirty="0"/>
              <a:t>Background</a:t>
            </a:r>
            <a:r>
              <a:rPr lang="en-US" dirty="0"/>
              <a:t>: Previous studies have demonstrated a unique effect of the non-Fc binding anti-CD3 antibody (aCD3F(ab')2), where delayed timing of treatment effectively promotes transplant tolerance in a mouse model. With the recent clinical use of humanized Fc-engineered CD3 antibodies, determining the optimal treatment strategy, including appropriate timing of use, has become crucial for organ transplantation. </a:t>
            </a:r>
          </a:p>
          <a:p>
            <a:r>
              <a:rPr lang="en-US" b="1" dirty="0"/>
              <a:t>Methods</a:t>
            </a:r>
            <a:r>
              <a:rPr lang="en-US" dirty="0"/>
              <a:t>: C57BL/6 mice were sensitized with BALB/c tail skin grafts, followed by BALB/c heart transplantation 8-12 weeks later. Three aCD3F(ab')2 treatment protocols (50μg daily for 5 consecutive days) were as follows: early (day-1 to day 3 post-transplantation), delayed (day 3 to day 7), revised delayed (day 1 to day 5). </a:t>
            </a:r>
            <a:r>
              <a:rPr lang="en-US" dirty="0" err="1"/>
              <a:t>Intragraft</a:t>
            </a:r>
            <a:r>
              <a:rPr lang="en-US" dirty="0"/>
              <a:t> lymphocytes were assessed by flow cytometry. </a:t>
            </a:r>
          </a:p>
          <a:p>
            <a:r>
              <a:rPr lang="en-US" b="1" dirty="0"/>
              <a:t>Results</a:t>
            </a:r>
            <a:r>
              <a:rPr lang="en-US" dirty="0"/>
              <a:t>: The early treatment protocol of aCD3F(ab')2 significantly prolonged graft survival in the BALB/c to C57BL/6 heart transplant model (n=5, MST =38 days). Notably, the delayed protocol promoted long-term graft acceptance (MST &gt;100 days). A significantly higher percentage of ly108+ TCF1high PD-1+ CD8+ T cells was observed in the graft treated with the delayed protocol. However, in a sensitized situation, the delayed protocol failed to prevent rejection (MST=5 days), with an increase in </a:t>
            </a:r>
            <a:r>
              <a:rPr lang="en-US" dirty="0" err="1"/>
              <a:t>intragraft</a:t>
            </a:r>
            <a:r>
              <a:rPr lang="en-US" dirty="0"/>
              <a:t> granzyme B+ CD8+ T cells by day 3. The revised delayed protocol, starting from day 1 post-transplantation, significantly prolonged graft survival (MST=18 days, p=0.0018 vs. MST=10 days in early protocol) even under sensitized situation (Figure. A). Additionally, significantly higher percentages of Foxp3+ CD25+ CD4+ T cell and ly108+ TCF1high PD-1+ CD8+ T cell were observed in the graft treated with the revised delayed protocol (Figure. B). </a:t>
            </a:r>
          </a:p>
          <a:p>
            <a:r>
              <a:rPr lang="en-US" b="1" dirty="0"/>
              <a:t>Conclusions</a:t>
            </a:r>
            <a:r>
              <a:rPr lang="en-US" dirty="0"/>
              <a:t>: Optimal timing of aCD3F(ab')2 treatment is critical in sensitized situation. Ly108+ TCF1high PD 1+ CD8+ T cells play a key role in maintaining immune balance within the graft.</a:t>
            </a:r>
            <a:endParaRPr lang="fr-FR" dirty="0"/>
          </a:p>
          <a:p>
            <a:endParaRPr lang="fr-FR" dirty="0"/>
          </a:p>
        </p:txBody>
      </p:sp>
      <p:sp>
        <p:nvSpPr>
          <p:cNvPr id="4" name="Espace réservé du numéro de diapositive 3">
            <a:extLst>
              <a:ext uri="{FF2B5EF4-FFF2-40B4-BE49-F238E27FC236}">
                <a16:creationId xmlns:a16="http://schemas.microsoft.com/office/drawing/2014/main" id="{E8500D9A-3C0F-0311-5E1C-A2BCD94761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1088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239C-39E7-6BC0-F60F-EBF4135522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958EF7-F3ED-879F-9A51-0278376902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231C53-1170-ADD4-7052-3AA89F5AF4CF}"/>
              </a:ext>
            </a:extLst>
          </p:cNvPr>
          <p:cNvSpPr>
            <a:spLocks noGrp="1"/>
          </p:cNvSpPr>
          <p:nvPr>
            <p:ph type="body" idx="1"/>
          </p:nvPr>
        </p:nvSpPr>
        <p:spPr/>
        <p:txBody>
          <a:bodyPr/>
          <a:lstStyle/>
          <a:p>
            <a:r>
              <a:rPr lang="en-US" b="0" i="1" dirty="0"/>
              <a:t>Abbreviations: CSS, cold static storage; ASIC, acid sensing ion channel; AF, Aortic flow; Cel; </a:t>
            </a:r>
            <a:r>
              <a:rPr lang="en-US" b="0" i="1" dirty="0" err="1"/>
              <a:t>Celsior</a:t>
            </a:r>
            <a:r>
              <a:rPr lang="en-US" b="0" i="1" dirty="0"/>
              <a:t>.</a:t>
            </a:r>
          </a:p>
          <a:p>
            <a:endParaRPr lang="en-US" b="1" dirty="0"/>
          </a:p>
          <a:p>
            <a:r>
              <a:rPr lang="en-US" b="1" dirty="0"/>
              <a:t>Reference Number: 812 </a:t>
            </a:r>
          </a:p>
          <a:p>
            <a:r>
              <a:rPr lang="en-US" b="1" dirty="0"/>
              <a:t>RECOVERY OF RAT HEARTS AFTER COLD STORAGE WITH ACID SENSING ION CHANNEL INHIBITOR HI1A VARIES BY SEX </a:t>
            </a:r>
          </a:p>
          <a:p>
            <a:endParaRPr lang="en-US" b="1" dirty="0"/>
          </a:p>
          <a:p>
            <a:r>
              <a:rPr lang="en-US" b="1" dirty="0"/>
              <a:t>Sanjay Dutta</a:t>
            </a:r>
            <a:r>
              <a:rPr lang="en-US" b="1" baseline="30000" dirty="0"/>
              <a:t>1, 2, 3</a:t>
            </a:r>
            <a:r>
              <a:rPr lang="en-US" b="1" dirty="0"/>
              <a:t>, Jeanette Villanueva</a:t>
            </a:r>
            <a:r>
              <a:rPr lang="en-US" b="1" baseline="30000" dirty="0"/>
              <a:t>1, 2</a:t>
            </a:r>
            <a:r>
              <a:rPr lang="en-US" b="1" dirty="0"/>
              <a:t>, Ling Gao</a:t>
            </a:r>
            <a:r>
              <a:rPr lang="en-US" b="1" baseline="30000" dirty="0"/>
              <a:t>1</a:t>
            </a:r>
            <a:r>
              <a:rPr lang="en-US" b="1" dirty="0"/>
              <a:t>, Aoife Doyle</a:t>
            </a:r>
            <a:r>
              <a:rPr lang="en-US" b="1" baseline="30000" dirty="0"/>
              <a:t>1</a:t>
            </a:r>
            <a:r>
              <a:rPr lang="en-US" b="1" dirty="0"/>
              <a:t>, Nathan Palpant</a:t>
            </a:r>
            <a:r>
              <a:rPr lang="en-US" b="1" baseline="30000" dirty="0"/>
              <a:t>4, 5</a:t>
            </a:r>
            <a:r>
              <a:rPr lang="en-US" b="1" dirty="0"/>
              <a:t>, Glenn King</a:t>
            </a:r>
            <a:r>
              <a:rPr lang="en-US" b="1" baseline="30000" dirty="0"/>
              <a:t>4, 5</a:t>
            </a:r>
            <a:r>
              <a:rPr lang="en-US" b="1" dirty="0"/>
              <a:t>, Peter MacDonald</a:t>
            </a:r>
            <a:r>
              <a:rPr lang="en-US" b="1" baseline="30000" dirty="0"/>
              <a:t>1, 2, 3, 4</a:t>
            </a:r>
            <a:endParaRPr lang="en-US" b="1" dirty="0"/>
          </a:p>
          <a:p>
            <a:endParaRPr lang="en-US" dirty="0"/>
          </a:p>
          <a:p>
            <a:r>
              <a:rPr lang="en-US" i="1" baseline="30000" dirty="0"/>
              <a:t>1</a:t>
            </a:r>
            <a:r>
              <a:rPr lang="en-US" i="1" dirty="0"/>
              <a:t>Victor Chang Cardiac Research Institute, Cardiac Transplantation Laboratory, Sydney, Australia, </a:t>
            </a:r>
            <a:r>
              <a:rPr lang="en-US" i="1" baseline="30000" dirty="0"/>
              <a:t>2</a:t>
            </a:r>
            <a:r>
              <a:rPr lang="en-US" i="1" dirty="0"/>
              <a:t>The University of New South Wales, School of Clinical Medicine, Faculty of Medicine and Health, Sydney, Australia, </a:t>
            </a:r>
            <a:r>
              <a:rPr lang="en-US" i="1" baseline="30000" dirty="0"/>
              <a:t>3</a:t>
            </a:r>
            <a:r>
              <a:rPr lang="en-US" i="1" dirty="0"/>
              <a:t>St Vincent's Hospital Sydney, Department of Heart and Lung Transplantation, Darlinghurst, Australia, </a:t>
            </a:r>
            <a:r>
              <a:rPr lang="en-US" i="1" baseline="30000" dirty="0"/>
              <a:t>4</a:t>
            </a:r>
            <a:r>
              <a:rPr lang="en-US" i="1" dirty="0"/>
              <a:t>Infensa Bioscience Pty Ltd, Brisbane, Australia, 5The University of Queensland, Institute for Molecular Bioscience, Brisbane, Australia </a:t>
            </a:r>
          </a:p>
          <a:p>
            <a:endParaRPr lang="en-US" dirty="0"/>
          </a:p>
          <a:p>
            <a:r>
              <a:rPr lang="en-US" b="1" dirty="0"/>
              <a:t>Background</a:t>
            </a:r>
            <a:r>
              <a:rPr lang="en-US" dirty="0"/>
              <a:t>: Most heart transplants rely on cardioplegia and cold static storage (CSS) for preservation, however long </a:t>
            </a:r>
            <a:r>
              <a:rPr lang="en-US" dirty="0" err="1"/>
              <a:t>ischaemic</a:t>
            </a:r>
            <a:r>
              <a:rPr lang="en-US" dirty="0"/>
              <a:t> times result in poor outcomes. Supplementation of cardioplegia improves post-transplant organ function and Hi1a, an acid sensing ion channel (ASIC) 1a inhibitor derived from funnel web spider venom, reduces </a:t>
            </a:r>
            <a:r>
              <a:rPr lang="en-US" dirty="0" err="1"/>
              <a:t>ischaemia</a:t>
            </a:r>
            <a:r>
              <a:rPr lang="en-US" dirty="0"/>
              <a:t>-reperfusion injury. Women are underrepresented in cardiovascular research, and </a:t>
            </a:r>
            <a:r>
              <a:rPr lang="en-US" dirty="0" err="1"/>
              <a:t>oestrogen</a:t>
            </a:r>
            <a:r>
              <a:rPr lang="en-US" dirty="0"/>
              <a:t> has been shown to decrease ASIC1a expression in other tissue types. We investigated if the cardiac functional recovery following CSS with cardioplegia supplemented with Hi1a differed based on sex. </a:t>
            </a:r>
          </a:p>
          <a:p>
            <a:endParaRPr lang="en-US" dirty="0"/>
          </a:p>
          <a:p>
            <a:r>
              <a:rPr lang="en-US" b="1" dirty="0"/>
              <a:t>Methods</a:t>
            </a:r>
            <a:r>
              <a:rPr lang="en-US" dirty="0"/>
              <a:t>: Hearts were isolated from male (M) and female (F) Wistar rats (300-570g, n = 6-10/group) perfused ex-vivo with Krebs-</a:t>
            </a:r>
            <a:r>
              <a:rPr lang="en-US" dirty="0" err="1"/>
              <a:t>Henseleit</a:t>
            </a:r>
            <a:r>
              <a:rPr lang="en-US" dirty="0"/>
              <a:t> buffer at 37°C, and baseline </a:t>
            </a:r>
            <a:r>
              <a:rPr lang="en-US" dirty="0" err="1"/>
              <a:t>haemodynamic</a:t>
            </a:r>
            <a:r>
              <a:rPr lang="en-US" dirty="0"/>
              <a:t> measurements of aortic flow (AF) were obtained. Hearts were arrested with </a:t>
            </a:r>
            <a:r>
              <a:rPr lang="en-US" dirty="0" err="1"/>
              <a:t>Celsior</a:t>
            </a:r>
            <a:r>
              <a:rPr lang="en-US" dirty="0"/>
              <a:t> (Cel) cardioplegia either alone, or supplemented with 10nm Hi1a. Following 6-hour CSS (4°C), hearts were re-perfused ex-vivo. </a:t>
            </a:r>
            <a:r>
              <a:rPr lang="en-US" dirty="0" err="1"/>
              <a:t>Haemodynamic</a:t>
            </a:r>
            <a:r>
              <a:rPr lang="en-US" dirty="0"/>
              <a:t> measurements were obtained, and recovery expressed as percentage of pre-storage baseline (mean ± SEM). </a:t>
            </a:r>
          </a:p>
          <a:p>
            <a:endParaRPr lang="en-US" dirty="0"/>
          </a:p>
          <a:p>
            <a:r>
              <a:rPr lang="en-US" b="1" dirty="0"/>
              <a:t>Results</a:t>
            </a:r>
            <a:r>
              <a:rPr lang="en-US" dirty="0"/>
              <a:t>: Compared to </a:t>
            </a:r>
            <a:r>
              <a:rPr lang="en-US" dirty="0" err="1"/>
              <a:t>unsupplemented</a:t>
            </a:r>
            <a:r>
              <a:rPr lang="en-US" dirty="0"/>
              <a:t> </a:t>
            </a:r>
            <a:r>
              <a:rPr lang="en-US" dirty="0" err="1"/>
              <a:t>Celsior</a:t>
            </a:r>
            <a:r>
              <a:rPr lang="en-US" dirty="0"/>
              <a:t> (AF 14± 5.0%), male hearts stored in </a:t>
            </a:r>
            <a:r>
              <a:rPr lang="en-US" dirty="0" err="1"/>
              <a:t>Celsior</a:t>
            </a:r>
            <a:r>
              <a:rPr lang="en-US" dirty="0"/>
              <a:t> supplemented with 10nM Hi1a had significantly improved recovery (AF 55± 10%, P = 0.026). Female rat hearts stored in </a:t>
            </a:r>
            <a:r>
              <a:rPr lang="en-US" dirty="0" err="1"/>
              <a:t>unsupplemented</a:t>
            </a:r>
            <a:r>
              <a:rPr lang="en-US" dirty="0"/>
              <a:t> </a:t>
            </a:r>
            <a:r>
              <a:rPr lang="en-US" dirty="0" err="1"/>
              <a:t>Celsior</a:t>
            </a:r>
            <a:r>
              <a:rPr lang="en-US" dirty="0"/>
              <a:t> (AF 24±5.8%) had improved recovery compared to male hearts, however supplementation with 10nM Hi1a did not significantly improve recovery (AF 31±9.8%, P = 0.89). Two-way ANOVA revealed significant interaction between supplementation with Hi1a and sex (P = 0.047), with supplementation resulting in improved recovery overall (P = 0.007) with no significant impact of sex (P = 0.412). </a:t>
            </a:r>
          </a:p>
          <a:p>
            <a:endParaRPr lang="en-US" dirty="0"/>
          </a:p>
          <a:p>
            <a:r>
              <a:rPr lang="en-US" b="1" dirty="0"/>
              <a:t>Conclusions</a:t>
            </a:r>
            <a:r>
              <a:rPr lang="en-US" dirty="0"/>
              <a:t>: Supplementation of </a:t>
            </a:r>
            <a:r>
              <a:rPr lang="en-US" dirty="0" err="1"/>
              <a:t>Celsior</a:t>
            </a:r>
            <a:r>
              <a:rPr lang="en-US" dirty="0"/>
              <a:t> with Hi1a improves cardiac recovery following 6 hours CSS in male but not female rats, showing that its benefit as a preconditioning agent is influenced by sex. Further work is needed to examine reasons for differing efficacy between sexes. ASIC1a inhibitors may improve acceptable </a:t>
            </a:r>
            <a:r>
              <a:rPr lang="en-US" dirty="0" err="1"/>
              <a:t>ischaemic</a:t>
            </a:r>
            <a:r>
              <a:rPr lang="en-US" dirty="0"/>
              <a:t> times for organ transplantation however sex of donors may need to be considered.</a:t>
            </a:r>
            <a:endParaRPr lang="fr-FR" dirty="0"/>
          </a:p>
        </p:txBody>
      </p:sp>
      <p:sp>
        <p:nvSpPr>
          <p:cNvPr id="4" name="Espace réservé du numéro de diapositive 3">
            <a:extLst>
              <a:ext uri="{FF2B5EF4-FFF2-40B4-BE49-F238E27FC236}">
                <a16:creationId xmlns:a16="http://schemas.microsoft.com/office/drawing/2014/main" id="{3B423320-3E50-9969-A016-1195D0675C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741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9D82B-9706-E630-9E83-40FDEABC5F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7082F3-797E-86D3-13C8-537C9A7006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4C2312-6A37-0C80-E4B3-0D31843E08FE}"/>
              </a:ext>
            </a:extLst>
          </p:cNvPr>
          <p:cNvSpPr>
            <a:spLocks noGrp="1"/>
          </p:cNvSpPr>
          <p:nvPr>
            <p:ph type="body" idx="1"/>
          </p:nvPr>
        </p:nvSpPr>
        <p:spPr/>
        <p:txBody>
          <a:bodyPr/>
          <a:lstStyle/>
          <a:p>
            <a:r>
              <a:rPr lang="en-US" b="0" i="1" dirty="0"/>
              <a:t>Abbreviations: CSS, cold static storage; ASIC, acid sensing ion channel; AF, Aortic flow; Cel; </a:t>
            </a:r>
            <a:r>
              <a:rPr lang="en-US" b="0" i="1" dirty="0" err="1"/>
              <a:t>Celsior</a:t>
            </a:r>
            <a:r>
              <a:rPr lang="en-US" b="0" i="1" dirty="0"/>
              <a:t>.</a:t>
            </a:r>
          </a:p>
          <a:p>
            <a:endParaRPr lang="en-US" b="1" dirty="0"/>
          </a:p>
          <a:p>
            <a:r>
              <a:rPr lang="en-US" b="1" dirty="0"/>
              <a:t>Reference Number: 812 </a:t>
            </a:r>
          </a:p>
          <a:p>
            <a:r>
              <a:rPr lang="en-US" b="1" dirty="0"/>
              <a:t>RECOVERY OF RAT HEARTS AFTER COLD STORAGE WITH ACID SENSING ION CHANNEL INHIBITOR HI1A VARIES BY SEX </a:t>
            </a:r>
          </a:p>
          <a:p>
            <a:endParaRPr lang="en-US" b="1" dirty="0"/>
          </a:p>
          <a:p>
            <a:r>
              <a:rPr lang="en-US" b="1" dirty="0"/>
              <a:t>Sanjay Dutta</a:t>
            </a:r>
            <a:r>
              <a:rPr lang="en-US" b="1" baseline="30000" dirty="0"/>
              <a:t>1, 2, 3</a:t>
            </a:r>
            <a:r>
              <a:rPr lang="en-US" b="1" dirty="0"/>
              <a:t>, Jeanette Villanueva</a:t>
            </a:r>
            <a:r>
              <a:rPr lang="en-US" b="1" baseline="30000" dirty="0"/>
              <a:t>1, 2</a:t>
            </a:r>
            <a:r>
              <a:rPr lang="en-US" b="1" dirty="0"/>
              <a:t>, Ling Gao</a:t>
            </a:r>
            <a:r>
              <a:rPr lang="en-US" b="1" baseline="30000" dirty="0"/>
              <a:t>1</a:t>
            </a:r>
            <a:r>
              <a:rPr lang="en-US" b="1" dirty="0"/>
              <a:t>, Aoife Doyle</a:t>
            </a:r>
            <a:r>
              <a:rPr lang="en-US" b="1" baseline="30000" dirty="0"/>
              <a:t>1</a:t>
            </a:r>
            <a:r>
              <a:rPr lang="en-US" b="1" dirty="0"/>
              <a:t>, Nathan Palpant</a:t>
            </a:r>
            <a:r>
              <a:rPr lang="en-US" b="1" baseline="30000" dirty="0"/>
              <a:t>4, 5</a:t>
            </a:r>
            <a:r>
              <a:rPr lang="en-US" b="1" dirty="0"/>
              <a:t>, Glenn King</a:t>
            </a:r>
            <a:r>
              <a:rPr lang="en-US" b="1" baseline="30000" dirty="0"/>
              <a:t>4, 5</a:t>
            </a:r>
            <a:r>
              <a:rPr lang="en-US" b="1" dirty="0"/>
              <a:t>, Peter MacDonald</a:t>
            </a:r>
            <a:r>
              <a:rPr lang="en-US" b="1" baseline="30000" dirty="0"/>
              <a:t>1, 2, 3, 4</a:t>
            </a:r>
            <a:endParaRPr lang="en-US" b="1" dirty="0"/>
          </a:p>
          <a:p>
            <a:endParaRPr lang="en-US" dirty="0"/>
          </a:p>
          <a:p>
            <a:r>
              <a:rPr lang="en-US" i="1" baseline="30000" dirty="0"/>
              <a:t>1</a:t>
            </a:r>
            <a:r>
              <a:rPr lang="en-US" i="1" dirty="0"/>
              <a:t>Victor Chang Cardiac Research Institute, Cardiac Transplantation Laboratory, Sydney, Australia, </a:t>
            </a:r>
            <a:r>
              <a:rPr lang="en-US" i="1" baseline="30000" dirty="0"/>
              <a:t>2</a:t>
            </a:r>
            <a:r>
              <a:rPr lang="en-US" i="1" dirty="0"/>
              <a:t>The University of New South Wales, School of Clinical Medicine, Faculty of Medicine and Health, Sydney, Australia, </a:t>
            </a:r>
            <a:r>
              <a:rPr lang="en-US" i="1" baseline="30000" dirty="0"/>
              <a:t>3</a:t>
            </a:r>
            <a:r>
              <a:rPr lang="en-US" i="1" dirty="0"/>
              <a:t>St Vincent's Hospital Sydney, Department of Heart and Lung Transplantation, Darlinghurst, Australia, </a:t>
            </a:r>
            <a:r>
              <a:rPr lang="en-US" i="1" baseline="30000" dirty="0"/>
              <a:t>4</a:t>
            </a:r>
            <a:r>
              <a:rPr lang="en-US" i="1" dirty="0"/>
              <a:t>Infensa Bioscience Pty Ltd, Brisbane, Australia, 5The University of Queensland, Institute for Molecular Bioscience, Brisbane, Australia </a:t>
            </a:r>
          </a:p>
          <a:p>
            <a:endParaRPr lang="en-US" dirty="0"/>
          </a:p>
          <a:p>
            <a:r>
              <a:rPr lang="en-US" b="1" dirty="0"/>
              <a:t>Background</a:t>
            </a:r>
            <a:r>
              <a:rPr lang="en-US" dirty="0"/>
              <a:t>: Most heart transplants rely on cardioplegia and cold static storage (CSS) for preservation, however long </a:t>
            </a:r>
            <a:r>
              <a:rPr lang="en-US" dirty="0" err="1"/>
              <a:t>ischaemic</a:t>
            </a:r>
            <a:r>
              <a:rPr lang="en-US" dirty="0"/>
              <a:t> times result in poor outcomes. Supplementation of cardioplegia improves post-transplant organ function and Hi1a, an acid sensing ion channel (ASIC) 1a inhibitor derived from funnel web spider venom, reduces </a:t>
            </a:r>
            <a:r>
              <a:rPr lang="en-US" dirty="0" err="1"/>
              <a:t>ischaemia</a:t>
            </a:r>
            <a:r>
              <a:rPr lang="en-US" dirty="0"/>
              <a:t>-reperfusion injury. Women are underrepresented in cardiovascular research, and </a:t>
            </a:r>
            <a:r>
              <a:rPr lang="en-US" dirty="0" err="1"/>
              <a:t>oestrogen</a:t>
            </a:r>
            <a:r>
              <a:rPr lang="en-US" dirty="0"/>
              <a:t> has been shown to decrease ASIC1a expression in other tissue types. We investigated if the cardiac functional recovery following CSS with cardioplegia supplemented with Hi1a differed based on sex. </a:t>
            </a:r>
          </a:p>
          <a:p>
            <a:endParaRPr lang="en-US" dirty="0"/>
          </a:p>
          <a:p>
            <a:r>
              <a:rPr lang="en-US" b="1" dirty="0"/>
              <a:t>Methods</a:t>
            </a:r>
            <a:r>
              <a:rPr lang="en-US" dirty="0"/>
              <a:t>: Hearts were isolated from male (M) and female (F) Wistar rats (300-570g, n = 6-10/group) perfused ex-vivo with Krebs-</a:t>
            </a:r>
            <a:r>
              <a:rPr lang="en-US" dirty="0" err="1"/>
              <a:t>Henseleit</a:t>
            </a:r>
            <a:r>
              <a:rPr lang="en-US" dirty="0"/>
              <a:t> buffer at 37°C, and baseline </a:t>
            </a:r>
            <a:r>
              <a:rPr lang="en-US" dirty="0" err="1"/>
              <a:t>haemodynamic</a:t>
            </a:r>
            <a:r>
              <a:rPr lang="en-US" dirty="0"/>
              <a:t> measurements of aortic flow (AF) were obtained. Hearts were arrested with </a:t>
            </a:r>
            <a:r>
              <a:rPr lang="en-US" dirty="0" err="1"/>
              <a:t>Celsior</a:t>
            </a:r>
            <a:r>
              <a:rPr lang="en-US" dirty="0"/>
              <a:t> (Cel) cardioplegia either alone, or supplemented </a:t>
            </a:r>
            <a:r>
              <a:rPr lang="en-US"/>
              <a:t>with 10nM </a:t>
            </a:r>
            <a:r>
              <a:rPr lang="en-US" dirty="0"/>
              <a:t>Hi1a. Following 6-hour CSS (4°C), hearts were re-perfused ex-vivo. </a:t>
            </a:r>
            <a:r>
              <a:rPr lang="en-US" dirty="0" err="1"/>
              <a:t>Haemodynamic</a:t>
            </a:r>
            <a:r>
              <a:rPr lang="en-US" dirty="0"/>
              <a:t> measurements were obtained, and recovery expressed as percentage of pre-storage baseline (mean ± SEM). </a:t>
            </a:r>
          </a:p>
          <a:p>
            <a:endParaRPr lang="en-US" dirty="0"/>
          </a:p>
          <a:p>
            <a:r>
              <a:rPr lang="en-US" b="1" dirty="0"/>
              <a:t>Results</a:t>
            </a:r>
            <a:r>
              <a:rPr lang="en-US" dirty="0"/>
              <a:t>: Compared to </a:t>
            </a:r>
            <a:r>
              <a:rPr lang="en-US" dirty="0" err="1"/>
              <a:t>unsupplemented</a:t>
            </a:r>
            <a:r>
              <a:rPr lang="en-US" dirty="0"/>
              <a:t> </a:t>
            </a:r>
            <a:r>
              <a:rPr lang="en-US" dirty="0" err="1"/>
              <a:t>Celsior</a:t>
            </a:r>
            <a:r>
              <a:rPr lang="en-US" dirty="0"/>
              <a:t> (AF 14± 5.0%), male hearts stored in </a:t>
            </a:r>
            <a:r>
              <a:rPr lang="en-US" dirty="0" err="1"/>
              <a:t>Celsior</a:t>
            </a:r>
            <a:r>
              <a:rPr lang="en-US" dirty="0"/>
              <a:t> supplemented with 10nM Hi1a had significantly improved recovery (AF 55± 10%, P = 0.026). Female rat hearts stored in </a:t>
            </a:r>
            <a:r>
              <a:rPr lang="en-US" dirty="0" err="1"/>
              <a:t>unsupplemented</a:t>
            </a:r>
            <a:r>
              <a:rPr lang="en-US" dirty="0"/>
              <a:t> </a:t>
            </a:r>
            <a:r>
              <a:rPr lang="en-US" dirty="0" err="1"/>
              <a:t>Celsior</a:t>
            </a:r>
            <a:r>
              <a:rPr lang="en-US" dirty="0"/>
              <a:t> (AF 24±5.8%) had improved recovery compared to male hearts, however supplementation with 10nM Hi1a did not significantly improve recovery (AF 31±9.8%, P = 0.89). Two-way ANOVA revealed significant interaction between supplementation with Hi1a and sex (P = 0.047), with supplementation resulting in improved recovery overall (P = 0.007) with no significant impact of sex (P = 0.412). </a:t>
            </a:r>
          </a:p>
          <a:p>
            <a:endParaRPr lang="en-US" dirty="0"/>
          </a:p>
          <a:p>
            <a:r>
              <a:rPr lang="en-US" b="1" dirty="0"/>
              <a:t>Conclusions</a:t>
            </a:r>
            <a:r>
              <a:rPr lang="en-US" dirty="0"/>
              <a:t>: Supplementation of </a:t>
            </a:r>
            <a:r>
              <a:rPr lang="en-US" dirty="0" err="1"/>
              <a:t>Celsior</a:t>
            </a:r>
            <a:r>
              <a:rPr lang="en-US" dirty="0"/>
              <a:t> with Hi1a improves cardiac recovery following 6 hours CSS in male but not female rats, showing that its benefit as a preconditioning agent is influenced by sex. Further work is needed to examine reasons for differing efficacy between sexes. ASIC1a inhibitors may improve acceptable </a:t>
            </a:r>
            <a:r>
              <a:rPr lang="en-US" dirty="0" err="1"/>
              <a:t>ischaemic</a:t>
            </a:r>
            <a:r>
              <a:rPr lang="en-US" dirty="0"/>
              <a:t> times for organ transplantation however sex of donors may need to be considered.</a:t>
            </a:r>
            <a:endParaRPr lang="fr-FR" dirty="0"/>
          </a:p>
          <a:p>
            <a:endParaRPr lang="fr-FR" dirty="0"/>
          </a:p>
        </p:txBody>
      </p:sp>
      <p:sp>
        <p:nvSpPr>
          <p:cNvPr id="4" name="Espace réservé du numéro de diapositive 3">
            <a:extLst>
              <a:ext uri="{FF2B5EF4-FFF2-40B4-BE49-F238E27FC236}">
                <a16:creationId xmlns:a16="http://schemas.microsoft.com/office/drawing/2014/main" id="{9DA98734-069C-692D-C320-C18D636549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73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EB60D-AE9C-ACEA-E483-B633D0E231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7EE45D-5217-8847-B0A9-4DFF087C8F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83498F-EA02-1296-5ABB-71DD73BB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SPK, </a:t>
            </a:r>
            <a:r>
              <a:rPr lang="en-US" sz="1200" i="1" dirty="0">
                <a:latin typeface="+mn-lt"/>
                <a:cs typeface="Arial" panose="020B0604020202020204" pitchFamily="34" charset="0"/>
              </a:rPr>
              <a:t>Simultaneous Pancreas-Kidney;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b-cfDNA</a:t>
            </a:r>
            <a:r>
              <a:rPr lang="en-US" sz="1200" i="1" dirty="0">
                <a:latin typeface="+mn-lt"/>
                <a:cs typeface="Arial" panose="020B0604020202020204" pitchFamily="34" charset="0"/>
              </a:rPr>
              <a:t>,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beta cell specific</a:t>
            </a:r>
            <a:r>
              <a:rPr lang="fr-FR" i="1" dirty="0">
                <a:latin typeface="+mn-lt"/>
              </a:rPr>
              <a:t> </a:t>
            </a:r>
            <a:r>
              <a:rPr lang="fr-FR" i="1" dirty="0" err="1">
                <a:latin typeface="+mn-lt"/>
              </a:rPr>
              <a:t>cell</a:t>
            </a:r>
            <a:r>
              <a:rPr lang="fr-FR" i="1" dirty="0">
                <a:latin typeface="+mn-lt"/>
              </a:rPr>
              <a:t>-free DNA.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2072 </a:t>
            </a:r>
          </a:p>
          <a:p>
            <a:r>
              <a:rPr lang="en-US" b="1" dirty="0"/>
              <a:t>ISLET BETA CELL CELL-FREE DNA AND TRYPSINOGEN FOR DIAGNOSIS OF REJECTION IN PANCREAS TRANSPLANTATION; THE EMPAR STUDY</a:t>
            </a:r>
          </a:p>
          <a:p>
            <a:endParaRPr lang="en-US" dirty="0"/>
          </a:p>
          <a:p>
            <a:r>
              <a:rPr lang="en-US" b="1" dirty="0"/>
              <a:t>Nikos Tteralli</a:t>
            </a:r>
            <a:r>
              <a:rPr lang="en-US" b="1" baseline="30000" dirty="0"/>
              <a:t>1,2</a:t>
            </a:r>
            <a:r>
              <a:rPr lang="en-US" b="1" dirty="0"/>
              <a:t>, Georgina Mortimer</a:t>
            </a:r>
            <a:r>
              <a:rPr lang="en-US" b="1" baseline="30000" dirty="0"/>
              <a:t>3</a:t>
            </a:r>
            <a:r>
              <a:rPr lang="en-US" b="1" dirty="0"/>
              <a:t>, Laszlo Szabo</a:t>
            </a:r>
            <a:r>
              <a:rPr lang="en-US" b="1" baseline="30000" dirty="0"/>
              <a:t>1</a:t>
            </a:r>
            <a:r>
              <a:rPr lang="en-US" b="1" dirty="0"/>
              <a:t>, Kathleen Gillespie</a:t>
            </a:r>
            <a:r>
              <a:rPr lang="en-US" b="1" baseline="30000" dirty="0"/>
              <a:t>3</a:t>
            </a:r>
            <a:r>
              <a:rPr lang="en-US" b="1" dirty="0"/>
              <a:t>, Chantal Colmont</a:t>
            </a:r>
            <a:r>
              <a:rPr lang="en-US" b="1" baseline="30000" dirty="0"/>
              <a:t>4</a:t>
            </a:r>
            <a:r>
              <a:rPr lang="en-US" b="1" dirty="0"/>
              <a:t>, Ioannis Karniadakis</a:t>
            </a:r>
            <a:r>
              <a:rPr lang="en-US" b="1" baseline="30000" dirty="0"/>
              <a:t>1</a:t>
            </a:r>
            <a:r>
              <a:rPr lang="en-US" b="1" dirty="0"/>
              <a:t>, Aida Martinez Sanchez</a:t>
            </a:r>
            <a:r>
              <a:rPr lang="en-US" b="1" baseline="30000" dirty="0"/>
              <a:t>5</a:t>
            </a:r>
            <a:r>
              <a:rPr lang="en-US" b="1" dirty="0"/>
              <a:t>, Colin Dayan</a:t>
            </a:r>
            <a:r>
              <a:rPr lang="en-US" b="1" baseline="30000" dirty="0"/>
              <a:t>4</a:t>
            </a:r>
            <a:r>
              <a:rPr lang="en-US" b="1" dirty="0"/>
              <a:t>, Argiris Asderakis</a:t>
            </a:r>
            <a:r>
              <a:rPr lang="en-US" b="1" baseline="30000" dirty="0"/>
              <a:t>1,2</a:t>
            </a:r>
            <a:r>
              <a:rPr lang="en-US" b="1" dirty="0"/>
              <a:t> </a:t>
            </a:r>
          </a:p>
          <a:p>
            <a:endParaRPr lang="en-US" dirty="0"/>
          </a:p>
          <a:p>
            <a:r>
              <a:rPr lang="en-US" i="1" baseline="30000" dirty="0"/>
              <a:t>1</a:t>
            </a:r>
            <a:r>
              <a:rPr lang="en-US" i="1" dirty="0"/>
              <a:t>University Hospital of Wales, Cardiff Transplant Unit, Cardiff, United Kingdom, </a:t>
            </a:r>
            <a:r>
              <a:rPr lang="en-US" i="1" baseline="30000" dirty="0"/>
              <a:t>2</a:t>
            </a:r>
            <a:r>
              <a:rPr lang="en-US" i="1" dirty="0"/>
              <a:t>Cardiff University, Infection and Immunity, Cardiff, United Kingdom, </a:t>
            </a:r>
            <a:r>
              <a:rPr lang="en-US" i="1" baseline="30000" dirty="0"/>
              <a:t>3</a:t>
            </a:r>
            <a:r>
              <a:rPr lang="en-US" i="1" dirty="0"/>
              <a:t>Bristol Medical School, Diabetes and Metabolism, Bristol, United Kingdom, </a:t>
            </a:r>
            <a:r>
              <a:rPr lang="en-US" i="1" baseline="30000" dirty="0"/>
              <a:t>4</a:t>
            </a:r>
            <a:r>
              <a:rPr lang="en-US" i="1" dirty="0"/>
              <a:t>Cardiff University, Diabetes and Metabolism, Cardiff, United Kingdom, </a:t>
            </a:r>
            <a:r>
              <a:rPr lang="en-US" i="1" baseline="30000" dirty="0"/>
              <a:t>5</a:t>
            </a:r>
            <a:r>
              <a:rPr lang="en-US" i="1" dirty="0"/>
              <a:t>Imperial College London, Section of Cell Biology and Functional Genomics, London, United Kingdom </a:t>
            </a:r>
          </a:p>
          <a:p>
            <a:endParaRPr lang="en-US" dirty="0"/>
          </a:p>
          <a:p>
            <a:r>
              <a:rPr lang="en-US" b="1" dirty="0"/>
              <a:t>Background</a:t>
            </a:r>
            <a:r>
              <a:rPr lang="en-US" dirty="0"/>
              <a:t>: Pancreas transplant rejection diagnosis remains difficult. In SPK often relies on the diagnosis of kidney rejection or the rise of amylase/lipase to prompt a biopsy. 20-30% of cases show discordance between the kidney and pancreas rejection whilst amylase exhibits a transient rise that is not sensitive enough. </a:t>
            </a:r>
          </a:p>
          <a:p>
            <a:r>
              <a:rPr lang="en-US" b="1" dirty="0"/>
              <a:t>Methods</a:t>
            </a:r>
            <a:r>
              <a:rPr lang="en-US" dirty="0"/>
              <a:t>: EMPAR is the first prospective study examining the role of a combination of novel biomarkers for pancreas rejection including islet beta cell specific cell free DNA (b-cfDNA), trypsinogen, and micro RNAs. 10 patients with new SPK transplant and 9 admitted with pancreas dysfunction or any infection have been recruited so far. New transplants were sampled pretransplant, post perfusion, at discharge, and monthly thereafter whereas admitted patients on admission, treatment (if they had a biopsy confirmed rejection) and monthly after discharge. </a:t>
            </a:r>
          </a:p>
          <a:p>
            <a:r>
              <a:rPr lang="en-US" b="1" dirty="0"/>
              <a:t>Results</a:t>
            </a:r>
            <a:r>
              <a:rPr lang="en-US" dirty="0"/>
              <a:t> in admitted patients were associated with the presence of biopsy proven rejection or an alternative diagnosis Unmethylated b-cfDNA is identified in copies per ml (cp/ml) by droplet digital PCR Trypsinogen was measured with an adapted Delfia Neonatal IRT kit Results We present the preliminary results for b-cfDNA and trypsinogen in these patients. The baseline pre-perfusion median trypsinogen level was 109 ng/ml (66-223) and raised to 450 post-perfusion; at 3 months post-transplant was 41 (18-88). In the 7 patients with rejection trypsinogen was 122 (11-320) which was increased compared to 3 months post-transplant in stable patients but with some overlapping values. The baseline median pre-perfusion b-cfDNA was 79 cp/ml, and 223 cp/ml post-perfusion; at 2 months post-transplant was 115 cp/ml. In 7 patients with rejection b-cfDNA raised to median of 318 (172-1044) cp/ml on the admission pre-biopsy day and was 126 cp/ml following rejection treatment. This compared to 55 cp/ml in admitted patients without rejection and 115 cp/ml seen in patients 2 months post transplant. Given the small number of admitted non rejectors no formal statistical testing is presented. </a:t>
            </a:r>
          </a:p>
          <a:p>
            <a:r>
              <a:rPr lang="en-US" b="1" dirty="0"/>
              <a:t>Conclusions</a:t>
            </a:r>
            <a:r>
              <a:rPr lang="en-US" dirty="0"/>
              <a:t>: EMPAR is the first human study investigating the role of beta cell specific cfDNA as a marker of acute pancreas rejection. Preliminary results show that it is a promising marker of rejection (both sensitive and specific). The role of trypsinogen requires further analysis.</a:t>
            </a:r>
            <a:endParaRPr lang="fr-FR" dirty="0"/>
          </a:p>
        </p:txBody>
      </p:sp>
      <p:sp>
        <p:nvSpPr>
          <p:cNvPr id="4" name="Espace réservé du numéro de diapositive 3">
            <a:extLst>
              <a:ext uri="{FF2B5EF4-FFF2-40B4-BE49-F238E27FC236}">
                <a16:creationId xmlns:a16="http://schemas.microsoft.com/office/drawing/2014/main" id="{47C78F33-ADA6-3F3A-42D6-F48D208E0A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73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843CA-3FD7-396D-4611-4CF1EDEA97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9FFBEF-0956-66FD-2BE3-B875E320C6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774715-0BE4-3965-B9E5-93C8758DBD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SPK, </a:t>
            </a:r>
            <a:r>
              <a:rPr lang="en-US" sz="1200" i="1" dirty="0">
                <a:latin typeface="+mn-lt"/>
                <a:cs typeface="Arial" panose="020B0604020202020204" pitchFamily="34" charset="0"/>
              </a:rPr>
              <a:t>Simultaneous Pancreas-Kidney;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b-cfDNA</a:t>
            </a:r>
            <a:r>
              <a:rPr lang="en-US" sz="1200" i="1" dirty="0">
                <a:latin typeface="+mn-lt"/>
                <a:cs typeface="Arial" panose="020B0604020202020204" pitchFamily="34" charset="0"/>
              </a:rPr>
              <a:t>,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beta cell specific</a:t>
            </a:r>
            <a:r>
              <a:rPr lang="fr-FR" i="1" dirty="0">
                <a:latin typeface="+mn-lt"/>
              </a:rPr>
              <a:t> </a:t>
            </a:r>
            <a:r>
              <a:rPr lang="fr-FR" i="1" dirty="0" err="1">
                <a:latin typeface="+mn-lt"/>
              </a:rPr>
              <a:t>cell</a:t>
            </a:r>
            <a:r>
              <a:rPr lang="fr-FR" i="1" dirty="0">
                <a:latin typeface="+mn-lt"/>
              </a:rPr>
              <a:t>-free DNA.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2072 </a:t>
            </a:r>
          </a:p>
          <a:p>
            <a:r>
              <a:rPr lang="en-US" b="1" dirty="0"/>
              <a:t>ISLET BETA CELL CELL-FREE DNA AND TRYPSINOGEN FOR DIAGNOSIS OF REJECTION IN PANCREAS TRANSPLANTATION; THE EMPAR STUDY</a:t>
            </a:r>
          </a:p>
          <a:p>
            <a:endParaRPr lang="en-US" dirty="0"/>
          </a:p>
          <a:p>
            <a:r>
              <a:rPr lang="en-US" b="1" dirty="0"/>
              <a:t>Nikos Tteralli</a:t>
            </a:r>
            <a:r>
              <a:rPr lang="en-US" b="1" baseline="30000" dirty="0"/>
              <a:t>1,2</a:t>
            </a:r>
            <a:r>
              <a:rPr lang="en-US" b="1" dirty="0"/>
              <a:t>, Georgina Mortimer</a:t>
            </a:r>
            <a:r>
              <a:rPr lang="en-US" b="1" baseline="30000" dirty="0"/>
              <a:t>3</a:t>
            </a:r>
            <a:r>
              <a:rPr lang="en-US" b="1" dirty="0"/>
              <a:t>, Laszlo Szabo</a:t>
            </a:r>
            <a:r>
              <a:rPr lang="en-US" b="1" baseline="30000" dirty="0"/>
              <a:t>1</a:t>
            </a:r>
            <a:r>
              <a:rPr lang="en-US" b="1" dirty="0"/>
              <a:t>, Kathleen Gillespie</a:t>
            </a:r>
            <a:r>
              <a:rPr lang="en-US" b="1" baseline="30000" dirty="0"/>
              <a:t>3</a:t>
            </a:r>
            <a:r>
              <a:rPr lang="en-US" b="1" dirty="0"/>
              <a:t>, Chantal Colmont</a:t>
            </a:r>
            <a:r>
              <a:rPr lang="en-US" b="1" baseline="30000" dirty="0"/>
              <a:t>4</a:t>
            </a:r>
            <a:r>
              <a:rPr lang="en-US" b="1" dirty="0"/>
              <a:t>, Ioannis Karniadakis</a:t>
            </a:r>
            <a:r>
              <a:rPr lang="en-US" b="1" baseline="30000" dirty="0"/>
              <a:t>1</a:t>
            </a:r>
            <a:r>
              <a:rPr lang="en-US" b="1" dirty="0"/>
              <a:t>, Aida Martinez Sanchez</a:t>
            </a:r>
            <a:r>
              <a:rPr lang="en-US" b="1" baseline="30000" dirty="0"/>
              <a:t>5</a:t>
            </a:r>
            <a:r>
              <a:rPr lang="en-US" b="1" dirty="0"/>
              <a:t>, Colin Dayan</a:t>
            </a:r>
            <a:r>
              <a:rPr lang="en-US" b="1" baseline="30000" dirty="0"/>
              <a:t>4</a:t>
            </a:r>
            <a:r>
              <a:rPr lang="en-US" b="1" dirty="0"/>
              <a:t>, Argiris Asderakis</a:t>
            </a:r>
            <a:r>
              <a:rPr lang="en-US" b="1" baseline="30000" dirty="0"/>
              <a:t>1,2</a:t>
            </a:r>
            <a:r>
              <a:rPr lang="en-US" b="1" dirty="0"/>
              <a:t> </a:t>
            </a:r>
          </a:p>
          <a:p>
            <a:endParaRPr lang="en-US" dirty="0"/>
          </a:p>
          <a:p>
            <a:r>
              <a:rPr lang="en-US" i="1" baseline="30000" dirty="0"/>
              <a:t>1</a:t>
            </a:r>
            <a:r>
              <a:rPr lang="en-US" i="1" dirty="0"/>
              <a:t>University Hospital of Wales, Cardiff Transplant Unit, Cardiff, United Kingdom, </a:t>
            </a:r>
            <a:r>
              <a:rPr lang="en-US" i="1" baseline="30000" dirty="0"/>
              <a:t>2</a:t>
            </a:r>
            <a:r>
              <a:rPr lang="en-US" i="1" dirty="0"/>
              <a:t>Cardiff University, Infection and Immunity, Cardiff, United Kingdom, </a:t>
            </a:r>
            <a:r>
              <a:rPr lang="en-US" i="1" baseline="30000" dirty="0"/>
              <a:t>3</a:t>
            </a:r>
            <a:r>
              <a:rPr lang="en-US" i="1" dirty="0"/>
              <a:t>Bristol Medical School, Diabetes and Metabolism, Bristol, United Kingdom, </a:t>
            </a:r>
            <a:r>
              <a:rPr lang="en-US" i="1" baseline="30000" dirty="0"/>
              <a:t>4</a:t>
            </a:r>
            <a:r>
              <a:rPr lang="en-US" i="1" dirty="0"/>
              <a:t>Cardiff University, Diabetes and Metabolism, Cardiff, United Kingdom, </a:t>
            </a:r>
            <a:r>
              <a:rPr lang="en-US" i="1" baseline="30000" dirty="0"/>
              <a:t>5</a:t>
            </a:r>
            <a:r>
              <a:rPr lang="en-US" i="1" dirty="0"/>
              <a:t>Imperial College London, Section of Cell Biology and Functional Genomics, London, United Kingdom </a:t>
            </a:r>
          </a:p>
          <a:p>
            <a:endParaRPr lang="en-US" dirty="0"/>
          </a:p>
          <a:p>
            <a:r>
              <a:rPr lang="en-US" b="1" dirty="0"/>
              <a:t>Background</a:t>
            </a:r>
            <a:r>
              <a:rPr lang="en-US" dirty="0"/>
              <a:t>: Pancreas transplant rejection diagnosis remains difficult. In SPK often relies on the diagnosis of kidney rejection or the rise of amylase/lipase to prompt a biopsy. 20-30% of cases show discordance between the kidney and pancreas rejection whilst amylase exhibits a transient rise that is not sensitive enough. </a:t>
            </a:r>
          </a:p>
          <a:p>
            <a:r>
              <a:rPr lang="en-US" b="1" dirty="0"/>
              <a:t>Methods</a:t>
            </a:r>
            <a:r>
              <a:rPr lang="en-US" dirty="0"/>
              <a:t>: EMPAR is the first prospective study examining the role of a combination of novel biomarkers for pancreas rejection including islet beta cell specific cell free DNA (b-cfDNA), trypsinogen, and micro RNAs. 10 patients with new SPK transplant and 9 admitted with pancreas dysfunction or any infection have been recruited so far. New transplants were sampled pretransplant, post perfusion, at discharge, and monthly thereafter whereas admitted patients on admission, treatment (if they had a biopsy confirmed rejection) and monthly after discharge. </a:t>
            </a:r>
          </a:p>
          <a:p>
            <a:r>
              <a:rPr lang="en-US" b="1" dirty="0"/>
              <a:t>Results</a:t>
            </a:r>
            <a:r>
              <a:rPr lang="en-US" dirty="0"/>
              <a:t> in admitted patients were associated with the presence of biopsy proven rejection or an alternative diagnosis Unmethylated b-cfDNA is identified in copies per ml (cp/ml) by droplet digital PCR Trypsinogen was measured with an adapted Delfia Neonatal IRT kit Results We present the preliminary results for b-cfDNA and trypsinogen in these patients. The baseline pre-perfusion median trypsinogen level was 109 ng/ml (66-223) and raised to 450 post-perfusion; at 3 months post-transplant was 41 (18-88). In the 7 patients with rejection trypsinogen was 122 (11-320) which was increased compared to 3 months post-transplant in stable patients but with some overlapping values. The baseline median pre-perfusion b-cfDNA was 79 cp/ml, and 223 cp/ml post-perfusion; at 2 months post-transplant was 115 cp/ml. In 7 patients with rejection b-cfDNA raised to median of 318 (172-1044) cp/ml on the admission pre-biopsy day and was 126 cp/ml following rejection treatment. This compared to 55 cp/ml in admitted patients without rejection and 115 cp/ml seen in patients 2 months post transplant. Given the small number of admitted non rejectors no formal statistical testing is presented. </a:t>
            </a:r>
          </a:p>
          <a:p>
            <a:r>
              <a:rPr lang="en-US" b="1" dirty="0"/>
              <a:t>Conclusions</a:t>
            </a:r>
            <a:r>
              <a:rPr lang="en-US" dirty="0"/>
              <a:t>: EMPAR is the first human study investigating the role of beta cell specific cfDNA as a marker of acute pancreas rejection. Preliminary results show that it is a promising marker of rejection (both sensitive and specific). The role of trypsinogen requires further analysis.</a:t>
            </a:r>
            <a:endParaRPr lang="fr-FR" dirty="0"/>
          </a:p>
          <a:p>
            <a:endParaRPr lang="fr-FR" dirty="0"/>
          </a:p>
        </p:txBody>
      </p:sp>
      <p:sp>
        <p:nvSpPr>
          <p:cNvPr id="4" name="Espace réservé du numéro de diapositive 3">
            <a:extLst>
              <a:ext uri="{FF2B5EF4-FFF2-40B4-BE49-F238E27FC236}">
                <a16:creationId xmlns:a16="http://schemas.microsoft.com/office/drawing/2014/main" id="{C1B0FBE0-FADB-CDA3-6667-BAE73A7BB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851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F22-7968-5C35-D8CB-F623DF8FA9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7D7BF1-1389-290B-6450-306DFC0C5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E85676-3009-12C8-F501-260F44C82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4989C2-3B97-522A-DB73-A5E99D718FC8}"/>
              </a:ext>
            </a:extLst>
          </p:cNvPr>
          <p:cNvSpPr>
            <a:spLocks noGrp="1"/>
          </p:cNvSpPr>
          <p:nvPr>
            <p:ph type="sldNum" sz="quarter" idx="5"/>
          </p:nvPr>
        </p:nvSpPr>
        <p:spPr/>
        <p:txBody>
          <a:bodyPr/>
          <a:lstStyle/>
          <a:p>
            <a:fld id="{2D410643-37F0-4C92-9329-22D5496E26E2}" type="slidenum">
              <a:rPr lang="fr-FR" smtClean="0"/>
              <a:t>3</a:t>
            </a:fld>
            <a:endParaRPr lang="fr-FR"/>
          </a:p>
        </p:txBody>
      </p:sp>
    </p:spTree>
    <p:extLst>
      <p:ext uri="{BB962C8B-B14F-4D97-AF65-F5344CB8AC3E}">
        <p14:creationId xmlns:p14="http://schemas.microsoft.com/office/powerpoint/2010/main" val="45970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941F3-0575-8D33-C831-647AB1F966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56E17F-79C0-27BE-EC63-52967CB40B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F759EB-1FAD-EBEF-3145-EDFFD31C5D80}"/>
              </a:ext>
            </a:extLst>
          </p:cNvPr>
          <p:cNvSpPr>
            <a:spLocks noGrp="1"/>
          </p:cNvSpPr>
          <p:nvPr>
            <p:ph type="body" idx="1"/>
          </p:nvPr>
        </p:nvSpPr>
        <p:spPr/>
        <p:txBody>
          <a:bodyPr/>
          <a:lstStyle/>
          <a:p>
            <a:r>
              <a:rPr lang="en-US" b="0" i="1" dirty="0"/>
              <a:t>Abbreviations: ABMR, acute antibody-mediated rejection; PTPN22, Protein Tyrosine Phosphatase Non-receptor 22; DSA, donor-specific antibodies; PRA, </a:t>
            </a:r>
            <a:r>
              <a:rPr lang="fr-FR" sz="1200" dirty="0">
                <a:latin typeface="Arial" panose="020B0604020202020204" pitchFamily="34" charset="0"/>
                <a:cs typeface="Arial" panose="020B0604020202020204" pitchFamily="34" charset="0"/>
              </a:rPr>
              <a:t>population </a:t>
            </a:r>
            <a:r>
              <a:rPr lang="fr-FR" sz="1200" dirty="0" err="1">
                <a:latin typeface="Arial" panose="020B0604020202020204" pitchFamily="34" charset="0"/>
                <a:cs typeface="Arial" panose="020B0604020202020204" pitchFamily="34" charset="0"/>
              </a:rPr>
              <a:t>response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antibody</a:t>
            </a:r>
            <a:r>
              <a:rPr lang="fr-FR" sz="1200" dirty="0">
                <a:latin typeface="Arial" panose="020B0604020202020204" pitchFamily="34" charset="0"/>
                <a:cs typeface="Arial" panose="020B0604020202020204" pitchFamily="34" charset="0"/>
              </a:rPr>
              <a:t> </a:t>
            </a:r>
            <a:endParaRPr lang="en-US" b="0" i="1" dirty="0"/>
          </a:p>
          <a:p>
            <a:endParaRPr lang="en-US" dirty="0"/>
          </a:p>
          <a:p>
            <a:r>
              <a:rPr lang="en-US" b="1" dirty="0"/>
              <a:t>Reference Number: 1783 </a:t>
            </a:r>
          </a:p>
          <a:p>
            <a:r>
              <a:rPr lang="en-US" b="1" dirty="0"/>
              <a:t>IGURATIMOD UPREGULATED PTPN22 AND INHIBITED B CELLS ACTIVATION IN ABMR AFTER RENAL TRANSPLANT</a:t>
            </a:r>
          </a:p>
          <a:p>
            <a:endParaRPr lang="en-US" dirty="0"/>
          </a:p>
          <a:p>
            <a:r>
              <a:rPr lang="en-US" b="1" i="0" dirty="0"/>
              <a:t>Ming Zheng</a:t>
            </a:r>
            <a:r>
              <a:rPr lang="en-US" b="1" i="0" baseline="30000" dirty="0"/>
              <a:t>1</a:t>
            </a:r>
            <a:r>
              <a:rPr lang="en-US" b="1" i="0" dirty="0"/>
              <a:t>, Min Gu</a:t>
            </a:r>
            <a:r>
              <a:rPr lang="en-US" b="1" i="0" baseline="30000" dirty="0"/>
              <a:t>1</a:t>
            </a:r>
            <a:r>
              <a:rPr lang="en-US" b="1" i="0" dirty="0"/>
              <a:t>, </a:t>
            </a:r>
            <a:r>
              <a:rPr lang="en-US" b="1" i="0" dirty="0" err="1"/>
              <a:t>Zijie</a:t>
            </a:r>
            <a:r>
              <a:rPr lang="en-US" b="1" i="0" dirty="0"/>
              <a:t> Wang</a:t>
            </a:r>
            <a:r>
              <a:rPr lang="en-US" b="1" i="0" baseline="30000" dirty="0"/>
              <a:t>1</a:t>
            </a:r>
            <a:r>
              <a:rPr lang="en-US" b="1" i="0" dirty="0"/>
              <a:t> </a:t>
            </a:r>
          </a:p>
          <a:p>
            <a:endParaRPr lang="en-US" dirty="0"/>
          </a:p>
          <a:p>
            <a:r>
              <a:rPr lang="en-US" i="1" baseline="30000" dirty="0"/>
              <a:t>1</a:t>
            </a:r>
            <a:r>
              <a:rPr lang="en-US" i="1" dirty="0"/>
              <a:t>the Second Affiliated Hospital of Nanjing Medical University, Nanjing, China </a:t>
            </a:r>
          </a:p>
          <a:p>
            <a:endParaRPr lang="en-US" dirty="0"/>
          </a:p>
          <a:p>
            <a:r>
              <a:rPr lang="en-US" b="1" dirty="0"/>
              <a:t>Background</a:t>
            </a:r>
            <a:r>
              <a:rPr lang="en-US" dirty="0"/>
              <a:t>: </a:t>
            </a:r>
            <a:r>
              <a:rPr lang="en-US" dirty="0" err="1"/>
              <a:t>Iguratimod</a:t>
            </a:r>
            <a:r>
              <a:rPr lang="en-US" dirty="0"/>
              <a:t>, a novel small molecule anti-rheumatic drug, has demonstrated potential immunosuppressive effects in clinical applications for rheumatoid arthritis. Our previous research in renal transplant recipients has indicated that </a:t>
            </a:r>
            <a:r>
              <a:rPr lang="en-US" dirty="0" err="1"/>
              <a:t>Iguratimod</a:t>
            </a:r>
            <a:r>
              <a:rPr lang="en-US" dirty="0"/>
              <a:t> may effectively decrease de novo donor-specific antibody (DSA) levels, alongside population response antibody (PRA) levels, leading to a notable reduction in kidney allograft rejection with a favorable safety profile. </a:t>
            </a:r>
          </a:p>
          <a:p>
            <a:r>
              <a:rPr lang="en-US" b="1" dirty="0"/>
              <a:t>Methods</a:t>
            </a:r>
            <a:r>
              <a:rPr lang="en-US" dirty="0"/>
              <a:t>: A mouse model of acute antibody-mediated rejection (ABMR) was established to investigate the protective effects of </a:t>
            </a:r>
            <a:r>
              <a:rPr lang="en-US" dirty="0" err="1"/>
              <a:t>Iguratimod</a:t>
            </a:r>
            <a:r>
              <a:rPr lang="en-US" dirty="0"/>
              <a:t> through allograft survival analysis and pathology. Flow cytometry was employed to assess changes in donor-specific antibodies (DSA) and T/B cell subtypes in peripheral blood, spleen, and kidney allograft following </a:t>
            </a:r>
            <a:r>
              <a:rPr lang="en-US" dirty="0" err="1"/>
              <a:t>Iguratimod</a:t>
            </a:r>
            <a:r>
              <a:rPr lang="en-US" dirty="0"/>
              <a:t> administration. Kidney allografts and B cells from the spleens of transplanted mice were isolated using magnetic beads and subjected to RNA sequencing. Notably, gene PTPN22 (Protein Tyrosine Phosphatase Non-receptor 22) emerged and then we constructed adeno associated virus vector of CD19 specific promoter of PTPN22 shRNA to infect ABMR model mice to validate the mechanism of </a:t>
            </a:r>
            <a:r>
              <a:rPr lang="en-US" dirty="0" err="1"/>
              <a:t>Iguratimod</a:t>
            </a:r>
            <a:r>
              <a:rPr lang="en-US" dirty="0"/>
              <a:t>. </a:t>
            </a:r>
          </a:p>
          <a:p>
            <a:r>
              <a:rPr lang="en-US" b="1" dirty="0"/>
              <a:t>Results</a:t>
            </a:r>
            <a:r>
              <a:rPr lang="en-US" dirty="0"/>
              <a:t>: </a:t>
            </a:r>
            <a:r>
              <a:rPr lang="en-US" dirty="0" err="1"/>
              <a:t>Iguratimod</a:t>
            </a:r>
            <a:r>
              <a:rPr lang="en-US" dirty="0"/>
              <a:t> exhibited the ability to reduce DSA levels, significantly mitigate pathological injuries, and extend allograft survival in a mouse acute ABMR model. Flow cytometry analysis revealed a decrease in the CD4/CD8 ratio in peripheral blood, a reduction in activated B cells in the spleen, and a decline in plasma cells in peripheral blood following </a:t>
            </a:r>
            <a:r>
              <a:rPr lang="en-US" dirty="0" err="1"/>
              <a:t>Iguratimod</a:t>
            </a:r>
            <a:r>
              <a:rPr lang="en-US" dirty="0"/>
              <a:t> administration. Transcript sequencing suggested that </a:t>
            </a:r>
            <a:r>
              <a:rPr lang="en-US" dirty="0" err="1"/>
              <a:t>Iguratimod</a:t>
            </a:r>
            <a:r>
              <a:rPr lang="en-US" dirty="0"/>
              <a:t> might exert a pronounced effect by upregulating PTPN22. Finally, mice infected with an adeno-associated virus vector containing the CD19-specific promoter for PTPN22 shRNA confirmed the potential mechanism of </a:t>
            </a:r>
            <a:r>
              <a:rPr lang="en-US" dirty="0" err="1"/>
              <a:t>Iguratimod</a:t>
            </a:r>
            <a:r>
              <a:rPr lang="en-US" dirty="0"/>
              <a:t>, highlighting its ability to inhibit PI3K/AKT/mTOR. </a:t>
            </a:r>
            <a:br>
              <a:rPr lang="en-US" dirty="0"/>
            </a:br>
            <a:r>
              <a:rPr lang="en-US" b="1" dirty="0"/>
              <a:t>Conclusions</a:t>
            </a:r>
            <a:r>
              <a:rPr lang="en-US" dirty="0"/>
              <a:t>: </a:t>
            </a:r>
            <a:r>
              <a:rPr lang="en-US" dirty="0" err="1"/>
              <a:t>Iguratimod</a:t>
            </a:r>
            <a:r>
              <a:rPr lang="en-US" dirty="0"/>
              <a:t> could mitigate acute antibody-mediated rejection and extend renal graft survival by upregulating PTPN22, subsequently inhibiting B cell activation in a mouse kidney transplant model through the suppression of the PI3K/AKT/mTOR signaling pathway. </a:t>
            </a:r>
            <a:endParaRPr lang="fr-FR" dirty="0"/>
          </a:p>
        </p:txBody>
      </p:sp>
      <p:sp>
        <p:nvSpPr>
          <p:cNvPr id="4" name="Espace réservé du numéro de diapositive 3">
            <a:extLst>
              <a:ext uri="{FF2B5EF4-FFF2-40B4-BE49-F238E27FC236}">
                <a16:creationId xmlns:a16="http://schemas.microsoft.com/office/drawing/2014/main" id="{7FCCD3AC-DA86-A227-186F-99E08ADBF2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81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8191-5407-E281-4B41-7E1E75F2BF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3B466D-CE29-0F86-D846-D5B603A530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235C61-500D-56E1-C8F1-ECEADC11F4C8}"/>
              </a:ext>
            </a:extLst>
          </p:cNvPr>
          <p:cNvSpPr>
            <a:spLocks noGrp="1"/>
          </p:cNvSpPr>
          <p:nvPr>
            <p:ph type="body" idx="1"/>
          </p:nvPr>
        </p:nvSpPr>
        <p:spPr/>
        <p:txBody>
          <a:bodyPr/>
          <a:lstStyle/>
          <a:p>
            <a:r>
              <a:rPr lang="en-US" b="0" i="1" dirty="0"/>
              <a:t>Abbreviations: ABMR, acute antibody-mediated rejection; PTPN22, Protein Tyrosine Phosphatase Non-receptor 22; DSA, donor-specific antibodies; PRA, </a:t>
            </a:r>
            <a:r>
              <a:rPr lang="fr-FR" sz="1200" dirty="0">
                <a:latin typeface="Arial" panose="020B0604020202020204" pitchFamily="34" charset="0"/>
                <a:cs typeface="Arial" panose="020B0604020202020204" pitchFamily="34" charset="0"/>
              </a:rPr>
              <a:t>population </a:t>
            </a:r>
            <a:r>
              <a:rPr lang="fr-FR" sz="1200" dirty="0" err="1">
                <a:latin typeface="Arial" panose="020B0604020202020204" pitchFamily="34" charset="0"/>
                <a:cs typeface="Arial" panose="020B0604020202020204" pitchFamily="34" charset="0"/>
              </a:rPr>
              <a:t>response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antibody</a:t>
            </a:r>
            <a:r>
              <a:rPr lang="fr-FR" sz="1200" dirty="0">
                <a:latin typeface="Arial" panose="020B0604020202020204" pitchFamily="34" charset="0"/>
                <a:cs typeface="Arial" panose="020B0604020202020204" pitchFamily="34" charset="0"/>
              </a:rPr>
              <a:t> </a:t>
            </a:r>
            <a:endParaRPr lang="en-US" b="0" i="1" dirty="0"/>
          </a:p>
          <a:p>
            <a:endParaRPr lang="en-US" dirty="0"/>
          </a:p>
          <a:p>
            <a:r>
              <a:rPr lang="en-US" b="1" dirty="0"/>
              <a:t>Reference Number: 1783 </a:t>
            </a:r>
          </a:p>
          <a:p>
            <a:r>
              <a:rPr lang="en-US" b="1" dirty="0"/>
              <a:t>IGURATIMOD UPREGULATED PTPN22 AND INHIBITED B CELLS ACTIVATION IN ABMR AFTER RENAL TRANSPLANT</a:t>
            </a:r>
          </a:p>
          <a:p>
            <a:endParaRPr lang="en-US" dirty="0"/>
          </a:p>
          <a:p>
            <a:r>
              <a:rPr lang="en-US" b="1" dirty="0"/>
              <a:t>Ming Zheng</a:t>
            </a:r>
            <a:r>
              <a:rPr lang="en-US" b="1" i="1" baseline="30000" dirty="0"/>
              <a:t>1</a:t>
            </a:r>
            <a:r>
              <a:rPr lang="en-US" b="1" dirty="0"/>
              <a:t>, Min Gu</a:t>
            </a:r>
            <a:r>
              <a:rPr lang="en-US" b="1" i="1" baseline="30000" dirty="0"/>
              <a:t>1</a:t>
            </a:r>
            <a:r>
              <a:rPr lang="en-US" b="1" dirty="0"/>
              <a:t>, </a:t>
            </a:r>
            <a:r>
              <a:rPr lang="en-US" b="1" dirty="0" err="1"/>
              <a:t>Zijie</a:t>
            </a:r>
            <a:r>
              <a:rPr lang="en-US" b="1" dirty="0"/>
              <a:t> Wang</a:t>
            </a:r>
            <a:r>
              <a:rPr lang="en-US" b="1" i="1" baseline="30000" dirty="0"/>
              <a:t>1</a:t>
            </a:r>
            <a:r>
              <a:rPr lang="en-US" b="1" dirty="0"/>
              <a:t> </a:t>
            </a:r>
          </a:p>
          <a:p>
            <a:endParaRPr lang="en-US" dirty="0"/>
          </a:p>
          <a:p>
            <a:r>
              <a:rPr lang="en-US" i="1" baseline="30000" dirty="0"/>
              <a:t>1</a:t>
            </a:r>
            <a:r>
              <a:rPr lang="en-US" i="1" dirty="0"/>
              <a:t>the Second Affiliated Hospital of Nanjing Medical University, Nanjing, China </a:t>
            </a:r>
          </a:p>
          <a:p>
            <a:endParaRPr lang="en-US" dirty="0"/>
          </a:p>
          <a:p>
            <a:r>
              <a:rPr lang="en-US" b="1" dirty="0"/>
              <a:t>Background</a:t>
            </a:r>
            <a:r>
              <a:rPr lang="en-US" dirty="0"/>
              <a:t>: </a:t>
            </a:r>
            <a:r>
              <a:rPr lang="en-US" dirty="0" err="1"/>
              <a:t>Iguratimod</a:t>
            </a:r>
            <a:r>
              <a:rPr lang="en-US" dirty="0"/>
              <a:t>, a novel small molecule anti-rheumatic drug, has demonstrated potential immunosuppressive effects in clinical applications for rheumatoid arthritis. Our previous research in renal transplant recipients has indicated that </a:t>
            </a:r>
            <a:r>
              <a:rPr lang="en-US" dirty="0" err="1"/>
              <a:t>Iguratimod</a:t>
            </a:r>
            <a:r>
              <a:rPr lang="en-US" dirty="0"/>
              <a:t> may effectively decrease de novo donor-specific antibody (DSA) levels, alongside population response antibody (PRA) levels, leading to a notable reduction in kidney allograft rejection with a favorable safety profile. </a:t>
            </a:r>
          </a:p>
          <a:p>
            <a:r>
              <a:rPr lang="en-US" b="1" dirty="0"/>
              <a:t>Methods</a:t>
            </a:r>
            <a:r>
              <a:rPr lang="en-US" dirty="0"/>
              <a:t>: A mouse model of acute antibody-mediated rejection (ABMR) was established to investigate the protective effects of </a:t>
            </a:r>
            <a:r>
              <a:rPr lang="en-US" dirty="0" err="1"/>
              <a:t>Iguratimod</a:t>
            </a:r>
            <a:r>
              <a:rPr lang="en-US" dirty="0"/>
              <a:t> through allograft survival analysis and pathology. Flow cytometry was employed to assess changes in donor-specific antibodies (DSA) and T/B cell subtypes in peripheral blood, spleen, and kidney allograft following </a:t>
            </a:r>
            <a:r>
              <a:rPr lang="en-US" dirty="0" err="1"/>
              <a:t>Iguratimod</a:t>
            </a:r>
            <a:r>
              <a:rPr lang="en-US" dirty="0"/>
              <a:t> administration. Kidney allografts and B cells from the spleens of transplanted mice were isolated using magnetic beads and subjected to RNA sequencing. Notably, gene PTPN22 (Protein Tyrosine Phosphatase Non-receptor 22) emerged and then we constructed adeno associated virus vector of CD19 specific promoter of PTPN22 shRNA to infect ABMR model mice to validate the mechanism of </a:t>
            </a:r>
            <a:r>
              <a:rPr lang="en-US" dirty="0" err="1"/>
              <a:t>Iguratimod</a:t>
            </a:r>
            <a:r>
              <a:rPr lang="en-US" dirty="0"/>
              <a:t>. </a:t>
            </a:r>
          </a:p>
          <a:p>
            <a:r>
              <a:rPr lang="en-US" b="1" dirty="0"/>
              <a:t>Results</a:t>
            </a:r>
            <a:r>
              <a:rPr lang="en-US" dirty="0"/>
              <a:t>: </a:t>
            </a:r>
            <a:r>
              <a:rPr lang="en-US" dirty="0" err="1"/>
              <a:t>Iguratimod</a:t>
            </a:r>
            <a:r>
              <a:rPr lang="en-US" dirty="0"/>
              <a:t> exhibited the ability to reduce DSA levels, significantly mitigate pathological injuries, and extend allograft survival in a mouse acute ABMR model. Flow cytometry analysis revealed a decrease in the CD4/CD8 ratio in peripheral blood, a reduction in activated B cells in the spleen, and a decline in plasma cells in peripheral blood following </a:t>
            </a:r>
            <a:r>
              <a:rPr lang="en-US" dirty="0" err="1"/>
              <a:t>Iguratimod</a:t>
            </a:r>
            <a:r>
              <a:rPr lang="en-US" dirty="0"/>
              <a:t> administration. Transcript sequencing suggested that </a:t>
            </a:r>
            <a:r>
              <a:rPr lang="en-US" dirty="0" err="1"/>
              <a:t>Iguratimod</a:t>
            </a:r>
            <a:r>
              <a:rPr lang="en-US" dirty="0"/>
              <a:t> might exert a pronounced effect by upregulating PTPN22. Finally, mice infected with an adeno-associated virus vector containing the CD19-specific promoter for PTPN22 shRNA confirmed the potential mechanism of </a:t>
            </a:r>
            <a:r>
              <a:rPr lang="en-US" dirty="0" err="1"/>
              <a:t>Iguratimod</a:t>
            </a:r>
            <a:r>
              <a:rPr lang="en-US" dirty="0"/>
              <a:t>, highlighting its ability to inhibit PI3K/AKT/mTOR. </a:t>
            </a:r>
            <a:br>
              <a:rPr lang="en-US" dirty="0"/>
            </a:br>
            <a:r>
              <a:rPr lang="en-US" b="1" dirty="0"/>
              <a:t>Conclusions</a:t>
            </a:r>
            <a:r>
              <a:rPr lang="en-US" dirty="0"/>
              <a:t>: </a:t>
            </a:r>
            <a:r>
              <a:rPr lang="en-US" dirty="0" err="1"/>
              <a:t>Iguratimod</a:t>
            </a:r>
            <a:r>
              <a:rPr lang="en-US" dirty="0"/>
              <a:t> could mitigate acute antibody-mediated rejection and extend renal graft survival by upregulating PTPN22, subsequently inhibiting B cell activation in a mouse kidney transplant model through the suppression of the PI3K/AKT/mTOR signaling pathway. </a:t>
            </a:r>
            <a:endParaRPr lang="fr-FR" dirty="0"/>
          </a:p>
          <a:p>
            <a:endParaRPr lang="fr-FR" dirty="0"/>
          </a:p>
        </p:txBody>
      </p:sp>
      <p:sp>
        <p:nvSpPr>
          <p:cNvPr id="4" name="Espace réservé du numéro de diapositive 3">
            <a:extLst>
              <a:ext uri="{FF2B5EF4-FFF2-40B4-BE49-F238E27FC236}">
                <a16:creationId xmlns:a16="http://schemas.microsoft.com/office/drawing/2014/main" id="{7AB6A498-99EE-002F-BF6B-2280686F8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95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9624-CFBA-F687-E2D2-9168041B28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3669C-5669-4149-EB1B-84468F52D9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70993-82D5-6D07-E9FC-A0A3AD24C630}"/>
              </a:ext>
            </a:extLst>
          </p:cNvPr>
          <p:cNvSpPr>
            <a:spLocks noGrp="1"/>
          </p:cNvSpPr>
          <p:nvPr>
            <p:ph type="body" idx="1"/>
          </p:nvPr>
        </p:nvSpPr>
        <p:spPr/>
        <p:txBody>
          <a:bodyPr/>
          <a:lstStyle/>
          <a:p>
            <a:r>
              <a:rPr lang="en-US" b="0" i="1" dirty="0">
                <a:latin typeface="+mn-lt"/>
              </a:rPr>
              <a:t>Abbreviations: </a:t>
            </a:r>
            <a:r>
              <a:rPr lang="en-US" sz="1200" b="0" i="1" dirty="0" err="1">
                <a:latin typeface="+mn-lt"/>
                <a:cs typeface="Arial" panose="020B0604020202020204" pitchFamily="34" charset="0"/>
              </a:rPr>
              <a:t>dnDSA</a:t>
            </a:r>
            <a:r>
              <a:rPr lang="en-US" sz="1200" b="0" i="1" dirty="0">
                <a:latin typeface="+mn-lt"/>
                <a:cs typeface="Arial" panose="020B0604020202020204" pitchFamily="34" charset="0"/>
              </a:rPr>
              <a:t>, de novo donor specific antibodies; DSA, Donor specific antibodies; HLA PP, </a:t>
            </a:r>
            <a:r>
              <a:rPr lang="fr-FR" b="0" i="1" dirty="0">
                <a:latin typeface="+mn-lt"/>
              </a:rPr>
              <a:t>Human </a:t>
            </a:r>
            <a:r>
              <a:rPr lang="fr-FR" b="0" i="1" dirty="0" err="1">
                <a:latin typeface="+mn-lt"/>
              </a:rPr>
              <a:t>Leukocyte</a:t>
            </a:r>
            <a:r>
              <a:rPr lang="fr-FR" b="0" i="1" dirty="0">
                <a:latin typeface="+mn-lt"/>
              </a:rPr>
              <a:t> </a:t>
            </a:r>
            <a:r>
              <a:rPr lang="fr-FR" b="0" i="1" dirty="0" err="1">
                <a:latin typeface="+mn-lt"/>
              </a:rPr>
              <a:t>Antigen</a:t>
            </a:r>
            <a:r>
              <a:rPr lang="fr-FR" b="0" i="1" dirty="0">
                <a:latin typeface="+mn-lt"/>
              </a:rPr>
              <a:t> </a:t>
            </a:r>
            <a:r>
              <a:rPr lang="en-US" sz="1200" b="0" i="1" dirty="0">
                <a:latin typeface="+mn-lt"/>
                <a:cs typeface="Arial" panose="020B0604020202020204" pitchFamily="34" charset="0"/>
              </a:rPr>
              <a:t>Pure protein; PBMC, </a:t>
            </a:r>
            <a:r>
              <a:rPr lang="fr-FR" b="0" i="1" dirty="0" err="1">
                <a:latin typeface="+mn-lt"/>
              </a:rPr>
              <a:t>Peripheral</a:t>
            </a:r>
            <a:r>
              <a:rPr lang="fr-FR" b="0" i="1" dirty="0">
                <a:latin typeface="+mn-lt"/>
              </a:rPr>
              <a:t> Blood </a:t>
            </a:r>
            <a:r>
              <a:rPr lang="fr-FR" b="0" i="1" dirty="0" err="1">
                <a:latin typeface="+mn-lt"/>
              </a:rPr>
              <a:t>Mononuclear</a:t>
            </a:r>
            <a:r>
              <a:rPr lang="fr-FR" b="0" i="1" dirty="0">
                <a:latin typeface="+mn-lt"/>
              </a:rPr>
              <a:t> </a:t>
            </a:r>
            <a:r>
              <a:rPr lang="fr-FR" b="0" i="1" dirty="0" err="1">
                <a:latin typeface="+mn-lt"/>
              </a:rPr>
              <a:t>Cells</a:t>
            </a:r>
            <a:r>
              <a:rPr lang="fr-FR" b="0" i="1" dirty="0">
                <a:latin typeface="+mn-lt"/>
              </a:rPr>
              <a:t>; ASR, </a:t>
            </a:r>
            <a:r>
              <a:rPr lang="fr-FR" b="0" i="1" dirty="0" err="1">
                <a:latin typeface="+mn-lt"/>
              </a:rPr>
              <a:t>Antigen-Specific</a:t>
            </a:r>
            <a:r>
              <a:rPr lang="fr-FR" b="0" i="1" dirty="0">
                <a:latin typeface="+mn-lt"/>
              </a:rPr>
              <a:t> </a:t>
            </a:r>
            <a:r>
              <a:rPr lang="fr-FR" b="0" i="1" dirty="0" err="1">
                <a:latin typeface="+mn-lt"/>
              </a:rPr>
              <a:t>Response</a:t>
            </a:r>
            <a:r>
              <a:rPr lang="fr-FR" b="0" i="1" dirty="0">
                <a:latin typeface="+mn-lt"/>
              </a:rPr>
              <a:t>.</a:t>
            </a:r>
            <a:endParaRPr lang="en-US" b="0" i="1" dirty="0">
              <a:latin typeface="+mn-lt"/>
            </a:endParaRPr>
          </a:p>
          <a:p>
            <a:endParaRPr lang="en-US" b="1" dirty="0"/>
          </a:p>
          <a:p>
            <a:r>
              <a:rPr lang="en-US" b="1" dirty="0"/>
              <a:t>Reference Number: 1068 </a:t>
            </a:r>
          </a:p>
          <a:p>
            <a:r>
              <a:rPr lang="en-US" b="1" dirty="0"/>
              <a:t>LOSS OF REGULATION OF ANTIGEN SPECIFIC IFNG-PRODUCING T CELLS PRECEDES THE APPEARANCE OF DE NOVO DSA POST </a:t>
            </a:r>
          </a:p>
          <a:p>
            <a:endParaRPr lang="en-US" dirty="0"/>
          </a:p>
          <a:p>
            <a:r>
              <a:rPr lang="en-US" b="1" dirty="0" err="1"/>
              <a:t>Sumoyee</a:t>
            </a:r>
            <a:r>
              <a:rPr lang="en-US" b="1" dirty="0"/>
              <a:t> Basu</a:t>
            </a:r>
            <a:r>
              <a:rPr lang="en-US" b="1" baseline="30000" dirty="0"/>
              <a:t>1</a:t>
            </a:r>
            <a:r>
              <a:rPr lang="en-US" b="1" dirty="0"/>
              <a:t>, Dominic Stringer</a:t>
            </a:r>
            <a:r>
              <a:rPr lang="en-US" b="1" baseline="30000" dirty="0"/>
              <a:t>1</a:t>
            </a:r>
            <a:r>
              <a:rPr lang="en-US" b="1" dirty="0"/>
              <a:t>, Elli Tham</a:t>
            </a:r>
            <a:r>
              <a:rPr lang="en-US" b="1" baseline="30000" dirty="0"/>
              <a:t>1</a:t>
            </a:r>
            <a:r>
              <a:rPr lang="en-US" b="1" dirty="0"/>
              <a:t>, Chloe Martin</a:t>
            </a:r>
            <a:r>
              <a:rPr lang="en-US" b="1" baseline="30000" dirty="0"/>
              <a:t>2</a:t>
            </a:r>
            <a:r>
              <a:rPr lang="en-US" b="1" dirty="0"/>
              <a:t>, Olivia Shaw</a:t>
            </a:r>
            <a:r>
              <a:rPr lang="en-US" b="1" baseline="30000" dirty="0"/>
              <a:t>2</a:t>
            </a:r>
            <a:r>
              <a:rPr lang="en-US" b="1" dirty="0"/>
              <a:t>, Giovanna Lombardi</a:t>
            </a:r>
            <a:r>
              <a:rPr lang="en-US" b="1" baseline="30000" dirty="0"/>
              <a:t>1</a:t>
            </a:r>
            <a:r>
              <a:rPr lang="en-US" b="1" dirty="0"/>
              <a:t>, Anthony Dorling</a:t>
            </a:r>
            <a:r>
              <a:rPr lang="en-US" b="1" baseline="30000" dirty="0"/>
              <a:t>1</a:t>
            </a:r>
            <a:r>
              <a:rPr lang="en-US" b="1" dirty="0"/>
              <a:t> </a:t>
            </a:r>
          </a:p>
          <a:p>
            <a:endParaRPr lang="en-US" dirty="0"/>
          </a:p>
          <a:p>
            <a:r>
              <a:rPr lang="en-US" i="1" baseline="30000" dirty="0"/>
              <a:t>1</a:t>
            </a:r>
            <a:r>
              <a:rPr lang="en-US" i="1" dirty="0"/>
              <a:t>King's College London Guy's Campus, London, United Kingdom, </a:t>
            </a:r>
            <a:r>
              <a:rPr lang="en-US" i="1" baseline="30000" dirty="0"/>
              <a:t>2</a:t>
            </a:r>
            <a:r>
              <a:rPr lang="en-US" i="1" dirty="0"/>
              <a:t>Clinical Transplantation Laboratory at Guy's Hospital, London, United Kingdom</a:t>
            </a:r>
          </a:p>
          <a:p>
            <a:endParaRPr lang="en-US" dirty="0"/>
          </a:p>
          <a:p>
            <a:r>
              <a:rPr lang="en-US" b="1" dirty="0"/>
              <a:t>Background</a:t>
            </a:r>
            <a:r>
              <a:rPr lang="en-US" dirty="0"/>
              <a:t> While de novo donor specific antibodies (</a:t>
            </a:r>
            <a:r>
              <a:rPr lang="en-US" dirty="0" err="1"/>
              <a:t>dnDSA</a:t>
            </a:r>
            <a:r>
              <a:rPr lang="en-US" dirty="0"/>
              <a:t>) associated with graft loss in the </a:t>
            </a:r>
            <a:r>
              <a:rPr lang="en-US" dirty="0" err="1"/>
              <a:t>OuTSMART</a:t>
            </a:r>
            <a:r>
              <a:rPr lang="en-US" dirty="0"/>
              <a:t> trial, </a:t>
            </a:r>
            <a:r>
              <a:rPr lang="en-US" dirty="0" err="1"/>
              <a:t>optimised</a:t>
            </a:r>
            <a:r>
              <a:rPr lang="en-US" dirty="0"/>
              <a:t> immunosuppression post-DSA did not improve transplant survival. Furthermore it is unknown why only some patients develop </a:t>
            </a:r>
            <a:r>
              <a:rPr lang="en-US" dirty="0" err="1"/>
              <a:t>dnDSA</a:t>
            </a:r>
            <a:r>
              <a:rPr lang="en-US" dirty="0"/>
              <a:t>. The longitudinal analysis of </a:t>
            </a:r>
            <a:r>
              <a:rPr lang="en-US" dirty="0" err="1"/>
              <a:t>OuTSMART</a:t>
            </a:r>
            <a:r>
              <a:rPr lang="en-US" dirty="0"/>
              <a:t> samples provided a unique opportunity to understand whether loss of regulation of </a:t>
            </a:r>
            <a:r>
              <a:rPr lang="en-US" dirty="0" err="1"/>
              <a:t>alloresponses</a:t>
            </a:r>
            <a:r>
              <a:rPr lang="en-US" dirty="0"/>
              <a:t> was a prerequisite for </a:t>
            </a:r>
            <a:r>
              <a:rPr lang="en-US" dirty="0" err="1"/>
              <a:t>dnDSA</a:t>
            </a:r>
            <a:r>
              <a:rPr lang="en-US" dirty="0"/>
              <a:t> formation. </a:t>
            </a:r>
          </a:p>
          <a:p>
            <a:r>
              <a:rPr lang="en-US" b="1" dirty="0"/>
              <a:t>Methods</a:t>
            </a:r>
            <a:r>
              <a:rPr lang="en-US" dirty="0"/>
              <a:t> Peripheral blood mononuclear cells were available from multiple timepoints prior to first DSA development (t0) from 52/82 patients; initially DSA- but developed </a:t>
            </a:r>
            <a:r>
              <a:rPr lang="en-US" dirty="0" err="1"/>
              <a:t>dnDSA</a:t>
            </a:r>
            <a:r>
              <a:rPr lang="en-US" dirty="0"/>
              <a:t> during the trial. HLA Pure Proteins (PP) representing either DSA or control donor antigens were used to stimulate CD8 depleted PBMC to evaluate indirect </a:t>
            </a:r>
            <a:r>
              <a:rPr lang="en-US" dirty="0" err="1"/>
              <a:t>alloresponses</a:t>
            </a:r>
            <a:r>
              <a:rPr lang="en-US" dirty="0"/>
              <a:t>. Using </a:t>
            </a:r>
            <a:r>
              <a:rPr lang="en-US" dirty="0" err="1"/>
              <a:t>FluoroSpot</a:t>
            </a:r>
            <a:r>
              <a:rPr lang="en-US" dirty="0"/>
              <a:t>, antigen specific </a:t>
            </a:r>
            <a:r>
              <a:rPr lang="en-US" dirty="0" err="1"/>
              <a:t>IFNγ</a:t>
            </a:r>
            <a:r>
              <a:rPr lang="en-US" dirty="0"/>
              <a:t> &amp; IL17 CD4+ production (ASR) were compared, including additional conditions depleting CD19+ &amp; CD25hi cells. These cytokines associate with adverse transplant outcomes, germinal </a:t>
            </a:r>
            <a:r>
              <a:rPr lang="en-US" dirty="0" err="1"/>
              <a:t>centre</a:t>
            </a:r>
            <a:r>
              <a:rPr lang="en-US" dirty="0"/>
              <a:t> </a:t>
            </a:r>
            <a:r>
              <a:rPr lang="en-US" dirty="0" err="1"/>
              <a:t>alloresponses</a:t>
            </a:r>
            <a:r>
              <a:rPr lang="en-US" dirty="0"/>
              <a:t> &amp; may pre-empt DSA formation. </a:t>
            </a:r>
          </a:p>
          <a:p>
            <a:r>
              <a:rPr lang="en-US" b="1" dirty="0"/>
              <a:t>Results</a:t>
            </a:r>
            <a:r>
              <a:rPr lang="en-US" dirty="0"/>
              <a:t> ASR were detectable to either control/DSA PP in 66.7% (80/120) of IFNy assays &amp; </a:t>
            </a:r>
            <a:r>
              <a:rPr lang="en-US" b="0" dirty="0">
                <a:solidFill>
                  <a:srgbClr val="FF0000"/>
                </a:solidFill>
                <a:highlight>
                  <a:srgbClr val="00FF00"/>
                </a:highlight>
              </a:rPr>
              <a:t>42.5% (51/120) </a:t>
            </a:r>
            <a:r>
              <a:rPr lang="en-US" dirty="0"/>
              <a:t>for IL17. Notably ASR were measurable in &gt;50% of samples even up to 32 months at all timepoints prior to t0. Fig 1a) indicates overall ASR to control mismatches were more regulated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32/39 (82.1%) </a:t>
            </a:r>
            <a:r>
              <a:rPr lang="en-US" dirty="0"/>
              <a:t>than to DSA protein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28/41 (68.3%) </a:t>
            </a:r>
            <a:r>
              <a:rPr lang="en-US" dirty="0"/>
              <a:t>but was not statistically significant. Fig 1b) demonstrates similar proportions of regulated </a:t>
            </a:r>
            <a:r>
              <a:rPr lang="en-US" dirty="0" err="1"/>
              <a:t>IFNy</a:t>
            </a:r>
            <a:r>
              <a:rPr lang="en-US" dirty="0"/>
              <a:t> responses to both control &amp; DSA PP until 8 months prior to t0. However from -4 months, unregulated </a:t>
            </a:r>
            <a:r>
              <a:rPr lang="en-US" dirty="0" err="1"/>
              <a:t>IFNy</a:t>
            </a:r>
            <a:r>
              <a:rPr lang="en-US" dirty="0"/>
              <a:t> responses to DSA predominated. This differed from the control protein where regulated responses were maintained. No similar patterns were discerned in responses to IL-17. A concomitant 36-colour flow cytometry panel highlights which regulatory cell subsets associate with ASR regulation &amp; their changes prior to </a:t>
            </a:r>
            <a:r>
              <a:rPr lang="en-US" dirty="0" err="1"/>
              <a:t>dnDSA</a:t>
            </a:r>
            <a:r>
              <a:rPr lang="en-US" dirty="0"/>
              <a:t>. </a:t>
            </a:r>
          </a:p>
          <a:p>
            <a:r>
              <a:rPr lang="en-US" b="1" dirty="0"/>
              <a:t>Conclusions</a:t>
            </a:r>
            <a:r>
              <a:rPr lang="en-US" dirty="0"/>
              <a:t> This is the first systematic study of clinical samples prior to </a:t>
            </a:r>
            <a:r>
              <a:rPr lang="en-US" dirty="0" err="1"/>
              <a:t>dnDSA</a:t>
            </a:r>
            <a:r>
              <a:rPr lang="en-US" dirty="0"/>
              <a:t>. ASR were detectable even 32 months prior to DSA formation in &gt;50% samples. There was differential loss of regulation of </a:t>
            </a:r>
            <a:r>
              <a:rPr lang="en-US" dirty="0" err="1"/>
              <a:t>IFNy</a:t>
            </a:r>
            <a:r>
              <a:rPr lang="en-US" dirty="0"/>
              <a:t> production to DSA PP just prior to </a:t>
            </a:r>
            <a:r>
              <a:rPr lang="en-US" dirty="0" err="1"/>
              <a:t>dnDSA</a:t>
            </a:r>
            <a:r>
              <a:rPr lang="en-US" dirty="0"/>
              <a:t> detection. Conversely regulated control ASR responses predominated at all timepoints. This highlights a window of detectable T cell </a:t>
            </a:r>
            <a:r>
              <a:rPr lang="en-US" dirty="0" err="1"/>
              <a:t>sensitisation</a:t>
            </a:r>
            <a:r>
              <a:rPr lang="en-US" dirty="0"/>
              <a:t> prior to </a:t>
            </a:r>
            <a:r>
              <a:rPr lang="en-US" dirty="0" err="1"/>
              <a:t>dnDSA</a:t>
            </a:r>
            <a:r>
              <a:rPr lang="en-US" dirty="0"/>
              <a:t> potentially amenable to specific Treg cell therapy.</a:t>
            </a:r>
            <a:endParaRPr lang="fr-FR" dirty="0"/>
          </a:p>
        </p:txBody>
      </p:sp>
      <p:sp>
        <p:nvSpPr>
          <p:cNvPr id="4" name="Espace réservé du numéro de diapositive 3">
            <a:extLst>
              <a:ext uri="{FF2B5EF4-FFF2-40B4-BE49-F238E27FC236}">
                <a16:creationId xmlns:a16="http://schemas.microsoft.com/office/drawing/2014/main" id="{28BF34F5-C068-88BF-3A40-CF3789D8F5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63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D4D33-FDA1-D064-74CE-BA59401D43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69229C-8360-FDF4-CBB0-38C02F262C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74F577-5A96-6991-A1E7-29EE0C920968}"/>
              </a:ext>
            </a:extLst>
          </p:cNvPr>
          <p:cNvSpPr>
            <a:spLocks noGrp="1"/>
          </p:cNvSpPr>
          <p:nvPr>
            <p:ph type="body" idx="1"/>
          </p:nvPr>
        </p:nvSpPr>
        <p:spPr/>
        <p:txBody>
          <a:bodyPr/>
          <a:lstStyle/>
          <a:p>
            <a:r>
              <a:rPr lang="en-US" b="0" i="1" dirty="0">
                <a:latin typeface="+mn-lt"/>
              </a:rPr>
              <a:t>Abbreviations: </a:t>
            </a:r>
            <a:r>
              <a:rPr lang="en-US" sz="1200" b="0" i="1" dirty="0">
                <a:latin typeface="+mn-lt"/>
                <a:cs typeface="Arial" panose="020B0604020202020204" pitchFamily="34" charset="0"/>
              </a:rPr>
              <a:t>dnDSA, de novo donor specific antibodies; DSA, Donor specific antibodies; HLA PP, </a:t>
            </a:r>
            <a:r>
              <a:rPr lang="fr-FR" b="0" i="1" dirty="0">
                <a:latin typeface="+mn-lt"/>
              </a:rPr>
              <a:t>Human </a:t>
            </a:r>
            <a:r>
              <a:rPr lang="fr-FR" b="0" i="1" dirty="0" err="1">
                <a:latin typeface="+mn-lt"/>
              </a:rPr>
              <a:t>Leukocyte</a:t>
            </a:r>
            <a:r>
              <a:rPr lang="fr-FR" b="0" i="1" dirty="0">
                <a:latin typeface="+mn-lt"/>
              </a:rPr>
              <a:t> </a:t>
            </a:r>
            <a:r>
              <a:rPr lang="fr-FR" b="0" i="1" dirty="0" err="1">
                <a:latin typeface="+mn-lt"/>
              </a:rPr>
              <a:t>Antigen</a:t>
            </a:r>
            <a:r>
              <a:rPr lang="fr-FR" b="0" i="1" dirty="0">
                <a:latin typeface="+mn-lt"/>
              </a:rPr>
              <a:t> </a:t>
            </a:r>
            <a:r>
              <a:rPr lang="en-US" sz="1200" b="0" i="1" dirty="0">
                <a:latin typeface="+mn-lt"/>
                <a:cs typeface="Arial" panose="020B0604020202020204" pitchFamily="34" charset="0"/>
              </a:rPr>
              <a:t>Pure protein; PBMC, </a:t>
            </a:r>
            <a:r>
              <a:rPr lang="fr-FR" b="0" i="1" dirty="0" err="1">
                <a:latin typeface="+mn-lt"/>
              </a:rPr>
              <a:t>Peripheral</a:t>
            </a:r>
            <a:r>
              <a:rPr lang="fr-FR" b="0" i="1" dirty="0">
                <a:latin typeface="+mn-lt"/>
              </a:rPr>
              <a:t> Blood </a:t>
            </a:r>
            <a:r>
              <a:rPr lang="fr-FR" b="0" i="1" dirty="0" err="1">
                <a:latin typeface="+mn-lt"/>
              </a:rPr>
              <a:t>Mononuclear</a:t>
            </a:r>
            <a:r>
              <a:rPr lang="fr-FR" b="0" i="1" dirty="0">
                <a:latin typeface="+mn-lt"/>
              </a:rPr>
              <a:t> </a:t>
            </a:r>
            <a:r>
              <a:rPr lang="fr-FR" b="0" i="1" dirty="0" err="1">
                <a:latin typeface="+mn-lt"/>
              </a:rPr>
              <a:t>Cells</a:t>
            </a:r>
            <a:r>
              <a:rPr lang="fr-FR" b="0" i="1" dirty="0">
                <a:latin typeface="+mn-lt"/>
              </a:rPr>
              <a:t>; ASR, </a:t>
            </a:r>
            <a:r>
              <a:rPr lang="fr-FR" b="0" i="1" dirty="0" err="1">
                <a:latin typeface="+mn-lt"/>
              </a:rPr>
              <a:t>Antigen-Specific</a:t>
            </a:r>
            <a:r>
              <a:rPr lang="fr-FR" b="0" i="1" dirty="0">
                <a:latin typeface="+mn-lt"/>
              </a:rPr>
              <a:t> </a:t>
            </a:r>
            <a:r>
              <a:rPr lang="fr-FR" b="0" i="1" dirty="0" err="1">
                <a:latin typeface="+mn-lt"/>
              </a:rPr>
              <a:t>Response</a:t>
            </a:r>
            <a:r>
              <a:rPr lang="fr-FR" b="0" i="1" dirty="0">
                <a:latin typeface="+mn-lt"/>
              </a:rPr>
              <a:t>.</a:t>
            </a:r>
            <a:endParaRPr lang="en-US" b="0" i="1" dirty="0">
              <a:latin typeface="+mn-lt"/>
            </a:endParaRPr>
          </a:p>
          <a:p>
            <a:endParaRPr lang="en-US" b="1" dirty="0"/>
          </a:p>
          <a:p>
            <a:r>
              <a:rPr lang="en-US" b="1" dirty="0"/>
              <a:t>Reference Number: 1068 </a:t>
            </a:r>
          </a:p>
          <a:p>
            <a:r>
              <a:rPr lang="en-US" b="1" dirty="0"/>
              <a:t>LOSS OF REGULATION OF ANTIGEN SPECIFIC IFNG-PRODUCING T CELLS PRECEDES THE APPEARANCE OF DE NOVO DSA POST </a:t>
            </a:r>
          </a:p>
          <a:p>
            <a:endParaRPr lang="en-US" dirty="0"/>
          </a:p>
          <a:p>
            <a:r>
              <a:rPr lang="en-US" b="1" dirty="0"/>
              <a:t>Sumoyee Basu</a:t>
            </a:r>
            <a:r>
              <a:rPr lang="en-US" b="1" baseline="30000" dirty="0"/>
              <a:t>1</a:t>
            </a:r>
            <a:r>
              <a:rPr lang="en-US" b="1" dirty="0"/>
              <a:t>, Dominic Stringer</a:t>
            </a:r>
            <a:r>
              <a:rPr lang="en-US" b="1" baseline="30000" dirty="0"/>
              <a:t>1</a:t>
            </a:r>
            <a:r>
              <a:rPr lang="en-US" b="1" dirty="0"/>
              <a:t>, Elli Tham</a:t>
            </a:r>
            <a:r>
              <a:rPr lang="en-US" b="1" baseline="30000" dirty="0"/>
              <a:t>1</a:t>
            </a:r>
            <a:r>
              <a:rPr lang="en-US" b="1" dirty="0"/>
              <a:t>, Chloe Martin</a:t>
            </a:r>
            <a:r>
              <a:rPr lang="en-US" b="1" baseline="30000" dirty="0"/>
              <a:t>2</a:t>
            </a:r>
            <a:r>
              <a:rPr lang="en-US" b="1" dirty="0"/>
              <a:t>, Olivia Shaw</a:t>
            </a:r>
            <a:r>
              <a:rPr lang="en-US" b="1" baseline="30000" dirty="0"/>
              <a:t>2</a:t>
            </a:r>
            <a:r>
              <a:rPr lang="en-US" b="1" dirty="0"/>
              <a:t>, Giovanna Lombardi</a:t>
            </a:r>
            <a:r>
              <a:rPr lang="en-US" b="1" baseline="30000" dirty="0"/>
              <a:t>1</a:t>
            </a:r>
            <a:r>
              <a:rPr lang="en-US" b="1" dirty="0"/>
              <a:t>, Anthony Dorling</a:t>
            </a:r>
            <a:r>
              <a:rPr lang="en-US" b="1" baseline="30000" dirty="0"/>
              <a:t>1</a:t>
            </a:r>
            <a:r>
              <a:rPr lang="en-US" b="1" dirty="0"/>
              <a:t> </a:t>
            </a:r>
          </a:p>
          <a:p>
            <a:endParaRPr lang="en-US" dirty="0"/>
          </a:p>
          <a:p>
            <a:r>
              <a:rPr lang="en-US" i="1" baseline="30000" dirty="0"/>
              <a:t>1</a:t>
            </a:r>
            <a:r>
              <a:rPr lang="en-US" i="1" dirty="0"/>
              <a:t>King's College London Guy's Campus, London, United Kingdom, </a:t>
            </a:r>
            <a:r>
              <a:rPr lang="en-US" i="1" baseline="30000" dirty="0"/>
              <a:t>2</a:t>
            </a:r>
            <a:r>
              <a:rPr lang="en-US" i="1" dirty="0"/>
              <a:t>Clinical Transplantation Laboratory at Guy's Hospital, London, United Kingdom</a:t>
            </a:r>
          </a:p>
          <a:p>
            <a:endParaRPr lang="en-US" dirty="0"/>
          </a:p>
          <a:p>
            <a:r>
              <a:rPr lang="en-US" b="1" dirty="0"/>
              <a:t>Background</a:t>
            </a:r>
            <a:r>
              <a:rPr lang="en-US" dirty="0"/>
              <a:t> While de novo donor specific antibodies (dnDSA) associated with graft loss in the OuTSMART trial, </a:t>
            </a:r>
            <a:r>
              <a:rPr lang="en-US" dirty="0" err="1"/>
              <a:t>optimised</a:t>
            </a:r>
            <a:r>
              <a:rPr lang="en-US" dirty="0"/>
              <a:t> immunosuppression post-DSA did not improve transplant survival. Furthermore it is unknown why only some patients develop dnDSA. The longitudinal analysis of OuTSMART samples provided a unique opportunity to understand whether loss of regulation of alloresponses was a prerequisite for dnDSA formation. </a:t>
            </a:r>
          </a:p>
          <a:p>
            <a:r>
              <a:rPr lang="en-US" b="1" dirty="0"/>
              <a:t>Methods</a:t>
            </a:r>
            <a:r>
              <a:rPr lang="en-US" dirty="0"/>
              <a:t> Peripheral blood mononuclear cells were available from multiple timepoints prior to first DSA development (t0) from 52/82 patients; initially DSA- but developed dnDSA during the trial. HLA Pure Proteins (PP) representing either DSA or control donor antigens were used to stimulate CD8 depleted PBMC to evaluate indirect alloresponses. Using FluoroSpot, antigen specific IFNγ &amp; IL17 CD4+ production (ASR) were compared, including additional conditions depleting CD19+ &amp; CD25hi cells. These cytokines associate with adverse transplant outcomes, germinal </a:t>
            </a:r>
            <a:r>
              <a:rPr lang="en-US" dirty="0" err="1"/>
              <a:t>centre</a:t>
            </a:r>
            <a:r>
              <a:rPr lang="en-US" dirty="0"/>
              <a:t> alloresponses &amp; may pre-empt DSA formation. </a:t>
            </a:r>
          </a:p>
          <a:p>
            <a:r>
              <a:rPr lang="en-US" b="1" dirty="0"/>
              <a:t>Results</a:t>
            </a:r>
            <a:r>
              <a:rPr lang="en-US" dirty="0"/>
              <a:t> ASR were detectable to either control/DSA PP in 66.7% (80/120) of IFNy assays &amp; </a:t>
            </a:r>
            <a:r>
              <a:rPr lang="en-US" b="0" dirty="0">
                <a:solidFill>
                  <a:srgbClr val="FF0000"/>
                </a:solidFill>
                <a:highlight>
                  <a:srgbClr val="00FF00"/>
                </a:highlight>
              </a:rPr>
              <a:t>42.5% (51/120) </a:t>
            </a:r>
            <a:r>
              <a:rPr lang="en-US" dirty="0"/>
              <a:t>for IL17. Notably ASR were measurable in &gt;50% of samples even up to 32 months at all timepoints prior to t0. Fig 1a) indicates overall ASR to control mismatches were more regulated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32/39 (82.1%) </a:t>
            </a:r>
            <a:r>
              <a:rPr lang="en-US" dirty="0"/>
              <a:t>than to DSA protein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28/41 (68.3%) </a:t>
            </a:r>
            <a:r>
              <a:rPr lang="en-US" dirty="0"/>
              <a:t>but was not statistically significant. Fig 1b) demonstrates similar proportions of regulated IFNy responses to both control &amp; DSA PP until 8 months prior to t0. However from -4 months, unregulated IFNy responses to DSA predominated. This differed from the control protein where regulated responses were maintained. No similar patterns were discerned in responses to IL-17. A concomitant 36-colour flow cytometry panel highlights which regulatory cell subsets associate with ASR regulation &amp; their changes prior to dnDSA. </a:t>
            </a:r>
          </a:p>
          <a:p>
            <a:r>
              <a:rPr lang="en-US" b="1" dirty="0"/>
              <a:t>Conclusions</a:t>
            </a:r>
            <a:r>
              <a:rPr lang="en-US" dirty="0"/>
              <a:t> This is the first systematic study of clinical samples prior to dnDSA. ASR were detectable even 32 months prior to DSA formation in &gt;50% samples. There was differential loss of regulation of IFNy production to DSA PP just prior to dnDSA detection. Conversely regulated control ASR responses predominated at all timepoints. This highlights a window of detectable T cell </a:t>
            </a:r>
            <a:r>
              <a:rPr lang="en-US" dirty="0" err="1"/>
              <a:t>sensitisation</a:t>
            </a:r>
            <a:r>
              <a:rPr lang="en-US" dirty="0"/>
              <a:t> prior to dnDSA potentially amenable to specific Treg cell therapy.</a:t>
            </a:r>
            <a:endParaRPr lang="fr-FR" dirty="0"/>
          </a:p>
          <a:p>
            <a:endParaRPr lang="fr-FR" dirty="0"/>
          </a:p>
        </p:txBody>
      </p:sp>
      <p:sp>
        <p:nvSpPr>
          <p:cNvPr id="4" name="Espace réservé du numéro de diapositive 3">
            <a:extLst>
              <a:ext uri="{FF2B5EF4-FFF2-40B4-BE49-F238E27FC236}">
                <a16:creationId xmlns:a16="http://schemas.microsoft.com/office/drawing/2014/main" id="{ECC93DA0-0EC1-E0A1-F7BA-0419E64DE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206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9EEC-DE0B-700C-285C-37D9FFD357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1DA2D5-E2A6-510F-C7B4-D507A919C2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5BA3BE-EC58-1EB1-EEA4-5EB3E29FE93D}"/>
              </a:ext>
            </a:extLst>
          </p:cNvPr>
          <p:cNvSpPr>
            <a:spLocks noGrp="1"/>
          </p:cNvSpPr>
          <p:nvPr>
            <p:ph type="body" idx="1"/>
          </p:nvPr>
        </p:nvSpPr>
        <p:spPr/>
        <p:txBody>
          <a:bodyPr/>
          <a:lstStyle/>
          <a:p>
            <a:r>
              <a:rPr lang="en-US" b="0" i="1" dirty="0">
                <a:latin typeface="+mn-lt"/>
              </a:rPr>
              <a:t>Abbreviations: </a:t>
            </a:r>
            <a:r>
              <a:rPr lang="fr-FR" b="0" i="1" dirty="0"/>
              <a:t>TCR, T </a:t>
            </a:r>
            <a:r>
              <a:rPr lang="fr-FR" b="0" i="1" dirty="0" err="1"/>
              <a:t>Cell</a:t>
            </a:r>
            <a:r>
              <a:rPr lang="fr-FR" b="0" i="1" dirty="0"/>
              <a:t> </a:t>
            </a:r>
            <a:r>
              <a:rPr lang="fr-FR" b="0" i="1" dirty="0" err="1"/>
              <a:t>Receptor</a:t>
            </a:r>
            <a:r>
              <a:rPr lang="fr-FR" b="0" i="1" dirty="0"/>
              <a:t>; </a:t>
            </a:r>
            <a:r>
              <a:rPr lang="en-US" sz="1200" b="0" i="1" dirty="0">
                <a:latin typeface="+mn-lt"/>
                <a:cs typeface="Arial" panose="020B0604020202020204" pitchFamily="34" charset="0"/>
              </a:rPr>
              <a:t>Treg, Regulatory T cell;  PD-1, </a:t>
            </a:r>
            <a:r>
              <a:rPr lang="en-US" b="0" i="1" dirty="0"/>
              <a:t>Programmed cell Death protein 1; PD-L1, </a:t>
            </a:r>
            <a:r>
              <a:rPr lang="fr-FR" b="0" i="1" dirty="0" err="1"/>
              <a:t>Programmed</a:t>
            </a:r>
            <a:r>
              <a:rPr lang="fr-FR" b="0" i="1" dirty="0"/>
              <a:t> </a:t>
            </a:r>
            <a:r>
              <a:rPr lang="fr-FR" b="0" i="1" dirty="0" err="1"/>
              <a:t>Death</a:t>
            </a:r>
            <a:r>
              <a:rPr lang="fr-FR" b="0" i="1" dirty="0"/>
              <a:t>-Ligand 1; CCR4, C-C </a:t>
            </a:r>
            <a:r>
              <a:rPr lang="fr-FR" b="0" i="1" dirty="0" err="1"/>
              <a:t>chemokine</a:t>
            </a:r>
            <a:r>
              <a:rPr lang="fr-FR" b="0" i="1" dirty="0"/>
              <a:t> </a:t>
            </a:r>
            <a:r>
              <a:rPr lang="fr-FR" b="0" i="1" dirty="0" err="1"/>
              <a:t>receptor</a:t>
            </a:r>
            <a:r>
              <a:rPr lang="fr-FR" b="0" i="1" dirty="0"/>
              <a:t> type 4; </a:t>
            </a:r>
            <a:r>
              <a:rPr lang="fr-FR" b="0" i="1" dirty="0" err="1"/>
              <a:t>Interferon</a:t>
            </a:r>
            <a:r>
              <a:rPr lang="fr-FR" b="0" i="1" dirty="0"/>
              <a:t> </a:t>
            </a:r>
            <a:r>
              <a:rPr lang="fr-FR" b="0" i="1" dirty="0" err="1"/>
              <a:t>Regulatory</a:t>
            </a:r>
            <a:r>
              <a:rPr lang="fr-FR" b="0" i="1" dirty="0"/>
              <a:t> Factor 4; TIM-3, T-</a:t>
            </a:r>
            <a:r>
              <a:rPr lang="fr-FR" b="0" i="1" dirty="0" err="1"/>
              <a:t>cell</a:t>
            </a:r>
            <a:r>
              <a:rPr lang="fr-FR" b="0" i="1" dirty="0"/>
              <a:t> </a:t>
            </a:r>
            <a:r>
              <a:rPr lang="fr-FR" b="0" i="1" dirty="0" err="1"/>
              <a:t>immunoglobulin</a:t>
            </a:r>
            <a:r>
              <a:rPr lang="fr-FR" b="0" i="1" dirty="0"/>
              <a:t> and </a:t>
            </a:r>
            <a:r>
              <a:rPr lang="fr-FR" b="0" i="1" dirty="0" err="1"/>
              <a:t>mucin-domain</a:t>
            </a:r>
            <a:r>
              <a:rPr lang="fr-FR" b="0" i="1" dirty="0"/>
              <a:t> containing-3; LAG3, Lymphocyte Activation Gene-3; MHC, Major </a:t>
            </a:r>
            <a:r>
              <a:rPr lang="fr-FR" b="0" i="1" dirty="0" err="1"/>
              <a:t>Histocompatibility</a:t>
            </a:r>
            <a:r>
              <a:rPr lang="fr-FR" b="0" i="1" dirty="0"/>
              <a:t> </a:t>
            </a:r>
            <a:r>
              <a:rPr lang="fr-FR" b="0" i="1" dirty="0" err="1"/>
              <a:t>Complex</a:t>
            </a:r>
            <a:r>
              <a:rPr lang="fr-FR" b="0" i="1" dirty="0"/>
              <a:t>.</a:t>
            </a:r>
          </a:p>
          <a:p>
            <a:endParaRPr lang="fr-FR" b="1" dirty="0"/>
          </a:p>
          <a:p>
            <a:r>
              <a:rPr lang="fr-FR" b="1" dirty="0"/>
              <a:t>Reference </a:t>
            </a:r>
            <a:r>
              <a:rPr lang="fr-FR" b="1" dirty="0" err="1"/>
              <a:t>Number</a:t>
            </a:r>
            <a:r>
              <a:rPr lang="fr-FR" b="1" dirty="0"/>
              <a:t>: 1284 </a:t>
            </a:r>
          </a:p>
          <a:p>
            <a:r>
              <a:rPr lang="fr-FR" b="1" dirty="0"/>
              <a:t>PRE-SENSITIZATION DISRUPTS TOLERANCE BY DRIVING TREG DYSFUNCTION IN MURINE KIDNEY TRANSPLANT MODELS</a:t>
            </a:r>
          </a:p>
          <a:p>
            <a:endParaRPr lang="fr-FR" dirty="0"/>
          </a:p>
          <a:p>
            <a:r>
              <a:rPr lang="fr-FR" b="1" dirty="0" err="1"/>
              <a:t>Yanxu</a:t>
            </a:r>
            <a:r>
              <a:rPr lang="fr-FR" b="1" dirty="0"/>
              <a:t> Chen</a:t>
            </a:r>
            <a:r>
              <a:rPr lang="en-US" b="1" baseline="30000" dirty="0"/>
              <a:t>1</a:t>
            </a:r>
            <a:r>
              <a:rPr lang="fr-FR" b="1" dirty="0"/>
              <a:t>, Qiang Zhang</a:t>
            </a:r>
            <a:r>
              <a:rPr lang="en-US" b="1" baseline="30000" dirty="0"/>
              <a:t>1</a:t>
            </a:r>
            <a:r>
              <a:rPr lang="fr-FR" b="1" dirty="0"/>
              <a:t>, </a:t>
            </a:r>
            <a:r>
              <a:rPr lang="fr-FR" b="1" dirty="0" err="1"/>
              <a:t>Longshan</a:t>
            </a:r>
            <a:r>
              <a:rPr lang="fr-FR" b="1" dirty="0"/>
              <a:t> Liu</a:t>
            </a:r>
            <a:r>
              <a:rPr lang="en-US" b="1" baseline="30000" dirty="0"/>
              <a:t>1</a:t>
            </a:r>
            <a:r>
              <a:rPr lang="fr-FR" b="1" dirty="0"/>
              <a:t>, </a:t>
            </a:r>
            <a:r>
              <a:rPr lang="fr-FR" b="1" dirty="0" err="1"/>
              <a:t>Changxi</a:t>
            </a:r>
            <a:r>
              <a:rPr lang="fr-FR" b="1" dirty="0"/>
              <a:t> Wang</a:t>
            </a:r>
            <a:r>
              <a:rPr lang="en-US" b="1" baseline="30000" dirty="0"/>
              <a:t>1</a:t>
            </a:r>
            <a:r>
              <a:rPr lang="fr-FR" b="1" dirty="0"/>
              <a:t> </a:t>
            </a:r>
          </a:p>
          <a:p>
            <a:endParaRPr lang="fr-FR" dirty="0"/>
          </a:p>
          <a:p>
            <a:r>
              <a:rPr lang="en-US" b="1" i="1" baseline="30000" dirty="0"/>
              <a:t>1</a:t>
            </a:r>
            <a:r>
              <a:rPr lang="fr-FR" i="1" dirty="0"/>
              <a:t>the first </a:t>
            </a:r>
            <a:r>
              <a:rPr lang="fr-FR" i="1" dirty="0" err="1"/>
              <a:t>affiliated</a:t>
            </a:r>
            <a:r>
              <a:rPr lang="fr-FR" i="1" dirty="0"/>
              <a:t> </a:t>
            </a:r>
            <a:r>
              <a:rPr lang="fr-FR" i="1" dirty="0" err="1"/>
              <a:t>hospital</a:t>
            </a:r>
            <a:r>
              <a:rPr lang="fr-FR" i="1" dirty="0"/>
              <a:t> of </a:t>
            </a:r>
            <a:r>
              <a:rPr lang="fr-FR" i="1" dirty="0" err="1"/>
              <a:t>sun</a:t>
            </a:r>
            <a:r>
              <a:rPr lang="fr-FR" i="1" dirty="0"/>
              <a:t> </a:t>
            </a:r>
            <a:r>
              <a:rPr lang="fr-FR" i="1" dirty="0" err="1"/>
              <a:t>yat</a:t>
            </a:r>
            <a:r>
              <a:rPr lang="fr-FR" i="1" dirty="0"/>
              <a:t>-sen </a:t>
            </a:r>
            <a:r>
              <a:rPr lang="fr-FR" i="1" dirty="0" err="1"/>
              <a:t>university</a:t>
            </a:r>
            <a:r>
              <a:rPr lang="fr-FR" i="1" dirty="0"/>
              <a:t>, Guangzhou </a:t>
            </a:r>
          </a:p>
          <a:p>
            <a:endParaRPr lang="fr-FR" dirty="0"/>
          </a:p>
          <a:p>
            <a:r>
              <a:rPr lang="fr-FR" b="1" dirty="0"/>
              <a:t>Background</a:t>
            </a:r>
            <a:r>
              <a:rPr lang="fr-FR" dirty="0"/>
              <a:t>: </a:t>
            </a:r>
            <a:r>
              <a:rPr lang="fr-FR" dirty="0" err="1"/>
              <a:t>Inducing</a:t>
            </a:r>
            <a:r>
              <a:rPr lang="fr-FR" dirty="0"/>
              <a:t> </a:t>
            </a:r>
            <a:r>
              <a:rPr lang="fr-FR" dirty="0" err="1"/>
              <a:t>tolerance</a:t>
            </a:r>
            <a:r>
              <a:rPr lang="fr-FR" dirty="0"/>
              <a:t> </a:t>
            </a:r>
            <a:r>
              <a:rPr lang="fr-FR" dirty="0" err="1"/>
              <a:t>is</a:t>
            </a:r>
            <a:r>
              <a:rPr lang="fr-FR" dirty="0"/>
              <a:t> the goal of </a:t>
            </a:r>
            <a:r>
              <a:rPr lang="fr-FR" dirty="0" err="1"/>
              <a:t>solid</a:t>
            </a:r>
            <a:r>
              <a:rPr lang="fr-FR" dirty="0"/>
              <a:t> </a:t>
            </a:r>
            <a:r>
              <a:rPr lang="fr-FR" dirty="0" err="1"/>
              <a:t>organ</a:t>
            </a:r>
            <a:r>
              <a:rPr lang="fr-FR" dirty="0"/>
              <a:t> transplantation, </a:t>
            </a:r>
            <a:r>
              <a:rPr lang="fr-FR" dirty="0" err="1"/>
              <a:t>yet</a:t>
            </a:r>
            <a:r>
              <a:rPr lang="fr-FR" dirty="0"/>
              <a:t> immune activation, </a:t>
            </a:r>
            <a:r>
              <a:rPr lang="fr-FR" dirty="0" err="1"/>
              <a:t>particularly</a:t>
            </a:r>
            <a:r>
              <a:rPr lang="fr-FR" dirty="0"/>
              <a:t> </a:t>
            </a:r>
            <a:r>
              <a:rPr lang="fr-FR" dirty="0" err="1"/>
              <a:t>pre-sensitization</a:t>
            </a:r>
            <a:r>
              <a:rPr lang="fr-FR" dirty="0"/>
              <a:t> </a:t>
            </a:r>
            <a:r>
              <a:rPr lang="fr-FR" dirty="0" err="1"/>
              <a:t>enhancing</a:t>
            </a:r>
            <a:r>
              <a:rPr lang="fr-FR" dirty="0"/>
              <a:t> memory T </a:t>
            </a:r>
            <a:r>
              <a:rPr lang="fr-FR" dirty="0" err="1"/>
              <a:t>cell</a:t>
            </a:r>
            <a:r>
              <a:rPr lang="fr-FR" dirty="0"/>
              <a:t> </a:t>
            </a:r>
            <a:r>
              <a:rPr lang="fr-FR" dirty="0" err="1"/>
              <a:t>responses</a:t>
            </a:r>
            <a:r>
              <a:rPr lang="fr-FR" dirty="0"/>
              <a:t>, </a:t>
            </a:r>
            <a:r>
              <a:rPr lang="fr-FR" dirty="0" err="1"/>
              <a:t>often</a:t>
            </a:r>
            <a:r>
              <a:rPr lang="fr-FR" dirty="0"/>
              <a:t> </a:t>
            </a:r>
            <a:r>
              <a:rPr lang="fr-FR" dirty="0" err="1"/>
              <a:t>disrupts</a:t>
            </a:r>
            <a:r>
              <a:rPr lang="fr-FR" dirty="0"/>
              <a:t> </a:t>
            </a:r>
            <a:r>
              <a:rPr lang="fr-FR" dirty="0" err="1"/>
              <a:t>it</a:t>
            </a:r>
            <a:r>
              <a:rPr lang="fr-FR" dirty="0"/>
              <a:t>. </a:t>
            </a:r>
            <a:r>
              <a:rPr lang="fr-FR" dirty="0" err="1"/>
              <a:t>Understanding</a:t>
            </a:r>
            <a:r>
              <a:rPr lang="fr-FR" dirty="0"/>
              <a:t> how </a:t>
            </a:r>
            <a:r>
              <a:rPr lang="fr-FR" dirty="0" err="1"/>
              <a:t>pre-sensitization</a:t>
            </a:r>
            <a:r>
              <a:rPr lang="fr-FR" dirty="0"/>
              <a:t> impairs </a:t>
            </a:r>
            <a:r>
              <a:rPr lang="fr-FR" dirty="0" err="1"/>
              <a:t>Treg</a:t>
            </a:r>
            <a:r>
              <a:rPr lang="fr-FR" dirty="0"/>
              <a:t> </a:t>
            </a:r>
            <a:r>
              <a:rPr lang="fr-FR" dirty="0" err="1"/>
              <a:t>function</a:t>
            </a:r>
            <a:r>
              <a:rPr lang="fr-FR" dirty="0"/>
              <a:t> in murine </a:t>
            </a:r>
            <a:r>
              <a:rPr lang="fr-FR" dirty="0" err="1"/>
              <a:t>kidney</a:t>
            </a:r>
            <a:r>
              <a:rPr lang="fr-FR" dirty="0"/>
              <a:t> transplant </a:t>
            </a:r>
            <a:r>
              <a:rPr lang="fr-FR" dirty="0" err="1"/>
              <a:t>models</a:t>
            </a:r>
            <a:r>
              <a:rPr lang="fr-FR" dirty="0"/>
              <a:t> </a:t>
            </a:r>
            <a:r>
              <a:rPr lang="fr-FR" dirty="0" err="1"/>
              <a:t>is</a:t>
            </a:r>
            <a:r>
              <a:rPr lang="fr-FR" dirty="0"/>
              <a:t> crucial for </a:t>
            </a:r>
            <a:r>
              <a:rPr lang="fr-FR" dirty="0" err="1"/>
              <a:t>developing</a:t>
            </a:r>
            <a:r>
              <a:rPr lang="fr-FR" dirty="0"/>
              <a:t> </a:t>
            </a:r>
            <a:r>
              <a:rPr lang="fr-FR" dirty="0" err="1"/>
              <a:t>tolerance-inducing</a:t>
            </a:r>
            <a:r>
              <a:rPr lang="fr-FR" dirty="0"/>
              <a:t> </a:t>
            </a:r>
            <a:r>
              <a:rPr lang="fr-FR" dirty="0" err="1"/>
              <a:t>strategies</a:t>
            </a:r>
            <a:r>
              <a:rPr lang="fr-FR" dirty="0"/>
              <a:t>. </a:t>
            </a:r>
          </a:p>
          <a:p>
            <a:r>
              <a:rPr lang="fr-FR" b="1" dirty="0"/>
              <a:t>Methods</a:t>
            </a:r>
            <a:r>
              <a:rPr lang="fr-FR" dirty="0"/>
              <a:t>: </a:t>
            </a:r>
            <a:r>
              <a:rPr lang="fr-FR" dirty="0" err="1"/>
              <a:t>Kidney</a:t>
            </a:r>
            <a:r>
              <a:rPr lang="fr-FR" dirty="0"/>
              <a:t> transplant </a:t>
            </a:r>
            <a:r>
              <a:rPr lang="fr-FR" dirty="0" err="1"/>
              <a:t>tolerance</a:t>
            </a:r>
            <a:r>
              <a:rPr lang="fr-FR" dirty="0"/>
              <a:t> </a:t>
            </a:r>
            <a:r>
              <a:rPr lang="fr-FR" dirty="0" err="1"/>
              <a:t>models</a:t>
            </a:r>
            <a:r>
              <a:rPr lang="fr-FR" dirty="0"/>
              <a:t> </a:t>
            </a:r>
            <a:r>
              <a:rPr lang="fr-FR" dirty="0" err="1"/>
              <a:t>were</a:t>
            </a:r>
            <a:r>
              <a:rPr lang="fr-FR" dirty="0"/>
              <a:t> </a:t>
            </a:r>
            <a:r>
              <a:rPr lang="fr-FR" dirty="0" err="1"/>
              <a:t>established</a:t>
            </a:r>
            <a:r>
              <a:rPr lang="fr-FR" dirty="0"/>
              <a:t> </a:t>
            </a:r>
            <a:r>
              <a:rPr lang="fr-FR" dirty="0" err="1"/>
              <a:t>using</a:t>
            </a:r>
            <a:r>
              <a:rPr lang="fr-FR" dirty="0"/>
              <a:t> C3H (H2k) </a:t>
            </a:r>
            <a:r>
              <a:rPr lang="fr-FR" dirty="0" err="1"/>
              <a:t>donors</a:t>
            </a:r>
            <a:r>
              <a:rPr lang="fr-FR" dirty="0"/>
              <a:t> and BALB/c(H2d) </a:t>
            </a:r>
            <a:r>
              <a:rPr lang="fr-FR" dirty="0" err="1"/>
              <a:t>recipients</a:t>
            </a:r>
            <a:r>
              <a:rPr lang="fr-FR" dirty="0"/>
              <a:t>. Pre-</a:t>
            </a:r>
            <a:r>
              <a:rPr lang="fr-FR" dirty="0" err="1"/>
              <a:t>sensitization</a:t>
            </a:r>
            <a:r>
              <a:rPr lang="fr-FR" dirty="0"/>
              <a:t> </a:t>
            </a:r>
            <a:r>
              <a:rPr lang="fr-FR" dirty="0" err="1"/>
              <a:t>was</a:t>
            </a:r>
            <a:r>
              <a:rPr lang="fr-FR" dirty="0"/>
              <a:t> </a:t>
            </a:r>
            <a:r>
              <a:rPr lang="fr-FR" dirty="0" err="1"/>
              <a:t>induced</a:t>
            </a:r>
            <a:r>
              <a:rPr lang="fr-FR" dirty="0"/>
              <a:t> by </a:t>
            </a:r>
            <a:r>
              <a:rPr lang="fr-FR" dirty="0" err="1"/>
              <a:t>syngeneic</a:t>
            </a:r>
            <a:r>
              <a:rPr lang="fr-FR" dirty="0"/>
              <a:t> skin </a:t>
            </a:r>
            <a:r>
              <a:rPr lang="fr-FR" dirty="0" err="1"/>
              <a:t>grafts</a:t>
            </a:r>
            <a:r>
              <a:rPr lang="fr-FR" dirty="0"/>
              <a:t> five </a:t>
            </a:r>
            <a:r>
              <a:rPr lang="fr-FR" dirty="0" err="1"/>
              <a:t>days</a:t>
            </a:r>
            <a:r>
              <a:rPr lang="fr-FR" dirty="0"/>
              <a:t> </a:t>
            </a:r>
            <a:r>
              <a:rPr lang="fr-FR" dirty="0" err="1"/>
              <a:t>before</a:t>
            </a:r>
            <a:r>
              <a:rPr lang="fr-FR" dirty="0"/>
              <a:t> </a:t>
            </a:r>
            <a:r>
              <a:rPr lang="fr-FR" dirty="0" err="1"/>
              <a:t>kidney</a:t>
            </a:r>
            <a:r>
              <a:rPr lang="fr-FR" dirty="0"/>
              <a:t> transplantation. </a:t>
            </a:r>
            <a:r>
              <a:rPr lang="fr-FR" dirty="0" err="1"/>
              <a:t>Renal</a:t>
            </a:r>
            <a:r>
              <a:rPr lang="fr-FR" dirty="0"/>
              <a:t> </a:t>
            </a:r>
            <a:r>
              <a:rPr lang="fr-FR" dirty="0" err="1"/>
              <a:t>allografts</a:t>
            </a:r>
            <a:r>
              <a:rPr lang="fr-FR" dirty="0"/>
              <a:t> </a:t>
            </a:r>
            <a:r>
              <a:rPr lang="fr-FR" dirty="0" err="1"/>
              <a:t>were</a:t>
            </a:r>
            <a:r>
              <a:rPr lang="fr-FR" dirty="0"/>
              <a:t> </a:t>
            </a:r>
            <a:r>
              <a:rPr lang="fr-FR" dirty="0" err="1"/>
              <a:t>harvested</a:t>
            </a:r>
            <a:r>
              <a:rPr lang="fr-FR" dirty="0"/>
              <a:t> 5 </a:t>
            </a:r>
            <a:r>
              <a:rPr lang="fr-FR" dirty="0" err="1"/>
              <a:t>days</a:t>
            </a:r>
            <a:r>
              <a:rPr lang="fr-FR" dirty="0"/>
              <a:t> post-</a:t>
            </a:r>
            <a:r>
              <a:rPr lang="fr-FR" dirty="0" err="1"/>
              <a:t>surgery</a:t>
            </a:r>
            <a:r>
              <a:rPr lang="fr-FR" dirty="0"/>
              <a:t>, and CD45+ immune </a:t>
            </a:r>
            <a:r>
              <a:rPr lang="fr-FR" dirty="0" err="1"/>
              <a:t>cells</a:t>
            </a:r>
            <a:r>
              <a:rPr lang="fr-FR" dirty="0"/>
              <a:t> </a:t>
            </a:r>
            <a:r>
              <a:rPr lang="fr-FR" dirty="0" err="1"/>
              <a:t>were</a:t>
            </a:r>
            <a:r>
              <a:rPr lang="fr-FR" dirty="0"/>
              <a:t> </a:t>
            </a:r>
            <a:r>
              <a:rPr lang="fr-FR" dirty="0" err="1"/>
              <a:t>isolated</a:t>
            </a:r>
            <a:r>
              <a:rPr lang="fr-FR" dirty="0"/>
              <a:t> for single-</a:t>
            </a:r>
            <a:r>
              <a:rPr lang="fr-FR" dirty="0" err="1"/>
              <a:t>cell</a:t>
            </a:r>
            <a:r>
              <a:rPr lang="fr-FR" dirty="0"/>
              <a:t> </a:t>
            </a:r>
            <a:r>
              <a:rPr lang="fr-FR" dirty="0" err="1"/>
              <a:t>transcriptomics</a:t>
            </a:r>
            <a:r>
              <a:rPr lang="fr-FR" dirty="0"/>
              <a:t> and TCR </a:t>
            </a:r>
            <a:r>
              <a:rPr lang="fr-FR" dirty="0" err="1"/>
              <a:t>sequencing</a:t>
            </a:r>
            <a:r>
              <a:rPr lang="fr-FR" dirty="0"/>
              <a:t>. </a:t>
            </a:r>
          </a:p>
          <a:p>
            <a:r>
              <a:rPr lang="fr-FR" b="1" dirty="0" err="1"/>
              <a:t>Results</a:t>
            </a:r>
            <a:r>
              <a:rPr lang="fr-FR" dirty="0"/>
              <a:t>: </a:t>
            </a:r>
            <a:r>
              <a:rPr lang="fr-FR" dirty="0" err="1"/>
              <a:t>Renal</a:t>
            </a:r>
            <a:r>
              <a:rPr lang="fr-FR" dirty="0"/>
              <a:t> </a:t>
            </a:r>
            <a:r>
              <a:rPr lang="fr-FR" dirty="0" err="1"/>
              <a:t>allograft</a:t>
            </a:r>
            <a:r>
              <a:rPr lang="fr-FR" dirty="0"/>
              <a:t> </a:t>
            </a:r>
            <a:r>
              <a:rPr lang="fr-FR" dirty="0" err="1"/>
              <a:t>tolerance</a:t>
            </a:r>
            <a:r>
              <a:rPr lang="fr-FR" dirty="0"/>
              <a:t> </a:t>
            </a:r>
            <a:r>
              <a:rPr lang="fr-FR" dirty="0" err="1"/>
              <a:t>models</a:t>
            </a:r>
            <a:r>
              <a:rPr lang="fr-FR" dirty="0"/>
              <a:t> </a:t>
            </a:r>
            <a:r>
              <a:rPr lang="fr-FR" dirty="0" err="1"/>
              <a:t>were</a:t>
            </a:r>
            <a:r>
              <a:rPr lang="fr-FR" dirty="0"/>
              <a:t> </a:t>
            </a:r>
            <a:r>
              <a:rPr lang="fr-FR" dirty="0" err="1"/>
              <a:t>disrupted</a:t>
            </a:r>
            <a:r>
              <a:rPr lang="fr-FR" dirty="0"/>
              <a:t> by </a:t>
            </a:r>
            <a:r>
              <a:rPr lang="fr-FR" dirty="0" err="1"/>
              <a:t>pre-sensitization</a:t>
            </a:r>
            <a:r>
              <a:rPr lang="fr-FR" dirty="0"/>
              <a:t> </a:t>
            </a:r>
            <a:r>
              <a:rPr lang="fr-FR" dirty="0" err="1"/>
              <a:t>with</a:t>
            </a:r>
            <a:r>
              <a:rPr lang="fr-FR" dirty="0"/>
              <a:t> skin </a:t>
            </a:r>
            <a:r>
              <a:rPr lang="fr-FR" dirty="0" err="1"/>
              <a:t>grafting</a:t>
            </a:r>
            <a:r>
              <a:rPr lang="fr-FR" dirty="0"/>
              <a:t>, </a:t>
            </a:r>
            <a:r>
              <a:rPr lang="fr-FR" dirty="0" err="1"/>
              <a:t>reducing</a:t>
            </a:r>
            <a:r>
              <a:rPr lang="fr-FR" dirty="0"/>
              <a:t> </a:t>
            </a:r>
            <a:r>
              <a:rPr lang="fr-FR" dirty="0" err="1"/>
              <a:t>overall</a:t>
            </a:r>
            <a:r>
              <a:rPr lang="fr-FR" dirty="0"/>
              <a:t> </a:t>
            </a:r>
            <a:r>
              <a:rPr lang="fr-FR" dirty="0" err="1"/>
              <a:t>survival</a:t>
            </a:r>
            <a:r>
              <a:rPr lang="fr-FR" dirty="0"/>
              <a:t> by 94.5%. </a:t>
            </a:r>
            <a:r>
              <a:rPr lang="fr-FR" dirty="0" err="1"/>
              <a:t>Tolerant</a:t>
            </a:r>
            <a:r>
              <a:rPr lang="fr-FR" dirty="0"/>
              <a:t> </a:t>
            </a:r>
            <a:r>
              <a:rPr lang="fr-FR" dirty="0" err="1"/>
              <a:t>grafts</a:t>
            </a:r>
            <a:r>
              <a:rPr lang="fr-FR" dirty="0"/>
              <a:t> </a:t>
            </a:r>
            <a:r>
              <a:rPr lang="fr-FR" dirty="0" err="1"/>
              <a:t>exhibited</a:t>
            </a:r>
            <a:r>
              <a:rPr lang="fr-FR" dirty="0"/>
              <a:t> </a:t>
            </a:r>
            <a:r>
              <a:rPr lang="fr-FR" dirty="0" err="1"/>
              <a:t>increased</a:t>
            </a:r>
            <a:r>
              <a:rPr lang="fr-FR" dirty="0"/>
              <a:t> </a:t>
            </a:r>
            <a:r>
              <a:rPr lang="fr-FR" dirty="0" err="1"/>
              <a:t>Treg</a:t>
            </a:r>
            <a:r>
              <a:rPr lang="fr-FR" dirty="0"/>
              <a:t> infiltration, </a:t>
            </a:r>
            <a:r>
              <a:rPr lang="fr-FR" dirty="0" err="1"/>
              <a:t>particularly</a:t>
            </a:r>
            <a:r>
              <a:rPr lang="fr-FR" dirty="0"/>
              <a:t> </a:t>
            </a:r>
            <a:r>
              <a:rPr lang="fr-FR" dirty="0" err="1"/>
              <a:t>proliferating</a:t>
            </a:r>
            <a:r>
              <a:rPr lang="fr-FR" dirty="0"/>
              <a:t> Treg1 </a:t>
            </a:r>
            <a:r>
              <a:rPr lang="fr-FR" dirty="0" err="1"/>
              <a:t>subsets</a:t>
            </a:r>
            <a:r>
              <a:rPr lang="fr-FR" dirty="0"/>
              <a:t>, </a:t>
            </a:r>
            <a:r>
              <a:rPr lang="fr-FR" dirty="0" err="1"/>
              <a:t>characterized</a:t>
            </a:r>
            <a:r>
              <a:rPr lang="fr-FR" dirty="0"/>
              <a:t> by </a:t>
            </a:r>
            <a:r>
              <a:rPr lang="fr-FR" dirty="0" err="1"/>
              <a:t>low</a:t>
            </a:r>
            <a:r>
              <a:rPr lang="fr-FR" dirty="0"/>
              <a:t> Ccr4 and high Irf4 expression. Pre-</a:t>
            </a:r>
            <a:r>
              <a:rPr lang="fr-FR" dirty="0" err="1"/>
              <a:t>sensitized</a:t>
            </a:r>
            <a:r>
              <a:rPr lang="fr-FR" dirty="0"/>
              <a:t> acute rejection </a:t>
            </a:r>
            <a:r>
              <a:rPr lang="fr-FR" dirty="0" err="1"/>
              <a:t>grafts</a:t>
            </a:r>
            <a:r>
              <a:rPr lang="fr-FR" dirty="0"/>
              <a:t> </a:t>
            </a:r>
            <a:r>
              <a:rPr lang="fr-FR" dirty="0" err="1"/>
              <a:t>exhibited</a:t>
            </a:r>
            <a:r>
              <a:rPr lang="fr-FR" dirty="0"/>
              <a:t> </a:t>
            </a:r>
            <a:r>
              <a:rPr lang="fr-FR" dirty="0" err="1"/>
              <a:t>reduced</a:t>
            </a:r>
            <a:r>
              <a:rPr lang="fr-FR" dirty="0"/>
              <a:t> </a:t>
            </a:r>
            <a:r>
              <a:rPr lang="fr-FR" dirty="0" err="1"/>
              <a:t>Treg</a:t>
            </a:r>
            <a:r>
              <a:rPr lang="fr-FR" dirty="0"/>
              <a:t> proportions and </a:t>
            </a:r>
            <a:r>
              <a:rPr lang="fr-FR" dirty="0" err="1"/>
              <a:t>upregulation</a:t>
            </a:r>
            <a:r>
              <a:rPr lang="fr-FR" dirty="0"/>
              <a:t> of immune checkpoints (PD1, TIM3, LAG3). SCENIC </a:t>
            </a:r>
            <a:r>
              <a:rPr lang="fr-FR" dirty="0" err="1"/>
              <a:t>analysis</a:t>
            </a:r>
            <a:r>
              <a:rPr lang="fr-FR" dirty="0"/>
              <a:t> </a:t>
            </a:r>
            <a:r>
              <a:rPr lang="fr-FR" dirty="0" err="1"/>
              <a:t>revealed</a:t>
            </a:r>
            <a:r>
              <a:rPr lang="fr-FR" dirty="0"/>
              <a:t> </a:t>
            </a:r>
            <a:r>
              <a:rPr lang="fr-FR" dirty="0" err="1"/>
              <a:t>higher</a:t>
            </a:r>
            <a:r>
              <a:rPr lang="fr-FR" dirty="0"/>
              <a:t> Tbx21-regulon </a:t>
            </a:r>
            <a:r>
              <a:rPr lang="fr-FR" dirty="0" err="1"/>
              <a:t>activity</a:t>
            </a:r>
            <a:r>
              <a:rPr lang="fr-FR" dirty="0"/>
              <a:t> in </a:t>
            </a:r>
            <a:r>
              <a:rPr lang="fr-FR" dirty="0" err="1"/>
              <a:t>Treg</a:t>
            </a:r>
            <a:r>
              <a:rPr lang="fr-FR" dirty="0"/>
              <a:t> </a:t>
            </a:r>
            <a:r>
              <a:rPr lang="fr-FR" dirty="0" err="1"/>
              <a:t>from</a:t>
            </a:r>
            <a:r>
              <a:rPr lang="fr-FR" dirty="0"/>
              <a:t> </a:t>
            </a:r>
            <a:r>
              <a:rPr lang="fr-FR" dirty="0" err="1"/>
              <a:t>pre-sensitized</a:t>
            </a:r>
            <a:r>
              <a:rPr lang="fr-FR" dirty="0"/>
              <a:t> </a:t>
            </a:r>
            <a:r>
              <a:rPr lang="fr-FR" dirty="0" err="1"/>
              <a:t>graft</a:t>
            </a:r>
            <a:r>
              <a:rPr lang="fr-FR" dirty="0"/>
              <a:t>, </a:t>
            </a:r>
            <a:r>
              <a:rPr lang="fr-FR" dirty="0" err="1"/>
              <a:t>linked</a:t>
            </a:r>
            <a:r>
              <a:rPr lang="fr-FR" dirty="0"/>
              <a:t> to </a:t>
            </a:r>
            <a:r>
              <a:rPr lang="fr-FR" dirty="0" err="1"/>
              <a:t>increased</a:t>
            </a:r>
            <a:r>
              <a:rPr lang="fr-FR" dirty="0"/>
              <a:t> </a:t>
            </a:r>
            <a:r>
              <a:rPr lang="fr-FR" dirty="0" err="1"/>
              <a:t>regulation</a:t>
            </a:r>
            <a:r>
              <a:rPr lang="fr-FR" dirty="0"/>
              <a:t> of type I </a:t>
            </a:r>
            <a:r>
              <a:rPr lang="fr-FR" dirty="0" err="1"/>
              <a:t>inflammatory</a:t>
            </a:r>
            <a:r>
              <a:rPr lang="fr-FR" dirty="0"/>
              <a:t> </a:t>
            </a:r>
            <a:r>
              <a:rPr lang="fr-FR" dirty="0" err="1"/>
              <a:t>chemokines</a:t>
            </a:r>
            <a:r>
              <a:rPr lang="fr-FR" dirty="0"/>
              <a:t>. </a:t>
            </a:r>
            <a:r>
              <a:rPr lang="fr-FR" dirty="0" err="1"/>
              <a:t>Trajectory</a:t>
            </a:r>
            <a:r>
              <a:rPr lang="fr-FR" dirty="0"/>
              <a:t> </a:t>
            </a:r>
            <a:r>
              <a:rPr lang="fr-FR" dirty="0" err="1"/>
              <a:t>analysis</a:t>
            </a:r>
            <a:r>
              <a:rPr lang="fr-FR" dirty="0"/>
              <a:t> </a:t>
            </a:r>
            <a:r>
              <a:rPr lang="fr-FR" dirty="0" err="1"/>
              <a:t>demonstrated</a:t>
            </a:r>
            <a:r>
              <a:rPr lang="fr-FR" dirty="0"/>
              <a:t> progressive changes in </a:t>
            </a:r>
            <a:r>
              <a:rPr lang="fr-FR" dirty="0" err="1"/>
              <a:t>Treg</a:t>
            </a:r>
            <a:r>
              <a:rPr lang="fr-FR" dirty="0"/>
              <a:t> </a:t>
            </a:r>
            <a:r>
              <a:rPr lang="fr-FR" dirty="0" err="1"/>
              <a:t>subsets</a:t>
            </a:r>
            <a:r>
              <a:rPr lang="fr-FR" dirty="0"/>
              <a:t>, </a:t>
            </a:r>
            <a:r>
              <a:rPr lang="fr-FR" dirty="0" err="1"/>
              <a:t>including</a:t>
            </a:r>
            <a:r>
              <a:rPr lang="fr-FR" dirty="0"/>
              <a:t> </a:t>
            </a:r>
            <a:r>
              <a:rPr lang="fr-FR" dirty="0" err="1"/>
              <a:t>downregulation</a:t>
            </a:r>
            <a:r>
              <a:rPr lang="fr-FR" dirty="0"/>
              <a:t> of Mki67 and </a:t>
            </a:r>
            <a:r>
              <a:rPr lang="fr-FR" dirty="0" err="1"/>
              <a:t>upregulation</a:t>
            </a:r>
            <a:r>
              <a:rPr lang="fr-FR" dirty="0"/>
              <a:t> of Ctla4, Ikzf2, Ifngr1 and Pdcd1. In the </a:t>
            </a:r>
            <a:r>
              <a:rPr lang="fr-FR" dirty="0" err="1"/>
              <a:t>disrupted</a:t>
            </a:r>
            <a:r>
              <a:rPr lang="fr-FR" dirty="0"/>
              <a:t> </a:t>
            </a:r>
            <a:r>
              <a:rPr lang="fr-FR" dirty="0" err="1"/>
              <a:t>tolerance</a:t>
            </a:r>
            <a:r>
              <a:rPr lang="fr-FR" dirty="0"/>
              <a:t> </a:t>
            </a:r>
            <a:r>
              <a:rPr lang="fr-FR" dirty="0" err="1"/>
              <a:t>microenvironment</a:t>
            </a:r>
            <a:r>
              <a:rPr lang="fr-FR" dirty="0"/>
              <a:t>, PD1+Tregs </a:t>
            </a:r>
            <a:r>
              <a:rPr lang="fr-FR" dirty="0" err="1"/>
              <a:t>predominantly</a:t>
            </a:r>
            <a:r>
              <a:rPr lang="fr-FR" dirty="0"/>
              <a:t> </a:t>
            </a:r>
            <a:r>
              <a:rPr lang="fr-FR" dirty="0" err="1"/>
              <a:t>received</a:t>
            </a:r>
            <a:r>
              <a:rPr lang="fr-FR" dirty="0"/>
              <a:t> PD-L1 </a:t>
            </a:r>
            <a:r>
              <a:rPr lang="fr-FR" dirty="0" err="1"/>
              <a:t>signals</a:t>
            </a:r>
            <a:r>
              <a:rPr lang="fr-FR" dirty="0"/>
              <a:t> </a:t>
            </a:r>
            <a:r>
              <a:rPr lang="fr-FR" dirty="0" err="1"/>
              <a:t>from</a:t>
            </a:r>
            <a:r>
              <a:rPr lang="fr-FR" dirty="0"/>
              <a:t> pro-</a:t>
            </a:r>
            <a:r>
              <a:rPr lang="fr-FR" dirty="0" err="1"/>
              <a:t>inflammatory</a:t>
            </a:r>
            <a:r>
              <a:rPr lang="fr-FR" dirty="0"/>
              <a:t> macrophages, </a:t>
            </a:r>
            <a:r>
              <a:rPr lang="fr-FR" dirty="0" err="1"/>
              <a:t>which</a:t>
            </a:r>
            <a:r>
              <a:rPr lang="fr-FR" dirty="0"/>
              <a:t> </a:t>
            </a:r>
            <a:r>
              <a:rPr lang="fr-FR" dirty="0" err="1"/>
              <a:t>also</a:t>
            </a:r>
            <a:r>
              <a:rPr lang="fr-FR" dirty="0"/>
              <a:t> </a:t>
            </a:r>
            <a:r>
              <a:rPr lang="fr-FR" dirty="0" err="1"/>
              <a:t>provided</a:t>
            </a:r>
            <a:r>
              <a:rPr lang="fr-FR" dirty="0"/>
              <a:t> </a:t>
            </a:r>
            <a:r>
              <a:rPr lang="fr-FR" dirty="0" err="1"/>
              <a:t>stronger</a:t>
            </a:r>
            <a:r>
              <a:rPr lang="fr-FR" dirty="0"/>
              <a:t> </a:t>
            </a:r>
            <a:r>
              <a:rPr lang="fr-FR" dirty="0" err="1"/>
              <a:t>inflammatory</a:t>
            </a:r>
            <a:r>
              <a:rPr lang="fr-FR" dirty="0"/>
              <a:t> </a:t>
            </a:r>
            <a:r>
              <a:rPr lang="fr-FR" dirty="0" err="1"/>
              <a:t>signals</a:t>
            </a:r>
            <a:r>
              <a:rPr lang="fr-FR" dirty="0"/>
              <a:t> (</a:t>
            </a:r>
            <a:r>
              <a:rPr lang="fr-FR" dirty="0" err="1"/>
              <a:t>Tnf</a:t>
            </a:r>
            <a:r>
              <a:rPr lang="fr-FR" dirty="0"/>
              <a:t> Tnfrsf1b), but </a:t>
            </a:r>
            <a:r>
              <a:rPr lang="fr-FR" dirty="0" err="1"/>
              <a:t>weaker</a:t>
            </a:r>
            <a:r>
              <a:rPr lang="fr-FR" dirty="0"/>
              <a:t> MHC-TCR/Cd4 and Cd86-Ctla4 </a:t>
            </a:r>
            <a:r>
              <a:rPr lang="fr-FR" dirty="0" err="1"/>
              <a:t>signals</a:t>
            </a:r>
            <a:r>
              <a:rPr lang="fr-FR" dirty="0"/>
              <a:t>. </a:t>
            </a:r>
            <a:r>
              <a:rPr lang="fr-FR" dirty="0" err="1"/>
              <a:t>We</a:t>
            </a:r>
            <a:r>
              <a:rPr lang="fr-FR" dirty="0"/>
              <a:t> propose </a:t>
            </a:r>
            <a:r>
              <a:rPr lang="fr-FR" dirty="0" err="1"/>
              <a:t>that</a:t>
            </a:r>
            <a:r>
              <a:rPr lang="fr-FR" dirty="0"/>
              <a:t> macrophage-</a:t>
            </a:r>
            <a:r>
              <a:rPr lang="fr-FR" dirty="0" err="1"/>
              <a:t>mediated</a:t>
            </a:r>
            <a:r>
              <a:rPr lang="fr-FR" dirty="0"/>
              <a:t> type I immune </a:t>
            </a:r>
            <a:r>
              <a:rPr lang="fr-FR" dirty="0" err="1"/>
              <a:t>microenvironment</a:t>
            </a:r>
            <a:r>
              <a:rPr lang="fr-FR" dirty="0"/>
              <a:t> </a:t>
            </a:r>
            <a:r>
              <a:rPr lang="fr-FR" dirty="0" err="1"/>
              <a:t>induced</a:t>
            </a:r>
            <a:r>
              <a:rPr lang="fr-FR" dirty="0"/>
              <a:t> </a:t>
            </a:r>
            <a:r>
              <a:rPr lang="fr-FR" dirty="0" err="1"/>
              <a:t>Treg</a:t>
            </a:r>
            <a:r>
              <a:rPr lang="fr-FR" dirty="0"/>
              <a:t> </a:t>
            </a:r>
            <a:r>
              <a:rPr lang="fr-FR" dirty="0" err="1"/>
              <a:t>dysfunction</a:t>
            </a:r>
            <a:r>
              <a:rPr lang="fr-FR" dirty="0"/>
              <a:t> by </a:t>
            </a:r>
            <a:r>
              <a:rPr lang="fr-FR" dirty="0" err="1"/>
              <a:t>increasing</a:t>
            </a:r>
            <a:r>
              <a:rPr lang="fr-FR" dirty="0"/>
              <a:t> T-bet </a:t>
            </a:r>
            <a:r>
              <a:rPr lang="fr-FR" dirty="0" err="1"/>
              <a:t>regulon</a:t>
            </a:r>
            <a:r>
              <a:rPr lang="fr-FR" dirty="0"/>
              <a:t> </a:t>
            </a:r>
            <a:r>
              <a:rPr lang="fr-FR" dirty="0" err="1"/>
              <a:t>activity</a:t>
            </a:r>
            <a:r>
              <a:rPr lang="fr-FR" dirty="0"/>
              <a:t> and PD1 expression. </a:t>
            </a:r>
          </a:p>
          <a:p>
            <a:r>
              <a:rPr lang="fr-FR" b="1" dirty="0"/>
              <a:t>Conclusions</a:t>
            </a:r>
            <a:r>
              <a:rPr lang="fr-FR" dirty="0"/>
              <a:t>: Our </a:t>
            </a:r>
            <a:r>
              <a:rPr lang="fr-FR" dirty="0" err="1"/>
              <a:t>findings</a:t>
            </a:r>
            <a:r>
              <a:rPr lang="fr-FR" dirty="0"/>
              <a:t> highlight the crucial </a:t>
            </a:r>
            <a:r>
              <a:rPr lang="fr-FR" dirty="0" err="1"/>
              <a:t>role</a:t>
            </a:r>
            <a:r>
              <a:rPr lang="fr-FR" dirty="0"/>
              <a:t> of </a:t>
            </a:r>
            <a:r>
              <a:rPr lang="fr-FR" dirty="0" err="1"/>
              <a:t>Tregs</a:t>
            </a:r>
            <a:r>
              <a:rPr lang="fr-FR" dirty="0"/>
              <a:t> in </a:t>
            </a:r>
            <a:r>
              <a:rPr lang="fr-FR" dirty="0" err="1"/>
              <a:t>maintaining</a:t>
            </a:r>
            <a:r>
              <a:rPr lang="fr-FR" dirty="0"/>
              <a:t> </a:t>
            </a:r>
            <a:r>
              <a:rPr lang="fr-FR" dirty="0" err="1"/>
              <a:t>graft</a:t>
            </a:r>
            <a:r>
              <a:rPr lang="fr-FR" dirty="0"/>
              <a:t> </a:t>
            </a:r>
            <a:r>
              <a:rPr lang="fr-FR" dirty="0" err="1"/>
              <a:t>tolerance</a:t>
            </a:r>
            <a:r>
              <a:rPr lang="fr-FR" dirty="0"/>
              <a:t>. Pre-</a:t>
            </a:r>
            <a:r>
              <a:rPr lang="fr-FR" dirty="0" err="1"/>
              <a:t>sensitization</a:t>
            </a:r>
            <a:r>
              <a:rPr lang="fr-FR" dirty="0"/>
              <a:t> triggers </a:t>
            </a:r>
            <a:r>
              <a:rPr lang="fr-FR" dirty="0" err="1"/>
              <a:t>stronger</a:t>
            </a:r>
            <a:r>
              <a:rPr lang="fr-FR" dirty="0"/>
              <a:t> type I immune </a:t>
            </a:r>
            <a:r>
              <a:rPr lang="fr-FR" dirty="0" err="1"/>
              <a:t>signals</a:t>
            </a:r>
            <a:r>
              <a:rPr lang="fr-FR" dirty="0"/>
              <a:t>, </a:t>
            </a:r>
            <a:r>
              <a:rPr lang="fr-FR" dirty="0" err="1"/>
              <a:t>which</a:t>
            </a:r>
            <a:r>
              <a:rPr lang="fr-FR" dirty="0"/>
              <a:t> </a:t>
            </a:r>
            <a:r>
              <a:rPr lang="fr-FR" dirty="0" err="1"/>
              <a:t>upregulate</a:t>
            </a:r>
            <a:r>
              <a:rPr lang="fr-FR" dirty="0"/>
              <a:t> T-bet </a:t>
            </a:r>
            <a:r>
              <a:rPr lang="fr-FR" dirty="0" err="1"/>
              <a:t>transcriptional</a:t>
            </a:r>
            <a:r>
              <a:rPr lang="fr-FR" dirty="0"/>
              <a:t> </a:t>
            </a:r>
            <a:r>
              <a:rPr lang="fr-FR" dirty="0" err="1"/>
              <a:t>regulation</a:t>
            </a:r>
            <a:r>
              <a:rPr lang="fr-FR" dirty="0"/>
              <a:t> and PD1 expression in </a:t>
            </a:r>
            <a:r>
              <a:rPr lang="fr-FR" dirty="0" err="1"/>
              <a:t>Tregs</a:t>
            </a:r>
            <a:r>
              <a:rPr lang="fr-FR" dirty="0"/>
              <a:t>. This </a:t>
            </a:r>
            <a:r>
              <a:rPr lang="fr-FR" dirty="0" err="1"/>
              <a:t>ultimately</a:t>
            </a:r>
            <a:r>
              <a:rPr lang="fr-FR" dirty="0"/>
              <a:t> impairs </a:t>
            </a:r>
            <a:r>
              <a:rPr lang="fr-FR" dirty="0" err="1"/>
              <a:t>Treg</a:t>
            </a:r>
            <a:r>
              <a:rPr lang="fr-FR" dirty="0"/>
              <a:t> immune </a:t>
            </a:r>
            <a:r>
              <a:rPr lang="fr-FR" dirty="0" err="1"/>
              <a:t>regulatory</a:t>
            </a:r>
            <a:r>
              <a:rPr lang="fr-FR" dirty="0"/>
              <a:t> </a:t>
            </a:r>
            <a:r>
              <a:rPr lang="fr-FR" dirty="0" err="1"/>
              <a:t>function</a:t>
            </a:r>
            <a:r>
              <a:rPr lang="fr-FR" dirty="0"/>
              <a:t> and </a:t>
            </a:r>
            <a:r>
              <a:rPr lang="fr-FR" dirty="0" err="1"/>
              <a:t>disrupts</a:t>
            </a:r>
            <a:r>
              <a:rPr lang="fr-FR" dirty="0"/>
              <a:t> the </a:t>
            </a:r>
            <a:r>
              <a:rPr lang="fr-FR" dirty="0" err="1"/>
              <a:t>tolerance</a:t>
            </a:r>
            <a:r>
              <a:rPr lang="fr-FR" dirty="0"/>
              <a:t> balance </a:t>
            </a:r>
            <a:r>
              <a:rPr lang="fr-FR" dirty="0" err="1"/>
              <a:t>within</a:t>
            </a:r>
            <a:r>
              <a:rPr lang="fr-FR" dirty="0"/>
              <a:t> the </a:t>
            </a:r>
            <a:r>
              <a:rPr lang="fr-FR" dirty="0" err="1"/>
              <a:t>graft</a:t>
            </a:r>
            <a:r>
              <a:rPr lang="fr-FR" dirty="0"/>
              <a:t>.</a:t>
            </a:r>
          </a:p>
        </p:txBody>
      </p:sp>
      <p:sp>
        <p:nvSpPr>
          <p:cNvPr id="4" name="Espace réservé du numéro de diapositive 3">
            <a:extLst>
              <a:ext uri="{FF2B5EF4-FFF2-40B4-BE49-F238E27FC236}">
                <a16:creationId xmlns:a16="http://schemas.microsoft.com/office/drawing/2014/main" id="{644EA637-C92A-B75A-8C57-331DF2AB6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17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5ADC-1CF1-F7A5-E99B-6DAD688E0E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C215CF-6485-4552-6D3B-7ACBEBB81E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3F475A-BC8C-2ED1-7DAA-DC2608C84608}"/>
              </a:ext>
            </a:extLst>
          </p:cNvPr>
          <p:cNvSpPr>
            <a:spLocks noGrp="1"/>
          </p:cNvSpPr>
          <p:nvPr>
            <p:ph type="body" idx="1"/>
          </p:nvPr>
        </p:nvSpPr>
        <p:spPr/>
        <p:txBody>
          <a:bodyPr/>
          <a:lstStyle/>
          <a:p>
            <a:r>
              <a:rPr lang="en-US" b="0" i="1" dirty="0">
                <a:latin typeface="+mn-lt"/>
              </a:rPr>
              <a:t>Abbreviations: </a:t>
            </a:r>
            <a:r>
              <a:rPr lang="fr-FR" b="0" i="1" dirty="0"/>
              <a:t>TCR, T </a:t>
            </a:r>
            <a:r>
              <a:rPr lang="fr-FR" b="0" i="1" dirty="0" err="1"/>
              <a:t>Cell</a:t>
            </a:r>
            <a:r>
              <a:rPr lang="fr-FR" b="0" i="1" dirty="0"/>
              <a:t> </a:t>
            </a:r>
            <a:r>
              <a:rPr lang="fr-FR" b="0" i="1" dirty="0" err="1"/>
              <a:t>Receptor</a:t>
            </a:r>
            <a:r>
              <a:rPr lang="fr-FR" b="0" i="1" dirty="0"/>
              <a:t>; </a:t>
            </a:r>
            <a:r>
              <a:rPr lang="en-US" sz="1200" b="0" i="1" dirty="0">
                <a:latin typeface="+mn-lt"/>
                <a:cs typeface="Arial" panose="020B0604020202020204" pitchFamily="34" charset="0"/>
              </a:rPr>
              <a:t>Treg, Regulatory T cell;  PD-1, </a:t>
            </a:r>
            <a:r>
              <a:rPr lang="en-US" b="0" i="1" dirty="0"/>
              <a:t>Programmed cell Death protein 1; PD-L1, </a:t>
            </a:r>
            <a:r>
              <a:rPr lang="fr-FR" b="0" i="1" dirty="0" err="1"/>
              <a:t>Programmed</a:t>
            </a:r>
            <a:r>
              <a:rPr lang="fr-FR" b="0" i="1" dirty="0"/>
              <a:t> </a:t>
            </a:r>
            <a:r>
              <a:rPr lang="fr-FR" b="0" i="1" dirty="0" err="1"/>
              <a:t>Death</a:t>
            </a:r>
            <a:r>
              <a:rPr lang="fr-FR" b="0" i="1" dirty="0"/>
              <a:t>-Ligand 1; CCR4, C-C </a:t>
            </a:r>
            <a:r>
              <a:rPr lang="fr-FR" b="0" i="1" dirty="0" err="1"/>
              <a:t>chemokine</a:t>
            </a:r>
            <a:r>
              <a:rPr lang="fr-FR" b="0" i="1" dirty="0"/>
              <a:t> </a:t>
            </a:r>
            <a:r>
              <a:rPr lang="fr-FR" b="0" i="1" dirty="0" err="1"/>
              <a:t>receptor</a:t>
            </a:r>
            <a:r>
              <a:rPr lang="fr-FR" b="0" i="1" dirty="0"/>
              <a:t> type 4; </a:t>
            </a:r>
            <a:r>
              <a:rPr lang="fr-FR" b="0" i="1" dirty="0" err="1"/>
              <a:t>Interferon</a:t>
            </a:r>
            <a:r>
              <a:rPr lang="fr-FR" b="0" i="1" dirty="0"/>
              <a:t> </a:t>
            </a:r>
            <a:r>
              <a:rPr lang="fr-FR" b="0" i="1" dirty="0" err="1"/>
              <a:t>Regulatory</a:t>
            </a:r>
            <a:r>
              <a:rPr lang="fr-FR" b="0" i="1" dirty="0"/>
              <a:t> Factor 4; TIM-3, T-</a:t>
            </a:r>
            <a:r>
              <a:rPr lang="fr-FR" b="0" i="1" dirty="0" err="1"/>
              <a:t>cell</a:t>
            </a:r>
            <a:r>
              <a:rPr lang="fr-FR" b="0" i="1" dirty="0"/>
              <a:t> </a:t>
            </a:r>
            <a:r>
              <a:rPr lang="fr-FR" b="0" i="1" dirty="0" err="1"/>
              <a:t>immunoglobulin</a:t>
            </a:r>
            <a:r>
              <a:rPr lang="fr-FR" b="0" i="1" dirty="0"/>
              <a:t> and </a:t>
            </a:r>
            <a:r>
              <a:rPr lang="fr-FR" b="0" i="1" dirty="0" err="1"/>
              <a:t>mucin-domain</a:t>
            </a:r>
            <a:r>
              <a:rPr lang="fr-FR" b="0" i="1" dirty="0"/>
              <a:t> containing-3; LAG3, Lymphocyte Activation Gene-3; MHC, Major </a:t>
            </a:r>
            <a:r>
              <a:rPr lang="fr-FR" b="0" i="1" dirty="0" err="1"/>
              <a:t>Histocompatibility</a:t>
            </a:r>
            <a:r>
              <a:rPr lang="fr-FR" b="0" i="1" dirty="0"/>
              <a:t> </a:t>
            </a:r>
            <a:r>
              <a:rPr lang="fr-FR" b="0" i="1" dirty="0" err="1"/>
              <a:t>Complex</a:t>
            </a:r>
            <a:r>
              <a:rPr lang="fr-FR" b="0" i="1" dirty="0"/>
              <a:t>.</a:t>
            </a:r>
          </a:p>
          <a:p>
            <a:endParaRPr lang="fr-FR" b="1" dirty="0"/>
          </a:p>
          <a:p>
            <a:r>
              <a:rPr lang="fr-FR" b="1" dirty="0"/>
              <a:t>Reference </a:t>
            </a:r>
            <a:r>
              <a:rPr lang="fr-FR" b="1" dirty="0" err="1"/>
              <a:t>Number</a:t>
            </a:r>
            <a:r>
              <a:rPr lang="fr-FR" b="1" dirty="0"/>
              <a:t>: 1284 </a:t>
            </a:r>
          </a:p>
          <a:p>
            <a:r>
              <a:rPr lang="fr-FR" b="1" dirty="0"/>
              <a:t>PRE-SENSITIZATION DISRUPTS TOLERANCE BY DRIVING TREG DYSFUNCTION IN MURINE KIDNEY TRANSPLANT MODELS</a:t>
            </a:r>
          </a:p>
          <a:p>
            <a:endParaRPr lang="fr-FR" dirty="0"/>
          </a:p>
          <a:p>
            <a:r>
              <a:rPr lang="fr-FR" b="1" dirty="0" err="1"/>
              <a:t>Yanxu</a:t>
            </a:r>
            <a:r>
              <a:rPr lang="fr-FR" b="1" dirty="0"/>
              <a:t> Chen</a:t>
            </a:r>
            <a:r>
              <a:rPr lang="en-US" b="1" baseline="30000" dirty="0"/>
              <a:t>1</a:t>
            </a:r>
            <a:r>
              <a:rPr lang="fr-FR" b="1" dirty="0"/>
              <a:t>, Qiang Zhang</a:t>
            </a:r>
            <a:r>
              <a:rPr lang="en-US" b="1" baseline="30000" dirty="0"/>
              <a:t>1</a:t>
            </a:r>
            <a:r>
              <a:rPr lang="fr-FR" b="1" dirty="0"/>
              <a:t>, </a:t>
            </a:r>
            <a:r>
              <a:rPr lang="fr-FR" b="1" dirty="0" err="1"/>
              <a:t>Longshan</a:t>
            </a:r>
            <a:r>
              <a:rPr lang="fr-FR" b="1" dirty="0"/>
              <a:t> Liu</a:t>
            </a:r>
            <a:r>
              <a:rPr lang="en-US" b="1" baseline="30000" dirty="0"/>
              <a:t>1</a:t>
            </a:r>
            <a:r>
              <a:rPr lang="fr-FR" b="1" dirty="0"/>
              <a:t>, </a:t>
            </a:r>
            <a:r>
              <a:rPr lang="fr-FR" b="1" dirty="0" err="1"/>
              <a:t>Changxi</a:t>
            </a:r>
            <a:r>
              <a:rPr lang="fr-FR" b="1" dirty="0"/>
              <a:t> Wang</a:t>
            </a:r>
            <a:r>
              <a:rPr lang="en-US" b="1" baseline="30000" dirty="0"/>
              <a:t>1</a:t>
            </a:r>
            <a:r>
              <a:rPr lang="fr-FR" b="1" dirty="0"/>
              <a:t> </a:t>
            </a:r>
          </a:p>
          <a:p>
            <a:endParaRPr lang="fr-FR" dirty="0"/>
          </a:p>
          <a:p>
            <a:r>
              <a:rPr lang="en-US" b="1" i="1" baseline="30000" dirty="0"/>
              <a:t>1</a:t>
            </a:r>
            <a:r>
              <a:rPr lang="fr-FR" i="1" dirty="0"/>
              <a:t>the first </a:t>
            </a:r>
            <a:r>
              <a:rPr lang="fr-FR" i="1" dirty="0" err="1"/>
              <a:t>affiliated</a:t>
            </a:r>
            <a:r>
              <a:rPr lang="fr-FR" i="1" dirty="0"/>
              <a:t> </a:t>
            </a:r>
            <a:r>
              <a:rPr lang="fr-FR" i="1" dirty="0" err="1"/>
              <a:t>hospital</a:t>
            </a:r>
            <a:r>
              <a:rPr lang="fr-FR" i="1" dirty="0"/>
              <a:t> of </a:t>
            </a:r>
            <a:r>
              <a:rPr lang="fr-FR" i="1" dirty="0" err="1"/>
              <a:t>sun</a:t>
            </a:r>
            <a:r>
              <a:rPr lang="fr-FR" i="1" dirty="0"/>
              <a:t> </a:t>
            </a:r>
            <a:r>
              <a:rPr lang="fr-FR" i="1" dirty="0" err="1"/>
              <a:t>yat</a:t>
            </a:r>
            <a:r>
              <a:rPr lang="fr-FR" i="1" dirty="0"/>
              <a:t>-sen </a:t>
            </a:r>
            <a:r>
              <a:rPr lang="fr-FR" i="1" dirty="0" err="1"/>
              <a:t>university</a:t>
            </a:r>
            <a:r>
              <a:rPr lang="fr-FR" i="1" dirty="0"/>
              <a:t>, Guangzhou </a:t>
            </a:r>
          </a:p>
          <a:p>
            <a:endParaRPr lang="fr-FR" dirty="0"/>
          </a:p>
          <a:p>
            <a:r>
              <a:rPr lang="fr-FR" b="1" dirty="0"/>
              <a:t>Background</a:t>
            </a:r>
            <a:r>
              <a:rPr lang="fr-FR" dirty="0"/>
              <a:t>: </a:t>
            </a:r>
            <a:r>
              <a:rPr lang="fr-FR" dirty="0" err="1"/>
              <a:t>Inducing</a:t>
            </a:r>
            <a:r>
              <a:rPr lang="fr-FR" dirty="0"/>
              <a:t> </a:t>
            </a:r>
            <a:r>
              <a:rPr lang="fr-FR" dirty="0" err="1"/>
              <a:t>tolerance</a:t>
            </a:r>
            <a:r>
              <a:rPr lang="fr-FR" dirty="0"/>
              <a:t> </a:t>
            </a:r>
            <a:r>
              <a:rPr lang="fr-FR" dirty="0" err="1"/>
              <a:t>is</a:t>
            </a:r>
            <a:r>
              <a:rPr lang="fr-FR" dirty="0"/>
              <a:t> the goal of </a:t>
            </a:r>
            <a:r>
              <a:rPr lang="fr-FR" dirty="0" err="1"/>
              <a:t>solid</a:t>
            </a:r>
            <a:r>
              <a:rPr lang="fr-FR" dirty="0"/>
              <a:t> </a:t>
            </a:r>
            <a:r>
              <a:rPr lang="fr-FR" dirty="0" err="1"/>
              <a:t>organ</a:t>
            </a:r>
            <a:r>
              <a:rPr lang="fr-FR" dirty="0"/>
              <a:t> transplantation, </a:t>
            </a:r>
            <a:r>
              <a:rPr lang="fr-FR" dirty="0" err="1"/>
              <a:t>yet</a:t>
            </a:r>
            <a:r>
              <a:rPr lang="fr-FR" dirty="0"/>
              <a:t> immune activation, </a:t>
            </a:r>
            <a:r>
              <a:rPr lang="fr-FR" dirty="0" err="1"/>
              <a:t>particularly</a:t>
            </a:r>
            <a:r>
              <a:rPr lang="fr-FR" dirty="0"/>
              <a:t> </a:t>
            </a:r>
            <a:r>
              <a:rPr lang="fr-FR" dirty="0" err="1"/>
              <a:t>pre-sensitization</a:t>
            </a:r>
            <a:r>
              <a:rPr lang="fr-FR" dirty="0"/>
              <a:t> </a:t>
            </a:r>
            <a:r>
              <a:rPr lang="fr-FR" dirty="0" err="1"/>
              <a:t>enhancing</a:t>
            </a:r>
            <a:r>
              <a:rPr lang="fr-FR" dirty="0"/>
              <a:t> memory T </a:t>
            </a:r>
            <a:r>
              <a:rPr lang="fr-FR" dirty="0" err="1"/>
              <a:t>cell</a:t>
            </a:r>
            <a:r>
              <a:rPr lang="fr-FR" dirty="0"/>
              <a:t> </a:t>
            </a:r>
            <a:r>
              <a:rPr lang="fr-FR" dirty="0" err="1"/>
              <a:t>responses</a:t>
            </a:r>
            <a:r>
              <a:rPr lang="fr-FR" dirty="0"/>
              <a:t>, </a:t>
            </a:r>
            <a:r>
              <a:rPr lang="fr-FR" dirty="0" err="1"/>
              <a:t>often</a:t>
            </a:r>
            <a:r>
              <a:rPr lang="fr-FR" dirty="0"/>
              <a:t> </a:t>
            </a:r>
            <a:r>
              <a:rPr lang="fr-FR" dirty="0" err="1"/>
              <a:t>disrupts</a:t>
            </a:r>
            <a:r>
              <a:rPr lang="fr-FR" dirty="0"/>
              <a:t> </a:t>
            </a:r>
            <a:r>
              <a:rPr lang="fr-FR" dirty="0" err="1"/>
              <a:t>it</a:t>
            </a:r>
            <a:r>
              <a:rPr lang="fr-FR" dirty="0"/>
              <a:t>. </a:t>
            </a:r>
            <a:r>
              <a:rPr lang="fr-FR" dirty="0" err="1"/>
              <a:t>Understanding</a:t>
            </a:r>
            <a:r>
              <a:rPr lang="fr-FR" dirty="0"/>
              <a:t> how </a:t>
            </a:r>
            <a:r>
              <a:rPr lang="fr-FR" dirty="0" err="1"/>
              <a:t>pre-sensitization</a:t>
            </a:r>
            <a:r>
              <a:rPr lang="fr-FR" dirty="0"/>
              <a:t> impairs </a:t>
            </a:r>
            <a:r>
              <a:rPr lang="fr-FR" dirty="0" err="1"/>
              <a:t>Treg</a:t>
            </a:r>
            <a:r>
              <a:rPr lang="fr-FR" dirty="0"/>
              <a:t> </a:t>
            </a:r>
            <a:r>
              <a:rPr lang="fr-FR" dirty="0" err="1"/>
              <a:t>function</a:t>
            </a:r>
            <a:r>
              <a:rPr lang="fr-FR" dirty="0"/>
              <a:t> in murine </a:t>
            </a:r>
            <a:r>
              <a:rPr lang="fr-FR" dirty="0" err="1"/>
              <a:t>kidney</a:t>
            </a:r>
            <a:r>
              <a:rPr lang="fr-FR" dirty="0"/>
              <a:t> transplant </a:t>
            </a:r>
            <a:r>
              <a:rPr lang="fr-FR" dirty="0" err="1"/>
              <a:t>models</a:t>
            </a:r>
            <a:r>
              <a:rPr lang="fr-FR" dirty="0"/>
              <a:t> </a:t>
            </a:r>
            <a:r>
              <a:rPr lang="fr-FR" dirty="0" err="1"/>
              <a:t>is</a:t>
            </a:r>
            <a:r>
              <a:rPr lang="fr-FR" dirty="0"/>
              <a:t> crucial for </a:t>
            </a:r>
            <a:r>
              <a:rPr lang="fr-FR" dirty="0" err="1"/>
              <a:t>developing</a:t>
            </a:r>
            <a:r>
              <a:rPr lang="fr-FR" dirty="0"/>
              <a:t> </a:t>
            </a:r>
            <a:r>
              <a:rPr lang="fr-FR" dirty="0" err="1"/>
              <a:t>tolerance-inducing</a:t>
            </a:r>
            <a:r>
              <a:rPr lang="fr-FR" dirty="0"/>
              <a:t> </a:t>
            </a:r>
            <a:r>
              <a:rPr lang="fr-FR" dirty="0" err="1"/>
              <a:t>strategies</a:t>
            </a:r>
            <a:r>
              <a:rPr lang="fr-FR" dirty="0"/>
              <a:t>. </a:t>
            </a:r>
          </a:p>
          <a:p>
            <a:r>
              <a:rPr lang="fr-FR" b="1" dirty="0"/>
              <a:t>Methods</a:t>
            </a:r>
            <a:r>
              <a:rPr lang="fr-FR" dirty="0"/>
              <a:t>: </a:t>
            </a:r>
            <a:r>
              <a:rPr lang="fr-FR" dirty="0" err="1"/>
              <a:t>Kidney</a:t>
            </a:r>
            <a:r>
              <a:rPr lang="fr-FR" dirty="0"/>
              <a:t> transplant </a:t>
            </a:r>
            <a:r>
              <a:rPr lang="fr-FR" dirty="0" err="1"/>
              <a:t>tolerance</a:t>
            </a:r>
            <a:r>
              <a:rPr lang="fr-FR" dirty="0"/>
              <a:t> </a:t>
            </a:r>
            <a:r>
              <a:rPr lang="fr-FR" dirty="0" err="1"/>
              <a:t>models</a:t>
            </a:r>
            <a:r>
              <a:rPr lang="fr-FR" dirty="0"/>
              <a:t> </a:t>
            </a:r>
            <a:r>
              <a:rPr lang="fr-FR" dirty="0" err="1"/>
              <a:t>were</a:t>
            </a:r>
            <a:r>
              <a:rPr lang="fr-FR" dirty="0"/>
              <a:t> </a:t>
            </a:r>
            <a:r>
              <a:rPr lang="fr-FR" dirty="0" err="1"/>
              <a:t>established</a:t>
            </a:r>
            <a:r>
              <a:rPr lang="fr-FR" dirty="0"/>
              <a:t> </a:t>
            </a:r>
            <a:r>
              <a:rPr lang="fr-FR" dirty="0" err="1"/>
              <a:t>using</a:t>
            </a:r>
            <a:r>
              <a:rPr lang="fr-FR" dirty="0"/>
              <a:t> C3H (H2k) </a:t>
            </a:r>
            <a:r>
              <a:rPr lang="fr-FR" dirty="0" err="1"/>
              <a:t>donors</a:t>
            </a:r>
            <a:r>
              <a:rPr lang="fr-FR" dirty="0"/>
              <a:t> and BALB/c(H2d) </a:t>
            </a:r>
            <a:r>
              <a:rPr lang="fr-FR" dirty="0" err="1"/>
              <a:t>recipients</a:t>
            </a:r>
            <a:r>
              <a:rPr lang="fr-FR" dirty="0"/>
              <a:t>. Pre-</a:t>
            </a:r>
            <a:r>
              <a:rPr lang="fr-FR" dirty="0" err="1"/>
              <a:t>sensitization</a:t>
            </a:r>
            <a:r>
              <a:rPr lang="fr-FR" dirty="0"/>
              <a:t> </a:t>
            </a:r>
            <a:r>
              <a:rPr lang="fr-FR" dirty="0" err="1"/>
              <a:t>was</a:t>
            </a:r>
            <a:r>
              <a:rPr lang="fr-FR" dirty="0"/>
              <a:t> </a:t>
            </a:r>
            <a:r>
              <a:rPr lang="fr-FR" dirty="0" err="1"/>
              <a:t>induced</a:t>
            </a:r>
            <a:r>
              <a:rPr lang="fr-FR" dirty="0"/>
              <a:t> by </a:t>
            </a:r>
            <a:r>
              <a:rPr lang="fr-FR" dirty="0" err="1"/>
              <a:t>syngeneic</a:t>
            </a:r>
            <a:r>
              <a:rPr lang="fr-FR" dirty="0"/>
              <a:t> skin </a:t>
            </a:r>
            <a:r>
              <a:rPr lang="fr-FR" dirty="0" err="1"/>
              <a:t>grafts</a:t>
            </a:r>
            <a:r>
              <a:rPr lang="fr-FR" dirty="0"/>
              <a:t> five </a:t>
            </a:r>
            <a:r>
              <a:rPr lang="fr-FR" dirty="0" err="1"/>
              <a:t>days</a:t>
            </a:r>
            <a:r>
              <a:rPr lang="fr-FR" dirty="0"/>
              <a:t> </a:t>
            </a:r>
            <a:r>
              <a:rPr lang="fr-FR" dirty="0" err="1"/>
              <a:t>before</a:t>
            </a:r>
            <a:r>
              <a:rPr lang="fr-FR" dirty="0"/>
              <a:t> </a:t>
            </a:r>
            <a:r>
              <a:rPr lang="fr-FR" dirty="0" err="1"/>
              <a:t>kidney</a:t>
            </a:r>
            <a:r>
              <a:rPr lang="fr-FR" dirty="0"/>
              <a:t> transplantation. </a:t>
            </a:r>
            <a:r>
              <a:rPr lang="fr-FR" dirty="0" err="1"/>
              <a:t>Renal</a:t>
            </a:r>
            <a:r>
              <a:rPr lang="fr-FR" dirty="0"/>
              <a:t> </a:t>
            </a:r>
            <a:r>
              <a:rPr lang="fr-FR" dirty="0" err="1"/>
              <a:t>allografts</a:t>
            </a:r>
            <a:r>
              <a:rPr lang="fr-FR" dirty="0"/>
              <a:t> </a:t>
            </a:r>
            <a:r>
              <a:rPr lang="fr-FR" dirty="0" err="1"/>
              <a:t>were</a:t>
            </a:r>
            <a:r>
              <a:rPr lang="fr-FR" dirty="0"/>
              <a:t> </a:t>
            </a:r>
            <a:r>
              <a:rPr lang="fr-FR" dirty="0" err="1"/>
              <a:t>harvested</a:t>
            </a:r>
            <a:r>
              <a:rPr lang="fr-FR" dirty="0"/>
              <a:t> 5 </a:t>
            </a:r>
            <a:r>
              <a:rPr lang="fr-FR" dirty="0" err="1"/>
              <a:t>days</a:t>
            </a:r>
            <a:r>
              <a:rPr lang="fr-FR" dirty="0"/>
              <a:t> post-</a:t>
            </a:r>
            <a:r>
              <a:rPr lang="fr-FR" dirty="0" err="1"/>
              <a:t>surgery</a:t>
            </a:r>
            <a:r>
              <a:rPr lang="fr-FR" dirty="0"/>
              <a:t>, and CD45+ immune </a:t>
            </a:r>
            <a:r>
              <a:rPr lang="fr-FR" dirty="0" err="1"/>
              <a:t>cells</a:t>
            </a:r>
            <a:r>
              <a:rPr lang="fr-FR" dirty="0"/>
              <a:t> </a:t>
            </a:r>
            <a:r>
              <a:rPr lang="fr-FR" dirty="0" err="1"/>
              <a:t>were</a:t>
            </a:r>
            <a:r>
              <a:rPr lang="fr-FR" dirty="0"/>
              <a:t> </a:t>
            </a:r>
            <a:r>
              <a:rPr lang="fr-FR" dirty="0" err="1"/>
              <a:t>isolated</a:t>
            </a:r>
            <a:r>
              <a:rPr lang="fr-FR" dirty="0"/>
              <a:t> for single-</a:t>
            </a:r>
            <a:r>
              <a:rPr lang="fr-FR" dirty="0" err="1"/>
              <a:t>cell</a:t>
            </a:r>
            <a:r>
              <a:rPr lang="fr-FR" dirty="0"/>
              <a:t> </a:t>
            </a:r>
            <a:r>
              <a:rPr lang="fr-FR" dirty="0" err="1"/>
              <a:t>transcriptomics</a:t>
            </a:r>
            <a:r>
              <a:rPr lang="fr-FR" dirty="0"/>
              <a:t> and TCR </a:t>
            </a:r>
            <a:r>
              <a:rPr lang="fr-FR" dirty="0" err="1"/>
              <a:t>sequencing</a:t>
            </a:r>
            <a:r>
              <a:rPr lang="fr-FR" dirty="0"/>
              <a:t>. </a:t>
            </a:r>
          </a:p>
          <a:p>
            <a:r>
              <a:rPr lang="fr-FR" b="1" dirty="0" err="1"/>
              <a:t>Results</a:t>
            </a:r>
            <a:r>
              <a:rPr lang="fr-FR" dirty="0"/>
              <a:t>: </a:t>
            </a:r>
            <a:r>
              <a:rPr lang="fr-FR" dirty="0" err="1"/>
              <a:t>Renal</a:t>
            </a:r>
            <a:r>
              <a:rPr lang="fr-FR" dirty="0"/>
              <a:t> </a:t>
            </a:r>
            <a:r>
              <a:rPr lang="fr-FR" dirty="0" err="1"/>
              <a:t>allograft</a:t>
            </a:r>
            <a:r>
              <a:rPr lang="fr-FR" dirty="0"/>
              <a:t> </a:t>
            </a:r>
            <a:r>
              <a:rPr lang="fr-FR" dirty="0" err="1"/>
              <a:t>tolerance</a:t>
            </a:r>
            <a:r>
              <a:rPr lang="fr-FR" dirty="0"/>
              <a:t> </a:t>
            </a:r>
            <a:r>
              <a:rPr lang="fr-FR" dirty="0" err="1"/>
              <a:t>models</a:t>
            </a:r>
            <a:r>
              <a:rPr lang="fr-FR" dirty="0"/>
              <a:t> </a:t>
            </a:r>
            <a:r>
              <a:rPr lang="fr-FR" dirty="0" err="1"/>
              <a:t>were</a:t>
            </a:r>
            <a:r>
              <a:rPr lang="fr-FR" dirty="0"/>
              <a:t> </a:t>
            </a:r>
            <a:r>
              <a:rPr lang="fr-FR" dirty="0" err="1"/>
              <a:t>disrupted</a:t>
            </a:r>
            <a:r>
              <a:rPr lang="fr-FR" dirty="0"/>
              <a:t> by </a:t>
            </a:r>
            <a:r>
              <a:rPr lang="fr-FR" dirty="0" err="1"/>
              <a:t>pre-sensitization</a:t>
            </a:r>
            <a:r>
              <a:rPr lang="fr-FR" dirty="0"/>
              <a:t> </a:t>
            </a:r>
            <a:r>
              <a:rPr lang="fr-FR" dirty="0" err="1"/>
              <a:t>with</a:t>
            </a:r>
            <a:r>
              <a:rPr lang="fr-FR" dirty="0"/>
              <a:t> skin </a:t>
            </a:r>
            <a:r>
              <a:rPr lang="fr-FR" dirty="0" err="1"/>
              <a:t>grafting</a:t>
            </a:r>
            <a:r>
              <a:rPr lang="fr-FR" dirty="0"/>
              <a:t>, </a:t>
            </a:r>
            <a:r>
              <a:rPr lang="fr-FR" dirty="0" err="1"/>
              <a:t>reducing</a:t>
            </a:r>
            <a:r>
              <a:rPr lang="fr-FR" dirty="0"/>
              <a:t> </a:t>
            </a:r>
            <a:r>
              <a:rPr lang="fr-FR" dirty="0" err="1"/>
              <a:t>overall</a:t>
            </a:r>
            <a:r>
              <a:rPr lang="fr-FR" dirty="0"/>
              <a:t> </a:t>
            </a:r>
            <a:r>
              <a:rPr lang="fr-FR" dirty="0" err="1"/>
              <a:t>survival</a:t>
            </a:r>
            <a:r>
              <a:rPr lang="fr-FR" dirty="0"/>
              <a:t> by 94.5%. </a:t>
            </a:r>
            <a:r>
              <a:rPr lang="fr-FR" dirty="0" err="1"/>
              <a:t>Tolerant</a:t>
            </a:r>
            <a:r>
              <a:rPr lang="fr-FR" dirty="0"/>
              <a:t> </a:t>
            </a:r>
            <a:r>
              <a:rPr lang="fr-FR" dirty="0" err="1"/>
              <a:t>grafts</a:t>
            </a:r>
            <a:r>
              <a:rPr lang="fr-FR" dirty="0"/>
              <a:t> </a:t>
            </a:r>
            <a:r>
              <a:rPr lang="fr-FR" dirty="0" err="1"/>
              <a:t>exhibited</a:t>
            </a:r>
            <a:r>
              <a:rPr lang="fr-FR" dirty="0"/>
              <a:t> </a:t>
            </a:r>
            <a:r>
              <a:rPr lang="fr-FR" dirty="0" err="1"/>
              <a:t>increased</a:t>
            </a:r>
            <a:r>
              <a:rPr lang="fr-FR" dirty="0"/>
              <a:t> </a:t>
            </a:r>
            <a:r>
              <a:rPr lang="fr-FR" dirty="0" err="1"/>
              <a:t>Treg</a:t>
            </a:r>
            <a:r>
              <a:rPr lang="fr-FR" dirty="0"/>
              <a:t> infiltration, </a:t>
            </a:r>
            <a:r>
              <a:rPr lang="fr-FR" dirty="0" err="1"/>
              <a:t>particularly</a:t>
            </a:r>
            <a:r>
              <a:rPr lang="fr-FR" dirty="0"/>
              <a:t> </a:t>
            </a:r>
            <a:r>
              <a:rPr lang="fr-FR" dirty="0" err="1"/>
              <a:t>proliferating</a:t>
            </a:r>
            <a:r>
              <a:rPr lang="fr-FR" dirty="0"/>
              <a:t> Treg1 </a:t>
            </a:r>
            <a:r>
              <a:rPr lang="fr-FR" dirty="0" err="1"/>
              <a:t>subsets</a:t>
            </a:r>
            <a:r>
              <a:rPr lang="fr-FR" dirty="0"/>
              <a:t>, </a:t>
            </a:r>
            <a:r>
              <a:rPr lang="fr-FR" dirty="0" err="1"/>
              <a:t>characterized</a:t>
            </a:r>
            <a:r>
              <a:rPr lang="fr-FR" dirty="0"/>
              <a:t> by </a:t>
            </a:r>
            <a:r>
              <a:rPr lang="fr-FR" dirty="0" err="1"/>
              <a:t>low</a:t>
            </a:r>
            <a:r>
              <a:rPr lang="fr-FR" dirty="0"/>
              <a:t> Ccr4 and high Irf4 expression. Pre-</a:t>
            </a:r>
            <a:r>
              <a:rPr lang="fr-FR" dirty="0" err="1"/>
              <a:t>sensitized</a:t>
            </a:r>
            <a:r>
              <a:rPr lang="fr-FR" dirty="0"/>
              <a:t> acute rejection </a:t>
            </a:r>
            <a:r>
              <a:rPr lang="fr-FR" dirty="0" err="1"/>
              <a:t>grafts</a:t>
            </a:r>
            <a:r>
              <a:rPr lang="fr-FR" dirty="0"/>
              <a:t> </a:t>
            </a:r>
            <a:r>
              <a:rPr lang="fr-FR" dirty="0" err="1"/>
              <a:t>exhibited</a:t>
            </a:r>
            <a:r>
              <a:rPr lang="fr-FR" dirty="0"/>
              <a:t> </a:t>
            </a:r>
            <a:r>
              <a:rPr lang="fr-FR" dirty="0" err="1"/>
              <a:t>reduced</a:t>
            </a:r>
            <a:r>
              <a:rPr lang="fr-FR" dirty="0"/>
              <a:t> </a:t>
            </a:r>
            <a:r>
              <a:rPr lang="fr-FR" dirty="0" err="1"/>
              <a:t>Treg</a:t>
            </a:r>
            <a:r>
              <a:rPr lang="fr-FR" dirty="0"/>
              <a:t> proportions and </a:t>
            </a:r>
            <a:r>
              <a:rPr lang="fr-FR" dirty="0" err="1"/>
              <a:t>upregulation</a:t>
            </a:r>
            <a:r>
              <a:rPr lang="fr-FR" dirty="0"/>
              <a:t> of immune checkpoints (PD1, TIM3, LAG3). SCENIC </a:t>
            </a:r>
            <a:r>
              <a:rPr lang="fr-FR" dirty="0" err="1"/>
              <a:t>analysis</a:t>
            </a:r>
            <a:r>
              <a:rPr lang="fr-FR" dirty="0"/>
              <a:t> </a:t>
            </a:r>
            <a:r>
              <a:rPr lang="fr-FR" dirty="0" err="1"/>
              <a:t>revealed</a:t>
            </a:r>
            <a:r>
              <a:rPr lang="fr-FR" dirty="0"/>
              <a:t> </a:t>
            </a:r>
            <a:r>
              <a:rPr lang="fr-FR" dirty="0" err="1"/>
              <a:t>higher</a:t>
            </a:r>
            <a:r>
              <a:rPr lang="fr-FR" dirty="0"/>
              <a:t> Tbx21-regulon </a:t>
            </a:r>
            <a:r>
              <a:rPr lang="fr-FR" dirty="0" err="1"/>
              <a:t>activity</a:t>
            </a:r>
            <a:r>
              <a:rPr lang="fr-FR" dirty="0"/>
              <a:t> in </a:t>
            </a:r>
            <a:r>
              <a:rPr lang="fr-FR" dirty="0" err="1"/>
              <a:t>Treg</a:t>
            </a:r>
            <a:r>
              <a:rPr lang="fr-FR" dirty="0"/>
              <a:t> </a:t>
            </a:r>
            <a:r>
              <a:rPr lang="fr-FR" dirty="0" err="1"/>
              <a:t>from</a:t>
            </a:r>
            <a:r>
              <a:rPr lang="fr-FR" dirty="0"/>
              <a:t> </a:t>
            </a:r>
            <a:r>
              <a:rPr lang="fr-FR" dirty="0" err="1"/>
              <a:t>pre-sensitized</a:t>
            </a:r>
            <a:r>
              <a:rPr lang="fr-FR" dirty="0"/>
              <a:t> </a:t>
            </a:r>
            <a:r>
              <a:rPr lang="fr-FR" dirty="0" err="1"/>
              <a:t>graft</a:t>
            </a:r>
            <a:r>
              <a:rPr lang="fr-FR" dirty="0"/>
              <a:t>, </a:t>
            </a:r>
            <a:r>
              <a:rPr lang="fr-FR" dirty="0" err="1"/>
              <a:t>linked</a:t>
            </a:r>
            <a:r>
              <a:rPr lang="fr-FR" dirty="0"/>
              <a:t> to </a:t>
            </a:r>
            <a:r>
              <a:rPr lang="fr-FR" dirty="0" err="1"/>
              <a:t>increased</a:t>
            </a:r>
            <a:r>
              <a:rPr lang="fr-FR" dirty="0"/>
              <a:t> </a:t>
            </a:r>
            <a:r>
              <a:rPr lang="fr-FR" dirty="0" err="1"/>
              <a:t>regulation</a:t>
            </a:r>
            <a:r>
              <a:rPr lang="fr-FR" dirty="0"/>
              <a:t> of type I </a:t>
            </a:r>
            <a:r>
              <a:rPr lang="fr-FR" dirty="0" err="1"/>
              <a:t>inflammatory</a:t>
            </a:r>
            <a:r>
              <a:rPr lang="fr-FR" dirty="0"/>
              <a:t> </a:t>
            </a:r>
            <a:r>
              <a:rPr lang="fr-FR" dirty="0" err="1"/>
              <a:t>chemokines</a:t>
            </a:r>
            <a:r>
              <a:rPr lang="fr-FR" dirty="0"/>
              <a:t>. </a:t>
            </a:r>
            <a:r>
              <a:rPr lang="fr-FR" dirty="0" err="1"/>
              <a:t>Trajectory</a:t>
            </a:r>
            <a:r>
              <a:rPr lang="fr-FR" dirty="0"/>
              <a:t> </a:t>
            </a:r>
            <a:r>
              <a:rPr lang="fr-FR" dirty="0" err="1"/>
              <a:t>analysis</a:t>
            </a:r>
            <a:r>
              <a:rPr lang="fr-FR" dirty="0"/>
              <a:t> </a:t>
            </a:r>
            <a:r>
              <a:rPr lang="fr-FR" dirty="0" err="1"/>
              <a:t>demonstrated</a:t>
            </a:r>
            <a:r>
              <a:rPr lang="fr-FR" dirty="0"/>
              <a:t> progressive changes in </a:t>
            </a:r>
            <a:r>
              <a:rPr lang="fr-FR" dirty="0" err="1"/>
              <a:t>Treg</a:t>
            </a:r>
            <a:r>
              <a:rPr lang="fr-FR" dirty="0"/>
              <a:t> </a:t>
            </a:r>
            <a:r>
              <a:rPr lang="fr-FR" dirty="0" err="1"/>
              <a:t>subsets</a:t>
            </a:r>
            <a:r>
              <a:rPr lang="fr-FR" dirty="0"/>
              <a:t>, </a:t>
            </a:r>
            <a:r>
              <a:rPr lang="fr-FR" dirty="0" err="1"/>
              <a:t>including</a:t>
            </a:r>
            <a:r>
              <a:rPr lang="fr-FR" dirty="0"/>
              <a:t> </a:t>
            </a:r>
            <a:r>
              <a:rPr lang="fr-FR" dirty="0" err="1"/>
              <a:t>downregulation</a:t>
            </a:r>
            <a:r>
              <a:rPr lang="fr-FR" dirty="0"/>
              <a:t> of Mki67 and </a:t>
            </a:r>
            <a:r>
              <a:rPr lang="fr-FR" dirty="0" err="1"/>
              <a:t>upregulation</a:t>
            </a:r>
            <a:r>
              <a:rPr lang="fr-FR" dirty="0"/>
              <a:t> of Ctla4, Ikzf2, Ifngr1 and Pdcd1. In the </a:t>
            </a:r>
            <a:r>
              <a:rPr lang="fr-FR" dirty="0" err="1"/>
              <a:t>disrupted</a:t>
            </a:r>
            <a:r>
              <a:rPr lang="fr-FR" dirty="0"/>
              <a:t> </a:t>
            </a:r>
            <a:r>
              <a:rPr lang="fr-FR" dirty="0" err="1"/>
              <a:t>tolerance</a:t>
            </a:r>
            <a:r>
              <a:rPr lang="fr-FR" dirty="0"/>
              <a:t> </a:t>
            </a:r>
            <a:r>
              <a:rPr lang="fr-FR" dirty="0" err="1"/>
              <a:t>microenvironment</a:t>
            </a:r>
            <a:r>
              <a:rPr lang="fr-FR" dirty="0"/>
              <a:t>, PD1+Tregs </a:t>
            </a:r>
            <a:r>
              <a:rPr lang="fr-FR" dirty="0" err="1"/>
              <a:t>predominantly</a:t>
            </a:r>
            <a:r>
              <a:rPr lang="fr-FR" dirty="0"/>
              <a:t> </a:t>
            </a:r>
            <a:r>
              <a:rPr lang="fr-FR" dirty="0" err="1"/>
              <a:t>received</a:t>
            </a:r>
            <a:r>
              <a:rPr lang="fr-FR" dirty="0"/>
              <a:t> PD-L1 </a:t>
            </a:r>
            <a:r>
              <a:rPr lang="fr-FR" dirty="0" err="1"/>
              <a:t>signals</a:t>
            </a:r>
            <a:r>
              <a:rPr lang="fr-FR" dirty="0"/>
              <a:t> </a:t>
            </a:r>
            <a:r>
              <a:rPr lang="fr-FR" dirty="0" err="1"/>
              <a:t>from</a:t>
            </a:r>
            <a:r>
              <a:rPr lang="fr-FR" dirty="0"/>
              <a:t> pro-</a:t>
            </a:r>
            <a:r>
              <a:rPr lang="fr-FR" dirty="0" err="1"/>
              <a:t>inflammatory</a:t>
            </a:r>
            <a:r>
              <a:rPr lang="fr-FR" dirty="0"/>
              <a:t> macrophages, </a:t>
            </a:r>
            <a:r>
              <a:rPr lang="fr-FR" dirty="0" err="1"/>
              <a:t>which</a:t>
            </a:r>
            <a:r>
              <a:rPr lang="fr-FR" dirty="0"/>
              <a:t> </a:t>
            </a:r>
            <a:r>
              <a:rPr lang="fr-FR" dirty="0" err="1"/>
              <a:t>also</a:t>
            </a:r>
            <a:r>
              <a:rPr lang="fr-FR" dirty="0"/>
              <a:t> </a:t>
            </a:r>
            <a:r>
              <a:rPr lang="fr-FR" dirty="0" err="1"/>
              <a:t>provided</a:t>
            </a:r>
            <a:r>
              <a:rPr lang="fr-FR" dirty="0"/>
              <a:t> </a:t>
            </a:r>
            <a:r>
              <a:rPr lang="fr-FR" dirty="0" err="1"/>
              <a:t>stronger</a:t>
            </a:r>
            <a:r>
              <a:rPr lang="fr-FR" dirty="0"/>
              <a:t> </a:t>
            </a:r>
            <a:r>
              <a:rPr lang="fr-FR" dirty="0" err="1"/>
              <a:t>inflammatory</a:t>
            </a:r>
            <a:r>
              <a:rPr lang="fr-FR" dirty="0"/>
              <a:t> </a:t>
            </a:r>
            <a:r>
              <a:rPr lang="fr-FR" dirty="0" err="1"/>
              <a:t>signals</a:t>
            </a:r>
            <a:r>
              <a:rPr lang="fr-FR" dirty="0"/>
              <a:t> (</a:t>
            </a:r>
            <a:r>
              <a:rPr lang="fr-FR" dirty="0" err="1"/>
              <a:t>Tnf</a:t>
            </a:r>
            <a:r>
              <a:rPr lang="fr-FR" dirty="0"/>
              <a:t> Tnfrsf1b), but </a:t>
            </a:r>
            <a:r>
              <a:rPr lang="fr-FR" dirty="0" err="1"/>
              <a:t>weaker</a:t>
            </a:r>
            <a:r>
              <a:rPr lang="fr-FR" dirty="0"/>
              <a:t> MHC-TCR/Cd4 and Cd86-Ctla4 </a:t>
            </a:r>
            <a:r>
              <a:rPr lang="fr-FR" dirty="0" err="1"/>
              <a:t>signals</a:t>
            </a:r>
            <a:r>
              <a:rPr lang="fr-FR" dirty="0"/>
              <a:t>. </a:t>
            </a:r>
            <a:r>
              <a:rPr lang="fr-FR" dirty="0" err="1"/>
              <a:t>We</a:t>
            </a:r>
            <a:r>
              <a:rPr lang="fr-FR" dirty="0"/>
              <a:t> propose </a:t>
            </a:r>
            <a:r>
              <a:rPr lang="fr-FR" dirty="0" err="1"/>
              <a:t>that</a:t>
            </a:r>
            <a:r>
              <a:rPr lang="fr-FR" dirty="0"/>
              <a:t> macrophage-</a:t>
            </a:r>
            <a:r>
              <a:rPr lang="fr-FR" dirty="0" err="1"/>
              <a:t>mediated</a:t>
            </a:r>
            <a:r>
              <a:rPr lang="fr-FR" dirty="0"/>
              <a:t> type I immune </a:t>
            </a:r>
            <a:r>
              <a:rPr lang="fr-FR" dirty="0" err="1"/>
              <a:t>microenvironment</a:t>
            </a:r>
            <a:r>
              <a:rPr lang="fr-FR" dirty="0"/>
              <a:t> </a:t>
            </a:r>
            <a:r>
              <a:rPr lang="fr-FR" dirty="0" err="1"/>
              <a:t>induced</a:t>
            </a:r>
            <a:r>
              <a:rPr lang="fr-FR" dirty="0"/>
              <a:t> </a:t>
            </a:r>
            <a:r>
              <a:rPr lang="fr-FR" dirty="0" err="1"/>
              <a:t>Treg</a:t>
            </a:r>
            <a:r>
              <a:rPr lang="fr-FR" dirty="0"/>
              <a:t> </a:t>
            </a:r>
            <a:r>
              <a:rPr lang="fr-FR" dirty="0" err="1"/>
              <a:t>dysfunction</a:t>
            </a:r>
            <a:r>
              <a:rPr lang="fr-FR" dirty="0"/>
              <a:t> by </a:t>
            </a:r>
            <a:r>
              <a:rPr lang="fr-FR" dirty="0" err="1"/>
              <a:t>increasing</a:t>
            </a:r>
            <a:r>
              <a:rPr lang="fr-FR" dirty="0"/>
              <a:t> T-bet </a:t>
            </a:r>
            <a:r>
              <a:rPr lang="fr-FR" dirty="0" err="1"/>
              <a:t>regulon</a:t>
            </a:r>
            <a:r>
              <a:rPr lang="fr-FR" dirty="0"/>
              <a:t> </a:t>
            </a:r>
            <a:r>
              <a:rPr lang="fr-FR" dirty="0" err="1"/>
              <a:t>activity</a:t>
            </a:r>
            <a:r>
              <a:rPr lang="fr-FR" dirty="0"/>
              <a:t> and PD1 expression. </a:t>
            </a:r>
          </a:p>
          <a:p>
            <a:r>
              <a:rPr lang="fr-FR" b="1" dirty="0"/>
              <a:t>Conclusions</a:t>
            </a:r>
            <a:r>
              <a:rPr lang="fr-FR" dirty="0"/>
              <a:t>: Our </a:t>
            </a:r>
            <a:r>
              <a:rPr lang="fr-FR" dirty="0" err="1"/>
              <a:t>findings</a:t>
            </a:r>
            <a:r>
              <a:rPr lang="fr-FR" dirty="0"/>
              <a:t> highlight the crucial </a:t>
            </a:r>
            <a:r>
              <a:rPr lang="fr-FR" dirty="0" err="1"/>
              <a:t>role</a:t>
            </a:r>
            <a:r>
              <a:rPr lang="fr-FR" dirty="0"/>
              <a:t> of </a:t>
            </a:r>
            <a:r>
              <a:rPr lang="fr-FR" dirty="0" err="1"/>
              <a:t>Tregs</a:t>
            </a:r>
            <a:r>
              <a:rPr lang="fr-FR" dirty="0"/>
              <a:t> in </a:t>
            </a:r>
            <a:r>
              <a:rPr lang="fr-FR" dirty="0" err="1"/>
              <a:t>maintaining</a:t>
            </a:r>
            <a:r>
              <a:rPr lang="fr-FR" dirty="0"/>
              <a:t> </a:t>
            </a:r>
            <a:r>
              <a:rPr lang="fr-FR" dirty="0" err="1"/>
              <a:t>graft</a:t>
            </a:r>
            <a:r>
              <a:rPr lang="fr-FR" dirty="0"/>
              <a:t> </a:t>
            </a:r>
            <a:r>
              <a:rPr lang="fr-FR" dirty="0" err="1"/>
              <a:t>tolerance</a:t>
            </a:r>
            <a:r>
              <a:rPr lang="fr-FR" dirty="0"/>
              <a:t>. Pre-</a:t>
            </a:r>
            <a:r>
              <a:rPr lang="fr-FR" dirty="0" err="1"/>
              <a:t>sensitization</a:t>
            </a:r>
            <a:r>
              <a:rPr lang="fr-FR" dirty="0"/>
              <a:t> triggers </a:t>
            </a:r>
            <a:r>
              <a:rPr lang="fr-FR" dirty="0" err="1"/>
              <a:t>stronger</a:t>
            </a:r>
            <a:r>
              <a:rPr lang="fr-FR" dirty="0"/>
              <a:t> type I immune </a:t>
            </a:r>
            <a:r>
              <a:rPr lang="fr-FR" dirty="0" err="1"/>
              <a:t>signals</a:t>
            </a:r>
            <a:r>
              <a:rPr lang="fr-FR" dirty="0"/>
              <a:t>, </a:t>
            </a:r>
            <a:r>
              <a:rPr lang="fr-FR" dirty="0" err="1"/>
              <a:t>which</a:t>
            </a:r>
            <a:r>
              <a:rPr lang="fr-FR" dirty="0"/>
              <a:t> </a:t>
            </a:r>
            <a:r>
              <a:rPr lang="fr-FR" dirty="0" err="1"/>
              <a:t>upregulate</a:t>
            </a:r>
            <a:r>
              <a:rPr lang="fr-FR" dirty="0"/>
              <a:t> T-bet </a:t>
            </a:r>
            <a:r>
              <a:rPr lang="fr-FR" dirty="0" err="1"/>
              <a:t>transcriptional</a:t>
            </a:r>
            <a:r>
              <a:rPr lang="fr-FR" dirty="0"/>
              <a:t> </a:t>
            </a:r>
            <a:r>
              <a:rPr lang="fr-FR" dirty="0" err="1"/>
              <a:t>regulation</a:t>
            </a:r>
            <a:r>
              <a:rPr lang="fr-FR" dirty="0"/>
              <a:t> and PD1 expression in </a:t>
            </a:r>
            <a:r>
              <a:rPr lang="fr-FR" dirty="0" err="1"/>
              <a:t>Tregs</a:t>
            </a:r>
            <a:r>
              <a:rPr lang="fr-FR" dirty="0"/>
              <a:t>. This </a:t>
            </a:r>
            <a:r>
              <a:rPr lang="fr-FR" dirty="0" err="1"/>
              <a:t>ultimately</a:t>
            </a:r>
            <a:r>
              <a:rPr lang="fr-FR" dirty="0"/>
              <a:t> impairs </a:t>
            </a:r>
            <a:r>
              <a:rPr lang="fr-FR" dirty="0" err="1"/>
              <a:t>Treg</a:t>
            </a:r>
            <a:r>
              <a:rPr lang="fr-FR" dirty="0"/>
              <a:t> immune </a:t>
            </a:r>
            <a:r>
              <a:rPr lang="fr-FR" dirty="0" err="1"/>
              <a:t>regulatory</a:t>
            </a:r>
            <a:r>
              <a:rPr lang="fr-FR" dirty="0"/>
              <a:t> </a:t>
            </a:r>
            <a:r>
              <a:rPr lang="fr-FR" dirty="0" err="1"/>
              <a:t>function</a:t>
            </a:r>
            <a:r>
              <a:rPr lang="fr-FR" dirty="0"/>
              <a:t> and </a:t>
            </a:r>
            <a:r>
              <a:rPr lang="fr-FR" dirty="0" err="1"/>
              <a:t>disrupts</a:t>
            </a:r>
            <a:r>
              <a:rPr lang="fr-FR" dirty="0"/>
              <a:t> the </a:t>
            </a:r>
            <a:r>
              <a:rPr lang="fr-FR" dirty="0" err="1"/>
              <a:t>tolerance</a:t>
            </a:r>
            <a:r>
              <a:rPr lang="fr-FR" dirty="0"/>
              <a:t> balance </a:t>
            </a:r>
            <a:r>
              <a:rPr lang="fr-FR" dirty="0" err="1"/>
              <a:t>within</a:t>
            </a:r>
            <a:r>
              <a:rPr lang="fr-FR" dirty="0"/>
              <a:t> the </a:t>
            </a:r>
            <a:r>
              <a:rPr lang="fr-FR" dirty="0" err="1"/>
              <a:t>graft</a:t>
            </a:r>
            <a:r>
              <a:rPr lang="fr-FR" dirty="0"/>
              <a:t>.</a:t>
            </a:r>
          </a:p>
          <a:p>
            <a:endParaRPr lang="fr-FR" dirty="0"/>
          </a:p>
        </p:txBody>
      </p:sp>
      <p:sp>
        <p:nvSpPr>
          <p:cNvPr id="4" name="Espace réservé du numéro de diapositive 3">
            <a:extLst>
              <a:ext uri="{FF2B5EF4-FFF2-40B4-BE49-F238E27FC236}">
                <a16:creationId xmlns:a16="http://schemas.microsoft.com/office/drawing/2014/main" id="{474E75A7-3765-256A-9823-72603E7B24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84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16BC6-E51C-F8D9-A622-52CEF34B5E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803067-4085-F8B7-55F3-23D25B74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FA9710-5184-4769-E3BD-6357968F468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BB6BB55D-02BC-46DC-C411-9C41F052EA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736A5-7FA8-C3B5-F0B5-C24E41969051}"/>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290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BB34-D22B-22DE-CD80-C157778AFA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00AF04-E0F1-CB54-CD5C-27FA79E3A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D8535-1E20-F115-F69E-4BE1D56CA874}"/>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F5E0208-838E-77F7-23D7-69EE291D97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82F2E-3F99-2E4D-FC6C-1D13EF936745}"/>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50721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F3EF92-D5BB-3B9B-6C72-6964B8D30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9990C-77BF-DAAE-F2D9-5E0EDCF95E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A519AA-53E7-BAB8-D12C-67847983E1F9}"/>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40120203-0DF9-1E7D-D8D8-0E16124619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538A7-6E0E-E53F-8CC7-589F2D2C23F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407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hapter_Break_Blue">
    <p:bg>
      <p:bgPr>
        <a:gradFill>
          <a:gsLst>
            <a:gs pos="22000">
              <a:srgbClr val="123986"/>
            </a:gs>
            <a:gs pos="100000">
              <a:srgbClr val="E2204B"/>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98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sp>
        <p:nvSpPr>
          <p:cNvPr id="6" name="Title 5">
            <a:extLst>
              <a:ext uri="{FF2B5EF4-FFF2-40B4-BE49-F238E27FC236}">
                <a16:creationId xmlns:a16="http://schemas.microsoft.com/office/drawing/2014/main" id="{C7EBB7B4-68AD-0D4F-876A-9D35E718DF4C}"/>
              </a:ext>
            </a:extLst>
          </p:cNvPr>
          <p:cNvSpPr>
            <a:spLocks noGrp="1"/>
          </p:cNvSpPr>
          <p:nvPr>
            <p:ph type="title"/>
          </p:nvPr>
        </p:nvSpPr>
        <p:spPr>
          <a:xfrm>
            <a:off x="766763" y="2359341"/>
            <a:ext cx="6191821" cy="3060152"/>
          </a:xfrm>
        </p:spPr>
        <p:txBody>
          <a:bodyPr anchor="t" anchorCtr="0">
            <a:noAutofit/>
          </a:bodyPr>
          <a:lstStyle>
            <a:lvl1pPr>
              <a:defRPr sz="4800" b="1" spc="0">
                <a:solidFill>
                  <a:schemeClr val="bg1"/>
                </a:solidFill>
              </a:defRPr>
            </a:lvl1pPr>
          </a:lstStyle>
          <a:p>
            <a:r>
              <a:rPr lang="en-GB"/>
              <a:t>Click to edit Master title style</a:t>
            </a:r>
            <a:endParaRPr lang="en-US"/>
          </a:p>
        </p:txBody>
      </p:sp>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18257009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_Slide_White">
    <p:bg>
      <p:bgPr>
        <a:solidFill>
          <a:schemeClr val="bg1"/>
        </a:solidFill>
        <a:effectLst/>
      </p:bgPr>
    </p:bg>
    <p:spTree>
      <p:nvGrpSpPr>
        <p:cNvPr id="1" name=""/>
        <p:cNvGrpSpPr/>
        <p:nvPr/>
      </p:nvGrpSpPr>
      <p:grpSpPr>
        <a:xfrm>
          <a:off x="0" y="0"/>
          <a:ext cx="0" cy="0"/>
          <a:chOff x="0" y="0"/>
          <a:chExt cx="0" cy="0"/>
        </a:xfrm>
      </p:grpSpPr>
      <p:pic>
        <p:nvPicPr>
          <p:cNvPr id="7" name="Picture 6" descr="A blue curved line on a black background&#10;&#10;Description automatically generated">
            <a:extLst>
              <a:ext uri="{FF2B5EF4-FFF2-40B4-BE49-F238E27FC236}">
                <a16:creationId xmlns:a16="http://schemas.microsoft.com/office/drawing/2014/main" id="{357EA22C-CF51-D89B-1B0A-5EDEB8624E8F}"/>
              </a:ext>
            </a:extLst>
          </p:cNvPr>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l="2684" t="5236" r="51829" b="44595"/>
          <a:stretch/>
        </p:blipFill>
        <p:spPr>
          <a:xfrm>
            <a:off x="0" y="-190"/>
            <a:ext cx="6217920" cy="6906957"/>
          </a:xfrm>
          <a:prstGeom prst="rect">
            <a:avLst/>
          </a:prstGeom>
        </p:spPr>
      </p:pic>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800" y="6336000"/>
            <a:ext cx="9262103" cy="34920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2"/>
            <a:ext cx="10585450" cy="3064345"/>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BF2EDF82-0DF6-854E-BFCB-2FC94D5AE50E}"/>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181603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_Slide_White _2 Column">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4" y="6336000"/>
            <a:ext cx="9183482"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3"/>
            <a:ext cx="5148000" cy="2487720"/>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4" name="Content Placeholder 3">
            <a:extLst>
              <a:ext uri="{FF2B5EF4-FFF2-40B4-BE49-F238E27FC236}">
                <a16:creationId xmlns:a16="http://schemas.microsoft.com/office/drawing/2014/main" id="{E255EB1F-2854-E840-AB65-276712774DD2}"/>
              </a:ext>
            </a:extLst>
          </p:cNvPr>
          <p:cNvSpPr>
            <a:spLocks noGrp="1"/>
          </p:cNvSpPr>
          <p:nvPr>
            <p:ph sz="quarter" idx="12"/>
          </p:nvPr>
        </p:nvSpPr>
        <p:spPr>
          <a:xfrm>
            <a:off x="6208575" y="1802623"/>
            <a:ext cx="5148000" cy="2487720"/>
          </a:xfrm>
          <a:noFill/>
        </p:spPr>
        <p:txBody>
          <a:bodyPr/>
          <a:lstStyle>
            <a:lvl1pPr>
              <a:defRPr sz="1400" b="1" i="0">
                <a:latin typeface="Arial" panose="020B0604020202020204" pitchFamily="34" charset="0"/>
                <a:cs typeface="Arial" panose="020B0604020202020204" pitchFamily="34" charset="0"/>
              </a:defRPr>
            </a:lvl1pPr>
            <a:lvl2pPr>
              <a:buClr>
                <a:srgbClr val="123986"/>
              </a:buClr>
              <a:defRPr sz="140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52242802-3047-3B40-B396-57A36BF40247}"/>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29229497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for creative work">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3" y="6336000"/>
            <a:ext cx="9144153"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FC3C0D4-89E6-FE4C-9A1B-76F7AB7439D1}"/>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36218483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75057" y="2244422"/>
            <a:ext cx="4841885" cy="2369156"/>
          </a:xfrm>
          <a:prstGeom prst="rect">
            <a:avLst/>
          </a:prstGeom>
        </p:spPr>
      </p:pic>
    </p:spTree>
    <p:extLst>
      <p:ext uri="{BB962C8B-B14F-4D97-AF65-F5344CB8AC3E}">
        <p14:creationId xmlns:p14="http://schemas.microsoft.com/office/powerpoint/2010/main" val="278542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5BE9C-A6B4-A54F-3CE1-DB333D5C4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F445F7-AFDC-05F3-BF0C-EF655E2691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036FEE-F3D1-B56B-2699-53E8B728DC72}"/>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B0499A0-D173-C2BD-40C9-A64D335D81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0D188-8656-604F-9647-053229C4002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088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4B77B-A810-50D6-0A2F-ECFF415A3B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D44C7D-D010-DC61-4CA6-00651789F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08DCE5-16E9-FAF0-60E3-6C650F0B86B3}"/>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7B43742A-F98A-218B-5C47-AE348F82E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9E8A-24F7-CF54-BCF4-056ABF34AB1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6496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75CA-1403-0E22-722C-F510B6897A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B4E670-3884-72CB-60C8-FB7BD7AA5A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726311-A7FD-75EE-F6DC-1BE2BBD3BE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94B767-E49C-50F0-FA74-039D07DDBC77}"/>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04FE20D0-4B59-B018-FAA0-7EA4F88741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4B96C3-35CD-9978-70A2-F590A35377F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38823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B8567-1695-99D2-6043-DC299902AC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2EDFE-25D2-2872-1C1D-831B64447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3FB5BE-2A7C-B08B-9DE9-58DBA2AD6C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7CA7B4-3533-DAA8-BD43-0ED1B3F5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4E65E2E-304A-D609-3FA2-CCEC5235B9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77F691-C256-8530-48EE-3AD55F9A1855}"/>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8" name="Espace réservé du pied de page 7">
            <a:extLst>
              <a:ext uri="{FF2B5EF4-FFF2-40B4-BE49-F238E27FC236}">
                <a16:creationId xmlns:a16="http://schemas.microsoft.com/office/drawing/2014/main" id="{6E4C34EB-88CF-CCDF-AF6F-EFF8EB04AA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E38DD1-60C3-0A36-8011-C8FF0CC85EC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4712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6AAA2-F251-46DD-C61A-E79DFA38DF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BB33F0-A3ED-964C-2D05-A1C4D0272DCF}"/>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4" name="Espace réservé du pied de page 3">
            <a:extLst>
              <a:ext uri="{FF2B5EF4-FFF2-40B4-BE49-F238E27FC236}">
                <a16:creationId xmlns:a16="http://schemas.microsoft.com/office/drawing/2014/main" id="{3496F6C6-395F-ECA5-99D3-EE9EE0FFAB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C29FCDD-2D65-648A-F824-D701FF81A5EC}"/>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057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A9DEA7-1395-32D2-4B1E-F57292D11C5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3" name="Espace réservé du pied de page 2">
            <a:extLst>
              <a:ext uri="{FF2B5EF4-FFF2-40B4-BE49-F238E27FC236}">
                <a16:creationId xmlns:a16="http://schemas.microsoft.com/office/drawing/2014/main" id="{CC7764F5-6A8E-DBC9-95EC-AD8A5F35C44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685CEF-EEA4-903F-BC02-4C4F92595439}"/>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30814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6655F-0DE1-ADAD-2BFE-C6C5439483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56AE5B-A993-1FD1-D0D8-E60BA6AE8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C8D0F6-A0C9-30D9-68E1-6AC432702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22C040-AD00-1EBE-ED99-901BF36E8DD6}"/>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C2F8A16E-484B-E043-C0AD-4E886BB405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914AA3-43C0-4286-A68E-A31CC4243A47}"/>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78876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689CA-8347-106D-6409-8FB838263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570031-8C2B-8A44-DB37-24DA66B03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8F5241-03E0-7AD7-010F-3B14EBDAA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8686C8-4F0D-E672-82B8-13FF75C3FF60}"/>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4B03E08E-01ED-0B92-BE2D-B1B618268E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1D6FA-4D1E-CDA2-CD43-C58E18269612}"/>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4443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39B04E-4E8D-7BBA-CD89-BC0F3648B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D93AEC-AC47-3CE6-6761-10C555E77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57570E-E4FA-2A31-967C-26A27C176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2E13A070-4A2F-46AB-86DF-72C71B5CE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577ACB5-D749-7F52-F432-4319A4C42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757969-5354-4C68-B4AE-1448D3539378}" type="slidenum">
              <a:rPr lang="fr-FR" smtClean="0"/>
              <a:t>‹#›</a:t>
            </a:fld>
            <a:endParaRPr lang="fr-FR"/>
          </a:p>
        </p:txBody>
      </p:sp>
    </p:spTree>
    <p:extLst>
      <p:ext uri="{BB962C8B-B14F-4D97-AF65-F5344CB8AC3E}">
        <p14:creationId xmlns:p14="http://schemas.microsoft.com/office/powerpoint/2010/main" val="2517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D1001-F6D6-2145-994A-1C95D677EBC9}"/>
              </a:ext>
            </a:extLst>
          </p:cNvPr>
          <p:cNvSpPr>
            <a:spLocks noGrp="1"/>
          </p:cNvSpPr>
          <p:nvPr>
            <p:ph type="title"/>
          </p:nvPr>
        </p:nvSpPr>
        <p:spPr>
          <a:xfrm>
            <a:off x="766763" y="375400"/>
            <a:ext cx="10587037" cy="1106489"/>
          </a:xfrm>
          <a:prstGeom prst="rect">
            <a:avLst/>
          </a:prstGeom>
        </p:spPr>
        <p:txBody>
          <a:bodyPr vert="horz" lIns="0" tIns="0" rIns="0" bIns="0" rtlCol="0" anchor="ctr"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55010-76E4-7347-AC96-ED3A556A2CCA}"/>
              </a:ext>
            </a:extLst>
          </p:cNvPr>
          <p:cNvSpPr>
            <a:spLocks noGrp="1"/>
          </p:cNvSpPr>
          <p:nvPr>
            <p:ph type="body" idx="1"/>
          </p:nvPr>
        </p:nvSpPr>
        <p:spPr>
          <a:xfrm>
            <a:off x="766763" y="1825200"/>
            <a:ext cx="10585451" cy="430371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Footer Placeholder 4">
            <a:extLst>
              <a:ext uri="{FF2B5EF4-FFF2-40B4-BE49-F238E27FC236}">
                <a16:creationId xmlns:a16="http://schemas.microsoft.com/office/drawing/2014/main" id="{451C886E-B0EF-BA44-BDEC-C801AF91A008}"/>
              </a:ext>
            </a:extLst>
          </p:cNvPr>
          <p:cNvSpPr>
            <a:spLocks noGrp="1"/>
          </p:cNvSpPr>
          <p:nvPr>
            <p:ph type="ftr" sz="quarter" idx="3"/>
          </p:nvPr>
        </p:nvSpPr>
        <p:spPr>
          <a:xfrm>
            <a:off x="766764" y="6336000"/>
            <a:ext cx="9081324"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descr="A red and blue logo&#10;&#10;Description automatically generated">
            <a:extLst>
              <a:ext uri="{FF2B5EF4-FFF2-40B4-BE49-F238E27FC236}">
                <a16:creationId xmlns:a16="http://schemas.microsoft.com/office/drawing/2014/main" id="{4A35A74D-9BE4-1839-97F0-3715DC3F7E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2772350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algn="l" defTabSz="914400" rtl="0" eaLnBrk="1" latinLnBrk="0" hangingPunct="1">
        <a:lnSpc>
          <a:spcPct val="90000"/>
        </a:lnSpc>
        <a:spcBef>
          <a:spcPct val="0"/>
        </a:spcBef>
        <a:buNone/>
        <a:defRPr sz="3200" b="0" i="0" kern="1200">
          <a:solidFill>
            <a:srgbClr val="12398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400" b="1" i="0" kern="1200">
          <a:solidFill>
            <a:srgbClr val="12398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0"/>
        </a:spcBef>
        <a:spcAft>
          <a:spcPts val="300"/>
        </a:spcAft>
        <a:buClr>
          <a:srgbClr val="123986"/>
        </a:buClr>
        <a:buFont typeface="STIXGeneral-Regular" pitchFamily="2" charset="2"/>
        <a:buChar char="⎯"/>
        <a:defRPr sz="1400" b="0" i="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300"/>
        </a:spcAft>
        <a:buClr>
          <a:srgbClr val="123986"/>
        </a:buClr>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6pPr>
      <a:lvl7pPr marL="360000" indent="-180000" algn="l" defTabSz="914400" rtl="0" eaLnBrk="1" latinLnBrk="0" hangingPunct="1">
        <a:lnSpc>
          <a:spcPct val="100000"/>
        </a:lnSpc>
        <a:spcBef>
          <a:spcPts val="0"/>
        </a:spcBef>
        <a:spcAft>
          <a:spcPts val="300"/>
        </a:spcAft>
        <a:buClr>
          <a:srgbClr val="123986"/>
        </a:buClr>
        <a:buFont typeface="+mj-lt"/>
        <a:buAutoNum type="alphaLcPeriod"/>
        <a:defRPr sz="1400" b="0" i="0" kern="1200">
          <a:solidFill>
            <a:schemeClr val="tx1"/>
          </a:solidFill>
          <a:latin typeface="Arial" panose="020B0604020202020204" pitchFamily="34" charset="0"/>
          <a:ea typeface="+mn-ea"/>
          <a:cs typeface="Arial" panose="020B0604020202020204" pitchFamily="34" charset="0"/>
        </a:defRPr>
      </a:lvl7pPr>
      <a:lvl8pPr marL="540000" indent="-180000" algn="l" defTabSz="914400" rtl="0" eaLnBrk="1" latinLnBrk="0" hangingPunct="1">
        <a:lnSpc>
          <a:spcPct val="100000"/>
        </a:lnSpc>
        <a:spcBef>
          <a:spcPts val="0"/>
        </a:spcBef>
        <a:spcAft>
          <a:spcPts val="300"/>
        </a:spcAft>
        <a:buClr>
          <a:srgbClr val="123986"/>
        </a:buClr>
        <a:buFont typeface="+mj-lt"/>
        <a:buAutoNum type="romanLcPeriod"/>
        <a:defRPr sz="1400" b="0" i="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spc="250" baseline="0">
          <a:solidFill>
            <a:srgbClr val="123986"/>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00">
          <p15:clr>
            <a:srgbClr val="F26B43"/>
          </p15:clr>
        </p15:guide>
        <p15:guide id="2" pos="483">
          <p15:clr>
            <a:srgbClr val="F26B43"/>
          </p15:clr>
        </p15:guide>
        <p15:guide id="3" orient="horz" pos="927">
          <p15:clr>
            <a:srgbClr val="F26B43"/>
          </p15:clr>
        </p15:guide>
        <p15:guide id="4" orient="horz" pos="225">
          <p15:clr>
            <a:srgbClr val="F26B43"/>
          </p15:clr>
        </p15:guide>
        <p15:guide id="5" pos="7151">
          <p15:clr>
            <a:srgbClr val="F26B43"/>
          </p15:clr>
        </p15:guide>
        <p15:guide id="6" pos="3817">
          <p15:clr>
            <a:srgbClr val="F26B43"/>
          </p15:clr>
        </p15:guide>
        <p15:guide id="7" orient="horz" pos="3861">
          <p15:clr>
            <a:srgbClr val="F26B43"/>
          </p15:clr>
        </p15:guide>
        <p15:guide id="8" orient="horz" pos="4231">
          <p15:clr>
            <a:srgbClr val="F26B43"/>
          </p15:clr>
        </p15:guide>
        <p15:guide id="9" orient="horz" pos="4011">
          <p15:clr>
            <a:srgbClr val="F26B43"/>
          </p15:clr>
        </p15:guide>
        <p15:guide id="10" orient="horz" pos="11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slide" Target="slide21.xml"/><Relationship Id="rId7" Type="http://schemas.openxmlformats.org/officeDocument/2006/relationships/slide" Target="slide19.xml"/><Relationship Id="rId12" Type="http://schemas.openxmlformats.org/officeDocument/2006/relationships/slide" Target="slide15.xml"/><Relationship Id="rId2" Type="http://schemas.openxmlformats.org/officeDocument/2006/relationships/slide" Target="slide17.xml"/><Relationship Id="rId1" Type="http://schemas.openxmlformats.org/officeDocument/2006/relationships/slideLayout" Target="../slideLayouts/slideLayout16.xml"/><Relationship Id="rId6" Type="http://schemas.openxmlformats.org/officeDocument/2006/relationships/slide" Target="slide27.xml"/><Relationship Id="rId11" Type="http://schemas.openxmlformats.org/officeDocument/2006/relationships/slide" Target="slide13.xml"/><Relationship Id="rId5" Type="http://schemas.openxmlformats.org/officeDocument/2006/relationships/slide" Target="slide25.xml"/><Relationship Id="rId10" Type="http://schemas.openxmlformats.org/officeDocument/2006/relationships/slide" Target="slide11.xml"/><Relationship Id="rId4" Type="http://schemas.openxmlformats.org/officeDocument/2006/relationships/slide" Target="slide23.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slide" Target="slide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3F3B-0033-07D4-815C-FC0BC7F24887}"/>
              </a:ext>
            </a:extLst>
          </p:cNvPr>
          <p:cNvSpPr/>
          <p:nvPr/>
        </p:nvSpPr>
        <p:spPr>
          <a:xfrm>
            <a:off x="0" y="0"/>
            <a:ext cx="12192000" cy="6858000"/>
          </a:xfrm>
          <a:prstGeom prst="rect">
            <a:avLst/>
          </a:prstGeom>
          <a:gradFill flip="none" rotWithShape="1">
            <a:gsLst>
              <a:gs pos="0">
                <a:srgbClr val="1C1936"/>
              </a:gs>
              <a:gs pos="52000">
                <a:srgbClr val="1D3273"/>
              </a:gs>
              <a:gs pos="38000">
                <a:srgbClr val="1C306F"/>
              </a:gs>
              <a:gs pos="100000">
                <a:srgbClr val="163A8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2">
            <a:extLst>
              <a:ext uri="{FF2B5EF4-FFF2-40B4-BE49-F238E27FC236}">
                <a16:creationId xmlns:a16="http://schemas.microsoft.com/office/drawing/2014/main" id="{B986EB6A-0FB0-6B7F-505F-93B5091638FC}"/>
              </a:ext>
            </a:extLst>
          </p:cNvPr>
          <p:cNvSpPr txBox="1"/>
          <p:nvPr/>
        </p:nvSpPr>
        <p:spPr>
          <a:xfrm>
            <a:off x="2137953" y="1938866"/>
            <a:ext cx="9405257" cy="2862322"/>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Best of</a:t>
            </a:r>
          </a:p>
          <a:p>
            <a:r>
              <a:rPr lang="en-GB" sz="6000" b="1" dirty="0">
                <a:solidFill>
                  <a:schemeClr val="bg1"/>
                </a:solidFill>
                <a:latin typeface="Arial" panose="020B0604020202020204" pitchFamily="34" charset="0"/>
                <a:cs typeface="Arial" panose="020B0604020202020204" pitchFamily="34" charset="0"/>
              </a:rPr>
              <a:t>ESOT Congress 2025</a:t>
            </a:r>
          </a:p>
          <a:p>
            <a:r>
              <a:rPr lang="en-GB" sz="6000" dirty="0">
                <a:solidFill>
                  <a:srgbClr val="FF0000"/>
                </a:solidFill>
                <a:latin typeface="Arial" panose="020B0604020202020204" pitchFamily="34" charset="0"/>
                <a:cs typeface="Arial" panose="020B0604020202020204" pitchFamily="34" charset="0"/>
              </a:rPr>
              <a:t>Basic science</a:t>
            </a:r>
          </a:p>
        </p:txBody>
      </p:sp>
      <p:pic>
        <p:nvPicPr>
          <p:cNvPr id="9" name="Picture 6" descr="A red and blue logo&#10;&#10;Description automatically generated">
            <a:extLst>
              <a:ext uri="{FF2B5EF4-FFF2-40B4-BE49-F238E27FC236}">
                <a16:creationId xmlns:a16="http://schemas.microsoft.com/office/drawing/2014/main" id="{0956C6FD-F59E-E64E-FC37-FD63C9A6920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559" y="0"/>
            <a:ext cx="3433200" cy="1679880"/>
          </a:xfrm>
          <a:prstGeom prst="rect">
            <a:avLst/>
          </a:prstGeom>
        </p:spPr>
      </p:pic>
      <p:grpSp>
        <p:nvGrpSpPr>
          <p:cNvPr id="18" name="Groupe 17">
            <a:extLst>
              <a:ext uri="{FF2B5EF4-FFF2-40B4-BE49-F238E27FC236}">
                <a16:creationId xmlns:a16="http://schemas.microsoft.com/office/drawing/2014/main" id="{1C832096-D307-5FD3-1991-3A3AEFD9AC81}"/>
              </a:ext>
            </a:extLst>
          </p:cNvPr>
          <p:cNvGrpSpPr/>
          <p:nvPr/>
        </p:nvGrpSpPr>
        <p:grpSpPr>
          <a:xfrm>
            <a:off x="7256302" y="3899112"/>
            <a:ext cx="601883" cy="756033"/>
            <a:chOff x="5825788" y="3393907"/>
            <a:chExt cx="1202784" cy="1510833"/>
          </a:xfrm>
        </p:grpSpPr>
        <p:sp>
          <p:nvSpPr>
            <p:cNvPr id="19" name="Rectangle : coins arrondis 18">
              <a:extLst>
                <a:ext uri="{FF2B5EF4-FFF2-40B4-BE49-F238E27FC236}">
                  <a16:creationId xmlns:a16="http://schemas.microsoft.com/office/drawing/2014/main" id="{481702F7-C041-D187-6F40-99958A62F73B}"/>
                </a:ext>
              </a:extLst>
            </p:cNvPr>
            <p:cNvSpPr/>
            <p:nvPr/>
          </p:nvSpPr>
          <p:spPr>
            <a:xfrm>
              <a:off x="5825788" y="4721860"/>
              <a:ext cx="1184612" cy="182880"/>
            </a:xfrm>
            <a:prstGeom prst="roundRect">
              <a:avLst>
                <a:gd name="adj" fmla="val 5000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0" name="Rectangle 19">
              <a:extLst>
                <a:ext uri="{FF2B5EF4-FFF2-40B4-BE49-F238E27FC236}">
                  <a16:creationId xmlns:a16="http://schemas.microsoft.com/office/drawing/2014/main" id="{D084893F-9BB4-EC5E-B447-EE5032D06915}"/>
                </a:ext>
              </a:extLst>
            </p:cNvPr>
            <p:cNvSpPr/>
            <p:nvPr/>
          </p:nvSpPr>
          <p:spPr>
            <a:xfrm>
              <a:off x="6389795" y="4509134"/>
              <a:ext cx="172720" cy="212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1" name="Rectangle 20">
              <a:extLst>
                <a:ext uri="{FF2B5EF4-FFF2-40B4-BE49-F238E27FC236}">
                  <a16:creationId xmlns:a16="http://schemas.microsoft.com/office/drawing/2014/main" id="{72380F64-8B72-5E2C-E466-671F1BB257EF}"/>
                </a:ext>
              </a:extLst>
            </p:cNvPr>
            <p:cNvSpPr/>
            <p:nvPr/>
          </p:nvSpPr>
          <p:spPr>
            <a:xfrm>
              <a:off x="6351344" y="3958917"/>
              <a:ext cx="156698" cy="1165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2" name="Forme libre : forme 21">
              <a:extLst>
                <a:ext uri="{FF2B5EF4-FFF2-40B4-BE49-F238E27FC236}">
                  <a16:creationId xmlns:a16="http://schemas.microsoft.com/office/drawing/2014/main" id="{8D1CC845-AB81-D9F2-B74D-BF3C56D22382}"/>
                </a:ext>
              </a:extLst>
            </p:cNvPr>
            <p:cNvSpPr/>
            <p:nvPr/>
          </p:nvSpPr>
          <p:spPr>
            <a:xfrm>
              <a:off x="5956725" y="4345781"/>
              <a:ext cx="605790" cy="163354"/>
            </a:xfrm>
            <a:custGeom>
              <a:avLst/>
              <a:gdLst>
                <a:gd name="connsiteX0" fmla="*/ 55540 w 605790"/>
                <a:gd name="connsiteY0" fmla="*/ 0 h 163354"/>
                <a:gd name="connsiteX1" fmla="*/ 350520 w 605790"/>
                <a:gd name="connsiteY1" fmla="*/ 0 h 163354"/>
                <a:gd name="connsiteX2" fmla="*/ 530990 w 605790"/>
                <a:gd name="connsiteY2" fmla="*/ 0 h 163354"/>
                <a:gd name="connsiteX3" fmla="*/ 605790 w 605790"/>
                <a:gd name="connsiteY3" fmla="*/ 0 h 163354"/>
                <a:gd name="connsiteX4" fmla="*/ 605790 w 605790"/>
                <a:gd name="connsiteY4" fmla="*/ 163354 h 163354"/>
                <a:gd name="connsiteX5" fmla="*/ 530990 w 605790"/>
                <a:gd name="connsiteY5" fmla="*/ 163354 h 163354"/>
                <a:gd name="connsiteX6" fmla="*/ 350520 w 605790"/>
                <a:gd name="connsiteY6" fmla="*/ 163354 h 163354"/>
                <a:gd name="connsiteX7" fmla="*/ 55540 w 605790"/>
                <a:gd name="connsiteY7" fmla="*/ 163354 h 163354"/>
                <a:gd name="connsiteX8" fmla="*/ 0 w 605790"/>
                <a:gd name="connsiteY8" fmla="*/ 107814 h 163354"/>
                <a:gd name="connsiteX9" fmla="*/ 0 w 605790"/>
                <a:gd name="connsiteY9" fmla="*/ 55540 h 163354"/>
                <a:gd name="connsiteX10" fmla="*/ 55540 w 605790"/>
                <a:gd name="connsiteY10" fmla="*/ 0 h 16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790" h="163354">
                  <a:moveTo>
                    <a:pt x="55540" y="0"/>
                  </a:moveTo>
                  <a:lnTo>
                    <a:pt x="350520" y="0"/>
                  </a:lnTo>
                  <a:lnTo>
                    <a:pt x="530990" y="0"/>
                  </a:lnTo>
                  <a:lnTo>
                    <a:pt x="605790" y="0"/>
                  </a:lnTo>
                  <a:lnTo>
                    <a:pt x="605790" y="163354"/>
                  </a:lnTo>
                  <a:lnTo>
                    <a:pt x="530990" y="163354"/>
                  </a:lnTo>
                  <a:lnTo>
                    <a:pt x="350520" y="163354"/>
                  </a:lnTo>
                  <a:lnTo>
                    <a:pt x="55540" y="163354"/>
                  </a:lnTo>
                  <a:cubicBezTo>
                    <a:pt x="24866" y="163354"/>
                    <a:pt x="0" y="138488"/>
                    <a:pt x="0" y="107814"/>
                  </a:cubicBezTo>
                  <a:lnTo>
                    <a:pt x="0" y="55540"/>
                  </a:lnTo>
                  <a:cubicBezTo>
                    <a:pt x="0" y="24866"/>
                    <a:pt x="24866" y="0"/>
                    <a:pt x="55540" y="0"/>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1"/>
            </a:p>
          </p:txBody>
        </p:sp>
        <p:sp>
          <p:nvSpPr>
            <p:cNvPr id="23" name="Forme libre : forme 22">
              <a:extLst>
                <a:ext uri="{FF2B5EF4-FFF2-40B4-BE49-F238E27FC236}">
                  <a16:creationId xmlns:a16="http://schemas.microsoft.com/office/drawing/2014/main" id="{02C9BCC0-00B7-AA6D-6E44-9423E06E9337}"/>
                </a:ext>
              </a:extLst>
            </p:cNvPr>
            <p:cNvSpPr/>
            <p:nvPr/>
          </p:nvSpPr>
          <p:spPr>
            <a:xfrm>
              <a:off x="6296872" y="3393907"/>
              <a:ext cx="386865" cy="562762"/>
            </a:xfrm>
            <a:custGeom>
              <a:avLst/>
              <a:gdLst>
                <a:gd name="connsiteX0" fmla="*/ 44275 w 386865"/>
                <a:gd name="connsiteY0" fmla="*/ 0 h 562762"/>
                <a:gd name="connsiteX1" fmla="*/ 221368 w 386865"/>
                <a:gd name="connsiteY1" fmla="*/ 0 h 562762"/>
                <a:gd name="connsiteX2" fmla="*/ 265643 w 386865"/>
                <a:gd name="connsiteY2" fmla="*/ 44275 h 562762"/>
                <a:gd name="connsiteX3" fmla="*/ 265643 w 386865"/>
                <a:gd name="connsiteY3" fmla="*/ 158174 h 562762"/>
                <a:gd name="connsiteX4" fmla="*/ 386865 w 386865"/>
                <a:gd name="connsiteY4" fmla="*/ 281381 h 562762"/>
                <a:gd name="connsiteX5" fmla="*/ 265643 w 386865"/>
                <a:gd name="connsiteY5" fmla="*/ 404588 h 562762"/>
                <a:gd name="connsiteX6" fmla="*/ 265643 w 386865"/>
                <a:gd name="connsiteY6" fmla="*/ 471980 h 562762"/>
                <a:gd name="connsiteX7" fmla="*/ 265643 w 386865"/>
                <a:gd name="connsiteY7" fmla="*/ 562762 h 562762"/>
                <a:gd name="connsiteX8" fmla="*/ 0 w 386865"/>
                <a:gd name="connsiteY8" fmla="*/ 562762 h 562762"/>
                <a:gd name="connsiteX9" fmla="*/ 0 w 386865"/>
                <a:gd name="connsiteY9" fmla="*/ 471980 h 562762"/>
                <a:gd name="connsiteX10" fmla="*/ 0 w 386865"/>
                <a:gd name="connsiteY10" fmla="*/ 220672 h 562762"/>
                <a:gd name="connsiteX11" fmla="*/ 0 w 386865"/>
                <a:gd name="connsiteY11" fmla="*/ 44275 h 562762"/>
                <a:gd name="connsiteX12" fmla="*/ 44275 w 386865"/>
                <a:gd name="connsiteY12" fmla="*/ 0 h 5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6865" h="562762">
                  <a:moveTo>
                    <a:pt x="44275" y="0"/>
                  </a:moveTo>
                  <a:lnTo>
                    <a:pt x="221368" y="0"/>
                  </a:lnTo>
                  <a:cubicBezTo>
                    <a:pt x="245820" y="0"/>
                    <a:pt x="265643" y="19823"/>
                    <a:pt x="265643" y="44275"/>
                  </a:cubicBezTo>
                  <a:lnTo>
                    <a:pt x="265643" y="158174"/>
                  </a:lnTo>
                  <a:cubicBezTo>
                    <a:pt x="332592" y="158174"/>
                    <a:pt x="386865" y="213336"/>
                    <a:pt x="386865" y="281381"/>
                  </a:cubicBezTo>
                  <a:cubicBezTo>
                    <a:pt x="386865" y="349426"/>
                    <a:pt x="332592" y="404588"/>
                    <a:pt x="265643" y="404588"/>
                  </a:cubicBezTo>
                  <a:lnTo>
                    <a:pt x="265643" y="471980"/>
                  </a:lnTo>
                  <a:lnTo>
                    <a:pt x="265643" y="562762"/>
                  </a:lnTo>
                  <a:lnTo>
                    <a:pt x="0" y="562762"/>
                  </a:lnTo>
                  <a:lnTo>
                    <a:pt x="0" y="471980"/>
                  </a:lnTo>
                  <a:lnTo>
                    <a:pt x="0" y="220672"/>
                  </a:lnTo>
                  <a:lnTo>
                    <a:pt x="0" y="44275"/>
                  </a:lnTo>
                  <a:cubicBezTo>
                    <a:pt x="0" y="19823"/>
                    <a:pt x="19823" y="0"/>
                    <a:pt x="44275" y="0"/>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1"/>
            </a:p>
          </p:txBody>
        </p:sp>
        <p:sp>
          <p:nvSpPr>
            <p:cNvPr id="24" name="Arc 23">
              <a:extLst>
                <a:ext uri="{FF2B5EF4-FFF2-40B4-BE49-F238E27FC236}">
                  <a16:creationId xmlns:a16="http://schemas.microsoft.com/office/drawing/2014/main" id="{D32B2140-D7A7-2D9E-16CF-1572CB06B0B0}"/>
                </a:ext>
              </a:extLst>
            </p:cNvPr>
            <p:cNvSpPr/>
            <p:nvPr/>
          </p:nvSpPr>
          <p:spPr>
            <a:xfrm>
              <a:off x="6063529" y="3626326"/>
              <a:ext cx="965043" cy="963454"/>
            </a:xfrm>
            <a:prstGeom prst="arc">
              <a:avLst>
                <a:gd name="adj1" fmla="val 17177503"/>
                <a:gd name="adj2" fmla="val 5235858"/>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b="1"/>
            </a:p>
          </p:txBody>
        </p:sp>
        <p:sp>
          <p:nvSpPr>
            <p:cNvPr id="25" name="Arc 24">
              <a:extLst>
                <a:ext uri="{FF2B5EF4-FFF2-40B4-BE49-F238E27FC236}">
                  <a16:creationId xmlns:a16="http://schemas.microsoft.com/office/drawing/2014/main" id="{D8FD401A-B2AA-9C95-69BB-4DD1ACF56E27}"/>
                </a:ext>
              </a:extLst>
            </p:cNvPr>
            <p:cNvSpPr/>
            <p:nvPr/>
          </p:nvSpPr>
          <p:spPr>
            <a:xfrm>
              <a:off x="6203450" y="3761125"/>
              <a:ext cx="718130" cy="693856"/>
            </a:xfrm>
            <a:prstGeom prst="arc">
              <a:avLst>
                <a:gd name="adj1" fmla="val 17116346"/>
                <a:gd name="adj2" fmla="val 5461928"/>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b="1"/>
            </a:p>
          </p:txBody>
        </p:sp>
        <p:sp>
          <p:nvSpPr>
            <p:cNvPr id="26" name="Ellipse 25">
              <a:extLst>
                <a:ext uri="{FF2B5EF4-FFF2-40B4-BE49-F238E27FC236}">
                  <a16:creationId xmlns:a16="http://schemas.microsoft.com/office/drawing/2014/main" id="{3D2D8E6B-AC8D-80FB-21BD-3C650031DDCB}"/>
                </a:ext>
              </a:extLst>
            </p:cNvPr>
            <p:cNvSpPr/>
            <p:nvPr/>
          </p:nvSpPr>
          <p:spPr>
            <a:xfrm>
              <a:off x="6441293" y="3552081"/>
              <a:ext cx="242444" cy="246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grpSp>
    </p:spTree>
    <p:extLst>
      <p:ext uri="{BB962C8B-B14F-4D97-AF65-F5344CB8AC3E}">
        <p14:creationId xmlns:p14="http://schemas.microsoft.com/office/powerpoint/2010/main" val="262494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2547D-6386-27F0-5F1F-1E8541078D73}"/>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AED6E0F-7288-03F9-808D-D178D2629B2E}"/>
              </a:ext>
            </a:extLst>
          </p:cNvPr>
          <p:cNvPicPr>
            <a:picLocks noChangeAspect="1"/>
          </p:cNvPicPr>
          <p:nvPr/>
        </p:nvPicPr>
        <p:blipFill>
          <a:blip r:embed="rId3"/>
          <a:stretch>
            <a:fillRect/>
          </a:stretch>
        </p:blipFill>
        <p:spPr>
          <a:xfrm>
            <a:off x="330468" y="1323212"/>
            <a:ext cx="6053084" cy="5334921"/>
          </a:xfrm>
          <a:prstGeom prst="rect">
            <a:avLst/>
          </a:prstGeom>
        </p:spPr>
      </p:pic>
      <p:sp>
        <p:nvSpPr>
          <p:cNvPr id="9" name="Rectangle 8">
            <a:extLst>
              <a:ext uri="{FF2B5EF4-FFF2-40B4-BE49-F238E27FC236}">
                <a16:creationId xmlns:a16="http://schemas.microsoft.com/office/drawing/2014/main" id="{566B6BAD-0133-BA9C-249A-F2E4F9D0F49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D4BAF4AA-5E15-55E8-C294-4D9BD6FD9E31}"/>
              </a:ext>
            </a:extLst>
          </p:cNvPr>
          <p:cNvSpPr txBox="1"/>
          <p:nvPr/>
        </p:nvSpPr>
        <p:spPr>
          <a:xfrm>
            <a:off x="239852" y="1020900"/>
            <a:ext cx="73383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Results</a:t>
            </a: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8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cont</a:t>
            </a: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D288AB23-09F7-B6C3-472B-01142F063B14}"/>
              </a:ext>
            </a:extLst>
          </p:cNvPr>
          <p:cNvSpPr txBox="1"/>
          <p:nvPr/>
        </p:nvSpPr>
        <p:spPr>
          <a:xfrm>
            <a:off x="6521246" y="1788343"/>
            <a:ext cx="5153397"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findings highlight the crucial role of Tregs in maintaining graft tolerance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Pre-sensitization triggers stronger type I immune signals, which upregulate T-bet transcriptional regulation and PD1 expression in Tregs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ultimately impairs Treg immune regulatory function and disrupts the tolerance balance within the graft</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B1B89882-0E0E-F09C-5359-57C06F188B6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hlinkClick r:id="" action="ppaction://noaction"/>
            <a:extLst>
              <a:ext uri="{FF2B5EF4-FFF2-40B4-BE49-F238E27FC236}">
                <a16:creationId xmlns:a16="http://schemas.microsoft.com/office/drawing/2014/main" id="{BB559E06-4D5A-2A6E-0351-9B3892968E9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itle 2">
            <a:extLst>
              <a:ext uri="{FF2B5EF4-FFF2-40B4-BE49-F238E27FC236}">
                <a16:creationId xmlns:a16="http://schemas.microsoft.com/office/drawing/2014/main" id="{71DBC383-2DE8-302C-7D37-3CFEA0DB967F}"/>
              </a:ext>
            </a:extLst>
          </p:cNvPr>
          <p:cNvSpPr>
            <a:spLocks noGrp="1"/>
          </p:cNvSpPr>
          <p:nvPr>
            <p:ph type="title"/>
          </p:nvPr>
        </p:nvSpPr>
        <p:spPr>
          <a:xfrm>
            <a:off x="310973" y="856185"/>
            <a:ext cx="11169828" cy="402626"/>
          </a:xfrm>
        </p:spPr>
        <p:txBody>
          <a:bodyPr>
            <a:normAutofit fontScale="90000"/>
          </a:bodyPr>
          <a:lstStyle/>
          <a:p>
            <a:r>
              <a:rPr lang="en-US" dirty="0">
                <a:latin typeface="Arial" panose="020B0604020202020204" pitchFamily="34" charset="0"/>
                <a:cs typeface="Arial" panose="020B0604020202020204" pitchFamily="34" charset="0"/>
              </a:rPr>
              <a:t>Pre-sensitization disrupts tolerance by driving </a:t>
            </a:r>
            <a:r>
              <a:rPr lang="en-US" dirty="0"/>
              <a:t>T</a:t>
            </a:r>
            <a:r>
              <a:rPr lang="en-US" dirty="0">
                <a:latin typeface="Arial" panose="020B0604020202020204" pitchFamily="34" charset="0"/>
                <a:cs typeface="Arial" panose="020B0604020202020204" pitchFamily="34" charset="0"/>
              </a:rPr>
              <a:t>reg dysfunction in murine kidney transplant models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A061182-722A-C497-3B8E-B228BC65A8BE}"/>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Chen Y. et al., ESOT Congress 2025 (Abstract 1284)</a:t>
            </a:r>
            <a:endParaRPr lang="fr-FR" sz="1000" dirty="0">
              <a:latin typeface="Arial" panose="020B0604020202020204" pitchFamily="34" charset="0"/>
              <a:cs typeface="Arial" panose="020B0604020202020204" pitchFamily="34" charset="0"/>
            </a:endParaRPr>
          </a:p>
        </p:txBody>
      </p:sp>
      <p:grpSp>
        <p:nvGrpSpPr>
          <p:cNvPr id="46" name="Groupe 9">
            <a:extLst>
              <a:ext uri="{FF2B5EF4-FFF2-40B4-BE49-F238E27FC236}">
                <a16:creationId xmlns:a16="http://schemas.microsoft.com/office/drawing/2014/main" id="{2503C5AD-7591-EE71-0B04-AFAFB7435B69}"/>
              </a:ext>
            </a:extLst>
          </p:cNvPr>
          <p:cNvGrpSpPr/>
          <p:nvPr/>
        </p:nvGrpSpPr>
        <p:grpSpPr>
          <a:xfrm>
            <a:off x="11575287" y="44389"/>
            <a:ext cx="525242" cy="509983"/>
            <a:chOff x="4213599" y="3634223"/>
            <a:chExt cx="485297" cy="471198"/>
          </a:xfrm>
        </p:grpSpPr>
        <p:sp>
          <p:nvSpPr>
            <p:cNvPr id="47" name="Ellipse 11">
              <a:hlinkClick r:id="rId4" action="ppaction://hlinksldjump"/>
              <a:extLst>
                <a:ext uri="{FF2B5EF4-FFF2-40B4-BE49-F238E27FC236}">
                  <a16:creationId xmlns:a16="http://schemas.microsoft.com/office/drawing/2014/main" id="{DBB21D5F-DAA2-38F4-8669-E8F5A823BA3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Rectangle 47">
              <a:extLst>
                <a:ext uri="{FF2B5EF4-FFF2-40B4-BE49-F238E27FC236}">
                  <a16:creationId xmlns:a16="http://schemas.microsoft.com/office/drawing/2014/main" id="{C53FFB3E-67EE-1654-3AA5-87FB9DF1CD5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 name="Forme libre : forme 15">
              <a:extLst>
                <a:ext uri="{FF2B5EF4-FFF2-40B4-BE49-F238E27FC236}">
                  <a16:creationId xmlns:a16="http://schemas.microsoft.com/office/drawing/2014/main" id="{F5D32590-0151-E3FA-9A30-79E304AC9B5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0" name="Rectangle 49">
              <a:extLst>
                <a:ext uri="{FF2B5EF4-FFF2-40B4-BE49-F238E27FC236}">
                  <a16:creationId xmlns:a16="http://schemas.microsoft.com/office/drawing/2014/main" id="{5448BC49-330D-B717-DE4B-23EDA2C3140E}"/>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1" name="Forme libre : forme 17">
              <a:extLst>
                <a:ext uri="{FF2B5EF4-FFF2-40B4-BE49-F238E27FC236}">
                  <a16:creationId xmlns:a16="http://schemas.microsoft.com/office/drawing/2014/main" id="{9F271B31-780E-9EDF-38EF-52AEB1262D9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52" name="Rectangle 51">
            <a:hlinkClick r:id="rId4" action="ppaction://hlinksldjump"/>
            <a:extLst>
              <a:ext uri="{FF2B5EF4-FFF2-40B4-BE49-F238E27FC236}">
                <a16:creationId xmlns:a16="http://schemas.microsoft.com/office/drawing/2014/main" id="{AD82E198-BD84-CDD8-BDE7-AD364E4563B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021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768F-2E29-CD40-1F54-EAF0C403315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E0F289E8-57C3-36D9-1F93-F993051C41B5}"/>
              </a:ext>
            </a:extLst>
          </p:cNvPr>
          <p:cNvSpPr>
            <a:spLocks noGrp="1"/>
          </p:cNvSpPr>
          <p:nvPr>
            <p:ph type="title"/>
          </p:nvPr>
        </p:nvSpPr>
        <p:spPr>
          <a:xfrm>
            <a:off x="361772" y="606177"/>
            <a:ext cx="10969587" cy="402626"/>
          </a:xfrm>
        </p:spPr>
        <p:txBody>
          <a:bodyPr>
            <a:normAutofit fontScale="90000"/>
          </a:bodyPr>
          <a:lstStyle/>
          <a:p>
            <a:r>
              <a:rPr lang="en-US" dirty="0"/>
              <a:t>Metabolic reprogramming in macrophages: PP2A's crucial role in kidney transplant rejection dynamic</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50E048-937A-BA6B-16A7-9A1DD544567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F22D2FD-AE15-856C-A13C-27CB4245F64D}"/>
              </a:ext>
            </a:extLst>
          </p:cNvPr>
          <p:cNvSpPr txBox="1"/>
          <p:nvPr/>
        </p:nvSpPr>
        <p:spPr>
          <a:xfrm>
            <a:off x="217667" y="1014474"/>
            <a:ext cx="3460916" cy="3231654"/>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Background</a:t>
            </a:r>
          </a:p>
          <a:p>
            <a:endParaRPr lang="fr-FR"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a:latin typeface="Arial" panose="020B0604020202020204" pitchFamily="34" charset="0"/>
                <a:cs typeface="Arial" panose="020B0604020202020204" pitchFamily="34" charset="0"/>
              </a:rPr>
              <a:t>This </a:t>
            </a:r>
            <a:r>
              <a:rPr lang="fr-FR" sz="1600" dirty="0" err="1">
                <a:latin typeface="Arial" panose="020B0604020202020204" pitchFamily="34" charset="0"/>
                <a:cs typeface="Arial" panose="020B0604020202020204" pitchFamily="34" charset="0"/>
              </a:rPr>
              <a:t>study</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aims</a:t>
            </a:r>
            <a:r>
              <a:rPr lang="fr-FR" sz="1600" dirty="0">
                <a:latin typeface="Arial" panose="020B0604020202020204" pitchFamily="34" charset="0"/>
                <a:cs typeface="Arial" panose="020B0604020202020204" pitchFamily="34" charset="0"/>
              </a:rPr>
              <a:t> to </a:t>
            </a:r>
            <a:r>
              <a:rPr lang="fr-FR" sz="1600" dirty="0" err="1">
                <a:latin typeface="Arial" panose="020B0604020202020204" pitchFamily="34" charset="0"/>
                <a:cs typeface="Arial" panose="020B0604020202020204" pitchFamily="34" charset="0"/>
              </a:rPr>
              <a:t>investigate</a:t>
            </a:r>
            <a:r>
              <a:rPr lang="fr-FR" sz="1600" dirty="0">
                <a:latin typeface="Arial" panose="020B0604020202020204" pitchFamily="34" charset="0"/>
                <a:cs typeface="Arial" panose="020B0604020202020204" pitchFamily="34" charset="0"/>
              </a:rPr>
              <a:t> the </a:t>
            </a:r>
            <a:r>
              <a:rPr lang="fr-FR" sz="1600" dirty="0" err="1">
                <a:latin typeface="Arial" panose="020B0604020202020204" pitchFamily="34" charset="0"/>
                <a:cs typeface="Arial" panose="020B0604020202020204" pitchFamily="34" charset="0"/>
              </a:rPr>
              <a:t>role</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mechanism</a:t>
            </a:r>
            <a:r>
              <a:rPr lang="fr-FR" sz="1600" dirty="0">
                <a:latin typeface="Arial" panose="020B0604020202020204" pitchFamily="34" charset="0"/>
                <a:cs typeface="Arial" panose="020B0604020202020204" pitchFamily="34" charset="0"/>
              </a:rPr>
              <a:t> of </a:t>
            </a:r>
            <a:r>
              <a:rPr lang="fr-FR" sz="1600" dirty="0" err="1">
                <a:latin typeface="Arial" panose="020B0604020202020204" pitchFamily="34" charset="0"/>
                <a:cs typeface="Arial" panose="020B0604020202020204" pitchFamily="34" charset="0"/>
              </a:rPr>
              <a:t>Protein</a:t>
            </a:r>
            <a:r>
              <a:rPr lang="fr-FR" sz="1600" dirty="0">
                <a:latin typeface="Arial" panose="020B0604020202020204" pitchFamily="34" charset="0"/>
                <a:cs typeface="Arial" panose="020B0604020202020204" pitchFamily="34" charset="0"/>
              </a:rPr>
              <a:t> Phosphatase 2A (PP2A) in </a:t>
            </a:r>
            <a:r>
              <a:rPr lang="fr-FR" sz="1600" dirty="0" err="1">
                <a:latin typeface="Arial" panose="020B0604020202020204" pitchFamily="34" charset="0"/>
                <a:cs typeface="Arial" panose="020B0604020202020204" pitchFamily="34" charset="0"/>
              </a:rPr>
              <a:t>antibody-mediated</a:t>
            </a:r>
            <a:r>
              <a:rPr lang="fr-FR" sz="1600" dirty="0">
                <a:latin typeface="Arial" panose="020B0604020202020204" pitchFamily="34" charset="0"/>
                <a:cs typeface="Arial" panose="020B0604020202020204" pitchFamily="34" charset="0"/>
              </a:rPr>
              <a:t> rejection (ABMR) of </a:t>
            </a:r>
            <a:r>
              <a:rPr lang="fr-FR" sz="1600" dirty="0" err="1">
                <a:latin typeface="Arial" panose="020B0604020202020204" pitchFamily="34" charset="0"/>
                <a:cs typeface="Arial" panose="020B0604020202020204" pitchFamily="34" charset="0"/>
              </a:rPr>
              <a:t>renal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allogeneic</a:t>
            </a:r>
            <a:r>
              <a:rPr lang="fr-FR" sz="1600" dirty="0">
                <a:latin typeface="Arial" panose="020B0604020202020204" pitchFamily="34" charset="0"/>
                <a:cs typeface="Arial" panose="020B0604020202020204" pitchFamily="34" charset="0"/>
              </a:rPr>
              <a:t> transplantation</a:t>
            </a:r>
          </a:p>
          <a:p>
            <a:endParaRPr lang="fr-FR" dirty="0"/>
          </a:p>
          <a:p>
            <a:endParaRPr lang="fr-FR" dirty="0"/>
          </a:p>
          <a:p>
            <a:endParaRPr lang="fr-FR" b="1" dirty="0"/>
          </a:p>
          <a:p>
            <a:endParaRPr lang="fr-FR" b="1" dirty="0"/>
          </a:p>
        </p:txBody>
      </p:sp>
      <p:sp>
        <p:nvSpPr>
          <p:cNvPr id="24" name="ZoneTexte 23">
            <a:extLst>
              <a:ext uri="{FF2B5EF4-FFF2-40B4-BE49-F238E27FC236}">
                <a16:creationId xmlns:a16="http://schemas.microsoft.com/office/drawing/2014/main" id="{723066F3-AE47-FCB7-8F32-046AC5CDAE51}"/>
              </a:ext>
            </a:extLst>
          </p:cNvPr>
          <p:cNvSpPr txBox="1"/>
          <p:nvPr/>
        </p:nvSpPr>
        <p:spPr>
          <a:xfrm>
            <a:off x="4599247" y="1016098"/>
            <a:ext cx="6096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Methods</a:t>
            </a:r>
            <a:endParaRPr lang="fr-FR"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3587843-E70C-93C5-09CD-4515631A4C5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956FF3E7-3691-DDE7-6B3B-FF56DCF6D03A}"/>
              </a:ext>
            </a:extLst>
          </p:cNvPr>
          <p:cNvSpPr txBox="1"/>
          <p:nvPr/>
        </p:nvSpPr>
        <p:spPr>
          <a:xfrm>
            <a:off x="5411477" y="2849062"/>
            <a:ext cx="2783224" cy="1384995"/>
          </a:xfrm>
          <a:prstGeom prst="rect">
            <a:avLst/>
          </a:prstGeom>
          <a:noFill/>
        </p:spPr>
        <p:txBody>
          <a:bodyPr wrap="square">
            <a:spAutoFit/>
          </a:bodyPr>
          <a:lstStyle/>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Histological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staining</a:t>
            </a:r>
            <a:r>
              <a:rPr lang="fr-FR" sz="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Immunohistochemistry</a:t>
            </a:r>
            <a:endParaRPr lang="fr-F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Flow </a:t>
            </a:r>
            <a:r>
              <a:rPr lang="fr-FR" sz="1400" dirty="0" err="1">
                <a:latin typeface="Arial" panose="020B0604020202020204" pitchFamily="34" charset="0"/>
                <a:cs typeface="Arial" panose="020B0604020202020204" pitchFamily="34" charset="0"/>
              </a:rPr>
              <a:t>cytometry</a:t>
            </a:r>
            <a:endParaRPr lang="fr-F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Immunofluorescence </a:t>
            </a:r>
            <a:r>
              <a:rPr lang="fr-FR" sz="1400" dirty="0" err="1">
                <a:latin typeface="Arial" panose="020B0604020202020204" pitchFamily="34" charset="0"/>
                <a:cs typeface="Arial" panose="020B0604020202020204" pitchFamily="34" charset="0"/>
              </a:rPr>
              <a:t>staining</a:t>
            </a:r>
            <a:endParaRPr lang="fr-F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qRT</a:t>
            </a:r>
            <a:r>
              <a:rPr lang="fr-FR" sz="1400" dirty="0">
                <a:latin typeface="Arial" panose="020B0604020202020204" pitchFamily="34" charset="0"/>
                <a:cs typeface="Arial" panose="020B0604020202020204" pitchFamily="34" charset="0"/>
              </a:rPr>
              <a:t>-PCR</a:t>
            </a: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Western blot </a:t>
            </a:r>
          </a:p>
        </p:txBody>
      </p:sp>
      <p:sp>
        <p:nvSpPr>
          <p:cNvPr id="4" name="ZoneTexte 3">
            <a:extLst>
              <a:ext uri="{FF2B5EF4-FFF2-40B4-BE49-F238E27FC236}">
                <a16:creationId xmlns:a16="http://schemas.microsoft.com/office/drawing/2014/main" id="{C40220B0-319F-9BB2-0EE3-A236BD7A9857}"/>
              </a:ext>
            </a:extLst>
          </p:cNvPr>
          <p:cNvSpPr txBox="1"/>
          <p:nvPr/>
        </p:nvSpPr>
        <p:spPr>
          <a:xfrm>
            <a:off x="8664503" y="2888984"/>
            <a:ext cx="3460916" cy="1231106"/>
          </a:xfrm>
          <a:prstGeom prst="rect">
            <a:avLst/>
          </a:prstGeom>
          <a:noFill/>
        </p:spPr>
        <p:txBody>
          <a:bodyPr wrap="square">
            <a:spAutoFit/>
          </a:bodyPr>
          <a:lstStyle/>
          <a:p>
            <a:endParaRPr lang="fr-FR" dirty="0"/>
          </a:p>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Renal</a:t>
            </a:r>
            <a:r>
              <a:rPr lang="fr-FR" sz="1400" dirty="0">
                <a:latin typeface="Arial" panose="020B0604020202020204" pitchFamily="34" charset="0"/>
                <a:cs typeface="Arial" panose="020B0604020202020204" pitchFamily="34" charset="0"/>
              </a:rPr>
              <a:t> transplantation </a:t>
            </a:r>
            <a:r>
              <a:rPr lang="fr-FR" sz="1400" dirty="0" err="1">
                <a:latin typeface="Arial" panose="020B0604020202020204" pitchFamily="34" charset="0"/>
                <a:cs typeface="Arial" panose="020B0604020202020204" pitchFamily="34" charset="0"/>
              </a:rPr>
              <a:t>injury</a:t>
            </a:r>
            <a:endParaRPr lang="fr-F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Macrophage </a:t>
            </a:r>
            <a:r>
              <a:rPr lang="fr-FR" sz="1400" dirty="0" err="1">
                <a:latin typeface="Arial" panose="020B0604020202020204" pitchFamily="34" charset="0"/>
                <a:cs typeface="Arial" panose="020B0604020202020204" pitchFamily="34" charset="0"/>
              </a:rPr>
              <a:t>polarization</a:t>
            </a:r>
            <a:r>
              <a:rPr lang="fr-FR" sz="1400" dirty="0">
                <a:latin typeface="Arial" panose="020B0604020202020204" pitchFamily="34" charset="0"/>
                <a:cs typeface="Arial" panose="020B0604020202020204" pitchFamily="34" charset="0"/>
              </a:rPr>
              <a:t> markers</a:t>
            </a:r>
          </a:p>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Glycolysis</a:t>
            </a:r>
            <a:r>
              <a:rPr lang="fr-FR" sz="1400" dirty="0">
                <a:latin typeface="Arial" panose="020B0604020202020204" pitchFamily="34" charset="0"/>
                <a:cs typeface="Arial" panose="020B0604020202020204" pitchFamily="34" charset="0"/>
              </a:rPr>
              <a:t> markers</a:t>
            </a:r>
          </a:p>
          <a:p>
            <a:pPr marL="285750" indent="-285750">
              <a:buFont typeface="Arial" panose="020B0604020202020204" pitchFamily="34" charset="0"/>
              <a:buChar char="•"/>
            </a:pPr>
            <a:r>
              <a:rPr lang="fr-FR" sz="1400" dirty="0" err="1">
                <a:latin typeface="Arial" panose="020B0604020202020204" pitchFamily="34" charset="0"/>
                <a:cs typeface="Arial" panose="020B0604020202020204" pitchFamily="34" charset="0"/>
              </a:rPr>
              <a:t>Fatty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acid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synthesis</a:t>
            </a:r>
            <a:r>
              <a:rPr lang="fr-FR" sz="1400" dirty="0">
                <a:latin typeface="Arial" panose="020B0604020202020204" pitchFamily="34" charset="0"/>
                <a:cs typeface="Arial" panose="020B0604020202020204" pitchFamily="34" charset="0"/>
              </a:rPr>
              <a:t> markers.</a:t>
            </a:r>
          </a:p>
        </p:txBody>
      </p:sp>
      <p:sp>
        <p:nvSpPr>
          <p:cNvPr id="23" name="ZoneTexte 22">
            <a:extLst>
              <a:ext uri="{FF2B5EF4-FFF2-40B4-BE49-F238E27FC236}">
                <a16:creationId xmlns:a16="http://schemas.microsoft.com/office/drawing/2014/main" id="{F239174E-58E4-B325-C949-BFA7165B1969}"/>
              </a:ext>
            </a:extLst>
          </p:cNvPr>
          <p:cNvSpPr txBox="1"/>
          <p:nvPr/>
        </p:nvSpPr>
        <p:spPr>
          <a:xfrm>
            <a:off x="4305325" y="2840471"/>
            <a:ext cx="2864140" cy="307777"/>
          </a:xfrm>
          <a:prstGeom prst="rect">
            <a:avLst/>
          </a:prstGeom>
          <a:noFill/>
        </p:spPr>
        <p:txBody>
          <a:bodyPr wrap="square">
            <a:spAutoFit/>
          </a:bodyPr>
          <a:lstStyle/>
          <a:p>
            <a:r>
              <a:rPr lang="fr-FR" sz="1400" u="sng" dirty="0">
                <a:latin typeface="Arial" panose="020B0604020202020204" pitchFamily="34" charset="0"/>
                <a:cs typeface="Arial" panose="020B0604020202020204" pitchFamily="34" charset="0"/>
              </a:rPr>
              <a:t>Techniques</a:t>
            </a:r>
          </a:p>
        </p:txBody>
      </p:sp>
      <p:sp>
        <p:nvSpPr>
          <p:cNvPr id="27" name="ZoneTexte 26">
            <a:extLst>
              <a:ext uri="{FF2B5EF4-FFF2-40B4-BE49-F238E27FC236}">
                <a16:creationId xmlns:a16="http://schemas.microsoft.com/office/drawing/2014/main" id="{5103BB9C-32F1-EC11-E252-1DAFB2A38562}"/>
              </a:ext>
            </a:extLst>
          </p:cNvPr>
          <p:cNvSpPr txBox="1"/>
          <p:nvPr/>
        </p:nvSpPr>
        <p:spPr>
          <a:xfrm>
            <a:off x="8336912" y="2855750"/>
            <a:ext cx="1151196" cy="307777"/>
          </a:xfrm>
          <a:prstGeom prst="rect">
            <a:avLst/>
          </a:prstGeom>
          <a:noFill/>
        </p:spPr>
        <p:txBody>
          <a:bodyPr wrap="square">
            <a:spAutoFit/>
          </a:bodyPr>
          <a:lstStyle/>
          <a:p>
            <a:r>
              <a:rPr lang="fr-FR" sz="1400" u="sng" dirty="0" err="1">
                <a:latin typeface="Arial" panose="020B0604020202020204" pitchFamily="34" charset="0"/>
                <a:cs typeface="Arial" panose="020B0604020202020204" pitchFamily="34" charset="0"/>
              </a:rPr>
              <a:t>Assessment</a:t>
            </a:r>
            <a:endParaRPr lang="fr-FR" sz="1400" u="sng" dirty="0">
              <a:latin typeface="Arial" panose="020B0604020202020204" pitchFamily="34" charset="0"/>
              <a:cs typeface="Arial" panose="020B0604020202020204" pitchFamily="34" charset="0"/>
            </a:endParaRPr>
          </a:p>
        </p:txBody>
      </p:sp>
      <p:pic>
        <p:nvPicPr>
          <p:cNvPr id="34" name="Image 33" descr="Une image contenant Dessin d’enfant, dessin, clipart&#10;&#10;Le contenu généré par l’IA peut être incorrect.">
            <a:extLst>
              <a:ext uri="{FF2B5EF4-FFF2-40B4-BE49-F238E27FC236}">
                <a16:creationId xmlns:a16="http://schemas.microsoft.com/office/drawing/2014/main" id="{A31003CC-F62C-F11B-522E-DB42EEB13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788" y="3249237"/>
            <a:ext cx="1100436" cy="850816"/>
          </a:xfrm>
          <a:prstGeom prst="rect">
            <a:avLst/>
          </a:prstGeom>
        </p:spPr>
      </p:pic>
      <p:sp>
        <p:nvSpPr>
          <p:cNvPr id="13" name="Rectangle : coins arrondis 12">
            <a:extLst>
              <a:ext uri="{FF2B5EF4-FFF2-40B4-BE49-F238E27FC236}">
                <a16:creationId xmlns:a16="http://schemas.microsoft.com/office/drawing/2014/main" id="{98D01C51-9A14-3936-4698-44AA07D6B3F4}"/>
              </a:ext>
            </a:extLst>
          </p:cNvPr>
          <p:cNvSpPr/>
          <p:nvPr/>
        </p:nvSpPr>
        <p:spPr>
          <a:xfrm>
            <a:off x="4305325" y="2841395"/>
            <a:ext cx="3816000" cy="1359648"/>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574CC5CF-ECEF-36A0-013A-E3A1BABC6AA0}"/>
              </a:ext>
            </a:extLst>
          </p:cNvPr>
          <p:cNvSpPr/>
          <p:nvPr/>
        </p:nvSpPr>
        <p:spPr>
          <a:xfrm>
            <a:off x="8279960" y="2841395"/>
            <a:ext cx="3816000" cy="135852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19A02BAD-19C2-1AB4-63F4-4B25133DD97F}"/>
              </a:ext>
            </a:extLst>
          </p:cNvPr>
          <p:cNvGrpSpPr/>
          <p:nvPr/>
        </p:nvGrpSpPr>
        <p:grpSpPr>
          <a:xfrm>
            <a:off x="5653929" y="4329814"/>
            <a:ext cx="5112000" cy="1427127"/>
            <a:chOff x="5652541" y="4329814"/>
            <a:chExt cx="5112000" cy="1427127"/>
          </a:xfrm>
        </p:grpSpPr>
        <p:cxnSp>
          <p:nvCxnSpPr>
            <p:cNvPr id="47" name="Connecteur droit avec flèche 46">
              <a:extLst>
                <a:ext uri="{FF2B5EF4-FFF2-40B4-BE49-F238E27FC236}">
                  <a16:creationId xmlns:a16="http://schemas.microsoft.com/office/drawing/2014/main" id="{E1CB834F-4804-3587-FEC5-EF609A2D519E}"/>
                </a:ext>
              </a:extLst>
            </p:cNvPr>
            <p:cNvCxnSpPr>
              <a:cxnSpLocks/>
            </p:cNvCxnSpPr>
            <p:nvPr/>
          </p:nvCxnSpPr>
          <p:spPr>
            <a:xfrm>
              <a:off x="9629018" y="4896688"/>
              <a:ext cx="0" cy="288219"/>
            </a:xfrm>
            <a:prstGeom prst="straightConnector1">
              <a:avLst/>
            </a:prstGeom>
            <a:ln w="28575">
              <a:headEnd w="lg" len="lg"/>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809418D5-DEED-A412-74D3-07D2F35A0E9B}"/>
                </a:ext>
              </a:extLst>
            </p:cNvPr>
            <p:cNvSpPr/>
            <p:nvPr/>
          </p:nvSpPr>
          <p:spPr>
            <a:xfrm>
              <a:off x="5652541" y="4329814"/>
              <a:ext cx="5112000" cy="142712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Picture 3" descr="A purple blot with a round center&#10;&#10;Description automatically generated">
              <a:extLst>
                <a:ext uri="{FF2B5EF4-FFF2-40B4-BE49-F238E27FC236}">
                  <a16:creationId xmlns:a16="http://schemas.microsoft.com/office/drawing/2014/main" id="{66D22EF3-4C10-002A-8776-3BC263E2267C}"/>
                </a:ext>
              </a:extLst>
            </p:cNvPr>
            <p:cNvPicPr>
              <a:picLocks noChangeAspect="1"/>
            </p:cNvPicPr>
            <p:nvPr/>
          </p:nvPicPr>
          <p:blipFill rotWithShape="1">
            <a:blip r:embed="rId4"/>
            <a:srcRect l="21529" t="18985" r="11215" b="19750"/>
            <a:stretch/>
          </p:blipFill>
          <p:spPr>
            <a:xfrm flipH="1">
              <a:off x="7397661" y="4383731"/>
              <a:ext cx="674261" cy="614204"/>
            </a:xfrm>
            <a:prstGeom prst="rect">
              <a:avLst/>
            </a:prstGeom>
          </p:spPr>
        </p:pic>
        <p:sp>
          <p:nvSpPr>
            <p:cNvPr id="42" name="ZoneTexte 41">
              <a:extLst>
                <a:ext uri="{FF2B5EF4-FFF2-40B4-BE49-F238E27FC236}">
                  <a16:creationId xmlns:a16="http://schemas.microsoft.com/office/drawing/2014/main" id="{905AC979-8733-EF35-56C5-4F189591F682}"/>
                </a:ext>
              </a:extLst>
            </p:cNvPr>
            <p:cNvSpPr txBox="1"/>
            <p:nvPr/>
          </p:nvSpPr>
          <p:spPr>
            <a:xfrm>
              <a:off x="5862164" y="4512502"/>
              <a:ext cx="2277041" cy="1169551"/>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RNA sequencing classification of macrophages infiltrating the transplanted kidney via magnetic beads</a:t>
              </a:r>
              <a:endParaRPr lang="fr-FR" sz="1400" dirty="0">
                <a:latin typeface="Arial" panose="020B0604020202020204" pitchFamily="34" charset="0"/>
                <a:cs typeface="Arial" panose="020B0604020202020204" pitchFamily="34" charset="0"/>
              </a:endParaRPr>
            </a:p>
          </p:txBody>
        </p:sp>
        <p:sp>
          <p:nvSpPr>
            <p:cNvPr id="44" name="Ellipse 43">
              <a:extLst>
                <a:ext uri="{FF2B5EF4-FFF2-40B4-BE49-F238E27FC236}">
                  <a16:creationId xmlns:a16="http://schemas.microsoft.com/office/drawing/2014/main" id="{515FB9ED-00D5-CF1D-5CB5-452AA346CE43}"/>
                </a:ext>
              </a:extLst>
            </p:cNvPr>
            <p:cNvSpPr/>
            <p:nvPr/>
          </p:nvSpPr>
          <p:spPr>
            <a:xfrm>
              <a:off x="9107443" y="4405792"/>
              <a:ext cx="1003540" cy="441749"/>
            </a:xfrm>
            <a:prstGeom prst="ellipse">
              <a:avLst/>
            </a:prstGeom>
            <a:gradFill flip="none" rotWithShape="1">
              <a:gsLst>
                <a:gs pos="0">
                  <a:srgbClr val="156082">
                    <a:lumMod val="67000"/>
                  </a:srgbClr>
                </a:gs>
                <a:gs pos="48000">
                  <a:srgbClr val="156082">
                    <a:lumMod val="97000"/>
                    <a:lumOff val="3000"/>
                  </a:srgbClr>
                </a:gs>
                <a:gs pos="100000">
                  <a:srgbClr val="156082">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rPr>
                <a:t>PP2A</a:t>
              </a:r>
            </a:p>
          </p:txBody>
        </p:sp>
        <p:sp>
          <p:nvSpPr>
            <p:cNvPr id="45" name="Parenthèse fermante 44">
              <a:extLst>
                <a:ext uri="{FF2B5EF4-FFF2-40B4-BE49-F238E27FC236}">
                  <a16:creationId xmlns:a16="http://schemas.microsoft.com/office/drawing/2014/main" id="{57BA8EF6-D82E-0A2E-D7B9-F0DE8AAD4785}"/>
                </a:ext>
              </a:extLst>
            </p:cNvPr>
            <p:cNvSpPr/>
            <p:nvPr/>
          </p:nvSpPr>
          <p:spPr>
            <a:xfrm>
              <a:off x="8670681" y="4498232"/>
              <a:ext cx="45719" cy="1181853"/>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6" name="Connecteur droit 45">
              <a:extLst>
                <a:ext uri="{FF2B5EF4-FFF2-40B4-BE49-F238E27FC236}">
                  <a16:creationId xmlns:a16="http://schemas.microsoft.com/office/drawing/2014/main" id="{F141F434-6566-49B2-B0B5-4ED4F927C121}"/>
                </a:ext>
              </a:extLst>
            </p:cNvPr>
            <p:cNvCxnSpPr>
              <a:cxnSpLocks/>
            </p:cNvCxnSpPr>
            <p:nvPr/>
          </p:nvCxnSpPr>
          <p:spPr>
            <a:xfrm>
              <a:off x="8716400" y="5043377"/>
              <a:ext cx="2736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Hexagone 48">
              <a:extLst>
                <a:ext uri="{FF2B5EF4-FFF2-40B4-BE49-F238E27FC236}">
                  <a16:creationId xmlns:a16="http://schemas.microsoft.com/office/drawing/2014/main" id="{DF321BCD-BF30-7C81-07EE-EB88CAD84E19}"/>
                </a:ext>
              </a:extLst>
            </p:cNvPr>
            <p:cNvSpPr/>
            <p:nvPr/>
          </p:nvSpPr>
          <p:spPr>
            <a:xfrm>
              <a:off x="8999784" y="5210293"/>
              <a:ext cx="1299071" cy="461085"/>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4C21EDEE-52E6-D625-41CA-F952E82644C2}"/>
                </a:ext>
              </a:extLst>
            </p:cNvPr>
            <p:cNvSpPr txBox="1"/>
            <p:nvPr/>
          </p:nvSpPr>
          <p:spPr>
            <a:xfrm>
              <a:off x="8981737" y="5218421"/>
              <a:ext cx="1294562" cy="461665"/>
            </a:xfrm>
            <a:prstGeom prst="rect">
              <a:avLst/>
            </a:prstGeom>
            <a:noFill/>
          </p:spPr>
          <p:txBody>
            <a:bodyPr wrap="square">
              <a:spAutoFit/>
            </a:bodyPr>
            <a:lstStyle/>
            <a:p>
              <a:pPr algn="ctr"/>
              <a:r>
                <a:rPr lang="en-US" sz="1200" dirty="0">
                  <a:solidFill>
                    <a:schemeClr val="bg1"/>
                  </a:solidFill>
                  <a:latin typeface="Arial" panose="020B0604020202020204" pitchFamily="34" charset="0"/>
                  <a:cs typeface="Arial" panose="020B0604020202020204" pitchFamily="34" charset="0"/>
                </a:rPr>
                <a:t>Metabolic reprogramming</a:t>
              </a:r>
              <a:endParaRPr lang="fr-FR" sz="1200" dirty="0">
                <a:solidFill>
                  <a:schemeClr val="bg1"/>
                </a:solidFill>
              </a:endParaRPr>
            </a:p>
          </p:txBody>
        </p:sp>
      </p:grpSp>
      <p:grpSp>
        <p:nvGrpSpPr>
          <p:cNvPr id="40" name="Groupe 39">
            <a:extLst>
              <a:ext uri="{FF2B5EF4-FFF2-40B4-BE49-F238E27FC236}">
                <a16:creationId xmlns:a16="http://schemas.microsoft.com/office/drawing/2014/main" id="{6EE685E8-4D6B-67B1-D5AE-DEE9940D4AE8}"/>
              </a:ext>
            </a:extLst>
          </p:cNvPr>
          <p:cNvGrpSpPr/>
          <p:nvPr/>
        </p:nvGrpSpPr>
        <p:grpSpPr>
          <a:xfrm>
            <a:off x="5652541" y="1377716"/>
            <a:ext cx="5114776" cy="1303118"/>
            <a:chOff x="5652541" y="1377716"/>
            <a:chExt cx="5114776" cy="1303118"/>
          </a:xfrm>
        </p:grpSpPr>
        <p:pic>
          <p:nvPicPr>
            <p:cNvPr id="7" name="Image 6" descr="Une image contenant texte, mammifère, dessin humoristique, chat&#10;&#10;Le contenu généré par l’IA peut être incorrect.">
              <a:extLst>
                <a:ext uri="{FF2B5EF4-FFF2-40B4-BE49-F238E27FC236}">
                  <a16:creationId xmlns:a16="http://schemas.microsoft.com/office/drawing/2014/main" id="{D407B70F-96F3-EF97-D7CF-38A6EA263319}"/>
                </a:ext>
              </a:extLst>
            </p:cNvPr>
            <p:cNvPicPr>
              <a:picLocks noChangeAspect="1"/>
            </p:cNvPicPr>
            <p:nvPr/>
          </p:nvPicPr>
          <p:blipFill>
            <a:blip r:embed="rId5"/>
            <a:srcRect t="16579" r="69231" b="68561"/>
            <a:stretch/>
          </p:blipFill>
          <p:spPr>
            <a:xfrm>
              <a:off x="6237514" y="1490497"/>
              <a:ext cx="1071962" cy="517718"/>
            </a:xfrm>
            <a:prstGeom prst="rect">
              <a:avLst/>
            </a:prstGeom>
            <a:ln w="28575">
              <a:noFill/>
            </a:ln>
          </p:spPr>
        </p:pic>
        <p:sp>
          <p:nvSpPr>
            <p:cNvPr id="15" name="ZoneTexte 14">
              <a:extLst>
                <a:ext uri="{FF2B5EF4-FFF2-40B4-BE49-F238E27FC236}">
                  <a16:creationId xmlns:a16="http://schemas.microsoft.com/office/drawing/2014/main" id="{CCDDCEF8-E5E0-A9AE-A959-8C203A34C93A}"/>
                </a:ext>
              </a:extLst>
            </p:cNvPr>
            <p:cNvSpPr txBox="1"/>
            <p:nvPr/>
          </p:nvSpPr>
          <p:spPr>
            <a:xfrm>
              <a:off x="5652541" y="2066702"/>
              <a:ext cx="2151052" cy="523220"/>
            </a:xfrm>
            <a:prstGeom prst="rect">
              <a:avLst/>
            </a:prstGeom>
            <a:noFill/>
            <a:ln w="28575">
              <a:noFill/>
            </a:ln>
          </p:spPr>
          <p:txBody>
            <a:bodyPr wrap="square">
              <a:spAutoFit/>
            </a:bodyPr>
            <a:lstStyle/>
            <a:p>
              <a:pPr algn="ctr"/>
              <a:r>
                <a:rPr lang="fr-FR" sz="1400" dirty="0" err="1">
                  <a:latin typeface="Arial" panose="020B0604020202020204" pitchFamily="34" charset="0"/>
                  <a:cs typeface="Arial" panose="020B0604020202020204" pitchFamily="34" charset="0"/>
                </a:rPr>
                <a:t>Conditional</a:t>
              </a:r>
              <a:r>
                <a:rPr lang="fr-FR" sz="1400" dirty="0">
                  <a:latin typeface="Arial" panose="020B0604020202020204" pitchFamily="34" charset="0"/>
                  <a:cs typeface="Arial" panose="020B0604020202020204" pitchFamily="34" charset="0"/>
                </a:rPr>
                <a:t> macrophage PP2A knockout </a:t>
              </a:r>
              <a:r>
                <a:rPr lang="fr-FR" sz="1400" dirty="0" err="1">
                  <a:latin typeface="Arial" panose="020B0604020202020204" pitchFamily="34" charset="0"/>
                  <a:cs typeface="Arial" panose="020B0604020202020204" pitchFamily="34" charset="0"/>
                </a:rPr>
                <a:t>mice</a:t>
              </a:r>
              <a:r>
                <a:rPr lang="fr-FR" sz="1400" dirty="0">
                  <a:latin typeface="Arial" panose="020B0604020202020204" pitchFamily="34" charset="0"/>
                  <a:cs typeface="Arial" panose="020B0604020202020204" pitchFamily="34" charset="0"/>
                </a:rPr>
                <a:t> </a:t>
              </a:r>
            </a:p>
          </p:txBody>
        </p:sp>
        <p:cxnSp>
          <p:nvCxnSpPr>
            <p:cNvPr id="19" name="Connecteur droit avec flèche 18">
              <a:extLst>
                <a:ext uri="{FF2B5EF4-FFF2-40B4-BE49-F238E27FC236}">
                  <a16:creationId xmlns:a16="http://schemas.microsoft.com/office/drawing/2014/main" id="{C761557D-4C06-1842-7F8F-2D8FAC151694}"/>
                </a:ext>
              </a:extLst>
            </p:cNvPr>
            <p:cNvCxnSpPr>
              <a:cxnSpLocks/>
            </p:cNvCxnSpPr>
            <p:nvPr/>
          </p:nvCxnSpPr>
          <p:spPr>
            <a:xfrm>
              <a:off x="7633520" y="1801392"/>
              <a:ext cx="1152819" cy="0"/>
            </a:xfrm>
            <a:prstGeom prst="straightConnector1">
              <a:avLst/>
            </a:prstGeom>
            <a:ln w="28575">
              <a:solidFill>
                <a:srgbClr val="113986"/>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5A7F3E2A-CD24-1FB6-3364-990E5546DE65}"/>
                </a:ext>
              </a:extLst>
            </p:cNvPr>
            <p:cNvSpPr txBox="1"/>
            <p:nvPr/>
          </p:nvSpPr>
          <p:spPr>
            <a:xfrm>
              <a:off x="8593088" y="2110659"/>
              <a:ext cx="2151052" cy="523220"/>
            </a:xfrm>
            <a:prstGeom prst="rect">
              <a:avLst/>
            </a:prstGeom>
            <a:noFill/>
            <a:ln w="28575">
              <a:noFill/>
            </a:ln>
          </p:spPr>
          <p:txBody>
            <a:bodyPr wrap="square">
              <a:spAutoFit/>
            </a:bodyPr>
            <a:lstStyle/>
            <a:p>
              <a:pPr algn="ctr"/>
              <a:r>
                <a:rPr lang="fr-FR" sz="1400" dirty="0">
                  <a:latin typeface="Arial" panose="020B0604020202020204" pitchFamily="34" charset="0"/>
                  <a:cs typeface="Arial" panose="020B0604020202020204" pitchFamily="34" charset="0"/>
                </a:rPr>
                <a:t>Mouse model of acute ABMR</a:t>
              </a:r>
            </a:p>
          </p:txBody>
        </p:sp>
        <p:pic>
          <p:nvPicPr>
            <p:cNvPr id="20" name="Image 19" descr="Une image contenant texte, mammifère, dessin humoristique, chat&#10;&#10;Le contenu généré par l’IA peut être incorrect.">
              <a:extLst>
                <a:ext uri="{FF2B5EF4-FFF2-40B4-BE49-F238E27FC236}">
                  <a16:creationId xmlns:a16="http://schemas.microsoft.com/office/drawing/2014/main" id="{A8106677-8AA4-2812-C4AA-4A6EC5DEEAB3}"/>
                </a:ext>
              </a:extLst>
            </p:cNvPr>
            <p:cNvPicPr>
              <a:picLocks noChangeAspect="1"/>
            </p:cNvPicPr>
            <p:nvPr/>
          </p:nvPicPr>
          <p:blipFill>
            <a:blip r:embed="rId5"/>
            <a:srcRect t="16579" r="69231" b="68561"/>
            <a:stretch/>
          </p:blipFill>
          <p:spPr>
            <a:xfrm>
              <a:off x="9218500" y="1519129"/>
              <a:ext cx="1026524" cy="495773"/>
            </a:xfrm>
            <a:prstGeom prst="rect">
              <a:avLst/>
            </a:prstGeom>
            <a:ln w="28575">
              <a:noFill/>
            </a:ln>
          </p:spPr>
        </p:pic>
        <p:sp>
          <p:nvSpPr>
            <p:cNvPr id="60" name="Rectangle : coins arrondis 59">
              <a:extLst>
                <a:ext uri="{FF2B5EF4-FFF2-40B4-BE49-F238E27FC236}">
                  <a16:creationId xmlns:a16="http://schemas.microsoft.com/office/drawing/2014/main" id="{8616387A-D5E0-B673-93BD-620248090952}"/>
                </a:ext>
              </a:extLst>
            </p:cNvPr>
            <p:cNvSpPr/>
            <p:nvPr/>
          </p:nvSpPr>
          <p:spPr>
            <a:xfrm>
              <a:off x="5652541" y="1377716"/>
              <a:ext cx="5114776" cy="1303118"/>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 name="Groupe 1">
            <a:extLst>
              <a:ext uri="{FF2B5EF4-FFF2-40B4-BE49-F238E27FC236}">
                <a16:creationId xmlns:a16="http://schemas.microsoft.com/office/drawing/2014/main" id="{0B906837-C1EF-DE0E-9481-5CF9D6477AB4}"/>
              </a:ext>
            </a:extLst>
          </p:cNvPr>
          <p:cNvGrpSpPr/>
          <p:nvPr/>
        </p:nvGrpSpPr>
        <p:grpSpPr>
          <a:xfrm>
            <a:off x="11575287" y="44389"/>
            <a:ext cx="525242" cy="509983"/>
            <a:chOff x="4213599" y="3634223"/>
            <a:chExt cx="485297" cy="471198"/>
          </a:xfrm>
        </p:grpSpPr>
        <p:sp>
          <p:nvSpPr>
            <p:cNvPr id="12" name="Ellipse 11">
              <a:hlinkClick r:id="rId6" action="ppaction://hlinksldjump"/>
              <a:extLst>
                <a:ext uri="{FF2B5EF4-FFF2-40B4-BE49-F238E27FC236}">
                  <a16:creationId xmlns:a16="http://schemas.microsoft.com/office/drawing/2014/main" id="{E98E7031-B077-382C-09D8-6FCB343D68F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AEAF38A0-53D1-F313-BA8E-D0085713011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orme libre : forme 15">
              <a:extLst>
                <a:ext uri="{FF2B5EF4-FFF2-40B4-BE49-F238E27FC236}">
                  <a16:creationId xmlns:a16="http://schemas.microsoft.com/office/drawing/2014/main" id="{046D7874-AEE8-BB5A-E9A3-7AE6D0073F5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0231B571-FB77-7A9A-D63B-60BD68C427D0}"/>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Forme libre : forme 17">
              <a:extLst>
                <a:ext uri="{FF2B5EF4-FFF2-40B4-BE49-F238E27FC236}">
                  <a16:creationId xmlns:a16="http://schemas.microsoft.com/office/drawing/2014/main" id="{9FC76C6D-C154-7DA6-828F-CAB6F642EDF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cxnSp>
        <p:nvCxnSpPr>
          <p:cNvPr id="41" name="Connecteur droit avec flèche 40">
            <a:extLst>
              <a:ext uri="{FF2B5EF4-FFF2-40B4-BE49-F238E27FC236}">
                <a16:creationId xmlns:a16="http://schemas.microsoft.com/office/drawing/2014/main" id="{034F44F7-8220-9927-20FE-0A34BCB2C53C}"/>
              </a:ext>
            </a:extLst>
          </p:cNvPr>
          <p:cNvCxnSpPr>
            <a:cxnSpLocks/>
          </p:cNvCxnSpPr>
          <p:nvPr/>
        </p:nvCxnSpPr>
        <p:spPr>
          <a:xfrm>
            <a:off x="8197975" y="3527830"/>
            <a:ext cx="5977" cy="801984"/>
          </a:xfrm>
          <a:prstGeom prst="straightConnector1">
            <a:avLst/>
          </a:prstGeom>
          <a:ln w="28575">
            <a:solidFill>
              <a:srgbClr val="11398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7CB3A19-FA25-C63C-36FA-D1AC956EF513}"/>
              </a:ext>
            </a:extLst>
          </p:cNvPr>
          <p:cNvCxnSpPr>
            <a:cxnSpLocks/>
          </p:cNvCxnSpPr>
          <p:nvPr/>
        </p:nvCxnSpPr>
        <p:spPr>
          <a:xfrm flipV="1">
            <a:off x="8115348" y="3520657"/>
            <a:ext cx="158635" cy="56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30FECE4B-AA9D-842D-6B20-F26937A9D138}"/>
              </a:ext>
            </a:extLst>
          </p:cNvPr>
          <p:cNvCxnSpPr>
            <a:cxnSpLocks/>
          </p:cNvCxnSpPr>
          <p:nvPr/>
        </p:nvCxnSpPr>
        <p:spPr>
          <a:xfrm flipV="1">
            <a:off x="8199259" y="2680834"/>
            <a:ext cx="0" cy="95315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3" name="Rectangle 62">
            <a:hlinkClick r:id="rId6" action="ppaction://hlinksldjump"/>
            <a:extLst>
              <a:ext uri="{FF2B5EF4-FFF2-40B4-BE49-F238E27FC236}">
                <a16:creationId xmlns:a16="http://schemas.microsoft.com/office/drawing/2014/main" id="{8864EEB3-679E-851C-5811-7C1425795B8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55C55E3-233C-740F-4922-A066E69DF72E}"/>
              </a:ext>
            </a:extLst>
          </p:cNvPr>
          <p:cNvSpPr txBox="1"/>
          <p:nvPr/>
        </p:nvSpPr>
        <p:spPr>
          <a:xfrm>
            <a:off x="9660761" y="4828862"/>
            <a:ext cx="520530" cy="400110"/>
          </a:xfrm>
          <a:prstGeom prst="rect">
            <a:avLst/>
          </a:prstGeom>
          <a:noFill/>
        </p:spPr>
        <p:txBody>
          <a:bodyPr wrap="square">
            <a:spAutoFit/>
          </a:bodyPr>
          <a:lstStyle/>
          <a:p>
            <a:r>
              <a:rPr lang="fr-FR" sz="2000" b="1" dirty="0">
                <a:latin typeface="Arial" panose="020B0604020202020204" pitchFamily="34" charset="0"/>
                <a:cs typeface="Arial" panose="020B0604020202020204" pitchFamily="34" charset="0"/>
              </a:rPr>
              <a:t>?</a:t>
            </a:r>
            <a:endParaRPr lang="fr-FR" sz="1400" b="1" dirty="0"/>
          </a:p>
        </p:txBody>
      </p:sp>
      <p:sp>
        <p:nvSpPr>
          <p:cNvPr id="6" name="TextBox 5">
            <a:extLst>
              <a:ext uri="{FF2B5EF4-FFF2-40B4-BE49-F238E27FC236}">
                <a16:creationId xmlns:a16="http://schemas.microsoft.com/office/drawing/2014/main" id="{1475EB7F-9995-8F78-3D95-2B5F640D05F4}"/>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Xu J. et al., ESOT Congress 2025 (Abstract 1550)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28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ACD1-59AF-C7C1-14D8-35543CF7CD1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6BF8913-EFA9-EEEE-0E1E-555C1AD73EFF}"/>
              </a:ext>
            </a:extLst>
          </p:cNvPr>
          <p:cNvSpPr>
            <a:spLocks noGrp="1"/>
          </p:cNvSpPr>
          <p:nvPr>
            <p:ph type="title"/>
          </p:nvPr>
        </p:nvSpPr>
        <p:spPr>
          <a:xfrm>
            <a:off x="361772" y="606177"/>
            <a:ext cx="10969587" cy="402626"/>
          </a:xfrm>
        </p:spPr>
        <p:txBody>
          <a:bodyPr>
            <a:normAutofit fontScale="90000"/>
          </a:bodyPr>
          <a:lstStyle/>
          <a:p>
            <a:r>
              <a:rPr lang="en-US" dirty="0"/>
              <a:t>Metabolic reprogramming in macrophages: PP2A's crucial role in kidney transplant rejection dynamic</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1D2570C-30B3-3C83-88D7-C44783F9ADA4}"/>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F822908-073F-9D1F-3F93-9A44194A071B}"/>
              </a:ext>
            </a:extLst>
          </p:cNvPr>
          <p:cNvSpPr txBox="1"/>
          <p:nvPr/>
        </p:nvSpPr>
        <p:spPr>
          <a:xfrm>
            <a:off x="205616" y="1031223"/>
            <a:ext cx="5890384" cy="483209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Both macrophage infiltration and pro-inflammatory macrophage polarization are significantly elevated in the renal tissues of ABMR patients and animal models</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PP2A knockout enhances the polarization of pro-inflammatory macrophages and exacerbates the pathological damage to renal grafts</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PP2A deficiency in primary bone marrow derived macrophages (BMDMs) promotes pro-inflammatory macrophage polarization, stimulates macrophage glycolysis, and increases fatty acid synthesis</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PP2A may mitigate pro-inflammatory macrophage activation and ameliorate the progression of ABMR in allogeneic kidney transplantation by modulating macrophage metabolic reprogramming</a:t>
            </a:r>
            <a:endParaRPr lang="fr-FR" sz="16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8C33241-9643-4597-DDA8-7BCEB2743C3B}"/>
              </a:ext>
            </a:extLst>
          </p:cNvPr>
          <p:cNvSpPr txBox="1"/>
          <p:nvPr/>
        </p:nvSpPr>
        <p:spPr>
          <a:xfrm>
            <a:off x="6723348" y="1031223"/>
            <a:ext cx="4958236" cy="3847207"/>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Conclusions</a:t>
            </a:r>
            <a:r>
              <a:rPr lang="en-US" dirty="0">
                <a:latin typeface="Arial" panose="020B0604020202020204" pitchFamily="34" charset="0"/>
                <a:cs typeface="Arial" panose="020B0604020202020204" pitchFamily="34" charset="0"/>
              </a:rPr>
              <a:t>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An acute antibody-mediated rejection (ABMR) model in mice was successfully established and characterized</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Protein phosphatase 2A (PP2A) appears to mitigate pro-inflammatory macrophage activation and enhance the progression of ABMR in allogeneic kidney transplantation by modulating macrophage metabolic reprogramming</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This finding may offer new insights into the PP2A pathway as a potential therapeutic target for ABMR</a:t>
            </a:r>
            <a:endParaRPr lang="fr-FR"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A76CAE1-7679-8735-360F-FD64188D456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FEADFB1B-05DE-EFF0-0AE6-281B56FD5555}"/>
              </a:ext>
            </a:extLst>
          </p:cNvPr>
          <p:cNvGrpSpPr/>
          <p:nvPr/>
        </p:nvGrpSpPr>
        <p:grpSpPr>
          <a:xfrm>
            <a:off x="11575287" y="44389"/>
            <a:ext cx="525242" cy="509983"/>
            <a:chOff x="4213599" y="3634223"/>
            <a:chExt cx="485297" cy="471198"/>
          </a:xfrm>
        </p:grpSpPr>
        <p:sp>
          <p:nvSpPr>
            <p:cNvPr id="6" name="Ellipse 5">
              <a:hlinkClick r:id="rId3" action="ppaction://hlinksldjump"/>
              <a:extLst>
                <a:ext uri="{FF2B5EF4-FFF2-40B4-BE49-F238E27FC236}">
                  <a16:creationId xmlns:a16="http://schemas.microsoft.com/office/drawing/2014/main" id="{4C39A723-519B-BDF6-BCF3-459556508B6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621FBB7-742F-2D90-CAD4-E759DB60A60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BC6EE7AC-CB85-4B7E-1E07-0A65114B1E9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CD64A59-F577-957D-CB71-2E9809F5B32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7B94B763-0ABA-C6CF-71AF-0C5D06D0318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3" action="ppaction://hlinksldjump"/>
            <a:extLst>
              <a:ext uri="{FF2B5EF4-FFF2-40B4-BE49-F238E27FC236}">
                <a16:creationId xmlns:a16="http://schemas.microsoft.com/office/drawing/2014/main" id="{5BBE0549-0C19-5E20-7CDE-7313FC75FB4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6515788A-AE0A-F2AA-4FBA-1428569EC2A1}"/>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Xu J. et al., ESOT Congress 2025 (Abstract 1550)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14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7193-2D4A-18CC-234B-DBF7F02E912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118BAE0-E959-4494-BD90-F105E57817E7}"/>
              </a:ext>
            </a:extLst>
          </p:cNvPr>
          <p:cNvSpPr>
            <a:spLocks noGrp="1"/>
          </p:cNvSpPr>
          <p:nvPr>
            <p:ph type="title"/>
          </p:nvPr>
        </p:nvSpPr>
        <p:spPr>
          <a:xfrm>
            <a:off x="361772" y="829910"/>
            <a:ext cx="10969587" cy="402626"/>
          </a:xfrm>
        </p:spPr>
        <p:txBody>
          <a:bodyPr>
            <a:normAutofit fontScale="90000"/>
          </a:bodyPr>
          <a:lstStyle/>
          <a:p>
            <a:r>
              <a:rPr lang="en-US" dirty="0"/>
              <a:t>Use of a hepatocyte-specific chimeric antigen receptor enhances recruitment of regulatory T cells to liver</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8DC166E-C97C-8A85-F524-4547FD00D8C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3F7A40E-E11B-8F33-1FB7-85CE9FB63BFD}"/>
              </a:ext>
            </a:extLst>
          </p:cNvPr>
          <p:cNvSpPr txBox="1"/>
          <p:nvPr/>
        </p:nvSpPr>
        <p:spPr>
          <a:xfrm>
            <a:off x="246929" y="1031223"/>
            <a:ext cx="5205651" cy="4339650"/>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Background</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Regulatory T cells (Tregs) are being explored as therapies for autoimmunity and transplantation due to their immunomodulatory properties</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Their activation depends on TCR-mediated antigen engagement</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Preclinical data show that antigen-specific Tregs migrate to and persist at inflammation sites, enhancing localized immunosuppression</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Using CAR technology, Tregs can be engineered to target specific antigens; here, we hypothesize that CAR-Tregs recognizing a hepatocyte-specific antigen will selectively migrate to the liver</a:t>
            </a:r>
            <a:endParaRPr lang="fr-FR" sz="16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6C3ADB3-F4B3-A71A-6730-D1E180C4E058}"/>
              </a:ext>
            </a:extLst>
          </p:cNvPr>
          <p:cNvSpPr txBox="1"/>
          <p:nvPr/>
        </p:nvSpPr>
        <p:spPr>
          <a:xfrm>
            <a:off x="6748974" y="1031223"/>
            <a:ext cx="6094070" cy="369332"/>
          </a:xfrm>
          <a:prstGeom prst="rect">
            <a:avLst/>
          </a:prstGeom>
          <a:noFill/>
        </p:spPr>
        <p:txBody>
          <a:bodyPr wrap="square">
            <a:spAutoFit/>
          </a:bodyPr>
          <a:lstStyle/>
          <a:p>
            <a:r>
              <a:rPr lang="en-US" b="1" dirty="0"/>
              <a:t>Methods</a:t>
            </a:r>
            <a:endParaRPr lang="en-US" dirty="0"/>
          </a:p>
        </p:txBody>
      </p:sp>
      <p:sp>
        <p:nvSpPr>
          <p:cNvPr id="11" name="ZoneTexte 10">
            <a:extLst>
              <a:ext uri="{FF2B5EF4-FFF2-40B4-BE49-F238E27FC236}">
                <a16:creationId xmlns:a16="http://schemas.microsoft.com/office/drawing/2014/main" id="{B913CCA1-943F-D1F1-7857-548531DFB0BA}"/>
              </a:ext>
            </a:extLst>
          </p:cNvPr>
          <p:cNvSpPr txBox="1"/>
          <p:nvPr/>
        </p:nvSpPr>
        <p:spPr>
          <a:xfrm>
            <a:off x="6814870" y="4375765"/>
            <a:ext cx="3585196" cy="492443"/>
          </a:xfrm>
          <a:prstGeom prst="rect">
            <a:avLst/>
          </a:prstGeom>
          <a:noFill/>
        </p:spPr>
        <p:txBody>
          <a:bodyPr wrap="square">
            <a:spAutoFit/>
          </a:bodyPr>
          <a:lstStyle/>
          <a:p>
            <a:r>
              <a:rPr lang="fr-FR" sz="1300" dirty="0">
                <a:latin typeface="Arial" panose="020B0604020202020204" pitchFamily="34" charset="0"/>
                <a:cs typeface="Arial" panose="020B0604020202020204" pitchFamily="34" charset="0"/>
              </a:rPr>
              <a:t>CD4+CD25+CD127– </a:t>
            </a:r>
            <a:r>
              <a:rPr lang="fr-FR" sz="1300" dirty="0" err="1">
                <a:latin typeface="Arial" panose="020B0604020202020204" pitchFamily="34" charset="0"/>
                <a:cs typeface="Arial" panose="020B0604020202020204" pitchFamily="34" charset="0"/>
              </a:rPr>
              <a:t>Tregs</a:t>
            </a:r>
            <a:endParaRPr lang="fr-FR" sz="1300" dirty="0">
              <a:latin typeface="Arial" panose="020B0604020202020204" pitchFamily="34" charset="0"/>
              <a:cs typeface="Arial" panose="020B0604020202020204" pitchFamily="34" charset="0"/>
            </a:endParaRPr>
          </a:p>
          <a:p>
            <a:r>
              <a:rPr lang="fr-FR" sz="1300" dirty="0" err="1">
                <a:latin typeface="Arial" panose="020B0604020202020204" pitchFamily="34" charset="0"/>
                <a:cs typeface="Arial" panose="020B0604020202020204" pitchFamily="34" charset="0"/>
              </a:rPr>
              <a:t>transduced</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using</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lentiviral</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vectors</a:t>
            </a:r>
            <a:endParaRPr lang="fr-FR" sz="1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F4925F-AE28-FA76-417C-DFF88517869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 coins arrondis 2">
            <a:extLst>
              <a:ext uri="{FF2B5EF4-FFF2-40B4-BE49-F238E27FC236}">
                <a16:creationId xmlns:a16="http://schemas.microsoft.com/office/drawing/2014/main" id="{475A8F28-6B8A-41AA-C866-8F1D017A9BE8}"/>
              </a:ext>
            </a:extLst>
          </p:cNvPr>
          <p:cNvSpPr/>
          <p:nvPr/>
        </p:nvSpPr>
        <p:spPr>
          <a:xfrm>
            <a:off x="6813052" y="1468572"/>
            <a:ext cx="5114776" cy="990880"/>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CEE3DBF0-B098-0503-66A7-54EB186C110D}"/>
              </a:ext>
            </a:extLst>
          </p:cNvPr>
          <p:cNvSpPr/>
          <p:nvPr/>
        </p:nvSpPr>
        <p:spPr>
          <a:xfrm>
            <a:off x="6814440" y="2707691"/>
            <a:ext cx="5112000" cy="83359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61CADA23-7951-E6B1-73F0-3BA7570125F1}"/>
              </a:ext>
            </a:extLst>
          </p:cNvPr>
          <p:cNvSpPr/>
          <p:nvPr/>
        </p:nvSpPr>
        <p:spPr>
          <a:xfrm>
            <a:off x="6814440" y="3781010"/>
            <a:ext cx="5112000" cy="1066556"/>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4E84CF6-1AEB-1FA0-C0EA-010258382BA4}"/>
              </a:ext>
            </a:extLst>
          </p:cNvPr>
          <p:cNvSpPr txBox="1"/>
          <p:nvPr/>
        </p:nvSpPr>
        <p:spPr>
          <a:xfrm>
            <a:off x="6830294" y="1522992"/>
            <a:ext cx="5094758" cy="892552"/>
          </a:xfrm>
          <a:prstGeom prst="rect">
            <a:avLst/>
          </a:prstGeom>
          <a:noFill/>
        </p:spPr>
        <p:txBody>
          <a:bodyPr wrap="square">
            <a:spAutoFit/>
          </a:bodyPr>
          <a:lstStyle/>
          <a:p>
            <a:pPr marL="285750" indent="-285750" algn="just">
              <a:buFont typeface="Arial" panose="020B0604020202020204" pitchFamily="34" charset="0"/>
              <a:buChar char="•"/>
            </a:pPr>
            <a:r>
              <a:rPr lang="fr-FR" sz="1300" dirty="0">
                <a:latin typeface="Arial" panose="020B0604020202020204" pitchFamily="34" charset="0"/>
                <a:cs typeface="Arial" panose="020B0604020202020204" pitchFamily="34" charset="0"/>
              </a:rPr>
              <a:t>Design and </a:t>
            </a:r>
            <a:r>
              <a:rPr lang="fr-FR" sz="1300" dirty="0" err="1">
                <a:latin typeface="Arial" panose="020B0604020202020204" pitchFamily="34" charset="0"/>
                <a:cs typeface="Arial" panose="020B0604020202020204" pitchFamily="34" charset="0"/>
              </a:rPr>
              <a:t>synthesis</a:t>
            </a:r>
            <a:r>
              <a:rPr lang="fr-FR" sz="1300" dirty="0">
                <a:latin typeface="Arial" panose="020B0604020202020204" pitchFamily="34" charset="0"/>
                <a:cs typeface="Arial" panose="020B0604020202020204" pitchFamily="34" charset="0"/>
              </a:rPr>
              <a:t> of </a:t>
            </a:r>
            <a:r>
              <a:rPr lang="fr-FR" sz="1300" dirty="0" err="1">
                <a:latin typeface="Arial" panose="020B0604020202020204" pitchFamily="34" charset="0"/>
                <a:cs typeface="Arial" panose="020B0604020202020204" pitchFamily="34" charset="0"/>
              </a:rPr>
              <a:t>several</a:t>
            </a:r>
            <a:r>
              <a:rPr lang="fr-FR" sz="1300" dirty="0">
                <a:latin typeface="Arial" panose="020B0604020202020204" pitchFamily="34" charset="0"/>
                <a:cs typeface="Arial" panose="020B0604020202020204" pitchFamily="34" charset="0"/>
              </a:rPr>
              <a:t> second-</a:t>
            </a:r>
            <a:r>
              <a:rPr lang="fr-FR" sz="1300" dirty="0" err="1">
                <a:latin typeface="Arial" panose="020B0604020202020204" pitchFamily="34" charset="0"/>
                <a:cs typeface="Arial" panose="020B0604020202020204" pitchFamily="34" charset="0"/>
              </a:rPr>
              <a:t>generation</a:t>
            </a:r>
            <a:r>
              <a:rPr lang="fr-FR" sz="1300" dirty="0">
                <a:latin typeface="Arial" panose="020B0604020202020204" pitchFamily="34" charset="0"/>
                <a:cs typeface="Arial" panose="020B0604020202020204" pitchFamily="34" charset="0"/>
              </a:rPr>
              <a:t> CAR </a:t>
            </a:r>
            <a:r>
              <a:rPr lang="fr-FR" sz="1300" dirty="0" err="1">
                <a:latin typeface="Arial" panose="020B0604020202020204" pitchFamily="34" charset="0"/>
                <a:cs typeface="Arial" panose="020B0604020202020204" pitchFamily="34" charset="0"/>
              </a:rPr>
              <a:t>constructs</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incorporating</a:t>
            </a:r>
            <a:r>
              <a:rPr lang="fr-FR" sz="1300" dirty="0">
                <a:latin typeface="Arial" panose="020B0604020202020204" pitchFamily="34" charset="0"/>
                <a:cs typeface="Arial" panose="020B0604020202020204" pitchFamily="34" charset="0"/>
              </a:rPr>
              <a:t> single-</a:t>
            </a:r>
            <a:r>
              <a:rPr lang="fr-FR" sz="1300" dirty="0" err="1">
                <a:latin typeface="Arial" panose="020B0604020202020204" pitchFamily="34" charset="0"/>
                <a:cs typeface="Arial" panose="020B0604020202020204" pitchFamily="34" charset="0"/>
              </a:rPr>
              <a:t>chain</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antibody</a:t>
            </a:r>
            <a:r>
              <a:rPr lang="fr-FR" sz="1300" dirty="0">
                <a:latin typeface="Arial" panose="020B0604020202020204" pitchFamily="34" charset="0"/>
                <a:cs typeface="Arial" panose="020B0604020202020204" pitchFamily="34" charset="0"/>
              </a:rPr>
              <a:t> fragments </a:t>
            </a:r>
            <a:r>
              <a:rPr lang="fr-FR" sz="1300" dirty="0" err="1">
                <a:latin typeface="Arial" panose="020B0604020202020204" pitchFamily="34" charset="0"/>
                <a:cs typeface="Arial" panose="020B0604020202020204" pitchFamily="34" charset="0"/>
              </a:rPr>
              <a:t>recognizing</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asialoglycoprotein</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receptor</a:t>
            </a:r>
            <a:r>
              <a:rPr lang="fr-FR" sz="1300" dirty="0">
                <a:latin typeface="Arial" panose="020B0604020202020204" pitchFamily="34" charset="0"/>
                <a:cs typeface="Arial" panose="020B0604020202020204" pitchFamily="34" charset="0"/>
              </a:rPr>
              <a:t> 1 (ASGPR) and </a:t>
            </a:r>
            <a:r>
              <a:rPr lang="fr-FR" sz="1300" dirty="0" err="1">
                <a:latin typeface="Arial" panose="020B0604020202020204" pitchFamily="34" charset="0"/>
                <a:cs typeface="Arial" panose="020B0604020202020204" pitchFamily="34" charset="0"/>
              </a:rPr>
              <a:t>different</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transmembrane</a:t>
            </a:r>
            <a:r>
              <a:rPr lang="fr-FR" sz="1300" dirty="0">
                <a:latin typeface="Arial" panose="020B0604020202020204" pitchFamily="34" charset="0"/>
                <a:cs typeface="Arial" panose="020B0604020202020204" pitchFamily="34" charset="0"/>
              </a:rPr>
              <a:t> and </a:t>
            </a:r>
            <a:r>
              <a:rPr lang="fr-FR" sz="1300" dirty="0" err="1">
                <a:latin typeface="Arial" panose="020B0604020202020204" pitchFamily="34" charset="0"/>
                <a:cs typeface="Arial" panose="020B0604020202020204" pitchFamily="34" charset="0"/>
              </a:rPr>
              <a:t>hinge</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domains</a:t>
            </a:r>
            <a:endParaRPr lang="fr-FR" sz="130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B53F1A26-F376-C0B6-3150-87EA2F4EF63C}"/>
              </a:ext>
            </a:extLst>
          </p:cNvPr>
          <p:cNvSpPr txBox="1"/>
          <p:nvPr/>
        </p:nvSpPr>
        <p:spPr>
          <a:xfrm>
            <a:off x="6838915" y="2767749"/>
            <a:ext cx="5094758" cy="692497"/>
          </a:xfrm>
          <a:prstGeom prst="rect">
            <a:avLst/>
          </a:prstGeom>
          <a:noFill/>
        </p:spPr>
        <p:txBody>
          <a:bodyPr wrap="square">
            <a:spAutoFit/>
          </a:bodyPr>
          <a:lstStyle/>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Initial screening for specificity and functionality using a </a:t>
            </a:r>
            <a:r>
              <a:rPr lang="en-US" sz="1300" dirty="0" err="1">
                <a:latin typeface="Arial" panose="020B0604020202020204" pitchFamily="34" charset="0"/>
                <a:cs typeface="Arial" panose="020B0604020202020204" pitchFamily="34" charset="0"/>
              </a:rPr>
              <a:t>Jurkat</a:t>
            </a:r>
            <a:r>
              <a:rPr lang="en-US" sz="1300" dirty="0">
                <a:latin typeface="Arial" panose="020B0604020202020204" pitchFamily="34" charset="0"/>
                <a:cs typeface="Arial" panose="020B0604020202020204" pitchFamily="34" charset="0"/>
              </a:rPr>
              <a:t> NFAT-reporter cell line stimulated with recombinant proteins and/or ASGPR-expressing cells</a:t>
            </a:r>
          </a:p>
        </p:txBody>
      </p:sp>
      <p:sp>
        <p:nvSpPr>
          <p:cNvPr id="19" name="Rectangle : coins arrondis 18">
            <a:extLst>
              <a:ext uri="{FF2B5EF4-FFF2-40B4-BE49-F238E27FC236}">
                <a16:creationId xmlns:a16="http://schemas.microsoft.com/office/drawing/2014/main" id="{9EB9A4F3-9512-70E9-DFC3-9539313295BA}"/>
              </a:ext>
            </a:extLst>
          </p:cNvPr>
          <p:cNvSpPr/>
          <p:nvPr/>
        </p:nvSpPr>
        <p:spPr>
          <a:xfrm>
            <a:off x="6813052" y="5087292"/>
            <a:ext cx="5112000" cy="69465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2892243C-3E76-EAAD-E3B2-DDABD87F27BA}"/>
              </a:ext>
            </a:extLst>
          </p:cNvPr>
          <p:cNvSpPr txBox="1"/>
          <p:nvPr/>
        </p:nvSpPr>
        <p:spPr>
          <a:xfrm>
            <a:off x="6891056" y="5092704"/>
            <a:ext cx="4954448" cy="692497"/>
          </a:xfrm>
          <a:prstGeom prst="rect">
            <a:avLst/>
          </a:prstGeom>
          <a:noFill/>
        </p:spPr>
        <p:txBody>
          <a:bodyPr wrap="square">
            <a:spAutoFit/>
          </a:bodyPr>
          <a:lstStyle/>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Evaluation of tissue homing and persistence of liver-specific CAR-Tregs in vivo in immunocompromised NSG mice under homeostatic conditions</a:t>
            </a:r>
            <a:endParaRPr lang="fr-FR" sz="1300" dirty="0">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64965F61-91BD-6AA9-8A7A-16408805DD30}"/>
              </a:ext>
            </a:extLst>
          </p:cNvPr>
          <p:cNvSpPr txBox="1"/>
          <p:nvPr/>
        </p:nvSpPr>
        <p:spPr>
          <a:xfrm>
            <a:off x="9125449" y="4053617"/>
            <a:ext cx="6421120" cy="692497"/>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Activation in vitro assay</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Proliferation in vitro assay</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Suppression in vitro assay</a:t>
            </a:r>
            <a:endParaRPr lang="fr-FR" sz="1300" dirty="0">
              <a:latin typeface="Arial" panose="020B0604020202020204" pitchFamily="34" charset="0"/>
              <a:cs typeface="Arial" panose="020B0604020202020204" pitchFamily="34" charset="0"/>
            </a:endParaRPr>
          </a:p>
        </p:txBody>
      </p:sp>
      <p:sp>
        <p:nvSpPr>
          <p:cNvPr id="34" name="ZoneTexte 33">
            <a:extLst>
              <a:ext uri="{FF2B5EF4-FFF2-40B4-BE49-F238E27FC236}">
                <a16:creationId xmlns:a16="http://schemas.microsoft.com/office/drawing/2014/main" id="{51025A3A-652F-1BA4-C319-364F10DB98CA}"/>
              </a:ext>
            </a:extLst>
          </p:cNvPr>
          <p:cNvSpPr txBox="1"/>
          <p:nvPr/>
        </p:nvSpPr>
        <p:spPr>
          <a:xfrm>
            <a:off x="8910730" y="3820827"/>
            <a:ext cx="8529320" cy="292388"/>
          </a:xfrm>
          <a:prstGeom prst="rect">
            <a:avLst/>
          </a:prstGeom>
          <a:noFill/>
        </p:spPr>
        <p:txBody>
          <a:bodyPr wrap="square">
            <a:spAutoFit/>
          </a:bodyPr>
          <a:lstStyle/>
          <a:p>
            <a:r>
              <a:rPr lang="fr-FR" sz="1300" u="sng" dirty="0" err="1">
                <a:latin typeface="Arial" panose="020B0604020202020204" pitchFamily="34" charset="0"/>
                <a:cs typeface="Arial" panose="020B0604020202020204" pitchFamily="34" charset="0"/>
              </a:rPr>
              <a:t>Specificity</a:t>
            </a:r>
            <a:r>
              <a:rPr lang="fr-FR" sz="1300" u="sng" dirty="0">
                <a:latin typeface="Arial" panose="020B0604020202020204" pitchFamily="34" charset="0"/>
                <a:cs typeface="Arial" panose="020B0604020202020204" pitchFamily="34" charset="0"/>
              </a:rPr>
              <a:t> and </a:t>
            </a:r>
            <a:r>
              <a:rPr lang="fr-FR" sz="1300" u="sng" dirty="0" err="1">
                <a:latin typeface="Arial" panose="020B0604020202020204" pitchFamily="34" charset="0"/>
                <a:cs typeface="Arial" panose="020B0604020202020204" pitchFamily="34" charset="0"/>
              </a:rPr>
              <a:t>functionality</a:t>
            </a:r>
            <a:r>
              <a:rPr lang="fr-FR" sz="1300" u="sng" dirty="0">
                <a:latin typeface="Arial" panose="020B0604020202020204" pitchFamily="34" charset="0"/>
                <a:cs typeface="Arial" panose="020B0604020202020204" pitchFamily="34" charset="0"/>
              </a:rPr>
              <a:t> </a:t>
            </a:r>
            <a:r>
              <a:rPr lang="fr-FR" sz="1300" u="sng" dirty="0" err="1">
                <a:latin typeface="Arial" panose="020B0604020202020204" pitchFamily="34" charset="0"/>
                <a:cs typeface="Arial" panose="020B0604020202020204" pitchFamily="34" charset="0"/>
              </a:rPr>
              <a:t>assesment</a:t>
            </a:r>
            <a:endParaRPr lang="fr-FR" sz="1300" u="sng" dirty="0">
              <a:latin typeface="Arial" panose="020B0604020202020204" pitchFamily="34" charset="0"/>
              <a:cs typeface="Arial" panose="020B0604020202020204" pitchFamily="34" charset="0"/>
            </a:endParaRPr>
          </a:p>
        </p:txBody>
      </p:sp>
      <p:pic>
        <p:nvPicPr>
          <p:cNvPr id="38" name="Image 37">
            <a:extLst>
              <a:ext uri="{FF2B5EF4-FFF2-40B4-BE49-F238E27FC236}">
                <a16:creationId xmlns:a16="http://schemas.microsoft.com/office/drawing/2014/main" id="{71928F6F-1ACD-B78F-79D5-DAEDF74904A6}"/>
              </a:ext>
            </a:extLst>
          </p:cNvPr>
          <p:cNvPicPr>
            <a:picLocks noChangeAspect="1"/>
          </p:cNvPicPr>
          <p:nvPr/>
        </p:nvPicPr>
        <p:blipFill>
          <a:blip r:embed="rId3"/>
          <a:stretch>
            <a:fillRect/>
          </a:stretch>
        </p:blipFill>
        <p:spPr>
          <a:xfrm rot="17135421">
            <a:off x="7623636" y="3822838"/>
            <a:ext cx="601607" cy="644888"/>
          </a:xfrm>
          <a:prstGeom prst="rect">
            <a:avLst/>
          </a:prstGeom>
        </p:spPr>
      </p:pic>
      <p:grpSp>
        <p:nvGrpSpPr>
          <p:cNvPr id="10" name="Groupe 9">
            <a:extLst>
              <a:ext uri="{FF2B5EF4-FFF2-40B4-BE49-F238E27FC236}">
                <a16:creationId xmlns:a16="http://schemas.microsoft.com/office/drawing/2014/main" id="{072F82AE-6CF8-8AAD-3D4E-E818145EE416}"/>
              </a:ext>
            </a:extLst>
          </p:cNvPr>
          <p:cNvGrpSpPr/>
          <p:nvPr/>
        </p:nvGrpSpPr>
        <p:grpSpPr>
          <a:xfrm>
            <a:off x="11575287" y="44389"/>
            <a:ext cx="525242" cy="509983"/>
            <a:chOff x="4213599" y="3634223"/>
            <a:chExt cx="485297" cy="471198"/>
          </a:xfrm>
        </p:grpSpPr>
        <p:sp>
          <p:nvSpPr>
            <p:cNvPr id="12" name="Ellipse 11">
              <a:hlinkClick r:id="rId4" action="ppaction://hlinksldjump"/>
              <a:extLst>
                <a:ext uri="{FF2B5EF4-FFF2-40B4-BE49-F238E27FC236}">
                  <a16:creationId xmlns:a16="http://schemas.microsoft.com/office/drawing/2014/main" id="{2D747CD5-3331-5DD6-BF15-D832689A929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5C0A0D3F-9589-68D2-77BC-FABA7D25A9B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5">
              <a:extLst>
                <a:ext uri="{FF2B5EF4-FFF2-40B4-BE49-F238E27FC236}">
                  <a16:creationId xmlns:a16="http://schemas.microsoft.com/office/drawing/2014/main" id="{37F33759-AE61-FAEE-A566-D754A6435A3B}"/>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DBF3DDF-6DCF-59E4-7BAB-7DF54E31843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924A0E12-D653-E49A-3F3A-09FBB8446F5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 name="Rectangle 38">
            <a:hlinkClick r:id="rId4" action="ppaction://hlinksldjump"/>
            <a:extLst>
              <a:ext uri="{FF2B5EF4-FFF2-40B4-BE49-F238E27FC236}">
                <a16:creationId xmlns:a16="http://schemas.microsoft.com/office/drawing/2014/main" id="{01DE13AA-EC52-05D1-D023-77A06B3E5BF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6519C02C-59B7-7CF2-2EDE-FEE6A7A7D9D1}"/>
              </a:ext>
            </a:extLst>
          </p:cNvPr>
          <p:cNvCxnSpPr>
            <a:stCxn id="3" idx="2"/>
            <a:endCxn id="5" idx="0"/>
          </p:cNvCxnSpPr>
          <p:nvPr/>
        </p:nvCxnSpPr>
        <p:spPr>
          <a:xfrm>
            <a:off x="9370440" y="2459452"/>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8F6A9BF-5C4D-F046-C70C-A65CF4BD6B6A}"/>
              </a:ext>
            </a:extLst>
          </p:cNvPr>
          <p:cNvCxnSpPr/>
          <p:nvPr/>
        </p:nvCxnSpPr>
        <p:spPr>
          <a:xfrm>
            <a:off x="9368280" y="3532771"/>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792842F-2632-10DC-89F9-BED24B41E6A5}"/>
              </a:ext>
            </a:extLst>
          </p:cNvPr>
          <p:cNvCxnSpPr/>
          <p:nvPr/>
        </p:nvCxnSpPr>
        <p:spPr>
          <a:xfrm>
            <a:off x="9368280" y="4847566"/>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2A981DD-40B1-7595-4B79-1CA423F698D5}"/>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Kurt A. et al., ESOT Congress 2025 (Abstract 1558)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27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F3C8-3812-65FB-8DE8-4A9E74EE10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FE37723-FF44-F418-85CA-548B534EA258}"/>
              </a:ext>
            </a:extLst>
          </p:cNvPr>
          <p:cNvSpPr>
            <a:spLocks noGrp="1"/>
          </p:cNvSpPr>
          <p:nvPr>
            <p:ph type="title"/>
          </p:nvPr>
        </p:nvSpPr>
        <p:spPr>
          <a:xfrm>
            <a:off x="361772" y="829910"/>
            <a:ext cx="10969587" cy="402626"/>
          </a:xfrm>
        </p:spPr>
        <p:txBody>
          <a:bodyPr>
            <a:normAutofit fontScale="90000"/>
          </a:bodyPr>
          <a:lstStyle/>
          <a:p>
            <a:r>
              <a:rPr lang="en-US" dirty="0"/>
              <a:t>Use of a hepatocyte-specific chimeric antigen receptor enhances recruitment of regulatory T cells to liver</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B571DC-4417-ECD1-27D4-F4E32912441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DF8733D-2679-FF31-D061-AFC0101D29F3}"/>
              </a:ext>
            </a:extLst>
          </p:cNvPr>
          <p:cNvSpPr txBox="1"/>
          <p:nvPr/>
        </p:nvSpPr>
        <p:spPr>
          <a:xfrm>
            <a:off x="361773" y="1232536"/>
            <a:ext cx="5290404" cy="3354765"/>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Results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CARs were selected based on their specificity for ASGPR and activation profile following antigen recognition</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As compared to </a:t>
            </a:r>
            <a:r>
              <a:rPr lang="en-US" sz="1600" dirty="0" err="1">
                <a:latin typeface="Arial" panose="020B0604020202020204" pitchFamily="34" charset="0"/>
                <a:cs typeface="Arial" panose="020B0604020202020204" pitchFamily="34" charset="0"/>
              </a:rPr>
              <a:t>untransduced</a:t>
            </a:r>
            <a:r>
              <a:rPr lang="en-US" sz="1600" dirty="0">
                <a:latin typeface="Arial" panose="020B0604020202020204" pitchFamily="34" charset="0"/>
                <a:cs typeface="Arial" panose="020B0604020202020204" pitchFamily="34" charset="0"/>
              </a:rPr>
              <a:t> polyclonal Tregs, ASGPR-specific CAR-Tregs exhibited enhanced activation, proliferation and suppressive function in vitro</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Following infusion into NSG mice, CAR-Tregs preferentially homed and persisted in the liver </a:t>
            </a:r>
            <a:endParaRPr lang="fr-FR" sz="16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71F7521D-EC4E-C561-82D7-16A9C2C5BD44}"/>
              </a:ext>
            </a:extLst>
          </p:cNvPr>
          <p:cNvSpPr txBox="1"/>
          <p:nvPr/>
        </p:nvSpPr>
        <p:spPr>
          <a:xfrm>
            <a:off x="6700522" y="1232536"/>
            <a:ext cx="5103624" cy="163121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Organ-specific CAR targeting is a promising strategy to improve outcomes in transplantation and inflammatory liver diseases by enhancing Treg recruitment to the target organ</a:t>
            </a:r>
            <a:endParaRPr lang="fr-FR"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7212BE-2DB7-82F0-223E-53FE2CB088B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1" name="Groupe 50">
            <a:extLst>
              <a:ext uri="{FF2B5EF4-FFF2-40B4-BE49-F238E27FC236}">
                <a16:creationId xmlns:a16="http://schemas.microsoft.com/office/drawing/2014/main" id="{5468AC71-72D2-5E13-620D-11262B616F15}"/>
              </a:ext>
            </a:extLst>
          </p:cNvPr>
          <p:cNvGrpSpPr/>
          <p:nvPr/>
        </p:nvGrpSpPr>
        <p:grpSpPr>
          <a:xfrm>
            <a:off x="7271651" y="3434968"/>
            <a:ext cx="826789" cy="708076"/>
            <a:chOff x="9703417" y="2089672"/>
            <a:chExt cx="1265331" cy="1295402"/>
          </a:xfrm>
        </p:grpSpPr>
        <p:grpSp>
          <p:nvGrpSpPr>
            <p:cNvPr id="52" name="Groupe 51">
              <a:extLst>
                <a:ext uri="{FF2B5EF4-FFF2-40B4-BE49-F238E27FC236}">
                  <a16:creationId xmlns:a16="http://schemas.microsoft.com/office/drawing/2014/main" id="{889B8D04-7B08-0CAD-F9A9-BD38B8DA006C}"/>
                </a:ext>
              </a:extLst>
            </p:cNvPr>
            <p:cNvGrpSpPr/>
            <p:nvPr/>
          </p:nvGrpSpPr>
          <p:grpSpPr>
            <a:xfrm rot="941616">
              <a:off x="10398610" y="2089672"/>
              <a:ext cx="149984" cy="286234"/>
              <a:chOff x="9081136" y="2216141"/>
              <a:chExt cx="555281" cy="942066"/>
            </a:xfrm>
          </p:grpSpPr>
          <p:sp>
            <p:nvSpPr>
              <p:cNvPr id="87" name="Arc 21">
                <a:extLst>
                  <a:ext uri="{FF2B5EF4-FFF2-40B4-BE49-F238E27FC236}">
                    <a16:creationId xmlns:a16="http://schemas.microsoft.com/office/drawing/2014/main" id="{460E62D0-F714-D84D-1362-E4635C9CF69C}"/>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88" name="Arc 21">
                <a:extLst>
                  <a:ext uri="{FF2B5EF4-FFF2-40B4-BE49-F238E27FC236}">
                    <a16:creationId xmlns:a16="http://schemas.microsoft.com/office/drawing/2014/main" id="{F1E03043-2479-0484-D323-C1281CABC69B}"/>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89" name="Groupe 88">
                <a:extLst>
                  <a:ext uri="{FF2B5EF4-FFF2-40B4-BE49-F238E27FC236}">
                    <a16:creationId xmlns:a16="http://schemas.microsoft.com/office/drawing/2014/main" id="{5CB569E9-561B-3A15-7ED1-91C983007E22}"/>
                  </a:ext>
                </a:extLst>
              </p:cNvPr>
              <p:cNvGrpSpPr/>
              <p:nvPr/>
            </p:nvGrpSpPr>
            <p:grpSpPr>
              <a:xfrm>
                <a:off x="9081136" y="2441742"/>
                <a:ext cx="345655" cy="669471"/>
                <a:chOff x="9081136" y="2441742"/>
                <a:chExt cx="345655" cy="669471"/>
              </a:xfrm>
            </p:grpSpPr>
            <p:sp>
              <p:nvSpPr>
                <p:cNvPr id="90" name="Rectangle : coins arrondis 89">
                  <a:extLst>
                    <a:ext uri="{FF2B5EF4-FFF2-40B4-BE49-F238E27FC236}">
                      <a16:creationId xmlns:a16="http://schemas.microsoft.com/office/drawing/2014/main" id="{B90D0162-18AD-E7CA-B6BA-9216C171E6FD}"/>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1" name="Rectangle : coins arrondis 90">
                  <a:extLst>
                    <a:ext uri="{FF2B5EF4-FFF2-40B4-BE49-F238E27FC236}">
                      <a16:creationId xmlns:a16="http://schemas.microsoft.com/office/drawing/2014/main" id="{0B771867-39A9-4C4B-EE62-5E852C73BF05}"/>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92" name="Connecteur droit 91">
                  <a:extLst>
                    <a:ext uri="{FF2B5EF4-FFF2-40B4-BE49-F238E27FC236}">
                      <a16:creationId xmlns:a16="http://schemas.microsoft.com/office/drawing/2014/main" id="{0DF81C79-042B-FC21-7B10-B10ACC34DC6C}"/>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93" name="Connecteur droit 92">
                  <a:extLst>
                    <a:ext uri="{FF2B5EF4-FFF2-40B4-BE49-F238E27FC236}">
                      <a16:creationId xmlns:a16="http://schemas.microsoft.com/office/drawing/2014/main" id="{88842498-DDB2-07E0-353B-E548D9E7A092}"/>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53" name="Groupe 52">
              <a:extLst>
                <a:ext uri="{FF2B5EF4-FFF2-40B4-BE49-F238E27FC236}">
                  <a16:creationId xmlns:a16="http://schemas.microsoft.com/office/drawing/2014/main" id="{31ABE766-7538-E537-8D2F-248CBD7280C7}"/>
                </a:ext>
              </a:extLst>
            </p:cNvPr>
            <p:cNvGrpSpPr/>
            <p:nvPr/>
          </p:nvGrpSpPr>
          <p:grpSpPr>
            <a:xfrm rot="4599418">
              <a:off x="10750639" y="2527214"/>
              <a:ext cx="149984" cy="286234"/>
              <a:chOff x="9081136" y="2216141"/>
              <a:chExt cx="555281" cy="942066"/>
            </a:xfrm>
          </p:grpSpPr>
          <p:sp>
            <p:nvSpPr>
              <p:cNvPr id="80" name="Arc 21">
                <a:extLst>
                  <a:ext uri="{FF2B5EF4-FFF2-40B4-BE49-F238E27FC236}">
                    <a16:creationId xmlns:a16="http://schemas.microsoft.com/office/drawing/2014/main" id="{29F62487-CD98-EF40-E087-0E0D1BF20BB0}"/>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81" name="Arc 21">
                <a:extLst>
                  <a:ext uri="{FF2B5EF4-FFF2-40B4-BE49-F238E27FC236}">
                    <a16:creationId xmlns:a16="http://schemas.microsoft.com/office/drawing/2014/main" id="{D3D72C9E-CF44-5BA7-0A8E-7A9ADFF47D43}"/>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82" name="Groupe 81">
                <a:extLst>
                  <a:ext uri="{FF2B5EF4-FFF2-40B4-BE49-F238E27FC236}">
                    <a16:creationId xmlns:a16="http://schemas.microsoft.com/office/drawing/2014/main" id="{EAC7A02A-C86D-79B8-0496-7643F723FADA}"/>
                  </a:ext>
                </a:extLst>
              </p:cNvPr>
              <p:cNvGrpSpPr/>
              <p:nvPr/>
            </p:nvGrpSpPr>
            <p:grpSpPr>
              <a:xfrm>
                <a:off x="9081136" y="2441742"/>
                <a:ext cx="345655" cy="669471"/>
                <a:chOff x="9081136" y="2441742"/>
                <a:chExt cx="345655" cy="669471"/>
              </a:xfrm>
            </p:grpSpPr>
            <p:sp>
              <p:nvSpPr>
                <p:cNvPr id="83" name="Rectangle : coins arrondis 82">
                  <a:extLst>
                    <a:ext uri="{FF2B5EF4-FFF2-40B4-BE49-F238E27FC236}">
                      <a16:creationId xmlns:a16="http://schemas.microsoft.com/office/drawing/2014/main" id="{77AD2631-9E52-20FF-5869-3D52652AA6B2}"/>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4" name="Rectangle : coins arrondis 83">
                  <a:extLst>
                    <a:ext uri="{FF2B5EF4-FFF2-40B4-BE49-F238E27FC236}">
                      <a16:creationId xmlns:a16="http://schemas.microsoft.com/office/drawing/2014/main" id="{57BB9748-F0C1-4996-7187-4814CCB1079B}"/>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85" name="Connecteur droit 84">
                  <a:extLst>
                    <a:ext uri="{FF2B5EF4-FFF2-40B4-BE49-F238E27FC236}">
                      <a16:creationId xmlns:a16="http://schemas.microsoft.com/office/drawing/2014/main" id="{4CE0DC15-EDEF-0AEC-723D-F63DDE90CF50}"/>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86" name="Connecteur droit 85">
                  <a:extLst>
                    <a:ext uri="{FF2B5EF4-FFF2-40B4-BE49-F238E27FC236}">
                      <a16:creationId xmlns:a16="http://schemas.microsoft.com/office/drawing/2014/main" id="{F62C82FC-B101-6F1D-177C-49901B549CA9}"/>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54" name="Groupe 53">
              <a:extLst>
                <a:ext uri="{FF2B5EF4-FFF2-40B4-BE49-F238E27FC236}">
                  <a16:creationId xmlns:a16="http://schemas.microsoft.com/office/drawing/2014/main" id="{2E114554-1A34-B685-64F0-ADA9672222F5}"/>
                </a:ext>
              </a:extLst>
            </p:cNvPr>
            <p:cNvGrpSpPr/>
            <p:nvPr/>
          </p:nvGrpSpPr>
          <p:grpSpPr>
            <a:xfrm rot="7719772">
              <a:off x="10625536" y="3041784"/>
              <a:ext cx="149984" cy="286234"/>
              <a:chOff x="9081136" y="2216141"/>
              <a:chExt cx="555281" cy="942066"/>
            </a:xfrm>
          </p:grpSpPr>
          <p:sp>
            <p:nvSpPr>
              <p:cNvPr id="73" name="Arc 21">
                <a:extLst>
                  <a:ext uri="{FF2B5EF4-FFF2-40B4-BE49-F238E27FC236}">
                    <a16:creationId xmlns:a16="http://schemas.microsoft.com/office/drawing/2014/main" id="{BD425F94-E8A8-9894-264F-34FE309D7446}"/>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74" name="Arc 21">
                <a:extLst>
                  <a:ext uri="{FF2B5EF4-FFF2-40B4-BE49-F238E27FC236}">
                    <a16:creationId xmlns:a16="http://schemas.microsoft.com/office/drawing/2014/main" id="{E317F47B-D4B3-2639-BC0C-028415FE109B}"/>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75" name="Groupe 74">
                <a:extLst>
                  <a:ext uri="{FF2B5EF4-FFF2-40B4-BE49-F238E27FC236}">
                    <a16:creationId xmlns:a16="http://schemas.microsoft.com/office/drawing/2014/main" id="{B59ECA3E-F627-49D1-E9D4-B83FBB26F1B8}"/>
                  </a:ext>
                </a:extLst>
              </p:cNvPr>
              <p:cNvGrpSpPr/>
              <p:nvPr/>
            </p:nvGrpSpPr>
            <p:grpSpPr>
              <a:xfrm>
                <a:off x="9081136" y="2441742"/>
                <a:ext cx="345655" cy="669471"/>
                <a:chOff x="9081136" y="2441742"/>
                <a:chExt cx="345655" cy="669471"/>
              </a:xfrm>
            </p:grpSpPr>
            <p:sp>
              <p:nvSpPr>
                <p:cNvPr id="76" name="Rectangle : coins arrondis 75">
                  <a:extLst>
                    <a:ext uri="{FF2B5EF4-FFF2-40B4-BE49-F238E27FC236}">
                      <a16:creationId xmlns:a16="http://schemas.microsoft.com/office/drawing/2014/main" id="{683AFD6D-706B-A06D-292D-8D510DED3E29}"/>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7" name="Rectangle : coins arrondis 76">
                  <a:extLst>
                    <a:ext uri="{FF2B5EF4-FFF2-40B4-BE49-F238E27FC236}">
                      <a16:creationId xmlns:a16="http://schemas.microsoft.com/office/drawing/2014/main" id="{D6902F5B-7CC6-4A4F-62CD-51835C1FDB2F}"/>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78" name="Connecteur droit 77">
                  <a:extLst>
                    <a:ext uri="{FF2B5EF4-FFF2-40B4-BE49-F238E27FC236}">
                      <a16:creationId xmlns:a16="http://schemas.microsoft.com/office/drawing/2014/main" id="{9F9754F7-A819-C771-9870-2440B8F8189A}"/>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79" name="Connecteur droit 78">
                  <a:extLst>
                    <a:ext uri="{FF2B5EF4-FFF2-40B4-BE49-F238E27FC236}">
                      <a16:creationId xmlns:a16="http://schemas.microsoft.com/office/drawing/2014/main" id="{CB6A3B6F-C7D2-B1DF-C1EC-4B3D672B8C37}"/>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55" name="Groupe 54">
              <a:extLst>
                <a:ext uri="{FF2B5EF4-FFF2-40B4-BE49-F238E27FC236}">
                  <a16:creationId xmlns:a16="http://schemas.microsoft.com/office/drawing/2014/main" id="{328FE48C-D1B3-5C9A-38EC-413ED5F85DD5}"/>
                </a:ext>
              </a:extLst>
            </p:cNvPr>
            <p:cNvGrpSpPr/>
            <p:nvPr/>
          </p:nvGrpSpPr>
          <p:grpSpPr>
            <a:xfrm rot="12521696">
              <a:off x="9983225" y="3098840"/>
              <a:ext cx="149984" cy="286234"/>
              <a:chOff x="9081136" y="2216141"/>
              <a:chExt cx="555281" cy="942066"/>
            </a:xfrm>
          </p:grpSpPr>
          <p:sp>
            <p:nvSpPr>
              <p:cNvPr id="66" name="Arc 21">
                <a:extLst>
                  <a:ext uri="{FF2B5EF4-FFF2-40B4-BE49-F238E27FC236}">
                    <a16:creationId xmlns:a16="http://schemas.microsoft.com/office/drawing/2014/main" id="{5C779743-41B7-B429-CF9F-B221195A1076}"/>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67" name="Arc 21">
                <a:extLst>
                  <a:ext uri="{FF2B5EF4-FFF2-40B4-BE49-F238E27FC236}">
                    <a16:creationId xmlns:a16="http://schemas.microsoft.com/office/drawing/2014/main" id="{BA77B16C-1DE4-B2A9-6F8E-F5CCAA1148B8}"/>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68" name="Groupe 67">
                <a:extLst>
                  <a:ext uri="{FF2B5EF4-FFF2-40B4-BE49-F238E27FC236}">
                    <a16:creationId xmlns:a16="http://schemas.microsoft.com/office/drawing/2014/main" id="{CB948EB8-5801-5939-3B31-88F37FC252DA}"/>
                  </a:ext>
                </a:extLst>
              </p:cNvPr>
              <p:cNvGrpSpPr/>
              <p:nvPr/>
            </p:nvGrpSpPr>
            <p:grpSpPr>
              <a:xfrm>
                <a:off x="9081136" y="2441742"/>
                <a:ext cx="345655" cy="669471"/>
                <a:chOff x="9081136" y="2441742"/>
                <a:chExt cx="345655" cy="669471"/>
              </a:xfrm>
            </p:grpSpPr>
            <p:sp>
              <p:nvSpPr>
                <p:cNvPr id="69" name="Rectangle : coins arrondis 68">
                  <a:extLst>
                    <a:ext uri="{FF2B5EF4-FFF2-40B4-BE49-F238E27FC236}">
                      <a16:creationId xmlns:a16="http://schemas.microsoft.com/office/drawing/2014/main" id="{A35EA421-A852-5EF0-8632-4AABB759E3CF}"/>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0" name="Rectangle : coins arrondis 69">
                  <a:extLst>
                    <a:ext uri="{FF2B5EF4-FFF2-40B4-BE49-F238E27FC236}">
                      <a16:creationId xmlns:a16="http://schemas.microsoft.com/office/drawing/2014/main" id="{275E10BB-4C55-A0DA-35AB-B8DAA29EAAC6}"/>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71" name="Connecteur droit 70">
                  <a:extLst>
                    <a:ext uri="{FF2B5EF4-FFF2-40B4-BE49-F238E27FC236}">
                      <a16:creationId xmlns:a16="http://schemas.microsoft.com/office/drawing/2014/main" id="{F4DDC671-1B9B-DF62-5179-B8835211BE4D}"/>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72" name="Connecteur droit 71">
                  <a:extLst>
                    <a:ext uri="{FF2B5EF4-FFF2-40B4-BE49-F238E27FC236}">
                      <a16:creationId xmlns:a16="http://schemas.microsoft.com/office/drawing/2014/main" id="{4DE82413-81F6-304E-CF36-9B6C502AF690}"/>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56" name="Groupe 55">
              <a:extLst>
                <a:ext uri="{FF2B5EF4-FFF2-40B4-BE49-F238E27FC236}">
                  <a16:creationId xmlns:a16="http://schemas.microsoft.com/office/drawing/2014/main" id="{7AA4AD13-B667-033B-61B3-4A84FA034839}"/>
                </a:ext>
              </a:extLst>
            </p:cNvPr>
            <p:cNvGrpSpPr/>
            <p:nvPr/>
          </p:nvGrpSpPr>
          <p:grpSpPr>
            <a:xfrm rot="17283875">
              <a:off x="9771542" y="2352436"/>
              <a:ext cx="149984" cy="286234"/>
              <a:chOff x="9081136" y="2216141"/>
              <a:chExt cx="555281" cy="942066"/>
            </a:xfrm>
          </p:grpSpPr>
          <p:sp>
            <p:nvSpPr>
              <p:cNvPr id="59" name="Arc 21">
                <a:extLst>
                  <a:ext uri="{FF2B5EF4-FFF2-40B4-BE49-F238E27FC236}">
                    <a16:creationId xmlns:a16="http://schemas.microsoft.com/office/drawing/2014/main" id="{0A544A26-2E9E-4265-21C4-E02E97792F55}"/>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60" name="Arc 21">
                <a:extLst>
                  <a:ext uri="{FF2B5EF4-FFF2-40B4-BE49-F238E27FC236}">
                    <a16:creationId xmlns:a16="http://schemas.microsoft.com/office/drawing/2014/main" id="{FE04F360-CC3A-EDA0-F28E-CF5D6EB030B0}"/>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61" name="Groupe 60">
                <a:extLst>
                  <a:ext uri="{FF2B5EF4-FFF2-40B4-BE49-F238E27FC236}">
                    <a16:creationId xmlns:a16="http://schemas.microsoft.com/office/drawing/2014/main" id="{93281978-2BFC-114D-831D-2AAB308CA610}"/>
                  </a:ext>
                </a:extLst>
              </p:cNvPr>
              <p:cNvGrpSpPr/>
              <p:nvPr/>
            </p:nvGrpSpPr>
            <p:grpSpPr>
              <a:xfrm>
                <a:off x="9081136" y="2441742"/>
                <a:ext cx="345655" cy="669471"/>
                <a:chOff x="9081136" y="2441742"/>
                <a:chExt cx="345655" cy="669471"/>
              </a:xfrm>
            </p:grpSpPr>
            <p:sp>
              <p:nvSpPr>
                <p:cNvPr id="62" name="Rectangle : coins arrondis 61">
                  <a:extLst>
                    <a:ext uri="{FF2B5EF4-FFF2-40B4-BE49-F238E27FC236}">
                      <a16:creationId xmlns:a16="http://schemas.microsoft.com/office/drawing/2014/main" id="{3E12AEB7-E290-36CA-FA0B-4B54570BF3D6}"/>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3" name="Rectangle : coins arrondis 62">
                  <a:extLst>
                    <a:ext uri="{FF2B5EF4-FFF2-40B4-BE49-F238E27FC236}">
                      <a16:creationId xmlns:a16="http://schemas.microsoft.com/office/drawing/2014/main" id="{ECAC712D-245B-5336-3B39-8B9CB307BD35}"/>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64" name="Connecteur droit 63">
                  <a:extLst>
                    <a:ext uri="{FF2B5EF4-FFF2-40B4-BE49-F238E27FC236}">
                      <a16:creationId xmlns:a16="http://schemas.microsoft.com/office/drawing/2014/main" id="{7B586DB1-A43E-1D4B-E5E7-0ECAA959BCFF}"/>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65" name="Connecteur droit 64">
                  <a:extLst>
                    <a:ext uri="{FF2B5EF4-FFF2-40B4-BE49-F238E27FC236}">
                      <a16:creationId xmlns:a16="http://schemas.microsoft.com/office/drawing/2014/main" id="{33BF947E-0F17-BED4-D2DA-C724D166E680}"/>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sp>
          <p:nvSpPr>
            <p:cNvPr id="57" name="Ellipse 7">
              <a:extLst>
                <a:ext uri="{FF2B5EF4-FFF2-40B4-BE49-F238E27FC236}">
                  <a16:creationId xmlns:a16="http://schemas.microsoft.com/office/drawing/2014/main" id="{59E0B05F-4E31-5CF3-4657-8BA7EB286360}"/>
                </a:ext>
              </a:extLst>
            </p:cNvPr>
            <p:cNvSpPr/>
            <p:nvPr/>
          </p:nvSpPr>
          <p:spPr>
            <a:xfrm>
              <a:off x="9917546" y="2296593"/>
              <a:ext cx="841282" cy="910988"/>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32 w 841282"/>
                <a:gd name="connsiteY0" fmla="*/ 404486 h 910988"/>
                <a:gd name="connsiteX1" fmla="*/ 356037 w 841282"/>
                <a:gd name="connsiteY1" fmla="*/ 132 h 910988"/>
                <a:gd name="connsiteX2" fmla="*/ 841282 w 841282"/>
                <a:gd name="connsiteY2" fmla="*/ 541646 h 910988"/>
                <a:gd name="connsiteX3" fmla="*/ 348417 w 841282"/>
                <a:gd name="connsiteY3" fmla="*/ 907900 h 910988"/>
                <a:gd name="connsiteX4" fmla="*/ 332 w 841282"/>
                <a:gd name="connsiteY4" fmla="*/ 404486 h 91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82" h="910988">
                  <a:moveTo>
                    <a:pt x="332" y="404486"/>
                  </a:moveTo>
                  <a:cubicBezTo>
                    <a:pt x="9222" y="189183"/>
                    <a:pt x="154919" y="7752"/>
                    <a:pt x="356037" y="132"/>
                  </a:cubicBezTo>
                  <a:cubicBezTo>
                    <a:pt x="557155" y="-7488"/>
                    <a:pt x="841282" y="318327"/>
                    <a:pt x="841282" y="541646"/>
                  </a:cubicBezTo>
                  <a:cubicBezTo>
                    <a:pt x="833662" y="795445"/>
                    <a:pt x="534295" y="933808"/>
                    <a:pt x="348417" y="907900"/>
                  </a:cubicBezTo>
                  <a:cubicBezTo>
                    <a:pt x="162539" y="881992"/>
                    <a:pt x="-8558" y="619789"/>
                    <a:pt x="332" y="404486"/>
                  </a:cubicBezTo>
                  <a:close/>
                </a:path>
              </a:pathLst>
            </a:custGeom>
            <a:solidFill>
              <a:srgbClr val="4EA72E">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8" name="Ellipse 8">
              <a:extLst>
                <a:ext uri="{FF2B5EF4-FFF2-40B4-BE49-F238E27FC236}">
                  <a16:creationId xmlns:a16="http://schemas.microsoft.com/office/drawing/2014/main" id="{F5568CCB-091D-E149-BD12-E73A13201DFD}"/>
                </a:ext>
              </a:extLst>
            </p:cNvPr>
            <p:cNvSpPr/>
            <p:nvPr/>
          </p:nvSpPr>
          <p:spPr>
            <a:xfrm rot="14586438">
              <a:off x="10122616" y="2614601"/>
              <a:ext cx="398978" cy="329677"/>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281514"/>
                <a:gd name="connsiteY0" fmla="*/ 129532 h 267981"/>
                <a:gd name="connsiteX1" fmla="*/ 144780 w 281514"/>
                <a:gd name="connsiteY1" fmla="*/ 669 h 267981"/>
                <a:gd name="connsiteX2" fmla="*/ 279027 w 281514"/>
                <a:gd name="connsiteY2" fmla="*/ 177762 h 267981"/>
                <a:gd name="connsiteX3" fmla="*/ 144780 w 281514"/>
                <a:gd name="connsiteY3" fmla="*/ 258395 h 267981"/>
                <a:gd name="connsiteX4" fmla="*/ 0 w 281514"/>
                <a:gd name="connsiteY4" fmla="*/ 129532 h 267981"/>
                <a:gd name="connsiteX0" fmla="*/ 0 w 281514"/>
                <a:gd name="connsiteY0" fmla="*/ 129532 h 266281"/>
                <a:gd name="connsiteX1" fmla="*/ 144780 w 281514"/>
                <a:gd name="connsiteY1" fmla="*/ 669 h 266281"/>
                <a:gd name="connsiteX2" fmla="*/ 279027 w 281514"/>
                <a:gd name="connsiteY2" fmla="*/ 177762 h 266281"/>
                <a:gd name="connsiteX3" fmla="*/ 144780 w 281514"/>
                <a:gd name="connsiteY3" fmla="*/ 258395 h 266281"/>
                <a:gd name="connsiteX4" fmla="*/ 0 w 281514"/>
                <a:gd name="connsiteY4" fmla="*/ 129532 h 266281"/>
                <a:gd name="connsiteX0" fmla="*/ 0 w 281514"/>
                <a:gd name="connsiteY0" fmla="*/ 129532 h 260647"/>
                <a:gd name="connsiteX1" fmla="*/ 144780 w 281514"/>
                <a:gd name="connsiteY1" fmla="*/ 669 h 260647"/>
                <a:gd name="connsiteX2" fmla="*/ 279027 w 281514"/>
                <a:gd name="connsiteY2" fmla="*/ 177762 h 260647"/>
                <a:gd name="connsiteX3" fmla="*/ 144780 w 281514"/>
                <a:gd name="connsiteY3" fmla="*/ 258395 h 260647"/>
                <a:gd name="connsiteX4" fmla="*/ 0 w 281514"/>
                <a:gd name="connsiteY4" fmla="*/ 129532 h 260647"/>
                <a:gd name="connsiteX0" fmla="*/ 0 w 302443"/>
                <a:gd name="connsiteY0" fmla="*/ 139931 h 268803"/>
                <a:gd name="connsiteX1" fmla="*/ 144780 w 302443"/>
                <a:gd name="connsiteY1" fmla="*/ 11068 h 268803"/>
                <a:gd name="connsiteX2" fmla="*/ 300268 w 302443"/>
                <a:gd name="connsiteY2" fmla="*/ 134851 h 268803"/>
                <a:gd name="connsiteX3" fmla="*/ 144780 w 302443"/>
                <a:gd name="connsiteY3" fmla="*/ 268794 h 268803"/>
                <a:gd name="connsiteX4" fmla="*/ 0 w 302443"/>
                <a:gd name="connsiteY4" fmla="*/ 139931 h 268803"/>
                <a:gd name="connsiteX0" fmla="*/ 0 w 308542"/>
                <a:gd name="connsiteY0" fmla="*/ 132607 h 262142"/>
                <a:gd name="connsiteX1" fmla="*/ 144780 w 308542"/>
                <a:gd name="connsiteY1" fmla="*/ 3744 h 262142"/>
                <a:gd name="connsiteX2" fmla="*/ 306443 w 308542"/>
                <a:gd name="connsiteY2" fmla="*/ 146799 h 262142"/>
                <a:gd name="connsiteX3" fmla="*/ 144780 w 308542"/>
                <a:gd name="connsiteY3" fmla="*/ 261470 h 262142"/>
                <a:gd name="connsiteX4" fmla="*/ 0 w 308542"/>
                <a:gd name="connsiteY4" fmla="*/ 132607 h 262142"/>
                <a:gd name="connsiteX0" fmla="*/ 0 w 306484"/>
                <a:gd name="connsiteY0" fmla="*/ 128931 h 258466"/>
                <a:gd name="connsiteX1" fmla="*/ 144780 w 306484"/>
                <a:gd name="connsiteY1" fmla="*/ 68 h 258466"/>
                <a:gd name="connsiteX2" fmla="*/ 306443 w 306484"/>
                <a:gd name="connsiteY2" fmla="*/ 143123 h 258466"/>
                <a:gd name="connsiteX3" fmla="*/ 144780 w 306484"/>
                <a:gd name="connsiteY3" fmla="*/ 257794 h 258466"/>
                <a:gd name="connsiteX4" fmla="*/ 0 w 306484"/>
                <a:gd name="connsiteY4" fmla="*/ 128931 h 25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84" h="258466">
                  <a:moveTo>
                    <a:pt x="0" y="128931"/>
                  </a:moveTo>
                  <a:cubicBezTo>
                    <a:pt x="0" y="57762"/>
                    <a:pt x="93706" y="-2297"/>
                    <a:pt x="144780" y="68"/>
                  </a:cubicBezTo>
                  <a:cubicBezTo>
                    <a:pt x="195854" y="2433"/>
                    <a:pt x="292857" y="1521"/>
                    <a:pt x="306443" y="143123"/>
                  </a:cubicBezTo>
                  <a:cubicBezTo>
                    <a:pt x="308974" y="262796"/>
                    <a:pt x="195854" y="260159"/>
                    <a:pt x="144780" y="257794"/>
                  </a:cubicBezTo>
                  <a:cubicBezTo>
                    <a:pt x="93706" y="255429"/>
                    <a:pt x="0" y="200100"/>
                    <a:pt x="0" y="128931"/>
                  </a:cubicBezTo>
                  <a:close/>
                </a:path>
              </a:pathLst>
            </a:custGeom>
            <a:gradFill flip="none" rotWithShape="1">
              <a:gsLst>
                <a:gs pos="0">
                  <a:srgbClr val="196B24">
                    <a:lumMod val="67000"/>
                  </a:srgbClr>
                </a:gs>
                <a:gs pos="48000">
                  <a:srgbClr val="196B24">
                    <a:lumMod val="97000"/>
                    <a:lumOff val="3000"/>
                  </a:srgbClr>
                </a:gs>
                <a:gs pos="100000">
                  <a:srgbClr val="196B24">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7" name="Groupe 136">
            <a:extLst>
              <a:ext uri="{FF2B5EF4-FFF2-40B4-BE49-F238E27FC236}">
                <a16:creationId xmlns:a16="http://schemas.microsoft.com/office/drawing/2014/main" id="{42EED02D-635F-0799-3D00-BE7726B26BEC}"/>
              </a:ext>
            </a:extLst>
          </p:cNvPr>
          <p:cNvGrpSpPr/>
          <p:nvPr/>
        </p:nvGrpSpPr>
        <p:grpSpPr>
          <a:xfrm>
            <a:off x="7889893" y="4315205"/>
            <a:ext cx="675380" cy="691431"/>
            <a:chOff x="9703417" y="2089672"/>
            <a:chExt cx="1265331" cy="1295402"/>
          </a:xfrm>
        </p:grpSpPr>
        <p:grpSp>
          <p:nvGrpSpPr>
            <p:cNvPr id="138" name="Groupe 137">
              <a:extLst>
                <a:ext uri="{FF2B5EF4-FFF2-40B4-BE49-F238E27FC236}">
                  <a16:creationId xmlns:a16="http://schemas.microsoft.com/office/drawing/2014/main" id="{27A12738-703B-4C6C-2A95-878BDBA33CF2}"/>
                </a:ext>
              </a:extLst>
            </p:cNvPr>
            <p:cNvGrpSpPr/>
            <p:nvPr/>
          </p:nvGrpSpPr>
          <p:grpSpPr>
            <a:xfrm rot="941616">
              <a:off x="10398610" y="2089672"/>
              <a:ext cx="149984" cy="286234"/>
              <a:chOff x="9081136" y="2216141"/>
              <a:chExt cx="555281" cy="942066"/>
            </a:xfrm>
          </p:grpSpPr>
          <p:sp>
            <p:nvSpPr>
              <p:cNvPr id="173" name="Arc 21">
                <a:extLst>
                  <a:ext uri="{FF2B5EF4-FFF2-40B4-BE49-F238E27FC236}">
                    <a16:creationId xmlns:a16="http://schemas.microsoft.com/office/drawing/2014/main" id="{E9CD1D91-F49E-933D-7F38-FEB35D2CC666}"/>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74" name="Arc 21">
                <a:extLst>
                  <a:ext uri="{FF2B5EF4-FFF2-40B4-BE49-F238E27FC236}">
                    <a16:creationId xmlns:a16="http://schemas.microsoft.com/office/drawing/2014/main" id="{004A4BB0-B3E0-11DC-C5E9-8B112177BDDF}"/>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175" name="Groupe 174">
                <a:extLst>
                  <a:ext uri="{FF2B5EF4-FFF2-40B4-BE49-F238E27FC236}">
                    <a16:creationId xmlns:a16="http://schemas.microsoft.com/office/drawing/2014/main" id="{C780D330-4E34-4A05-725F-FE086EF6C2D2}"/>
                  </a:ext>
                </a:extLst>
              </p:cNvPr>
              <p:cNvGrpSpPr/>
              <p:nvPr/>
            </p:nvGrpSpPr>
            <p:grpSpPr>
              <a:xfrm>
                <a:off x="9081136" y="2441742"/>
                <a:ext cx="345655" cy="669471"/>
                <a:chOff x="9081136" y="2441742"/>
                <a:chExt cx="345655" cy="669471"/>
              </a:xfrm>
            </p:grpSpPr>
            <p:sp>
              <p:nvSpPr>
                <p:cNvPr id="176" name="Rectangle : coins arrondis 175">
                  <a:extLst>
                    <a:ext uri="{FF2B5EF4-FFF2-40B4-BE49-F238E27FC236}">
                      <a16:creationId xmlns:a16="http://schemas.microsoft.com/office/drawing/2014/main" id="{52CD04CB-DC54-11AC-2F15-8D03956B28C8}"/>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7" name="Rectangle : coins arrondis 176">
                  <a:extLst>
                    <a:ext uri="{FF2B5EF4-FFF2-40B4-BE49-F238E27FC236}">
                      <a16:creationId xmlns:a16="http://schemas.microsoft.com/office/drawing/2014/main" id="{BBADCA74-E5CE-6567-DF24-A02415123169}"/>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78" name="Connecteur droit 177">
                  <a:extLst>
                    <a:ext uri="{FF2B5EF4-FFF2-40B4-BE49-F238E27FC236}">
                      <a16:creationId xmlns:a16="http://schemas.microsoft.com/office/drawing/2014/main" id="{7A55EFA3-0418-D3D0-671E-EA1C23CF4473}"/>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179" name="Connecteur droit 178">
                  <a:extLst>
                    <a:ext uri="{FF2B5EF4-FFF2-40B4-BE49-F238E27FC236}">
                      <a16:creationId xmlns:a16="http://schemas.microsoft.com/office/drawing/2014/main" id="{8BB766A8-801B-DF1F-FFB9-ECF1C858A71D}"/>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139" name="Groupe 138">
              <a:extLst>
                <a:ext uri="{FF2B5EF4-FFF2-40B4-BE49-F238E27FC236}">
                  <a16:creationId xmlns:a16="http://schemas.microsoft.com/office/drawing/2014/main" id="{AFF6B92A-2BAC-0E3E-2BB2-F6920B4A613D}"/>
                </a:ext>
              </a:extLst>
            </p:cNvPr>
            <p:cNvGrpSpPr/>
            <p:nvPr/>
          </p:nvGrpSpPr>
          <p:grpSpPr>
            <a:xfrm rot="4599418">
              <a:off x="10750639" y="2527214"/>
              <a:ext cx="149984" cy="286234"/>
              <a:chOff x="9081136" y="2216141"/>
              <a:chExt cx="555281" cy="942066"/>
            </a:xfrm>
          </p:grpSpPr>
          <p:sp>
            <p:nvSpPr>
              <p:cNvPr id="166" name="Arc 21">
                <a:extLst>
                  <a:ext uri="{FF2B5EF4-FFF2-40B4-BE49-F238E27FC236}">
                    <a16:creationId xmlns:a16="http://schemas.microsoft.com/office/drawing/2014/main" id="{BBCBFAED-5889-A68B-00BF-C9154D85EAA3}"/>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67" name="Arc 21">
                <a:extLst>
                  <a:ext uri="{FF2B5EF4-FFF2-40B4-BE49-F238E27FC236}">
                    <a16:creationId xmlns:a16="http://schemas.microsoft.com/office/drawing/2014/main" id="{EBFEB93E-5B72-526B-B0A0-8D6BC16508DE}"/>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168" name="Groupe 167">
                <a:extLst>
                  <a:ext uri="{FF2B5EF4-FFF2-40B4-BE49-F238E27FC236}">
                    <a16:creationId xmlns:a16="http://schemas.microsoft.com/office/drawing/2014/main" id="{A554698B-96FB-8CE6-184F-7179AB7BDA34}"/>
                  </a:ext>
                </a:extLst>
              </p:cNvPr>
              <p:cNvGrpSpPr/>
              <p:nvPr/>
            </p:nvGrpSpPr>
            <p:grpSpPr>
              <a:xfrm>
                <a:off x="9081136" y="2441742"/>
                <a:ext cx="345655" cy="669471"/>
                <a:chOff x="9081136" y="2441742"/>
                <a:chExt cx="345655" cy="669471"/>
              </a:xfrm>
            </p:grpSpPr>
            <p:sp>
              <p:nvSpPr>
                <p:cNvPr id="169" name="Rectangle : coins arrondis 168">
                  <a:extLst>
                    <a:ext uri="{FF2B5EF4-FFF2-40B4-BE49-F238E27FC236}">
                      <a16:creationId xmlns:a16="http://schemas.microsoft.com/office/drawing/2014/main" id="{4C9E23E8-1E2C-9E32-C739-BFF2A7A3AA48}"/>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0" name="Rectangle : coins arrondis 169">
                  <a:extLst>
                    <a:ext uri="{FF2B5EF4-FFF2-40B4-BE49-F238E27FC236}">
                      <a16:creationId xmlns:a16="http://schemas.microsoft.com/office/drawing/2014/main" id="{AC1A6C38-CE24-B653-27AD-47A0C77B7E45}"/>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71" name="Connecteur droit 170">
                  <a:extLst>
                    <a:ext uri="{FF2B5EF4-FFF2-40B4-BE49-F238E27FC236}">
                      <a16:creationId xmlns:a16="http://schemas.microsoft.com/office/drawing/2014/main" id="{92707148-80FC-A62C-172A-0525374955D5}"/>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172" name="Connecteur droit 171">
                  <a:extLst>
                    <a:ext uri="{FF2B5EF4-FFF2-40B4-BE49-F238E27FC236}">
                      <a16:creationId xmlns:a16="http://schemas.microsoft.com/office/drawing/2014/main" id="{92620C63-24D6-99B9-C032-835255BF6132}"/>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140" name="Groupe 139">
              <a:extLst>
                <a:ext uri="{FF2B5EF4-FFF2-40B4-BE49-F238E27FC236}">
                  <a16:creationId xmlns:a16="http://schemas.microsoft.com/office/drawing/2014/main" id="{289049DA-2583-41F4-4009-D05ED69ED5A3}"/>
                </a:ext>
              </a:extLst>
            </p:cNvPr>
            <p:cNvGrpSpPr/>
            <p:nvPr/>
          </p:nvGrpSpPr>
          <p:grpSpPr>
            <a:xfrm rot="7719772">
              <a:off x="10625536" y="3041784"/>
              <a:ext cx="149984" cy="286234"/>
              <a:chOff x="9081136" y="2216141"/>
              <a:chExt cx="555281" cy="942066"/>
            </a:xfrm>
          </p:grpSpPr>
          <p:sp>
            <p:nvSpPr>
              <p:cNvPr id="159" name="Arc 21">
                <a:extLst>
                  <a:ext uri="{FF2B5EF4-FFF2-40B4-BE49-F238E27FC236}">
                    <a16:creationId xmlns:a16="http://schemas.microsoft.com/office/drawing/2014/main" id="{AEBE5A82-4D11-4782-F359-C28FF7B8C24B}"/>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60" name="Arc 21">
                <a:extLst>
                  <a:ext uri="{FF2B5EF4-FFF2-40B4-BE49-F238E27FC236}">
                    <a16:creationId xmlns:a16="http://schemas.microsoft.com/office/drawing/2014/main" id="{2409E718-CE39-9781-6C45-489770097CA0}"/>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161" name="Groupe 160">
                <a:extLst>
                  <a:ext uri="{FF2B5EF4-FFF2-40B4-BE49-F238E27FC236}">
                    <a16:creationId xmlns:a16="http://schemas.microsoft.com/office/drawing/2014/main" id="{A42B8C6C-85BD-0467-DAF6-A914F76AE927}"/>
                  </a:ext>
                </a:extLst>
              </p:cNvPr>
              <p:cNvGrpSpPr/>
              <p:nvPr/>
            </p:nvGrpSpPr>
            <p:grpSpPr>
              <a:xfrm>
                <a:off x="9081136" y="2441742"/>
                <a:ext cx="345655" cy="669471"/>
                <a:chOff x="9081136" y="2441742"/>
                <a:chExt cx="345655" cy="669471"/>
              </a:xfrm>
            </p:grpSpPr>
            <p:sp>
              <p:nvSpPr>
                <p:cNvPr id="162" name="Rectangle : coins arrondis 161">
                  <a:extLst>
                    <a:ext uri="{FF2B5EF4-FFF2-40B4-BE49-F238E27FC236}">
                      <a16:creationId xmlns:a16="http://schemas.microsoft.com/office/drawing/2014/main" id="{BB955B79-CF97-329A-D2FD-D10321940188}"/>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3" name="Rectangle : coins arrondis 162">
                  <a:extLst>
                    <a:ext uri="{FF2B5EF4-FFF2-40B4-BE49-F238E27FC236}">
                      <a16:creationId xmlns:a16="http://schemas.microsoft.com/office/drawing/2014/main" id="{419D1842-ECFA-7609-193A-ED09EBEE1B4F}"/>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64" name="Connecteur droit 163">
                  <a:extLst>
                    <a:ext uri="{FF2B5EF4-FFF2-40B4-BE49-F238E27FC236}">
                      <a16:creationId xmlns:a16="http://schemas.microsoft.com/office/drawing/2014/main" id="{AB0C30A4-7C37-544F-FD08-CC6C43884E66}"/>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165" name="Connecteur droit 164">
                  <a:extLst>
                    <a:ext uri="{FF2B5EF4-FFF2-40B4-BE49-F238E27FC236}">
                      <a16:creationId xmlns:a16="http://schemas.microsoft.com/office/drawing/2014/main" id="{3AFBE661-8E02-920A-B11B-688B4C2660CE}"/>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141" name="Groupe 140">
              <a:extLst>
                <a:ext uri="{FF2B5EF4-FFF2-40B4-BE49-F238E27FC236}">
                  <a16:creationId xmlns:a16="http://schemas.microsoft.com/office/drawing/2014/main" id="{25172C7A-3239-E91C-51C9-2E8B4FCB881A}"/>
                </a:ext>
              </a:extLst>
            </p:cNvPr>
            <p:cNvGrpSpPr/>
            <p:nvPr/>
          </p:nvGrpSpPr>
          <p:grpSpPr>
            <a:xfrm rot="12521696">
              <a:off x="9983225" y="3098840"/>
              <a:ext cx="149984" cy="286234"/>
              <a:chOff x="9081136" y="2216141"/>
              <a:chExt cx="555281" cy="942066"/>
            </a:xfrm>
          </p:grpSpPr>
          <p:sp>
            <p:nvSpPr>
              <p:cNvPr id="152" name="Arc 21">
                <a:extLst>
                  <a:ext uri="{FF2B5EF4-FFF2-40B4-BE49-F238E27FC236}">
                    <a16:creationId xmlns:a16="http://schemas.microsoft.com/office/drawing/2014/main" id="{8D1BA87A-F92C-AB50-4119-1A562CE75E20}"/>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53" name="Arc 21">
                <a:extLst>
                  <a:ext uri="{FF2B5EF4-FFF2-40B4-BE49-F238E27FC236}">
                    <a16:creationId xmlns:a16="http://schemas.microsoft.com/office/drawing/2014/main" id="{63C07203-C847-02CD-89FF-CA371F74363C}"/>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154" name="Groupe 153">
                <a:extLst>
                  <a:ext uri="{FF2B5EF4-FFF2-40B4-BE49-F238E27FC236}">
                    <a16:creationId xmlns:a16="http://schemas.microsoft.com/office/drawing/2014/main" id="{B494ED5F-3404-955D-D190-7C9A5CEB599F}"/>
                  </a:ext>
                </a:extLst>
              </p:cNvPr>
              <p:cNvGrpSpPr/>
              <p:nvPr/>
            </p:nvGrpSpPr>
            <p:grpSpPr>
              <a:xfrm>
                <a:off x="9081136" y="2441742"/>
                <a:ext cx="345655" cy="669471"/>
                <a:chOff x="9081136" y="2441742"/>
                <a:chExt cx="345655" cy="669471"/>
              </a:xfrm>
            </p:grpSpPr>
            <p:sp>
              <p:nvSpPr>
                <p:cNvPr id="155" name="Rectangle : coins arrondis 154">
                  <a:extLst>
                    <a:ext uri="{FF2B5EF4-FFF2-40B4-BE49-F238E27FC236}">
                      <a16:creationId xmlns:a16="http://schemas.microsoft.com/office/drawing/2014/main" id="{29399CBE-7B1E-E9A4-8A20-13AB7056E431}"/>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6" name="Rectangle : coins arrondis 155">
                  <a:extLst>
                    <a:ext uri="{FF2B5EF4-FFF2-40B4-BE49-F238E27FC236}">
                      <a16:creationId xmlns:a16="http://schemas.microsoft.com/office/drawing/2014/main" id="{769E0E79-0CDB-9E54-7816-BC25AED89D51}"/>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57" name="Connecteur droit 156">
                  <a:extLst>
                    <a:ext uri="{FF2B5EF4-FFF2-40B4-BE49-F238E27FC236}">
                      <a16:creationId xmlns:a16="http://schemas.microsoft.com/office/drawing/2014/main" id="{614C4C90-F763-F2A9-7521-51B7A845AFE3}"/>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158" name="Connecteur droit 157">
                  <a:extLst>
                    <a:ext uri="{FF2B5EF4-FFF2-40B4-BE49-F238E27FC236}">
                      <a16:creationId xmlns:a16="http://schemas.microsoft.com/office/drawing/2014/main" id="{C0B3BEA5-FF2F-1ED0-D51B-1D17CE165850}"/>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142" name="Groupe 141">
              <a:extLst>
                <a:ext uri="{FF2B5EF4-FFF2-40B4-BE49-F238E27FC236}">
                  <a16:creationId xmlns:a16="http://schemas.microsoft.com/office/drawing/2014/main" id="{9FC75B58-8F59-D507-755D-042C45D757D6}"/>
                </a:ext>
              </a:extLst>
            </p:cNvPr>
            <p:cNvGrpSpPr/>
            <p:nvPr/>
          </p:nvGrpSpPr>
          <p:grpSpPr>
            <a:xfrm rot="17283875">
              <a:off x="9771542" y="2352436"/>
              <a:ext cx="149984" cy="286234"/>
              <a:chOff x="9081136" y="2216141"/>
              <a:chExt cx="555281" cy="942066"/>
            </a:xfrm>
          </p:grpSpPr>
          <p:sp>
            <p:nvSpPr>
              <p:cNvPr id="145" name="Arc 21">
                <a:extLst>
                  <a:ext uri="{FF2B5EF4-FFF2-40B4-BE49-F238E27FC236}">
                    <a16:creationId xmlns:a16="http://schemas.microsoft.com/office/drawing/2014/main" id="{324B6C35-6B17-B6D1-8B7B-A8210ACF9257}"/>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46" name="Arc 21">
                <a:extLst>
                  <a:ext uri="{FF2B5EF4-FFF2-40B4-BE49-F238E27FC236}">
                    <a16:creationId xmlns:a16="http://schemas.microsoft.com/office/drawing/2014/main" id="{6943894E-9449-1D73-9931-6A8C98E74E66}"/>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147" name="Groupe 146">
                <a:extLst>
                  <a:ext uri="{FF2B5EF4-FFF2-40B4-BE49-F238E27FC236}">
                    <a16:creationId xmlns:a16="http://schemas.microsoft.com/office/drawing/2014/main" id="{8EBDEF80-D110-F17D-91AE-4AC871D65DEE}"/>
                  </a:ext>
                </a:extLst>
              </p:cNvPr>
              <p:cNvGrpSpPr/>
              <p:nvPr/>
            </p:nvGrpSpPr>
            <p:grpSpPr>
              <a:xfrm>
                <a:off x="9081136" y="2441742"/>
                <a:ext cx="345655" cy="669471"/>
                <a:chOff x="9081136" y="2441742"/>
                <a:chExt cx="345655" cy="669471"/>
              </a:xfrm>
            </p:grpSpPr>
            <p:sp>
              <p:nvSpPr>
                <p:cNvPr id="148" name="Rectangle : coins arrondis 147">
                  <a:extLst>
                    <a:ext uri="{FF2B5EF4-FFF2-40B4-BE49-F238E27FC236}">
                      <a16:creationId xmlns:a16="http://schemas.microsoft.com/office/drawing/2014/main" id="{A2C06756-E11B-0CE9-D5E9-71B45B6C9A3B}"/>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9" name="Rectangle : coins arrondis 148">
                  <a:extLst>
                    <a:ext uri="{FF2B5EF4-FFF2-40B4-BE49-F238E27FC236}">
                      <a16:creationId xmlns:a16="http://schemas.microsoft.com/office/drawing/2014/main" id="{A8705B65-9722-7FA7-ADA6-B0CD9E13BFB5}"/>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50" name="Connecteur droit 149">
                  <a:extLst>
                    <a:ext uri="{FF2B5EF4-FFF2-40B4-BE49-F238E27FC236}">
                      <a16:creationId xmlns:a16="http://schemas.microsoft.com/office/drawing/2014/main" id="{488783E7-81B9-3DB6-812F-F1E234E35DDF}"/>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151" name="Connecteur droit 150">
                  <a:extLst>
                    <a:ext uri="{FF2B5EF4-FFF2-40B4-BE49-F238E27FC236}">
                      <a16:creationId xmlns:a16="http://schemas.microsoft.com/office/drawing/2014/main" id="{01A380F5-F25D-FC29-88E9-E89E033B2971}"/>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sp>
          <p:nvSpPr>
            <p:cNvPr id="143" name="Ellipse 7">
              <a:extLst>
                <a:ext uri="{FF2B5EF4-FFF2-40B4-BE49-F238E27FC236}">
                  <a16:creationId xmlns:a16="http://schemas.microsoft.com/office/drawing/2014/main" id="{1FCBAFDD-5E37-46AA-311D-3876B71D8B1B}"/>
                </a:ext>
              </a:extLst>
            </p:cNvPr>
            <p:cNvSpPr/>
            <p:nvPr/>
          </p:nvSpPr>
          <p:spPr>
            <a:xfrm>
              <a:off x="9917546" y="2296593"/>
              <a:ext cx="841282" cy="910988"/>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32 w 841282"/>
                <a:gd name="connsiteY0" fmla="*/ 404486 h 910988"/>
                <a:gd name="connsiteX1" fmla="*/ 356037 w 841282"/>
                <a:gd name="connsiteY1" fmla="*/ 132 h 910988"/>
                <a:gd name="connsiteX2" fmla="*/ 841282 w 841282"/>
                <a:gd name="connsiteY2" fmla="*/ 541646 h 910988"/>
                <a:gd name="connsiteX3" fmla="*/ 348417 w 841282"/>
                <a:gd name="connsiteY3" fmla="*/ 907900 h 910988"/>
                <a:gd name="connsiteX4" fmla="*/ 332 w 841282"/>
                <a:gd name="connsiteY4" fmla="*/ 404486 h 91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82" h="910988">
                  <a:moveTo>
                    <a:pt x="332" y="404486"/>
                  </a:moveTo>
                  <a:cubicBezTo>
                    <a:pt x="9222" y="189183"/>
                    <a:pt x="154919" y="7752"/>
                    <a:pt x="356037" y="132"/>
                  </a:cubicBezTo>
                  <a:cubicBezTo>
                    <a:pt x="557155" y="-7488"/>
                    <a:pt x="841282" y="318327"/>
                    <a:pt x="841282" y="541646"/>
                  </a:cubicBezTo>
                  <a:cubicBezTo>
                    <a:pt x="833662" y="795445"/>
                    <a:pt x="534295" y="933808"/>
                    <a:pt x="348417" y="907900"/>
                  </a:cubicBezTo>
                  <a:cubicBezTo>
                    <a:pt x="162539" y="881992"/>
                    <a:pt x="-8558" y="619789"/>
                    <a:pt x="332" y="404486"/>
                  </a:cubicBezTo>
                  <a:close/>
                </a:path>
              </a:pathLst>
            </a:custGeom>
            <a:solidFill>
              <a:srgbClr val="4EA72E">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4" name="Ellipse 8">
              <a:extLst>
                <a:ext uri="{FF2B5EF4-FFF2-40B4-BE49-F238E27FC236}">
                  <a16:creationId xmlns:a16="http://schemas.microsoft.com/office/drawing/2014/main" id="{9B32C5BD-39A5-F994-DFB6-AAF1B79CB5AC}"/>
                </a:ext>
              </a:extLst>
            </p:cNvPr>
            <p:cNvSpPr/>
            <p:nvPr/>
          </p:nvSpPr>
          <p:spPr>
            <a:xfrm rot="14586438">
              <a:off x="10122616" y="2614601"/>
              <a:ext cx="398978" cy="329677"/>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281514"/>
                <a:gd name="connsiteY0" fmla="*/ 129532 h 267981"/>
                <a:gd name="connsiteX1" fmla="*/ 144780 w 281514"/>
                <a:gd name="connsiteY1" fmla="*/ 669 h 267981"/>
                <a:gd name="connsiteX2" fmla="*/ 279027 w 281514"/>
                <a:gd name="connsiteY2" fmla="*/ 177762 h 267981"/>
                <a:gd name="connsiteX3" fmla="*/ 144780 w 281514"/>
                <a:gd name="connsiteY3" fmla="*/ 258395 h 267981"/>
                <a:gd name="connsiteX4" fmla="*/ 0 w 281514"/>
                <a:gd name="connsiteY4" fmla="*/ 129532 h 267981"/>
                <a:gd name="connsiteX0" fmla="*/ 0 w 281514"/>
                <a:gd name="connsiteY0" fmla="*/ 129532 h 266281"/>
                <a:gd name="connsiteX1" fmla="*/ 144780 w 281514"/>
                <a:gd name="connsiteY1" fmla="*/ 669 h 266281"/>
                <a:gd name="connsiteX2" fmla="*/ 279027 w 281514"/>
                <a:gd name="connsiteY2" fmla="*/ 177762 h 266281"/>
                <a:gd name="connsiteX3" fmla="*/ 144780 w 281514"/>
                <a:gd name="connsiteY3" fmla="*/ 258395 h 266281"/>
                <a:gd name="connsiteX4" fmla="*/ 0 w 281514"/>
                <a:gd name="connsiteY4" fmla="*/ 129532 h 266281"/>
                <a:gd name="connsiteX0" fmla="*/ 0 w 281514"/>
                <a:gd name="connsiteY0" fmla="*/ 129532 h 260647"/>
                <a:gd name="connsiteX1" fmla="*/ 144780 w 281514"/>
                <a:gd name="connsiteY1" fmla="*/ 669 h 260647"/>
                <a:gd name="connsiteX2" fmla="*/ 279027 w 281514"/>
                <a:gd name="connsiteY2" fmla="*/ 177762 h 260647"/>
                <a:gd name="connsiteX3" fmla="*/ 144780 w 281514"/>
                <a:gd name="connsiteY3" fmla="*/ 258395 h 260647"/>
                <a:gd name="connsiteX4" fmla="*/ 0 w 281514"/>
                <a:gd name="connsiteY4" fmla="*/ 129532 h 260647"/>
                <a:gd name="connsiteX0" fmla="*/ 0 w 302443"/>
                <a:gd name="connsiteY0" fmla="*/ 139931 h 268803"/>
                <a:gd name="connsiteX1" fmla="*/ 144780 w 302443"/>
                <a:gd name="connsiteY1" fmla="*/ 11068 h 268803"/>
                <a:gd name="connsiteX2" fmla="*/ 300268 w 302443"/>
                <a:gd name="connsiteY2" fmla="*/ 134851 h 268803"/>
                <a:gd name="connsiteX3" fmla="*/ 144780 w 302443"/>
                <a:gd name="connsiteY3" fmla="*/ 268794 h 268803"/>
                <a:gd name="connsiteX4" fmla="*/ 0 w 302443"/>
                <a:gd name="connsiteY4" fmla="*/ 139931 h 268803"/>
                <a:gd name="connsiteX0" fmla="*/ 0 w 308542"/>
                <a:gd name="connsiteY0" fmla="*/ 132607 h 262142"/>
                <a:gd name="connsiteX1" fmla="*/ 144780 w 308542"/>
                <a:gd name="connsiteY1" fmla="*/ 3744 h 262142"/>
                <a:gd name="connsiteX2" fmla="*/ 306443 w 308542"/>
                <a:gd name="connsiteY2" fmla="*/ 146799 h 262142"/>
                <a:gd name="connsiteX3" fmla="*/ 144780 w 308542"/>
                <a:gd name="connsiteY3" fmla="*/ 261470 h 262142"/>
                <a:gd name="connsiteX4" fmla="*/ 0 w 308542"/>
                <a:gd name="connsiteY4" fmla="*/ 132607 h 262142"/>
                <a:gd name="connsiteX0" fmla="*/ 0 w 306484"/>
                <a:gd name="connsiteY0" fmla="*/ 128931 h 258466"/>
                <a:gd name="connsiteX1" fmla="*/ 144780 w 306484"/>
                <a:gd name="connsiteY1" fmla="*/ 68 h 258466"/>
                <a:gd name="connsiteX2" fmla="*/ 306443 w 306484"/>
                <a:gd name="connsiteY2" fmla="*/ 143123 h 258466"/>
                <a:gd name="connsiteX3" fmla="*/ 144780 w 306484"/>
                <a:gd name="connsiteY3" fmla="*/ 257794 h 258466"/>
                <a:gd name="connsiteX4" fmla="*/ 0 w 306484"/>
                <a:gd name="connsiteY4" fmla="*/ 128931 h 25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84" h="258466">
                  <a:moveTo>
                    <a:pt x="0" y="128931"/>
                  </a:moveTo>
                  <a:cubicBezTo>
                    <a:pt x="0" y="57762"/>
                    <a:pt x="93706" y="-2297"/>
                    <a:pt x="144780" y="68"/>
                  </a:cubicBezTo>
                  <a:cubicBezTo>
                    <a:pt x="195854" y="2433"/>
                    <a:pt x="292857" y="1521"/>
                    <a:pt x="306443" y="143123"/>
                  </a:cubicBezTo>
                  <a:cubicBezTo>
                    <a:pt x="308974" y="262796"/>
                    <a:pt x="195854" y="260159"/>
                    <a:pt x="144780" y="257794"/>
                  </a:cubicBezTo>
                  <a:cubicBezTo>
                    <a:pt x="93706" y="255429"/>
                    <a:pt x="0" y="200100"/>
                    <a:pt x="0" y="128931"/>
                  </a:cubicBezTo>
                  <a:close/>
                </a:path>
              </a:pathLst>
            </a:custGeom>
            <a:gradFill flip="none" rotWithShape="1">
              <a:gsLst>
                <a:gs pos="0">
                  <a:srgbClr val="196B24">
                    <a:lumMod val="67000"/>
                  </a:srgbClr>
                </a:gs>
                <a:gs pos="48000">
                  <a:srgbClr val="196B24">
                    <a:lumMod val="97000"/>
                    <a:lumOff val="3000"/>
                  </a:srgbClr>
                </a:gs>
                <a:gs pos="100000">
                  <a:srgbClr val="196B24">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23" name="Groupe 222">
            <a:extLst>
              <a:ext uri="{FF2B5EF4-FFF2-40B4-BE49-F238E27FC236}">
                <a16:creationId xmlns:a16="http://schemas.microsoft.com/office/drawing/2014/main" id="{FBEAEC7C-0C32-A537-0DC7-ADB206801027}"/>
              </a:ext>
            </a:extLst>
          </p:cNvPr>
          <p:cNvGrpSpPr/>
          <p:nvPr/>
        </p:nvGrpSpPr>
        <p:grpSpPr>
          <a:xfrm>
            <a:off x="6770960" y="4387155"/>
            <a:ext cx="733246" cy="750672"/>
            <a:chOff x="9703417" y="2089672"/>
            <a:chExt cx="1265331" cy="1295402"/>
          </a:xfrm>
        </p:grpSpPr>
        <p:grpSp>
          <p:nvGrpSpPr>
            <p:cNvPr id="224" name="Groupe 223">
              <a:extLst>
                <a:ext uri="{FF2B5EF4-FFF2-40B4-BE49-F238E27FC236}">
                  <a16:creationId xmlns:a16="http://schemas.microsoft.com/office/drawing/2014/main" id="{472BCC7F-AC95-3C44-3B31-7FA17FE86B5C}"/>
                </a:ext>
              </a:extLst>
            </p:cNvPr>
            <p:cNvGrpSpPr/>
            <p:nvPr/>
          </p:nvGrpSpPr>
          <p:grpSpPr>
            <a:xfrm rot="941616">
              <a:off x="10398610" y="2089672"/>
              <a:ext cx="149984" cy="286234"/>
              <a:chOff x="9081136" y="2216141"/>
              <a:chExt cx="555281" cy="942066"/>
            </a:xfrm>
          </p:grpSpPr>
          <p:sp>
            <p:nvSpPr>
              <p:cNvPr id="259" name="Arc 21">
                <a:extLst>
                  <a:ext uri="{FF2B5EF4-FFF2-40B4-BE49-F238E27FC236}">
                    <a16:creationId xmlns:a16="http://schemas.microsoft.com/office/drawing/2014/main" id="{504C8F5E-3DD8-8557-A98D-2C6658760322}"/>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60" name="Arc 21">
                <a:extLst>
                  <a:ext uri="{FF2B5EF4-FFF2-40B4-BE49-F238E27FC236}">
                    <a16:creationId xmlns:a16="http://schemas.microsoft.com/office/drawing/2014/main" id="{611518A4-7D3D-F3E7-2190-F438B212B55A}"/>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61" name="Groupe 260">
                <a:extLst>
                  <a:ext uri="{FF2B5EF4-FFF2-40B4-BE49-F238E27FC236}">
                    <a16:creationId xmlns:a16="http://schemas.microsoft.com/office/drawing/2014/main" id="{9C0B0638-E230-1F91-F362-E261417B1E8D}"/>
                  </a:ext>
                </a:extLst>
              </p:cNvPr>
              <p:cNvGrpSpPr/>
              <p:nvPr/>
            </p:nvGrpSpPr>
            <p:grpSpPr>
              <a:xfrm>
                <a:off x="9081136" y="2441742"/>
                <a:ext cx="345655" cy="669471"/>
                <a:chOff x="9081136" y="2441742"/>
                <a:chExt cx="345655" cy="669471"/>
              </a:xfrm>
            </p:grpSpPr>
            <p:sp>
              <p:nvSpPr>
                <p:cNvPr id="262" name="Rectangle : coins arrondis 261">
                  <a:extLst>
                    <a:ext uri="{FF2B5EF4-FFF2-40B4-BE49-F238E27FC236}">
                      <a16:creationId xmlns:a16="http://schemas.microsoft.com/office/drawing/2014/main" id="{702BB2F3-9DFB-0688-F857-AB0CB43EA88B}"/>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3" name="Rectangle : coins arrondis 262">
                  <a:extLst>
                    <a:ext uri="{FF2B5EF4-FFF2-40B4-BE49-F238E27FC236}">
                      <a16:creationId xmlns:a16="http://schemas.microsoft.com/office/drawing/2014/main" id="{6F311919-BF1E-E154-7316-B704FBAB6336}"/>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64" name="Connecteur droit 263">
                  <a:extLst>
                    <a:ext uri="{FF2B5EF4-FFF2-40B4-BE49-F238E27FC236}">
                      <a16:creationId xmlns:a16="http://schemas.microsoft.com/office/drawing/2014/main" id="{BFF04A52-A40E-A892-ACCB-557E8C879610}"/>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265" name="Connecteur droit 264">
                  <a:extLst>
                    <a:ext uri="{FF2B5EF4-FFF2-40B4-BE49-F238E27FC236}">
                      <a16:creationId xmlns:a16="http://schemas.microsoft.com/office/drawing/2014/main" id="{5A1EA425-1065-B9F4-4996-2A9A992BE668}"/>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225" name="Groupe 224">
              <a:extLst>
                <a:ext uri="{FF2B5EF4-FFF2-40B4-BE49-F238E27FC236}">
                  <a16:creationId xmlns:a16="http://schemas.microsoft.com/office/drawing/2014/main" id="{17653E44-3D37-0D3C-CFDD-BE1462FCE3E5}"/>
                </a:ext>
              </a:extLst>
            </p:cNvPr>
            <p:cNvGrpSpPr/>
            <p:nvPr/>
          </p:nvGrpSpPr>
          <p:grpSpPr>
            <a:xfrm rot="4599418">
              <a:off x="10750639" y="2527214"/>
              <a:ext cx="149984" cy="286234"/>
              <a:chOff x="9081136" y="2216141"/>
              <a:chExt cx="555281" cy="942066"/>
            </a:xfrm>
          </p:grpSpPr>
          <p:sp>
            <p:nvSpPr>
              <p:cNvPr id="252" name="Arc 21">
                <a:extLst>
                  <a:ext uri="{FF2B5EF4-FFF2-40B4-BE49-F238E27FC236}">
                    <a16:creationId xmlns:a16="http://schemas.microsoft.com/office/drawing/2014/main" id="{D5147F18-4B89-90D9-46AD-7C99190F5652}"/>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53" name="Arc 21">
                <a:extLst>
                  <a:ext uri="{FF2B5EF4-FFF2-40B4-BE49-F238E27FC236}">
                    <a16:creationId xmlns:a16="http://schemas.microsoft.com/office/drawing/2014/main" id="{3DA7CE1B-A5FE-BD64-6C6D-9B9286531650}"/>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54" name="Groupe 253">
                <a:extLst>
                  <a:ext uri="{FF2B5EF4-FFF2-40B4-BE49-F238E27FC236}">
                    <a16:creationId xmlns:a16="http://schemas.microsoft.com/office/drawing/2014/main" id="{B7A07814-79E7-27A0-8386-8ADA739D2D04}"/>
                  </a:ext>
                </a:extLst>
              </p:cNvPr>
              <p:cNvGrpSpPr/>
              <p:nvPr/>
            </p:nvGrpSpPr>
            <p:grpSpPr>
              <a:xfrm>
                <a:off x="9081136" y="2441742"/>
                <a:ext cx="345655" cy="669471"/>
                <a:chOff x="9081136" y="2441742"/>
                <a:chExt cx="345655" cy="669471"/>
              </a:xfrm>
            </p:grpSpPr>
            <p:sp>
              <p:nvSpPr>
                <p:cNvPr id="255" name="Rectangle : coins arrondis 254">
                  <a:extLst>
                    <a:ext uri="{FF2B5EF4-FFF2-40B4-BE49-F238E27FC236}">
                      <a16:creationId xmlns:a16="http://schemas.microsoft.com/office/drawing/2014/main" id="{DDC8D9B5-CB92-1E4C-F2C9-6BEBA367D052}"/>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6" name="Rectangle : coins arrondis 255">
                  <a:extLst>
                    <a:ext uri="{FF2B5EF4-FFF2-40B4-BE49-F238E27FC236}">
                      <a16:creationId xmlns:a16="http://schemas.microsoft.com/office/drawing/2014/main" id="{6E27158A-D373-259D-96D8-7D61194CD835}"/>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57" name="Connecteur droit 256">
                  <a:extLst>
                    <a:ext uri="{FF2B5EF4-FFF2-40B4-BE49-F238E27FC236}">
                      <a16:creationId xmlns:a16="http://schemas.microsoft.com/office/drawing/2014/main" id="{B0FFDA14-7B5F-45C3-8700-57F4CD791141}"/>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258" name="Connecteur droit 257">
                  <a:extLst>
                    <a:ext uri="{FF2B5EF4-FFF2-40B4-BE49-F238E27FC236}">
                      <a16:creationId xmlns:a16="http://schemas.microsoft.com/office/drawing/2014/main" id="{0505FFFC-E228-A290-7D19-AD8B61CD8F72}"/>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226" name="Groupe 225">
              <a:extLst>
                <a:ext uri="{FF2B5EF4-FFF2-40B4-BE49-F238E27FC236}">
                  <a16:creationId xmlns:a16="http://schemas.microsoft.com/office/drawing/2014/main" id="{3A1BBB36-647B-6F6A-2A38-04FE9E9F6D48}"/>
                </a:ext>
              </a:extLst>
            </p:cNvPr>
            <p:cNvGrpSpPr/>
            <p:nvPr/>
          </p:nvGrpSpPr>
          <p:grpSpPr>
            <a:xfrm rot="7719772">
              <a:off x="10625536" y="3041784"/>
              <a:ext cx="149984" cy="286234"/>
              <a:chOff x="9081136" y="2216141"/>
              <a:chExt cx="555281" cy="942066"/>
            </a:xfrm>
          </p:grpSpPr>
          <p:sp>
            <p:nvSpPr>
              <p:cNvPr id="245" name="Arc 21">
                <a:extLst>
                  <a:ext uri="{FF2B5EF4-FFF2-40B4-BE49-F238E27FC236}">
                    <a16:creationId xmlns:a16="http://schemas.microsoft.com/office/drawing/2014/main" id="{1B4A61EA-8DEF-7989-9A3E-535F47F07780}"/>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46" name="Arc 21">
                <a:extLst>
                  <a:ext uri="{FF2B5EF4-FFF2-40B4-BE49-F238E27FC236}">
                    <a16:creationId xmlns:a16="http://schemas.microsoft.com/office/drawing/2014/main" id="{3DA4FD91-7F25-7082-E64A-1BE506471146}"/>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47" name="Groupe 246">
                <a:extLst>
                  <a:ext uri="{FF2B5EF4-FFF2-40B4-BE49-F238E27FC236}">
                    <a16:creationId xmlns:a16="http://schemas.microsoft.com/office/drawing/2014/main" id="{E4C5CC09-7F5F-44A3-936D-C923D76D199B}"/>
                  </a:ext>
                </a:extLst>
              </p:cNvPr>
              <p:cNvGrpSpPr/>
              <p:nvPr/>
            </p:nvGrpSpPr>
            <p:grpSpPr>
              <a:xfrm>
                <a:off x="9081136" y="2441742"/>
                <a:ext cx="345655" cy="669471"/>
                <a:chOff x="9081136" y="2441742"/>
                <a:chExt cx="345655" cy="669471"/>
              </a:xfrm>
            </p:grpSpPr>
            <p:sp>
              <p:nvSpPr>
                <p:cNvPr id="248" name="Rectangle : coins arrondis 247">
                  <a:extLst>
                    <a:ext uri="{FF2B5EF4-FFF2-40B4-BE49-F238E27FC236}">
                      <a16:creationId xmlns:a16="http://schemas.microsoft.com/office/drawing/2014/main" id="{6BD146C2-1D31-C1B4-6121-14A5731DC067}"/>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9" name="Rectangle : coins arrondis 248">
                  <a:extLst>
                    <a:ext uri="{FF2B5EF4-FFF2-40B4-BE49-F238E27FC236}">
                      <a16:creationId xmlns:a16="http://schemas.microsoft.com/office/drawing/2014/main" id="{576D8909-E03F-163A-884B-65CAD78960F0}"/>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50" name="Connecteur droit 249">
                  <a:extLst>
                    <a:ext uri="{FF2B5EF4-FFF2-40B4-BE49-F238E27FC236}">
                      <a16:creationId xmlns:a16="http://schemas.microsoft.com/office/drawing/2014/main" id="{83E3068C-DAF3-8A1E-F523-BF25DA0ACD26}"/>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251" name="Connecteur droit 250">
                  <a:extLst>
                    <a:ext uri="{FF2B5EF4-FFF2-40B4-BE49-F238E27FC236}">
                      <a16:creationId xmlns:a16="http://schemas.microsoft.com/office/drawing/2014/main" id="{D8A8FC1F-F8C9-59DE-D13C-186407A801DB}"/>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227" name="Groupe 226">
              <a:extLst>
                <a:ext uri="{FF2B5EF4-FFF2-40B4-BE49-F238E27FC236}">
                  <a16:creationId xmlns:a16="http://schemas.microsoft.com/office/drawing/2014/main" id="{30F41B06-13ED-3B75-2C1B-E66DD5E5540B}"/>
                </a:ext>
              </a:extLst>
            </p:cNvPr>
            <p:cNvGrpSpPr/>
            <p:nvPr/>
          </p:nvGrpSpPr>
          <p:grpSpPr>
            <a:xfrm rot="12521696">
              <a:off x="9983225" y="3098840"/>
              <a:ext cx="149984" cy="286234"/>
              <a:chOff x="9081136" y="2216141"/>
              <a:chExt cx="555281" cy="942066"/>
            </a:xfrm>
          </p:grpSpPr>
          <p:sp>
            <p:nvSpPr>
              <p:cNvPr id="238" name="Arc 21">
                <a:extLst>
                  <a:ext uri="{FF2B5EF4-FFF2-40B4-BE49-F238E27FC236}">
                    <a16:creationId xmlns:a16="http://schemas.microsoft.com/office/drawing/2014/main" id="{37C0D795-410B-1658-BAF2-63D539B72770}"/>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39" name="Arc 21">
                <a:extLst>
                  <a:ext uri="{FF2B5EF4-FFF2-40B4-BE49-F238E27FC236}">
                    <a16:creationId xmlns:a16="http://schemas.microsoft.com/office/drawing/2014/main" id="{6F2C0C42-004D-232E-10A2-BB12651803F1}"/>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40" name="Groupe 239">
                <a:extLst>
                  <a:ext uri="{FF2B5EF4-FFF2-40B4-BE49-F238E27FC236}">
                    <a16:creationId xmlns:a16="http://schemas.microsoft.com/office/drawing/2014/main" id="{5A65886F-AD9A-A45F-0FB9-368647C752FA}"/>
                  </a:ext>
                </a:extLst>
              </p:cNvPr>
              <p:cNvGrpSpPr/>
              <p:nvPr/>
            </p:nvGrpSpPr>
            <p:grpSpPr>
              <a:xfrm>
                <a:off x="9081136" y="2441742"/>
                <a:ext cx="345655" cy="669471"/>
                <a:chOff x="9081136" y="2441742"/>
                <a:chExt cx="345655" cy="669471"/>
              </a:xfrm>
            </p:grpSpPr>
            <p:sp>
              <p:nvSpPr>
                <p:cNvPr id="241" name="Rectangle : coins arrondis 240">
                  <a:extLst>
                    <a:ext uri="{FF2B5EF4-FFF2-40B4-BE49-F238E27FC236}">
                      <a16:creationId xmlns:a16="http://schemas.microsoft.com/office/drawing/2014/main" id="{48C90147-C750-BE4D-EB2B-B29F0D216F6F}"/>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2" name="Rectangle : coins arrondis 241">
                  <a:extLst>
                    <a:ext uri="{FF2B5EF4-FFF2-40B4-BE49-F238E27FC236}">
                      <a16:creationId xmlns:a16="http://schemas.microsoft.com/office/drawing/2014/main" id="{4262101D-6721-797B-F9FC-7A273992342D}"/>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43" name="Connecteur droit 242">
                  <a:extLst>
                    <a:ext uri="{FF2B5EF4-FFF2-40B4-BE49-F238E27FC236}">
                      <a16:creationId xmlns:a16="http://schemas.microsoft.com/office/drawing/2014/main" id="{F4AF5A3C-EC4A-68E3-1C4E-431C0861A2C9}"/>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244" name="Connecteur droit 243">
                  <a:extLst>
                    <a:ext uri="{FF2B5EF4-FFF2-40B4-BE49-F238E27FC236}">
                      <a16:creationId xmlns:a16="http://schemas.microsoft.com/office/drawing/2014/main" id="{E9E9833D-3C37-7157-8CC2-BA0B147B18C5}"/>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grpSp>
          <p:nvGrpSpPr>
            <p:cNvPr id="228" name="Groupe 227">
              <a:extLst>
                <a:ext uri="{FF2B5EF4-FFF2-40B4-BE49-F238E27FC236}">
                  <a16:creationId xmlns:a16="http://schemas.microsoft.com/office/drawing/2014/main" id="{70D03DF1-30B3-02BB-7438-CD11543DF4A8}"/>
                </a:ext>
              </a:extLst>
            </p:cNvPr>
            <p:cNvGrpSpPr/>
            <p:nvPr/>
          </p:nvGrpSpPr>
          <p:grpSpPr>
            <a:xfrm rot="17283875">
              <a:off x="9771542" y="2352436"/>
              <a:ext cx="149984" cy="286234"/>
              <a:chOff x="9081136" y="2216141"/>
              <a:chExt cx="555281" cy="942066"/>
            </a:xfrm>
          </p:grpSpPr>
          <p:sp>
            <p:nvSpPr>
              <p:cNvPr id="231" name="Arc 21">
                <a:extLst>
                  <a:ext uri="{FF2B5EF4-FFF2-40B4-BE49-F238E27FC236}">
                    <a16:creationId xmlns:a16="http://schemas.microsoft.com/office/drawing/2014/main" id="{5F4F0EFE-5D72-2263-327F-1F7D67587A09}"/>
                  </a:ext>
                </a:extLst>
              </p:cNvPr>
              <p:cNvSpPr/>
              <p:nvPr/>
            </p:nvSpPr>
            <p:spPr>
              <a:xfrm rot="4477424">
                <a:off x="9275037" y="2796827"/>
                <a:ext cx="359164" cy="363596"/>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 name="connsiteX0" fmla="*/ 449525 w 460241"/>
                  <a:gd name="connsiteY0" fmla="*/ 125030 h 172654"/>
                  <a:gd name="connsiteX1" fmla="*/ 337185 w 460241"/>
                  <a:gd name="connsiteY1" fmla="*/ 172654 h 172654"/>
                  <a:gd name="connsiteX2" fmla="*/ 127857 w 460241"/>
                  <a:gd name="connsiteY2" fmla="*/ 168206 h 172654"/>
                  <a:gd name="connsiteX3" fmla="*/ 449525 w 460241"/>
                  <a:gd name="connsiteY3" fmla="*/ 125030 h 172654"/>
                  <a:gd name="connsiteX0" fmla="*/ 52790 w 460241"/>
                  <a:gd name="connsiteY0" fmla="*/ 0 h 172654"/>
                  <a:gd name="connsiteX1" fmla="*/ 0 w 460241"/>
                  <a:gd name="connsiteY1" fmla="*/ 136984 h 172654"/>
                  <a:gd name="connsiteX0" fmla="*/ 575575 w 582375"/>
                  <a:gd name="connsiteY0" fmla="*/ 0 h 467575"/>
                  <a:gd name="connsiteX1" fmla="*/ 337185 w 582375"/>
                  <a:gd name="connsiteY1" fmla="*/ 467575 h 467575"/>
                  <a:gd name="connsiteX2" fmla="*/ 127857 w 582375"/>
                  <a:gd name="connsiteY2" fmla="*/ 463127 h 467575"/>
                  <a:gd name="connsiteX3" fmla="*/ 575575 w 582375"/>
                  <a:gd name="connsiteY3" fmla="*/ 0 h 467575"/>
                  <a:gd name="connsiteX0" fmla="*/ 52790 w 582375"/>
                  <a:gd name="connsiteY0" fmla="*/ 294921 h 467575"/>
                  <a:gd name="connsiteX1" fmla="*/ 0 w 582375"/>
                  <a:gd name="connsiteY1" fmla="*/ 431905 h 467575"/>
                </a:gdLst>
                <a:ahLst/>
                <a:cxnLst>
                  <a:cxn ang="0">
                    <a:pos x="connsiteX0" y="connsiteY0"/>
                  </a:cxn>
                  <a:cxn ang="0">
                    <a:pos x="connsiteX1" y="connsiteY1"/>
                  </a:cxn>
                </a:cxnLst>
                <a:rect l="l" t="t" r="r" b="b"/>
                <a:pathLst>
                  <a:path w="582375" h="467575" stroke="0" extrusionOk="0">
                    <a:moveTo>
                      <a:pt x="575575" y="0"/>
                    </a:moveTo>
                    <a:cubicBezTo>
                      <a:pt x="631530" y="0"/>
                      <a:pt x="323408" y="323144"/>
                      <a:pt x="337185" y="467575"/>
                    </a:cubicBezTo>
                    <a:lnTo>
                      <a:pt x="127857" y="463127"/>
                    </a:lnTo>
                    <a:cubicBezTo>
                      <a:pt x="127857" y="354541"/>
                      <a:pt x="575575" y="108586"/>
                      <a:pt x="575575" y="0"/>
                    </a:cubicBezTo>
                    <a:close/>
                  </a:path>
                  <a:path w="582375" h="467575" fill="none">
                    <a:moveTo>
                      <a:pt x="52790" y="294921"/>
                    </a:moveTo>
                    <a:cubicBezTo>
                      <a:pt x="204055" y="303525"/>
                      <a:pt x="271045" y="504177"/>
                      <a:pt x="0" y="43190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32" name="Arc 21">
                <a:extLst>
                  <a:ext uri="{FF2B5EF4-FFF2-40B4-BE49-F238E27FC236}">
                    <a16:creationId xmlns:a16="http://schemas.microsoft.com/office/drawing/2014/main" id="{594AC523-55A7-FE2F-3DD2-D4B8B93E6532}"/>
                  </a:ext>
                </a:extLst>
              </p:cNvPr>
              <p:cNvSpPr/>
              <p:nvPr/>
            </p:nvSpPr>
            <p:spPr>
              <a:xfrm rot="14917105">
                <a:off x="9043311" y="2275538"/>
                <a:ext cx="260369" cy="141575"/>
              </a:xfrm>
              <a:custGeom>
                <a:avLst/>
                <a:gdLst>
                  <a:gd name="connsiteX0" fmla="*/ 122319 w 244638"/>
                  <a:gd name="connsiteY0" fmla="*/ 0 h 651515"/>
                  <a:gd name="connsiteX1" fmla="*/ 240872 w 244638"/>
                  <a:gd name="connsiteY1" fmla="*/ 245550 h 651515"/>
                  <a:gd name="connsiteX2" fmla="*/ 122319 w 244638"/>
                  <a:gd name="connsiteY2" fmla="*/ 325758 h 651515"/>
                  <a:gd name="connsiteX3" fmla="*/ 122319 w 244638"/>
                  <a:gd name="connsiteY3" fmla="*/ 0 h 651515"/>
                  <a:gd name="connsiteX0" fmla="*/ 122319 w 244638"/>
                  <a:gd name="connsiteY0" fmla="*/ 0 h 651515"/>
                  <a:gd name="connsiteX1" fmla="*/ 240872 w 244638"/>
                  <a:gd name="connsiteY1" fmla="*/ 245550 h 651515"/>
                  <a:gd name="connsiteX0" fmla="*/ 47851 w 166404"/>
                  <a:gd name="connsiteY0" fmla="*/ 0 h 245550"/>
                  <a:gd name="connsiteX1" fmla="*/ 166404 w 166404"/>
                  <a:gd name="connsiteY1" fmla="*/ 245550 h 245550"/>
                  <a:gd name="connsiteX2" fmla="*/ 0 w 166404"/>
                  <a:gd name="connsiteY2" fmla="*/ 212790 h 245550"/>
                  <a:gd name="connsiteX3" fmla="*/ 47851 w 166404"/>
                  <a:gd name="connsiteY3" fmla="*/ 0 h 245550"/>
                  <a:gd name="connsiteX0" fmla="*/ 47851 w 166404"/>
                  <a:gd name="connsiteY0" fmla="*/ 0 h 245550"/>
                  <a:gd name="connsiteX1" fmla="*/ 166404 w 166404"/>
                  <a:gd name="connsiteY1" fmla="*/ 245550 h 245550"/>
                  <a:gd name="connsiteX0" fmla="*/ 47851 w 166404"/>
                  <a:gd name="connsiteY0" fmla="*/ 12652 h 258202"/>
                  <a:gd name="connsiteX1" fmla="*/ 166404 w 166404"/>
                  <a:gd name="connsiteY1" fmla="*/ 258202 h 258202"/>
                  <a:gd name="connsiteX2" fmla="*/ 0 w 166404"/>
                  <a:gd name="connsiteY2" fmla="*/ 225442 h 258202"/>
                  <a:gd name="connsiteX3" fmla="*/ 47851 w 166404"/>
                  <a:gd name="connsiteY3" fmla="*/ 12652 h 258202"/>
                  <a:gd name="connsiteX0" fmla="*/ 47851 w 166404"/>
                  <a:gd name="connsiteY0" fmla="*/ 12652 h 258202"/>
                  <a:gd name="connsiteX1" fmla="*/ 147553 w 166404"/>
                  <a:gd name="connsiteY1" fmla="*/ 96400 h 258202"/>
                  <a:gd name="connsiteX0" fmla="*/ 47851 w 166404"/>
                  <a:gd name="connsiteY0" fmla="*/ 71968 h 317518"/>
                  <a:gd name="connsiteX1" fmla="*/ 166404 w 166404"/>
                  <a:gd name="connsiteY1" fmla="*/ 317518 h 317518"/>
                  <a:gd name="connsiteX2" fmla="*/ 0 w 166404"/>
                  <a:gd name="connsiteY2" fmla="*/ 284758 h 317518"/>
                  <a:gd name="connsiteX3" fmla="*/ 47851 w 166404"/>
                  <a:gd name="connsiteY3" fmla="*/ 71968 h 317518"/>
                  <a:gd name="connsiteX0" fmla="*/ 109086 w 166404"/>
                  <a:gd name="connsiteY0" fmla="*/ 0 h 317518"/>
                  <a:gd name="connsiteX1" fmla="*/ 147553 w 166404"/>
                  <a:gd name="connsiteY1" fmla="*/ 155716 h 317518"/>
                  <a:gd name="connsiteX0" fmla="*/ 192680 w 311233"/>
                  <a:gd name="connsiteY0" fmla="*/ 71968 h 317518"/>
                  <a:gd name="connsiteX1" fmla="*/ 311233 w 311233"/>
                  <a:gd name="connsiteY1" fmla="*/ 317518 h 317518"/>
                  <a:gd name="connsiteX2" fmla="*/ 144829 w 311233"/>
                  <a:gd name="connsiteY2" fmla="*/ 284758 h 317518"/>
                  <a:gd name="connsiteX3" fmla="*/ 192680 w 311233"/>
                  <a:gd name="connsiteY3" fmla="*/ 71968 h 317518"/>
                  <a:gd name="connsiteX0" fmla="*/ 253915 w 311233"/>
                  <a:gd name="connsiteY0" fmla="*/ 0 h 317518"/>
                  <a:gd name="connsiteX1" fmla="*/ 428 w 311233"/>
                  <a:gd name="connsiteY1" fmla="*/ 213534 h 317518"/>
                  <a:gd name="connsiteX0" fmla="*/ 192252 w 310805"/>
                  <a:gd name="connsiteY0" fmla="*/ 71968 h 317518"/>
                  <a:gd name="connsiteX1" fmla="*/ 310805 w 310805"/>
                  <a:gd name="connsiteY1" fmla="*/ 317518 h 317518"/>
                  <a:gd name="connsiteX2" fmla="*/ 144401 w 310805"/>
                  <a:gd name="connsiteY2" fmla="*/ 284758 h 317518"/>
                  <a:gd name="connsiteX3" fmla="*/ 192252 w 310805"/>
                  <a:gd name="connsiteY3" fmla="*/ 71968 h 317518"/>
                  <a:gd name="connsiteX0" fmla="*/ 253487 w 310805"/>
                  <a:gd name="connsiteY0" fmla="*/ 0 h 317518"/>
                  <a:gd name="connsiteX1" fmla="*/ 0 w 310805"/>
                  <a:gd name="connsiteY1" fmla="*/ 213534 h 317518"/>
                  <a:gd name="connsiteX0" fmla="*/ 192252 w 310805"/>
                  <a:gd name="connsiteY0" fmla="*/ 0 h 245550"/>
                  <a:gd name="connsiteX1" fmla="*/ 310805 w 310805"/>
                  <a:gd name="connsiteY1" fmla="*/ 245550 h 245550"/>
                  <a:gd name="connsiteX2" fmla="*/ 144401 w 310805"/>
                  <a:gd name="connsiteY2" fmla="*/ 212790 h 245550"/>
                  <a:gd name="connsiteX3" fmla="*/ 192252 w 310805"/>
                  <a:gd name="connsiteY3" fmla="*/ 0 h 245550"/>
                  <a:gd name="connsiteX0" fmla="*/ 69334 w 310805"/>
                  <a:gd name="connsiteY0" fmla="*/ 44584 h 245550"/>
                  <a:gd name="connsiteX1" fmla="*/ 0 w 310805"/>
                  <a:gd name="connsiteY1" fmla="*/ 141566 h 245550"/>
                  <a:gd name="connsiteX0" fmla="*/ 175708 w 294261"/>
                  <a:gd name="connsiteY0" fmla="*/ 0 h 245550"/>
                  <a:gd name="connsiteX1" fmla="*/ 294261 w 294261"/>
                  <a:gd name="connsiteY1" fmla="*/ 245550 h 245550"/>
                  <a:gd name="connsiteX2" fmla="*/ 127857 w 294261"/>
                  <a:gd name="connsiteY2" fmla="*/ 212790 h 245550"/>
                  <a:gd name="connsiteX3" fmla="*/ 175708 w 294261"/>
                  <a:gd name="connsiteY3" fmla="*/ 0 h 245550"/>
                  <a:gd name="connsiteX0" fmla="*/ 52790 w 294261"/>
                  <a:gd name="connsiteY0" fmla="*/ 44584 h 245550"/>
                  <a:gd name="connsiteX1" fmla="*/ 0 w 294261"/>
                  <a:gd name="connsiteY1" fmla="*/ 181568 h 24555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175708 w 361218"/>
                  <a:gd name="connsiteY0" fmla="*/ 0 h 212790"/>
                  <a:gd name="connsiteX1" fmla="*/ 361218 w 361218"/>
                  <a:gd name="connsiteY1" fmla="*/ 157175 h 212790"/>
                  <a:gd name="connsiteX2" fmla="*/ 127857 w 361218"/>
                  <a:gd name="connsiteY2" fmla="*/ 212790 h 212790"/>
                  <a:gd name="connsiteX3" fmla="*/ 175708 w 361218"/>
                  <a:gd name="connsiteY3" fmla="*/ 0 h 212790"/>
                  <a:gd name="connsiteX0" fmla="*/ 52790 w 361218"/>
                  <a:gd name="connsiteY0" fmla="*/ 44584 h 212790"/>
                  <a:gd name="connsiteX1" fmla="*/ 0 w 361218"/>
                  <a:gd name="connsiteY1" fmla="*/ 181568 h 212790"/>
                  <a:gd name="connsiteX0" fmla="*/ 212794 w 361218"/>
                  <a:gd name="connsiteY0" fmla="*/ 116 h 191023"/>
                  <a:gd name="connsiteX1" fmla="*/ 361218 w 361218"/>
                  <a:gd name="connsiteY1" fmla="*/ 135408 h 191023"/>
                  <a:gd name="connsiteX2" fmla="*/ 127857 w 361218"/>
                  <a:gd name="connsiteY2" fmla="*/ 191023 h 191023"/>
                  <a:gd name="connsiteX3" fmla="*/ 212794 w 361218"/>
                  <a:gd name="connsiteY3" fmla="*/ 116 h 191023"/>
                  <a:gd name="connsiteX0" fmla="*/ 52790 w 361218"/>
                  <a:gd name="connsiteY0" fmla="*/ 22817 h 191023"/>
                  <a:gd name="connsiteX1" fmla="*/ 0 w 361218"/>
                  <a:gd name="connsiteY1" fmla="*/ 159801 h 191023"/>
                  <a:gd name="connsiteX0" fmla="*/ 212794 w 346278"/>
                  <a:gd name="connsiteY0" fmla="*/ 0 h 199662"/>
                  <a:gd name="connsiteX1" fmla="*/ 346279 w 346278"/>
                  <a:gd name="connsiteY1" fmla="*/ 199662 h 199662"/>
                  <a:gd name="connsiteX2" fmla="*/ 127857 w 346278"/>
                  <a:gd name="connsiteY2" fmla="*/ 190907 h 199662"/>
                  <a:gd name="connsiteX3" fmla="*/ 212794 w 346278"/>
                  <a:gd name="connsiteY3" fmla="*/ 0 h 199662"/>
                  <a:gd name="connsiteX0" fmla="*/ 52790 w 346278"/>
                  <a:gd name="connsiteY0" fmla="*/ 22701 h 199662"/>
                  <a:gd name="connsiteX1" fmla="*/ 0 w 346278"/>
                  <a:gd name="connsiteY1" fmla="*/ 159685 h 199662"/>
                  <a:gd name="connsiteX0" fmla="*/ 449525 w 460705"/>
                  <a:gd name="connsiteY0" fmla="*/ 125031 h 176962"/>
                  <a:gd name="connsiteX1" fmla="*/ 346279 w 460705"/>
                  <a:gd name="connsiteY1" fmla="*/ 176962 h 176962"/>
                  <a:gd name="connsiteX2" fmla="*/ 127857 w 460705"/>
                  <a:gd name="connsiteY2" fmla="*/ 168207 h 176962"/>
                  <a:gd name="connsiteX3" fmla="*/ 449525 w 460705"/>
                  <a:gd name="connsiteY3" fmla="*/ 125031 h 176962"/>
                  <a:gd name="connsiteX0" fmla="*/ 52790 w 460705"/>
                  <a:gd name="connsiteY0" fmla="*/ 1 h 176962"/>
                  <a:gd name="connsiteX1" fmla="*/ 0 w 460705"/>
                  <a:gd name="connsiteY1" fmla="*/ 136985 h 176962"/>
                </a:gdLst>
                <a:ahLst/>
                <a:cxnLst>
                  <a:cxn ang="0">
                    <a:pos x="connsiteX0" y="connsiteY0"/>
                  </a:cxn>
                  <a:cxn ang="0">
                    <a:pos x="connsiteX1" y="connsiteY1"/>
                  </a:cxn>
                </a:cxnLst>
                <a:rect l="l" t="t" r="r" b="b"/>
                <a:pathLst>
                  <a:path w="460705" h="176962" stroke="0" extrusionOk="0">
                    <a:moveTo>
                      <a:pt x="449525" y="125031"/>
                    </a:moveTo>
                    <a:cubicBezTo>
                      <a:pt x="505480" y="125031"/>
                      <a:pt x="332502" y="32531"/>
                      <a:pt x="346279" y="176962"/>
                    </a:cubicBezTo>
                    <a:lnTo>
                      <a:pt x="127857" y="168207"/>
                    </a:lnTo>
                    <a:cubicBezTo>
                      <a:pt x="127857" y="59621"/>
                      <a:pt x="449525" y="233617"/>
                      <a:pt x="449525" y="125031"/>
                    </a:cubicBezTo>
                    <a:close/>
                  </a:path>
                  <a:path w="460705" h="176962" fill="none">
                    <a:moveTo>
                      <a:pt x="52790" y="1"/>
                    </a:moveTo>
                    <a:cubicBezTo>
                      <a:pt x="204055" y="8605"/>
                      <a:pt x="271045" y="209257"/>
                      <a:pt x="0" y="136985"/>
                    </a:cubicBezTo>
                  </a:path>
                </a:pathLst>
              </a:custGeom>
              <a:noFill/>
              <a:ln w="1270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233" name="Groupe 232">
                <a:extLst>
                  <a:ext uri="{FF2B5EF4-FFF2-40B4-BE49-F238E27FC236}">
                    <a16:creationId xmlns:a16="http://schemas.microsoft.com/office/drawing/2014/main" id="{EA2BB4B7-4BA3-06E5-AD1C-24E19D6D92C5}"/>
                  </a:ext>
                </a:extLst>
              </p:cNvPr>
              <p:cNvGrpSpPr/>
              <p:nvPr/>
            </p:nvGrpSpPr>
            <p:grpSpPr>
              <a:xfrm>
                <a:off x="9081136" y="2441742"/>
                <a:ext cx="345655" cy="669471"/>
                <a:chOff x="9081136" y="2441742"/>
                <a:chExt cx="345655" cy="669471"/>
              </a:xfrm>
            </p:grpSpPr>
            <p:sp>
              <p:nvSpPr>
                <p:cNvPr id="234" name="Rectangle : coins arrondis 233">
                  <a:extLst>
                    <a:ext uri="{FF2B5EF4-FFF2-40B4-BE49-F238E27FC236}">
                      <a16:creationId xmlns:a16="http://schemas.microsoft.com/office/drawing/2014/main" id="{8E89E7F4-BFEC-518A-10C1-5417DC24512F}"/>
                    </a:ext>
                  </a:extLst>
                </p:cNvPr>
                <p:cNvSpPr/>
                <p:nvPr/>
              </p:nvSpPr>
              <p:spPr>
                <a:xfrm rot="10800000">
                  <a:off x="9311464"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5" name="Rectangle : coins arrondis 234">
                  <a:extLst>
                    <a:ext uri="{FF2B5EF4-FFF2-40B4-BE49-F238E27FC236}">
                      <a16:creationId xmlns:a16="http://schemas.microsoft.com/office/drawing/2014/main" id="{2B85C731-C740-3502-6F96-8428F8DA363A}"/>
                    </a:ext>
                  </a:extLst>
                </p:cNvPr>
                <p:cNvSpPr/>
                <p:nvPr/>
              </p:nvSpPr>
              <p:spPr>
                <a:xfrm rot="10800000">
                  <a:off x="9081136" y="2454469"/>
                  <a:ext cx="115327" cy="403363"/>
                </a:xfrm>
                <a:prstGeom prst="roundRect">
                  <a:avLst>
                    <a:gd name="adj" fmla="val 42998"/>
                  </a:avLst>
                </a:prstGeom>
                <a:solidFill>
                  <a:srgbClr val="4EA72E">
                    <a:lumMod val="50000"/>
                  </a:srgbClr>
                </a:solidFill>
                <a:ln w="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36" name="Connecteur droit 235">
                  <a:extLst>
                    <a:ext uri="{FF2B5EF4-FFF2-40B4-BE49-F238E27FC236}">
                      <a16:creationId xmlns:a16="http://schemas.microsoft.com/office/drawing/2014/main" id="{5423AD3F-B773-B31D-723C-6A2AB995A102}"/>
                    </a:ext>
                  </a:extLst>
                </p:cNvPr>
                <p:cNvCxnSpPr>
                  <a:cxnSpLocks/>
                </p:cNvCxnSpPr>
                <p:nvPr/>
              </p:nvCxnSpPr>
              <p:spPr>
                <a:xfrm rot="10800000">
                  <a:off x="9255175" y="2441742"/>
                  <a:ext cx="0" cy="427259"/>
                </a:xfrm>
                <a:prstGeom prst="line">
                  <a:avLst/>
                </a:prstGeom>
                <a:noFill/>
                <a:ln w="12700" cap="flat" cmpd="sng" algn="ctr">
                  <a:solidFill>
                    <a:srgbClr val="4EA72E">
                      <a:lumMod val="75000"/>
                    </a:srgbClr>
                  </a:solidFill>
                  <a:prstDash val="solid"/>
                  <a:miter lim="800000"/>
                </a:ln>
                <a:effectLst/>
              </p:spPr>
            </p:cxnSp>
            <p:cxnSp>
              <p:nvCxnSpPr>
                <p:cNvPr id="237" name="Connecteur droit 236">
                  <a:extLst>
                    <a:ext uri="{FF2B5EF4-FFF2-40B4-BE49-F238E27FC236}">
                      <a16:creationId xmlns:a16="http://schemas.microsoft.com/office/drawing/2014/main" id="{9B155541-9A21-F20A-458C-496C800BD3EB}"/>
                    </a:ext>
                  </a:extLst>
                </p:cNvPr>
                <p:cNvCxnSpPr>
                  <a:cxnSpLocks/>
                </p:cNvCxnSpPr>
                <p:nvPr/>
              </p:nvCxnSpPr>
              <p:spPr>
                <a:xfrm flipV="1">
                  <a:off x="9137797" y="2850204"/>
                  <a:ext cx="0" cy="261009"/>
                </a:xfrm>
                <a:prstGeom prst="line">
                  <a:avLst/>
                </a:prstGeom>
                <a:noFill/>
                <a:ln w="12700" cap="flat" cmpd="sng" algn="ctr">
                  <a:solidFill>
                    <a:srgbClr val="4EA72E">
                      <a:lumMod val="75000"/>
                    </a:srgbClr>
                  </a:solidFill>
                  <a:prstDash val="solid"/>
                  <a:miter lim="800000"/>
                </a:ln>
                <a:effectLst/>
              </p:spPr>
            </p:cxnSp>
          </p:grpSp>
        </p:grpSp>
        <p:sp>
          <p:nvSpPr>
            <p:cNvPr id="229" name="Ellipse 7">
              <a:extLst>
                <a:ext uri="{FF2B5EF4-FFF2-40B4-BE49-F238E27FC236}">
                  <a16:creationId xmlns:a16="http://schemas.microsoft.com/office/drawing/2014/main" id="{12B895FE-1DEB-7B9E-3F5D-924F1A5B1536}"/>
                </a:ext>
              </a:extLst>
            </p:cNvPr>
            <p:cNvSpPr/>
            <p:nvPr/>
          </p:nvSpPr>
          <p:spPr>
            <a:xfrm>
              <a:off x="9917546" y="2296593"/>
              <a:ext cx="841282" cy="910988"/>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32 w 841282"/>
                <a:gd name="connsiteY0" fmla="*/ 404486 h 910988"/>
                <a:gd name="connsiteX1" fmla="*/ 356037 w 841282"/>
                <a:gd name="connsiteY1" fmla="*/ 132 h 910988"/>
                <a:gd name="connsiteX2" fmla="*/ 841282 w 841282"/>
                <a:gd name="connsiteY2" fmla="*/ 541646 h 910988"/>
                <a:gd name="connsiteX3" fmla="*/ 348417 w 841282"/>
                <a:gd name="connsiteY3" fmla="*/ 907900 h 910988"/>
                <a:gd name="connsiteX4" fmla="*/ 332 w 841282"/>
                <a:gd name="connsiteY4" fmla="*/ 404486 h 91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82" h="910988">
                  <a:moveTo>
                    <a:pt x="332" y="404486"/>
                  </a:moveTo>
                  <a:cubicBezTo>
                    <a:pt x="9222" y="189183"/>
                    <a:pt x="154919" y="7752"/>
                    <a:pt x="356037" y="132"/>
                  </a:cubicBezTo>
                  <a:cubicBezTo>
                    <a:pt x="557155" y="-7488"/>
                    <a:pt x="841282" y="318327"/>
                    <a:pt x="841282" y="541646"/>
                  </a:cubicBezTo>
                  <a:cubicBezTo>
                    <a:pt x="833662" y="795445"/>
                    <a:pt x="534295" y="933808"/>
                    <a:pt x="348417" y="907900"/>
                  </a:cubicBezTo>
                  <a:cubicBezTo>
                    <a:pt x="162539" y="881992"/>
                    <a:pt x="-8558" y="619789"/>
                    <a:pt x="332" y="404486"/>
                  </a:cubicBezTo>
                  <a:close/>
                </a:path>
              </a:pathLst>
            </a:custGeom>
            <a:solidFill>
              <a:srgbClr val="4EA72E">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0" name="Ellipse 8">
              <a:extLst>
                <a:ext uri="{FF2B5EF4-FFF2-40B4-BE49-F238E27FC236}">
                  <a16:creationId xmlns:a16="http://schemas.microsoft.com/office/drawing/2014/main" id="{D8A6892C-7DC5-42F5-C550-D6011A8B18C9}"/>
                </a:ext>
              </a:extLst>
            </p:cNvPr>
            <p:cNvSpPr/>
            <p:nvPr/>
          </p:nvSpPr>
          <p:spPr>
            <a:xfrm rot="14586438">
              <a:off x="10122616" y="2614601"/>
              <a:ext cx="398978" cy="329677"/>
            </a:xfrm>
            <a:custGeom>
              <a:avLst/>
              <a:gdLst>
                <a:gd name="connsiteX0" fmla="*/ 0 w 289560"/>
                <a:gd name="connsiteY0" fmla="*/ 128863 h 257726"/>
                <a:gd name="connsiteX1" fmla="*/ 144780 w 289560"/>
                <a:gd name="connsiteY1" fmla="*/ 0 h 257726"/>
                <a:gd name="connsiteX2" fmla="*/ 289560 w 289560"/>
                <a:gd name="connsiteY2" fmla="*/ 128863 h 257726"/>
                <a:gd name="connsiteX3" fmla="*/ 144780 w 289560"/>
                <a:gd name="connsiteY3" fmla="*/ 257726 h 257726"/>
                <a:gd name="connsiteX4" fmla="*/ 0 w 289560"/>
                <a:gd name="connsiteY4" fmla="*/ 128863 h 257726"/>
                <a:gd name="connsiteX0" fmla="*/ 0 w 350520"/>
                <a:gd name="connsiteY0" fmla="*/ 130108 h 264468"/>
                <a:gd name="connsiteX1" fmla="*/ 144780 w 350520"/>
                <a:gd name="connsiteY1" fmla="*/ 1245 h 264468"/>
                <a:gd name="connsiteX2" fmla="*/ 350520 w 350520"/>
                <a:gd name="connsiteY2" fmla="*/ 198688 h 264468"/>
                <a:gd name="connsiteX3" fmla="*/ 144780 w 350520"/>
                <a:gd name="connsiteY3" fmla="*/ 258971 h 264468"/>
                <a:gd name="connsiteX4" fmla="*/ 0 w 350520"/>
                <a:gd name="connsiteY4" fmla="*/ 130108 h 264468"/>
                <a:gd name="connsiteX0" fmla="*/ 0 w 366953"/>
                <a:gd name="connsiteY0" fmla="*/ 130108 h 264468"/>
                <a:gd name="connsiteX1" fmla="*/ 144780 w 366953"/>
                <a:gd name="connsiteY1" fmla="*/ 1245 h 264468"/>
                <a:gd name="connsiteX2" fmla="*/ 350520 w 366953"/>
                <a:gd name="connsiteY2" fmla="*/ 198688 h 264468"/>
                <a:gd name="connsiteX3" fmla="*/ 144780 w 366953"/>
                <a:gd name="connsiteY3" fmla="*/ 258971 h 264468"/>
                <a:gd name="connsiteX4" fmla="*/ 0 w 366953"/>
                <a:gd name="connsiteY4" fmla="*/ 130108 h 264468"/>
                <a:gd name="connsiteX0" fmla="*/ 0 w 366953"/>
                <a:gd name="connsiteY0" fmla="*/ 130108 h 301801"/>
                <a:gd name="connsiteX1" fmla="*/ 144780 w 366953"/>
                <a:gd name="connsiteY1" fmla="*/ 1245 h 301801"/>
                <a:gd name="connsiteX2" fmla="*/ 350520 w 366953"/>
                <a:gd name="connsiteY2" fmla="*/ 198688 h 301801"/>
                <a:gd name="connsiteX3" fmla="*/ 144780 w 366953"/>
                <a:gd name="connsiteY3" fmla="*/ 258971 h 301801"/>
                <a:gd name="connsiteX4" fmla="*/ 0 w 366953"/>
                <a:gd name="connsiteY4" fmla="*/ 130108 h 301801"/>
                <a:gd name="connsiteX0" fmla="*/ 0 w 366953"/>
                <a:gd name="connsiteY0" fmla="*/ 130108 h 311013"/>
                <a:gd name="connsiteX1" fmla="*/ 144780 w 366953"/>
                <a:gd name="connsiteY1" fmla="*/ 1245 h 311013"/>
                <a:gd name="connsiteX2" fmla="*/ 350520 w 366953"/>
                <a:gd name="connsiteY2" fmla="*/ 198688 h 311013"/>
                <a:gd name="connsiteX3" fmla="*/ 144780 w 366953"/>
                <a:gd name="connsiteY3" fmla="*/ 258971 h 311013"/>
                <a:gd name="connsiteX4" fmla="*/ 0 w 366953"/>
                <a:gd name="connsiteY4" fmla="*/ 130108 h 311013"/>
                <a:gd name="connsiteX0" fmla="*/ 0 w 366953"/>
                <a:gd name="connsiteY0" fmla="*/ 130108 h 294744"/>
                <a:gd name="connsiteX1" fmla="*/ 144780 w 366953"/>
                <a:gd name="connsiteY1" fmla="*/ 1245 h 294744"/>
                <a:gd name="connsiteX2" fmla="*/ 350520 w 366953"/>
                <a:gd name="connsiteY2" fmla="*/ 198688 h 294744"/>
                <a:gd name="connsiteX3" fmla="*/ 144780 w 366953"/>
                <a:gd name="connsiteY3" fmla="*/ 258971 h 294744"/>
                <a:gd name="connsiteX4" fmla="*/ 0 w 366953"/>
                <a:gd name="connsiteY4" fmla="*/ 130108 h 294744"/>
                <a:gd name="connsiteX0" fmla="*/ 0 w 366953"/>
                <a:gd name="connsiteY0" fmla="*/ 130108 h 280931"/>
                <a:gd name="connsiteX1" fmla="*/ 144780 w 366953"/>
                <a:gd name="connsiteY1" fmla="*/ 1245 h 280931"/>
                <a:gd name="connsiteX2" fmla="*/ 350520 w 366953"/>
                <a:gd name="connsiteY2" fmla="*/ 198688 h 280931"/>
                <a:gd name="connsiteX3" fmla="*/ 144780 w 366953"/>
                <a:gd name="connsiteY3" fmla="*/ 258971 h 280931"/>
                <a:gd name="connsiteX4" fmla="*/ 0 w 366953"/>
                <a:gd name="connsiteY4" fmla="*/ 130108 h 280931"/>
                <a:gd name="connsiteX0" fmla="*/ 0 w 366953"/>
                <a:gd name="connsiteY0" fmla="*/ 130108 h 272031"/>
                <a:gd name="connsiteX1" fmla="*/ 144780 w 366953"/>
                <a:gd name="connsiteY1" fmla="*/ 1245 h 272031"/>
                <a:gd name="connsiteX2" fmla="*/ 350520 w 366953"/>
                <a:gd name="connsiteY2" fmla="*/ 198688 h 272031"/>
                <a:gd name="connsiteX3" fmla="*/ 144780 w 366953"/>
                <a:gd name="connsiteY3" fmla="*/ 258971 h 272031"/>
                <a:gd name="connsiteX4" fmla="*/ 0 w 366953"/>
                <a:gd name="connsiteY4" fmla="*/ 130108 h 272031"/>
                <a:gd name="connsiteX0" fmla="*/ 0 w 299823"/>
                <a:gd name="connsiteY0" fmla="*/ 129532 h 266288"/>
                <a:gd name="connsiteX1" fmla="*/ 144780 w 299823"/>
                <a:gd name="connsiteY1" fmla="*/ 669 h 266288"/>
                <a:gd name="connsiteX2" fmla="*/ 279027 w 299823"/>
                <a:gd name="connsiteY2" fmla="*/ 177762 h 266288"/>
                <a:gd name="connsiteX3" fmla="*/ 144780 w 299823"/>
                <a:gd name="connsiteY3" fmla="*/ 258395 h 266288"/>
                <a:gd name="connsiteX4" fmla="*/ 0 w 299823"/>
                <a:gd name="connsiteY4" fmla="*/ 129532 h 266288"/>
                <a:gd name="connsiteX0" fmla="*/ 0 w 281514"/>
                <a:gd name="connsiteY0" fmla="*/ 129532 h 266289"/>
                <a:gd name="connsiteX1" fmla="*/ 144780 w 281514"/>
                <a:gd name="connsiteY1" fmla="*/ 669 h 266289"/>
                <a:gd name="connsiteX2" fmla="*/ 279027 w 281514"/>
                <a:gd name="connsiteY2" fmla="*/ 177762 h 266289"/>
                <a:gd name="connsiteX3" fmla="*/ 144780 w 281514"/>
                <a:gd name="connsiteY3" fmla="*/ 258395 h 266289"/>
                <a:gd name="connsiteX4" fmla="*/ 0 w 281514"/>
                <a:gd name="connsiteY4" fmla="*/ 129532 h 266289"/>
                <a:gd name="connsiteX0" fmla="*/ 0 w 281514"/>
                <a:gd name="connsiteY0" fmla="*/ 129532 h 267981"/>
                <a:gd name="connsiteX1" fmla="*/ 144780 w 281514"/>
                <a:gd name="connsiteY1" fmla="*/ 669 h 267981"/>
                <a:gd name="connsiteX2" fmla="*/ 279027 w 281514"/>
                <a:gd name="connsiteY2" fmla="*/ 177762 h 267981"/>
                <a:gd name="connsiteX3" fmla="*/ 144780 w 281514"/>
                <a:gd name="connsiteY3" fmla="*/ 258395 h 267981"/>
                <a:gd name="connsiteX4" fmla="*/ 0 w 281514"/>
                <a:gd name="connsiteY4" fmla="*/ 129532 h 267981"/>
                <a:gd name="connsiteX0" fmla="*/ 0 w 281514"/>
                <a:gd name="connsiteY0" fmla="*/ 129532 h 266281"/>
                <a:gd name="connsiteX1" fmla="*/ 144780 w 281514"/>
                <a:gd name="connsiteY1" fmla="*/ 669 h 266281"/>
                <a:gd name="connsiteX2" fmla="*/ 279027 w 281514"/>
                <a:gd name="connsiteY2" fmla="*/ 177762 h 266281"/>
                <a:gd name="connsiteX3" fmla="*/ 144780 w 281514"/>
                <a:gd name="connsiteY3" fmla="*/ 258395 h 266281"/>
                <a:gd name="connsiteX4" fmla="*/ 0 w 281514"/>
                <a:gd name="connsiteY4" fmla="*/ 129532 h 266281"/>
                <a:gd name="connsiteX0" fmla="*/ 0 w 281514"/>
                <a:gd name="connsiteY0" fmla="*/ 129532 h 260647"/>
                <a:gd name="connsiteX1" fmla="*/ 144780 w 281514"/>
                <a:gd name="connsiteY1" fmla="*/ 669 h 260647"/>
                <a:gd name="connsiteX2" fmla="*/ 279027 w 281514"/>
                <a:gd name="connsiteY2" fmla="*/ 177762 h 260647"/>
                <a:gd name="connsiteX3" fmla="*/ 144780 w 281514"/>
                <a:gd name="connsiteY3" fmla="*/ 258395 h 260647"/>
                <a:gd name="connsiteX4" fmla="*/ 0 w 281514"/>
                <a:gd name="connsiteY4" fmla="*/ 129532 h 260647"/>
                <a:gd name="connsiteX0" fmla="*/ 0 w 302443"/>
                <a:gd name="connsiteY0" fmla="*/ 139931 h 268803"/>
                <a:gd name="connsiteX1" fmla="*/ 144780 w 302443"/>
                <a:gd name="connsiteY1" fmla="*/ 11068 h 268803"/>
                <a:gd name="connsiteX2" fmla="*/ 300268 w 302443"/>
                <a:gd name="connsiteY2" fmla="*/ 134851 h 268803"/>
                <a:gd name="connsiteX3" fmla="*/ 144780 w 302443"/>
                <a:gd name="connsiteY3" fmla="*/ 268794 h 268803"/>
                <a:gd name="connsiteX4" fmla="*/ 0 w 302443"/>
                <a:gd name="connsiteY4" fmla="*/ 139931 h 268803"/>
                <a:gd name="connsiteX0" fmla="*/ 0 w 308542"/>
                <a:gd name="connsiteY0" fmla="*/ 132607 h 262142"/>
                <a:gd name="connsiteX1" fmla="*/ 144780 w 308542"/>
                <a:gd name="connsiteY1" fmla="*/ 3744 h 262142"/>
                <a:gd name="connsiteX2" fmla="*/ 306443 w 308542"/>
                <a:gd name="connsiteY2" fmla="*/ 146799 h 262142"/>
                <a:gd name="connsiteX3" fmla="*/ 144780 w 308542"/>
                <a:gd name="connsiteY3" fmla="*/ 261470 h 262142"/>
                <a:gd name="connsiteX4" fmla="*/ 0 w 308542"/>
                <a:gd name="connsiteY4" fmla="*/ 132607 h 262142"/>
                <a:gd name="connsiteX0" fmla="*/ 0 w 306484"/>
                <a:gd name="connsiteY0" fmla="*/ 128931 h 258466"/>
                <a:gd name="connsiteX1" fmla="*/ 144780 w 306484"/>
                <a:gd name="connsiteY1" fmla="*/ 68 h 258466"/>
                <a:gd name="connsiteX2" fmla="*/ 306443 w 306484"/>
                <a:gd name="connsiteY2" fmla="*/ 143123 h 258466"/>
                <a:gd name="connsiteX3" fmla="*/ 144780 w 306484"/>
                <a:gd name="connsiteY3" fmla="*/ 257794 h 258466"/>
                <a:gd name="connsiteX4" fmla="*/ 0 w 306484"/>
                <a:gd name="connsiteY4" fmla="*/ 128931 h 25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84" h="258466">
                  <a:moveTo>
                    <a:pt x="0" y="128931"/>
                  </a:moveTo>
                  <a:cubicBezTo>
                    <a:pt x="0" y="57762"/>
                    <a:pt x="93706" y="-2297"/>
                    <a:pt x="144780" y="68"/>
                  </a:cubicBezTo>
                  <a:cubicBezTo>
                    <a:pt x="195854" y="2433"/>
                    <a:pt x="292857" y="1521"/>
                    <a:pt x="306443" y="143123"/>
                  </a:cubicBezTo>
                  <a:cubicBezTo>
                    <a:pt x="308974" y="262796"/>
                    <a:pt x="195854" y="260159"/>
                    <a:pt x="144780" y="257794"/>
                  </a:cubicBezTo>
                  <a:cubicBezTo>
                    <a:pt x="93706" y="255429"/>
                    <a:pt x="0" y="200100"/>
                    <a:pt x="0" y="128931"/>
                  </a:cubicBezTo>
                  <a:close/>
                </a:path>
              </a:pathLst>
            </a:custGeom>
            <a:gradFill flip="none" rotWithShape="1">
              <a:gsLst>
                <a:gs pos="0">
                  <a:srgbClr val="196B24">
                    <a:lumMod val="67000"/>
                  </a:srgbClr>
                </a:gs>
                <a:gs pos="48000">
                  <a:srgbClr val="196B24">
                    <a:lumMod val="97000"/>
                    <a:lumOff val="3000"/>
                  </a:srgbClr>
                </a:gs>
                <a:gs pos="100000">
                  <a:srgbClr val="196B24">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67" name="ZoneTexte 266">
            <a:extLst>
              <a:ext uri="{FF2B5EF4-FFF2-40B4-BE49-F238E27FC236}">
                <a16:creationId xmlns:a16="http://schemas.microsoft.com/office/drawing/2014/main" id="{7208AC4B-25E9-C352-96E7-E101B43E1CC1}"/>
              </a:ext>
            </a:extLst>
          </p:cNvPr>
          <p:cNvSpPr txBox="1"/>
          <p:nvPr/>
        </p:nvSpPr>
        <p:spPr>
          <a:xfrm>
            <a:off x="7124286" y="5246762"/>
            <a:ext cx="6096000"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CAR Treg</a:t>
            </a:r>
            <a:endParaRPr lang="fr-FR" sz="1600" dirty="0"/>
          </a:p>
        </p:txBody>
      </p:sp>
      <p:sp>
        <p:nvSpPr>
          <p:cNvPr id="268" name="Flèche : droite rayée 267">
            <a:extLst>
              <a:ext uri="{FF2B5EF4-FFF2-40B4-BE49-F238E27FC236}">
                <a16:creationId xmlns:a16="http://schemas.microsoft.com/office/drawing/2014/main" id="{2D010AD9-B71F-89BE-E392-0E1C9AFC8927}"/>
              </a:ext>
            </a:extLst>
          </p:cNvPr>
          <p:cNvSpPr/>
          <p:nvPr/>
        </p:nvSpPr>
        <p:spPr>
          <a:xfrm>
            <a:off x="8617876" y="4004217"/>
            <a:ext cx="1167285" cy="338554"/>
          </a:xfrm>
          <a:prstGeom prst="strip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pic>
        <p:nvPicPr>
          <p:cNvPr id="270" name="Image 269">
            <a:extLst>
              <a:ext uri="{FF2B5EF4-FFF2-40B4-BE49-F238E27FC236}">
                <a16:creationId xmlns:a16="http://schemas.microsoft.com/office/drawing/2014/main" id="{5D8CC75A-F907-3F69-6050-A5181A9F169E}"/>
              </a:ext>
            </a:extLst>
          </p:cNvPr>
          <p:cNvPicPr>
            <a:picLocks noChangeAspect="1"/>
          </p:cNvPicPr>
          <p:nvPr/>
        </p:nvPicPr>
        <p:blipFill>
          <a:blip r:embed="rId3"/>
          <a:srcRect l="25500" t="38666" r="28609" b="33944"/>
          <a:stretch/>
        </p:blipFill>
        <p:spPr>
          <a:xfrm>
            <a:off x="10225665" y="3808212"/>
            <a:ext cx="1168829" cy="697607"/>
          </a:xfrm>
          <a:prstGeom prst="rect">
            <a:avLst/>
          </a:prstGeom>
        </p:spPr>
      </p:pic>
      <p:sp>
        <p:nvSpPr>
          <p:cNvPr id="272" name="ZoneTexte 271">
            <a:extLst>
              <a:ext uri="{FF2B5EF4-FFF2-40B4-BE49-F238E27FC236}">
                <a16:creationId xmlns:a16="http://schemas.microsoft.com/office/drawing/2014/main" id="{F3A056A0-498C-29B4-E365-1C49E760B140}"/>
              </a:ext>
            </a:extLst>
          </p:cNvPr>
          <p:cNvSpPr txBox="1"/>
          <p:nvPr/>
        </p:nvSpPr>
        <p:spPr>
          <a:xfrm>
            <a:off x="10504512" y="4545087"/>
            <a:ext cx="665988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Liver</a:t>
            </a:r>
            <a:endParaRPr lang="fr-FR" sz="1800" dirty="0"/>
          </a:p>
        </p:txBody>
      </p:sp>
      <p:grpSp>
        <p:nvGrpSpPr>
          <p:cNvPr id="4" name="Groupe 3">
            <a:extLst>
              <a:ext uri="{FF2B5EF4-FFF2-40B4-BE49-F238E27FC236}">
                <a16:creationId xmlns:a16="http://schemas.microsoft.com/office/drawing/2014/main" id="{E76CEBD4-4511-A61C-BC92-8BF981F5D647}"/>
              </a:ext>
            </a:extLst>
          </p:cNvPr>
          <p:cNvGrpSpPr/>
          <p:nvPr/>
        </p:nvGrpSpPr>
        <p:grpSpPr>
          <a:xfrm>
            <a:off x="11575287" y="44389"/>
            <a:ext cx="525242" cy="509983"/>
            <a:chOff x="4213599" y="3634223"/>
            <a:chExt cx="485297" cy="471198"/>
          </a:xfrm>
        </p:grpSpPr>
        <p:sp>
          <p:nvSpPr>
            <p:cNvPr id="6" name="Ellipse 5">
              <a:hlinkClick r:id="rId4" action="ppaction://hlinksldjump"/>
              <a:extLst>
                <a:ext uri="{FF2B5EF4-FFF2-40B4-BE49-F238E27FC236}">
                  <a16:creationId xmlns:a16="http://schemas.microsoft.com/office/drawing/2014/main" id="{0C933BB3-4853-7FE1-3904-CD4AFC73480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86328A6-BB27-DA04-61DE-D9A5D88E7765}"/>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95ABA8F5-FCB6-FB54-F07D-48B44658DC1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C2566D1-BF38-3A1E-63B3-DA986E2301F8}"/>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0D2B5FAE-6823-3120-A1AB-A90DD57D0D2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4" action="ppaction://hlinksldjump"/>
            <a:extLst>
              <a:ext uri="{FF2B5EF4-FFF2-40B4-BE49-F238E27FC236}">
                <a16:creationId xmlns:a16="http://schemas.microsoft.com/office/drawing/2014/main" id="{7FEBC825-35E2-5194-531B-67E8874004B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8592D72A-C6AD-50E9-9B2F-C442406EE4C1}"/>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Kurt A. et al., ESOT Congress 2025 (Abstract 1558)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36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FE16-A68D-F731-DAF3-02E925D2B7D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4727E1B-0EB7-426D-049C-3AA7855B0962}"/>
              </a:ext>
            </a:extLst>
          </p:cNvPr>
          <p:cNvSpPr>
            <a:spLocks noGrp="1"/>
          </p:cNvSpPr>
          <p:nvPr>
            <p:ph type="title"/>
          </p:nvPr>
        </p:nvSpPr>
        <p:spPr>
          <a:xfrm>
            <a:off x="313544" y="214492"/>
            <a:ext cx="10969587" cy="402626"/>
          </a:xfrm>
        </p:spPr>
        <p:txBody>
          <a:bodyPr>
            <a:normAutofit fontScale="90000"/>
          </a:bodyPr>
          <a:lstStyle/>
          <a:p>
            <a:pPr algn="l" fontAlgn="b"/>
            <a:r>
              <a:rPr lang="en-US" dirty="0"/>
              <a:t>S</a:t>
            </a:r>
            <a:r>
              <a:rPr lang="en-US" sz="3200" u="none" strike="noStrike" dirty="0">
                <a:effectLst/>
              </a:rPr>
              <a:t>patial insights into CLAD reveal differential modulation of immune checkpoints in obstructive </a:t>
            </a:r>
            <a:r>
              <a:rPr lang="en-US" sz="3200" i="1" u="none" strike="noStrike" dirty="0">
                <a:effectLst/>
              </a:rPr>
              <a:t>vs. </a:t>
            </a:r>
            <a:r>
              <a:rPr lang="en-US" sz="3200" u="none" strike="noStrike" dirty="0">
                <a:effectLst/>
              </a:rPr>
              <a:t>restrictive phenotype</a:t>
            </a:r>
          </a:p>
        </p:txBody>
      </p:sp>
      <p:sp>
        <p:nvSpPr>
          <p:cNvPr id="9" name="Rectangle 8">
            <a:extLst>
              <a:ext uri="{FF2B5EF4-FFF2-40B4-BE49-F238E27FC236}">
                <a16:creationId xmlns:a16="http://schemas.microsoft.com/office/drawing/2014/main" id="{EF0D5995-C2FA-262A-A6F5-BA74457A53E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8421850-56AB-1887-D714-CABD4B20FAB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B2E63094-08C3-377C-0BF5-6A152AEA1357}"/>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3B4CFDD3-7F62-74C8-6D38-85CCFA4B430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FFBDC43-04F2-83AF-43E1-6A989C63C72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B9B3BCB7-1538-A67B-AB52-77EEE18A910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5A655F2-9991-B8BA-69A8-B23B7B9D1A80}"/>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A5947836-85AA-CE61-59E1-589B24DED08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7" name="Rectangle 16">
            <a:hlinkClick r:id="rId3" action="ppaction://hlinksldjump"/>
            <a:extLst>
              <a:ext uri="{FF2B5EF4-FFF2-40B4-BE49-F238E27FC236}">
                <a16:creationId xmlns:a16="http://schemas.microsoft.com/office/drawing/2014/main" id="{E97C1930-C816-80B4-908C-C11C64F337D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FF90D592-18B0-C566-AC3B-71EA4EA1F565}"/>
              </a:ext>
            </a:extLst>
          </p:cNvPr>
          <p:cNvSpPr txBox="1"/>
          <p:nvPr/>
        </p:nvSpPr>
        <p:spPr>
          <a:xfrm>
            <a:off x="223554" y="1728720"/>
            <a:ext cx="4429725" cy="286232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Background</a:t>
            </a:r>
          </a:p>
          <a:p>
            <a:pPr marL="285750" indent="-285750" algn="just">
              <a:buFont typeface="Arial" panose="020B0604020202020204" pitchFamily="34" charset="0"/>
              <a:buChar char="•"/>
            </a:pPr>
            <a:endParaRPr lang="fr-FR"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err="1">
                <a:latin typeface="Arial" panose="020B0604020202020204" pitchFamily="34" charset="0"/>
                <a:cs typeface="Arial" panose="020B0604020202020204" pitchFamily="34" charset="0"/>
              </a:rPr>
              <a:t>Chronic</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lung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allograft</a:t>
            </a:r>
            <a:r>
              <a:rPr lang="fr-FR" sz="1600" dirty="0">
                <a:latin typeface="Arial" panose="020B0604020202020204" pitchFamily="34" charset="0"/>
                <a:cs typeface="Arial" panose="020B0604020202020204" pitchFamily="34" charset="0"/>
              </a:rPr>
              <a:t> rejection (CLAD)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the </a:t>
            </a:r>
            <a:r>
              <a:rPr lang="fr-FR" sz="1600" dirty="0" err="1">
                <a:latin typeface="Arial" panose="020B0604020202020204" pitchFamily="34" charset="0"/>
                <a:cs typeface="Arial" panose="020B0604020202020204" pitchFamily="34" charset="0"/>
              </a:rPr>
              <a:t>leading</a:t>
            </a:r>
            <a:r>
              <a:rPr lang="fr-FR" sz="1600" dirty="0">
                <a:latin typeface="Arial" panose="020B0604020202020204" pitchFamily="34" charset="0"/>
                <a:cs typeface="Arial" panose="020B0604020202020204" pitchFamily="34" charset="0"/>
              </a:rPr>
              <a:t> cause of </a:t>
            </a:r>
            <a:r>
              <a:rPr lang="fr-FR" sz="1600" dirty="0" err="1">
                <a:latin typeface="Arial" panose="020B0604020202020204" pitchFamily="34" charset="0"/>
                <a:cs typeface="Arial" panose="020B0604020202020204" pitchFamily="34" charset="0"/>
              </a:rPr>
              <a:t>morbidity</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mortality</a:t>
            </a:r>
            <a:r>
              <a:rPr lang="fr-FR" sz="1600" dirty="0">
                <a:latin typeface="Arial" panose="020B0604020202020204" pitchFamily="34" charset="0"/>
                <a:cs typeface="Arial" panose="020B0604020202020204" pitchFamily="34" charset="0"/>
              </a:rPr>
              <a:t> in </a:t>
            </a:r>
            <a:r>
              <a:rPr lang="fr-FR" sz="1600" dirty="0" err="1">
                <a:latin typeface="Arial" panose="020B0604020202020204" pitchFamily="34" charset="0"/>
                <a:cs typeface="Arial" panose="020B0604020202020204" pitchFamily="34" charset="0"/>
              </a:rPr>
              <a:t>lung</a:t>
            </a:r>
            <a:r>
              <a:rPr lang="fr-FR" sz="1600" dirty="0">
                <a:latin typeface="Arial" panose="020B0604020202020204" pitchFamily="34" charset="0"/>
                <a:cs typeface="Arial" panose="020B0604020202020204" pitchFamily="34" charset="0"/>
              </a:rPr>
              <a:t> transplantation, and </a:t>
            </a:r>
            <a:r>
              <a:rPr lang="fr-FR" sz="1600" dirty="0" err="1">
                <a:latin typeface="Arial" panose="020B0604020202020204" pitchFamily="34" charset="0"/>
                <a:cs typeface="Arial" panose="020B0604020202020204" pitchFamily="34" charset="0"/>
              </a:rPr>
              <a:t>there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still</a:t>
            </a:r>
            <a:r>
              <a:rPr lang="fr-FR" sz="1600" dirty="0">
                <a:latin typeface="Arial" panose="020B0604020202020204" pitchFamily="34" charset="0"/>
                <a:cs typeface="Arial" panose="020B0604020202020204" pitchFamily="34" charset="0"/>
              </a:rPr>
              <a:t> a gap of </a:t>
            </a:r>
            <a:r>
              <a:rPr lang="fr-FR" sz="1600" dirty="0" err="1">
                <a:latin typeface="Arial" panose="020B0604020202020204" pitchFamily="34" charset="0"/>
                <a:cs typeface="Arial" panose="020B0604020202020204" pitchFamily="34" charset="0"/>
              </a:rPr>
              <a:t>knowledge</a:t>
            </a:r>
            <a:r>
              <a:rPr lang="fr-FR" sz="1600" dirty="0">
                <a:latin typeface="Arial" panose="020B0604020202020204" pitchFamily="34" charset="0"/>
                <a:cs typeface="Arial" panose="020B0604020202020204" pitchFamily="34" charset="0"/>
              </a:rPr>
              <a:t> about immune-</a:t>
            </a:r>
            <a:r>
              <a:rPr lang="fr-FR" sz="1600" dirty="0" err="1">
                <a:latin typeface="Arial" panose="020B0604020202020204" pitchFamily="34" charset="0"/>
                <a:cs typeface="Arial" panose="020B0604020202020204" pitchFamily="34" charset="0"/>
              </a:rPr>
              <a:t>mediated</a:t>
            </a:r>
            <a:r>
              <a:rPr lang="fr-FR" sz="1600" dirty="0">
                <a:latin typeface="Arial" panose="020B0604020202020204" pitchFamily="34" charset="0"/>
                <a:cs typeface="Arial" panose="020B0604020202020204" pitchFamily="34" charset="0"/>
              </a:rPr>
              <a:t> rejection </a:t>
            </a:r>
            <a:r>
              <a:rPr lang="fr-FR" sz="1600" dirty="0" err="1">
                <a:latin typeface="Arial" panose="020B0604020202020204" pitchFamily="34" charset="0"/>
                <a:cs typeface="Arial" panose="020B0604020202020204" pitchFamily="34" charset="0"/>
              </a:rPr>
              <a:t>mechanisms</a:t>
            </a:r>
            <a:endParaRPr lang="fr-FR"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err="1">
                <a:latin typeface="Arial" panose="020B0604020202020204" pitchFamily="34" charset="0"/>
                <a:cs typeface="Arial" panose="020B0604020202020204" pitchFamily="34" charset="0"/>
              </a:rPr>
              <a:t>Therefore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this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study</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aims</a:t>
            </a:r>
            <a:r>
              <a:rPr lang="fr-FR" sz="1600" dirty="0">
                <a:latin typeface="Arial" panose="020B0604020202020204" pitchFamily="34" charset="0"/>
                <a:cs typeface="Arial" panose="020B0604020202020204" pitchFamily="34" charset="0"/>
              </a:rPr>
              <a:t> to </a:t>
            </a:r>
            <a:r>
              <a:rPr lang="fr-FR" sz="1600" dirty="0" err="1">
                <a:latin typeface="Arial" panose="020B0604020202020204" pitchFamily="34" charset="0"/>
                <a:cs typeface="Arial" panose="020B0604020202020204" pitchFamily="34" charset="0"/>
              </a:rPr>
              <a:t>investigate</a:t>
            </a:r>
            <a:r>
              <a:rPr lang="fr-FR" sz="1600" dirty="0">
                <a:latin typeface="Arial" panose="020B0604020202020204" pitchFamily="34" charset="0"/>
                <a:cs typeface="Arial" panose="020B0604020202020204" pitchFamily="34" charset="0"/>
              </a:rPr>
              <a:t> panels of immune- and </a:t>
            </a:r>
            <a:r>
              <a:rPr lang="fr-FR" sz="1600" dirty="0" err="1">
                <a:latin typeface="Arial" panose="020B0604020202020204" pitchFamily="34" charset="0"/>
                <a:cs typeface="Arial" panose="020B0604020202020204" pitchFamily="34" charset="0"/>
              </a:rPr>
              <a:t>cell-signaling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proteins</a:t>
            </a:r>
            <a:r>
              <a:rPr lang="fr-FR" sz="1600" dirty="0">
                <a:latin typeface="Arial" panose="020B0604020202020204" pitchFamily="34" charset="0"/>
                <a:cs typeface="Arial" panose="020B0604020202020204" pitchFamily="34" charset="0"/>
              </a:rPr>
              <a:t> at the spatial </a:t>
            </a:r>
            <a:r>
              <a:rPr lang="fr-FR" sz="1600" dirty="0" err="1">
                <a:latin typeface="Arial" panose="020B0604020202020204" pitchFamily="34" charset="0"/>
                <a:cs typeface="Arial" panose="020B0604020202020204" pitchFamily="34" charset="0"/>
              </a:rPr>
              <a:t>level</a:t>
            </a:r>
            <a:r>
              <a:rPr lang="fr-FR" sz="1600" dirty="0">
                <a:latin typeface="Arial" panose="020B0604020202020204" pitchFamily="34" charset="0"/>
                <a:cs typeface="Arial" panose="020B0604020202020204" pitchFamily="34" charset="0"/>
              </a:rPr>
              <a:t> in CLAD </a:t>
            </a:r>
            <a:r>
              <a:rPr lang="fr-FR" sz="1600" dirty="0" err="1">
                <a:latin typeface="Arial" panose="020B0604020202020204" pitchFamily="34" charset="0"/>
                <a:cs typeface="Arial" panose="020B0604020202020204" pitchFamily="34" charset="0"/>
              </a:rPr>
              <a:t>lungs</a:t>
            </a:r>
            <a:endParaRPr lang="fr-FR" sz="1600" dirty="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829CAEA8-9346-F045-7103-122F3431E288}"/>
              </a:ext>
            </a:extLst>
          </p:cNvPr>
          <p:cNvSpPr txBox="1"/>
          <p:nvPr/>
        </p:nvSpPr>
        <p:spPr>
          <a:xfrm>
            <a:off x="6141295" y="2851326"/>
            <a:ext cx="5727828" cy="2585323"/>
          </a:xfrm>
          <a:prstGeom prst="rect">
            <a:avLst/>
          </a:prstGeom>
          <a:noFill/>
        </p:spPr>
        <p:txBody>
          <a:bodyPr wrap="square">
            <a:spAutoFit/>
          </a:bodyPr>
          <a:lstStyle/>
          <a:p>
            <a:endParaRPr lang="fr-FR" dirty="0">
              <a:latin typeface="Arial" panose="020B0604020202020204" pitchFamily="34" charset="0"/>
              <a:cs typeface="Arial" panose="020B0604020202020204" pitchFamily="34" charset="0"/>
            </a:endParaRPr>
          </a:p>
          <a:p>
            <a:r>
              <a:rPr lang="fr-FR" sz="1600" u="sng" dirty="0">
                <a:latin typeface="Arial" panose="020B0604020202020204" pitchFamily="34" charset="0"/>
                <a:cs typeface="Arial" panose="020B0604020202020204" pitchFamily="34" charset="0"/>
              </a:rPr>
              <a:t>Spatial </a:t>
            </a:r>
            <a:r>
              <a:rPr lang="fr-FR" sz="1600" u="sng" dirty="0" err="1">
                <a:latin typeface="Arial" panose="020B0604020202020204" pitchFamily="34" charset="0"/>
                <a:cs typeface="Arial" panose="020B0604020202020204" pitchFamily="34" charset="0"/>
              </a:rPr>
              <a:t>proteomics</a:t>
            </a:r>
            <a:r>
              <a:rPr lang="fr-FR" sz="1600" u="sng" dirty="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a:t>
            </a:r>
            <a:r>
              <a:rPr lang="fr-FR" sz="1600" b="1" dirty="0">
                <a:latin typeface="Arial" panose="020B0604020202020204" pitchFamily="34" charset="0"/>
                <a:cs typeface="Arial" panose="020B0604020202020204" pitchFamily="34" charset="0"/>
              </a:rPr>
              <a:t>Platform: </a:t>
            </a:r>
            <a:r>
              <a:rPr lang="fr-FR" sz="1600" b="1" dirty="0" err="1">
                <a:latin typeface="Arial" panose="020B0604020202020204" pitchFamily="34" charset="0"/>
                <a:cs typeface="Arial" panose="020B0604020202020204" pitchFamily="34" charset="0"/>
              </a:rPr>
              <a:t>GeoMX</a:t>
            </a:r>
            <a:r>
              <a:rPr lang="fr-FR" sz="1600" b="1" dirty="0">
                <a:latin typeface="Arial" panose="020B0604020202020204" pitchFamily="34" charset="0"/>
                <a:cs typeface="Arial" panose="020B0604020202020204" pitchFamily="34" charset="0"/>
              </a:rPr>
              <a:t>)</a:t>
            </a:r>
          </a:p>
          <a:p>
            <a:r>
              <a:rPr lang="fr-FR" sz="1600" dirty="0">
                <a:latin typeface="Arial" panose="020B0604020202020204" pitchFamily="34" charset="0"/>
                <a:cs typeface="Arial" panose="020B0604020202020204" pitchFamily="34" charset="0"/>
              </a:rPr>
              <a:t>CD4, CD8, CD68, </a:t>
            </a:r>
            <a:r>
              <a:rPr lang="fr-FR" sz="1600" dirty="0" err="1">
                <a:latin typeface="Arial" panose="020B0604020202020204" pitchFamily="34" charset="0"/>
                <a:cs typeface="Arial" panose="020B0604020202020204" pitchFamily="34" charset="0"/>
              </a:rPr>
              <a:t>panCK</a:t>
            </a:r>
            <a:r>
              <a:rPr lang="fr-FR" sz="1600" dirty="0">
                <a:latin typeface="Arial" panose="020B0604020202020204" pitchFamily="34" charset="0"/>
                <a:cs typeface="Arial" panose="020B0604020202020204" pitchFamily="34" charset="0"/>
              </a:rPr>
              <a:t>, and CD20-positive </a:t>
            </a:r>
            <a:r>
              <a:rPr lang="fr-FR" sz="1600" dirty="0" err="1">
                <a:latin typeface="Arial" panose="020B0604020202020204" pitchFamily="34" charset="0"/>
                <a:cs typeface="Arial" panose="020B0604020202020204" pitchFamily="34" charset="0"/>
              </a:rPr>
              <a:t>cells</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protein</a:t>
            </a:r>
            <a:r>
              <a:rPr lang="fr-FR" sz="1600" dirty="0">
                <a:latin typeface="Arial" panose="020B0604020202020204" pitchFamily="34" charset="0"/>
                <a:cs typeface="Arial" panose="020B0604020202020204" pitchFamily="34" charset="0"/>
              </a:rPr>
              <a:t> modules for immune </a:t>
            </a:r>
            <a:r>
              <a:rPr lang="fr-FR" sz="1600" dirty="0" err="1">
                <a:latin typeface="Arial" panose="020B0604020202020204" pitchFamily="34" charset="0"/>
                <a:cs typeface="Arial" panose="020B0604020202020204" pitchFamily="34" charset="0"/>
              </a:rPr>
              <a:t>cell</a:t>
            </a:r>
            <a:r>
              <a:rPr lang="fr-FR" sz="1600" dirty="0">
                <a:latin typeface="Arial" panose="020B0604020202020204" pitchFamily="34" charset="0"/>
                <a:cs typeface="Arial" panose="020B0604020202020204" pitchFamily="34" charset="0"/>
              </a:rPr>
              <a:t> profiling, immune checkpoints, </a:t>
            </a:r>
            <a:r>
              <a:rPr lang="fr-FR" sz="1600" dirty="0" err="1">
                <a:latin typeface="Arial" panose="020B0604020202020204" pitchFamily="34" charset="0"/>
                <a:cs typeface="Arial" panose="020B0604020202020204" pitchFamily="34" charset="0"/>
              </a:rPr>
              <a:t>cell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death</a:t>
            </a:r>
            <a:r>
              <a:rPr lang="fr-FR" sz="1600" dirty="0">
                <a:latin typeface="Arial" panose="020B0604020202020204" pitchFamily="34" charset="0"/>
                <a:cs typeface="Arial" panose="020B0604020202020204" pitchFamily="34" charset="0"/>
              </a:rPr>
              <a:t>, PI3K/AKT and MAPK </a:t>
            </a:r>
            <a:r>
              <a:rPr lang="fr-FR" sz="1600" dirty="0" err="1">
                <a:latin typeface="Arial" panose="020B0604020202020204" pitchFamily="34" charset="0"/>
                <a:cs typeface="Arial" panose="020B0604020202020204" pitchFamily="34" charset="0"/>
              </a:rPr>
              <a:t>signaling</a:t>
            </a:r>
            <a:r>
              <a:rPr lang="fr-FR" sz="1600" dirty="0">
                <a:latin typeface="Arial" panose="020B0604020202020204" pitchFamily="34" charset="0"/>
                <a:cs typeface="Arial" panose="020B0604020202020204" pitchFamily="34" charset="0"/>
              </a:rPr>
              <a:t> </a:t>
            </a:r>
          </a:p>
          <a:p>
            <a:r>
              <a:rPr lang="fr-FR" sz="1600" dirty="0">
                <a:latin typeface="Arial" panose="020B0604020202020204" pitchFamily="34" charset="0"/>
                <a:cs typeface="Arial" panose="020B0604020202020204" pitchFamily="34" charset="0"/>
              </a:rPr>
              <a:t>(</a:t>
            </a:r>
            <a:r>
              <a:rPr lang="fr-FR" sz="1600" b="1" dirty="0">
                <a:latin typeface="Arial" panose="020B0604020202020204" pitchFamily="34" charset="0"/>
                <a:cs typeface="Arial" panose="020B0604020202020204" pitchFamily="34" charset="0"/>
              </a:rPr>
              <a:t>n=72 </a:t>
            </a:r>
            <a:r>
              <a:rPr lang="fr-FR" sz="1600" dirty="0" err="1">
                <a:latin typeface="Arial" panose="020B0604020202020204" pitchFamily="34" charset="0"/>
                <a:cs typeface="Arial" panose="020B0604020202020204" pitchFamily="34" charset="0"/>
              </a:rPr>
              <a:t>proteins</a:t>
            </a:r>
            <a:r>
              <a:rPr lang="fr-FR"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in </a:t>
            </a:r>
            <a:r>
              <a:rPr lang="fr-FR" sz="1600" dirty="0" err="1">
                <a:latin typeface="Arial" panose="020B0604020202020204" pitchFamily="34" charset="0"/>
                <a:cs typeface="Arial" panose="020B0604020202020204" pitchFamily="34" charset="0"/>
              </a:rPr>
              <a:t>both</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fibrotic</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endoalveolar</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regions</a:t>
            </a:r>
            <a:r>
              <a:rPr lang="fr-FR" sz="1600" dirty="0">
                <a:latin typeface="Arial" panose="020B0604020202020204" pitchFamily="34" charset="0"/>
                <a:cs typeface="Arial" panose="020B0604020202020204" pitchFamily="34" charset="0"/>
              </a:rPr>
              <a:t> (ROI; CD4 and CD8)</a:t>
            </a: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in </a:t>
            </a:r>
            <a:r>
              <a:rPr lang="fr-FR" sz="1600" dirty="0" err="1">
                <a:latin typeface="Arial" panose="020B0604020202020204" pitchFamily="34" charset="0"/>
                <a:cs typeface="Arial" panose="020B0604020202020204" pitchFamily="34" charset="0"/>
              </a:rPr>
              <a:t>peri</a:t>
            </a:r>
            <a:r>
              <a:rPr lang="fr-FR" sz="1600" dirty="0">
                <a:latin typeface="Arial" panose="020B0604020202020204" pitchFamily="34" charset="0"/>
                <a:cs typeface="Arial" panose="020B0604020202020204" pitchFamily="34" charset="0"/>
              </a:rPr>
              <a:t>-bronchial area (CD20)</a:t>
            </a: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in </a:t>
            </a:r>
            <a:r>
              <a:rPr lang="fr-FR" sz="1600" dirty="0" err="1">
                <a:latin typeface="Arial" panose="020B0604020202020204" pitchFamily="34" charset="0"/>
                <a:cs typeface="Arial" panose="020B0604020202020204" pitchFamily="34" charset="0"/>
              </a:rPr>
              <a:t>endoalveolar</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space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panCK</a:t>
            </a:r>
            <a:r>
              <a:rPr lang="fr-FR" sz="1600" dirty="0">
                <a:latin typeface="Arial" panose="020B0604020202020204" pitchFamily="34" charset="0"/>
                <a:cs typeface="Arial" panose="020B0604020202020204" pitchFamily="34" charset="0"/>
              </a:rPr>
              <a:t> and CD68)</a:t>
            </a:r>
          </a:p>
        </p:txBody>
      </p:sp>
      <p:sp>
        <p:nvSpPr>
          <p:cNvPr id="24" name="Rectangle : coins arrondis 23">
            <a:extLst>
              <a:ext uri="{FF2B5EF4-FFF2-40B4-BE49-F238E27FC236}">
                <a16:creationId xmlns:a16="http://schemas.microsoft.com/office/drawing/2014/main" id="{F57ED815-70C9-BB03-3E36-95471456A7EF}"/>
              </a:ext>
            </a:extLst>
          </p:cNvPr>
          <p:cNvSpPr/>
          <p:nvPr/>
        </p:nvSpPr>
        <p:spPr>
          <a:xfrm>
            <a:off x="6096001" y="1464079"/>
            <a:ext cx="5758164" cy="129198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D64DC304-3676-0DF6-F0DD-41BD554DC73E}"/>
              </a:ext>
            </a:extLst>
          </p:cNvPr>
          <p:cNvSpPr/>
          <p:nvPr/>
        </p:nvSpPr>
        <p:spPr>
          <a:xfrm>
            <a:off x="6095999" y="3111946"/>
            <a:ext cx="5758165" cy="2374241"/>
          </a:xfrm>
          <a:prstGeom prst="roundRect">
            <a:avLst>
              <a:gd name="adj" fmla="val 11104"/>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D33248FC-C29E-5548-1670-DDDA29449448}"/>
              </a:ext>
            </a:extLst>
          </p:cNvPr>
          <p:cNvSpPr txBox="1"/>
          <p:nvPr/>
        </p:nvSpPr>
        <p:spPr>
          <a:xfrm>
            <a:off x="6139098" y="1432629"/>
            <a:ext cx="4864182" cy="1323439"/>
          </a:xfrm>
          <a:prstGeom prst="rect">
            <a:avLst/>
          </a:prstGeom>
          <a:noFill/>
        </p:spPr>
        <p:txBody>
          <a:bodyPr wrap="square">
            <a:spAutoFit/>
          </a:bodyPr>
          <a:lstStyle/>
          <a:p>
            <a:r>
              <a:rPr lang="en-US" sz="1600" u="sng" dirty="0">
                <a:latin typeface="Arial" panose="020B0604020202020204" pitchFamily="34" charset="0"/>
                <a:cs typeface="Arial" panose="020B0604020202020204" pitchFamily="34" charset="0"/>
              </a:rPr>
              <a:t>Patient Samples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8 lung tissue blocks from </a:t>
            </a:r>
            <a:r>
              <a:rPr lang="en-US" sz="1600" b="1" dirty="0">
                <a:latin typeface="Arial" panose="020B0604020202020204" pitchFamily="34" charset="0"/>
                <a:cs typeface="Arial" panose="020B0604020202020204" pitchFamily="34" charset="0"/>
              </a:rPr>
              <a:t>n=8 </a:t>
            </a:r>
            <a:r>
              <a:rPr lang="en-US" sz="1600" dirty="0">
                <a:latin typeface="Arial" panose="020B0604020202020204" pitchFamily="34" charset="0"/>
                <a:cs typeface="Arial" panose="020B0604020202020204" pitchFamily="34" charset="0"/>
              </a:rPr>
              <a:t>patients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All underwent re-transplantation for CLAD:</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4 BOS-CLAD</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4 RAS-CLAD</a:t>
            </a:r>
            <a:endParaRPr lang="fr-FR" sz="1600" dirty="0">
              <a:latin typeface="Arial" panose="020B0604020202020204" pitchFamily="34" charset="0"/>
              <a:cs typeface="Arial" panose="020B0604020202020204" pitchFamily="34" charset="0"/>
            </a:endParaRPr>
          </a:p>
        </p:txBody>
      </p:sp>
      <p:sp>
        <p:nvSpPr>
          <p:cNvPr id="33" name="ZoneTexte 32">
            <a:extLst>
              <a:ext uri="{FF2B5EF4-FFF2-40B4-BE49-F238E27FC236}">
                <a16:creationId xmlns:a16="http://schemas.microsoft.com/office/drawing/2014/main" id="{6E643278-B13A-E070-E2EC-C82FE8AEEA61}"/>
              </a:ext>
            </a:extLst>
          </p:cNvPr>
          <p:cNvSpPr txBox="1"/>
          <p:nvPr/>
        </p:nvSpPr>
        <p:spPr>
          <a:xfrm>
            <a:off x="5984214" y="1007342"/>
            <a:ext cx="6096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Methods</a:t>
            </a:r>
            <a:r>
              <a:rPr lang="fr-FR" dirty="0">
                <a:latin typeface="Arial" panose="020B0604020202020204" pitchFamily="34" charset="0"/>
                <a:cs typeface="Arial" panose="020B0604020202020204" pitchFamily="34" charset="0"/>
              </a:rPr>
              <a:t>:</a:t>
            </a:r>
          </a:p>
        </p:txBody>
      </p:sp>
      <p:cxnSp>
        <p:nvCxnSpPr>
          <p:cNvPr id="34" name="Connecteur droit 33">
            <a:extLst>
              <a:ext uri="{FF2B5EF4-FFF2-40B4-BE49-F238E27FC236}">
                <a16:creationId xmlns:a16="http://schemas.microsoft.com/office/drawing/2014/main" id="{2BFD1CFE-8F43-C71A-4EC9-0E52C8841898}"/>
              </a:ext>
            </a:extLst>
          </p:cNvPr>
          <p:cNvCxnSpPr>
            <a:cxnSpLocks/>
          </p:cNvCxnSpPr>
          <p:nvPr/>
        </p:nvCxnSpPr>
        <p:spPr>
          <a:xfrm>
            <a:off x="8981440" y="2758440"/>
            <a:ext cx="0" cy="35350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88B1DD3-9C18-576F-0280-5CE206A76C46}"/>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Vaira V. et al., ESOT Congress 2025 (Abstract 951)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89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57ED0-2719-5C95-BD91-DDF258D7542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A509B0E7-F12E-F4F1-44D7-92BE732B8401}"/>
              </a:ext>
            </a:extLst>
          </p:cNvPr>
          <p:cNvSpPr>
            <a:spLocks noGrp="1"/>
          </p:cNvSpPr>
          <p:nvPr>
            <p:ph type="title"/>
          </p:nvPr>
        </p:nvSpPr>
        <p:spPr>
          <a:xfrm>
            <a:off x="313544" y="214492"/>
            <a:ext cx="10969587" cy="402626"/>
          </a:xfrm>
        </p:spPr>
        <p:txBody>
          <a:bodyPr>
            <a:normAutofit fontScale="90000"/>
          </a:bodyPr>
          <a:lstStyle/>
          <a:p>
            <a:pPr algn="l" fontAlgn="b"/>
            <a:r>
              <a:rPr lang="en-US" dirty="0"/>
              <a:t>S</a:t>
            </a:r>
            <a:r>
              <a:rPr lang="en-US" sz="3200" u="none" strike="noStrike" dirty="0">
                <a:effectLst/>
              </a:rPr>
              <a:t>patial insights </a:t>
            </a:r>
            <a:r>
              <a:rPr lang="en-US" sz="3200" u="none" strike="noStrike">
                <a:effectLst/>
              </a:rPr>
              <a:t>into CLAD </a:t>
            </a:r>
            <a:r>
              <a:rPr lang="en-US" sz="3200" u="none" strike="noStrike" dirty="0">
                <a:effectLst/>
              </a:rPr>
              <a:t>reveal differential modulation of immune checkpoints in obstructive </a:t>
            </a:r>
            <a:r>
              <a:rPr lang="en-US" sz="3200" i="1" u="none" strike="noStrike" dirty="0">
                <a:effectLst/>
              </a:rPr>
              <a:t>vs.</a:t>
            </a:r>
            <a:r>
              <a:rPr lang="en-US" sz="3200" u="none" strike="noStrike" dirty="0">
                <a:effectLst/>
              </a:rPr>
              <a:t> restrictive phenotype</a:t>
            </a:r>
          </a:p>
        </p:txBody>
      </p:sp>
      <p:sp>
        <p:nvSpPr>
          <p:cNvPr id="9" name="Rectangle 8">
            <a:extLst>
              <a:ext uri="{FF2B5EF4-FFF2-40B4-BE49-F238E27FC236}">
                <a16:creationId xmlns:a16="http://schemas.microsoft.com/office/drawing/2014/main" id="{F9598F27-8BF2-24FE-5329-3DBC087CECA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F171BEE-9E9A-EE7C-43B9-85BC833125F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30C6EE2F-FF5C-1112-CE73-50816D5D527A}"/>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C2A6A082-5192-FDB5-C007-4388669AFB1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237ABA9-EB53-E246-B824-9F9FE465443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8E476A48-CCAE-1161-E1BE-69F76FE49AA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19DD7AD-AB64-BEB7-7A03-754DAC965D7B}"/>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2C290123-91C5-46BD-F27A-E08F8570EDA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7" name="Rectangle 16">
            <a:hlinkClick r:id="rId3" action="ppaction://hlinksldjump"/>
            <a:extLst>
              <a:ext uri="{FF2B5EF4-FFF2-40B4-BE49-F238E27FC236}">
                <a16:creationId xmlns:a16="http://schemas.microsoft.com/office/drawing/2014/main" id="{F5F130E0-7209-8AF9-C80C-4FD145AC80F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ABF02A27-C2AD-DD46-FF63-B6B9EC934A24}"/>
              </a:ext>
            </a:extLst>
          </p:cNvPr>
          <p:cNvSpPr txBox="1"/>
          <p:nvPr/>
        </p:nvSpPr>
        <p:spPr>
          <a:xfrm>
            <a:off x="390049" y="3877722"/>
            <a:ext cx="11556897" cy="2092881"/>
          </a:xfrm>
          <a:prstGeom prst="rect">
            <a:avLst/>
          </a:prstGeom>
          <a:noFill/>
        </p:spPr>
        <p:txBody>
          <a:bodyPr wrap="square">
            <a:spAutoFit/>
          </a:bodyPr>
          <a:lstStyle/>
          <a:p>
            <a:pPr algn="just"/>
            <a:r>
              <a:rPr lang="fr-FR" b="1" dirty="0">
                <a:latin typeface="Arial" panose="020B0604020202020204" pitchFamily="34" charset="0"/>
                <a:cs typeface="Arial" panose="020B0604020202020204" pitchFamily="34" charset="0"/>
              </a:rPr>
              <a:t>Conclusions</a:t>
            </a:r>
            <a:endParaRPr lang="fr-FR" sz="1400" b="1" dirty="0">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400" dirty="0">
                <a:latin typeface="Arial" panose="020B0604020202020204" pitchFamily="34" charset="0"/>
                <a:cs typeface="Arial" panose="020B0604020202020204" pitchFamily="34" charset="0"/>
              </a:rPr>
              <a:t>This </a:t>
            </a:r>
            <a:r>
              <a:rPr lang="fr-FR" sz="1400" dirty="0" err="1">
                <a:latin typeface="Arial" panose="020B0604020202020204" pitchFamily="34" charset="0"/>
                <a:cs typeface="Arial" panose="020B0604020202020204" pitchFamily="34" charset="0"/>
              </a:rPr>
              <a:t>spatially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resolved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approach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reveals</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involvement</a:t>
            </a:r>
            <a:r>
              <a:rPr lang="fr-FR" sz="1400" dirty="0">
                <a:latin typeface="Arial" panose="020B0604020202020204" pitchFamily="34" charset="0"/>
                <a:cs typeface="Arial" panose="020B0604020202020204" pitchFamily="34" charset="0"/>
              </a:rPr>
              <a:t> of </a:t>
            </a:r>
            <a:r>
              <a:rPr lang="fr-FR" sz="1400" dirty="0" err="1">
                <a:latin typeface="Arial" panose="020B0604020202020204" pitchFamily="34" charset="0"/>
                <a:cs typeface="Arial" panose="020B0604020202020204" pitchFamily="34" charset="0"/>
              </a:rPr>
              <a:t>innate</a:t>
            </a:r>
            <a:r>
              <a:rPr lang="fr-FR" sz="1400" dirty="0">
                <a:latin typeface="Arial" panose="020B0604020202020204" pitchFamily="34" charset="0"/>
                <a:cs typeface="Arial" panose="020B0604020202020204" pitchFamily="34" charset="0"/>
              </a:rPr>
              <a:t> immune </a:t>
            </a:r>
            <a:r>
              <a:rPr lang="fr-FR" sz="1400" dirty="0" err="1">
                <a:latin typeface="Arial" panose="020B0604020202020204" pitchFamily="34" charset="0"/>
                <a:cs typeface="Arial" panose="020B0604020202020204" pitchFamily="34" charset="0"/>
              </a:rPr>
              <a:t>response</a:t>
            </a:r>
            <a:r>
              <a:rPr lang="fr-FR" sz="1400" dirty="0">
                <a:latin typeface="Arial" panose="020B0604020202020204" pitchFamily="34" charset="0"/>
                <a:cs typeface="Arial" panose="020B0604020202020204" pitchFamily="34" charset="0"/>
              </a:rPr>
              <a:t> in RAS, and </a:t>
            </a:r>
            <a:r>
              <a:rPr lang="fr-FR" sz="1400" dirty="0" err="1">
                <a:latin typeface="Arial" panose="020B0604020202020204" pitchFamily="34" charset="0"/>
                <a:cs typeface="Arial" panose="020B0604020202020204" pitchFamily="34" charset="0"/>
              </a:rPr>
              <a:t>this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specifically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evident</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fibrotic</a:t>
            </a:r>
            <a:r>
              <a:rPr lang="fr-FR" sz="1400" dirty="0">
                <a:latin typeface="Arial" panose="020B0604020202020204" pitchFamily="34" charset="0"/>
                <a:cs typeface="Arial" panose="020B0604020202020204" pitchFamily="34" charset="0"/>
              </a:rPr>
              <a:t> areas</a:t>
            </a:r>
          </a:p>
          <a:p>
            <a:pPr marL="285750" indent="-285750" algn="just">
              <a:buFont typeface="Arial" panose="020B0604020202020204" pitchFamily="34" charset="0"/>
              <a:buChar char="•"/>
            </a:pPr>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400" dirty="0">
                <a:latin typeface="Arial" panose="020B0604020202020204" pitchFamily="34" charset="0"/>
                <a:cs typeface="Arial" panose="020B0604020202020204" pitchFamily="34" charset="0"/>
              </a:rPr>
              <a:t>On the </a:t>
            </a:r>
            <a:r>
              <a:rPr lang="fr-FR" sz="1400" dirty="0" err="1">
                <a:latin typeface="Arial" panose="020B0604020202020204" pitchFamily="34" charset="0"/>
                <a:cs typeface="Arial" panose="020B0604020202020204" pitchFamily="34" charset="0"/>
              </a:rPr>
              <a:t>other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side</a:t>
            </a:r>
            <a:r>
              <a:rPr lang="fr-FR" sz="1400" dirty="0">
                <a:latin typeface="Arial" panose="020B0604020202020204" pitchFamily="34" charset="0"/>
                <a:cs typeface="Arial" panose="020B0604020202020204" pitchFamily="34" charset="0"/>
              </a:rPr>
              <a:t>, BOS </a:t>
            </a:r>
            <a:r>
              <a:rPr lang="fr-FR" sz="1400" dirty="0" err="1">
                <a:latin typeface="Arial" panose="020B0604020202020204" pitchFamily="34" charset="0"/>
                <a:cs typeface="Arial" panose="020B0604020202020204" pitchFamily="34" charset="0"/>
              </a:rPr>
              <a:t>lungs</a:t>
            </a:r>
            <a:r>
              <a:rPr lang="fr-FR" sz="1400" dirty="0">
                <a:latin typeface="Arial" panose="020B0604020202020204" pitchFamily="34" charset="0"/>
                <a:cs typeface="Arial" panose="020B0604020202020204" pitchFamily="34" charset="0"/>
              </a:rPr>
              <a:t> show </a:t>
            </a:r>
            <a:r>
              <a:rPr lang="fr-FR" sz="1400" dirty="0" err="1">
                <a:latin typeface="Arial" panose="020B0604020202020204" pitchFamily="34" charset="0"/>
                <a:cs typeface="Arial" panose="020B0604020202020204" pitchFamily="34" charset="0"/>
              </a:rPr>
              <a:t>predominant</a:t>
            </a:r>
            <a:r>
              <a:rPr lang="fr-FR" sz="1400" dirty="0">
                <a:latin typeface="Arial" panose="020B0604020202020204" pitchFamily="34" charset="0"/>
                <a:cs typeface="Arial" panose="020B0604020202020204" pitchFamily="34" charset="0"/>
              </a:rPr>
              <a:t> expression of immune checkpoints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 suppressive </a:t>
            </a:r>
            <a:r>
              <a:rPr lang="fr-FR" sz="1400" dirty="0" err="1">
                <a:latin typeface="Arial" panose="020B0604020202020204" pitchFamily="34" charset="0"/>
                <a:cs typeface="Arial" panose="020B0604020202020204" pitchFamily="34" charset="0"/>
              </a:rPr>
              <a:t>function</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both</a:t>
            </a:r>
            <a:r>
              <a:rPr lang="fr-FR" sz="1400" dirty="0">
                <a:latin typeface="Arial" panose="020B0604020202020204" pitchFamily="34" charset="0"/>
                <a:cs typeface="Arial" panose="020B0604020202020204" pitchFamily="34" charset="0"/>
              </a:rPr>
              <a:t> in T-lymphocytes and in monocyte </a:t>
            </a:r>
            <a:r>
              <a:rPr lang="fr-FR" sz="1400" dirty="0" err="1">
                <a:latin typeface="Arial" panose="020B0604020202020204" pitchFamily="34" charset="0"/>
                <a:cs typeface="Arial" panose="020B0604020202020204" pitchFamily="34" charset="0"/>
              </a:rPr>
              <a:t>cells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within</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endoalveolar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space</a:t>
            </a:r>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400" dirty="0" err="1">
                <a:latin typeface="Arial" panose="020B0604020202020204" pitchFamily="34" charset="0"/>
                <a:cs typeface="Arial" panose="020B0604020202020204" pitchFamily="34" charset="0"/>
              </a:rPr>
              <a:t>These</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profound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immunological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differences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between</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two</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phenotypes</a:t>
            </a:r>
            <a:r>
              <a:rPr lang="fr-FR" sz="1400" dirty="0">
                <a:latin typeface="Arial" panose="020B0604020202020204" pitchFamily="34" charset="0"/>
                <a:cs typeface="Arial" panose="020B0604020202020204" pitchFamily="34" charset="0"/>
              </a:rPr>
              <a:t> of CLAD support the </a:t>
            </a:r>
            <a:r>
              <a:rPr lang="fr-FR" sz="1400" dirty="0" err="1">
                <a:latin typeface="Arial" panose="020B0604020202020204" pitchFamily="34" charset="0"/>
                <a:cs typeface="Arial" panose="020B0604020202020204" pitchFamily="34" charset="0"/>
              </a:rPr>
              <a:t>need</a:t>
            </a:r>
            <a:r>
              <a:rPr lang="fr-FR" sz="1400" dirty="0">
                <a:latin typeface="Arial" panose="020B0604020202020204" pitchFamily="34" charset="0"/>
                <a:cs typeface="Arial" panose="020B0604020202020204" pitchFamily="34" charset="0"/>
              </a:rPr>
              <a:t> of a </a:t>
            </a:r>
            <a:r>
              <a:rPr lang="fr-FR" sz="1400" dirty="0" err="1">
                <a:latin typeface="Arial" panose="020B0604020202020204" pitchFamily="34" charset="0"/>
                <a:cs typeface="Arial" panose="020B0604020202020204" pitchFamily="34" charset="0"/>
              </a:rPr>
              <a:t>differentiated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medical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approach</a:t>
            </a:r>
            <a:r>
              <a:rPr lang="fr-FR" sz="1400" dirty="0">
                <a:latin typeface="Arial" panose="020B0604020202020204" pitchFamily="34" charset="0"/>
                <a:cs typeface="Arial" panose="020B0604020202020204" pitchFamily="34" charset="0"/>
              </a:rPr>
              <a:t> for patients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either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forms</a:t>
            </a:r>
            <a:r>
              <a:rPr lang="fr-FR" sz="1400" dirty="0">
                <a:latin typeface="Arial" panose="020B0604020202020204" pitchFamily="34" charset="0"/>
                <a:cs typeface="Arial" panose="020B0604020202020204" pitchFamily="34" charset="0"/>
              </a:rPr>
              <a:t> of </a:t>
            </a:r>
            <a:r>
              <a:rPr lang="fr-FR" sz="1400" dirty="0" err="1">
                <a:latin typeface="Arial" panose="020B0604020202020204" pitchFamily="34" charset="0"/>
                <a:cs typeface="Arial" panose="020B0604020202020204" pitchFamily="34" charset="0"/>
              </a:rPr>
              <a:t>chronic</a:t>
            </a:r>
            <a:r>
              <a:rPr lang="fr-FR" sz="1400" dirty="0">
                <a:latin typeface="Arial" panose="020B0604020202020204" pitchFamily="34" charset="0"/>
                <a:cs typeface="Arial" panose="020B0604020202020204" pitchFamily="34" charset="0"/>
              </a:rPr>
              <a:t> rejection</a:t>
            </a:r>
            <a:endParaRPr lang="fr-FR" dirty="0">
              <a:latin typeface="Arial" panose="020B0604020202020204" pitchFamily="34" charset="0"/>
              <a:cs typeface="Arial" panose="020B0604020202020204" pitchFamily="34" charset="0"/>
            </a:endParaRPr>
          </a:p>
        </p:txBody>
      </p:sp>
      <p:graphicFrame>
        <p:nvGraphicFramePr>
          <p:cNvPr id="19" name="Table 2">
            <a:extLst>
              <a:ext uri="{FF2B5EF4-FFF2-40B4-BE49-F238E27FC236}">
                <a16:creationId xmlns:a16="http://schemas.microsoft.com/office/drawing/2014/main" id="{068EF406-75E3-A15D-023B-F701FBECF10F}"/>
              </a:ext>
            </a:extLst>
          </p:cNvPr>
          <p:cNvGraphicFramePr>
            <a:graphicFrameLocks noGrp="1"/>
          </p:cNvGraphicFramePr>
          <p:nvPr/>
        </p:nvGraphicFramePr>
        <p:xfrm>
          <a:off x="398637" y="1437686"/>
          <a:ext cx="11300710" cy="2306563"/>
        </p:xfrm>
        <a:graphic>
          <a:graphicData uri="http://schemas.openxmlformats.org/drawingml/2006/table">
            <a:tbl>
              <a:tblPr firstRow="1" bandRow="1"/>
              <a:tblGrid>
                <a:gridCol w="2980384">
                  <a:extLst>
                    <a:ext uri="{9D8B030D-6E8A-4147-A177-3AD203B41FA5}">
                      <a16:colId xmlns:a16="http://schemas.microsoft.com/office/drawing/2014/main" val="20000"/>
                    </a:ext>
                  </a:extLst>
                </a:gridCol>
                <a:gridCol w="4051168">
                  <a:extLst>
                    <a:ext uri="{9D8B030D-6E8A-4147-A177-3AD203B41FA5}">
                      <a16:colId xmlns:a16="http://schemas.microsoft.com/office/drawing/2014/main" val="20001"/>
                    </a:ext>
                  </a:extLst>
                </a:gridCol>
                <a:gridCol w="4269158">
                  <a:extLst>
                    <a:ext uri="{9D8B030D-6E8A-4147-A177-3AD203B41FA5}">
                      <a16:colId xmlns:a16="http://schemas.microsoft.com/office/drawing/2014/main" val="20002"/>
                    </a:ext>
                  </a:extLst>
                </a:gridCol>
              </a:tblGrid>
              <a:tr h="2881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defRPr sz="1200" b="1">
                          <a:solidFill>
                            <a:srgbClr val="FFFFFF"/>
                          </a:solidFill>
                        </a:defRPr>
                      </a:pPr>
                      <a:endParaRPr sz="14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rPr sz="1400" b="1" dirty="0">
                          <a:latin typeface="Arial" panose="020B0604020202020204" pitchFamily="34" charset="0"/>
                          <a:cs typeface="Arial" panose="020B0604020202020204" pitchFamily="34" charset="0"/>
                        </a:rPr>
                        <a:t>BOS-CLAD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rPr sz="1400" dirty="0">
                          <a:latin typeface="Arial" panose="020B0604020202020204" pitchFamily="34" charset="0"/>
                          <a:cs typeface="Arial" panose="020B0604020202020204" pitchFamily="34" charset="0"/>
                        </a:rPr>
                        <a:t>RAS-CLAD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803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l">
                        <a:buFont typeface="Arial" panose="020B0604020202020204" pitchFamily="34" charset="0"/>
                        <a:buChar char="•"/>
                        <a:defRPr sz="1200"/>
                      </a:pPr>
                      <a:r>
                        <a:rPr lang="fr-FR" sz="1400" dirty="0">
                          <a:latin typeface="Arial" panose="020B0604020202020204" pitchFamily="34" charset="0"/>
                          <a:cs typeface="Arial" panose="020B0604020202020204" pitchFamily="34" charset="0"/>
                        </a:rPr>
                        <a:t>Lung e</a:t>
                      </a:r>
                      <a:r>
                        <a:rPr sz="1400" dirty="0" err="1">
                          <a:latin typeface="Arial" panose="020B0604020202020204" pitchFamily="34" charset="0"/>
                          <a:cs typeface="Arial" panose="020B0604020202020204" pitchFamily="34" charset="0"/>
                        </a:rPr>
                        <a:t>pithelial</a:t>
                      </a:r>
                      <a:r>
                        <a:rPr sz="1400" dirty="0">
                          <a:latin typeface="Arial" panose="020B0604020202020204" pitchFamily="34" charset="0"/>
                          <a:cs typeface="Arial" panose="020B0604020202020204" pitchFamily="34" charset="0"/>
                        </a:rPr>
                        <a:t> cell</a:t>
                      </a:r>
                      <a:r>
                        <a:rPr lang="fr-FR" sz="1400" dirty="0">
                          <a:latin typeface="Arial" panose="020B0604020202020204" pitchFamily="34" charset="0"/>
                          <a:cs typeface="Arial" panose="020B0604020202020204" pitchFamily="34" charset="0"/>
                        </a:rPr>
                        <a:t>s at </a:t>
                      </a:r>
                      <a:r>
                        <a:rPr lang="fr-FR" sz="1400" dirty="0" err="1">
                          <a:latin typeface="Arial" panose="020B0604020202020204" pitchFamily="34" charset="0"/>
                          <a:cs typeface="Arial" panose="020B0604020202020204" pitchFamily="34" charset="0"/>
                        </a:rPr>
                        <a:t>unsupervised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level</a:t>
                      </a:r>
                      <a:endParaRPr sz="14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a:latin typeface="Arial" panose="020B0604020202020204" pitchFamily="34" charset="0"/>
                          <a:cs typeface="Arial" panose="020B0604020202020204" pitchFamily="34" charset="0"/>
                        </a:rPr>
                        <a:t>Upregulation of phospho-MEK1, phospho-p38 MAPK, phospho-JNK, phospho-AKT1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a:latin typeface="Arial" panose="020B0604020202020204" pitchFamily="34" charset="0"/>
                          <a:cs typeface="Arial" panose="020B0604020202020204" pitchFamily="34" charset="0"/>
                        </a:rPr>
                        <a:t>Upregulation of immune checkpoints: PDL1, PDL2, VISTA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881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just">
                        <a:buFont typeface="Arial" panose="020B0604020202020204" pitchFamily="34" charset="0"/>
                        <a:buChar char="•"/>
                        <a:defRPr sz="1200"/>
                      </a:pPr>
                      <a:r>
                        <a:rPr sz="1400" dirty="0">
                          <a:latin typeface="Arial" panose="020B0604020202020204" pitchFamily="34" charset="0"/>
                          <a:cs typeface="Arial" panose="020B0604020202020204" pitchFamily="34" charset="0"/>
                        </a:rPr>
                        <a:t>Proliferation (Ki67⁺ cells)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dirty="0">
                          <a:latin typeface="Arial" panose="020B0604020202020204" pitchFamily="34" charset="0"/>
                          <a:cs typeface="Arial" panose="020B0604020202020204" pitchFamily="34" charset="0"/>
                        </a:rPr>
                        <a:t>Higher proportion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lang="fr-FR" sz="1400" dirty="0" err="1">
                          <a:latin typeface="Arial" panose="020B0604020202020204" pitchFamily="34" charset="0"/>
                          <a:cs typeface="Arial" panose="020B0604020202020204" pitchFamily="34" charset="0"/>
                        </a:rPr>
                        <a:t>Lower</a:t>
                      </a:r>
                      <a:r>
                        <a:rPr lang="fr-FR" sz="1400" dirty="0">
                          <a:latin typeface="Arial" panose="020B0604020202020204" pitchFamily="34" charset="0"/>
                          <a:cs typeface="Arial" panose="020B0604020202020204" pitchFamily="34" charset="0"/>
                        </a:rPr>
                        <a:t> proportion</a:t>
                      </a:r>
                      <a:endParaRPr sz="14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803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just">
                        <a:buFont typeface="Arial" panose="020B0604020202020204" pitchFamily="34" charset="0"/>
                        <a:buChar char="•"/>
                        <a:defRPr sz="1200"/>
                      </a:pPr>
                      <a:r>
                        <a:rPr sz="1400" dirty="0">
                          <a:latin typeface="Arial" panose="020B0604020202020204" pitchFamily="34" charset="0"/>
                          <a:cs typeface="Arial" panose="020B0604020202020204" pitchFamily="34" charset="0"/>
                        </a:rPr>
                        <a:t>CD4⁺ T cell </a:t>
                      </a:r>
                      <a:r>
                        <a:rPr lang="fr-FR" sz="1400" dirty="0" err="1">
                          <a:latin typeface="Arial" panose="020B0604020202020204" pitchFamily="34" charset="0"/>
                          <a:cs typeface="Arial" panose="020B0604020202020204" pitchFamily="34" charset="0"/>
                        </a:rPr>
                        <a:t>from</a:t>
                      </a:r>
                      <a:r>
                        <a:rPr lang="fr-FR"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fibrotic ROI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a:latin typeface="Arial" panose="020B0604020202020204" pitchFamily="34" charset="0"/>
                          <a:cs typeface="Arial" panose="020B0604020202020204" pitchFamily="34" charset="0"/>
                        </a:rPr>
                        <a:t>Overexpression of PDL1, PDL2, B7-H3, Tim3, VISTA, Lag-3 (T cell repressors)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a:latin typeface="Arial" panose="020B0604020202020204" pitchFamily="34" charset="0"/>
                          <a:cs typeface="Arial" panose="020B0604020202020204" pitchFamily="34" charset="0"/>
                        </a:rPr>
                        <a:t>Overexpression of OX40L, CD14, IDO1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558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just">
                        <a:buFont typeface="Arial" panose="020B0604020202020204" pitchFamily="34" charset="0"/>
                        <a:buChar char="•"/>
                        <a:defRPr sz="1200"/>
                      </a:pPr>
                      <a:r>
                        <a:rPr sz="1400" dirty="0">
                          <a:latin typeface="Arial" panose="020B0604020202020204" pitchFamily="34" charset="0"/>
                          <a:cs typeface="Arial" panose="020B0604020202020204" pitchFamily="34" charset="0"/>
                        </a:rPr>
                        <a:t>CD8⁺ and CD68⁺ immune cells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dirty="0">
                          <a:latin typeface="Arial" panose="020B0604020202020204" pitchFamily="34" charset="0"/>
                          <a:cs typeface="Arial" panose="020B0604020202020204" pitchFamily="34" charset="0"/>
                        </a:rPr>
                        <a:t>Similar trend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dirty="0">
                          <a:latin typeface="Arial" panose="020B0604020202020204" pitchFamily="34" charset="0"/>
                          <a:cs typeface="Arial" panose="020B0604020202020204" pitchFamily="34" charset="0"/>
                        </a:rPr>
                        <a:t>Similar trend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881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just">
                        <a:buFont typeface="Arial" panose="020B0604020202020204" pitchFamily="34" charset="0"/>
                        <a:buChar char="•"/>
                        <a:defRPr sz="1200"/>
                      </a:pPr>
                      <a:r>
                        <a:rPr sz="1400" dirty="0">
                          <a:latin typeface="Arial" panose="020B0604020202020204" pitchFamily="34" charset="0"/>
                          <a:cs typeface="Arial" panose="020B0604020202020204" pitchFamily="34" charset="0"/>
                        </a:rPr>
                        <a:t>CD20⁺ B cells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defRPr sz="1200"/>
                      </a:pPr>
                      <a:r>
                        <a:rPr sz="1400" dirty="0">
                          <a:latin typeface="Arial" panose="020B0604020202020204" pitchFamily="34" charset="0"/>
                          <a:cs typeface="Arial" panose="020B0604020202020204" pitchFamily="34" charset="0"/>
                        </a:rPr>
                        <a:t>Least differential expression between BOS and RAS across </a:t>
                      </a:r>
                      <a:r>
                        <a:rPr lang="fr-FR" sz="1400" dirty="0">
                          <a:latin typeface="Arial" panose="020B0604020202020204" pitchFamily="34" charset="0"/>
                          <a:cs typeface="Arial" panose="020B0604020202020204" pitchFamily="34" charset="0"/>
                        </a:rPr>
                        <a:t>all the </a:t>
                      </a:r>
                      <a:r>
                        <a:rPr sz="1400" dirty="0">
                          <a:latin typeface="Arial" panose="020B0604020202020204" pitchFamily="34" charset="0"/>
                          <a:cs typeface="Arial" panose="020B0604020202020204" pitchFamily="34" charset="0"/>
                        </a:rPr>
                        <a:t>protein modules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bl>
          </a:graphicData>
        </a:graphic>
      </p:graphicFrame>
      <p:sp>
        <p:nvSpPr>
          <p:cNvPr id="23" name="ZoneTexte 22">
            <a:extLst>
              <a:ext uri="{FF2B5EF4-FFF2-40B4-BE49-F238E27FC236}">
                <a16:creationId xmlns:a16="http://schemas.microsoft.com/office/drawing/2014/main" id="{8C22AC0C-1B55-229D-4CF2-01CE6A7EF0B6}"/>
              </a:ext>
            </a:extLst>
          </p:cNvPr>
          <p:cNvSpPr txBox="1"/>
          <p:nvPr/>
        </p:nvSpPr>
        <p:spPr>
          <a:xfrm>
            <a:off x="390049" y="1022401"/>
            <a:ext cx="6101080" cy="369332"/>
          </a:xfrm>
          <a:prstGeom prst="rect">
            <a:avLst/>
          </a:prstGeom>
          <a:noFill/>
        </p:spPr>
        <p:txBody>
          <a:bodyPr wrap="square">
            <a:spAutoFit/>
          </a:bodyPr>
          <a:lstStyle/>
          <a:p>
            <a:r>
              <a:rPr kumimoji="0" lang="fr-FR" sz="18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Results</a:t>
            </a:r>
            <a:endParaRPr lang="fr-FR" dirty="0"/>
          </a:p>
        </p:txBody>
      </p:sp>
      <p:sp>
        <p:nvSpPr>
          <p:cNvPr id="5" name="TextBox 4">
            <a:extLst>
              <a:ext uri="{FF2B5EF4-FFF2-40B4-BE49-F238E27FC236}">
                <a16:creationId xmlns:a16="http://schemas.microsoft.com/office/drawing/2014/main" id="{6E075F9A-2E6F-F97F-8935-B39613FD0743}"/>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Vaira V. et al., ESOT Congress 2025 (Abstract 951)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30D4-57CE-72F9-A74F-1A6CA0767DB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A21CE0EB-3061-22E6-8B32-25DD6A49CE87}"/>
              </a:ext>
            </a:extLst>
          </p:cNvPr>
          <p:cNvSpPr>
            <a:spLocks noGrp="1"/>
          </p:cNvSpPr>
          <p:nvPr>
            <p:ph type="title"/>
          </p:nvPr>
        </p:nvSpPr>
        <p:spPr>
          <a:xfrm>
            <a:off x="313544" y="214492"/>
            <a:ext cx="10969587" cy="402626"/>
          </a:xfrm>
        </p:spPr>
        <p:txBody>
          <a:bodyPr>
            <a:normAutofit fontScale="90000"/>
          </a:bodyPr>
          <a:lstStyle/>
          <a:p>
            <a:r>
              <a:rPr lang="en-US" dirty="0"/>
              <a:t>Soluble CD46 as a marker of hepatic steatosis in prospective living liver donors</a:t>
            </a: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FED1B26-1F3B-D9DD-5190-3FE6D3602E2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76C46D4-F6F0-63D6-067D-993253C120E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E2D84846-FF03-B1E7-DC91-74F79F90E63A}"/>
              </a:ext>
            </a:extLst>
          </p:cNvPr>
          <p:cNvSpPr txBox="1"/>
          <p:nvPr/>
        </p:nvSpPr>
        <p:spPr>
          <a:xfrm>
            <a:off x="222877" y="985902"/>
            <a:ext cx="4826000" cy="52937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Interleukin-4-secreting (IL-4</a:t>
            </a:r>
            <a:r>
              <a:rPr kumimoji="0" lang="en-US" sz="16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iNKT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cells are over-represented in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steatotic</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livers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is attributed to stress-induction of matrix metalloproteases (MMP) in hepatocytes, which leads to indiscriminate cleavage of immune receptors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Loss of cell-surface CD46 results in unrepressed differentiation of IL-4</a:t>
            </a:r>
            <a:r>
              <a:rPr kumimoji="0" lang="en-US" sz="16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iNKT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cells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Soluble CD46 (sCD46) levels accurately classified oncological patients undergoing liver resection according to histological steatosis grade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investigates whether sCD46 levels predict steatosis in prospective living liver donors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C68AF634-9070-933C-CD2A-FEF576250EA8}"/>
              </a:ext>
            </a:extLst>
          </p:cNvPr>
          <p:cNvSpPr txBox="1"/>
          <p:nvPr/>
        </p:nvSpPr>
        <p:spPr>
          <a:xfrm>
            <a:off x="5960384" y="985902"/>
            <a:ext cx="11827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3" name="Graphic 12" descr="Users with solid fill">
            <a:extLst>
              <a:ext uri="{FF2B5EF4-FFF2-40B4-BE49-F238E27FC236}">
                <a16:creationId xmlns:a16="http://schemas.microsoft.com/office/drawing/2014/main" id="{ECDB0A15-B775-9075-DBAB-BAAA4918A1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97672" y="1454090"/>
            <a:ext cx="480404" cy="480404"/>
          </a:xfrm>
          <a:prstGeom prst="rect">
            <a:avLst/>
          </a:prstGeom>
        </p:spPr>
      </p:pic>
      <p:sp>
        <p:nvSpPr>
          <p:cNvPr id="5" name="ZoneTexte 4">
            <a:extLst>
              <a:ext uri="{FF2B5EF4-FFF2-40B4-BE49-F238E27FC236}">
                <a16:creationId xmlns:a16="http://schemas.microsoft.com/office/drawing/2014/main" id="{C354F3D0-44CC-5DE7-1A96-0049B7C45593}"/>
              </a:ext>
            </a:extLst>
          </p:cNvPr>
          <p:cNvSpPr txBox="1"/>
          <p:nvPr/>
        </p:nvSpPr>
        <p:spPr>
          <a:xfrm>
            <a:off x="7021702" y="1417293"/>
            <a:ext cx="43360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n=156</a:t>
            </a: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prospective living liver donors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Measurement of sCD46 in stored plasma</a:t>
            </a:r>
            <a:endParaRPr kumimoji="0" lang="fr-FR"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4F1F1306-7969-917F-3A30-D86E9AD5E6FC}"/>
              </a:ext>
            </a:extLst>
          </p:cNvPr>
          <p:cNvSpPr txBox="1"/>
          <p:nvPr/>
        </p:nvSpPr>
        <p:spPr>
          <a:xfrm>
            <a:off x="7021702" y="4113094"/>
            <a:ext cx="445213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Waist circumference measured from abdominal CT images </a:t>
            </a:r>
          </a:p>
        </p:txBody>
      </p:sp>
      <p:sp>
        <p:nvSpPr>
          <p:cNvPr id="18" name="ZoneTexte 17">
            <a:extLst>
              <a:ext uri="{FF2B5EF4-FFF2-40B4-BE49-F238E27FC236}">
                <a16:creationId xmlns:a16="http://schemas.microsoft.com/office/drawing/2014/main" id="{D7C4CD77-5B73-C0AA-6B25-B128F1CD4889}"/>
              </a:ext>
            </a:extLst>
          </p:cNvPr>
          <p:cNvSpPr txBox="1"/>
          <p:nvPr/>
        </p:nvSpPr>
        <p:spPr>
          <a:xfrm>
            <a:off x="7021702" y="2248033"/>
            <a:ext cx="4156886"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Steatosis assessment by upper abdominal ultrasonography using the ratio of echogenicity in liver and kidney</a:t>
            </a:r>
          </a:p>
        </p:txBody>
      </p:sp>
      <p:pic>
        <p:nvPicPr>
          <p:cNvPr id="20" name="Image 19">
            <a:extLst>
              <a:ext uri="{FF2B5EF4-FFF2-40B4-BE49-F238E27FC236}">
                <a16:creationId xmlns:a16="http://schemas.microsoft.com/office/drawing/2014/main" id="{71906C45-B68D-D24A-D961-5E8C8A62E137}"/>
              </a:ext>
            </a:extLst>
          </p:cNvPr>
          <p:cNvPicPr>
            <a:picLocks noChangeAspect="1"/>
          </p:cNvPicPr>
          <p:nvPr/>
        </p:nvPicPr>
        <p:blipFill>
          <a:blip r:embed="rId5"/>
          <a:stretch>
            <a:fillRect/>
          </a:stretch>
        </p:blipFill>
        <p:spPr>
          <a:xfrm flipH="1">
            <a:off x="6276248" y="2392003"/>
            <a:ext cx="723253" cy="496891"/>
          </a:xfrm>
          <a:prstGeom prst="rect">
            <a:avLst/>
          </a:prstGeom>
        </p:spPr>
      </p:pic>
      <p:sp>
        <p:nvSpPr>
          <p:cNvPr id="22" name="ZoneTexte 21">
            <a:extLst>
              <a:ext uri="{FF2B5EF4-FFF2-40B4-BE49-F238E27FC236}">
                <a16:creationId xmlns:a16="http://schemas.microsoft.com/office/drawing/2014/main" id="{97594B10-D791-6A05-8BBA-40FFD5D3DA39}"/>
              </a:ext>
            </a:extLst>
          </p:cNvPr>
          <p:cNvSpPr txBox="1"/>
          <p:nvPr/>
        </p:nvSpPr>
        <p:spPr>
          <a:xfrm>
            <a:off x="7021702" y="3382145"/>
            <a:ext cx="433608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Clinical data collected from hospital records</a:t>
            </a:r>
            <a:endParaRPr kumimoji="0" lang="fr-FR" sz="15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018C0CE-07C5-9668-70D5-8A07DF973FF5}"/>
              </a:ext>
            </a:extLst>
          </p:cNvPr>
          <p:cNvSpPr txBox="1"/>
          <p:nvPr/>
        </p:nvSpPr>
        <p:spPr>
          <a:xfrm>
            <a:off x="6288386" y="4933231"/>
            <a:ext cx="4994745"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Significance tests and receiver operating characteristic (ROC) curve analyses performed in R (4.3.3) Comparison of ROC curves with the DeLong test</a:t>
            </a:r>
            <a:endParaRPr kumimoji="0" lang="fr-FR" sz="15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29" name="Image 28" descr="Une image contenant noir, obscurité, capture d’écran, noir et blanc&#10;&#10;Le contenu généré par l’IA peut être incorrect.">
            <a:extLst>
              <a:ext uri="{FF2B5EF4-FFF2-40B4-BE49-F238E27FC236}">
                <a16:creationId xmlns:a16="http://schemas.microsoft.com/office/drawing/2014/main" id="{A46A704A-3684-BCD9-09F0-884BCA61CF9B}"/>
              </a:ext>
            </a:extLst>
          </p:cNvPr>
          <p:cNvPicPr>
            <a:picLocks noChangeAspect="1"/>
          </p:cNvPicPr>
          <p:nvPr/>
        </p:nvPicPr>
        <p:blipFill>
          <a:blip r:embed="rId6"/>
          <a:srcRect l="15014" t="8126" r="17298" b="43477"/>
          <a:stretch/>
        </p:blipFill>
        <p:spPr>
          <a:xfrm>
            <a:off x="6355027" y="3341492"/>
            <a:ext cx="565694" cy="404471"/>
          </a:xfrm>
          <a:prstGeom prst="rect">
            <a:avLst/>
          </a:prstGeom>
        </p:spPr>
      </p:pic>
      <p:pic>
        <p:nvPicPr>
          <p:cNvPr id="31" name="Image 30" descr="Une image contenant cercle, noir et blanc, monochrome&#10;&#10;Le contenu généré par l’IA peut être incorrect.">
            <a:extLst>
              <a:ext uri="{FF2B5EF4-FFF2-40B4-BE49-F238E27FC236}">
                <a16:creationId xmlns:a16="http://schemas.microsoft.com/office/drawing/2014/main" id="{1548179B-676C-4098-721E-ED4E137F5F18}"/>
              </a:ext>
            </a:extLst>
          </p:cNvPr>
          <p:cNvPicPr>
            <a:picLocks noChangeAspect="1"/>
          </p:cNvPicPr>
          <p:nvPr/>
        </p:nvPicPr>
        <p:blipFill>
          <a:blip r:embed="rId7"/>
          <a:stretch>
            <a:fillRect/>
          </a:stretch>
        </p:blipFill>
        <p:spPr>
          <a:xfrm>
            <a:off x="6286704" y="4149891"/>
            <a:ext cx="702340" cy="480404"/>
          </a:xfrm>
          <a:prstGeom prst="rect">
            <a:avLst/>
          </a:prstGeom>
        </p:spPr>
      </p:pic>
      <p:sp>
        <p:nvSpPr>
          <p:cNvPr id="19" name="Rectangle : coins arrondis 18">
            <a:extLst>
              <a:ext uri="{FF2B5EF4-FFF2-40B4-BE49-F238E27FC236}">
                <a16:creationId xmlns:a16="http://schemas.microsoft.com/office/drawing/2014/main" id="{3B331D35-9431-0591-A8D7-75B000947192}"/>
              </a:ext>
            </a:extLst>
          </p:cNvPr>
          <p:cNvSpPr/>
          <p:nvPr/>
        </p:nvSpPr>
        <p:spPr>
          <a:xfrm>
            <a:off x="6085445" y="1394730"/>
            <a:ext cx="5489841" cy="59738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87E0AD71-8267-2E6D-A56A-5A7F4ECC43AA}"/>
              </a:ext>
            </a:extLst>
          </p:cNvPr>
          <p:cNvSpPr/>
          <p:nvPr/>
        </p:nvSpPr>
        <p:spPr>
          <a:xfrm>
            <a:off x="6085445" y="2241449"/>
            <a:ext cx="5489841" cy="756902"/>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B5463FF4-1C2B-5261-8A27-8C9D5AAC98E2}"/>
              </a:ext>
            </a:extLst>
          </p:cNvPr>
          <p:cNvSpPr/>
          <p:nvPr/>
        </p:nvSpPr>
        <p:spPr>
          <a:xfrm>
            <a:off x="6085445" y="3255047"/>
            <a:ext cx="5489841" cy="59738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 coins arrondis 27">
            <a:extLst>
              <a:ext uri="{FF2B5EF4-FFF2-40B4-BE49-F238E27FC236}">
                <a16:creationId xmlns:a16="http://schemas.microsoft.com/office/drawing/2014/main" id="{56031B32-DA2C-AE32-153D-936EDA901C89}"/>
              </a:ext>
            </a:extLst>
          </p:cNvPr>
          <p:cNvSpPr/>
          <p:nvPr/>
        </p:nvSpPr>
        <p:spPr>
          <a:xfrm>
            <a:off x="6085445" y="4094139"/>
            <a:ext cx="5489841" cy="59738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 coins arrondis 29">
            <a:extLst>
              <a:ext uri="{FF2B5EF4-FFF2-40B4-BE49-F238E27FC236}">
                <a16:creationId xmlns:a16="http://schemas.microsoft.com/office/drawing/2014/main" id="{08B7CD51-7480-3656-A861-E3AC2179A640}"/>
              </a:ext>
            </a:extLst>
          </p:cNvPr>
          <p:cNvSpPr/>
          <p:nvPr/>
        </p:nvSpPr>
        <p:spPr>
          <a:xfrm>
            <a:off x="6085445" y="4936775"/>
            <a:ext cx="5489841" cy="78483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A21092DA-D6ED-EC5C-589E-3D1C287C6C8B}"/>
              </a:ext>
            </a:extLst>
          </p:cNvPr>
          <p:cNvCxnSpPr/>
          <p:nvPr/>
        </p:nvCxnSpPr>
        <p:spPr>
          <a:xfrm>
            <a:off x="8831254" y="1999794"/>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A67F6D8-0ED2-FF13-EE09-9A399D1019A4}"/>
              </a:ext>
            </a:extLst>
          </p:cNvPr>
          <p:cNvCxnSpPr/>
          <p:nvPr/>
        </p:nvCxnSpPr>
        <p:spPr>
          <a:xfrm>
            <a:off x="8830366" y="3006808"/>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D546F05-5858-081A-59A7-C24DCD61B791}"/>
              </a:ext>
            </a:extLst>
          </p:cNvPr>
          <p:cNvCxnSpPr/>
          <p:nvPr/>
        </p:nvCxnSpPr>
        <p:spPr>
          <a:xfrm>
            <a:off x="8830366" y="3845900"/>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B6EF027A-38E7-D84D-C7A8-0A7ABA2EF1DA}"/>
              </a:ext>
            </a:extLst>
          </p:cNvPr>
          <p:cNvCxnSpPr/>
          <p:nvPr/>
        </p:nvCxnSpPr>
        <p:spPr>
          <a:xfrm>
            <a:off x="8830366" y="4691527"/>
            <a:ext cx="0" cy="24823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7" name="Groupe 2">
            <a:extLst>
              <a:ext uri="{FF2B5EF4-FFF2-40B4-BE49-F238E27FC236}">
                <a16:creationId xmlns:a16="http://schemas.microsoft.com/office/drawing/2014/main" id="{37C0773A-4897-0EFA-2E52-168F9124241E}"/>
              </a:ext>
            </a:extLst>
          </p:cNvPr>
          <p:cNvGrpSpPr/>
          <p:nvPr/>
        </p:nvGrpSpPr>
        <p:grpSpPr>
          <a:xfrm>
            <a:off x="11575287" y="44389"/>
            <a:ext cx="525242" cy="509983"/>
            <a:chOff x="4213599" y="3634223"/>
            <a:chExt cx="485297" cy="471198"/>
          </a:xfrm>
        </p:grpSpPr>
        <p:sp>
          <p:nvSpPr>
            <p:cNvPr id="32" name="Ellipse 6">
              <a:hlinkClick r:id="rId8" action="ppaction://hlinksldjump"/>
              <a:extLst>
                <a:ext uri="{FF2B5EF4-FFF2-40B4-BE49-F238E27FC236}">
                  <a16:creationId xmlns:a16="http://schemas.microsoft.com/office/drawing/2014/main" id="{FB2883DB-4933-B544-DAF6-DCB1DFBEF5F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B5A8C478-58F5-6957-2701-D24D2E88B7D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Forme libre : forme 15">
              <a:extLst>
                <a:ext uri="{FF2B5EF4-FFF2-40B4-BE49-F238E27FC236}">
                  <a16:creationId xmlns:a16="http://schemas.microsoft.com/office/drawing/2014/main" id="{6BDB7120-30E1-FCD1-F0D2-C5CA396F478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4C886022-94F2-D531-3F31-6AE96B018C4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 name="Forme libre : forme 17">
              <a:extLst>
                <a:ext uri="{FF2B5EF4-FFF2-40B4-BE49-F238E27FC236}">
                  <a16:creationId xmlns:a16="http://schemas.microsoft.com/office/drawing/2014/main" id="{A6DAF788-7F1F-E450-E409-4CC1D15B83A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7" name="Rectangle 36">
            <a:hlinkClick r:id="rId8" action="ppaction://hlinksldjump"/>
            <a:extLst>
              <a:ext uri="{FF2B5EF4-FFF2-40B4-BE49-F238E27FC236}">
                <a16:creationId xmlns:a16="http://schemas.microsoft.com/office/drawing/2014/main" id="{3D375200-6EDA-553A-5AA4-F7EE44D22DF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a:extLst>
              <a:ext uri="{FF2B5EF4-FFF2-40B4-BE49-F238E27FC236}">
                <a16:creationId xmlns:a16="http://schemas.microsoft.com/office/drawing/2014/main" id="{FF6E6EE3-2863-1FFE-563A-BBBD9AE3A91D}"/>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Kupke P. et al., ESOT Congress 2025 (Abstract 1986)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1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0FF3-455A-3270-0393-A71CF830CC9A}"/>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79AE4EE9-2C34-6D56-BF32-ECC0B620C940}"/>
              </a:ext>
            </a:extLst>
          </p:cNvPr>
          <p:cNvPicPr>
            <a:picLocks noChangeAspect="1"/>
          </p:cNvPicPr>
          <p:nvPr/>
        </p:nvPicPr>
        <p:blipFill>
          <a:blip r:embed="rId3"/>
          <a:srcRect t="6849" r="3649" b="7838"/>
          <a:stretch/>
        </p:blipFill>
        <p:spPr>
          <a:xfrm>
            <a:off x="47777" y="1602671"/>
            <a:ext cx="7010401" cy="2211468"/>
          </a:xfrm>
          <a:prstGeom prst="rect">
            <a:avLst/>
          </a:prstGeom>
        </p:spPr>
      </p:pic>
      <p:sp>
        <p:nvSpPr>
          <p:cNvPr id="8" name="Title 2">
            <a:extLst>
              <a:ext uri="{FF2B5EF4-FFF2-40B4-BE49-F238E27FC236}">
                <a16:creationId xmlns:a16="http://schemas.microsoft.com/office/drawing/2014/main" id="{71703EF7-0925-8355-B7D7-5E0D251895F5}"/>
              </a:ext>
            </a:extLst>
          </p:cNvPr>
          <p:cNvSpPr>
            <a:spLocks noGrp="1"/>
          </p:cNvSpPr>
          <p:nvPr>
            <p:ph type="title"/>
          </p:nvPr>
        </p:nvSpPr>
        <p:spPr>
          <a:xfrm>
            <a:off x="313544" y="214492"/>
            <a:ext cx="10969587" cy="402626"/>
          </a:xfrm>
        </p:spPr>
        <p:txBody>
          <a:bodyPr>
            <a:normAutofit fontScale="90000"/>
          </a:bodyPr>
          <a:lstStyle/>
          <a:p>
            <a:r>
              <a:rPr lang="en-US" dirty="0"/>
              <a:t>Soluble CD46 as a marker of hepatic steatosis in prospective living liver donors</a:t>
            </a: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627D94E-1BEF-1C31-99CC-F134B31254E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9FD09A8-E391-B215-683A-157024A2ED3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FB288547-E58C-3506-A031-C8525E53A0F2}"/>
              </a:ext>
            </a:extLst>
          </p:cNvPr>
          <p:cNvSpPr txBox="1"/>
          <p:nvPr/>
        </p:nvSpPr>
        <p:spPr>
          <a:xfrm>
            <a:off x="313544" y="3667660"/>
            <a:ext cx="6767976" cy="26930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a: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Prospective living liver transplant donors with moderate or severe steatosis had higher sCD46 levels than those without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b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stratified random assignment of cases to a training (n=52) or validation (n=104) set, sCD46 performed well in classifying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steatotis</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c: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Training data were used to fix a cut-off for sCD46 of 26.91 ng/ml.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the validation set, the correct classification rate (CCR) was 78.8 %, positive predictive value (PPV) was 61.8 % and negative predictive value (NPV) was 87.1 %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d: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sCD46 is superior to Fatty Liver Index (FLI) in classifying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steatotic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donors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8B72C6EB-685D-3FB9-B5B2-506A4EA116DC}"/>
              </a:ext>
            </a:extLst>
          </p:cNvPr>
          <p:cNvSpPr txBox="1"/>
          <p:nvPr/>
        </p:nvSpPr>
        <p:spPr>
          <a:xfrm>
            <a:off x="7467338" y="996255"/>
            <a:ext cx="4433141"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sCD46 is a reliable diagnostic marker of hepatic steatosis, which can be conveniently and non-invasively measured in plasma samples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work raises the possibility of using sCD46 as a biochemical screening tool for evaluating prospective living liver donors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EA9015B2-3B74-FF41-CE10-C043909901CF}"/>
              </a:ext>
            </a:extLst>
          </p:cNvPr>
          <p:cNvSpPr txBox="1"/>
          <p:nvPr/>
        </p:nvSpPr>
        <p:spPr>
          <a:xfrm>
            <a:off x="213097" y="101657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23" name="Groupe 2">
            <a:extLst>
              <a:ext uri="{FF2B5EF4-FFF2-40B4-BE49-F238E27FC236}">
                <a16:creationId xmlns:a16="http://schemas.microsoft.com/office/drawing/2014/main" id="{E7C018DD-A221-8ECA-60C4-82A0E897CA1E}"/>
              </a:ext>
            </a:extLst>
          </p:cNvPr>
          <p:cNvGrpSpPr/>
          <p:nvPr/>
        </p:nvGrpSpPr>
        <p:grpSpPr>
          <a:xfrm>
            <a:off x="11575287" y="44389"/>
            <a:ext cx="525242" cy="509983"/>
            <a:chOff x="4213599" y="3634223"/>
            <a:chExt cx="485297" cy="471198"/>
          </a:xfrm>
        </p:grpSpPr>
        <p:sp>
          <p:nvSpPr>
            <p:cNvPr id="24" name="Ellipse 6">
              <a:hlinkClick r:id="rId4" action="ppaction://hlinksldjump"/>
              <a:extLst>
                <a:ext uri="{FF2B5EF4-FFF2-40B4-BE49-F238E27FC236}">
                  <a16:creationId xmlns:a16="http://schemas.microsoft.com/office/drawing/2014/main" id="{A30806F7-8416-4F52-E49E-58C652C4757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E29BCE7-67CC-D0FC-BE4C-348744ACBC7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Forme libre : forme 15">
              <a:extLst>
                <a:ext uri="{FF2B5EF4-FFF2-40B4-BE49-F238E27FC236}">
                  <a16:creationId xmlns:a16="http://schemas.microsoft.com/office/drawing/2014/main" id="{3A023772-EA7A-2090-4181-6BB32AA8CF8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A92B6A2A-927F-4FE8-1100-F01A9D7A3B08}"/>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Forme libre : forme 17">
              <a:extLst>
                <a:ext uri="{FF2B5EF4-FFF2-40B4-BE49-F238E27FC236}">
                  <a16:creationId xmlns:a16="http://schemas.microsoft.com/office/drawing/2014/main" id="{BC746A99-D9EB-2650-D799-E3559CB1AC64}"/>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9" name="Rectangle 28">
            <a:hlinkClick r:id="rId4" action="ppaction://hlinksldjump"/>
            <a:extLst>
              <a:ext uri="{FF2B5EF4-FFF2-40B4-BE49-F238E27FC236}">
                <a16:creationId xmlns:a16="http://schemas.microsoft.com/office/drawing/2014/main" id="{59E25BCD-A359-B869-CE18-1C7B488FA98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02E997F5-BB25-24FC-5B82-9B82E0F46E08}"/>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Kupke P. et al., ESOT Congress 2025 (Abstract 1986)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406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C628-7185-C99B-C096-74376A17365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81CF4D1-C531-EDFE-296D-94C84E21ACA0}"/>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Circulating sphingosine, sphingosine-1-phosphate and long-term mortality in kidney transplant recipients</a:t>
            </a:r>
            <a:endParaRPr lang="en-US" sz="3200" b="0" i="0" u="none" strike="noStrike" dirty="0">
              <a:solidFill>
                <a:srgbClr val="000000"/>
              </a:solidFill>
              <a:effectLst/>
              <a:latin typeface="Helvetica" panose="020B0604020202020204" pitchFamily="34" charset="0"/>
            </a:endParaRPr>
          </a:p>
        </p:txBody>
      </p:sp>
      <p:sp>
        <p:nvSpPr>
          <p:cNvPr id="9" name="Rectangle 8">
            <a:extLst>
              <a:ext uri="{FF2B5EF4-FFF2-40B4-BE49-F238E27FC236}">
                <a16:creationId xmlns:a16="http://schemas.microsoft.com/office/drawing/2014/main" id="{41C6A239-BC85-CF8B-3279-A9465DB4D83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35A71E-279D-5235-7FEF-0CFE32F1D40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C421BAB0-F36A-1C96-54AE-E677FB25C4F9}"/>
              </a:ext>
            </a:extLst>
          </p:cNvPr>
          <p:cNvSpPr txBox="1"/>
          <p:nvPr/>
        </p:nvSpPr>
        <p:spPr>
          <a:xfrm>
            <a:off x="233680" y="1012954"/>
            <a:ext cx="5197419" cy="430887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Kidney transplant recipients (KTR) still face high mortality rates, often due to lethal infections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Sphingosine-1-phosphate (S1P), derived from sphingosine, plays a crucial role in inflammation regulation and cell survival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Elevated circulating S1P levels are linked to reduced severity of infections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Circulating very long-chain saturated fatty acids (VLSFA), which are positively associated with peanut intake and inversely associated with infectious disease mortality in KTR, might contribute to circulating S1P levels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aimed to explore associations between plasma sphingosine, S1P, VLSFA, and long-term mortality in KTR</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9F0007B9-761C-BEAE-54E0-36D78FD373F4}"/>
              </a:ext>
            </a:extLst>
          </p:cNvPr>
          <p:cNvSpPr txBox="1"/>
          <p:nvPr/>
        </p:nvSpPr>
        <p:spPr>
          <a:xfrm>
            <a:off x="6959967" y="2455568"/>
            <a:ext cx="546141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Liquid chromatography–mass spectrometry (</a:t>
            </a:r>
            <a:r>
              <a:rPr kumimoji="0" lang="fr-FR" sz="1400" b="1" i="0" u="none" strike="noStrike" kern="1200" cap="none" spc="0" normalizeH="0" baseline="0" noProof="0" dirty="0">
                <a:ln>
                  <a:noFill/>
                </a:ln>
                <a:solidFill>
                  <a:srgbClr val="140032"/>
                </a:solidFill>
                <a:effectLst/>
                <a:uLnTx/>
                <a:uFillTx/>
                <a:latin typeface="Calibri" panose="020F0502020204030204"/>
                <a:ea typeface="+mn-ea"/>
                <a:cs typeface="+mn-cs"/>
              </a:rPr>
              <a:t>LC–MS</a:t>
            </a:r>
            <a:r>
              <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Plasma sphingosine and S1P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Gas chromatography coupled with a flame ionization detector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VLSFA</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2DE1EDC9-EB22-C379-8F25-BC75EBF9DC1E}"/>
              </a:ext>
            </a:extLst>
          </p:cNvPr>
          <p:cNvSpPr txBox="1"/>
          <p:nvPr/>
        </p:nvSpPr>
        <p:spPr>
          <a:xfrm>
            <a:off x="8592840" y="1581902"/>
            <a:ext cx="240551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n=680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outpatient KTR with a functional graft of 1 year</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26" name="Groupe 25">
            <a:extLst>
              <a:ext uri="{FF2B5EF4-FFF2-40B4-BE49-F238E27FC236}">
                <a16:creationId xmlns:a16="http://schemas.microsoft.com/office/drawing/2014/main" id="{3D4DD3A5-F442-E17F-73FF-12C97155CB4A}"/>
              </a:ext>
            </a:extLst>
          </p:cNvPr>
          <p:cNvGrpSpPr/>
          <p:nvPr/>
        </p:nvGrpSpPr>
        <p:grpSpPr>
          <a:xfrm>
            <a:off x="7726908" y="1542585"/>
            <a:ext cx="865932" cy="663682"/>
            <a:chOff x="7543881" y="1077478"/>
            <a:chExt cx="865932" cy="663682"/>
          </a:xfrm>
        </p:grpSpPr>
        <p:pic>
          <p:nvPicPr>
            <p:cNvPr id="12" name="Image 11" descr="Une image contenant texte, capture d’écran, Police, diagramme&#10;&#10;Le contenu généré par l’IA peut être incorrect.">
              <a:extLst>
                <a:ext uri="{FF2B5EF4-FFF2-40B4-BE49-F238E27FC236}">
                  <a16:creationId xmlns:a16="http://schemas.microsoft.com/office/drawing/2014/main" id="{227855B3-491B-CEC5-3616-B41FA6C21B5D}"/>
                </a:ext>
              </a:extLst>
            </p:cNvPr>
            <p:cNvPicPr>
              <a:picLocks noChangeAspect="1"/>
            </p:cNvPicPr>
            <p:nvPr/>
          </p:nvPicPr>
          <p:blipFill>
            <a:blip r:embed="rId3"/>
            <a:srcRect l="91111" t="8296" r="223" b="74667"/>
            <a:stretch/>
          </p:blipFill>
          <p:spPr>
            <a:xfrm>
              <a:off x="7543881" y="1077479"/>
              <a:ext cx="337612" cy="663681"/>
            </a:xfrm>
            <a:prstGeom prst="rect">
              <a:avLst/>
            </a:prstGeom>
          </p:spPr>
        </p:pic>
        <p:pic>
          <p:nvPicPr>
            <p:cNvPr id="13" name="Image 12" descr="Une image contenant texte, capture d’écran, Police, diagramme&#10;&#10;Le contenu généré par l’IA peut être incorrect.">
              <a:extLst>
                <a:ext uri="{FF2B5EF4-FFF2-40B4-BE49-F238E27FC236}">
                  <a16:creationId xmlns:a16="http://schemas.microsoft.com/office/drawing/2014/main" id="{A04D5FF8-3388-1DE3-4410-EC4803A0842C}"/>
                </a:ext>
              </a:extLst>
            </p:cNvPr>
            <p:cNvPicPr>
              <a:picLocks noChangeAspect="1"/>
            </p:cNvPicPr>
            <p:nvPr/>
          </p:nvPicPr>
          <p:blipFill>
            <a:blip r:embed="rId3"/>
            <a:srcRect l="91111" t="8296" r="223" b="74667"/>
            <a:stretch/>
          </p:blipFill>
          <p:spPr>
            <a:xfrm>
              <a:off x="7808041" y="1077478"/>
              <a:ext cx="337612" cy="663681"/>
            </a:xfrm>
            <a:prstGeom prst="rect">
              <a:avLst/>
            </a:prstGeom>
          </p:spPr>
        </p:pic>
        <p:pic>
          <p:nvPicPr>
            <p:cNvPr id="14" name="Image 13" descr="Une image contenant texte, capture d’écran, Police, diagramme&#10;&#10;Le contenu généré par l’IA peut être incorrect.">
              <a:extLst>
                <a:ext uri="{FF2B5EF4-FFF2-40B4-BE49-F238E27FC236}">
                  <a16:creationId xmlns:a16="http://schemas.microsoft.com/office/drawing/2014/main" id="{E5E7239B-2ABC-0D77-98BB-D0EE5D24CC25}"/>
                </a:ext>
              </a:extLst>
            </p:cNvPr>
            <p:cNvPicPr>
              <a:picLocks noChangeAspect="1"/>
            </p:cNvPicPr>
            <p:nvPr/>
          </p:nvPicPr>
          <p:blipFill>
            <a:blip r:embed="rId3"/>
            <a:srcRect l="91111" t="8296" r="223" b="74667"/>
            <a:stretch/>
          </p:blipFill>
          <p:spPr>
            <a:xfrm>
              <a:off x="8072201" y="1077478"/>
              <a:ext cx="337612" cy="663681"/>
            </a:xfrm>
            <a:prstGeom prst="rect">
              <a:avLst/>
            </a:prstGeom>
          </p:spPr>
        </p:pic>
        <p:sp>
          <p:nvSpPr>
            <p:cNvPr id="22" name="Ellipse 14">
              <a:extLst>
                <a:ext uri="{FF2B5EF4-FFF2-40B4-BE49-F238E27FC236}">
                  <a16:creationId xmlns:a16="http://schemas.microsoft.com/office/drawing/2014/main" id="{7DA1AEE2-ED67-7625-A9E7-C5DFF9B58DAF}"/>
                </a:ext>
              </a:extLst>
            </p:cNvPr>
            <p:cNvSpPr/>
            <p:nvPr/>
          </p:nvSpPr>
          <p:spPr>
            <a:xfrm rot="21362712">
              <a:off x="7678201" y="1353274"/>
              <a:ext cx="57359" cy="93789"/>
            </a:xfrm>
            <a:custGeom>
              <a:avLst/>
              <a:gdLst>
                <a:gd name="connsiteX0" fmla="*/ 0 w 82423"/>
                <a:gd name="connsiteY0" fmla="*/ 77153 h 154305"/>
                <a:gd name="connsiteX1" fmla="*/ 41212 w 82423"/>
                <a:gd name="connsiteY1" fmla="*/ 0 h 154305"/>
                <a:gd name="connsiteX2" fmla="*/ 82424 w 82423"/>
                <a:gd name="connsiteY2" fmla="*/ 77153 h 154305"/>
                <a:gd name="connsiteX3" fmla="*/ 41212 w 82423"/>
                <a:gd name="connsiteY3" fmla="*/ 154306 h 154305"/>
                <a:gd name="connsiteX4" fmla="*/ 0 w 82423"/>
                <a:gd name="connsiteY4" fmla="*/ 77153 h 154305"/>
                <a:gd name="connsiteX0" fmla="*/ 0 w 53849"/>
                <a:gd name="connsiteY0" fmla="*/ 79060 h 154310"/>
                <a:gd name="connsiteX1" fmla="*/ 12637 w 53849"/>
                <a:gd name="connsiteY1" fmla="*/ 2 h 154310"/>
                <a:gd name="connsiteX2" fmla="*/ 53849 w 53849"/>
                <a:gd name="connsiteY2" fmla="*/ 77155 h 154310"/>
                <a:gd name="connsiteX3" fmla="*/ 12637 w 53849"/>
                <a:gd name="connsiteY3" fmla="*/ 154308 h 154310"/>
                <a:gd name="connsiteX4" fmla="*/ 0 w 53849"/>
                <a:gd name="connsiteY4" fmla="*/ 79060 h 154310"/>
                <a:gd name="connsiteX0" fmla="*/ 6569 w 60418"/>
                <a:gd name="connsiteY0" fmla="*/ 79060 h 154309"/>
                <a:gd name="connsiteX1" fmla="*/ 19206 w 60418"/>
                <a:gd name="connsiteY1" fmla="*/ 2 h 154309"/>
                <a:gd name="connsiteX2" fmla="*/ 60418 w 60418"/>
                <a:gd name="connsiteY2" fmla="*/ 77155 h 154309"/>
                <a:gd name="connsiteX3" fmla="*/ 19206 w 60418"/>
                <a:gd name="connsiteY3" fmla="*/ 154308 h 154309"/>
                <a:gd name="connsiteX4" fmla="*/ 6569 w 60418"/>
                <a:gd name="connsiteY4" fmla="*/ 79060 h 154309"/>
                <a:gd name="connsiteX0" fmla="*/ 9896 w 63745"/>
                <a:gd name="connsiteY0" fmla="*/ 79060 h 154309"/>
                <a:gd name="connsiteX1" fmla="*/ 22533 w 63745"/>
                <a:gd name="connsiteY1" fmla="*/ 2 h 154309"/>
                <a:gd name="connsiteX2" fmla="*/ 63745 w 63745"/>
                <a:gd name="connsiteY2" fmla="*/ 77155 h 154309"/>
                <a:gd name="connsiteX3" fmla="*/ 22533 w 63745"/>
                <a:gd name="connsiteY3" fmla="*/ 154308 h 154309"/>
                <a:gd name="connsiteX4" fmla="*/ 9896 w 63745"/>
                <a:gd name="connsiteY4" fmla="*/ 79060 h 154309"/>
                <a:gd name="connsiteX0" fmla="*/ 1019 w 54868"/>
                <a:gd name="connsiteY0" fmla="*/ 120956 h 240561"/>
                <a:gd name="connsiteX1" fmla="*/ 13656 w 54868"/>
                <a:gd name="connsiteY1" fmla="*/ 41898 h 240561"/>
                <a:gd name="connsiteX2" fmla="*/ 54868 w 54868"/>
                <a:gd name="connsiteY2" fmla="*/ 119051 h 240561"/>
                <a:gd name="connsiteX3" fmla="*/ 13656 w 54868"/>
                <a:gd name="connsiteY3" fmla="*/ 196204 h 240561"/>
                <a:gd name="connsiteX4" fmla="*/ 1019 w 54868"/>
                <a:gd name="connsiteY4" fmla="*/ 120956 h 240561"/>
                <a:gd name="connsiteX0" fmla="*/ 1747 w 55596"/>
                <a:gd name="connsiteY0" fmla="*/ 79061 h 154310"/>
                <a:gd name="connsiteX1" fmla="*/ 14384 w 55596"/>
                <a:gd name="connsiteY1" fmla="*/ 3 h 154310"/>
                <a:gd name="connsiteX2" fmla="*/ 55596 w 55596"/>
                <a:gd name="connsiteY2" fmla="*/ 77156 h 154310"/>
                <a:gd name="connsiteX3" fmla="*/ 14384 w 55596"/>
                <a:gd name="connsiteY3" fmla="*/ 154309 h 154310"/>
                <a:gd name="connsiteX4" fmla="*/ 1747 w 55596"/>
                <a:gd name="connsiteY4" fmla="*/ 79061 h 154310"/>
                <a:gd name="connsiteX0" fmla="*/ 10595 w 42923"/>
                <a:gd name="connsiteY0" fmla="*/ 80971 h 154319"/>
                <a:gd name="connsiteX1" fmla="*/ 1711 w 42923"/>
                <a:gd name="connsiteY1" fmla="*/ 8 h 154319"/>
                <a:gd name="connsiteX2" fmla="*/ 42923 w 42923"/>
                <a:gd name="connsiteY2" fmla="*/ 77161 h 154319"/>
                <a:gd name="connsiteX3" fmla="*/ 1711 w 42923"/>
                <a:gd name="connsiteY3" fmla="*/ 154314 h 154319"/>
                <a:gd name="connsiteX4" fmla="*/ 10595 w 42923"/>
                <a:gd name="connsiteY4" fmla="*/ 80971 h 154319"/>
                <a:gd name="connsiteX0" fmla="*/ 10594 w 42922"/>
                <a:gd name="connsiteY0" fmla="*/ 80971 h 167705"/>
                <a:gd name="connsiteX1" fmla="*/ 1710 w 42922"/>
                <a:gd name="connsiteY1" fmla="*/ 8 h 167705"/>
                <a:gd name="connsiteX2" fmla="*/ 42922 w 42922"/>
                <a:gd name="connsiteY2" fmla="*/ 77161 h 167705"/>
                <a:gd name="connsiteX3" fmla="*/ 1187 w 42922"/>
                <a:gd name="connsiteY3" fmla="*/ 167700 h 167705"/>
                <a:gd name="connsiteX4" fmla="*/ 10594 w 42922"/>
                <a:gd name="connsiteY4" fmla="*/ 80971 h 167705"/>
                <a:gd name="connsiteX0" fmla="*/ 16248 w 48576"/>
                <a:gd name="connsiteY0" fmla="*/ 80971 h 172340"/>
                <a:gd name="connsiteX1" fmla="*/ 7364 w 48576"/>
                <a:gd name="connsiteY1" fmla="*/ 8 h 172340"/>
                <a:gd name="connsiteX2" fmla="*/ 48576 w 48576"/>
                <a:gd name="connsiteY2" fmla="*/ 77161 h 172340"/>
                <a:gd name="connsiteX3" fmla="*/ 6841 w 48576"/>
                <a:gd name="connsiteY3" fmla="*/ 167700 h 172340"/>
                <a:gd name="connsiteX4" fmla="*/ 16248 w 48576"/>
                <a:gd name="connsiteY4" fmla="*/ 80971 h 172340"/>
                <a:gd name="connsiteX0" fmla="*/ 16229 w 48557"/>
                <a:gd name="connsiteY0" fmla="*/ 92279 h 183648"/>
                <a:gd name="connsiteX1" fmla="*/ 6519 w 48557"/>
                <a:gd name="connsiteY1" fmla="*/ 6 h 183648"/>
                <a:gd name="connsiteX2" fmla="*/ 48557 w 48557"/>
                <a:gd name="connsiteY2" fmla="*/ 88469 h 183648"/>
                <a:gd name="connsiteX3" fmla="*/ 6822 w 48557"/>
                <a:gd name="connsiteY3" fmla="*/ 179008 h 183648"/>
                <a:gd name="connsiteX4" fmla="*/ 16229 w 48557"/>
                <a:gd name="connsiteY4" fmla="*/ 92279 h 183648"/>
                <a:gd name="connsiteX0" fmla="*/ 19401 w 51729"/>
                <a:gd name="connsiteY0" fmla="*/ 96101 h 187470"/>
                <a:gd name="connsiteX1" fmla="*/ 9691 w 51729"/>
                <a:gd name="connsiteY1" fmla="*/ 3828 h 187470"/>
                <a:gd name="connsiteX2" fmla="*/ 51729 w 51729"/>
                <a:gd name="connsiteY2" fmla="*/ 92291 h 187470"/>
                <a:gd name="connsiteX3" fmla="*/ 9994 w 51729"/>
                <a:gd name="connsiteY3" fmla="*/ 182830 h 187470"/>
                <a:gd name="connsiteX4" fmla="*/ 19401 w 51729"/>
                <a:gd name="connsiteY4" fmla="*/ 96101 h 18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9" h="187470">
                  <a:moveTo>
                    <a:pt x="19401" y="96101"/>
                  </a:moveTo>
                  <a:cubicBezTo>
                    <a:pt x="19351" y="66267"/>
                    <a:pt x="-16777" y="24306"/>
                    <a:pt x="9691" y="3828"/>
                  </a:cubicBezTo>
                  <a:cubicBezTo>
                    <a:pt x="36159" y="-16650"/>
                    <a:pt x="51729" y="49681"/>
                    <a:pt x="51729" y="92291"/>
                  </a:cubicBezTo>
                  <a:cubicBezTo>
                    <a:pt x="51729" y="134901"/>
                    <a:pt x="29663" y="206357"/>
                    <a:pt x="9994" y="182830"/>
                  </a:cubicBezTo>
                  <a:cubicBezTo>
                    <a:pt x="-9675" y="159303"/>
                    <a:pt x="19452" y="125935"/>
                    <a:pt x="19401" y="96101"/>
                  </a:cubicBezTo>
                  <a:close/>
                </a:path>
              </a:pathLst>
            </a:custGeom>
            <a:gradFill flip="none" rotWithShape="1">
              <a:gsLst>
                <a:gs pos="0">
                  <a:srgbClr val="E97132">
                    <a:lumMod val="67000"/>
                  </a:srgbClr>
                </a:gs>
                <a:gs pos="48000">
                  <a:srgbClr val="E97132">
                    <a:lumMod val="97000"/>
                    <a:lumOff val="3000"/>
                  </a:srgbClr>
                </a:gs>
                <a:gs pos="100000">
                  <a:srgbClr val="E9713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Ellipse 14">
              <a:extLst>
                <a:ext uri="{FF2B5EF4-FFF2-40B4-BE49-F238E27FC236}">
                  <a16:creationId xmlns:a16="http://schemas.microsoft.com/office/drawing/2014/main" id="{4CBFBAA9-E37A-F2BA-3031-9A45F1C722C5}"/>
                </a:ext>
              </a:extLst>
            </p:cNvPr>
            <p:cNvSpPr/>
            <p:nvPr/>
          </p:nvSpPr>
          <p:spPr>
            <a:xfrm rot="21362712">
              <a:off x="7952123" y="1352472"/>
              <a:ext cx="57359" cy="93789"/>
            </a:xfrm>
            <a:custGeom>
              <a:avLst/>
              <a:gdLst>
                <a:gd name="connsiteX0" fmla="*/ 0 w 82423"/>
                <a:gd name="connsiteY0" fmla="*/ 77153 h 154305"/>
                <a:gd name="connsiteX1" fmla="*/ 41212 w 82423"/>
                <a:gd name="connsiteY1" fmla="*/ 0 h 154305"/>
                <a:gd name="connsiteX2" fmla="*/ 82424 w 82423"/>
                <a:gd name="connsiteY2" fmla="*/ 77153 h 154305"/>
                <a:gd name="connsiteX3" fmla="*/ 41212 w 82423"/>
                <a:gd name="connsiteY3" fmla="*/ 154306 h 154305"/>
                <a:gd name="connsiteX4" fmla="*/ 0 w 82423"/>
                <a:gd name="connsiteY4" fmla="*/ 77153 h 154305"/>
                <a:gd name="connsiteX0" fmla="*/ 0 w 53849"/>
                <a:gd name="connsiteY0" fmla="*/ 79060 h 154310"/>
                <a:gd name="connsiteX1" fmla="*/ 12637 w 53849"/>
                <a:gd name="connsiteY1" fmla="*/ 2 h 154310"/>
                <a:gd name="connsiteX2" fmla="*/ 53849 w 53849"/>
                <a:gd name="connsiteY2" fmla="*/ 77155 h 154310"/>
                <a:gd name="connsiteX3" fmla="*/ 12637 w 53849"/>
                <a:gd name="connsiteY3" fmla="*/ 154308 h 154310"/>
                <a:gd name="connsiteX4" fmla="*/ 0 w 53849"/>
                <a:gd name="connsiteY4" fmla="*/ 79060 h 154310"/>
                <a:gd name="connsiteX0" fmla="*/ 6569 w 60418"/>
                <a:gd name="connsiteY0" fmla="*/ 79060 h 154309"/>
                <a:gd name="connsiteX1" fmla="*/ 19206 w 60418"/>
                <a:gd name="connsiteY1" fmla="*/ 2 h 154309"/>
                <a:gd name="connsiteX2" fmla="*/ 60418 w 60418"/>
                <a:gd name="connsiteY2" fmla="*/ 77155 h 154309"/>
                <a:gd name="connsiteX3" fmla="*/ 19206 w 60418"/>
                <a:gd name="connsiteY3" fmla="*/ 154308 h 154309"/>
                <a:gd name="connsiteX4" fmla="*/ 6569 w 60418"/>
                <a:gd name="connsiteY4" fmla="*/ 79060 h 154309"/>
                <a:gd name="connsiteX0" fmla="*/ 9896 w 63745"/>
                <a:gd name="connsiteY0" fmla="*/ 79060 h 154309"/>
                <a:gd name="connsiteX1" fmla="*/ 22533 w 63745"/>
                <a:gd name="connsiteY1" fmla="*/ 2 h 154309"/>
                <a:gd name="connsiteX2" fmla="*/ 63745 w 63745"/>
                <a:gd name="connsiteY2" fmla="*/ 77155 h 154309"/>
                <a:gd name="connsiteX3" fmla="*/ 22533 w 63745"/>
                <a:gd name="connsiteY3" fmla="*/ 154308 h 154309"/>
                <a:gd name="connsiteX4" fmla="*/ 9896 w 63745"/>
                <a:gd name="connsiteY4" fmla="*/ 79060 h 154309"/>
                <a:gd name="connsiteX0" fmla="*/ 1019 w 54868"/>
                <a:gd name="connsiteY0" fmla="*/ 120956 h 240561"/>
                <a:gd name="connsiteX1" fmla="*/ 13656 w 54868"/>
                <a:gd name="connsiteY1" fmla="*/ 41898 h 240561"/>
                <a:gd name="connsiteX2" fmla="*/ 54868 w 54868"/>
                <a:gd name="connsiteY2" fmla="*/ 119051 h 240561"/>
                <a:gd name="connsiteX3" fmla="*/ 13656 w 54868"/>
                <a:gd name="connsiteY3" fmla="*/ 196204 h 240561"/>
                <a:gd name="connsiteX4" fmla="*/ 1019 w 54868"/>
                <a:gd name="connsiteY4" fmla="*/ 120956 h 240561"/>
                <a:gd name="connsiteX0" fmla="*/ 1747 w 55596"/>
                <a:gd name="connsiteY0" fmla="*/ 79061 h 154310"/>
                <a:gd name="connsiteX1" fmla="*/ 14384 w 55596"/>
                <a:gd name="connsiteY1" fmla="*/ 3 h 154310"/>
                <a:gd name="connsiteX2" fmla="*/ 55596 w 55596"/>
                <a:gd name="connsiteY2" fmla="*/ 77156 h 154310"/>
                <a:gd name="connsiteX3" fmla="*/ 14384 w 55596"/>
                <a:gd name="connsiteY3" fmla="*/ 154309 h 154310"/>
                <a:gd name="connsiteX4" fmla="*/ 1747 w 55596"/>
                <a:gd name="connsiteY4" fmla="*/ 79061 h 154310"/>
                <a:gd name="connsiteX0" fmla="*/ 10595 w 42923"/>
                <a:gd name="connsiteY0" fmla="*/ 80971 h 154319"/>
                <a:gd name="connsiteX1" fmla="*/ 1711 w 42923"/>
                <a:gd name="connsiteY1" fmla="*/ 8 h 154319"/>
                <a:gd name="connsiteX2" fmla="*/ 42923 w 42923"/>
                <a:gd name="connsiteY2" fmla="*/ 77161 h 154319"/>
                <a:gd name="connsiteX3" fmla="*/ 1711 w 42923"/>
                <a:gd name="connsiteY3" fmla="*/ 154314 h 154319"/>
                <a:gd name="connsiteX4" fmla="*/ 10595 w 42923"/>
                <a:gd name="connsiteY4" fmla="*/ 80971 h 154319"/>
                <a:gd name="connsiteX0" fmla="*/ 10594 w 42922"/>
                <a:gd name="connsiteY0" fmla="*/ 80971 h 167705"/>
                <a:gd name="connsiteX1" fmla="*/ 1710 w 42922"/>
                <a:gd name="connsiteY1" fmla="*/ 8 h 167705"/>
                <a:gd name="connsiteX2" fmla="*/ 42922 w 42922"/>
                <a:gd name="connsiteY2" fmla="*/ 77161 h 167705"/>
                <a:gd name="connsiteX3" fmla="*/ 1187 w 42922"/>
                <a:gd name="connsiteY3" fmla="*/ 167700 h 167705"/>
                <a:gd name="connsiteX4" fmla="*/ 10594 w 42922"/>
                <a:gd name="connsiteY4" fmla="*/ 80971 h 167705"/>
                <a:gd name="connsiteX0" fmla="*/ 16248 w 48576"/>
                <a:gd name="connsiteY0" fmla="*/ 80971 h 172340"/>
                <a:gd name="connsiteX1" fmla="*/ 7364 w 48576"/>
                <a:gd name="connsiteY1" fmla="*/ 8 h 172340"/>
                <a:gd name="connsiteX2" fmla="*/ 48576 w 48576"/>
                <a:gd name="connsiteY2" fmla="*/ 77161 h 172340"/>
                <a:gd name="connsiteX3" fmla="*/ 6841 w 48576"/>
                <a:gd name="connsiteY3" fmla="*/ 167700 h 172340"/>
                <a:gd name="connsiteX4" fmla="*/ 16248 w 48576"/>
                <a:gd name="connsiteY4" fmla="*/ 80971 h 172340"/>
                <a:gd name="connsiteX0" fmla="*/ 16229 w 48557"/>
                <a:gd name="connsiteY0" fmla="*/ 92279 h 183648"/>
                <a:gd name="connsiteX1" fmla="*/ 6519 w 48557"/>
                <a:gd name="connsiteY1" fmla="*/ 6 h 183648"/>
                <a:gd name="connsiteX2" fmla="*/ 48557 w 48557"/>
                <a:gd name="connsiteY2" fmla="*/ 88469 h 183648"/>
                <a:gd name="connsiteX3" fmla="*/ 6822 w 48557"/>
                <a:gd name="connsiteY3" fmla="*/ 179008 h 183648"/>
                <a:gd name="connsiteX4" fmla="*/ 16229 w 48557"/>
                <a:gd name="connsiteY4" fmla="*/ 92279 h 183648"/>
                <a:gd name="connsiteX0" fmla="*/ 19401 w 51729"/>
                <a:gd name="connsiteY0" fmla="*/ 96101 h 187470"/>
                <a:gd name="connsiteX1" fmla="*/ 9691 w 51729"/>
                <a:gd name="connsiteY1" fmla="*/ 3828 h 187470"/>
                <a:gd name="connsiteX2" fmla="*/ 51729 w 51729"/>
                <a:gd name="connsiteY2" fmla="*/ 92291 h 187470"/>
                <a:gd name="connsiteX3" fmla="*/ 9994 w 51729"/>
                <a:gd name="connsiteY3" fmla="*/ 182830 h 187470"/>
                <a:gd name="connsiteX4" fmla="*/ 19401 w 51729"/>
                <a:gd name="connsiteY4" fmla="*/ 96101 h 18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9" h="187470">
                  <a:moveTo>
                    <a:pt x="19401" y="96101"/>
                  </a:moveTo>
                  <a:cubicBezTo>
                    <a:pt x="19351" y="66267"/>
                    <a:pt x="-16777" y="24306"/>
                    <a:pt x="9691" y="3828"/>
                  </a:cubicBezTo>
                  <a:cubicBezTo>
                    <a:pt x="36159" y="-16650"/>
                    <a:pt x="51729" y="49681"/>
                    <a:pt x="51729" y="92291"/>
                  </a:cubicBezTo>
                  <a:cubicBezTo>
                    <a:pt x="51729" y="134901"/>
                    <a:pt x="29663" y="206357"/>
                    <a:pt x="9994" y="182830"/>
                  </a:cubicBezTo>
                  <a:cubicBezTo>
                    <a:pt x="-9675" y="159303"/>
                    <a:pt x="19452" y="125935"/>
                    <a:pt x="19401" y="96101"/>
                  </a:cubicBezTo>
                  <a:close/>
                </a:path>
              </a:pathLst>
            </a:custGeom>
            <a:gradFill flip="none" rotWithShape="1">
              <a:gsLst>
                <a:gs pos="0">
                  <a:srgbClr val="E97132">
                    <a:lumMod val="67000"/>
                  </a:srgbClr>
                </a:gs>
                <a:gs pos="48000">
                  <a:srgbClr val="E97132">
                    <a:lumMod val="97000"/>
                    <a:lumOff val="3000"/>
                  </a:srgbClr>
                </a:gs>
                <a:gs pos="100000">
                  <a:srgbClr val="E9713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5" name="Ellipse 14">
              <a:extLst>
                <a:ext uri="{FF2B5EF4-FFF2-40B4-BE49-F238E27FC236}">
                  <a16:creationId xmlns:a16="http://schemas.microsoft.com/office/drawing/2014/main" id="{225EBDCC-E5DE-6FB5-C5FC-8BC447E47EED}"/>
                </a:ext>
              </a:extLst>
            </p:cNvPr>
            <p:cNvSpPr/>
            <p:nvPr/>
          </p:nvSpPr>
          <p:spPr>
            <a:xfrm rot="21362712">
              <a:off x="8216283" y="1352471"/>
              <a:ext cx="57359" cy="93789"/>
            </a:xfrm>
            <a:custGeom>
              <a:avLst/>
              <a:gdLst>
                <a:gd name="connsiteX0" fmla="*/ 0 w 82423"/>
                <a:gd name="connsiteY0" fmla="*/ 77153 h 154305"/>
                <a:gd name="connsiteX1" fmla="*/ 41212 w 82423"/>
                <a:gd name="connsiteY1" fmla="*/ 0 h 154305"/>
                <a:gd name="connsiteX2" fmla="*/ 82424 w 82423"/>
                <a:gd name="connsiteY2" fmla="*/ 77153 h 154305"/>
                <a:gd name="connsiteX3" fmla="*/ 41212 w 82423"/>
                <a:gd name="connsiteY3" fmla="*/ 154306 h 154305"/>
                <a:gd name="connsiteX4" fmla="*/ 0 w 82423"/>
                <a:gd name="connsiteY4" fmla="*/ 77153 h 154305"/>
                <a:gd name="connsiteX0" fmla="*/ 0 w 53849"/>
                <a:gd name="connsiteY0" fmla="*/ 79060 h 154310"/>
                <a:gd name="connsiteX1" fmla="*/ 12637 w 53849"/>
                <a:gd name="connsiteY1" fmla="*/ 2 h 154310"/>
                <a:gd name="connsiteX2" fmla="*/ 53849 w 53849"/>
                <a:gd name="connsiteY2" fmla="*/ 77155 h 154310"/>
                <a:gd name="connsiteX3" fmla="*/ 12637 w 53849"/>
                <a:gd name="connsiteY3" fmla="*/ 154308 h 154310"/>
                <a:gd name="connsiteX4" fmla="*/ 0 w 53849"/>
                <a:gd name="connsiteY4" fmla="*/ 79060 h 154310"/>
                <a:gd name="connsiteX0" fmla="*/ 6569 w 60418"/>
                <a:gd name="connsiteY0" fmla="*/ 79060 h 154309"/>
                <a:gd name="connsiteX1" fmla="*/ 19206 w 60418"/>
                <a:gd name="connsiteY1" fmla="*/ 2 h 154309"/>
                <a:gd name="connsiteX2" fmla="*/ 60418 w 60418"/>
                <a:gd name="connsiteY2" fmla="*/ 77155 h 154309"/>
                <a:gd name="connsiteX3" fmla="*/ 19206 w 60418"/>
                <a:gd name="connsiteY3" fmla="*/ 154308 h 154309"/>
                <a:gd name="connsiteX4" fmla="*/ 6569 w 60418"/>
                <a:gd name="connsiteY4" fmla="*/ 79060 h 154309"/>
                <a:gd name="connsiteX0" fmla="*/ 9896 w 63745"/>
                <a:gd name="connsiteY0" fmla="*/ 79060 h 154309"/>
                <a:gd name="connsiteX1" fmla="*/ 22533 w 63745"/>
                <a:gd name="connsiteY1" fmla="*/ 2 h 154309"/>
                <a:gd name="connsiteX2" fmla="*/ 63745 w 63745"/>
                <a:gd name="connsiteY2" fmla="*/ 77155 h 154309"/>
                <a:gd name="connsiteX3" fmla="*/ 22533 w 63745"/>
                <a:gd name="connsiteY3" fmla="*/ 154308 h 154309"/>
                <a:gd name="connsiteX4" fmla="*/ 9896 w 63745"/>
                <a:gd name="connsiteY4" fmla="*/ 79060 h 154309"/>
                <a:gd name="connsiteX0" fmla="*/ 1019 w 54868"/>
                <a:gd name="connsiteY0" fmla="*/ 120956 h 240561"/>
                <a:gd name="connsiteX1" fmla="*/ 13656 w 54868"/>
                <a:gd name="connsiteY1" fmla="*/ 41898 h 240561"/>
                <a:gd name="connsiteX2" fmla="*/ 54868 w 54868"/>
                <a:gd name="connsiteY2" fmla="*/ 119051 h 240561"/>
                <a:gd name="connsiteX3" fmla="*/ 13656 w 54868"/>
                <a:gd name="connsiteY3" fmla="*/ 196204 h 240561"/>
                <a:gd name="connsiteX4" fmla="*/ 1019 w 54868"/>
                <a:gd name="connsiteY4" fmla="*/ 120956 h 240561"/>
                <a:gd name="connsiteX0" fmla="*/ 1747 w 55596"/>
                <a:gd name="connsiteY0" fmla="*/ 79061 h 154310"/>
                <a:gd name="connsiteX1" fmla="*/ 14384 w 55596"/>
                <a:gd name="connsiteY1" fmla="*/ 3 h 154310"/>
                <a:gd name="connsiteX2" fmla="*/ 55596 w 55596"/>
                <a:gd name="connsiteY2" fmla="*/ 77156 h 154310"/>
                <a:gd name="connsiteX3" fmla="*/ 14384 w 55596"/>
                <a:gd name="connsiteY3" fmla="*/ 154309 h 154310"/>
                <a:gd name="connsiteX4" fmla="*/ 1747 w 55596"/>
                <a:gd name="connsiteY4" fmla="*/ 79061 h 154310"/>
                <a:gd name="connsiteX0" fmla="*/ 10595 w 42923"/>
                <a:gd name="connsiteY0" fmla="*/ 80971 h 154319"/>
                <a:gd name="connsiteX1" fmla="*/ 1711 w 42923"/>
                <a:gd name="connsiteY1" fmla="*/ 8 h 154319"/>
                <a:gd name="connsiteX2" fmla="*/ 42923 w 42923"/>
                <a:gd name="connsiteY2" fmla="*/ 77161 h 154319"/>
                <a:gd name="connsiteX3" fmla="*/ 1711 w 42923"/>
                <a:gd name="connsiteY3" fmla="*/ 154314 h 154319"/>
                <a:gd name="connsiteX4" fmla="*/ 10595 w 42923"/>
                <a:gd name="connsiteY4" fmla="*/ 80971 h 154319"/>
                <a:gd name="connsiteX0" fmla="*/ 10594 w 42922"/>
                <a:gd name="connsiteY0" fmla="*/ 80971 h 167705"/>
                <a:gd name="connsiteX1" fmla="*/ 1710 w 42922"/>
                <a:gd name="connsiteY1" fmla="*/ 8 h 167705"/>
                <a:gd name="connsiteX2" fmla="*/ 42922 w 42922"/>
                <a:gd name="connsiteY2" fmla="*/ 77161 h 167705"/>
                <a:gd name="connsiteX3" fmla="*/ 1187 w 42922"/>
                <a:gd name="connsiteY3" fmla="*/ 167700 h 167705"/>
                <a:gd name="connsiteX4" fmla="*/ 10594 w 42922"/>
                <a:gd name="connsiteY4" fmla="*/ 80971 h 167705"/>
                <a:gd name="connsiteX0" fmla="*/ 16248 w 48576"/>
                <a:gd name="connsiteY0" fmla="*/ 80971 h 172340"/>
                <a:gd name="connsiteX1" fmla="*/ 7364 w 48576"/>
                <a:gd name="connsiteY1" fmla="*/ 8 h 172340"/>
                <a:gd name="connsiteX2" fmla="*/ 48576 w 48576"/>
                <a:gd name="connsiteY2" fmla="*/ 77161 h 172340"/>
                <a:gd name="connsiteX3" fmla="*/ 6841 w 48576"/>
                <a:gd name="connsiteY3" fmla="*/ 167700 h 172340"/>
                <a:gd name="connsiteX4" fmla="*/ 16248 w 48576"/>
                <a:gd name="connsiteY4" fmla="*/ 80971 h 172340"/>
                <a:gd name="connsiteX0" fmla="*/ 16229 w 48557"/>
                <a:gd name="connsiteY0" fmla="*/ 92279 h 183648"/>
                <a:gd name="connsiteX1" fmla="*/ 6519 w 48557"/>
                <a:gd name="connsiteY1" fmla="*/ 6 h 183648"/>
                <a:gd name="connsiteX2" fmla="*/ 48557 w 48557"/>
                <a:gd name="connsiteY2" fmla="*/ 88469 h 183648"/>
                <a:gd name="connsiteX3" fmla="*/ 6822 w 48557"/>
                <a:gd name="connsiteY3" fmla="*/ 179008 h 183648"/>
                <a:gd name="connsiteX4" fmla="*/ 16229 w 48557"/>
                <a:gd name="connsiteY4" fmla="*/ 92279 h 183648"/>
                <a:gd name="connsiteX0" fmla="*/ 19401 w 51729"/>
                <a:gd name="connsiteY0" fmla="*/ 96101 h 187470"/>
                <a:gd name="connsiteX1" fmla="*/ 9691 w 51729"/>
                <a:gd name="connsiteY1" fmla="*/ 3828 h 187470"/>
                <a:gd name="connsiteX2" fmla="*/ 51729 w 51729"/>
                <a:gd name="connsiteY2" fmla="*/ 92291 h 187470"/>
                <a:gd name="connsiteX3" fmla="*/ 9994 w 51729"/>
                <a:gd name="connsiteY3" fmla="*/ 182830 h 187470"/>
                <a:gd name="connsiteX4" fmla="*/ 19401 w 51729"/>
                <a:gd name="connsiteY4" fmla="*/ 96101 h 18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9" h="187470">
                  <a:moveTo>
                    <a:pt x="19401" y="96101"/>
                  </a:moveTo>
                  <a:cubicBezTo>
                    <a:pt x="19351" y="66267"/>
                    <a:pt x="-16777" y="24306"/>
                    <a:pt x="9691" y="3828"/>
                  </a:cubicBezTo>
                  <a:cubicBezTo>
                    <a:pt x="36159" y="-16650"/>
                    <a:pt x="51729" y="49681"/>
                    <a:pt x="51729" y="92291"/>
                  </a:cubicBezTo>
                  <a:cubicBezTo>
                    <a:pt x="51729" y="134901"/>
                    <a:pt x="29663" y="206357"/>
                    <a:pt x="9994" y="182830"/>
                  </a:cubicBezTo>
                  <a:cubicBezTo>
                    <a:pt x="-9675" y="159303"/>
                    <a:pt x="19452" y="125935"/>
                    <a:pt x="19401" y="96101"/>
                  </a:cubicBezTo>
                  <a:close/>
                </a:path>
              </a:pathLst>
            </a:custGeom>
            <a:gradFill flip="none" rotWithShape="1">
              <a:gsLst>
                <a:gs pos="0">
                  <a:srgbClr val="E97132">
                    <a:lumMod val="67000"/>
                  </a:srgbClr>
                </a:gs>
                <a:gs pos="48000">
                  <a:srgbClr val="E97132">
                    <a:lumMod val="97000"/>
                    <a:lumOff val="3000"/>
                  </a:srgbClr>
                </a:gs>
                <a:gs pos="100000">
                  <a:srgbClr val="E97132">
                    <a:lumMod val="60000"/>
                    <a:lumOff val="4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8" name="ZoneTexte 27">
            <a:extLst>
              <a:ext uri="{FF2B5EF4-FFF2-40B4-BE49-F238E27FC236}">
                <a16:creationId xmlns:a16="http://schemas.microsoft.com/office/drawing/2014/main" id="{514C360F-0BC0-4E78-1BCC-BAACF27E95C9}"/>
              </a:ext>
            </a:extLst>
          </p:cNvPr>
          <p:cNvSpPr txBox="1"/>
          <p:nvPr/>
        </p:nvSpPr>
        <p:spPr>
          <a:xfrm>
            <a:off x="6722063" y="1006929"/>
            <a:ext cx="51214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95264416-E9DE-076F-689D-8795D0D649EC}"/>
              </a:ext>
            </a:extLst>
          </p:cNvPr>
          <p:cNvSpPr txBox="1"/>
          <p:nvPr/>
        </p:nvSpPr>
        <p:spPr>
          <a:xfrm>
            <a:off x="6843937" y="4931534"/>
            <a:ext cx="5056541" cy="73866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Use of cox regression analyses to prospectively study the associations of sphingosine and S1P with all-cause and cause specific mortality</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F17442D2-A116-8F6A-5C03-9DFD1539A10C}"/>
              </a:ext>
            </a:extLst>
          </p:cNvPr>
          <p:cNvSpPr txBox="1"/>
          <p:nvPr/>
        </p:nvSpPr>
        <p:spPr>
          <a:xfrm>
            <a:off x="6886847" y="3896875"/>
            <a:ext cx="5013631" cy="73866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Assessment of the association between sphingosine, S1P and potential determinants by univariate and multivariable linear regression analyses </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3" name="Rectangle : coins arrondis 22">
            <a:extLst>
              <a:ext uri="{FF2B5EF4-FFF2-40B4-BE49-F238E27FC236}">
                <a16:creationId xmlns:a16="http://schemas.microsoft.com/office/drawing/2014/main" id="{DFCEAC7A-DBCE-947D-31EF-919C5D97C36C}"/>
              </a:ext>
            </a:extLst>
          </p:cNvPr>
          <p:cNvSpPr/>
          <p:nvPr/>
        </p:nvSpPr>
        <p:spPr>
          <a:xfrm>
            <a:off x="7667070" y="1451097"/>
            <a:ext cx="3443667" cy="78483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id="{4895AD0F-5519-5859-F95D-333DCC21E092}"/>
              </a:ext>
            </a:extLst>
          </p:cNvPr>
          <p:cNvSpPr/>
          <p:nvPr/>
        </p:nvSpPr>
        <p:spPr>
          <a:xfrm>
            <a:off x="6832903" y="2453641"/>
            <a:ext cx="5112000" cy="117882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57E68525-E112-2AB4-1AB9-78B2E0C79D1D}"/>
              </a:ext>
            </a:extLst>
          </p:cNvPr>
          <p:cNvSpPr/>
          <p:nvPr/>
        </p:nvSpPr>
        <p:spPr>
          <a:xfrm>
            <a:off x="6832903" y="3850183"/>
            <a:ext cx="5112000" cy="843533"/>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 coins arrondis 30">
            <a:extLst>
              <a:ext uri="{FF2B5EF4-FFF2-40B4-BE49-F238E27FC236}">
                <a16:creationId xmlns:a16="http://schemas.microsoft.com/office/drawing/2014/main" id="{11022A4E-35D0-EA1B-939A-33A46BD27B00}"/>
              </a:ext>
            </a:extLst>
          </p:cNvPr>
          <p:cNvSpPr/>
          <p:nvPr/>
        </p:nvSpPr>
        <p:spPr>
          <a:xfrm>
            <a:off x="6846320" y="4926129"/>
            <a:ext cx="5112000" cy="76701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 name="Connecteur droit 2">
            <a:extLst>
              <a:ext uri="{FF2B5EF4-FFF2-40B4-BE49-F238E27FC236}">
                <a16:creationId xmlns:a16="http://schemas.microsoft.com/office/drawing/2014/main" id="{F5069A69-2298-04DC-09D8-21E229F0403E}"/>
              </a:ext>
            </a:extLst>
          </p:cNvPr>
          <p:cNvCxnSpPr>
            <a:cxnSpLocks/>
            <a:endCxn id="27" idx="0"/>
          </p:cNvCxnSpPr>
          <p:nvPr/>
        </p:nvCxnSpPr>
        <p:spPr>
          <a:xfrm>
            <a:off x="9388903" y="2235927"/>
            <a:ext cx="0" cy="2177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6DC2FDDC-FFCD-34A4-4A91-7CC8D2E9E563}"/>
              </a:ext>
            </a:extLst>
          </p:cNvPr>
          <p:cNvCxnSpPr>
            <a:cxnSpLocks/>
          </p:cNvCxnSpPr>
          <p:nvPr/>
        </p:nvCxnSpPr>
        <p:spPr>
          <a:xfrm>
            <a:off x="9384933" y="3632469"/>
            <a:ext cx="0" cy="2177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C7580C74-B7C0-4AD4-4C62-4C8778E31C8B}"/>
              </a:ext>
            </a:extLst>
          </p:cNvPr>
          <p:cNvCxnSpPr>
            <a:cxnSpLocks/>
          </p:cNvCxnSpPr>
          <p:nvPr/>
        </p:nvCxnSpPr>
        <p:spPr>
          <a:xfrm>
            <a:off x="9395676" y="4693716"/>
            <a:ext cx="0" cy="2177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5" name="Groupe 2">
            <a:extLst>
              <a:ext uri="{FF2B5EF4-FFF2-40B4-BE49-F238E27FC236}">
                <a16:creationId xmlns:a16="http://schemas.microsoft.com/office/drawing/2014/main" id="{EB6F2BCB-62CD-651C-0F24-18E6C2030ADC}"/>
              </a:ext>
            </a:extLst>
          </p:cNvPr>
          <p:cNvGrpSpPr/>
          <p:nvPr/>
        </p:nvGrpSpPr>
        <p:grpSpPr>
          <a:xfrm>
            <a:off x="11575287" y="44389"/>
            <a:ext cx="525242" cy="509983"/>
            <a:chOff x="4213599" y="3634223"/>
            <a:chExt cx="485297" cy="471198"/>
          </a:xfrm>
        </p:grpSpPr>
        <p:sp>
          <p:nvSpPr>
            <p:cNvPr id="17" name="Ellipse 6">
              <a:hlinkClick r:id="rId4" action="ppaction://hlinksldjump"/>
              <a:extLst>
                <a:ext uri="{FF2B5EF4-FFF2-40B4-BE49-F238E27FC236}">
                  <a16:creationId xmlns:a16="http://schemas.microsoft.com/office/drawing/2014/main" id="{A1E07B4D-3871-C7FA-5BF0-3032E409A99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D4B3E9C3-0E48-2284-E042-6DBC5DBD0FA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Forme libre : forme 15">
              <a:extLst>
                <a:ext uri="{FF2B5EF4-FFF2-40B4-BE49-F238E27FC236}">
                  <a16:creationId xmlns:a16="http://schemas.microsoft.com/office/drawing/2014/main" id="{CBAED822-34B9-557E-A8AA-B2F1AEC6B47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51237BC4-103A-9451-B4D7-D53F24FCE5A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 name="Forme libre : forme 17">
              <a:extLst>
                <a:ext uri="{FF2B5EF4-FFF2-40B4-BE49-F238E27FC236}">
                  <a16:creationId xmlns:a16="http://schemas.microsoft.com/office/drawing/2014/main" id="{E5616721-50FB-5735-FF15-693E49690D2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7" name="Rectangle 36">
            <a:hlinkClick r:id="rId4" action="ppaction://hlinksldjump"/>
            <a:extLst>
              <a:ext uri="{FF2B5EF4-FFF2-40B4-BE49-F238E27FC236}">
                <a16:creationId xmlns:a16="http://schemas.microsoft.com/office/drawing/2014/main" id="{7E8102F8-3847-0C5D-FBCA-BBEC65A008A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5DAD41B8-C81D-E9CE-37C7-0939BD95F296}"/>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Vogelpohl F. A. et al., ESOT Congress 2025 (Abstract 2091)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98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A31595-BA63-F544-69D3-678D829A572A}"/>
              </a:ext>
            </a:extLst>
          </p:cNvPr>
          <p:cNvSpPr txBox="1"/>
          <p:nvPr/>
        </p:nvSpPr>
        <p:spPr>
          <a:xfrm>
            <a:off x="665356" y="1802200"/>
            <a:ext cx="10861288" cy="2239844"/>
          </a:xfrm>
          <a:prstGeom prst="rect">
            <a:avLst/>
          </a:prstGeom>
          <a:noFill/>
        </p:spPr>
        <p:txBody>
          <a:bodyPr wrap="square">
            <a:sp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slide deck is designed for personal educational purposes only and should not be utilised for making patient management decisions. It is important to verify all information provided before treating patients or applying any therapies mentioned in these materials.</a:t>
            </a:r>
            <a:endParaRPr kumimoji="0" lang="en-GB"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92B0DC18-8CA5-00DA-627F-7397CBD01220}"/>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Disclaimer</a:t>
            </a:r>
          </a:p>
        </p:txBody>
      </p:sp>
      <p:sp>
        <p:nvSpPr>
          <p:cNvPr id="9" name="Rectangle 8">
            <a:extLst>
              <a:ext uri="{FF2B5EF4-FFF2-40B4-BE49-F238E27FC236}">
                <a16:creationId xmlns:a16="http://schemas.microsoft.com/office/drawing/2014/main" id="{EAAF4925-F8A1-E6BF-040B-71CCC076132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45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6E5FC-AAA5-0C7E-D059-F927919FFA7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5AEE412-8272-4283-580E-6E261DF14F52}"/>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Circulating sphingosine, sphingosine-1-phosphate and long-term mortality in kidney transplant recipients</a:t>
            </a:r>
            <a:endParaRPr lang="en-US" sz="3200" b="0" i="0" u="none" strike="noStrike" dirty="0">
              <a:solidFill>
                <a:srgbClr val="000000"/>
              </a:solidFill>
              <a:effectLst/>
              <a:latin typeface="Helvetica" panose="020B0604020202020204" pitchFamily="34" charset="0"/>
            </a:endParaRPr>
          </a:p>
        </p:txBody>
      </p:sp>
      <p:sp>
        <p:nvSpPr>
          <p:cNvPr id="9" name="Rectangle 8">
            <a:extLst>
              <a:ext uri="{FF2B5EF4-FFF2-40B4-BE49-F238E27FC236}">
                <a16:creationId xmlns:a16="http://schemas.microsoft.com/office/drawing/2014/main" id="{A41DCCD7-0A5F-D473-AE8C-38D27B566C4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5AEE0B7-645C-407F-431E-5AB5694144D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744BC74D-9F01-A717-BC5A-147D2D12673F}"/>
              </a:ext>
            </a:extLst>
          </p:cNvPr>
          <p:cNvSpPr txBox="1"/>
          <p:nvPr/>
        </p:nvSpPr>
        <p:spPr>
          <a:xfrm>
            <a:off x="232010" y="1009172"/>
            <a:ext cx="6026550" cy="54476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VLSFA among the top predictors of S1P (std. beta=0.13, p=0.001 in multivariable adjusted analyses)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During a median (interquartile range) follow-up of 5.4 (4.8–6.1) years: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Positive association between circulating sphingosine with infectious disease mortality, HR per doubling of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1.63</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95% CI (1.08–2.47), p=0.02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S1P inversely associated with all-cause and infectious disease mortality, with a HR per doubling of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0.54</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(0.31–0.93), p=0.03 and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0.17</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(0.06–0.48) p&lt;0.001, respectively, all independent of adjustment for potential confounders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S1P mediated 12% (p&lt;0.01) of the association  between VLSFA and infectious disease mortality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1D718A51-D2F5-3D2F-ABEB-CB98CAC0A128}"/>
              </a:ext>
            </a:extLst>
          </p:cNvPr>
          <p:cNvSpPr txBox="1"/>
          <p:nvPr/>
        </p:nvSpPr>
        <p:spPr>
          <a:xfrm>
            <a:off x="6715761" y="1067047"/>
            <a:ext cx="5153361"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Circulating sphingosine was positively associated with infectious disease mortality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S1P was positively associated with VLSFA and inversely associated with all-cause and infectious disease mortality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Further studies are needed to assess the effect of VLSFA-containing foods on circulating S1P and on the risk of (fatal) infections in KTR</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3" name="Graphique 2">
            <a:extLst>
              <a:ext uri="{FF2B5EF4-FFF2-40B4-BE49-F238E27FC236}">
                <a16:creationId xmlns:a16="http://schemas.microsoft.com/office/drawing/2014/main" id="{D8F9FBBE-661F-76D1-BE0E-1DFFD2EC185F}"/>
              </a:ext>
            </a:extLst>
          </p:cNvPr>
          <p:cNvGraphicFramePr>
            <a:graphicFrameLocks/>
          </p:cNvGraphicFramePr>
          <p:nvPr/>
        </p:nvGraphicFramePr>
        <p:xfrm>
          <a:off x="962715" y="2850617"/>
          <a:ext cx="1943519" cy="1166111"/>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03F5FCE5-E37A-504A-C302-3F6777076692}"/>
              </a:ext>
            </a:extLst>
          </p:cNvPr>
          <p:cNvSpPr txBox="1"/>
          <p:nvPr/>
        </p:nvSpPr>
        <p:spPr>
          <a:xfrm>
            <a:off x="2043873" y="2641030"/>
            <a:ext cx="10811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n=141</a:t>
            </a:r>
            <a:endPar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KTR died </a:t>
            </a:r>
            <a:endPar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780C56AD-2A3F-5193-93D6-F392546AAC7C}"/>
              </a:ext>
            </a:extLst>
          </p:cNvPr>
          <p:cNvSpPr txBox="1"/>
          <p:nvPr/>
        </p:nvSpPr>
        <p:spPr>
          <a:xfrm>
            <a:off x="723287" y="3355981"/>
            <a:ext cx="8103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n=539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survived</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5" name="Graphique 4">
            <a:extLst>
              <a:ext uri="{FF2B5EF4-FFF2-40B4-BE49-F238E27FC236}">
                <a16:creationId xmlns:a16="http://schemas.microsoft.com/office/drawing/2014/main" id="{2FEC6506-AEF7-141C-B603-40EC9EDB102E}"/>
              </a:ext>
            </a:extLst>
          </p:cNvPr>
          <p:cNvGraphicFramePr>
            <a:graphicFrameLocks/>
          </p:cNvGraphicFramePr>
          <p:nvPr/>
        </p:nvGraphicFramePr>
        <p:xfrm>
          <a:off x="3635240" y="2850175"/>
          <a:ext cx="1929415" cy="1157649"/>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a:extLst>
              <a:ext uri="{FF2B5EF4-FFF2-40B4-BE49-F238E27FC236}">
                <a16:creationId xmlns:a16="http://schemas.microsoft.com/office/drawing/2014/main" id="{3B39CF22-B3A9-6E7D-F7A9-0EAFC97EBC02}"/>
              </a:ext>
            </a:extLst>
          </p:cNvPr>
          <p:cNvSpPr txBox="1"/>
          <p:nvPr/>
        </p:nvSpPr>
        <p:spPr>
          <a:xfrm>
            <a:off x="4792004" y="2732333"/>
            <a:ext cx="10012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other</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causes</a:t>
            </a:r>
            <a:endPar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33F3C26E-3D6C-9647-2345-E75ADF739A4A}"/>
              </a:ext>
            </a:extLst>
          </p:cNvPr>
          <p:cNvSpPr txBox="1"/>
          <p:nvPr/>
        </p:nvSpPr>
        <p:spPr>
          <a:xfrm>
            <a:off x="2995944" y="3338322"/>
            <a:ext cx="13388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n=39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deaths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due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severe infections</a:t>
            </a:r>
            <a:endParaRPr kumimoji="0" lang="fr-FR" sz="11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D39D1C0-8D54-9B15-3D33-D7A65CE54010}"/>
              </a:ext>
            </a:extLst>
          </p:cNvPr>
          <p:cNvGrpSpPr/>
          <p:nvPr/>
        </p:nvGrpSpPr>
        <p:grpSpPr>
          <a:xfrm>
            <a:off x="11575287" y="44389"/>
            <a:ext cx="525242" cy="509983"/>
            <a:chOff x="4213599" y="3634223"/>
            <a:chExt cx="485297" cy="471198"/>
          </a:xfrm>
        </p:grpSpPr>
        <p:sp>
          <p:nvSpPr>
            <p:cNvPr id="6" name="Ellipse 5">
              <a:hlinkClick r:id="" action="ppaction://noaction"/>
              <a:extLst>
                <a:ext uri="{FF2B5EF4-FFF2-40B4-BE49-F238E27FC236}">
                  <a16:creationId xmlns:a16="http://schemas.microsoft.com/office/drawing/2014/main" id="{4CC6D8FD-0925-96E1-BC56-C0D546E81C2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3F6F67C-2F91-BF6E-C7E2-B7E292542A8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54427375-1DB6-8FF2-D815-29996CBC802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EA8474C-12D3-6939-BCD5-EA6AB923D37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Forme libre : forme 17">
              <a:extLst>
                <a:ext uri="{FF2B5EF4-FFF2-40B4-BE49-F238E27FC236}">
                  <a16:creationId xmlns:a16="http://schemas.microsoft.com/office/drawing/2014/main" id="{1C2CFE67-3087-FD7F-8719-C53B02D69AA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9" name="Rectangle 18">
            <a:hlinkClick r:id="" action="ppaction://noaction"/>
            <a:extLst>
              <a:ext uri="{FF2B5EF4-FFF2-40B4-BE49-F238E27FC236}">
                <a16:creationId xmlns:a16="http://schemas.microsoft.com/office/drawing/2014/main" id="{2C745630-792C-718E-4125-DBD4C3B6497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C491C911-06D3-45E6-ABCF-EC05117DEA4A}"/>
              </a:ext>
            </a:extLst>
          </p:cNvPr>
          <p:cNvCxnSpPr>
            <a:cxnSpLocks/>
          </p:cNvCxnSpPr>
          <p:nvPr/>
        </p:nvCxnSpPr>
        <p:spPr>
          <a:xfrm>
            <a:off x="3119191" y="2952485"/>
            <a:ext cx="419124" cy="206029"/>
          </a:xfrm>
          <a:prstGeom prst="straightConnector1">
            <a:avLst/>
          </a:prstGeom>
          <a:ln w="28575">
            <a:solidFill>
              <a:srgbClr val="11398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3C7D836-91DC-9633-2CC6-6F37CD24F743}"/>
              </a:ext>
            </a:extLst>
          </p:cNvPr>
          <p:cNvCxnSpPr>
            <a:cxnSpLocks/>
          </p:cNvCxnSpPr>
          <p:nvPr/>
        </p:nvCxnSpPr>
        <p:spPr>
          <a:xfrm flipV="1">
            <a:off x="2966949" y="2725634"/>
            <a:ext cx="316214" cy="45853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A2B35CB-D638-4F04-8E65-E4A625D95362}"/>
              </a:ext>
            </a:extLst>
          </p:cNvPr>
          <p:cNvSpPr txBox="1"/>
          <p:nvPr/>
        </p:nvSpPr>
        <p:spPr>
          <a:xfrm>
            <a:off x="1850656" y="3020321"/>
            <a:ext cx="53109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21%</a:t>
            </a:r>
          </a:p>
        </p:txBody>
      </p:sp>
      <p:sp>
        <p:nvSpPr>
          <p:cNvPr id="23" name="TextBox 22">
            <a:extLst>
              <a:ext uri="{FF2B5EF4-FFF2-40B4-BE49-F238E27FC236}">
                <a16:creationId xmlns:a16="http://schemas.microsoft.com/office/drawing/2014/main" id="{BF1D4AA1-FAB7-E748-30E5-00580CA74827}"/>
              </a:ext>
            </a:extLst>
          </p:cNvPr>
          <p:cNvSpPr txBox="1"/>
          <p:nvPr/>
        </p:nvSpPr>
        <p:spPr>
          <a:xfrm>
            <a:off x="1597189" y="3463702"/>
            <a:ext cx="53109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79%</a:t>
            </a:r>
          </a:p>
        </p:txBody>
      </p:sp>
      <p:sp>
        <p:nvSpPr>
          <p:cNvPr id="24" name="TextBox 23">
            <a:extLst>
              <a:ext uri="{FF2B5EF4-FFF2-40B4-BE49-F238E27FC236}">
                <a16:creationId xmlns:a16="http://schemas.microsoft.com/office/drawing/2014/main" id="{C997CDC6-D31F-1275-6DEB-AD7FE49BEB5B}"/>
              </a:ext>
            </a:extLst>
          </p:cNvPr>
          <p:cNvSpPr txBox="1"/>
          <p:nvPr/>
        </p:nvSpPr>
        <p:spPr>
          <a:xfrm>
            <a:off x="4183555" y="3396321"/>
            <a:ext cx="53109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28%</a:t>
            </a:r>
          </a:p>
        </p:txBody>
      </p:sp>
      <p:sp>
        <p:nvSpPr>
          <p:cNvPr id="25" name="TextBox 24">
            <a:extLst>
              <a:ext uri="{FF2B5EF4-FFF2-40B4-BE49-F238E27FC236}">
                <a16:creationId xmlns:a16="http://schemas.microsoft.com/office/drawing/2014/main" id="{E04ED582-FD53-06AE-7324-EDD11CF80454}"/>
              </a:ext>
            </a:extLst>
          </p:cNvPr>
          <p:cNvSpPr txBox="1"/>
          <p:nvPr/>
        </p:nvSpPr>
        <p:spPr>
          <a:xfrm>
            <a:off x="4553250" y="3132443"/>
            <a:ext cx="531097"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72%</a:t>
            </a:r>
          </a:p>
        </p:txBody>
      </p:sp>
      <p:sp>
        <p:nvSpPr>
          <p:cNvPr id="20" name="TextBox 19">
            <a:extLst>
              <a:ext uri="{FF2B5EF4-FFF2-40B4-BE49-F238E27FC236}">
                <a16:creationId xmlns:a16="http://schemas.microsoft.com/office/drawing/2014/main" id="{1F840231-C85D-1EFD-0B07-4D5D5AAD098C}"/>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Vogelpohl F. A. et al., ESOT Congress 2025 (Abstract 2091)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997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97AA-75DB-25A0-A4A1-1E64A8DCF9C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C4A6110-63A0-4274-7F48-3B5567FFAF97}"/>
              </a:ext>
            </a:extLst>
          </p:cNvPr>
          <p:cNvSpPr>
            <a:spLocks noGrp="1"/>
          </p:cNvSpPr>
          <p:nvPr>
            <p:ph type="title"/>
          </p:nvPr>
        </p:nvSpPr>
        <p:spPr>
          <a:xfrm>
            <a:off x="313544" y="214492"/>
            <a:ext cx="10969587" cy="402626"/>
          </a:xfrm>
        </p:spPr>
        <p:txBody>
          <a:bodyPr>
            <a:normAutofit fontScale="90000"/>
          </a:bodyPr>
          <a:lstStyle/>
          <a:p>
            <a:pPr algn="l" fontAlgn="b"/>
            <a:r>
              <a:rPr lang="en-US" dirty="0"/>
              <a:t>The pro-inflammatory role of EVs in chronic lung rejection: NF-kappa-B signaling as a possible target</a:t>
            </a:r>
          </a:p>
        </p:txBody>
      </p:sp>
      <p:sp>
        <p:nvSpPr>
          <p:cNvPr id="9" name="Rectangle 8">
            <a:extLst>
              <a:ext uri="{FF2B5EF4-FFF2-40B4-BE49-F238E27FC236}">
                <a16:creationId xmlns:a16="http://schemas.microsoft.com/office/drawing/2014/main" id="{B36683DB-0BF3-7111-E516-8D42A665B1F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AAF8402-BDCA-7E25-0293-5741ACC9867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C2EC3730-5361-6337-C90D-12A2065DD3F2}"/>
              </a:ext>
            </a:extLst>
          </p:cNvPr>
          <p:cNvSpPr txBox="1"/>
          <p:nvPr/>
        </p:nvSpPr>
        <p:spPr>
          <a:xfrm>
            <a:off x="228488" y="1019793"/>
            <a:ext cx="44297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4" name="Rectangle : coins arrondis 23">
            <a:extLst>
              <a:ext uri="{FF2B5EF4-FFF2-40B4-BE49-F238E27FC236}">
                <a16:creationId xmlns:a16="http://schemas.microsoft.com/office/drawing/2014/main" id="{714C183D-A7D9-FC57-D6B7-5B646D591F53}"/>
              </a:ext>
            </a:extLst>
          </p:cNvPr>
          <p:cNvSpPr/>
          <p:nvPr/>
        </p:nvSpPr>
        <p:spPr>
          <a:xfrm>
            <a:off x="6096001" y="1464079"/>
            <a:ext cx="5758164" cy="36933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823FE876-A933-08AE-31C6-7CA517077EF4}"/>
              </a:ext>
            </a:extLst>
          </p:cNvPr>
          <p:cNvSpPr/>
          <p:nvPr/>
        </p:nvSpPr>
        <p:spPr>
          <a:xfrm>
            <a:off x="6105095" y="3000136"/>
            <a:ext cx="5758165" cy="955454"/>
          </a:xfrm>
          <a:prstGeom prst="roundRect">
            <a:avLst>
              <a:gd name="adj" fmla="val 11104"/>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5ECBEE10-139D-3605-B464-190375518DC6}"/>
              </a:ext>
            </a:extLst>
          </p:cNvPr>
          <p:cNvSpPr txBox="1"/>
          <p:nvPr/>
        </p:nvSpPr>
        <p:spPr>
          <a:xfrm>
            <a:off x="5984214" y="100734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34" name="Connecteur droit 33">
            <a:extLst>
              <a:ext uri="{FF2B5EF4-FFF2-40B4-BE49-F238E27FC236}">
                <a16:creationId xmlns:a16="http://schemas.microsoft.com/office/drawing/2014/main" id="{1AC2227B-D7A8-954A-CA82-29B7F9C25189}"/>
              </a:ext>
            </a:extLst>
          </p:cNvPr>
          <p:cNvCxnSpPr>
            <a:cxnSpLocks/>
          </p:cNvCxnSpPr>
          <p:nvPr/>
        </p:nvCxnSpPr>
        <p:spPr>
          <a:xfrm>
            <a:off x="7434158" y="2004227"/>
            <a:ext cx="0" cy="22639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C0CC4005-C669-6882-B88B-1B00BEAF8311}"/>
              </a:ext>
            </a:extLst>
          </p:cNvPr>
          <p:cNvSpPr txBox="1"/>
          <p:nvPr/>
        </p:nvSpPr>
        <p:spPr>
          <a:xfrm>
            <a:off x="6139413" y="3014256"/>
            <a:ext cx="5785601"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EVs characterization for specific markers (CD63, TSG101)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Phenotyping using Nanoparticle Tracking Analyses (NTA) and the Leprechaun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8" name="ZoneTexte 27">
            <a:extLst>
              <a:ext uri="{FF2B5EF4-FFF2-40B4-BE49-F238E27FC236}">
                <a16:creationId xmlns:a16="http://schemas.microsoft.com/office/drawing/2014/main" id="{36DCE597-58BC-86BA-0954-8B97E8642182}"/>
              </a:ext>
            </a:extLst>
          </p:cNvPr>
          <p:cNvSpPr txBox="1"/>
          <p:nvPr/>
        </p:nvSpPr>
        <p:spPr>
          <a:xfrm>
            <a:off x="228487" y="1563690"/>
            <a:ext cx="4448604" cy="369331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rPr>
              <a:t>Chronic lung allograft rejection (CLAD) is the leading cause of morbidity and mortality following lung transplantation (LT)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rPr>
              <a:t>Although much progress has been made, little is known about the pathogenic mechanisms underlying chronic rejection</a:t>
            </a:r>
            <a:br>
              <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rPr>
              <a:t>This study explores CLAD in the lung microenvironment by characterizing and profiling LT patients’ extracellular vesicles (EVs) from bronchoalveolar lavage (BAL)</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10ECBABD-00BB-44BF-21AB-AFF9BB8F2590}"/>
              </a:ext>
            </a:extLst>
          </p:cNvPr>
          <p:cNvSpPr txBox="1"/>
          <p:nvPr/>
        </p:nvSpPr>
        <p:spPr>
          <a:xfrm>
            <a:off x="6819380" y="1473697"/>
            <a:ext cx="609407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Extracellular vesicles from the BALs extraction </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5" name="ZoneTexte 34">
            <a:extLst>
              <a:ext uri="{FF2B5EF4-FFF2-40B4-BE49-F238E27FC236}">
                <a16:creationId xmlns:a16="http://schemas.microsoft.com/office/drawing/2014/main" id="{8FA9F2D0-451E-E869-F504-E77EBBBBE44A}"/>
              </a:ext>
            </a:extLst>
          </p:cNvPr>
          <p:cNvSpPr txBox="1"/>
          <p:nvPr/>
        </p:nvSpPr>
        <p:spPr>
          <a:xfrm>
            <a:off x="6424754" y="2236851"/>
            <a:ext cx="200627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CLAD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n=10</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7" name="ZoneTexte 36">
            <a:extLst>
              <a:ext uri="{FF2B5EF4-FFF2-40B4-BE49-F238E27FC236}">
                <a16:creationId xmlns:a16="http://schemas.microsoft.com/office/drawing/2014/main" id="{56E27591-23CE-8CE7-DC4E-6D1FA5605FEB}"/>
              </a:ext>
            </a:extLst>
          </p:cNvPr>
          <p:cNvSpPr txBox="1"/>
          <p:nvPr/>
        </p:nvSpPr>
        <p:spPr>
          <a:xfrm>
            <a:off x="9166305" y="2230627"/>
            <a:ext cx="27675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Non-rejecting (CTR,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n=10</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8" name="Rectangle : coins arrondis 37">
            <a:extLst>
              <a:ext uri="{FF2B5EF4-FFF2-40B4-BE49-F238E27FC236}">
                <a16:creationId xmlns:a16="http://schemas.microsoft.com/office/drawing/2014/main" id="{3BCA6FDD-1EA2-30E6-06D0-59BFB489C692}"/>
              </a:ext>
            </a:extLst>
          </p:cNvPr>
          <p:cNvSpPr/>
          <p:nvPr/>
        </p:nvSpPr>
        <p:spPr>
          <a:xfrm>
            <a:off x="6130722" y="2235509"/>
            <a:ext cx="2608161" cy="579893"/>
          </a:xfrm>
          <a:prstGeom prst="roundRect">
            <a:avLst>
              <a:gd name="adj" fmla="val 11104"/>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 coins arrondis 38">
            <a:extLst>
              <a:ext uri="{FF2B5EF4-FFF2-40B4-BE49-F238E27FC236}">
                <a16:creationId xmlns:a16="http://schemas.microsoft.com/office/drawing/2014/main" id="{7E2ED5D9-A483-A7CF-A660-C9F14BC08337}"/>
              </a:ext>
            </a:extLst>
          </p:cNvPr>
          <p:cNvSpPr/>
          <p:nvPr/>
        </p:nvSpPr>
        <p:spPr>
          <a:xfrm>
            <a:off x="9246003" y="2235508"/>
            <a:ext cx="2608161" cy="579893"/>
          </a:xfrm>
          <a:prstGeom prst="roundRect">
            <a:avLst>
              <a:gd name="adj" fmla="val 11104"/>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81640795-7DC8-18F7-BCBF-6A00FA80E2C5}"/>
              </a:ext>
            </a:extLst>
          </p:cNvPr>
          <p:cNvCxnSpPr>
            <a:cxnSpLocks/>
          </p:cNvCxnSpPr>
          <p:nvPr/>
        </p:nvCxnSpPr>
        <p:spPr>
          <a:xfrm>
            <a:off x="10543280" y="2004227"/>
            <a:ext cx="0" cy="22639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4E44A10-A917-7C65-0F4B-8D6DA016A470}"/>
              </a:ext>
            </a:extLst>
          </p:cNvPr>
          <p:cNvCxnSpPr>
            <a:cxnSpLocks/>
          </p:cNvCxnSpPr>
          <p:nvPr/>
        </p:nvCxnSpPr>
        <p:spPr>
          <a:xfrm>
            <a:off x="8975081" y="1842835"/>
            <a:ext cx="0" cy="1815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92DBD63C-4A88-3EAA-1860-1671EAB3ACAD}"/>
              </a:ext>
            </a:extLst>
          </p:cNvPr>
          <p:cNvCxnSpPr>
            <a:cxnSpLocks/>
          </p:cNvCxnSpPr>
          <p:nvPr/>
        </p:nvCxnSpPr>
        <p:spPr>
          <a:xfrm>
            <a:off x="7434158" y="2016638"/>
            <a:ext cx="3100040"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D6852244-DBFD-BEC0-E6CF-FE8A5B6262F3}"/>
              </a:ext>
            </a:extLst>
          </p:cNvPr>
          <p:cNvSpPr txBox="1"/>
          <p:nvPr/>
        </p:nvSpPr>
        <p:spPr>
          <a:xfrm>
            <a:off x="6130722" y="4212060"/>
            <a:ext cx="5565407" cy="107721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EVs were co-cultured with a human bronchial epithelium cell line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HBEpC</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cells for 48/72 h, followed by transcriptomic (nCounter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Nanostring</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protein expression profiling</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50" name="Rectangle : coins arrondis 49">
            <a:extLst>
              <a:ext uri="{FF2B5EF4-FFF2-40B4-BE49-F238E27FC236}">
                <a16:creationId xmlns:a16="http://schemas.microsoft.com/office/drawing/2014/main" id="{49B83746-F599-443D-7B3F-BD590D1A665A}"/>
              </a:ext>
            </a:extLst>
          </p:cNvPr>
          <p:cNvSpPr/>
          <p:nvPr/>
        </p:nvSpPr>
        <p:spPr>
          <a:xfrm>
            <a:off x="6086217" y="4187643"/>
            <a:ext cx="5758165" cy="1126052"/>
          </a:xfrm>
          <a:prstGeom prst="roundRect">
            <a:avLst>
              <a:gd name="adj" fmla="val 11104"/>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1" name="Connecteur droit 50">
            <a:extLst>
              <a:ext uri="{FF2B5EF4-FFF2-40B4-BE49-F238E27FC236}">
                <a16:creationId xmlns:a16="http://schemas.microsoft.com/office/drawing/2014/main" id="{869D7095-1E8A-45DF-9B40-F7C43E88E33B}"/>
              </a:ext>
            </a:extLst>
          </p:cNvPr>
          <p:cNvCxnSpPr>
            <a:cxnSpLocks/>
          </p:cNvCxnSpPr>
          <p:nvPr/>
        </p:nvCxnSpPr>
        <p:spPr>
          <a:xfrm>
            <a:off x="7434158" y="2815401"/>
            <a:ext cx="0" cy="1815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5BCE5AAF-CD87-D288-063A-F011D6F52F7C}"/>
              </a:ext>
            </a:extLst>
          </p:cNvPr>
          <p:cNvCxnSpPr>
            <a:cxnSpLocks/>
          </p:cNvCxnSpPr>
          <p:nvPr/>
        </p:nvCxnSpPr>
        <p:spPr>
          <a:xfrm>
            <a:off x="10543280" y="2815401"/>
            <a:ext cx="0" cy="1815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27A3712F-2662-8BF7-53C1-A9CE7D4DBCEA}"/>
              </a:ext>
            </a:extLst>
          </p:cNvPr>
          <p:cNvCxnSpPr>
            <a:cxnSpLocks/>
          </p:cNvCxnSpPr>
          <p:nvPr/>
        </p:nvCxnSpPr>
        <p:spPr>
          <a:xfrm flipH="1">
            <a:off x="8984177" y="3955590"/>
            <a:ext cx="596" cy="2378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4" name="Groupe 2">
            <a:extLst>
              <a:ext uri="{FF2B5EF4-FFF2-40B4-BE49-F238E27FC236}">
                <a16:creationId xmlns:a16="http://schemas.microsoft.com/office/drawing/2014/main" id="{44202FE9-8895-DAF3-E2D4-5813F4962551}"/>
              </a:ext>
            </a:extLst>
          </p:cNvPr>
          <p:cNvGrpSpPr/>
          <p:nvPr/>
        </p:nvGrpSpPr>
        <p:grpSpPr>
          <a:xfrm>
            <a:off x="11575287" y="44389"/>
            <a:ext cx="525242" cy="509983"/>
            <a:chOff x="4213599" y="3634223"/>
            <a:chExt cx="485297" cy="471198"/>
          </a:xfrm>
        </p:grpSpPr>
        <p:sp>
          <p:nvSpPr>
            <p:cNvPr id="5" name="Ellipse 6">
              <a:hlinkClick r:id="rId3" action="ppaction://hlinksldjump"/>
              <a:extLst>
                <a:ext uri="{FF2B5EF4-FFF2-40B4-BE49-F238E27FC236}">
                  <a16:creationId xmlns:a16="http://schemas.microsoft.com/office/drawing/2014/main" id="{EA9C3C93-A1F5-11D9-BEFF-2C2027B60AC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035181F4-0602-1CA1-8508-648D28A688E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9B29983D-67AF-F0AF-4902-C91B6F908CFB}"/>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17428A7D-8226-7865-221E-06949D7AE89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7">
              <a:extLst>
                <a:ext uri="{FF2B5EF4-FFF2-40B4-BE49-F238E27FC236}">
                  <a16:creationId xmlns:a16="http://schemas.microsoft.com/office/drawing/2014/main" id="{5054689F-781C-0876-1724-71962F1ABDE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09A10B37-1B8B-55B5-20A0-8D614E5B71E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8500AB9A-088B-D76C-355B-DB41A188E472}"/>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Franzi S. et al., ESOT Congress 2025 (Abstract 971)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04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A167-BD75-85F7-6AB9-A93F8367E69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B436897-A2B5-3FB0-8A39-47E75F012222}"/>
              </a:ext>
            </a:extLst>
          </p:cNvPr>
          <p:cNvSpPr>
            <a:spLocks noGrp="1"/>
          </p:cNvSpPr>
          <p:nvPr>
            <p:ph type="title"/>
          </p:nvPr>
        </p:nvSpPr>
        <p:spPr>
          <a:xfrm>
            <a:off x="313544" y="214492"/>
            <a:ext cx="10969587" cy="402626"/>
          </a:xfrm>
        </p:spPr>
        <p:txBody>
          <a:bodyPr>
            <a:normAutofit fontScale="90000"/>
          </a:bodyPr>
          <a:lstStyle/>
          <a:p>
            <a:pPr fontAlgn="b"/>
            <a:r>
              <a:rPr lang="en-US" dirty="0"/>
              <a:t>The pro-inflammatory role of EVs in chronic lung rejection: NF-kappa-B signaling as a possible target</a:t>
            </a:r>
            <a:endParaRPr lang="en-US" sz="3200" u="none" strike="noStrike" dirty="0">
              <a:effectLst/>
            </a:endParaRPr>
          </a:p>
        </p:txBody>
      </p:sp>
      <p:sp>
        <p:nvSpPr>
          <p:cNvPr id="9" name="Rectangle 8">
            <a:extLst>
              <a:ext uri="{FF2B5EF4-FFF2-40B4-BE49-F238E27FC236}">
                <a16:creationId xmlns:a16="http://schemas.microsoft.com/office/drawing/2014/main" id="{E6A499DE-17BD-BC16-260A-2097AB47AFF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9F80532-DC91-469F-1E24-7371FF0B7147}"/>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63B6088B-B5E2-3A38-BEBB-57D64D820573}"/>
              </a:ext>
            </a:extLst>
          </p:cNvPr>
          <p:cNvSpPr txBox="1"/>
          <p:nvPr/>
        </p:nvSpPr>
        <p:spPr>
          <a:xfrm>
            <a:off x="313544" y="1064075"/>
            <a:ext cx="5123727"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0E2027E7-D930-FCDE-9DC9-6D2A927F116D}"/>
              </a:ext>
            </a:extLst>
          </p:cNvPr>
          <p:cNvSpPr txBox="1"/>
          <p:nvPr/>
        </p:nvSpPr>
        <p:spPr>
          <a:xfrm>
            <a:off x="6754731" y="1064075"/>
            <a:ext cx="5246930"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results suggest the involvement of the NF-kB pathway as a possible immunological scenario associated with severe CLAD, with the activation of chemotaxis and the recruitment of macrophages and dendritic cells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mediator TRAF6 also indicates a possible canonical pathway of NF-kB signaling and the involvement of Toll-like receptors that are even expressed by macrophages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CCL25 and NF-kB might be therapeutic targets to limit chronic graft rejection</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B035B5F0-9DF5-8E6F-312B-52A15CE74A14}"/>
              </a:ext>
            </a:extLst>
          </p:cNvPr>
          <p:cNvSpPr txBox="1"/>
          <p:nvPr/>
        </p:nvSpPr>
        <p:spPr>
          <a:xfrm>
            <a:off x="190339" y="3201807"/>
            <a:ext cx="609407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HBEpC</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co-cultured with CLAD-</a:t>
            </a:r>
            <a:r>
              <a:rPr kumimoji="0" lang="en-US" sz="16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Evs</a:t>
            </a: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Transcriptional analysis</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9C092">
                    <a:lumMod val="75000"/>
                  </a:srgbClr>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REL and CHUCK (NF-kappa-B signaling)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and </a:t>
            </a:r>
            <a:r>
              <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CXCL8, a neutrophil-attracting chemokine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Proteomic analysis</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9C092">
                    <a:lumMod val="75000"/>
                  </a:srgbClr>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CCL25, chemotactic for macrophages and dendritic cells, and DNER.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Pathways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9C092">
                    <a:lumMod val="75000"/>
                  </a:srgbClr>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TRAF6-mediated transcription factor NF-kB pathway and the MAPK signaling mediated by MAP3K8</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21" name="Picture 9" descr="A yellow circle with a light in the middle&#10;&#10;Description automatically generated">
            <a:extLst>
              <a:ext uri="{FF2B5EF4-FFF2-40B4-BE49-F238E27FC236}">
                <a16:creationId xmlns:a16="http://schemas.microsoft.com/office/drawing/2014/main" id="{E0104F15-06D6-D9CF-3E6C-5F2048AC2ED8}"/>
              </a:ext>
            </a:extLst>
          </p:cNvPr>
          <p:cNvPicPr>
            <a:picLocks noChangeAspect="1"/>
          </p:cNvPicPr>
          <p:nvPr/>
        </p:nvPicPr>
        <p:blipFill rotWithShape="1">
          <a:blip r:embed="rId3"/>
          <a:srcRect l="25354" t="24604" r="21717" b="15502"/>
          <a:stretch/>
        </p:blipFill>
        <p:spPr>
          <a:xfrm>
            <a:off x="591522" y="2303625"/>
            <a:ext cx="693439" cy="784684"/>
          </a:xfrm>
          <a:prstGeom prst="rect">
            <a:avLst/>
          </a:prstGeom>
        </p:spPr>
      </p:pic>
      <p:sp>
        <p:nvSpPr>
          <p:cNvPr id="23" name="ZoneTexte 22">
            <a:extLst>
              <a:ext uri="{FF2B5EF4-FFF2-40B4-BE49-F238E27FC236}">
                <a16:creationId xmlns:a16="http://schemas.microsoft.com/office/drawing/2014/main" id="{241C6999-41C6-96B9-D211-EA904A160967}"/>
              </a:ext>
            </a:extLst>
          </p:cNvPr>
          <p:cNvSpPr txBox="1"/>
          <p:nvPr/>
        </p:nvSpPr>
        <p:spPr>
          <a:xfrm>
            <a:off x="190339" y="3059472"/>
            <a:ext cx="16384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CD45 marker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sp>
        <p:nvSpPr>
          <p:cNvPr id="32" name="ZoneTexte 31">
            <a:extLst>
              <a:ext uri="{FF2B5EF4-FFF2-40B4-BE49-F238E27FC236}">
                <a16:creationId xmlns:a16="http://schemas.microsoft.com/office/drawing/2014/main" id="{A4C5AB57-4427-96F2-0861-A9197514DD6F}"/>
              </a:ext>
            </a:extLst>
          </p:cNvPr>
          <p:cNvSpPr txBox="1"/>
          <p:nvPr/>
        </p:nvSpPr>
        <p:spPr>
          <a:xfrm>
            <a:off x="1509176" y="2375886"/>
            <a:ext cx="38682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immunophenotypic characterization confirmed the leucocytic origin of EVs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5" name="ZoneTexte 44">
            <a:extLst>
              <a:ext uri="{FF2B5EF4-FFF2-40B4-BE49-F238E27FC236}">
                <a16:creationId xmlns:a16="http://schemas.microsoft.com/office/drawing/2014/main" id="{679A955D-5013-3B2D-0A23-241A097048B9}"/>
              </a:ext>
            </a:extLst>
          </p:cNvPr>
          <p:cNvSpPr txBox="1"/>
          <p:nvPr/>
        </p:nvSpPr>
        <p:spPr>
          <a:xfrm>
            <a:off x="1509175" y="1500739"/>
            <a:ext cx="41335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LT patients stratified into stable and severe based on lung function after CLAD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47" name="Image 46">
            <a:extLst>
              <a:ext uri="{FF2B5EF4-FFF2-40B4-BE49-F238E27FC236}">
                <a16:creationId xmlns:a16="http://schemas.microsoft.com/office/drawing/2014/main" id="{AE277EA0-0B68-6EB9-ABA6-71651DBA4DFE}"/>
              </a:ext>
            </a:extLst>
          </p:cNvPr>
          <p:cNvPicPr>
            <a:picLocks noChangeAspect="1"/>
          </p:cNvPicPr>
          <p:nvPr/>
        </p:nvPicPr>
        <p:blipFill>
          <a:blip r:embed="rId4"/>
          <a:stretch>
            <a:fillRect/>
          </a:stretch>
        </p:blipFill>
        <p:spPr>
          <a:xfrm>
            <a:off x="519018" y="1405443"/>
            <a:ext cx="784684" cy="784684"/>
          </a:xfrm>
          <a:prstGeom prst="rect">
            <a:avLst/>
          </a:prstGeom>
        </p:spPr>
      </p:pic>
      <p:grpSp>
        <p:nvGrpSpPr>
          <p:cNvPr id="4" name="Groupe 2">
            <a:extLst>
              <a:ext uri="{FF2B5EF4-FFF2-40B4-BE49-F238E27FC236}">
                <a16:creationId xmlns:a16="http://schemas.microsoft.com/office/drawing/2014/main" id="{46F09F39-D3C5-43AD-5D08-BD52BECE6070}"/>
              </a:ext>
            </a:extLst>
          </p:cNvPr>
          <p:cNvGrpSpPr/>
          <p:nvPr/>
        </p:nvGrpSpPr>
        <p:grpSpPr>
          <a:xfrm>
            <a:off x="11575287" y="44389"/>
            <a:ext cx="525242" cy="509983"/>
            <a:chOff x="4213599" y="3634223"/>
            <a:chExt cx="485297" cy="471198"/>
          </a:xfrm>
        </p:grpSpPr>
        <p:sp>
          <p:nvSpPr>
            <p:cNvPr id="6" name="Ellipse 6">
              <a:hlinkClick r:id="rId5" action="ppaction://hlinksldjump"/>
              <a:extLst>
                <a:ext uri="{FF2B5EF4-FFF2-40B4-BE49-F238E27FC236}">
                  <a16:creationId xmlns:a16="http://schemas.microsoft.com/office/drawing/2014/main" id="{246F3CAF-4DC2-2E5B-F200-9369EF176DF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868EE11-3C7B-0538-A1B4-7B6D6E88237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5">
              <a:extLst>
                <a:ext uri="{FF2B5EF4-FFF2-40B4-BE49-F238E27FC236}">
                  <a16:creationId xmlns:a16="http://schemas.microsoft.com/office/drawing/2014/main" id="{0131E89A-DFA8-D6E3-0AF5-33F20EEF565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B6964CAA-45D4-C558-5020-985D9088DBD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E2DABC39-56B7-55D5-38C6-06A7C84D02C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2" name="Rectangle 21">
            <a:hlinkClick r:id="rId5" action="ppaction://hlinksldjump"/>
            <a:extLst>
              <a:ext uri="{FF2B5EF4-FFF2-40B4-BE49-F238E27FC236}">
                <a16:creationId xmlns:a16="http://schemas.microsoft.com/office/drawing/2014/main" id="{8BD4E5EC-3255-1D66-FF2C-4D215FD82E3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3DC579ED-0A49-028C-B039-01925CC557EC}"/>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Franzi S. et al., ESOT Congress 2025 (Abstract 971)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718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2A29-A138-68C5-9851-A934F250719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7597F81-7018-8599-CD04-13C4F9AC04C9}"/>
              </a:ext>
            </a:extLst>
          </p:cNvPr>
          <p:cNvSpPr>
            <a:spLocks noGrp="1"/>
          </p:cNvSpPr>
          <p:nvPr>
            <p:ph type="title"/>
          </p:nvPr>
        </p:nvSpPr>
        <p:spPr>
          <a:xfrm>
            <a:off x="299155" y="849735"/>
            <a:ext cx="10969587" cy="402626"/>
          </a:xfrm>
        </p:spPr>
        <p:txBody>
          <a:bodyPr>
            <a:normAutofit fontScale="90000"/>
          </a:bodyPr>
          <a:lstStyle/>
          <a:p>
            <a:r>
              <a:rPr lang="en-US" dirty="0">
                <a:latin typeface="Arial" panose="020B0604020202020204" pitchFamily="34" charset="0"/>
                <a:cs typeface="Arial" panose="020B0604020202020204" pitchFamily="34" charset="0"/>
              </a:rPr>
              <a:t>Optimal timing of anti-CD3F(ab')2 treatment in sensitized model of heart transplantation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FEBCF79-CF19-A088-C070-4BAD7C839B0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72CE064C-5644-3FCE-DEFC-DDB517C8D8E9}"/>
              </a:ext>
            </a:extLst>
          </p:cNvPr>
          <p:cNvSpPr txBox="1"/>
          <p:nvPr/>
        </p:nvSpPr>
        <p:spPr>
          <a:xfrm>
            <a:off x="5970539" y="1017164"/>
            <a:ext cx="7338348"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a:t>
            </a:r>
            <a:endParaRPr lang="fr-FR" dirty="0"/>
          </a:p>
        </p:txBody>
      </p:sp>
      <p:sp>
        <p:nvSpPr>
          <p:cNvPr id="4" name="ZoneTexte 3">
            <a:extLst>
              <a:ext uri="{FF2B5EF4-FFF2-40B4-BE49-F238E27FC236}">
                <a16:creationId xmlns:a16="http://schemas.microsoft.com/office/drawing/2014/main" id="{01B56DE8-C7BC-4695-ABD4-1B2ACA1A0081}"/>
              </a:ext>
            </a:extLst>
          </p:cNvPr>
          <p:cNvSpPr txBox="1"/>
          <p:nvPr/>
        </p:nvSpPr>
        <p:spPr>
          <a:xfrm>
            <a:off x="299155" y="1017164"/>
            <a:ext cx="4792753" cy="3323987"/>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Background</a:t>
            </a:r>
            <a:r>
              <a:rPr lang="en-US" sz="1600" dirty="0">
                <a:latin typeface="Arial" panose="020B0604020202020204" pitchFamily="34" charset="0"/>
                <a:cs typeface="Arial" panose="020B0604020202020204" pitchFamily="34" charset="0"/>
              </a:rPr>
              <a:t> </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Previous studies have demonstrated a unique effect of the non-Fc binding anti-CD3 antibody </a:t>
            </a: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(aCD3F(ab')2), where delayed timing of treatment effectively promotes transplant tolerance in a mouse model</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 With the recent clinical use of humanized Fc-engineered CD3 antibodies,  determining the optimal treatment strategy, including appropriate timing of use, has become crucial for organ transplantation</a:t>
            </a:r>
            <a:endParaRPr lang="fr-FR"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D9A2E02-5DAC-5E4D-4F1A-F6C23AB67E0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DA541726-A77E-C5D7-1EC2-B8070832C269}"/>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061D0A94-8198-66D7-1EC7-0CE4F47693A5}"/>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18692C6-F698-B8F6-7020-43ED3DB41ED5}"/>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3B54826D-F424-2145-3F76-4512C2F8338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07E8CA3-5A0E-1E86-4AFA-4E4C775E424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32BE24D7-6322-D179-8D61-D486EAEE9B6B}"/>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 coins arrondis 17">
            <a:extLst>
              <a:ext uri="{FF2B5EF4-FFF2-40B4-BE49-F238E27FC236}">
                <a16:creationId xmlns:a16="http://schemas.microsoft.com/office/drawing/2014/main" id="{9021B5FA-5506-D64E-0503-02002A4862E7}"/>
              </a:ext>
            </a:extLst>
          </p:cNvPr>
          <p:cNvSpPr/>
          <p:nvPr/>
        </p:nvSpPr>
        <p:spPr>
          <a:xfrm>
            <a:off x="6063313" y="1396783"/>
            <a:ext cx="5805809" cy="169559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hlinkClick r:id="rId3" action="ppaction://hlinksldjump"/>
            <a:extLst>
              <a:ext uri="{FF2B5EF4-FFF2-40B4-BE49-F238E27FC236}">
                <a16:creationId xmlns:a16="http://schemas.microsoft.com/office/drawing/2014/main" id="{DB409D42-CFEC-14C3-739C-B9314BC17E4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B9480981-2862-BF95-3ED9-4C72D5FE864B}"/>
              </a:ext>
            </a:extLst>
          </p:cNvPr>
          <p:cNvSpPr txBox="1"/>
          <p:nvPr/>
        </p:nvSpPr>
        <p:spPr>
          <a:xfrm>
            <a:off x="6248658" y="3438396"/>
            <a:ext cx="5394701" cy="1323439"/>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Three aCD3F(ab')2 treatment protocols (50μg daily for 5 consecutive days) as follows: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Early (day-1 to day 3 post-transplantation)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Delayed (day 3 to day 7)</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Revised delayed (day 1 to day 5)</a:t>
            </a:r>
            <a:endParaRPr lang="fr-FR" sz="1600" dirty="0">
              <a:latin typeface="Arial" panose="020B0604020202020204" pitchFamily="34" charset="0"/>
              <a:cs typeface="Arial" panose="020B0604020202020204" pitchFamily="34" charset="0"/>
            </a:endParaRPr>
          </a:p>
        </p:txBody>
      </p:sp>
      <p:pic>
        <p:nvPicPr>
          <p:cNvPr id="28" name="Image 27" descr="Une image contenant texte, mammifère, dessin humoristique, chat&#10;&#10;Le contenu généré par l’IA peut être incorrect.">
            <a:extLst>
              <a:ext uri="{FF2B5EF4-FFF2-40B4-BE49-F238E27FC236}">
                <a16:creationId xmlns:a16="http://schemas.microsoft.com/office/drawing/2014/main" id="{71B5B920-EF61-0DAB-86F7-062EA970DEE5}"/>
              </a:ext>
            </a:extLst>
          </p:cNvPr>
          <p:cNvPicPr>
            <a:picLocks noChangeAspect="1"/>
          </p:cNvPicPr>
          <p:nvPr/>
        </p:nvPicPr>
        <p:blipFill>
          <a:blip r:embed="rId4"/>
          <a:srcRect t="16579" r="69231" b="68561"/>
          <a:stretch/>
        </p:blipFill>
        <p:spPr>
          <a:xfrm>
            <a:off x="6397906" y="1595553"/>
            <a:ext cx="774627" cy="374116"/>
          </a:xfrm>
          <a:prstGeom prst="rect">
            <a:avLst/>
          </a:prstGeom>
        </p:spPr>
      </p:pic>
      <p:sp>
        <p:nvSpPr>
          <p:cNvPr id="36" name="ZoneTexte 35">
            <a:extLst>
              <a:ext uri="{FF2B5EF4-FFF2-40B4-BE49-F238E27FC236}">
                <a16:creationId xmlns:a16="http://schemas.microsoft.com/office/drawing/2014/main" id="{E9BF6846-8CB3-06DF-A020-203AB1D028BE}"/>
              </a:ext>
            </a:extLst>
          </p:cNvPr>
          <p:cNvSpPr txBox="1"/>
          <p:nvPr/>
        </p:nvSpPr>
        <p:spPr>
          <a:xfrm>
            <a:off x="6063313" y="2103804"/>
            <a:ext cx="6655442" cy="338554"/>
          </a:xfrm>
          <a:prstGeom prst="rect">
            <a:avLst/>
          </a:prstGeom>
          <a:noFill/>
        </p:spPr>
        <p:txBody>
          <a:bodyPr wrap="square">
            <a:spAutoFit/>
          </a:bodyPr>
          <a:lstStyle/>
          <a:p>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C57BL/6 mice </a:t>
            </a:r>
            <a:endParaRPr lang="fr-FR" dirty="0"/>
          </a:p>
        </p:txBody>
      </p:sp>
      <p:pic>
        <p:nvPicPr>
          <p:cNvPr id="37" name="Image 36" descr="Une image contenant texte, mammifère, dessin humoristique, chat&#10;&#10;Le contenu généré par l’IA peut être incorrect.">
            <a:extLst>
              <a:ext uri="{FF2B5EF4-FFF2-40B4-BE49-F238E27FC236}">
                <a16:creationId xmlns:a16="http://schemas.microsoft.com/office/drawing/2014/main" id="{F4B32C66-99F3-0A1B-16C2-BEFB94924D15}"/>
              </a:ext>
            </a:extLst>
          </p:cNvPr>
          <p:cNvPicPr>
            <a:picLocks noChangeAspect="1"/>
          </p:cNvPicPr>
          <p:nvPr/>
        </p:nvPicPr>
        <p:blipFill>
          <a:blip r:embed="rId4"/>
          <a:srcRect t="16579" r="69231" b="68561"/>
          <a:stretch/>
        </p:blipFill>
        <p:spPr>
          <a:xfrm>
            <a:off x="8491762" y="1595190"/>
            <a:ext cx="738453" cy="356645"/>
          </a:xfrm>
          <a:prstGeom prst="rect">
            <a:avLst/>
          </a:prstGeom>
        </p:spPr>
      </p:pic>
      <p:pic>
        <p:nvPicPr>
          <p:cNvPr id="38" name="Image 37" descr="Une image contenant texte, mammifère, dessin humoristique, chat&#10;&#10;Le contenu généré par l’IA peut être incorrect.">
            <a:extLst>
              <a:ext uri="{FF2B5EF4-FFF2-40B4-BE49-F238E27FC236}">
                <a16:creationId xmlns:a16="http://schemas.microsoft.com/office/drawing/2014/main" id="{A8BF5AA7-20CD-D3CF-9316-50619D4FBFCB}"/>
              </a:ext>
            </a:extLst>
          </p:cNvPr>
          <p:cNvPicPr>
            <a:picLocks noChangeAspect="1"/>
          </p:cNvPicPr>
          <p:nvPr/>
        </p:nvPicPr>
        <p:blipFill>
          <a:blip r:embed="rId4"/>
          <a:srcRect t="16579" r="69231" b="68561"/>
          <a:stretch/>
        </p:blipFill>
        <p:spPr>
          <a:xfrm>
            <a:off x="10725491" y="1575947"/>
            <a:ext cx="793916" cy="383432"/>
          </a:xfrm>
          <a:prstGeom prst="rect">
            <a:avLst/>
          </a:prstGeom>
        </p:spPr>
      </p:pic>
      <p:pic>
        <p:nvPicPr>
          <p:cNvPr id="39" name="Image 38" descr="Une image contenant croquis, dessin, oiseau, clipart&#10;&#10;Le contenu généré par l’IA peut être incorrect.">
            <a:extLst>
              <a:ext uri="{FF2B5EF4-FFF2-40B4-BE49-F238E27FC236}">
                <a16:creationId xmlns:a16="http://schemas.microsoft.com/office/drawing/2014/main" id="{0CD54AEB-3E17-1B52-B3BB-A232DA549252}"/>
              </a:ext>
            </a:extLst>
          </p:cNvPr>
          <p:cNvPicPr>
            <a:picLocks noChangeAspect="1"/>
          </p:cNvPicPr>
          <p:nvPr/>
        </p:nvPicPr>
        <p:blipFill>
          <a:blip r:embed="rId5"/>
          <a:stretch>
            <a:fillRect/>
          </a:stretch>
        </p:blipFill>
        <p:spPr>
          <a:xfrm>
            <a:off x="11085862" y="1670096"/>
            <a:ext cx="182880" cy="182880"/>
          </a:xfrm>
          <a:prstGeom prst="rect">
            <a:avLst/>
          </a:prstGeom>
        </p:spPr>
      </p:pic>
      <p:sp>
        <p:nvSpPr>
          <p:cNvPr id="41" name="ZoneTexte 40">
            <a:extLst>
              <a:ext uri="{FF2B5EF4-FFF2-40B4-BE49-F238E27FC236}">
                <a16:creationId xmlns:a16="http://schemas.microsoft.com/office/drawing/2014/main" id="{9B74D4E1-4BD1-DCF2-C934-5932115DA729}"/>
              </a:ext>
            </a:extLst>
          </p:cNvPr>
          <p:cNvSpPr txBox="1"/>
          <p:nvPr/>
        </p:nvSpPr>
        <p:spPr>
          <a:xfrm>
            <a:off x="7746813" y="2060441"/>
            <a:ext cx="2042931" cy="923330"/>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Sensitized with BALB/c tail skin grafts</a:t>
            </a:r>
            <a:endParaRPr lang="fr-FR" dirty="0"/>
          </a:p>
        </p:txBody>
      </p:sp>
      <p:sp>
        <p:nvSpPr>
          <p:cNvPr id="44" name="ZoneTexte 43">
            <a:extLst>
              <a:ext uri="{FF2B5EF4-FFF2-40B4-BE49-F238E27FC236}">
                <a16:creationId xmlns:a16="http://schemas.microsoft.com/office/drawing/2014/main" id="{5A815F17-4A41-900D-4F80-2D12C28095B1}"/>
              </a:ext>
            </a:extLst>
          </p:cNvPr>
          <p:cNvSpPr txBox="1"/>
          <p:nvPr/>
        </p:nvSpPr>
        <p:spPr>
          <a:xfrm>
            <a:off x="10018579" y="2044761"/>
            <a:ext cx="1943317" cy="923330"/>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BALB/c heart </a:t>
            </a:r>
          </a:p>
          <a:p>
            <a:pPr algn="ctr"/>
            <a:r>
              <a:rPr lang="en-US" sz="1800" dirty="0">
                <a:latin typeface="Arial" panose="020B0604020202020204" pitchFamily="34" charset="0"/>
                <a:cs typeface="Arial" panose="020B0604020202020204" pitchFamily="34" charset="0"/>
              </a:rPr>
              <a:t>transplantation 8-12 weeks later</a:t>
            </a:r>
            <a:endParaRPr lang="fr-FR" dirty="0"/>
          </a:p>
        </p:txBody>
      </p:sp>
      <p:cxnSp>
        <p:nvCxnSpPr>
          <p:cNvPr id="45" name="Connecteur droit avec flèche 44">
            <a:extLst>
              <a:ext uri="{FF2B5EF4-FFF2-40B4-BE49-F238E27FC236}">
                <a16:creationId xmlns:a16="http://schemas.microsoft.com/office/drawing/2014/main" id="{768817A2-21A2-22C0-B70B-5616B6284AF8}"/>
              </a:ext>
            </a:extLst>
          </p:cNvPr>
          <p:cNvCxnSpPr>
            <a:cxnSpLocks/>
          </p:cNvCxnSpPr>
          <p:nvPr/>
        </p:nvCxnSpPr>
        <p:spPr>
          <a:xfrm>
            <a:off x="7256781" y="1805881"/>
            <a:ext cx="10189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BBDB8D9F-2396-0E65-8BBB-895EB839494F}"/>
              </a:ext>
            </a:extLst>
          </p:cNvPr>
          <p:cNvCxnSpPr>
            <a:cxnSpLocks/>
          </p:cNvCxnSpPr>
          <p:nvPr/>
        </p:nvCxnSpPr>
        <p:spPr>
          <a:xfrm>
            <a:off x="9396045" y="1805881"/>
            <a:ext cx="10189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9" name="Rectangle : coins arrondis 48">
            <a:extLst>
              <a:ext uri="{FF2B5EF4-FFF2-40B4-BE49-F238E27FC236}">
                <a16:creationId xmlns:a16="http://schemas.microsoft.com/office/drawing/2014/main" id="{E228CA3A-A7DF-22C7-B27F-75B959E137EB}"/>
              </a:ext>
            </a:extLst>
          </p:cNvPr>
          <p:cNvSpPr/>
          <p:nvPr/>
        </p:nvSpPr>
        <p:spPr>
          <a:xfrm>
            <a:off x="6099070" y="3420779"/>
            <a:ext cx="5770052" cy="1377559"/>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EBDA10AC-F42B-748D-7864-27DF0171E530}"/>
              </a:ext>
            </a:extLst>
          </p:cNvPr>
          <p:cNvSpPr txBox="1"/>
          <p:nvPr/>
        </p:nvSpPr>
        <p:spPr>
          <a:xfrm>
            <a:off x="6092931" y="5063764"/>
            <a:ext cx="66560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Flow cytometry: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140032"/>
                </a:solidFill>
                <a:latin typeface="Arial" panose="020B0604020202020204" pitchFamily="34" charset="0"/>
                <a:cs typeface="Arial" panose="020B0604020202020204" pitchFamily="34" charset="0"/>
              </a:rPr>
              <a:t>To assess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Intragraft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lymphocytes</a:t>
            </a:r>
            <a:endParaRPr lang="fr-FR" dirty="0"/>
          </a:p>
        </p:txBody>
      </p:sp>
      <p:sp>
        <p:nvSpPr>
          <p:cNvPr id="54" name="Rectangle : coins arrondis 53">
            <a:extLst>
              <a:ext uri="{FF2B5EF4-FFF2-40B4-BE49-F238E27FC236}">
                <a16:creationId xmlns:a16="http://schemas.microsoft.com/office/drawing/2014/main" id="{0FC7E556-56F1-B024-E4BA-3D4B5A9BBFD8}"/>
              </a:ext>
            </a:extLst>
          </p:cNvPr>
          <p:cNvSpPr/>
          <p:nvPr/>
        </p:nvSpPr>
        <p:spPr>
          <a:xfrm>
            <a:off x="6099070" y="5088640"/>
            <a:ext cx="5770052" cy="595614"/>
          </a:xfrm>
          <a:prstGeom prst="roundRect">
            <a:avLst>
              <a:gd name="adj" fmla="val 18796"/>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a:extLst>
              <a:ext uri="{FF2B5EF4-FFF2-40B4-BE49-F238E27FC236}">
                <a16:creationId xmlns:a16="http://schemas.microsoft.com/office/drawing/2014/main" id="{6259700F-A4AC-6647-AC04-442E024FFB8F}"/>
              </a:ext>
            </a:extLst>
          </p:cNvPr>
          <p:cNvCxnSpPr>
            <a:cxnSpLocks/>
          </p:cNvCxnSpPr>
          <p:nvPr/>
        </p:nvCxnSpPr>
        <p:spPr>
          <a:xfrm>
            <a:off x="8982698" y="3086804"/>
            <a:ext cx="0" cy="34397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62EEAE3D-1435-4C4A-EC39-88D0CFF6908D}"/>
              </a:ext>
            </a:extLst>
          </p:cNvPr>
          <p:cNvCxnSpPr/>
          <p:nvPr/>
        </p:nvCxnSpPr>
        <p:spPr>
          <a:xfrm>
            <a:off x="8982698" y="4798338"/>
            <a:ext cx="0" cy="29290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76E86CD-D6FA-C999-B2AD-BB9D0892EA73}"/>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Ota T. et al., ESOT Congress 2025 (Abstract 1091)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66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83CC1-C771-546A-B5C9-37894BB7C6A9}"/>
            </a:ext>
          </a:extLst>
        </p:cNvPr>
        <p:cNvGrpSpPr/>
        <p:nvPr/>
      </p:nvGrpSpPr>
      <p:grpSpPr>
        <a:xfrm>
          <a:off x="0" y="0"/>
          <a:ext cx="0" cy="0"/>
          <a:chOff x="0" y="0"/>
          <a:chExt cx="0" cy="0"/>
        </a:xfrm>
      </p:grpSpPr>
      <p:pic>
        <p:nvPicPr>
          <p:cNvPr id="36" name="Image 35">
            <a:extLst>
              <a:ext uri="{FF2B5EF4-FFF2-40B4-BE49-F238E27FC236}">
                <a16:creationId xmlns:a16="http://schemas.microsoft.com/office/drawing/2014/main" id="{E66E992A-ED61-709A-B8ED-DDF520666815}"/>
              </a:ext>
            </a:extLst>
          </p:cNvPr>
          <p:cNvPicPr>
            <a:picLocks noChangeAspect="1"/>
          </p:cNvPicPr>
          <p:nvPr/>
        </p:nvPicPr>
        <p:blipFill>
          <a:blip r:embed="rId3"/>
          <a:stretch>
            <a:fillRect/>
          </a:stretch>
        </p:blipFill>
        <p:spPr>
          <a:xfrm>
            <a:off x="6636663" y="1837877"/>
            <a:ext cx="4420217" cy="2105319"/>
          </a:xfrm>
          <a:prstGeom prst="rect">
            <a:avLst/>
          </a:prstGeom>
        </p:spPr>
      </p:pic>
      <p:pic>
        <p:nvPicPr>
          <p:cNvPr id="31" name="Image 30">
            <a:extLst>
              <a:ext uri="{FF2B5EF4-FFF2-40B4-BE49-F238E27FC236}">
                <a16:creationId xmlns:a16="http://schemas.microsoft.com/office/drawing/2014/main" id="{DB5BCA33-B35D-8EB4-7A71-04CA55D2ADF7}"/>
              </a:ext>
            </a:extLst>
          </p:cNvPr>
          <p:cNvPicPr>
            <a:picLocks noChangeAspect="1"/>
          </p:cNvPicPr>
          <p:nvPr/>
        </p:nvPicPr>
        <p:blipFill>
          <a:blip r:embed="rId4"/>
          <a:stretch>
            <a:fillRect/>
          </a:stretch>
        </p:blipFill>
        <p:spPr>
          <a:xfrm>
            <a:off x="583345" y="4216802"/>
            <a:ext cx="4620270" cy="2181529"/>
          </a:xfrm>
          <a:prstGeom prst="rect">
            <a:avLst/>
          </a:prstGeom>
        </p:spPr>
      </p:pic>
      <p:sp>
        <p:nvSpPr>
          <p:cNvPr id="8" name="Title 2">
            <a:extLst>
              <a:ext uri="{FF2B5EF4-FFF2-40B4-BE49-F238E27FC236}">
                <a16:creationId xmlns:a16="http://schemas.microsoft.com/office/drawing/2014/main" id="{57EA208D-7E48-8CAC-8E29-FED67124CD95}"/>
              </a:ext>
            </a:extLst>
          </p:cNvPr>
          <p:cNvSpPr>
            <a:spLocks noGrp="1"/>
          </p:cNvSpPr>
          <p:nvPr>
            <p:ph type="title"/>
          </p:nvPr>
        </p:nvSpPr>
        <p:spPr>
          <a:xfrm>
            <a:off x="299155" y="849735"/>
            <a:ext cx="10969587" cy="402626"/>
          </a:xfrm>
        </p:spPr>
        <p:txBody>
          <a:bodyPr>
            <a:normAutofit fontScale="90000"/>
          </a:bodyPr>
          <a:lstStyle/>
          <a:p>
            <a:r>
              <a:rPr lang="en-US" dirty="0">
                <a:latin typeface="Arial" panose="020B0604020202020204" pitchFamily="34" charset="0"/>
                <a:cs typeface="Arial" panose="020B0604020202020204" pitchFamily="34" charset="0"/>
              </a:rPr>
              <a:t>Optimal timing of anti-CD3F(ab')2 treatment in sensitized model of heart transplantation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D224D3-C446-680F-9FEB-D0C3902F343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3B8175C-48FF-D878-6882-B00CFDC1FAB2}"/>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54026A28-3B2E-71E1-05DC-4A04FA62A4CD}"/>
              </a:ext>
            </a:extLst>
          </p:cNvPr>
          <p:cNvGrpSpPr/>
          <p:nvPr/>
        </p:nvGrpSpPr>
        <p:grpSpPr>
          <a:xfrm>
            <a:off x="11575287" y="44389"/>
            <a:ext cx="525242" cy="509983"/>
            <a:chOff x="4213599" y="3634223"/>
            <a:chExt cx="485297" cy="471198"/>
          </a:xfrm>
        </p:grpSpPr>
        <p:sp>
          <p:nvSpPr>
            <p:cNvPr id="7" name="Ellipse 6">
              <a:hlinkClick r:id="rId5" action="ppaction://hlinksldjump"/>
              <a:extLst>
                <a:ext uri="{FF2B5EF4-FFF2-40B4-BE49-F238E27FC236}">
                  <a16:creationId xmlns:a16="http://schemas.microsoft.com/office/drawing/2014/main" id="{D08E7583-5B97-7292-14BD-1EE4D08FBFF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479F5CD-1905-A527-44F0-AE4E520EF27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EB09202C-2F28-14E9-785E-854E8E22A5D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DD5A467-E038-717D-8203-67E32C1233D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270ED257-1D25-9614-FE71-AC7233E36BF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2" name="Rectangle 31">
            <a:hlinkClick r:id="rId5" action="ppaction://hlinksldjump"/>
            <a:extLst>
              <a:ext uri="{FF2B5EF4-FFF2-40B4-BE49-F238E27FC236}">
                <a16:creationId xmlns:a16="http://schemas.microsoft.com/office/drawing/2014/main" id="{3FE3433A-92D1-0FE5-3D25-F715068B9F4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4ECB3D9F-0265-7446-FB25-218EB4222B21}"/>
              </a:ext>
            </a:extLst>
          </p:cNvPr>
          <p:cNvSpPr txBox="1"/>
          <p:nvPr/>
        </p:nvSpPr>
        <p:spPr>
          <a:xfrm>
            <a:off x="190339" y="1047300"/>
            <a:ext cx="5976781" cy="3247043"/>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Results</a:t>
            </a:r>
            <a:r>
              <a:rPr lang="en-US" dirty="0">
                <a:latin typeface="Arial" panose="020B0604020202020204" pitchFamily="34" charset="0"/>
                <a:cs typeface="Arial" panose="020B0604020202020204" pitchFamily="34" charset="0"/>
              </a:rPr>
              <a:t> </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The early treatment protocol of aCD3F(ab')2 significantly prolonged graft survival in the BALB/c to C57BL/6 heart transplant model (n=5, MST =38 days)</a:t>
            </a: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The delayed protocol promoted long-term graft acceptance (MST &gt;100 days)</a:t>
            </a: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A significantly higher percentage of ly108+ TCF1high PD-1+ CD8+ T cells was observed in the graft treated with the delayed protocol </a:t>
            </a: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In a sensitized situation, the delayed protocol failed to prevent rejection (MST=5 days), with an increase in </a:t>
            </a:r>
            <a:r>
              <a:rPr lang="en-US" sz="1300" dirty="0" err="1">
                <a:latin typeface="Arial" panose="020B0604020202020204" pitchFamily="34" charset="0"/>
                <a:cs typeface="Arial" panose="020B0604020202020204" pitchFamily="34" charset="0"/>
              </a:rPr>
              <a:t>intragraft</a:t>
            </a:r>
            <a:r>
              <a:rPr lang="en-US" sz="1300" dirty="0">
                <a:latin typeface="Arial" panose="020B0604020202020204" pitchFamily="34" charset="0"/>
                <a:cs typeface="Arial" panose="020B0604020202020204" pitchFamily="34" charset="0"/>
              </a:rPr>
              <a:t> granzyme B+ CD8+ T cells by day 3</a:t>
            </a: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The revised delayed protocol, starting from day 1 post-transplantation, significantly prolonged graft survival (MST=18 days, p=0.0018 vs. MST=10 days in early protocol) even under sensitized situation (Fig. A) </a:t>
            </a:r>
            <a:endParaRPr lang="fr-FR" sz="13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57DF80A3-E487-9A8F-46C7-DD42F39B902C}"/>
              </a:ext>
            </a:extLst>
          </p:cNvPr>
          <p:cNvSpPr txBox="1"/>
          <p:nvPr/>
        </p:nvSpPr>
        <p:spPr>
          <a:xfrm>
            <a:off x="6357995" y="1138718"/>
            <a:ext cx="5534849" cy="692497"/>
          </a:xfrm>
          <a:prstGeom prst="rect">
            <a:avLst/>
          </a:prstGeom>
          <a:noFill/>
        </p:spPr>
        <p:txBody>
          <a:bodyPr wrap="square">
            <a:spAutoFit/>
          </a:bodyPr>
          <a:lstStyle/>
          <a:p>
            <a:pPr marL="285750" indent="-285750" algn="just">
              <a:buFont typeface="Arial" panose="020B0604020202020204" pitchFamily="34" charset="0"/>
              <a:buChar cha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Additionally, significantly higher percentages of Foxp3+ CD25+ CD4+ T cell and ly108+ TCF1high PD-1+ CD8+ T cell were observed in the graft treated with the revised delayed protocol (Fig. B)</a:t>
            </a:r>
            <a:endParaRPr lang="fr-FR" sz="1300" dirty="0"/>
          </a:p>
        </p:txBody>
      </p:sp>
      <p:sp>
        <p:nvSpPr>
          <p:cNvPr id="40" name="ZoneTexte 39">
            <a:extLst>
              <a:ext uri="{FF2B5EF4-FFF2-40B4-BE49-F238E27FC236}">
                <a16:creationId xmlns:a16="http://schemas.microsoft.com/office/drawing/2014/main" id="{809657DB-A7FC-65B5-9AB0-63947BDCDD3C}"/>
              </a:ext>
            </a:extLst>
          </p:cNvPr>
          <p:cNvSpPr txBox="1"/>
          <p:nvPr/>
        </p:nvSpPr>
        <p:spPr>
          <a:xfrm>
            <a:off x="6357996" y="4536923"/>
            <a:ext cx="5420328" cy="129266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Optimal timing of aCD3F(ab')2 treatment is critical in sensitized situation. Ly108+ TCF1high PD 1+ CD8+ T cells play a key role in maintaining immune balance within the graft</a:t>
            </a:r>
            <a:endParaRPr lang="fr-FR" sz="1400" dirty="0">
              <a:latin typeface="Arial" panose="020B0604020202020204" pitchFamily="34" charset="0"/>
              <a:cs typeface="Arial" panose="020B0604020202020204" pitchFamily="34" charset="0"/>
            </a:endParaRPr>
          </a:p>
        </p:txBody>
      </p:sp>
      <p:sp>
        <p:nvSpPr>
          <p:cNvPr id="43" name="ZoneTexte 42">
            <a:extLst>
              <a:ext uri="{FF2B5EF4-FFF2-40B4-BE49-F238E27FC236}">
                <a16:creationId xmlns:a16="http://schemas.microsoft.com/office/drawing/2014/main" id="{6E7F7267-5B5B-1313-9840-B725CBAE9F73}"/>
              </a:ext>
            </a:extLst>
          </p:cNvPr>
          <p:cNvSpPr txBox="1"/>
          <p:nvPr/>
        </p:nvSpPr>
        <p:spPr>
          <a:xfrm>
            <a:off x="190339" y="6320790"/>
            <a:ext cx="6708301" cy="276999"/>
          </a:xfrm>
          <a:prstGeom prst="rect">
            <a:avLst/>
          </a:prstGeom>
          <a:noFill/>
        </p:spPr>
        <p:txBody>
          <a:bodyPr wrap="square">
            <a:spAutoFit/>
          </a:bodyPr>
          <a:lstStyle/>
          <a:p>
            <a:r>
              <a:rPr lang="en-US" sz="1200" b="1" dirty="0"/>
              <a:t>Figure. A : Heart allograft survival rates in skin-sensitized recipient mice treated with anti-CD3F(ab')2</a:t>
            </a:r>
            <a:endParaRPr lang="fr-FR" sz="1200" b="1" dirty="0"/>
          </a:p>
        </p:txBody>
      </p:sp>
      <p:sp>
        <p:nvSpPr>
          <p:cNvPr id="45" name="ZoneTexte 44">
            <a:extLst>
              <a:ext uri="{FF2B5EF4-FFF2-40B4-BE49-F238E27FC236}">
                <a16:creationId xmlns:a16="http://schemas.microsoft.com/office/drawing/2014/main" id="{28A94D08-E5B6-227C-1490-6516F0889556}"/>
              </a:ext>
            </a:extLst>
          </p:cNvPr>
          <p:cNvSpPr txBox="1"/>
          <p:nvPr/>
        </p:nvSpPr>
        <p:spPr>
          <a:xfrm>
            <a:off x="4082781" y="5350614"/>
            <a:ext cx="1513840"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5 independent experiments</a:t>
            </a:r>
            <a:endParaRPr lang="fr-FR" sz="1100" dirty="0">
              <a:latin typeface="Arial" panose="020B0604020202020204" pitchFamily="34" charset="0"/>
              <a:cs typeface="Arial" panose="020B0604020202020204" pitchFamily="34" charset="0"/>
            </a:endParaRPr>
          </a:p>
        </p:txBody>
      </p:sp>
      <p:sp>
        <p:nvSpPr>
          <p:cNvPr id="50" name="ZoneTexte 49">
            <a:extLst>
              <a:ext uri="{FF2B5EF4-FFF2-40B4-BE49-F238E27FC236}">
                <a16:creationId xmlns:a16="http://schemas.microsoft.com/office/drawing/2014/main" id="{05981F1A-60E5-CCD2-D470-445300C577EB}"/>
              </a:ext>
            </a:extLst>
          </p:cNvPr>
          <p:cNvSpPr txBox="1"/>
          <p:nvPr/>
        </p:nvSpPr>
        <p:spPr>
          <a:xfrm>
            <a:off x="6988387" y="3903760"/>
            <a:ext cx="4370102" cy="461665"/>
          </a:xfrm>
          <a:prstGeom prst="rect">
            <a:avLst/>
          </a:prstGeom>
          <a:noFill/>
        </p:spPr>
        <p:txBody>
          <a:bodyPr wrap="square">
            <a:spAutoFit/>
          </a:bodyPr>
          <a:lstStyle/>
          <a:p>
            <a:pPr algn="just"/>
            <a:r>
              <a:rPr lang="en-US" sz="1200" b="1" dirty="0">
                <a:latin typeface="Arial" panose="020B0604020202020204" pitchFamily="34" charset="0"/>
                <a:cs typeface="Arial" panose="020B0604020202020204" pitchFamily="34" charset="0"/>
              </a:rPr>
              <a:t>Figure. B : The percentage of Ly108⁺ TCF-1</a:t>
            </a:r>
            <a:r>
              <a:rPr lang="en-US" sz="1200" b="1" baseline="30000" dirty="0">
                <a:latin typeface="Arial" panose="020B0604020202020204" pitchFamily="34" charset="0"/>
                <a:cs typeface="Arial" panose="020B0604020202020204" pitchFamily="34" charset="0"/>
              </a:rPr>
              <a:t>high</a:t>
            </a:r>
            <a:r>
              <a:rPr lang="en-US" sz="1200" b="1" dirty="0">
                <a:latin typeface="Arial" panose="020B0604020202020204" pitchFamily="34" charset="0"/>
                <a:cs typeface="Arial" panose="020B0604020202020204" pitchFamily="34" charset="0"/>
              </a:rPr>
              <a:t> PD-1⁺ CD8⁺ T cells in the sensitized group treated with aCD3F(ab’)2</a:t>
            </a:r>
            <a:endParaRPr lang="fr-FR" sz="1200" b="1" dirty="0">
              <a:latin typeface="Arial" panose="020B0604020202020204" pitchFamily="34" charset="0"/>
              <a:cs typeface="Arial" panose="020B0604020202020204" pitchFamily="34" charset="0"/>
            </a:endParaRPr>
          </a:p>
        </p:txBody>
      </p:sp>
      <p:sp>
        <p:nvSpPr>
          <p:cNvPr id="51" name="ZoneTexte 50">
            <a:extLst>
              <a:ext uri="{FF2B5EF4-FFF2-40B4-BE49-F238E27FC236}">
                <a16:creationId xmlns:a16="http://schemas.microsoft.com/office/drawing/2014/main" id="{C26DBA8C-18CC-B91D-5C27-F3D875B8EC6E}"/>
              </a:ext>
            </a:extLst>
          </p:cNvPr>
          <p:cNvSpPr txBox="1"/>
          <p:nvPr/>
        </p:nvSpPr>
        <p:spPr>
          <a:xfrm>
            <a:off x="10818367" y="3095252"/>
            <a:ext cx="1513840"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4 independent experiments</a:t>
            </a:r>
            <a:endParaRPr lang="fr-FR" sz="1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6256583-B933-03FB-1364-83A3A303A05E}"/>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Ota T. et al., ESOT Congress 2025 (Abstract 1091)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233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9196-02DC-6E92-6357-63FA3C15B12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3EB43E0-367D-0A08-E1DD-920A1F7D4F66}"/>
              </a:ext>
            </a:extLst>
          </p:cNvPr>
          <p:cNvSpPr>
            <a:spLocks noGrp="1"/>
          </p:cNvSpPr>
          <p:nvPr>
            <p:ph type="title"/>
          </p:nvPr>
        </p:nvSpPr>
        <p:spPr>
          <a:xfrm>
            <a:off x="313544" y="214492"/>
            <a:ext cx="10969587" cy="402626"/>
          </a:xfrm>
        </p:spPr>
        <p:txBody>
          <a:bodyPr>
            <a:normAutofit fontScale="90000"/>
          </a:bodyPr>
          <a:lstStyle/>
          <a:p>
            <a:pPr algn="l" fontAlgn="b"/>
            <a:r>
              <a:rPr lang="en-US" dirty="0"/>
              <a:t>Recovery of rat hearts after cold storage with acid sensing ion channel inhibitor Hi1a varies by sex</a:t>
            </a:r>
            <a:endParaRPr lang="en-US" sz="3200" u="none" strike="noStrike" dirty="0">
              <a:effectLst/>
            </a:endParaRPr>
          </a:p>
        </p:txBody>
      </p:sp>
      <p:sp>
        <p:nvSpPr>
          <p:cNvPr id="9" name="Rectangle 8">
            <a:extLst>
              <a:ext uri="{FF2B5EF4-FFF2-40B4-BE49-F238E27FC236}">
                <a16:creationId xmlns:a16="http://schemas.microsoft.com/office/drawing/2014/main" id="{EB5CC06A-A679-7C55-4D92-716CCEA6088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D388469-02D1-6A00-A547-DDB73940CE5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F8FC4C40-5378-B9AE-B984-FB4D151F4A77}"/>
              </a:ext>
            </a:extLst>
          </p:cNvPr>
          <p:cNvSpPr txBox="1"/>
          <p:nvPr/>
        </p:nvSpPr>
        <p:spPr>
          <a:xfrm>
            <a:off x="5954485" y="100628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2" name="Rectangle : coins arrondis 11">
            <a:extLst>
              <a:ext uri="{FF2B5EF4-FFF2-40B4-BE49-F238E27FC236}">
                <a16:creationId xmlns:a16="http://schemas.microsoft.com/office/drawing/2014/main" id="{DC74B472-8E59-4835-010C-E69612094108}"/>
              </a:ext>
            </a:extLst>
          </p:cNvPr>
          <p:cNvSpPr/>
          <p:nvPr/>
        </p:nvSpPr>
        <p:spPr>
          <a:xfrm>
            <a:off x="6095999" y="1378661"/>
            <a:ext cx="5773123" cy="109675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9572B5A9-2229-53A2-8122-BEDC8B49789A}"/>
              </a:ext>
            </a:extLst>
          </p:cNvPr>
          <p:cNvSpPr/>
          <p:nvPr/>
        </p:nvSpPr>
        <p:spPr>
          <a:xfrm>
            <a:off x="6095999" y="2846576"/>
            <a:ext cx="5773123" cy="59659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 coins arrondis 15">
            <a:extLst>
              <a:ext uri="{FF2B5EF4-FFF2-40B4-BE49-F238E27FC236}">
                <a16:creationId xmlns:a16="http://schemas.microsoft.com/office/drawing/2014/main" id="{29350515-A5EA-4E64-0AC2-05336E0DF848}"/>
              </a:ext>
            </a:extLst>
          </p:cNvPr>
          <p:cNvSpPr/>
          <p:nvPr/>
        </p:nvSpPr>
        <p:spPr>
          <a:xfrm>
            <a:off x="6095999" y="3805798"/>
            <a:ext cx="5773123" cy="48497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Following 6-hour CSS (4°C), hearts were re-perfused ex-vivo.</a:t>
            </a: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4653E108-8326-CCB2-352E-BBD4DC01E321}"/>
              </a:ext>
            </a:extLst>
          </p:cNvPr>
          <p:cNvSpPr/>
          <p:nvPr/>
        </p:nvSpPr>
        <p:spPr>
          <a:xfrm>
            <a:off x="6095999" y="4670951"/>
            <a:ext cx="5773123" cy="49277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37BB8D6A-71D6-825C-62BB-FED9FDD8637A}"/>
              </a:ext>
            </a:extLst>
          </p:cNvPr>
          <p:cNvSpPr txBox="1"/>
          <p:nvPr/>
        </p:nvSpPr>
        <p:spPr>
          <a:xfrm>
            <a:off x="181903" y="1047041"/>
            <a:ext cx="4887808"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Most heart transplants rely on cardioplegia and cold static storage (CSS) for preservation, however long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ischaemic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times result in poor outcomes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Supplementation of cardioplegia improves post-transplant organ function and Hi1a, an acid sensing ion channel (ASIC) 1a inhibitor derived from funnel web spider venom, reduces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ischaemia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-reperfusion injury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Women are underrepresented in cardiovascular research, and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oestrogen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has been shown to decrease ASIC1a expression in other tissue types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investigates if the cardiac functional recovery following CSS with cardioplegia supplemented with Hi1a differed based on sex</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9" name="ZoneTexte 28">
            <a:extLst>
              <a:ext uri="{FF2B5EF4-FFF2-40B4-BE49-F238E27FC236}">
                <a16:creationId xmlns:a16="http://schemas.microsoft.com/office/drawing/2014/main" id="{01185CE0-10EF-DD28-D418-69BA131A44D8}"/>
              </a:ext>
            </a:extLst>
          </p:cNvPr>
          <p:cNvSpPr txBox="1"/>
          <p:nvPr/>
        </p:nvSpPr>
        <p:spPr>
          <a:xfrm>
            <a:off x="6270264" y="2905780"/>
            <a:ext cx="567668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Hearts arrested with Celsior (Cel) cardioplegia either alone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supplemented with 10nM Hi1a</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53" name="ZoneTexte 52">
            <a:extLst>
              <a:ext uri="{FF2B5EF4-FFF2-40B4-BE49-F238E27FC236}">
                <a16:creationId xmlns:a16="http://schemas.microsoft.com/office/drawing/2014/main" id="{59CC74FA-EE90-A033-5DEB-28ED0EDA9310}"/>
              </a:ext>
            </a:extLst>
          </p:cNvPr>
          <p:cNvSpPr txBox="1"/>
          <p:nvPr/>
        </p:nvSpPr>
        <p:spPr>
          <a:xfrm>
            <a:off x="6702829" y="1479597"/>
            <a:ext cx="5116811"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Hearts isolated from male (M) and female (F) Wistar rats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(300-570g,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 = 6-10/group)</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perfused </a:t>
            </a:r>
            <a:r>
              <a:rPr kumimoji="0" lang="en-US" sz="14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ex-vivo</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with Krebs-</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Henseleit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buffer at 37°C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Baseline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haemodynamic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measurements of aortic flow (AF)</a:t>
            </a:r>
            <a:endParaRPr kumimoji="0" lang="fr-FR" sz="20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E7FA8632-323D-E0F6-F663-98365E51C6B6}"/>
              </a:ext>
            </a:extLst>
          </p:cNvPr>
          <p:cNvSpPr txBox="1"/>
          <p:nvPr/>
        </p:nvSpPr>
        <p:spPr>
          <a:xfrm>
            <a:off x="6270264" y="3895435"/>
            <a:ext cx="6096000"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Following 6-hour CSS (4°C), hearts were re-perfused ex-vivo</a:t>
            </a:r>
            <a:endParaRPr kumimoji="0" lang="fr-FR" sz="20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AA79B0F5-B514-967D-8EAA-05B7CACB0AC6}"/>
              </a:ext>
            </a:extLst>
          </p:cNvPr>
          <p:cNvSpPr txBox="1"/>
          <p:nvPr/>
        </p:nvSpPr>
        <p:spPr>
          <a:xfrm>
            <a:off x="6271065" y="4653400"/>
            <a:ext cx="5809149"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Haemodynamic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measurements were obtained, and recovery expressed as percentage of pre-storage baseline (mean ± SEM)</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59" name="Image 58" descr="Une image contenant rat, rongeur, Muroidea, Muridés&#10;&#10;Le contenu généré par l’IA peut être incorrect.">
            <a:extLst>
              <a:ext uri="{FF2B5EF4-FFF2-40B4-BE49-F238E27FC236}">
                <a16:creationId xmlns:a16="http://schemas.microsoft.com/office/drawing/2014/main" id="{4C77B259-AEBE-AF43-E639-2F7535214E78}"/>
              </a:ext>
            </a:extLst>
          </p:cNvPr>
          <p:cNvPicPr>
            <a:picLocks noChangeAspect="1"/>
          </p:cNvPicPr>
          <p:nvPr/>
        </p:nvPicPr>
        <p:blipFill>
          <a:blip r:embed="rId3"/>
          <a:stretch>
            <a:fillRect/>
          </a:stretch>
        </p:blipFill>
        <p:spPr>
          <a:xfrm>
            <a:off x="6152737" y="1356016"/>
            <a:ext cx="591181" cy="591181"/>
          </a:xfrm>
          <a:prstGeom prst="rect">
            <a:avLst/>
          </a:prstGeom>
        </p:spPr>
      </p:pic>
      <p:pic>
        <p:nvPicPr>
          <p:cNvPr id="30" name="Image 29" descr="Une image contenant croquis, dessin, oiseau, clipart&#10;&#10;Le contenu généré par l’IA peut être incorrect.">
            <a:extLst>
              <a:ext uri="{FF2B5EF4-FFF2-40B4-BE49-F238E27FC236}">
                <a16:creationId xmlns:a16="http://schemas.microsoft.com/office/drawing/2014/main" id="{33AA5F57-E346-5A09-6DD7-B61E39F9301A}"/>
              </a:ext>
            </a:extLst>
          </p:cNvPr>
          <p:cNvPicPr>
            <a:picLocks noChangeAspect="1"/>
          </p:cNvPicPr>
          <p:nvPr/>
        </p:nvPicPr>
        <p:blipFill>
          <a:blip r:embed="rId4"/>
          <a:stretch>
            <a:fillRect/>
          </a:stretch>
        </p:blipFill>
        <p:spPr>
          <a:xfrm>
            <a:off x="6360440" y="1559896"/>
            <a:ext cx="134689" cy="134689"/>
          </a:xfrm>
          <a:prstGeom prst="rect">
            <a:avLst/>
          </a:prstGeom>
        </p:spPr>
      </p:pic>
      <p:cxnSp>
        <p:nvCxnSpPr>
          <p:cNvPr id="19" name="Connecteur droit 18">
            <a:extLst>
              <a:ext uri="{FF2B5EF4-FFF2-40B4-BE49-F238E27FC236}">
                <a16:creationId xmlns:a16="http://schemas.microsoft.com/office/drawing/2014/main" id="{33C6D4E3-0F70-46D7-F2B9-24B97D5E9D8D}"/>
              </a:ext>
            </a:extLst>
          </p:cNvPr>
          <p:cNvCxnSpPr>
            <a:cxnSpLocks/>
          </p:cNvCxnSpPr>
          <p:nvPr/>
        </p:nvCxnSpPr>
        <p:spPr>
          <a:xfrm flipV="1">
            <a:off x="8977623" y="4301440"/>
            <a:ext cx="0" cy="36820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DBC15297-F4D6-4EE0-DE1A-EA80520C6EE9}"/>
              </a:ext>
            </a:extLst>
          </p:cNvPr>
          <p:cNvCxnSpPr>
            <a:cxnSpLocks/>
          </p:cNvCxnSpPr>
          <p:nvPr/>
        </p:nvCxnSpPr>
        <p:spPr>
          <a:xfrm flipV="1">
            <a:off x="8977623" y="3443166"/>
            <a:ext cx="0" cy="36820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F818B7C-2973-B8A3-4028-E9DED72710A6}"/>
              </a:ext>
            </a:extLst>
          </p:cNvPr>
          <p:cNvCxnSpPr>
            <a:cxnSpLocks/>
          </p:cNvCxnSpPr>
          <p:nvPr/>
        </p:nvCxnSpPr>
        <p:spPr>
          <a:xfrm flipV="1">
            <a:off x="8976676" y="2478369"/>
            <a:ext cx="0" cy="36820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7" name="Groupe 2">
            <a:extLst>
              <a:ext uri="{FF2B5EF4-FFF2-40B4-BE49-F238E27FC236}">
                <a16:creationId xmlns:a16="http://schemas.microsoft.com/office/drawing/2014/main" id="{C4BE9F3C-D4DB-734F-93C7-A4A1F09F2331}"/>
              </a:ext>
            </a:extLst>
          </p:cNvPr>
          <p:cNvGrpSpPr/>
          <p:nvPr/>
        </p:nvGrpSpPr>
        <p:grpSpPr>
          <a:xfrm>
            <a:off x="11575287" y="44389"/>
            <a:ext cx="525242" cy="509983"/>
            <a:chOff x="4213599" y="3634223"/>
            <a:chExt cx="485297" cy="471198"/>
          </a:xfrm>
        </p:grpSpPr>
        <p:sp>
          <p:nvSpPr>
            <p:cNvPr id="28" name="Ellipse 6">
              <a:hlinkClick r:id="rId5" action="ppaction://hlinksldjump"/>
              <a:extLst>
                <a:ext uri="{FF2B5EF4-FFF2-40B4-BE49-F238E27FC236}">
                  <a16:creationId xmlns:a16="http://schemas.microsoft.com/office/drawing/2014/main" id="{4ABEAFAA-1CDF-27E5-8307-D2969388D4A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C9145B93-05A0-6EC1-0381-E6C292DB5766}"/>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 name="Forme libre : forme 15">
              <a:extLst>
                <a:ext uri="{FF2B5EF4-FFF2-40B4-BE49-F238E27FC236}">
                  <a16:creationId xmlns:a16="http://schemas.microsoft.com/office/drawing/2014/main" id="{44F68215-194E-3FCC-F2F1-0B3D1E08DF1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568B690D-E3BA-D74F-42FB-AB1A4007621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Forme libre : forme 17">
              <a:extLst>
                <a:ext uri="{FF2B5EF4-FFF2-40B4-BE49-F238E27FC236}">
                  <a16:creationId xmlns:a16="http://schemas.microsoft.com/office/drawing/2014/main" id="{D7713BB6-71FC-6DA8-172F-587B6778AF3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5" name="Rectangle 34">
            <a:hlinkClick r:id="rId5" action="ppaction://hlinksldjump"/>
            <a:extLst>
              <a:ext uri="{FF2B5EF4-FFF2-40B4-BE49-F238E27FC236}">
                <a16:creationId xmlns:a16="http://schemas.microsoft.com/office/drawing/2014/main" id="{E4D4D9DF-ECF9-9AB1-2B91-C74AD8D6261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1561435F-6D77-5403-D012-AA3C50626C12}"/>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Dutta S. et al., ESOT Congress 2025 (Abstract 812)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506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60838-CBC0-8272-81DD-A7ADD773AAC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0AEC47E-98E3-7F74-412F-3D54D35A524A}"/>
              </a:ext>
            </a:extLst>
          </p:cNvPr>
          <p:cNvSpPr>
            <a:spLocks noGrp="1"/>
          </p:cNvSpPr>
          <p:nvPr>
            <p:ph type="title"/>
          </p:nvPr>
        </p:nvSpPr>
        <p:spPr>
          <a:xfrm>
            <a:off x="313544" y="214492"/>
            <a:ext cx="10969587" cy="402626"/>
          </a:xfrm>
        </p:spPr>
        <p:txBody>
          <a:bodyPr>
            <a:normAutofit fontScale="90000"/>
          </a:bodyPr>
          <a:lstStyle/>
          <a:p>
            <a:pPr algn="l" fontAlgn="b"/>
            <a:r>
              <a:rPr lang="en-US" dirty="0"/>
              <a:t>Recovery of rat hearts after cold storage with acid sensing ion channel inhibitor Hi1a varies by sex</a:t>
            </a:r>
            <a:endParaRPr lang="en-US" sz="3200" u="none" strike="noStrike" dirty="0">
              <a:effectLst/>
            </a:endParaRPr>
          </a:p>
        </p:txBody>
      </p:sp>
      <p:sp>
        <p:nvSpPr>
          <p:cNvPr id="9" name="Rectangle 8">
            <a:extLst>
              <a:ext uri="{FF2B5EF4-FFF2-40B4-BE49-F238E27FC236}">
                <a16:creationId xmlns:a16="http://schemas.microsoft.com/office/drawing/2014/main" id="{96245FFD-C44F-754D-3438-D523032AA6DB}"/>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0D05D13-B3F1-CA33-1A1E-FDB5B4BED3F4}"/>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8E2762B0-BAD3-3184-5D4E-46B648B73103}"/>
              </a:ext>
            </a:extLst>
          </p:cNvPr>
          <p:cNvSpPr txBox="1"/>
          <p:nvPr/>
        </p:nvSpPr>
        <p:spPr>
          <a:xfrm>
            <a:off x="232264" y="1034705"/>
            <a:ext cx="5772265"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Compared to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unsupplemented</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Celsior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 14</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5.0%), male hearts stored in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Celsior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supplemented with 10nM Hi1a had significantly improved recovery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 55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10%, P = 0.026)</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Female rat hearts stored in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unsupplemented</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Celsior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 24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±5.8%) had improved recovery compared to male hearts, however supplementation with 10nM Hi1a did not significantly improve recovery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 31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±9.8%, P = 0.89)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8" name="ZoneTexte 17">
            <a:extLst>
              <a:ext uri="{FF2B5EF4-FFF2-40B4-BE49-F238E27FC236}">
                <a16:creationId xmlns:a16="http://schemas.microsoft.com/office/drawing/2014/main" id="{365913C0-A492-FA96-3E75-D404C9C76A98}"/>
              </a:ext>
            </a:extLst>
          </p:cNvPr>
          <p:cNvSpPr txBox="1"/>
          <p:nvPr/>
        </p:nvSpPr>
        <p:spPr>
          <a:xfrm>
            <a:off x="6585995" y="2649180"/>
            <a:ext cx="5356896"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Supplementation of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Celsior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with Hi1a improves cardiac recovery following 6 hours CSS in male but not female rats, showing that its benefit as a preconditioning agent is influenced by sex</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Further work is needed to examine reasons for differing efficacy between sexes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ASIC1a inhibitors may improve acceptable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ischaemic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times for organ transplantation however sex of donors may need to be considered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2B8A45B2-3DAA-2E79-B82D-31097A6B0518}"/>
              </a:ext>
            </a:extLst>
          </p:cNvPr>
          <p:cNvPicPr>
            <a:picLocks noChangeAspect="1"/>
          </p:cNvPicPr>
          <p:nvPr/>
        </p:nvPicPr>
        <p:blipFill>
          <a:blip r:embed="rId3"/>
          <a:srcRect b="4921"/>
          <a:stretch/>
        </p:blipFill>
        <p:spPr>
          <a:xfrm>
            <a:off x="1545942" y="3472307"/>
            <a:ext cx="3523898" cy="2636339"/>
          </a:xfrm>
          <a:prstGeom prst="rect">
            <a:avLst/>
          </a:prstGeom>
        </p:spPr>
      </p:pic>
      <p:sp>
        <p:nvSpPr>
          <p:cNvPr id="38" name="ZoneTexte 37">
            <a:extLst>
              <a:ext uri="{FF2B5EF4-FFF2-40B4-BE49-F238E27FC236}">
                <a16:creationId xmlns:a16="http://schemas.microsoft.com/office/drawing/2014/main" id="{B1816038-5197-44C5-1A2F-CEE05B2C9CED}"/>
              </a:ext>
            </a:extLst>
          </p:cNvPr>
          <p:cNvSpPr txBox="1"/>
          <p:nvPr/>
        </p:nvSpPr>
        <p:spPr>
          <a:xfrm>
            <a:off x="393914" y="6108646"/>
            <a:ext cx="5478566"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1: Mean myocardial functional recovery following 6hrs CSS, expressed as a percentage of baseline aortic flow. Error bar represents standard error of the mean</a:t>
            </a:r>
            <a:endParaRPr kumimoji="0" lang="fr-FR" sz="105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3" name="ZoneTexte 42">
            <a:extLst>
              <a:ext uri="{FF2B5EF4-FFF2-40B4-BE49-F238E27FC236}">
                <a16:creationId xmlns:a16="http://schemas.microsoft.com/office/drawing/2014/main" id="{70539051-5F82-74A3-D1C8-657E0DE6EC85}"/>
              </a:ext>
            </a:extLst>
          </p:cNvPr>
          <p:cNvSpPr txBox="1"/>
          <p:nvPr/>
        </p:nvSpPr>
        <p:spPr>
          <a:xfrm>
            <a:off x="6585995" y="1301207"/>
            <a:ext cx="5360951" cy="95410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Two-way ANOVA revealed significant interaction between supplementation with Hi1a and sex (P=0.047), with supplementation resulting in improved recovery overall (P=0.007) with no significant impact of sex (P=0.412)</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5" name="ZoneTexte 44">
            <a:extLst>
              <a:ext uri="{FF2B5EF4-FFF2-40B4-BE49-F238E27FC236}">
                <a16:creationId xmlns:a16="http://schemas.microsoft.com/office/drawing/2014/main" id="{DDF0AC9C-AE34-9CD2-925E-853E6F711AD8}"/>
              </a:ext>
            </a:extLst>
          </p:cNvPr>
          <p:cNvSpPr txBox="1"/>
          <p:nvPr/>
        </p:nvSpPr>
        <p:spPr>
          <a:xfrm>
            <a:off x="783771" y="5652090"/>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Treatment group</a:t>
            </a:r>
            <a:endParaRPr kumimoji="0" lang="fr-FR" sz="105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0" name="Rectangle 19">
            <a:hlinkClick r:id="" action="ppaction://noaction"/>
            <a:extLst>
              <a:ext uri="{FF2B5EF4-FFF2-40B4-BE49-F238E27FC236}">
                <a16:creationId xmlns:a16="http://schemas.microsoft.com/office/drawing/2014/main" id="{F3C749F2-C378-B77C-DF7B-3594514DE943}"/>
              </a:ext>
            </a:extLst>
          </p:cNvPr>
          <p:cNvSpPr/>
          <p:nvPr/>
        </p:nvSpPr>
        <p:spPr>
          <a:xfrm>
            <a:off x="11516328" y="-162988"/>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 name="Groupe 2">
            <a:extLst>
              <a:ext uri="{FF2B5EF4-FFF2-40B4-BE49-F238E27FC236}">
                <a16:creationId xmlns:a16="http://schemas.microsoft.com/office/drawing/2014/main" id="{BF864902-FA83-D471-0529-D2786AE7BA3E}"/>
              </a:ext>
            </a:extLst>
          </p:cNvPr>
          <p:cNvGrpSpPr/>
          <p:nvPr/>
        </p:nvGrpSpPr>
        <p:grpSpPr>
          <a:xfrm>
            <a:off x="11575287" y="44389"/>
            <a:ext cx="525242" cy="509983"/>
            <a:chOff x="4213599" y="3634223"/>
            <a:chExt cx="485297" cy="471198"/>
          </a:xfrm>
        </p:grpSpPr>
        <p:sp>
          <p:nvSpPr>
            <p:cNvPr id="22" name="Ellipse 6">
              <a:hlinkClick r:id="rId4" action="ppaction://hlinksldjump"/>
              <a:extLst>
                <a:ext uri="{FF2B5EF4-FFF2-40B4-BE49-F238E27FC236}">
                  <a16:creationId xmlns:a16="http://schemas.microsoft.com/office/drawing/2014/main" id="{699199F4-9F7D-E06C-15AD-E916F9C3BA66}"/>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66A1192-1616-116F-C57D-99DF7A2F3D56}"/>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Forme libre : forme 15">
              <a:extLst>
                <a:ext uri="{FF2B5EF4-FFF2-40B4-BE49-F238E27FC236}">
                  <a16:creationId xmlns:a16="http://schemas.microsoft.com/office/drawing/2014/main" id="{09D72CC1-8ACB-6B72-96AE-60F4AEF0356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44E542F9-4DFB-8567-1DC2-4CA538BA520C}"/>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Forme libre : forme 17">
              <a:extLst>
                <a:ext uri="{FF2B5EF4-FFF2-40B4-BE49-F238E27FC236}">
                  <a16:creationId xmlns:a16="http://schemas.microsoft.com/office/drawing/2014/main" id="{7ED1F473-3EF9-8531-6438-FCE32CCE49A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7" name="Rectangle 26">
            <a:hlinkClick r:id="rId4" action="ppaction://hlinksldjump"/>
            <a:extLst>
              <a:ext uri="{FF2B5EF4-FFF2-40B4-BE49-F238E27FC236}">
                <a16:creationId xmlns:a16="http://schemas.microsoft.com/office/drawing/2014/main" id="{4F2AA7FA-EEAE-DA44-D2DA-A1E34476693E}"/>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0DDBA8BC-52D3-80BC-E955-0C983C86E06E}"/>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Dutta S. et al., ESOT Congress 2025 (Abstract 812)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900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1408-A2A0-5AE4-A4ED-C817B3567B8E}"/>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D10A23C1-2401-D4BD-0A49-2B6058351EBA}"/>
              </a:ext>
            </a:extLst>
          </p:cNvPr>
          <p:cNvPicPr>
            <a:picLocks noChangeAspect="1"/>
          </p:cNvPicPr>
          <p:nvPr/>
        </p:nvPicPr>
        <p:blipFill>
          <a:blip r:embed="rId3"/>
          <a:stretch>
            <a:fillRect/>
          </a:stretch>
        </p:blipFill>
        <p:spPr>
          <a:xfrm>
            <a:off x="6042535" y="1271018"/>
            <a:ext cx="5925945" cy="4315963"/>
          </a:xfrm>
          <a:prstGeom prst="rect">
            <a:avLst/>
          </a:prstGeom>
        </p:spPr>
      </p:pic>
      <p:sp>
        <p:nvSpPr>
          <p:cNvPr id="8" name="Title 2">
            <a:extLst>
              <a:ext uri="{FF2B5EF4-FFF2-40B4-BE49-F238E27FC236}">
                <a16:creationId xmlns:a16="http://schemas.microsoft.com/office/drawing/2014/main" id="{BFC164DC-6CED-A5BC-F680-572FC73E13E7}"/>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Islet beta cell cell-free DNA and trypsinogen for diagnosis of rejection in pancreas transplantation; The EMPAR study</a:t>
            </a:r>
          </a:p>
        </p:txBody>
      </p:sp>
      <p:sp>
        <p:nvSpPr>
          <p:cNvPr id="9" name="Rectangle 8">
            <a:extLst>
              <a:ext uri="{FF2B5EF4-FFF2-40B4-BE49-F238E27FC236}">
                <a16:creationId xmlns:a16="http://schemas.microsoft.com/office/drawing/2014/main" id="{1A2435A4-B33A-68DB-2B6B-9A58CF4FF6B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AA15CD8-9766-E09C-4A48-7BDB15A6786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72617BB9-60D3-4676-A015-28252E9D19B6}"/>
              </a:ext>
            </a:extLst>
          </p:cNvPr>
          <p:cNvSpPr txBox="1"/>
          <p:nvPr/>
        </p:nvSpPr>
        <p:spPr>
          <a:xfrm>
            <a:off x="223520" y="1029585"/>
            <a:ext cx="534416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Pancreas transplant rejection diagnosis remains difficult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SPK often relies on the diagnosis of kidney rejection or the rise of amylase/lipase to prompt a biopsy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20-30% of cases show discordance between the kidney and pancreas rejection whilst amylase exhibits a transient rise that is not sensitive enough</a:t>
            </a:r>
          </a:p>
        </p:txBody>
      </p:sp>
      <p:sp>
        <p:nvSpPr>
          <p:cNvPr id="19" name="ZoneTexte 18">
            <a:extLst>
              <a:ext uri="{FF2B5EF4-FFF2-40B4-BE49-F238E27FC236}">
                <a16:creationId xmlns:a16="http://schemas.microsoft.com/office/drawing/2014/main" id="{9A447039-8DCD-D5D8-4DBD-B856A2DA1CA3}"/>
              </a:ext>
            </a:extLst>
          </p:cNvPr>
          <p:cNvSpPr txBox="1"/>
          <p:nvPr/>
        </p:nvSpPr>
        <p:spPr>
          <a:xfrm>
            <a:off x="223520" y="3386667"/>
            <a:ext cx="1300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fr-FR"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00616911-4ED4-ACDE-E7A6-FFFAEF05C890}"/>
              </a:ext>
            </a:extLst>
          </p:cNvPr>
          <p:cNvSpPr txBox="1"/>
          <p:nvPr/>
        </p:nvSpPr>
        <p:spPr>
          <a:xfrm>
            <a:off x="239911" y="3755999"/>
            <a:ext cx="5786231"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EMPAR</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is the first prospective study examining the role of a combination of novel biomarkers for pancreas rejection including islet beta cell specific cell free DNA (b-cfDNA), trypsinogen, and micro RNAs</a:t>
            </a:r>
          </a:p>
        </p:txBody>
      </p:sp>
      <p:sp>
        <p:nvSpPr>
          <p:cNvPr id="27" name="ZoneTexte 26">
            <a:extLst>
              <a:ext uri="{FF2B5EF4-FFF2-40B4-BE49-F238E27FC236}">
                <a16:creationId xmlns:a16="http://schemas.microsoft.com/office/drawing/2014/main" id="{838DD209-03DD-132D-53A2-AF7B95D0DD01}"/>
              </a:ext>
            </a:extLst>
          </p:cNvPr>
          <p:cNvSpPr txBox="1"/>
          <p:nvPr/>
        </p:nvSpPr>
        <p:spPr>
          <a:xfrm>
            <a:off x="245046" y="4537631"/>
            <a:ext cx="577596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n=10 </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with new SPK transplant and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admitted with pancreas dysfunction or any infection </a:t>
            </a:r>
            <a:endParaRPr kumimoji="0" lang="fr-FR" sz="13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1B7BF7CB-8336-1303-36A8-F94BB3328A27}"/>
              </a:ext>
            </a:extLst>
          </p:cNvPr>
          <p:cNvSpPr txBox="1"/>
          <p:nvPr/>
        </p:nvSpPr>
        <p:spPr>
          <a:xfrm>
            <a:off x="313544" y="5943889"/>
            <a:ext cx="561930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 in admitted patients were associated with the presence of biopsy proven rejection or an alternative diagnosis </a:t>
            </a: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4BC666F9-009E-1E18-6EEA-67853BB77EB8}"/>
              </a:ext>
            </a:extLst>
          </p:cNvPr>
          <p:cNvSpPr txBox="1"/>
          <p:nvPr/>
        </p:nvSpPr>
        <p:spPr>
          <a:xfrm>
            <a:off x="256300" y="5137358"/>
            <a:ext cx="5764706"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New transplants were sampled pretransplant, post perfusion, at discharge, and monthly thereafter whereas admitted patients on admission, treatment (if they had a biopsy confirmed rejection) and monthly after discharge</a:t>
            </a:r>
          </a:p>
        </p:txBody>
      </p:sp>
      <p:sp>
        <p:nvSpPr>
          <p:cNvPr id="13" name="Rectangle : coins arrondis 12">
            <a:extLst>
              <a:ext uri="{FF2B5EF4-FFF2-40B4-BE49-F238E27FC236}">
                <a16:creationId xmlns:a16="http://schemas.microsoft.com/office/drawing/2014/main" id="{EAAFC16E-9F39-F21B-AA8F-7E7145688579}"/>
              </a:ext>
            </a:extLst>
          </p:cNvPr>
          <p:cNvSpPr/>
          <p:nvPr/>
        </p:nvSpPr>
        <p:spPr>
          <a:xfrm>
            <a:off x="239911" y="3770611"/>
            <a:ext cx="5786231" cy="639288"/>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BA2A8959-6401-E86A-799C-5F39698C7178}"/>
              </a:ext>
            </a:extLst>
          </p:cNvPr>
          <p:cNvSpPr/>
          <p:nvPr/>
        </p:nvSpPr>
        <p:spPr>
          <a:xfrm>
            <a:off x="239911" y="4539528"/>
            <a:ext cx="5786231" cy="486605"/>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3168D5F7-D3B8-DF6E-35B4-6ED3A15FE01D}"/>
              </a:ext>
            </a:extLst>
          </p:cNvPr>
          <p:cNvSpPr/>
          <p:nvPr/>
        </p:nvSpPr>
        <p:spPr>
          <a:xfrm>
            <a:off x="239911" y="5156155"/>
            <a:ext cx="5786231" cy="655787"/>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 coins arrondis 15">
            <a:extLst>
              <a:ext uri="{FF2B5EF4-FFF2-40B4-BE49-F238E27FC236}">
                <a16:creationId xmlns:a16="http://schemas.microsoft.com/office/drawing/2014/main" id="{9F066A0B-6F02-6C95-55D7-1D5ACE2AA01E}"/>
              </a:ext>
            </a:extLst>
          </p:cNvPr>
          <p:cNvSpPr/>
          <p:nvPr/>
        </p:nvSpPr>
        <p:spPr>
          <a:xfrm>
            <a:off x="234775" y="5943889"/>
            <a:ext cx="5786231" cy="500226"/>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 name="Connecteur droit 16">
            <a:extLst>
              <a:ext uri="{FF2B5EF4-FFF2-40B4-BE49-F238E27FC236}">
                <a16:creationId xmlns:a16="http://schemas.microsoft.com/office/drawing/2014/main" id="{7933ED12-C6DA-6597-451D-E96AFE9A6C83}"/>
              </a:ext>
            </a:extLst>
          </p:cNvPr>
          <p:cNvCxnSpPr>
            <a:cxnSpLocks/>
          </p:cNvCxnSpPr>
          <p:nvPr/>
        </p:nvCxnSpPr>
        <p:spPr>
          <a:xfrm>
            <a:off x="3127645" y="4409899"/>
            <a:ext cx="0" cy="12532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4C09412E-B15D-27A9-3475-33C6E781EE37}"/>
              </a:ext>
            </a:extLst>
          </p:cNvPr>
          <p:cNvCxnSpPr>
            <a:cxnSpLocks/>
          </p:cNvCxnSpPr>
          <p:nvPr/>
        </p:nvCxnSpPr>
        <p:spPr>
          <a:xfrm>
            <a:off x="3132900" y="5026133"/>
            <a:ext cx="0" cy="12532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53922FD-DA64-328E-0760-3754E1738F1D}"/>
              </a:ext>
            </a:extLst>
          </p:cNvPr>
          <p:cNvCxnSpPr>
            <a:cxnSpLocks/>
          </p:cNvCxnSpPr>
          <p:nvPr/>
        </p:nvCxnSpPr>
        <p:spPr>
          <a:xfrm>
            <a:off x="3127645" y="5812094"/>
            <a:ext cx="0" cy="12532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18" name="Groupe 2">
            <a:extLst>
              <a:ext uri="{FF2B5EF4-FFF2-40B4-BE49-F238E27FC236}">
                <a16:creationId xmlns:a16="http://schemas.microsoft.com/office/drawing/2014/main" id="{5207D546-38ED-521A-FD16-D1A3198AC9A7}"/>
              </a:ext>
            </a:extLst>
          </p:cNvPr>
          <p:cNvGrpSpPr/>
          <p:nvPr/>
        </p:nvGrpSpPr>
        <p:grpSpPr>
          <a:xfrm>
            <a:off x="11575287" y="44389"/>
            <a:ext cx="525242" cy="509983"/>
            <a:chOff x="4213599" y="3634223"/>
            <a:chExt cx="485297" cy="471198"/>
          </a:xfrm>
        </p:grpSpPr>
        <p:sp>
          <p:nvSpPr>
            <p:cNvPr id="20" name="Ellipse 6">
              <a:hlinkClick r:id="rId4" action="ppaction://hlinksldjump"/>
              <a:extLst>
                <a:ext uri="{FF2B5EF4-FFF2-40B4-BE49-F238E27FC236}">
                  <a16:creationId xmlns:a16="http://schemas.microsoft.com/office/drawing/2014/main" id="{520BBE87-99A7-609D-3F44-BA51FB699FF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240CD38F-0F97-CBE7-4D27-90C6491FB18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orme libre : forme 15">
              <a:extLst>
                <a:ext uri="{FF2B5EF4-FFF2-40B4-BE49-F238E27FC236}">
                  <a16:creationId xmlns:a16="http://schemas.microsoft.com/office/drawing/2014/main" id="{141BA381-B82F-7C81-6F36-E2B8F4BAA987}"/>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11EDDC7A-969C-946A-F2E5-DB8E6368158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Forme libre : forme 17">
              <a:extLst>
                <a:ext uri="{FF2B5EF4-FFF2-40B4-BE49-F238E27FC236}">
                  <a16:creationId xmlns:a16="http://schemas.microsoft.com/office/drawing/2014/main" id="{A65205C9-2B1B-3573-A6E6-5890950363A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9" name="Rectangle 28">
            <a:hlinkClick r:id="rId4" action="ppaction://hlinksldjump"/>
            <a:extLst>
              <a:ext uri="{FF2B5EF4-FFF2-40B4-BE49-F238E27FC236}">
                <a16:creationId xmlns:a16="http://schemas.microsoft.com/office/drawing/2014/main" id="{2F4B484A-20DD-3F15-FB8C-437E00BD3A2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8D2D8397-B5A4-8411-BA8D-325590F64130}"/>
              </a:ext>
            </a:extLst>
          </p:cNvPr>
          <p:cNvSpPr txBox="1"/>
          <p:nvPr/>
        </p:nvSpPr>
        <p:spPr>
          <a:xfrm>
            <a:off x="0" y="6616086"/>
            <a:ext cx="6096000" cy="246221"/>
          </a:xfrm>
          <a:prstGeom prst="rect">
            <a:avLst/>
          </a:prstGeom>
          <a:noFill/>
        </p:spPr>
        <p:txBody>
          <a:bodyPr wrap="square">
            <a:spAutoFit/>
          </a:bodyPr>
          <a:lstStyle/>
          <a:p>
            <a:r>
              <a:rPr lang="en-US" sz="1000" dirty="0" err="1">
                <a:latin typeface="Arial" panose="020B0604020202020204" pitchFamily="34" charset="0"/>
                <a:cs typeface="Arial" panose="020B0604020202020204" pitchFamily="34" charset="0"/>
              </a:rPr>
              <a:t>Tteralli</a:t>
            </a:r>
            <a:r>
              <a:rPr lang="en-US" sz="1000" dirty="0">
                <a:latin typeface="Arial" panose="020B0604020202020204" pitchFamily="34" charset="0"/>
                <a:cs typeface="Arial" panose="020B0604020202020204" pitchFamily="34" charset="0"/>
              </a:rPr>
              <a:t> N. et al., ESOT Congress 2025 (Abstract 2072)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546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C146E-E97D-1A6E-BAA7-6A2D14F6A90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E6F1E44-0CAF-BE24-1B92-0A04668FA9FB}"/>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Islet beta cell cell-free DNA and trypsinogen for diagnosis of rejection in pancreas transplantation; The EMPAR study</a:t>
            </a:r>
          </a:p>
        </p:txBody>
      </p:sp>
      <p:sp>
        <p:nvSpPr>
          <p:cNvPr id="9" name="Rectangle 8">
            <a:extLst>
              <a:ext uri="{FF2B5EF4-FFF2-40B4-BE49-F238E27FC236}">
                <a16:creationId xmlns:a16="http://schemas.microsoft.com/office/drawing/2014/main" id="{0C557E54-4AD9-270E-A18F-86DEB5E7B8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1BCE20C-A68E-A115-CDA4-57ABB2727E8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5505EEB-256C-7EC0-08DA-1D652E0766D9}"/>
              </a:ext>
            </a:extLst>
          </p:cNvPr>
          <p:cNvSpPr txBox="1"/>
          <p:nvPr/>
        </p:nvSpPr>
        <p:spPr>
          <a:xfrm>
            <a:off x="6726984" y="2394365"/>
            <a:ext cx="5326829" cy="23698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EMPAR is the first human study investigating the role of beta cell specific cfDNA as a marker of acute pancreas rejection and challenges the notion the b cells reject late in the process of </a:t>
            </a:r>
            <a:r>
              <a:rPr kumimoji="0" lang="en-US" sz="1400" b="0" i="0" u="none" strike="noStrike" kern="1200" cap="none" spc="0" normalizeH="0" baseline="0" noProof="0">
                <a:ln>
                  <a:noFill/>
                </a:ln>
                <a:solidFill>
                  <a:srgbClr val="140032"/>
                </a:solidFill>
                <a:effectLst/>
                <a:uLnTx/>
                <a:uFillTx/>
                <a:latin typeface="Arial" panose="020B0604020202020204" pitchFamily="34" charset="0"/>
                <a:ea typeface="+mn-ea"/>
                <a:cs typeface="Arial" panose="020B0604020202020204" pitchFamily="34" charset="0"/>
              </a:rPr>
              <a:t>pancreas rejection</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Preliminary results show that it is a promising marker of rejection (both sensitive and specific). The role of trypsinogen requires further analysis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3BE7BBB0-FF42-7C87-D6BA-0A9DA41745DB}"/>
              </a:ext>
            </a:extLst>
          </p:cNvPr>
          <p:cNvSpPr txBox="1"/>
          <p:nvPr/>
        </p:nvSpPr>
        <p:spPr>
          <a:xfrm>
            <a:off x="575421" y="1238711"/>
            <a:ext cx="574367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baseline pre-perfusion median trypsinogen level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109</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ng/ml (66-223) and raised to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450</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post-perfusion; at 3 months post-transplant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41</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(18-88)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the 7 patients with rejection trypsinogen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122</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(11-320) which was increased compared to 3 months post-transplant in stable patients but with some overlapping values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5" name="Rectangle : coins arrondis 4">
            <a:extLst>
              <a:ext uri="{FF2B5EF4-FFF2-40B4-BE49-F238E27FC236}">
                <a16:creationId xmlns:a16="http://schemas.microsoft.com/office/drawing/2014/main" id="{966C1D38-B96F-7BD7-FE9A-7BBEF9B0F9EC}"/>
              </a:ext>
            </a:extLst>
          </p:cNvPr>
          <p:cNvSpPr/>
          <p:nvPr/>
        </p:nvSpPr>
        <p:spPr>
          <a:xfrm>
            <a:off x="463752" y="1960467"/>
            <a:ext cx="5967010" cy="167513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3FD5210A-F9EF-9F37-85F2-2DFC49682377}"/>
              </a:ext>
            </a:extLst>
          </p:cNvPr>
          <p:cNvSpPr/>
          <p:nvPr/>
        </p:nvSpPr>
        <p:spPr>
          <a:xfrm>
            <a:off x="463752" y="4159933"/>
            <a:ext cx="5967010" cy="214884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84794FB4-DC5E-A8A2-11B1-1E9D3937F451}"/>
              </a:ext>
            </a:extLst>
          </p:cNvPr>
          <p:cNvSpPr txBox="1"/>
          <p:nvPr/>
        </p:nvSpPr>
        <p:spPr>
          <a:xfrm>
            <a:off x="228442" y="1016846"/>
            <a:ext cx="16522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7462F672-86B7-013D-26E8-70729A7B7A4A}"/>
              </a:ext>
            </a:extLst>
          </p:cNvPr>
          <p:cNvSpPr txBox="1"/>
          <p:nvPr/>
        </p:nvSpPr>
        <p:spPr>
          <a:xfrm>
            <a:off x="846105" y="1402832"/>
            <a:ext cx="609407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Preliminary results for trypsinogen and b-cfDNA in these patients: </a:t>
            </a:r>
          </a:p>
        </p:txBody>
      </p:sp>
      <p:sp>
        <p:nvSpPr>
          <p:cNvPr id="19" name="ZoneTexte 18">
            <a:extLst>
              <a:ext uri="{FF2B5EF4-FFF2-40B4-BE49-F238E27FC236}">
                <a16:creationId xmlns:a16="http://schemas.microsoft.com/office/drawing/2014/main" id="{B302EBD8-971B-E95D-4619-DF3A89DA11D9}"/>
              </a:ext>
            </a:extLst>
          </p:cNvPr>
          <p:cNvSpPr txBox="1"/>
          <p:nvPr/>
        </p:nvSpPr>
        <p:spPr>
          <a:xfrm>
            <a:off x="2762314" y="1668976"/>
            <a:ext cx="136988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Trypsinogen</a:t>
            </a: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848F9879-9243-2B56-9C65-5656D7091587}"/>
              </a:ext>
            </a:extLst>
          </p:cNvPr>
          <p:cNvSpPr txBox="1"/>
          <p:nvPr/>
        </p:nvSpPr>
        <p:spPr>
          <a:xfrm>
            <a:off x="570790" y="4218669"/>
            <a:ext cx="5752935" cy="203132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baseline median pre-perfusion b-cfDNA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79</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 and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223</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 post-perfusion; at 2 months post-transplant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7 patients with rejection b-cfDNA raised to median of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318</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(172-1044) cp/ml on the admission pre-biopsy day and was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126</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 following rejection treatment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compared to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 in admitted patients without rejection and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cp/ml seen in patients 2 months post transplant</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7" name="ZoneTexte 26">
            <a:extLst>
              <a:ext uri="{FF2B5EF4-FFF2-40B4-BE49-F238E27FC236}">
                <a16:creationId xmlns:a16="http://schemas.microsoft.com/office/drawing/2014/main" id="{B803C744-8C34-C6F0-6D7F-4399BC73620D}"/>
              </a:ext>
            </a:extLst>
          </p:cNvPr>
          <p:cNvSpPr txBox="1"/>
          <p:nvPr/>
        </p:nvSpPr>
        <p:spPr>
          <a:xfrm>
            <a:off x="2856001" y="3870926"/>
            <a:ext cx="10371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B-cfDNA</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C18D3BDF-0F5A-0225-CEA7-1F7C4FBDB346}"/>
              </a:ext>
            </a:extLst>
          </p:cNvPr>
          <p:cNvSpPr txBox="1"/>
          <p:nvPr/>
        </p:nvSpPr>
        <p:spPr>
          <a:xfrm>
            <a:off x="6726984" y="1317261"/>
            <a:ext cx="542492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Given the small number of admitted non rejectors no formal statistical testing is presented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18" name="Groupe 2">
            <a:extLst>
              <a:ext uri="{FF2B5EF4-FFF2-40B4-BE49-F238E27FC236}">
                <a16:creationId xmlns:a16="http://schemas.microsoft.com/office/drawing/2014/main" id="{FFA3040B-D330-38B9-B335-D9DC85F57A00}"/>
              </a:ext>
            </a:extLst>
          </p:cNvPr>
          <p:cNvGrpSpPr/>
          <p:nvPr/>
        </p:nvGrpSpPr>
        <p:grpSpPr>
          <a:xfrm>
            <a:off x="11575287" y="44389"/>
            <a:ext cx="525242" cy="509983"/>
            <a:chOff x="4213599" y="3634223"/>
            <a:chExt cx="485297" cy="471198"/>
          </a:xfrm>
        </p:grpSpPr>
        <p:sp>
          <p:nvSpPr>
            <p:cNvPr id="20" name="Ellipse 6">
              <a:hlinkClick r:id="rId3" action="ppaction://hlinksldjump"/>
              <a:extLst>
                <a:ext uri="{FF2B5EF4-FFF2-40B4-BE49-F238E27FC236}">
                  <a16:creationId xmlns:a16="http://schemas.microsoft.com/office/drawing/2014/main" id="{323BFAF6-9876-4DD4-B54D-7648057F362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8994091E-0017-9738-C00D-66DCB3FE247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 name="Forme libre : forme 15">
              <a:extLst>
                <a:ext uri="{FF2B5EF4-FFF2-40B4-BE49-F238E27FC236}">
                  <a16:creationId xmlns:a16="http://schemas.microsoft.com/office/drawing/2014/main" id="{BFD555A6-6330-B97A-3848-F0BE0B9AF0C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84E07B4-0B80-A781-7315-4405C3643490}"/>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orme libre : forme 17">
              <a:extLst>
                <a:ext uri="{FF2B5EF4-FFF2-40B4-BE49-F238E27FC236}">
                  <a16:creationId xmlns:a16="http://schemas.microsoft.com/office/drawing/2014/main" id="{B444D7AF-103C-B82A-9485-1DD17AF402D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6" name="Rectangle 25">
            <a:hlinkClick r:id="rId3" action="ppaction://hlinksldjump"/>
            <a:extLst>
              <a:ext uri="{FF2B5EF4-FFF2-40B4-BE49-F238E27FC236}">
                <a16:creationId xmlns:a16="http://schemas.microsoft.com/office/drawing/2014/main" id="{9CA91A80-F601-5FB9-B7A8-5A97B3F958D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037AB6B2-5A64-2578-C601-D0D3BC899945}"/>
              </a:ext>
            </a:extLst>
          </p:cNvPr>
          <p:cNvSpPr txBox="1"/>
          <p:nvPr/>
        </p:nvSpPr>
        <p:spPr>
          <a:xfrm>
            <a:off x="0" y="6616086"/>
            <a:ext cx="6096000" cy="246221"/>
          </a:xfrm>
          <a:prstGeom prst="rect">
            <a:avLst/>
          </a:prstGeom>
          <a:noFill/>
        </p:spPr>
        <p:txBody>
          <a:bodyPr wrap="square">
            <a:spAutoFit/>
          </a:bodyPr>
          <a:lstStyle/>
          <a:p>
            <a:r>
              <a:rPr lang="en-US" sz="1000" dirty="0" err="1">
                <a:latin typeface="Arial" panose="020B0604020202020204" pitchFamily="34" charset="0"/>
                <a:cs typeface="Arial" panose="020B0604020202020204" pitchFamily="34" charset="0"/>
              </a:rPr>
              <a:t>Tteralli</a:t>
            </a:r>
            <a:r>
              <a:rPr lang="en-US" sz="1000" dirty="0">
                <a:latin typeface="Arial" panose="020B0604020202020204" pitchFamily="34" charset="0"/>
                <a:cs typeface="Arial" panose="020B0604020202020204" pitchFamily="34" charset="0"/>
              </a:rPr>
              <a:t> N. et al., ESOT Congress 2025 (Abstract 2072)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26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8F7F-5B40-DE6C-A897-A4FF22D3D6B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8448CB9-B0C4-2FA9-6C61-A2FA8B3F2ADA}"/>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Information</a:t>
            </a:r>
          </a:p>
        </p:txBody>
      </p:sp>
      <p:sp>
        <p:nvSpPr>
          <p:cNvPr id="9" name="Rectangle 8">
            <a:extLst>
              <a:ext uri="{FF2B5EF4-FFF2-40B4-BE49-F238E27FC236}">
                <a16:creationId xmlns:a16="http://schemas.microsoft.com/office/drawing/2014/main" id="{BA6D3EB3-3E47-33B7-B065-CF1028866C80}"/>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87BF179-5E24-2B71-4CC9-D1FE4390F9B5}"/>
              </a:ext>
            </a:extLst>
          </p:cNvPr>
          <p:cNvSpPr txBox="1"/>
          <p:nvPr/>
        </p:nvSpPr>
        <p:spPr>
          <a:xfrm>
            <a:off x="315992" y="1971289"/>
            <a:ext cx="1314995" cy="914400"/>
          </a:xfrm>
          <a:prstGeom prst="rect">
            <a:avLst/>
          </a:prstGeom>
          <a:noFill/>
        </p:spPr>
        <p:txBody>
          <a:bodyPr wrap="none" lIns="0" tIns="0" rIns="0" bIns="0" rtlCol="0">
            <a:noAutofit/>
          </a:bodyPr>
          <a:lstStyle/>
          <a:p>
            <a:pPr marL="342900" indent="-342900" algn="l">
              <a:buAutoNum type="arabicPeriod"/>
            </a:pPr>
            <a:r>
              <a:rPr lang="fr-FR" sz="2400" dirty="0">
                <a:latin typeface="Arial" panose="020B0604020202020204" pitchFamily="34" charset="0"/>
                <a:cs typeface="Arial" panose="020B0604020202020204" pitchFamily="34" charset="0"/>
              </a:rPr>
              <a:t>This slide deck showcases the </a:t>
            </a:r>
            <a:r>
              <a:rPr lang="fr-FR" sz="2400" dirty="0" err="1">
                <a:latin typeface="Arial" panose="020B0604020202020204" pitchFamily="34" charset="0"/>
                <a:cs typeface="Arial" panose="020B0604020202020204" pitchFamily="34" charset="0"/>
              </a:rPr>
              <a:t>latest</a:t>
            </a:r>
            <a:r>
              <a:rPr lang="fr-FR" sz="2400" dirty="0">
                <a:latin typeface="Arial" panose="020B0604020202020204" pitchFamily="34" charset="0"/>
                <a:cs typeface="Arial" panose="020B0604020202020204" pitchFamily="34" charset="0"/>
              </a:rPr>
              <a:t> data </a:t>
            </a:r>
            <a:r>
              <a:rPr lang="fr-FR" sz="2400" dirty="0" err="1">
                <a:latin typeface="Arial" panose="020B0604020202020204" pitchFamily="34" charset="0"/>
                <a:cs typeface="Arial" panose="020B0604020202020204" pitchFamily="34" charset="0"/>
              </a:rPr>
              <a:t>presented</a:t>
            </a:r>
            <a:r>
              <a:rPr lang="fr-FR" sz="2400" dirty="0">
                <a:latin typeface="Arial" panose="020B0604020202020204" pitchFamily="34" charset="0"/>
                <a:cs typeface="Arial" panose="020B0604020202020204" pitchFamily="34" charset="0"/>
              </a:rPr>
              <a:t> at the ESOT </a:t>
            </a:r>
            <a:r>
              <a:rPr lang="fr-FR" sz="2400" dirty="0" err="1">
                <a:latin typeface="Arial" panose="020B0604020202020204" pitchFamily="34" charset="0"/>
                <a:cs typeface="Arial" panose="020B0604020202020204" pitchFamily="34" charset="0"/>
              </a:rPr>
              <a:t>Congress</a:t>
            </a:r>
            <a:r>
              <a:rPr lang="fr-FR" sz="2400" dirty="0">
                <a:latin typeface="Arial" panose="020B0604020202020204" pitchFamily="34" charset="0"/>
                <a:cs typeface="Arial" panose="020B0604020202020204" pitchFamily="34" charset="0"/>
              </a:rPr>
              <a:t> 2025.</a:t>
            </a:r>
          </a:p>
          <a:p>
            <a:pPr marL="342900" indent="-342900" algn="l">
              <a:buAutoNum type="arabicPeriod"/>
            </a:pPr>
            <a:endParaRPr lang="fr-FR" sz="2400" dirty="0">
              <a:latin typeface="Arial" panose="020B0604020202020204" pitchFamily="34" charset="0"/>
              <a:cs typeface="Arial" panose="020B0604020202020204" pitchFamily="34" charset="0"/>
            </a:endParaRPr>
          </a:p>
          <a:p>
            <a:pPr marL="342900" indent="-342900" algn="l">
              <a:buAutoNum type="arabicPeriod"/>
            </a:pPr>
            <a:endParaRPr lang="fr-FR" sz="2400" dirty="0">
              <a:latin typeface="Arial" panose="020B0604020202020204" pitchFamily="34" charset="0"/>
              <a:cs typeface="Arial" panose="020B0604020202020204" pitchFamily="34" charset="0"/>
            </a:endParaRPr>
          </a:p>
          <a:p>
            <a:pPr marL="342900" indent="-342900" algn="l">
              <a:buAutoNum type="arabicPeriod"/>
            </a:pPr>
            <a:r>
              <a:rPr lang="fr-FR" sz="2400" dirty="0">
                <a:latin typeface="Arial" panose="020B0604020202020204" pitchFamily="34" charset="0"/>
                <a:cs typeface="Arial" panose="020B0604020202020204" pitchFamily="34" charset="0"/>
              </a:rPr>
              <a:t>All </a:t>
            </a:r>
            <a:r>
              <a:rPr lang="fr-FR" sz="2400" dirty="0" err="1">
                <a:latin typeface="Arial" panose="020B0604020202020204" pitchFamily="34" charset="0"/>
                <a:cs typeface="Arial" panose="020B0604020202020204" pitchFamily="34" charset="0"/>
              </a:rPr>
              <a:t>abbreviations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displayed</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slides, </a:t>
            </a:r>
            <a:r>
              <a:rPr lang="fr-FR" sz="2400" dirty="0" err="1">
                <a:latin typeface="Arial" panose="020B0604020202020204" pitchFamily="34" charset="0"/>
                <a:cs typeface="Arial" panose="020B0604020202020204" pitchFamily="34" charset="0"/>
              </a:rPr>
              <a:t>along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complete</a:t>
            </a:r>
            <a:r>
              <a:rPr lang="fr-FR" sz="2400" dirty="0">
                <a:latin typeface="Arial" panose="020B0604020202020204" pitchFamily="34" charset="0"/>
                <a:cs typeface="Arial" panose="020B0604020202020204" pitchFamily="34" charset="0"/>
              </a:rPr>
              <a:t> copy of the </a:t>
            </a:r>
          </a:p>
          <a:p>
            <a:pPr algn="l"/>
            <a:r>
              <a:rPr lang="fr-FR" sz="2400" dirty="0">
                <a:latin typeface="Arial" panose="020B0604020202020204" pitchFamily="34" charset="0"/>
                <a:cs typeface="Arial" panose="020B0604020202020204" pitchFamily="34" charset="0"/>
              </a:rPr>
              <a:t>    original abstract </a:t>
            </a:r>
            <a:r>
              <a:rPr lang="fr-FR" sz="2400" dirty="0" err="1">
                <a:latin typeface="Arial" panose="020B0604020202020204" pitchFamily="34" charset="0"/>
                <a:cs typeface="Arial" panose="020B0604020202020204" pitchFamily="34" charset="0"/>
              </a:rPr>
              <a:t>text</a:t>
            </a:r>
            <a:r>
              <a:rPr lang="fr-FR" sz="2400" dirty="0">
                <a:latin typeface="Arial" panose="020B0604020202020204" pitchFamily="34" charset="0"/>
                <a:cs typeface="Arial" panose="020B0604020202020204" pitchFamily="34" charset="0"/>
              </a:rPr>
              <a:t>, can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found</a:t>
            </a:r>
            <a:r>
              <a:rPr lang="fr-FR" sz="2400" dirty="0">
                <a:latin typeface="Arial" panose="020B0604020202020204" pitchFamily="34" charset="0"/>
                <a:cs typeface="Arial" panose="020B0604020202020204" pitchFamily="34" charset="0"/>
              </a:rPr>
              <a:t> in the slide notes.</a:t>
            </a:r>
          </a:p>
          <a:p>
            <a:pPr algn="l"/>
            <a:endParaRPr lang="fr-FR" sz="2400" dirty="0">
              <a:latin typeface="Arial" panose="020B0604020202020204" pitchFamily="34" charset="0"/>
              <a:cs typeface="Arial" panose="020B0604020202020204" pitchFamily="34" charset="0"/>
            </a:endParaRPr>
          </a:p>
          <a:p>
            <a:pPr algn="l"/>
            <a:endParaRPr lang="fr-FR" sz="2400" dirty="0">
              <a:latin typeface="Arial" panose="020B0604020202020204" pitchFamily="34" charset="0"/>
              <a:cs typeface="Arial" panose="020B0604020202020204" pitchFamily="34" charset="0"/>
            </a:endParaRPr>
          </a:p>
          <a:p>
            <a:pPr algn="l"/>
            <a:r>
              <a:rPr lang="fr-FR" sz="2400" dirty="0">
                <a:latin typeface="Arial" panose="020B0604020202020204" pitchFamily="34" charset="0"/>
                <a:cs typeface="Arial" panose="020B0604020202020204" pitchFamily="34" charset="0"/>
              </a:rPr>
              <a:t>3.  Click on the </a:t>
            </a:r>
            <a:r>
              <a:rPr lang="fr-FR" sz="2400" dirty="0" err="1">
                <a:latin typeface="Arial" panose="020B0604020202020204" pitchFamily="34" charset="0"/>
                <a:cs typeface="Arial" panose="020B0604020202020204" pitchFamily="34" charset="0"/>
              </a:rPr>
              <a:t>symbol</a:t>
            </a:r>
            <a:r>
              <a:rPr lang="fr-FR" sz="2400" dirty="0">
                <a:latin typeface="Arial" panose="020B0604020202020204" pitchFamily="34" charset="0"/>
                <a:cs typeface="Arial" panose="020B0604020202020204" pitchFamily="34" charset="0"/>
              </a:rPr>
              <a:t>            to return to the contents page.</a:t>
            </a:r>
          </a:p>
        </p:txBody>
      </p:sp>
      <p:grpSp>
        <p:nvGrpSpPr>
          <p:cNvPr id="4" name="Groupe 3">
            <a:extLst>
              <a:ext uri="{FF2B5EF4-FFF2-40B4-BE49-F238E27FC236}">
                <a16:creationId xmlns:a16="http://schemas.microsoft.com/office/drawing/2014/main" id="{F6CCB665-0BB5-B618-3423-112C60C833EE}"/>
              </a:ext>
            </a:extLst>
          </p:cNvPr>
          <p:cNvGrpSpPr/>
          <p:nvPr/>
        </p:nvGrpSpPr>
        <p:grpSpPr>
          <a:xfrm>
            <a:off x="3547695" y="4297680"/>
            <a:ext cx="581423" cy="564532"/>
            <a:chOff x="11575287" y="44389"/>
            <a:chExt cx="525242" cy="509983"/>
          </a:xfrm>
        </p:grpSpPr>
        <p:sp>
          <p:nvSpPr>
            <p:cNvPr id="5" name="Ellipse 4">
              <a:extLst>
                <a:ext uri="{FF2B5EF4-FFF2-40B4-BE49-F238E27FC236}">
                  <a16:creationId xmlns:a16="http://schemas.microsoft.com/office/drawing/2014/main" id="{B3059334-B5F0-694F-D9F7-E8BE51D0A770}"/>
                </a:ext>
              </a:extLst>
            </p:cNvPr>
            <p:cNvSpPr/>
            <p:nvPr/>
          </p:nvSpPr>
          <p:spPr>
            <a:xfrm>
              <a:off x="11575287" y="44389"/>
              <a:ext cx="504927" cy="504928"/>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C8FCF0A-34D7-7015-B7A1-B5690F07A825}"/>
                </a:ext>
              </a:extLst>
            </p:cNvPr>
            <p:cNvSpPr/>
            <p:nvPr/>
          </p:nvSpPr>
          <p:spPr>
            <a:xfrm>
              <a:off x="11819641" y="220151"/>
              <a:ext cx="49482" cy="129112"/>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6">
              <a:extLst>
                <a:ext uri="{FF2B5EF4-FFF2-40B4-BE49-F238E27FC236}">
                  <a16:creationId xmlns:a16="http://schemas.microsoft.com/office/drawing/2014/main" id="{B6DF6573-1F22-D5CC-33D0-8A0AD6CAFB30}"/>
                </a:ext>
              </a:extLst>
            </p:cNvPr>
            <p:cNvSpPr/>
            <p:nvPr/>
          </p:nvSpPr>
          <p:spPr>
            <a:xfrm>
              <a:off x="11793363" y="229732"/>
              <a:ext cx="307166" cy="324640"/>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E82349"/>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A795D2-02CB-31BB-D5F5-3BE0FE816AE7}"/>
                </a:ext>
              </a:extLst>
            </p:cNvPr>
            <p:cNvSpPr/>
            <p:nvPr/>
          </p:nvSpPr>
          <p:spPr>
            <a:xfrm>
              <a:off x="11900479" y="399824"/>
              <a:ext cx="101182" cy="95531"/>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0">
              <a:extLst>
                <a:ext uri="{FF2B5EF4-FFF2-40B4-BE49-F238E27FC236}">
                  <a16:creationId xmlns:a16="http://schemas.microsoft.com/office/drawing/2014/main" id="{FE132545-A58C-7360-81BA-8C0300DC43BE}"/>
                </a:ext>
              </a:extLst>
            </p:cNvPr>
            <p:cNvSpPr/>
            <p:nvPr/>
          </p:nvSpPr>
          <p:spPr>
            <a:xfrm rot="18915104">
              <a:off x="11800798" y="245439"/>
              <a:ext cx="292298" cy="293651"/>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255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B3B6-3DB6-E4D6-E447-F9E4E28C5C1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E147C23-6648-2869-D2F4-D7B61282D001}"/>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Content</a:t>
            </a:r>
          </a:p>
        </p:txBody>
      </p:sp>
      <p:sp>
        <p:nvSpPr>
          <p:cNvPr id="6" name="Rectangle 5">
            <a:extLst>
              <a:ext uri="{FF2B5EF4-FFF2-40B4-BE49-F238E27FC236}">
                <a16:creationId xmlns:a16="http://schemas.microsoft.com/office/drawing/2014/main" id="{EEA079F1-E377-15E0-2C25-5B96527F435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615C216-C1F2-F18F-F1BA-586EEDF47519}"/>
              </a:ext>
            </a:extLst>
          </p:cNvPr>
          <p:cNvSpPr txBox="1"/>
          <p:nvPr/>
        </p:nvSpPr>
        <p:spPr>
          <a:xfrm>
            <a:off x="5728587" y="1764511"/>
            <a:ext cx="0" cy="0"/>
          </a:xfrm>
          <a:prstGeom prst="rect">
            <a:avLst/>
          </a:prstGeom>
          <a:noFill/>
        </p:spPr>
        <p:txBody>
          <a:bodyPr wrap="none" lIns="0" tIns="0" rIns="0" bIns="0" rtlCol="0">
            <a:noAutofit/>
          </a:bodyPr>
          <a:lstStyle/>
          <a:p>
            <a:pPr algn="l"/>
            <a:endParaRPr lang="fr-FR" sz="1400" dirty="0" err="1">
              <a:latin typeface="Museo Slab 300" panose="02000000000000000000" pitchFamily="2" charset="77"/>
            </a:endParaRPr>
          </a:p>
        </p:txBody>
      </p:sp>
      <p:sp>
        <p:nvSpPr>
          <p:cNvPr id="20" name="ZoneTexte 19">
            <a:hlinkClick r:id="rId2" action="ppaction://hlinksldjump"/>
            <a:extLst>
              <a:ext uri="{FF2B5EF4-FFF2-40B4-BE49-F238E27FC236}">
                <a16:creationId xmlns:a16="http://schemas.microsoft.com/office/drawing/2014/main" id="{4112C6F0-D556-AB37-90FE-8D819C7B3C88}"/>
              </a:ext>
            </a:extLst>
          </p:cNvPr>
          <p:cNvSpPr txBox="1"/>
          <p:nvPr/>
        </p:nvSpPr>
        <p:spPr>
          <a:xfrm>
            <a:off x="7262666" y="1523861"/>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Soluble CD46 as a marker of hepatic steatosis in prospective living liver donors</a:t>
            </a:r>
          </a:p>
        </p:txBody>
      </p:sp>
      <p:sp>
        <p:nvSpPr>
          <p:cNvPr id="32" name="ZoneTexte 31">
            <a:hlinkClick r:id="rId2" action="ppaction://hlinksldjump"/>
            <a:extLst>
              <a:ext uri="{FF2B5EF4-FFF2-40B4-BE49-F238E27FC236}">
                <a16:creationId xmlns:a16="http://schemas.microsoft.com/office/drawing/2014/main" id="{8C7C6382-0FD7-9CC8-165E-B31E1A1D59EE}"/>
              </a:ext>
            </a:extLst>
          </p:cNvPr>
          <p:cNvSpPr txBox="1"/>
          <p:nvPr/>
        </p:nvSpPr>
        <p:spPr>
          <a:xfrm>
            <a:off x="6166041" y="152386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1986.</a:t>
            </a:r>
            <a:endParaRPr lang="fr-FR" sz="2700" b="1" i="1" dirty="0">
              <a:solidFill>
                <a:srgbClr val="E73A57"/>
              </a:solidFill>
              <a:latin typeface="Century Gothic" panose="020B0502020202020204" pitchFamily="34" charset="0"/>
            </a:endParaRPr>
          </a:p>
        </p:txBody>
      </p:sp>
      <p:sp>
        <p:nvSpPr>
          <p:cNvPr id="24" name="ZoneTexte 23">
            <a:hlinkClick r:id="rId3" action="ppaction://hlinksldjump"/>
            <a:extLst>
              <a:ext uri="{FF2B5EF4-FFF2-40B4-BE49-F238E27FC236}">
                <a16:creationId xmlns:a16="http://schemas.microsoft.com/office/drawing/2014/main" id="{04BF7FA0-FC4C-AF84-BD9D-F5E2B5633FA4}"/>
              </a:ext>
            </a:extLst>
          </p:cNvPr>
          <p:cNvSpPr txBox="1"/>
          <p:nvPr/>
        </p:nvSpPr>
        <p:spPr>
          <a:xfrm>
            <a:off x="7262666" y="2919466"/>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The pro-inflammatory role of EVs in chronic lung rejection: NF-kappa-B signaling as a possible target</a:t>
            </a:r>
          </a:p>
        </p:txBody>
      </p:sp>
      <p:sp>
        <p:nvSpPr>
          <p:cNvPr id="33" name="ZoneTexte 32">
            <a:hlinkClick r:id="rId3" action="ppaction://hlinksldjump"/>
            <a:extLst>
              <a:ext uri="{FF2B5EF4-FFF2-40B4-BE49-F238E27FC236}">
                <a16:creationId xmlns:a16="http://schemas.microsoft.com/office/drawing/2014/main" id="{813A1305-D8BF-1EA5-58D4-F20B3731AEA3}"/>
              </a:ext>
            </a:extLst>
          </p:cNvPr>
          <p:cNvSpPr txBox="1"/>
          <p:nvPr/>
        </p:nvSpPr>
        <p:spPr>
          <a:xfrm>
            <a:off x="6166041"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971.</a:t>
            </a:r>
            <a:endParaRPr lang="fr-FR" sz="2700" b="1" i="1" dirty="0">
              <a:solidFill>
                <a:srgbClr val="E73A57"/>
              </a:solidFill>
              <a:latin typeface="Century Gothic" panose="020B0502020202020204" pitchFamily="34" charset="0"/>
            </a:endParaRPr>
          </a:p>
        </p:txBody>
      </p:sp>
      <p:sp>
        <p:nvSpPr>
          <p:cNvPr id="26" name="ZoneTexte 25">
            <a:hlinkClick r:id="rId4" action="ppaction://hlinksldjump"/>
            <a:extLst>
              <a:ext uri="{FF2B5EF4-FFF2-40B4-BE49-F238E27FC236}">
                <a16:creationId xmlns:a16="http://schemas.microsoft.com/office/drawing/2014/main" id="{98582F81-B56C-8E32-A833-971C17887169}"/>
              </a:ext>
            </a:extLst>
          </p:cNvPr>
          <p:cNvSpPr txBox="1"/>
          <p:nvPr/>
        </p:nvSpPr>
        <p:spPr>
          <a:xfrm>
            <a:off x="7262666" y="361643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Optimal timing of anti-CD3F(ab')2 treatment in sensitized model of heart transplantation</a:t>
            </a:r>
          </a:p>
        </p:txBody>
      </p:sp>
      <p:sp>
        <p:nvSpPr>
          <p:cNvPr id="34" name="ZoneTexte 33">
            <a:hlinkClick r:id="rId4" action="ppaction://hlinksldjump"/>
            <a:extLst>
              <a:ext uri="{FF2B5EF4-FFF2-40B4-BE49-F238E27FC236}">
                <a16:creationId xmlns:a16="http://schemas.microsoft.com/office/drawing/2014/main" id="{F5CBE842-C531-DD96-6B56-69CCA57993C5}"/>
              </a:ext>
            </a:extLst>
          </p:cNvPr>
          <p:cNvSpPr txBox="1"/>
          <p:nvPr/>
        </p:nvSpPr>
        <p:spPr>
          <a:xfrm>
            <a:off x="6166041" y="3616434"/>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1091.</a:t>
            </a:r>
            <a:endParaRPr lang="fr-FR" sz="2700" b="1" i="1" dirty="0">
              <a:solidFill>
                <a:srgbClr val="E73A57"/>
              </a:solidFill>
              <a:latin typeface="Century Gothic" panose="020B0502020202020204" pitchFamily="34" charset="0"/>
            </a:endParaRPr>
          </a:p>
        </p:txBody>
      </p:sp>
      <p:sp>
        <p:nvSpPr>
          <p:cNvPr id="28" name="ZoneTexte 27">
            <a:hlinkClick r:id="rId5" action="ppaction://hlinksldjump"/>
            <a:extLst>
              <a:ext uri="{FF2B5EF4-FFF2-40B4-BE49-F238E27FC236}">
                <a16:creationId xmlns:a16="http://schemas.microsoft.com/office/drawing/2014/main" id="{EF3EA85A-A4D3-67CC-A7CF-74BEDA5BC79B}"/>
              </a:ext>
            </a:extLst>
          </p:cNvPr>
          <p:cNvSpPr txBox="1"/>
          <p:nvPr/>
        </p:nvSpPr>
        <p:spPr>
          <a:xfrm>
            <a:off x="7262666" y="4438079"/>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Recovery of rat hearts after cold storage with acid sensing ion channel inhibitor Hi1a varies by sex</a:t>
            </a:r>
          </a:p>
        </p:txBody>
      </p:sp>
      <p:sp>
        <p:nvSpPr>
          <p:cNvPr id="35" name="ZoneTexte 34">
            <a:hlinkClick r:id="rId5" action="ppaction://hlinksldjump"/>
            <a:extLst>
              <a:ext uri="{FF2B5EF4-FFF2-40B4-BE49-F238E27FC236}">
                <a16:creationId xmlns:a16="http://schemas.microsoft.com/office/drawing/2014/main" id="{7DB1AF1E-1CD4-C3B0-DE6F-6FB36D7B4CC3}"/>
              </a:ext>
            </a:extLst>
          </p:cNvPr>
          <p:cNvSpPr txBox="1"/>
          <p:nvPr/>
        </p:nvSpPr>
        <p:spPr>
          <a:xfrm>
            <a:off x="6166041"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812.</a:t>
            </a:r>
            <a:endParaRPr lang="fr-FR" sz="2700" b="1" i="1" dirty="0">
              <a:solidFill>
                <a:srgbClr val="E73A57"/>
              </a:solidFill>
              <a:latin typeface="Century Gothic" panose="020B0502020202020204" pitchFamily="34" charset="0"/>
            </a:endParaRPr>
          </a:p>
        </p:txBody>
      </p:sp>
      <p:sp>
        <p:nvSpPr>
          <p:cNvPr id="30" name="ZoneTexte 29">
            <a:hlinkClick r:id="rId6" action="ppaction://hlinksldjump"/>
            <a:extLst>
              <a:ext uri="{FF2B5EF4-FFF2-40B4-BE49-F238E27FC236}">
                <a16:creationId xmlns:a16="http://schemas.microsoft.com/office/drawing/2014/main" id="{0C1093EB-BFF2-27EB-8687-7A6EB7229008}"/>
              </a:ext>
            </a:extLst>
          </p:cNvPr>
          <p:cNvSpPr txBox="1"/>
          <p:nvPr/>
        </p:nvSpPr>
        <p:spPr>
          <a:xfrm>
            <a:off x="7262666" y="5238974"/>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Islet beta cell cell-free DNA and trypsinogen for diagnosis of rejection in pancreas transplantation; The EMPAR study</a:t>
            </a:r>
          </a:p>
        </p:txBody>
      </p:sp>
      <p:sp>
        <p:nvSpPr>
          <p:cNvPr id="36" name="ZoneTexte 35">
            <a:hlinkClick r:id="rId6" action="ppaction://hlinksldjump"/>
            <a:extLst>
              <a:ext uri="{FF2B5EF4-FFF2-40B4-BE49-F238E27FC236}">
                <a16:creationId xmlns:a16="http://schemas.microsoft.com/office/drawing/2014/main" id="{39664B53-95D3-6712-9F1D-A4F91B7233C3}"/>
              </a:ext>
            </a:extLst>
          </p:cNvPr>
          <p:cNvSpPr txBox="1"/>
          <p:nvPr/>
        </p:nvSpPr>
        <p:spPr>
          <a:xfrm>
            <a:off x="6166041"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2072</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22" name="ZoneTexte 21">
            <a:hlinkClick r:id="rId7" action="ppaction://hlinksldjump"/>
            <a:extLst>
              <a:ext uri="{FF2B5EF4-FFF2-40B4-BE49-F238E27FC236}">
                <a16:creationId xmlns:a16="http://schemas.microsoft.com/office/drawing/2014/main" id="{F781D3B3-B7E7-8482-7452-AFEC28F97ACF}"/>
              </a:ext>
            </a:extLst>
          </p:cNvPr>
          <p:cNvSpPr txBox="1"/>
          <p:nvPr/>
        </p:nvSpPr>
        <p:spPr>
          <a:xfrm>
            <a:off x="7262666" y="2128097"/>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Circulating sphingosine, sphingosine-1-phosphate and long-term mortality in kidney transplant recipients</a:t>
            </a:r>
          </a:p>
        </p:txBody>
      </p:sp>
      <p:sp>
        <p:nvSpPr>
          <p:cNvPr id="37" name="ZoneTexte 36">
            <a:hlinkClick r:id="rId7" action="ppaction://hlinksldjump"/>
            <a:extLst>
              <a:ext uri="{FF2B5EF4-FFF2-40B4-BE49-F238E27FC236}">
                <a16:creationId xmlns:a16="http://schemas.microsoft.com/office/drawing/2014/main" id="{765609AD-6490-43D8-2CCF-D985673FA4E9}"/>
              </a:ext>
            </a:extLst>
          </p:cNvPr>
          <p:cNvSpPr txBox="1"/>
          <p:nvPr/>
        </p:nvSpPr>
        <p:spPr>
          <a:xfrm>
            <a:off x="6166041" y="2128097"/>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2091.</a:t>
            </a:r>
            <a:endParaRPr lang="fr-FR" sz="2700" b="1" i="1" dirty="0">
              <a:solidFill>
                <a:srgbClr val="E73A57"/>
              </a:solidFill>
              <a:latin typeface="Century Gothic" panose="020B0502020202020204" pitchFamily="34" charset="0"/>
            </a:endParaRPr>
          </a:p>
        </p:txBody>
      </p:sp>
      <p:cxnSp>
        <p:nvCxnSpPr>
          <p:cNvPr id="39" name="Connecteur droit 38">
            <a:extLst>
              <a:ext uri="{FF2B5EF4-FFF2-40B4-BE49-F238E27FC236}">
                <a16:creationId xmlns:a16="http://schemas.microsoft.com/office/drawing/2014/main" id="{7FB45EFD-2143-6E80-5D21-CD3A9B0255FF}"/>
              </a:ext>
            </a:extLst>
          </p:cNvPr>
          <p:cNvCxnSpPr/>
          <p:nvPr/>
        </p:nvCxnSpPr>
        <p:spPr>
          <a:xfrm>
            <a:off x="2010143" y="1387735"/>
            <a:ext cx="8229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366189D8-6173-8499-2795-8B6BA1EA8EA3}"/>
              </a:ext>
            </a:extLst>
          </p:cNvPr>
          <p:cNvSpPr txBox="1">
            <a:spLocks/>
          </p:cNvSpPr>
          <p:nvPr/>
        </p:nvSpPr>
        <p:spPr>
          <a:xfrm>
            <a:off x="1938166" y="941341"/>
            <a:ext cx="8315669" cy="402626"/>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pPr algn="ctr"/>
            <a:r>
              <a:rPr lang="en-GB" sz="1800" dirty="0"/>
              <a:t>BASIC SCIENCE</a:t>
            </a:r>
          </a:p>
        </p:txBody>
      </p:sp>
      <p:sp>
        <p:nvSpPr>
          <p:cNvPr id="18" name="ZoneTexte 17">
            <a:hlinkClick r:id="rId8" action="ppaction://hlinksldjump"/>
            <a:extLst>
              <a:ext uri="{FF2B5EF4-FFF2-40B4-BE49-F238E27FC236}">
                <a16:creationId xmlns:a16="http://schemas.microsoft.com/office/drawing/2014/main" id="{DEA7747A-CADB-1B13-1B20-F41CE5E29816}"/>
              </a:ext>
            </a:extLst>
          </p:cNvPr>
          <p:cNvSpPr txBox="1"/>
          <p:nvPr/>
        </p:nvSpPr>
        <p:spPr>
          <a:xfrm>
            <a:off x="1656528" y="1523861"/>
            <a:ext cx="4104000" cy="492443"/>
          </a:xfrm>
          <a:prstGeom prst="rect">
            <a:avLst/>
          </a:prstGeom>
          <a:noFill/>
        </p:spPr>
        <p:txBody>
          <a:bodyPr wrap="square">
            <a:spAutoFit/>
          </a:bodyPr>
          <a:lstStyle/>
          <a:p>
            <a:pPr algn="just" fontAlgn="b"/>
            <a:r>
              <a:rPr lang="en-US" sz="1300" b="0" i="1" u="none" strike="noStrike" dirty="0" err="1">
                <a:solidFill>
                  <a:srgbClr val="000000"/>
                </a:solidFill>
                <a:effectLst/>
                <a:latin typeface="Arial" panose="020B0604020202020204" pitchFamily="34" charset="0"/>
                <a:cs typeface="Arial" panose="020B0604020202020204" pitchFamily="34" charset="0"/>
              </a:rPr>
              <a:t>Iguratimod</a:t>
            </a:r>
            <a:r>
              <a:rPr lang="en-US" sz="1300" b="0" i="1" u="none" strike="noStrike" dirty="0">
                <a:solidFill>
                  <a:srgbClr val="000000"/>
                </a:solidFill>
                <a:effectLst/>
                <a:latin typeface="Arial" panose="020B0604020202020204" pitchFamily="34" charset="0"/>
                <a:cs typeface="Arial" panose="020B0604020202020204" pitchFamily="34" charset="0"/>
              </a:rPr>
              <a:t> upregulated PTPN22 and inhibits B cells activation in ABMR after renal transplant</a:t>
            </a:r>
          </a:p>
        </p:txBody>
      </p:sp>
      <p:sp>
        <p:nvSpPr>
          <p:cNvPr id="19" name="ZoneTexte 18">
            <a:hlinkClick r:id="rId8" action="ppaction://hlinksldjump"/>
            <a:extLst>
              <a:ext uri="{FF2B5EF4-FFF2-40B4-BE49-F238E27FC236}">
                <a16:creationId xmlns:a16="http://schemas.microsoft.com/office/drawing/2014/main" id="{01F86F40-9A3C-6E6C-B7DD-71A612A885D6}"/>
              </a:ext>
            </a:extLst>
          </p:cNvPr>
          <p:cNvSpPr txBox="1"/>
          <p:nvPr/>
        </p:nvSpPr>
        <p:spPr>
          <a:xfrm>
            <a:off x="559903" y="152386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1783.</a:t>
            </a:r>
            <a:endParaRPr lang="fr-FR" sz="2700" b="1" i="1" dirty="0">
              <a:solidFill>
                <a:srgbClr val="E73A57"/>
              </a:solidFill>
              <a:latin typeface="Century Gothic" panose="020B0502020202020204" pitchFamily="34" charset="0"/>
            </a:endParaRPr>
          </a:p>
        </p:txBody>
      </p:sp>
      <p:sp>
        <p:nvSpPr>
          <p:cNvPr id="23" name="ZoneTexte 22">
            <a:hlinkClick r:id="rId9" action="ppaction://hlinksldjump"/>
            <a:extLst>
              <a:ext uri="{FF2B5EF4-FFF2-40B4-BE49-F238E27FC236}">
                <a16:creationId xmlns:a16="http://schemas.microsoft.com/office/drawing/2014/main" id="{BD145E97-DC8A-D913-6BB4-9D79B5318ED1}"/>
              </a:ext>
            </a:extLst>
          </p:cNvPr>
          <p:cNvSpPr txBox="1"/>
          <p:nvPr/>
        </p:nvSpPr>
        <p:spPr>
          <a:xfrm>
            <a:off x="1656528" y="2919466"/>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Pre-sensitization disrupts tolerance by driving </a:t>
            </a:r>
            <a:r>
              <a:rPr lang="en-US" sz="1300" i="1" dirty="0">
                <a:solidFill>
                  <a:srgbClr val="000000"/>
                </a:solidFill>
                <a:latin typeface="Arial" panose="020B0604020202020204" pitchFamily="34" charset="0"/>
                <a:cs typeface="Arial" panose="020B0604020202020204" pitchFamily="34" charset="0"/>
              </a:rPr>
              <a:t>T</a:t>
            </a:r>
            <a:r>
              <a:rPr lang="en-US" sz="1300" b="0" i="1" u="none" strike="noStrike" dirty="0">
                <a:solidFill>
                  <a:srgbClr val="000000"/>
                </a:solidFill>
                <a:effectLst/>
                <a:latin typeface="Arial" panose="020B0604020202020204" pitchFamily="34" charset="0"/>
                <a:cs typeface="Arial" panose="020B0604020202020204" pitchFamily="34" charset="0"/>
              </a:rPr>
              <a:t>reg dysfunction in murine kidney transplant models</a:t>
            </a:r>
          </a:p>
        </p:txBody>
      </p:sp>
      <p:sp>
        <p:nvSpPr>
          <p:cNvPr id="25" name="ZoneTexte 24">
            <a:hlinkClick r:id="rId9" action="ppaction://hlinksldjump"/>
            <a:extLst>
              <a:ext uri="{FF2B5EF4-FFF2-40B4-BE49-F238E27FC236}">
                <a16:creationId xmlns:a16="http://schemas.microsoft.com/office/drawing/2014/main" id="{133BDC20-2422-427D-79A4-5A2E9FCFE49C}"/>
              </a:ext>
            </a:extLst>
          </p:cNvPr>
          <p:cNvSpPr txBox="1"/>
          <p:nvPr/>
        </p:nvSpPr>
        <p:spPr>
          <a:xfrm>
            <a:off x="559903"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1284.</a:t>
            </a:r>
            <a:endParaRPr lang="fr-FR" sz="2700" b="1" i="1" dirty="0">
              <a:solidFill>
                <a:srgbClr val="E73A57"/>
              </a:solidFill>
              <a:latin typeface="Century Gothic" panose="020B0502020202020204" pitchFamily="34" charset="0"/>
            </a:endParaRPr>
          </a:p>
        </p:txBody>
      </p:sp>
      <p:sp>
        <p:nvSpPr>
          <p:cNvPr id="29" name="ZoneTexte 28">
            <a:hlinkClick r:id="rId10" action="ppaction://hlinksldjump"/>
            <a:extLst>
              <a:ext uri="{FF2B5EF4-FFF2-40B4-BE49-F238E27FC236}">
                <a16:creationId xmlns:a16="http://schemas.microsoft.com/office/drawing/2014/main" id="{B4989D72-509B-1ABA-E659-8580EB9EF35C}"/>
              </a:ext>
            </a:extLst>
          </p:cNvPr>
          <p:cNvSpPr txBox="1"/>
          <p:nvPr/>
        </p:nvSpPr>
        <p:spPr>
          <a:xfrm>
            <a:off x="1656528" y="361643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Metabolic reprogramming in macrophages: PP2A's crucial role in kidney transplant rejection dynamic</a:t>
            </a:r>
          </a:p>
        </p:txBody>
      </p:sp>
      <p:sp>
        <p:nvSpPr>
          <p:cNvPr id="31" name="ZoneTexte 30">
            <a:hlinkClick r:id="rId10" action="ppaction://hlinksldjump"/>
            <a:extLst>
              <a:ext uri="{FF2B5EF4-FFF2-40B4-BE49-F238E27FC236}">
                <a16:creationId xmlns:a16="http://schemas.microsoft.com/office/drawing/2014/main" id="{651FD6BE-C162-AA35-7779-B1BE83DBC203}"/>
              </a:ext>
            </a:extLst>
          </p:cNvPr>
          <p:cNvSpPr txBox="1"/>
          <p:nvPr/>
        </p:nvSpPr>
        <p:spPr>
          <a:xfrm>
            <a:off x="559903" y="3616434"/>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1550.</a:t>
            </a:r>
            <a:endParaRPr lang="fr-FR" sz="2700" b="1" i="1" dirty="0">
              <a:solidFill>
                <a:srgbClr val="E73A57"/>
              </a:solidFill>
              <a:latin typeface="Century Gothic" panose="020B0502020202020204" pitchFamily="34" charset="0"/>
            </a:endParaRPr>
          </a:p>
        </p:txBody>
      </p:sp>
      <p:sp>
        <p:nvSpPr>
          <p:cNvPr id="41" name="ZoneTexte 40">
            <a:hlinkClick r:id="rId11" action="ppaction://hlinksldjump"/>
            <a:extLst>
              <a:ext uri="{FF2B5EF4-FFF2-40B4-BE49-F238E27FC236}">
                <a16:creationId xmlns:a16="http://schemas.microsoft.com/office/drawing/2014/main" id="{4E7F450A-D2B8-FAEF-844E-EBF0037E8219}"/>
              </a:ext>
            </a:extLst>
          </p:cNvPr>
          <p:cNvSpPr txBox="1"/>
          <p:nvPr/>
        </p:nvSpPr>
        <p:spPr>
          <a:xfrm>
            <a:off x="1656528" y="4438079"/>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Use of a hepatocyte-specific chimeric antigen receptor enhances recruitment of regulatory T cells to liver</a:t>
            </a:r>
          </a:p>
        </p:txBody>
      </p:sp>
      <p:sp>
        <p:nvSpPr>
          <p:cNvPr id="42" name="ZoneTexte 41">
            <a:hlinkClick r:id="rId11" action="ppaction://hlinksldjump"/>
            <a:extLst>
              <a:ext uri="{FF2B5EF4-FFF2-40B4-BE49-F238E27FC236}">
                <a16:creationId xmlns:a16="http://schemas.microsoft.com/office/drawing/2014/main" id="{E45BA54D-3D5F-996C-C834-9CB26D603AA5}"/>
              </a:ext>
            </a:extLst>
          </p:cNvPr>
          <p:cNvSpPr txBox="1"/>
          <p:nvPr/>
        </p:nvSpPr>
        <p:spPr>
          <a:xfrm>
            <a:off x="559903"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1558.</a:t>
            </a:r>
            <a:endParaRPr lang="fr-FR" sz="2700" b="1" i="1" dirty="0">
              <a:solidFill>
                <a:srgbClr val="E73A57"/>
              </a:solidFill>
              <a:latin typeface="Century Gothic" panose="020B0502020202020204" pitchFamily="34" charset="0"/>
            </a:endParaRPr>
          </a:p>
        </p:txBody>
      </p:sp>
      <p:sp>
        <p:nvSpPr>
          <p:cNvPr id="44" name="ZoneTexte 43">
            <a:hlinkClick r:id="rId12" action="ppaction://hlinksldjump"/>
            <a:extLst>
              <a:ext uri="{FF2B5EF4-FFF2-40B4-BE49-F238E27FC236}">
                <a16:creationId xmlns:a16="http://schemas.microsoft.com/office/drawing/2014/main" id="{0D5E0BEB-3A97-D343-EB0D-BCB648477A7C}"/>
              </a:ext>
            </a:extLst>
          </p:cNvPr>
          <p:cNvSpPr txBox="1"/>
          <p:nvPr/>
        </p:nvSpPr>
        <p:spPr>
          <a:xfrm>
            <a:off x="1656528" y="5238974"/>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Spatial insights into CLAD reveal differential modulation of immune checkpoints in obstructive vs restrictive phenotype</a:t>
            </a:r>
          </a:p>
        </p:txBody>
      </p:sp>
      <p:sp>
        <p:nvSpPr>
          <p:cNvPr id="45" name="ZoneTexte 44">
            <a:hlinkClick r:id="rId12" action="ppaction://hlinksldjump"/>
            <a:extLst>
              <a:ext uri="{FF2B5EF4-FFF2-40B4-BE49-F238E27FC236}">
                <a16:creationId xmlns:a16="http://schemas.microsoft.com/office/drawing/2014/main" id="{86F8DF23-E31A-6C7F-9C2F-CB67E8B271EC}"/>
              </a:ext>
            </a:extLst>
          </p:cNvPr>
          <p:cNvSpPr txBox="1"/>
          <p:nvPr/>
        </p:nvSpPr>
        <p:spPr>
          <a:xfrm>
            <a:off x="590383"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951</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47" name="ZoneTexte 46">
            <a:hlinkClick r:id="rId13" action="ppaction://hlinksldjump"/>
            <a:extLst>
              <a:ext uri="{FF2B5EF4-FFF2-40B4-BE49-F238E27FC236}">
                <a16:creationId xmlns:a16="http://schemas.microsoft.com/office/drawing/2014/main" id="{CE789F6C-B829-A466-357B-1A63B30D7E45}"/>
              </a:ext>
            </a:extLst>
          </p:cNvPr>
          <p:cNvSpPr txBox="1"/>
          <p:nvPr/>
        </p:nvSpPr>
        <p:spPr>
          <a:xfrm>
            <a:off x="1656528" y="2128097"/>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Loss of regulation of antigen specific </a:t>
            </a:r>
            <a:r>
              <a:rPr lang="en-US" sz="1300" b="0" i="1" u="none" strike="noStrike" dirty="0" err="1">
                <a:solidFill>
                  <a:srgbClr val="000000"/>
                </a:solidFill>
                <a:effectLst/>
                <a:latin typeface="Arial" panose="020B0604020202020204" pitchFamily="34" charset="0"/>
                <a:cs typeface="Arial" panose="020B0604020202020204" pitchFamily="34" charset="0"/>
              </a:rPr>
              <a:t>IFN</a:t>
            </a:r>
            <a:r>
              <a:rPr lang="en-US" sz="1300" b="0" i="1" u="none" strike="noStrike" dirty="0" err="1">
                <a:solidFill>
                  <a:srgbClr val="000000"/>
                </a:solidFill>
                <a:effectLst/>
                <a:latin typeface="Symbol" pitchFamily="2" charset="2"/>
                <a:cs typeface="Arial" panose="020B0604020202020204" pitchFamily="34" charset="0"/>
              </a:rPr>
              <a:t>g</a:t>
            </a:r>
            <a:r>
              <a:rPr lang="en-US" sz="1300" b="0" i="1" u="none" strike="noStrike" dirty="0">
                <a:solidFill>
                  <a:srgbClr val="000000"/>
                </a:solidFill>
                <a:effectLst/>
                <a:latin typeface="Arial" panose="020B0604020202020204" pitchFamily="34" charset="0"/>
                <a:cs typeface="Arial" panose="020B0604020202020204" pitchFamily="34" charset="0"/>
              </a:rPr>
              <a:t>-producing T cells precedes the appearance of de novo DSA post transplant</a:t>
            </a:r>
          </a:p>
        </p:txBody>
      </p:sp>
      <p:sp>
        <p:nvSpPr>
          <p:cNvPr id="48" name="ZoneTexte 47">
            <a:hlinkClick r:id="rId13" action="ppaction://hlinksldjump"/>
            <a:extLst>
              <a:ext uri="{FF2B5EF4-FFF2-40B4-BE49-F238E27FC236}">
                <a16:creationId xmlns:a16="http://schemas.microsoft.com/office/drawing/2014/main" id="{734B3E37-4F1F-C1FF-F68A-5D20C0F84D77}"/>
              </a:ext>
            </a:extLst>
          </p:cNvPr>
          <p:cNvSpPr txBox="1"/>
          <p:nvPr/>
        </p:nvSpPr>
        <p:spPr>
          <a:xfrm>
            <a:off x="559903" y="2128097"/>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1068.</a:t>
            </a:r>
            <a:endParaRPr lang="fr-FR" sz="2700" b="1" i="1" dirty="0">
              <a:solidFill>
                <a:srgbClr val="E73A57"/>
              </a:solidFill>
              <a:latin typeface="Century Gothic" panose="020B0502020202020204" pitchFamily="34" charset="0"/>
            </a:endParaRPr>
          </a:p>
        </p:txBody>
      </p:sp>
    </p:spTree>
    <p:extLst>
      <p:ext uri="{BB962C8B-B14F-4D97-AF65-F5344CB8AC3E}">
        <p14:creationId xmlns:p14="http://schemas.microsoft.com/office/powerpoint/2010/main" val="372618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F701-F0A6-7A12-AE5A-062B6AC3E1BC}"/>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8F81C87-DCBF-E171-33FB-45F98C16435F}"/>
              </a:ext>
            </a:extLst>
          </p:cNvPr>
          <p:cNvSpPr>
            <a:spLocks noGrp="1"/>
          </p:cNvSpPr>
          <p:nvPr>
            <p:ph type="title"/>
          </p:nvPr>
        </p:nvSpPr>
        <p:spPr>
          <a:xfrm>
            <a:off x="309228" y="432997"/>
            <a:ext cx="11093339" cy="402626"/>
          </a:xfrm>
        </p:spPr>
        <p:txBody>
          <a:bodyPr>
            <a:normAutofit fontScale="90000"/>
          </a:bodyPr>
          <a:lstStyle/>
          <a:p>
            <a:r>
              <a:rPr lang="en-US" dirty="0" err="1">
                <a:latin typeface="Arial" panose="020B0604020202020204" pitchFamily="34" charset="0"/>
                <a:cs typeface="Arial" panose="020B0604020202020204" pitchFamily="34" charset="0"/>
              </a:rPr>
              <a:t>Iguratimod</a:t>
            </a:r>
            <a:r>
              <a:rPr lang="en-US" dirty="0">
                <a:latin typeface="Arial" panose="020B0604020202020204" pitchFamily="34" charset="0"/>
                <a:cs typeface="Arial" panose="020B0604020202020204" pitchFamily="34" charset="0"/>
              </a:rPr>
              <a:t> upregulates PTPN22 and inhibits B cells activation in ABMR after renal transplant</a:t>
            </a: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102DEE6-6218-8114-4A3A-1F65D72DC4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C557905-F960-7911-DFFE-53A495AE3983}"/>
              </a:ext>
            </a:extLst>
          </p:cNvPr>
          <p:cNvSpPr txBox="1"/>
          <p:nvPr/>
        </p:nvSpPr>
        <p:spPr>
          <a:xfrm>
            <a:off x="367029" y="2055428"/>
            <a:ext cx="4451470" cy="3231654"/>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Background</a:t>
            </a:r>
          </a:p>
          <a:p>
            <a:endParaRPr lang="fr-F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400" dirty="0" err="1">
                <a:latin typeface="Arial" panose="020B0604020202020204" pitchFamily="34" charset="0"/>
                <a:cs typeface="Arial" panose="020B0604020202020204" pitchFamily="34" charset="0"/>
              </a:rPr>
              <a:t>Iguratimod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is</a:t>
            </a:r>
            <a:r>
              <a:rPr lang="fr-FR" sz="1400" dirty="0">
                <a:latin typeface="Arial" panose="020B0604020202020204" pitchFamily="34" charset="0"/>
                <a:cs typeface="Arial" panose="020B0604020202020204" pitchFamily="34" charset="0"/>
              </a:rPr>
              <a:t> a </a:t>
            </a:r>
            <a:r>
              <a:rPr lang="fr-FR" sz="1400" dirty="0" err="1">
                <a:latin typeface="Arial" panose="020B0604020202020204" pitchFamily="34" charset="0"/>
                <a:cs typeface="Arial" panose="020B0604020202020204" pitchFamily="34" charset="0"/>
              </a:rPr>
              <a:t>novel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small-molecule</a:t>
            </a:r>
            <a:r>
              <a:rPr lang="fr-FR" sz="1400" dirty="0">
                <a:latin typeface="Arial" panose="020B0604020202020204" pitchFamily="34" charset="0"/>
                <a:cs typeface="Arial" panose="020B0604020202020204" pitchFamily="34" charset="0"/>
              </a:rPr>
              <a:t> anti-</a:t>
            </a:r>
            <a:r>
              <a:rPr lang="fr-FR" sz="1400" dirty="0" err="1">
                <a:latin typeface="Arial" panose="020B0604020202020204" pitchFamily="34" charset="0"/>
                <a:cs typeface="Arial" panose="020B0604020202020204" pitchFamily="34" charset="0"/>
              </a:rPr>
              <a:t>rheumatic</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drug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that</a:t>
            </a:r>
            <a:r>
              <a:rPr lang="fr-FR" sz="1400" dirty="0">
                <a:latin typeface="Arial" panose="020B0604020202020204" pitchFamily="34" charset="0"/>
                <a:cs typeface="Arial" panose="020B0604020202020204" pitchFamily="34" charset="0"/>
              </a:rPr>
              <a:t> has </a:t>
            </a:r>
            <a:r>
              <a:rPr lang="fr-FR" sz="1400" dirty="0" err="1">
                <a:latin typeface="Arial" panose="020B0604020202020204" pitchFamily="34" charset="0"/>
                <a:cs typeface="Arial" panose="020B0604020202020204" pitchFamily="34" charset="0"/>
              </a:rPr>
              <a:t>demonstrated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potential</a:t>
            </a:r>
            <a:r>
              <a:rPr lang="fr-FR" sz="1400" dirty="0">
                <a:latin typeface="Arial" panose="020B0604020202020204" pitchFamily="34" charset="0"/>
                <a:cs typeface="Arial" panose="020B0604020202020204" pitchFamily="34" charset="0"/>
              </a:rPr>
              <a:t> immunosuppressive </a:t>
            </a:r>
            <a:r>
              <a:rPr lang="fr-FR" sz="1400" dirty="0" err="1">
                <a:latin typeface="Arial" panose="020B0604020202020204" pitchFamily="34" charset="0"/>
                <a:cs typeface="Arial" panose="020B0604020202020204" pitchFamily="34" charset="0"/>
              </a:rPr>
              <a:t>effects</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clinical</a:t>
            </a:r>
            <a:r>
              <a:rPr lang="fr-FR" sz="1400" dirty="0">
                <a:latin typeface="Arial" panose="020B0604020202020204" pitchFamily="34" charset="0"/>
                <a:cs typeface="Arial" panose="020B0604020202020204" pitchFamily="34" charset="0"/>
              </a:rPr>
              <a:t> applications for </a:t>
            </a:r>
            <a:r>
              <a:rPr lang="fr-FR" sz="1400" dirty="0" err="1">
                <a:latin typeface="Arial" panose="020B0604020202020204" pitchFamily="34" charset="0"/>
                <a:cs typeface="Arial" panose="020B0604020202020204" pitchFamily="34" charset="0"/>
              </a:rPr>
              <a:t>rheumatoid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arthritis</a:t>
            </a:r>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fr-F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400" dirty="0" err="1">
                <a:latin typeface="Arial" panose="020B0604020202020204" pitchFamily="34" charset="0"/>
                <a:cs typeface="Arial" panose="020B0604020202020204" pitchFamily="34" charset="0"/>
              </a:rPr>
              <a:t>Previous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research</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renal</a:t>
            </a:r>
            <a:r>
              <a:rPr lang="fr-FR" sz="1400" dirty="0">
                <a:latin typeface="Arial" panose="020B0604020202020204" pitchFamily="34" charset="0"/>
                <a:cs typeface="Arial" panose="020B0604020202020204" pitchFamily="34" charset="0"/>
              </a:rPr>
              <a:t> transplant </a:t>
            </a:r>
            <a:r>
              <a:rPr lang="fr-FR" sz="1400" dirty="0" err="1">
                <a:latin typeface="Arial" panose="020B0604020202020204" pitchFamily="34" charset="0"/>
                <a:cs typeface="Arial" panose="020B0604020202020204" pitchFamily="34" charset="0"/>
              </a:rPr>
              <a:t>recipients</a:t>
            </a:r>
            <a:r>
              <a:rPr lang="fr-FR" sz="1400" dirty="0">
                <a:latin typeface="Arial" panose="020B0604020202020204" pitchFamily="34" charset="0"/>
                <a:cs typeface="Arial" panose="020B0604020202020204" pitchFamily="34" charset="0"/>
              </a:rPr>
              <a:t> has </a:t>
            </a:r>
            <a:r>
              <a:rPr lang="fr-FR" sz="1400" dirty="0" err="1">
                <a:latin typeface="Arial" panose="020B0604020202020204" pitchFamily="34" charset="0"/>
                <a:cs typeface="Arial" panose="020B0604020202020204" pitchFamily="34" charset="0"/>
              </a:rPr>
              <a:t>indicated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that</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Iguratimod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may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effectively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decrease</a:t>
            </a:r>
            <a:r>
              <a:rPr lang="fr-FR" sz="1400" dirty="0">
                <a:latin typeface="Arial" panose="020B0604020202020204" pitchFamily="34" charset="0"/>
                <a:cs typeface="Arial" panose="020B0604020202020204" pitchFamily="34" charset="0"/>
              </a:rPr>
              <a:t> de novo </a:t>
            </a:r>
            <a:r>
              <a:rPr lang="fr-FR" sz="1400" dirty="0" err="1">
                <a:latin typeface="Arial" panose="020B0604020202020204" pitchFamily="34" charset="0"/>
                <a:cs typeface="Arial" panose="020B0604020202020204" pitchFamily="34" charset="0"/>
              </a:rPr>
              <a:t>donor-specific</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antibody</a:t>
            </a:r>
            <a:r>
              <a:rPr lang="fr-FR" sz="1400" dirty="0">
                <a:latin typeface="Arial" panose="020B0604020202020204" pitchFamily="34" charset="0"/>
                <a:cs typeface="Arial" panose="020B0604020202020204" pitchFamily="34" charset="0"/>
              </a:rPr>
              <a:t> (DSA) </a:t>
            </a:r>
            <a:r>
              <a:rPr lang="fr-FR" sz="1400" dirty="0" err="1">
                <a:latin typeface="Arial" panose="020B0604020202020204" pitchFamily="34" charset="0"/>
                <a:cs typeface="Arial" panose="020B0604020202020204" pitchFamily="34" charset="0"/>
              </a:rPr>
              <a:t>levels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alongside</a:t>
            </a:r>
            <a:r>
              <a:rPr lang="fr-FR" sz="1400" dirty="0">
                <a:latin typeface="Arial" panose="020B0604020202020204" pitchFamily="34" charset="0"/>
                <a:cs typeface="Arial" panose="020B0604020202020204" pitchFamily="34" charset="0"/>
              </a:rPr>
              <a:t> population </a:t>
            </a:r>
            <a:r>
              <a:rPr lang="fr-FR" sz="1400" dirty="0" err="1">
                <a:latin typeface="Arial" panose="020B0604020202020204" pitchFamily="34" charset="0"/>
                <a:cs typeface="Arial" panose="020B0604020202020204" pitchFamily="34" charset="0"/>
              </a:rPr>
              <a:t>response</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antibody</a:t>
            </a:r>
            <a:r>
              <a:rPr lang="fr-FR" sz="1400" dirty="0">
                <a:latin typeface="Arial" panose="020B0604020202020204" pitchFamily="34" charset="0"/>
                <a:cs typeface="Arial" panose="020B0604020202020204" pitchFamily="34" charset="0"/>
              </a:rPr>
              <a:t> (PRA) </a:t>
            </a:r>
            <a:r>
              <a:rPr lang="fr-FR" sz="1400" dirty="0" err="1">
                <a:latin typeface="Arial" panose="020B0604020202020204" pitchFamily="34" charset="0"/>
                <a:cs typeface="Arial" panose="020B0604020202020204" pitchFamily="34" charset="0"/>
              </a:rPr>
              <a:t>levels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leading</a:t>
            </a:r>
            <a:r>
              <a:rPr lang="fr-FR" sz="1400" dirty="0">
                <a:latin typeface="Arial" panose="020B0604020202020204" pitchFamily="34" charset="0"/>
                <a:cs typeface="Arial" panose="020B0604020202020204" pitchFamily="34" charset="0"/>
              </a:rPr>
              <a:t> to a notable </a:t>
            </a:r>
            <a:r>
              <a:rPr lang="fr-FR" sz="1400" dirty="0" err="1">
                <a:latin typeface="Arial" panose="020B0604020202020204" pitchFamily="34" charset="0"/>
                <a:cs typeface="Arial" panose="020B0604020202020204" pitchFamily="34" charset="0"/>
              </a:rPr>
              <a:t>reduction</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kidney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allograft</a:t>
            </a:r>
            <a:r>
              <a:rPr lang="fr-FR" sz="1400" dirty="0">
                <a:latin typeface="Arial" panose="020B0604020202020204" pitchFamily="34" charset="0"/>
                <a:cs typeface="Arial" panose="020B0604020202020204" pitchFamily="34" charset="0"/>
              </a:rPr>
              <a:t> rejection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 favorable </a:t>
            </a:r>
            <a:r>
              <a:rPr lang="fr-FR" sz="1400" dirty="0" err="1">
                <a:latin typeface="Arial" panose="020B0604020202020204" pitchFamily="34" charset="0"/>
                <a:cs typeface="Arial" panose="020B0604020202020204" pitchFamily="34" charset="0"/>
              </a:rPr>
              <a:t>safety</a:t>
            </a:r>
            <a:r>
              <a:rPr lang="fr-FR" sz="1400" dirty="0">
                <a:latin typeface="Arial" panose="020B0604020202020204" pitchFamily="34" charset="0"/>
                <a:cs typeface="Arial" panose="020B0604020202020204" pitchFamily="34" charset="0"/>
              </a:rPr>
              <a:t> profile</a:t>
            </a:r>
          </a:p>
        </p:txBody>
      </p:sp>
      <p:sp>
        <p:nvSpPr>
          <p:cNvPr id="13" name="ZoneTexte 12">
            <a:extLst>
              <a:ext uri="{FF2B5EF4-FFF2-40B4-BE49-F238E27FC236}">
                <a16:creationId xmlns:a16="http://schemas.microsoft.com/office/drawing/2014/main" id="{CF7A10AF-D601-E491-3A0F-37AB7BA74D07}"/>
              </a:ext>
            </a:extLst>
          </p:cNvPr>
          <p:cNvSpPr txBox="1"/>
          <p:nvPr/>
        </p:nvSpPr>
        <p:spPr>
          <a:xfrm>
            <a:off x="6028618" y="1111660"/>
            <a:ext cx="7338348"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a:t>
            </a:r>
            <a:endParaRPr lang="fr-FR" dirty="0"/>
          </a:p>
        </p:txBody>
      </p:sp>
      <p:grpSp>
        <p:nvGrpSpPr>
          <p:cNvPr id="17" name="Groupe 16">
            <a:extLst>
              <a:ext uri="{FF2B5EF4-FFF2-40B4-BE49-F238E27FC236}">
                <a16:creationId xmlns:a16="http://schemas.microsoft.com/office/drawing/2014/main" id="{2A33A282-F246-22E0-34A5-1F359B14A39B}"/>
              </a:ext>
            </a:extLst>
          </p:cNvPr>
          <p:cNvGrpSpPr/>
          <p:nvPr/>
        </p:nvGrpSpPr>
        <p:grpSpPr>
          <a:xfrm>
            <a:off x="6310325" y="1505586"/>
            <a:ext cx="5220000" cy="761780"/>
            <a:chOff x="6310325" y="1345932"/>
            <a:chExt cx="5220000" cy="761780"/>
          </a:xfrm>
        </p:grpSpPr>
        <p:pic>
          <p:nvPicPr>
            <p:cNvPr id="7" name="Image 6" descr="Une image contenant texte, Police, capture d’écran, diagramme&#10;&#10;Le contenu généré par l’IA peut être incorrect.">
              <a:extLst>
                <a:ext uri="{FF2B5EF4-FFF2-40B4-BE49-F238E27FC236}">
                  <a16:creationId xmlns:a16="http://schemas.microsoft.com/office/drawing/2014/main" id="{B725F657-ACC1-BFCE-FDA8-ECE67296A0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082" t="6718" r="67950" b="78670"/>
            <a:stretch/>
          </p:blipFill>
          <p:spPr>
            <a:xfrm>
              <a:off x="6445787" y="1508013"/>
              <a:ext cx="820134" cy="421405"/>
            </a:xfrm>
            <a:prstGeom prst="rect">
              <a:avLst/>
            </a:prstGeom>
          </p:spPr>
        </p:pic>
        <p:sp>
          <p:nvSpPr>
            <p:cNvPr id="11" name="ZoneTexte 10">
              <a:extLst>
                <a:ext uri="{FF2B5EF4-FFF2-40B4-BE49-F238E27FC236}">
                  <a16:creationId xmlns:a16="http://schemas.microsoft.com/office/drawing/2014/main" id="{D0E3A8A6-A792-B35E-FED3-918C898A0720}"/>
                </a:ext>
              </a:extLst>
            </p:cNvPr>
            <p:cNvSpPr txBox="1"/>
            <p:nvPr/>
          </p:nvSpPr>
          <p:spPr>
            <a:xfrm>
              <a:off x="7281712" y="1349383"/>
              <a:ext cx="4234616" cy="738664"/>
            </a:xfrm>
            <a:prstGeom prst="rect">
              <a:avLst/>
            </a:prstGeom>
            <a:noFill/>
          </p:spPr>
          <p:txBody>
            <a:bodyPr wrap="square">
              <a:spAutoFit/>
            </a:bodyPr>
            <a:lstStyle/>
            <a:p>
              <a:pPr algn="just"/>
              <a:r>
                <a:rPr lang="fr-FR" sz="1400" dirty="0">
                  <a:latin typeface="Arial" panose="020B0604020202020204" pitchFamily="34" charset="0"/>
                  <a:cs typeface="Arial" panose="020B0604020202020204" pitchFamily="34" charset="0"/>
                </a:rPr>
                <a:t>Acute </a:t>
              </a:r>
              <a:r>
                <a:rPr lang="fr-FR" sz="1400" dirty="0" err="1">
                  <a:latin typeface="Arial" panose="020B0604020202020204" pitchFamily="34" charset="0"/>
                  <a:cs typeface="Arial" panose="020B0604020202020204" pitchFamily="34" charset="0"/>
                </a:rPr>
                <a:t>antibody-mediated</a:t>
              </a:r>
              <a:r>
                <a:rPr lang="fr-FR" sz="1400" dirty="0">
                  <a:latin typeface="Arial" panose="020B0604020202020204" pitchFamily="34" charset="0"/>
                  <a:cs typeface="Arial" panose="020B0604020202020204" pitchFamily="34" charset="0"/>
                </a:rPr>
                <a:t> rejection (</a:t>
              </a:r>
              <a:r>
                <a:rPr lang="en-US" sz="1400" dirty="0">
                  <a:latin typeface="Arial" panose="020B0604020202020204" pitchFamily="34" charset="0"/>
                  <a:cs typeface="Arial" panose="020B0604020202020204" pitchFamily="34" charset="0"/>
                </a:rPr>
                <a:t>ABMR) mouse model to investigate the protective effects of </a:t>
              </a:r>
              <a:r>
                <a:rPr lang="en-US" sz="1400" dirty="0" err="1">
                  <a:latin typeface="Arial" panose="020B0604020202020204" pitchFamily="34" charset="0"/>
                  <a:cs typeface="Arial" panose="020B0604020202020204" pitchFamily="34" charset="0"/>
                </a:rPr>
                <a:t>Iguratimod</a:t>
              </a:r>
              <a:endParaRPr lang="fr-FR" sz="1400" dirty="0">
                <a:latin typeface="Arial" panose="020B0604020202020204" pitchFamily="34" charset="0"/>
                <a:cs typeface="Arial" panose="020B0604020202020204" pitchFamily="34" charset="0"/>
              </a:endParaRPr>
            </a:p>
          </p:txBody>
        </p:sp>
        <p:sp>
          <p:nvSpPr>
            <p:cNvPr id="14" name="Rectangle : coins arrondis 13">
              <a:extLst>
                <a:ext uri="{FF2B5EF4-FFF2-40B4-BE49-F238E27FC236}">
                  <a16:creationId xmlns:a16="http://schemas.microsoft.com/office/drawing/2014/main" id="{997E07F5-A0BE-E491-373F-D9283E323517}"/>
                </a:ext>
              </a:extLst>
            </p:cNvPr>
            <p:cNvSpPr/>
            <p:nvPr/>
          </p:nvSpPr>
          <p:spPr>
            <a:xfrm>
              <a:off x="6310325" y="1345932"/>
              <a:ext cx="5220000" cy="761780"/>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a:extLst>
              <a:ext uri="{FF2B5EF4-FFF2-40B4-BE49-F238E27FC236}">
                <a16:creationId xmlns:a16="http://schemas.microsoft.com/office/drawing/2014/main" id="{CA3924B9-1A85-3DEF-97E1-D706464EC4ED}"/>
              </a:ext>
            </a:extLst>
          </p:cNvPr>
          <p:cNvGrpSpPr/>
          <p:nvPr/>
        </p:nvGrpSpPr>
        <p:grpSpPr>
          <a:xfrm>
            <a:off x="6310325" y="2596841"/>
            <a:ext cx="5220000" cy="954107"/>
            <a:chOff x="6310325" y="2358063"/>
            <a:chExt cx="5220000" cy="954107"/>
          </a:xfrm>
        </p:grpSpPr>
        <p:sp>
          <p:nvSpPr>
            <p:cNvPr id="21" name="ZoneTexte 20">
              <a:extLst>
                <a:ext uri="{FF2B5EF4-FFF2-40B4-BE49-F238E27FC236}">
                  <a16:creationId xmlns:a16="http://schemas.microsoft.com/office/drawing/2014/main" id="{A5F95441-68F6-3420-C268-B089988BBBC3}"/>
                </a:ext>
              </a:extLst>
            </p:cNvPr>
            <p:cNvSpPr txBox="1"/>
            <p:nvPr/>
          </p:nvSpPr>
          <p:spPr>
            <a:xfrm>
              <a:off x="7281712" y="2358063"/>
              <a:ext cx="4234616" cy="954107"/>
            </a:xfrm>
            <a:prstGeom prst="rect">
              <a:avLst/>
            </a:prstGeom>
            <a:noFill/>
            <a:ln>
              <a:noFill/>
            </a:ln>
          </p:spPr>
          <p:txBody>
            <a:bodyPr wrap="square">
              <a:spAutoFit/>
            </a:bodyPr>
            <a:lstStyle/>
            <a:p>
              <a:pPr algn="just"/>
              <a:r>
                <a:rPr lang="en-US" sz="1400" dirty="0">
                  <a:latin typeface="Arial" panose="020B0604020202020204" pitchFamily="34" charset="0"/>
                  <a:cs typeface="Arial" panose="020B0604020202020204" pitchFamily="34" charset="0"/>
                </a:rPr>
                <a:t>Flow cytometry to assess changes in donor-specific antibodies (DSA) and T/B cell subtypes in peripheral blood, spleen, and kidney allograft following </a:t>
              </a:r>
              <a:r>
                <a:rPr lang="en-US" sz="1400" dirty="0" err="1">
                  <a:latin typeface="Arial" panose="020B0604020202020204" pitchFamily="34" charset="0"/>
                  <a:cs typeface="Arial" panose="020B0604020202020204" pitchFamily="34" charset="0"/>
                </a:rPr>
                <a:t>Iguratimod</a:t>
              </a:r>
              <a:r>
                <a:rPr lang="en-US" sz="1400" dirty="0">
                  <a:latin typeface="Arial" panose="020B0604020202020204" pitchFamily="34" charset="0"/>
                  <a:cs typeface="Arial" panose="020B0604020202020204" pitchFamily="34" charset="0"/>
                </a:rPr>
                <a:t> administration</a:t>
              </a:r>
              <a:endParaRPr lang="fr-FR" sz="1400" dirty="0">
                <a:latin typeface="Arial" panose="020B0604020202020204" pitchFamily="34" charset="0"/>
                <a:cs typeface="Arial" panose="020B0604020202020204" pitchFamily="34" charset="0"/>
              </a:endParaRPr>
            </a:p>
          </p:txBody>
        </p:sp>
        <p:pic>
          <p:nvPicPr>
            <p:cNvPr id="22" name="Image 21" descr="Une image contenant texte, Police, capture d’écran, diagramme&#10;&#10;Le contenu généré par l’IA peut être incorrect.">
              <a:extLst>
                <a:ext uri="{FF2B5EF4-FFF2-40B4-BE49-F238E27FC236}">
                  <a16:creationId xmlns:a16="http://schemas.microsoft.com/office/drawing/2014/main" id="{A2894056-CEEB-E154-F608-F23D5D6E4B0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60016" t="6910" r="4652" b="72096"/>
            <a:stretch/>
          </p:blipFill>
          <p:spPr>
            <a:xfrm>
              <a:off x="6422249" y="2577467"/>
              <a:ext cx="867210" cy="515299"/>
            </a:xfrm>
            <a:prstGeom prst="rect">
              <a:avLst/>
            </a:prstGeom>
            <a:ln>
              <a:noFill/>
            </a:ln>
          </p:spPr>
        </p:pic>
        <p:sp>
          <p:nvSpPr>
            <p:cNvPr id="23" name="Rectangle : coins arrondis 22">
              <a:extLst>
                <a:ext uri="{FF2B5EF4-FFF2-40B4-BE49-F238E27FC236}">
                  <a16:creationId xmlns:a16="http://schemas.microsoft.com/office/drawing/2014/main" id="{8E9CA0B7-9DB9-7A91-8DA9-4EBFD14E7527}"/>
                </a:ext>
              </a:extLst>
            </p:cNvPr>
            <p:cNvSpPr/>
            <p:nvPr/>
          </p:nvSpPr>
          <p:spPr>
            <a:xfrm>
              <a:off x="6310325" y="2358517"/>
              <a:ext cx="5220000" cy="952615"/>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2" name="Groupe 11">
            <a:extLst>
              <a:ext uri="{FF2B5EF4-FFF2-40B4-BE49-F238E27FC236}">
                <a16:creationId xmlns:a16="http://schemas.microsoft.com/office/drawing/2014/main" id="{A73E8A5C-7D37-7DC8-3BFE-99B8BB9B5EF7}"/>
              </a:ext>
            </a:extLst>
          </p:cNvPr>
          <p:cNvGrpSpPr/>
          <p:nvPr/>
        </p:nvGrpSpPr>
        <p:grpSpPr>
          <a:xfrm>
            <a:off x="6310325" y="3885212"/>
            <a:ext cx="5220000" cy="753726"/>
            <a:chOff x="6310325" y="3812642"/>
            <a:chExt cx="5220000" cy="753726"/>
          </a:xfrm>
        </p:grpSpPr>
        <p:sp>
          <p:nvSpPr>
            <p:cNvPr id="25" name="ZoneTexte 24">
              <a:extLst>
                <a:ext uri="{FF2B5EF4-FFF2-40B4-BE49-F238E27FC236}">
                  <a16:creationId xmlns:a16="http://schemas.microsoft.com/office/drawing/2014/main" id="{F8315ED7-00B9-31AB-D598-6B6FEDCBAACF}"/>
                </a:ext>
              </a:extLst>
            </p:cNvPr>
            <p:cNvSpPr txBox="1"/>
            <p:nvPr/>
          </p:nvSpPr>
          <p:spPr>
            <a:xfrm>
              <a:off x="7281712" y="3827704"/>
              <a:ext cx="4234616" cy="738664"/>
            </a:xfrm>
            <a:prstGeom prst="rect">
              <a:avLst/>
            </a:prstGeom>
            <a:noFill/>
          </p:spPr>
          <p:txBody>
            <a:bodyPr wrap="square">
              <a:spAutoFit/>
            </a:bodyPr>
            <a:lstStyle/>
            <a:p>
              <a:pPr algn="just"/>
              <a:r>
                <a:rPr lang="en-US" sz="1400" dirty="0">
                  <a:latin typeface="Arial" panose="020B0604020202020204" pitchFamily="34" charset="0"/>
                  <a:cs typeface="Arial" panose="020B0604020202020204" pitchFamily="34" charset="0"/>
                </a:rPr>
                <a:t>Isolation of kidney allografts and B cells from the spleens of transplanted using magnetic beads and subjected to RNA sequencing</a:t>
              </a:r>
              <a:endParaRPr lang="fr-FR" sz="1400" dirty="0">
                <a:latin typeface="Arial" panose="020B0604020202020204" pitchFamily="34" charset="0"/>
                <a:cs typeface="Arial" panose="020B0604020202020204" pitchFamily="34" charset="0"/>
              </a:endParaRPr>
            </a:p>
          </p:txBody>
        </p:sp>
        <p:sp>
          <p:nvSpPr>
            <p:cNvPr id="26" name="Rectangle : coins arrondis 25">
              <a:extLst>
                <a:ext uri="{FF2B5EF4-FFF2-40B4-BE49-F238E27FC236}">
                  <a16:creationId xmlns:a16="http://schemas.microsoft.com/office/drawing/2014/main" id="{D05F0679-1D30-24DC-6E87-27A0816C40FC}"/>
                </a:ext>
              </a:extLst>
            </p:cNvPr>
            <p:cNvSpPr/>
            <p:nvPr/>
          </p:nvSpPr>
          <p:spPr>
            <a:xfrm>
              <a:off x="6310325" y="3812642"/>
              <a:ext cx="5220000" cy="74967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Une image contenant texte, Police, capture d’écran, diagramme&#10;&#10;Le contenu généré par l’IA peut être incorrect.">
              <a:extLst>
                <a:ext uri="{FF2B5EF4-FFF2-40B4-BE49-F238E27FC236}">
                  <a16:creationId xmlns:a16="http://schemas.microsoft.com/office/drawing/2014/main" id="{98479B20-E3C7-2003-3FDA-0EB23E75F09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61948" t="54066" r="25501" b="30107"/>
            <a:stretch/>
          </p:blipFill>
          <p:spPr>
            <a:xfrm>
              <a:off x="6635993" y="3909494"/>
              <a:ext cx="439722" cy="554490"/>
            </a:xfrm>
            <a:prstGeom prst="rect">
              <a:avLst/>
            </a:prstGeom>
          </p:spPr>
        </p:pic>
      </p:grpSp>
      <p:grpSp>
        <p:nvGrpSpPr>
          <p:cNvPr id="10" name="Groupe 9">
            <a:extLst>
              <a:ext uri="{FF2B5EF4-FFF2-40B4-BE49-F238E27FC236}">
                <a16:creationId xmlns:a16="http://schemas.microsoft.com/office/drawing/2014/main" id="{0F796636-7F20-518F-B898-60B85BC14C21}"/>
              </a:ext>
            </a:extLst>
          </p:cNvPr>
          <p:cNvGrpSpPr/>
          <p:nvPr/>
        </p:nvGrpSpPr>
        <p:grpSpPr>
          <a:xfrm>
            <a:off x="6310325" y="4970653"/>
            <a:ext cx="5220000" cy="760719"/>
            <a:chOff x="6310325" y="4868587"/>
            <a:chExt cx="5220000" cy="760719"/>
          </a:xfrm>
        </p:grpSpPr>
        <p:sp>
          <p:nvSpPr>
            <p:cNvPr id="31" name="ZoneTexte 30">
              <a:extLst>
                <a:ext uri="{FF2B5EF4-FFF2-40B4-BE49-F238E27FC236}">
                  <a16:creationId xmlns:a16="http://schemas.microsoft.com/office/drawing/2014/main" id="{C740B3D4-6BEB-0FE0-ACAA-B11EB61A1C0A}"/>
                </a:ext>
              </a:extLst>
            </p:cNvPr>
            <p:cNvSpPr txBox="1"/>
            <p:nvPr/>
          </p:nvSpPr>
          <p:spPr>
            <a:xfrm>
              <a:off x="7281712" y="4890642"/>
              <a:ext cx="4234616" cy="738664"/>
            </a:xfrm>
            <a:prstGeom prst="rect">
              <a:avLst/>
            </a:prstGeom>
            <a:noFill/>
          </p:spPr>
          <p:txBody>
            <a:bodyPr wrap="square">
              <a:spAutoFit/>
            </a:bodyPr>
            <a:lstStyle/>
            <a:p>
              <a:pPr algn="just"/>
              <a:r>
                <a:rPr lang="en-US" sz="1400" dirty="0">
                  <a:latin typeface="Arial" panose="020B0604020202020204" pitchFamily="34" charset="0"/>
                  <a:cs typeface="Arial" panose="020B0604020202020204" pitchFamily="34" charset="0"/>
                </a:rPr>
                <a:t>Adeno associated virus vector of CD19 specific promoter of PTPN22 shRNA to infect ABMR model mice to validate the mechanism of </a:t>
              </a:r>
              <a:r>
                <a:rPr lang="en-US" sz="1400" dirty="0" err="1">
                  <a:latin typeface="Arial" panose="020B0604020202020204" pitchFamily="34" charset="0"/>
                  <a:cs typeface="Arial" panose="020B0604020202020204" pitchFamily="34" charset="0"/>
                </a:rPr>
                <a:t>Iguratimod</a:t>
              </a:r>
              <a:endParaRPr lang="fr-FR" sz="1400" dirty="0">
                <a:latin typeface="Arial" panose="020B0604020202020204" pitchFamily="34" charset="0"/>
                <a:cs typeface="Arial" panose="020B0604020202020204" pitchFamily="34" charset="0"/>
              </a:endParaRPr>
            </a:p>
          </p:txBody>
        </p:sp>
        <p:pic>
          <p:nvPicPr>
            <p:cNvPr id="32" name="Image 31" descr="Une image contenant texte, Police, capture d’écran, diagramme&#10;&#10;Le contenu généré par l’IA peut être incorrect.">
              <a:extLst>
                <a:ext uri="{FF2B5EF4-FFF2-40B4-BE49-F238E27FC236}">
                  <a16:creationId xmlns:a16="http://schemas.microsoft.com/office/drawing/2014/main" id="{1C94234B-2F49-85C1-C44F-89EDE50B67D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0298" t="55904" r="7236" b="31177"/>
            <a:stretch/>
          </p:blipFill>
          <p:spPr>
            <a:xfrm>
              <a:off x="6574072" y="4967970"/>
              <a:ext cx="563564" cy="584008"/>
            </a:xfrm>
            <a:prstGeom prst="rect">
              <a:avLst/>
            </a:prstGeom>
          </p:spPr>
        </p:pic>
        <p:sp>
          <p:nvSpPr>
            <p:cNvPr id="33" name="Rectangle : coins arrondis 32">
              <a:extLst>
                <a:ext uri="{FF2B5EF4-FFF2-40B4-BE49-F238E27FC236}">
                  <a16:creationId xmlns:a16="http://schemas.microsoft.com/office/drawing/2014/main" id="{918C0883-95EA-10BD-FEB5-B9770FACC0F2}"/>
                </a:ext>
              </a:extLst>
            </p:cNvPr>
            <p:cNvSpPr/>
            <p:nvPr/>
          </p:nvSpPr>
          <p:spPr>
            <a:xfrm>
              <a:off x="6310325" y="4868587"/>
              <a:ext cx="5220000" cy="74967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 name="Connecteur droit 4">
            <a:extLst>
              <a:ext uri="{FF2B5EF4-FFF2-40B4-BE49-F238E27FC236}">
                <a16:creationId xmlns:a16="http://schemas.microsoft.com/office/drawing/2014/main" id="{479A5112-1172-9912-A303-858258713497}"/>
              </a:ext>
            </a:extLst>
          </p:cNvPr>
          <p:cNvCxnSpPr>
            <a:stCxn id="14" idx="2"/>
            <a:endCxn id="23" idx="0"/>
          </p:cNvCxnSpPr>
          <p:nvPr/>
        </p:nvCxnSpPr>
        <p:spPr>
          <a:xfrm>
            <a:off x="8920325" y="2267366"/>
            <a:ext cx="0" cy="3299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C4E7C521-BB63-74C9-332A-9C628A7E8F5E}"/>
              </a:ext>
            </a:extLst>
          </p:cNvPr>
          <p:cNvCxnSpPr/>
          <p:nvPr/>
        </p:nvCxnSpPr>
        <p:spPr>
          <a:xfrm>
            <a:off x="8920325" y="3549910"/>
            <a:ext cx="0" cy="3299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4622E607-F4E4-68D8-7FE1-565359DD96FB}"/>
              </a:ext>
            </a:extLst>
          </p:cNvPr>
          <p:cNvCxnSpPr/>
          <p:nvPr/>
        </p:nvCxnSpPr>
        <p:spPr>
          <a:xfrm>
            <a:off x="8920325" y="4634890"/>
            <a:ext cx="0" cy="3299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4" name="Groupe 9">
            <a:extLst>
              <a:ext uri="{FF2B5EF4-FFF2-40B4-BE49-F238E27FC236}">
                <a16:creationId xmlns:a16="http://schemas.microsoft.com/office/drawing/2014/main" id="{0E8602FD-C35F-A09D-04BC-1C93939A275A}"/>
              </a:ext>
            </a:extLst>
          </p:cNvPr>
          <p:cNvGrpSpPr/>
          <p:nvPr/>
        </p:nvGrpSpPr>
        <p:grpSpPr>
          <a:xfrm>
            <a:off x="11575287" y="44389"/>
            <a:ext cx="525242" cy="509983"/>
            <a:chOff x="4213599" y="3634223"/>
            <a:chExt cx="485297" cy="471198"/>
          </a:xfrm>
        </p:grpSpPr>
        <p:sp>
          <p:nvSpPr>
            <p:cNvPr id="18" name="Ellipse 11">
              <a:hlinkClick r:id="rId5" action="ppaction://hlinksldjump"/>
              <a:extLst>
                <a:ext uri="{FF2B5EF4-FFF2-40B4-BE49-F238E27FC236}">
                  <a16:creationId xmlns:a16="http://schemas.microsoft.com/office/drawing/2014/main" id="{F4513175-A6EE-4863-EF11-B14F39A421B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E2E372EA-D637-6816-2D38-74A3F1E8426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9AF8A898-DBB4-449C-E99D-D5419C5C384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03B9BD2D-0741-72E4-4228-41A28B3811C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Forme libre : forme 17">
              <a:extLst>
                <a:ext uri="{FF2B5EF4-FFF2-40B4-BE49-F238E27FC236}">
                  <a16:creationId xmlns:a16="http://schemas.microsoft.com/office/drawing/2014/main" id="{FFE4A17F-DA58-1447-8C06-29A4814106C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9" name="Rectangle 28">
            <a:hlinkClick r:id="rId5" action="ppaction://hlinksldjump"/>
            <a:extLst>
              <a:ext uri="{FF2B5EF4-FFF2-40B4-BE49-F238E27FC236}">
                <a16:creationId xmlns:a16="http://schemas.microsoft.com/office/drawing/2014/main" id="{61A2B078-74A4-274B-7488-EFAFB1FE02EE}"/>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F2F723C-A28C-8A16-6499-73A77D6E467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91C6F89-1CAA-F13F-BD83-1D96FF027D7C}"/>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Zheng M. et al., ESOT Congress 2025 (Abstract 1783)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19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4730-4B8C-2178-D4E4-200555E7791D}"/>
            </a:ext>
          </a:extLst>
        </p:cNvPr>
        <p:cNvGrpSpPr/>
        <p:nvPr/>
      </p:nvGrpSpPr>
      <p:grpSpPr>
        <a:xfrm>
          <a:off x="0" y="0"/>
          <a:ext cx="0" cy="0"/>
          <a:chOff x="0" y="0"/>
          <a:chExt cx="0" cy="0"/>
        </a:xfrm>
      </p:grpSpPr>
      <p:sp>
        <p:nvSpPr>
          <p:cNvPr id="29" name="Ellipse 28">
            <a:extLst>
              <a:ext uri="{FF2B5EF4-FFF2-40B4-BE49-F238E27FC236}">
                <a16:creationId xmlns:a16="http://schemas.microsoft.com/office/drawing/2014/main" id="{2C675CBC-330B-5415-8F99-ACD42A2EEE1F}"/>
              </a:ext>
            </a:extLst>
          </p:cNvPr>
          <p:cNvSpPr/>
          <p:nvPr/>
        </p:nvSpPr>
        <p:spPr>
          <a:xfrm>
            <a:off x="8415184" y="3314945"/>
            <a:ext cx="791570" cy="409254"/>
          </a:xfrm>
          <a:prstGeom prst="ellipse">
            <a:avLst/>
          </a:prstGeom>
          <a:gradFill>
            <a:gsLst>
              <a:gs pos="0">
                <a:schemeClr val="accent4">
                  <a:satMod val="103000"/>
                  <a:lumMod val="102000"/>
                  <a:tint val="94000"/>
                </a:schemeClr>
              </a:gs>
              <a:gs pos="43000">
                <a:schemeClr val="accent4">
                  <a:satMod val="110000"/>
                  <a:lumMod val="100000"/>
                  <a:shade val="100000"/>
                </a:schemeClr>
              </a:gs>
              <a:gs pos="87100">
                <a:srgbClr val="48B886"/>
              </a:gs>
              <a:gs pos="100000">
                <a:schemeClr val="accent4">
                  <a:lumMod val="99000"/>
                  <a:satMod val="120000"/>
                  <a:shade val="78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Ellipse 20">
            <a:extLst>
              <a:ext uri="{FF2B5EF4-FFF2-40B4-BE49-F238E27FC236}">
                <a16:creationId xmlns:a16="http://schemas.microsoft.com/office/drawing/2014/main" id="{C3FCE8FA-BF0E-0BD5-D7EF-088E99D817F7}"/>
              </a:ext>
            </a:extLst>
          </p:cNvPr>
          <p:cNvSpPr/>
          <p:nvPr/>
        </p:nvSpPr>
        <p:spPr>
          <a:xfrm>
            <a:off x="8393872" y="4170935"/>
            <a:ext cx="791570" cy="40925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Ellipse 19">
            <a:extLst>
              <a:ext uri="{FF2B5EF4-FFF2-40B4-BE49-F238E27FC236}">
                <a16:creationId xmlns:a16="http://schemas.microsoft.com/office/drawing/2014/main" id="{9DEC4089-59C6-2DAF-B7DE-9FE0A5B870F7}"/>
              </a:ext>
            </a:extLst>
          </p:cNvPr>
          <p:cNvSpPr/>
          <p:nvPr/>
        </p:nvSpPr>
        <p:spPr>
          <a:xfrm>
            <a:off x="7216712" y="4741080"/>
            <a:ext cx="791570" cy="40925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 name="Title 2">
            <a:extLst>
              <a:ext uri="{FF2B5EF4-FFF2-40B4-BE49-F238E27FC236}">
                <a16:creationId xmlns:a16="http://schemas.microsoft.com/office/drawing/2014/main" id="{F4B4EE23-00E7-C570-904A-4A0576D4293F}"/>
              </a:ext>
            </a:extLst>
          </p:cNvPr>
          <p:cNvSpPr>
            <a:spLocks noGrp="1"/>
          </p:cNvSpPr>
          <p:nvPr>
            <p:ph type="title"/>
          </p:nvPr>
        </p:nvSpPr>
        <p:spPr>
          <a:xfrm>
            <a:off x="310055" y="424721"/>
            <a:ext cx="11109288" cy="402626"/>
          </a:xfrm>
        </p:spPr>
        <p:txBody>
          <a:bodyPr>
            <a:normAutofit fontScale="90000"/>
          </a:bodyPr>
          <a:lstStyle/>
          <a:p>
            <a:r>
              <a:rPr lang="en-US" dirty="0" err="1">
                <a:latin typeface="Arial" panose="020B0604020202020204" pitchFamily="34" charset="0"/>
                <a:cs typeface="Arial" panose="020B0604020202020204" pitchFamily="34" charset="0"/>
              </a:rPr>
              <a:t>Iguratimod</a:t>
            </a:r>
            <a:r>
              <a:rPr lang="en-US" dirty="0">
                <a:latin typeface="Arial" panose="020B0604020202020204" pitchFamily="34" charset="0"/>
                <a:cs typeface="Arial" panose="020B0604020202020204" pitchFamily="34" charset="0"/>
              </a:rPr>
              <a:t> upregulates PTPN22 and inhibits B cells activation in ABMR after renal transplant</a:t>
            </a: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21E4F2-0428-BA7B-8DBE-BD0694B901F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233B3265-444D-8C24-F995-87F6198CB672}"/>
              </a:ext>
            </a:extLst>
          </p:cNvPr>
          <p:cNvSpPr txBox="1"/>
          <p:nvPr/>
        </p:nvSpPr>
        <p:spPr>
          <a:xfrm>
            <a:off x="216984" y="1720840"/>
            <a:ext cx="5879016" cy="646331"/>
          </a:xfrm>
          <a:prstGeom prst="rect">
            <a:avLst/>
          </a:prstGeom>
          <a:noFill/>
        </p:spPr>
        <p:txBody>
          <a:bodyPr wrap="square">
            <a:spAutoFit/>
          </a:bodyPr>
          <a:lstStyle/>
          <a:p>
            <a:endParaRPr lang="fr-FR" b="1" dirty="0">
              <a:latin typeface="Arial" panose="020B0604020202020204" pitchFamily="34" charset="0"/>
              <a:cs typeface="Arial" panose="020B0604020202020204" pitchFamily="34" charset="0"/>
            </a:endParaRPr>
          </a:p>
          <a:p>
            <a:endParaRPr lang="fr-FR" dirty="0"/>
          </a:p>
        </p:txBody>
      </p:sp>
      <p:sp>
        <p:nvSpPr>
          <p:cNvPr id="4" name="ZoneTexte 3">
            <a:extLst>
              <a:ext uri="{FF2B5EF4-FFF2-40B4-BE49-F238E27FC236}">
                <a16:creationId xmlns:a16="http://schemas.microsoft.com/office/drawing/2014/main" id="{0A530E72-2855-344C-3676-CC051E41CF01}"/>
              </a:ext>
            </a:extLst>
          </p:cNvPr>
          <p:cNvSpPr txBox="1"/>
          <p:nvPr/>
        </p:nvSpPr>
        <p:spPr>
          <a:xfrm>
            <a:off x="6684379" y="1023831"/>
            <a:ext cx="4870048" cy="212365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err="1">
                <a:latin typeface="Arial" panose="020B0604020202020204" pitchFamily="34" charset="0"/>
                <a:cs typeface="Arial" panose="020B0604020202020204" pitchFamily="34" charset="0"/>
              </a:rPr>
              <a:t>Iguratimod</a:t>
            </a:r>
            <a:r>
              <a:rPr lang="en-US" sz="1600" dirty="0">
                <a:latin typeface="Arial" panose="020B0604020202020204" pitchFamily="34" charset="0"/>
                <a:cs typeface="Arial" panose="020B0604020202020204" pitchFamily="34" charset="0"/>
              </a:rPr>
              <a:t> could mitigate acute antibody-mediated rejection and extend renal graft survival by upregulating PTPN22, subsequently inhibiting B cell activation in a mouse kidney transplant model through the suppression of the PI3K/AKT/mTOR signaling pathway</a:t>
            </a:r>
            <a:endParaRPr lang="fr-FR" sz="16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F11462F9-505F-088F-5DC8-D277C830DE55}"/>
              </a:ext>
            </a:extLst>
          </p:cNvPr>
          <p:cNvSpPr txBox="1"/>
          <p:nvPr/>
        </p:nvSpPr>
        <p:spPr>
          <a:xfrm>
            <a:off x="216985" y="1052135"/>
            <a:ext cx="5569370" cy="5078313"/>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u="sng" dirty="0" err="1">
                <a:latin typeface="Arial" panose="020B0604020202020204" pitchFamily="34" charset="0"/>
                <a:cs typeface="Arial" panose="020B0604020202020204" pitchFamily="34" charset="0"/>
              </a:rPr>
              <a:t>Iguratimod</a:t>
            </a:r>
            <a:r>
              <a:rPr lang="en-US" sz="1600" dirty="0">
                <a:latin typeface="Arial" panose="020B0604020202020204" pitchFamily="34" charset="0"/>
                <a:cs typeface="Arial" panose="020B0604020202020204" pitchFamily="34" charset="0"/>
              </a:rPr>
              <a:t> exhibits the ability to:</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Reduce DSA levels</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Significantly mitigate pathological injuries</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Extend allograft survival in a mouse acute ABMR model</a:t>
            </a:r>
          </a:p>
          <a:p>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u="sng" dirty="0">
                <a:latin typeface="Arial" panose="020B0604020202020204" pitchFamily="34" charset="0"/>
                <a:cs typeface="Arial" panose="020B0604020202020204" pitchFamily="34" charset="0"/>
              </a:rPr>
              <a:t>Flow cytometry analysis reveals</a:t>
            </a:r>
            <a:r>
              <a:rPr lang="en-US" sz="16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Decrease in the CD4/CD8 ratio in peripheral blood</a:t>
            </a:r>
          </a:p>
          <a:p>
            <a:pPr marL="285750" indent="-285750"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Reduction in activated B cells in the spleen</a:t>
            </a:r>
          </a:p>
          <a:p>
            <a:pPr marL="285750" indent="-285750"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Decline in plasma cells in peripheral blood following </a:t>
            </a:r>
            <a:r>
              <a:rPr lang="en-US" sz="1600" dirty="0" err="1">
                <a:latin typeface="Arial" panose="020B0604020202020204" pitchFamily="34" charset="0"/>
                <a:cs typeface="Arial" panose="020B0604020202020204" pitchFamily="34" charset="0"/>
              </a:rPr>
              <a:t>Iguratimod</a:t>
            </a:r>
            <a:r>
              <a:rPr lang="en-US" sz="1600" dirty="0">
                <a:latin typeface="Arial" panose="020B0604020202020204" pitchFamily="34" charset="0"/>
                <a:cs typeface="Arial" panose="020B0604020202020204" pitchFamily="34" charset="0"/>
              </a:rPr>
              <a:t> administration</a:t>
            </a:r>
          </a:p>
          <a:p>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u="sng" dirty="0">
                <a:latin typeface="Arial" panose="020B0604020202020204" pitchFamily="34" charset="0"/>
                <a:cs typeface="Arial" panose="020B0604020202020204" pitchFamily="34" charset="0"/>
              </a:rPr>
              <a:t>Transcript sequencing</a:t>
            </a:r>
            <a:r>
              <a:rPr lang="en-US" sz="1600" dirty="0">
                <a:latin typeface="Arial" panose="020B0604020202020204" pitchFamily="34" charset="0"/>
                <a:cs typeface="Arial" panose="020B0604020202020204" pitchFamily="34" charset="0"/>
              </a:rPr>
              <a:t> suggests that </a:t>
            </a:r>
            <a:r>
              <a:rPr lang="en-US" sz="1600" dirty="0" err="1">
                <a:latin typeface="Arial" panose="020B0604020202020204" pitchFamily="34" charset="0"/>
                <a:cs typeface="Arial" panose="020B0604020202020204" pitchFamily="34" charset="0"/>
              </a:rPr>
              <a:t>Iguratimod</a:t>
            </a:r>
            <a:r>
              <a:rPr lang="en-US" sz="1600" dirty="0">
                <a:latin typeface="Arial" panose="020B0604020202020204" pitchFamily="34" charset="0"/>
                <a:cs typeface="Arial" panose="020B0604020202020204" pitchFamily="34" charset="0"/>
              </a:rPr>
              <a:t> might exert a pronounced effect by upregulating PTPN22</a:t>
            </a:r>
          </a:p>
          <a:p>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Mice infected with an adeno-associated virus vector containing the CD19-specific promoter for PTPN22 shRNA confirm the potential mechanism of </a:t>
            </a:r>
            <a:r>
              <a:rPr lang="en-US" sz="1600" dirty="0" err="1">
                <a:latin typeface="Arial" panose="020B0604020202020204" pitchFamily="34" charset="0"/>
                <a:cs typeface="Arial" panose="020B0604020202020204" pitchFamily="34" charset="0"/>
              </a:rPr>
              <a:t>Iguratimod</a:t>
            </a:r>
            <a:r>
              <a:rPr lang="en-US" sz="1600" dirty="0">
                <a:latin typeface="Arial" panose="020B0604020202020204" pitchFamily="34" charset="0"/>
                <a:cs typeface="Arial" panose="020B0604020202020204" pitchFamily="34" charset="0"/>
              </a:rPr>
              <a:t>, highlighting its ability to inhibit PI3K/AKT/mTOR</a:t>
            </a:r>
            <a:endParaRPr lang="fr-FR" sz="1600" dirty="0">
              <a:latin typeface="Arial" panose="020B0604020202020204" pitchFamily="34" charset="0"/>
              <a:cs typeface="Arial" panose="020B0604020202020204" pitchFamily="34" charset="0"/>
            </a:endParaRPr>
          </a:p>
        </p:txBody>
      </p:sp>
      <p:sp>
        <p:nvSpPr>
          <p:cNvPr id="326" name="ZoneTexte 325">
            <a:extLst>
              <a:ext uri="{FF2B5EF4-FFF2-40B4-BE49-F238E27FC236}">
                <a16:creationId xmlns:a16="http://schemas.microsoft.com/office/drawing/2014/main" id="{F1399020-01CB-0EF5-B085-41075F8C147F}"/>
              </a:ext>
            </a:extLst>
          </p:cNvPr>
          <p:cNvSpPr txBox="1"/>
          <p:nvPr/>
        </p:nvSpPr>
        <p:spPr>
          <a:xfrm>
            <a:off x="8491924" y="4221673"/>
            <a:ext cx="85640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PI3K</a:t>
            </a:r>
            <a:endParaRPr kumimoji="0" lang="fr-FR"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7" name="ZoneTexte 326">
            <a:extLst>
              <a:ext uri="{FF2B5EF4-FFF2-40B4-BE49-F238E27FC236}">
                <a16:creationId xmlns:a16="http://schemas.microsoft.com/office/drawing/2014/main" id="{DD9CEA20-DE54-BD3D-730B-5AC1564B5EC5}"/>
              </a:ext>
            </a:extLst>
          </p:cNvPr>
          <p:cNvSpPr txBox="1"/>
          <p:nvPr/>
        </p:nvSpPr>
        <p:spPr>
          <a:xfrm>
            <a:off x="8381531" y="3369180"/>
            <a:ext cx="1011577"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PTPN22</a:t>
            </a:r>
            <a:endParaRPr kumimoji="0" lang="fr-FR" sz="1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328" name="ZoneTexte 327">
            <a:extLst>
              <a:ext uri="{FF2B5EF4-FFF2-40B4-BE49-F238E27FC236}">
                <a16:creationId xmlns:a16="http://schemas.microsoft.com/office/drawing/2014/main" id="{75F19E89-CC18-3CD0-0786-3610C3C253E3}"/>
              </a:ext>
            </a:extLst>
          </p:cNvPr>
          <p:cNvSpPr txBox="1"/>
          <p:nvPr/>
        </p:nvSpPr>
        <p:spPr>
          <a:xfrm>
            <a:off x="7357103" y="4794586"/>
            <a:ext cx="85640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AKT</a:t>
            </a:r>
          </a:p>
        </p:txBody>
      </p:sp>
      <p:sp>
        <p:nvSpPr>
          <p:cNvPr id="329" name="Ellipse 328">
            <a:extLst>
              <a:ext uri="{FF2B5EF4-FFF2-40B4-BE49-F238E27FC236}">
                <a16:creationId xmlns:a16="http://schemas.microsoft.com/office/drawing/2014/main" id="{F019327D-6783-2525-E962-8D79575B82AD}"/>
              </a:ext>
            </a:extLst>
          </p:cNvPr>
          <p:cNvSpPr/>
          <p:nvPr/>
        </p:nvSpPr>
        <p:spPr>
          <a:xfrm>
            <a:off x="8720634" y="4761846"/>
            <a:ext cx="791570" cy="40925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30" name="ZoneTexte 329">
            <a:extLst>
              <a:ext uri="{FF2B5EF4-FFF2-40B4-BE49-F238E27FC236}">
                <a16:creationId xmlns:a16="http://schemas.microsoft.com/office/drawing/2014/main" id="{5D55CC87-E6F8-425C-DE3A-7946FC8C7221}"/>
              </a:ext>
            </a:extLst>
          </p:cNvPr>
          <p:cNvSpPr txBox="1"/>
          <p:nvPr/>
        </p:nvSpPr>
        <p:spPr>
          <a:xfrm>
            <a:off x="8741142" y="4793874"/>
            <a:ext cx="85640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mTOR</a:t>
            </a:r>
          </a:p>
        </p:txBody>
      </p:sp>
      <p:cxnSp>
        <p:nvCxnSpPr>
          <p:cNvPr id="331" name="Connecteur droit avec flèche 330">
            <a:extLst>
              <a:ext uri="{FF2B5EF4-FFF2-40B4-BE49-F238E27FC236}">
                <a16:creationId xmlns:a16="http://schemas.microsoft.com/office/drawing/2014/main" id="{A01D6160-0832-EE53-4F78-9D72DEBBFAAF}"/>
              </a:ext>
            </a:extLst>
          </p:cNvPr>
          <p:cNvCxnSpPr>
            <a:cxnSpLocks/>
          </p:cNvCxnSpPr>
          <p:nvPr/>
        </p:nvCxnSpPr>
        <p:spPr>
          <a:xfrm flipH="1">
            <a:off x="7990735" y="4544190"/>
            <a:ext cx="413089" cy="185592"/>
          </a:xfrm>
          <a:prstGeom prst="straightConnector1">
            <a:avLst/>
          </a:prstGeom>
          <a:noFill/>
          <a:ln w="19050" cap="flat" cmpd="sng" algn="ctr">
            <a:solidFill>
              <a:schemeClr val="tx1"/>
            </a:solidFill>
            <a:prstDash val="solid"/>
            <a:miter lim="800000"/>
            <a:tailEnd type="triangle"/>
          </a:ln>
          <a:effectLst/>
        </p:spPr>
      </p:cxnSp>
      <p:cxnSp>
        <p:nvCxnSpPr>
          <p:cNvPr id="333" name="Connecteur droit 332">
            <a:extLst>
              <a:ext uri="{FF2B5EF4-FFF2-40B4-BE49-F238E27FC236}">
                <a16:creationId xmlns:a16="http://schemas.microsoft.com/office/drawing/2014/main" id="{21A78EF9-32B2-25B3-765C-F0E2C7A5DAE7}"/>
              </a:ext>
            </a:extLst>
          </p:cNvPr>
          <p:cNvCxnSpPr>
            <a:cxnSpLocks/>
          </p:cNvCxnSpPr>
          <p:nvPr/>
        </p:nvCxnSpPr>
        <p:spPr>
          <a:xfrm>
            <a:off x="8710946" y="4126290"/>
            <a:ext cx="178268" cy="0"/>
          </a:xfrm>
          <a:prstGeom prst="line">
            <a:avLst/>
          </a:prstGeom>
          <a:noFill/>
          <a:ln w="19050" cap="flat" cmpd="sng" algn="ctr">
            <a:solidFill>
              <a:srgbClr val="FF0000"/>
            </a:solidFill>
            <a:prstDash val="solid"/>
            <a:miter lim="800000"/>
          </a:ln>
          <a:effectLst/>
        </p:spPr>
      </p:cxnSp>
      <p:cxnSp>
        <p:nvCxnSpPr>
          <p:cNvPr id="334" name="Connecteur droit 333">
            <a:extLst>
              <a:ext uri="{FF2B5EF4-FFF2-40B4-BE49-F238E27FC236}">
                <a16:creationId xmlns:a16="http://schemas.microsoft.com/office/drawing/2014/main" id="{B9DCEB1A-FD70-4CC5-AE3F-99A858AB4649}"/>
              </a:ext>
            </a:extLst>
          </p:cNvPr>
          <p:cNvCxnSpPr>
            <a:cxnSpLocks/>
          </p:cNvCxnSpPr>
          <p:nvPr/>
        </p:nvCxnSpPr>
        <p:spPr>
          <a:xfrm>
            <a:off x="8796270" y="3780557"/>
            <a:ext cx="0" cy="345733"/>
          </a:xfrm>
          <a:prstGeom prst="line">
            <a:avLst/>
          </a:prstGeom>
          <a:noFill/>
          <a:ln w="19050" cap="flat" cmpd="sng" algn="ctr">
            <a:solidFill>
              <a:srgbClr val="FF0000"/>
            </a:solidFill>
            <a:prstDash val="solid"/>
            <a:miter lim="800000"/>
          </a:ln>
          <a:effectLst/>
        </p:spPr>
      </p:cxnSp>
      <p:cxnSp>
        <p:nvCxnSpPr>
          <p:cNvPr id="335" name="Connecteur droit avec flèche 334">
            <a:extLst>
              <a:ext uri="{FF2B5EF4-FFF2-40B4-BE49-F238E27FC236}">
                <a16:creationId xmlns:a16="http://schemas.microsoft.com/office/drawing/2014/main" id="{13D77984-FAF4-22FD-5603-36445E4B5284}"/>
              </a:ext>
            </a:extLst>
          </p:cNvPr>
          <p:cNvCxnSpPr>
            <a:cxnSpLocks/>
          </p:cNvCxnSpPr>
          <p:nvPr/>
        </p:nvCxnSpPr>
        <p:spPr>
          <a:xfrm>
            <a:off x="9652392" y="4942300"/>
            <a:ext cx="457096" cy="0"/>
          </a:xfrm>
          <a:prstGeom prst="straightConnector1">
            <a:avLst/>
          </a:prstGeom>
          <a:noFill/>
          <a:ln w="19050" cap="flat" cmpd="sng" algn="ctr">
            <a:solidFill>
              <a:schemeClr val="tx1"/>
            </a:solidFill>
            <a:prstDash val="solid"/>
            <a:miter lim="800000"/>
            <a:tailEnd type="triangle"/>
          </a:ln>
          <a:effectLst/>
        </p:spPr>
      </p:cxnSp>
      <p:sp>
        <p:nvSpPr>
          <p:cNvPr id="336" name="ZoneTexte 335">
            <a:extLst>
              <a:ext uri="{FF2B5EF4-FFF2-40B4-BE49-F238E27FC236}">
                <a16:creationId xmlns:a16="http://schemas.microsoft.com/office/drawing/2014/main" id="{9FA0BB19-E90E-A407-B8D9-FE0FA52E7D75}"/>
              </a:ext>
            </a:extLst>
          </p:cNvPr>
          <p:cNvSpPr txBox="1"/>
          <p:nvPr/>
        </p:nvSpPr>
        <p:spPr>
          <a:xfrm>
            <a:off x="9706297" y="5269917"/>
            <a:ext cx="2039232" cy="3794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Aptos" panose="02110004020202020204"/>
              </a:rPr>
              <a:t>B-</a:t>
            </a:r>
            <a:r>
              <a:rPr kumimoji="0" lang="fr-FR" sz="1800" b="0" i="0" u="none" strike="noStrike" kern="0" cap="none" spc="0" normalizeH="0" baseline="0" noProof="0" dirty="0" err="1">
                <a:ln>
                  <a:noFill/>
                </a:ln>
                <a:solidFill>
                  <a:prstClr val="black"/>
                </a:solidFill>
                <a:effectLst/>
                <a:uLnTx/>
                <a:uFillTx/>
                <a:latin typeface="Aptos" panose="02110004020202020204"/>
              </a:rPr>
              <a:t>cell</a:t>
            </a:r>
            <a:r>
              <a:rPr kumimoji="0" lang="fr-FR" sz="1800" b="0" i="0" u="none" strike="noStrike" kern="0" cap="none" spc="0" normalizeH="0" baseline="0" noProof="0" dirty="0">
                <a:ln>
                  <a:noFill/>
                </a:ln>
                <a:solidFill>
                  <a:prstClr val="black"/>
                </a:solidFill>
                <a:effectLst/>
                <a:uLnTx/>
                <a:uFillTx/>
                <a:latin typeface="Aptos" panose="02110004020202020204"/>
              </a:rPr>
              <a:t> activation</a:t>
            </a:r>
          </a:p>
        </p:txBody>
      </p:sp>
      <p:grpSp>
        <p:nvGrpSpPr>
          <p:cNvPr id="337" name="Groupe 336">
            <a:extLst>
              <a:ext uri="{FF2B5EF4-FFF2-40B4-BE49-F238E27FC236}">
                <a16:creationId xmlns:a16="http://schemas.microsoft.com/office/drawing/2014/main" id="{5A0C0041-112E-9615-07FB-DCFE7E084CF1}"/>
              </a:ext>
            </a:extLst>
          </p:cNvPr>
          <p:cNvGrpSpPr/>
          <p:nvPr/>
        </p:nvGrpSpPr>
        <p:grpSpPr>
          <a:xfrm rot="18974652">
            <a:off x="10145333" y="4359430"/>
            <a:ext cx="885929" cy="968069"/>
            <a:chOff x="10122125" y="4229031"/>
            <a:chExt cx="885929" cy="968069"/>
          </a:xfrm>
        </p:grpSpPr>
        <p:grpSp>
          <p:nvGrpSpPr>
            <p:cNvPr id="338" name="Groupe 337">
              <a:extLst>
                <a:ext uri="{FF2B5EF4-FFF2-40B4-BE49-F238E27FC236}">
                  <a16:creationId xmlns:a16="http://schemas.microsoft.com/office/drawing/2014/main" id="{749BB382-7793-2048-096A-F9A3C36D1AE5}"/>
                </a:ext>
              </a:extLst>
            </p:cNvPr>
            <p:cNvGrpSpPr/>
            <p:nvPr/>
          </p:nvGrpSpPr>
          <p:grpSpPr>
            <a:xfrm>
              <a:off x="10496848" y="4229031"/>
              <a:ext cx="162839" cy="126360"/>
              <a:chOff x="11115728" y="4320471"/>
              <a:chExt cx="162839" cy="126360"/>
            </a:xfrm>
          </p:grpSpPr>
          <p:sp>
            <p:nvSpPr>
              <p:cNvPr id="369" name="Rectangle : coins arrondis 368">
                <a:extLst>
                  <a:ext uri="{FF2B5EF4-FFF2-40B4-BE49-F238E27FC236}">
                    <a16:creationId xmlns:a16="http://schemas.microsoft.com/office/drawing/2014/main" id="{E67610F5-EA18-627E-BEF4-19A6ECD1AF81}"/>
                  </a:ext>
                </a:extLst>
              </p:cNvPr>
              <p:cNvSpPr/>
              <p:nvPr/>
            </p:nvSpPr>
            <p:spPr>
              <a:xfrm flipH="1">
                <a:off x="11180524"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0" name="Rectangle : coins arrondis 369">
                <a:extLst>
                  <a:ext uri="{FF2B5EF4-FFF2-40B4-BE49-F238E27FC236}">
                    <a16:creationId xmlns:a16="http://schemas.microsoft.com/office/drawing/2014/main" id="{FB4445FD-CF7F-7840-A92F-372C39FCBFB8}"/>
                  </a:ext>
                </a:extLst>
              </p:cNvPr>
              <p:cNvSpPr/>
              <p:nvPr/>
            </p:nvSpPr>
            <p:spPr>
              <a:xfrm flipH="1">
                <a:off x="11201047"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1" name="Rectangle : coins arrondis 370">
                <a:extLst>
                  <a:ext uri="{FF2B5EF4-FFF2-40B4-BE49-F238E27FC236}">
                    <a16:creationId xmlns:a16="http://schemas.microsoft.com/office/drawing/2014/main" id="{F193AED3-4849-C13E-48BB-A78B156008F8}"/>
                  </a:ext>
                </a:extLst>
              </p:cNvPr>
              <p:cNvSpPr/>
              <p:nvPr/>
            </p:nvSpPr>
            <p:spPr>
              <a:xfrm rot="2778976" flipH="1">
                <a:off x="11223679" y="432365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2" name="Rectangle : coins arrondis 371">
                <a:extLst>
                  <a:ext uri="{FF2B5EF4-FFF2-40B4-BE49-F238E27FC236}">
                    <a16:creationId xmlns:a16="http://schemas.microsoft.com/office/drawing/2014/main" id="{C34C4811-AA9A-8DA6-D994-C4D59B60DDE2}"/>
                  </a:ext>
                </a:extLst>
              </p:cNvPr>
              <p:cNvSpPr/>
              <p:nvPr/>
            </p:nvSpPr>
            <p:spPr>
              <a:xfrm rot="19038907" flipH="1">
                <a:off x="11159418" y="432047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3" name="Rectangle : coins arrondis 372">
                <a:extLst>
                  <a:ext uri="{FF2B5EF4-FFF2-40B4-BE49-F238E27FC236}">
                    <a16:creationId xmlns:a16="http://schemas.microsoft.com/office/drawing/2014/main" id="{140B3C38-901C-E188-C805-F3B17BCF3B44}"/>
                  </a:ext>
                </a:extLst>
              </p:cNvPr>
              <p:cNvSpPr/>
              <p:nvPr/>
            </p:nvSpPr>
            <p:spPr>
              <a:xfrm rot="2778976" flipH="1">
                <a:off x="11242567" y="4347830"/>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4" name="Rectangle : coins arrondis 373">
                <a:extLst>
                  <a:ext uri="{FF2B5EF4-FFF2-40B4-BE49-F238E27FC236}">
                    <a16:creationId xmlns:a16="http://schemas.microsoft.com/office/drawing/2014/main" id="{94E6E46C-05FD-A2C0-2BFC-3055CFA0F70D}"/>
                  </a:ext>
                </a:extLst>
              </p:cNvPr>
              <p:cNvSpPr/>
              <p:nvPr/>
            </p:nvSpPr>
            <p:spPr>
              <a:xfrm rot="18835344" flipH="1">
                <a:off x="11133728" y="4338719"/>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39" name="Groupe 338">
              <a:extLst>
                <a:ext uri="{FF2B5EF4-FFF2-40B4-BE49-F238E27FC236}">
                  <a16:creationId xmlns:a16="http://schemas.microsoft.com/office/drawing/2014/main" id="{B33939E7-8CD5-59EF-B508-BF0638055594}"/>
                </a:ext>
              </a:extLst>
            </p:cNvPr>
            <p:cNvGrpSpPr/>
            <p:nvPr/>
          </p:nvGrpSpPr>
          <p:grpSpPr>
            <a:xfrm rot="4170514">
              <a:off x="10848146" y="4457282"/>
              <a:ext cx="162839" cy="126360"/>
              <a:chOff x="11115728" y="4320471"/>
              <a:chExt cx="162839" cy="126360"/>
            </a:xfrm>
          </p:grpSpPr>
          <p:sp>
            <p:nvSpPr>
              <p:cNvPr id="363" name="Rectangle : coins arrondis 362">
                <a:extLst>
                  <a:ext uri="{FF2B5EF4-FFF2-40B4-BE49-F238E27FC236}">
                    <a16:creationId xmlns:a16="http://schemas.microsoft.com/office/drawing/2014/main" id="{0937B26A-60DF-6853-0362-C1665B174C88}"/>
                  </a:ext>
                </a:extLst>
              </p:cNvPr>
              <p:cNvSpPr/>
              <p:nvPr/>
            </p:nvSpPr>
            <p:spPr>
              <a:xfrm flipH="1">
                <a:off x="11180524"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4" name="Rectangle : coins arrondis 363">
                <a:extLst>
                  <a:ext uri="{FF2B5EF4-FFF2-40B4-BE49-F238E27FC236}">
                    <a16:creationId xmlns:a16="http://schemas.microsoft.com/office/drawing/2014/main" id="{3C37CE30-958B-B0B5-A7BB-AC9FB8CB13B3}"/>
                  </a:ext>
                </a:extLst>
              </p:cNvPr>
              <p:cNvSpPr/>
              <p:nvPr/>
            </p:nvSpPr>
            <p:spPr>
              <a:xfrm flipH="1">
                <a:off x="11201047"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5" name="Rectangle : coins arrondis 364">
                <a:extLst>
                  <a:ext uri="{FF2B5EF4-FFF2-40B4-BE49-F238E27FC236}">
                    <a16:creationId xmlns:a16="http://schemas.microsoft.com/office/drawing/2014/main" id="{D5EBD91D-6A40-87E8-E66A-353476F689FA}"/>
                  </a:ext>
                </a:extLst>
              </p:cNvPr>
              <p:cNvSpPr/>
              <p:nvPr/>
            </p:nvSpPr>
            <p:spPr>
              <a:xfrm rot="2778976" flipH="1">
                <a:off x="11223679" y="432365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6" name="Rectangle : coins arrondis 365">
                <a:extLst>
                  <a:ext uri="{FF2B5EF4-FFF2-40B4-BE49-F238E27FC236}">
                    <a16:creationId xmlns:a16="http://schemas.microsoft.com/office/drawing/2014/main" id="{AD5CB90C-7C7E-F728-6BF9-8386F2EE2AC7}"/>
                  </a:ext>
                </a:extLst>
              </p:cNvPr>
              <p:cNvSpPr/>
              <p:nvPr/>
            </p:nvSpPr>
            <p:spPr>
              <a:xfrm rot="19038907" flipH="1">
                <a:off x="11159418" y="432047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7" name="Rectangle : coins arrondis 366">
                <a:extLst>
                  <a:ext uri="{FF2B5EF4-FFF2-40B4-BE49-F238E27FC236}">
                    <a16:creationId xmlns:a16="http://schemas.microsoft.com/office/drawing/2014/main" id="{62A79A42-F8DD-6A02-E7CE-054DAEFA3991}"/>
                  </a:ext>
                </a:extLst>
              </p:cNvPr>
              <p:cNvSpPr/>
              <p:nvPr/>
            </p:nvSpPr>
            <p:spPr>
              <a:xfrm rot="2778976" flipH="1">
                <a:off x="11242567" y="4347830"/>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8" name="Rectangle : coins arrondis 367">
                <a:extLst>
                  <a:ext uri="{FF2B5EF4-FFF2-40B4-BE49-F238E27FC236}">
                    <a16:creationId xmlns:a16="http://schemas.microsoft.com/office/drawing/2014/main" id="{5F01E343-11FA-DC6B-A92B-18F607A8DE53}"/>
                  </a:ext>
                </a:extLst>
              </p:cNvPr>
              <p:cNvSpPr/>
              <p:nvPr/>
            </p:nvSpPr>
            <p:spPr>
              <a:xfrm rot="18835344" flipH="1">
                <a:off x="11133728" y="4338719"/>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40" name="Groupe 339">
              <a:extLst>
                <a:ext uri="{FF2B5EF4-FFF2-40B4-BE49-F238E27FC236}">
                  <a16:creationId xmlns:a16="http://schemas.microsoft.com/office/drawing/2014/main" id="{4EBFB1ED-A173-4F02-E2B6-CF7E743701F6}"/>
                </a:ext>
              </a:extLst>
            </p:cNvPr>
            <p:cNvGrpSpPr/>
            <p:nvPr/>
          </p:nvGrpSpPr>
          <p:grpSpPr>
            <a:xfrm rot="7034909">
              <a:off x="10863454" y="4944504"/>
              <a:ext cx="162839" cy="126360"/>
              <a:chOff x="11115728" y="4320471"/>
              <a:chExt cx="162839" cy="126360"/>
            </a:xfrm>
          </p:grpSpPr>
          <p:sp>
            <p:nvSpPr>
              <p:cNvPr id="357" name="Rectangle : coins arrondis 356">
                <a:extLst>
                  <a:ext uri="{FF2B5EF4-FFF2-40B4-BE49-F238E27FC236}">
                    <a16:creationId xmlns:a16="http://schemas.microsoft.com/office/drawing/2014/main" id="{65C8B3EB-C181-ED11-DE6E-9FD79214A08E}"/>
                  </a:ext>
                </a:extLst>
              </p:cNvPr>
              <p:cNvSpPr/>
              <p:nvPr/>
            </p:nvSpPr>
            <p:spPr>
              <a:xfrm flipH="1">
                <a:off x="11180524"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8" name="Rectangle : coins arrondis 357">
                <a:extLst>
                  <a:ext uri="{FF2B5EF4-FFF2-40B4-BE49-F238E27FC236}">
                    <a16:creationId xmlns:a16="http://schemas.microsoft.com/office/drawing/2014/main" id="{3F6653FA-8EDE-7C31-A615-773435FFD3FA}"/>
                  </a:ext>
                </a:extLst>
              </p:cNvPr>
              <p:cNvSpPr/>
              <p:nvPr/>
            </p:nvSpPr>
            <p:spPr>
              <a:xfrm flipH="1">
                <a:off x="11201047"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9" name="Rectangle : coins arrondis 358">
                <a:extLst>
                  <a:ext uri="{FF2B5EF4-FFF2-40B4-BE49-F238E27FC236}">
                    <a16:creationId xmlns:a16="http://schemas.microsoft.com/office/drawing/2014/main" id="{6CE90B3B-41B1-7667-EFA0-1C35A54A0221}"/>
                  </a:ext>
                </a:extLst>
              </p:cNvPr>
              <p:cNvSpPr/>
              <p:nvPr/>
            </p:nvSpPr>
            <p:spPr>
              <a:xfrm rot="2778976" flipH="1">
                <a:off x="11223679" y="432365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0" name="Rectangle : coins arrondis 359">
                <a:extLst>
                  <a:ext uri="{FF2B5EF4-FFF2-40B4-BE49-F238E27FC236}">
                    <a16:creationId xmlns:a16="http://schemas.microsoft.com/office/drawing/2014/main" id="{9EE25BCB-D637-142E-2AB4-6707411DF04D}"/>
                  </a:ext>
                </a:extLst>
              </p:cNvPr>
              <p:cNvSpPr/>
              <p:nvPr/>
            </p:nvSpPr>
            <p:spPr>
              <a:xfrm rot="19038907" flipH="1">
                <a:off x="11159418" y="432047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1" name="Rectangle : coins arrondis 360">
                <a:extLst>
                  <a:ext uri="{FF2B5EF4-FFF2-40B4-BE49-F238E27FC236}">
                    <a16:creationId xmlns:a16="http://schemas.microsoft.com/office/drawing/2014/main" id="{C10AD2D8-86D0-2C0A-B388-5679CCB69256}"/>
                  </a:ext>
                </a:extLst>
              </p:cNvPr>
              <p:cNvSpPr/>
              <p:nvPr/>
            </p:nvSpPr>
            <p:spPr>
              <a:xfrm rot="2778976" flipH="1">
                <a:off x="11242567" y="4347830"/>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62" name="Rectangle : coins arrondis 361">
                <a:extLst>
                  <a:ext uri="{FF2B5EF4-FFF2-40B4-BE49-F238E27FC236}">
                    <a16:creationId xmlns:a16="http://schemas.microsoft.com/office/drawing/2014/main" id="{B82B988C-99F1-35F3-7245-9442EEF78818}"/>
                  </a:ext>
                </a:extLst>
              </p:cNvPr>
              <p:cNvSpPr/>
              <p:nvPr/>
            </p:nvSpPr>
            <p:spPr>
              <a:xfrm rot="18835344" flipH="1">
                <a:off x="11133728" y="4338719"/>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41" name="Groupe 340">
              <a:extLst>
                <a:ext uri="{FF2B5EF4-FFF2-40B4-BE49-F238E27FC236}">
                  <a16:creationId xmlns:a16="http://schemas.microsoft.com/office/drawing/2014/main" id="{D886692F-5029-1CED-7580-EE60434F8656}"/>
                </a:ext>
              </a:extLst>
            </p:cNvPr>
            <p:cNvGrpSpPr/>
            <p:nvPr/>
          </p:nvGrpSpPr>
          <p:grpSpPr>
            <a:xfrm rot="16702768">
              <a:off x="10103885" y="4580587"/>
              <a:ext cx="162839" cy="126360"/>
              <a:chOff x="11115728" y="4320471"/>
              <a:chExt cx="162839" cy="126360"/>
            </a:xfrm>
          </p:grpSpPr>
          <p:sp>
            <p:nvSpPr>
              <p:cNvPr id="351" name="Rectangle : coins arrondis 350">
                <a:extLst>
                  <a:ext uri="{FF2B5EF4-FFF2-40B4-BE49-F238E27FC236}">
                    <a16:creationId xmlns:a16="http://schemas.microsoft.com/office/drawing/2014/main" id="{6BA174ED-C36E-18CA-2D97-8392BC66D410}"/>
                  </a:ext>
                </a:extLst>
              </p:cNvPr>
              <p:cNvSpPr/>
              <p:nvPr/>
            </p:nvSpPr>
            <p:spPr>
              <a:xfrm flipH="1">
                <a:off x="11180524"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2" name="Rectangle : coins arrondis 351">
                <a:extLst>
                  <a:ext uri="{FF2B5EF4-FFF2-40B4-BE49-F238E27FC236}">
                    <a16:creationId xmlns:a16="http://schemas.microsoft.com/office/drawing/2014/main" id="{454EF016-0647-BA21-8EB6-F4E43B3636C8}"/>
                  </a:ext>
                </a:extLst>
              </p:cNvPr>
              <p:cNvSpPr/>
              <p:nvPr/>
            </p:nvSpPr>
            <p:spPr>
              <a:xfrm flipH="1">
                <a:off x="11201047"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3" name="Rectangle : coins arrondis 352">
                <a:extLst>
                  <a:ext uri="{FF2B5EF4-FFF2-40B4-BE49-F238E27FC236}">
                    <a16:creationId xmlns:a16="http://schemas.microsoft.com/office/drawing/2014/main" id="{4BAD6B21-ACF3-CCC9-D967-D532B19075F3}"/>
                  </a:ext>
                </a:extLst>
              </p:cNvPr>
              <p:cNvSpPr/>
              <p:nvPr/>
            </p:nvSpPr>
            <p:spPr>
              <a:xfrm rot="2778976" flipH="1">
                <a:off x="11223679" y="432365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4" name="Rectangle : coins arrondis 353">
                <a:extLst>
                  <a:ext uri="{FF2B5EF4-FFF2-40B4-BE49-F238E27FC236}">
                    <a16:creationId xmlns:a16="http://schemas.microsoft.com/office/drawing/2014/main" id="{A12237DA-90E5-8512-6C6E-60B99807CA7E}"/>
                  </a:ext>
                </a:extLst>
              </p:cNvPr>
              <p:cNvSpPr/>
              <p:nvPr/>
            </p:nvSpPr>
            <p:spPr>
              <a:xfrm rot="19038907" flipH="1">
                <a:off x="11159418" y="432047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5" name="Rectangle : coins arrondis 354">
                <a:extLst>
                  <a:ext uri="{FF2B5EF4-FFF2-40B4-BE49-F238E27FC236}">
                    <a16:creationId xmlns:a16="http://schemas.microsoft.com/office/drawing/2014/main" id="{003D0C7A-A8B9-DA8C-B9E6-AF61C3C15352}"/>
                  </a:ext>
                </a:extLst>
              </p:cNvPr>
              <p:cNvSpPr/>
              <p:nvPr/>
            </p:nvSpPr>
            <p:spPr>
              <a:xfrm rot="2778976" flipH="1">
                <a:off x="11242567" y="4347830"/>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6" name="Rectangle : coins arrondis 355">
                <a:extLst>
                  <a:ext uri="{FF2B5EF4-FFF2-40B4-BE49-F238E27FC236}">
                    <a16:creationId xmlns:a16="http://schemas.microsoft.com/office/drawing/2014/main" id="{12821F2C-7625-1EEC-E5FC-27A099602E3E}"/>
                  </a:ext>
                </a:extLst>
              </p:cNvPr>
              <p:cNvSpPr/>
              <p:nvPr/>
            </p:nvSpPr>
            <p:spPr>
              <a:xfrm rot="18835344" flipH="1">
                <a:off x="11133728" y="4338719"/>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342" name="Groupe 341">
              <a:extLst>
                <a:ext uri="{FF2B5EF4-FFF2-40B4-BE49-F238E27FC236}">
                  <a16:creationId xmlns:a16="http://schemas.microsoft.com/office/drawing/2014/main" id="{4CF602EC-72F6-1AED-7DFF-5B9CAFEA4E61}"/>
                </a:ext>
              </a:extLst>
            </p:cNvPr>
            <p:cNvGrpSpPr/>
            <p:nvPr/>
          </p:nvGrpSpPr>
          <p:grpSpPr>
            <a:xfrm rot="13572221">
              <a:off x="10328168" y="5052501"/>
              <a:ext cx="162839" cy="126360"/>
              <a:chOff x="11115728" y="4320471"/>
              <a:chExt cx="162839" cy="126360"/>
            </a:xfrm>
          </p:grpSpPr>
          <p:sp>
            <p:nvSpPr>
              <p:cNvPr id="345" name="Rectangle : coins arrondis 344">
                <a:extLst>
                  <a:ext uri="{FF2B5EF4-FFF2-40B4-BE49-F238E27FC236}">
                    <a16:creationId xmlns:a16="http://schemas.microsoft.com/office/drawing/2014/main" id="{C0326E38-9D3F-9C91-0574-2A50EEBF2592}"/>
                  </a:ext>
                </a:extLst>
              </p:cNvPr>
              <p:cNvSpPr/>
              <p:nvPr/>
            </p:nvSpPr>
            <p:spPr>
              <a:xfrm flipH="1">
                <a:off x="11180524"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6" name="Rectangle : coins arrondis 345">
                <a:extLst>
                  <a:ext uri="{FF2B5EF4-FFF2-40B4-BE49-F238E27FC236}">
                    <a16:creationId xmlns:a16="http://schemas.microsoft.com/office/drawing/2014/main" id="{799E98D2-4FDC-9F45-0319-E42830EDAC52}"/>
                  </a:ext>
                </a:extLst>
              </p:cNvPr>
              <p:cNvSpPr/>
              <p:nvPr/>
            </p:nvSpPr>
            <p:spPr>
              <a:xfrm flipH="1">
                <a:off x="11201047" y="437483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7" name="Rectangle : coins arrondis 346">
                <a:extLst>
                  <a:ext uri="{FF2B5EF4-FFF2-40B4-BE49-F238E27FC236}">
                    <a16:creationId xmlns:a16="http://schemas.microsoft.com/office/drawing/2014/main" id="{4EF85E47-19CF-CBE8-6252-1093286B5739}"/>
                  </a:ext>
                </a:extLst>
              </p:cNvPr>
              <p:cNvSpPr/>
              <p:nvPr/>
            </p:nvSpPr>
            <p:spPr>
              <a:xfrm rot="2778976" flipH="1">
                <a:off x="11223679" y="432365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8" name="Rectangle : coins arrondis 347">
                <a:extLst>
                  <a:ext uri="{FF2B5EF4-FFF2-40B4-BE49-F238E27FC236}">
                    <a16:creationId xmlns:a16="http://schemas.microsoft.com/office/drawing/2014/main" id="{B4FED547-8898-00CD-CACC-2F8B53D97AB9}"/>
                  </a:ext>
                </a:extLst>
              </p:cNvPr>
              <p:cNvSpPr/>
              <p:nvPr/>
            </p:nvSpPr>
            <p:spPr>
              <a:xfrm rot="19038907" flipH="1">
                <a:off x="11159418" y="4320471"/>
                <a:ext cx="18000" cy="72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9" name="Rectangle : coins arrondis 348">
                <a:extLst>
                  <a:ext uri="{FF2B5EF4-FFF2-40B4-BE49-F238E27FC236}">
                    <a16:creationId xmlns:a16="http://schemas.microsoft.com/office/drawing/2014/main" id="{3A708694-54A0-E96A-5256-82F16AB21D0B}"/>
                  </a:ext>
                </a:extLst>
              </p:cNvPr>
              <p:cNvSpPr/>
              <p:nvPr/>
            </p:nvSpPr>
            <p:spPr>
              <a:xfrm rot="2778976" flipH="1">
                <a:off x="11242567" y="4347830"/>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50" name="Rectangle : coins arrondis 349">
                <a:extLst>
                  <a:ext uri="{FF2B5EF4-FFF2-40B4-BE49-F238E27FC236}">
                    <a16:creationId xmlns:a16="http://schemas.microsoft.com/office/drawing/2014/main" id="{4D21C2AA-67EC-2988-D6D1-D43C5D2F8F71}"/>
                  </a:ext>
                </a:extLst>
              </p:cNvPr>
              <p:cNvSpPr/>
              <p:nvPr/>
            </p:nvSpPr>
            <p:spPr>
              <a:xfrm rot="18835344" flipH="1">
                <a:off x="11133728" y="4338719"/>
                <a:ext cx="18000" cy="54000"/>
              </a:xfrm>
              <a:prstGeom prst="roundRect">
                <a:avLst/>
              </a:prstGeom>
              <a:solidFill>
                <a:srgbClr val="15608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43" name="Ellipse 1">
              <a:extLst>
                <a:ext uri="{FF2B5EF4-FFF2-40B4-BE49-F238E27FC236}">
                  <a16:creationId xmlns:a16="http://schemas.microsoft.com/office/drawing/2014/main" id="{7CD8D102-ADD5-3E4D-65AF-589E3A947D92}"/>
                </a:ext>
              </a:extLst>
            </p:cNvPr>
            <p:cNvSpPr/>
            <p:nvPr/>
          </p:nvSpPr>
          <p:spPr>
            <a:xfrm>
              <a:off x="10226970" y="4340506"/>
              <a:ext cx="702596" cy="808708"/>
            </a:xfrm>
            <a:custGeom>
              <a:avLst/>
              <a:gdLst>
                <a:gd name="connsiteX0" fmla="*/ 0 w 624840"/>
                <a:gd name="connsiteY0" fmla="*/ 353060 h 706120"/>
                <a:gd name="connsiteX1" fmla="*/ 312420 w 624840"/>
                <a:gd name="connsiteY1" fmla="*/ 0 h 706120"/>
                <a:gd name="connsiteX2" fmla="*/ 624840 w 624840"/>
                <a:gd name="connsiteY2" fmla="*/ 353060 h 706120"/>
                <a:gd name="connsiteX3" fmla="*/ 312420 w 624840"/>
                <a:gd name="connsiteY3" fmla="*/ 706120 h 706120"/>
                <a:gd name="connsiteX4" fmla="*/ 0 w 624840"/>
                <a:gd name="connsiteY4" fmla="*/ 353060 h 706120"/>
                <a:gd name="connsiteX0" fmla="*/ 0 w 619760"/>
                <a:gd name="connsiteY0" fmla="*/ 471365 h 711040"/>
                <a:gd name="connsiteX1" fmla="*/ 307340 w 619760"/>
                <a:gd name="connsiteY1" fmla="*/ 1465 h 711040"/>
                <a:gd name="connsiteX2" fmla="*/ 619760 w 619760"/>
                <a:gd name="connsiteY2" fmla="*/ 354525 h 711040"/>
                <a:gd name="connsiteX3" fmla="*/ 307340 w 619760"/>
                <a:gd name="connsiteY3" fmla="*/ 707585 h 711040"/>
                <a:gd name="connsiteX4" fmla="*/ 0 w 619760"/>
                <a:gd name="connsiteY4" fmla="*/ 471365 h 711040"/>
                <a:gd name="connsiteX0" fmla="*/ 349 w 620109"/>
                <a:gd name="connsiteY0" fmla="*/ 471365 h 737285"/>
                <a:gd name="connsiteX1" fmla="*/ 307689 w 620109"/>
                <a:gd name="connsiteY1" fmla="*/ 1465 h 737285"/>
                <a:gd name="connsiteX2" fmla="*/ 620109 w 620109"/>
                <a:gd name="connsiteY2" fmla="*/ 354525 h 737285"/>
                <a:gd name="connsiteX3" fmla="*/ 307689 w 620109"/>
                <a:gd name="connsiteY3" fmla="*/ 707585 h 737285"/>
                <a:gd name="connsiteX4" fmla="*/ 349 w 620109"/>
                <a:gd name="connsiteY4" fmla="*/ 471365 h 737285"/>
                <a:gd name="connsiteX0" fmla="*/ 353 w 635353"/>
                <a:gd name="connsiteY0" fmla="*/ 482427 h 758251"/>
                <a:gd name="connsiteX1" fmla="*/ 307693 w 635353"/>
                <a:gd name="connsiteY1" fmla="*/ 12527 h 758251"/>
                <a:gd name="connsiteX2" fmla="*/ 635353 w 635353"/>
                <a:gd name="connsiteY2" fmla="*/ 228427 h 758251"/>
                <a:gd name="connsiteX3" fmla="*/ 307693 w 635353"/>
                <a:gd name="connsiteY3" fmla="*/ 718647 h 758251"/>
                <a:gd name="connsiteX4" fmla="*/ 353 w 635353"/>
                <a:gd name="connsiteY4" fmla="*/ 482427 h 758251"/>
                <a:gd name="connsiteX0" fmla="*/ 8120 w 643120"/>
                <a:gd name="connsiteY0" fmla="*/ 477873 h 720988"/>
                <a:gd name="connsiteX1" fmla="*/ 137660 w 643120"/>
                <a:gd name="connsiteY1" fmla="*/ 13053 h 720988"/>
                <a:gd name="connsiteX2" fmla="*/ 643120 w 643120"/>
                <a:gd name="connsiteY2" fmla="*/ 223873 h 720988"/>
                <a:gd name="connsiteX3" fmla="*/ 315460 w 643120"/>
                <a:gd name="connsiteY3" fmla="*/ 714093 h 720988"/>
                <a:gd name="connsiteX4" fmla="*/ 8120 w 643120"/>
                <a:gd name="connsiteY4" fmla="*/ 477873 h 720988"/>
                <a:gd name="connsiteX0" fmla="*/ 22562 w 657562"/>
                <a:gd name="connsiteY0" fmla="*/ 477873 h 711134"/>
                <a:gd name="connsiteX1" fmla="*/ 152102 w 657562"/>
                <a:gd name="connsiteY1" fmla="*/ 13053 h 711134"/>
                <a:gd name="connsiteX2" fmla="*/ 657562 w 657562"/>
                <a:gd name="connsiteY2" fmla="*/ 223873 h 711134"/>
                <a:gd name="connsiteX3" fmla="*/ 548342 w 657562"/>
                <a:gd name="connsiteY3" fmla="*/ 703933 h 711134"/>
                <a:gd name="connsiteX4" fmla="*/ 22562 w 657562"/>
                <a:gd name="connsiteY4" fmla="*/ 477873 h 711134"/>
                <a:gd name="connsiteX0" fmla="*/ 12306 w 647306"/>
                <a:gd name="connsiteY0" fmla="*/ 477873 h 760622"/>
                <a:gd name="connsiteX1" fmla="*/ 141846 w 647306"/>
                <a:gd name="connsiteY1" fmla="*/ 13053 h 760622"/>
                <a:gd name="connsiteX2" fmla="*/ 647306 w 647306"/>
                <a:gd name="connsiteY2" fmla="*/ 223873 h 760622"/>
                <a:gd name="connsiteX3" fmla="*/ 385686 w 647306"/>
                <a:gd name="connsiteY3" fmla="*/ 754733 h 760622"/>
                <a:gd name="connsiteX4" fmla="*/ 12306 w 647306"/>
                <a:gd name="connsiteY4" fmla="*/ 477873 h 760622"/>
                <a:gd name="connsiteX0" fmla="*/ 12306 w 647306"/>
                <a:gd name="connsiteY0" fmla="*/ 477386 h 760135"/>
                <a:gd name="connsiteX1" fmla="*/ 141846 w 647306"/>
                <a:gd name="connsiteY1" fmla="*/ 12566 h 760135"/>
                <a:gd name="connsiteX2" fmla="*/ 647306 w 647306"/>
                <a:gd name="connsiteY2" fmla="*/ 223386 h 760135"/>
                <a:gd name="connsiteX3" fmla="*/ 385686 w 647306"/>
                <a:gd name="connsiteY3" fmla="*/ 754246 h 760135"/>
                <a:gd name="connsiteX4" fmla="*/ 12306 w 647306"/>
                <a:gd name="connsiteY4" fmla="*/ 477386 h 760135"/>
                <a:gd name="connsiteX0" fmla="*/ 10974 w 559614"/>
                <a:gd name="connsiteY0" fmla="*/ 481137 h 764692"/>
                <a:gd name="connsiteX1" fmla="*/ 140514 w 559614"/>
                <a:gd name="connsiteY1" fmla="*/ 16317 h 764692"/>
                <a:gd name="connsiteX2" fmla="*/ 559614 w 559614"/>
                <a:gd name="connsiteY2" fmla="*/ 206817 h 764692"/>
                <a:gd name="connsiteX3" fmla="*/ 384354 w 559614"/>
                <a:gd name="connsiteY3" fmla="*/ 757997 h 764692"/>
                <a:gd name="connsiteX4" fmla="*/ 10974 w 559614"/>
                <a:gd name="connsiteY4" fmla="*/ 481137 h 764692"/>
                <a:gd name="connsiteX0" fmla="*/ 13515 w 562155"/>
                <a:gd name="connsiteY0" fmla="*/ 481137 h 769655"/>
                <a:gd name="connsiteX1" fmla="*/ 143055 w 562155"/>
                <a:gd name="connsiteY1" fmla="*/ 16317 h 769655"/>
                <a:gd name="connsiteX2" fmla="*/ 562155 w 562155"/>
                <a:gd name="connsiteY2" fmla="*/ 206817 h 769655"/>
                <a:gd name="connsiteX3" fmla="*/ 427535 w 562155"/>
                <a:gd name="connsiteY3" fmla="*/ 763077 h 769655"/>
                <a:gd name="connsiteX4" fmla="*/ 13515 w 562155"/>
                <a:gd name="connsiteY4" fmla="*/ 481137 h 769655"/>
                <a:gd name="connsiteX0" fmla="*/ 13515 w 583009"/>
                <a:gd name="connsiteY0" fmla="*/ 481137 h 765316"/>
                <a:gd name="connsiteX1" fmla="*/ 143055 w 583009"/>
                <a:gd name="connsiteY1" fmla="*/ 16317 h 765316"/>
                <a:gd name="connsiteX2" fmla="*/ 562155 w 583009"/>
                <a:gd name="connsiteY2" fmla="*/ 206817 h 765316"/>
                <a:gd name="connsiteX3" fmla="*/ 427535 w 583009"/>
                <a:gd name="connsiteY3" fmla="*/ 763077 h 765316"/>
                <a:gd name="connsiteX4" fmla="*/ 13515 w 583009"/>
                <a:gd name="connsiteY4" fmla="*/ 481137 h 765316"/>
                <a:gd name="connsiteX0" fmla="*/ 32089 w 601583"/>
                <a:gd name="connsiteY0" fmla="*/ 507026 h 791205"/>
                <a:gd name="connsiteX1" fmla="*/ 161629 w 601583"/>
                <a:gd name="connsiteY1" fmla="*/ 42206 h 791205"/>
                <a:gd name="connsiteX2" fmla="*/ 580729 w 601583"/>
                <a:gd name="connsiteY2" fmla="*/ 232706 h 791205"/>
                <a:gd name="connsiteX3" fmla="*/ 446109 w 601583"/>
                <a:gd name="connsiteY3" fmla="*/ 788966 h 791205"/>
                <a:gd name="connsiteX4" fmla="*/ 32089 w 601583"/>
                <a:gd name="connsiteY4" fmla="*/ 507026 h 791205"/>
                <a:gd name="connsiteX0" fmla="*/ 32089 w 605115"/>
                <a:gd name="connsiteY0" fmla="*/ 507026 h 808708"/>
                <a:gd name="connsiteX1" fmla="*/ 161629 w 605115"/>
                <a:gd name="connsiteY1" fmla="*/ 42206 h 808708"/>
                <a:gd name="connsiteX2" fmla="*/ 580729 w 605115"/>
                <a:gd name="connsiteY2" fmla="*/ 232706 h 808708"/>
                <a:gd name="connsiteX3" fmla="*/ 446109 w 605115"/>
                <a:gd name="connsiteY3" fmla="*/ 788966 h 808708"/>
                <a:gd name="connsiteX4" fmla="*/ 32089 w 605115"/>
                <a:gd name="connsiteY4" fmla="*/ 507026 h 808708"/>
                <a:gd name="connsiteX0" fmla="*/ 32089 w 613106"/>
                <a:gd name="connsiteY0" fmla="*/ 507026 h 808708"/>
                <a:gd name="connsiteX1" fmla="*/ 161629 w 613106"/>
                <a:gd name="connsiteY1" fmla="*/ 42206 h 808708"/>
                <a:gd name="connsiteX2" fmla="*/ 580729 w 613106"/>
                <a:gd name="connsiteY2" fmla="*/ 232706 h 808708"/>
                <a:gd name="connsiteX3" fmla="*/ 446109 w 613106"/>
                <a:gd name="connsiteY3" fmla="*/ 788966 h 808708"/>
                <a:gd name="connsiteX4" fmla="*/ 32089 w 613106"/>
                <a:gd name="connsiteY4" fmla="*/ 507026 h 80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06" h="808708">
                  <a:moveTo>
                    <a:pt x="32089" y="507026"/>
                  </a:moveTo>
                  <a:cubicBezTo>
                    <a:pt x="-15324" y="382566"/>
                    <a:pt x="-36491" y="148886"/>
                    <a:pt x="161629" y="42206"/>
                  </a:cubicBezTo>
                  <a:cubicBezTo>
                    <a:pt x="359749" y="-64474"/>
                    <a:pt x="535009" y="42796"/>
                    <a:pt x="580729" y="232706"/>
                  </a:cubicBezTo>
                  <a:cubicBezTo>
                    <a:pt x="600678" y="439126"/>
                    <a:pt x="689949" y="697526"/>
                    <a:pt x="446109" y="788966"/>
                  </a:cubicBezTo>
                  <a:cubicBezTo>
                    <a:pt x="202269" y="880406"/>
                    <a:pt x="79502" y="631486"/>
                    <a:pt x="32089" y="507026"/>
                  </a:cubicBezTo>
                  <a:close/>
                </a:path>
              </a:pathLst>
            </a:custGeom>
            <a:solidFill>
              <a:srgbClr val="0F9ED5">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44" name="Ellipse 2">
              <a:extLst>
                <a:ext uri="{FF2B5EF4-FFF2-40B4-BE49-F238E27FC236}">
                  <a16:creationId xmlns:a16="http://schemas.microsoft.com/office/drawing/2014/main" id="{D6FE6C62-38E9-F266-270E-27035004ADED}"/>
                </a:ext>
              </a:extLst>
            </p:cNvPr>
            <p:cNvSpPr/>
            <p:nvPr/>
          </p:nvSpPr>
          <p:spPr>
            <a:xfrm>
              <a:off x="10409588" y="4572447"/>
              <a:ext cx="337360" cy="344825"/>
            </a:xfrm>
            <a:custGeom>
              <a:avLst/>
              <a:gdLst>
                <a:gd name="connsiteX0" fmla="*/ 0 w 325120"/>
                <a:gd name="connsiteY0" fmla="*/ 163847 h 327693"/>
                <a:gd name="connsiteX1" fmla="*/ 162560 w 325120"/>
                <a:gd name="connsiteY1" fmla="*/ 0 h 327693"/>
                <a:gd name="connsiteX2" fmla="*/ 325120 w 325120"/>
                <a:gd name="connsiteY2" fmla="*/ 163847 h 327693"/>
                <a:gd name="connsiteX3" fmla="*/ 162560 w 325120"/>
                <a:gd name="connsiteY3" fmla="*/ 327694 h 327693"/>
                <a:gd name="connsiteX4" fmla="*/ 0 w 325120"/>
                <a:gd name="connsiteY4" fmla="*/ 163847 h 327693"/>
                <a:gd name="connsiteX0" fmla="*/ 0 w 325120"/>
                <a:gd name="connsiteY0" fmla="*/ 163847 h 327694"/>
                <a:gd name="connsiteX1" fmla="*/ 162560 w 325120"/>
                <a:gd name="connsiteY1" fmla="*/ 0 h 327694"/>
                <a:gd name="connsiteX2" fmla="*/ 325120 w 325120"/>
                <a:gd name="connsiteY2" fmla="*/ 163847 h 327694"/>
                <a:gd name="connsiteX3" fmla="*/ 162560 w 325120"/>
                <a:gd name="connsiteY3" fmla="*/ 327694 h 327694"/>
                <a:gd name="connsiteX4" fmla="*/ 0 w 325120"/>
                <a:gd name="connsiteY4" fmla="*/ 163847 h 327694"/>
                <a:gd name="connsiteX0" fmla="*/ 0 w 345440"/>
                <a:gd name="connsiteY0" fmla="*/ 222073 h 331786"/>
                <a:gd name="connsiteX1" fmla="*/ 182880 w 345440"/>
                <a:gd name="connsiteY1" fmla="*/ 2346 h 331786"/>
                <a:gd name="connsiteX2" fmla="*/ 345440 w 345440"/>
                <a:gd name="connsiteY2" fmla="*/ 166193 h 331786"/>
                <a:gd name="connsiteX3" fmla="*/ 182880 w 345440"/>
                <a:gd name="connsiteY3" fmla="*/ 330040 h 331786"/>
                <a:gd name="connsiteX4" fmla="*/ 0 w 345440"/>
                <a:gd name="connsiteY4" fmla="*/ 222073 h 331786"/>
                <a:gd name="connsiteX0" fmla="*/ 314 w 345754"/>
                <a:gd name="connsiteY0" fmla="*/ 222073 h 335994"/>
                <a:gd name="connsiteX1" fmla="*/ 183194 w 345754"/>
                <a:gd name="connsiteY1" fmla="*/ 2346 h 335994"/>
                <a:gd name="connsiteX2" fmla="*/ 345754 w 345754"/>
                <a:gd name="connsiteY2" fmla="*/ 166193 h 335994"/>
                <a:gd name="connsiteX3" fmla="*/ 228914 w 345754"/>
                <a:gd name="connsiteY3" fmla="*/ 335120 h 335994"/>
                <a:gd name="connsiteX4" fmla="*/ 314 w 345754"/>
                <a:gd name="connsiteY4" fmla="*/ 222073 h 335994"/>
                <a:gd name="connsiteX0" fmla="*/ 2161 w 347601"/>
                <a:gd name="connsiteY0" fmla="*/ 226867 h 340798"/>
                <a:gd name="connsiteX1" fmla="*/ 129161 w 347601"/>
                <a:gd name="connsiteY1" fmla="*/ 2060 h 340798"/>
                <a:gd name="connsiteX2" fmla="*/ 347601 w 347601"/>
                <a:gd name="connsiteY2" fmla="*/ 170987 h 340798"/>
                <a:gd name="connsiteX3" fmla="*/ 230761 w 347601"/>
                <a:gd name="connsiteY3" fmla="*/ 339914 h 340798"/>
                <a:gd name="connsiteX4" fmla="*/ 2161 w 347601"/>
                <a:gd name="connsiteY4" fmla="*/ 226867 h 340798"/>
                <a:gd name="connsiteX0" fmla="*/ 26884 w 372324"/>
                <a:gd name="connsiteY0" fmla="*/ 226867 h 344825"/>
                <a:gd name="connsiteX1" fmla="*/ 153884 w 372324"/>
                <a:gd name="connsiteY1" fmla="*/ 2060 h 344825"/>
                <a:gd name="connsiteX2" fmla="*/ 372324 w 372324"/>
                <a:gd name="connsiteY2" fmla="*/ 170987 h 344825"/>
                <a:gd name="connsiteX3" fmla="*/ 255484 w 372324"/>
                <a:gd name="connsiteY3" fmla="*/ 339914 h 344825"/>
                <a:gd name="connsiteX4" fmla="*/ 26884 w 372324"/>
                <a:gd name="connsiteY4" fmla="*/ 226867 h 34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24" h="344825">
                  <a:moveTo>
                    <a:pt x="26884" y="226867"/>
                  </a:moveTo>
                  <a:cubicBezTo>
                    <a:pt x="-62934" y="94358"/>
                    <a:pt x="96311" y="11373"/>
                    <a:pt x="153884" y="2060"/>
                  </a:cubicBezTo>
                  <a:cubicBezTo>
                    <a:pt x="211457" y="-7253"/>
                    <a:pt x="367244" y="9377"/>
                    <a:pt x="372324" y="170987"/>
                  </a:cubicBezTo>
                  <a:cubicBezTo>
                    <a:pt x="372324" y="261477"/>
                    <a:pt x="313057" y="330601"/>
                    <a:pt x="255484" y="339914"/>
                  </a:cubicBezTo>
                  <a:cubicBezTo>
                    <a:pt x="197911" y="349227"/>
                    <a:pt x="116702" y="359376"/>
                    <a:pt x="26884" y="226867"/>
                  </a:cubicBezTo>
                  <a:close/>
                </a:path>
              </a:pathLst>
            </a:custGeom>
            <a:solidFill>
              <a:srgbClr val="156082"/>
            </a:solidFill>
            <a:ln w="19050" cap="flat" cmpd="sng" algn="ctr">
              <a:noFill/>
              <a:prstDash val="solid"/>
              <a:miter lim="800000"/>
            </a:ln>
            <a:effectLst>
              <a:innerShdw blurRad="63500" dist="50800" dir="81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75" name="Rectangle 374">
            <a:extLst>
              <a:ext uri="{FF2B5EF4-FFF2-40B4-BE49-F238E27FC236}">
                <a16:creationId xmlns:a16="http://schemas.microsoft.com/office/drawing/2014/main" id="{F63C85F1-0598-5319-B626-63026EFC824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mage 5" descr="Une image contenant diagramme, croquis, dessin, conception&#10;&#10;Le contenu généré par l’IA peut être incorrect.">
            <a:extLst>
              <a:ext uri="{FF2B5EF4-FFF2-40B4-BE49-F238E27FC236}">
                <a16:creationId xmlns:a16="http://schemas.microsoft.com/office/drawing/2014/main" id="{AD967305-A9BD-4803-D48C-16298B411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380" y="3152914"/>
            <a:ext cx="718302" cy="718302"/>
          </a:xfrm>
          <a:prstGeom prst="rect">
            <a:avLst/>
          </a:prstGeom>
        </p:spPr>
      </p:pic>
      <p:cxnSp>
        <p:nvCxnSpPr>
          <p:cNvPr id="11" name="Connecteur droit avec flèche 10">
            <a:extLst>
              <a:ext uri="{FF2B5EF4-FFF2-40B4-BE49-F238E27FC236}">
                <a16:creationId xmlns:a16="http://schemas.microsoft.com/office/drawing/2014/main" id="{6B98F083-F0AC-ACF9-037A-8F174A6B9A6F}"/>
              </a:ext>
            </a:extLst>
          </p:cNvPr>
          <p:cNvCxnSpPr>
            <a:cxnSpLocks/>
          </p:cNvCxnSpPr>
          <p:nvPr/>
        </p:nvCxnSpPr>
        <p:spPr>
          <a:xfrm>
            <a:off x="8077199" y="4942300"/>
            <a:ext cx="457096" cy="0"/>
          </a:xfrm>
          <a:prstGeom prst="straightConnector1">
            <a:avLst/>
          </a:prstGeom>
          <a:noFill/>
          <a:ln w="19050" cap="flat" cmpd="sng" algn="ctr">
            <a:solidFill>
              <a:schemeClr val="tx1"/>
            </a:solidFill>
            <a:prstDash val="solid"/>
            <a:miter lim="800000"/>
            <a:tailEnd type="triangle"/>
          </a:ln>
          <a:effectLst/>
        </p:spPr>
      </p:cxnSp>
      <p:sp>
        <p:nvSpPr>
          <p:cNvPr id="24" name="ZoneTexte 23">
            <a:extLst>
              <a:ext uri="{FF2B5EF4-FFF2-40B4-BE49-F238E27FC236}">
                <a16:creationId xmlns:a16="http://schemas.microsoft.com/office/drawing/2014/main" id="{FF8CF39B-DB7A-B0B0-3209-78949495E5A0}"/>
              </a:ext>
            </a:extLst>
          </p:cNvPr>
          <p:cNvSpPr txBox="1"/>
          <p:nvPr/>
        </p:nvSpPr>
        <p:spPr>
          <a:xfrm>
            <a:off x="6789760" y="3782039"/>
            <a:ext cx="940730" cy="276999"/>
          </a:xfrm>
          <a:prstGeom prst="rect">
            <a:avLst/>
          </a:prstGeom>
          <a:noFill/>
        </p:spPr>
        <p:txBody>
          <a:bodyPr wrap="square">
            <a:spAutoFit/>
          </a:bodyPr>
          <a:lstStyle/>
          <a:p>
            <a:r>
              <a:rPr lang="en-US" sz="1200" dirty="0" err="1">
                <a:latin typeface="Arial" panose="020B0604020202020204" pitchFamily="34" charset="0"/>
                <a:cs typeface="Arial" panose="020B0604020202020204" pitchFamily="34" charset="0"/>
              </a:rPr>
              <a:t>Iguratimod</a:t>
            </a:r>
            <a:endParaRPr lang="fr-FR" dirty="0"/>
          </a:p>
        </p:txBody>
      </p:sp>
      <p:cxnSp>
        <p:nvCxnSpPr>
          <p:cNvPr id="30" name="Connecteur droit avec flèche 29">
            <a:extLst>
              <a:ext uri="{FF2B5EF4-FFF2-40B4-BE49-F238E27FC236}">
                <a16:creationId xmlns:a16="http://schemas.microsoft.com/office/drawing/2014/main" id="{FEA4F39C-E7E4-0B32-FFF9-895A5E494595}"/>
              </a:ext>
            </a:extLst>
          </p:cNvPr>
          <p:cNvCxnSpPr>
            <a:cxnSpLocks/>
          </p:cNvCxnSpPr>
          <p:nvPr/>
        </p:nvCxnSpPr>
        <p:spPr>
          <a:xfrm>
            <a:off x="7785304" y="3519572"/>
            <a:ext cx="457096" cy="0"/>
          </a:xfrm>
          <a:prstGeom prst="straightConnector1">
            <a:avLst/>
          </a:prstGeom>
          <a:noFill/>
          <a:ln w="19050" cap="flat" cmpd="sng" algn="ctr">
            <a:solidFill>
              <a:schemeClr val="tx1"/>
            </a:solidFill>
            <a:prstDash val="solid"/>
            <a:miter lim="800000"/>
            <a:tailEnd type="triangle"/>
          </a:ln>
          <a:effectLst/>
        </p:spPr>
      </p:cxnSp>
      <p:sp>
        <p:nvSpPr>
          <p:cNvPr id="32" name="ZoneTexte 31">
            <a:extLst>
              <a:ext uri="{FF2B5EF4-FFF2-40B4-BE49-F238E27FC236}">
                <a16:creationId xmlns:a16="http://schemas.microsoft.com/office/drawing/2014/main" id="{5BD29236-25A0-290F-CB3A-7DE0B73A0F92}"/>
              </a:ext>
            </a:extLst>
          </p:cNvPr>
          <p:cNvSpPr txBox="1"/>
          <p:nvPr/>
        </p:nvSpPr>
        <p:spPr>
          <a:xfrm>
            <a:off x="9197676" y="3320601"/>
            <a:ext cx="440751" cy="369332"/>
          </a:xfrm>
          <a:prstGeom prst="rect">
            <a:avLst/>
          </a:prstGeom>
          <a:noFill/>
        </p:spPr>
        <p:txBody>
          <a:bodyPr wrap="square">
            <a:spAutoFit/>
          </a:bodyPr>
          <a:lstStyle/>
          <a:p>
            <a:r>
              <a:rPr lang="fr-FR" sz="1800" dirty="0">
                <a:latin typeface="Arial" panose="020B0604020202020204" pitchFamily="34" charset="0"/>
                <a:cs typeface="Arial" panose="020B0604020202020204" pitchFamily="34" charset="0"/>
              </a:rPr>
              <a:t>↑</a:t>
            </a:r>
            <a:endParaRPr lang="fr-FR" dirty="0"/>
          </a:p>
        </p:txBody>
      </p:sp>
      <p:sp>
        <p:nvSpPr>
          <p:cNvPr id="33" name="ZoneTexte 32">
            <a:extLst>
              <a:ext uri="{FF2B5EF4-FFF2-40B4-BE49-F238E27FC236}">
                <a16:creationId xmlns:a16="http://schemas.microsoft.com/office/drawing/2014/main" id="{F8B0F02B-91D3-228F-26D7-1D4995463208}"/>
              </a:ext>
            </a:extLst>
          </p:cNvPr>
          <p:cNvSpPr txBox="1"/>
          <p:nvPr/>
        </p:nvSpPr>
        <p:spPr>
          <a:xfrm>
            <a:off x="9475028" y="3320601"/>
            <a:ext cx="440751" cy="369332"/>
          </a:xfrm>
          <a:prstGeom prst="rect">
            <a:avLst/>
          </a:prstGeom>
          <a:noFill/>
        </p:spPr>
        <p:txBody>
          <a:bodyPr wrap="square">
            <a:spAutoFit/>
          </a:bodyPr>
          <a:lstStyle/>
          <a:p>
            <a:r>
              <a:rPr lang="fr-FR" sz="1800" dirty="0">
                <a:latin typeface="Arial" panose="020B0604020202020204" pitchFamily="34" charset="0"/>
                <a:cs typeface="Arial" panose="020B0604020202020204" pitchFamily="34" charset="0"/>
              </a:rPr>
              <a:t>↑</a:t>
            </a:r>
            <a:endParaRPr lang="fr-FR" dirty="0"/>
          </a:p>
        </p:txBody>
      </p:sp>
      <p:sp>
        <p:nvSpPr>
          <p:cNvPr id="34" name="ZoneTexte 33">
            <a:extLst>
              <a:ext uri="{FF2B5EF4-FFF2-40B4-BE49-F238E27FC236}">
                <a16:creationId xmlns:a16="http://schemas.microsoft.com/office/drawing/2014/main" id="{2AD62454-610C-E96F-6096-DD9064EACC68}"/>
              </a:ext>
            </a:extLst>
          </p:cNvPr>
          <p:cNvSpPr txBox="1"/>
          <p:nvPr/>
        </p:nvSpPr>
        <p:spPr>
          <a:xfrm>
            <a:off x="9336352" y="3320601"/>
            <a:ext cx="440751" cy="369332"/>
          </a:xfrm>
          <a:prstGeom prst="rect">
            <a:avLst/>
          </a:prstGeom>
          <a:noFill/>
        </p:spPr>
        <p:txBody>
          <a:bodyPr wrap="square">
            <a:spAutoFit/>
          </a:bodyPr>
          <a:lstStyle/>
          <a:p>
            <a:r>
              <a:rPr lang="fr-FR" sz="1800" dirty="0">
                <a:latin typeface="Arial" panose="020B0604020202020204" pitchFamily="34" charset="0"/>
                <a:cs typeface="Arial" panose="020B0604020202020204" pitchFamily="34" charset="0"/>
              </a:rPr>
              <a:t>↑</a:t>
            </a:r>
            <a:endParaRPr lang="fr-FR" dirty="0"/>
          </a:p>
        </p:txBody>
      </p:sp>
      <p:grpSp>
        <p:nvGrpSpPr>
          <p:cNvPr id="5" name="Groupe 9">
            <a:extLst>
              <a:ext uri="{FF2B5EF4-FFF2-40B4-BE49-F238E27FC236}">
                <a16:creationId xmlns:a16="http://schemas.microsoft.com/office/drawing/2014/main" id="{7D4D1B27-607E-F677-CFAD-EA3814072998}"/>
              </a:ext>
            </a:extLst>
          </p:cNvPr>
          <p:cNvGrpSpPr/>
          <p:nvPr/>
        </p:nvGrpSpPr>
        <p:grpSpPr>
          <a:xfrm>
            <a:off x="11575287" y="44389"/>
            <a:ext cx="525242" cy="509983"/>
            <a:chOff x="4213599" y="3634223"/>
            <a:chExt cx="485297" cy="471198"/>
          </a:xfrm>
        </p:grpSpPr>
        <p:sp>
          <p:nvSpPr>
            <p:cNvPr id="10" name="Ellipse 11">
              <a:hlinkClick r:id="rId4" action="ppaction://hlinksldjump"/>
              <a:extLst>
                <a:ext uri="{FF2B5EF4-FFF2-40B4-BE49-F238E27FC236}">
                  <a16:creationId xmlns:a16="http://schemas.microsoft.com/office/drawing/2014/main" id="{DA382AB5-2203-3F3D-A250-187E06B8F02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B9EF675-8B17-3539-F5EF-805EECFA6CBD}"/>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 name="Forme libre : forme 15">
              <a:extLst>
                <a:ext uri="{FF2B5EF4-FFF2-40B4-BE49-F238E27FC236}">
                  <a16:creationId xmlns:a16="http://schemas.microsoft.com/office/drawing/2014/main" id="{3A6FAC2B-2FB9-56F6-5785-8A388BA8D38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7908085E-2B33-0891-1F50-25632650BDE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Forme libre : forme 17">
              <a:extLst>
                <a:ext uri="{FF2B5EF4-FFF2-40B4-BE49-F238E27FC236}">
                  <a16:creationId xmlns:a16="http://schemas.microsoft.com/office/drawing/2014/main" id="{FA23F879-2860-0BAA-08CE-3A1ACAC6363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5" name="Rectangle 24">
            <a:hlinkClick r:id="rId4" action="ppaction://hlinksldjump"/>
            <a:extLst>
              <a:ext uri="{FF2B5EF4-FFF2-40B4-BE49-F238E27FC236}">
                <a16:creationId xmlns:a16="http://schemas.microsoft.com/office/drawing/2014/main" id="{7055E892-AA5A-8EBE-F69B-2DCA2317FF2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399A0571-0539-A3DE-394B-E4C396920431}"/>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Zheng M. et al., ESOT Congress 2025 (Abstract 1783)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108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2A29-A138-68C5-9851-A934F250719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D34F8B4-625A-22EE-F7B8-618101F788A9}"/>
              </a:ext>
            </a:extLst>
          </p:cNvPr>
          <p:cNvPicPr>
            <a:picLocks noChangeAspect="1"/>
          </p:cNvPicPr>
          <p:nvPr/>
        </p:nvPicPr>
        <p:blipFill>
          <a:blip r:embed="rId3"/>
          <a:stretch>
            <a:fillRect/>
          </a:stretch>
        </p:blipFill>
        <p:spPr>
          <a:xfrm>
            <a:off x="6127556" y="4275421"/>
            <a:ext cx="521066" cy="548018"/>
          </a:xfrm>
          <a:prstGeom prst="rect">
            <a:avLst/>
          </a:prstGeom>
        </p:spPr>
      </p:pic>
      <p:sp>
        <p:nvSpPr>
          <p:cNvPr id="13" name="ZoneTexte 12">
            <a:extLst>
              <a:ext uri="{FF2B5EF4-FFF2-40B4-BE49-F238E27FC236}">
                <a16:creationId xmlns:a16="http://schemas.microsoft.com/office/drawing/2014/main" id="{72CE064C-5644-3FCE-DEFC-DDB517C8D8E9}"/>
              </a:ext>
            </a:extLst>
          </p:cNvPr>
          <p:cNvSpPr txBox="1"/>
          <p:nvPr/>
        </p:nvSpPr>
        <p:spPr>
          <a:xfrm>
            <a:off x="5970539" y="1070886"/>
            <a:ext cx="73383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1B56DE8-C7BC-4695-ABD4-1B2ACA1A0081}"/>
              </a:ext>
            </a:extLst>
          </p:cNvPr>
          <p:cNvSpPr txBox="1"/>
          <p:nvPr/>
        </p:nvSpPr>
        <p:spPr>
          <a:xfrm>
            <a:off x="181122" y="1938324"/>
            <a:ext cx="5410733"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While de novo donor specific antibodies (dnDSA) associate with graft loss in the OuTSMART trial,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optimised</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immunosuppression post-DSA does not improve transplant survival.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It is unknown why only some patients develop dnDSA.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longitudinal analysis of OuTSMART samples provides a unique opportunity to understand whether loss of regulation of allo-responses is a prerequisite for dnDSA formation.</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D58AF81E-E9F4-C039-7A6D-EB3B4AB56C47}"/>
              </a:ext>
            </a:extLst>
          </p:cNvPr>
          <p:cNvSpPr txBox="1"/>
          <p:nvPr/>
        </p:nvSpPr>
        <p:spPr>
          <a:xfrm>
            <a:off x="6600146" y="2328208"/>
            <a:ext cx="530033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Peripheral blood mononuclear cells from multiple timepoints prior to first DSA development (t0)</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29" name="Image 28" descr="Une image contenant texte, capture d’écran, Police, diagramme&#10;&#10;Le contenu généré par l’IA peut être incorrect.">
            <a:extLst>
              <a:ext uri="{FF2B5EF4-FFF2-40B4-BE49-F238E27FC236}">
                <a16:creationId xmlns:a16="http://schemas.microsoft.com/office/drawing/2014/main" id="{4BC04897-2E3E-DADD-D0AF-E05AB88DB550}"/>
              </a:ext>
            </a:extLst>
          </p:cNvPr>
          <p:cNvPicPr>
            <a:picLocks noChangeAspect="1"/>
          </p:cNvPicPr>
          <p:nvPr/>
        </p:nvPicPr>
        <p:blipFill>
          <a:blip r:embed="rId4"/>
          <a:srcRect l="84222" t="10371" r="9259" b="75347"/>
          <a:stretch/>
        </p:blipFill>
        <p:spPr>
          <a:xfrm>
            <a:off x="6234598" y="2338110"/>
            <a:ext cx="239746" cy="525296"/>
          </a:xfrm>
          <a:prstGeom prst="rect">
            <a:avLst/>
          </a:prstGeom>
        </p:spPr>
      </p:pic>
      <p:sp>
        <p:nvSpPr>
          <p:cNvPr id="42" name="ZoneTexte 41">
            <a:extLst>
              <a:ext uri="{FF2B5EF4-FFF2-40B4-BE49-F238E27FC236}">
                <a16:creationId xmlns:a16="http://schemas.microsoft.com/office/drawing/2014/main" id="{8381D3FA-A7A5-C5B2-77B7-B372828D93DF}"/>
              </a:ext>
            </a:extLst>
          </p:cNvPr>
          <p:cNvSpPr txBox="1"/>
          <p:nvPr/>
        </p:nvSpPr>
        <p:spPr>
          <a:xfrm>
            <a:off x="6113052" y="4307527"/>
            <a:ext cx="56939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FluoroSpot Assay: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Comparison of antigen specific IFN</a:t>
            </a:r>
            <a:r>
              <a:rPr kumimoji="0" lang="el-G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γ</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&amp; IL17 CD4+ production (ASR) including additional conditions depleting CD19+ &amp; CD25hi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cytokines associate with adverse transplant outcomes, germinal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centre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alloresponses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&amp; may pre-empt DSA formation</a:t>
            </a:r>
          </a:p>
        </p:txBody>
      </p:sp>
      <p:pic>
        <p:nvPicPr>
          <p:cNvPr id="47" name="Espace réservé du contenu 37" descr="Une image contenant texte, capture d’écran, Police, diagramme&#10;&#10;Le contenu généré par l’IA peut être incorrect.">
            <a:extLst>
              <a:ext uri="{FF2B5EF4-FFF2-40B4-BE49-F238E27FC236}">
                <a16:creationId xmlns:a16="http://schemas.microsoft.com/office/drawing/2014/main" id="{CC6602D0-5C04-37A8-2D2E-9E64BE19A954}"/>
              </a:ext>
            </a:extLst>
          </p:cNvPr>
          <p:cNvPicPr>
            <a:picLocks noChangeAspect="1"/>
          </p:cNvPicPr>
          <p:nvPr/>
        </p:nvPicPr>
        <p:blipFill>
          <a:blip r:embed="rId4"/>
          <a:srcRect l="64344" t="27931" r="25539" b="62412"/>
          <a:stretch/>
        </p:blipFill>
        <p:spPr>
          <a:xfrm>
            <a:off x="6127556" y="3322763"/>
            <a:ext cx="388733" cy="371061"/>
          </a:xfrm>
          <a:prstGeom prst="rect">
            <a:avLst/>
          </a:prstGeom>
        </p:spPr>
      </p:pic>
      <p:sp>
        <p:nvSpPr>
          <p:cNvPr id="3" name="ZoneTexte 2">
            <a:extLst>
              <a:ext uri="{FF2B5EF4-FFF2-40B4-BE49-F238E27FC236}">
                <a16:creationId xmlns:a16="http://schemas.microsoft.com/office/drawing/2014/main" id="{DCB67C5D-06FD-4A92-D758-D74513F645ED}"/>
              </a:ext>
            </a:extLst>
          </p:cNvPr>
          <p:cNvSpPr txBox="1"/>
          <p:nvPr/>
        </p:nvSpPr>
        <p:spPr>
          <a:xfrm>
            <a:off x="6481356" y="1435470"/>
            <a:ext cx="52596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n=52 samples from 82 patients initially DSA</a:t>
            </a:r>
            <a:r>
              <a:rPr lang="en-US" sz="1400" dirty="0">
                <a:solidFill>
                  <a:srgbClr val="140032"/>
                </a:solidFill>
                <a:latin typeface="Arial" panose="020B0604020202020204" pitchFamily="34" charset="0"/>
                <a:cs typeface="Arial" panose="020B0604020202020204" pitchFamily="34" charset="0"/>
              </a:rPr>
              <a:t> negative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but developed dnDSA during the trial</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D9A2E02-5DAC-5E4D-4F1A-F6C23AB67E0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hlinkClick r:id="" action="ppaction://noaction"/>
            <a:extLst>
              <a:ext uri="{FF2B5EF4-FFF2-40B4-BE49-F238E27FC236}">
                <a16:creationId xmlns:a16="http://schemas.microsoft.com/office/drawing/2014/main" id="{DB409D42-CFEC-14C3-739C-B9314BC17E4D}"/>
              </a:ext>
            </a:extLst>
          </p:cNvPr>
          <p:cNvSpPr/>
          <p:nvPr/>
        </p:nvSpPr>
        <p:spPr>
          <a:xfrm>
            <a:off x="11331359" y="442171"/>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Connecteur droit 22">
            <a:extLst>
              <a:ext uri="{FF2B5EF4-FFF2-40B4-BE49-F238E27FC236}">
                <a16:creationId xmlns:a16="http://schemas.microsoft.com/office/drawing/2014/main" id="{76B59DDC-5FF4-2DB0-6AE2-89DF6524E95B}"/>
              </a:ext>
            </a:extLst>
          </p:cNvPr>
          <p:cNvCxnSpPr/>
          <p:nvPr/>
        </p:nvCxnSpPr>
        <p:spPr>
          <a:xfrm>
            <a:off x="8995669" y="1966021"/>
            <a:ext cx="0" cy="3299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84E29ED-275B-6493-894A-8FF1F0FA76FE}"/>
              </a:ext>
            </a:extLst>
          </p:cNvPr>
          <p:cNvGrpSpPr/>
          <p:nvPr/>
        </p:nvGrpSpPr>
        <p:grpSpPr>
          <a:xfrm>
            <a:off x="6092765" y="1416169"/>
            <a:ext cx="5807714" cy="4316303"/>
            <a:chOff x="6063314" y="1425880"/>
            <a:chExt cx="5807714" cy="4316303"/>
          </a:xfrm>
        </p:grpSpPr>
        <p:sp>
          <p:nvSpPr>
            <p:cNvPr id="34" name="ZoneTexte 33">
              <a:extLst>
                <a:ext uri="{FF2B5EF4-FFF2-40B4-BE49-F238E27FC236}">
                  <a16:creationId xmlns:a16="http://schemas.microsoft.com/office/drawing/2014/main" id="{888E1379-ED96-60DF-45D2-0CF43E7C1DC6}"/>
                </a:ext>
              </a:extLst>
            </p:cNvPr>
            <p:cNvSpPr txBox="1"/>
            <p:nvPr/>
          </p:nvSpPr>
          <p:spPr>
            <a:xfrm>
              <a:off x="6451905" y="3189570"/>
              <a:ext cx="535248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HLA Pure Proteins</a:t>
              </a:r>
              <a:r>
                <a:rPr kumimoji="0" lang="en-US" sz="1400" b="0"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(PP) representing either DSA or control donor antigens to stimulate CD8 depleted PBMC to evaluate indirect alloresponses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A26044C-006B-D4D0-EFEE-B1E648275DD0}"/>
                </a:ext>
              </a:extLst>
            </p:cNvPr>
            <p:cNvGrpSpPr/>
            <p:nvPr/>
          </p:nvGrpSpPr>
          <p:grpSpPr>
            <a:xfrm>
              <a:off x="6063314" y="1425880"/>
              <a:ext cx="5807714" cy="4316303"/>
              <a:chOff x="6063313" y="1376572"/>
              <a:chExt cx="5807714" cy="4316303"/>
            </a:xfrm>
          </p:grpSpPr>
          <p:pic>
            <p:nvPicPr>
              <p:cNvPr id="20" name="Graphic 12" descr="Users with solid fill">
                <a:extLst>
                  <a:ext uri="{FF2B5EF4-FFF2-40B4-BE49-F238E27FC236}">
                    <a16:creationId xmlns:a16="http://schemas.microsoft.com/office/drawing/2014/main" id="{6DD44D01-E76A-4812-6ADB-2E99411F04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62522" y="1402804"/>
                <a:ext cx="480404" cy="480404"/>
              </a:xfrm>
              <a:prstGeom prst="rect">
                <a:avLst/>
              </a:prstGeom>
            </p:spPr>
          </p:pic>
          <p:sp>
            <p:nvSpPr>
              <p:cNvPr id="18" name="Rectangle : coins arrondis 17">
                <a:extLst>
                  <a:ext uri="{FF2B5EF4-FFF2-40B4-BE49-F238E27FC236}">
                    <a16:creationId xmlns:a16="http://schemas.microsoft.com/office/drawing/2014/main" id="{9021B5FA-5506-D64E-0503-02002A4862E7}"/>
                  </a:ext>
                </a:extLst>
              </p:cNvPr>
              <p:cNvSpPr/>
              <p:nvPr/>
            </p:nvSpPr>
            <p:spPr>
              <a:xfrm>
                <a:off x="6063313" y="1376572"/>
                <a:ext cx="5805809" cy="561752"/>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F0AD384D-1997-486E-2E18-3063B2887BB9}"/>
                  </a:ext>
                </a:extLst>
              </p:cNvPr>
              <p:cNvSpPr/>
              <p:nvPr/>
            </p:nvSpPr>
            <p:spPr>
              <a:xfrm>
                <a:off x="6063313" y="2254103"/>
                <a:ext cx="5807714" cy="561752"/>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FB9EB656-B345-88C8-7554-4952F8424B8A}"/>
                  </a:ext>
                </a:extLst>
              </p:cNvPr>
              <p:cNvSpPr/>
              <p:nvPr/>
            </p:nvSpPr>
            <p:spPr>
              <a:xfrm>
                <a:off x="6063320" y="3129436"/>
                <a:ext cx="5807703" cy="761346"/>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BD132342-4AD9-52E4-DB83-69E2F52C910E}"/>
                  </a:ext>
                </a:extLst>
              </p:cNvPr>
              <p:cNvSpPr/>
              <p:nvPr/>
            </p:nvSpPr>
            <p:spPr>
              <a:xfrm>
                <a:off x="6063313" y="4206102"/>
                <a:ext cx="5807702" cy="1486773"/>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Connecteur droit 23">
                <a:extLst>
                  <a:ext uri="{FF2B5EF4-FFF2-40B4-BE49-F238E27FC236}">
                    <a16:creationId xmlns:a16="http://schemas.microsoft.com/office/drawing/2014/main" id="{F0237099-9044-DD49-FA20-F1DDB9536251}"/>
                  </a:ext>
                </a:extLst>
              </p:cNvPr>
              <p:cNvCxnSpPr>
                <a:cxnSpLocks/>
              </p:cNvCxnSpPr>
              <p:nvPr/>
            </p:nvCxnSpPr>
            <p:spPr>
              <a:xfrm>
                <a:off x="8966217" y="2823019"/>
                <a:ext cx="1" cy="31498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8C4CC354-A936-FD0C-C4A6-E6AC8372FC54}"/>
                  </a:ext>
                </a:extLst>
              </p:cNvPr>
              <p:cNvCxnSpPr>
                <a:cxnSpLocks/>
              </p:cNvCxnSpPr>
              <p:nvPr/>
            </p:nvCxnSpPr>
            <p:spPr>
              <a:xfrm>
                <a:off x="8968621" y="3892539"/>
                <a:ext cx="1" cy="31498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grpSp>
      <p:pic>
        <p:nvPicPr>
          <p:cNvPr id="1026" name="Picture 2" descr="Human IL-10 FluoroSpot Flex set (550)">
            <a:extLst>
              <a:ext uri="{FF2B5EF4-FFF2-40B4-BE49-F238E27FC236}">
                <a16:creationId xmlns:a16="http://schemas.microsoft.com/office/drawing/2014/main" id="{53D56366-B906-7660-0463-004006051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5430" y="4269742"/>
            <a:ext cx="548018" cy="5480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9">
            <a:extLst>
              <a:ext uri="{FF2B5EF4-FFF2-40B4-BE49-F238E27FC236}">
                <a16:creationId xmlns:a16="http://schemas.microsoft.com/office/drawing/2014/main" id="{18F42D93-C0F0-3961-4516-3EE036AF5508}"/>
              </a:ext>
            </a:extLst>
          </p:cNvPr>
          <p:cNvGrpSpPr/>
          <p:nvPr/>
        </p:nvGrpSpPr>
        <p:grpSpPr>
          <a:xfrm>
            <a:off x="11575287" y="44389"/>
            <a:ext cx="525242" cy="509983"/>
            <a:chOff x="4213599" y="3634223"/>
            <a:chExt cx="485297" cy="471198"/>
          </a:xfrm>
        </p:grpSpPr>
        <p:sp>
          <p:nvSpPr>
            <p:cNvPr id="26" name="Ellipse 11">
              <a:hlinkClick r:id="rId8" action="ppaction://hlinksldjump"/>
              <a:extLst>
                <a:ext uri="{FF2B5EF4-FFF2-40B4-BE49-F238E27FC236}">
                  <a16:creationId xmlns:a16="http://schemas.microsoft.com/office/drawing/2014/main" id="{AAF72052-362E-3221-1775-6A781635B34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644AD95E-1760-04D1-31DD-EC204901BBF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Forme libre : forme 15">
              <a:extLst>
                <a:ext uri="{FF2B5EF4-FFF2-40B4-BE49-F238E27FC236}">
                  <a16:creationId xmlns:a16="http://schemas.microsoft.com/office/drawing/2014/main" id="{1A71A90A-082F-616A-345B-4F5A3830B19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33FBA259-BF10-CE29-1F17-6417F3F2E088}"/>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3" name="Forme libre : forme 17">
              <a:extLst>
                <a:ext uri="{FF2B5EF4-FFF2-40B4-BE49-F238E27FC236}">
                  <a16:creationId xmlns:a16="http://schemas.microsoft.com/office/drawing/2014/main" id="{8F810932-B805-C9EB-4A36-893AEF3E7497}"/>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5" name="Rectangle 34">
            <a:hlinkClick r:id="rId8" action="ppaction://hlinksldjump"/>
            <a:extLst>
              <a:ext uri="{FF2B5EF4-FFF2-40B4-BE49-F238E27FC236}">
                <a16:creationId xmlns:a16="http://schemas.microsoft.com/office/drawing/2014/main" id="{C9A14522-5FA4-D4B9-C8A1-89C274DFBF0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B65166B4-0BF0-C750-B725-6693EC8CFE9E}"/>
              </a:ext>
            </a:extLst>
          </p:cNvPr>
          <p:cNvSpPr/>
          <p:nvPr/>
        </p:nvSpPr>
        <p:spPr>
          <a:xfrm>
            <a:off x="0" y="93395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itle 2">
            <a:extLst>
              <a:ext uri="{FF2B5EF4-FFF2-40B4-BE49-F238E27FC236}">
                <a16:creationId xmlns:a16="http://schemas.microsoft.com/office/drawing/2014/main" id="{E5F804AE-8423-ACDE-CCEF-50CAD724C997}"/>
              </a:ext>
            </a:extLst>
          </p:cNvPr>
          <p:cNvSpPr>
            <a:spLocks noGrp="1"/>
          </p:cNvSpPr>
          <p:nvPr>
            <p:ph type="title"/>
          </p:nvPr>
        </p:nvSpPr>
        <p:spPr>
          <a:xfrm>
            <a:off x="303395" y="101786"/>
            <a:ext cx="11396470" cy="804120"/>
          </a:xfrm>
        </p:spPr>
        <p:txBody>
          <a:bodyPr anchor="t">
            <a:normAutofit fontScale="90000"/>
          </a:bodyPr>
          <a:lstStyle/>
          <a:p>
            <a:r>
              <a:rPr lang="en-US" dirty="0">
                <a:latin typeface="Arial" panose="020B0604020202020204" pitchFamily="34" charset="0"/>
                <a:cs typeface="Arial" panose="020B0604020202020204" pitchFamily="34" charset="0"/>
              </a:rPr>
              <a:t>Loss of regulation of antigen specific </a:t>
            </a:r>
            <a:r>
              <a:rPr lang="en-US" dirty="0" err="1">
                <a:latin typeface="Arial" panose="020B0604020202020204" pitchFamily="34" charset="0"/>
                <a:cs typeface="Arial" panose="020B0604020202020204" pitchFamily="34" charset="0"/>
              </a:rPr>
              <a:t>IFN</a:t>
            </a:r>
            <a:r>
              <a:rPr lang="en-US" dirty="0" err="1">
                <a:latin typeface="Symbol" pitchFamily="2" charset="2"/>
              </a:rPr>
              <a:t>g</a:t>
            </a:r>
            <a:r>
              <a:rPr lang="en-US" dirty="0">
                <a:latin typeface="Arial" panose="020B0604020202020204" pitchFamily="34" charset="0"/>
                <a:cs typeface="Arial" panose="020B0604020202020204" pitchFamily="34" charset="0"/>
              </a:rPr>
              <a:t>-producing T cells precedes the appearance of de novo DSA post transplant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1792D7-4025-D407-3579-B8F1A7BB772B}"/>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Basu S. et al., ESOT Congress 2025 (Abstract 1068)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48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A7A5A-98C9-19B2-250A-B57A9CCE0F13}"/>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7EE9519A-D685-70BB-2B2E-550A8D761923}"/>
              </a:ext>
            </a:extLst>
          </p:cNvPr>
          <p:cNvGrpSpPr/>
          <p:nvPr/>
        </p:nvGrpSpPr>
        <p:grpSpPr>
          <a:xfrm>
            <a:off x="363189" y="1863064"/>
            <a:ext cx="6465636" cy="2921296"/>
            <a:chOff x="0" y="0"/>
            <a:chExt cx="6155689" cy="2700655"/>
          </a:xfrm>
        </p:grpSpPr>
        <p:grpSp>
          <p:nvGrpSpPr>
            <p:cNvPr id="42" name="Group 41">
              <a:extLst>
                <a:ext uri="{FF2B5EF4-FFF2-40B4-BE49-F238E27FC236}">
                  <a16:creationId xmlns:a16="http://schemas.microsoft.com/office/drawing/2014/main" id="{741A676A-CF6A-09D6-FEE1-0DDB6683AB1A}"/>
                </a:ext>
              </a:extLst>
            </p:cNvPr>
            <p:cNvGrpSpPr/>
            <p:nvPr/>
          </p:nvGrpSpPr>
          <p:grpSpPr>
            <a:xfrm>
              <a:off x="0" y="0"/>
              <a:ext cx="6155689" cy="2700655"/>
              <a:chOff x="0" y="0"/>
              <a:chExt cx="6262413" cy="2743200"/>
            </a:xfrm>
          </p:grpSpPr>
          <p:graphicFrame>
            <p:nvGraphicFramePr>
              <p:cNvPr id="44" name="Chart 43">
                <a:extLst>
                  <a:ext uri="{FF2B5EF4-FFF2-40B4-BE49-F238E27FC236}">
                    <a16:creationId xmlns:a16="http://schemas.microsoft.com/office/drawing/2014/main" id="{B7D328B2-E69B-8C9A-DB58-384A6C6D097B}"/>
                  </a:ext>
                </a:extLst>
              </p:cNvPr>
              <p:cNvGraphicFramePr/>
              <p:nvPr/>
            </p:nvGraphicFramePr>
            <p:xfrm>
              <a:off x="3072808" y="0"/>
              <a:ext cx="318960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B3F44CEE-6F2B-16B3-6955-609CA6177D8F}"/>
                  </a:ext>
                </a:extLst>
              </p:cNvPr>
              <p:cNvGraphicFramePr/>
              <p:nvPr/>
            </p:nvGraphicFramePr>
            <p:xfrm>
              <a:off x="0" y="0"/>
              <a:ext cx="307276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 Box 2">
                <a:extLst>
                  <a:ext uri="{FF2B5EF4-FFF2-40B4-BE49-F238E27FC236}">
                    <a16:creationId xmlns:a16="http://schemas.microsoft.com/office/drawing/2014/main" id="{2BDCC110-493C-13C7-00B8-3591147AF3E2}"/>
                  </a:ext>
                </a:extLst>
              </p:cNvPr>
              <p:cNvSpPr txBox="1">
                <a:spLocks noChangeArrowheads="1"/>
              </p:cNvSpPr>
              <p:nvPr/>
            </p:nvSpPr>
            <p:spPr bwMode="auto">
              <a:xfrm>
                <a:off x="1934745" y="2232182"/>
                <a:ext cx="2697947" cy="297180"/>
              </a:xfrm>
              <a:prstGeom prst="rect">
                <a:avLst/>
              </a:prstGeom>
              <a:noFill/>
              <a:ln w="9525">
                <a:noFill/>
                <a:miter lim="800000"/>
                <a:headEnd/>
                <a:tailEnd/>
              </a:ln>
            </p:spPr>
            <p:txBody>
              <a:bodyPr rot="0" vert="horz" wrap="square" lIns="91440" tIns="45720" rIns="91440" bIns="45720" anchor="t" anchorCtr="0">
                <a:noAutofit/>
              </a:bodyPr>
              <a:lstStyle/>
              <a:p>
                <a:pPr>
                  <a:lnSpc>
                    <a:spcPct val="200000"/>
                  </a:lnSpc>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Months relative to DSA first detected</a:t>
                </a:r>
              </a:p>
            </p:txBody>
          </p:sp>
        </p:grpSp>
        <p:cxnSp>
          <p:nvCxnSpPr>
            <p:cNvPr id="43" name="Straight Connector 42">
              <a:extLst>
                <a:ext uri="{FF2B5EF4-FFF2-40B4-BE49-F238E27FC236}">
                  <a16:creationId xmlns:a16="http://schemas.microsoft.com/office/drawing/2014/main" id="{146D63F8-024C-CAB3-C724-DAA81487CF28}"/>
                </a:ext>
              </a:extLst>
            </p:cNvPr>
            <p:cNvCxnSpPr/>
            <p:nvPr/>
          </p:nvCxnSpPr>
          <p:spPr>
            <a:xfrm>
              <a:off x="3031958" y="264695"/>
              <a:ext cx="0" cy="19284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DA9DCD3-8801-5D79-B7CD-3D69DB6AEB5B}"/>
              </a:ext>
            </a:extLst>
          </p:cNvPr>
          <p:cNvSpPr/>
          <p:nvPr/>
        </p:nvSpPr>
        <p:spPr>
          <a:xfrm>
            <a:off x="0" y="93395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E7D9B3B0-B676-4B1A-DBD3-DAC56DF640A3}"/>
              </a:ext>
            </a:extLst>
          </p:cNvPr>
          <p:cNvSpPr txBox="1"/>
          <p:nvPr/>
        </p:nvSpPr>
        <p:spPr>
          <a:xfrm>
            <a:off x="7224632" y="1099213"/>
            <a:ext cx="4835978" cy="493066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concomitant 36-colour flow cytometry panel highlights which regulatory cell subsets associate with ASR regulation and their changes prior to dnDSA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r>
              <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is the first systematic study of clinical samples prior to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ASR were detectable even 32 months prior to DSA formation in &gt;50% samples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There was differential loss of regulation of IFN</a:t>
            </a:r>
            <a:r>
              <a:rPr kumimoji="0" lang="el-G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γ</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production to DSA PP just prior to dnDSA detection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Conversely, regulated control ASR responses predominated at all timepoints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highlights a window of detectable T cell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sensitisation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prior to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potentially amenable to specific Treg cell therapy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1119D214-EDE8-4065-9586-3B6D5DD2287E}"/>
              </a:ext>
            </a:extLst>
          </p:cNvPr>
          <p:cNvSpPr txBox="1"/>
          <p:nvPr/>
        </p:nvSpPr>
        <p:spPr>
          <a:xfrm>
            <a:off x="52251" y="1066190"/>
            <a:ext cx="66446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FABE1E5D-C368-8CE3-1834-EFC3193FC42E}"/>
              </a:ext>
            </a:extLst>
          </p:cNvPr>
          <p:cNvSpPr txBox="1"/>
          <p:nvPr/>
        </p:nvSpPr>
        <p:spPr>
          <a:xfrm>
            <a:off x="231254" y="1447022"/>
            <a:ext cx="6729507" cy="49244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Overall antigen specific responses (ASR) to control mismatches were more regulated 32/39 (82.1%) than to DSA proteins 28/41 (68.3%) but was not statistically significant</a:t>
            </a: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a16="http://schemas.microsoft.com/office/drawing/2014/main" id="{80EF7114-D9CF-B2F2-F8E5-BE4C580EE83D}"/>
              </a:ext>
            </a:extLst>
          </p:cNvPr>
          <p:cNvSpPr txBox="1"/>
          <p:nvPr/>
        </p:nvSpPr>
        <p:spPr>
          <a:xfrm>
            <a:off x="131390" y="5269079"/>
            <a:ext cx="6829371" cy="1261884"/>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Regulated IFN</a:t>
            </a:r>
            <a:r>
              <a:rPr kumimoji="0" lang="el-G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γ</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responses to control and DSA PP similar until 8 months prior to t0</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From -4 months, unregulated IFN</a:t>
            </a:r>
            <a:r>
              <a:rPr kumimoji="0" lang="el-G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γ</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responses to DSA predominated, unlike control responses which remained regulated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140032"/>
              </a:solidFill>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similar patterns were discerned in responses to IL17-A</a:t>
            </a:r>
          </a:p>
        </p:txBody>
      </p:sp>
      <p:sp>
        <p:nvSpPr>
          <p:cNvPr id="30" name="Rectangle 29">
            <a:extLst>
              <a:ext uri="{FF2B5EF4-FFF2-40B4-BE49-F238E27FC236}">
                <a16:creationId xmlns:a16="http://schemas.microsoft.com/office/drawing/2014/main" id="{C40B7A6F-7FAC-A520-48FD-46F286F1E5FC}"/>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06EFE5A4-59C4-85FB-B769-9492EE34DA53}"/>
              </a:ext>
            </a:extLst>
          </p:cNvPr>
          <p:cNvSpPr txBox="1"/>
          <p:nvPr/>
        </p:nvSpPr>
        <p:spPr>
          <a:xfrm>
            <a:off x="262869" y="4885226"/>
            <a:ext cx="696142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Longitudinal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analysis</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antigen</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specific</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IFN</a:t>
            </a:r>
            <a:r>
              <a:rPr kumimoji="0" lang="el-G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γ</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response</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pure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protein</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relative to DSA first </a:t>
            </a:r>
            <a:r>
              <a:rPr kumimoji="0" lang="fr-FR" sz="10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appearing</a:t>
            </a:r>
            <a:r>
              <a:rPr kumimoji="0" lang="fr-FR"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(t0)</a:t>
            </a:r>
          </a:p>
        </p:txBody>
      </p:sp>
      <p:sp>
        <p:nvSpPr>
          <p:cNvPr id="40" name="Title 2">
            <a:extLst>
              <a:ext uri="{FF2B5EF4-FFF2-40B4-BE49-F238E27FC236}">
                <a16:creationId xmlns:a16="http://schemas.microsoft.com/office/drawing/2014/main" id="{B3053DA7-8E5B-A054-A0E0-E79ADA3DA97A}"/>
              </a:ext>
            </a:extLst>
          </p:cNvPr>
          <p:cNvSpPr>
            <a:spLocks noGrp="1"/>
          </p:cNvSpPr>
          <p:nvPr>
            <p:ph type="title"/>
          </p:nvPr>
        </p:nvSpPr>
        <p:spPr>
          <a:xfrm>
            <a:off x="303395" y="101786"/>
            <a:ext cx="11396470" cy="804120"/>
          </a:xfrm>
        </p:spPr>
        <p:txBody>
          <a:bodyPr anchor="t">
            <a:normAutofit fontScale="90000"/>
          </a:bodyPr>
          <a:lstStyle/>
          <a:p>
            <a:r>
              <a:rPr lang="en-US" dirty="0">
                <a:latin typeface="Arial" panose="020B0604020202020204" pitchFamily="34" charset="0"/>
                <a:cs typeface="Arial" panose="020B0604020202020204" pitchFamily="34" charset="0"/>
              </a:rPr>
              <a:t>Loss of regulation of antigen specific </a:t>
            </a:r>
            <a:r>
              <a:rPr lang="en-US" dirty="0" err="1">
                <a:latin typeface="Arial" panose="020B0604020202020204" pitchFamily="34" charset="0"/>
                <a:cs typeface="Arial" panose="020B0604020202020204" pitchFamily="34" charset="0"/>
              </a:rPr>
              <a:t>IFN</a:t>
            </a:r>
            <a:r>
              <a:rPr lang="en-US" dirty="0" err="1">
                <a:latin typeface="Symbol" pitchFamily="2" charset="2"/>
              </a:rPr>
              <a:t>g</a:t>
            </a:r>
            <a:r>
              <a:rPr lang="en-US" dirty="0">
                <a:latin typeface="Arial" panose="020B0604020202020204" pitchFamily="34" charset="0"/>
                <a:cs typeface="Arial" panose="020B0604020202020204" pitchFamily="34" charset="0"/>
              </a:rPr>
              <a:t>-producing T cells precedes the appearance of de novo DSA post transplant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grpSp>
        <p:nvGrpSpPr>
          <p:cNvPr id="2" name="Groupe 9">
            <a:extLst>
              <a:ext uri="{FF2B5EF4-FFF2-40B4-BE49-F238E27FC236}">
                <a16:creationId xmlns:a16="http://schemas.microsoft.com/office/drawing/2014/main" id="{C77CC08A-B971-F442-2330-C205984CD11E}"/>
              </a:ext>
            </a:extLst>
          </p:cNvPr>
          <p:cNvGrpSpPr/>
          <p:nvPr/>
        </p:nvGrpSpPr>
        <p:grpSpPr>
          <a:xfrm>
            <a:off x="11575287" y="44389"/>
            <a:ext cx="525242" cy="509983"/>
            <a:chOff x="4213599" y="3634223"/>
            <a:chExt cx="485297" cy="471198"/>
          </a:xfrm>
        </p:grpSpPr>
        <p:sp>
          <p:nvSpPr>
            <p:cNvPr id="3" name="Ellipse 11">
              <a:hlinkClick r:id="rId5" action="ppaction://hlinksldjump"/>
              <a:extLst>
                <a:ext uri="{FF2B5EF4-FFF2-40B4-BE49-F238E27FC236}">
                  <a16:creationId xmlns:a16="http://schemas.microsoft.com/office/drawing/2014/main" id="{4FE58D26-0813-447F-9372-18D3ADD2102C}"/>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DC6C9762-F4E0-3781-031C-0A934461D2E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Forme libre : forme 15">
              <a:extLst>
                <a:ext uri="{FF2B5EF4-FFF2-40B4-BE49-F238E27FC236}">
                  <a16:creationId xmlns:a16="http://schemas.microsoft.com/office/drawing/2014/main" id="{DAF611CA-0710-693B-E98F-7410E3C2AD5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84C223C9-BF64-4C85-E57B-981A45BB02B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7">
              <a:extLst>
                <a:ext uri="{FF2B5EF4-FFF2-40B4-BE49-F238E27FC236}">
                  <a16:creationId xmlns:a16="http://schemas.microsoft.com/office/drawing/2014/main" id="{F64BC719-D30B-B032-2B2C-351668630DE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8" name="Rectangle 7">
            <a:hlinkClick r:id="rId5" action="ppaction://hlinksldjump"/>
            <a:extLst>
              <a:ext uri="{FF2B5EF4-FFF2-40B4-BE49-F238E27FC236}">
                <a16:creationId xmlns:a16="http://schemas.microsoft.com/office/drawing/2014/main" id="{53214F76-4684-12BF-5689-F020FCF671A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6DBC6A87-CAFB-63C0-6735-484A8D38C849}"/>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Basu S. et al., ESOT Congress 2025 (Abstract 1068)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23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9F4B-650F-52DF-437A-CB7916D1377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C18CEF6-67DB-F970-5B61-B9D9FAB1A8F2}"/>
              </a:ext>
            </a:extLst>
          </p:cNvPr>
          <p:cNvSpPr>
            <a:spLocks noGrp="1"/>
          </p:cNvSpPr>
          <p:nvPr>
            <p:ph type="title"/>
          </p:nvPr>
        </p:nvSpPr>
        <p:spPr>
          <a:xfrm>
            <a:off x="310973" y="856185"/>
            <a:ext cx="11169828" cy="402626"/>
          </a:xfrm>
        </p:spPr>
        <p:txBody>
          <a:bodyPr>
            <a:normAutofit fontScale="90000"/>
          </a:bodyPr>
          <a:lstStyle/>
          <a:p>
            <a:r>
              <a:rPr lang="en-US" dirty="0">
                <a:latin typeface="Arial" panose="020B0604020202020204" pitchFamily="34" charset="0"/>
                <a:cs typeface="Arial" panose="020B0604020202020204" pitchFamily="34" charset="0"/>
              </a:rPr>
              <a:t>Pre-sensitization disrupts tolerance by driving </a:t>
            </a:r>
            <a:r>
              <a:rPr lang="en-US" dirty="0"/>
              <a:t>T</a:t>
            </a:r>
            <a:r>
              <a:rPr lang="en-US" dirty="0">
                <a:latin typeface="Arial" panose="020B0604020202020204" pitchFamily="34" charset="0"/>
                <a:cs typeface="Arial" panose="020B0604020202020204" pitchFamily="34" charset="0"/>
              </a:rPr>
              <a:t>reg dysfunction in murine kidney transplant models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B6E660B-0CB1-8D2D-A991-5A16212B1DA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924BBF1-E066-1AAB-36CA-CDC96A04E6AE}"/>
              </a:ext>
            </a:extLst>
          </p:cNvPr>
          <p:cNvSpPr txBox="1"/>
          <p:nvPr/>
        </p:nvSpPr>
        <p:spPr>
          <a:xfrm>
            <a:off x="5240168" y="1028343"/>
            <a:ext cx="6951831"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Skin graft-induced pre-sensitization markedly impaired renal allograft tolerance, reducing graft survival by 94.5%</a:t>
            </a:r>
          </a:p>
          <a:p>
            <a:pPr marR="0" lvl="0" algn="just" defTabSz="914400" rtl="0" eaLnBrk="1" fontAlgn="auto" latinLnBrk="0" hangingPunct="1">
              <a:lnSpc>
                <a:spcPct val="100000"/>
              </a:lnSpc>
              <a:spcBef>
                <a:spcPts val="0"/>
              </a:spcBef>
              <a:spcAft>
                <a:spcPts val="0"/>
              </a:spcAft>
              <a:buClrTx/>
              <a:buSzTx/>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Tolerant grafts showed increased proliferating Treg1 cells (Ccr4</a:t>
            </a:r>
            <a:r>
              <a:rPr kumimoji="0" lang="fr-FR"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low</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Irf4</a:t>
            </a:r>
            <a:r>
              <a:rPr kumimoji="0" lang="fr-FR"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high</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while pre-sensitized acute rejection grafts had fewer Tregs and upregulated immune checkpoints PD1, TIM3, LAG3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SCENIC analyses revealed upregulated Tbx21-regulon activity in Tregs from pre-sensitized graft linked to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increased regulation of type I inflammatory chemokines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Trajectory analysis demonstrated progressive changes in Treg subsets including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lang="fr-FR" sz="1400" dirty="0">
                <a:solidFill>
                  <a:srgbClr val="140032"/>
                </a:solidFill>
                <a:latin typeface="Arial" panose="020B0604020202020204" pitchFamily="34" charset="0"/>
                <a:cs typeface="Arial" panose="020B0604020202020204" pitchFamily="34" charset="0"/>
              </a:rPr>
              <a:t>decrease of </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Mki67, and increase of Ctla4, Ikzf2, Ifngr1, Pdcd1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PD1+ Tregs in </a:t>
            </a:r>
            <a:r>
              <a:rPr lang="fr-FR" sz="1400" dirty="0">
                <a:solidFill>
                  <a:srgbClr val="140032"/>
                </a:solidFill>
                <a:latin typeface="Arial" panose="020B0604020202020204" pitchFamily="34" charset="0"/>
                <a:cs typeface="Arial" panose="020B0604020202020204" pitchFamily="34" charset="0"/>
              </a:rPr>
              <a:t>undermine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 tolerant microenvironment mainly received PD-L1 and stronger inflammatory signals (Tnf-Tnfrsf1b) from inflammatory macrophages, but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weaker MHC-TCR/Cd4 and Cd86-Ctla4 signals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140032"/>
                </a:solidFill>
                <a:latin typeface="Arial" panose="020B0604020202020204" pitchFamily="34" charset="0"/>
                <a:cs typeface="Arial" panose="020B0604020202020204" pitchFamily="34" charset="0"/>
              </a:rPr>
              <a:t>      Pre-sensitization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mediated type I immune </a:t>
            </a:r>
            <a:r>
              <a:rPr lang="en-US" sz="1400" dirty="0">
                <a:solidFill>
                  <a:srgbClr val="140032"/>
                </a:solidFill>
                <a:latin typeface="Arial" panose="020B0604020202020204" pitchFamily="34" charset="0"/>
                <a:cs typeface="Arial" panose="020B0604020202020204" pitchFamily="34" charset="0"/>
              </a:rPr>
              <a:t>signal</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induces Treg dysfunction by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solidFill>
                  <a:srgbClr val="140032"/>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increasing T-bet regulon activity and PD1 expression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89231612-09E4-7901-DEB1-2DAA7BB23E2F}"/>
              </a:ext>
            </a:extLst>
          </p:cNvPr>
          <p:cNvSpPr txBox="1"/>
          <p:nvPr/>
        </p:nvSpPr>
        <p:spPr>
          <a:xfrm>
            <a:off x="239852" y="1028343"/>
            <a:ext cx="4482619"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Inducing tolerance is the goal of solid organ transplantation, yet immune activation, particularly pre-sensitization enhancing memory T cell responses, often disrupts it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Understanding how pre-sensitization impairs Treg function in murine kidney transplant models is crucial for developing tolerance-inducing strategies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F06DA4-97EF-627C-4C16-23158873FE1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06E81E2F-DA81-CD9F-F958-4C84C230F274}"/>
              </a:ext>
            </a:extLst>
          </p:cNvPr>
          <p:cNvSpPr txBox="1"/>
          <p:nvPr/>
        </p:nvSpPr>
        <p:spPr>
          <a:xfrm>
            <a:off x="233829" y="3376058"/>
            <a:ext cx="29868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17" name="Groupe 16">
            <a:extLst>
              <a:ext uri="{FF2B5EF4-FFF2-40B4-BE49-F238E27FC236}">
                <a16:creationId xmlns:a16="http://schemas.microsoft.com/office/drawing/2014/main" id="{82F61846-7C28-25F9-6EE9-054A8EF600FD}"/>
              </a:ext>
            </a:extLst>
          </p:cNvPr>
          <p:cNvGrpSpPr/>
          <p:nvPr/>
        </p:nvGrpSpPr>
        <p:grpSpPr>
          <a:xfrm>
            <a:off x="2464566" y="3721417"/>
            <a:ext cx="2203475" cy="1290391"/>
            <a:chOff x="2464566" y="3721417"/>
            <a:chExt cx="2203475" cy="1290391"/>
          </a:xfrm>
        </p:grpSpPr>
        <p:sp>
          <p:nvSpPr>
            <p:cNvPr id="21" name="ZoneTexte 20">
              <a:extLst>
                <a:ext uri="{FF2B5EF4-FFF2-40B4-BE49-F238E27FC236}">
                  <a16:creationId xmlns:a16="http://schemas.microsoft.com/office/drawing/2014/main" id="{F31C1974-2D2B-4BBB-E950-DE02334CDCBA}"/>
                </a:ext>
              </a:extLst>
            </p:cNvPr>
            <p:cNvSpPr txBox="1"/>
            <p:nvPr/>
          </p:nvSpPr>
          <p:spPr>
            <a:xfrm>
              <a:off x="2464566" y="3752254"/>
              <a:ext cx="220347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a:t>
              </a:r>
              <a:r>
                <a:rPr kumimoji="0" lang="fr-FR" sz="12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sensitization</a:t>
              </a:r>
              <a:endPar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3" name="ZoneTexte 22">
              <a:extLst>
                <a:ext uri="{FF2B5EF4-FFF2-40B4-BE49-F238E27FC236}">
                  <a16:creationId xmlns:a16="http://schemas.microsoft.com/office/drawing/2014/main" id="{AE612A1C-79C9-AAFA-784F-6E2F0A7EE3E1}"/>
                </a:ext>
              </a:extLst>
            </p:cNvPr>
            <p:cNvSpPr txBox="1"/>
            <p:nvPr/>
          </p:nvSpPr>
          <p:spPr>
            <a:xfrm>
              <a:off x="2609993" y="4183590"/>
              <a:ext cx="1912620" cy="646331"/>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By syngeneic skin grafts five days before kidney transplantation</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0" name="Rectangle : coins arrondis 29">
              <a:extLst>
                <a:ext uri="{FF2B5EF4-FFF2-40B4-BE49-F238E27FC236}">
                  <a16:creationId xmlns:a16="http://schemas.microsoft.com/office/drawing/2014/main" id="{8C83AEC4-E96D-0AAD-2C1A-FEB4D6F5E089}"/>
                </a:ext>
              </a:extLst>
            </p:cNvPr>
            <p:cNvSpPr/>
            <p:nvPr/>
          </p:nvSpPr>
          <p:spPr>
            <a:xfrm>
              <a:off x="2560103" y="3721417"/>
              <a:ext cx="2012400" cy="1290391"/>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 name="ZoneTexte 31">
            <a:extLst>
              <a:ext uri="{FF2B5EF4-FFF2-40B4-BE49-F238E27FC236}">
                <a16:creationId xmlns:a16="http://schemas.microsoft.com/office/drawing/2014/main" id="{DA143C4A-0B84-0EFB-10C8-A1B32714F1C0}"/>
              </a:ext>
            </a:extLst>
          </p:cNvPr>
          <p:cNvSpPr txBox="1"/>
          <p:nvPr/>
        </p:nvSpPr>
        <p:spPr>
          <a:xfrm>
            <a:off x="1979427" y="5087865"/>
            <a:ext cx="2598223" cy="3932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3" name="Rectangle : coins arrondis 32">
            <a:extLst>
              <a:ext uri="{FF2B5EF4-FFF2-40B4-BE49-F238E27FC236}">
                <a16:creationId xmlns:a16="http://schemas.microsoft.com/office/drawing/2014/main" id="{CF9EE19E-61F2-A86C-3240-60AB9F8748CB}"/>
              </a:ext>
            </a:extLst>
          </p:cNvPr>
          <p:cNvSpPr/>
          <p:nvPr/>
        </p:nvSpPr>
        <p:spPr>
          <a:xfrm>
            <a:off x="328611" y="5081001"/>
            <a:ext cx="4252982" cy="121715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2B3888B9-AB5C-0DE2-BA28-917D270489BB}"/>
              </a:ext>
            </a:extLst>
          </p:cNvPr>
          <p:cNvSpPr txBox="1"/>
          <p:nvPr/>
        </p:nvSpPr>
        <p:spPr>
          <a:xfrm>
            <a:off x="518160" y="5114045"/>
            <a:ext cx="3644137" cy="27699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Renal allografts harvested 5 days post-surgery</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18" name="Groupe 17">
            <a:extLst>
              <a:ext uri="{FF2B5EF4-FFF2-40B4-BE49-F238E27FC236}">
                <a16:creationId xmlns:a16="http://schemas.microsoft.com/office/drawing/2014/main" id="{A30FBE5E-C576-F716-C2A5-7EA4562A4468}"/>
              </a:ext>
            </a:extLst>
          </p:cNvPr>
          <p:cNvGrpSpPr/>
          <p:nvPr/>
        </p:nvGrpSpPr>
        <p:grpSpPr>
          <a:xfrm>
            <a:off x="295418" y="3712804"/>
            <a:ext cx="2051653" cy="1297413"/>
            <a:chOff x="295418" y="3712804"/>
            <a:chExt cx="2051653" cy="1297413"/>
          </a:xfrm>
        </p:grpSpPr>
        <p:pic>
          <p:nvPicPr>
            <p:cNvPr id="6" name="Image 5" descr="Une image contenant texte, mammifère, dessin humoristique, chat&#10;&#10;Le contenu généré par l’IA peut être incorrect.">
              <a:extLst>
                <a:ext uri="{FF2B5EF4-FFF2-40B4-BE49-F238E27FC236}">
                  <a16:creationId xmlns:a16="http://schemas.microsoft.com/office/drawing/2014/main" id="{B62422EA-371D-8B98-DDFF-F679F070759F}"/>
                </a:ext>
              </a:extLst>
            </p:cNvPr>
            <p:cNvPicPr>
              <a:picLocks noChangeAspect="1"/>
            </p:cNvPicPr>
            <p:nvPr/>
          </p:nvPicPr>
          <p:blipFill>
            <a:blip r:embed="rId3"/>
            <a:srcRect t="16579" r="69231" b="68561"/>
            <a:stretch/>
          </p:blipFill>
          <p:spPr>
            <a:xfrm>
              <a:off x="439975" y="4159427"/>
              <a:ext cx="702487" cy="339275"/>
            </a:xfrm>
            <a:prstGeom prst="rect">
              <a:avLst/>
            </a:prstGeom>
          </p:spPr>
        </p:pic>
        <p:sp>
          <p:nvSpPr>
            <p:cNvPr id="12" name="ZoneTexte 11">
              <a:extLst>
                <a:ext uri="{FF2B5EF4-FFF2-40B4-BE49-F238E27FC236}">
                  <a16:creationId xmlns:a16="http://schemas.microsoft.com/office/drawing/2014/main" id="{CACBEAA3-EDC7-3322-08D3-7736664513BE}"/>
                </a:ext>
              </a:extLst>
            </p:cNvPr>
            <p:cNvSpPr txBox="1"/>
            <p:nvPr/>
          </p:nvSpPr>
          <p:spPr>
            <a:xfrm>
              <a:off x="295418" y="4522001"/>
              <a:ext cx="2051653"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C3H (H2k)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donors</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BALB/c(H2d)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recipients</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5" name="Image 14" descr="Une image contenant texte, dessin humoristique, illustration&#10;&#10;Le contenu généré par l’IA peut être incorrect.">
              <a:extLst>
                <a:ext uri="{FF2B5EF4-FFF2-40B4-BE49-F238E27FC236}">
                  <a16:creationId xmlns:a16="http://schemas.microsoft.com/office/drawing/2014/main" id="{7424C6DD-560D-36C0-8213-02D47123B0B3}"/>
                </a:ext>
              </a:extLst>
            </p:cNvPr>
            <p:cNvPicPr>
              <a:picLocks noChangeAspect="1"/>
            </p:cNvPicPr>
            <p:nvPr/>
          </p:nvPicPr>
          <p:blipFill>
            <a:blip r:embed="rId4"/>
            <a:srcRect l="37615" t="26140" r="53347" b="56296"/>
            <a:stretch/>
          </p:blipFill>
          <p:spPr>
            <a:xfrm>
              <a:off x="1194358" y="4135004"/>
              <a:ext cx="293701" cy="380545"/>
            </a:xfrm>
            <a:prstGeom prst="rect">
              <a:avLst/>
            </a:prstGeom>
          </p:spPr>
        </p:pic>
        <p:sp>
          <p:nvSpPr>
            <p:cNvPr id="19" name="ZoneTexte 18">
              <a:extLst>
                <a:ext uri="{FF2B5EF4-FFF2-40B4-BE49-F238E27FC236}">
                  <a16:creationId xmlns:a16="http://schemas.microsoft.com/office/drawing/2014/main" id="{787B04CC-C532-8F47-FD15-98F8E5C648B8}"/>
                </a:ext>
              </a:extLst>
            </p:cNvPr>
            <p:cNvSpPr txBox="1"/>
            <p:nvPr/>
          </p:nvSpPr>
          <p:spPr>
            <a:xfrm>
              <a:off x="561703" y="3712804"/>
              <a:ext cx="15468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Kidney</a:t>
              </a:r>
              <a:r>
                <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transplant </a:t>
              </a:r>
              <a:r>
                <a:rPr kumimoji="0" lang="fr-FR" sz="12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tolerance</a:t>
              </a:r>
              <a:r>
                <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models</a:t>
              </a:r>
              <a:endParaRPr kumimoji="0" lang="fr-FR" sz="12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7" name="Rectangle : coins arrondis 26">
              <a:extLst>
                <a:ext uri="{FF2B5EF4-FFF2-40B4-BE49-F238E27FC236}">
                  <a16:creationId xmlns:a16="http://schemas.microsoft.com/office/drawing/2014/main" id="{0E524F2C-81C8-57E5-484B-0D1E06870BC8}"/>
                </a:ext>
              </a:extLst>
            </p:cNvPr>
            <p:cNvSpPr/>
            <p:nvPr/>
          </p:nvSpPr>
          <p:spPr>
            <a:xfrm>
              <a:off x="328611" y="3721417"/>
              <a:ext cx="2013045" cy="1288800"/>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6" name="Image 35" descr="Une image contenant texte, mammifère, dessin humoristique, chat&#10;&#10;Le contenu généré par l’IA peut être incorrect.">
              <a:extLst>
                <a:ext uri="{FF2B5EF4-FFF2-40B4-BE49-F238E27FC236}">
                  <a16:creationId xmlns:a16="http://schemas.microsoft.com/office/drawing/2014/main" id="{87A5E11E-01EA-F405-D027-DDBF8306A22B}"/>
                </a:ext>
              </a:extLst>
            </p:cNvPr>
            <p:cNvPicPr>
              <a:picLocks noChangeAspect="1"/>
            </p:cNvPicPr>
            <p:nvPr/>
          </p:nvPicPr>
          <p:blipFill>
            <a:blip r:embed="rId3">
              <a:duotone>
                <a:schemeClr val="bg2">
                  <a:shade val="45000"/>
                  <a:satMod val="135000"/>
                </a:schemeClr>
                <a:prstClr val="white"/>
              </a:duotone>
            </a:blip>
            <a:srcRect t="16579" r="69231" b="68561"/>
            <a:stretch/>
          </p:blipFill>
          <p:spPr>
            <a:xfrm>
              <a:off x="1514548" y="4166204"/>
              <a:ext cx="702487" cy="339275"/>
            </a:xfrm>
            <a:prstGeom prst="rect">
              <a:avLst/>
            </a:prstGeom>
          </p:spPr>
        </p:pic>
      </p:grpSp>
      <p:pic>
        <p:nvPicPr>
          <p:cNvPr id="37" name="Picture 9" descr="A yellow circle with a light in the middle&#10;&#10;Description automatically generated">
            <a:extLst>
              <a:ext uri="{FF2B5EF4-FFF2-40B4-BE49-F238E27FC236}">
                <a16:creationId xmlns:a16="http://schemas.microsoft.com/office/drawing/2014/main" id="{235393E1-1641-C47F-0E37-951F0BCBA852}"/>
              </a:ext>
            </a:extLst>
          </p:cNvPr>
          <p:cNvPicPr>
            <a:picLocks noChangeAspect="1"/>
          </p:cNvPicPr>
          <p:nvPr/>
        </p:nvPicPr>
        <p:blipFill rotWithShape="1">
          <a:blip r:embed="rId5"/>
          <a:srcRect l="25354" t="24604" r="21717" b="15502"/>
          <a:stretch/>
        </p:blipFill>
        <p:spPr>
          <a:xfrm>
            <a:off x="1337392" y="5516197"/>
            <a:ext cx="513258" cy="580794"/>
          </a:xfrm>
          <a:prstGeom prst="rect">
            <a:avLst/>
          </a:prstGeom>
        </p:spPr>
      </p:pic>
      <p:sp>
        <p:nvSpPr>
          <p:cNvPr id="41" name="ZoneTexte 40">
            <a:extLst>
              <a:ext uri="{FF2B5EF4-FFF2-40B4-BE49-F238E27FC236}">
                <a16:creationId xmlns:a16="http://schemas.microsoft.com/office/drawing/2014/main" id="{2FA75115-9F1B-8646-AD0A-98D2ADD6BF40}"/>
              </a:ext>
            </a:extLst>
          </p:cNvPr>
          <p:cNvSpPr txBox="1"/>
          <p:nvPr/>
        </p:nvSpPr>
        <p:spPr>
          <a:xfrm>
            <a:off x="328612" y="5516197"/>
            <a:ext cx="11035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Isolation of CD45+ immune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5" name="ZoneTexte 44">
            <a:extLst>
              <a:ext uri="{FF2B5EF4-FFF2-40B4-BE49-F238E27FC236}">
                <a16:creationId xmlns:a16="http://schemas.microsoft.com/office/drawing/2014/main" id="{B2562225-39DA-669E-1725-E10851A42C62}"/>
              </a:ext>
            </a:extLst>
          </p:cNvPr>
          <p:cNvSpPr txBox="1"/>
          <p:nvPr/>
        </p:nvSpPr>
        <p:spPr>
          <a:xfrm>
            <a:off x="2262635" y="5585414"/>
            <a:ext cx="2315015"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Single-cell transcriptomics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TCR sequencing</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7" name="Parenthèse fermante 46">
            <a:extLst>
              <a:ext uri="{FF2B5EF4-FFF2-40B4-BE49-F238E27FC236}">
                <a16:creationId xmlns:a16="http://schemas.microsoft.com/office/drawing/2014/main" id="{0DC0C6A5-4CAC-42F0-C8E8-54E5A6820E94}"/>
              </a:ext>
            </a:extLst>
          </p:cNvPr>
          <p:cNvSpPr/>
          <p:nvPr/>
        </p:nvSpPr>
        <p:spPr>
          <a:xfrm>
            <a:off x="1976176" y="5475583"/>
            <a:ext cx="45719" cy="675799"/>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40032"/>
              </a:solidFill>
              <a:effectLst/>
              <a:uLnTx/>
              <a:uFillTx/>
              <a:latin typeface="Calibri" panose="020F0502020204030204"/>
              <a:ea typeface="+mn-ea"/>
              <a:cs typeface="+mn-cs"/>
            </a:endParaRPr>
          </a:p>
        </p:txBody>
      </p:sp>
      <p:cxnSp>
        <p:nvCxnSpPr>
          <p:cNvPr id="49" name="Connecteur droit 48">
            <a:extLst>
              <a:ext uri="{FF2B5EF4-FFF2-40B4-BE49-F238E27FC236}">
                <a16:creationId xmlns:a16="http://schemas.microsoft.com/office/drawing/2014/main" id="{29F60702-F30C-E8BB-0B36-C58E4F5E216D}"/>
              </a:ext>
            </a:extLst>
          </p:cNvPr>
          <p:cNvCxnSpPr>
            <a:cxnSpLocks/>
            <a:stCxn id="47" idx="2"/>
          </p:cNvCxnSpPr>
          <p:nvPr/>
        </p:nvCxnSpPr>
        <p:spPr>
          <a:xfrm>
            <a:off x="2021895" y="5813483"/>
            <a:ext cx="23743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9C9E472-2569-6071-A6EF-02147B8C2452}"/>
              </a:ext>
            </a:extLst>
          </p:cNvPr>
          <p:cNvCxnSpPr>
            <a:cxnSpLocks/>
          </p:cNvCxnSpPr>
          <p:nvPr/>
        </p:nvCxnSpPr>
        <p:spPr>
          <a:xfrm>
            <a:off x="2448746" y="4365817"/>
            <a:ext cx="1422" cy="713894"/>
          </a:xfrm>
          <a:prstGeom prst="straightConnector1">
            <a:avLst/>
          </a:prstGeom>
          <a:ln w="28575">
            <a:solidFill>
              <a:srgbClr val="11398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DEA53880-8A68-7C08-2F41-F2131F35ED77}"/>
              </a:ext>
            </a:extLst>
          </p:cNvPr>
          <p:cNvCxnSpPr>
            <a:stCxn id="27" idx="3"/>
            <a:endCxn id="30" idx="1"/>
          </p:cNvCxnSpPr>
          <p:nvPr/>
        </p:nvCxnSpPr>
        <p:spPr>
          <a:xfrm>
            <a:off x="2341656" y="4365817"/>
            <a:ext cx="218447" cy="79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870812DB-5C27-7762-A08E-427D110FC4D1}"/>
              </a:ext>
            </a:extLst>
          </p:cNvPr>
          <p:cNvSpPr/>
          <p:nvPr/>
        </p:nvSpPr>
        <p:spPr>
          <a:xfrm>
            <a:off x="5545011" y="5114045"/>
            <a:ext cx="6456650" cy="608000"/>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e 9">
            <a:extLst>
              <a:ext uri="{FF2B5EF4-FFF2-40B4-BE49-F238E27FC236}">
                <a16:creationId xmlns:a16="http://schemas.microsoft.com/office/drawing/2014/main" id="{87D30951-6EA9-9FDA-5316-DCDD76C2DCB9}"/>
              </a:ext>
            </a:extLst>
          </p:cNvPr>
          <p:cNvGrpSpPr/>
          <p:nvPr/>
        </p:nvGrpSpPr>
        <p:grpSpPr>
          <a:xfrm>
            <a:off x="11575287" y="44389"/>
            <a:ext cx="525242" cy="509983"/>
            <a:chOff x="4213599" y="3634223"/>
            <a:chExt cx="485297" cy="471198"/>
          </a:xfrm>
        </p:grpSpPr>
        <p:sp>
          <p:nvSpPr>
            <p:cNvPr id="25" name="Ellipse 11">
              <a:hlinkClick r:id="rId6" action="ppaction://hlinksldjump"/>
              <a:extLst>
                <a:ext uri="{FF2B5EF4-FFF2-40B4-BE49-F238E27FC236}">
                  <a16:creationId xmlns:a16="http://schemas.microsoft.com/office/drawing/2014/main" id="{F7137E49-1803-7617-C34D-43399143597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624785CC-2B01-EB89-473D-0B5AA8CA061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 name="Forme libre : forme 15">
              <a:extLst>
                <a:ext uri="{FF2B5EF4-FFF2-40B4-BE49-F238E27FC236}">
                  <a16:creationId xmlns:a16="http://schemas.microsoft.com/office/drawing/2014/main" id="{E90B4EDF-B5A3-D025-FC5F-54DC7131B7A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049FC4FB-2AF0-0C6B-4AFF-E093FC296C0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4" name="Forme libre : forme 17">
              <a:extLst>
                <a:ext uri="{FF2B5EF4-FFF2-40B4-BE49-F238E27FC236}">
                  <a16:creationId xmlns:a16="http://schemas.microsoft.com/office/drawing/2014/main" id="{7A8DBA36-797B-4C5B-73D6-7F51BED1D04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8" name="Rectangle 37">
            <a:hlinkClick r:id="rId6" action="ppaction://hlinksldjump"/>
            <a:extLst>
              <a:ext uri="{FF2B5EF4-FFF2-40B4-BE49-F238E27FC236}">
                <a16:creationId xmlns:a16="http://schemas.microsoft.com/office/drawing/2014/main" id="{0D93EC6B-3099-26DE-2283-3C3292530AC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a:extLst>
              <a:ext uri="{FF2B5EF4-FFF2-40B4-BE49-F238E27FC236}">
                <a16:creationId xmlns:a16="http://schemas.microsoft.com/office/drawing/2014/main" id="{97667C04-F24B-9310-23FB-3CE2193A6F93}"/>
              </a:ext>
            </a:extLst>
          </p:cNvPr>
          <p:cNvSpPr txBox="1"/>
          <p:nvPr/>
        </p:nvSpPr>
        <p:spPr>
          <a:xfrm>
            <a:off x="0" y="6616086"/>
            <a:ext cx="6096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Chen Y. et al., ESOT Congress 2025 (Abstract 1284)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6081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SE PLEASE">
  <a:themeElements>
    <a:clrScheme name="Emotive N">
      <a:dk1>
        <a:srgbClr val="140032"/>
      </a:dk1>
      <a:lt1>
        <a:srgbClr val="FFFFFF"/>
      </a:lt1>
      <a:dk2>
        <a:srgbClr val="140032"/>
      </a:dk2>
      <a:lt2>
        <a:srgbClr val="E9DAE2"/>
      </a:lt2>
      <a:accent1>
        <a:srgbClr val="E63250"/>
      </a:accent1>
      <a:accent2>
        <a:srgbClr val="140032"/>
      </a:accent2>
      <a:accent3>
        <a:srgbClr val="70A0FE"/>
      </a:accent3>
      <a:accent4>
        <a:srgbClr val="59C092"/>
      </a:accent4>
      <a:accent5>
        <a:srgbClr val="ED744E"/>
      </a:accent5>
      <a:accent6>
        <a:srgbClr val="F9DB69"/>
      </a:accent6>
      <a:hlink>
        <a:srgbClr val="70A0FE"/>
      </a:hlink>
      <a:folHlink>
        <a:srgbClr val="1400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400" dirty="0" err="1" smtClean="0">
            <a:latin typeface="Museo Slab 300" panose="02000000000000000000" pitchFamily="2" charset="77"/>
          </a:defRPr>
        </a:defPPr>
      </a:lstStyle>
    </a:txDef>
  </a:objectDefaults>
  <a:extraClrSchemeLst/>
  <a:extLst>
    <a:ext uri="{05A4C25C-085E-4340-85A3-A5531E510DB2}">
      <thm15:themeFamily xmlns:thm15="http://schemas.microsoft.com/office/thememl/2012/main" name="Emotive Template_V1.4_TY" id="{A74BFF8C-8F94-CB42-9AD4-B10145D144BE}" vid="{DACDD689-CAD3-9D4E-88CA-E432F83FEA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82262FD815B484284766D8F7ECEDA7D" ma:contentTypeVersion="15" ma:contentTypeDescription="Creare un nuovo documento." ma:contentTypeScope="" ma:versionID="a65246eeecd44539c12cc7d645454b09">
  <xsd:schema xmlns:xsd="http://www.w3.org/2001/XMLSchema" xmlns:xs="http://www.w3.org/2001/XMLSchema" xmlns:p="http://schemas.microsoft.com/office/2006/metadata/properties" xmlns:ns2="92f294a8-e613-4a40-819b-533e87b86b7d" xmlns:ns3="ac375922-0f52-47b9-b97b-461f2f7e9afc" targetNamespace="http://schemas.microsoft.com/office/2006/metadata/properties" ma:root="true" ma:fieldsID="981101b7a3083ac57f7c29e540f0d53f" ns2:_="" ns3:_="">
    <xsd:import namespace="92f294a8-e613-4a40-819b-533e87b86b7d"/>
    <xsd:import namespace="ac375922-0f52-47b9-b97b-461f2f7e9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294a8-e613-4a40-819b-533e87b86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5681d818-29c8-402a-aa0e-76a3eb4f25b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tato consenso"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75922-0f52-47b9-b97b-461f2f7e9a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3b418d-3ba0-43fa-a4fd-eb93f2ff90d4}" ma:internalName="TaxCatchAll" ma:showField="CatchAllData" ma:web="ac375922-0f52-47b9-b97b-461f2f7e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2f294a8-e613-4a40-819b-533e87b86b7d" xsi:nil="true"/>
    <TaxCatchAll xmlns="ac375922-0f52-47b9-b97b-461f2f7e9afc" xsi:nil="true"/>
    <lcf76f155ced4ddcb4097134ff3c332f xmlns="92f294a8-e613-4a40-819b-533e87b86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D9D5BD-D6F7-45ED-9445-B8A62E756847}"/>
</file>

<file path=customXml/itemProps2.xml><?xml version="1.0" encoding="utf-8"?>
<ds:datastoreItem xmlns:ds="http://schemas.openxmlformats.org/officeDocument/2006/customXml" ds:itemID="{0F76E794-0EAB-448F-84F0-2797C9FCACC6}"/>
</file>

<file path=customXml/itemProps3.xml><?xml version="1.0" encoding="utf-8"?>
<ds:datastoreItem xmlns:ds="http://schemas.openxmlformats.org/officeDocument/2006/customXml" ds:itemID="{0101F873-929E-489A-8D57-111D02F2C743}"/>
</file>

<file path=docProps/app.xml><?xml version="1.0" encoding="utf-8"?>
<Properties xmlns="http://schemas.openxmlformats.org/officeDocument/2006/extended-properties" xmlns:vt="http://schemas.openxmlformats.org/officeDocument/2006/docPropsVTypes">
  <TotalTime>4572</TotalTime>
  <Words>17000</Words>
  <Application>Microsoft Office PowerPoint</Application>
  <PresentationFormat>Widescreen</PresentationFormat>
  <Paragraphs>890</Paragraphs>
  <Slides>28</Slides>
  <Notes>27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Aptos</vt:lpstr>
      <vt:lpstr>Aptos Display</vt:lpstr>
      <vt:lpstr>Arial</vt:lpstr>
      <vt:lpstr>Calibri</vt:lpstr>
      <vt:lpstr>Century Gothic</vt:lpstr>
      <vt:lpstr>Helvetica</vt:lpstr>
      <vt:lpstr>Museo Slab 300</vt:lpstr>
      <vt:lpstr>STIXGeneral-Regular</vt:lpstr>
      <vt:lpstr>Symbol</vt:lpstr>
      <vt:lpstr>System Font Regular</vt:lpstr>
      <vt:lpstr>Wingdings</vt:lpstr>
      <vt:lpstr>Thème Office</vt:lpstr>
      <vt:lpstr>USE PLEASE</vt:lpstr>
      <vt:lpstr>PowerPoint Presentation</vt:lpstr>
      <vt:lpstr>Disclaimer</vt:lpstr>
      <vt:lpstr>Information</vt:lpstr>
      <vt:lpstr>Content</vt:lpstr>
      <vt:lpstr>Iguratimod upregulates PTPN22 and inhibits B cells activation in ABMR after renal transplant </vt:lpstr>
      <vt:lpstr>Iguratimod upregulates PTPN22 and inhibits B cells activation in ABMR after renal transplant </vt:lpstr>
      <vt:lpstr>Loss of regulation of antigen specific IFNg-producing T cells precedes the appearance of de novo DSA post transplant  </vt:lpstr>
      <vt:lpstr>Loss of regulation of antigen specific IFNg-producing T cells precedes the appearance of de novo DSA post transplant  </vt:lpstr>
      <vt:lpstr>Pre-sensitization disrupts tolerance by driving Treg dysfunction in murine kidney transplant models   </vt:lpstr>
      <vt:lpstr>Pre-sensitization disrupts tolerance by driving Treg dysfunction in murine kidney transplant models   </vt:lpstr>
      <vt:lpstr>Metabolic reprogramming in macrophages: PP2A's crucial role in kidney transplant rejection dynamic  </vt:lpstr>
      <vt:lpstr>Metabolic reprogramming in macrophages: PP2A's crucial role in kidney transplant rejection dynamic  </vt:lpstr>
      <vt:lpstr>Use of a hepatocyte-specific chimeric antigen receptor enhances recruitment of regulatory T cells to liver   </vt:lpstr>
      <vt:lpstr>Use of a hepatocyte-specific chimeric antigen receptor enhances recruitment of regulatory T cells to liver   </vt:lpstr>
      <vt:lpstr>Spatial insights into CLAD reveal differential modulation of immune checkpoints in obstructive vs. restrictive phenotype</vt:lpstr>
      <vt:lpstr>Spatial insights into CLAD reveal differential modulation of immune checkpoints in obstructive vs. restrictive phenotype</vt:lpstr>
      <vt:lpstr>Soluble CD46 as a marker of hepatic steatosis in prospective living liver donors</vt:lpstr>
      <vt:lpstr>Soluble CD46 as a marker of hepatic steatosis in prospective living liver donors</vt:lpstr>
      <vt:lpstr>Circulating sphingosine, sphingosine-1-phosphate and long-term mortality in kidney transplant recipients</vt:lpstr>
      <vt:lpstr>Circulating sphingosine, sphingosine-1-phosphate and long-term mortality in kidney transplant recipients</vt:lpstr>
      <vt:lpstr>The pro-inflammatory role of EVs in chronic lung rejection: NF-kappa-B signaling as a possible target</vt:lpstr>
      <vt:lpstr>The pro-inflammatory role of EVs in chronic lung rejection: NF-kappa-B signaling as a possible target</vt:lpstr>
      <vt:lpstr>Optimal timing of anti-CD3F(ab')2 treatment in sensitized model of heart transplantation   </vt:lpstr>
      <vt:lpstr>Optimal timing of anti-CD3F(ab')2 treatment in sensitized model of heart transplantation   </vt:lpstr>
      <vt:lpstr>Recovery of rat hearts after cold storage with acid sensing ion channel inhibitor Hi1a varies by sex</vt:lpstr>
      <vt:lpstr>Recovery of rat hearts after cold storage with acid sensing ion channel inhibitor Hi1a varies by sex</vt:lpstr>
      <vt:lpstr>Islet beta cell cell-free DNA and trypsinogen for diagnosis of rejection in pancreas transplantation; The EMPAR study</vt:lpstr>
      <vt:lpstr>Islet beta cell cell-free DNA and trypsinogen for diagnosis of rejection in pancreas transplantation; The EMPAR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MASSON</dc:creator>
  <cp:lastModifiedBy>Patrick MASSON</cp:lastModifiedBy>
  <cp:revision>36</cp:revision>
  <dcterms:created xsi:type="dcterms:W3CDTF">2025-04-17T17:04:42Z</dcterms:created>
  <dcterms:modified xsi:type="dcterms:W3CDTF">2025-06-27T13:07:09Z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0x010100682262FD815B484284766D8F7ECEDA7D</vt:lpwstr>
  </property>
</Properties>
</file>