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1"/>
  </p:notesMasterIdLst>
  <p:sldIdLst>
    <p:sldId id="256" r:id="rId3"/>
    <p:sldId id="2123260051" r:id="rId4"/>
    <p:sldId id="2123260073" r:id="rId5"/>
    <p:sldId id="2123260102" r:id="rId6"/>
    <p:sldId id="2123260121" r:id="rId7"/>
    <p:sldId id="2123260122" r:id="rId8"/>
    <p:sldId id="2123260058" r:id="rId9"/>
    <p:sldId id="2123260108" r:id="rId10"/>
    <p:sldId id="2123260061" r:id="rId11"/>
    <p:sldId id="2123260109" r:id="rId12"/>
    <p:sldId id="2123260125" r:id="rId13"/>
    <p:sldId id="2123260126" r:id="rId14"/>
    <p:sldId id="2123260119" r:id="rId15"/>
    <p:sldId id="2123260120" r:id="rId16"/>
    <p:sldId id="2123260068" r:id="rId17"/>
    <p:sldId id="2123260112" r:id="rId18"/>
    <p:sldId id="2123260075" r:id="rId19"/>
    <p:sldId id="2123260113" r:id="rId20"/>
    <p:sldId id="2123260077" r:id="rId21"/>
    <p:sldId id="2123260114" r:id="rId22"/>
    <p:sldId id="2123260084" r:id="rId23"/>
    <p:sldId id="2123260085" r:id="rId24"/>
    <p:sldId id="2123260092" r:id="rId25"/>
    <p:sldId id="2123260115" r:id="rId26"/>
    <p:sldId id="2123260093" r:id="rId27"/>
    <p:sldId id="2123260116" r:id="rId28"/>
    <p:sldId id="2123260123" r:id="rId29"/>
    <p:sldId id="2123260124" r:id="rId3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3986"/>
    <a:srgbClr val="616161"/>
    <a:srgbClr val="009DDC"/>
    <a:srgbClr val="008EC8"/>
    <a:srgbClr val="1B6689"/>
    <a:srgbClr val="E63250"/>
    <a:srgbClr val="E82349"/>
    <a:srgbClr val="E50E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C01C51-42A9-4108-BF9C-422A61CCBE95}" v="61" dt="2025-06-27T14:42:16.29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82484" autoAdjust="0"/>
  </p:normalViewPr>
  <p:slideViewPr>
    <p:cSldViewPr snapToGrid="0">
      <p:cViewPr>
        <p:scale>
          <a:sx n="100" d="100"/>
          <a:sy n="100" d="100"/>
        </p:scale>
        <p:origin x="173" y="298"/>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ustomXml" Target="../customXml/item2.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38"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microsoft.com/office/2015/10/relationships/revisionInfo" Target="revisionInfo.xml"/><Relationship Id="rId40"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MASSON" userId="c917163b1fa4a578" providerId="LiveId" clId="{2DC01C51-42A9-4108-BF9C-422A61CCBE95}"/>
    <pc:docChg chg="undo custSel addSld delSld modSld">
      <pc:chgData name="Patrick MASSON" userId="c917163b1fa4a578" providerId="LiveId" clId="{2DC01C51-42A9-4108-BF9C-422A61CCBE95}" dt="2025-06-27T14:42:16.291" v="327"/>
      <pc:docMkLst>
        <pc:docMk/>
      </pc:docMkLst>
      <pc:sldChg chg="addSp modSp mod">
        <pc:chgData name="Patrick MASSON" userId="c917163b1fa4a578" providerId="LiveId" clId="{2DC01C51-42A9-4108-BF9C-422A61CCBE95}" dt="2025-06-27T14:36:08.565" v="145" actId="20577"/>
        <pc:sldMkLst>
          <pc:docMk/>
          <pc:sldMk cId="3709108686" sldId="2123260058"/>
        </pc:sldMkLst>
        <pc:spChg chg="add mod">
          <ac:chgData name="Patrick MASSON" userId="c917163b1fa4a578" providerId="LiveId" clId="{2DC01C51-42A9-4108-BF9C-422A61CCBE95}" dt="2025-06-27T14:36:08.565" v="145" actId="20577"/>
          <ac:spMkLst>
            <pc:docMk/>
            <pc:sldMk cId="3709108686" sldId="2123260058"/>
            <ac:spMk id="4" creationId="{9BBA0AF7-66B6-39FF-AF9C-D538D7340D52}"/>
          </ac:spMkLst>
        </pc:spChg>
      </pc:sldChg>
      <pc:sldChg chg="addSp modSp mod">
        <pc:chgData name="Patrick MASSON" userId="c917163b1fa4a578" providerId="LiveId" clId="{2DC01C51-42A9-4108-BF9C-422A61CCBE95}" dt="2025-06-27T14:36:28.246" v="157" actId="20577"/>
        <pc:sldMkLst>
          <pc:docMk/>
          <pc:sldMk cId="401481832" sldId="2123260061"/>
        </pc:sldMkLst>
        <pc:spChg chg="add mod">
          <ac:chgData name="Patrick MASSON" userId="c917163b1fa4a578" providerId="LiveId" clId="{2DC01C51-42A9-4108-BF9C-422A61CCBE95}" dt="2025-06-27T14:36:28.246" v="157" actId="20577"/>
          <ac:spMkLst>
            <pc:docMk/>
            <pc:sldMk cId="401481832" sldId="2123260061"/>
            <ac:spMk id="5" creationId="{B2ABF23C-CBD0-6B9D-F086-CC4C216179C8}"/>
          </ac:spMkLst>
        </pc:spChg>
      </pc:sldChg>
      <pc:sldChg chg="del">
        <pc:chgData name="Patrick MASSON" userId="c917163b1fa4a578" providerId="LiveId" clId="{2DC01C51-42A9-4108-BF9C-422A61CCBE95}" dt="2025-06-27T07:08:58.198" v="87" actId="47"/>
        <pc:sldMkLst>
          <pc:docMk/>
          <pc:sldMk cId="2769285248" sldId="2123260062"/>
        </pc:sldMkLst>
      </pc:sldChg>
      <pc:sldChg chg="addSp modSp mod">
        <pc:chgData name="Patrick MASSON" userId="c917163b1fa4a578" providerId="LiveId" clId="{2DC01C51-42A9-4108-BF9C-422A61CCBE95}" dt="2025-06-27T14:38:37.106" v="222" actId="20577"/>
        <pc:sldMkLst>
          <pc:docMk/>
          <pc:sldMk cId="2810492787" sldId="2123260068"/>
        </pc:sldMkLst>
        <pc:spChg chg="add mod">
          <ac:chgData name="Patrick MASSON" userId="c917163b1fa4a578" providerId="LiveId" clId="{2DC01C51-42A9-4108-BF9C-422A61CCBE95}" dt="2025-06-27T14:38:37.106" v="222" actId="20577"/>
          <ac:spMkLst>
            <pc:docMk/>
            <pc:sldMk cId="2810492787" sldId="2123260068"/>
            <ac:spMk id="6" creationId="{192320E7-9562-6288-1D6F-EE2A0A1706BE}"/>
          </ac:spMkLst>
        </pc:spChg>
      </pc:sldChg>
      <pc:sldChg chg="addSp modSp mod">
        <pc:chgData name="Patrick MASSON" userId="c917163b1fa4a578" providerId="LiveId" clId="{2DC01C51-42A9-4108-BF9C-422A61CCBE95}" dt="2025-06-27T14:39:09.725" v="233" actId="20577"/>
        <pc:sldMkLst>
          <pc:docMk/>
          <pc:sldMk cId="2576348912" sldId="2123260075"/>
        </pc:sldMkLst>
        <pc:spChg chg="add mod">
          <ac:chgData name="Patrick MASSON" userId="c917163b1fa4a578" providerId="LiveId" clId="{2DC01C51-42A9-4108-BF9C-422A61CCBE95}" dt="2025-06-27T14:39:09.725" v="233" actId="20577"/>
          <ac:spMkLst>
            <pc:docMk/>
            <pc:sldMk cId="2576348912" sldId="2123260075"/>
            <ac:spMk id="3" creationId="{41B90C6E-5C9F-217C-F29D-0A9405014D5F}"/>
          </ac:spMkLst>
        </pc:spChg>
        <pc:spChg chg="mod">
          <ac:chgData name="Patrick MASSON" userId="c917163b1fa4a578" providerId="LiveId" clId="{2DC01C51-42A9-4108-BF9C-422A61CCBE95}" dt="2025-06-26T13:59:06.159" v="85" actId="1035"/>
          <ac:spMkLst>
            <pc:docMk/>
            <pc:sldMk cId="2576348912" sldId="2123260075"/>
            <ac:spMk id="8" creationId="{A21CE0EB-3061-22E6-8B32-25DD6A49CE87}"/>
          </ac:spMkLst>
        </pc:spChg>
      </pc:sldChg>
      <pc:sldChg chg="addSp modSp mod">
        <pc:chgData name="Patrick MASSON" userId="c917163b1fa4a578" providerId="LiveId" clId="{2DC01C51-42A9-4108-BF9C-422A61CCBE95}" dt="2025-06-27T14:39:41.778" v="254" actId="6549"/>
        <pc:sldMkLst>
          <pc:docMk/>
          <pc:sldMk cId="2521063078" sldId="2123260077"/>
        </pc:sldMkLst>
        <pc:spChg chg="add mod">
          <ac:chgData name="Patrick MASSON" userId="c917163b1fa4a578" providerId="LiveId" clId="{2DC01C51-42A9-4108-BF9C-422A61CCBE95}" dt="2025-06-27T14:39:41.778" v="254" actId="6549"/>
          <ac:spMkLst>
            <pc:docMk/>
            <pc:sldMk cId="2521063078" sldId="2123260077"/>
            <ac:spMk id="5" creationId="{D44C267B-E47B-E9CB-D397-4C1F10D618C1}"/>
          </ac:spMkLst>
        </pc:spChg>
      </pc:sldChg>
      <pc:sldChg chg="addSp delSp modSp del mod">
        <pc:chgData name="Patrick MASSON" userId="c917163b1fa4a578" providerId="LiveId" clId="{2DC01C51-42A9-4108-BF9C-422A61CCBE95}" dt="2025-06-27T14:35:40.883" v="132" actId="47"/>
        <pc:sldMkLst>
          <pc:docMk/>
          <pc:sldMk cId="855197916" sldId="2123260082"/>
        </pc:sldMkLst>
        <pc:spChg chg="add mod">
          <ac:chgData name="Patrick MASSON" userId="c917163b1fa4a578" providerId="LiveId" clId="{2DC01C51-42A9-4108-BF9C-422A61CCBE95}" dt="2025-06-27T14:34:51.034" v="131" actId="20577"/>
          <ac:spMkLst>
            <pc:docMk/>
            <pc:sldMk cId="855197916" sldId="2123260082"/>
            <ac:spMk id="2" creationId="{5616DF54-0BCD-53D0-CAEA-6B46BA70013D}"/>
          </ac:spMkLst>
        </pc:spChg>
        <pc:spChg chg="del">
          <ac:chgData name="Patrick MASSON" userId="c917163b1fa4a578" providerId="LiveId" clId="{2DC01C51-42A9-4108-BF9C-422A61CCBE95}" dt="2025-06-26T13:40:26.554" v="51" actId="478"/>
          <ac:spMkLst>
            <pc:docMk/>
            <pc:sldMk cId="855197916" sldId="2123260082"/>
            <ac:spMk id="2" creationId="{C81A2C20-05EA-AE88-33E3-15F8A78D2F24}"/>
          </ac:spMkLst>
        </pc:spChg>
        <pc:spChg chg="mod">
          <ac:chgData name="Patrick MASSON" userId="c917163b1fa4a578" providerId="LiveId" clId="{2DC01C51-42A9-4108-BF9C-422A61CCBE95}" dt="2025-06-26T13:40:26.697" v="52"/>
          <ac:spMkLst>
            <pc:docMk/>
            <pc:sldMk cId="855197916" sldId="2123260082"/>
            <ac:spMk id="6" creationId="{E06D835C-1171-A739-4E87-111C39D5D5AE}"/>
          </ac:spMkLst>
        </pc:spChg>
        <pc:spChg chg="mod">
          <ac:chgData name="Patrick MASSON" userId="c917163b1fa4a578" providerId="LiveId" clId="{2DC01C51-42A9-4108-BF9C-422A61CCBE95}" dt="2025-06-26T13:40:26.697" v="52"/>
          <ac:spMkLst>
            <pc:docMk/>
            <pc:sldMk cId="855197916" sldId="2123260082"/>
            <ac:spMk id="7" creationId="{45DE17BF-C3E7-20BF-4EED-484150AC6BFF}"/>
          </ac:spMkLst>
        </pc:spChg>
        <pc:spChg chg="mod">
          <ac:chgData name="Patrick MASSON" userId="c917163b1fa4a578" providerId="LiveId" clId="{2DC01C51-42A9-4108-BF9C-422A61CCBE95}" dt="2025-06-26T13:40:26.697" v="52"/>
          <ac:spMkLst>
            <pc:docMk/>
            <pc:sldMk cId="855197916" sldId="2123260082"/>
            <ac:spMk id="11" creationId="{360B00A1-F922-8586-E333-8643DE4FBE24}"/>
          </ac:spMkLst>
        </pc:spChg>
        <pc:spChg chg="mod">
          <ac:chgData name="Patrick MASSON" userId="c917163b1fa4a578" providerId="LiveId" clId="{2DC01C51-42A9-4108-BF9C-422A61CCBE95}" dt="2025-06-26T13:40:26.697" v="52"/>
          <ac:spMkLst>
            <pc:docMk/>
            <pc:sldMk cId="855197916" sldId="2123260082"/>
            <ac:spMk id="12" creationId="{5103495F-BA18-ABCD-FB57-C23AD992D31B}"/>
          </ac:spMkLst>
        </pc:spChg>
        <pc:spChg chg="mod">
          <ac:chgData name="Patrick MASSON" userId="c917163b1fa4a578" providerId="LiveId" clId="{2DC01C51-42A9-4108-BF9C-422A61CCBE95}" dt="2025-06-26T13:40:26.697" v="52"/>
          <ac:spMkLst>
            <pc:docMk/>
            <pc:sldMk cId="855197916" sldId="2123260082"/>
            <ac:spMk id="13" creationId="{087FFB53-B3A8-57D9-5CEC-284ED504C677}"/>
          </ac:spMkLst>
        </pc:spChg>
        <pc:spChg chg="add mod">
          <ac:chgData name="Patrick MASSON" userId="c917163b1fa4a578" providerId="LiveId" clId="{2DC01C51-42A9-4108-BF9C-422A61CCBE95}" dt="2025-06-26T13:40:26.697" v="52"/>
          <ac:spMkLst>
            <pc:docMk/>
            <pc:sldMk cId="855197916" sldId="2123260082"/>
            <ac:spMk id="14" creationId="{CB8DB73A-2ACC-FDCE-580D-64EB49A185F9}"/>
          </ac:spMkLst>
        </pc:spChg>
        <pc:grpChg chg="add mod">
          <ac:chgData name="Patrick MASSON" userId="c917163b1fa4a578" providerId="LiveId" clId="{2DC01C51-42A9-4108-BF9C-422A61CCBE95}" dt="2025-06-26T13:40:26.697" v="52"/>
          <ac:grpSpMkLst>
            <pc:docMk/>
            <pc:sldMk cId="855197916" sldId="2123260082"/>
            <ac:grpSpMk id="4" creationId="{53D83BBC-C720-2D1F-1307-F1010F157AF0}"/>
          </ac:grpSpMkLst>
        </pc:grpChg>
        <pc:grpChg chg="del">
          <ac:chgData name="Patrick MASSON" userId="c917163b1fa4a578" providerId="LiveId" clId="{2DC01C51-42A9-4108-BF9C-422A61CCBE95}" dt="2025-06-26T13:40:26.554" v="51" actId="478"/>
          <ac:grpSpMkLst>
            <pc:docMk/>
            <pc:sldMk cId="855197916" sldId="2123260082"/>
            <ac:grpSpMk id="43" creationId="{96AFF5B3-5DA6-4CE0-E404-DEE6C71F180F}"/>
          </ac:grpSpMkLst>
        </pc:grpChg>
      </pc:sldChg>
      <pc:sldChg chg="addSp modSp mod">
        <pc:chgData name="Patrick MASSON" userId="c917163b1fa4a578" providerId="LiveId" clId="{2DC01C51-42A9-4108-BF9C-422A61CCBE95}" dt="2025-06-27T14:40:06.348" v="270" actId="20577"/>
        <pc:sldMkLst>
          <pc:docMk/>
          <pc:sldMk cId="3231267375" sldId="2123260084"/>
        </pc:sldMkLst>
        <pc:spChg chg="add mod">
          <ac:chgData name="Patrick MASSON" userId="c917163b1fa4a578" providerId="LiveId" clId="{2DC01C51-42A9-4108-BF9C-422A61CCBE95}" dt="2025-06-27T14:40:06.348" v="270" actId="20577"/>
          <ac:spMkLst>
            <pc:docMk/>
            <pc:sldMk cId="3231267375" sldId="2123260084"/>
            <ac:spMk id="11" creationId="{3018FDCE-567B-8E13-B963-696CD221C8D7}"/>
          </ac:spMkLst>
        </pc:spChg>
      </pc:sldChg>
      <pc:sldChg chg="addSp modSp">
        <pc:chgData name="Patrick MASSON" userId="c917163b1fa4a578" providerId="LiveId" clId="{2DC01C51-42A9-4108-BF9C-422A61CCBE95}" dt="2025-06-27T14:40:09.376" v="271"/>
        <pc:sldMkLst>
          <pc:docMk/>
          <pc:sldMk cId="300576870" sldId="2123260085"/>
        </pc:sldMkLst>
        <pc:spChg chg="add mod">
          <ac:chgData name="Patrick MASSON" userId="c917163b1fa4a578" providerId="LiveId" clId="{2DC01C51-42A9-4108-BF9C-422A61CCBE95}" dt="2025-06-27T14:40:09.376" v="271"/>
          <ac:spMkLst>
            <pc:docMk/>
            <pc:sldMk cId="300576870" sldId="2123260085"/>
            <ac:spMk id="3" creationId="{CFD07C9D-2DCC-15F4-0FDA-5AFFE010B981}"/>
          </ac:spMkLst>
        </pc:spChg>
      </pc:sldChg>
      <pc:sldChg chg="addSp modSp mod">
        <pc:chgData name="Patrick MASSON" userId="c917163b1fa4a578" providerId="LiveId" clId="{2DC01C51-42A9-4108-BF9C-422A61CCBE95}" dt="2025-06-27T14:40:29.359" v="283" actId="20577"/>
        <pc:sldMkLst>
          <pc:docMk/>
          <pc:sldMk cId="1333796130" sldId="2123260092"/>
        </pc:sldMkLst>
        <pc:spChg chg="add mod">
          <ac:chgData name="Patrick MASSON" userId="c917163b1fa4a578" providerId="LiveId" clId="{2DC01C51-42A9-4108-BF9C-422A61CCBE95}" dt="2025-06-27T14:40:29.359" v="283" actId="20577"/>
          <ac:spMkLst>
            <pc:docMk/>
            <pc:sldMk cId="1333796130" sldId="2123260092"/>
            <ac:spMk id="12" creationId="{5E35E0E9-D7EE-1218-EAA8-2D92532A732B}"/>
          </ac:spMkLst>
        </pc:spChg>
      </pc:sldChg>
      <pc:sldChg chg="addSp modSp mod">
        <pc:chgData name="Patrick MASSON" userId="c917163b1fa4a578" providerId="LiveId" clId="{2DC01C51-42A9-4108-BF9C-422A61CCBE95}" dt="2025-06-27T14:40:48.602" v="294" actId="20577"/>
        <pc:sldMkLst>
          <pc:docMk/>
          <pc:sldMk cId="2871395917" sldId="2123260093"/>
        </pc:sldMkLst>
        <pc:spChg chg="add mod">
          <ac:chgData name="Patrick MASSON" userId="c917163b1fa4a578" providerId="LiveId" clId="{2DC01C51-42A9-4108-BF9C-422A61CCBE95}" dt="2025-06-27T14:40:48.602" v="294" actId="20577"/>
          <ac:spMkLst>
            <pc:docMk/>
            <pc:sldMk cId="2871395917" sldId="2123260093"/>
            <ac:spMk id="15" creationId="{2000CAAB-CCB7-FC86-68B7-99D3E3FAB589}"/>
          </ac:spMkLst>
        </pc:spChg>
      </pc:sldChg>
      <pc:sldChg chg="modSp mod">
        <pc:chgData name="Patrick MASSON" userId="c917163b1fa4a578" providerId="LiveId" clId="{2DC01C51-42A9-4108-BF9C-422A61CCBE95}" dt="2025-06-26T13:33:20.109" v="7"/>
        <pc:sldMkLst>
          <pc:docMk/>
          <pc:sldMk cId="3726182640" sldId="2123260102"/>
        </pc:sldMkLst>
        <pc:spChg chg="mod">
          <ac:chgData name="Patrick MASSON" userId="c917163b1fa4a578" providerId="LiveId" clId="{2DC01C51-42A9-4108-BF9C-422A61CCBE95}" dt="2025-06-26T13:33:20.109" v="7"/>
          <ac:spMkLst>
            <pc:docMk/>
            <pc:sldMk cId="3726182640" sldId="2123260102"/>
            <ac:spMk id="18" creationId="{DEA7747A-CADB-1B13-1B20-F41CE5E29816}"/>
          </ac:spMkLst>
        </pc:spChg>
        <pc:spChg chg="mod">
          <ac:chgData name="Patrick MASSON" userId="c917163b1fa4a578" providerId="LiveId" clId="{2DC01C51-42A9-4108-BF9C-422A61CCBE95}" dt="2025-06-26T13:33:13.508" v="6"/>
          <ac:spMkLst>
            <pc:docMk/>
            <pc:sldMk cId="3726182640" sldId="2123260102"/>
            <ac:spMk id="19" creationId="{01F86F40-9A3C-6E6C-B7DD-71A612A885D6}"/>
          </ac:spMkLst>
        </pc:spChg>
      </pc:sldChg>
      <pc:sldChg chg="addSp delSp modSp del mod">
        <pc:chgData name="Patrick MASSON" userId="c917163b1fa4a578" providerId="LiveId" clId="{2DC01C51-42A9-4108-BF9C-422A61CCBE95}" dt="2025-06-27T14:35:46.319" v="133" actId="47"/>
        <pc:sldMkLst>
          <pc:docMk/>
          <pc:sldMk cId="2410918854" sldId="2123260107"/>
        </pc:sldMkLst>
        <pc:spChg chg="del">
          <ac:chgData name="Patrick MASSON" userId="c917163b1fa4a578" providerId="LiveId" clId="{2DC01C51-42A9-4108-BF9C-422A61CCBE95}" dt="2025-06-26T13:40:22.298" v="49" actId="478"/>
          <ac:spMkLst>
            <pc:docMk/>
            <pc:sldMk cId="2410918854" sldId="2123260107"/>
            <ac:spMk id="2" creationId="{D17E4F83-F5FD-02B4-EA87-BC49A4D7DC45}"/>
          </ac:spMkLst>
        </pc:spChg>
        <pc:spChg chg="mod">
          <ac:chgData name="Patrick MASSON" userId="c917163b1fa4a578" providerId="LiveId" clId="{2DC01C51-42A9-4108-BF9C-422A61CCBE95}" dt="2025-06-26T13:40:22.581" v="50"/>
          <ac:spMkLst>
            <pc:docMk/>
            <pc:sldMk cId="2410918854" sldId="2123260107"/>
            <ac:spMk id="14" creationId="{2251CABF-98F4-7E14-BBF9-7CD272640A28}"/>
          </ac:spMkLst>
        </pc:spChg>
        <pc:spChg chg="mod">
          <ac:chgData name="Patrick MASSON" userId="c917163b1fa4a578" providerId="LiveId" clId="{2DC01C51-42A9-4108-BF9C-422A61CCBE95}" dt="2025-06-26T13:40:22.581" v="50"/>
          <ac:spMkLst>
            <pc:docMk/>
            <pc:sldMk cId="2410918854" sldId="2123260107"/>
            <ac:spMk id="16" creationId="{D6BD88ED-984F-FEF8-B38A-6A482AC182DC}"/>
          </ac:spMkLst>
        </pc:spChg>
        <pc:spChg chg="mod">
          <ac:chgData name="Patrick MASSON" userId="c917163b1fa4a578" providerId="LiveId" clId="{2DC01C51-42A9-4108-BF9C-422A61CCBE95}" dt="2025-06-26T13:40:22.581" v="50"/>
          <ac:spMkLst>
            <pc:docMk/>
            <pc:sldMk cId="2410918854" sldId="2123260107"/>
            <ac:spMk id="18" creationId="{4A37D7E4-F905-D081-F2F8-42C3E5D4C3D9}"/>
          </ac:spMkLst>
        </pc:spChg>
        <pc:spChg chg="mod">
          <ac:chgData name="Patrick MASSON" userId="c917163b1fa4a578" providerId="LiveId" clId="{2DC01C51-42A9-4108-BF9C-422A61CCBE95}" dt="2025-06-26T13:40:22.581" v="50"/>
          <ac:spMkLst>
            <pc:docMk/>
            <pc:sldMk cId="2410918854" sldId="2123260107"/>
            <ac:spMk id="19" creationId="{622E5614-C65E-2C98-E147-D6FD29F9246B}"/>
          </ac:spMkLst>
        </pc:spChg>
        <pc:spChg chg="mod">
          <ac:chgData name="Patrick MASSON" userId="c917163b1fa4a578" providerId="LiveId" clId="{2DC01C51-42A9-4108-BF9C-422A61CCBE95}" dt="2025-06-26T13:40:22.581" v="50"/>
          <ac:spMkLst>
            <pc:docMk/>
            <pc:sldMk cId="2410918854" sldId="2123260107"/>
            <ac:spMk id="20" creationId="{D98B00BA-895E-25A9-5B3C-F25752D8C12F}"/>
          </ac:spMkLst>
        </pc:spChg>
        <pc:spChg chg="add mod">
          <ac:chgData name="Patrick MASSON" userId="c917163b1fa4a578" providerId="LiveId" clId="{2DC01C51-42A9-4108-BF9C-422A61CCBE95}" dt="2025-06-26T13:40:22.581" v="50"/>
          <ac:spMkLst>
            <pc:docMk/>
            <pc:sldMk cId="2410918854" sldId="2123260107"/>
            <ac:spMk id="21" creationId="{E592A186-BB43-AD08-2138-7B5085DACE85}"/>
          </ac:spMkLst>
        </pc:spChg>
        <pc:grpChg chg="add mod">
          <ac:chgData name="Patrick MASSON" userId="c917163b1fa4a578" providerId="LiveId" clId="{2DC01C51-42A9-4108-BF9C-422A61CCBE95}" dt="2025-06-26T13:40:22.581" v="50"/>
          <ac:grpSpMkLst>
            <pc:docMk/>
            <pc:sldMk cId="2410918854" sldId="2123260107"/>
            <ac:grpSpMk id="10" creationId="{765B06CE-31B1-501E-C24E-805783834639}"/>
          </ac:grpSpMkLst>
        </pc:grpChg>
        <pc:grpChg chg="del">
          <ac:chgData name="Patrick MASSON" userId="c917163b1fa4a578" providerId="LiveId" clId="{2DC01C51-42A9-4108-BF9C-422A61CCBE95}" dt="2025-06-26T13:40:22.298" v="49" actId="478"/>
          <ac:grpSpMkLst>
            <pc:docMk/>
            <pc:sldMk cId="2410918854" sldId="2123260107"/>
            <ac:grpSpMk id="43" creationId="{1BAD779F-2CCF-8EA8-4AE6-C82E523A90CE}"/>
          </ac:grpSpMkLst>
        </pc:grpChg>
      </pc:sldChg>
      <pc:sldChg chg="addSp modSp">
        <pc:chgData name="Patrick MASSON" userId="c917163b1fa4a578" providerId="LiveId" clId="{2DC01C51-42A9-4108-BF9C-422A61CCBE95}" dt="2025-06-27T14:36:12.733" v="146"/>
        <pc:sldMkLst>
          <pc:docMk/>
          <pc:sldMk cId="4230010200" sldId="2123260108"/>
        </pc:sldMkLst>
        <pc:spChg chg="add mod">
          <ac:chgData name="Patrick MASSON" userId="c917163b1fa4a578" providerId="LiveId" clId="{2DC01C51-42A9-4108-BF9C-422A61CCBE95}" dt="2025-06-27T14:36:12.733" v="146"/>
          <ac:spMkLst>
            <pc:docMk/>
            <pc:sldMk cId="4230010200" sldId="2123260108"/>
            <ac:spMk id="3" creationId="{8828335B-A883-07E4-7FB6-FACE74243C0A}"/>
          </ac:spMkLst>
        </pc:spChg>
      </pc:sldChg>
      <pc:sldChg chg="addSp modSp">
        <pc:chgData name="Patrick MASSON" userId="c917163b1fa4a578" providerId="LiveId" clId="{2DC01C51-42A9-4108-BF9C-422A61CCBE95}" dt="2025-06-27T14:36:31.771" v="158"/>
        <pc:sldMkLst>
          <pc:docMk/>
          <pc:sldMk cId="1664377240" sldId="2123260109"/>
        </pc:sldMkLst>
        <pc:spChg chg="add mod">
          <ac:chgData name="Patrick MASSON" userId="c917163b1fa4a578" providerId="LiveId" clId="{2DC01C51-42A9-4108-BF9C-422A61CCBE95}" dt="2025-06-27T14:36:31.771" v="158"/>
          <ac:spMkLst>
            <pc:docMk/>
            <pc:sldMk cId="1664377240" sldId="2123260109"/>
            <ac:spMk id="3" creationId="{12BA79EA-1C8B-8FF5-485F-63890216DC72}"/>
          </ac:spMkLst>
        </pc:spChg>
      </pc:sldChg>
      <pc:sldChg chg="del">
        <pc:chgData name="Patrick MASSON" userId="c917163b1fa4a578" providerId="LiveId" clId="{2DC01C51-42A9-4108-BF9C-422A61CCBE95}" dt="2025-06-27T07:09:00.068" v="88" actId="47"/>
        <pc:sldMkLst>
          <pc:docMk/>
          <pc:sldMk cId="703546271" sldId="2123260110"/>
        </pc:sldMkLst>
      </pc:sldChg>
      <pc:sldChg chg="addSp modSp">
        <pc:chgData name="Patrick MASSON" userId="c917163b1fa4a578" providerId="LiveId" clId="{2DC01C51-42A9-4108-BF9C-422A61CCBE95}" dt="2025-06-27T14:38:40.956" v="223"/>
        <pc:sldMkLst>
          <pc:docMk/>
          <pc:sldMk cId="187149811" sldId="2123260112"/>
        </pc:sldMkLst>
        <pc:spChg chg="add mod">
          <ac:chgData name="Patrick MASSON" userId="c917163b1fa4a578" providerId="LiveId" clId="{2DC01C51-42A9-4108-BF9C-422A61CCBE95}" dt="2025-06-27T14:38:40.956" v="223"/>
          <ac:spMkLst>
            <pc:docMk/>
            <pc:sldMk cId="187149811" sldId="2123260112"/>
            <ac:spMk id="3" creationId="{DFB9A25B-A54B-D3C1-EF29-294EA8F3AB32}"/>
          </ac:spMkLst>
        </pc:spChg>
      </pc:sldChg>
      <pc:sldChg chg="addSp modSp mod">
        <pc:chgData name="Patrick MASSON" userId="c917163b1fa4a578" providerId="LiveId" clId="{2DC01C51-42A9-4108-BF9C-422A61CCBE95}" dt="2025-06-27T14:39:19.087" v="234"/>
        <pc:sldMkLst>
          <pc:docMk/>
          <pc:sldMk cId="3344147480" sldId="2123260113"/>
        </pc:sldMkLst>
        <pc:spChg chg="add mod">
          <ac:chgData name="Patrick MASSON" userId="c917163b1fa4a578" providerId="LiveId" clId="{2DC01C51-42A9-4108-BF9C-422A61CCBE95}" dt="2025-06-27T14:39:19.087" v="234"/>
          <ac:spMkLst>
            <pc:docMk/>
            <pc:sldMk cId="3344147480" sldId="2123260113"/>
            <ac:spMk id="3" creationId="{EE3A8742-1023-58B1-40E9-9F722B994112}"/>
          </ac:spMkLst>
        </pc:spChg>
        <pc:spChg chg="mod">
          <ac:chgData name="Patrick MASSON" userId="c917163b1fa4a578" providerId="LiveId" clId="{2DC01C51-42A9-4108-BF9C-422A61CCBE95}" dt="2025-06-26T13:58:54.537" v="84" actId="1036"/>
          <ac:spMkLst>
            <pc:docMk/>
            <pc:sldMk cId="3344147480" sldId="2123260113"/>
            <ac:spMk id="8" creationId="{DC5F5045-BD5B-168C-B1F2-D39EA23B4138}"/>
          </ac:spMkLst>
        </pc:spChg>
      </pc:sldChg>
      <pc:sldChg chg="addSp delSp modSp mod">
        <pc:chgData name="Patrick MASSON" userId="c917163b1fa4a578" providerId="LiveId" clId="{2DC01C51-42A9-4108-BF9C-422A61CCBE95}" dt="2025-06-27T14:39:53.250" v="259"/>
        <pc:sldMkLst>
          <pc:docMk/>
          <pc:sldMk cId="372403802" sldId="2123260114"/>
        </pc:sldMkLst>
        <pc:spChg chg="add del">
          <ac:chgData name="Patrick MASSON" userId="c917163b1fa4a578" providerId="LiveId" clId="{2DC01C51-42A9-4108-BF9C-422A61CCBE95}" dt="2025-06-27T14:39:46.984" v="256" actId="22"/>
          <ac:spMkLst>
            <pc:docMk/>
            <pc:sldMk cId="372403802" sldId="2123260114"/>
            <ac:spMk id="5" creationId="{54B623E5-CF76-B6C9-8A07-228F2D4892A0}"/>
          </ac:spMkLst>
        </pc:spChg>
        <pc:spChg chg="add del">
          <ac:chgData name="Patrick MASSON" userId="c917163b1fa4a578" providerId="LiveId" clId="{2DC01C51-42A9-4108-BF9C-422A61CCBE95}" dt="2025-06-27T14:39:49.794" v="258" actId="22"/>
          <ac:spMkLst>
            <pc:docMk/>
            <pc:sldMk cId="372403802" sldId="2123260114"/>
            <ac:spMk id="14" creationId="{5D39AEBE-6BF0-7F63-272D-710BA088BBE6}"/>
          </ac:spMkLst>
        </pc:spChg>
        <pc:spChg chg="add mod">
          <ac:chgData name="Patrick MASSON" userId="c917163b1fa4a578" providerId="LiveId" clId="{2DC01C51-42A9-4108-BF9C-422A61CCBE95}" dt="2025-06-27T14:39:53.250" v="259"/>
          <ac:spMkLst>
            <pc:docMk/>
            <pc:sldMk cId="372403802" sldId="2123260114"/>
            <ac:spMk id="16" creationId="{0F5C8C60-AA1C-E90B-0383-6E37FE8292FA}"/>
          </ac:spMkLst>
        </pc:spChg>
      </pc:sldChg>
      <pc:sldChg chg="addSp modSp">
        <pc:chgData name="Patrick MASSON" userId="c917163b1fa4a578" providerId="LiveId" clId="{2DC01C51-42A9-4108-BF9C-422A61CCBE95}" dt="2025-06-27T14:40:33.223" v="284"/>
        <pc:sldMkLst>
          <pc:docMk/>
          <pc:sldMk cId="879337660" sldId="2123260115"/>
        </pc:sldMkLst>
        <pc:spChg chg="add mod">
          <ac:chgData name="Patrick MASSON" userId="c917163b1fa4a578" providerId="LiveId" clId="{2DC01C51-42A9-4108-BF9C-422A61CCBE95}" dt="2025-06-27T14:40:33.223" v="284"/>
          <ac:spMkLst>
            <pc:docMk/>
            <pc:sldMk cId="879337660" sldId="2123260115"/>
            <ac:spMk id="4" creationId="{7D796FB4-8694-1B2A-36FF-8F0F2CEE4834}"/>
          </ac:spMkLst>
        </pc:spChg>
      </pc:sldChg>
      <pc:sldChg chg="addSp modSp">
        <pc:chgData name="Patrick MASSON" userId="c917163b1fa4a578" providerId="LiveId" clId="{2DC01C51-42A9-4108-BF9C-422A61CCBE95}" dt="2025-06-27T14:40:51.605" v="295"/>
        <pc:sldMkLst>
          <pc:docMk/>
          <pc:sldMk cId="2825067656" sldId="2123260116"/>
        </pc:sldMkLst>
        <pc:spChg chg="add mod">
          <ac:chgData name="Patrick MASSON" userId="c917163b1fa4a578" providerId="LiveId" clId="{2DC01C51-42A9-4108-BF9C-422A61CCBE95}" dt="2025-06-27T14:40:51.605" v="295"/>
          <ac:spMkLst>
            <pc:docMk/>
            <pc:sldMk cId="2825067656" sldId="2123260116"/>
            <ac:spMk id="11" creationId="{674568B4-FE78-8801-2733-42D0EE3B1E0B}"/>
          </ac:spMkLst>
        </pc:spChg>
      </pc:sldChg>
      <pc:sldChg chg="add del">
        <pc:chgData name="Patrick MASSON" userId="c917163b1fa4a578" providerId="LiveId" clId="{2DC01C51-42A9-4108-BF9C-422A61CCBE95}" dt="2025-06-26T13:57:38.033" v="66" actId="47"/>
        <pc:sldMkLst>
          <pc:docMk/>
          <pc:sldMk cId="919777898" sldId="2123260117"/>
        </pc:sldMkLst>
      </pc:sldChg>
      <pc:sldChg chg="del">
        <pc:chgData name="Patrick MASSON" userId="c917163b1fa4a578" providerId="LiveId" clId="{2DC01C51-42A9-4108-BF9C-422A61CCBE95}" dt="2025-06-26T13:57:40.062" v="67" actId="47"/>
        <pc:sldMkLst>
          <pc:docMk/>
          <pc:sldMk cId="2888261995" sldId="2123260118"/>
        </pc:sldMkLst>
      </pc:sldChg>
      <pc:sldChg chg="addSp delSp modSp mod">
        <pc:chgData name="Patrick MASSON" userId="c917163b1fa4a578" providerId="LiveId" clId="{2DC01C51-42A9-4108-BF9C-422A61CCBE95}" dt="2025-06-27T14:42:11.571" v="325"/>
        <pc:sldMkLst>
          <pc:docMk/>
          <pc:sldMk cId="1141461795" sldId="2123260119"/>
        </pc:sldMkLst>
        <pc:spChg chg="add mod">
          <ac:chgData name="Patrick MASSON" userId="c917163b1fa4a578" providerId="LiveId" clId="{2DC01C51-42A9-4108-BF9C-422A61CCBE95}" dt="2025-06-27T14:38:07.037" v="198" actId="20577"/>
          <ac:spMkLst>
            <pc:docMk/>
            <pc:sldMk cId="1141461795" sldId="2123260119"/>
            <ac:spMk id="5" creationId="{18C96F87-EE0A-E100-A831-9CD8B4F9A222}"/>
          </ac:spMkLst>
        </pc:spChg>
        <pc:spChg chg="mod">
          <ac:chgData name="Patrick MASSON" userId="c917163b1fa4a578" providerId="LiveId" clId="{2DC01C51-42A9-4108-BF9C-422A61CCBE95}" dt="2025-06-27T14:42:11.571" v="325"/>
          <ac:spMkLst>
            <pc:docMk/>
            <pc:sldMk cId="1141461795" sldId="2123260119"/>
            <ac:spMk id="11" creationId="{31A94D64-94AA-3823-984D-DCEBC187DDF5}"/>
          </ac:spMkLst>
        </pc:spChg>
        <pc:spChg chg="mod">
          <ac:chgData name="Patrick MASSON" userId="c917163b1fa4a578" providerId="LiveId" clId="{2DC01C51-42A9-4108-BF9C-422A61CCBE95}" dt="2025-06-27T14:42:11.571" v="325"/>
          <ac:spMkLst>
            <pc:docMk/>
            <pc:sldMk cId="1141461795" sldId="2123260119"/>
            <ac:spMk id="18" creationId="{5319FE67-FB45-AEE6-64E7-2F8B745C98EB}"/>
          </ac:spMkLst>
        </pc:spChg>
        <pc:spChg chg="mod">
          <ac:chgData name="Patrick MASSON" userId="c917163b1fa4a578" providerId="LiveId" clId="{2DC01C51-42A9-4108-BF9C-422A61CCBE95}" dt="2025-06-27T14:42:11.571" v="325"/>
          <ac:spMkLst>
            <pc:docMk/>
            <pc:sldMk cId="1141461795" sldId="2123260119"/>
            <ac:spMk id="20" creationId="{886FFC19-FC63-B467-6057-1D8326089F4E}"/>
          </ac:spMkLst>
        </pc:spChg>
        <pc:spChg chg="mod">
          <ac:chgData name="Patrick MASSON" userId="c917163b1fa4a578" providerId="LiveId" clId="{2DC01C51-42A9-4108-BF9C-422A61CCBE95}" dt="2025-06-27T14:42:11.571" v="325"/>
          <ac:spMkLst>
            <pc:docMk/>
            <pc:sldMk cId="1141461795" sldId="2123260119"/>
            <ac:spMk id="22" creationId="{02EF0721-F02A-DD3E-C124-43545A1E8CB9}"/>
          </ac:spMkLst>
        </pc:spChg>
        <pc:spChg chg="mod">
          <ac:chgData name="Patrick MASSON" userId="c917163b1fa4a578" providerId="LiveId" clId="{2DC01C51-42A9-4108-BF9C-422A61CCBE95}" dt="2025-06-27T14:42:11.571" v="325"/>
          <ac:spMkLst>
            <pc:docMk/>
            <pc:sldMk cId="1141461795" sldId="2123260119"/>
            <ac:spMk id="23" creationId="{4B605441-7CEE-5880-4E99-39553B11157C}"/>
          </ac:spMkLst>
        </pc:spChg>
        <pc:spChg chg="add mod">
          <ac:chgData name="Patrick MASSON" userId="c917163b1fa4a578" providerId="LiveId" clId="{2DC01C51-42A9-4108-BF9C-422A61CCBE95}" dt="2025-06-27T14:42:11.571" v="325"/>
          <ac:spMkLst>
            <pc:docMk/>
            <pc:sldMk cId="1141461795" sldId="2123260119"/>
            <ac:spMk id="24" creationId="{8C3B56FF-3D4B-D5B7-8CAB-5392B7AED997}"/>
          </ac:spMkLst>
        </pc:spChg>
        <pc:spChg chg="del">
          <ac:chgData name="Patrick MASSON" userId="c917163b1fa4a578" providerId="LiveId" clId="{2DC01C51-42A9-4108-BF9C-422A61CCBE95}" dt="2025-06-27T14:42:09.276" v="323" actId="478"/>
          <ac:spMkLst>
            <pc:docMk/>
            <pc:sldMk cId="1141461795" sldId="2123260119"/>
            <ac:spMk id="39" creationId="{01DE13AA-EC52-05D1-D023-77A06B3E5BFC}"/>
          </ac:spMkLst>
        </pc:spChg>
        <pc:grpChg chg="add mod">
          <ac:chgData name="Patrick MASSON" userId="c917163b1fa4a578" providerId="LiveId" clId="{2DC01C51-42A9-4108-BF9C-422A61CCBE95}" dt="2025-06-27T14:42:11.571" v="325"/>
          <ac:grpSpMkLst>
            <pc:docMk/>
            <pc:sldMk cId="1141461795" sldId="2123260119"/>
            <ac:grpSpMk id="7" creationId="{0DAB2676-FD38-1BF8-A143-BFA4F29ADD11}"/>
          </ac:grpSpMkLst>
        </pc:grpChg>
        <pc:grpChg chg="del">
          <ac:chgData name="Patrick MASSON" userId="c917163b1fa4a578" providerId="LiveId" clId="{2DC01C51-42A9-4108-BF9C-422A61CCBE95}" dt="2025-06-27T14:42:11.305" v="324" actId="478"/>
          <ac:grpSpMkLst>
            <pc:docMk/>
            <pc:sldMk cId="1141461795" sldId="2123260119"/>
            <ac:grpSpMk id="10" creationId="{072F82AE-6CF8-8AAD-3D4E-E818145EE416}"/>
          </ac:grpSpMkLst>
        </pc:grpChg>
      </pc:sldChg>
      <pc:sldChg chg="addSp delSp modSp mod">
        <pc:chgData name="Patrick MASSON" userId="c917163b1fa4a578" providerId="LiveId" clId="{2DC01C51-42A9-4108-BF9C-422A61CCBE95}" dt="2025-06-27T14:42:16.291" v="327"/>
        <pc:sldMkLst>
          <pc:docMk/>
          <pc:sldMk cId="3895452127" sldId="2123260120"/>
        </pc:sldMkLst>
        <pc:spChg chg="add mod">
          <ac:chgData name="Patrick MASSON" userId="c917163b1fa4a578" providerId="LiveId" clId="{2DC01C51-42A9-4108-BF9C-422A61CCBE95}" dt="2025-06-27T14:38:11.750" v="199"/>
          <ac:spMkLst>
            <pc:docMk/>
            <pc:sldMk cId="3895452127" sldId="2123260120"/>
            <ac:spMk id="3" creationId="{A777F389-9985-F03C-2515-14F8BFDB62A6}"/>
          </ac:spMkLst>
        </pc:spChg>
        <pc:spChg chg="mod">
          <ac:chgData name="Patrick MASSON" userId="c917163b1fa4a578" providerId="LiveId" clId="{2DC01C51-42A9-4108-BF9C-422A61CCBE95}" dt="2025-06-27T14:42:16.291" v="327"/>
          <ac:spMkLst>
            <pc:docMk/>
            <pc:sldMk cId="3895452127" sldId="2123260120"/>
            <ac:spMk id="14" creationId="{89687DA3-E47B-F4DC-F464-7B21CE5C3AFF}"/>
          </ac:spMkLst>
        </pc:spChg>
        <pc:spChg chg="mod">
          <ac:chgData name="Patrick MASSON" userId="c917163b1fa4a578" providerId="LiveId" clId="{2DC01C51-42A9-4108-BF9C-422A61CCBE95}" dt="2025-06-27T14:42:16.291" v="327"/>
          <ac:spMkLst>
            <pc:docMk/>
            <pc:sldMk cId="3895452127" sldId="2123260120"/>
            <ac:spMk id="19" creationId="{303ED17F-73CB-730D-E643-076DC8B02CF1}"/>
          </ac:spMkLst>
        </pc:spChg>
        <pc:spChg chg="mod">
          <ac:chgData name="Patrick MASSON" userId="c917163b1fa4a578" providerId="LiveId" clId="{2DC01C51-42A9-4108-BF9C-422A61CCBE95}" dt="2025-06-27T14:42:16.291" v="327"/>
          <ac:spMkLst>
            <pc:docMk/>
            <pc:sldMk cId="3895452127" sldId="2123260120"/>
            <ac:spMk id="20" creationId="{FAA507ED-3ADB-7EE1-0F26-4D7503354785}"/>
          </ac:spMkLst>
        </pc:spChg>
        <pc:spChg chg="mod">
          <ac:chgData name="Patrick MASSON" userId="c917163b1fa4a578" providerId="LiveId" clId="{2DC01C51-42A9-4108-BF9C-422A61CCBE95}" dt="2025-06-27T14:42:16.291" v="327"/>
          <ac:spMkLst>
            <pc:docMk/>
            <pc:sldMk cId="3895452127" sldId="2123260120"/>
            <ac:spMk id="21" creationId="{ED39F64B-E748-5019-6100-70A460689852}"/>
          </ac:spMkLst>
        </pc:spChg>
        <pc:spChg chg="mod">
          <ac:chgData name="Patrick MASSON" userId="c917163b1fa4a578" providerId="LiveId" clId="{2DC01C51-42A9-4108-BF9C-422A61CCBE95}" dt="2025-06-27T14:42:16.291" v="327"/>
          <ac:spMkLst>
            <pc:docMk/>
            <pc:sldMk cId="3895452127" sldId="2123260120"/>
            <ac:spMk id="22" creationId="{69A1CF71-A410-6508-8D3A-04EEABA49D7A}"/>
          </ac:spMkLst>
        </pc:spChg>
        <pc:spChg chg="add mod">
          <ac:chgData name="Patrick MASSON" userId="c917163b1fa4a578" providerId="LiveId" clId="{2DC01C51-42A9-4108-BF9C-422A61CCBE95}" dt="2025-06-27T14:42:16.291" v="327"/>
          <ac:spMkLst>
            <pc:docMk/>
            <pc:sldMk cId="3895452127" sldId="2123260120"/>
            <ac:spMk id="23" creationId="{769CD6C7-F7ED-8A5E-62B9-E11EBFBAB21C}"/>
          </ac:spMkLst>
        </pc:spChg>
        <pc:spChg chg="del">
          <ac:chgData name="Patrick MASSON" userId="c917163b1fa4a578" providerId="LiveId" clId="{2DC01C51-42A9-4108-BF9C-422A61CCBE95}" dt="2025-06-27T14:42:16.101" v="326" actId="478"/>
          <ac:spMkLst>
            <pc:docMk/>
            <pc:sldMk cId="3895452127" sldId="2123260120"/>
            <ac:spMk id="39" creationId="{DCDF067D-DC8F-29C9-7BDD-2A5E29F70340}"/>
          </ac:spMkLst>
        </pc:spChg>
        <pc:grpChg chg="add mod">
          <ac:chgData name="Patrick MASSON" userId="c917163b1fa4a578" providerId="LiveId" clId="{2DC01C51-42A9-4108-BF9C-422A61CCBE95}" dt="2025-06-27T14:42:16.291" v="327"/>
          <ac:grpSpMkLst>
            <pc:docMk/>
            <pc:sldMk cId="3895452127" sldId="2123260120"/>
            <ac:grpSpMk id="7" creationId="{61D50EAB-D9E2-F31F-013F-C0868F63DF9D}"/>
          </ac:grpSpMkLst>
        </pc:grpChg>
        <pc:grpChg chg="del">
          <ac:chgData name="Patrick MASSON" userId="c917163b1fa4a578" providerId="LiveId" clId="{2DC01C51-42A9-4108-BF9C-422A61CCBE95}" dt="2025-06-27T14:42:16.101" v="326" actId="478"/>
          <ac:grpSpMkLst>
            <pc:docMk/>
            <pc:sldMk cId="3895452127" sldId="2123260120"/>
            <ac:grpSpMk id="10" creationId="{7520FCB5-8A9A-9A6D-0FD9-8E63365F8958}"/>
          </ac:grpSpMkLst>
        </pc:grpChg>
      </pc:sldChg>
      <pc:sldChg chg="addSp delSp modSp add mod">
        <pc:chgData name="Patrick MASSON" userId="c917163b1fa4a578" providerId="LiveId" clId="{2DC01C51-42A9-4108-BF9C-422A61CCBE95}" dt="2025-06-27T14:34:34.017" v="125" actId="20577"/>
        <pc:sldMkLst>
          <pc:docMk/>
          <pc:sldMk cId="3606254230" sldId="2123260121"/>
        </pc:sldMkLst>
        <pc:spChg chg="add mod">
          <ac:chgData name="Patrick MASSON" userId="c917163b1fa4a578" providerId="LiveId" clId="{2DC01C51-42A9-4108-BF9C-422A61CCBE95}" dt="2025-06-27T14:25:33.115" v="96"/>
          <ac:spMkLst>
            <pc:docMk/>
            <pc:sldMk cId="3606254230" sldId="2123260121"/>
            <ac:spMk id="7" creationId="{2AE74822-86B6-97BB-EBF1-D5A7B0CF2AEB}"/>
          </ac:spMkLst>
        </pc:spChg>
        <pc:spChg chg="add mod">
          <ac:chgData name="Patrick MASSON" userId="c917163b1fa4a578" providerId="LiveId" clId="{2DC01C51-42A9-4108-BF9C-422A61CCBE95}" dt="2025-06-27T14:34:34.017" v="125" actId="20577"/>
          <ac:spMkLst>
            <pc:docMk/>
            <pc:sldMk cId="3606254230" sldId="2123260121"/>
            <ac:spMk id="13" creationId="{2AE74822-86B6-97BB-EBF1-D5A7B0CF2AEB}"/>
          </ac:spMkLst>
        </pc:spChg>
        <pc:spChg chg="mod">
          <ac:chgData name="Patrick MASSON" userId="c917163b1fa4a578" providerId="LiveId" clId="{2DC01C51-42A9-4108-BF9C-422A61CCBE95}" dt="2025-06-26T13:40:36.558" v="56"/>
          <ac:spMkLst>
            <pc:docMk/>
            <pc:sldMk cId="3606254230" sldId="2123260121"/>
            <ac:spMk id="33" creationId="{3F3DDEAE-5915-F0A5-5149-C2F32D6E45C8}"/>
          </ac:spMkLst>
        </pc:spChg>
        <pc:spChg chg="mod">
          <ac:chgData name="Patrick MASSON" userId="c917163b1fa4a578" providerId="LiveId" clId="{2DC01C51-42A9-4108-BF9C-422A61CCBE95}" dt="2025-06-26T13:40:36.558" v="56"/>
          <ac:spMkLst>
            <pc:docMk/>
            <pc:sldMk cId="3606254230" sldId="2123260121"/>
            <ac:spMk id="34" creationId="{C8DFB583-19AA-702E-2637-D24CA63261E3}"/>
          </ac:spMkLst>
        </pc:spChg>
        <pc:spChg chg="mod">
          <ac:chgData name="Patrick MASSON" userId="c917163b1fa4a578" providerId="LiveId" clId="{2DC01C51-42A9-4108-BF9C-422A61CCBE95}" dt="2025-06-26T13:40:36.558" v="56"/>
          <ac:spMkLst>
            <pc:docMk/>
            <pc:sldMk cId="3606254230" sldId="2123260121"/>
            <ac:spMk id="36" creationId="{6BA95BD2-614D-9D94-8381-C1942400F215}"/>
          </ac:spMkLst>
        </pc:spChg>
        <pc:spChg chg="mod">
          <ac:chgData name="Patrick MASSON" userId="c917163b1fa4a578" providerId="LiveId" clId="{2DC01C51-42A9-4108-BF9C-422A61CCBE95}" dt="2025-06-26T13:40:36.558" v="56"/>
          <ac:spMkLst>
            <pc:docMk/>
            <pc:sldMk cId="3606254230" sldId="2123260121"/>
            <ac:spMk id="37" creationId="{BEAA1508-777D-CDC2-5D03-73F199856575}"/>
          </ac:spMkLst>
        </pc:spChg>
        <pc:spChg chg="del">
          <ac:chgData name="Patrick MASSON" userId="c917163b1fa4a578" providerId="LiveId" clId="{2DC01C51-42A9-4108-BF9C-422A61CCBE95}" dt="2025-06-26T13:40:36.376" v="55" actId="478"/>
          <ac:spMkLst>
            <pc:docMk/>
            <pc:sldMk cId="3606254230" sldId="2123260121"/>
            <ac:spMk id="38" creationId="{802CF965-75A6-DAD2-C6E9-B094E4BBD51F}"/>
          </ac:spMkLst>
        </pc:spChg>
        <pc:spChg chg="mod">
          <ac:chgData name="Patrick MASSON" userId="c917163b1fa4a578" providerId="LiveId" clId="{2DC01C51-42A9-4108-BF9C-422A61CCBE95}" dt="2025-06-26T13:40:36.558" v="56"/>
          <ac:spMkLst>
            <pc:docMk/>
            <pc:sldMk cId="3606254230" sldId="2123260121"/>
            <ac:spMk id="39" creationId="{238D9A81-EFCA-7111-F459-721856396E50}"/>
          </ac:spMkLst>
        </pc:spChg>
        <pc:spChg chg="add mod">
          <ac:chgData name="Patrick MASSON" userId="c917163b1fa4a578" providerId="LiveId" clId="{2DC01C51-42A9-4108-BF9C-422A61CCBE95}" dt="2025-06-26T13:40:36.558" v="56"/>
          <ac:spMkLst>
            <pc:docMk/>
            <pc:sldMk cId="3606254230" sldId="2123260121"/>
            <ac:spMk id="40" creationId="{34EC9D27-139C-D4DC-5430-ED240AB118BA}"/>
          </ac:spMkLst>
        </pc:spChg>
        <pc:grpChg chg="del">
          <ac:chgData name="Patrick MASSON" userId="c917163b1fa4a578" providerId="LiveId" clId="{2DC01C51-42A9-4108-BF9C-422A61CCBE95}" dt="2025-06-26T13:40:36.376" v="55" actId="478"/>
          <ac:grpSpMkLst>
            <pc:docMk/>
            <pc:sldMk cId="3606254230" sldId="2123260121"/>
            <ac:grpSpMk id="7" creationId="{20F3B1D8-265E-5AAA-9F5B-54FC72E6F9F0}"/>
          </ac:grpSpMkLst>
        </pc:grpChg>
        <pc:grpChg chg="add mod">
          <ac:chgData name="Patrick MASSON" userId="c917163b1fa4a578" providerId="LiveId" clId="{2DC01C51-42A9-4108-BF9C-422A61CCBE95}" dt="2025-06-26T13:40:36.558" v="56"/>
          <ac:grpSpMkLst>
            <pc:docMk/>
            <pc:sldMk cId="3606254230" sldId="2123260121"/>
            <ac:grpSpMk id="31" creationId="{BC6E6486-A69F-DF97-7E0E-F7E4C104EC2E}"/>
          </ac:grpSpMkLst>
        </pc:grpChg>
        <pc:cxnChg chg="add mod">
          <ac:chgData name="Patrick MASSON" userId="c917163b1fa4a578" providerId="LiveId" clId="{2DC01C51-42A9-4108-BF9C-422A61CCBE95}" dt="2025-06-26T13:38:48.126" v="36" actId="14100"/>
          <ac:cxnSpMkLst>
            <pc:docMk/>
            <pc:sldMk cId="3606254230" sldId="2123260121"/>
            <ac:cxnSpMk id="19" creationId="{7DC91E1F-31A9-AD37-BF6B-D8642AC22DD0}"/>
          </ac:cxnSpMkLst>
        </pc:cxnChg>
        <pc:cxnChg chg="add mod">
          <ac:chgData name="Patrick MASSON" userId="c917163b1fa4a578" providerId="LiveId" clId="{2DC01C51-42A9-4108-BF9C-422A61CCBE95}" dt="2025-06-26T13:38:55.872" v="40" actId="1076"/>
          <ac:cxnSpMkLst>
            <pc:docMk/>
            <pc:sldMk cId="3606254230" sldId="2123260121"/>
            <ac:cxnSpMk id="22" creationId="{2846E28A-518F-F3D5-C723-90ED58958B98}"/>
          </ac:cxnSpMkLst>
        </pc:cxnChg>
        <pc:cxnChg chg="del mod">
          <ac:chgData name="Patrick MASSON" userId="c917163b1fa4a578" providerId="LiveId" clId="{2DC01C51-42A9-4108-BF9C-422A61CCBE95}" dt="2025-06-26T13:38:38.726" v="32" actId="478"/>
          <ac:cxnSpMkLst>
            <pc:docMk/>
            <pc:sldMk cId="3606254230" sldId="2123260121"/>
            <ac:cxnSpMk id="29" creationId="{746CA178-28CA-4C9F-E835-DA7F69553E56}"/>
          </ac:cxnSpMkLst>
        </pc:cxnChg>
        <pc:cxnChg chg="add mod">
          <ac:chgData name="Patrick MASSON" userId="c917163b1fa4a578" providerId="LiveId" clId="{2DC01C51-42A9-4108-BF9C-422A61CCBE95}" dt="2025-06-26T13:39:03.527" v="43" actId="1076"/>
          <ac:cxnSpMkLst>
            <pc:docMk/>
            <pc:sldMk cId="3606254230" sldId="2123260121"/>
            <ac:cxnSpMk id="30" creationId="{1D000F04-F18A-CC67-EE46-682FFF01194A}"/>
          </ac:cxnSpMkLst>
        </pc:cxnChg>
        <pc:cxnChg chg="del mod">
          <ac:chgData name="Patrick MASSON" userId="c917163b1fa4a578" providerId="LiveId" clId="{2DC01C51-42A9-4108-BF9C-422A61CCBE95}" dt="2025-06-26T13:38:51.097" v="37" actId="478"/>
          <ac:cxnSpMkLst>
            <pc:docMk/>
            <pc:sldMk cId="3606254230" sldId="2123260121"/>
            <ac:cxnSpMk id="32" creationId="{17A4C2A2-3DB7-5BCB-027B-EA33C997C6DC}"/>
          </ac:cxnSpMkLst>
        </pc:cxnChg>
        <pc:cxnChg chg="del mod">
          <ac:chgData name="Patrick MASSON" userId="c917163b1fa4a578" providerId="LiveId" clId="{2DC01C51-42A9-4108-BF9C-422A61CCBE95}" dt="2025-06-26T13:39:00.583" v="41" actId="478"/>
          <ac:cxnSpMkLst>
            <pc:docMk/>
            <pc:sldMk cId="3606254230" sldId="2123260121"/>
            <ac:cxnSpMk id="35" creationId="{FE8A7833-A7F7-BC20-D15D-E1C9077A6448}"/>
          </ac:cxnSpMkLst>
        </pc:cxnChg>
      </pc:sldChg>
      <pc:sldChg chg="addSp delSp modSp add mod">
        <pc:chgData name="Patrick MASSON" userId="c917163b1fa4a578" providerId="LiveId" clId="{2DC01C51-42A9-4108-BF9C-422A61CCBE95}" dt="2025-06-27T14:34:40.389" v="126"/>
        <pc:sldMkLst>
          <pc:docMk/>
          <pc:sldMk cId="1823170183" sldId="2123260122"/>
        </pc:sldMkLst>
        <pc:spChg chg="mod">
          <ac:chgData name="Patrick MASSON" userId="c917163b1fa4a578" providerId="LiveId" clId="{2DC01C51-42A9-4108-BF9C-422A61CCBE95}" dt="2025-06-26T13:39:35.772" v="48" actId="20577"/>
          <ac:spMkLst>
            <pc:docMk/>
            <pc:sldMk cId="1823170183" sldId="2123260122"/>
            <ac:spMk id="4" creationId="{A04E3EDB-01F1-D409-81EF-BD3C95D0FAF3}"/>
          </ac:spMkLst>
        </pc:spChg>
        <pc:spChg chg="mod">
          <ac:chgData name="Patrick MASSON" userId="c917163b1fa4a578" providerId="LiveId" clId="{2DC01C51-42A9-4108-BF9C-422A61CCBE95}" dt="2025-06-26T13:40:31.498" v="54"/>
          <ac:spMkLst>
            <pc:docMk/>
            <pc:sldMk cId="1823170183" sldId="2123260122"/>
            <ac:spMk id="5" creationId="{A5B941B2-E0CB-0559-CB44-722D81B695D9}"/>
          </ac:spMkLst>
        </pc:spChg>
        <pc:spChg chg="mod">
          <ac:chgData name="Patrick MASSON" userId="c917163b1fa4a578" providerId="LiveId" clId="{2DC01C51-42A9-4108-BF9C-422A61CCBE95}" dt="2025-06-26T13:35:07.344" v="29" actId="20577"/>
          <ac:spMkLst>
            <pc:docMk/>
            <pc:sldMk cId="1823170183" sldId="2123260122"/>
            <ac:spMk id="6" creationId="{DCA59D94-C644-B8A1-14B0-0F220B54FCCB}"/>
          </ac:spMkLst>
        </pc:spChg>
        <pc:spChg chg="add mod">
          <ac:chgData name="Patrick MASSON" userId="c917163b1fa4a578" providerId="LiveId" clId="{2DC01C51-42A9-4108-BF9C-422A61CCBE95}" dt="2025-06-27T14:34:40.389" v="126"/>
          <ac:spMkLst>
            <pc:docMk/>
            <pc:sldMk cId="1823170183" sldId="2123260122"/>
            <ac:spMk id="7" creationId="{DC7F5A4F-0BD7-2CCC-BC85-E62DE7415EAA}"/>
          </ac:spMkLst>
        </pc:spChg>
        <pc:spChg chg="mod">
          <ac:chgData name="Patrick MASSON" userId="c917163b1fa4a578" providerId="LiveId" clId="{2DC01C51-42A9-4108-BF9C-422A61CCBE95}" dt="2025-06-26T13:40:31.498" v="54"/>
          <ac:spMkLst>
            <pc:docMk/>
            <pc:sldMk cId="1823170183" sldId="2123260122"/>
            <ac:spMk id="10" creationId="{2EC786D5-A7F4-9172-63DA-0D7EACA3878E}"/>
          </ac:spMkLst>
        </pc:spChg>
        <pc:spChg chg="mod">
          <ac:chgData name="Patrick MASSON" userId="c917163b1fa4a578" providerId="LiveId" clId="{2DC01C51-42A9-4108-BF9C-422A61CCBE95}" dt="2025-06-26T13:40:31.498" v="54"/>
          <ac:spMkLst>
            <pc:docMk/>
            <pc:sldMk cId="1823170183" sldId="2123260122"/>
            <ac:spMk id="14" creationId="{E440C943-9952-3B07-6E20-62199D2CA3C2}"/>
          </ac:spMkLst>
        </pc:spChg>
        <pc:spChg chg="mod">
          <ac:chgData name="Patrick MASSON" userId="c917163b1fa4a578" providerId="LiveId" clId="{2DC01C51-42A9-4108-BF9C-422A61CCBE95}" dt="2025-06-26T13:40:31.498" v="54"/>
          <ac:spMkLst>
            <pc:docMk/>
            <pc:sldMk cId="1823170183" sldId="2123260122"/>
            <ac:spMk id="15" creationId="{51CB40F4-91F5-8F3C-D942-F81507A244B2}"/>
          </ac:spMkLst>
        </pc:spChg>
        <pc:spChg chg="del">
          <ac:chgData name="Patrick MASSON" userId="c917163b1fa4a578" providerId="LiveId" clId="{2DC01C51-42A9-4108-BF9C-422A61CCBE95}" dt="2025-06-26T13:40:31.307" v="53" actId="478"/>
          <ac:spMkLst>
            <pc:docMk/>
            <pc:sldMk cId="1823170183" sldId="2123260122"/>
            <ac:spMk id="18" creationId="{D43DA59D-FE6C-5D2D-F66C-92A2655B7E45}"/>
          </ac:spMkLst>
        </pc:spChg>
        <pc:spChg chg="mod">
          <ac:chgData name="Patrick MASSON" userId="c917163b1fa4a578" providerId="LiveId" clId="{2DC01C51-42A9-4108-BF9C-422A61CCBE95}" dt="2025-06-26T13:40:31.498" v="54"/>
          <ac:spMkLst>
            <pc:docMk/>
            <pc:sldMk cId="1823170183" sldId="2123260122"/>
            <ac:spMk id="19" creationId="{480E38D1-1B4C-32AA-B81C-29D9719AF009}"/>
          </ac:spMkLst>
        </pc:spChg>
        <pc:spChg chg="add mod">
          <ac:chgData name="Patrick MASSON" userId="c917163b1fa4a578" providerId="LiveId" clId="{2DC01C51-42A9-4108-BF9C-422A61CCBE95}" dt="2025-06-26T13:40:31.498" v="54"/>
          <ac:spMkLst>
            <pc:docMk/>
            <pc:sldMk cId="1823170183" sldId="2123260122"/>
            <ac:spMk id="20" creationId="{70ACE78D-48F1-B3A4-372D-1293855A4D85}"/>
          </ac:spMkLst>
        </pc:spChg>
        <pc:grpChg chg="add mod">
          <ac:chgData name="Patrick MASSON" userId="c917163b1fa4a578" providerId="LiveId" clId="{2DC01C51-42A9-4108-BF9C-422A61CCBE95}" dt="2025-06-26T13:40:31.498" v="54"/>
          <ac:grpSpMkLst>
            <pc:docMk/>
            <pc:sldMk cId="1823170183" sldId="2123260122"/>
            <ac:grpSpMk id="3" creationId="{C38B4F81-C769-01C1-CB37-477CF09C92F0}"/>
          </ac:grpSpMkLst>
        </pc:grpChg>
        <pc:grpChg chg="del">
          <ac:chgData name="Patrick MASSON" userId="c917163b1fa4a578" providerId="LiveId" clId="{2DC01C51-42A9-4108-BF9C-422A61CCBE95}" dt="2025-06-26T13:40:31.307" v="53" actId="478"/>
          <ac:grpSpMkLst>
            <pc:docMk/>
            <pc:sldMk cId="1823170183" sldId="2123260122"/>
            <ac:grpSpMk id="7" creationId="{3C6BD251-FE7A-B19B-35AB-CF79AD332808}"/>
          </ac:grpSpMkLst>
        </pc:grpChg>
      </pc:sldChg>
      <pc:sldChg chg="add del">
        <pc:chgData name="Patrick MASSON" userId="c917163b1fa4a578" providerId="LiveId" clId="{2DC01C51-42A9-4108-BF9C-422A61CCBE95}" dt="2025-06-26T13:56:27.339" v="60"/>
        <pc:sldMkLst>
          <pc:docMk/>
          <pc:sldMk cId="3313695078" sldId="2123260123"/>
        </pc:sldMkLst>
      </pc:sldChg>
      <pc:sldChg chg="addSp delSp modSp add mod">
        <pc:chgData name="Patrick MASSON" userId="c917163b1fa4a578" providerId="LiveId" clId="{2DC01C51-42A9-4108-BF9C-422A61CCBE95}" dt="2025-06-27T14:41:05.771" v="321" actId="6549"/>
        <pc:sldMkLst>
          <pc:docMk/>
          <pc:sldMk cId="3378819628" sldId="2123260123"/>
        </pc:sldMkLst>
        <pc:spChg chg="mod">
          <ac:chgData name="Patrick MASSON" userId="c917163b1fa4a578" providerId="LiveId" clId="{2DC01C51-42A9-4108-BF9C-422A61CCBE95}" dt="2025-06-26T13:57:04.961" v="64"/>
          <ac:spMkLst>
            <pc:docMk/>
            <pc:sldMk cId="3378819628" sldId="2123260123"/>
            <ac:spMk id="5" creationId="{5C6E3963-D3CF-182F-4C2A-2BA9F9E61473}"/>
          </ac:spMkLst>
        </pc:spChg>
        <pc:spChg chg="mod">
          <ac:chgData name="Patrick MASSON" userId="c917163b1fa4a578" providerId="LiveId" clId="{2DC01C51-42A9-4108-BF9C-422A61CCBE95}" dt="2025-06-26T13:57:04.961" v="64"/>
          <ac:spMkLst>
            <pc:docMk/>
            <pc:sldMk cId="3378819628" sldId="2123260123"/>
            <ac:spMk id="6" creationId="{422F7285-69E2-6CD1-B888-3DB1A51DD29A}"/>
          </ac:spMkLst>
        </pc:spChg>
        <pc:spChg chg="add mod">
          <ac:chgData name="Patrick MASSON" userId="c917163b1fa4a578" providerId="LiveId" clId="{2DC01C51-42A9-4108-BF9C-422A61CCBE95}" dt="2025-06-27T14:41:05.771" v="321" actId="6549"/>
          <ac:spMkLst>
            <pc:docMk/>
            <pc:sldMk cId="3378819628" sldId="2123260123"/>
            <ac:spMk id="7" creationId="{D0971807-D4A9-8A25-5D09-ED3C6E1FC08A}"/>
          </ac:spMkLst>
        </pc:spChg>
        <pc:spChg chg="mod">
          <ac:chgData name="Patrick MASSON" userId="c917163b1fa4a578" providerId="LiveId" clId="{2DC01C51-42A9-4108-BF9C-422A61CCBE95}" dt="2025-06-26T13:57:04.961" v="64"/>
          <ac:spMkLst>
            <pc:docMk/>
            <pc:sldMk cId="3378819628" sldId="2123260123"/>
            <ac:spMk id="10" creationId="{7CA0FCC4-A8D9-E11A-1234-0279CA080E4A}"/>
          </ac:spMkLst>
        </pc:spChg>
        <pc:spChg chg="mod">
          <ac:chgData name="Patrick MASSON" userId="c917163b1fa4a578" providerId="LiveId" clId="{2DC01C51-42A9-4108-BF9C-422A61CCBE95}" dt="2025-06-26T13:57:04.961" v="64"/>
          <ac:spMkLst>
            <pc:docMk/>
            <pc:sldMk cId="3378819628" sldId="2123260123"/>
            <ac:spMk id="11" creationId="{794EA435-077A-726C-ED7C-AFA0DEFE78C6}"/>
          </ac:spMkLst>
        </pc:spChg>
        <pc:spChg chg="mod">
          <ac:chgData name="Patrick MASSON" userId="c917163b1fa4a578" providerId="LiveId" clId="{2DC01C51-42A9-4108-BF9C-422A61CCBE95}" dt="2025-06-26T13:57:04.961" v="64"/>
          <ac:spMkLst>
            <pc:docMk/>
            <pc:sldMk cId="3378819628" sldId="2123260123"/>
            <ac:spMk id="12" creationId="{2C6B5FAE-E510-0C08-5512-1D1C3ECA0916}"/>
          </ac:spMkLst>
        </pc:spChg>
        <pc:spChg chg="add mod">
          <ac:chgData name="Patrick MASSON" userId="c917163b1fa4a578" providerId="LiveId" clId="{2DC01C51-42A9-4108-BF9C-422A61CCBE95}" dt="2025-06-26T13:57:04.961" v="64"/>
          <ac:spMkLst>
            <pc:docMk/>
            <pc:sldMk cId="3378819628" sldId="2123260123"/>
            <ac:spMk id="14" creationId="{EF9BFDD9-A948-9F77-B8F3-4A22339233AD}"/>
          </ac:spMkLst>
        </pc:spChg>
        <pc:spChg chg="del">
          <ac:chgData name="Patrick MASSON" userId="c917163b1fa4a578" providerId="LiveId" clId="{2DC01C51-42A9-4108-BF9C-422A61CCBE95}" dt="2025-06-26T13:56:53.268" v="62" actId="478"/>
          <ac:spMkLst>
            <pc:docMk/>
            <pc:sldMk cId="3378819628" sldId="2123260123"/>
            <ac:spMk id="38" creationId="{BF4D3463-1F08-984E-2F47-474ABA11585B}"/>
          </ac:spMkLst>
        </pc:spChg>
        <pc:grpChg chg="add mod">
          <ac:chgData name="Patrick MASSON" userId="c917163b1fa4a578" providerId="LiveId" clId="{2DC01C51-42A9-4108-BF9C-422A61CCBE95}" dt="2025-06-26T13:57:04.961" v="64"/>
          <ac:grpSpMkLst>
            <pc:docMk/>
            <pc:sldMk cId="3378819628" sldId="2123260123"/>
            <ac:grpSpMk id="3" creationId="{6C17B836-9600-E2AA-CDF0-A7AA9285355F}"/>
          </ac:grpSpMkLst>
        </pc:grpChg>
        <pc:grpChg chg="del">
          <ac:chgData name="Patrick MASSON" userId="c917163b1fa4a578" providerId="LiveId" clId="{2DC01C51-42A9-4108-BF9C-422A61CCBE95}" dt="2025-06-26T13:56:53.268" v="62" actId="478"/>
          <ac:grpSpMkLst>
            <pc:docMk/>
            <pc:sldMk cId="3378819628" sldId="2123260123"/>
            <ac:grpSpMk id="7" creationId="{38C35E2A-AB26-D7E4-CFCF-A05D56B26DBA}"/>
          </ac:grpSpMkLst>
        </pc:grpChg>
      </pc:sldChg>
      <pc:sldChg chg="addSp delSp modSp add mod">
        <pc:chgData name="Patrick MASSON" userId="c917163b1fa4a578" providerId="LiveId" clId="{2DC01C51-42A9-4108-BF9C-422A61CCBE95}" dt="2025-06-27T14:41:08.701" v="322"/>
        <pc:sldMkLst>
          <pc:docMk/>
          <pc:sldMk cId="1282908134" sldId="2123260124"/>
        </pc:sldMkLst>
        <pc:spChg chg="mod">
          <ac:chgData name="Patrick MASSON" userId="c917163b1fa4a578" providerId="LiveId" clId="{2DC01C51-42A9-4108-BF9C-422A61CCBE95}" dt="2025-06-26T13:57:06.603" v="65"/>
          <ac:spMkLst>
            <pc:docMk/>
            <pc:sldMk cId="1282908134" sldId="2123260124"/>
            <ac:spMk id="6" creationId="{4D518BC0-C776-1CA4-EEBD-8A07F81EB0B4}"/>
          </ac:spMkLst>
        </pc:spChg>
        <pc:spChg chg="add mod">
          <ac:chgData name="Patrick MASSON" userId="c917163b1fa4a578" providerId="LiveId" clId="{2DC01C51-42A9-4108-BF9C-422A61CCBE95}" dt="2025-06-27T14:41:08.701" v="322"/>
          <ac:spMkLst>
            <pc:docMk/>
            <pc:sldMk cId="1282908134" sldId="2123260124"/>
            <ac:spMk id="7" creationId="{D6EDA618-6F5E-BBA2-DA47-57FE31663BC3}"/>
          </ac:spMkLst>
        </pc:spChg>
        <pc:spChg chg="mod">
          <ac:chgData name="Patrick MASSON" userId="c917163b1fa4a578" providerId="LiveId" clId="{2DC01C51-42A9-4108-BF9C-422A61CCBE95}" dt="2025-06-26T13:57:06.603" v="65"/>
          <ac:spMkLst>
            <pc:docMk/>
            <pc:sldMk cId="1282908134" sldId="2123260124"/>
            <ac:spMk id="11" creationId="{B21629B8-A8D1-3B5F-8744-6EEAEAE5B740}"/>
          </ac:spMkLst>
        </pc:spChg>
        <pc:spChg chg="mod">
          <ac:chgData name="Patrick MASSON" userId="c917163b1fa4a578" providerId="LiveId" clId="{2DC01C51-42A9-4108-BF9C-422A61CCBE95}" dt="2025-06-26T13:57:06.603" v="65"/>
          <ac:spMkLst>
            <pc:docMk/>
            <pc:sldMk cId="1282908134" sldId="2123260124"/>
            <ac:spMk id="12" creationId="{92ACA595-097B-3BFE-BD58-ACFB298777FE}"/>
          </ac:spMkLst>
        </pc:spChg>
        <pc:spChg chg="mod">
          <ac:chgData name="Patrick MASSON" userId="c917163b1fa4a578" providerId="LiveId" clId="{2DC01C51-42A9-4108-BF9C-422A61CCBE95}" dt="2025-06-26T13:57:06.603" v="65"/>
          <ac:spMkLst>
            <pc:docMk/>
            <pc:sldMk cId="1282908134" sldId="2123260124"/>
            <ac:spMk id="14" creationId="{F1BDA6AE-97BE-8734-7C3E-8BFF914B509D}"/>
          </ac:spMkLst>
        </pc:spChg>
        <pc:spChg chg="mod">
          <ac:chgData name="Patrick MASSON" userId="c917163b1fa4a578" providerId="LiveId" clId="{2DC01C51-42A9-4108-BF9C-422A61CCBE95}" dt="2025-06-26T13:57:06.603" v="65"/>
          <ac:spMkLst>
            <pc:docMk/>
            <pc:sldMk cId="1282908134" sldId="2123260124"/>
            <ac:spMk id="19" creationId="{EEF80A19-6CAA-C763-AC74-5F4FC6796B76}"/>
          </ac:spMkLst>
        </pc:spChg>
        <pc:spChg chg="add mod">
          <ac:chgData name="Patrick MASSON" userId="c917163b1fa4a578" providerId="LiveId" clId="{2DC01C51-42A9-4108-BF9C-422A61CCBE95}" dt="2025-06-26T13:57:06.603" v="65"/>
          <ac:spMkLst>
            <pc:docMk/>
            <pc:sldMk cId="1282908134" sldId="2123260124"/>
            <ac:spMk id="22" creationId="{3CA3890F-B0F2-2FFB-F795-6EE779DF9F52}"/>
          </ac:spMkLst>
        </pc:spChg>
        <pc:spChg chg="del">
          <ac:chgData name="Patrick MASSON" userId="c917163b1fa4a578" providerId="LiveId" clId="{2DC01C51-42A9-4108-BF9C-422A61CCBE95}" dt="2025-06-26T13:56:58.463" v="63" actId="478"/>
          <ac:spMkLst>
            <pc:docMk/>
            <pc:sldMk cId="1282908134" sldId="2123260124"/>
            <ac:spMk id="38" creationId="{CEDFAB45-C861-617E-C80E-229213EA4B8C}"/>
          </ac:spMkLst>
        </pc:spChg>
        <pc:grpChg chg="add mod">
          <ac:chgData name="Patrick MASSON" userId="c917163b1fa4a578" providerId="LiveId" clId="{2DC01C51-42A9-4108-BF9C-422A61CCBE95}" dt="2025-06-26T13:57:06.603" v="65"/>
          <ac:grpSpMkLst>
            <pc:docMk/>
            <pc:sldMk cId="1282908134" sldId="2123260124"/>
            <ac:grpSpMk id="3" creationId="{ED42846E-8719-A150-3682-4E7CA2038BE0}"/>
          </ac:grpSpMkLst>
        </pc:grpChg>
        <pc:grpChg chg="del">
          <ac:chgData name="Patrick MASSON" userId="c917163b1fa4a578" providerId="LiveId" clId="{2DC01C51-42A9-4108-BF9C-422A61CCBE95}" dt="2025-06-26T13:56:58.463" v="63" actId="478"/>
          <ac:grpSpMkLst>
            <pc:docMk/>
            <pc:sldMk cId="1282908134" sldId="2123260124"/>
            <ac:grpSpMk id="7" creationId="{264E8742-3750-E892-FA44-4D0989E0C38F}"/>
          </ac:grpSpMkLst>
        </pc:grpChg>
      </pc:sldChg>
      <pc:sldChg chg="add del">
        <pc:chgData name="Patrick MASSON" userId="c917163b1fa4a578" providerId="LiveId" clId="{2DC01C51-42A9-4108-BF9C-422A61CCBE95}" dt="2025-06-26T13:56:27.339" v="60"/>
        <pc:sldMkLst>
          <pc:docMk/>
          <pc:sldMk cId="3851710646" sldId="2123260124"/>
        </pc:sldMkLst>
      </pc:sldChg>
      <pc:sldChg chg="addSp delSp modSp add mod">
        <pc:chgData name="Patrick MASSON" userId="c917163b1fa4a578" providerId="LiveId" clId="{2DC01C51-42A9-4108-BF9C-422A61CCBE95}" dt="2025-06-27T14:37:08.662" v="175" actId="20577"/>
        <pc:sldMkLst>
          <pc:docMk/>
          <pc:sldMk cId="1892096105" sldId="2123260125"/>
        </pc:sldMkLst>
        <pc:spChg chg="add mod">
          <ac:chgData name="Patrick MASSON" userId="c917163b1fa4a578" providerId="LiveId" clId="{2DC01C51-42A9-4108-BF9C-422A61CCBE95}" dt="2025-06-27T14:36:50.605" v="170" actId="20577"/>
          <ac:spMkLst>
            <pc:docMk/>
            <pc:sldMk cId="1892096105" sldId="2123260125"/>
            <ac:spMk id="2" creationId="{DA62AF68-DE6D-1AC7-D1E1-00B89FD07BF0}"/>
          </ac:spMkLst>
        </pc:spChg>
        <pc:spChg chg="mod">
          <ac:chgData name="Patrick MASSON" userId="c917163b1fa4a578" providerId="LiveId" clId="{2DC01C51-42A9-4108-BF9C-422A61CCBE95}" dt="2025-06-27T14:37:05.630" v="173" actId="20577"/>
          <ac:spMkLst>
            <pc:docMk/>
            <pc:sldMk cId="1892096105" sldId="2123260125"/>
            <ac:spMk id="5" creationId="{5CA67C3B-D074-4A1A-A70B-5A02875A5302}"/>
          </ac:spMkLst>
        </pc:spChg>
        <pc:spChg chg="mod">
          <ac:chgData name="Patrick MASSON" userId="c917163b1fa4a578" providerId="LiveId" clId="{2DC01C51-42A9-4108-BF9C-422A61CCBE95}" dt="2025-06-27T14:37:07.264" v="174" actId="20577"/>
          <ac:spMkLst>
            <pc:docMk/>
            <pc:sldMk cId="1892096105" sldId="2123260125"/>
            <ac:spMk id="7" creationId="{B5B0EA0D-D7EA-2D59-88CE-DC03D062FD68}"/>
          </ac:spMkLst>
        </pc:spChg>
        <pc:spChg chg="mod">
          <ac:chgData name="Patrick MASSON" userId="c917163b1fa4a578" providerId="LiveId" clId="{2DC01C51-42A9-4108-BF9C-422A61CCBE95}" dt="2025-06-27T07:09:09.812" v="90"/>
          <ac:spMkLst>
            <pc:docMk/>
            <pc:sldMk cId="1892096105" sldId="2123260125"/>
            <ac:spMk id="18" creationId="{4AD124F9-CAD3-F003-E8FF-ED65DFC654A1}"/>
          </ac:spMkLst>
        </pc:spChg>
        <pc:spChg chg="mod">
          <ac:chgData name="Patrick MASSON" userId="c917163b1fa4a578" providerId="LiveId" clId="{2DC01C51-42A9-4108-BF9C-422A61CCBE95}" dt="2025-06-27T07:09:09.812" v="90"/>
          <ac:spMkLst>
            <pc:docMk/>
            <pc:sldMk cId="1892096105" sldId="2123260125"/>
            <ac:spMk id="19" creationId="{C6EFC795-BD68-B9DD-9026-59345074F092}"/>
          </ac:spMkLst>
        </pc:spChg>
        <pc:spChg chg="mod">
          <ac:chgData name="Patrick MASSON" userId="c917163b1fa4a578" providerId="LiveId" clId="{2DC01C51-42A9-4108-BF9C-422A61CCBE95}" dt="2025-06-27T14:37:08.662" v="175" actId="20577"/>
          <ac:spMkLst>
            <pc:docMk/>
            <pc:sldMk cId="1892096105" sldId="2123260125"/>
            <ac:spMk id="20" creationId="{628FB6DA-D194-65DA-AF77-4BB6F3563986}"/>
          </ac:spMkLst>
        </pc:spChg>
        <pc:spChg chg="mod">
          <ac:chgData name="Patrick MASSON" userId="c917163b1fa4a578" providerId="LiveId" clId="{2DC01C51-42A9-4108-BF9C-422A61CCBE95}" dt="2025-06-27T07:09:09.812" v="90"/>
          <ac:spMkLst>
            <pc:docMk/>
            <pc:sldMk cId="1892096105" sldId="2123260125"/>
            <ac:spMk id="21" creationId="{BF194215-01E1-691F-14B8-09AAB41BF770}"/>
          </ac:spMkLst>
        </pc:spChg>
        <pc:spChg chg="mod">
          <ac:chgData name="Patrick MASSON" userId="c917163b1fa4a578" providerId="LiveId" clId="{2DC01C51-42A9-4108-BF9C-422A61CCBE95}" dt="2025-06-27T07:09:09.812" v="90"/>
          <ac:spMkLst>
            <pc:docMk/>
            <pc:sldMk cId="1892096105" sldId="2123260125"/>
            <ac:spMk id="23" creationId="{6A6AA958-523D-D40E-7324-C8126E3A20DE}"/>
          </ac:spMkLst>
        </pc:spChg>
        <pc:spChg chg="mod">
          <ac:chgData name="Patrick MASSON" userId="c917163b1fa4a578" providerId="LiveId" clId="{2DC01C51-42A9-4108-BF9C-422A61CCBE95}" dt="2025-06-27T07:09:09.812" v="90"/>
          <ac:spMkLst>
            <pc:docMk/>
            <pc:sldMk cId="1892096105" sldId="2123260125"/>
            <ac:spMk id="24" creationId="{FC8A2B0E-9A9F-9E01-AD3F-07F678B4F51C}"/>
          </ac:spMkLst>
        </pc:spChg>
        <pc:spChg chg="add mod">
          <ac:chgData name="Patrick MASSON" userId="c917163b1fa4a578" providerId="LiveId" clId="{2DC01C51-42A9-4108-BF9C-422A61CCBE95}" dt="2025-06-27T07:09:09.812" v="90"/>
          <ac:spMkLst>
            <pc:docMk/>
            <pc:sldMk cId="1892096105" sldId="2123260125"/>
            <ac:spMk id="26" creationId="{2BAC67CB-942E-FC75-6CCD-108DD3266F6F}"/>
          </ac:spMkLst>
        </pc:spChg>
        <pc:spChg chg="del">
          <ac:chgData name="Patrick MASSON" userId="c917163b1fa4a578" providerId="LiveId" clId="{2DC01C51-42A9-4108-BF9C-422A61CCBE95}" dt="2025-06-27T07:09:09.622" v="89" actId="478"/>
          <ac:spMkLst>
            <pc:docMk/>
            <pc:sldMk cId="1892096105" sldId="2123260125"/>
            <ac:spMk id="63" creationId="{8864EEB3-679E-851C-5811-7C1425795B85}"/>
          </ac:spMkLst>
        </pc:spChg>
        <pc:grpChg chg="del">
          <ac:chgData name="Patrick MASSON" userId="c917163b1fa4a578" providerId="LiveId" clId="{2DC01C51-42A9-4108-BF9C-422A61CCBE95}" dt="2025-06-27T07:09:09.622" v="89" actId="478"/>
          <ac:grpSpMkLst>
            <pc:docMk/>
            <pc:sldMk cId="1892096105" sldId="2123260125"/>
            <ac:grpSpMk id="2" creationId="{0B906837-C1EF-DE0E-9481-5CF9D6477AB4}"/>
          </ac:grpSpMkLst>
        </pc:grpChg>
        <pc:grpChg chg="add mod">
          <ac:chgData name="Patrick MASSON" userId="c917163b1fa4a578" providerId="LiveId" clId="{2DC01C51-42A9-4108-BF9C-422A61CCBE95}" dt="2025-06-27T07:09:09.812" v="90"/>
          <ac:grpSpMkLst>
            <pc:docMk/>
            <pc:sldMk cId="1892096105" sldId="2123260125"/>
            <ac:grpSpMk id="16" creationId="{55905383-B8B0-C073-34E8-027817241E64}"/>
          </ac:grpSpMkLst>
        </pc:grpChg>
      </pc:sldChg>
      <pc:sldChg chg="addSp delSp modSp add mod">
        <pc:chgData name="Patrick MASSON" userId="c917163b1fa4a578" providerId="LiveId" clId="{2DC01C51-42A9-4108-BF9C-422A61CCBE95}" dt="2025-06-27T14:37:46.240" v="190"/>
        <pc:sldMkLst>
          <pc:docMk/>
          <pc:sldMk cId="930664288" sldId="2123260126"/>
        </pc:sldMkLst>
        <pc:spChg chg="add mod">
          <ac:chgData name="Patrick MASSON" userId="c917163b1fa4a578" providerId="LiveId" clId="{2DC01C51-42A9-4108-BF9C-422A61CCBE95}" dt="2025-06-27T14:37:46.240" v="190"/>
          <ac:spMkLst>
            <pc:docMk/>
            <pc:sldMk cId="930664288" sldId="2123260126"/>
            <ac:spMk id="2" creationId="{914F5ADC-4DC4-418E-0E95-9F073450CF9A}"/>
          </ac:spMkLst>
        </pc:spChg>
        <pc:spChg chg="mod">
          <ac:chgData name="Patrick MASSON" userId="c917163b1fa4a578" providerId="LiveId" clId="{2DC01C51-42A9-4108-BF9C-422A61CCBE95}" dt="2025-06-27T07:09:16.402" v="94"/>
          <ac:spMkLst>
            <pc:docMk/>
            <pc:sldMk cId="930664288" sldId="2123260126"/>
            <ac:spMk id="5" creationId="{A7905D43-738A-584C-F37E-AA8A41C10ACF}"/>
          </ac:spMkLst>
        </pc:spChg>
        <pc:spChg chg="mod">
          <ac:chgData name="Patrick MASSON" userId="c917163b1fa4a578" providerId="LiveId" clId="{2DC01C51-42A9-4108-BF9C-422A61CCBE95}" dt="2025-06-27T07:09:16.402" v="94"/>
          <ac:spMkLst>
            <pc:docMk/>
            <pc:sldMk cId="930664288" sldId="2123260126"/>
            <ac:spMk id="6" creationId="{6220D30E-F063-D1F2-F461-78D6B4BBA810}"/>
          </ac:spMkLst>
        </pc:spChg>
        <pc:spChg chg="mod">
          <ac:chgData name="Patrick MASSON" userId="c917163b1fa4a578" providerId="LiveId" clId="{2DC01C51-42A9-4108-BF9C-422A61CCBE95}" dt="2025-06-27T07:09:16.402" v="94"/>
          <ac:spMkLst>
            <pc:docMk/>
            <pc:sldMk cId="930664288" sldId="2123260126"/>
            <ac:spMk id="7" creationId="{E528D145-A604-80BA-9C47-CF61DBEBB86A}"/>
          </ac:spMkLst>
        </pc:spChg>
        <pc:spChg chg="mod">
          <ac:chgData name="Patrick MASSON" userId="c917163b1fa4a578" providerId="LiveId" clId="{2DC01C51-42A9-4108-BF9C-422A61CCBE95}" dt="2025-06-27T07:09:16.402" v="94"/>
          <ac:spMkLst>
            <pc:docMk/>
            <pc:sldMk cId="930664288" sldId="2123260126"/>
            <ac:spMk id="10" creationId="{F0C139EC-9CEF-9916-FE4E-91274EE10787}"/>
          </ac:spMkLst>
        </pc:spChg>
        <pc:spChg chg="mod">
          <ac:chgData name="Patrick MASSON" userId="c917163b1fa4a578" providerId="LiveId" clId="{2DC01C51-42A9-4108-BF9C-422A61CCBE95}" dt="2025-06-27T07:09:16.402" v="94"/>
          <ac:spMkLst>
            <pc:docMk/>
            <pc:sldMk cId="930664288" sldId="2123260126"/>
            <ac:spMk id="13" creationId="{4B39945D-0724-E61B-78D1-58CF84412D25}"/>
          </ac:spMkLst>
        </pc:spChg>
        <pc:spChg chg="add mod">
          <ac:chgData name="Patrick MASSON" userId="c917163b1fa4a578" providerId="LiveId" clId="{2DC01C51-42A9-4108-BF9C-422A61CCBE95}" dt="2025-06-27T07:09:16.402" v="94"/>
          <ac:spMkLst>
            <pc:docMk/>
            <pc:sldMk cId="930664288" sldId="2123260126"/>
            <ac:spMk id="14" creationId="{969DCEB7-63FE-2E1B-F59A-59E7572CD458}"/>
          </ac:spMkLst>
        </pc:spChg>
        <pc:spChg chg="mod">
          <ac:chgData name="Patrick MASSON" userId="c917163b1fa4a578" providerId="LiveId" clId="{2DC01C51-42A9-4108-BF9C-422A61CCBE95}" dt="2025-06-27T14:37:22.635" v="179" actId="20577"/>
          <ac:spMkLst>
            <pc:docMk/>
            <pc:sldMk cId="930664288" sldId="2123260126"/>
            <ac:spMk id="20" creationId="{55EF48FC-B939-0814-4305-475BE3E178CF}"/>
          </ac:spMkLst>
        </pc:spChg>
        <pc:spChg chg="mod">
          <ac:chgData name="Patrick MASSON" userId="c917163b1fa4a578" providerId="LiveId" clId="{2DC01C51-42A9-4108-BF9C-422A61CCBE95}" dt="2025-06-27T14:37:39.491" v="189"/>
          <ac:spMkLst>
            <pc:docMk/>
            <pc:sldMk cId="930664288" sldId="2123260126"/>
            <ac:spMk id="24" creationId="{5BFAEF04-E8E9-07D3-746B-9A98022C8F40}"/>
          </ac:spMkLst>
        </pc:spChg>
        <pc:spChg chg="mod">
          <ac:chgData name="Patrick MASSON" userId="c917163b1fa4a578" providerId="LiveId" clId="{2DC01C51-42A9-4108-BF9C-422A61CCBE95}" dt="2025-06-27T14:37:30.250" v="184" actId="20577"/>
          <ac:spMkLst>
            <pc:docMk/>
            <pc:sldMk cId="930664288" sldId="2123260126"/>
            <ac:spMk id="27" creationId="{5A1CE5D3-1AD9-9CAD-DD79-2E985C90E0B6}"/>
          </ac:spMkLst>
        </pc:spChg>
        <pc:spChg chg="mod">
          <ac:chgData name="Patrick MASSON" userId="c917163b1fa4a578" providerId="LiveId" clId="{2DC01C51-42A9-4108-BF9C-422A61CCBE95}" dt="2025-06-27T07:09:13.448" v="92" actId="1076"/>
          <ac:spMkLst>
            <pc:docMk/>
            <pc:sldMk cId="930664288" sldId="2123260126"/>
            <ac:spMk id="35" creationId="{55079FB1-D00B-AFA1-A99F-F12BDD23FA45}"/>
          </ac:spMkLst>
        </pc:spChg>
        <pc:spChg chg="del">
          <ac:chgData name="Patrick MASSON" userId="c917163b1fa4a578" providerId="LiveId" clId="{2DC01C51-42A9-4108-BF9C-422A61CCBE95}" dt="2025-06-27T07:09:16.177" v="93" actId="478"/>
          <ac:spMkLst>
            <pc:docMk/>
            <pc:sldMk cId="930664288" sldId="2123260126"/>
            <ac:spMk id="63" creationId="{9D37EDC2-9AC9-BE9D-C3B4-47345BCF57E0}"/>
          </ac:spMkLst>
        </pc:spChg>
        <pc:grpChg chg="del">
          <ac:chgData name="Patrick MASSON" userId="c917163b1fa4a578" providerId="LiveId" clId="{2DC01C51-42A9-4108-BF9C-422A61CCBE95}" dt="2025-06-27T07:09:16.177" v="93" actId="478"/>
          <ac:grpSpMkLst>
            <pc:docMk/>
            <pc:sldMk cId="930664288" sldId="2123260126"/>
            <ac:grpSpMk id="2" creationId="{81851F29-E9EF-E1C8-2916-94BC26E4895A}"/>
          </ac:grpSpMkLst>
        </pc:grpChg>
        <pc:grpChg chg="add mod">
          <ac:chgData name="Patrick MASSON" userId="c917163b1fa4a578" providerId="LiveId" clId="{2DC01C51-42A9-4108-BF9C-422A61CCBE95}" dt="2025-06-27T07:09:16.402" v="94"/>
          <ac:grpSpMkLst>
            <pc:docMk/>
            <pc:sldMk cId="930664288" sldId="2123260126"/>
            <ac:grpSpMk id="4" creationId="{4D603525-AEC6-F1D0-39D3-4DDEC923E9AD}"/>
          </ac:grpSpMkLst>
        </pc:gr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rgbClr val="FFFFFF">
                  <a:lumMod val="85000"/>
                </a:srgbClr>
              </a:solidFill>
              <a:ln w="19050">
                <a:solidFill>
                  <a:schemeClr val="lt1"/>
                </a:solidFill>
              </a:ln>
              <a:effectLst/>
            </c:spPr>
            <c:extLst>
              <c:ext xmlns:c16="http://schemas.microsoft.com/office/drawing/2014/chart" uri="{C3380CC4-5D6E-409C-BE32-E72D297353CC}">
                <c16:uniqueId val="{00000001-1575-487F-A7DE-1451DFEAD40B}"/>
              </c:ext>
            </c:extLst>
          </c:dPt>
          <c:dPt>
            <c:idx val="1"/>
            <c:bubble3D val="0"/>
            <c:spPr>
              <a:solidFill>
                <a:schemeClr val="tx2">
                  <a:lumMod val="25000"/>
                  <a:lumOff val="75000"/>
                </a:schemeClr>
              </a:solidFill>
              <a:ln w="19050">
                <a:solidFill>
                  <a:schemeClr val="lt1"/>
                </a:solidFill>
              </a:ln>
              <a:effectLst/>
            </c:spPr>
            <c:extLst>
              <c:ext xmlns:c16="http://schemas.microsoft.com/office/drawing/2014/chart" uri="{C3380CC4-5D6E-409C-BE32-E72D297353CC}">
                <c16:uniqueId val="{00000003-1575-487F-A7DE-1451DFEAD40B}"/>
              </c:ext>
            </c:extLst>
          </c:dPt>
          <c:dPt>
            <c:idx val="2"/>
            <c:bubble3D val="0"/>
            <c:explosion val="2"/>
            <c:spPr>
              <a:solidFill>
                <a:srgbClr val="70A0FE">
                  <a:lumMod val="20000"/>
                  <a:lumOff val="80000"/>
                </a:srgbClr>
              </a:solidFill>
              <a:ln w="19050">
                <a:solidFill>
                  <a:schemeClr val="lt1"/>
                </a:solidFill>
              </a:ln>
              <a:effectLst/>
            </c:spPr>
            <c:extLst>
              <c:ext xmlns:c16="http://schemas.microsoft.com/office/drawing/2014/chart" uri="{C3380CC4-5D6E-409C-BE32-E72D297353CC}">
                <c16:uniqueId val="{00000005-1575-487F-A7DE-1451DFEAD40B}"/>
              </c:ext>
            </c:extLst>
          </c:dPt>
          <c:dPt>
            <c:idx val="3"/>
            <c:bubble3D val="0"/>
            <c:spPr>
              <a:solidFill>
                <a:srgbClr val="70A0FE">
                  <a:lumMod val="60000"/>
                  <a:lumOff val="40000"/>
                </a:srgbClr>
              </a:solidFill>
              <a:ln w="19050">
                <a:solidFill>
                  <a:schemeClr val="lt1"/>
                </a:solidFill>
              </a:ln>
              <a:effectLst/>
            </c:spPr>
            <c:extLst>
              <c:ext xmlns:c16="http://schemas.microsoft.com/office/drawing/2014/chart" uri="{C3380CC4-5D6E-409C-BE32-E72D297353CC}">
                <c16:uniqueId val="{00000007-1575-487F-A7DE-1451DFEAD40B}"/>
              </c:ext>
            </c:extLst>
          </c:dPt>
          <c:val>
            <c:numRef>
              <c:f>Feuil1!$D$5:$D$8</c:f>
              <c:numCache>
                <c:formatCode>General</c:formatCode>
                <c:ptCount val="4"/>
                <c:pt idx="0">
                  <c:v>115</c:v>
                </c:pt>
                <c:pt idx="1">
                  <c:v>72</c:v>
                </c:pt>
                <c:pt idx="2">
                  <c:v>398</c:v>
                </c:pt>
                <c:pt idx="3">
                  <c:v>110</c:v>
                </c:pt>
              </c:numCache>
            </c:numRef>
          </c:val>
          <c:extLst>
            <c:ext xmlns:c16="http://schemas.microsoft.com/office/drawing/2014/chart" uri="{C3380CC4-5D6E-409C-BE32-E72D297353CC}">
              <c16:uniqueId val="{00000008-1575-487F-A7DE-1451DFEAD40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explosion val="12"/>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C6BA-4BE4-AC61-FD0C3185F1B2}"/>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C6BA-4BE4-AC61-FD0C3185F1B2}"/>
              </c:ext>
            </c:extLst>
          </c:dPt>
          <c:val>
            <c:numRef>
              <c:f>'Gender Distribution'!$C$2:$C$3</c:f>
              <c:numCache>
                <c:formatCode>General</c:formatCode>
                <c:ptCount val="2"/>
                <c:pt idx="0">
                  <c:v>37.25</c:v>
                </c:pt>
                <c:pt idx="1">
                  <c:v>63.75</c:v>
                </c:pt>
              </c:numCache>
            </c:numRef>
          </c:val>
          <c:extLst>
            <c:ext xmlns:c16="http://schemas.microsoft.com/office/drawing/2014/chart" uri="{C3380CC4-5D6E-409C-BE32-E72D297353CC}">
              <c16:uniqueId val="{00000004-C6BA-4BE4-AC61-FD0C3185F1B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rgbClr val="FFFFFF">
                  <a:lumMod val="85000"/>
                </a:srgbClr>
              </a:solidFill>
              <a:ln w="19050">
                <a:solidFill>
                  <a:schemeClr val="lt1"/>
                </a:solidFill>
              </a:ln>
              <a:effectLst/>
            </c:spPr>
            <c:extLst>
              <c:ext xmlns:c16="http://schemas.microsoft.com/office/drawing/2014/chart" uri="{C3380CC4-5D6E-409C-BE32-E72D297353CC}">
                <c16:uniqueId val="{00000001-D9AA-4CC4-BD8D-02793E8B15D9}"/>
              </c:ext>
            </c:extLst>
          </c:dPt>
          <c:dPt>
            <c:idx val="1"/>
            <c:bubble3D val="0"/>
            <c:spPr>
              <a:solidFill>
                <a:schemeClr val="tx2">
                  <a:lumMod val="25000"/>
                  <a:lumOff val="75000"/>
                </a:schemeClr>
              </a:solidFill>
              <a:ln w="19050">
                <a:solidFill>
                  <a:schemeClr val="lt1"/>
                </a:solidFill>
              </a:ln>
              <a:effectLst/>
            </c:spPr>
            <c:extLst>
              <c:ext xmlns:c16="http://schemas.microsoft.com/office/drawing/2014/chart" uri="{C3380CC4-5D6E-409C-BE32-E72D297353CC}">
                <c16:uniqueId val="{00000003-D9AA-4CC4-BD8D-02793E8B15D9}"/>
              </c:ext>
            </c:extLst>
          </c:dPt>
          <c:dPt>
            <c:idx val="2"/>
            <c:bubble3D val="0"/>
            <c:spPr>
              <a:solidFill>
                <a:srgbClr val="70A0FE">
                  <a:lumMod val="20000"/>
                  <a:lumOff val="80000"/>
                </a:srgbClr>
              </a:solidFill>
              <a:ln w="19050">
                <a:solidFill>
                  <a:schemeClr val="lt1"/>
                </a:solidFill>
              </a:ln>
              <a:effectLst/>
            </c:spPr>
            <c:extLst>
              <c:ext xmlns:c16="http://schemas.microsoft.com/office/drawing/2014/chart" uri="{C3380CC4-5D6E-409C-BE32-E72D297353CC}">
                <c16:uniqueId val="{00000005-D9AA-4CC4-BD8D-02793E8B15D9}"/>
              </c:ext>
            </c:extLst>
          </c:dPt>
          <c:dPt>
            <c:idx val="3"/>
            <c:bubble3D val="0"/>
            <c:spPr>
              <a:solidFill>
                <a:srgbClr val="70A0FE">
                  <a:lumMod val="60000"/>
                  <a:lumOff val="40000"/>
                </a:srgbClr>
              </a:solidFill>
              <a:ln w="19050">
                <a:solidFill>
                  <a:schemeClr val="lt1"/>
                </a:solidFill>
              </a:ln>
              <a:effectLst/>
            </c:spPr>
            <c:extLst>
              <c:ext xmlns:c16="http://schemas.microsoft.com/office/drawing/2014/chart" uri="{C3380CC4-5D6E-409C-BE32-E72D297353CC}">
                <c16:uniqueId val="{00000007-D9AA-4CC4-BD8D-02793E8B15D9}"/>
              </c:ext>
            </c:extLst>
          </c:dPt>
          <c:dPt>
            <c:idx val="4"/>
            <c:bubble3D val="0"/>
            <c:spPr>
              <a:solidFill>
                <a:srgbClr val="70A0FE">
                  <a:lumMod val="20000"/>
                  <a:lumOff val="80000"/>
                </a:srgbClr>
              </a:solidFill>
              <a:ln w="19050">
                <a:solidFill>
                  <a:schemeClr val="lt1"/>
                </a:solidFill>
              </a:ln>
              <a:effectLst/>
            </c:spPr>
            <c:extLst>
              <c:ext xmlns:c16="http://schemas.microsoft.com/office/drawing/2014/chart" uri="{C3380CC4-5D6E-409C-BE32-E72D297353CC}">
                <c16:uniqueId val="{00000009-D9AA-4CC4-BD8D-02793E8B15D9}"/>
              </c:ext>
            </c:extLst>
          </c:dPt>
          <c:val>
            <c:numRef>
              <c:f>Feuil1!$D$5:$D$9</c:f>
              <c:numCache>
                <c:formatCode>General</c:formatCode>
                <c:ptCount val="5"/>
                <c:pt idx="0">
                  <c:v>29.2</c:v>
                </c:pt>
                <c:pt idx="1">
                  <c:v>8.3000000000000007</c:v>
                </c:pt>
                <c:pt idx="2">
                  <c:v>6.2</c:v>
                </c:pt>
                <c:pt idx="3">
                  <c:v>14.6</c:v>
                </c:pt>
                <c:pt idx="4">
                  <c:v>41.7</c:v>
                </c:pt>
              </c:numCache>
            </c:numRef>
          </c:val>
          <c:extLst>
            <c:ext xmlns:c16="http://schemas.microsoft.com/office/drawing/2014/chart" uri="{C3380CC4-5D6E-409C-BE32-E72D297353CC}">
              <c16:uniqueId val="{00000008-D9AA-4CC4-BD8D-02793E8B15D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0.58185</cdr:x>
      <cdr:y>0.31116</cdr:y>
    </cdr:from>
    <cdr:to>
      <cdr:x>0.86445</cdr:x>
      <cdr:y>0.5</cdr:y>
    </cdr:to>
    <cdr:sp macro="" textlink="">
      <cdr:nvSpPr>
        <cdr:cNvPr id="2" name="ZoneTexte 12">
          <a:extLst xmlns:a="http://schemas.openxmlformats.org/drawingml/2006/main">
            <a:ext uri="{FF2B5EF4-FFF2-40B4-BE49-F238E27FC236}">
              <a16:creationId xmlns:a16="http://schemas.microsoft.com/office/drawing/2014/main" id="{A2C89968-8AE7-F556-6C3A-7A5FE2C594EB}"/>
            </a:ext>
          </a:extLst>
        </cdr:cNvPr>
        <cdr:cNvSpPr txBox="1"/>
      </cdr:nvSpPr>
      <cdr:spPr>
        <a:xfrm xmlns:a="http://schemas.openxmlformats.org/drawingml/2006/main">
          <a:off x="1422482" y="456425"/>
          <a:ext cx="690887" cy="277000"/>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fr-FR" sz="1200" b="1"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819AD0-04CB-4E09-BAA1-BBDFD103CE07}" type="datetimeFigureOut">
              <a:rPr lang="fr-FR" smtClean="0"/>
              <a:t>27/06/2025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410643-37F0-4C92-9329-22D5496E26E2}" type="slidenum">
              <a:rPr lang="fr-FR" smtClean="0"/>
              <a:t>‹#›</a:t>
            </a:fld>
            <a:endParaRPr lang="fr-FR"/>
          </a:p>
        </p:txBody>
      </p:sp>
    </p:spTree>
    <p:extLst>
      <p:ext uri="{BB962C8B-B14F-4D97-AF65-F5344CB8AC3E}">
        <p14:creationId xmlns:p14="http://schemas.microsoft.com/office/powerpoint/2010/main" val="2853023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2D410643-37F0-4C92-9329-22D5496E26E2}" type="slidenum">
              <a:rPr lang="fr-FR" smtClean="0"/>
              <a:t>1</a:t>
            </a:fld>
            <a:endParaRPr lang="fr-FR"/>
          </a:p>
        </p:txBody>
      </p:sp>
    </p:spTree>
    <p:extLst>
      <p:ext uri="{BB962C8B-B14F-4D97-AF65-F5344CB8AC3E}">
        <p14:creationId xmlns:p14="http://schemas.microsoft.com/office/powerpoint/2010/main" val="3223696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E15F5-5BA7-866B-8BCF-AC13946E1E5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EEEFBC0-23F0-B387-BDCB-390BFA5E5CF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5243977-8988-C481-2FB1-0A78380CCD78}"/>
              </a:ext>
            </a:extLst>
          </p:cNvPr>
          <p:cNvSpPr>
            <a:spLocks noGrp="1"/>
          </p:cNvSpPr>
          <p:nvPr>
            <p:ph type="body" idx="1"/>
          </p:nvPr>
        </p:nvSpPr>
        <p:spPr/>
        <p:txBody>
          <a:bodyPr/>
          <a:lstStyle/>
          <a:p>
            <a:r>
              <a:rPr lang="fr-FR" i="1" dirty="0" err="1">
                <a:latin typeface="+mn-lt"/>
              </a:rPr>
              <a:t>Abbreviations</a:t>
            </a:r>
            <a:r>
              <a:rPr lang="fr-FR" i="1" dirty="0">
                <a:latin typeface="+mn-lt"/>
              </a:rPr>
              <a:t>: UK, </a:t>
            </a:r>
            <a:r>
              <a:rPr lang="fr-FR" sz="1200" i="1" dirty="0">
                <a:latin typeface="+mn-lt"/>
                <a:cs typeface="Arial" panose="020B0604020202020204" pitchFamily="34" charset="0"/>
              </a:rPr>
              <a:t>United </a:t>
            </a:r>
            <a:r>
              <a:rPr lang="fr-FR" sz="1200" i="1" dirty="0" err="1">
                <a:latin typeface="+mn-lt"/>
                <a:cs typeface="Arial" panose="020B0604020202020204" pitchFamily="34" charset="0"/>
              </a:rPr>
              <a:t>kingdom</a:t>
            </a:r>
            <a:r>
              <a:rPr lang="fr-FR" i="1" dirty="0">
                <a:latin typeface="+mn-lt"/>
              </a:rPr>
              <a:t>; NHS, </a:t>
            </a:r>
            <a:r>
              <a:rPr lang="fr-FR" b="0" i="1" dirty="0">
                <a:latin typeface="+mn-lt"/>
              </a:rPr>
              <a:t>National </a:t>
            </a:r>
            <a:r>
              <a:rPr lang="fr-FR" b="0" i="1" dirty="0" err="1">
                <a:latin typeface="+mn-lt"/>
              </a:rPr>
              <a:t>Health</a:t>
            </a:r>
            <a:r>
              <a:rPr lang="fr-FR" b="0" i="1" dirty="0">
                <a:latin typeface="+mn-lt"/>
              </a:rPr>
              <a:t> Service; SED, </a:t>
            </a:r>
            <a:r>
              <a:rPr lang="en-US" sz="1200" i="1" dirty="0">
                <a:latin typeface="+mn-lt"/>
                <a:cs typeface="Arial" panose="020B0604020202020204" pitchFamily="34" charset="0"/>
              </a:rPr>
              <a:t>socioeconomic deprivation; KRT, kidney replacement therapies; HZ, hazard ratio;  </a:t>
            </a:r>
            <a:r>
              <a:rPr lang="en-US" sz="1200" i="1" dirty="0" err="1">
                <a:latin typeface="+mn-lt"/>
                <a:cs typeface="Arial" panose="020B0604020202020204" pitchFamily="34" charset="0"/>
              </a:rPr>
              <a:t>aOR</a:t>
            </a:r>
            <a:r>
              <a:rPr lang="en-US" sz="1200" i="1" dirty="0">
                <a:latin typeface="+mn-lt"/>
                <a:cs typeface="Arial" panose="020B0604020202020204" pitchFamily="34" charset="0"/>
              </a:rPr>
              <a:t>, adjusted odds ratio; </a:t>
            </a:r>
            <a:r>
              <a:rPr lang="fr-FR" b="0" i="1" dirty="0">
                <a:latin typeface="+mn-lt"/>
              </a:rPr>
              <a:t>CI, Confidence </a:t>
            </a:r>
            <a:r>
              <a:rPr lang="fr-FR" b="0" i="1" dirty="0" err="1">
                <a:latin typeface="+mn-lt"/>
              </a:rPr>
              <a:t>Interval</a:t>
            </a:r>
            <a:r>
              <a:rPr lang="fr-FR" b="0" i="1" dirty="0">
                <a:latin typeface="+mn-lt"/>
              </a:rPr>
              <a:t>.</a:t>
            </a:r>
            <a:endParaRPr lang="en-US" b="0" i="1" dirty="0">
              <a:latin typeface="+mn-lt"/>
            </a:endParaRPr>
          </a:p>
          <a:p>
            <a:endParaRPr lang="en-US" b="1" dirty="0"/>
          </a:p>
          <a:p>
            <a:r>
              <a:rPr lang="en-US" b="1" dirty="0"/>
              <a:t>Reference Number: 2056 </a:t>
            </a:r>
          </a:p>
          <a:p>
            <a:r>
              <a:rPr lang="en-US" b="1" dirty="0"/>
              <a:t>INVESTIGATING INEQUALITIES IN ACCESS TO PAEDIATRIC KIDNEY TRANSPLANTATION</a:t>
            </a:r>
          </a:p>
          <a:p>
            <a:endParaRPr lang="en-US" dirty="0"/>
          </a:p>
          <a:p>
            <a:r>
              <a:rPr lang="en-US" b="1" dirty="0"/>
              <a:t>Alice James</a:t>
            </a:r>
            <a:r>
              <a:rPr lang="en-US" b="1" baseline="30000" dirty="0"/>
              <a:t>1</a:t>
            </a:r>
            <a:r>
              <a:rPr lang="en-US" b="1" dirty="0"/>
              <a:t>, Pippa Bailey</a:t>
            </a:r>
            <a:r>
              <a:rPr lang="en-US" b="1" baseline="30000" dirty="0"/>
              <a:t>1</a:t>
            </a:r>
            <a:r>
              <a:rPr lang="en-US" b="1" dirty="0"/>
              <a:t>, Lucy Plumb</a:t>
            </a:r>
            <a:r>
              <a:rPr lang="en-US" b="1" baseline="30000" dirty="0"/>
              <a:t>1</a:t>
            </a:r>
            <a:r>
              <a:rPr lang="en-US" b="1" dirty="0"/>
              <a:t> </a:t>
            </a:r>
          </a:p>
          <a:p>
            <a:endParaRPr lang="en-US" dirty="0"/>
          </a:p>
          <a:p>
            <a:r>
              <a:rPr lang="en-US" i="1" baseline="30000" dirty="0"/>
              <a:t>1</a:t>
            </a:r>
            <a:r>
              <a:rPr lang="en-US" i="1" dirty="0"/>
              <a:t>University of Bristol , Bristol , United Kingdom </a:t>
            </a:r>
          </a:p>
          <a:p>
            <a:endParaRPr lang="en-US" dirty="0"/>
          </a:p>
          <a:p>
            <a:r>
              <a:rPr lang="en-US" b="1" dirty="0"/>
              <a:t>Background</a:t>
            </a:r>
            <a:r>
              <a:rPr lang="en-US" dirty="0"/>
              <a:t>: Our understanding of whether access to kidney transplantation inequities exist for UK children is lacking. To date, socioeconomic and ethnic inequities in access to pre-emptive kidney transplantation have been described, but no research has investigated associations with access to waitlist activation or transplantation in general. </a:t>
            </a:r>
          </a:p>
          <a:p>
            <a:r>
              <a:rPr lang="en-US" b="1" dirty="0"/>
              <a:t>Methods</a:t>
            </a:r>
            <a:r>
              <a:rPr lang="en-US" dirty="0"/>
              <a:t>: We performed an analysis of UK Renal Registry and NHS Blood &amp; Transplant data. The study population comprised incident patients &lt;</a:t>
            </a:r>
            <a:r>
              <a:rPr lang="fr-FR" dirty="0"/>
              <a:t>18 </a:t>
            </a:r>
            <a:r>
              <a:rPr lang="fr-FR" dirty="0" err="1"/>
              <a:t>years</a:t>
            </a:r>
            <a:r>
              <a:rPr lang="fr-FR" dirty="0"/>
              <a:t> </a:t>
            </a:r>
            <a:r>
              <a:rPr lang="fr-FR" dirty="0" err="1"/>
              <a:t>starting</a:t>
            </a:r>
            <a:r>
              <a:rPr lang="fr-FR" dirty="0"/>
              <a:t> </a:t>
            </a:r>
            <a:r>
              <a:rPr lang="fr-FR" dirty="0" err="1"/>
              <a:t>kidney</a:t>
            </a:r>
            <a:r>
              <a:rPr lang="fr-FR" dirty="0"/>
              <a:t> replacement </a:t>
            </a:r>
            <a:r>
              <a:rPr lang="fr-FR" dirty="0" err="1"/>
              <a:t>therapies</a:t>
            </a:r>
            <a:r>
              <a:rPr lang="fr-FR" dirty="0"/>
              <a:t> (KRT) in the UK </a:t>
            </a:r>
            <a:r>
              <a:rPr lang="fr-FR" dirty="0" err="1"/>
              <a:t>between</a:t>
            </a:r>
            <a:r>
              <a:rPr lang="fr-FR" dirty="0"/>
              <a:t> 1/1/96-31/12/20. Multivariable </a:t>
            </a:r>
            <a:r>
              <a:rPr lang="fr-FR" dirty="0" err="1"/>
              <a:t>logistic</a:t>
            </a:r>
            <a:r>
              <a:rPr lang="fr-FR" dirty="0"/>
              <a:t> </a:t>
            </a:r>
            <a:r>
              <a:rPr lang="fr-FR" dirty="0" err="1"/>
              <a:t>regression</a:t>
            </a:r>
            <a:r>
              <a:rPr lang="fr-FR" dirty="0"/>
              <a:t> and Cox </a:t>
            </a:r>
            <a:r>
              <a:rPr lang="fr-FR" dirty="0" err="1"/>
              <a:t>proportional</a:t>
            </a:r>
            <a:r>
              <a:rPr lang="fr-FR" dirty="0"/>
              <a:t> </a:t>
            </a:r>
            <a:r>
              <a:rPr lang="fr-FR" dirty="0" err="1"/>
              <a:t>hazards</a:t>
            </a:r>
            <a:r>
              <a:rPr lang="fr-FR" dirty="0"/>
              <a:t> </a:t>
            </a:r>
            <a:r>
              <a:rPr lang="fr-FR" dirty="0" err="1"/>
              <a:t>models</a:t>
            </a:r>
            <a:r>
              <a:rPr lang="fr-FR" dirty="0"/>
              <a:t> </a:t>
            </a:r>
            <a:r>
              <a:rPr lang="fr-FR" dirty="0" err="1"/>
              <a:t>were</a:t>
            </a:r>
            <a:r>
              <a:rPr lang="fr-FR" dirty="0"/>
              <a:t> </a:t>
            </a:r>
            <a:r>
              <a:rPr lang="fr-FR" dirty="0" err="1"/>
              <a:t>used</a:t>
            </a:r>
            <a:r>
              <a:rPr lang="fr-FR" dirty="0"/>
              <a:t> to </a:t>
            </a:r>
            <a:r>
              <a:rPr lang="fr-FR" dirty="0" err="1"/>
              <a:t>determine</a:t>
            </a:r>
            <a:r>
              <a:rPr lang="fr-FR" dirty="0"/>
              <a:t> associations </a:t>
            </a:r>
            <a:r>
              <a:rPr lang="fr-FR" dirty="0" err="1"/>
              <a:t>between</a:t>
            </a:r>
            <a:r>
              <a:rPr lang="fr-FR" dirty="0"/>
              <a:t> </a:t>
            </a:r>
            <a:r>
              <a:rPr lang="fr-FR" dirty="0" err="1"/>
              <a:t>exposures</a:t>
            </a:r>
            <a:r>
              <a:rPr lang="fr-FR" dirty="0"/>
              <a:t> (</a:t>
            </a:r>
            <a:r>
              <a:rPr lang="fr-FR" dirty="0" err="1"/>
              <a:t>ethnicity</a:t>
            </a:r>
            <a:r>
              <a:rPr lang="fr-FR" dirty="0"/>
              <a:t>, </a:t>
            </a:r>
            <a:r>
              <a:rPr lang="fr-FR" dirty="0" err="1"/>
              <a:t>socioeconomic</a:t>
            </a:r>
            <a:r>
              <a:rPr lang="fr-FR" dirty="0"/>
              <a:t> </a:t>
            </a:r>
            <a:r>
              <a:rPr lang="fr-FR" dirty="0" err="1"/>
              <a:t>deprivation</a:t>
            </a:r>
            <a:r>
              <a:rPr lang="fr-FR" dirty="0"/>
              <a:t> (SED) and </a:t>
            </a:r>
            <a:r>
              <a:rPr lang="fr-FR" dirty="0" err="1"/>
              <a:t>sex</a:t>
            </a:r>
            <a:r>
              <a:rPr lang="fr-FR" dirty="0"/>
              <a:t>) and </a:t>
            </a:r>
            <a:r>
              <a:rPr lang="fr-FR" dirty="0" err="1"/>
              <a:t>outcomes</a:t>
            </a:r>
            <a:r>
              <a:rPr lang="fr-FR" dirty="0"/>
              <a:t>: 1) </a:t>
            </a:r>
            <a:r>
              <a:rPr lang="fr-FR" dirty="0" err="1"/>
              <a:t>waitlist</a:t>
            </a:r>
            <a:r>
              <a:rPr lang="fr-FR" dirty="0"/>
              <a:t> activation for </a:t>
            </a:r>
            <a:r>
              <a:rPr lang="fr-FR" dirty="0" err="1"/>
              <a:t>deceased</a:t>
            </a:r>
            <a:r>
              <a:rPr lang="fr-FR" dirty="0"/>
              <a:t> </a:t>
            </a:r>
            <a:r>
              <a:rPr lang="fr-FR" dirty="0" err="1"/>
              <a:t>donor</a:t>
            </a:r>
            <a:r>
              <a:rPr lang="fr-FR" dirty="0"/>
              <a:t> </a:t>
            </a:r>
            <a:r>
              <a:rPr lang="fr-FR" dirty="0" err="1"/>
              <a:t>kidney</a:t>
            </a:r>
            <a:r>
              <a:rPr lang="fr-FR" dirty="0"/>
              <a:t> transplantation; </a:t>
            </a:r>
            <a:r>
              <a:rPr lang="fr-FR" dirty="0" err="1"/>
              <a:t>receipt</a:t>
            </a:r>
            <a:r>
              <a:rPr lang="fr-FR" dirty="0"/>
              <a:t> of 2) </a:t>
            </a:r>
            <a:r>
              <a:rPr lang="fr-FR" dirty="0" err="1"/>
              <a:t>any</a:t>
            </a:r>
            <a:r>
              <a:rPr lang="fr-FR" dirty="0"/>
              <a:t> 3) </a:t>
            </a:r>
            <a:r>
              <a:rPr lang="fr-FR" dirty="0" err="1"/>
              <a:t>deceased</a:t>
            </a:r>
            <a:r>
              <a:rPr lang="fr-FR" dirty="0"/>
              <a:t> </a:t>
            </a:r>
            <a:r>
              <a:rPr lang="fr-FR" dirty="0" err="1"/>
              <a:t>donor</a:t>
            </a:r>
            <a:r>
              <a:rPr lang="fr-FR" dirty="0"/>
              <a:t> 4) living </a:t>
            </a:r>
            <a:r>
              <a:rPr lang="fr-FR" dirty="0" err="1"/>
              <a:t>donor</a:t>
            </a:r>
            <a:r>
              <a:rPr lang="fr-FR" dirty="0"/>
              <a:t> </a:t>
            </a:r>
            <a:r>
              <a:rPr lang="fr-FR" dirty="0" err="1"/>
              <a:t>kidney</a:t>
            </a:r>
            <a:r>
              <a:rPr lang="fr-FR" dirty="0"/>
              <a:t> transplant.</a:t>
            </a:r>
          </a:p>
          <a:p>
            <a:r>
              <a:rPr lang="en-US" b="1" dirty="0"/>
              <a:t>Results</a:t>
            </a:r>
            <a:r>
              <a:rPr lang="en-US" dirty="0"/>
              <a:t>: Adjusted Cox regression results show lower hazard of being waitlisted for females (HR 0.88, 95% CI 0.81, 0.95) compared to males; for those in the most deprived SED group (HR 0.67, 95% CI 0.59, 0.76) compared to the least deprived; and those from a Black ethnic background (HR 0.81, 95% CI 0.65, 0.99) compared to children of White ethnicity. Once waitlisted, associations with sex and SED were attenuated. However, lower hazards remained for children of Black ethnicity (HR 0.74, 95% CI 0.56, 0.97) compared to children of White ethnicity. Adjusted odds of receiving a living donor transplant within two years of starting KRT were lower for those in the most deprived SED group (OR 0.28, 95% CI 0.21, 0.26) compared to least deprived, and children of Black or Asian ethnicity (OR 0.40, 95% CI 0.24, 0.65; OR 0.47, 95% CI 0.37, 0.60) compared to children of White ethnicity.</a:t>
            </a:r>
          </a:p>
          <a:p>
            <a:r>
              <a:rPr lang="en-US" b="1" dirty="0"/>
              <a:t>Conclusions</a:t>
            </a:r>
            <a:r>
              <a:rPr lang="en-US" dirty="0"/>
              <a:t>: Higher relative area-level deprivation and Black ethnicity are associated with lower access to waitlisting and living donor transplantation; reassuringly, variations in access to transplant are attenuated once waitlisted, suggesting interventions equitably supporting timely consideration and preparation for waitlisting are needed. Similar SED and ethnicity associations were noted for living kidney donor transplant access.</a:t>
            </a:r>
            <a:endParaRPr lang="fr-FR" dirty="0"/>
          </a:p>
          <a:p>
            <a:endParaRPr lang="fr-FR" dirty="0"/>
          </a:p>
        </p:txBody>
      </p:sp>
      <p:sp>
        <p:nvSpPr>
          <p:cNvPr id="4" name="Espace réservé du numéro de diapositive 3">
            <a:extLst>
              <a:ext uri="{FF2B5EF4-FFF2-40B4-BE49-F238E27FC236}">
                <a16:creationId xmlns:a16="http://schemas.microsoft.com/office/drawing/2014/main" id="{69FB13D3-94AB-5257-BCA9-D17F55BA0C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09841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407ED-58AC-377B-8CF6-5907110E2C7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4AF004C-D2CC-36D4-4587-5715B8CDB5B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BBD887E-8850-46D7-03F4-B2D0DF8F63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1" dirty="0" err="1">
                <a:latin typeface="+mn-lt"/>
              </a:rPr>
              <a:t>Abbreviations</a:t>
            </a:r>
            <a:r>
              <a:rPr lang="fr-FR" b="0" i="1" dirty="0">
                <a:latin typeface="+mn-lt"/>
              </a:rPr>
              <a:t>: CTS, </a:t>
            </a:r>
            <a:r>
              <a:rPr lang="fr-FR" b="0" i="1" dirty="0"/>
              <a:t>Collaborative Transplant </a:t>
            </a:r>
            <a:r>
              <a:rPr lang="fr-FR" b="0" i="1" dirty="0" err="1"/>
              <a:t>Study</a:t>
            </a:r>
            <a:r>
              <a:rPr lang="fr-FR" b="0" i="1" dirty="0"/>
              <a:t>; </a:t>
            </a:r>
            <a:r>
              <a:rPr lang="en-US" sz="1200" b="0" i="1" dirty="0">
                <a:latin typeface="Arial" panose="020B0604020202020204" pitchFamily="34" charset="0"/>
                <a:cs typeface="Arial" panose="020B0604020202020204" pitchFamily="34" charset="0"/>
              </a:rPr>
              <a:t>HR, Hazard ratios; HLA, </a:t>
            </a:r>
            <a:r>
              <a:rPr lang="fr-FR" b="0" i="1" dirty="0"/>
              <a:t>Human </a:t>
            </a:r>
            <a:r>
              <a:rPr lang="fr-FR" b="0" i="1" dirty="0" err="1"/>
              <a:t>Leukocyte</a:t>
            </a:r>
            <a:r>
              <a:rPr lang="fr-FR" b="0" i="1" dirty="0"/>
              <a:t> </a:t>
            </a:r>
            <a:r>
              <a:rPr lang="fr-FR" b="0" i="1" dirty="0" err="1"/>
              <a:t>Antigen</a:t>
            </a:r>
            <a:r>
              <a:rPr lang="fr-FR" b="0" i="1" dirty="0"/>
              <a:t>; CDC, </a:t>
            </a:r>
            <a:r>
              <a:rPr lang="fr-FR" b="0" i="1" dirty="0" err="1"/>
              <a:t>Complement-Dependent</a:t>
            </a:r>
            <a:r>
              <a:rPr lang="fr-FR" b="0" i="1" dirty="0"/>
              <a:t> </a:t>
            </a:r>
            <a:r>
              <a:rPr lang="fr-FR" b="0" i="1" dirty="0" err="1"/>
              <a:t>Cytotoxicity</a:t>
            </a:r>
            <a:r>
              <a:rPr lang="fr-FR" b="0" i="1" dirty="0"/>
              <a:t>; PRA, Panel </a:t>
            </a:r>
            <a:r>
              <a:rPr lang="fr-FR" b="0" i="1" dirty="0" err="1"/>
              <a:t>Reactive</a:t>
            </a:r>
            <a:r>
              <a:rPr lang="fr-FR" b="0" i="1" dirty="0"/>
              <a:t> </a:t>
            </a:r>
            <a:r>
              <a:rPr lang="fr-FR" b="0" i="1" dirty="0" err="1"/>
              <a:t>Antibody</a:t>
            </a:r>
            <a:r>
              <a:rPr lang="fr-FR" b="0" i="1" dirty="0"/>
              <a:t>.</a:t>
            </a:r>
            <a:endParaRPr lang="en-US" sz="1200" b="0"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Reference Number: </a:t>
            </a:r>
            <a:r>
              <a:rPr lang="fr-FR" b="1" dirty="0"/>
              <a:t>1803</a:t>
            </a:r>
            <a:r>
              <a:rPr lang="en-US" b="1" dirty="0"/>
              <a:t> </a:t>
            </a:r>
          </a:p>
          <a:p>
            <a:r>
              <a:rPr lang="en-US" b="1" dirty="0"/>
              <a:t>TRENDS IN FACTORS AFFECTING ACCESS TO KIDNEY TRANSPLANTATION AND GRAFT SURVIVAL (COLLABORATIVE TRANSPLANT STUDY)</a:t>
            </a:r>
          </a:p>
          <a:p>
            <a:endParaRPr lang="en-US" b="1" dirty="0"/>
          </a:p>
          <a:p>
            <a:r>
              <a:rPr lang="fr-FR" b="1" dirty="0"/>
              <a:t>Christian Unterrainer</a:t>
            </a:r>
            <a:r>
              <a:rPr lang="fr-FR" b="1" baseline="30000" dirty="0"/>
              <a:t>1</a:t>
            </a:r>
            <a:r>
              <a:rPr lang="fr-FR" b="1" dirty="0"/>
              <a:t>, Christian Morath</a:t>
            </a:r>
            <a:r>
              <a:rPr lang="fr-FR" b="1" baseline="30000" dirty="0"/>
              <a:t>2</a:t>
            </a:r>
            <a:r>
              <a:rPr lang="fr-FR" b="1" dirty="0"/>
              <a:t>, Klemens Budde</a:t>
            </a:r>
            <a:r>
              <a:rPr lang="fr-FR" b="1" baseline="30000" dirty="0"/>
              <a:t>3</a:t>
            </a:r>
            <a:r>
              <a:rPr lang="fr-FR" b="1" dirty="0"/>
              <a:t>, Axel Roers</a:t>
            </a:r>
            <a:r>
              <a:rPr lang="fr-FR" b="1" baseline="30000" dirty="0"/>
              <a:t>1</a:t>
            </a:r>
            <a:r>
              <a:rPr lang="fr-FR" b="1" dirty="0"/>
              <a:t>, </a:t>
            </a:r>
            <a:r>
              <a:rPr lang="fr-FR" b="1" dirty="0" err="1"/>
              <a:t>Thuong</a:t>
            </a:r>
            <a:r>
              <a:rPr lang="fr-FR" b="1" dirty="0"/>
              <a:t> Hien Tran</a:t>
            </a:r>
            <a:r>
              <a:rPr lang="fr-FR" b="1" baseline="30000" dirty="0"/>
              <a:t>1</a:t>
            </a:r>
            <a:endParaRPr lang="fr-FR" b="1" dirty="0"/>
          </a:p>
          <a:p>
            <a:endParaRPr lang="fr-FR" i="1" dirty="0"/>
          </a:p>
          <a:p>
            <a:r>
              <a:rPr lang="fr-FR" i="1" baseline="30000" dirty="0"/>
              <a:t>1</a:t>
            </a:r>
            <a:r>
              <a:rPr lang="fr-FR" i="1" dirty="0"/>
              <a:t>Heidelberg </a:t>
            </a:r>
            <a:r>
              <a:rPr lang="fr-FR" i="1" dirty="0" err="1"/>
              <a:t>University</a:t>
            </a:r>
            <a:r>
              <a:rPr lang="fr-FR" i="1" dirty="0"/>
              <a:t> Hospital, Institute of </a:t>
            </a:r>
            <a:r>
              <a:rPr lang="fr-FR" i="1" dirty="0" err="1"/>
              <a:t>Immunology</a:t>
            </a:r>
            <a:r>
              <a:rPr lang="fr-FR" i="1" dirty="0"/>
              <a:t>, Heidelberg, Germany, </a:t>
            </a:r>
            <a:r>
              <a:rPr lang="fr-FR" i="1" baseline="30000" dirty="0"/>
              <a:t>2</a:t>
            </a:r>
            <a:r>
              <a:rPr lang="fr-FR" i="1" dirty="0"/>
              <a:t>Heidelberg </a:t>
            </a:r>
            <a:r>
              <a:rPr lang="fr-FR" i="1" dirty="0" err="1"/>
              <a:t>University</a:t>
            </a:r>
            <a:r>
              <a:rPr lang="fr-FR" i="1" dirty="0"/>
              <a:t> Hospital, The Heidelberg </a:t>
            </a:r>
            <a:r>
              <a:rPr lang="fr-FR" i="1" dirty="0" err="1"/>
              <a:t>Kidney</a:t>
            </a:r>
            <a:r>
              <a:rPr lang="fr-FR" i="1" dirty="0"/>
              <a:t> Center, Heidelberg, Germany, </a:t>
            </a:r>
            <a:r>
              <a:rPr lang="fr-FR" i="1" baseline="30000" dirty="0"/>
              <a:t>3</a:t>
            </a:r>
            <a:r>
              <a:rPr lang="fr-FR" i="1" dirty="0"/>
              <a:t>Charité Berlin, </a:t>
            </a:r>
            <a:r>
              <a:rPr lang="fr-FR" i="1" dirty="0" err="1"/>
              <a:t>Department</a:t>
            </a:r>
            <a:r>
              <a:rPr lang="fr-FR" i="1" dirty="0"/>
              <a:t> of </a:t>
            </a:r>
            <a:r>
              <a:rPr lang="fr-FR" i="1" dirty="0" err="1"/>
              <a:t>Nephrology</a:t>
            </a:r>
            <a:r>
              <a:rPr lang="fr-FR" i="1" dirty="0"/>
              <a:t>, Berlin, Germany</a:t>
            </a:r>
            <a:endParaRPr lang="en-US" b="1" i="1" dirty="0"/>
          </a:p>
          <a:p>
            <a:endParaRPr lang="en-US" b="1" dirty="0"/>
          </a:p>
          <a:p>
            <a:r>
              <a:rPr lang="en-US" b="1" dirty="0"/>
              <a:t>Background</a:t>
            </a:r>
            <a:r>
              <a:rPr lang="en-US" dirty="0"/>
              <a:t>: Univariate Kaplan-Meier analysis of the CTS data shows that graft survival for kidney transplant recipients improved steadily over 20 years before the SARS-CoV-2 pandemic. Three-year overall graft survival rates were 83.4% for patients transplanted 2000–2004, increasing to 83.5%, 84.4%, and 85.5% in the subsequent five-year periods. We aimed to assess trends in commonly known confounding factors during this time. </a:t>
            </a:r>
          </a:p>
          <a:p>
            <a:r>
              <a:rPr lang="en-US" b="1" dirty="0"/>
              <a:t>Methods</a:t>
            </a:r>
            <a:r>
              <a:rPr lang="en-US" dirty="0"/>
              <a:t>: We analyzed first deceased-donor kidney-only transplants in Europe from 2000 to 2019 (162 transplant centers; 126,172 transplants), stratified into four periods: 2000–2004, 2005–2009, 2010–2014, and 2015–2019. Kaplan-Meier analysis was used for univariate survival, Cox regression for multivariable three-year overall graft loss, chi-squared test for categorical variables, and Kruskal-Wallis test for continuous confounders. </a:t>
            </a:r>
          </a:p>
          <a:p>
            <a:r>
              <a:rPr lang="en-US" b="1" dirty="0"/>
              <a:t>Results</a:t>
            </a:r>
            <a:r>
              <a:rPr lang="en-US" dirty="0"/>
              <a:t>: As shown in Table 1, comparing the first to the last period, mean donor age increased by eight years and recipient age by six years - factors typically associated with lower graft survival. However, cold ischemia time decreased by four hours and patients receiving induction therapy increased - trends reported to favor graft survival. Also, steroid usage among recipients decreased. Other analyzed factors did not show clear trends. Figure 1 presents the hazard ratios (HR) for 3-year overall graft loss. While the number of HLA mismatches increased, their negative impact remained constant over time with HRs between 1.07 and 1.08 (1A). In contrast, the risk of graft loss with pre-transplant panel-reactive antibodies (CDC PRA) decreased steadily, with hazard ratios dropping from HR=1.32 in the first to HR=1.07 in the last period (1B).</a:t>
            </a:r>
          </a:p>
          <a:p>
            <a:r>
              <a:rPr lang="en-US" b="1" dirty="0"/>
              <a:t>Conclusions</a:t>
            </a:r>
            <a:r>
              <a:rPr lang="en-US" dirty="0"/>
              <a:t>: The average number of HLA mismatches increased, but their negative impact on graft survival remains significant with similar hazard ratio. On the other hand, the detrimental effect of HLA pre-sensitization has decreased probably due to refined antibody detection methods with more specific exclusion of incompatible antigens and to wider use of induction therapy.</a:t>
            </a:r>
            <a:endParaRPr lang="fr-FR" dirty="0"/>
          </a:p>
        </p:txBody>
      </p:sp>
      <p:sp>
        <p:nvSpPr>
          <p:cNvPr id="4" name="Espace réservé du numéro de diapositive 3">
            <a:extLst>
              <a:ext uri="{FF2B5EF4-FFF2-40B4-BE49-F238E27FC236}">
                <a16:creationId xmlns:a16="http://schemas.microsoft.com/office/drawing/2014/main" id="{51F281EA-99A0-B503-E4F1-7919D01D1F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33304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DA6BA-BFB8-019D-AA1C-6E7F0019344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7605560-F9B7-9B03-CD46-DC8D01FB64F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ECEE0F2-1332-37D8-F0B4-7615A5F0D73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1" dirty="0" err="1">
                <a:latin typeface="+mn-lt"/>
              </a:rPr>
              <a:t>Abbreviations</a:t>
            </a:r>
            <a:r>
              <a:rPr lang="fr-FR" b="0" i="1" dirty="0">
                <a:latin typeface="+mn-lt"/>
              </a:rPr>
              <a:t>: CTS, </a:t>
            </a:r>
            <a:r>
              <a:rPr lang="fr-FR" b="0" i="1" dirty="0"/>
              <a:t>Collaborative Transplant </a:t>
            </a:r>
            <a:r>
              <a:rPr lang="fr-FR" b="0" i="1" dirty="0" err="1"/>
              <a:t>Study</a:t>
            </a:r>
            <a:r>
              <a:rPr lang="fr-FR" b="0" i="1" dirty="0"/>
              <a:t>; </a:t>
            </a:r>
            <a:r>
              <a:rPr lang="en-US" sz="1200" b="0" i="1" dirty="0">
                <a:latin typeface="Arial" panose="020B0604020202020204" pitchFamily="34" charset="0"/>
                <a:cs typeface="Arial" panose="020B0604020202020204" pitchFamily="34" charset="0"/>
              </a:rPr>
              <a:t>HR, Hazard ratios; HLA, </a:t>
            </a:r>
            <a:r>
              <a:rPr lang="fr-FR" b="0" i="1" dirty="0"/>
              <a:t>Human </a:t>
            </a:r>
            <a:r>
              <a:rPr lang="fr-FR" b="0" i="1" dirty="0" err="1"/>
              <a:t>Leukocyte</a:t>
            </a:r>
            <a:r>
              <a:rPr lang="fr-FR" b="0" i="1" dirty="0"/>
              <a:t> </a:t>
            </a:r>
            <a:r>
              <a:rPr lang="fr-FR" b="0" i="1" dirty="0" err="1"/>
              <a:t>Antigen</a:t>
            </a:r>
            <a:r>
              <a:rPr lang="fr-FR" b="0" i="1" dirty="0"/>
              <a:t>; CDC, </a:t>
            </a:r>
            <a:r>
              <a:rPr lang="fr-FR" b="0" i="1" dirty="0" err="1"/>
              <a:t>Complement-Dependent</a:t>
            </a:r>
            <a:r>
              <a:rPr lang="fr-FR" b="0" i="1" dirty="0"/>
              <a:t> </a:t>
            </a:r>
            <a:r>
              <a:rPr lang="fr-FR" b="0" i="1" dirty="0" err="1"/>
              <a:t>Cytotoxicity</a:t>
            </a:r>
            <a:r>
              <a:rPr lang="fr-FR" b="0" i="1" dirty="0"/>
              <a:t>; PRA, Panel </a:t>
            </a:r>
            <a:r>
              <a:rPr lang="fr-FR" b="0" i="1" dirty="0" err="1"/>
              <a:t>Reactive</a:t>
            </a:r>
            <a:r>
              <a:rPr lang="fr-FR" b="0" i="1" dirty="0"/>
              <a:t> </a:t>
            </a:r>
            <a:r>
              <a:rPr lang="fr-FR" b="0" i="1" dirty="0" err="1"/>
              <a:t>Antibody</a:t>
            </a:r>
            <a:r>
              <a:rPr lang="fr-FR" b="0" i="1" dirty="0"/>
              <a:t>.</a:t>
            </a:r>
            <a:endParaRPr lang="en-US"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Reference Number: </a:t>
            </a:r>
            <a:r>
              <a:rPr lang="fr-FR" b="1" dirty="0"/>
              <a:t>1803</a:t>
            </a:r>
            <a:r>
              <a:rPr lang="en-US" b="1" dirty="0"/>
              <a:t> </a:t>
            </a:r>
          </a:p>
          <a:p>
            <a:r>
              <a:rPr lang="en-US" b="1" dirty="0"/>
              <a:t>TRENDS IN FACTORS AFFECTING ACCESS TO KIDNEY TRANSPLANTATION AND GRAFT SURVIVAL (COLLABORATIVE TRANSPLANT STUDY)</a:t>
            </a:r>
          </a:p>
          <a:p>
            <a:endParaRPr lang="en-US" b="1" dirty="0"/>
          </a:p>
          <a:p>
            <a:r>
              <a:rPr lang="fr-FR" b="1" dirty="0"/>
              <a:t>Christian Unterrainer</a:t>
            </a:r>
            <a:r>
              <a:rPr lang="fr-FR" b="1" baseline="30000" dirty="0"/>
              <a:t>1</a:t>
            </a:r>
            <a:r>
              <a:rPr lang="fr-FR" b="1" dirty="0"/>
              <a:t>, Christian Morath</a:t>
            </a:r>
            <a:r>
              <a:rPr lang="fr-FR" b="1" baseline="30000" dirty="0"/>
              <a:t>2</a:t>
            </a:r>
            <a:r>
              <a:rPr lang="fr-FR" b="1" dirty="0"/>
              <a:t>, Klemens Budde</a:t>
            </a:r>
            <a:r>
              <a:rPr lang="fr-FR" b="1" baseline="30000" dirty="0"/>
              <a:t>3</a:t>
            </a:r>
            <a:r>
              <a:rPr lang="fr-FR" b="1" dirty="0"/>
              <a:t>, Axel Roers</a:t>
            </a:r>
            <a:r>
              <a:rPr lang="fr-FR" b="1" baseline="30000" dirty="0"/>
              <a:t>1</a:t>
            </a:r>
            <a:r>
              <a:rPr lang="fr-FR" b="1" dirty="0"/>
              <a:t>, </a:t>
            </a:r>
            <a:r>
              <a:rPr lang="fr-FR" b="1" dirty="0" err="1"/>
              <a:t>Thuong</a:t>
            </a:r>
            <a:r>
              <a:rPr lang="fr-FR" b="1" dirty="0"/>
              <a:t> Hien Tran</a:t>
            </a:r>
            <a:r>
              <a:rPr lang="fr-FR" b="1" baseline="30000" dirty="0"/>
              <a:t>1</a:t>
            </a:r>
            <a:endParaRPr lang="fr-FR" b="1" dirty="0"/>
          </a:p>
          <a:p>
            <a:endParaRPr lang="fr-FR" i="1" dirty="0"/>
          </a:p>
          <a:p>
            <a:r>
              <a:rPr lang="fr-FR" i="1" baseline="30000" dirty="0"/>
              <a:t>1</a:t>
            </a:r>
            <a:r>
              <a:rPr lang="fr-FR" i="1" dirty="0"/>
              <a:t>Heidelberg </a:t>
            </a:r>
            <a:r>
              <a:rPr lang="fr-FR" i="1" dirty="0" err="1"/>
              <a:t>University</a:t>
            </a:r>
            <a:r>
              <a:rPr lang="fr-FR" i="1" dirty="0"/>
              <a:t> Hospital, Institute of </a:t>
            </a:r>
            <a:r>
              <a:rPr lang="fr-FR" i="1" dirty="0" err="1"/>
              <a:t>Immunology</a:t>
            </a:r>
            <a:r>
              <a:rPr lang="fr-FR" i="1" dirty="0"/>
              <a:t>, Heidelberg, Germany, </a:t>
            </a:r>
            <a:r>
              <a:rPr lang="fr-FR" i="1" baseline="30000" dirty="0"/>
              <a:t>2</a:t>
            </a:r>
            <a:r>
              <a:rPr lang="fr-FR" i="1" dirty="0"/>
              <a:t>Heidelberg </a:t>
            </a:r>
            <a:r>
              <a:rPr lang="fr-FR" i="1" dirty="0" err="1"/>
              <a:t>University</a:t>
            </a:r>
            <a:r>
              <a:rPr lang="fr-FR" i="1" dirty="0"/>
              <a:t> Hospital, The Heidelberg </a:t>
            </a:r>
            <a:r>
              <a:rPr lang="fr-FR" i="1" dirty="0" err="1"/>
              <a:t>Kidney</a:t>
            </a:r>
            <a:r>
              <a:rPr lang="fr-FR" i="1" dirty="0"/>
              <a:t> Center, Heidelberg, Germany, </a:t>
            </a:r>
            <a:r>
              <a:rPr lang="fr-FR" i="1" baseline="30000" dirty="0"/>
              <a:t>3</a:t>
            </a:r>
            <a:r>
              <a:rPr lang="fr-FR" i="1" dirty="0"/>
              <a:t>Charité Berlin, </a:t>
            </a:r>
            <a:r>
              <a:rPr lang="fr-FR" i="1" dirty="0" err="1"/>
              <a:t>Department</a:t>
            </a:r>
            <a:r>
              <a:rPr lang="fr-FR" i="1" dirty="0"/>
              <a:t> of </a:t>
            </a:r>
            <a:r>
              <a:rPr lang="fr-FR" i="1" dirty="0" err="1"/>
              <a:t>Nephrology</a:t>
            </a:r>
            <a:r>
              <a:rPr lang="fr-FR" i="1" dirty="0"/>
              <a:t>, Berlin, Germany</a:t>
            </a:r>
            <a:endParaRPr lang="en-US" b="1" i="1" dirty="0"/>
          </a:p>
          <a:p>
            <a:endParaRPr lang="en-US" b="1" dirty="0"/>
          </a:p>
          <a:p>
            <a:r>
              <a:rPr lang="en-US" b="1" dirty="0"/>
              <a:t>Background</a:t>
            </a:r>
            <a:r>
              <a:rPr lang="en-US" dirty="0"/>
              <a:t>: Univariate Kaplan-Meier analysis of the CTS data shows that graft survival for kidney transplant recipients improved steadily over 20 years before the SARS-CoV-2 pandemic. Three-year overall graft survival rates were 83.4% for patients transplanted 2000–2004, increasing to 83.5%, 84.4%, and 85.5% in the subsequent five-year periods. We aimed to assess trends in commonly known confounding factors during this time. </a:t>
            </a:r>
          </a:p>
          <a:p>
            <a:r>
              <a:rPr lang="en-US" b="1" dirty="0"/>
              <a:t>Methods</a:t>
            </a:r>
            <a:r>
              <a:rPr lang="en-US" dirty="0"/>
              <a:t>: We analyzed first deceased-donor kidney-only transplants in Europe from 2000 to 2019 (162 transplant centers; 126,172 transplants), stratified into four periods: 2000–2004, 2005–2009, 2010–2014, and 2015–2019. Kaplan-Meier analysis was used for univariate survival, Cox regression for multivariable three-year overall graft loss, chi-squared test for categorical variables, and Kruskal-Wallis test for continuous confounders. </a:t>
            </a:r>
          </a:p>
          <a:p>
            <a:r>
              <a:rPr lang="en-US" b="1" dirty="0"/>
              <a:t>Results</a:t>
            </a:r>
            <a:r>
              <a:rPr lang="en-US" dirty="0"/>
              <a:t>: As shown in Table 1, comparing the first to the last period, mean donor age increased by eight years and recipient age by six years - factors typically associated with lower graft survival. However, cold ischemia time decreased by four hours and patients receiving induction therapy increased - trends reported to favor graft survival. Also, steroid usage among recipients decreased. Other analyzed factors did not show clear trends. Figure 1 presents the hazard ratios (HR) for 3-year overall graft loss. While the number of HLA mismatches increased, their negative impact remained constant over time with HRs between 1.07 and 1.08 (1A). In contrast, the risk of graft loss with pre-transplant panel-reactive antibodies (CDC PRA) decreased steadily, with hazard ratios dropping from HR=1.32 in the first to HR=1.07 in the last period (1B).</a:t>
            </a:r>
          </a:p>
          <a:p>
            <a:r>
              <a:rPr lang="en-US" b="1" dirty="0"/>
              <a:t>Conclusions</a:t>
            </a:r>
            <a:r>
              <a:rPr lang="en-US" dirty="0"/>
              <a:t>: The average number of HLA mismatches increased, but their negative impact on graft survival remains significant with similar hazard ratio. On the other hand, the detrimental effect of HLA pre-sensitization has decreased probably due to refined antibody detection methods with more specific exclusion of incompatible antigens and to wider use of induction therapy.</a:t>
            </a:r>
            <a:endParaRPr lang="fr-FR" dirty="0"/>
          </a:p>
          <a:p>
            <a:endParaRPr lang="fr-FR" dirty="0"/>
          </a:p>
        </p:txBody>
      </p:sp>
      <p:sp>
        <p:nvSpPr>
          <p:cNvPr id="4" name="Espace réservé du numéro de diapositive 3">
            <a:extLst>
              <a:ext uri="{FF2B5EF4-FFF2-40B4-BE49-F238E27FC236}">
                <a16:creationId xmlns:a16="http://schemas.microsoft.com/office/drawing/2014/main" id="{69664644-5FF5-E3AF-F381-2C671FA7E9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8174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CF72A-EDC2-B374-4239-ABED529868B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9EFE062-D602-A5CD-B5F3-715EA635CC1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A9DC9F6-6094-1E94-FFC4-A48143C6156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1" dirty="0" err="1">
                <a:latin typeface="+mn-lt"/>
              </a:rPr>
              <a:t>Abbreviations</a:t>
            </a:r>
            <a:r>
              <a:rPr lang="fr-FR" b="0" i="1" dirty="0">
                <a:latin typeface="+mn-lt"/>
              </a:rPr>
              <a:t>: NMP,</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Normothermic</a:t>
            </a:r>
            <a:r>
              <a:rPr lang="fr-FR" sz="1200" dirty="0">
                <a:latin typeface="Arial" panose="020B0604020202020204" pitchFamily="34" charset="0"/>
                <a:cs typeface="Arial" panose="020B0604020202020204" pitchFamily="34" charset="0"/>
              </a:rPr>
              <a:t> machine perfusion;</a:t>
            </a:r>
            <a:r>
              <a:rPr lang="fr-FR" b="0" i="1" dirty="0">
                <a:latin typeface="+mn-lt"/>
              </a:rPr>
              <a:t> </a:t>
            </a:r>
            <a:r>
              <a:rPr lang="fr-FR" b="0" i="1" dirty="0" err="1">
                <a:latin typeface="+mn-lt"/>
              </a:rPr>
              <a:t>hEPO</a:t>
            </a:r>
            <a:r>
              <a:rPr lang="fr-FR" b="0" i="1" dirty="0">
                <a:latin typeface="+mn-lt"/>
              </a:rPr>
              <a:t>, </a:t>
            </a:r>
            <a:r>
              <a:rPr kumimoji="0" lang="fr-FR"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human</a:t>
            </a: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erythropoietin</a:t>
            </a:r>
            <a:r>
              <a:rPr lang="fr-FR" b="0" i="1" dirty="0"/>
              <a:t>; </a:t>
            </a:r>
            <a:r>
              <a:rPr kumimoji="0" lang="fr-FR" sz="1200" b="0" i="1"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DSPE</a:t>
            </a:r>
            <a:r>
              <a:rPr lang="en-US" sz="1200" b="0" i="1" dirty="0">
                <a:latin typeface="Arial" panose="020B0604020202020204" pitchFamily="34" charset="0"/>
                <a:cs typeface="Arial" panose="020B0604020202020204" pitchFamily="34" charset="0"/>
              </a:rPr>
              <a:t>, </a:t>
            </a:r>
            <a:r>
              <a:rPr lang="fr-FR" dirty="0"/>
              <a:t>1,2-Distearoyl-sn-glycero 3-phosphoethanolamine</a:t>
            </a:r>
            <a:r>
              <a:rPr lang="en-US" sz="1200" b="0" i="1" dirty="0">
                <a:latin typeface="Arial" panose="020B0604020202020204" pitchFamily="34" charset="0"/>
                <a:cs typeface="Arial" panose="020B0604020202020204" pitchFamily="34" charset="0"/>
              </a:rPr>
              <a:t>; </a:t>
            </a:r>
            <a:r>
              <a:rPr lang="fr-FR" i="1" dirty="0"/>
              <a:t>TPGS, D-alpha-</a:t>
            </a:r>
            <a:r>
              <a:rPr lang="fr-FR" i="1" dirty="0" err="1"/>
              <a:t>tocopheryl</a:t>
            </a:r>
            <a:r>
              <a:rPr lang="fr-FR" i="1" dirty="0"/>
              <a:t> </a:t>
            </a:r>
            <a:r>
              <a:rPr lang="fr-FR" i="1" dirty="0" err="1"/>
              <a:t>polyethylene</a:t>
            </a:r>
            <a:r>
              <a:rPr lang="fr-FR" i="1" dirty="0"/>
              <a:t> glycol 1000 succinate</a:t>
            </a:r>
            <a:r>
              <a:rPr lang="fr-FR" b="0" i="1" dirty="0"/>
              <a:t>; </a:t>
            </a:r>
            <a:r>
              <a:rPr lang="fr-FR" b="0" i="1" dirty="0" err="1"/>
              <a:t>LNPs</a:t>
            </a:r>
            <a:r>
              <a:rPr lang="fr-FR" b="0" i="1" dirty="0"/>
              <a:t>, </a:t>
            </a:r>
            <a:r>
              <a:rPr lang="fr-FR" i="1" dirty="0" err="1"/>
              <a:t>lipid</a:t>
            </a:r>
            <a:r>
              <a:rPr lang="fr-FR" i="1" dirty="0"/>
              <a:t> </a:t>
            </a:r>
            <a:r>
              <a:rPr lang="fr-FR" i="1" dirty="0" err="1"/>
              <a:t>nanoparticles</a:t>
            </a:r>
            <a:r>
              <a:rPr lang="fr-FR" b="0" i="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 Number: 604</a:t>
            </a:r>
            <a:endParaRPr lang="fr-FR" b="1" dirty="0"/>
          </a:p>
          <a:p>
            <a:r>
              <a:rPr lang="en-US" b="1" dirty="0"/>
              <a:t>DELIVERY OF MRNA THERAPEUTICS DURING MACHINE PERFUSION OF DONOR KIDNEYS</a:t>
            </a:r>
          </a:p>
          <a:p>
            <a:endParaRPr lang="fr-FR" dirty="0"/>
          </a:p>
          <a:p>
            <a:r>
              <a:rPr lang="fr-FR" b="1" dirty="0"/>
              <a:t>Cristina </a:t>
            </a:r>
            <a:r>
              <a:rPr lang="fr-FR" b="1" dirty="0" err="1"/>
              <a:t>Ballester</a:t>
            </a:r>
            <a:r>
              <a:rPr lang="fr-FR" b="1" dirty="0"/>
              <a:t> Bergada</a:t>
            </a:r>
            <a:r>
              <a:rPr lang="fr-FR" b="1" baseline="30000" dirty="0"/>
              <a:t>1</a:t>
            </a:r>
            <a:r>
              <a:rPr lang="fr-FR" b="1" dirty="0"/>
              <a:t>, Ping Song</a:t>
            </a:r>
            <a:r>
              <a:rPr lang="fr-FR" b="1" baseline="30000" dirty="0"/>
              <a:t>2</a:t>
            </a:r>
            <a:r>
              <a:rPr lang="fr-FR" b="1" dirty="0"/>
              <a:t>, Katerina Knudsen</a:t>
            </a:r>
            <a:r>
              <a:rPr lang="fr-FR" b="1" baseline="30000" dirty="0"/>
              <a:t>1</a:t>
            </a:r>
            <a:r>
              <a:rPr lang="fr-FR" b="1" dirty="0"/>
              <a:t>, Victor Ramon Llorente</a:t>
            </a:r>
            <a:r>
              <a:rPr lang="fr-FR" b="1" baseline="30000" dirty="0"/>
              <a:t>1</a:t>
            </a:r>
            <a:r>
              <a:rPr lang="fr-FR" b="1" dirty="0"/>
              <a:t>, L. Annick van Furth</a:t>
            </a:r>
            <a:r>
              <a:rPr lang="fr-FR" b="1" baseline="30000" dirty="0"/>
              <a:t>3</a:t>
            </a:r>
            <a:r>
              <a:rPr lang="fr-FR" b="1" dirty="0"/>
              <a:t>, Marc Weiss</a:t>
            </a:r>
            <a:r>
              <a:rPr lang="fr-FR" b="1" baseline="30000" dirty="0"/>
              <a:t>1</a:t>
            </a:r>
            <a:r>
              <a:rPr lang="fr-FR" b="1" dirty="0"/>
              <a:t>, </a:t>
            </a:r>
            <a:r>
              <a:rPr lang="fr-FR" b="1" dirty="0" err="1"/>
              <a:t>Yazan</a:t>
            </a:r>
            <a:r>
              <a:rPr lang="fr-FR" b="1" dirty="0"/>
              <a:t> </a:t>
            </a:r>
            <a:r>
              <a:rPr lang="fr-FR" b="1" dirty="0" err="1"/>
              <a:t>Fh</a:t>
            </a:r>
            <a:r>
              <a:rPr lang="fr-FR" b="1" dirty="0"/>
              <a:t> Rawashdeh</a:t>
            </a:r>
            <a:r>
              <a:rPr lang="fr-FR" b="1" baseline="30000" dirty="0"/>
              <a:t>4</a:t>
            </a:r>
            <a:r>
              <a:rPr lang="fr-FR" b="1" dirty="0"/>
              <a:t>, Chris Jaynes</a:t>
            </a:r>
            <a:r>
              <a:rPr lang="fr-FR" b="1" baseline="30000" dirty="0"/>
              <a:t>3,5</a:t>
            </a:r>
            <a:r>
              <a:rPr lang="fr-FR" b="1" dirty="0"/>
              <a:t>, Anna </a:t>
            </a:r>
            <a:r>
              <a:rPr lang="fr-FR" b="1" dirty="0" err="1"/>
              <a:t>Krarup</a:t>
            </a:r>
            <a:r>
              <a:rPr lang="fr-FR" b="1" dirty="0"/>
              <a:t> Keller</a:t>
            </a:r>
            <a:r>
              <a:rPr lang="fr-FR" b="1" baseline="30000" dirty="0"/>
              <a:t>4</a:t>
            </a:r>
            <a:r>
              <a:rPr lang="fr-FR" b="1" dirty="0"/>
              <a:t>, Henri Leuvenink</a:t>
            </a:r>
            <a:r>
              <a:rPr lang="fr-FR" b="1" baseline="30000" dirty="0"/>
              <a:t>3,5</a:t>
            </a:r>
            <a:r>
              <a:rPr lang="fr-FR" b="1" dirty="0"/>
              <a:t>, Bente Jespersen</a:t>
            </a:r>
            <a:r>
              <a:rPr lang="fr-FR" b="1" baseline="30000" dirty="0"/>
              <a:t>1</a:t>
            </a:r>
            <a:r>
              <a:rPr lang="fr-FR" b="1" dirty="0"/>
              <a:t>, </a:t>
            </a:r>
            <a:r>
              <a:rPr lang="fr-FR" b="1" dirty="0" err="1"/>
              <a:t>Jørgen</a:t>
            </a:r>
            <a:r>
              <a:rPr lang="fr-FR" b="1" dirty="0"/>
              <a:t> Kjems</a:t>
            </a:r>
            <a:r>
              <a:rPr lang="fr-FR" b="1" baseline="30000" dirty="0"/>
              <a:t>2</a:t>
            </a:r>
            <a:r>
              <a:rPr lang="fr-FR" b="1" dirty="0"/>
              <a:t>, Marco Eijken</a:t>
            </a:r>
            <a:r>
              <a:rPr lang="fr-FR" b="1" baseline="30000" dirty="0"/>
              <a:t>1</a:t>
            </a:r>
            <a:r>
              <a:rPr lang="fr-FR" b="1" dirty="0"/>
              <a:t> </a:t>
            </a:r>
          </a:p>
          <a:p>
            <a:endParaRPr lang="fr-FR" dirty="0"/>
          </a:p>
          <a:p>
            <a:r>
              <a:rPr lang="fr-FR" b="1" i="1" baseline="30000" dirty="0"/>
              <a:t>1</a:t>
            </a:r>
            <a:r>
              <a:rPr lang="fr-FR" i="1" dirty="0"/>
              <a:t>Aarhus </a:t>
            </a:r>
            <a:r>
              <a:rPr lang="fr-FR" i="1" dirty="0" err="1"/>
              <a:t>University</a:t>
            </a:r>
            <a:r>
              <a:rPr lang="fr-FR" i="1" dirty="0"/>
              <a:t>, </a:t>
            </a:r>
            <a:r>
              <a:rPr lang="fr-FR" i="1" dirty="0" err="1"/>
              <a:t>Department</a:t>
            </a:r>
            <a:r>
              <a:rPr lang="fr-FR" i="1" dirty="0"/>
              <a:t> of </a:t>
            </a:r>
            <a:r>
              <a:rPr lang="fr-FR" i="1" dirty="0" err="1"/>
              <a:t>Clinical</a:t>
            </a:r>
            <a:r>
              <a:rPr lang="fr-FR" i="1" dirty="0"/>
              <a:t> </a:t>
            </a:r>
            <a:r>
              <a:rPr lang="fr-FR" i="1" dirty="0" err="1"/>
              <a:t>Medicine</a:t>
            </a:r>
            <a:r>
              <a:rPr lang="fr-FR" i="1" dirty="0"/>
              <a:t>, Aarhus, </a:t>
            </a:r>
            <a:r>
              <a:rPr lang="fr-FR" i="1" dirty="0" err="1"/>
              <a:t>Denmark</a:t>
            </a:r>
            <a:r>
              <a:rPr lang="fr-FR" i="1" dirty="0"/>
              <a:t>, </a:t>
            </a:r>
            <a:r>
              <a:rPr lang="fr-FR" b="1" i="1" baseline="30000" dirty="0"/>
              <a:t>2</a:t>
            </a:r>
            <a:r>
              <a:rPr lang="fr-FR" i="1" dirty="0"/>
              <a:t>Aarhus </a:t>
            </a:r>
            <a:r>
              <a:rPr lang="fr-FR" i="1" dirty="0" err="1"/>
              <a:t>University</a:t>
            </a:r>
            <a:r>
              <a:rPr lang="fr-FR" i="1" dirty="0"/>
              <a:t>, </a:t>
            </a:r>
            <a:r>
              <a:rPr lang="fr-FR" i="1" dirty="0" err="1"/>
              <a:t>Interdisciplinary</a:t>
            </a:r>
            <a:r>
              <a:rPr lang="fr-FR" i="1" dirty="0"/>
              <a:t> Nanoscience Center (</a:t>
            </a:r>
            <a:r>
              <a:rPr lang="fr-FR" i="1" dirty="0" err="1"/>
              <a:t>iNANO</a:t>
            </a:r>
            <a:r>
              <a:rPr lang="fr-FR" i="1" dirty="0"/>
              <a:t>), Aarhus, </a:t>
            </a:r>
            <a:r>
              <a:rPr lang="fr-FR" i="1" dirty="0" err="1"/>
              <a:t>Denmark</a:t>
            </a:r>
            <a:r>
              <a:rPr lang="fr-FR" i="1" dirty="0"/>
              <a:t>, </a:t>
            </a:r>
            <a:r>
              <a:rPr lang="fr-FR" b="1" i="1" baseline="30000" dirty="0"/>
              <a:t>3</a:t>
            </a:r>
            <a:r>
              <a:rPr lang="fr-FR" i="1" dirty="0"/>
              <a:t>University </a:t>
            </a:r>
            <a:r>
              <a:rPr lang="fr-FR" i="1" dirty="0" err="1"/>
              <a:t>Medical</a:t>
            </a:r>
            <a:r>
              <a:rPr lang="fr-FR" i="1" dirty="0"/>
              <a:t> Center Groningen (UMCG), </a:t>
            </a:r>
            <a:r>
              <a:rPr lang="fr-FR" i="1" dirty="0" err="1"/>
              <a:t>Department</a:t>
            </a:r>
            <a:r>
              <a:rPr lang="fr-FR" i="1" dirty="0"/>
              <a:t> of </a:t>
            </a:r>
            <a:r>
              <a:rPr lang="fr-FR" i="1" dirty="0" err="1"/>
              <a:t>Surgery</a:t>
            </a:r>
            <a:r>
              <a:rPr lang="fr-FR" i="1" dirty="0"/>
              <a:t>, Groningen, The </a:t>
            </a:r>
            <a:r>
              <a:rPr lang="fr-FR" i="1" dirty="0" err="1"/>
              <a:t>Netherlands</a:t>
            </a:r>
            <a:r>
              <a:rPr lang="fr-FR" i="1" dirty="0"/>
              <a:t>, </a:t>
            </a:r>
            <a:r>
              <a:rPr lang="fr-FR" b="1" i="1" baseline="30000" dirty="0"/>
              <a:t>4</a:t>
            </a:r>
            <a:r>
              <a:rPr lang="fr-FR" i="1" dirty="0"/>
              <a:t>Aarhus </a:t>
            </a:r>
            <a:r>
              <a:rPr lang="fr-FR" i="1" dirty="0" err="1"/>
              <a:t>University</a:t>
            </a:r>
            <a:r>
              <a:rPr lang="fr-FR" i="1" dirty="0"/>
              <a:t> Hospital, </a:t>
            </a:r>
            <a:r>
              <a:rPr lang="fr-FR" i="1" dirty="0" err="1"/>
              <a:t>Department</a:t>
            </a:r>
            <a:r>
              <a:rPr lang="fr-FR" i="1" dirty="0"/>
              <a:t> of </a:t>
            </a:r>
            <a:r>
              <a:rPr lang="fr-FR" i="1" dirty="0" err="1"/>
              <a:t>Urology</a:t>
            </a:r>
            <a:r>
              <a:rPr lang="fr-FR" i="1" dirty="0"/>
              <a:t>, Aarhus, </a:t>
            </a:r>
            <a:r>
              <a:rPr lang="fr-FR" i="1" dirty="0" err="1"/>
              <a:t>Denmark</a:t>
            </a:r>
            <a:r>
              <a:rPr lang="fr-FR" i="1" dirty="0"/>
              <a:t>, </a:t>
            </a:r>
            <a:r>
              <a:rPr lang="fr-FR" b="1" i="1" baseline="30000" dirty="0"/>
              <a:t>5</a:t>
            </a:r>
            <a:r>
              <a:rPr lang="fr-FR" i="1" dirty="0"/>
              <a:t>34Lives, Public </a:t>
            </a:r>
            <a:r>
              <a:rPr lang="fr-FR" i="1" dirty="0" err="1"/>
              <a:t>Benefit</a:t>
            </a:r>
            <a:r>
              <a:rPr lang="fr-FR" i="1" dirty="0"/>
              <a:t> </a:t>
            </a:r>
            <a:r>
              <a:rPr lang="fr-FR" i="1" dirty="0" err="1"/>
              <a:t>Company</a:t>
            </a:r>
            <a:r>
              <a:rPr lang="fr-FR" i="1" dirty="0"/>
              <a:t>, West Lafayette, Indiana, </a:t>
            </a:r>
            <a:r>
              <a:rPr lang="fr-FR" i="1" dirty="0" err="1"/>
              <a:t>Denmark</a:t>
            </a:r>
            <a:r>
              <a:rPr lang="fr-FR" i="1" dirty="0"/>
              <a:t> </a:t>
            </a:r>
          </a:p>
          <a:p>
            <a:endParaRPr lang="fr-FR" dirty="0"/>
          </a:p>
          <a:p>
            <a:r>
              <a:rPr lang="fr-FR" b="1" dirty="0"/>
              <a:t>Background</a:t>
            </a:r>
            <a:r>
              <a:rPr lang="fr-FR" dirty="0"/>
              <a:t>: </a:t>
            </a:r>
            <a:r>
              <a:rPr lang="fr-FR" dirty="0" err="1"/>
              <a:t>Development</a:t>
            </a:r>
            <a:r>
              <a:rPr lang="fr-FR" dirty="0"/>
              <a:t> of post-transplant </a:t>
            </a:r>
            <a:r>
              <a:rPr lang="fr-FR" dirty="0" err="1"/>
              <a:t>kidney</a:t>
            </a:r>
            <a:r>
              <a:rPr lang="fr-FR" dirty="0"/>
              <a:t> </a:t>
            </a:r>
            <a:r>
              <a:rPr lang="fr-FR" dirty="0" err="1"/>
              <a:t>fibrosis</a:t>
            </a:r>
            <a:r>
              <a:rPr lang="fr-FR" dirty="0"/>
              <a:t> </a:t>
            </a:r>
            <a:r>
              <a:rPr lang="fr-FR" dirty="0" err="1"/>
              <a:t>significantly</a:t>
            </a:r>
            <a:r>
              <a:rPr lang="fr-FR" dirty="0"/>
              <a:t> </a:t>
            </a:r>
            <a:r>
              <a:rPr lang="fr-FR" dirty="0" err="1"/>
              <a:t>reduces</a:t>
            </a:r>
            <a:r>
              <a:rPr lang="fr-FR" dirty="0"/>
              <a:t> </a:t>
            </a:r>
            <a:r>
              <a:rPr lang="fr-FR" dirty="0" err="1"/>
              <a:t>graft</a:t>
            </a:r>
            <a:r>
              <a:rPr lang="fr-FR" dirty="0"/>
              <a:t> </a:t>
            </a:r>
            <a:r>
              <a:rPr lang="fr-FR" dirty="0" err="1"/>
              <a:t>function</a:t>
            </a:r>
            <a:r>
              <a:rPr lang="fr-FR" dirty="0"/>
              <a:t>. </a:t>
            </a:r>
            <a:r>
              <a:rPr lang="fr-FR" dirty="0" err="1"/>
              <a:t>Preventing</a:t>
            </a:r>
            <a:r>
              <a:rPr lang="fr-FR" dirty="0"/>
              <a:t> </a:t>
            </a:r>
            <a:r>
              <a:rPr lang="fr-FR" dirty="0" err="1"/>
              <a:t>fibrosis</a:t>
            </a:r>
            <a:r>
              <a:rPr lang="fr-FR" dirty="0"/>
              <a:t> can impact the </a:t>
            </a:r>
            <a:r>
              <a:rPr lang="fr-FR" dirty="0" err="1"/>
              <a:t>quality</a:t>
            </a:r>
            <a:r>
              <a:rPr lang="fr-FR" dirty="0"/>
              <a:t> of life of </a:t>
            </a:r>
            <a:r>
              <a:rPr lang="fr-FR" dirty="0" err="1"/>
              <a:t>transplanted</a:t>
            </a:r>
            <a:r>
              <a:rPr lang="fr-FR" dirty="0"/>
              <a:t> patients. </a:t>
            </a:r>
            <a:r>
              <a:rPr lang="fr-FR" dirty="0" err="1"/>
              <a:t>Normothermic</a:t>
            </a:r>
            <a:r>
              <a:rPr lang="fr-FR" dirty="0"/>
              <a:t> machine perfusion (NMP) of </a:t>
            </a:r>
            <a:r>
              <a:rPr lang="fr-FR" dirty="0" err="1"/>
              <a:t>donor</a:t>
            </a:r>
            <a:r>
              <a:rPr lang="fr-FR" dirty="0"/>
              <a:t> </a:t>
            </a:r>
            <a:r>
              <a:rPr lang="fr-FR" dirty="0" err="1"/>
              <a:t>organs</a:t>
            </a:r>
            <a:r>
              <a:rPr lang="fr-FR" dirty="0"/>
              <a:t> </a:t>
            </a:r>
            <a:r>
              <a:rPr lang="fr-FR" dirty="0" err="1"/>
              <a:t>before</a:t>
            </a:r>
            <a:r>
              <a:rPr lang="fr-FR" dirty="0"/>
              <a:t> transplantation enables </a:t>
            </a:r>
            <a:r>
              <a:rPr lang="fr-FR" dirty="0" err="1"/>
              <a:t>targeted</a:t>
            </a:r>
            <a:r>
              <a:rPr lang="fr-FR" dirty="0"/>
              <a:t> </a:t>
            </a:r>
            <a:r>
              <a:rPr lang="fr-FR" dirty="0" err="1"/>
              <a:t>delivery</a:t>
            </a:r>
            <a:r>
              <a:rPr lang="fr-FR" dirty="0"/>
              <a:t> of </a:t>
            </a:r>
            <a:r>
              <a:rPr lang="fr-FR" dirty="0" err="1"/>
              <a:t>therapeutics</a:t>
            </a:r>
            <a:r>
              <a:rPr lang="fr-FR" dirty="0"/>
              <a:t>, </a:t>
            </a:r>
            <a:r>
              <a:rPr lang="fr-FR" dirty="0" err="1"/>
              <a:t>minimizing</a:t>
            </a:r>
            <a:r>
              <a:rPr lang="fr-FR" dirty="0"/>
              <a:t> </a:t>
            </a:r>
            <a:r>
              <a:rPr lang="fr-FR" dirty="0" err="1"/>
              <a:t>systemic</a:t>
            </a:r>
            <a:r>
              <a:rPr lang="fr-FR" dirty="0"/>
              <a:t> </a:t>
            </a:r>
            <a:r>
              <a:rPr lang="fr-FR" dirty="0" err="1"/>
              <a:t>effects</a:t>
            </a:r>
            <a:r>
              <a:rPr lang="fr-FR" dirty="0"/>
              <a:t>. </a:t>
            </a:r>
            <a:r>
              <a:rPr lang="fr-FR" dirty="0" err="1"/>
              <a:t>Synthetic</a:t>
            </a:r>
            <a:r>
              <a:rPr lang="fr-FR" dirty="0"/>
              <a:t> </a:t>
            </a:r>
            <a:r>
              <a:rPr lang="fr-FR" dirty="0" err="1"/>
              <a:t>messenger</a:t>
            </a:r>
            <a:r>
              <a:rPr lang="fr-FR" dirty="0"/>
              <a:t> RNA (</a:t>
            </a:r>
            <a:r>
              <a:rPr lang="fr-FR" dirty="0" err="1"/>
              <a:t>mRNA</a:t>
            </a:r>
            <a:r>
              <a:rPr lang="fr-FR" dirty="0"/>
              <a:t>) </a:t>
            </a:r>
            <a:r>
              <a:rPr lang="fr-FR" dirty="0" err="1"/>
              <a:t>encoding</a:t>
            </a:r>
            <a:r>
              <a:rPr lang="fr-FR" dirty="0"/>
              <a:t> </a:t>
            </a:r>
            <a:r>
              <a:rPr lang="fr-FR" dirty="0" err="1"/>
              <a:t>therapeutic</a:t>
            </a:r>
            <a:r>
              <a:rPr lang="fr-FR" dirty="0"/>
              <a:t> </a:t>
            </a:r>
            <a:r>
              <a:rPr lang="fr-FR" dirty="0" err="1"/>
              <a:t>proteins</a:t>
            </a:r>
            <a:r>
              <a:rPr lang="fr-FR" dirty="0"/>
              <a:t> </a:t>
            </a:r>
            <a:r>
              <a:rPr lang="fr-FR" dirty="0" err="1"/>
              <a:t>is</a:t>
            </a:r>
            <a:r>
              <a:rPr lang="fr-FR" dirty="0"/>
              <a:t> </a:t>
            </a:r>
            <a:r>
              <a:rPr lang="fr-FR" dirty="0" err="1"/>
              <a:t>promising</a:t>
            </a:r>
            <a:r>
              <a:rPr lang="fr-FR" dirty="0"/>
              <a:t> due to </a:t>
            </a:r>
            <a:r>
              <a:rPr lang="fr-FR" dirty="0" err="1"/>
              <a:t>its</a:t>
            </a:r>
            <a:r>
              <a:rPr lang="fr-FR" dirty="0"/>
              <a:t> </a:t>
            </a:r>
            <a:r>
              <a:rPr lang="fr-FR" dirty="0" err="1"/>
              <a:t>cost-effectiveness</a:t>
            </a:r>
            <a:r>
              <a:rPr lang="fr-FR" dirty="0"/>
              <a:t>, favorable </a:t>
            </a:r>
            <a:r>
              <a:rPr lang="fr-FR" dirty="0" err="1"/>
              <a:t>safety</a:t>
            </a:r>
            <a:r>
              <a:rPr lang="fr-FR" dirty="0"/>
              <a:t> profile and </a:t>
            </a:r>
            <a:r>
              <a:rPr lang="fr-FR" dirty="0" err="1"/>
              <a:t>capacity</a:t>
            </a:r>
            <a:r>
              <a:rPr lang="fr-FR" dirty="0"/>
              <a:t> for </a:t>
            </a:r>
            <a:r>
              <a:rPr lang="fr-FR" dirty="0" err="1"/>
              <a:t>controllable</a:t>
            </a:r>
            <a:r>
              <a:rPr lang="fr-FR" dirty="0"/>
              <a:t> and transient expression of </a:t>
            </a:r>
            <a:r>
              <a:rPr lang="fr-FR" dirty="0" err="1"/>
              <a:t>therapeutic</a:t>
            </a:r>
            <a:r>
              <a:rPr lang="fr-FR" dirty="0"/>
              <a:t> </a:t>
            </a:r>
            <a:r>
              <a:rPr lang="fr-FR" dirty="0" err="1"/>
              <a:t>proteins</a:t>
            </a:r>
            <a:r>
              <a:rPr lang="fr-FR" dirty="0"/>
              <a:t>. This </a:t>
            </a:r>
            <a:r>
              <a:rPr lang="fr-FR" dirty="0" err="1"/>
              <a:t>study</a:t>
            </a:r>
            <a:r>
              <a:rPr lang="fr-FR" dirty="0"/>
              <a:t> </a:t>
            </a:r>
            <a:r>
              <a:rPr lang="fr-FR" dirty="0" err="1"/>
              <a:t>assesses</a:t>
            </a:r>
            <a:r>
              <a:rPr lang="fr-FR" dirty="0"/>
              <a:t> the </a:t>
            </a:r>
            <a:r>
              <a:rPr lang="fr-FR" dirty="0" err="1"/>
              <a:t>feasibility</a:t>
            </a:r>
            <a:r>
              <a:rPr lang="fr-FR" dirty="0"/>
              <a:t> of </a:t>
            </a:r>
            <a:r>
              <a:rPr lang="fr-FR" dirty="0" err="1"/>
              <a:t>mRNA</a:t>
            </a:r>
            <a:r>
              <a:rPr lang="fr-FR" dirty="0"/>
              <a:t> </a:t>
            </a:r>
            <a:r>
              <a:rPr lang="fr-FR" dirty="0" err="1"/>
              <a:t>therapy</a:t>
            </a:r>
            <a:r>
              <a:rPr lang="fr-FR" dirty="0"/>
              <a:t> </a:t>
            </a:r>
            <a:r>
              <a:rPr lang="fr-FR" dirty="0" err="1"/>
              <a:t>during</a:t>
            </a:r>
            <a:r>
              <a:rPr lang="fr-FR" dirty="0"/>
              <a:t> </a:t>
            </a:r>
            <a:r>
              <a:rPr lang="fr-FR" dirty="0" err="1"/>
              <a:t>kidney</a:t>
            </a:r>
            <a:r>
              <a:rPr lang="fr-FR" dirty="0"/>
              <a:t>-NMP. </a:t>
            </a:r>
          </a:p>
          <a:p>
            <a:r>
              <a:rPr lang="fr-FR" b="1" dirty="0"/>
              <a:t>Methods</a:t>
            </a:r>
            <a:r>
              <a:rPr lang="fr-FR" dirty="0"/>
              <a:t>: </a:t>
            </a:r>
            <a:r>
              <a:rPr lang="fr-FR" dirty="0" err="1"/>
              <a:t>mRNAs</a:t>
            </a:r>
            <a:r>
              <a:rPr lang="fr-FR" dirty="0"/>
              <a:t> </a:t>
            </a:r>
            <a:r>
              <a:rPr lang="fr-FR" dirty="0" err="1"/>
              <a:t>encoding</a:t>
            </a:r>
            <a:r>
              <a:rPr lang="fr-FR" dirty="0"/>
              <a:t> a </a:t>
            </a:r>
            <a:r>
              <a:rPr lang="fr-FR" dirty="0" err="1"/>
              <a:t>secretive</a:t>
            </a:r>
            <a:r>
              <a:rPr lang="fr-FR" dirty="0"/>
              <a:t> </a:t>
            </a:r>
            <a:r>
              <a:rPr lang="fr-FR" dirty="0" err="1"/>
              <a:t>protein</a:t>
            </a:r>
            <a:r>
              <a:rPr lang="fr-FR" dirty="0"/>
              <a:t> (</a:t>
            </a:r>
            <a:r>
              <a:rPr lang="fr-FR" dirty="0" err="1"/>
              <a:t>human</a:t>
            </a:r>
            <a:r>
              <a:rPr lang="fr-FR" dirty="0"/>
              <a:t> </a:t>
            </a:r>
            <a:r>
              <a:rPr lang="fr-FR" dirty="0" err="1"/>
              <a:t>erythropoietin</a:t>
            </a:r>
            <a:r>
              <a:rPr lang="fr-FR" dirty="0"/>
              <a:t>, </a:t>
            </a:r>
            <a:r>
              <a:rPr lang="fr-FR" dirty="0" err="1"/>
              <a:t>hEPO</a:t>
            </a:r>
            <a:r>
              <a:rPr lang="fr-FR" dirty="0"/>
              <a:t>) and an </a:t>
            </a:r>
            <a:r>
              <a:rPr lang="fr-FR" dirty="0" err="1"/>
              <a:t>intracellular</a:t>
            </a:r>
            <a:r>
              <a:rPr lang="fr-FR" dirty="0"/>
              <a:t> </a:t>
            </a:r>
            <a:r>
              <a:rPr lang="fr-FR" dirty="0" err="1"/>
              <a:t>protein</a:t>
            </a:r>
            <a:r>
              <a:rPr lang="fr-FR" dirty="0"/>
              <a:t> (</a:t>
            </a:r>
            <a:r>
              <a:rPr lang="fr-FR" dirty="0" err="1"/>
              <a:t>mCherry</a:t>
            </a:r>
            <a:r>
              <a:rPr lang="fr-FR" dirty="0"/>
              <a:t>) </a:t>
            </a:r>
            <a:r>
              <a:rPr lang="fr-FR" dirty="0" err="1"/>
              <a:t>were</a:t>
            </a:r>
            <a:r>
              <a:rPr lang="fr-FR" dirty="0"/>
              <a:t> </a:t>
            </a:r>
            <a:r>
              <a:rPr lang="fr-FR" dirty="0" err="1"/>
              <a:t>used</a:t>
            </a:r>
            <a:r>
              <a:rPr lang="fr-FR" dirty="0"/>
              <a:t> as proof-of-concept. Porcine </a:t>
            </a:r>
            <a:r>
              <a:rPr lang="fr-FR" dirty="0" err="1"/>
              <a:t>kidneys</a:t>
            </a:r>
            <a:r>
              <a:rPr lang="fr-FR" dirty="0"/>
              <a:t> (n=15) </a:t>
            </a:r>
            <a:r>
              <a:rPr lang="fr-FR" dirty="0" err="1"/>
              <a:t>were</a:t>
            </a:r>
            <a:r>
              <a:rPr lang="fr-FR" dirty="0"/>
              <a:t> </a:t>
            </a:r>
            <a:r>
              <a:rPr lang="fr-FR" dirty="0" err="1"/>
              <a:t>perfused</a:t>
            </a:r>
            <a:r>
              <a:rPr lang="fr-FR" dirty="0"/>
              <a:t> on NMP </a:t>
            </a:r>
            <a:r>
              <a:rPr lang="fr-FR" dirty="0" err="1"/>
              <a:t>using</a:t>
            </a:r>
            <a:r>
              <a:rPr lang="fr-FR" dirty="0"/>
              <a:t> an </a:t>
            </a:r>
            <a:r>
              <a:rPr lang="fr-FR" dirty="0" err="1"/>
              <a:t>erythrocyte</a:t>
            </a:r>
            <a:r>
              <a:rPr lang="fr-FR" dirty="0"/>
              <a:t> or </a:t>
            </a:r>
            <a:r>
              <a:rPr lang="fr-FR" dirty="0" err="1"/>
              <a:t>acellular-based</a:t>
            </a:r>
            <a:r>
              <a:rPr lang="fr-FR" dirty="0"/>
              <a:t> </a:t>
            </a:r>
            <a:r>
              <a:rPr lang="fr-FR" dirty="0" err="1"/>
              <a:t>perfusate</a:t>
            </a:r>
            <a:r>
              <a:rPr lang="fr-FR" dirty="0"/>
              <a:t> for 6-12 </a:t>
            </a:r>
            <a:r>
              <a:rPr lang="fr-FR" dirty="0" err="1"/>
              <a:t>hours</a:t>
            </a:r>
            <a:r>
              <a:rPr lang="fr-FR" dirty="0"/>
              <a:t> at 37ºC. </a:t>
            </a:r>
            <a:r>
              <a:rPr lang="fr-FR" dirty="0" err="1"/>
              <a:t>After</a:t>
            </a:r>
            <a:r>
              <a:rPr lang="fr-FR" dirty="0"/>
              <a:t> 30 minutes of NMP, </a:t>
            </a:r>
            <a:r>
              <a:rPr lang="fr-FR" dirty="0" err="1"/>
              <a:t>kidneys</a:t>
            </a:r>
            <a:r>
              <a:rPr lang="fr-FR" dirty="0"/>
              <a:t> </a:t>
            </a:r>
            <a:r>
              <a:rPr lang="fr-FR" dirty="0" err="1"/>
              <a:t>were</a:t>
            </a:r>
            <a:r>
              <a:rPr lang="fr-FR" dirty="0"/>
              <a:t> </a:t>
            </a:r>
            <a:r>
              <a:rPr lang="fr-FR" dirty="0" err="1"/>
              <a:t>infused</a:t>
            </a:r>
            <a:r>
              <a:rPr lang="fr-FR" dirty="0"/>
              <a:t> </a:t>
            </a:r>
            <a:r>
              <a:rPr lang="fr-FR" dirty="0" err="1"/>
              <a:t>with</a:t>
            </a:r>
            <a:r>
              <a:rPr lang="fr-FR" dirty="0"/>
              <a:t> </a:t>
            </a:r>
            <a:r>
              <a:rPr lang="fr-FR" dirty="0" err="1"/>
              <a:t>either</a:t>
            </a:r>
            <a:r>
              <a:rPr lang="fr-FR" dirty="0"/>
              <a:t> DSPE (1,2-Distearoyl-sn-glycero 3-phosphoethanolamine) or TPGS (D-alpha-</a:t>
            </a:r>
            <a:r>
              <a:rPr lang="fr-FR" dirty="0" err="1"/>
              <a:t>tocopheryl</a:t>
            </a:r>
            <a:r>
              <a:rPr lang="fr-FR" dirty="0"/>
              <a:t> </a:t>
            </a:r>
            <a:r>
              <a:rPr lang="fr-FR" dirty="0" err="1"/>
              <a:t>polyethylene</a:t>
            </a:r>
            <a:r>
              <a:rPr lang="fr-FR" dirty="0"/>
              <a:t> glycol 1000 succinate) </a:t>
            </a:r>
            <a:r>
              <a:rPr lang="fr-FR" dirty="0" err="1"/>
              <a:t>based</a:t>
            </a:r>
            <a:r>
              <a:rPr lang="fr-FR" dirty="0"/>
              <a:t> </a:t>
            </a:r>
            <a:r>
              <a:rPr lang="fr-FR" dirty="0" err="1"/>
              <a:t>lipid</a:t>
            </a:r>
            <a:r>
              <a:rPr lang="fr-FR" dirty="0"/>
              <a:t> </a:t>
            </a:r>
            <a:r>
              <a:rPr lang="fr-FR" dirty="0" err="1"/>
              <a:t>nanoparticles</a:t>
            </a:r>
            <a:r>
              <a:rPr lang="fr-FR" dirty="0"/>
              <a:t> (</a:t>
            </a:r>
            <a:r>
              <a:rPr lang="fr-FR" dirty="0" err="1"/>
              <a:t>LNPs</a:t>
            </a:r>
            <a:r>
              <a:rPr lang="fr-FR" dirty="0"/>
              <a:t>) </a:t>
            </a:r>
            <a:r>
              <a:rPr lang="fr-FR" dirty="0" err="1"/>
              <a:t>carrying</a:t>
            </a:r>
            <a:r>
              <a:rPr lang="fr-FR" dirty="0"/>
              <a:t> 150 </a:t>
            </a:r>
            <a:r>
              <a:rPr lang="el-GR" dirty="0"/>
              <a:t>μ</a:t>
            </a:r>
            <a:r>
              <a:rPr lang="fr-FR" dirty="0"/>
              <a:t>g </a:t>
            </a:r>
            <a:r>
              <a:rPr lang="fr-FR" dirty="0" err="1"/>
              <a:t>mRNA</a:t>
            </a:r>
            <a:r>
              <a:rPr lang="fr-FR" dirty="0"/>
              <a:t> </a:t>
            </a:r>
            <a:r>
              <a:rPr lang="fr-FR" dirty="0" err="1"/>
              <a:t>into</a:t>
            </a:r>
            <a:r>
              <a:rPr lang="fr-FR" dirty="0"/>
              <a:t> the </a:t>
            </a:r>
            <a:r>
              <a:rPr lang="fr-FR" dirty="0" err="1"/>
              <a:t>renal</a:t>
            </a:r>
            <a:r>
              <a:rPr lang="fr-FR" dirty="0"/>
              <a:t> </a:t>
            </a:r>
            <a:r>
              <a:rPr lang="fr-FR" dirty="0" err="1"/>
              <a:t>artery</a:t>
            </a:r>
            <a:r>
              <a:rPr lang="fr-FR" dirty="0"/>
              <a:t>. </a:t>
            </a:r>
            <a:r>
              <a:rPr lang="fr-FR" dirty="0" err="1"/>
              <a:t>Perfusate</a:t>
            </a:r>
            <a:r>
              <a:rPr lang="fr-FR" dirty="0"/>
              <a:t>, urine and tissue </a:t>
            </a:r>
            <a:r>
              <a:rPr lang="fr-FR" dirty="0" err="1"/>
              <a:t>samples</a:t>
            </a:r>
            <a:r>
              <a:rPr lang="fr-FR" dirty="0"/>
              <a:t> </a:t>
            </a:r>
            <a:r>
              <a:rPr lang="fr-FR" dirty="0" err="1"/>
              <a:t>were</a:t>
            </a:r>
            <a:r>
              <a:rPr lang="fr-FR" dirty="0"/>
              <a:t> </a:t>
            </a:r>
            <a:r>
              <a:rPr lang="fr-FR" dirty="0" err="1"/>
              <a:t>obtained</a:t>
            </a:r>
            <a:r>
              <a:rPr lang="fr-FR" dirty="0"/>
              <a:t> </a:t>
            </a:r>
            <a:r>
              <a:rPr lang="fr-FR" dirty="0" err="1"/>
              <a:t>during</a:t>
            </a:r>
            <a:r>
              <a:rPr lang="fr-FR" dirty="0"/>
              <a:t> NMP. The </a:t>
            </a:r>
            <a:r>
              <a:rPr lang="fr-FR" dirty="0" err="1"/>
              <a:t>same</a:t>
            </a:r>
            <a:r>
              <a:rPr lang="fr-FR" dirty="0"/>
              <a:t> </a:t>
            </a:r>
            <a:r>
              <a:rPr lang="fr-FR" dirty="0" err="1"/>
              <a:t>protocol</a:t>
            </a:r>
            <a:r>
              <a:rPr lang="fr-FR" dirty="0"/>
              <a:t> </a:t>
            </a:r>
            <a:r>
              <a:rPr lang="fr-FR" dirty="0" err="1"/>
              <a:t>was</a:t>
            </a:r>
            <a:r>
              <a:rPr lang="fr-FR" dirty="0"/>
              <a:t> </a:t>
            </a:r>
            <a:r>
              <a:rPr lang="fr-FR" dirty="0" err="1"/>
              <a:t>used</a:t>
            </a:r>
            <a:r>
              <a:rPr lang="fr-FR" dirty="0"/>
              <a:t> in </a:t>
            </a:r>
            <a:r>
              <a:rPr lang="fr-FR" dirty="0" err="1"/>
              <a:t>human</a:t>
            </a:r>
            <a:r>
              <a:rPr lang="fr-FR" dirty="0"/>
              <a:t> </a:t>
            </a:r>
            <a:r>
              <a:rPr lang="fr-FR" dirty="0" err="1"/>
              <a:t>donor</a:t>
            </a:r>
            <a:r>
              <a:rPr lang="fr-FR" dirty="0"/>
              <a:t> </a:t>
            </a:r>
            <a:r>
              <a:rPr lang="fr-FR" dirty="0" err="1"/>
              <a:t>kidneys</a:t>
            </a:r>
            <a:r>
              <a:rPr lang="fr-FR" dirty="0"/>
              <a:t> (n=7). Initial </a:t>
            </a:r>
            <a:r>
              <a:rPr lang="fr-FR" dirty="0" err="1"/>
              <a:t>safety</a:t>
            </a:r>
            <a:r>
              <a:rPr lang="fr-FR" dirty="0"/>
              <a:t> and </a:t>
            </a:r>
            <a:r>
              <a:rPr lang="fr-FR" dirty="0" err="1"/>
              <a:t>pharmacokinetics</a:t>
            </a:r>
            <a:r>
              <a:rPr lang="fr-FR" dirty="0"/>
              <a:t> </a:t>
            </a:r>
            <a:r>
              <a:rPr lang="fr-FR" dirty="0" err="1"/>
              <a:t>were</a:t>
            </a:r>
            <a:r>
              <a:rPr lang="fr-FR" dirty="0"/>
              <a:t> </a:t>
            </a:r>
            <a:r>
              <a:rPr lang="fr-FR" dirty="0" err="1"/>
              <a:t>tested</a:t>
            </a:r>
            <a:r>
              <a:rPr lang="fr-FR" dirty="0"/>
              <a:t> </a:t>
            </a:r>
            <a:r>
              <a:rPr lang="fr-FR" dirty="0" err="1"/>
              <a:t>through</a:t>
            </a:r>
            <a:r>
              <a:rPr lang="fr-FR" dirty="0"/>
              <a:t> porcine auto transplantation </a:t>
            </a:r>
            <a:r>
              <a:rPr lang="fr-FR" dirty="0" err="1"/>
              <a:t>with</a:t>
            </a:r>
            <a:r>
              <a:rPr lang="fr-FR" dirty="0"/>
              <a:t> one </a:t>
            </a:r>
            <a:r>
              <a:rPr lang="fr-FR" dirty="0" err="1"/>
              <a:t>week</a:t>
            </a:r>
            <a:r>
              <a:rPr lang="fr-FR" dirty="0"/>
              <a:t> follow-up (n=3).</a:t>
            </a:r>
          </a:p>
          <a:p>
            <a:r>
              <a:rPr lang="fr-FR" b="1" dirty="0" err="1"/>
              <a:t>Results</a:t>
            </a:r>
            <a:r>
              <a:rPr lang="fr-FR" dirty="0"/>
              <a:t>: </a:t>
            </a:r>
            <a:r>
              <a:rPr lang="fr-FR" dirty="0" err="1"/>
              <a:t>mRNA</a:t>
            </a:r>
            <a:r>
              <a:rPr lang="fr-FR" dirty="0"/>
              <a:t> </a:t>
            </a:r>
            <a:r>
              <a:rPr lang="fr-FR" dirty="0" err="1"/>
              <a:t>treatment</a:t>
            </a:r>
            <a:r>
              <a:rPr lang="fr-FR" dirty="0"/>
              <a:t> </a:t>
            </a:r>
            <a:r>
              <a:rPr lang="fr-FR" dirty="0" err="1"/>
              <a:t>did</a:t>
            </a:r>
            <a:r>
              <a:rPr lang="fr-FR" dirty="0"/>
              <a:t> not alter perfusion </a:t>
            </a:r>
            <a:r>
              <a:rPr lang="fr-FR" dirty="0" err="1"/>
              <a:t>characteristics</a:t>
            </a:r>
            <a:r>
              <a:rPr lang="fr-FR" dirty="0"/>
              <a:t> or post-transplant </a:t>
            </a:r>
            <a:r>
              <a:rPr lang="fr-FR" dirty="0" err="1"/>
              <a:t>kidney</a:t>
            </a:r>
            <a:r>
              <a:rPr lang="fr-FR" dirty="0"/>
              <a:t> </a:t>
            </a:r>
            <a:r>
              <a:rPr lang="fr-FR" dirty="0" err="1"/>
              <a:t>function</a:t>
            </a:r>
            <a:r>
              <a:rPr lang="fr-FR" dirty="0"/>
              <a:t>. Porcine </a:t>
            </a:r>
            <a:r>
              <a:rPr lang="fr-FR" dirty="0" err="1"/>
              <a:t>kidneys</a:t>
            </a:r>
            <a:r>
              <a:rPr lang="fr-FR" dirty="0"/>
              <a:t> </a:t>
            </a:r>
            <a:r>
              <a:rPr lang="fr-FR" dirty="0" err="1"/>
              <a:t>exhibited</a:t>
            </a:r>
            <a:r>
              <a:rPr lang="fr-FR" dirty="0"/>
              <a:t> </a:t>
            </a:r>
            <a:r>
              <a:rPr lang="fr-FR" dirty="0" err="1"/>
              <a:t>elevated</a:t>
            </a:r>
            <a:r>
              <a:rPr lang="fr-FR" dirty="0"/>
              <a:t> </a:t>
            </a:r>
            <a:r>
              <a:rPr lang="fr-FR" dirty="0" err="1"/>
              <a:t>hEPO</a:t>
            </a:r>
            <a:r>
              <a:rPr lang="fr-FR" dirty="0"/>
              <a:t> </a:t>
            </a:r>
            <a:r>
              <a:rPr lang="fr-FR" dirty="0" err="1"/>
              <a:t>protein</a:t>
            </a:r>
            <a:r>
              <a:rPr lang="fr-FR" dirty="0"/>
              <a:t> </a:t>
            </a:r>
            <a:r>
              <a:rPr lang="fr-FR" dirty="0" err="1"/>
              <a:t>levels</a:t>
            </a:r>
            <a:r>
              <a:rPr lang="fr-FR" dirty="0"/>
              <a:t> in </a:t>
            </a:r>
            <a:r>
              <a:rPr lang="fr-FR" dirty="0" err="1"/>
              <a:t>perfusate</a:t>
            </a:r>
            <a:r>
              <a:rPr lang="fr-FR" dirty="0"/>
              <a:t> and urine 1 </a:t>
            </a:r>
            <a:r>
              <a:rPr lang="fr-FR" dirty="0" err="1"/>
              <a:t>hour</a:t>
            </a:r>
            <a:r>
              <a:rPr lang="fr-FR" dirty="0"/>
              <a:t> </a:t>
            </a:r>
            <a:r>
              <a:rPr lang="fr-FR" dirty="0" err="1"/>
              <a:t>after</a:t>
            </a:r>
            <a:r>
              <a:rPr lang="fr-FR" dirty="0"/>
              <a:t> </a:t>
            </a:r>
            <a:r>
              <a:rPr lang="fr-FR" dirty="0" err="1"/>
              <a:t>hEPO</a:t>
            </a:r>
            <a:r>
              <a:rPr lang="fr-FR" dirty="0"/>
              <a:t> </a:t>
            </a:r>
            <a:r>
              <a:rPr lang="fr-FR" dirty="0" err="1"/>
              <a:t>mRNA</a:t>
            </a:r>
            <a:r>
              <a:rPr lang="fr-FR" dirty="0"/>
              <a:t> </a:t>
            </a:r>
            <a:r>
              <a:rPr lang="fr-FR" dirty="0" err="1"/>
              <a:t>delivery</a:t>
            </a:r>
            <a:r>
              <a:rPr lang="fr-FR" dirty="0"/>
              <a:t>, </a:t>
            </a:r>
            <a:r>
              <a:rPr lang="fr-FR" dirty="0" err="1"/>
              <a:t>with</a:t>
            </a:r>
            <a:r>
              <a:rPr lang="fr-FR" dirty="0"/>
              <a:t> </a:t>
            </a:r>
            <a:r>
              <a:rPr lang="fr-FR" dirty="0" err="1"/>
              <a:t>levels</a:t>
            </a:r>
            <a:r>
              <a:rPr lang="fr-FR" dirty="0"/>
              <a:t> </a:t>
            </a:r>
            <a:r>
              <a:rPr lang="fr-FR" dirty="0" err="1"/>
              <a:t>increasing</a:t>
            </a:r>
            <a:r>
              <a:rPr lang="fr-FR" dirty="0"/>
              <a:t> </a:t>
            </a:r>
            <a:r>
              <a:rPr lang="fr-FR" dirty="0" err="1"/>
              <a:t>through</a:t>
            </a:r>
            <a:r>
              <a:rPr lang="fr-FR" dirty="0"/>
              <a:t> NMP. </a:t>
            </a:r>
            <a:r>
              <a:rPr lang="fr-FR" dirty="0" err="1"/>
              <a:t>mCherry</a:t>
            </a:r>
            <a:r>
              <a:rPr lang="fr-FR" dirty="0"/>
              <a:t> </a:t>
            </a:r>
            <a:r>
              <a:rPr lang="fr-FR" dirty="0" err="1"/>
              <a:t>protein</a:t>
            </a:r>
            <a:r>
              <a:rPr lang="fr-FR" dirty="0"/>
              <a:t> </a:t>
            </a:r>
            <a:r>
              <a:rPr lang="fr-FR" dirty="0" err="1"/>
              <a:t>was</a:t>
            </a:r>
            <a:r>
              <a:rPr lang="fr-FR" dirty="0"/>
              <a:t> </a:t>
            </a:r>
            <a:r>
              <a:rPr lang="fr-FR" dirty="0" err="1"/>
              <a:t>detected</a:t>
            </a:r>
            <a:r>
              <a:rPr lang="fr-FR" dirty="0"/>
              <a:t> in cortex and </a:t>
            </a:r>
            <a:r>
              <a:rPr lang="fr-FR" dirty="0" err="1"/>
              <a:t>medulla</a:t>
            </a:r>
            <a:r>
              <a:rPr lang="fr-FR" dirty="0"/>
              <a:t> tissue in </a:t>
            </a:r>
            <a:r>
              <a:rPr lang="fr-FR" dirty="0" err="1"/>
              <a:t>both</a:t>
            </a:r>
            <a:r>
              <a:rPr lang="fr-FR" dirty="0"/>
              <a:t> </a:t>
            </a:r>
            <a:r>
              <a:rPr lang="fr-FR" dirty="0" err="1"/>
              <a:t>human</a:t>
            </a:r>
            <a:r>
              <a:rPr lang="fr-FR" dirty="0"/>
              <a:t> and porcine </a:t>
            </a:r>
            <a:r>
              <a:rPr lang="fr-FR" dirty="0" err="1"/>
              <a:t>kidneys</a:t>
            </a:r>
            <a:r>
              <a:rPr lang="fr-FR" dirty="0"/>
              <a:t> </a:t>
            </a:r>
            <a:r>
              <a:rPr lang="fr-FR" dirty="0" err="1"/>
              <a:t>during</a:t>
            </a:r>
            <a:r>
              <a:rPr lang="fr-FR" dirty="0"/>
              <a:t> and at the end of NMP. </a:t>
            </a:r>
            <a:r>
              <a:rPr lang="fr-FR" dirty="0" err="1"/>
              <a:t>Notably</a:t>
            </a:r>
            <a:r>
              <a:rPr lang="fr-FR" dirty="0"/>
              <a:t>, </a:t>
            </a:r>
            <a:r>
              <a:rPr lang="fr-FR" dirty="0" err="1"/>
              <a:t>mCherry</a:t>
            </a:r>
            <a:r>
              <a:rPr lang="fr-FR" dirty="0"/>
              <a:t> </a:t>
            </a:r>
            <a:r>
              <a:rPr lang="fr-FR" dirty="0" err="1"/>
              <a:t>was</a:t>
            </a:r>
            <a:r>
              <a:rPr lang="fr-FR" dirty="0"/>
              <a:t> </a:t>
            </a:r>
            <a:r>
              <a:rPr lang="fr-FR" dirty="0" err="1"/>
              <a:t>observed</a:t>
            </a:r>
            <a:r>
              <a:rPr lang="fr-FR" dirty="0"/>
              <a:t> in the </a:t>
            </a:r>
            <a:r>
              <a:rPr lang="fr-FR" dirty="0" err="1"/>
              <a:t>glomeruli</a:t>
            </a:r>
            <a:r>
              <a:rPr lang="fr-FR" dirty="0"/>
              <a:t> and tubules </a:t>
            </a:r>
            <a:r>
              <a:rPr lang="fr-FR" dirty="0" err="1"/>
              <a:t>alike</a:t>
            </a:r>
            <a:r>
              <a:rPr lang="fr-FR" dirty="0"/>
              <a:t>. </a:t>
            </a:r>
            <a:r>
              <a:rPr lang="fr-FR" dirty="0" err="1"/>
              <a:t>mRNA</a:t>
            </a:r>
            <a:r>
              <a:rPr lang="fr-FR" dirty="0"/>
              <a:t> </a:t>
            </a:r>
            <a:r>
              <a:rPr lang="fr-FR" dirty="0" err="1"/>
              <a:t>delivery</a:t>
            </a:r>
            <a:r>
              <a:rPr lang="fr-FR" dirty="0"/>
              <a:t> </a:t>
            </a:r>
            <a:r>
              <a:rPr lang="fr-FR" dirty="0" err="1"/>
              <a:t>was</a:t>
            </a:r>
            <a:r>
              <a:rPr lang="fr-FR" dirty="0"/>
              <a:t> </a:t>
            </a:r>
            <a:r>
              <a:rPr lang="fr-FR" dirty="0" err="1"/>
              <a:t>successful</a:t>
            </a:r>
            <a:r>
              <a:rPr lang="fr-FR" dirty="0"/>
              <a:t> </a:t>
            </a:r>
            <a:r>
              <a:rPr lang="fr-FR" dirty="0" err="1"/>
              <a:t>using</a:t>
            </a:r>
            <a:r>
              <a:rPr lang="fr-FR" dirty="0"/>
              <a:t> </a:t>
            </a:r>
            <a:r>
              <a:rPr lang="fr-FR" dirty="0" err="1"/>
              <a:t>both</a:t>
            </a:r>
            <a:r>
              <a:rPr lang="fr-FR" dirty="0"/>
              <a:t> </a:t>
            </a:r>
            <a:r>
              <a:rPr lang="fr-FR" dirty="0" err="1"/>
              <a:t>erythrocyte</a:t>
            </a:r>
            <a:r>
              <a:rPr lang="fr-FR" dirty="0"/>
              <a:t> and </a:t>
            </a:r>
            <a:r>
              <a:rPr lang="fr-FR" dirty="0" err="1"/>
              <a:t>acellular-based</a:t>
            </a:r>
            <a:r>
              <a:rPr lang="fr-FR" dirty="0"/>
              <a:t> </a:t>
            </a:r>
            <a:r>
              <a:rPr lang="fr-FR" dirty="0" err="1"/>
              <a:t>perfusates</a:t>
            </a:r>
            <a:r>
              <a:rPr lang="fr-FR" dirty="0"/>
              <a:t>. </a:t>
            </a:r>
            <a:r>
              <a:rPr lang="fr-FR" dirty="0" err="1"/>
              <a:t>mRNA</a:t>
            </a:r>
            <a:r>
              <a:rPr lang="fr-FR" dirty="0"/>
              <a:t> </a:t>
            </a:r>
            <a:r>
              <a:rPr lang="fr-FR" dirty="0" err="1"/>
              <a:t>delivery</a:t>
            </a:r>
            <a:r>
              <a:rPr lang="fr-FR" dirty="0"/>
              <a:t> by TPGS </a:t>
            </a:r>
            <a:r>
              <a:rPr lang="fr-FR" dirty="0" err="1"/>
              <a:t>LNPs</a:t>
            </a:r>
            <a:r>
              <a:rPr lang="fr-FR" dirty="0"/>
              <a:t> </a:t>
            </a:r>
            <a:r>
              <a:rPr lang="fr-FR" dirty="0" err="1"/>
              <a:t>resulted</a:t>
            </a:r>
            <a:r>
              <a:rPr lang="fr-FR" dirty="0"/>
              <a:t> in </a:t>
            </a:r>
            <a:r>
              <a:rPr lang="fr-FR" dirty="0" err="1"/>
              <a:t>higher</a:t>
            </a:r>
            <a:r>
              <a:rPr lang="fr-FR" dirty="0"/>
              <a:t> </a:t>
            </a:r>
            <a:r>
              <a:rPr lang="fr-FR" dirty="0" err="1"/>
              <a:t>protein</a:t>
            </a:r>
            <a:r>
              <a:rPr lang="fr-FR" dirty="0"/>
              <a:t> expression </a:t>
            </a:r>
            <a:r>
              <a:rPr lang="fr-FR" dirty="0" err="1"/>
              <a:t>compared</a:t>
            </a:r>
            <a:r>
              <a:rPr lang="fr-FR" dirty="0"/>
              <a:t> to DSPE-</a:t>
            </a:r>
            <a:r>
              <a:rPr lang="fr-FR" dirty="0" err="1"/>
              <a:t>LNPs</a:t>
            </a:r>
            <a:r>
              <a:rPr lang="fr-FR" dirty="0"/>
              <a:t>. </a:t>
            </a:r>
          </a:p>
          <a:p>
            <a:r>
              <a:rPr lang="fr-FR" b="1" dirty="0"/>
              <a:t>Conclusions</a:t>
            </a:r>
            <a:r>
              <a:rPr lang="fr-FR" dirty="0"/>
              <a:t>: Expression of </a:t>
            </a:r>
            <a:r>
              <a:rPr lang="fr-FR" dirty="0" err="1"/>
              <a:t>therapeutic</a:t>
            </a:r>
            <a:r>
              <a:rPr lang="fr-FR" dirty="0"/>
              <a:t> </a:t>
            </a:r>
            <a:r>
              <a:rPr lang="fr-FR" dirty="0" err="1"/>
              <a:t>proteins</a:t>
            </a:r>
            <a:r>
              <a:rPr lang="fr-FR" dirty="0"/>
              <a:t> </a:t>
            </a:r>
            <a:r>
              <a:rPr lang="fr-FR" dirty="0" err="1"/>
              <a:t>was</a:t>
            </a:r>
            <a:r>
              <a:rPr lang="fr-FR" dirty="0"/>
              <a:t> </a:t>
            </a:r>
            <a:r>
              <a:rPr lang="fr-FR" dirty="0" err="1"/>
              <a:t>achieved</a:t>
            </a:r>
            <a:r>
              <a:rPr lang="fr-FR" dirty="0"/>
              <a:t> </a:t>
            </a:r>
            <a:r>
              <a:rPr lang="fr-FR" dirty="0" err="1"/>
              <a:t>during</a:t>
            </a:r>
            <a:r>
              <a:rPr lang="fr-FR" dirty="0"/>
              <a:t> NMP </a:t>
            </a:r>
            <a:r>
              <a:rPr lang="fr-FR" dirty="0" err="1"/>
              <a:t>paving</a:t>
            </a:r>
            <a:r>
              <a:rPr lang="fr-FR" dirty="0"/>
              <a:t> the </a:t>
            </a:r>
            <a:r>
              <a:rPr lang="fr-FR" dirty="0" err="1"/>
              <a:t>way</a:t>
            </a:r>
            <a:r>
              <a:rPr lang="fr-FR" dirty="0"/>
              <a:t> for ex-vivo </a:t>
            </a:r>
            <a:r>
              <a:rPr lang="fr-FR" dirty="0" err="1"/>
              <a:t>mRNA</a:t>
            </a:r>
            <a:r>
              <a:rPr lang="fr-FR" dirty="0"/>
              <a:t> </a:t>
            </a:r>
            <a:r>
              <a:rPr lang="fr-FR" dirty="0" err="1"/>
              <a:t>therapy</a:t>
            </a:r>
            <a:r>
              <a:rPr lang="fr-FR" dirty="0"/>
              <a:t> of </a:t>
            </a:r>
            <a:r>
              <a:rPr lang="fr-FR" dirty="0" err="1"/>
              <a:t>kidney</a:t>
            </a:r>
            <a:r>
              <a:rPr lang="fr-FR" dirty="0"/>
              <a:t> </a:t>
            </a:r>
            <a:r>
              <a:rPr lang="fr-FR" dirty="0" err="1"/>
              <a:t>grafts</a:t>
            </a:r>
            <a:r>
              <a:rPr lang="fr-FR" dirty="0"/>
              <a:t>, in </a:t>
            </a:r>
            <a:r>
              <a:rPr lang="fr-FR" dirty="0" err="1"/>
              <a:t>which</a:t>
            </a:r>
            <a:r>
              <a:rPr lang="fr-FR" dirty="0"/>
              <a:t> production of </a:t>
            </a:r>
            <a:r>
              <a:rPr lang="fr-FR" dirty="0" err="1"/>
              <a:t>therapeutic</a:t>
            </a:r>
            <a:r>
              <a:rPr lang="fr-FR" dirty="0"/>
              <a:t> </a:t>
            </a:r>
            <a:r>
              <a:rPr lang="fr-FR" dirty="0" err="1"/>
              <a:t>proteins</a:t>
            </a:r>
            <a:r>
              <a:rPr lang="fr-FR" dirty="0"/>
              <a:t> in the </a:t>
            </a:r>
            <a:r>
              <a:rPr lang="fr-FR" dirty="0" err="1"/>
              <a:t>kidney</a:t>
            </a:r>
            <a:r>
              <a:rPr lang="fr-FR" dirty="0"/>
              <a:t> </a:t>
            </a:r>
            <a:r>
              <a:rPr lang="fr-FR" dirty="0" err="1"/>
              <a:t>will</a:t>
            </a:r>
            <a:r>
              <a:rPr lang="fr-FR" dirty="0"/>
              <a:t> </a:t>
            </a:r>
            <a:r>
              <a:rPr lang="fr-FR" dirty="0" err="1"/>
              <a:t>persist</a:t>
            </a:r>
            <a:r>
              <a:rPr lang="fr-FR" dirty="0"/>
              <a:t> </a:t>
            </a:r>
            <a:r>
              <a:rPr lang="fr-FR" dirty="0" err="1"/>
              <a:t>after</a:t>
            </a:r>
            <a:r>
              <a:rPr lang="fr-FR" dirty="0"/>
              <a:t> transplantation. </a:t>
            </a:r>
            <a:r>
              <a:rPr lang="fr-FR" dirty="0" err="1"/>
              <a:t>Ongoing</a:t>
            </a:r>
            <a:r>
              <a:rPr lang="fr-FR" dirty="0"/>
              <a:t> </a:t>
            </a:r>
            <a:r>
              <a:rPr lang="fr-FR" dirty="0" err="1"/>
              <a:t>studies</a:t>
            </a:r>
            <a:r>
              <a:rPr lang="fr-FR" dirty="0"/>
              <a:t> are </a:t>
            </a:r>
            <a:r>
              <a:rPr lang="fr-FR" dirty="0" err="1"/>
              <a:t>testing</a:t>
            </a:r>
            <a:r>
              <a:rPr lang="fr-FR" dirty="0"/>
              <a:t> the </a:t>
            </a:r>
            <a:r>
              <a:rPr lang="fr-FR" dirty="0" err="1"/>
              <a:t>delivery</a:t>
            </a:r>
            <a:r>
              <a:rPr lang="fr-FR" dirty="0"/>
              <a:t> of </a:t>
            </a:r>
            <a:r>
              <a:rPr lang="fr-FR" dirty="0" err="1"/>
              <a:t>mRNAs</a:t>
            </a:r>
            <a:r>
              <a:rPr lang="fr-FR" dirty="0"/>
              <a:t> </a:t>
            </a:r>
            <a:r>
              <a:rPr lang="fr-FR" dirty="0" err="1"/>
              <a:t>encoding</a:t>
            </a:r>
            <a:r>
              <a:rPr lang="fr-FR" dirty="0"/>
              <a:t> tissue-</a:t>
            </a:r>
            <a:r>
              <a:rPr lang="fr-FR" dirty="0" err="1"/>
              <a:t>regenerating</a:t>
            </a:r>
            <a:r>
              <a:rPr lang="fr-FR" dirty="0"/>
              <a:t> </a:t>
            </a:r>
            <a:r>
              <a:rPr lang="fr-FR" dirty="0" err="1"/>
              <a:t>proteins</a:t>
            </a:r>
            <a:r>
              <a:rPr lang="fr-FR" dirty="0"/>
              <a:t> to </a:t>
            </a:r>
            <a:r>
              <a:rPr lang="fr-FR" dirty="0" err="1"/>
              <a:t>limit</a:t>
            </a:r>
            <a:r>
              <a:rPr lang="fr-FR" dirty="0"/>
              <a:t> post-transplant </a:t>
            </a:r>
            <a:r>
              <a:rPr lang="fr-FR" dirty="0" err="1"/>
              <a:t>fibrosis</a:t>
            </a:r>
            <a:r>
              <a:rPr lang="fr-FR" dirty="0"/>
              <a:t>.</a:t>
            </a:r>
          </a:p>
        </p:txBody>
      </p:sp>
      <p:sp>
        <p:nvSpPr>
          <p:cNvPr id="4" name="Espace réservé du numéro de diapositive 3">
            <a:extLst>
              <a:ext uri="{FF2B5EF4-FFF2-40B4-BE49-F238E27FC236}">
                <a16:creationId xmlns:a16="http://schemas.microsoft.com/office/drawing/2014/main" id="{8884C9FC-8C65-03ED-4FD7-AAD80D9B7A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4337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19E31-8E44-87D8-04F0-ED4317408B8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8AB34CF-A6EA-6935-AC49-BB8B0E43A4E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A04E8F1-D545-6AA1-4160-1C51EAA381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1" dirty="0" err="1">
                <a:latin typeface="+mn-lt"/>
              </a:rPr>
              <a:t>Abbreviations</a:t>
            </a:r>
            <a:r>
              <a:rPr lang="fr-FR" b="0" i="1" dirty="0">
                <a:latin typeface="+mn-lt"/>
              </a:rPr>
              <a:t>: NMP,</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Normothermic</a:t>
            </a:r>
            <a:r>
              <a:rPr lang="fr-FR" sz="1200" dirty="0">
                <a:latin typeface="Arial" panose="020B0604020202020204" pitchFamily="34" charset="0"/>
                <a:cs typeface="Arial" panose="020B0604020202020204" pitchFamily="34" charset="0"/>
              </a:rPr>
              <a:t> machine perfusion;</a:t>
            </a:r>
            <a:r>
              <a:rPr lang="fr-FR" b="0" i="1" dirty="0">
                <a:latin typeface="+mn-lt"/>
              </a:rPr>
              <a:t> </a:t>
            </a:r>
            <a:r>
              <a:rPr lang="fr-FR" b="0" i="1" dirty="0" err="1">
                <a:latin typeface="+mn-lt"/>
              </a:rPr>
              <a:t>hEPO</a:t>
            </a:r>
            <a:r>
              <a:rPr lang="fr-FR" b="0" i="1" dirty="0">
                <a:latin typeface="+mn-lt"/>
              </a:rPr>
              <a:t>, </a:t>
            </a:r>
            <a:r>
              <a:rPr kumimoji="0" lang="fr-FR"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human</a:t>
            </a: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erythropoietin</a:t>
            </a:r>
            <a:r>
              <a:rPr lang="fr-FR" b="0" i="1" dirty="0"/>
              <a:t>; </a:t>
            </a:r>
            <a:r>
              <a:rPr kumimoji="0" lang="fr-FR" sz="1200" b="0" i="1"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DSPE</a:t>
            </a:r>
            <a:r>
              <a:rPr lang="en-US" sz="1200" b="0" i="1" dirty="0">
                <a:latin typeface="Arial" panose="020B0604020202020204" pitchFamily="34" charset="0"/>
                <a:cs typeface="Arial" panose="020B0604020202020204" pitchFamily="34" charset="0"/>
              </a:rPr>
              <a:t>, </a:t>
            </a:r>
            <a:r>
              <a:rPr lang="fr-FR" dirty="0"/>
              <a:t>1,2-Distearoyl-sn-glycero 3-phosphoethanolamine</a:t>
            </a:r>
            <a:r>
              <a:rPr lang="en-US" sz="1200" b="0" i="1" dirty="0">
                <a:latin typeface="Arial" panose="020B0604020202020204" pitchFamily="34" charset="0"/>
                <a:cs typeface="Arial" panose="020B0604020202020204" pitchFamily="34" charset="0"/>
              </a:rPr>
              <a:t>; </a:t>
            </a:r>
            <a:r>
              <a:rPr lang="fr-FR" i="1" dirty="0"/>
              <a:t>TPGS, D-alpha-</a:t>
            </a:r>
            <a:r>
              <a:rPr lang="fr-FR" i="1" dirty="0" err="1"/>
              <a:t>tocopheryl</a:t>
            </a:r>
            <a:r>
              <a:rPr lang="fr-FR" i="1" dirty="0"/>
              <a:t> </a:t>
            </a:r>
            <a:r>
              <a:rPr lang="fr-FR" i="1" dirty="0" err="1"/>
              <a:t>polyethylene</a:t>
            </a:r>
            <a:r>
              <a:rPr lang="fr-FR" i="1" dirty="0"/>
              <a:t> glycol 1000 succinate</a:t>
            </a:r>
            <a:r>
              <a:rPr lang="fr-FR" b="0" i="1" dirty="0"/>
              <a:t>; </a:t>
            </a:r>
            <a:r>
              <a:rPr lang="fr-FR" b="0" i="1" dirty="0" err="1"/>
              <a:t>LNPs</a:t>
            </a:r>
            <a:r>
              <a:rPr lang="fr-FR" b="0" i="1" dirty="0"/>
              <a:t>, </a:t>
            </a:r>
            <a:r>
              <a:rPr lang="fr-FR" i="1" dirty="0" err="1"/>
              <a:t>lipid</a:t>
            </a:r>
            <a:r>
              <a:rPr lang="fr-FR" i="1" dirty="0"/>
              <a:t> </a:t>
            </a:r>
            <a:r>
              <a:rPr lang="fr-FR" i="1" dirty="0" err="1"/>
              <a:t>nanoparticles</a:t>
            </a:r>
            <a:r>
              <a:rPr lang="fr-FR" b="0" i="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 Number: 604</a:t>
            </a:r>
            <a:endParaRPr lang="fr-FR" b="1" dirty="0"/>
          </a:p>
          <a:p>
            <a:r>
              <a:rPr lang="en-US" b="1" dirty="0"/>
              <a:t>DELIVERY OF MRNA THERAPEUTICS DURING MACHINE PERFUSION OF DONOR KIDNEYS</a:t>
            </a:r>
          </a:p>
          <a:p>
            <a:endParaRPr lang="fr-FR" dirty="0"/>
          </a:p>
          <a:p>
            <a:r>
              <a:rPr lang="fr-FR" b="1" dirty="0"/>
              <a:t>Cristina </a:t>
            </a:r>
            <a:r>
              <a:rPr lang="fr-FR" b="1" dirty="0" err="1"/>
              <a:t>Ballester</a:t>
            </a:r>
            <a:r>
              <a:rPr lang="fr-FR" b="1" dirty="0"/>
              <a:t> Bergada</a:t>
            </a:r>
            <a:r>
              <a:rPr lang="fr-FR" b="1" baseline="30000" dirty="0"/>
              <a:t>1</a:t>
            </a:r>
            <a:r>
              <a:rPr lang="fr-FR" b="1" dirty="0"/>
              <a:t>, Ping Song</a:t>
            </a:r>
            <a:r>
              <a:rPr lang="fr-FR" b="1" baseline="30000" dirty="0"/>
              <a:t>2</a:t>
            </a:r>
            <a:r>
              <a:rPr lang="fr-FR" b="1" dirty="0"/>
              <a:t>, Katerina Knudsen</a:t>
            </a:r>
            <a:r>
              <a:rPr lang="fr-FR" b="1" baseline="30000" dirty="0"/>
              <a:t>1</a:t>
            </a:r>
            <a:r>
              <a:rPr lang="fr-FR" b="1" dirty="0"/>
              <a:t>, Victor Ramon Llorente</a:t>
            </a:r>
            <a:r>
              <a:rPr lang="fr-FR" b="1" baseline="30000" dirty="0"/>
              <a:t>1</a:t>
            </a:r>
            <a:r>
              <a:rPr lang="fr-FR" b="1" dirty="0"/>
              <a:t>, L. Annick van Furth</a:t>
            </a:r>
            <a:r>
              <a:rPr lang="fr-FR" b="1" baseline="30000" dirty="0"/>
              <a:t>3</a:t>
            </a:r>
            <a:r>
              <a:rPr lang="fr-FR" b="1" dirty="0"/>
              <a:t>, Marc Weiss</a:t>
            </a:r>
            <a:r>
              <a:rPr lang="fr-FR" b="1" baseline="30000" dirty="0"/>
              <a:t>1</a:t>
            </a:r>
            <a:r>
              <a:rPr lang="fr-FR" b="1" dirty="0"/>
              <a:t>, </a:t>
            </a:r>
            <a:r>
              <a:rPr lang="fr-FR" b="1" dirty="0" err="1"/>
              <a:t>Yazan</a:t>
            </a:r>
            <a:r>
              <a:rPr lang="fr-FR" b="1" dirty="0"/>
              <a:t> </a:t>
            </a:r>
            <a:r>
              <a:rPr lang="fr-FR" b="1" dirty="0" err="1"/>
              <a:t>Fh</a:t>
            </a:r>
            <a:r>
              <a:rPr lang="fr-FR" b="1" dirty="0"/>
              <a:t> Rawashdeh</a:t>
            </a:r>
            <a:r>
              <a:rPr lang="fr-FR" b="1" baseline="30000" dirty="0"/>
              <a:t>4</a:t>
            </a:r>
            <a:r>
              <a:rPr lang="fr-FR" b="1" dirty="0"/>
              <a:t>, Chris Jaynes</a:t>
            </a:r>
            <a:r>
              <a:rPr lang="fr-FR" b="1" baseline="30000" dirty="0"/>
              <a:t>3,5</a:t>
            </a:r>
            <a:r>
              <a:rPr lang="fr-FR" b="1" dirty="0"/>
              <a:t>, Anna </a:t>
            </a:r>
            <a:r>
              <a:rPr lang="fr-FR" b="1" dirty="0" err="1"/>
              <a:t>Krarup</a:t>
            </a:r>
            <a:r>
              <a:rPr lang="fr-FR" b="1" dirty="0"/>
              <a:t> Keller</a:t>
            </a:r>
            <a:r>
              <a:rPr lang="fr-FR" b="1" baseline="30000" dirty="0"/>
              <a:t>4</a:t>
            </a:r>
            <a:r>
              <a:rPr lang="fr-FR" b="1" dirty="0"/>
              <a:t>, Henri Leuvenink</a:t>
            </a:r>
            <a:r>
              <a:rPr lang="fr-FR" b="1" baseline="30000" dirty="0"/>
              <a:t>3,5</a:t>
            </a:r>
            <a:r>
              <a:rPr lang="fr-FR" b="1" dirty="0"/>
              <a:t>, Bente Jespersen</a:t>
            </a:r>
            <a:r>
              <a:rPr lang="fr-FR" b="1" baseline="30000" dirty="0"/>
              <a:t>1</a:t>
            </a:r>
            <a:r>
              <a:rPr lang="fr-FR" b="1" dirty="0"/>
              <a:t>, </a:t>
            </a:r>
            <a:r>
              <a:rPr lang="fr-FR" b="1" dirty="0" err="1"/>
              <a:t>Jørgen</a:t>
            </a:r>
            <a:r>
              <a:rPr lang="fr-FR" b="1" dirty="0"/>
              <a:t> Kjems</a:t>
            </a:r>
            <a:r>
              <a:rPr lang="fr-FR" b="1" baseline="30000" dirty="0"/>
              <a:t>2</a:t>
            </a:r>
            <a:r>
              <a:rPr lang="fr-FR" b="1" dirty="0"/>
              <a:t>, Marco Eijken</a:t>
            </a:r>
            <a:r>
              <a:rPr lang="fr-FR" b="1" baseline="30000" dirty="0"/>
              <a:t>1</a:t>
            </a:r>
            <a:r>
              <a:rPr lang="fr-FR" b="1" dirty="0"/>
              <a:t> </a:t>
            </a:r>
          </a:p>
          <a:p>
            <a:endParaRPr lang="fr-FR" dirty="0"/>
          </a:p>
          <a:p>
            <a:r>
              <a:rPr lang="fr-FR" b="1" i="1" baseline="30000" dirty="0"/>
              <a:t>1</a:t>
            </a:r>
            <a:r>
              <a:rPr lang="fr-FR" i="1" dirty="0"/>
              <a:t>Aarhus </a:t>
            </a:r>
            <a:r>
              <a:rPr lang="fr-FR" i="1" dirty="0" err="1"/>
              <a:t>University</a:t>
            </a:r>
            <a:r>
              <a:rPr lang="fr-FR" i="1" dirty="0"/>
              <a:t>, </a:t>
            </a:r>
            <a:r>
              <a:rPr lang="fr-FR" i="1" dirty="0" err="1"/>
              <a:t>Department</a:t>
            </a:r>
            <a:r>
              <a:rPr lang="fr-FR" i="1" dirty="0"/>
              <a:t> of </a:t>
            </a:r>
            <a:r>
              <a:rPr lang="fr-FR" i="1" dirty="0" err="1"/>
              <a:t>Clinical</a:t>
            </a:r>
            <a:r>
              <a:rPr lang="fr-FR" i="1" dirty="0"/>
              <a:t> </a:t>
            </a:r>
            <a:r>
              <a:rPr lang="fr-FR" i="1" dirty="0" err="1"/>
              <a:t>Medicine</a:t>
            </a:r>
            <a:r>
              <a:rPr lang="fr-FR" i="1" dirty="0"/>
              <a:t>, Aarhus, </a:t>
            </a:r>
            <a:r>
              <a:rPr lang="fr-FR" i="1" dirty="0" err="1"/>
              <a:t>Denmark</a:t>
            </a:r>
            <a:r>
              <a:rPr lang="fr-FR" i="1" dirty="0"/>
              <a:t>, </a:t>
            </a:r>
            <a:r>
              <a:rPr lang="fr-FR" b="1" i="1" baseline="30000" dirty="0"/>
              <a:t>2</a:t>
            </a:r>
            <a:r>
              <a:rPr lang="fr-FR" i="1" dirty="0"/>
              <a:t>Aarhus </a:t>
            </a:r>
            <a:r>
              <a:rPr lang="fr-FR" i="1" dirty="0" err="1"/>
              <a:t>University</a:t>
            </a:r>
            <a:r>
              <a:rPr lang="fr-FR" i="1" dirty="0"/>
              <a:t>, </a:t>
            </a:r>
            <a:r>
              <a:rPr lang="fr-FR" i="1" dirty="0" err="1"/>
              <a:t>Interdisciplinary</a:t>
            </a:r>
            <a:r>
              <a:rPr lang="fr-FR" i="1" dirty="0"/>
              <a:t> Nanoscience Center (</a:t>
            </a:r>
            <a:r>
              <a:rPr lang="fr-FR" i="1" dirty="0" err="1"/>
              <a:t>iNANO</a:t>
            </a:r>
            <a:r>
              <a:rPr lang="fr-FR" i="1" dirty="0"/>
              <a:t>), Aarhus, </a:t>
            </a:r>
            <a:r>
              <a:rPr lang="fr-FR" i="1" dirty="0" err="1"/>
              <a:t>Denmark</a:t>
            </a:r>
            <a:r>
              <a:rPr lang="fr-FR" i="1" dirty="0"/>
              <a:t>, </a:t>
            </a:r>
            <a:r>
              <a:rPr lang="fr-FR" b="1" i="1" baseline="30000" dirty="0"/>
              <a:t>3</a:t>
            </a:r>
            <a:r>
              <a:rPr lang="fr-FR" i="1" dirty="0"/>
              <a:t>University </a:t>
            </a:r>
            <a:r>
              <a:rPr lang="fr-FR" i="1" dirty="0" err="1"/>
              <a:t>Medical</a:t>
            </a:r>
            <a:r>
              <a:rPr lang="fr-FR" i="1" dirty="0"/>
              <a:t> Center Groningen (UMCG), </a:t>
            </a:r>
            <a:r>
              <a:rPr lang="fr-FR" i="1" dirty="0" err="1"/>
              <a:t>Department</a:t>
            </a:r>
            <a:r>
              <a:rPr lang="fr-FR" i="1" dirty="0"/>
              <a:t> of </a:t>
            </a:r>
            <a:r>
              <a:rPr lang="fr-FR" i="1" dirty="0" err="1"/>
              <a:t>Surgery</a:t>
            </a:r>
            <a:r>
              <a:rPr lang="fr-FR" i="1" dirty="0"/>
              <a:t>, Groningen, The </a:t>
            </a:r>
            <a:r>
              <a:rPr lang="fr-FR" i="1" dirty="0" err="1"/>
              <a:t>Netherlands</a:t>
            </a:r>
            <a:r>
              <a:rPr lang="fr-FR" i="1" dirty="0"/>
              <a:t>, </a:t>
            </a:r>
            <a:r>
              <a:rPr lang="fr-FR" b="1" i="1" baseline="30000" dirty="0"/>
              <a:t>4</a:t>
            </a:r>
            <a:r>
              <a:rPr lang="fr-FR" i="1" dirty="0"/>
              <a:t>Aarhus </a:t>
            </a:r>
            <a:r>
              <a:rPr lang="fr-FR" i="1" dirty="0" err="1"/>
              <a:t>University</a:t>
            </a:r>
            <a:r>
              <a:rPr lang="fr-FR" i="1" dirty="0"/>
              <a:t> Hospital, </a:t>
            </a:r>
            <a:r>
              <a:rPr lang="fr-FR" i="1" dirty="0" err="1"/>
              <a:t>Department</a:t>
            </a:r>
            <a:r>
              <a:rPr lang="fr-FR" i="1" dirty="0"/>
              <a:t> of </a:t>
            </a:r>
            <a:r>
              <a:rPr lang="fr-FR" i="1" dirty="0" err="1"/>
              <a:t>Urology</a:t>
            </a:r>
            <a:r>
              <a:rPr lang="fr-FR" i="1" dirty="0"/>
              <a:t>, Aarhus, </a:t>
            </a:r>
            <a:r>
              <a:rPr lang="fr-FR" i="1" dirty="0" err="1"/>
              <a:t>Denmark</a:t>
            </a:r>
            <a:r>
              <a:rPr lang="fr-FR" i="1" dirty="0"/>
              <a:t>, </a:t>
            </a:r>
            <a:r>
              <a:rPr lang="fr-FR" b="1" i="1" baseline="30000" dirty="0"/>
              <a:t>5</a:t>
            </a:r>
            <a:r>
              <a:rPr lang="fr-FR" i="1" dirty="0"/>
              <a:t>34Lives, Public </a:t>
            </a:r>
            <a:r>
              <a:rPr lang="fr-FR" i="1" dirty="0" err="1"/>
              <a:t>Benefit</a:t>
            </a:r>
            <a:r>
              <a:rPr lang="fr-FR" i="1" dirty="0"/>
              <a:t> </a:t>
            </a:r>
            <a:r>
              <a:rPr lang="fr-FR" i="1" dirty="0" err="1"/>
              <a:t>Company</a:t>
            </a:r>
            <a:r>
              <a:rPr lang="fr-FR" i="1" dirty="0"/>
              <a:t>, West Lafayette, Indiana, </a:t>
            </a:r>
            <a:r>
              <a:rPr lang="fr-FR" i="1" dirty="0" err="1"/>
              <a:t>Denmark</a:t>
            </a:r>
            <a:r>
              <a:rPr lang="fr-FR" i="1" dirty="0"/>
              <a:t> </a:t>
            </a:r>
          </a:p>
          <a:p>
            <a:endParaRPr lang="fr-FR" dirty="0"/>
          </a:p>
          <a:p>
            <a:r>
              <a:rPr lang="fr-FR" b="1" dirty="0"/>
              <a:t>Background</a:t>
            </a:r>
            <a:r>
              <a:rPr lang="fr-FR" dirty="0"/>
              <a:t>: </a:t>
            </a:r>
            <a:r>
              <a:rPr lang="fr-FR" dirty="0" err="1"/>
              <a:t>Development</a:t>
            </a:r>
            <a:r>
              <a:rPr lang="fr-FR" dirty="0"/>
              <a:t> of post-transplant </a:t>
            </a:r>
            <a:r>
              <a:rPr lang="fr-FR" dirty="0" err="1"/>
              <a:t>kidney</a:t>
            </a:r>
            <a:r>
              <a:rPr lang="fr-FR" dirty="0"/>
              <a:t> </a:t>
            </a:r>
            <a:r>
              <a:rPr lang="fr-FR" dirty="0" err="1"/>
              <a:t>fibrosis</a:t>
            </a:r>
            <a:r>
              <a:rPr lang="fr-FR" dirty="0"/>
              <a:t> </a:t>
            </a:r>
            <a:r>
              <a:rPr lang="fr-FR" dirty="0" err="1"/>
              <a:t>significantly</a:t>
            </a:r>
            <a:r>
              <a:rPr lang="fr-FR" dirty="0"/>
              <a:t> </a:t>
            </a:r>
            <a:r>
              <a:rPr lang="fr-FR" dirty="0" err="1"/>
              <a:t>reduces</a:t>
            </a:r>
            <a:r>
              <a:rPr lang="fr-FR" dirty="0"/>
              <a:t> </a:t>
            </a:r>
            <a:r>
              <a:rPr lang="fr-FR" dirty="0" err="1"/>
              <a:t>graft</a:t>
            </a:r>
            <a:r>
              <a:rPr lang="fr-FR" dirty="0"/>
              <a:t> </a:t>
            </a:r>
            <a:r>
              <a:rPr lang="fr-FR" dirty="0" err="1"/>
              <a:t>function</a:t>
            </a:r>
            <a:r>
              <a:rPr lang="fr-FR" dirty="0"/>
              <a:t>. </a:t>
            </a:r>
            <a:r>
              <a:rPr lang="fr-FR" dirty="0" err="1"/>
              <a:t>Preventing</a:t>
            </a:r>
            <a:r>
              <a:rPr lang="fr-FR" dirty="0"/>
              <a:t> </a:t>
            </a:r>
            <a:r>
              <a:rPr lang="fr-FR" dirty="0" err="1"/>
              <a:t>fibrosis</a:t>
            </a:r>
            <a:r>
              <a:rPr lang="fr-FR" dirty="0"/>
              <a:t> can impact the </a:t>
            </a:r>
            <a:r>
              <a:rPr lang="fr-FR" dirty="0" err="1"/>
              <a:t>quality</a:t>
            </a:r>
            <a:r>
              <a:rPr lang="fr-FR" dirty="0"/>
              <a:t> of life of </a:t>
            </a:r>
            <a:r>
              <a:rPr lang="fr-FR" dirty="0" err="1"/>
              <a:t>transplanted</a:t>
            </a:r>
            <a:r>
              <a:rPr lang="fr-FR" dirty="0"/>
              <a:t> patients. </a:t>
            </a:r>
            <a:r>
              <a:rPr lang="fr-FR" dirty="0" err="1"/>
              <a:t>Normothermic</a:t>
            </a:r>
            <a:r>
              <a:rPr lang="fr-FR" dirty="0"/>
              <a:t> machine perfusion (NMP) of </a:t>
            </a:r>
            <a:r>
              <a:rPr lang="fr-FR" dirty="0" err="1"/>
              <a:t>donor</a:t>
            </a:r>
            <a:r>
              <a:rPr lang="fr-FR" dirty="0"/>
              <a:t> </a:t>
            </a:r>
            <a:r>
              <a:rPr lang="fr-FR" dirty="0" err="1"/>
              <a:t>organs</a:t>
            </a:r>
            <a:r>
              <a:rPr lang="fr-FR" dirty="0"/>
              <a:t> </a:t>
            </a:r>
            <a:r>
              <a:rPr lang="fr-FR" dirty="0" err="1"/>
              <a:t>before</a:t>
            </a:r>
            <a:r>
              <a:rPr lang="fr-FR" dirty="0"/>
              <a:t> transplantation enables </a:t>
            </a:r>
            <a:r>
              <a:rPr lang="fr-FR" dirty="0" err="1"/>
              <a:t>targeted</a:t>
            </a:r>
            <a:r>
              <a:rPr lang="fr-FR" dirty="0"/>
              <a:t> </a:t>
            </a:r>
            <a:r>
              <a:rPr lang="fr-FR" dirty="0" err="1"/>
              <a:t>delivery</a:t>
            </a:r>
            <a:r>
              <a:rPr lang="fr-FR" dirty="0"/>
              <a:t> of </a:t>
            </a:r>
            <a:r>
              <a:rPr lang="fr-FR" dirty="0" err="1"/>
              <a:t>therapeutics</a:t>
            </a:r>
            <a:r>
              <a:rPr lang="fr-FR" dirty="0"/>
              <a:t>, </a:t>
            </a:r>
            <a:r>
              <a:rPr lang="fr-FR" dirty="0" err="1"/>
              <a:t>minimizing</a:t>
            </a:r>
            <a:r>
              <a:rPr lang="fr-FR" dirty="0"/>
              <a:t> </a:t>
            </a:r>
            <a:r>
              <a:rPr lang="fr-FR" dirty="0" err="1"/>
              <a:t>systemic</a:t>
            </a:r>
            <a:r>
              <a:rPr lang="fr-FR" dirty="0"/>
              <a:t> </a:t>
            </a:r>
            <a:r>
              <a:rPr lang="fr-FR" dirty="0" err="1"/>
              <a:t>effects</a:t>
            </a:r>
            <a:r>
              <a:rPr lang="fr-FR" dirty="0"/>
              <a:t>. </a:t>
            </a:r>
            <a:r>
              <a:rPr lang="fr-FR" dirty="0" err="1"/>
              <a:t>Synthetic</a:t>
            </a:r>
            <a:r>
              <a:rPr lang="fr-FR" dirty="0"/>
              <a:t> </a:t>
            </a:r>
            <a:r>
              <a:rPr lang="fr-FR" dirty="0" err="1"/>
              <a:t>messenger</a:t>
            </a:r>
            <a:r>
              <a:rPr lang="fr-FR" dirty="0"/>
              <a:t> RNA (</a:t>
            </a:r>
            <a:r>
              <a:rPr lang="fr-FR" dirty="0" err="1"/>
              <a:t>mRNA</a:t>
            </a:r>
            <a:r>
              <a:rPr lang="fr-FR" dirty="0"/>
              <a:t>) </a:t>
            </a:r>
            <a:r>
              <a:rPr lang="fr-FR" dirty="0" err="1"/>
              <a:t>encoding</a:t>
            </a:r>
            <a:r>
              <a:rPr lang="fr-FR" dirty="0"/>
              <a:t> </a:t>
            </a:r>
            <a:r>
              <a:rPr lang="fr-FR" dirty="0" err="1"/>
              <a:t>therapeutic</a:t>
            </a:r>
            <a:r>
              <a:rPr lang="fr-FR" dirty="0"/>
              <a:t> </a:t>
            </a:r>
            <a:r>
              <a:rPr lang="fr-FR" dirty="0" err="1"/>
              <a:t>proteins</a:t>
            </a:r>
            <a:r>
              <a:rPr lang="fr-FR" dirty="0"/>
              <a:t> </a:t>
            </a:r>
            <a:r>
              <a:rPr lang="fr-FR" dirty="0" err="1"/>
              <a:t>is</a:t>
            </a:r>
            <a:r>
              <a:rPr lang="fr-FR" dirty="0"/>
              <a:t> </a:t>
            </a:r>
            <a:r>
              <a:rPr lang="fr-FR" dirty="0" err="1"/>
              <a:t>promising</a:t>
            </a:r>
            <a:r>
              <a:rPr lang="fr-FR" dirty="0"/>
              <a:t> due to </a:t>
            </a:r>
            <a:r>
              <a:rPr lang="fr-FR" dirty="0" err="1"/>
              <a:t>its</a:t>
            </a:r>
            <a:r>
              <a:rPr lang="fr-FR" dirty="0"/>
              <a:t> </a:t>
            </a:r>
            <a:r>
              <a:rPr lang="fr-FR" dirty="0" err="1"/>
              <a:t>cost-effectiveness</a:t>
            </a:r>
            <a:r>
              <a:rPr lang="fr-FR" dirty="0"/>
              <a:t>, favorable </a:t>
            </a:r>
            <a:r>
              <a:rPr lang="fr-FR" dirty="0" err="1"/>
              <a:t>safety</a:t>
            </a:r>
            <a:r>
              <a:rPr lang="fr-FR" dirty="0"/>
              <a:t> profile and </a:t>
            </a:r>
            <a:r>
              <a:rPr lang="fr-FR" dirty="0" err="1"/>
              <a:t>capacity</a:t>
            </a:r>
            <a:r>
              <a:rPr lang="fr-FR" dirty="0"/>
              <a:t> for </a:t>
            </a:r>
            <a:r>
              <a:rPr lang="fr-FR" dirty="0" err="1"/>
              <a:t>controllable</a:t>
            </a:r>
            <a:r>
              <a:rPr lang="fr-FR" dirty="0"/>
              <a:t> and transient expression of </a:t>
            </a:r>
            <a:r>
              <a:rPr lang="fr-FR" dirty="0" err="1"/>
              <a:t>therapeutic</a:t>
            </a:r>
            <a:r>
              <a:rPr lang="fr-FR" dirty="0"/>
              <a:t> </a:t>
            </a:r>
            <a:r>
              <a:rPr lang="fr-FR" dirty="0" err="1"/>
              <a:t>proteins</a:t>
            </a:r>
            <a:r>
              <a:rPr lang="fr-FR" dirty="0"/>
              <a:t>. This </a:t>
            </a:r>
            <a:r>
              <a:rPr lang="fr-FR" dirty="0" err="1"/>
              <a:t>study</a:t>
            </a:r>
            <a:r>
              <a:rPr lang="fr-FR" dirty="0"/>
              <a:t> </a:t>
            </a:r>
            <a:r>
              <a:rPr lang="fr-FR" dirty="0" err="1"/>
              <a:t>assesses</a:t>
            </a:r>
            <a:r>
              <a:rPr lang="fr-FR" dirty="0"/>
              <a:t> the </a:t>
            </a:r>
            <a:r>
              <a:rPr lang="fr-FR" dirty="0" err="1"/>
              <a:t>feasibility</a:t>
            </a:r>
            <a:r>
              <a:rPr lang="fr-FR" dirty="0"/>
              <a:t> of </a:t>
            </a:r>
            <a:r>
              <a:rPr lang="fr-FR" dirty="0" err="1"/>
              <a:t>mRNA</a:t>
            </a:r>
            <a:r>
              <a:rPr lang="fr-FR" dirty="0"/>
              <a:t> </a:t>
            </a:r>
            <a:r>
              <a:rPr lang="fr-FR" dirty="0" err="1"/>
              <a:t>therapy</a:t>
            </a:r>
            <a:r>
              <a:rPr lang="fr-FR" dirty="0"/>
              <a:t> </a:t>
            </a:r>
            <a:r>
              <a:rPr lang="fr-FR" dirty="0" err="1"/>
              <a:t>during</a:t>
            </a:r>
            <a:r>
              <a:rPr lang="fr-FR" dirty="0"/>
              <a:t> </a:t>
            </a:r>
            <a:r>
              <a:rPr lang="fr-FR" dirty="0" err="1"/>
              <a:t>kidney</a:t>
            </a:r>
            <a:r>
              <a:rPr lang="fr-FR" dirty="0"/>
              <a:t>-NMP. </a:t>
            </a:r>
          </a:p>
          <a:p>
            <a:r>
              <a:rPr lang="fr-FR" b="1" dirty="0"/>
              <a:t>Methods</a:t>
            </a:r>
            <a:r>
              <a:rPr lang="fr-FR" dirty="0"/>
              <a:t>: </a:t>
            </a:r>
            <a:r>
              <a:rPr lang="fr-FR" dirty="0" err="1"/>
              <a:t>mRNAs</a:t>
            </a:r>
            <a:r>
              <a:rPr lang="fr-FR" dirty="0"/>
              <a:t> </a:t>
            </a:r>
            <a:r>
              <a:rPr lang="fr-FR" dirty="0" err="1"/>
              <a:t>encoding</a:t>
            </a:r>
            <a:r>
              <a:rPr lang="fr-FR" dirty="0"/>
              <a:t> a </a:t>
            </a:r>
            <a:r>
              <a:rPr lang="fr-FR" dirty="0" err="1"/>
              <a:t>secretive</a:t>
            </a:r>
            <a:r>
              <a:rPr lang="fr-FR" dirty="0"/>
              <a:t> </a:t>
            </a:r>
            <a:r>
              <a:rPr lang="fr-FR" dirty="0" err="1"/>
              <a:t>protein</a:t>
            </a:r>
            <a:r>
              <a:rPr lang="fr-FR" dirty="0"/>
              <a:t> (</a:t>
            </a:r>
            <a:r>
              <a:rPr lang="fr-FR" dirty="0" err="1"/>
              <a:t>human</a:t>
            </a:r>
            <a:r>
              <a:rPr lang="fr-FR" dirty="0"/>
              <a:t> </a:t>
            </a:r>
            <a:r>
              <a:rPr lang="fr-FR" dirty="0" err="1"/>
              <a:t>erythropoietin</a:t>
            </a:r>
            <a:r>
              <a:rPr lang="fr-FR" dirty="0"/>
              <a:t>, </a:t>
            </a:r>
            <a:r>
              <a:rPr lang="fr-FR" dirty="0" err="1"/>
              <a:t>hEPO</a:t>
            </a:r>
            <a:r>
              <a:rPr lang="fr-FR" dirty="0"/>
              <a:t>) and an </a:t>
            </a:r>
            <a:r>
              <a:rPr lang="fr-FR" dirty="0" err="1"/>
              <a:t>intracellular</a:t>
            </a:r>
            <a:r>
              <a:rPr lang="fr-FR" dirty="0"/>
              <a:t> </a:t>
            </a:r>
            <a:r>
              <a:rPr lang="fr-FR" dirty="0" err="1"/>
              <a:t>protein</a:t>
            </a:r>
            <a:r>
              <a:rPr lang="fr-FR" dirty="0"/>
              <a:t> (</a:t>
            </a:r>
            <a:r>
              <a:rPr lang="fr-FR" dirty="0" err="1"/>
              <a:t>mCherry</a:t>
            </a:r>
            <a:r>
              <a:rPr lang="fr-FR" dirty="0"/>
              <a:t>) </a:t>
            </a:r>
            <a:r>
              <a:rPr lang="fr-FR" dirty="0" err="1"/>
              <a:t>were</a:t>
            </a:r>
            <a:r>
              <a:rPr lang="fr-FR" dirty="0"/>
              <a:t> </a:t>
            </a:r>
            <a:r>
              <a:rPr lang="fr-FR" dirty="0" err="1"/>
              <a:t>used</a:t>
            </a:r>
            <a:r>
              <a:rPr lang="fr-FR" dirty="0"/>
              <a:t> as proof-of-concept. Porcine </a:t>
            </a:r>
            <a:r>
              <a:rPr lang="fr-FR" dirty="0" err="1"/>
              <a:t>kidneys</a:t>
            </a:r>
            <a:r>
              <a:rPr lang="fr-FR" dirty="0"/>
              <a:t> (n=15) </a:t>
            </a:r>
            <a:r>
              <a:rPr lang="fr-FR" dirty="0" err="1"/>
              <a:t>were</a:t>
            </a:r>
            <a:r>
              <a:rPr lang="fr-FR" dirty="0"/>
              <a:t> </a:t>
            </a:r>
            <a:r>
              <a:rPr lang="fr-FR" dirty="0" err="1"/>
              <a:t>perfused</a:t>
            </a:r>
            <a:r>
              <a:rPr lang="fr-FR" dirty="0"/>
              <a:t> on NMP </a:t>
            </a:r>
            <a:r>
              <a:rPr lang="fr-FR" dirty="0" err="1"/>
              <a:t>using</a:t>
            </a:r>
            <a:r>
              <a:rPr lang="fr-FR" dirty="0"/>
              <a:t> an </a:t>
            </a:r>
            <a:r>
              <a:rPr lang="fr-FR" dirty="0" err="1"/>
              <a:t>erythrocyte</a:t>
            </a:r>
            <a:r>
              <a:rPr lang="fr-FR" dirty="0"/>
              <a:t> or </a:t>
            </a:r>
            <a:r>
              <a:rPr lang="fr-FR" dirty="0" err="1"/>
              <a:t>acellular-based</a:t>
            </a:r>
            <a:r>
              <a:rPr lang="fr-FR" dirty="0"/>
              <a:t> </a:t>
            </a:r>
            <a:r>
              <a:rPr lang="fr-FR" dirty="0" err="1"/>
              <a:t>perfusate</a:t>
            </a:r>
            <a:r>
              <a:rPr lang="fr-FR" dirty="0"/>
              <a:t> for 6-12 </a:t>
            </a:r>
            <a:r>
              <a:rPr lang="fr-FR" dirty="0" err="1"/>
              <a:t>hours</a:t>
            </a:r>
            <a:r>
              <a:rPr lang="fr-FR" dirty="0"/>
              <a:t> at 37ºC. </a:t>
            </a:r>
            <a:r>
              <a:rPr lang="fr-FR" dirty="0" err="1"/>
              <a:t>After</a:t>
            </a:r>
            <a:r>
              <a:rPr lang="fr-FR" dirty="0"/>
              <a:t> 30 minutes of NMP, </a:t>
            </a:r>
            <a:r>
              <a:rPr lang="fr-FR" dirty="0" err="1"/>
              <a:t>kidneys</a:t>
            </a:r>
            <a:r>
              <a:rPr lang="fr-FR" dirty="0"/>
              <a:t> </a:t>
            </a:r>
            <a:r>
              <a:rPr lang="fr-FR" dirty="0" err="1"/>
              <a:t>were</a:t>
            </a:r>
            <a:r>
              <a:rPr lang="fr-FR" dirty="0"/>
              <a:t> </a:t>
            </a:r>
            <a:r>
              <a:rPr lang="fr-FR" dirty="0" err="1"/>
              <a:t>infused</a:t>
            </a:r>
            <a:r>
              <a:rPr lang="fr-FR" dirty="0"/>
              <a:t> </a:t>
            </a:r>
            <a:r>
              <a:rPr lang="fr-FR" dirty="0" err="1"/>
              <a:t>with</a:t>
            </a:r>
            <a:r>
              <a:rPr lang="fr-FR" dirty="0"/>
              <a:t> </a:t>
            </a:r>
            <a:r>
              <a:rPr lang="fr-FR" dirty="0" err="1"/>
              <a:t>either</a:t>
            </a:r>
            <a:r>
              <a:rPr lang="fr-FR" dirty="0"/>
              <a:t> DSPE (1,2-Distearoyl-sn-glycero 3-phosphoethanolamine) or TPGS (D-alpha-</a:t>
            </a:r>
            <a:r>
              <a:rPr lang="fr-FR" dirty="0" err="1"/>
              <a:t>tocopheryl</a:t>
            </a:r>
            <a:r>
              <a:rPr lang="fr-FR" dirty="0"/>
              <a:t> </a:t>
            </a:r>
            <a:r>
              <a:rPr lang="fr-FR" dirty="0" err="1"/>
              <a:t>polyethylene</a:t>
            </a:r>
            <a:r>
              <a:rPr lang="fr-FR" dirty="0"/>
              <a:t> glycol 1000 succinate) </a:t>
            </a:r>
            <a:r>
              <a:rPr lang="fr-FR" dirty="0" err="1"/>
              <a:t>based</a:t>
            </a:r>
            <a:r>
              <a:rPr lang="fr-FR" dirty="0"/>
              <a:t> </a:t>
            </a:r>
            <a:r>
              <a:rPr lang="fr-FR" dirty="0" err="1"/>
              <a:t>lipid</a:t>
            </a:r>
            <a:r>
              <a:rPr lang="fr-FR" dirty="0"/>
              <a:t> </a:t>
            </a:r>
            <a:r>
              <a:rPr lang="fr-FR" dirty="0" err="1"/>
              <a:t>nanoparticles</a:t>
            </a:r>
            <a:r>
              <a:rPr lang="fr-FR" dirty="0"/>
              <a:t> (</a:t>
            </a:r>
            <a:r>
              <a:rPr lang="fr-FR" dirty="0" err="1"/>
              <a:t>LNPs</a:t>
            </a:r>
            <a:r>
              <a:rPr lang="fr-FR" dirty="0"/>
              <a:t>) </a:t>
            </a:r>
            <a:r>
              <a:rPr lang="fr-FR" dirty="0" err="1"/>
              <a:t>carrying</a:t>
            </a:r>
            <a:r>
              <a:rPr lang="fr-FR" dirty="0"/>
              <a:t> 150 </a:t>
            </a:r>
            <a:r>
              <a:rPr lang="el-GR" dirty="0"/>
              <a:t>μ</a:t>
            </a:r>
            <a:r>
              <a:rPr lang="fr-FR" dirty="0"/>
              <a:t>g </a:t>
            </a:r>
            <a:r>
              <a:rPr lang="fr-FR" dirty="0" err="1"/>
              <a:t>mRNA</a:t>
            </a:r>
            <a:r>
              <a:rPr lang="fr-FR" dirty="0"/>
              <a:t> </a:t>
            </a:r>
            <a:r>
              <a:rPr lang="fr-FR" dirty="0" err="1"/>
              <a:t>into</a:t>
            </a:r>
            <a:r>
              <a:rPr lang="fr-FR" dirty="0"/>
              <a:t> the </a:t>
            </a:r>
            <a:r>
              <a:rPr lang="fr-FR" dirty="0" err="1"/>
              <a:t>renal</a:t>
            </a:r>
            <a:r>
              <a:rPr lang="fr-FR" dirty="0"/>
              <a:t> </a:t>
            </a:r>
            <a:r>
              <a:rPr lang="fr-FR" dirty="0" err="1"/>
              <a:t>artery</a:t>
            </a:r>
            <a:r>
              <a:rPr lang="fr-FR" dirty="0"/>
              <a:t>. </a:t>
            </a:r>
            <a:r>
              <a:rPr lang="fr-FR" dirty="0" err="1"/>
              <a:t>Perfusate</a:t>
            </a:r>
            <a:r>
              <a:rPr lang="fr-FR" dirty="0"/>
              <a:t>, urine and tissue </a:t>
            </a:r>
            <a:r>
              <a:rPr lang="fr-FR" dirty="0" err="1"/>
              <a:t>samples</a:t>
            </a:r>
            <a:r>
              <a:rPr lang="fr-FR" dirty="0"/>
              <a:t> </a:t>
            </a:r>
            <a:r>
              <a:rPr lang="fr-FR" dirty="0" err="1"/>
              <a:t>were</a:t>
            </a:r>
            <a:r>
              <a:rPr lang="fr-FR" dirty="0"/>
              <a:t> </a:t>
            </a:r>
            <a:r>
              <a:rPr lang="fr-FR" dirty="0" err="1"/>
              <a:t>obtained</a:t>
            </a:r>
            <a:r>
              <a:rPr lang="fr-FR" dirty="0"/>
              <a:t> </a:t>
            </a:r>
            <a:r>
              <a:rPr lang="fr-FR" dirty="0" err="1"/>
              <a:t>during</a:t>
            </a:r>
            <a:r>
              <a:rPr lang="fr-FR" dirty="0"/>
              <a:t> NMP. The </a:t>
            </a:r>
            <a:r>
              <a:rPr lang="fr-FR" dirty="0" err="1"/>
              <a:t>same</a:t>
            </a:r>
            <a:r>
              <a:rPr lang="fr-FR" dirty="0"/>
              <a:t> </a:t>
            </a:r>
            <a:r>
              <a:rPr lang="fr-FR" dirty="0" err="1"/>
              <a:t>protocol</a:t>
            </a:r>
            <a:r>
              <a:rPr lang="fr-FR" dirty="0"/>
              <a:t> </a:t>
            </a:r>
            <a:r>
              <a:rPr lang="fr-FR" dirty="0" err="1"/>
              <a:t>was</a:t>
            </a:r>
            <a:r>
              <a:rPr lang="fr-FR" dirty="0"/>
              <a:t> </a:t>
            </a:r>
            <a:r>
              <a:rPr lang="fr-FR" dirty="0" err="1"/>
              <a:t>used</a:t>
            </a:r>
            <a:r>
              <a:rPr lang="fr-FR" dirty="0"/>
              <a:t> in </a:t>
            </a:r>
            <a:r>
              <a:rPr lang="fr-FR" dirty="0" err="1"/>
              <a:t>human</a:t>
            </a:r>
            <a:r>
              <a:rPr lang="fr-FR" dirty="0"/>
              <a:t> </a:t>
            </a:r>
            <a:r>
              <a:rPr lang="fr-FR" dirty="0" err="1"/>
              <a:t>donor</a:t>
            </a:r>
            <a:r>
              <a:rPr lang="fr-FR" dirty="0"/>
              <a:t> </a:t>
            </a:r>
            <a:r>
              <a:rPr lang="fr-FR" dirty="0" err="1"/>
              <a:t>kidneys</a:t>
            </a:r>
            <a:r>
              <a:rPr lang="fr-FR" dirty="0"/>
              <a:t> (n=7). Initial </a:t>
            </a:r>
            <a:r>
              <a:rPr lang="fr-FR" dirty="0" err="1"/>
              <a:t>safety</a:t>
            </a:r>
            <a:r>
              <a:rPr lang="fr-FR" dirty="0"/>
              <a:t> and </a:t>
            </a:r>
            <a:r>
              <a:rPr lang="fr-FR" dirty="0" err="1"/>
              <a:t>pharmacokinetics</a:t>
            </a:r>
            <a:r>
              <a:rPr lang="fr-FR" dirty="0"/>
              <a:t> </a:t>
            </a:r>
            <a:r>
              <a:rPr lang="fr-FR" dirty="0" err="1"/>
              <a:t>were</a:t>
            </a:r>
            <a:r>
              <a:rPr lang="fr-FR" dirty="0"/>
              <a:t> </a:t>
            </a:r>
            <a:r>
              <a:rPr lang="fr-FR" dirty="0" err="1"/>
              <a:t>tested</a:t>
            </a:r>
            <a:r>
              <a:rPr lang="fr-FR" dirty="0"/>
              <a:t> </a:t>
            </a:r>
            <a:r>
              <a:rPr lang="fr-FR" dirty="0" err="1"/>
              <a:t>through</a:t>
            </a:r>
            <a:r>
              <a:rPr lang="fr-FR" dirty="0"/>
              <a:t> porcine auto transplantation </a:t>
            </a:r>
            <a:r>
              <a:rPr lang="fr-FR" dirty="0" err="1"/>
              <a:t>with</a:t>
            </a:r>
            <a:r>
              <a:rPr lang="fr-FR" dirty="0"/>
              <a:t> one </a:t>
            </a:r>
            <a:r>
              <a:rPr lang="fr-FR" dirty="0" err="1"/>
              <a:t>week</a:t>
            </a:r>
            <a:r>
              <a:rPr lang="fr-FR" dirty="0"/>
              <a:t> follow-up (n=3).</a:t>
            </a:r>
          </a:p>
          <a:p>
            <a:r>
              <a:rPr lang="fr-FR" b="1" dirty="0" err="1"/>
              <a:t>Results</a:t>
            </a:r>
            <a:r>
              <a:rPr lang="fr-FR" dirty="0"/>
              <a:t>: </a:t>
            </a:r>
            <a:r>
              <a:rPr lang="fr-FR" dirty="0" err="1"/>
              <a:t>mRNA</a:t>
            </a:r>
            <a:r>
              <a:rPr lang="fr-FR" dirty="0"/>
              <a:t> </a:t>
            </a:r>
            <a:r>
              <a:rPr lang="fr-FR" dirty="0" err="1"/>
              <a:t>treatment</a:t>
            </a:r>
            <a:r>
              <a:rPr lang="fr-FR" dirty="0"/>
              <a:t> </a:t>
            </a:r>
            <a:r>
              <a:rPr lang="fr-FR" dirty="0" err="1"/>
              <a:t>did</a:t>
            </a:r>
            <a:r>
              <a:rPr lang="fr-FR" dirty="0"/>
              <a:t> not alter perfusion </a:t>
            </a:r>
            <a:r>
              <a:rPr lang="fr-FR" dirty="0" err="1"/>
              <a:t>characteristics</a:t>
            </a:r>
            <a:r>
              <a:rPr lang="fr-FR" dirty="0"/>
              <a:t> or post-transplant </a:t>
            </a:r>
            <a:r>
              <a:rPr lang="fr-FR" dirty="0" err="1"/>
              <a:t>kidney</a:t>
            </a:r>
            <a:r>
              <a:rPr lang="fr-FR" dirty="0"/>
              <a:t> </a:t>
            </a:r>
            <a:r>
              <a:rPr lang="fr-FR" dirty="0" err="1"/>
              <a:t>function</a:t>
            </a:r>
            <a:r>
              <a:rPr lang="fr-FR" dirty="0"/>
              <a:t>. Porcine </a:t>
            </a:r>
            <a:r>
              <a:rPr lang="fr-FR" dirty="0" err="1"/>
              <a:t>kidneys</a:t>
            </a:r>
            <a:r>
              <a:rPr lang="fr-FR" dirty="0"/>
              <a:t> </a:t>
            </a:r>
            <a:r>
              <a:rPr lang="fr-FR" dirty="0" err="1"/>
              <a:t>exhibited</a:t>
            </a:r>
            <a:r>
              <a:rPr lang="fr-FR" dirty="0"/>
              <a:t> </a:t>
            </a:r>
            <a:r>
              <a:rPr lang="fr-FR" dirty="0" err="1"/>
              <a:t>elevated</a:t>
            </a:r>
            <a:r>
              <a:rPr lang="fr-FR" dirty="0"/>
              <a:t> </a:t>
            </a:r>
            <a:r>
              <a:rPr lang="fr-FR" dirty="0" err="1"/>
              <a:t>hEPO</a:t>
            </a:r>
            <a:r>
              <a:rPr lang="fr-FR" dirty="0"/>
              <a:t> </a:t>
            </a:r>
            <a:r>
              <a:rPr lang="fr-FR" dirty="0" err="1"/>
              <a:t>protein</a:t>
            </a:r>
            <a:r>
              <a:rPr lang="fr-FR" dirty="0"/>
              <a:t> </a:t>
            </a:r>
            <a:r>
              <a:rPr lang="fr-FR" dirty="0" err="1"/>
              <a:t>levels</a:t>
            </a:r>
            <a:r>
              <a:rPr lang="fr-FR" dirty="0"/>
              <a:t> in </a:t>
            </a:r>
            <a:r>
              <a:rPr lang="fr-FR" dirty="0" err="1"/>
              <a:t>perfusate</a:t>
            </a:r>
            <a:r>
              <a:rPr lang="fr-FR" dirty="0"/>
              <a:t> and urine 1 </a:t>
            </a:r>
            <a:r>
              <a:rPr lang="fr-FR" dirty="0" err="1"/>
              <a:t>hour</a:t>
            </a:r>
            <a:r>
              <a:rPr lang="fr-FR" dirty="0"/>
              <a:t> </a:t>
            </a:r>
            <a:r>
              <a:rPr lang="fr-FR" dirty="0" err="1"/>
              <a:t>after</a:t>
            </a:r>
            <a:r>
              <a:rPr lang="fr-FR" dirty="0"/>
              <a:t> </a:t>
            </a:r>
            <a:r>
              <a:rPr lang="fr-FR" dirty="0" err="1"/>
              <a:t>hEPO</a:t>
            </a:r>
            <a:r>
              <a:rPr lang="fr-FR" dirty="0"/>
              <a:t> </a:t>
            </a:r>
            <a:r>
              <a:rPr lang="fr-FR" dirty="0" err="1"/>
              <a:t>mRNA</a:t>
            </a:r>
            <a:r>
              <a:rPr lang="fr-FR" dirty="0"/>
              <a:t> </a:t>
            </a:r>
            <a:r>
              <a:rPr lang="fr-FR" dirty="0" err="1"/>
              <a:t>delivery</a:t>
            </a:r>
            <a:r>
              <a:rPr lang="fr-FR" dirty="0"/>
              <a:t>, </a:t>
            </a:r>
            <a:r>
              <a:rPr lang="fr-FR" dirty="0" err="1"/>
              <a:t>with</a:t>
            </a:r>
            <a:r>
              <a:rPr lang="fr-FR" dirty="0"/>
              <a:t> </a:t>
            </a:r>
            <a:r>
              <a:rPr lang="fr-FR" dirty="0" err="1"/>
              <a:t>levels</a:t>
            </a:r>
            <a:r>
              <a:rPr lang="fr-FR" dirty="0"/>
              <a:t> </a:t>
            </a:r>
            <a:r>
              <a:rPr lang="fr-FR" dirty="0" err="1"/>
              <a:t>increasing</a:t>
            </a:r>
            <a:r>
              <a:rPr lang="fr-FR" dirty="0"/>
              <a:t> </a:t>
            </a:r>
            <a:r>
              <a:rPr lang="fr-FR" dirty="0" err="1"/>
              <a:t>through</a:t>
            </a:r>
            <a:r>
              <a:rPr lang="fr-FR" dirty="0"/>
              <a:t> NMP. </a:t>
            </a:r>
            <a:r>
              <a:rPr lang="fr-FR" dirty="0" err="1"/>
              <a:t>mCherry</a:t>
            </a:r>
            <a:r>
              <a:rPr lang="fr-FR" dirty="0"/>
              <a:t> </a:t>
            </a:r>
            <a:r>
              <a:rPr lang="fr-FR" dirty="0" err="1"/>
              <a:t>protein</a:t>
            </a:r>
            <a:r>
              <a:rPr lang="fr-FR" dirty="0"/>
              <a:t> </a:t>
            </a:r>
            <a:r>
              <a:rPr lang="fr-FR" dirty="0" err="1"/>
              <a:t>was</a:t>
            </a:r>
            <a:r>
              <a:rPr lang="fr-FR" dirty="0"/>
              <a:t> </a:t>
            </a:r>
            <a:r>
              <a:rPr lang="fr-FR" dirty="0" err="1"/>
              <a:t>detected</a:t>
            </a:r>
            <a:r>
              <a:rPr lang="fr-FR" dirty="0"/>
              <a:t> in cortex and </a:t>
            </a:r>
            <a:r>
              <a:rPr lang="fr-FR" dirty="0" err="1"/>
              <a:t>medulla</a:t>
            </a:r>
            <a:r>
              <a:rPr lang="fr-FR" dirty="0"/>
              <a:t> tissue in </a:t>
            </a:r>
            <a:r>
              <a:rPr lang="fr-FR" dirty="0" err="1"/>
              <a:t>both</a:t>
            </a:r>
            <a:r>
              <a:rPr lang="fr-FR" dirty="0"/>
              <a:t> </a:t>
            </a:r>
            <a:r>
              <a:rPr lang="fr-FR" dirty="0" err="1"/>
              <a:t>human</a:t>
            </a:r>
            <a:r>
              <a:rPr lang="fr-FR" dirty="0"/>
              <a:t> and porcine </a:t>
            </a:r>
            <a:r>
              <a:rPr lang="fr-FR" dirty="0" err="1"/>
              <a:t>kidneys</a:t>
            </a:r>
            <a:r>
              <a:rPr lang="fr-FR" dirty="0"/>
              <a:t> </a:t>
            </a:r>
            <a:r>
              <a:rPr lang="fr-FR" dirty="0" err="1"/>
              <a:t>during</a:t>
            </a:r>
            <a:r>
              <a:rPr lang="fr-FR" dirty="0"/>
              <a:t> and at the end of NMP. </a:t>
            </a:r>
            <a:r>
              <a:rPr lang="fr-FR" dirty="0" err="1"/>
              <a:t>Notably</a:t>
            </a:r>
            <a:r>
              <a:rPr lang="fr-FR" dirty="0"/>
              <a:t>, </a:t>
            </a:r>
            <a:r>
              <a:rPr lang="fr-FR" dirty="0" err="1"/>
              <a:t>mCherry</a:t>
            </a:r>
            <a:r>
              <a:rPr lang="fr-FR" dirty="0"/>
              <a:t> </a:t>
            </a:r>
            <a:r>
              <a:rPr lang="fr-FR" dirty="0" err="1"/>
              <a:t>was</a:t>
            </a:r>
            <a:r>
              <a:rPr lang="fr-FR" dirty="0"/>
              <a:t> </a:t>
            </a:r>
            <a:r>
              <a:rPr lang="fr-FR" dirty="0" err="1"/>
              <a:t>observed</a:t>
            </a:r>
            <a:r>
              <a:rPr lang="fr-FR" dirty="0"/>
              <a:t> in the </a:t>
            </a:r>
            <a:r>
              <a:rPr lang="fr-FR" dirty="0" err="1"/>
              <a:t>glomeruli</a:t>
            </a:r>
            <a:r>
              <a:rPr lang="fr-FR" dirty="0"/>
              <a:t> and tubules </a:t>
            </a:r>
            <a:r>
              <a:rPr lang="fr-FR" dirty="0" err="1"/>
              <a:t>alike</a:t>
            </a:r>
            <a:r>
              <a:rPr lang="fr-FR" dirty="0"/>
              <a:t>. </a:t>
            </a:r>
            <a:r>
              <a:rPr lang="fr-FR" dirty="0" err="1"/>
              <a:t>mRNA</a:t>
            </a:r>
            <a:r>
              <a:rPr lang="fr-FR" dirty="0"/>
              <a:t> </a:t>
            </a:r>
            <a:r>
              <a:rPr lang="fr-FR" dirty="0" err="1"/>
              <a:t>delivery</a:t>
            </a:r>
            <a:r>
              <a:rPr lang="fr-FR" dirty="0"/>
              <a:t> </a:t>
            </a:r>
            <a:r>
              <a:rPr lang="fr-FR" dirty="0" err="1"/>
              <a:t>was</a:t>
            </a:r>
            <a:r>
              <a:rPr lang="fr-FR" dirty="0"/>
              <a:t> </a:t>
            </a:r>
            <a:r>
              <a:rPr lang="fr-FR" dirty="0" err="1"/>
              <a:t>successful</a:t>
            </a:r>
            <a:r>
              <a:rPr lang="fr-FR" dirty="0"/>
              <a:t> </a:t>
            </a:r>
            <a:r>
              <a:rPr lang="fr-FR" dirty="0" err="1"/>
              <a:t>using</a:t>
            </a:r>
            <a:r>
              <a:rPr lang="fr-FR" dirty="0"/>
              <a:t> </a:t>
            </a:r>
            <a:r>
              <a:rPr lang="fr-FR" dirty="0" err="1"/>
              <a:t>both</a:t>
            </a:r>
            <a:r>
              <a:rPr lang="fr-FR" dirty="0"/>
              <a:t> </a:t>
            </a:r>
            <a:r>
              <a:rPr lang="fr-FR" dirty="0" err="1"/>
              <a:t>erythrocyte</a:t>
            </a:r>
            <a:r>
              <a:rPr lang="fr-FR" dirty="0"/>
              <a:t> and </a:t>
            </a:r>
            <a:r>
              <a:rPr lang="fr-FR" dirty="0" err="1"/>
              <a:t>acellular-based</a:t>
            </a:r>
            <a:r>
              <a:rPr lang="fr-FR" dirty="0"/>
              <a:t> </a:t>
            </a:r>
            <a:r>
              <a:rPr lang="fr-FR" dirty="0" err="1"/>
              <a:t>perfusates</a:t>
            </a:r>
            <a:r>
              <a:rPr lang="fr-FR" dirty="0"/>
              <a:t>. </a:t>
            </a:r>
            <a:r>
              <a:rPr lang="fr-FR" dirty="0" err="1"/>
              <a:t>mRNA</a:t>
            </a:r>
            <a:r>
              <a:rPr lang="fr-FR" dirty="0"/>
              <a:t> </a:t>
            </a:r>
            <a:r>
              <a:rPr lang="fr-FR" dirty="0" err="1"/>
              <a:t>delivery</a:t>
            </a:r>
            <a:r>
              <a:rPr lang="fr-FR" dirty="0"/>
              <a:t> by TPGS </a:t>
            </a:r>
            <a:r>
              <a:rPr lang="fr-FR" dirty="0" err="1"/>
              <a:t>LNPs</a:t>
            </a:r>
            <a:r>
              <a:rPr lang="fr-FR" dirty="0"/>
              <a:t> </a:t>
            </a:r>
            <a:r>
              <a:rPr lang="fr-FR" dirty="0" err="1"/>
              <a:t>resulted</a:t>
            </a:r>
            <a:r>
              <a:rPr lang="fr-FR" dirty="0"/>
              <a:t> in </a:t>
            </a:r>
            <a:r>
              <a:rPr lang="fr-FR" dirty="0" err="1"/>
              <a:t>higher</a:t>
            </a:r>
            <a:r>
              <a:rPr lang="fr-FR" dirty="0"/>
              <a:t> </a:t>
            </a:r>
            <a:r>
              <a:rPr lang="fr-FR" dirty="0" err="1"/>
              <a:t>protein</a:t>
            </a:r>
            <a:r>
              <a:rPr lang="fr-FR" dirty="0"/>
              <a:t> expression </a:t>
            </a:r>
            <a:r>
              <a:rPr lang="fr-FR" dirty="0" err="1"/>
              <a:t>compared</a:t>
            </a:r>
            <a:r>
              <a:rPr lang="fr-FR" dirty="0"/>
              <a:t> to DSPE-</a:t>
            </a:r>
            <a:r>
              <a:rPr lang="fr-FR" dirty="0" err="1"/>
              <a:t>LNPs</a:t>
            </a:r>
            <a:r>
              <a:rPr lang="fr-FR" dirty="0"/>
              <a:t>. </a:t>
            </a:r>
          </a:p>
          <a:p>
            <a:r>
              <a:rPr lang="fr-FR" b="1" dirty="0"/>
              <a:t>Conclusions</a:t>
            </a:r>
            <a:r>
              <a:rPr lang="fr-FR" dirty="0"/>
              <a:t>: Expression of </a:t>
            </a:r>
            <a:r>
              <a:rPr lang="fr-FR" dirty="0" err="1"/>
              <a:t>therapeutic</a:t>
            </a:r>
            <a:r>
              <a:rPr lang="fr-FR" dirty="0"/>
              <a:t> </a:t>
            </a:r>
            <a:r>
              <a:rPr lang="fr-FR" dirty="0" err="1"/>
              <a:t>proteins</a:t>
            </a:r>
            <a:r>
              <a:rPr lang="fr-FR" dirty="0"/>
              <a:t> </a:t>
            </a:r>
            <a:r>
              <a:rPr lang="fr-FR" dirty="0" err="1"/>
              <a:t>was</a:t>
            </a:r>
            <a:r>
              <a:rPr lang="fr-FR" dirty="0"/>
              <a:t> </a:t>
            </a:r>
            <a:r>
              <a:rPr lang="fr-FR" dirty="0" err="1"/>
              <a:t>achieved</a:t>
            </a:r>
            <a:r>
              <a:rPr lang="fr-FR" dirty="0"/>
              <a:t> </a:t>
            </a:r>
            <a:r>
              <a:rPr lang="fr-FR" dirty="0" err="1"/>
              <a:t>during</a:t>
            </a:r>
            <a:r>
              <a:rPr lang="fr-FR" dirty="0"/>
              <a:t> NMP </a:t>
            </a:r>
            <a:r>
              <a:rPr lang="fr-FR" dirty="0" err="1"/>
              <a:t>paving</a:t>
            </a:r>
            <a:r>
              <a:rPr lang="fr-FR" dirty="0"/>
              <a:t> the </a:t>
            </a:r>
            <a:r>
              <a:rPr lang="fr-FR" dirty="0" err="1"/>
              <a:t>way</a:t>
            </a:r>
            <a:r>
              <a:rPr lang="fr-FR" dirty="0"/>
              <a:t> for ex-vivo </a:t>
            </a:r>
            <a:r>
              <a:rPr lang="fr-FR" dirty="0" err="1"/>
              <a:t>mRNA</a:t>
            </a:r>
            <a:r>
              <a:rPr lang="fr-FR" dirty="0"/>
              <a:t> </a:t>
            </a:r>
            <a:r>
              <a:rPr lang="fr-FR" dirty="0" err="1"/>
              <a:t>therapy</a:t>
            </a:r>
            <a:r>
              <a:rPr lang="fr-FR" dirty="0"/>
              <a:t> of </a:t>
            </a:r>
            <a:r>
              <a:rPr lang="fr-FR" dirty="0" err="1"/>
              <a:t>kidney</a:t>
            </a:r>
            <a:r>
              <a:rPr lang="fr-FR" dirty="0"/>
              <a:t> </a:t>
            </a:r>
            <a:r>
              <a:rPr lang="fr-FR" dirty="0" err="1"/>
              <a:t>grafts</a:t>
            </a:r>
            <a:r>
              <a:rPr lang="fr-FR" dirty="0"/>
              <a:t>, in </a:t>
            </a:r>
            <a:r>
              <a:rPr lang="fr-FR" dirty="0" err="1"/>
              <a:t>which</a:t>
            </a:r>
            <a:r>
              <a:rPr lang="fr-FR" dirty="0"/>
              <a:t> production of </a:t>
            </a:r>
            <a:r>
              <a:rPr lang="fr-FR" dirty="0" err="1"/>
              <a:t>therapeutic</a:t>
            </a:r>
            <a:r>
              <a:rPr lang="fr-FR" dirty="0"/>
              <a:t> </a:t>
            </a:r>
            <a:r>
              <a:rPr lang="fr-FR" dirty="0" err="1"/>
              <a:t>proteins</a:t>
            </a:r>
            <a:r>
              <a:rPr lang="fr-FR" dirty="0"/>
              <a:t> in the </a:t>
            </a:r>
            <a:r>
              <a:rPr lang="fr-FR" dirty="0" err="1"/>
              <a:t>kidney</a:t>
            </a:r>
            <a:r>
              <a:rPr lang="fr-FR" dirty="0"/>
              <a:t> </a:t>
            </a:r>
            <a:r>
              <a:rPr lang="fr-FR" dirty="0" err="1"/>
              <a:t>will</a:t>
            </a:r>
            <a:r>
              <a:rPr lang="fr-FR" dirty="0"/>
              <a:t> </a:t>
            </a:r>
            <a:r>
              <a:rPr lang="fr-FR" dirty="0" err="1"/>
              <a:t>persist</a:t>
            </a:r>
            <a:r>
              <a:rPr lang="fr-FR" dirty="0"/>
              <a:t> </a:t>
            </a:r>
            <a:r>
              <a:rPr lang="fr-FR" dirty="0" err="1"/>
              <a:t>after</a:t>
            </a:r>
            <a:r>
              <a:rPr lang="fr-FR" dirty="0"/>
              <a:t> transplantation. </a:t>
            </a:r>
            <a:r>
              <a:rPr lang="fr-FR" dirty="0" err="1"/>
              <a:t>Ongoing</a:t>
            </a:r>
            <a:r>
              <a:rPr lang="fr-FR" dirty="0"/>
              <a:t> </a:t>
            </a:r>
            <a:r>
              <a:rPr lang="fr-FR" dirty="0" err="1"/>
              <a:t>studies</a:t>
            </a:r>
            <a:r>
              <a:rPr lang="fr-FR" dirty="0"/>
              <a:t> are </a:t>
            </a:r>
            <a:r>
              <a:rPr lang="fr-FR" dirty="0" err="1"/>
              <a:t>testing</a:t>
            </a:r>
            <a:r>
              <a:rPr lang="fr-FR" dirty="0"/>
              <a:t> the </a:t>
            </a:r>
            <a:r>
              <a:rPr lang="fr-FR" dirty="0" err="1"/>
              <a:t>delivery</a:t>
            </a:r>
            <a:r>
              <a:rPr lang="fr-FR" dirty="0"/>
              <a:t> of </a:t>
            </a:r>
            <a:r>
              <a:rPr lang="fr-FR" dirty="0" err="1"/>
              <a:t>mRNAs</a:t>
            </a:r>
            <a:r>
              <a:rPr lang="fr-FR" dirty="0"/>
              <a:t> </a:t>
            </a:r>
            <a:r>
              <a:rPr lang="fr-FR" dirty="0" err="1"/>
              <a:t>encoding</a:t>
            </a:r>
            <a:r>
              <a:rPr lang="fr-FR" dirty="0"/>
              <a:t> tissue-</a:t>
            </a:r>
            <a:r>
              <a:rPr lang="fr-FR" dirty="0" err="1"/>
              <a:t>regenerating</a:t>
            </a:r>
            <a:r>
              <a:rPr lang="fr-FR" dirty="0"/>
              <a:t> </a:t>
            </a:r>
            <a:r>
              <a:rPr lang="fr-FR" dirty="0" err="1"/>
              <a:t>proteins</a:t>
            </a:r>
            <a:r>
              <a:rPr lang="fr-FR" dirty="0"/>
              <a:t> to </a:t>
            </a:r>
            <a:r>
              <a:rPr lang="fr-FR" dirty="0" err="1"/>
              <a:t>limit</a:t>
            </a:r>
            <a:r>
              <a:rPr lang="fr-FR" dirty="0"/>
              <a:t> post-transplant </a:t>
            </a:r>
            <a:r>
              <a:rPr lang="fr-FR" dirty="0" err="1"/>
              <a:t>fibrosis</a:t>
            </a:r>
            <a:r>
              <a:rPr lang="fr-FR" dirty="0"/>
              <a:t>.</a:t>
            </a:r>
          </a:p>
          <a:p>
            <a:endParaRPr lang="fr-FR" dirty="0"/>
          </a:p>
        </p:txBody>
      </p:sp>
      <p:sp>
        <p:nvSpPr>
          <p:cNvPr id="4" name="Espace réservé du numéro de diapositive 3">
            <a:extLst>
              <a:ext uri="{FF2B5EF4-FFF2-40B4-BE49-F238E27FC236}">
                <a16:creationId xmlns:a16="http://schemas.microsoft.com/office/drawing/2014/main" id="{B9771DC3-299A-538D-E836-96FECD5F7E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2270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AF22C-FD11-F46B-EEAB-C5BF45F075F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E634F25-FF4B-E918-A9AC-9BD2F3DC7C2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F574194-5473-7071-3986-A0D1580EA4B3}"/>
              </a:ext>
            </a:extLst>
          </p:cNvPr>
          <p:cNvSpPr>
            <a:spLocks noGrp="1"/>
          </p:cNvSpPr>
          <p:nvPr>
            <p:ph type="body" idx="1"/>
          </p:nvPr>
        </p:nvSpPr>
        <p:spPr/>
        <p:txBody>
          <a:bodyPr/>
          <a:lstStyle/>
          <a:p>
            <a:r>
              <a:rPr lang="fr-FR" b="0" i="1" dirty="0" err="1">
                <a:latin typeface="+mn-lt"/>
              </a:rPr>
              <a:t>Abbreviations</a:t>
            </a:r>
            <a:r>
              <a:rPr lang="fr-FR" b="0" i="1" dirty="0">
                <a:latin typeface="+mn-lt"/>
              </a:rPr>
              <a:t>: </a:t>
            </a:r>
            <a:r>
              <a:rPr lang="fr-FR" b="0" i="1" dirty="0"/>
              <a:t>Dd, </a:t>
            </a:r>
            <a:r>
              <a:rPr lang="fr-FR" b="0" i="1" dirty="0" err="1"/>
              <a:t>Diabetic</a:t>
            </a:r>
            <a:r>
              <a:rPr lang="fr-FR" b="0" i="1" dirty="0"/>
              <a:t> </a:t>
            </a:r>
            <a:r>
              <a:rPr lang="fr-FR" b="0" i="1" dirty="0" err="1"/>
              <a:t>donor</a:t>
            </a:r>
            <a:r>
              <a:rPr lang="fr-FR" b="0" i="1" dirty="0"/>
              <a:t>; Rd, </a:t>
            </a:r>
            <a:r>
              <a:rPr lang="fr-FR" b="0" i="1" dirty="0" err="1"/>
              <a:t>Diabetic</a:t>
            </a:r>
            <a:r>
              <a:rPr lang="fr-FR" b="0" i="1" dirty="0"/>
              <a:t> </a:t>
            </a:r>
            <a:r>
              <a:rPr lang="fr-FR" b="0" i="1" dirty="0" err="1"/>
              <a:t>recipient</a:t>
            </a:r>
            <a:r>
              <a:rPr lang="fr-FR" b="0" i="1" dirty="0"/>
              <a:t>.</a:t>
            </a:r>
            <a:endParaRPr lang="fr-FR" sz="1200" b="0" i="1" dirty="0">
              <a:latin typeface="Arial" panose="020B0604020202020204" pitchFamily="34" charset="0"/>
              <a:cs typeface="Arial" panose="020B0604020202020204" pitchFamily="34" charset="0"/>
            </a:endParaRPr>
          </a:p>
          <a:p>
            <a:endParaRPr lang="fr-FR" sz="1200" dirty="0">
              <a:latin typeface="Arial" panose="020B0604020202020204" pitchFamily="34" charset="0"/>
              <a:cs typeface="Arial" panose="020B060402020202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 Number: 2251</a:t>
            </a:r>
          </a:p>
          <a:p>
            <a:r>
              <a:rPr lang="en-US" b="1" dirty="0"/>
              <a:t>EVOLUTION OF TRANSCRIPTOMIC SIGNATURES ASSOCIATED WITH DONOR´S DIABETES IN NORMOGLYCEMIC TRANSPLANT RECIPIENTS</a:t>
            </a:r>
          </a:p>
          <a:p>
            <a:endParaRPr lang="en-US" dirty="0"/>
          </a:p>
          <a:p>
            <a:r>
              <a:rPr lang="fr-FR" b="1" dirty="0"/>
              <a:t>Peter Girman</a:t>
            </a:r>
            <a:r>
              <a:rPr lang="fr-FR" b="1" baseline="30000" dirty="0"/>
              <a:t>1</a:t>
            </a:r>
            <a:r>
              <a:rPr lang="fr-FR" b="1" dirty="0"/>
              <a:t>, Petra Hruba</a:t>
            </a:r>
            <a:r>
              <a:rPr lang="fr-FR" b="1" baseline="30000" dirty="0"/>
              <a:t>2</a:t>
            </a:r>
            <a:r>
              <a:rPr lang="fr-FR" b="1" dirty="0"/>
              <a:t>, Eva Girmanova</a:t>
            </a:r>
            <a:r>
              <a:rPr lang="fr-FR" b="1" baseline="30000" dirty="0"/>
              <a:t>3</a:t>
            </a:r>
            <a:r>
              <a:rPr lang="fr-FR" b="1" dirty="0"/>
              <a:t>, Petra Mrazova</a:t>
            </a:r>
            <a:r>
              <a:rPr lang="fr-FR" b="1" baseline="30000" dirty="0"/>
              <a:t>2</a:t>
            </a:r>
            <a:r>
              <a:rPr lang="fr-FR" b="1" dirty="0"/>
              <a:t>, Lucie Capkova</a:t>
            </a:r>
            <a:r>
              <a:rPr lang="fr-FR" b="1" baseline="30000" dirty="0"/>
              <a:t>2</a:t>
            </a:r>
            <a:r>
              <a:rPr lang="fr-FR" b="1" dirty="0"/>
              <a:t>, </a:t>
            </a:r>
            <a:r>
              <a:rPr lang="fr-FR" b="1" dirty="0" err="1"/>
              <a:t>Ludek</a:t>
            </a:r>
            <a:r>
              <a:rPr lang="fr-FR" b="1" dirty="0"/>
              <a:t> Voska</a:t>
            </a:r>
            <a:r>
              <a:rPr lang="fr-FR" b="1" baseline="30000" dirty="0"/>
              <a:t>4</a:t>
            </a:r>
            <a:r>
              <a:rPr lang="fr-FR" b="1" dirty="0"/>
              <a:t>, Roman Keleman</a:t>
            </a:r>
            <a:r>
              <a:rPr lang="fr-FR" b="1" baseline="30000" dirty="0"/>
              <a:t>5</a:t>
            </a:r>
            <a:r>
              <a:rPr lang="fr-FR" b="1" dirty="0"/>
              <a:t>, Katarina Jakubov</a:t>
            </a:r>
            <a:r>
              <a:rPr lang="fr-FR" b="1" baseline="30000" dirty="0"/>
              <a:t>6</a:t>
            </a:r>
            <a:r>
              <a:rPr lang="fr-FR" b="1" dirty="0"/>
              <a:t>, Jiri Klema</a:t>
            </a:r>
            <a:r>
              <a:rPr lang="fr-FR" b="1" baseline="30000" dirty="0"/>
              <a:t>7</a:t>
            </a:r>
            <a:r>
              <a:rPr lang="fr-FR" b="1" dirty="0"/>
              <a:t>, Jiri Fronek</a:t>
            </a:r>
            <a:r>
              <a:rPr lang="fr-FR" b="1" baseline="30000" dirty="0"/>
              <a:t>8</a:t>
            </a:r>
            <a:r>
              <a:rPr lang="fr-FR" b="1" dirty="0"/>
              <a:t>, </a:t>
            </a:r>
            <a:r>
              <a:rPr lang="fr-FR" b="1" dirty="0" err="1"/>
              <a:t>Ondrej</a:t>
            </a:r>
            <a:r>
              <a:rPr lang="fr-FR" b="1" dirty="0"/>
              <a:t> Viklicky</a:t>
            </a:r>
            <a:r>
              <a:rPr lang="fr-FR" b="1" baseline="30000" dirty="0"/>
              <a:t>6</a:t>
            </a:r>
            <a:r>
              <a:rPr lang="fr-FR" b="1" dirty="0"/>
              <a:t> </a:t>
            </a:r>
          </a:p>
          <a:p>
            <a:endParaRPr lang="fr-FR" dirty="0"/>
          </a:p>
          <a:p>
            <a:r>
              <a:rPr lang="fr-FR" b="1" i="1" baseline="30000" dirty="0"/>
              <a:t>1</a:t>
            </a:r>
            <a:r>
              <a:rPr lang="fr-FR" i="1" dirty="0"/>
              <a:t>Institute of </a:t>
            </a:r>
            <a:r>
              <a:rPr lang="fr-FR" i="1" dirty="0" err="1"/>
              <a:t>Clinical</a:t>
            </a:r>
            <a:r>
              <a:rPr lang="fr-FR" i="1" dirty="0"/>
              <a:t> and </a:t>
            </a:r>
            <a:r>
              <a:rPr lang="fr-FR" i="1" dirty="0" err="1"/>
              <a:t>Experimental</a:t>
            </a:r>
            <a:r>
              <a:rPr lang="fr-FR" i="1" dirty="0"/>
              <a:t> </a:t>
            </a:r>
            <a:r>
              <a:rPr lang="fr-FR" i="1" dirty="0" err="1"/>
              <a:t>Medicine</a:t>
            </a:r>
            <a:r>
              <a:rPr lang="fr-FR" i="1" dirty="0"/>
              <a:t>, </a:t>
            </a:r>
            <a:r>
              <a:rPr lang="fr-FR" i="1" dirty="0" err="1"/>
              <a:t>Diabetes</a:t>
            </a:r>
            <a:r>
              <a:rPr lang="fr-FR" i="1" dirty="0"/>
              <a:t> </a:t>
            </a:r>
            <a:r>
              <a:rPr lang="fr-FR" i="1" dirty="0" err="1"/>
              <a:t>Department</a:t>
            </a:r>
            <a:r>
              <a:rPr lang="fr-FR" i="1" dirty="0"/>
              <a:t>, Prague, </a:t>
            </a:r>
            <a:r>
              <a:rPr lang="fr-FR" i="1" dirty="0" err="1"/>
              <a:t>Czech</a:t>
            </a:r>
            <a:r>
              <a:rPr lang="fr-FR" i="1" dirty="0"/>
              <a:t> Republic, </a:t>
            </a:r>
            <a:r>
              <a:rPr lang="fr-FR" b="1" i="1" baseline="30000" dirty="0"/>
              <a:t>2</a:t>
            </a:r>
            <a:r>
              <a:rPr lang="fr-FR" i="1" dirty="0"/>
              <a:t>Institute of </a:t>
            </a:r>
            <a:r>
              <a:rPr lang="fr-FR" i="1" dirty="0" err="1"/>
              <a:t>Clinical</a:t>
            </a:r>
            <a:r>
              <a:rPr lang="fr-FR" i="1" dirty="0"/>
              <a:t> and </a:t>
            </a:r>
            <a:r>
              <a:rPr lang="fr-FR" i="1" dirty="0" err="1"/>
              <a:t>Experimental</a:t>
            </a:r>
            <a:r>
              <a:rPr lang="fr-FR" i="1" dirty="0"/>
              <a:t> </a:t>
            </a:r>
            <a:r>
              <a:rPr lang="fr-FR" i="1" dirty="0" err="1"/>
              <a:t>Medicine</a:t>
            </a:r>
            <a:r>
              <a:rPr lang="fr-FR" i="1" dirty="0"/>
              <a:t>, Transplant </a:t>
            </a:r>
            <a:r>
              <a:rPr lang="fr-FR" i="1" dirty="0" err="1"/>
              <a:t>Laboratory</a:t>
            </a:r>
            <a:r>
              <a:rPr lang="fr-FR" i="1" dirty="0"/>
              <a:t> , Prague, </a:t>
            </a:r>
            <a:r>
              <a:rPr lang="fr-FR" i="1" dirty="0" err="1"/>
              <a:t>Czech</a:t>
            </a:r>
            <a:r>
              <a:rPr lang="fr-FR" i="1" dirty="0"/>
              <a:t> Republic, </a:t>
            </a:r>
            <a:r>
              <a:rPr lang="fr-FR" b="1" i="1" baseline="30000" dirty="0"/>
              <a:t>3</a:t>
            </a:r>
            <a:r>
              <a:rPr lang="fr-FR" i="1" dirty="0"/>
              <a:t>Institute of </a:t>
            </a:r>
            <a:r>
              <a:rPr lang="fr-FR" i="1" dirty="0" err="1"/>
              <a:t>Clinical</a:t>
            </a:r>
            <a:r>
              <a:rPr lang="fr-FR" i="1" dirty="0"/>
              <a:t> and </a:t>
            </a:r>
            <a:r>
              <a:rPr lang="fr-FR" i="1" dirty="0" err="1"/>
              <a:t>Experimental</a:t>
            </a:r>
            <a:r>
              <a:rPr lang="fr-FR" i="1" dirty="0"/>
              <a:t> </a:t>
            </a:r>
            <a:r>
              <a:rPr lang="fr-FR" i="1" dirty="0" err="1"/>
              <a:t>Medicine</a:t>
            </a:r>
            <a:r>
              <a:rPr lang="fr-FR" i="1" dirty="0"/>
              <a:t>, Transplantation Center , </a:t>
            </a:r>
            <a:r>
              <a:rPr lang="fr-FR" i="1" dirty="0" err="1"/>
              <a:t>Nephrology</a:t>
            </a:r>
            <a:r>
              <a:rPr lang="fr-FR" i="1" dirty="0"/>
              <a:t> </a:t>
            </a:r>
            <a:r>
              <a:rPr lang="fr-FR" i="1" dirty="0" err="1"/>
              <a:t>Department</a:t>
            </a:r>
            <a:r>
              <a:rPr lang="fr-FR" i="1" dirty="0"/>
              <a:t>, Prague, </a:t>
            </a:r>
            <a:r>
              <a:rPr lang="fr-FR" i="1" dirty="0" err="1"/>
              <a:t>Czech</a:t>
            </a:r>
            <a:r>
              <a:rPr lang="fr-FR" i="1" dirty="0"/>
              <a:t> Republic, </a:t>
            </a:r>
            <a:r>
              <a:rPr lang="fr-FR" b="1" baseline="30000" dirty="0"/>
              <a:t>4</a:t>
            </a:r>
            <a:r>
              <a:rPr lang="fr-FR" i="1" dirty="0"/>
              <a:t>Institute of </a:t>
            </a:r>
            <a:r>
              <a:rPr lang="fr-FR" i="1" dirty="0" err="1"/>
              <a:t>Clinical</a:t>
            </a:r>
            <a:r>
              <a:rPr lang="fr-FR" i="1" dirty="0"/>
              <a:t> and </a:t>
            </a:r>
            <a:r>
              <a:rPr lang="fr-FR" i="1" dirty="0" err="1"/>
              <a:t>Experimental</a:t>
            </a:r>
            <a:r>
              <a:rPr lang="fr-FR" i="1" dirty="0"/>
              <a:t> </a:t>
            </a:r>
            <a:r>
              <a:rPr lang="fr-FR" i="1" dirty="0" err="1"/>
              <a:t>Medicine</a:t>
            </a:r>
            <a:r>
              <a:rPr lang="fr-FR" i="1" dirty="0"/>
              <a:t>, </a:t>
            </a:r>
            <a:r>
              <a:rPr lang="fr-FR" i="1" dirty="0" err="1"/>
              <a:t>Department</a:t>
            </a:r>
            <a:r>
              <a:rPr lang="fr-FR" i="1" dirty="0"/>
              <a:t> of </a:t>
            </a:r>
            <a:r>
              <a:rPr lang="fr-FR" i="1" dirty="0" err="1"/>
              <a:t>Clinical</a:t>
            </a:r>
            <a:r>
              <a:rPr lang="fr-FR" i="1" dirty="0"/>
              <a:t> and Transplant </a:t>
            </a:r>
            <a:r>
              <a:rPr lang="fr-FR" i="1" dirty="0" err="1"/>
              <a:t>Pathology</a:t>
            </a:r>
            <a:r>
              <a:rPr lang="fr-FR" i="1" dirty="0"/>
              <a:t>, Prague, </a:t>
            </a:r>
            <a:r>
              <a:rPr lang="fr-FR" i="1" dirty="0" err="1"/>
              <a:t>Czech</a:t>
            </a:r>
            <a:r>
              <a:rPr lang="fr-FR" i="1" dirty="0"/>
              <a:t> Republic, </a:t>
            </a:r>
            <a:r>
              <a:rPr lang="fr-FR" b="1" i="1" baseline="30000" dirty="0"/>
              <a:t>5</a:t>
            </a:r>
            <a:r>
              <a:rPr lang="fr-FR" i="1" dirty="0"/>
              <a:t>Institute of </a:t>
            </a:r>
            <a:r>
              <a:rPr lang="fr-FR" i="1" dirty="0" err="1"/>
              <a:t>Clinical</a:t>
            </a:r>
            <a:r>
              <a:rPr lang="fr-FR" i="1" dirty="0"/>
              <a:t> and </a:t>
            </a:r>
            <a:r>
              <a:rPr lang="fr-FR" i="1" dirty="0" err="1"/>
              <a:t>Experimental</a:t>
            </a:r>
            <a:r>
              <a:rPr lang="fr-FR" i="1" dirty="0"/>
              <a:t> </a:t>
            </a:r>
            <a:r>
              <a:rPr lang="fr-FR" i="1" dirty="0" err="1"/>
              <a:t>Medicine</a:t>
            </a:r>
            <a:r>
              <a:rPr lang="fr-FR" i="1" dirty="0"/>
              <a:t>, </a:t>
            </a:r>
            <a:r>
              <a:rPr lang="fr-FR" i="1" dirty="0" err="1"/>
              <a:t>Department</a:t>
            </a:r>
            <a:r>
              <a:rPr lang="fr-FR" i="1" dirty="0"/>
              <a:t> of Transplant </a:t>
            </a:r>
            <a:r>
              <a:rPr lang="fr-FR" i="1" dirty="0" err="1"/>
              <a:t>Coordinators</a:t>
            </a:r>
            <a:r>
              <a:rPr lang="fr-FR" i="1" dirty="0"/>
              <a:t>, Prague, </a:t>
            </a:r>
            <a:r>
              <a:rPr lang="fr-FR" i="1" dirty="0" err="1"/>
              <a:t>Czech</a:t>
            </a:r>
            <a:r>
              <a:rPr lang="fr-FR" i="1" dirty="0"/>
              <a:t> Republic, </a:t>
            </a:r>
            <a:r>
              <a:rPr lang="fr-FR" b="1" i="1" baseline="30000" dirty="0"/>
              <a:t>6</a:t>
            </a:r>
            <a:r>
              <a:rPr lang="fr-FR" i="1" dirty="0"/>
              <a:t>Institute of </a:t>
            </a:r>
            <a:r>
              <a:rPr lang="fr-FR" i="1" dirty="0" err="1"/>
              <a:t>Clinical</a:t>
            </a:r>
            <a:r>
              <a:rPr lang="fr-FR" i="1" dirty="0"/>
              <a:t> and </a:t>
            </a:r>
            <a:r>
              <a:rPr lang="fr-FR" i="1" dirty="0" err="1"/>
              <a:t>Experimental</a:t>
            </a:r>
            <a:r>
              <a:rPr lang="fr-FR" i="1" dirty="0"/>
              <a:t> </a:t>
            </a:r>
            <a:r>
              <a:rPr lang="fr-FR" i="1" dirty="0" err="1"/>
              <a:t>Medicine</a:t>
            </a:r>
            <a:r>
              <a:rPr lang="fr-FR" i="1" dirty="0"/>
              <a:t>, Transplantation Center , </a:t>
            </a:r>
            <a:r>
              <a:rPr lang="fr-FR" i="1" dirty="0" err="1"/>
              <a:t>Department</a:t>
            </a:r>
            <a:r>
              <a:rPr lang="fr-FR" i="1" dirty="0"/>
              <a:t> of </a:t>
            </a:r>
            <a:r>
              <a:rPr lang="fr-FR" i="1" dirty="0" err="1"/>
              <a:t>Nephrology</a:t>
            </a:r>
            <a:r>
              <a:rPr lang="fr-FR" i="1" dirty="0"/>
              <a:t>, Prague, </a:t>
            </a:r>
            <a:r>
              <a:rPr lang="fr-FR" i="1" dirty="0" err="1"/>
              <a:t>Czech</a:t>
            </a:r>
            <a:r>
              <a:rPr lang="fr-FR" i="1" dirty="0"/>
              <a:t> Republic, </a:t>
            </a:r>
            <a:r>
              <a:rPr lang="fr-FR" b="1" i="1" baseline="30000" dirty="0"/>
              <a:t>7</a:t>
            </a:r>
            <a:r>
              <a:rPr lang="fr-FR" i="1" dirty="0"/>
              <a:t>Faculty of </a:t>
            </a:r>
            <a:r>
              <a:rPr lang="fr-FR" i="1" dirty="0" err="1"/>
              <a:t>Electrical</a:t>
            </a:r>
            <a:r>
              <a:rPr lang="fr-FR" i="1" dirty="0"/>
              <a:t> Engineering CTU in Prague, Prague, </a:t>
            </a:r>
            <a:r>
              <a:rPr lang="fr-FR" i="1" dirty="0" err="1"/>
              <a:t>Czech</a:t>
            </a:r>
            <a:r>
              <a:rPr lang="fr-FR" i="1" dirty="0"/>
              <a:t> Republic, </a:t>
            </a:r>
            <a:r>
              <a:rPr lang="fr-FR" b="1" i="1" baseline="30000" dirty="0"/>
              <a:t>8</a:t>
            </a:r>
            <a:r>
              <a:rPr lang="fr-FR" i="1" dirty="0"/>
              <a:t>Institute of </a:t>
            </a:r>
            <a:r>
              <a:rPr lang="fr-FR" i="1" dirty="0" err="1"/>
              <a:t>Clinical</a:t>
            </a:r>
            <a:r>
              <a:rPr lang="fr-FR" i="1" dirty="0"/>
              <a:t> and </a:t>
            </a:r>
            <a:r>
              <a:rPr lang="fr-FR" i="1" dirty="0" err="1"/>
              <a:t>Experimental</a:t>
            </a:r>
            <a:r>
              <a:rPr lang="fr-FR" i="1" dirty="0"/>
              <a:t> </a:t>
            </a:r>
            <a:r>
              <a:rPr lang="fr-FR" i="1" dirty="0" err="1"/>
              <a:t>Medicine</a:t>
            </a:r>
            <a:r>
              <a:rPr lang="fr-FR" i="1" dirty="0"/>
              <a:t>, </a:t>
            </a:r>
            <a:r>
              <a:rPr lang="fr-FR" i="1" dirty="0" err="1"/>
              <a:t>Department</a:t>
            </a:r>
            <a:r>
              <a:rPr lang="fr-FR" i="1" dirty="0"/>
              <a:t> of Transplantation </a:t>
            </a:r>
            <a:r>
              <a:rPr lang="fr-FR" i="1" dirty="0" err="1"/>
              <a:t>Surgery</a:t>
            </a:r>
            <a:r>
              <a:rPr lang="fr-FR" i="1" dirty="0"/>
              <a:t>, Prague, </a:t>
            </a:r>
            <a:r>
              <a:rPr lang="fr-FR" i="1" dirty="0" err="1"/>
              <a:t>Czech</a:t>
            </a:r>
            <a:r>
              <a:rPr lang="fr-FR" i="1" dirty="0"/>
              <a:t> </a:t>
            </a:r>
            <a:endParaRPr lang="en-US" b="1" i="1" dirty="0"/>
          </a:p>
          <a:p>
            <a:endParaRPr lang="en-US" b="1" dirty="0"/>
          </a:p>
          <a:p>
            <a:endParaRPr lang="en-US" b="1" dirty="0"/>
          </a:p>
          <a:p>
            <a:r>
              <a:rPr lang="en-US" b="1" dirty="0"/>
              <a:t>Background</a:t>
            </a:r>
            <a:r>
              <a:rPr lang="en-US" dirty="0"/>
              <a:t>: Deceased donors with diabetes are considered being suitable for kidney transplant recipients without diabetes, as long-term outcomes have generally been favorable however little is known about mechanisms supporting this approach. The assessment of </a:t>
            </a:r>
            <a:r>
              <a:rPr lang="en-US" dirty="0" err="1"/>
              <a:t>zero-hour</a:t>
            </a:r>
            <a:r>
              <a:rPr lang="en-US" dirty="0"/>
              <a:t> transplant biopsies, including transcriptomic analysis, represents an innovative tool to study molecular signatures associated with diabetes and their evolution in subjects with different glycemic control.</a:t>
            </a:r>
          </a:p>
          <a:p>
            <a:r>
              <a:rPr lang="en-US" b="1" dirty="0"/>
              <a:t>Methods</a:t>
            </a:r>
            <a:r>
              <a:rPr lang="en-US" dirty="0"/>
              <a:t>: 288 deceased donor </a:t>
            </a:r>
            <a:r>
              <a:rPr lang="en-US" dirty="0" err="1"/>
              <a:t>zero-hour</a:t>
            </a:r>
            <a:r>
              <a:rPr lang="en-US" dirty="0"/>
              <a:t> kidney biopsies were prospectively collected in 2021-2022 and stored in </a:t>
            </a:r>
            <a:r>
              <a:rPr lang="en-US" dirty="0" err="1"/>
              <a:t>RNAlater</a:t>
            </a:r>
            <a:r>
              <a:rPr lang="en-US" dirty="0"/>
              <a:t>®. Transcriptomic profiles in biopsies of diabetic donors (n=43) and matched non-diabetic controls (n=86) were compared by microarray to identify diabetes-associated transcripts. Next, evolution of intrarenal transcriptome from </a:t>
            </a:r>
            <a:r>
              <a:rPr lang="en-US" dirty="0" err="1"/>
              <a:t>zero-hour</a:t>
            </a:r>
            <a:r>
              <a:rPr lang="en-US" dirty="0"/>
              <a:t> donor biopsy to 3-month protocol kidney graft biopsy was assessed by paired analysis in 50 diabetic and non-diabetic kidney transplant donors and recipients: Dd+/Rd-(n=13), Dd-/Rd+(n=11), Dd-/Rd-(n=26). </a:t>
            </a:r>
          </a:p>
          <a:p>
            <a:r>
              <a:rPr lang="en-US" b="1" dirty="0"/>
              <a:t>Results</a:t>
            </a:r>
            <a:r>
              <a:rPr lang="en-US" dirty="0"/>
              <a:t>: Among the 47 upregulated (corresponding to 39 genes) transcripts discriminating diabetic donor kidneys from non-diabetic donor kidneys were </a:t>
            </a:r>
            <a:r>
              <a:rPr lang="en-US" dirty="0" err="1"/>
              <a:t>aldo-ketoreductases</a:t>
            </a:r>
            <a:r>
              <a:rPr lang="en-US" dirty="0"/>
              <a:t> (AKR1C2, AKR1B10 and AKR1B15) and transcripts associated with fibrosis (VNN1, VCAN, CXCL6 and IGHM, IGHA1, JCHAIN). Of 11 downregulated transcripts, three were from the kallikrein-kinin system (KLK1, KNG1, and SERPINF2). Assessments of transcriptome evolution from zero hour biopsy to 3-months protocol biopsy in Dd+/Rd- revealed decrease in expression of </a:t>
            </a:r>
            <a:r>
              <a:rPr lang="en-US" dirty="0" err="1"/>
              <a:t>aldo</a:t>
            </a:r>
            <a:r>
              <a:rPr lang="en-US" dirty="0"/>
              <a:t> </a:t>
            </a:r>
            <a:r>
              <a:rPr lang="en-US" dirty="0" err="1"/>
              <a:t>ketoreductases</a:t>
            </a:r>
            <a:r>
              <a:rPr lang="en-US" dirty="0"/>
              <a:t> (AKR1C2, AKR1B10) and NQO1 (NAD(P)H quinone dehydrogenase 1) and increase of SERPINF2 (serpin family F member 2), however there were no detected changes in the transcriptomic profiles in controls (Dd-/Rd-, Dd-/Rd+). </a:t>
            </a:r>
          </a:p>
          <a:p>
            <a:r>
              <a:rPr lang="en-US" b="1" dirty="0"/>
              <a:t>Conclusions</a:t>
            </a:r>
            <a:r>
              <a:rPr lang="en-US" dirty="0"/>
              <a:t>: We identified four intrarenal transcripts associated with donor diabetes whose deregulated expression were normalized after successful kidney transplantation in non-diabetic recipients. </a:t>
            </a:r>
            <a:r>
              <a:rPr lang="en-US" dirty="0" err="1"/>
              <a:t>Support:Ministry</a:t>
            </a:r>
            <a:r>
              <a:rPr lang="en-US" dirty="0"/>
              <a:t> of Health of the Czech Republic Grants NU21-06-00021 and by the project National Institute for Research of Metabolic and Cardiovascular Diseases (</a:t>
            </a:r>
            <a:r>
              <a:rPr lang="en-US" dirty="0" err="1"/>
              <a:t>Programme</a:t>
            </a:r>
            <a:r>
              <a:rPr lang="en-US" dirty="0"/>
              <a:t> EXCELES, Project No. LX22NPO5104) - funded by the European Union - Next Generation EU.</a:t>
            </a:r>
            <a:endParaRPr lang="fr-FR" dirty="0"/>
          </a:p>
        </p:txBody>
      </p:sp>
      <p:sp>
        <p:nvSpPr>
          <p:cNvPr id="4" name="Espace réservé du numéro de diapositive 3">
            <a:extLst>
              <a:ext uri="{FF2B5EF4-FFF2-40B4-BE49-F238E27FC236}">
                <a16:creationId xmlns:a16="http://schemas.microsoft.com/office/drawing/2014/main" id="{7985A93F-524E-6BD9-3BE9-9899229737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9336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88324-FDCC-B447-851F-4AF3573849B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1E3790E-F3B0-C264-2F1C-521299420BA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2B691DE-18BF-4EFF-513E-868E7EE094A0}"/>
              </a:ext>
            </a:extLst>
          </p:cNvPr>
          <p:cNvSpPr>
            <a:spLocks noGrp="1"/>
          </p:cNvSpPr>
          <p:nvPr>
            <p:ph type="body" idx="1"/>
          </p:nvPr>
        </p:nvSpPr>
        <p:spPr/>
        <p:txBody>
          <a:bodyPr/>
          <a:lstStyle/>
          <a:p>
            <a:r>
              <a:rPr lang="fr-FR" b="0" i="1" dirty="0" err="1">
                <a:latin typeface="+mn-lt"/>
              </a:rPr>
              <a:t>Abbreviations</a:t>
            </a:r>
            <a:r>
              <a:rPr lang="fr-FR" b="0" i="1" dirty="0">
                <a:latin typeface="+mn-lt"/>
              </a:rPr>
              <a:t>: </a:t>
            </a:r>
            <a:r>
              <a:rPr lang="fr-FR" b="0" i="1" dirty="0"/>
              <a:t>Dd, </a:t>
            </a:r>
            <a:r>
              <a:rPr lang="fr-FR" b="0" i="1" dirty="0" err="1"/>
              <a:t>Diabetic</a:t>
            </a:r>
            <a:r>
              <a:rPr lang="fr-FR" b="0" i="1" dirty="0"/>
              <a:t> </a:t>
            </a:r>
            <a:r>
              <a:rPr lang="fr-FR" b="0" i="1" dirty="0" err="1"/>
              <a:t>donor</a:t>
            </a:r>
            <a:r>
              <a:rPr lang="fr-FR" b="0" i="1" dirty="0"/>
              <a:t>; Rd, </a:t>
            </a:r>
            <a:r>
              <a:rPr lang="fr-FR" b="0" i="1" dirty="0" err="1"/>
              <a:t>Diabetic</a:t>
            </a:r>
            <a:r>
              <a:rPr lang="fr-FR" b="0" i="1" dirty="0"/>
              <a:t> </a:t>
            </a:r>
            <a:r>
              <a:rPr lang="fr-FR" b="0" i="1" dirty="0" err="1"/>
              <a:t>recipient</a:t>
            </a:r>
            <a:r>
              <a:rPr lang="fr-FR" b="0" i="1" dirty="0"/>
              <a:t>.</a:t>
            </a:r>
            <a:endParaRPr lang="fr-FR" sz="1200" b="0" i="1" dirty="0">
              <a:latin typeface="Arial" panose="020B0604020202020204" pitchFamily="34" charset="0"/>
              <a:cs typeface="Arial" panose="020B060402020202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 Number: 2251</a:t>
            </a:r>
          </a:p>
          <a:p>
            <a:r>
              <a:rPr lang="en-US" b="1" dirty="0"/>
              <a:t>EVOLUTION OF TRANSCRIPTOMIC SIGNATURES ASSOCIATED WITH DONOR´S DIABETES IN NORMOGLYCEMIC TRANSPLANT RECIPIENTS</a:t>
            </a:r>
          </a:p>
          <a:p>
            <a:endParaRPr lang="en-US" dirty="0"/>
          </a:p>
          <a:p>
            <a:r>
              <a:rPr lang="fr-FR" b="1" dirty="0"/>
              <a:t>Peter Girman</a:t>
            </a:r>
            <a:r>
              <a:rPr lang="fr-FR" b="1" baseline="30000" dirty="0"/>
              <a:t>1</a:t>
            </a:r>
            <a:r>
              <a:rPr lang="fr-FR" b="1" dirty="0"/>
              <a:t>, Petra Hruba</a:t>
            </a:r>
            <a:r>
              <a:rPr lang="fr-FR" b="1" baseline="30000" dirty="0"/>
              <a:t>2</a:t>
            </a:r>
            <a:r>
              <a:rPr lang="fr-FR" b="1" dirty="0"/>
              <a:t>, Eva Girmanova</a:t>
            </a:r>
            <a:r>
              <a:rPr lang="fr-FR" b="1" baseline="30000" dirty="0"/>
              <a:t>3</a:t>
            </a:r>
            <a:r>
              <a:rPr lang="fr-FR" b="1" dirty="0"/>
              <a:t>, Petra Mrazova</a:t>
            </a:r>
            <a:r>
              <a:rPr lang="fr-FR" b="1" baseline="30000" dirty="0"/>
              <a:t>2</a:t>
            </a:r>
            <a:r>
              <a:rPr lang="fr-FR" b="1" dirty="0"/>
              <a:t>, Lucie Capkova</a:t>
            </a:r>
            <a:r>
              <a:rPr lang="fr-FR" b="1" baseline="30000" dirty="0"/>
              <a:t>2</a:t>
            </a:r>
            <a:r>
              <a:rPr lang="fr-FR" b="1" dirty="0"/>
              <a:t>, </a:t>
            </a:r>
            <a:r>
              <a:rPr lang="fr-FR" b="1" dirty="0" err="1"/>
              <a:t>Ludek</a:t>
            </a:r>
            <a:r>
              <a:rPr lang="fr-FR" b="1" dirty="0"/>
              <a:t> Voska</a:t>
            </a:r>
            <a:r>
              <a:rPr lang="fr-FR" b="1" baseline="30000" dirty="0"/>
              <a:t>4</a:t>
            </a:r>
            <a:r>
              <a:rPr lang="fr-FR" b="1" dirty="0"/>
              <a:t>, Roman Keleman</a:t>
            </a:r>
            <a:r>
              <a:rPr lang="fr-FR" b="1" baseline="30000" dirty="0"/>
              <a:t>5</a:t>
            </a:r>
            <a:r>
              <a:rPr lang="fr-FR" b="1" dirty="0"/>
              <a:t>, Katarina Jakubov</a:t>
            </a:r>
            <a:r>
              <a:rPr lang="fr-FR" b="1" baseline="30000" dirty="0"/>
              <a:t>6</a:t>
            </a:r>
            <a:r>
              <a:rPr lang="fr-FR" b="1" dirty="0"/>
              <a:t>, Jiri Klema</a:t>
            </a:r>
            <a:r>
              <a:rPr lang="fr-FR" b="1" baseline="30000" dirty="0"/>
              <a:t>7</a:t>
            </a:r>
            <a:r>
              <a:rPr lang="fr-FR" b="1" dirty="0"/>
              <a:t>, Jiri Fronek</a:t>
            </a:r>
            <a:r>
              <a:rPr lang="fr-FR" b="1" baseline="30000" dirty="0"/>
              <a:t>8</a:t>
            </a:r>
            <a:r>
              <a:rPr lang="fr-FR" b="1" dirty="0"/>
              <a:t>, </a:t>
            </a:r>
            <a:r>
              <a:rPr lang="fr-FR" b="1" dirty="0" err="1"/>
              <a:t>Ondrej</a:t>
            </a:r>
            <a:r>
              <a:rPr lang="fr-FR" b="1" dirty="0"/>
              <a:t> Viklicky</a:t>
            </a:r>
            <a:r>
              <a:rPr lang="fr-FR" b="1" baseline="30000" dirty="0"/>
              <a:t>6</a:t>
            </a:r>
            <a:r>
              <a:rPr lang="fr-FR" b="1" dirty="0"/>
              <a:t> </a:t>
            </a:r>
          </a:p>
          <a:p>
            <a:endParaRPr lang="fr-FR" dirty="0"/>
          </a:p>
          <a:p>
            <a:r>
              <a:rPr lang="fr-FR" b="1" i="1" baseline="30000" dirty="0"/>
              <a:t>1</a:t>
            </a:r>
            <a:r>
              <a:rPr lang="fr-FR" i="1" dirty="0"/>
              <a:t>Institute of </a:t>
            </a:r>
            <a:r>
              <a:rPr lang="fr-FR" i="1" dirty="0" err="1"/>
              <a:t>Clinical</a:t>
            </a:r>
            <a:r>
              <a:rPr lang="fr-FR" i="1" dirty="0"/>
              <a:t> and </a:t>
            </a:r>
            <a:r>
              <a:rPr lang="fr-FR" i="1" dirty="0" err="1"/>
              <a:t>Experimental</a:t>
            </a:r>
            <a:r>
              <a:rPr lang="fr-FR" i="1" dirty="0"/>
              <a:t> </a:t>
            </a:r>
            <a:r>
              <a:rPr lang="fr-FR" i="1" dirty="0" err="1"/>
              <a:t>Medicine</a:t>
            </a:r>
            <a:r>
              <a:rPr lang="fr-FR" i="1" dirty="0"/>
              <a:t>, </a:t>
            </a:r>
            <a:r>
              <a:rPr lang="fr-FR" i="1" dirty="0" err="1"/>
              <a:t>Diabetes</a:t>
            </a:r>
            <a:r>
              <a:rPr lang="fr-FR" i="1" dirty="0"/>
              <a:t> </a:t>
            </a:r>
            <a:r>
              <a:rPr lang="fr-FR" i="1" dirty="0" err="1"/>
              <a:t>Department</a:t>
            </a:r>
            <a:r>
              <a:rPr lang="fr-FR" i="1" dirty="0"/>
              <a:t>, Prague, </a:t>
            </a:r>
            <a:r>
              <a:rPr lang="fr-FR" i="1" dirty="0" err="1"/>
              <a:t>Czech</a:t>
            </a:r>
            <a:r>
              <a:rPr lang="fr-FR" i="1" dirty="0"/>
              <a:t> Republic, </a:t>
            </a:r>
            <a:r>
              <a:rPr lang="fr-FR" b="1" i="1" baseline="30000" dirty="0"/>
              <a:t>2</a:t>
            </a:r>
            <a:r>
              <a:rPr lang="fr-FR" i="1" dirty="0"/>
              <a:t>Institute of </a:t>
            </a:r>
            <a:r>
              <a:rPr lang="fr-FR" i="1" dirty="0" err="1"/>
              <a:t>Clinical</a:t>
            </a:r>
            <a:r>
              <a:rPr lang="fr-FR" i="1" dirty="0"/>
              <a:t> and </a:t>
            </a:r>
            <a:r>
              <a:rPr lang="fr-FR" i="1" dirty="0" err="1"/>
              <a:t>Experimental</a:t>
            </a:r>
            <a:r>
              <a:rPr lang="fr-FR" i="1" dirty="0"/>
              <a:t> </a:t>
            </a:r>
            <a:r>
              <a:rPr lang="fr-FR" i="1" dirty="0" err="1"/>
              <a:t>Medicine</a:t>
            </a:r>
            <a:r>
              <a:rPr lang="fr-FR" i="1" dirty="0"/>
              <a:t>, Transplant </a:t>
            </a:r>
            <a:r>
              <a:rPr lang="fr-FR" i="1" dirty="0" err="1"/>
              <a:t>Laboratory</a:t>
            </a:r>
            <a:r>
              <a:rPr lang="fr-FR" i="1" dirty="0"/>
              <a:t> , Prague, </a:t>
            </a:r>
            <a:r>
              <a:rPr lang="fr-FR" i="1" dirty="0" err="1"/>
              <a:t>Czech</a:t>
            </a:r>
            <a:r>
              <a:rPr lang="fr-FR" i="1" dirty="0"/>
              <a:t> Republic, </a:t>
            </a:r>
            <a:r>
              <a:rPr lang="fr-FR" b="1" i="1" baseline="30000" dirty="0"/>
              <a:t>3</a:t>
            </a:r>
            <a:r>
              <a:rPr lang="fr-FR" i="1" dirty="0"/>
              <a:t>Institute of </a:t>
            </a:r>
            <a:r>
              <a:rPr lang="fr-FR" i="1" dirty="0" err="1"/>
              <a:t>Clinical</a:t>
            </a:r>
            <a:r>
              <a:rPr lang="fr-FR" i="1" dirty="0"/>
              <a:t> and </a:t>
            </a:r>
            <a:r>
              <a:rPr lang="fr-FR" i="1" dirty="0" err="1"/>
              <a:t>Experimental</a:t>
            </a:r>
            <a:r>
              <a:rPr lang="fr-FR" i="1" dirty="0"/>
              <a:t> </a:t>
            </a:r>
            <a:r>
              <a:rPr lang="fr-FR" i="1" dirty="0" err="1"/>
              <a:t>Medicine</a:t>
            </a:r>
            <a:r>
              <a:rPr lang="fr-FR" i="1" dirty="0"/>
              <a:t>, Transplantation Center , </a:t>
            </a:r>
            <a:r>
              <a:rPr lang="fr-FR" i="1" dirty="0" err="1"/>
              <a:t>Nephrology</a:t>
            </a:r>
            <a:r>
              <a:rPr lang="fr-FR" i="1" dirty="0"/>
              <a:t> </a:t>
            </a:r>
            <a:r>
              <a:rPr lang="fr-FR" i="1" dirty="0" err="1"/>
              <a:t>Department</a:t>
            </a:r>
            <a:r>
              <a:rPr lang="fr-FR" i="1" dirty="0"/>
              <a:t>, Prague, </a:t>
            </a:r>
            <a:r>
              <a:rPr lang="fr-FR" i="1" dirty="0" err="1"/>
              <a:t>Czech</a:t>
            </a:r>
            <a:r>
              <a:rPr lang="fr-FR" i="1" dirty="0"/>
              <a:t> Republic, </a:t>
            </a:r>
            <a:r>
              <a:rPr lang="fr-FR" b="1" baseline="30000" dirty="0"/>
              <a:t>4</a:t>
            </a:r>
            <a:r>
              <a:rPr lang="fr-FR" i="1" dirty="0"/>
              <a:t>Institute of </a:t>
            </a:r>
            <a:r>
              <a:rPr lang="fr-FR" i="1" dirty="0" err="1"/>
              <a:t>Clinical</a:t>
            </a:r>
            <a:r>
              <a:rPr lang="fr-FR" i="1" dirty="0"/>
              <a:t> and </a:t>
            </a:r>
            <a:r>
              <a:rPr lang="fr-FR" i="1" dirty="0" err="1"/>
              <a:t>Experimental</a:t>
            </a:r>
            <a:r>
              <a:rPr lang="fr-FR" i="1" dirty="0"/>
              <a:t> </a:t>
            </a:r>
            <a:r>
              <a:rPr lang="fr-FR" i="1" dirty="0" err="1"/>
              <a:t>Medicine</a:t>
            </a:r>
            <a:r>
              <a:rPr lang="fr-FR" i="1" dirty="0"/>
              <a:t>, </a:t>
            </a:r>
            <a:r>
              <a:rPr lang="fr-FR" i="1" dirty="0" err="1"/>
              <a:t>Department</a:t>
            </a:r>
            <a:r>
              <a:rPr lang="fr-FR" i="1" dirty="0"/>
              <a:t> of </a:t>
            </a:r>
            <a:r>
              <a:rPr lang="fr-FR" i="1" dirty="0" err="1"/>
              <a:t>Clinical</a:t>
            </a:r>
            <a:r>
              <a:rPr lang="fr-FR" i="1" dirty="0"/>
              <a:t> and Transplant </a:t>
            </a:r>
            <a:r>
              <a:rPr lang="fr-FR" i="1" dirty="0" err="1"/>
              <a:t>Pathology</a:t>
            </a:r>
            <a:r>
              <a:rPr lang="fr-FR" i="1" dirty="0"/>
              <a:t>, Prague, </a:t>
            </a:r>
            <a:r>
              <a:rPr lang="fr-FR" i="1" dirty="0" err="1"/>
              <a:t>Czech</a:t>
            </a:r>
            <a:r>
              <a:rPr lang="fr-FR" i="1" dirty="0"/>
              <a:t> Republic, </a:t>
            </a:r>
            <a:r>
              <a:rPr lang="fr-FR" b="1" i="1" baseline="30000" dirty="0"/>
              <a:t>5</a:t>
            </a:r>
            <a:r>
              <a:rPr lang="fr-FR" i="1" dirty="0"/>
              <a:t>Institute of </a:t>
            </a:r>
            <a:r>
              <a:rPr lang="fr-FR" i="1" dirty="0" err="1"/>
              <a:t>Clinical</a:t>
            </a:r>
            <a:r>
              <a:rPr lang="fr-FR" i="1" dirty="0"/>
              <a:t> and </a:t>
            </a:r>
            <a:r>
              <a:rPr lang="fr-FR" i="1" dirty="0" err="1"/>
              <a:t>Experimental</a:t>
            </a:r>
            <a:r>
              <a:rPr lang="fr-FR" i="1" dirty="0"/>
              <a:t> </a:t>
            </a:r>
            <a:r>
              <a:rPr lang="fr-FR" i="1" dirty="0" err="1"/>
              <a:t>Medicine</a:t>
            </a:r>
            <a:r>
              <a:rPr lang="fr-FR" i="1" dirty="0"/>
              <a:t>, </a:t>
            </a:r>
            <a:r>
              <a:rPr lang="fr-FR" i="1" dirty="0" err="1"/>
              <a:t>Department</a:t>
            </a:r>
            <a:r>
              <a:rPr lang="fr-FR" i="1" dirty="0"/>
              <a:t> of Transplant </a:t>
            </a:r>
            <a:r>
              <a:rPr lang="fr-FR" i="1" dirty="0" err="1"/>
              <a:t>Coordinators</a:t>
            </a:r>
            <a:r>
              <a:rPr lang="fr-FR" i="1" dirty="0"/>
              <a:t>, Prague, </a:t>
            </a:r>
            <a:r>
              <a:rPr lang="fr-FR" i="1" dirty="0" err="1"/>
              <a:t>Czech</a:t>
            </a:r>
            <a:r>
              <a:rPr lang="fr-FR" i="1" dirty="0"/>
              <a:t> Republic, </a:t>
            </a:r>
            <a:r>
              <a:rPr lang="fr-FR" b="1" i="1" baseline="30000" dirty="0"/>
              <a:t>6</a:t>
            </a:r>
            <a:r>
              <a:rPr lang="fr-FR" i="1" dirty="0"/>
              <a:t>Institute of </a:t>
            </a:r>
            <a:r>
              <a:rPr lang="fr-FR" i="1" dirty="0" err="1"/>
              <a:t>Clinical</a:t>
            </a:r>
            <a:r>
              <a:rPr lang="fr-FR" i="1" dirty="0"/>
              <a:t> and </a:t>
            </a:r>
            <a:r>
              <a:rPr lang="fr-FR" i="1" dirty="0" err="1"/>
              <a:t>Experimental</a:t>
            </a:r>
            <a:r>
              <a:rPr lang="fr-FR" i="1" dirty="0"/>
              <a:t> </a:t>
            </a:r>
            <a:r>
              <a:rPr lang="fr-FR" i="1" dirty="0" err="1"/>
              <a:t>Medicine</a:t>
            </a:r>
            <a:r>
              <a:rPr lang="fr-FR" i="1" dirty="0"/>
              <a:t>, Transplantation Center , </a:t>
            </a:r>
            <a:r>
              <a:rPr lang="fr-FR" i="1" dirty="0" err="1"/>
              <a:t>Department</a:t>
            </a:r>
            <a:r>
              <a:rPr lang="fr-FR" i="1" dirty="0"/>
              <a:t> of </a:t>
            </a:r>
            <a:r>
              <a:rPr lang="fr-FR" i="1" dirty="0" err="1"/>
              <a:t>Nephrology</a:t>
            </a:r>
            <a:r>
              <a:rPr lang="fr-FR" i="1" dirty="0"/>
              <a:t>, Prague, </a:t>
            </a:r>
            <a:r>
              <a:rPr lang="fr-FR" i="1" dirty="0" err="1"/>
              <a:t>Czech</a:t>
            </a:r>
            <a:r>
              <a:rPr lang="fr-FR" i="1" dirty="0"/>
              <a:t> Republic, </a:t>
            </a:r>
            <a:r>
              <a:rPr lang="fr-FR" b="1" i="1" baseline="30000" dirty="0"/>
              <a:t>7</a:t>
            </a:r>
            <a:r>
              <a:rPr lang="fr-FR" i="1" dirty="0"/>
              <a:t>Faculty of </a:t>
            </a:r>
            <a:r>
              <a:rPr lang="fr-FR" i="1" dirty="0" err="1"/>
              <a:t>Electrical</a:t>
            </a:r>
            <a:r>
              <a:rPr lang="fr-FR" i="1" dirty="0"/>
              <a:t> Engineering CTU in Prague, Prague, </a:t>
            </a:r>
            <a:r>
              <a:rPr lang="fr-FR" i="1" dirty="0" err="1"/>
              <a:t>Czech</a:t>
            </a:r>
            <a:r>
              <a:rPr lang="fr-FR" i="1" dirty="0"/>
              <a:t> Republic, </a:t>
            </a:r>
            <a:r>
              <a:rPr lang="fr-FR" b="1" i="1" baseline="30000" dirty="0"/>
              <a:t>8</a:t>
            </a:r>
            <a:r>
              <a:rPr lang="fr-FR" i="1" dirty="0"/>
              <a:t>Institute of </a:t>
            </a:r>
            <a:r>
              <a:rPr lang="fr-FR" i="1" dirty="0" err="1"/>
              <a:t>Clinical</a:t>
            </a:r>
            <a:r>
              <a:rPr lang="fr-FR" i="1" dirty="0"/>
              <a:t> and </a:t>
            </a:r>
            <a:r>
              <a:rPr lang="fr-FR" i="1" dirty="0" err="1"/>
              <a:t>Experimental</a:t>
            </a:r>
            <a:r>
              <a:rPr lang="fr-FR" i="1" dirty="0"/>
              <a:t> </a:t>
            </a:r>
            <a:r>
              <a:rPr lang="fr-FR" i="1" dirty="0" err="1"/>
              <a:t>Medicine</a:t>
            </a:r>
            <a:r>
              <a:rPr lang="fr-FR" i="1" dirty="0"/>
              <a:t>, </a:t>
            </a:r>
            <a:r>
              <a:rPr lang="fr-FR" i="1" dirty="0" err="1"/>
              <a:t>Department</a:t>
            </a:r>
            <a:r>
              <a:rPr lang="fr-FR" i="1" dirty="0"/>
              <a:t> of Transplantation </a:t>
            </a:r>
            <a:r>
              <a:rPr lang="fr-FR" i="1" dirty="0" err="1"/>
              <a:t>Surgery</a:t>
            </a:r>
            <a:r>
              <a:rPr lang="fr-FR" i="1" dirty="0"/>
              <a:t>, Prague, </a:t>
            </a:r>
            <a:r>
              <a:rPr lang="fr-FR" i="1" dirty="0" err="1"/>
              <a:t>Czech</a:t>
            </a:r>
            <a:r>
              <a:rPr lang="fr-FR" i="1" dirty="0"/>
              <a:t> </a:t>
            </a:r>
            <a:endParaRPr lang="en-US" b="1" i="1" dirty="0"/>
          </a:p>
          <a:p>
            <a:endParaRPr lang="en-US" b="1" dirty="0"/>
          </a:p>
          <a:p>
            <a:endParaRPr lang="en-US" b="1" dirty="0"/>
          </a:p>
          <a:p>
            <a:r>
              <a:rPr lang="en-US" b="1" dirty="0"/>
              <a:t>Background</a:t>
            </a:r>
            <a:r>
              <a:rPr lang="en-US" dirty="0"/>
              <a:t>: Deceased donors with diabetes are considered being suitable for kidney transplant recipients without diabetes, as long-term outcomes have generally been favorable however little is known about mechanisms supporting this approach. The assessment of </a:t>
            </a:r>
            <a:r>
              <a:rPr lang="en-US" dirty="0" err="1"/>
              <a:t>zero-hour</a:t>
            </a:r>
            <a:r>
              <a:rPr lang="en-US" dirty="0"/>
              <a:t> transplant biopsies, including transcriptomic analysis, represents an innovative tool to study molecular signatures associated with diabetes and their evolution in subjects with different glycemic control.</a:t>
            </a:r>
          </a:p>
          <a:p>
            <a:r>
              <a:rPr lang="en-US" b="1" dirty="0"/>
              <a:t>Methods</a:t>
            </a:r>
            <a:r>
              <a:rPr lang="en-US" dirty="0"/>
              <a:t>: 288 deceased donor </a:t>
            </a:r>
            <a:r>
              <a:rPr lang="en-US" dirty="0" err="1"/>
              <a:t>zero-hour</a:t>
            </a:r>
            <a:r>
              <a:rPr lang="en-US" dirty="0"/>
              <a:t> kidney biopsies were prospectively collected in 2021-2022 and stored in </a:t>
            </a:r>
            <a:r>
              <a:rPr lang="en-US" dirty="0" err="1"/>
              <a:t>RNAlater</a:t>
            </a:r>
            <a:r>
              <a:rPr lang="en-US" dirty="0"/>
              <a:t>®. Transcriptomic profiles in biopsies of diabetic donors (n=43) and matched non-diabetic controls (n=86) were compared by microarray to identify diabetes-associated transcripts. Next, evolution of intrarenal transcriptome from </a:t>
            </a:r>
            <a:r>
              <a:rPr lang="en-US" dirty="0" err="1"/>
              <a:t>zero-hour</a:t>
            </a:r>
            <a:r>
              <a:rPr lang="en-US" dirty="0"/>
              <a:t> donor biopsy to 3-month protocol kidney graft biopsy was assessed by paired analysis in 50 diabetic and non-diabetic kidney transplant donors and recipients: Dd+/Rd-(n=13), Dd-/Rd+(n=11), Dd-/Rd-(n=26). </a:t>
            </a:r>
          </a:p>
          <a:p>
            <a:r>
              <a:rPr lang="en-US" b="1" dirty="0"/>
              <a:t>Results</a:t>
            </a:r>
            <a:r>
              <a:rPr lang="en-US" dirty="0"/>
              <a:t>: Among the 47 upregulated (corresponding to 39 genes) transcripts discriminating diabetic donor kidneys from non-diabetic donor kidneys were </a:t>
            </a:r>
            <a:r>
              <a:rPr lang="en-US" dirty="0" err="1"/>
              <a:t>aldo-ketoreductases</a:t>
            </a:r>
            <a:r>
              <a:rPr lang="en-US" dirty="0"/>
              <a:t> (AKR1C2, AKR1B10 and AKR1B15) and transcripts associated with fibrosis (VNN1, VCAN, CXCL6 and IGHM, IGHA1, JCHAIN). Of 11 downregulated transcripts, three were from the kallikrein-kinin system (KLK1, KNG1, and SERPINF2). Assessments of transcriptome evolution from zero hour biopsy to 3-months protocol biopsy in Dd+/Rd- revealed decrease in expression of </a:t>
            </a:r>
            <a:r>
              <a:rPr lang="en-US" dirty="0" err="1"/>
              <a:t>aldo</a:t>
            </a:r>
            <a:r>
              <a:rPr lang="en-US" dirty="0"/>
              <a:t> </a:t>
            </a:r>
            <a:r>
              <a:rPr lang="en-US" dirty="0" err="1"/>
              <a:t>ketoreductases</a:t>
            </a:r>
            <a:r>
              <a:rPr lang="en-US" dirty="0"/>
              <a:t> (AKR1C2, AKR1B10) and NQO1 (NAD(P)H quinone dehydrogenase 1) and increase of SERPINF2 (serpin family F member 2), however there were no detected changes in the transcriptomic profiles in controls (Dd-/Rd-, Dd-/Rd+). </a:t>
            </a:r>
          </a:p>
          <a:p>
            <a:r>
              <a:rPr lang="en-US" b="1" dirty="0"/>
              <a:t>Conclusions</a:t>
            </a:r>
            <a:r>
              <a:rPr lang="en-US" dirty="0"/>
              <a:t>: We identified four intrarenal transcripts associated with donor diabetes whose deregulated expression were normalized after successful kidney transplantation in non-diabetic recipients. </a:t>
            </a:r>
            <a:r>
              <a:rPr lang="en-US" dirty="0" err="1"/>
              <a:t>Support:Ministry</a:t>
            </a:r>
            <a:r>
              <a:rPr lang="en-US" dirty="0"/>
              <a:t> of Health of the Czech Republic Grants NU21-06-00021 and by the project National Institute for Research of Metabolic and Cardiovascular Diseases (</a:t>
            </a:r>
            <a:r>
              <a:rPr lang="en-US" dirty="0" err="1"/>
              <a:t>Programme</a:t>
            </a:r>
            <a:r>
              <a:rPr lang="en-US" dirty="0"/>
              <a:t> EXCELES, Project No. LX22NPO5104) - funded by the European Union - Next Generation EU.</a:t>
            </a:r>
            <a:endParaRPr lang="fr-FR" dirty="0"/>
          </a:p>
          <a:p>
            <a:endParaRPr lang="fr-FR" dirty="0"/>
          </a:p>
        </p:txBody>
      </p:sp>
      <p:sp>
        <p:nvSpPr>
          <p:cNvPr id="4" name="Espace réservé du numéro de diapositive 3">
            <a:extLst>
              <a:ext uri="{FF2B5EF4-FFF2-40B4-BE49-F238E27FC236}">
                <a16:creationId xmlns:a16="http://schemas.microsoft.com/office/drawing/2014/main" id="{31C18A89-2515-0202-99FE-9B5FCD9978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1300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38229-623C-1E3E-74EB-8F9B3DB8D4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15A8EB3-7DBF-FC33-7C80-4BDF98BC56B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145B74D-E7FB-C4E0-13B4-F9BF2B5101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1" dirty="0" err="1">
                <a:latin typeface="+mn-lt"/>
              </a:rPr>
              <a:t>Abbreviations</a:t>
            </a:r>
            <a:r>
              <a:rPr lang="fr-FR" b="0" i="1" dirty="0">
                <a:latin typeface="+mn-lt"/>
              </a:rPr>
              <a:t>: </a:t>
            </a:r>
            <a:r>
              <a:rPr lang="en-US" i="1" dirty="0"/>
              <a:t>LDKT, </a:t>
            </a:r>
            <a:r>
              <a:rPr lang="en-US" sz="1200" i="1" dirty="0">
                <a:latin typeface="Arial" panose="020B0604020202020204" pitchFamily="34" charset="0"/>
                <a:cs typeface="Arial" panose="020B0604020202020204" pitchFamily="34" charset="0"/>
              </a:rPr>
              <a:t>Living donor kidney transplantation ; </a:t>
            </a:r>
            <a:r>
              <a:rPr lang="en-US" i="1" dirty="0"/>
              <a:t>DDKT, </a:t>
            </a:r>
            <a:r>
              <a:rPr lang="en-US" sz="1200" i="1" dirty="0">
                <a:latin typeface="Arial" panose="020B0604020202020204" pitchFamily="34" charset="0"/>
                <a:cs typeface="Arial" panose="020B0604020202020204" pitchFamily="34" charset="0"/>
              </a:rPr>
              <a:t>Deceased donor kidney transplantation; KDPI, </a:t>
            </a:r>
            <a:r>
              <a:rPr lang="fr-FR" i="1" dirty="0" err="1"/>
              <a:t>Kidney</a:t>
            </a:r>
            <a:r>
              <a:rPr lang="fr-FR" i="1" dirty="0"/>
              <a:t> </a:t>
            </a:r>
            <a:r>
              <a:rPr lang="fr-FR" i="1" dirty="0" err="1"/>
              <a:t>Donor</a:t>
            </a:r>
            <a:r>
              <a:rPr lang="fr-FR" i="1" dirty="0"/>
              <a:t> Profile Index; LKDPI, </a:t>
            </a:r>
            <a:r>
              <a:rPr lang="en-US" i="1" dirty="0"/>
              <a:t>Living Kidney Donor Profile Index; (L)EKTRA, Living donor European Kidney Transplant Risk Assessment; UK, united kingdom; ROC, </a:t>
            </a:r>
            <a:r>
              <a:rPr lang="fr-FR" i="1" dirty="0" err="1"/>
              <a:t>Receiver</a:t>
            </a:r>
            <a:r>
              <a:rPr lang="fr-FR" i="1" dirty="0"/>
              <a:t> Operating </a:t>
            </a:r>
            <a:r>
              <a:rPr lang="fr-FR" i="1" dirty="0" err="1"/>
              <a:t>Characteristic</a:t>
            </a:r>
            <a:r>
              <a:rPr lang="fr-FR" i="1" dirty="0"/>
              <a:t>; AUC, Area Under the </a:t>
            </a:r>
            <a:r>
              <a:rPr lang="fr-FR" i="1" dirty="0" err="1"/>
              <a:t>Curve</a:t>
            </a:r>
            <a:r>
              <a:rPr lang="fr-FR" i="1" dirty="0"/>
              <a:t>.</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Reference </a:t>
            </a:r>
            <a:r>
              <a:rPr lang="fr-FR" b="1" dirty="0" err="1"/>
              <a:t>Number</a:t>
            </a:r>
            <a:r>
              <a:rPr lang="fr-FR" b="1" dirty="0"/>
              <a:t>: 2279</a:t>
            </a:r>
          </a:p>
          <a:p>
            <a:r>
              <a:rPr lang="en-US" b="1" dirty="0"/>
              <a:t>DEVELOPMENT AND VALIDATION OF A NOVEL RISK PREDICTION MODEL FOR KIDNEY TRANSPLANT OUTCOMES IN THE EUROPEAN POPULATION</a:t>
            </a:r>
          </a:p>
          <a:p>
            <a:endParaRPr lang="en-US" dirty="0"/>
          </a:p>
          <a:p>
            <a:r>
              <a:rPr lang="fr-FR" b="1" dirty="0"/>
              <a:t>Stijn C. van de Laar</a:t>
            </a:r>
            <a:r>
              <a:rPr lang="fr-FR" b="1" baseline="30000" dirty="0"/>
              <a:t>1</a:t>
            </a:r>
            <a:r>
              <a:rPr lang="fr-FR" b="1" dirty="0"/>
              <a:t>, Matthew Robb</a:t>
            </a:r>
            <a:r>
              <a:rPr lang="fr-FR" b="1" baseline="30000" dirty="0"/>
              <a:t>2</a:t>
            </a:r>
            <a:r>
              <a:rPr lang="fr-FR" b="1" dirty="0"/>
              <a:t>, </a:t>
            </a:r>
            <a:r>
              <a:rPr lang="fr-FR" b="1" dirty="0" err="1"/>
              <a:t>Hidde</a:t>
            </a:r>
            <a:r>
              <a:rPr lang="fr-FR" b="1" dirty="0"/>
              <a:t> de Heus</a:t>
            </a:r>
            <a:r>
              <a:rPr lang="fr-FR" b="1" baseline="30000" dirty="0"/>
              <a:t>1</a:t>
            </a:r>
            <a:r>
              <a:rPr lang="fr-FR" b="1" dirty="0"/>
              <a:t>, Robert Porte</a:t>
            </a:r>
            <a:r>
              <a:rPr lang="fr-FR" b="1" baseline="30000" dirty="0"/>
              <a:t>1</a:t>
            </a:r>
            <a:r>
              <a:rPr lang="fr-FR" b="1" dirty="0"/>
              <a:t>, Robert C. Minnee</a:t>
            </a:r>
            <a:r>
              <a:rPr lang="fr-FR" b="1" baseline="30000" dirty="0"/>
              <a:t>1</a:t>
            </a:r>
            <a:r>
              <a:rPr lang="fr-FR" b="1" dirty="0"/>
              <a:t>, Frank J.M.F. Dor</a:t>
            </a:r>
            <a:r>
              <a:rPr lang="fr-FR" b="1" baseline="30000" dirty="0"/>
              <a:t>1</a:t>
            </a:r>
          </a:p>
          <a:p>
            <a:endParaRPr lang="fr-FR" b="1" baseline="30000" dirty="0"/>
          </a:p>
          <a:p>
            <a:r>
              <a:rPr lang="fr-FR" i="1" baseline="30000" dirty="0"/>
              <a:t>1</a:t>
            </a:r>
            <a:r>
              <a:rPr lang="fr-FR" i="1" dirty="0"/>
              <a:t>Erasmus MC, Rotterdam, The </a:t>
            </a:r>
            <a:r>
              <a:rPr lang="fr-FR" i="1" dirty="0" err="1"/>
              <a:t>Netherlands</a:t>
            </a:r>
            <a:r>
              <a:rPr lang="fr-FR" i="1" dirty="0"/>
              <a:t>, </a:t>
            </a:r>
            <a:r>
              <a:rPr lang="fr-FR" i="1" baseline="30000" dirty="0"/>
              <a:t>2</a:t>
            </a:r>
            <a:r>
              <a:rPr lang="fr-FR" i="1" dirty="0"/>
              <a:t>NHS Blood and Transplant, Bristol, United </a:t>
            </a:r>
            <a:r>
              <a:rPr lang="fr-FR" i="1" dirty="0" err="1"/>
              <a:t>Kingdom</a:t>
            </a:r>
            <a:r>
              <a:rPr lang="fr-FR" i="1" dirty="0"/>
              <a:t>; </a:t>
            </a:r>
            <a:r>
              <a:rPr lang="en-US" sz="1200" dirty="0">
                <a:latin typeface="Arial" panose="020B0604020202020204" pitchFamily="34" charset="0"/>
                <a:cs typeface="Arial" panose="020B0604020202020204" pitchFamily="34" charset="0"/>
              </a:rPr>
              <a:t>KDPI, </a:t>
            </a:r>
            <a:r>
              <a:rPr lang="fr-FR" dirty="0" err="1"/>
              <a:t>Kidney</a:t>
            </a:r>
            <a:r>
              <a:rPr lang="fr-FR" dirty="0"/>
              <a:t> </a:t>
            </a:r>
            <a:r>
              <a:rPr lang="fr-FR" dirty="0" err="1"/>
              <a:t>Donor</a:t>
            </a:r>
            <a:r>
              <a:rPr lang="fr-FR" dirty="0"/>
              <a:t> Profile Index; LKDPI, </a:t>
            </a:r>
            <a:r>
              <a:rPr lang="en-US" dirty="0"/>
              <a:t>Living Kidney Donor Profile Index; </a:t>
            </a:r>
            <a:endParaRPr lang="fr-FR" i="1" dirty="0"/>
          </a:p>
          <a:p>
            <a:endParaRPr lang="fr-FR" dirty="0"/>
          </a:p>
          <a:p>
            <a:r>
              <a:rPr lang="en-US" b="1" dirty="0"/>
              <a:t>Background</a:t>
            </a:r>
            <a:r>
              <a:rPr lang="en-US" dirty="0"/>
              <a:t>: Living and deceased donor kidney transplantation (LDKT and DDKT) require clinicians to select the optimal donor for recipients. When no compatible living donor is available, alternatives such as kidney exchange programs or ABO/HLA-incompatible LDKT may be considered. Tools like the KDPI and LKDPI donor risk index are essential for predicting transplant outcomes and have been widely used to support decision-making. However, these models were developed based on US transplant populations, and their applicability in Europe may be influenced by differences in donor demographics, transplantation practices, and recipient characteristics. This study aimed to develop the (Living donor) European Kidney Transplant Risk Assessment ((L)EKTRA) models tailored to European populations. </a:t>
            </a:r>
            <a:r>
              <a:rPr lang="en-US" b="1" dirty="0"/>
              <a:t>Methods</a:t>
            </a:r>
            <a:r>
              <a:rPr lang="en-US" dirty="0"/>
              <a:t>: All adult-to-adult LDKT and DDKT performed in the UK (2007–2023) were analyzed. EKTRA and LEKTRA scores were developed using Cox proportional hazards models with pre-transplant variables, excluding incomplete cases. LEKTRA coefficients were scaled relative to EKTRA. Validation was conducted using bootstrap resampling and an external Dutch cohort. Predictive performance was assessed with time-dependent ROC analysis up to 10 years. </a:t>
            </a:r>
          </a:p>
          <a:p>
            <a:r>
              <a:rPr lang="en-US" b="1" dirty="0"/>
              <a:t>Results</a:t>
            </a:r>
            <a:r>
              <a:rPr lang="en-US" dirty="0"/>
              <a:t>: This study analyzed 38,940 transplants (14,508 LDKT, 24,432 DDKT). The KDPI demonstrated an AUC of 0.59 at 10 years, while EKTRA achieved 0.66. LEKTRA showed strong predictive performance, with a C-index of 0.69 and AUCs of 0.74, 0.71, and 0.70 at 1, 5, and 10 years, outperforming LKDPI (C-index = 0.59). Kaplan-Meier curves demonstrated significant graft survival stratification by LEKTRA risk groups (p &lt; 0.001). </a:t>
            </a:r>
          </a:p>
          <a:p>
            <a:r>
              <a:rPr lang="en-US" b="1" dirty="0"/>
              <a:t>Conclusions</a:t>
            </a:r>
            <a:r>
              <a:rPr lang="en-US" dirty="0"/>
              <a:t>: This study validates the utility of the KDPI and LKDPI in European populations and introduces EKTRA and LEKTRA, which are tailored to European DDKT and LDKT contexts. By addressing population-specific differences and optimizing predictive variables, EKTRA and LEKTRA provide robust tools to complement existing models. These models enhance donor risk quantification, graft survival predictions, and donor selection in kidney exchange programs. Integrating them into European transplant registries and guidelines could further standardize decision-making, improve donor matching, and optimize transplant outcomes.</a:t>
            </a:r>
            <a:endParaRPr lang="fr-FR" dirty="0"/>
          </a:p>
        </p:txBody>
      </p:sp>
      <p:sp>
        <p:nvSpPr>
          <p:cNvPr id="4" name="Espace réservé du numéro de diapositive 3">
            <a:extLst>
              <a:ext uri="{FF2B5EF4-FFF2-40B4-BE49-F238E27FC236}">
                <a16:creationId xmlns:a16="http://schemas.microsoft.com/office/drawing/2014/main" id="{5C6DC613-0AF2-3582-7E92-D124EAA314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6899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002D3-387E-7805-52C9-5B74BFE4FED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FA92360-AB67-1E70-35E6-5F805378F5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C35C9FB-2DD5-BC88-E3EB-B51500E5CA6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1" dirty="0" err="1">
                <a:latin typeface="+mn-lt"/>
              </a:rPr>
              <a:t>Abbreviations</a:t>
            </a:r>
            <a:r>
              <a:rPr lang="fr-FR" b="0" i="1" dirty="0">
                <a:latin typeface="+mn-lt"/>
              </a:rPr>
              <a:t>: </a:t>
            </a:r>
            <a:r>
              <a:rPr lang="en-US" i="1" dirty="0"/>
              <a:t>LDKT, </a:t>
            </a:r>
            <a:r>
              <a:rPr lang="en-US" sz="1200" i="1" dirty="0">
                <a:latin typeface="Arial" panose="020B0604020202020204" pitchFamily="34" charset="0"/>
                <a:cs typeface="Arial" panose="020B0604020202020204" pitchFamily="34" charset="0"/>
              </a:rPr>
              <a:t>Living donor kidney transplantation ; </a:t>
            </a:r>
            <a:r>
              <a:rPr lang="en-US" i="1" dirty="0"/>
              <a:t>DDKT, </a:t>
            </a:r>
            <a:r>
              <a:rPr lang="en-US" sz="1200" i="1" dirty="0">
                <a:latin typeface="Arial" panose="020B0604020202020204" pitchFamily="34" charset="0"/>
                <a:cs typeface="Arial" panose="020B0604020202020204" pitchFamily="34" charset="0"/>
              </a:rPr>
              <a:t>Deceased donor kidney transplantation; KDPI, </a:t>
            </a:r>
            <a:r>
              <a:rPr lang="fr-FR" i="1" dirty="0" err="1"/>
              <a:t>Kidney</a:t>
            </a:r>
            <a:r>
              <a:rPr lang="fr-FR" i="1" dirty="0"/>
              <a:t> </a:t>
            </a:r>
            <a:r>
              <a:rPr lang="fr-FR" i="1" dirty="0" err="1"/>
              <a:t>Donor</a:t>
            </a:r>
            <a:r>
              <a:rPr lang="fr-FR" i="1" dirty="0"/>
              <a:t> Profile Index; LKDPI, </a:t>
            </a:r>
            <a:r>
              <a:rPr lang="en-US" i="1" dirty="0"/>
              <a:t>Living Kidney Donor Profile Index; (L)EKTRA, Living donor European Kidney Transplant Risk Assessment; UK, united kingdom; ROC, </a:t>
            </a:r>
            <a:r>
              <a:rPr lang="fr-FR" i="1" dirty="0" err="1"/>
              <a:t>Receiver</a:t>
            </a:r>
            <a:r>
              <a:rPr lang="fr-FR" i="1" dirty="0"/>
              <a:t> Operating </a:t>
            </a:r>
            <a:r>
              <a:rPr lang="fr-FR" i="1" dirty="0" err="1"/>
              <a:t>Characteristic</a:t>
            </a:r>
            <a:r>
              <a:rPr lang="fr-FR" i="1" dirty="0"/>
              <a:t>; AUC, Area Under the </a:t>
            </a:r>
            <a:r>
              <a:rPr lang="fr-FR" i="1" dirty="0" err="1"/>
              <a:t>Curve</a:t>
            </a:r>
            <a:r>
              <a:rPr lang="fr-FR" i="1" dirty="0"/>
              <a:t>.</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Reference </a:t>
            </a:r>
            <a:r>
              <a:rPr lang="fr-FR" b="1" dirty="0" err="1"/>
              <a:t>Number</a:t>
            </a:r>
            <a:r>
              <a:rPr lang="fr-FR" b="1" dirty="0"/>
              <a:t>: 2279</a:t>
            </a:r>
          </a:p>
          <a:p>
            <a:r>
              <a:rPr lang="en-US" b="1" dirty="0"/>
              <a:t>DEVELOPMENT AND VALIDATION OF A NOVEL RISK PREDICTION MODEL FOR KIDNEY TRANSPLANT OUTCOMES IN THE EUROPEAN POPULATION</a:t>
            </a:r>
          </a:p>
          <a:p>
            <a:endParaRPr lang="en-US" dirty="0"/>
          </a:p>
          <a:p>
            <a:r>
              <a:rPr lang="fr-FR" b="1" dirty="0"/>
              <a:t>Stijn C. van de Laar</a:t>
            </a:r>
            <a:r>
              <a:rPr lang="fr-FR" b="1" baseline="30000" dirty="0"/>
              <a:t>1</a:t>
            </a:r>
            <a:r>
              <a:rPr lang="fr-FR" b="1" dirty="0"/>
              <a:t>, Matthew Robb</a:t>
            </a:r>
            <a:r>
              <a:rPr lang="fr-FR" b="1" baseline="30000" dirty="0"/>
              <a:t>2</a:t>
            </a:r>
            <a:r>
              <a:rPr lang="fr-FR" b="1" dirty="0"/>
              <a:t>, </a:t>
            </a:r>
            <a:r>
              <a:rPr lang="fr-FR" b="1" dirty="0" err="1"/>
              <a:t>Hidde</a:t>
            </a:r>
            <a:r>
              <a:rPr lang="fr-FR" b="1" dirty="0"/>
              <a:t> de Heus</a:t>
            </a:r>
            <a:r>
              <a:rPr lang="fr-FR" b="1" baseline="30000" dirty="0"/>
              <a:t>1</a:t>
            </a:r>
            <a:r>
              <a:rPr lang="fr-FR" b="1" dirty="0"/>
              <a:t>, Robert Porte</a:t>
            </a:r>
            <a:r>
              <a:rPr lang="fr-FR" b="1" baseline="30000" dirty="0"/>
              <a:t>1</a:t>
            </a:r>
            <a:r>
              <a:rPr lang="fr-FR" b="1" dirty="0"/>
              <a:t>, Robert C. Minnee</a:t>
            </a:r>
            <a:r>
              <a:rPr lang="fr-FR" b="1" baseline="30000" dirty="0"/>
              <a:t>1</a:t>
            </a:r>
            <a:r>
              <a:rPr lang="fr-FR" b="1" dirty="0"/>
              <a:t>, Frank J.M.F. Dor</a:t>
            </a:r>
            <a:r>
              <a:rPr lang="fr-FR" b="1" baseline="30000" dirty="0"/>
              <a:t>1</a:t>
            </a:r>
          </a:p>
          <a:p>
            <a:endParaRPr lang="fr-FR" b="1" baseline="30000" dirty="0"/>
          </a:p>
          <a:p>
            <a:r>
              <a:rPr lang="fr-FR" i="1" baseline="30000" dirty="0"/>
              <a:t>1</a:t>
            </a:r>
            <a:r>
              <a:rPr lang="fr-FR" i="1" dirty="0"/>
              <a:t>Erasmus MC, Rotterdam, The </a:t>
            </a:r>
            <a:r>
              <a:rPr lang="fr-FR" i="1" dirty="0" err="1"/>
              <a:t>Netherlands</a:t>
            </a:r>
            <a:r>
              <a:rPr lang="fr-FR" i="1" dirty="0"/>
              <a:t>, </a:t>
            </a:r>
            <a:r>
              <a:rPr lang="fr-FR" i="1" baseline="30000" dirty="0"/>
              <a:t>2</a:t>
            </a:r>
            <a:r>
              <a:rPr lang="fr-FR" i="1" dirty="0"/>
              <a:t>NHS Blood and Transplant, Bristol, United </a:t>
            </a:r>
            <a:r>
              <a:rPr lang="fr-FR" i="1" dirty="0" err="1"/>
              <a:t>Kingdom</a:t>
            </a:r>
            <a:r>
              <a:rPr lang="fr-FR" i="1" dirty="0"/>
              <a:t>; </a:t>
            </a:r>
            <a:r>
              <a:rPr lang="en-US" sz="1200" dirty="0">
                <a:latin typeface="Arial" panose="020B0604020202020204" pitchFamily="34" charset="0"/>
                <a:cs typeface="Arial" panose="020B0604020202020204" pitchFamily="34" charset="0"/>
              </a:rPr>
              <a:t>KDPI, </a:t>
            </a:r>
            <a:r>
              <a:rPr lang="fr-FR" dirty="0" err="1"/>
              <a:t>Kidney</a:t>
            </a:r>
            <a:r>
              <a:rPr lang="fr-FR" dirty="0"/>
              <a:t> </a:t>
            </a:r>
            <a:r>
              <a:rPr lang="fr-FR" dirty="0" err="1"/>
              <a:t>Donor</a:t>
            </a:r>
            <a:r>
              <a:rPr lang="fr-FR" dirty="0"/>
              <a:t> Profile Index; LKDPI, </a:t>
            </a:r>
            <a:r>
              <a:rPr lang="en-US" dirty="0"/>
              <a:t>Living Kidney Donor Profile Index; </a:t>
            </a:r>
            <a:endParaRPr lang="fr-FR" i="1" dirty="0"/>
          </a:p>
          <a:p>
            <a:endParaRPr lang="fr-FR" dirty="0"/>
          </a:p>
          <a:p>
            <a:r>
              <a:rPr lang="en-US" b="1" dirty="0"/>
              <a:t>Background</a:t>
            </a:r>
            <a:r>
              <a:rPr lang="en-US" dirty="0"/>
              <a:t>: Living and deceased donor kidney transplantation (LDKT and DDKT) require clinicians to select the optimal donor for recipients. When no compatible living donor is available, alternatives such as kidney exchange programs or ABO/HLA-incompatible LDKT may be considered. Tools like the KDPI and LKDPI donor risk index are essential for predicting transplant outcomes and have been widely used to support decision-making. However, these models were developed based on US transplant populations, and their applicability in Europe may be influenced by differences in donor demographics, transplantation practices, and recipient characteristics. This study aimed to develop the (Living donor) European Kidney Transplant Risk Assessment ((L)EKTRA) models tailored to European populations. </a:t>
            </a:r>
            <a:r>
              <a:rPr lang="en-US" b="1" dirty="0"/>
              <a:t>Methods</a:t>
            </a:r>
            <a:r>
              <a:rPr lang="en-US" dirty="0"/>
              <a:t>: All adult-to-adult LDKT and DDKT performed in the UK (2007–2023) were analyzed. EKTRA and LEKTRA scores were developed using Cox proportional hazards models with pre-transplant variables, excluding incomplete cases. LEKTRA coefficients were scaled relative to EKTRA. Validation was conducted using bootstrap resampling and an external Dutch cohort. Predictive performance was assessed with time-dependent ROC analysis up to 10 years. </a:t>
            </a:r>
          </a:p>
          <a:p>
            <a:r>
              <a:rPr lang="en-US" b="1" dirty="0"/>
              <a:t>Results</a:t>
            </a:r>
            <a:r>
              <a:rPr lang="en-US" dirty="0"/>
              <a:t>: This study analyzed 38,940 transplants (14,508 LDKT, 24,432 DDKT). The KDPI demonstrated an AUC of 0.59 at 10 years, while EKTRA achieved 0.66. LEKTRA showed strong predictive performance, with a C-index of 0.69 and AUCs of 0.74, 0.71, and 0.70 at 1, 5, and 10 years, outperforming LKDPI (C-index = 0.59). Kaplan-Meier curves demonstrated significant graft survival stratification by LEKTRA risk groups (p &lt; 0.001). </a:t>
            </a:r>
          </a:p>
          <a:p>
            <a:r>
              <a:rPr lang="en-US" b="1" dirty="0"/>
              <a:t>Conclusions</a:t>
            </a:r>
            <a:r>
              <a:rPr lang="en-US" dirty="0"/>
              <a:t>: This study validates the utility of the KDPI and LKDPI in European populations and introduces EKTRA and LEKTRA, which are tailored to European DDKT and LDKT contexts. By addressing population-specific differences and optimizing predictive variables, EKTRA and LEKTRA provide robust tools to complement existing models. These models enhance donor risk quantification, graft survival predictions, and donor selection in kidney exchange programs. Integrating them into European transplant registries and guidelines could further standardize decision-making, improve donor matching, and optimize transplant outcomes.</a:t>
            </a:r>
            <a:endParaRPr lang="fr-FR" dirty="0"/>
          </a:p>
          <a:p>
            <a:endParaRPr lang="fr-FR" dirty="0"/>
          </a:p>
        </p:txBody>
      </p:sp>
      <p:sp>
        <p:nvSpPr>
          <p:cNvPr id="4" name="Espace réservé du numéro de diapositive 3">
            <a:extLst>
              <a:ext uri="{FF2B5EF4-FFF2-40B4-BE49-F238E27FC236}">
                <a16:creationId xmlns:a16="http://schemas.microsoft.com/office/drawing/2014/main" id="{9B095A89-DF24-4599-EE2E-1F9D67BCC0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59020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4C11E-10BE-F259-DA10-994B2344D55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9CB8543-22D1-E535-E5D5-4980CAB71C4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E35F7DE-46AE-3BCF-F05A-A87C8741F054}"/>
              </a:ext>
            </a:extLst>
          </p:cNvPr>
          <p:cNvSpPr>
            <a:spLocks noGrp="1"/>
          </p:cNvSpPr>
          <p:nvPr>
            <p:ph type="body" idx="1"/>
          </p:nvPr>
        </p:nvSpPr>
        <p:spPr/>
        <p:txBody>
          <a:bodyPr/>
          <a:lstStyle/>
          <a:p>
            <a:r>
              <a:rPr lang="fr-FR" b="0" i="1" dirty="0" err="1">
                <a:latin typeface="+mn-lt"/>
              </a:rPr>
              <a:t>Abbreviations</a:t>
            </a:r>
            <a:r>
              <a:rPr lang="fr-FR" b="0" i="1" dirty="0">
                <a:latin typeface="+mn-lt"/>
              </a:rPr>
              <a:t>: HLA, </a:t>
            </a:r>
            <a:r>
              <a:rPr lang="fr-FR" b="0" i="1" dirty="0"/>
              <a:t>Human </a:t>
            </a:r>
            <a:r>
              <a:rPr lang="fr-FR" b="0" i="1" dirty="0" err="1"/>
              <a:t>Leukocyte</a:t>
            </a:r>
            <a:r>
              <a:rPr lang="fr-FR" b="0" i="1" dirty="0"/>
              <a:t> </a:t>
            </a:r>
            <a:r>
              <a:rPr lang="fr-FR" b="0" i="1" dirty="0" err="1"/>
              <a:t>Antigen</a:t>
            </a:r>
            <a:r>
              <a:rPr lang="fr-FR" b="0" i="1" dirty="0"/>
              <a:t>; IQR, Interquartile Range; HR, Hazard Ratio; CI, Confidence </a:t>
            </a:r>
            <a:r>
              <a:rPr lang="fr-FR" b="0" i="1" dirty="0" err="1"/>
              <a:t>Interval</a:t>
            </a:r>
            <a:r>
              <a:rPr lang="fr-FR" b="0" i="1" dirty="0"/>
              <a:t>.</a:t>
            </a:r>
            <a:endParaRPr lang="en-US" b="0" i="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 Number: 1834</a:t>
            </a:r>
          </a:p>
          <a:p>
            <a:r>
              <a:rPr lang="en-US" b="1" dirty="0"/>
              <a:t>HLA EPLET MATCHING AS A PROGNOSTIC BIOMARKER OF KIDNEY TRANSPLANT OUTCOMES</a:t>
            </a:r>
          </a:p>
          <a:p>
            <a:endParaRPr lang="fr-FR" dirty="0"/>
          </a:p>
          <a:p>
            <a:r>
              <a:rPr lang="fr-FR" b="1" dirty="0"/>
              <a:t>Marc Raynaud</a:t>
            </a:r>
            <a:r>
              <a:rPr lang="fr-FR" b="1" baseline="30000" dirty="0"/>
              <a:t>1</a:t>
            </a:r>
            <a:r>
              <a:rPr lang="fr-FR" b="1" dirty="0"/>
              <a:t>, Zeynep Demir</a:t>
            </a:r>
            <a:r>
              <a:rPr lang="fr-FR" b="1" baseline="30000" dirty="0"/>
              <a:t>1</a:t>
            </a:r>
            <a:r>
              <a:rPr lang="fr-FR" b="1" dirty="0"/>
              <a:t>, Kevin Louis</a:t>
            </a:r>
            <a:r>
              <a:rPr lang="fr-FR" b="1" baseline="30000" dirty="0"/>
              <a:t>1</a:t>
            </a:r>
            <a:r>
              <a:rPr lang="fr-FR" b="1" dirty="0"/>
              <a:t>, Agathe Truchot</a:t>
            </a:r>
            <a:r>
              <a:rPr lang="fr-FR" b="1" baseline="30000" dirty="0"/>
              <a:t>1</a:t>
            </a:r>
            <a:r>
              <a:rPr lang="fr-FR" b="1" dirty="0"/>
              <a:t>, </a:t>
            </a:r>
            <a:r>
              <a:rPr lang="fr-FR" b="1" dirty="0" err="1"/>
              <a:t>Solaf</a:t>
            </a:r>
            <a:r>
              <a:rPr lang="fr-FR" b="1" dirty="0"/>
              <a:t> Alawadhi</a:t>
            </a:r>
            <a:r>
              <a:rPr lang="fr-FR" b="1" baseline="30000" dirty="0"/>
              <a:t>2</a:t>
            </a:r>
            <a:r>
              <a:rPr lang="fr-FR" b="1" dirty="0"/>
              <a:t>, Renata Ponsirenas</a:t>
            </a:r>
            <a:r>
              <a:rPr lang="fr-FR" b="1" baseline="30000" dirty="0"/>
              <a:t>3</a:t>
            </a:r>
            <a:r>
              <a:rPr lang="fr-FR" b="1" dirty="0"/>
              <a:t>, </a:t>
            </a:r>
            <a:r>
              <a:rPr lang="fr-FR" b="1" dirty="0" err="1"/>
              <a:t>Roslyn</a:t>
            </a:r>
            <a:r>
              <a:rPr lang="fr-FR" b="1" dirty="0"/>
              <a:t> Mannon</a:t>
            </a:r>
            <a:r>
              <a:rPr lang="fr-FR" b="1" baseline="30000" dirty="0"/>
              <a:t>4</a:t>
            </a:r>
            <a:r>
              <a:rPr lang="fr-FR" b="1" dirty="0"/>
              <a:t>, </a:t>
            </a:r>
            <a:r>
              <a:rPr lang="fr-FR" b="1" dirty="0" err="1"/>
              <a:t>Anat</a:t>
            </a:r>
            <a:r>
              <a:rPr lang="fr-FR" b="1" dirty="0"/>
              <a:t> Tambur</a:t>
            </a:r>
            <a:r>
              <a:rPr lang="fr-FR" b="1" baseline="30000" dirty="0"/>
              <a:t>5</a:t>
            </a:r>
            <a:r>
              <a:rPr lang="fr-FR" b="1" dirty="0"/>
              <a:t>, Carmen Lefaucheur</a:t>
            </a:r>
            <a:r>
              <a:rPr lang="fr-FR" b="1" baseline="30000" dirty="0"/>
              <a:t>1</a:t>
            </a:r>
            <a:r>
              <a:rPr lang="fr-FR" b="1" dirty="0"/>
              <a:t>, Alexandre Loupy</a:t>
            </a:r>
            <a:r>
              <a:rPr lang="fr-FR" b="1" baseline="30000" dirty="0"/>
              <a:t>1</a:t>
            </a:r>
            <a:r>
              <a:rPr lang="fr-FR" b="1" dirty="0"/>
              <a:t> </a:t>
            </a:r>
          </a:p>
          <a:p>
            <a:endParaRPr lang="fr-FR" dirty="0"/>
          </a:p>
          <a:p>
            <a:r>
              <a:rPr lang="fr-FR" b="1" baseline="30000" dirty="0"/>
              <a:t>1</a:t>
            </a:r>
            <a:r>
              <a:rPr lang="fr-FR" i="1" dirty="0"/>
              <a:t>Paris Institute for Transplantation and </a:t>
            </a:r>
            <a:r>
              <a:rPr lang="fr-FR" i="1" dirty="0" err="1"/>
              <a:t>Organ</a:t>
            </a:r>
            <a:r>
              <a:rPr lang="fr-FR" i="1" dirty="0"/>
              <a:t> </a:t>
            </a:r>
            <a:r>
              <a:rPr lang="fr-FR" i="1" dirty="0" err="1"/>
              <a:t>Regeneration</a:t>
            </a:r>
            <a:r>
              <a:rPr lang="fr-FR" i="1" dirty="0"/>
              <a:t>, Paris, France, </a:t>
            </a:r>
            <a:r>
              <a:rPr lang="fr-FR" b="1" baseline="30000" dirty="0"/>
              <a:t>2</a:t>
            </a:r>
            <a:r>
              <a:rPr lang="fr-FR" i="1" dirty="0"/>
              <a:t>Houston </a:t>
            </a:r>
            <a:r>
              <a:rPr lang="fr-FR" i="1" dirty="0" err="1"/>
              <a:t>Methodist</a:t>
            </a:r>
            <a:r>
              <a:rPr lang="fr-FR" i="1" dirty="0"/>
              <a:t> Hospital, Houston, United States, </a:t>
            </a:r>
            <a:r>
              <a:rPr lang="fr-FR" b="1" baseline="30000" dirty="0"/>
              <a:t>3</a:t>
            </a:r>
            <a:r>
              <a:rPr lang="fr-FR" i="1" dirty="0"/>
              <a:t>Hospital </a:t>
            </a:r>
            <a:r>
              <a:rPr lang="fr-FR" i="1" dirty="0" err="1"/>
              <a:t>Universitario</a:t>
            </a:r>
            <a:r>
              <a:rPr lang="fr-FR" i="1" dirty="0"/>
              <a:t> </a:t>
            </a:r>
            <a:r>
              <a:rPr lang="fr-FR" i="1" dirty="0" err="1"/>
              <a:t>Cajuru</a:t>
            </a:r>
            <a:r>
              <a:rPr lang="fr-FR" i="1" dirty="0"/>
              <a:t>, Curitiba, Brazil, </a:t>
            </a:r>
            <a:r>
              <a:rPr lang="fr-FR" b="1" baseline="30000" dirty="0"/>
              <a:t>4</a:t>
            </a:r>
            <a:r>
              <a:rPr lang="fr-FR" i="1" dirty="0"/>
              <a:t>Department of </a:t>
            </a:r>
            <a:r>
              <a:rPr lang="fr-FR" i="1" dirty="0" err="1"/>
              <a:t>Internal</a:t>
            </a:r>
            <a:r>
              <a:rPr lang="fr-FR" i="1" dirty="0"/>
              <a:t> </a:t>
            </a:r>
            <a:r>
              <a:rPr lang="fr-FR" i="1" dirty="0" err="1"/>
              <a:t>Medicine</a:t>
            </a:r>
            <a:r>
              <a:rPr lang="fr-FR" i="1" dirty="0"/>
              <a:t>, Omaha, United States, </a:t>
            </a:r>
            <a:r>
              <a:rPr lang="fr-FR" b="1" baseline="30000" dirty="0"/>
              <a:t>5</a:t>
            </a:r>
            <a:r>
              <a:rPr lang="fr-FR" i="1" dirty="0"/>
              <a:t>Feinberg </a:t>
            </a:r>
            <a:r>
              <a:rPr lang="fr-FR" i="1" dirty="0" err="1"/>
              <a:t>School</a:t>
            </a:r>
            <a:r>
              <a:rPr lang="fr-FR" i="1" dirty="0"/>
              <a:t> of </a:t>
            </a:r>
            <a:r>
              <a:rPr lang="fr-FR" i="1" dirty="0" err="1"/>
              <a:t>Medicine</a:t>
            </a:r>
            <a:r>
              <a:rPr lang="fr-FR" i="1" dirty="0"/>
              <a:t>, </a:t>
            </a:r>
            <a:r>
              <a:rPr lang="fr-FR" i="1" dirty="0" err="1"/>
              <a:t>Northwestern</a:t>
            </a:r>
            <a:r>
              <a:rPr lang="fr-FR" i="1" dirty="0"/>
              <a:t> </a:t>
            </a:r>
            <a:r>
              <a:rPr lang="fr-FR" i="1" dirty="0" err="1"/>
              <a:t>University</a:t>
            </a:r>
            <a:r>
              <a:rPr lang="fr-FR" i="1" dirty="0"/>
              <a:t>, Chicago, United States</a:t>
            </a:r>
            <a:endParaRPr lang="en-US" b="1" i="1" dirty="0"/>
          </a:p>
          <a:p>
            <a:endParaRPr lang="en-US" b="1" dirty="0"/>
          </a:p>
          <a:p>
            <a:r>
              <a:rPr lang="en-US" b="1" dirty="0"/>
              <a:t>Background:</a:t>
            </a:r>
            <a:r>
              <a:rPr lang="en-US" dirty="0"/>
              <a:t> HLA </a:t>
            </a:r>
            <a:r>
              <a:rPr lang="en-US" dirty="0" err="1"/>
              <a:t>eplet</a:t>
            </a:r>
            <a:r>
              <a:rPr lang="en-US" dirty="0"/>
              <a:t> matching has emerged as a potential biomarker for </a:t>
            </a:r>
            <a:r>
              <a:rPr lang="en-US" dirty="0" err="1"/>
              <a:t>optimising</a:t>
            </a:r>
            <a:r>
              <a:rPr lang="en-US" dirty="0"/>
              <a:t> organ allocation and improving patient management. However, its clinical relevance in terms of prognostic value is not demonstrated. We aimed to investigate the association between HLA </a:t>
            </a:r>
            <a:r>
              <a:rPr lang="en-US" dirty="0" err="1"/>
              <a:t>eplet</a:t>
            </a:r>
            <a:r>
              <a:rPr lang="en-US" dirty="0"/>
              <a:t> mismatches and long-term allograft failure, and its additional value beyond standard of care parameters. </a:t>
            </a:r>
          </a:p>
          <a:p>
            <a:r>
              <a:rPr lang="en-US" b="1" dirty="0"/>
              <a:t>Methods</a:t>
            </a:r>
            <a:r>
              <a:rPr lang="en-US" dirty="0"/>
              <a:t>: The Paris Transplant Group qualified cohort (NCT03474003) consisted of 3,612 deeply </a:t>
            </a:r>
            <a:r>
              <a:rPr lang="en-US" dirty="0" err="1"/>
              <a:t>phenotyped</a:t>
            </a:r>
            <a:r>
              <a:rPr lang="en-US" dirty="0"/>
              <a:t> adult patients, prospectively enrolled at the time of transplantation in four </a:t>
            </a:r>
            <a:r>
              <a:rPr lang="en-US" dirty="0" err="1"/>
              <a:t>french</a:t>
            </a:r>
            <a:r>
              <a:rPr lang="en-US" dirty="0"/>
              <a:t> centers. The HLA </a:t>
            </a:r>
            <a:r>
              <a:rPr lang="en-US" dirty="0" err="1"/>
              <a:t>eplet</a:t>
            </a:r>
            <a:r>
              <a:rPr lang="en-US" dirty="0"/>
              <a:t> class I and II mismatch scores were calculated through high-resolution HLA typing, which encompasses the identification of specific configurations of epitopes (</a:t>
            </a:r>
            <a:r>
              <a:rPr lang="en-US" dirty="0" err="1"/>
              <a:t>eplets</a:t>
            </a:r>
            <a:r>
              <a:rPr lang="en-US" dirty="0"/>
              <a:t>) on both donor and recipient HLA molecules (</a:t>
            </a:r>
            <a:r>
              <a:rPr lang="en-US" dirty="0" err="1"/>
              <a:t>HLAMatchmaker</a:t>
            </a:r>
            <a:r>
              <a:rPr lang="en-US" dirty="0"/>
              <a:t>). Clinical, functional, histological and immunological parameters were collected for each patient. The </a:t>
            </a:r>
            <a:r>
              <a:rPr lang="en-US" dirty="0" err="1"/>
              <a:t>iBox</a:t>
            </a:r>
            <a:r>
              <a:rPr lang="en-US" dirty="0"/>
              <a:t> prediction system was used to evaluate the ability of HLA </a:t>
            </a:r>
            <a:r>
              <a:rPr lang="en-US" dirty="0" err="1"/>
              <a:t>eplet</a:t>
            </a:r>
            <a:r>
              <a:rPr lang="en-US" dirty="0"/>
              <a:t> mismatches to predict the long-term allograft survival beyond standard of care parameters. </a:t>
            </a:r>
          </a:p>
          <a:p>
            <a:r>
              <a:rPr lang="en-US" b="1" dirty="0"/>
              <a:t>Results:</a:t>
            </a:r>
            <a:r>
              <a:rPr lang="en-US" dirty="0"/>
              <a:t> The median follow-up post transplantation was 8.8 years (IQR 6.0-11.9), with 510 (14.1%) allograft failures </a:t>
            </a:r>
            <a:r>
              <a:rPr lang="en-US" dirty="0" err="1"/>
              <a:t>occuring</a:t>
            </a:r>
            <a:r>
              <a:rPr lang="en-US" dirty="0"/>
              <a:t> during the follow-up. The median number of HLA </a:t>
            </a:r>
            <a:r>
              <a:rPr lang="en-US" dirty="0" err="1"/>
              <a:t>eplet</a:t>
            </a:r>
            <a:r>
              <a:rPr lang="en-US" dirty="0"/>
              <a:t> class I and II mismatches were respectively 16 (IQR 10-21) and 11 (IQR 5-17). When stratifying the population according to the quartiles of the HLA </a:t>
            </a:r>
            <a:r>
              <a:rPr lang="en-US" dirty="0" err="1"/>
              <a:t>eplet</a:t>
            </a:r>
            <a:r>
              <a:rPr lang="en-US" dirty="0"/>
              <a:t> class I and II mismatches, no differences were observed in terms of long-term allograft failure (log-rank test for class I and II mismatches: p=0.365 and 0.920 respectively). The HLA </a:t>
            </a:r>
            <a:r>
              <a:rPr lang="en-US" dirty="0" err="1"/>
              <a:t>eplet</a:t>
            </a:r>
            <a:r>
              <a:rPr lang="en-US" dirty="0"/>
              <a:t> class I and II mismatches were not independently associated with long term allograft failure, with HR=1.00 (CI 0.99-1.01, p=0.856) and HR=1.00 (CI 0.99-1.01, p=0.863), respectively. Last, addition of HLA </a:t>
            </a:r>
            <a:r>
              <a:rPr lang="en-US" dirty="0" err="1"/>
              <a:t>eplet</a:t>
            </a:r>
            <a:r>
              <a:rPr lang="en-US" dirty="0"/>
              <a:t> class I and II mismatches to a standard of care (</a:t>
            </a:r>
            <a:r>
              <a:rPr lang="en-US" dirty="0" err="1"/>
              <a:t>iBox</a:t>
            </a:r>
            <a:r>
              <a:rPr lang="en-US" dirty="0"/>
              <a:t>) model did not increase its performance (c=statistics 0.796 vs 0.796 for the standard of care </a:t>
            </a:r>
            <a:r>
              <a:rPr lang="en-US" dirty="0" err="1"/>
              <a:t>iBox</a:t>
            </a:r>
            <a:r>
              <a:rPr lang="en-US" dirty="0"/>
              <a:t> model respectively. Similarly, the addition of HLA </a:t>
            </a:r>
            <a:r>
              <a:rPr lang="en-US" dirty="0" err="1"/>
              <a:t>eplet</a:t>
            </a:r>
            <a:r>
              <a:rPr lang="en-US" dirty="0"/>
              <a:t> mismatches to the standard of care </a:t>
            </a:r>
            <a:r>
              <a:rPr lang="en-US" dirty="0" err="1"/>
              <a:t>iBox</a:t>
            </a:r>
            <a:r>
              <a:rPr lang="en-US" dirty="0"/>
              <a:t> model did not improve the model’s calibration. </a:t>
            </a:r>
          </a:p>
          <a:p>
            <a:r>
              <a:rPr lang="en-US" b="1" dirty="0"/>
              <a:t>Conclusions:</a:t>
            </a:r>
            <a:r>
              <a:rPr lang="en-US" dirty="0"/>
              <a:t> Our study shows in a large, deeply </a:t>
            </a:r>
            <a:r>
              <a:rPr lang="en-US" dirty="0" err="1"/>
              <a:t>phenotyped</a:t>
            </a:r>
            <a:r>
              <a:rPr lang="en-US" dirty="0"/>
              <a:t> population of kidney recipients, that HLA </a:t>
            </a:r>
            <a:r>
              <a:rPr lang="en-US" dirty="0" err="1"/>
              <a:t>eplet</a:t>
            </a:r>
            <a:r>
              <a:rPr lang="en-US" dirty="0"/>
              <a:t> matching does not add value to standard of care parameter for prognostication of long-term allograft outcome.</a:t>
            </a:r>
            <a:endParaRPr lang="fr-FR" dirty="0"/>
          </a:p>
        </p:txBody>
      </p:sp>
      <p:sp>
        <p:nvSpPr>
          <p:cNvPr id="4" name="Espace réservé du numéro de diapositive 3">
            <a:extLst>
              <a:ext uri="{FF2B5EF4-FFF2-40B4-BE49-F238E27FC236}">
                <a16:creationId xmlns:a16="http://schemas.microsoft.com/office/drawing/2014/main" id="{0624CD41-D15D-53DC-C332-FC8D8AB021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1584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410643-37F0-4C92-9329-22D5496E26E2}" type="slidenum">
              <a:rPr lang="fr-FR" smtClean="0"/>
              <a:t>2</a:t>
            </a:fld>
            <a:endParaRPr lang="fr-FR"/>
          </a:p>
        </p:txBody>
      </p:sp>
    </p:spTree>
    <p:extLst>
      <p:ext uri="{BB962C8B-B14F-4D97-AF65-F5344CB8AC3E}">
        <p14:creationId xmlns:p14="http://schemas.microsoft.com/office/powerpoint/2010/main" val="1228496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38B04-5E08-9F53-7017-B5CA9F541F2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51D702-512A-2B60-EF4F-6CF56AC65C0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E09BFC9-8E6F-F57E-0EEE-9DD79340920E}"/>
              </a:ext>
            </a:extLst>
          </p:cNvPr>
          <p:cNvSpPr>
            <a:spLocks noGrp="1"/>
          </p:cNvSpPr>
          <p:nvPr>
            <p:ph type="body" idx="1"/>
          </p:nvPr>
        </p:nvSpPr>
        <p:spPr/>
        <p:txBody>
          <a:bodyPr/>
          <a:lstStyle/>
          <a:p>
            <a:r>
              <a:rPr lang="fr-FR" b="0" i="1" dirty="0" err="1">
                <a:latin typeface="+mn-lt"/>
              </a:rPr>
              <a:t>Abbreviations</a:t>
            </a:r>
            <a:r>
              <a:rPr lang="fr-FR" b="0" i="1" dirty="0">
                <a:latin typeface="+mn-lt"/>
              </a:rPr>
              <a:t>: HLA, </a:t>
            </a:r>
            <a:r>
              <a:rPr lang="fr-FR" b="0" i="1" dirty="0"/>
              <a:t>Human </a:t>
            </a:r>
            <a:r>
              <a:rPr lang="fr-FR" b="0" i="1" dirty="0" err="1"/>
              <a:t>Leukocyte</a:t>
            </a:r>
            <a:r>
              <a:rPr lang="fr-FR" b="0" i="1" dirty="0"/>
              <a:t> </a:t>
            </a:r>
            <a:r>
              <a:rPr lang="fr-FR" b="0" i="1" dirty="0" err="1"/>
              <a:t>Antigen</a:t>
            </a:r>
            <a:r>
              <a:rPr lang="fr-FR" b="0" i="1" dirty="0"/>
              <a:t>; IQR, Interquartile Range; HR, Hazard Ratio; CI, Confidence </a:t>
            </a:r>
            <a:r>
              <a:rPr lang="fr-FR" b="0" i="1" dirty="0" err="1"/>
              <a:t>Interval</a:t>
            </a:r>
            <a:r>
              <a:rPr lang="fr-FR" b="0" i="1" dirty="0"/>
              <a:t>.</a:t>
            </a:r>
            <a:endParaRPr lang="en-US" b="0" i="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 Number: 1834</a:t>
            </a:r>
          </a:p>
          <a:p>
            <a:r>
              <a:rPr lang="en-US" b="1" dirty="0"/>
              <a:t>HLA EPLET MATCHING AS A PROGNOSTIC BIOMARKER OF KIDNEY TRANSPLANT OUTCOMES</a:t>
            </a:r>
          </a:p>
          <a:p>
            <a:endParaRPr lang="fr-FR" dirty="0"/>
          </a:p>
          <a:p>
            <a:r>
              <a:rPr lang="fr-FR" b="1" dirty="0"/>
              <a:t>Marc Raynaud</a:t>
            </a:r>
            <a:r>
              <a:rPr lang="fr-FR" b="1" baseline="30000" dirty="0"/>
              <a:t>1</a:t>
            </a:r>
            <a:r>
              <a:rPr lang="fr-FR" b="1" dirty="0"/>
              <a:t>, Zeynep Demir</a:t>
            </a:r>
            <a:r>
              <a:rPr lang="fr-FR" b="1" baseline="30000" dirty="0"/>
              <a:t>1</a:t>
            </a:r>
            <a:r>
              <a:rPr lang="fr-FR" b="1" dirty="0"/>
              <a:t>, Kevin Louis</a:t>
            </a:r>
            <a:r>
              <a:rPr lang="fr-FR" b="1" baseline="30000" dirty="0"/>
              <a:t>1</a:t>
            </a:r>
            <a:r>
              <a:rPr lang="fr-FR" b="1" dirty="0"/>
              <a:t>, Agathe Truchot</a:t>
            </a:r>
            <a:r>
              <a:rPr lang="fr-FR" b="1" baseline="30000" dirty="0"/>
              <a:t>1</a:t>
            </a:r>
            <a:r>
              <a:rPr lang="fr-FR" b="1" dirty="0"/>
              <a:t>, </a:t>
            </a:r>
            <a:r>
              <a:rPr lang="fr-FR" b="1" dirty="0" err="1"/>
              <a:t>Solaf</a:t>
            </a:r>
            <a:r>
              <a:rPr lang="fr-FR" b="1" dirty="0"/>
              <a:t> Alawadhi</a:t>
            </a:r>
            <a:r>
              <a:rPr lang="fr-FR" b="1" baseline="30000" dirty="0"/>
              <a:t>2</a:t>
            </a:r>
            <a:r>
              <a:rPr lang="fr-FR" b="1" dirty="0"/>
              <a:t>, Renata Ponsirenas</a:t>
            </a:r>
            <a:r>
              <a:rPr lang="fr-FR" b="1" baseline="30000" dirty="0"/>
              <a:t>3</a:t>
            </a:r>
            <a:r>
              <a:rPr lang="fr-FR" b="1" dirty="0"/>
              <a:t>, </a:t>
            </a:r>
            <a:r>
              <a:rPr lang="fr-FR" b="1" dirty="0" err="1"/>
              <a:t>Roslyn</a:t>
            </a:r>
            <a:r>
              <a:rPr lang="fr-FR" b="1" dirty="0"/>
              <a:t> Mannon</a:t>
            </a:r>
            <a:r>
              <a:rPr lang="fr-FR" b="1" baseline="30000" dirty="0"/>
              <a:t>4</a:t>
            </a:r>
            <a:r>
              <a:rPr lang="fr-FR" b="1" dirty="0"/>
              <a:t>, </a:t>
            </a:r>
            <a:r>
              <a:rPr lang="fr-FR" b="1" dirty="0" err="1"/>
              <a:t>Anat</a:t>
            </a:r>
            <a:r>
              <a:rPr lang="fr-FR" b="1" dirty="0"/>
              <a:t> Tambur</a:t>
            </a:r>
            <a:r>
              <a:rPr lang="fr-FR" b="1" baseline="30000" dirty="0"/>
              <a:t>5</a:t>
            </a:r>
            <a:r>
              <a:rPr lang="fr-FR" b="1" dirty="0"/>
              <a:t>, Carmen Lefaucheur</a:t>
            </a:r>
            <a:r>
              <a:rPr lang="fr-FR" b="1" baseline="30000" dirty="0"/>
              <a:t>1</a:t>
            </a:r>
            <a:r>
              <a:rPr lang="fr-FR" b="1" dirty="0"/>
              <a:t>, Alexandre Loupy</a:t>
            </a:r>
            <a:r>
              <a:rPr lang="fr-FR" b="1" baseline="30000" dirty="0"/>
              <a:t>1</a:t>
            </a:r>
            <a:r>
              <a:rPr lang="fr-FR" b="1" dirty="0"/>
              <a:t> </a:t>
            </a:r>
          </a:p>
          <a:p>
            <a:endParaRPr lang="fr-FR" dirty="0"/>
          </a:p>
          <a:p>
            <a:r>
              <a:rPr lang="fr-FR" b="1" baseline="30000" dirty="0"/>
              <a:t>1</a:t>
            </a:r>
            <a:r>
              <a:rPr lang="fr-FR" i="1" dirty="0"/>
              <a:t>Paris Institute for Transplantation and </a:t>
            </a:r>
            <a:r>
              <a:rPr lang="fr-FR" i="1" dirty="0" err="1"/>
              <a:t>Organ</a:t>
            </a:r>
            <a:r>
              <a:rPr lang="fr-FR" i="1" dirty="0"/>
              <a:t> </a:t>
            </a:r>
            <a:r>
              <a:rPr lang="fr-FR" i="1" dirty="0" err="1"/>
              <a:t>Regeneration</a:t>
            </a:r>
            <a:r>
              <a:rPr lang="fr-FR" i="1" dirty="0"/>
              <a:t>, Paris, France, </a:t>
            </a:r>
            <a:r>
              <a:rPr lang="fr-FR" b="1" baseline="30000" dirty="0"/>
              <a:t>2</a:t>
            </a:r>
            <a:r>
              <a:rPr lang="fr-FR" i="1" dirty="0"/>
              <a:t>Houston </a:t>
            </a:r>
            <a:r>
              <a:rPr lang="fr-FR" i="1" dirty="0" err="1"/>
              <a:t>Methodist</a:t>
            </a:r>
            <a:r>
              <a:rPr lang="fr-FR" i="1" dirty="0"/>
              <a:t> Hospital, Houston, United States, </a:t>
            </a:r>
            <a:r>
              <a:rPr lang="fr-FR" b="1" baseline="30000" dirty="0"/>
              <a:t>3</a:t>
            </a:r>
            <a:r>
              <a:rPr lang="fr-FR" i="1" dirty="0"/>
              <a:t>Hospital </a:t>
            </a:r>
            <a:r>
              <a:rPr lang="fr-FR" i="1" dirty="0" err="1"/>
              <a:t>Universitario</a:t>
            </a:r>
            <a:r>
              <a:rPr lang="fr-FR" i="1" dirty="0"/>
              <a:t> </a:t>
            </a:r>
            <a:r>
              <a:rPr lang="fr-FR" i="1" dirty="0" err="1"/>
              <a:t>Cajuru</a:t>
            </a:r>
            <a:r>
              <a:rPr lang="fr-FR" i="1" dirty="0"/>
              <a:t>, Curitiba, Brazil, </a:t>
            </a:r>
            <a:r>
              <a:rPr lang="fr-FR" b="1" baseline="30000" dirty="0"/>
              <a:t>4</a:t>
            </a:r>
            <a:r>
              <a:rPr lang="fr-FR" i="1" dirty="0"/>
              <a:t>Department of </a:t>
            </a:r>
            <a:r>
              <a:rPr lang="fr-FR" i="1" dirty="0" err="1"/>
              <a:t>Internal</a:t>
            </a:r>
            <a:r>
              <a:rPr lang="fr-FR" i="1" dirty="0"/>
              <a:t> </a:t>
            </a:r>
            <a:r>
              <a:rPr lang="fr-FR" i="1" dirty="0" err="1"/>
              <a:t>Medicine</a:t>
            </a:r>
            <a:r>
              <a:rPr lang="fr-FR" i="1" dirty="0"/>
              <a:t>, Omaha, United States, </a:t>
            </a:r>
            <a:r>
              <a:rPr lang="fr-FR" b="1" baseline="30000" dirty="0"/>
              <a:t>5</a:t>
            </a:r>
            <a:r>
              <a:rPr lang="fr-FR" i="1" dirty="0"/>
              <a:t>Feinberg </a:t>
            </a:r>
            <a:r>
              <a:rPr lang="fr-FR" i="1" dirty="0" err="1"/>
              <a:t>School</a:t>
            </a:r>
            <a:r>
              <a:rPr lang="fr-FR" i="1" dirty="0"/>
              <a:t> of </a:t>
            </a:r>
            <a:r>
              <a:rPr lang="fr-FR" i="1" dirty="0" err="1"/>
              <a:t>Medicine</a:t>
            </a:r>
            <a:r>
              <a:rPr lang="fr-FR" i="1" dirty="0"/>
              <a:t>, </a:t>
            </a:r>
            <a:r>
              <a:rPr lang="fr-FR" i="1" dirty="0" err="1"/>
              <a:t>Northwestern</a:t>
            </a:r>
            <a:r>
              <a:rPr lang="fr-FR" i="1" dirty="0"/>
              <a:t> </a:t>
            </a:r>
            <a:r>
              <a:rPr lang="fr-FR" i="1" dirty="0" err="1"/>
              <a:t>University</a:t>
            </a:r>
            <a:r>
              <a:rPr lang="fr-FR" i="1" dirty="0"/>
              <a:t>, Chicago, United States</a:t>
            </a:r>
            <a:endParaRPr lang="en-US" b="1" i="1" dirty="0"/>
          </a:p>
          <a:p>
            <a:endParaRPr lang="en-US" b="1" dirty="0"/>
          </a:p>
          <a:p>
            <a:r>
              <a:rPr lang="en-US" b="1" dirty="0"/>
              <a:t>Background:</a:t>
            </a:r>
            <a:r>
              <a:rPr lang="en-US" dirty="0"/>
              <a:t> HLA </a:t>
            </a:r>
            <a:r>
              <a:rPr lang="en-US" dirty="0" err="1"/>
              <a:t>eplet</a:t>
            </a:r>
            <a:r>
              <a:rPr lang="en-US" dirty="0"/>
              <a:t> matching has emerged as a potential biomarker for </a:t>
            </a:r>
            <a:r>
              <a:rPr lang="en-US" dirty="0" err="1"/>
              <a:t>optimising</a:t>
            </a:r>
            <a:r>
              <a:rPr lang="en-US" dirty="0"/>
              <a:t> organ allocation and improving patient management. However, its clinical relevance in terms of prognostic value is not demonstrated. We aimed to investigate the association between HLA </a:t>
            </a:r>
            <a:r>
              <a:rPr lang="en-US" dirty="0" err="1"/>
              <a:t>eplet</a:t>
            </a:r>
            <a:r>
              <a:rPr lang="en-US" dirty="0"/>
              <a:t> mismatches and long-term allograft failure, and its additional value beyond standard of care parameters. </a:t>
            </a:r>
          </a:p>
          <a:p>
            <a:r>
              <a:rPr lang="en-US" b="1" dirty="0"/>
              <a:t>Methods</a:t>
            </a:r>
            <a:r>
              <a:rPr lang="en-US" dirty="0"/>
              <a:t>: The Paris Transplant Group qualified cohort (NCT03474003) consisted of 3,612 deeply </a:t>
            </a:r>
            <a:r>
              <a:rPr lang="en-US" dirty="0" err="1"/>
              <a:t>phenotyped</a:t>
            </a:r>
            <a:r>
              <a:rPr lang="en-US" dirty="0"/>
              <a:t> adult patients, prospectively enrolled at the time of transplantation in four </a:t>
            </a:r>
            <a:r>
              <a:rPr lang="en-US" dirty="0" err="1"/>
              <a:t>french</a:t>
            </a:r>
            <a:r>
              <a:rPr lang="en-US" dirty="0"/>
              <a:t> centers. The HLA </a:t>
            </a:r>
            <a:r>
              <a:rPr lang="en-US" dirty="0" err="1"/>
              <a:t>eplet</a:t>
            </a:r>
            <a:r>
              <a:rPr lang="en-US" dirty="0"/>
              <a:t> class I and II mismatch scores were calculated through high-resolution HLA typing, which encompasses the identification of specific configurations of epitopes (</a:t>
            </a:r>
            <a:r>
              <a:rPr lang="en-US" dirty="0" err="1"/>
              <a:t>eplets</a:t>
            </a:r>
            <a:r>
              <a:rPr lang="en-US" dirty="0"/>
              <a:t>) on both donor and recipient HLA molecules (</a:t>
            </a:r>
            <a:r>
              <a:rPr lang="en-US" dirty="0" err="1"/>
              <a:t>HLAMatchmaker</a:t>
            </a:r>
            <a:r>
              <a:rPr lang="en-US" dirty="0"/>
              <a:t>). Clinical, functional, histological and immunological parameters were collected for each patient. The </a:t>
            </a:r>
            <a:r>
              <a:rPr lang="en-US" dirty="0" err="1"/>
              <a:t>iBox</a:t>
            </a:r>
            <a:r>
              <a:rPr lang="en-US" dirty="0"/>
              <a:t> prediction system was used to evaluate the ability of HLA </a:t>
            </a:r>
            <a:r>
              <a:rPr lang="en-US" dirty="0" err="1"/>
              <a:t>eplet</a:t>
            </a:r>
            <a:r>
              <a:rPr lang="en-US" dirty="0"/>
              <a:t> mismatches to predict the long-term allograft survival beyond standard of care parameters. </a:t>
            </a:r>
          </a:p>
          <a:p>
            <a:r>
              <a:rPr lang="en-US" b="1" dirty="0"/>
              <a:t>Results:</a:t>
            </a:r>
            <a:r>
              <a:rPr lang="en-US" dirty="0"/>
              <a:t> The median follow-up post transplantation was 8.8 years (IQR 6.0-11.9), with 510 (14.1%) allograft failures </a:t>
            </a:r>
            <a:r>
              <a:rPr lang="en-US" dirty="0" err="1"/>
              <a:t>occuring</a:t>
            </a:r>
            <a:r>
              <a:rPr lang="en-US" dirty="0"/>
              <a:t> during the follow-up. The median number of HLA </a:t>
            </a:r>
            <a:r>
              <a:rPr lang="en-US" dirty="0" err="1"/>
              <a:t>eplet</a:t>
            </a:r>
            <a:r>
              <a:rPr lang="en-US" dirty="0"/>
              <a:t> class I and II mismatches were respectively 16 (IQR 10-21) and 11 (IQR 5-17). When stratifying the population according to the quartiles of the HLA </a:t>
            </a:r>
            <a:r>
              <a:rPr lang="en-US" dirty="0" err="1"/>
              <a:t>eplet</a:t>
            </a:r>
            <a:r>
              <a:rPr lang="en-US" dirty="0"/>
              <a:t> class I and II mismatches, no differences were observed in terms of long-term allograft failure (log-rank test for class I and II mismatches: p=0.365 and 0.920 respectively). The HLA </a:t>
            </a:r>
            <a:r>
              <a:rPr lang="en-US" dirty="0" err="1"/>
              <a:t>eplet</a:t>
            </a:r>
            <a:r>
              <a:rPr lang="en-US" dirty="0"/>
              <a:t> class I and II mismatches were not independently associated with long term allograft failure, with HR=1.00 (CI 0.99-1.01, p=0.856) and HR=1.00 (CI 0.99-1.01, p=0.863), respectively. Last, addition of HLA </a:t>
            </a:r>
            <a:r>
              <a:rPr lang="en-US" dirty="0" err="1"/>
              <a:t>eplet</a:t>
            </a:r>
            <a:r>
              <a:rPr lang="en-US" dirty="0"/>
              <a:t> class I and II mismatches to a standard of care (</a:t>
            </a:r>
            <a:r>
              <a:rPr lang="en-US" dirty="0" err="1"/>
              <a:t>iBox</a:t>
            </a:r>
            <a:r>
              <a:rPr lang="en-US" dirty="0"/>
              <a:t>) model did not increase its performance (c=statistics 0.796 vs 0.796 for the standard of care </a:t>
            </a:r>
            <a:r>
              <a:rPr lang="en-US" dirty="0" err="1"/>
              <a:t>iBox</a:t>
            </a:r>
            <a:r>
              <a:rPr lang="en-US" dirty="0"/>
              <a:t> model respectively. Similarly, the addition of HLA </a:t>
            </a:r>
            <a:r>
              <a:rPr lang="en-US" dirty="0" err="1"/>
              <a:t>eplet</a:t>
            </a:r>
            <a:r>
              <a:rPr lang="en-US" dirty="0"/>
              <a:t> mismatches to the standard of care </a:t>
            </a:r>
            <a:r>
              <a:rPr lang="en-US" dirty="0" err="1"/>
              <a:t>iBox</a:t>
            </a:r>
            <a:r>
              <a:rPr lang="en-US" dirty="0"/>
              <a:t> model did not improve the model’s calibration. </a:t>
            </a:r>
          </a:p>
          <a:p>
            <a:r>
              <a:rPr lang="en-US" b="1" dirty="0"/>
              <a:t>Conclusions:</a:t>
            </a:r>
            <a:r>
              <a:rPr lang="en-US" dirty="0"/>
              <a:t> Our study shows in a large, deeply </a:t>
            </a:r>
            <a:r>
              <a:rPr lang="en-US" dirty="0" err="1"/>
              <a:t>phenotyped</a:t>
            </a:r>
            <a:r>
              <a:rPr lang="en-US" dirty="0"/>
              <a:t> population of kidney recipients, that HLA </a:t>
            </a:r>
            <a:r>
              <a:rPr lang="en-US" dirty="0" err="1"/>
              <a:t>eplet</a:t>
            </a:r>
            <a:r>
              <a:rPr lang="en-US" dirty="0"/>
              <a:t> matching does not add value to standard of care parameter for prognostication of long-term allograft outcome.</a:t>
            </a:r>
            <a:endParaRPr lang="fr-FR" dirty="0"/>
          </a:p>
          <a:p>
            <a:endParaRPr lang="fr-FR" dirty="0"/>
          </a:p>
        </p:txBody>
      </p:sp>
      <p:sp>
        <p:nvSpPr>
          <p:cNvPr id="4" name="Espace réservé du numéro de diapositive 3">
            <a:extLst>
              <a:ext uri="{FF2B5EF4-FFF2-40B4-BE49-F238E27FC236}">
                <a16:creationId xmlns:a16="http://schemas.microsoft.com/office/drawing/2014/main" id="{FCCCB34D-FD17-93F2-204F-DC55CC9CD8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4327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9E605-1E2B-D51E-141E-86FDF7EB2C6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1CBD7E2-A621-CA59-CC12-B3ADF713B32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0F23A67-1819-CFEA-CF47-90BFD00B78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1" u="none" dirty="0" err="1">
                <a:latin typeface="Aptos" panose="020B0004020202020204" pitchFamily="34" charset="0"/>
              </a:rPr>
              <a:t>Abbreviations</a:t>
            </a:r>
            <a:r>
              <a:rPr lang="fr-FR" b="0" i="1" u="none" dirty="0">
                <a:latin typeface="Aptos" panose="020B0004020202020204" pitchFamily="34" charset="0"/>
              </a:rPr>
              <a:t>: HMP, </a:t>
            </a:r>
            <a:r>
              <a:rPr lang="en-US" sz="1200" i="1" u="none" dirty="0">
                <a:latin typeface="Aptos" panose="020B0004020202020204" pitchFamily="34" charset="0"/>
                <a:cs typeface="Arial" panose="020B0604020202020204" pitchFamily="34" charset="0"/>
              </a:rPr>
              <a:t>hypothermic machine perfusion</a:t>
            </a:r>
            <a:r>
              <a:rPr lang="fr-FR" b="0" i="1" u="none" dirty="0">
                <a:latin typeface="Aptos" panose="020B0004020202020204" pitchFamily="34" charset="0"/>
              </a:rPr>
              <a:t>; ECD, </a:t>
            </a:r>
            <a:r>
              <a:rPr lang="en-US" sz="1200" i="1" u="none" dirty="0">
                <a:latin typeface="Aptos" panose="020B0004020202020204" pitchFamily="34" charset="0"/>
                <a:cs typeface="Arial" panose="020B0604020202020204" pitchFamily="34" charset="0"/>
              </a:rPr>
              <a:t>Expanded criteria donors</a:t>
            </a:r>
            <a:r>
              <a:rPr lang="fr-FR" b="0" i="1" u="none" dirty="0">
                <a:latin typeface="Aptos" panose="020B0004020202020204" pitchFamily="34" charset="0"/>
              </a:rPr>
              <a:t>; DCD, </a:t>
            </a:r>
            <a:r>
              <a:rPr lang="en-US" sz="1200" i="1" u="none" dirty="0">
                <a:latin typeface="Aptos" panose="020B0004020202020204" pitchFamily="34" charset="0"/>
                <a:cs typeface="Arial" panose="020B0604020202020204" pitchFamily="34" charset="0"/>
              </a:rPr>
              <a:t>Donated after circulatory death</a:t>
            </a:r>
            <a:r>
              <a:rPr lang="fr-FR" b="0" i="1" u="none" dirty="0">
                <a:latin typeface="Aptos" panose="020B0004020202020204" pitchFamily="34" charset="0"/>
              </a:rPr>
              <a:t>; DBD, </a:t>
            </a:r>
            <a:r>
              <a:rPr lang="fr-FR" i="1" u="none" dirty="0">
                <a:latin typeface="Aptos" panose="020B0004020202020204" pitchFamily="34" charset="0"/>
              </a:rPr>
              <a:t>Donation </a:t>
            </a:r>
            <a:r>
              <a:rPr lang="fr-FR" i="1" u="none" dirty="0" err="1">
                <a:latin typeface="Aptos" panose="020B0004020202020204" pitchFamily="34" charset="0"/>
              </a:rPr>
              <a:t>after</a:t>
            </a:r>
            <a:r>
              <a:rPr lang="fr-FR" i="1" u="none" dirty="0">
                <a:latin typeface="Aptos" panose="020B0004020202020204" pitchFamily="34" charset="0"/>
              </a:rPr>
              <a:t> Brain </a:t>
            </a:r>
            <a:r>
              <a:rPr lang="fr-FR" i="1" u="none" dirty="0" err="1">
                <a:latin typeface="Aptos" panose="020B0004020202020204" pitchFamily="34" charset="0"/>
              </a:rPr>
              <a:t>Death</a:t>
            </a:r>
            <a:r>
              <a:rPr lang="fr-FR" b="0" i="1" u="none" dirty="0">
                <a:latin typeface="Aptos" panose="020B0004020202020204" pitchFamily="34" charset="0"/>
              </a:rPr>
              <a:t>.</a:t>
            </a:r>
            <a:endParaRPr lang="en-US" i="1" u="none" dirty="0">
              <a:latin typeface="Aptos" panose="020B0004020202020204" pitchFamily="34" charset="0"/>
            </a:endParaRPr>
          </a:p>
          <a:p>
            <a:endParaRPr lang="en-US" dirty="0"/>
          </a:p>
          <a:p>
            <a:r>
              <a:rPr lang="en-US" b="1" dirty="0"/>
              <a:t>Reference Number: 714</a:t>
            </a:r>
            <a:endParaRPr lang="fr-FR" b="1" dirty="0"/>
          </a:p>
          <a:p>
            <a:r>
              <a:rPr lang="en-US" b="1" dirty="0"/>
              <a:t>ONE-YEAR OUTCOME OF HMP(O2)-PERFUSED KIDNEYS AFTER THE IMPLEMENTATION OF A NATIONAL MACHINE PERFUSION SERVICE</a:t>
            </a:r>
          </a:p>
          <a:p>
            <a:endParaRPr lang="en-US" b="1" dirty="0"/>
          </a:p>
          <a:p>
            <a:r>
              <a:rPr lang="fr-FR" b="1" dirty="0"/>
              <a:t>Tom Darius</a:t>
            </a:r>
            <a:r>
              <a:rPr lang="fr-FR" b="1" baseline="30000" dirty="0"/>
              <a:t>1</a:t>
            </a:r>
            <a:r>
              <a:rPr lang="fr-FR" b="1" dirty="0"/>
              <a:t>, Ina Jochmans</a:t>
            </a:r>
            <a:r>
              <a:rPr lang="fr-FR" b="1" baseline="30000" dirty="0"/>
              <a:t>1</a:t>
            </a:r>
            <a:r>
              <a:rPr lang="fr-FR" b="1" dirty="0"/>
              <a:t>, Maxime Foguenne</a:t>
            </a:r>
            <a:r>
              <a:rPr lang="fr-FR" b="1" baseline="30000" dirty="0"/>
              <a:t>2</a:t>
            </a:r>
            <a:r>
              <a:rPr lang="fr-FR" b="1" dirty="0"/>
              <a:t>, </a:t>
            </a:r>
            <a:r>
              <a:rPr lang="fr-FR" b="1" dirty="0" err="1"/>
              <a:t>Eric</a:t>
            </a:r>
            <a:r>
              <a:rPr lang="fr-FR" b="1" dirty="0"/>
              <a:t> Hoste</a:t>
            </a:r>
            <a:r>
              <a:rPr lang="fr-FR" b="1" baseline="30000" dirty="0"/>
              <a:t>3</a:t>
            </a:r>
            <a:r>
              <a:rPr lang="fr-FR" b="1" dirty="0"/>
              <a:t>, </a:t>
            </a:r>
            <a:r>
              <a:rPr lang="fr-FR" b="1" dirty="0" err="1"/>
              <a:t>Caren</a:t>
            </a:r>
            <a:r>
              <a:rPr lang="fr-FR" b="1" dirty="0"/>
              <a:t> Randon</a:t>
            </a:r>
            <a:r>
              <a:rPr lang="fr-FR" b="1" baseline="30000" dirty="0"/>
              <a:t>4</a:t>
            </a:r>
            <a:r>
              <a:rPr lang="fr-FR" b="1" dirty="0"/>
              <a:t>, Geert Roeyen</a:t>
            </a:r>
            <a:r>
              <a:rPr lang="fr-FR" b="1" baseline="30000" dirty="0"/>
              <a:t>5</a:t>
            </a:r>
            <a:r>
              <a:rPr lang="fr-FR" b="1" dirty="0"/>
              <a:t>, Bart Bracke</a:t>
            </a:r>
            <a:r>
              <a:rPr lang="fr-FR" b="1" baseline="30000" dirty="0"/>
              <a:t>6</a:t>
            </a:r>
            <a:r>
              <a:rPr lang="fr-FR" b="1" dirty="0"/>
              <a:t>, Olivier Detry</a:t>
            </a:r>
            <a:r>
              <a:rPr lang="fr-FR" b="1" baseline="30000" dirty="0"/>
              <a:t>7</a:t>
            </a:r>
            <a:r>
              <a:rPr lang="fr-FR" b="1" dirty="0"/>
              <a:t>, Laurent Weekers</a:t>
            </a:r>
            <a:r>
              <a:rPr lang="fr-FR" b="1" baseline="30000" dirty="0"/>
              <a:t>8</a:t>
            </a:r>
            <a:r>
              <a:rPr lang="fr-FR" b="1" dirty="0"/>
              <a:t>, Daniel </a:t>
            </a:r>
            <a:r>
              <a:rPr lang="fr-FR" b="1" dirty="0" err="1"/>
              <a:t>Jacob’s-Tulleneers</a:t>
            </a:r>
            <a:r>
              <a:rPr lang="fr-FR" b="1" dirty="0"/>
              <a:t> Thevissen</a:t>
            </a:r>
            <a:r>
              <a:rPr lang="fr-FR" b="1" baseline="30000" dirty="0"/>
              <a:t>9</a:t>
            </a:r>
            <a:r>
              <a:rPr lang="fr-FR" b="1" dirty="0"/>
              <a:t>, Tineke Bogaerts</a:t>
            </a:r>
            <a:r>
              <a:rPr lang="fr-FR" b="1" baseline="30000" dirty="0"/>
              <a:t>9</a:t>
            </a:r>
            <a:r>
              <a:rPr lang="fr-FR" b="1" dirty="0"/>
              <a:t>, Dimitri Mikhalski</a:t>
            </a:r>
            <a:r>
              <a:rPr lang="fr-FR" b="1" baseline="30000" dirty="0"/>
              <a:t>10</a:t>
            </a:r>
            <a:r>
              <a:rPr lang="fr-FR" b="1" dirty="0"/>
              <a:t>, Jean-Philippe De Wilde</a:t>
            </a:r>
            <a:r>
              <a:rPr lang="fr-FR" b="1" baseline="30000" dirty="0"/>
              <a:t>11</a:t>
            </a:r>
            <a:r>
              <a:rPr lang="fr-FR" b="1" dirty="0"/>
              <a:t>, Jacques Pirenne</a:t>
            </a:r>
            <a:r>
              <a:rPr lang="fr-FR" b="1" baseline="30000" dirty="0"/>
              <a:t>1</a:t>
            </a:r>
            <a:r>
              <a:rPr lang="fr-FR" b="1" dirty="0"/>
              <a:t> </a:t>
            </a:r>
          </a:p>
          <a:p>
            <a:endParaRPr lang="fr-FR" dirty="0"/>
          </a:p>
          <a:p>
            <a:r>
              <a:rPr lang="fr-FR" b="1" baseline="30000" dirty="0"/>
              <a:t>1</a:t>
            </a:r>
            <a:r>
              <a:rPr lang="fr-FR" i="1" dirty="0"/>
              <a:t>University </a:t>
            </a:r>
            <a:r>
              <a:rPr lang="fr-FR" i="1" dirty="0" err="1"/>
              <a:t>Hospitals</a:t>
            </a:r>
            <a:r>
              <a:rPr lang="fr-FR" i="1" dirty="0"/>
              <a:t> Leuven, Abdominal Transplant </a:t>
            </a:r>
            <a:r>
              <a:rPr lang="fr-FR" i="1" dirty="0" err="1"/>
              <a:t>Surgery</a:t>
            </a:r>
            <a:r>
              <a:rPr lang="fr-FR" i="1" dirty="0"/>
              <a:t>, Leuven, </a:t>
            </a:r>
            <a:r>
              <a:rPr lang="fr-FR" i="1" dirty="0" err="1"/>
              <a:t>Belgium</a:t>
            </a:r>
            <a:r>
              <a:rPr lang="fr-FR" i="1" dirty="0"/>
              <a:t>, </a:t>
            </a:r>
            <a:r>
              <a:rPr lang="fr-FR" b="1" i="1" baseline="30000" dirty="0"/>
              <a:t>2</a:t>
            </a:r>
            <a:r>
              <a:rPr lang="fr-FR" i="1" dirty="0"/>
              <a:t>University </a:t>
            </a:r>
            <a:r>
              <a:rPr lang="fr-FR" i="1" dirty="0" err="1"/>
              <a:t>Clinics</a:t>
            </a:r>
            <a:r>
              <a:rPr lang="fr-FR" i="1" dirty="0"/>
              <a:t> Saint-Luc, </a:t>
            </a:r>
            <a:r>
              <a:rPr lang="fr-FR" i="1" dirty="0" err="1"/>
              <a:t>Surgery</a:t>
            </a:r>
            <a:r>
              <a:rPr lang="fr-FR" i="1" dirty="0"/>
              <a:t> and Abdominal Transplant Unit, Brussels, </a:t>
            </a:r>
            <a:r>
              <a:rPr lang="fr-FR" i="1" dirty="0" err="1"/>
              <a:t>Belgium</a:t>
            </a:r>
            <a:r>
              <a:rPr lang="fr-FR" i="1" dirty="0"/>
              <a:t>, </a:t>
            </a:r>
            <a:r>
              <a:rPr lang="fr-FR" b="1" i="1" baseline="30000" dirty="0"/>
              <a:t>3</a:t>
            </a:r>
            <a:r>
              <a:rPr lang="fr-FR" i="1" dirty="0"/>
              <a:t>Ghent </a:t>
            </a:r>
            <a:r>
              <a:rPr lang="fr-FR" i="1" dirty="0" err="1"/>
              <a:t>University</a:t>
            </a:r>
            <a:r>
              <a:rPr lang="fr-FR" i="1" dirty="0"/>
              <a:t> Hospital, </a:t>
            </a:r>
            <a:r>
              <a:rPr lang="fr-FR" i="1" dirty="0" err="1"/>
              <a:t>Department</a:t>
            </a:r>
            <a:r>
              <a:rPr lang="fr-FR" i="1" dirty="0"/>
              <a:t> of Intensive Care </a:t>
            </a:r>
            <a:r>
              <a:rPr lang="fr-FR" i="1" dirty="0" err="1"/>
              <a:t>Medicine</a:t>
            </a:r>
            <a:r>
              <a:rPr lang="fr-FR" i="1" dirty="0"/>
              <a:t>, </a:t>
            </a:r>
            <a:r>
              <a:rPr lang="fr-FR" i="1" dirty="0" err="1"/>
              <a:t>Ghent</a:t>
            </a:r>
            <a:r>
              <a:rPr lang="fr-FR" i="1" dirty="0"/>
              <a:t>, </a:t>
            </a:r>
            <a:r>
              <a:rPr lang="fr-FR" i="1" dirty="0" err="1"/>
              <a:t>Belgium</a:t>
            </a:r>
            <a:r>
              <a:rPr lang="fr-FR" i="1" dirty="0"/>
              <a:t>, </a:t>
            </a:r>
            <a:r>
              <a:rPr lang="fr-FR" b="1" i="1" baseline="30000" dirty="0"/>
              <a:t>4</a:t>
            </a:r>
            <a:r>
              <a:rPr lang="fr-FR" i="1" dirty="0"/>
              <a:t>Ghent </a:t>
            </a:r>
            <a:r>
              <a:rPr lang="fr-FR" i="1" dirty="0" err="1"/>
              <a:t>University</a:t>
            </a:r>
            <a:r>
              <a:rPr lang="fr-FR" i="1" dirty="0"/>
              <a:t> Hospital, </a:t>
            </a:r>
            <a:r>
              <a:rPr lang="fr-FR" i="1" dirty="0" err="1"/>
              <a:t>Department</a:t>
            </a:r>
            <a:r>
              <a:rPr lang="fr-FR" i="1" dirty="0"/>
              <a:t> of </a:t>
            </a:r>
            <a:r>
              <a:rPr lang="fr-FR" i="1" dirty="0" err="1"/>
              <a:t>Thoracic</a:t>
            </a:r>
            <a:r>
              <a:rPr lang="fr-FR" i="1" dirty="0"/>
              <a:t> and </a:t>
            </a:r>
            <a:r>
              <a:rPr lang="fr-FR" i="1" dirty="0" err="1"/>
              <a:t>Vascular</a:t>
            </a:r>
            <a:r>
              <a:rPr lang="fr-FR" i="1" dirty="0"/>
              <a:t> </a:t>
            </a:r>
            <a:r>
              <a:rPr lang="fr-FR" i="1" dirty="0" err="1"/>
              <a:t>Surgery</a:t>
            </a:r>
            <a:r>
              <a:rPr lang="fr-FR" i="1" dirty="0"/>
              <a:t>, </a:t>
            </a:r>
            <a:r>
              <a:rPr lang="fr-FR" i="1" dirty="0" err="1"/>
              <a:t>Ghent</a:t>
            </a:r>
            <a:r>
              <a:rPr lang="fr-FR" i="1" dirty="0"/>
              <a:t>, </a:t>
            </a:r>
            <a:r>
              <a:rPr lang="fr-FR" i="1" dirty="0" err="1"/>
              <a:t>Belgium</a:t>
            </a:r>
            <a:r>
              <a:rPr lang="fr-FR" i="1" dirty="0"/>
              <a:t>, </a:t>
            </a:r>
            <a:r>
              <a:rPr lang="fr-FR" b="1" i="1" baseline="30000" dirty="0"/>
              <a:t>5</a:t>
            </a:r>
            <a:r>
              <a:rPr lang="fr-FR" i="1" dirty="0"/>
              <a:t>University Hospital </a:t>
            </a:r>
            <a:r>
              <a:rPr lang="fr-FR" i="1" dirty="0" err="1"/>
              <a:t>Antwerp</a:t>
            </a:r>
            <a:r>
              <a:rPr lang="fr-FR" i="1" dirty="0"/>
              <a:t>, </a:t>
            </a:r>
            <a:r>
              <a:rPr lang="fr-FR" i="1" dirty="0" err="1"/>
              <a:t>Department</a:t>
            </a:r>
            <a:r>
              <a:rPr lang="fr-FR" i="1" dirty="0"/>
              <a:t> of </a:t>
            </a:r>
            <a:r>
              <a:rPr lang="fr-FR" i="1" dirty="0" err="1"/>
              <a:t>Hepatobiliary</a:t>
            </a:r>
            <a:r>
              <a:rPr lang="fr-FR" i="1" dirty="0"/>
              <a:t> Transplantation and Endocrine </a:t>
            </a:r>
            <a:r>
              <a:rPr lang="fr-FR" i="1" dirty="0" err="1"/>
              <a:t>Surgery</a:t>
            </a:r>
            <a:r>
              <a:rPr lang="fr-FR" i="1" dirty="0"/>
              <a:t>, </a:t>
            </a:r>
            <a:r>
              <a:rPr lang="fr-FR" i="1" dirty="0" err="1"/>
              <a:t>Antwerp</a:t>
            </a:r>
            <a:r>
              <a:rPr lang="fr-FR" i="1" dirty="0"/>
              <a:t>, </a:t>
            </a:r>
            <a:r>
              <a:rPr lang="fr-FR" i="1" dirty="0" err="1"/>
              <a:t>Belgium</a:t>
            </a:r>
            <a:r>
              <a:rPr lang="fr-FR" i="1" dirty="0"/>
              <a:t>, </a:t>
            </a:r>
            <a:r>
              <a:rPr lang="fr-FR" b="1" i="1" baseline="30000" dirty="0"/>
              <a:t>6</a:t>
            </a:r>
            <a:r>
              <a:rPr lang="fr-FR" i="1" dirty="0"/>
              <a:t>University Hospital of </a:t>
            </a:r>
            <a:r>
              <a:rPr lang="fr-FR" i="1" dirty="0" err="1"/>
              <a:t>Antwerp</a:t>
            </a:r>
            <a:r>
              <a:rPr lang="fr-FR" i="1" dirty="0"/>
              <a:t>, </a:t>
            </a:r>
            <a:r>
              <a:rPr lang="fr-FR" i="1" dirty="0" err="1"/>
              <a:t>Department</a:t>
            </a:r>
            <a:r>
              <a:rPr lang="fr-FR" i="1" dirty="0"/>
              <a:t> of </a:t>
            </a:r>
            <a:r>
              <a:rPr lang="fr-FR" i="1" dirty="0" err="1"/>
              <a:t>Hepatobiliary</a:t>
            </a:r>
            <a:r>
              <a:rPr lang="fr-FR" i="1" dirty="0"/>
              <a:t> </a:t>
            </a:r>
            <a:r>
              <a:rPr lang="fr-FR" i="1" dirty="0" err="1"/>
              <a:t>Surgery</a:t>
            </a:r>
            <a:r>
              <a:rPr lang="fr-FR" i="1" dirty="0"/>
              <a:t>, </a:t>
            </a:r>
            <a:r>
              <a:rPr lang="fr-FR" i="1" dirty="0" err="1"/>
              <a:t>Antwerp</a:t>
            </a:r>
            <a:r>
              <a:rPr lang="fr-FR" i="1" dirty="0"/>
              <a:t>, </a:t>
            </a:r>
            <a:r>
              <a:rPr lang="fr-FR" i="1" dirty="0" err="1"/>
              <a:t>Belgium</a:t>
            </a:r>
            <a:r>
              <a:rPr lang="fr-FR" i="1" dirty="0"/>
              <a:t>, </a:t>
            </a:r>
            <a:r>
              <a:rPr lang="fr-FR" i="1" baseline="30000" dirty="0"/>
              <a:t>7</a:t>
            </a:r>
            <a:r>
              <a:rPr lang="fr-FR" i="1" dirty="0"/>
              <a:t>University of Liège Hospital, Division of Abdominal </a:t>
            </a:r>
            <a:r>
              <a:rPr lang="fr-FR" i="1" dirty="0" err="1"/>
              <a:t>Surgery</a:t>
            </a:r>
            <a:r>
              <a:rPr lang="fr-FR" i="1" dirty="0"/>
              <a:t> and Transplantation, Liège, </a:t>
            </a:r>
            <a:r>
              <a:rPr lang="fr-FR" i="1" dirty="0" err="1"/>
              <a:t>Belgium</a:t>
            </a:r>
            <a:r>
              <a:rPr lang="fr-FR" i="1" dirty="0"/>
              <a:t>, </a:t>
            </a:r>
            <a:r>
              <a:rPr lang="fr-FR" i="1" baseline="30000" dirty="0"/>
              <a:t>8</a:t>
            </a:r>
            <a:r>
              <a:rPr lang="fr-FR" i="1" dirty="0"/>
              <a:t>University of Liège Hospital, Division of </a:t>
            </a:r>
            <a:r>
              <a:rPr lang="fr-FR" i="1" dirty="0" err="1"/>
              <a:t>Nephrology</a:t>
            </a:r>
            <a:r>
              <a:rPr lang="fr-FR" i="1" dirty="0"/>
              <a:t>, Liège, </a:t>
            </a:r>
            <a:r>
              <a:rPr lang="fr-FR" i="1" dirty="0" err="1"/>
              <a:t>Belgium</a:t>
            </a:r>
            <a:r>
              <a:rPr lang="fr-FR" i="1" dirty="0"/>
              <a:t>, </a:t>
            </a:r>
            <a:r>
              <a:rPr lang="fr-FR" i="1" baseline="30000" dirty="0"/>
              <a:t>9</a:t>
            </a:r>
            <a:r>
              <a:rPr lang="fr-FR" i="1" dirty="0"/>
              <a:t>Universitair </a:t>
            </a:r>
            <a:r>
              <a:rPr lang="fr-FR" i="1" dirty="0" err="1"/>
              <a:t>Ziekenhuis</a:t>
            </a:r>
            <a:r>
              <a:rPr lang="fr-FR" i="1" dirty="0"/>
              <a:t> Brussel, </a:t>
            </a:r>
            <a:r>
              <a:rPr lang="fr-FR" i="1" dirty="0" err="1"/>
              <a:t>Diabetes</a:t>
            </a:r>
            <a:r>
              <a:rPr lang="fr-FR" i="1" dirty="0"/>
              <a:t> </a:t>
            </a:r>
            <a:r>
              <a:rPr lang="fr-FR" i="1" dirty="0" err="1"/>
              <a:t>Research</a:t>
            </a:r>
            <a:r>
              <a:rPr lang="fr-FR" i="1" dirty="0"/>
              <a:t> Center, Brussels, </a:t>
            </a:r>
            <a:r>
              <a:rPr lang="fr-FR" i="1" dirty="0" err="1"/>
              <a:t>Belgium</a:t>
            </a:r>
            <a:r>
              <a:rPr lang="fr-FR" i="1" dirty="0"/>
              <a:t>, </a:t>
            </a:r>
            <a:r>
              <a:rPr lang="fr-FR" i="1" baseline="30000" dirty="0"/>
              <a:t>10</a:t>
            </a:r>
            <a:r>
              <a:rPr lang="fr-FR" i="1" dirty="0"/>
              <a:t>Hôpital Erasme, </a:t>
            </a:r>
            <a:r>
              <a:rPr lang="fr-FR" i="1" dirty="0" err="1"/>
              <a:t>Department</a:t>
            </a:r>
            <a:r>
              <a:rPr lang="fr-FR" i="1" dirty="0"/>
              <a:t> of Abdominal </a:t>
            </a:r>
            <a:r>
              <a:rPr lang="fr-FR" i="1" dirty="0" err="1"/>
              <a:t>Surgery</a:t>
            </a:r>
            <a:r>
              <a:rPr lang="fr-FR" i="1" dirty="0"/>
              <a:t> and Transplantation, Brussels, </a:t>
            </a:r>
            <a:r>
              <a:rPr lang="fr-FR" i="1" dirty="0" err="1"/>
              <a:t>Belgium</a:t>
            </a:r>
            <a:r>
              <a:rPr lang="fr-FR" i="1" dirty="0"/>
              <a:t>, </a:t>
            </a:r>
            <a:r>
              <a:rPr lang="fr-FR" i="1" baseline="30000" dirty="0"/>
              <a:t>11</a:t>
            </a:r>
            <a:r>
              <a:rPr lang="fr-FR" i="1" dirty="0"/>
              <a:t>Hôpital Erasme, </a:t>
            </a:r>
            <a:r>
              <a:rPr lang="fr-FR" i="1" dirty="0" err="1"/>
              <a:t>Department</a:t>
            </a:r>
            <a:r>
              <a:rPr lang="fr-FR" i="1" dirty="0"/>
              <a:t> of </a:t>
            </a:r>
            <a:r>
              <a:rPr lang="fr-FR" i="1" dirty="0" err="1"/>
              <a:t>Vascular</a:t>
            </a:r>
            <a:r>
              <a:rPr lang="fr-FR" i="1" dirty="0"/>
              <a:t> </a:t>
            </a:r>
            <a:r>
              <a:rPr lang="fr-FR" i="1" dirty="0" err="1"/>
              <a:t>Diseases</a:t>
            </a:r>
            <a:r>
              <a:rPr lang="fr-FR" i="1" dirty="0"/>
              <a:t>, Brussels, </a:t>
            </a:r>
            <a:r>
              <a:rPr lang="fr-FR" i="1" dirty="0" err="1"/>
              <a:t>Belgium</a:t>
            </a:r>
            <a:endParaRPr lang="fr-FR" i="1" dirty="0"/>
          </a:p>
          <a:p>
            <a:endParaRPr lang="fr-FR" b="1" i="1" dirty="0"/>
          </a:p>
          <a:p>
            <a:r>
              <a:rPr lang="en-US" b="1" dirty="0"/>
              <a:t>Background</a:t>
            </a:r>
            <a:r>
              <a:rPr lang="en-US" dirty="0"/>
              <a:t>: In October 2022, a national hypothermic machine perfusion (HMP) service was implemented for all kidneys from expanded criteria donors (ECD) and kidneys donated after circulatory death (DCD) procured and transplanted in Belgium. The aim of this study is to evaluate the functional one-year outcome of these kidneys continuously perfused with HMP. </a:t>
            </a:r>
          </a:p>
          <a:p>
            <a:r>
              <a:rPr lang="en-US" b="1" dirty="0"/>
              <a:t>Methods</a:t>
            </a:r>
            <a:r>
              <a:rPr lang="en-US" dirty="0"/>
              <a:t>: A retrospective analysis was performed on 242 HMP-perfused kidney transplantations (DBD+DCD) performed between 1/10/2022 and 30/09/2023 of which 49 from ECD (defined as a DBD donor between 50-60yrs old with 2/3 following criteria (arterial hypertension, serum creatinine&gt;1.5mg/dl and death due to cerebrovascular accident) or a donor&gt; 60yrs) and 193 from DCD donors. The </a:t>
            </a:r>
            <a:r>
              <a:rPr lang="en-US" dirty="0" err="1"/>
              <a:t>LifePort</a:t>
            </a:r>
            <a:r>
              <a:rPr lang="en-US" dirty="0"/>
              <a:t> Kidney Transporter (Organ Recovery Systems) was used for all MP procedures. Active oxygenation realized by preceding bubble O2 of the perfusate and continuous surface O2 during HMP was applied to all DCD&gt;50yrs and in study context in 14 DCD≤50yrs$. Donor demographics and functional outcome were analyzed. </a:t>
            </a:r>
          </a:p>
          <a:p>
            <a:r>
              <a:rPr lang="en-US" b="1" dirty="0"/>
              <a:t>Results</a:t>
            </a:r>
            <a:r>
              <a:rPr lang="en-US" dirty="0"/>
              <a:t>: The 1-year functional outcome according to donor type is illustrated in Table 1. Donor type </a:t>
            </a:r>
            <a:r>
              <a:rPr lang="en-US" dirty="0" err="1"/>
              <a:t>Type</a:t>
            </a:r>
            <a:r>
              <a:rPr lang="en-US" dirty="0"/>
              <a:t> of kidney preservation (HMP, HMPO2) All (ECD +DCD) HMP(O2) (n=242) DBD ECD HMP (n=49) DCD DCD≤50y DCD&gt;50yrs HMP (n=193) Delayed graft function, % 14.35 9.14 16.67 HMP(O2)$ (n=77) 9.46 HMP(O2) (n=116) 19.64 Mean eGFR @1y, ml/min/1.73m2 Organ rejection @1y, % Death-censored graft survival @1y, % Patient survival @1y, % 54.25 10.05 96.28 98.34 52.03 2.33 100 95.91 54.69 12.82 94.34 98.96 61.10 8.96 97.40 100 49.73 14.00 93.97 98.28 The reasons for graft loss (13/242) were primary nonfunction (n=1), rejection (n=1), donor transmitted infection (n=1), graft infection (n=1), arterial thrombosis (n=1), venous thrombosis (n=2), unknown (n=2) and patient’s death (n=4). </a:t>
            </a:r>
          </a:p>
          <a:p>
            <a:r>
              <a:rPr lang="en-US" b="1" dirty="0"/>
              <a:t>Conclusions</a:t>
            </a:r>
            <a:r>
              <a:rPr lang="en-US" dirty="0"/>
              <a:t>: Functional outcome of HMP-preserved kidneys after the introduction of a national HMP program for all ECD and DCD kidneys is excellent and reassures transplant teams in their decision-making process when such higher-risk kidneys are offered for transplantation.</a:t>
            </a:r>
            <a:endParaRPr lang="fr-FR" b="1" i="1" dirty="0"/>
          </a:p>
        </p:txBody>
      </p:sp>
      <p:sp>
        <p:nvSpPr>
          <p:cNvPr id="4" name="Espace réservé du numéro de diapositive 3">
            <a:extLst>
              <a:ext uri="{FF2B5EF4-FFF2-40B4-BE49-F238E27FC236}">
                <a16:creationId xmlns:a16="http://schemas.microsoft.com/office/drawing/2014/main" id="{B3999761-83C8-0CD7-FFCB-8DDD5BD220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1651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D5F81-09DE-056C-6E07-C145F5B1198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7453AFE-BF5E-9858-7D33-B960140F05F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C10B1CA-B518-CD81-8B36-443AAF3BFF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1" dirty="0" err="1">
                <a:latin typeface="+mn-lt"/>
              </a:rPr>
              <a:t>Abbreviations</a:t>
            </a:r>
            <a:r>
              <a:rPr lang="fr-FR" b="0" i="1" dirty="0">
                <a:latin typeface="+mn-lt"/>
              </a:rPr>
              <a:t>: HMP, </a:t>
            </a:r>
            <a:r>
              <a:rPr lang="en-US" sz="1200" i="1" dirty="0">
                <a:latin typeface="+mn-lt"/>
                <a:cs typeface="Arial" panose="020B0604020202020204" pitchFamily="34" charset="0"/>
              </a:rPr>
              <a:t>hypothermic machine perfusion</a:t>
            </a:r>
            <a:r>
              <a:rPr lang="fr-FR" b="0" i="1" dirty="0">
                <a:latin typeface="+mn-lt"/>
              </a:rPr>
              <a:t>; ECD, </a:t>
            </a:r>
            <a:r>
              <a:rPr lang="en-US" sz="1200" i="1" dirty="0">
                <a:latin typeface="+mn-lt"/>
                <a:cs typeface="Arial" panose="020B0604020202020204" pitchFamily="34" charset="0"/>
              </a:rPr>
              <a:t>Expanded criteria donors</a:t>
            </a:r>
            <a:r>
              <a:rPr lang="fr-FR" b="0" i="1" dirty="0">
                <a:latin typeface="+mn-lt"/>
              </a:rPr>
              <a:t>; DCD, </a:t>
            </a:r>
            <a:r>
              <a:rPr lang="en-US" sz="1200" i="1" dirty="0">
                <a:latin typeface="+mn-lt"/>
                <a:cs typeface="Arial" panose="020B0604020202020204" pitchFamily="34" charset="0"/>
              </a:rPr>
              <a:t>Donated after circulatory death</a:t>
            </a:r>
            <a:r>
              <a:rPr lang="fr-FR" b="0" i="1" dirty="0">
                <a:latin typeface="+mn-lt"/>
              </a:rPr>
              <a:t>; DBD, </a:t>
            </a:r>
            <a:r>
              <a:rPr lang="fr-FR" i="1" dirty="0">
                <a:latin typeface="+mn-lt"/>
              </a:rPr>
              <a:t>Donation </a:t>
            </a:r>
            <a:r>
              <a:rPr lang="fr-FR" i="1" dirty="0" err="1">
                <a:latin typeface="+mn-lt"/>
              </a:rPr>
              <a:t>after</a:t>
            </a:r>
            <a:r>
              <a:rPr lang="fr-FR" i="1" dirty="0">
                <a:latin typeface="+mn-lt"/>
              </a:rPr>
              <a:t> Brain </a:t>
            </a:r>
            <a:r>
              <a:rPr lang="fr-FR" i="1" dirty="0" err="1">
                <a:latin typeface="+mn-lt"/>
              </a:rPr>
              <a:t>Death</a:t>
            </a:r>
            <a:r>
              <a:rPr lang="fr-FR" b="0" i="1" dirty="0">
                <a:latin typeface="+mn-lt"/>
              </a:rPr>
              <a:t>.</a:t>
            </a:r>
            <a:endParaRPr lang="en-US" i="1" dirty="0">
              <a:latin typeface="+mn-lt"/>
            </a:endParaRPr>
          </a:p>
          <a:p>
            <a:endParaRPr lang="en-US" dirty="0"/>
          </a:p>
          <a:p>
            <a:r>
              <a:rPr lang="en-US" b="1" dirty="0"/>
              <a:t>Reference Number: 714</a:t>
            </a:r>
            <a:endParaRPr lang="fr-FR" b="1" dirty="0"/>
          </a:p>
          <a:p>
            <a:r>
              <a:rPr lang="en-US" b="1" dirty="0"/>
              <a:t>ONE-YEAR OUTCOME OF HMP(O2)-PERFUSED KIDNEYS AFTER THE IMPLEMENTATION OF A NATIONAL MACHINE PERFUSION SERVICE</a:t>
            </a:r>
          </a:p>
          <a:p>
            <a:endParaRPr lang="en-US" b="1" dirty="0"/>
          </a:p>
          <a:p>
            <a:r>
              <a:rPr lang="fr-FR" b="1" dirty="0"/>
              <a:t>Tom Darius</a:t>
            </a:r>
            <a:r>
              <a:rPr lang="fr-FR" b="1" baseline="30000" dirty="0"/>
              <a:t>1</a:t>
            </a:r>
            <a:r>
              <a:rPr lang="fr-FR" b="1" dirty="0"/>
              <a:t>, Ina Jochmans</a:t>
            </a:r>
            <a:r>
              <a:rPr lang="fr-FR" b="1" baseline="30000" dirty="0"/>
              <a:t>1</a:t>
            </a:r>
            <a:r>
              <a:rPr lang="fr-FR" b="1" dirty="0"/>
              <a:t>, Maxime Foguenne</a:t>
            </a:r>
            <a:r>
              <a:rPr lang="fr-FR" b="1" baseline="30000" dirty="0"/>
              <a:t>2</a:t>
            </a:r>
            <a:r>
              <a:rPr lang="fr-FR" b="1" dirty="0"/>
              <a:t>, </a:t>
            </a:r>
            <a:r>
              <a:rPr lang="fr-FR" b="1" dirty="0" err="1"/>
              <a:t>Eric</a:t>
            </a:r>
            <a:r>
              <a:rPr lang="fr-FR" b="1" dirty="0"/>
              <a:t> Hoste</a:t>
            </a:r>
            <a:r>
              <a:rPr lang="fr-FR" b="1" baseline="30000" dirty="0"/>
              <a:t>3</a:t>
            </a:r>
            <a:r>
              <a:rPr lang="fr-FR" b="1" dirty="0"/>
              <a:t>, </a:t>
            </a:r>
            <a:r>
              <a:rPr lang="fr-FR" b="1" dirty="0" err="1"/>
              <a:t>Caren</a:t>
            </a:r>
            <a:r>
              <a:rPr lang="fr-FR" b="1" dirty="0"/>
              <a:t> Randon</a:t>
            </a:r>
            <a:r>
              <a:rPr lang="fr-FR" b="1" baseline="30000" dirty="0"/>
              <a:t>4</a:t>
            </a:r>
            <a:r>
              <a:rPr lang="fr-FR" b="1" dirty="0"/>
              <a:t>, Geert Roeyen</a:t>
            </a:r>
            <a:r>
              <a:rPr lang="fr-FR" b="1" baseline="30000" dirty="0"/>
              <a:t>5</a:t>
            </a:r>
            <a:r>
              <a:rPr lang="fr-FR" b="1" dirty="0"/>
              <a:t>, Bart Bracke</a:t>
            </a:r>
            <a:r>
              <a:rPr lang="fr-FR" b="1" baseline="30000" dirty="0"/>
              <a:t>6</a:t>
            </a:r>
            <a:r>
              <a:rPr lang="fr-FR" b="1" dirty="0"/>
              <a:t>, Olivier Detry</a:t>
            </a:r>
            <a:r>
              <a:rPr lang="fr-FR" b="1" baseline="30000" dirty="0"/>
              <a:t>7</a:t>
            </a:r>
            <a:r>
              <a:rPr lang="fr-FR" b="1" dirty="0"/>
              <a:t>, Laurent Weekers</a:t>
            </a:r>
            <a:r>
              <a:rPr lang="fr-FR" b="1" baseline="30000" dirty="0"/>
              <a:t>8</a:t>
            </a:r>
            <a:r>
              <a:rPr lang="fr-FR" b="1" dirty="0"/>
              <a:t>, Daniel </a:t>
            </a:r>
            <a:r>
              <a:rPr lang="fr-FR" b="1" dirty="0" err="1"/>
              <a:t>Jacob’s-Tulleneers</a:t>
            </a:r>
            <a:r>
              <a:rPr lang="fr-FR" b="1" dirty="0"/>
              <a:t> Thevissen</a:t>
            </a:r>
            <a:r>
              <a:rPr lang="fr-FR" b="1" baseline="30000" dirty="0"/>
              <a:t>9</a:t>
            </a:r>
            <a:r>
              <a:rPr lang="fr-FR" b="1" dirty="0"/>
              <a:t>, Tineke Bogaerts</a:t>
            </a:r>
            <a:r>
              <a:rPr lang="fr-FR" b="1" baseline="30000" dirty="0"/>
              <a:t>9</a:t>
            </a:r>
            <a:r>
              <a:rPr lang="fr-FR" b="1" dirty="0"/>
              <a:t>, Dimitri Mikhalski</a:t>
            </a:r>
            <a:r>
              <a:rPr lang="fr-FR" b="1" baseline="30000" dirty="0"/>
              <a:t>10</a:t>
            </a:r>
            <a:r>
              <a:rPr lang="fr-FR" b="1" dirty="0"/>
              <a:t>, Jean-Philippe De Wilde</a:t>
            </a:r>
            <a:r>
              <a:rPr lang="fr-FR" b="1" baseline="30000" dirty="0"/>
              <a:t>11</a:t>
            </a:r>
            <a:r>
              <a:rPr lang="fr-FR" b="1" dirty="0"/>
              <a:t>, Jacques Pirenne</a:t>
            </a:r>
            <a:r>
              <a:rPr lang="fr-FR" b="1" baseline="30000" dirty="0"/>
              <a:t>1</a:t>
            </a:r>
            <a:r>
              <a:rPr lang="fr-FR" b="1" dirty="0"/>
              <a:t> </a:t>
            </a:r>
          </a:p>
          <a:p>
            <a:endParaRPr lang="fr-FR" dirty="0"/>
          </a:p>
          <a:p>
            <a:r>
              <a:rPr lang="fr-FR" b="1" baseline="30000" dirty="0"/>
              <a:t>1</a:t>
            </a:r>
            <a:r>
              <a:rPr lang="fr-FR" i="1" dirty="0"/>
              <a:t>University </a:t>
            </a:r>
            <a:r>
              <a:rPr lang="fr-FR" i="1" dirty="0" err="1"/>
              <a:t>Hospitals</a:t>
            </a:r>
            <a:r>
              <a:rPr lang="fr-FR" i="1" dirty="0"/>
              <a:t> Leuven, Abdominal Transplant </a:t>
            </a:r>
            <a:r>
              <a:rPr lang="fr-FR" i="1" dirty="0" err="1"/>
              <a:t>Surgery</a:t>
            </a:r>
            <a:r>
              <a:rPr lang="fr-FR" i="1" dirty="0"/>
              <a:t>, Leuven, </a:t>
            </a:r>
            <a:r>
              <a:rPr lang="fr-FR" i="1" dirty="0" err="1"/>
              <a:t>Belgium</a:t>
            </a:r>
            <a:r>
              <a:rPr lang="fr-FR" i="1" dirty="0"/>
              <a:t>, </a:t>
            </a:r>
            <a:r>
              <a:rPr lang="fr-FR" b="1" i="1" baseline="30000" dirty="0"/>
              <a:t>2</a:t>
            </a:r>
            <a:r>
              <a:rPr lang="fr-FR" i="1" dirty="0"/>
              <a:t>University </a:t>
            </a:r>
            <a:r>
              <a:rPr lang="fr-FR" i="1" dirty="0" err="1"/>
              <a:t>Clinics</a:t>
            </a:r>
            <a:r>
              <a:rPr lang="fr-FR" i="1" dirty="0"/>
              <a:t> Saint-Luc, </a:t>
            </a:r>
            <a:r>
              <a:rPr lang="fr-FR" i="1" dirty="0" err="1"/>
              <a:t>Surgery</a:t>
            </a:r>
            <a:r>
              <a:rPr lang="fr-FR" i="1" dirty="0"/>
              <a:t> and Abdominal Transplant Unit, Brussels, </a:t>
            </a:r>
            <a:r>
              <a:rPr lang="fr-FR" i="1" dirty="0" err="1"/>
              <a:t>Belgium</a:t>
            </a:r>
            <a:r>
              <a:rPr lang="fr-FR" i="1" dirty="0"/>
              <a:t>, </a:t>
            </a:r>
            <a:r>
              <a:rPr lang="fr-FR" b="1" i="1" baseline="30000" dirty="0"/>
              <a:t>3</a:t>
            </a:r>
            <a:r>
              <a:rPr lang="fr-FR" i="1" dirty="0"/>
              <a:t>Ghent </a:t>
            </a:r>
            <a:r>
              <a:rPr lang="fr-FR" i="1" dirty="0" err="1"/>
              <a:t>University</a:t>
            </a:r>
            <a:r>
              <a:rPr lang="fr-FR" i="1" dirty="0"/>
              <a:t> Hospital, </a:t>
            </a:r>
            <a:r>
              <a:rPr lang="fr-FR" i="1" dirty="0" err="1"/>
              <a:t>Department</a:t>
            </a:r>
            <a:r>
              <a:rPr lang="fr-FR" i="1" dirty="0"/>
              <a:t> of Intensive Care </a:t>
            </a:r>
            <a:r>
              <a:rPr lang="fr-FR" i="1" dirty="0" err="1"/>
              <a:t>Medicine</a:t>
            </a:r>
            <a:r>
              <a:rPr lang="fr-FR" i="1" dirty="0"/>
              <a:t>, </a:t>
            </a:r>
            <a:r>
              <a:rPr lang="fr-FR" i="1" dirty="0" err="1"/>
              <a:t>Ghent</a:t>
            </a:r>
            <a:r>
              <a:rPr lang="fr-FR" i="1" dirty="0"/>
              <a:t>, </a:t>
            </a:r>
            <a:r>
              <a:rPr lang="fr-FR" i="1" dirty="0" err="1"/>
              <a:t>Belgium</a:t>
            </a:r>
            <a:r>
              <a:rPr lang="fr-FR" i="1" dirty="0"/>
              <a:t>, </a:t>
            </a:r>
            <a:r>
              <a:rPr lang="fr-FR" b="1" i="1" baseline="30000" dirty="0"/>
              <a:t>4</a:t>
            </a:r>
            <a:r>
              <a:rPr lang="fr-FR" i="1" dirty="0"/>
              <a:t>Ghent </a:t>
            </a:r>
            <a:r>
              <a:rPr lang="fr-FR" i="1" dirty="0" err="1"/>
              <a:t>University</a:t>
            </a:r>
            <a:r>
              <a:rPr lang="fr-FR" i="1" dirty="0"/>
              <a:t> Hospital, </a:t>
            </a:r>
            <a:r>
              <a:rPr lang="fr-FR" i="1" dirty="0" err="1"/>
              <a:t>Department</a:t>
            </a:r>
            <a:r>
              <a:rPr lang="fr-FR" i="1" dirty="0"/>
              <a:t> of </a:t>
            </a:r>
            <a:r>
              <a:rPr lang="fr-FR" i="1" dirty="0" err="1"/>
              <a:t>Thoracic</a:t>
            </a:r>
            <a:r>
              <a:rPr lang="fr-FR" i="1" dirty="0"/>
              <a:t> and </a:t>
            </a:r>
            <a:r>
              <a:rPr lang="fr-FR" i="1" dirty="0" err="1"/>
              <a:t>Vascular</a:t>
            </a:r>
            <a:r>
              <a:rPr lang="fr-FR" i="1" dirty="0"/>
              <a:t> </a:t>
            </a:r>
            <a:r>
              <a:rPr lang="fr-FR" i="1" dirty="0" err="1"/>
              <a:t>Surgery</a:t>
            </a:r>
            <a:r>
              <a:rPr lang="fr-FR" i="1" dirty="0"/>
              <a:t>, </a:t>
            </a:r>
            <a:r>
              <a:rPr lang="fr-FR" i="1" dirty="0" err="1"/>
              <a:t>Ghent</a:t>
            </a:r>
            <a:r>
              <a:rPr lang="fr-FR" i="1" dirty="0"/>
              <a:t>, </a:t>
            </a:r>
            <a:r>
              <a:rPr lang="fr-FR" i="1" dirty="0" err="1"/>
              <a:t>Belgium</a:t>
            </a:r>
            <a:r>
              <a:rPr lang="fr-FR" i="1" dirty="0"/>
              <a:t>, </a:t>
            </a:r>
            <a:r>
              <a:rPr lang="fr-FR" b="1" i="1" baseline="30000" dirty="0"/>
              <a:t>5</a:t>
            </a:r>
            <a:r>
              <a:rPr lang="fr-FR" i="1" dirty="0"/>
              <a:t>University Hospital </a:t>
            </a:r>
            <a:r>
              <a:rPr lang="fr-FR" i="1" dirty="0" err="1"/>
              <a:t>Antwerp</a:t>
            </a:r>
            <a:r>
              <a:rPr lang="fr-FR" i="1" dirty="0"/>
              <a:t>, </a:t>
            </a:r>
            <a:r>
              <a:rPr lang="fr-FR" i="1" dirty="0" err="1"/>
              <a:t>Department</a:t>
            </a:r>
            <a:r>
              <a:rPr lang="fr-FR" i="1" dirty="0"/>
              <a:t> of </a:t>
            </a:r>
            <a:r>
              <a:rPr lang="fr-FR" i="1" dirty="0" err="1"/>
              <a:t>Hepatobiliary</a:t>
            </a:r>
            <a:r>
              <a:rPr lang="fr-FR" i="1" dirty="0"/>
              <a:t> Transplantation and Endocrine </a:t>
            </a:r>
            <a:r>
              <a:rPr lang="fr-FR" i="1" dirty="0" err="1"/>
              <a:t>Surgery</a:t>
            </a:r>
            <a:r>
              <a:rPr lang="fr-FR" i="1" dirty="0"/>
              <a:t>, </a:t>
            </a:r>
            <a:r>
              <a:rPr lang="fr-FR" i="1" dirty="0" err="1"/>
              <a:t>Antwerp</a:t>
            </a:r>
            <a:r>
              <a:rPr lang="fr-FR" i="1" dirty="0"/>
              <a:t>, </a:t>
            </a:r>
            <a:r>
              <a:rPr lang="fr-FR" i="1" dirty="0" err="1"/>
              <a:t>Belgium</a:t>
            </a:r>
            <a:r>
              <a:rPr lang="fr-FR" i="1" dirty="0"/>
              <a:t>, </a:t>
            </a:r>
            <a:r>
              <a:rPr lang="fr-FR" b="1" i="1" baseline="30000" dirty="0"/>
              <a:t>6</a:t>
            </a:r>
            <a:r>
              <a:rPr lang="fr-FR" i="1" dirty="0"/>
              <a:t>University Hospital of </a:t>
            </a:r>
            <a:r>
              <a:rPr lang="fr-FR" i="1" dirty="0" err="1"/>
              <a:t>Antwerp</a:t>
            </a:r>
            <a:r>
              <a:rPr lang="fr-FR" i="1" dirty="0"/>
              <a:t>, </a:t>
            </a:r>
            <a:r>
              <a:rPr lang="fr-FR" i="1" dirty="0" err="1"/>
              <a:t>Department</a:t>
            </a:r>
            <a:r>
              <a:rPr lang="fr-FR" i="1" dirty="0"/>
              <a:t> of </a:t>
            </a:r>
            <a:r>
              <a:rPr lang="fr-FR" i="1" dirty="0" err="1"/>
              <a:t>Hepatobiliary</a:t>
            </a:r>
            <a:r>
              <a:rPr lang="fr-FR" i="1" dirty="0"/>
              <a:t> </a:t>
            </a:r>
            <a:r>
              <a:rPr lang="fr-FR" i="1" dirty="0" err="1"/>
              <a:t>Surgery</a:t>
            </a:r>
            <a:r>
              <a:rPr lang="fr-FR" i="1" dirty="0"/>
              <a:t>, </a:t>
            </a:r>
            <a:r>
              <a:rPr lang="fr-FR" i="1" dirty="0" err="1"/>
              <a:t>Antwerp</a:t>
            </a:r>
            <a:r>
              <a:rPr lang="fr-FR" i="1" dirty="0"/>
              <a:t>, </a:t>
            </a:r>
            <a:r>
              <a:rPr lang="fr-FR" i="1" dirty="0" err="1"/>
              <a:t>Belgium</a:t>
            </a:r>
            <a:r>
              <a:rPr lang="fr-FR" i="1" dirty="0"/>
              <a:t>, </a:t>
            </a:r>
            <a:r>
              <a:rPr lang="fr-FR" i="1" baseline="30000" dirty="0"/>
              <a:t>7</a:t>
            </a:r>
            <a:r>
              <a:rPr lang="fr-FR" i="1" dirty="0"/>
              <a:t>University of Liège Hospital, Division of Abdominal </a:t>
            </a:r>
            <a:r>
              <a:rPr lang="fr-FR" i="1" dirty="0" err="1"/>
              <a:t>Surgery</a:t>
            </a:r>
            <a:r>
              <a:rPr lang="fr-FR" i="1" dirty="0"/>
              <a:t> and Transplantation, Liège, </a:t>
            </a:r>
            <a:r>
              <a:rPr lang="fr-FR" i="1" dirty="0" err="1"/>
              <a:t>Belgium</a:t>
            </a:r>
            <a:r>
              <a:rPr lang="fr-FR" i="1" dirty="0"/>
              <a:t>, </a:t>
            </a:r>
            <a:r>
              <a:rPr lang="fr-FR" i="1" baseline="30000" dirty="0"/>
              <a:t>8</a:t>
            </a:r>
            <a:r>
              <a:rPr lang="fr-FR" i="1" dirty="0"/>
              <a:t>University of Liège Hospital, Division of </a:t>
            </a:r>
            <a:r>
              <a:rPr lang="fr-FR" i="1" dirty="0" err="1"/>
              <a:t>Nephrology</a:t>
            </a:r>
            <a:r>
              <a:rPr lang="fr-FR" i="1" dirty="0"/>
              <a:t>, Liège, </a:t>
            </a:r>
            <a:r>
              <a:rPr lang="fr-FR" i="1" dirty="0" err="1"/>
              <a:t>Belgium</a:t>
            </a:r>
            <a:r>
              <a:rPr lang="fr-FR" i="1" dirty="0"/>
              <a:t>, </a:t>
            </a:r>
            <a:r>
              <a:rPr lang="fr-FR" i="1" baseline="30000" dirty="0"/>
              <a:t>9</a:t>
            </a:r>
            <a:r>
              <a:rPr lang="fr-FR" i="1" dirty="0"/>
              <a:t>Universitair </a:t>
            </a:r>
            <a:r>
              <a:rPr lang="fr-FR" i="1" dirty="0" err="1"/>
              <a:t>Ziekenhuis</a:t>
            </a:r>
            <a:r>
              <a:rPr lang="fr-FR" i="1" dirty="0"/>
              <a:t> Brussel, </a:t>
            </a:r>
            <a:r>
              <a:rPr lang="fr-FR" i="1" dirty="0" err="1"/>
              <a:t>Diabetes</a:t>
            </a:r>
            <a:r>
              <a:rPr lang="fr-FR" i="1" dirty="0"/>
              <a:t> </a:t>
            </a:r>
            <a:r>
              <a:rPr lang="fr-FR" i="1" dirty="0" err="1"/>
              <a:t>Research</a:t>
            </a:r>
            <a:r>
              <a:rPr lang="fr-FR" i="1" dirty="0"/>
              <a:t> Center, Brussels, </a:t>
            </a:r>
            <a:r>
              <a:rPr lang="fr-FR" i="1" dirty="0" err="1"/>
              <a:t>Belgium</a:t>
            </a:r>
            <a:r>
              <a:rPr lang="fr-FR" i="1" dirty="0"/>
              <a:t>, </a:t>
            </a:r>
            <a:r>
              <a:rPr lang="fr-FR" i="1" baseline="30000" dirty="0"/>
              <a:t>10</a:t>
            </a:r>
            <a:r>
              <a:rPr lang="fr-FR" i="1" dirty="0"/>
              <a:t>Hôpital Erasme, </a:t>
            </a:r>
            <a:r>
              <a:rPr lang="fr-FR" i="1" dirty="0" err="1"/>
              <a:t>Department</a:t>
            </a:r>
            <a:r>
              <a:rPr lang="fr-FR" i="1" dirty="0"/>
              <a:t> of Abdominal </a:t>
            </a:r>
            <a:r>
              <a:rPr lang="fr-FR" i="1" dirty="0" err="1"/>
              <a:t>Surgery</a:t>
            </a:r>
            <a:r>
              <a:rPr lang="fr-FR" i="1" dirty="0"/>
              <a:t> and Transplantation, Brussels, </a:t>
            </a:r>
            <a:r>
              <a:rPr lang="fr-FR" i="1" dirty="0" err="1"/>
              <a:t>Belgium</a:t>
            </a:r>
            <a:r>
              <a:rPr lang="fr-FR" i="1" dirty="0"/>
              <a:t>, </a:t>
            </a:r>
            <a:r>
              <a:rPr lang="fr-FR" i="1" baseline="30000" dirty="0"/>
              <a:t>11</a:t>
            </a:r>
            <a:r>
              <a:rPr lang="fr-FR" i="1" dirty="0"/>
              <a:t>Hôpital Erasme, </a:t>
            </a:r>
            <a:r>
              <a:rPr lang="fr-FR" i="1" dirty="0" err="1"/>
              <a:t>Department</a:t>
            </a:r>
            <a:r>
              <a:rPr lang="fr-FR" i="1" dirty="0"/>
              <a:t> of </a:t>
            </a:r>
            <a:r>
              <a:rPr lang="fr-FR" i="1" dirty="0" err="1"/>
              <a:t>Vascular</a:t>
            </a:r>
            <a:r>
              <a:rPr lang="fr-FR" i="1" dirty="0"/>
              <a:t> </a:t>
            </a:r>
            <a:r>
              <a:rPr lang="fr-FR" i="1" dirty="0" err="1"/>
              <a:t>Diseases</a:t>
            </a:r>
            <a:r>
              <a:rPr lang="fr-FR" i="1" dirty="0"/>
              <a:t>, Brussels, </a:t>
            </a:r>
            <a:r>
              <a:rPr lang="fr-FR" i="1" dirty="0" err="1"/>
              <a:t>Belgium</a:t>
            </a:r>
            <a:endParaRPr lang="fr-FR" i="1" dirty="0"/>
          </a:p>
          <a:p>
            <a:endParaRPr lang="fr-FR" b="1" i="1" dirty="0"/>
          </a:p>
          <a:p>
            <a:r>
              <a:rPr lang="en-US" b="1" dirty="0"/>
              <a:t>Background</a:t>
            </a:r>
            <a:r>
              <a:rPr lang="en-US" dirty="0"/>
              <a:t>: In October 2022, a national hypothermic machine perfusion (HMP) service was implemented for all kidneys from expanded criteria donors (ECD) and kidneys donated after circulatory death (DCD) procured and transplanted in Belgium. The aim of this study is to evaluate the functional one-year outcome of these kidneys continuously perfused with HMP. </a:t>
            </a:r>
          </a:p>
          <a:p>
            <a:r>
              <a:rPr lang="en-US" b="1" dirty="0"/>
              <a:t>Methods</a:t>
            </a:r>
            <a:r>
              <a:rPr lang="en-US" dirty="0"/>
              <a:t>: A retrospective analysis was performed on 242 HMP-perfused kidney transplantations (DBD+DCD) performed between 1/10/2022 and 30/09/2023 of which 49 from ECD (defined as a DBD donor between 50-60yrs old with 2/3 following criteria (arterial hypertension, serum creatinine&gt;1.5mg/dl and death due to cerebrovascular accident) or a donor&gt; 60yrs) and 193 from DCD donors. The </a:t>
            </a:r>
            <a:r>
              <a:rPr lang="en-US" dirty="0" err="1"/>
              <a:t>LifePort</a:t>
            </a:r>
            <a:r>
              <a:rPr lang="en-US" dirty="0"/>
              <a:t> Kidney Transporter (Organ Recovery Systems) was used for all MP procedures. Active oxygenation realized by preceding bubble O2 of the perfusate and continuous surface O2 during HMP was applied to all DCD&gt;50yrs and in study context in 14 DCD≤50yrs$. Donor demographics and functional outcome were analyzed. </a:t>
            </a:r>
          </a:p>
          <a:p>
            <a:r>
              <a:rPr lang="en-US" b="1" dirty="0"/>
              <a:t>Results</a:t>
            </a:r>
            <a:r>
              <a:rPr lang="en-US" dirty="0"/>
              <a:t>: The 1-year functional outcome according to donor type is illustrated in Table 1. Donor type </a:t>
            </a:r>
            <a:r>
              <a:rPr lang="en-US" dirty="0" err="1"/>
              <a:t>Type</a:t>
            </a:r>
            <a:r>
              <a:rPr lang="en-US" dirty="0"/>
              <a:t> of kidney preservation (HMP, HMPO2) All (ECD +DCD) HMP(O2) (n=242) DBD ECD HMP (n=49) DCD DCD≤50y DCD&gt;50yrs HMP (n=193) Delayed graft function, % 14.35 9.14 16.67 HMP(O2)$ (n=77) 9.46 HMP(O2) (n=116) 19.64 Mean eGFR @1y, ml/min/1.73m2 Organ rejection @1y, % Death-censored graft survival @1y, % Patient survival @1y, % 54.25 10.05 96.28 98.34 52.03 2.33 100 95.91 54.69 12.82 94.34 98.96 61.10 8.96 97.40 100 49.73 14.00 93.97 98.28 The reasons for graft loss (13/242) were primary nonfunction (n=1), rejection (n=1), donor transmitted infection (n=1), graft infection (n=1), arterial thrombosis (n=1), venous thrombosis (n=2), unknown (n=2) and patient’s death (n=4). </a:t>
            </a:r>
          </a:p>
          <a:p>
            <a:r>
              <a:rPr lang="en-US" b="1" dirty="0"/>
              <a:t>Conclusions</a:t>
            </a:r>
            <a:r>
              <a:rPr lang="en-US" dirty="0"/>
              <a:t>: Functional outcome of HMP-preserved kidneys after the introduction of a national HMP program for all ECD and DCD kidneys is excellent and reassures transplant teams in their decision-making process when such higher-risk kidneys are offered for transplantation.</a:t>
            </a:r>
            <a:endParaRPr lang="fr-FR" b="1" i="1" dirty="0"/>
          </a:p>
          <a:p>
            <a:endParaRPr lang="fr-FR" dirty="0"/>
          </a:p>
        </p:txBody>
      </p:sp>
      <p:sp>
        <p:nvSpPr>
          <p:cNvPr id="4" name="Espace réservé du numéro de diapositive 3">
            <a:extLst>
              <a:ext uri="{FF2B5EF4-FFF2-40B4-BE49-F238E27FC236}">
                <a16:creationId xmlns:a16="http://schemas.microsoft.com/office/drawing/2014/main" id="{63DADAB6-1266-E64F-1657-4B8714BB63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8319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C239C-39E7-6BC0-F60F-EBF4135522F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2958EF7-F3ED-879F-9A51-0278376902D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1231C53-1170-ADD4-7052-3AA89F5AF4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1" dirty="0" err="1">
                <a:latin typeface="+mn-lt"/>
              </a:rPr>
              <a:t>Abbreviations</a:t>
            </a:r>
            <a:r>
              <a:rPr lang="fr-FR" b="0" i="1" dirty="0">
                <a:latin typeface="+mn-lt"/>
              </a:rPr>
              <a:t>: NMP, </a:t>
            </a:r>
            <a:r>
              <a:rPr lang="en-US" sz="1200" b="0" i="1" dirty="0">
                <a:latin typeface="+mn-lt"/>
                <a:cs typeface="Arial" panose="020B0604020202020204" pitchFamily="34" charset="0"/>
              </a:rPr>
              <a:t>normothermic machine perfusion </a:t>
            </a:r>
            <a:r>
              <a:rPr lang="fr-FR" b="0" i="1" dirty="0">
                <a:latin typeface="+mn-lt"/>
              </a:rPr>
              <a:t>; HMP, </a:t>
            </a:r>
            <a:r>
              <a:rPr lang="en-US" sz="1200" b="0" i="1" dirty="0">
                <a:latin typeface="+mn-lt"/>
                <a:cs typeface="Arial" panose="020B0604020202020204" pitchFamily="34" charset="0"/>
              </a:rPr>
              <a:t>hypothermic machine perfusion</a:t>
            </a:r>
            <a:r>
              <a:rPr lang="fr-FR" b="0" i="1" dirty="0">
                <a:latin typeface="+mn-lt"/>
              </a:rPr>
              <a:t>; </a:t>
            </a:r>
            <a:r>
              <a:rPr lang="fr-FR" b="0" i="1" dirty="0" err="1">
                <a:latin typeface="+mn-lt"/>
              </a:rPr>
              <a:t>OPOs</a:t>
            </a:r>
            <a:r>
              <a:rPr lang="fr-FR" b="0" i="1" dirty="0">
                <a:latin typeface="+mn-lt"/>
              </a:rPr>
              <a:t>, </a:t>
            </a:r>
            <a:r>
              <a:rPr lang="en-US" sz="1200" b="0" i="1" dirty="0">
                <a:latin typeface="+mn-lt"/>
                <a:cs typeface="Arial" panose="020B0604020202020204" pitchFamily="34" charset="0"/>
              </a:rPr>
              <a:t>Organ Procurement Organizations</a:t>
            </a:r>
            <a:r>
              <a:rPr lang="fr-FR" b="0" i="1" dirty="0">
                <a:latin typeface="+mn-lt"/>
              </a:rPr>
              <a:t>; CIT, c</a:t>
            </a:r>
            <a:r>
              <a:rPr lang="fr-FR" b="0" i="1" dirty="0"/>
              <a:t>old </a:t>
            </a:r>
            <a:r>
              <a:rPr lang="fr-FR" b="0" i="1" dirty="0" err="1"/>
              <a:t>ischemic</a:t>
            </a:r>
            <a:r>
              <a:rPr lang="fr-FR" b="0" i="1" dirty="0"/>
              <a:t> time; HTTP, Hypertension; NRP, </a:t>
            </a:r>
            <a:r>
              <a:rPr lang="fr-FR" b="0" i="1" dirty="0" err="1"/>
              <a:t>Normothermic</a:t>
            </a:r>
            <a:r>
              <a:rPr lang="fr-FR" b="0" i="1" dirty="0"/>
              <a:t> </a:t>
            </a:r>
            <a:r>
              <a:rPr lang="fr-FR" b="0" i="1" dirty="0" err="1"/>
              <a:t>Regional</a:t>
            </a:r>
            <a:r>
              <a:rPr lang="fr-FR" b="0" i="1" dirty="0"/>
              <a:t> Perfusion; </a:t>
            </a:r>
            <a:r>
              <a:rPr lang="en-US" b="0" i="1" dirty="0"/>
              <a:t>KDPI, Kidney Donor Profile Index</a:t>
            </a:r>
            <a:r>
              <a:rPr lang="fr-FR" b="0" i="1" dirty="0">
                <a:latin typeface="+mn-lt"/>
              </a:rPr>
              <a:t>.</a:t>
            </a:r>
            <a:endParaRPr lang="en-US" b="0" i="1" dirty="0">
              <a:latin typeface="+mn-lt"/>
            </a:endParaRPr>
          </a:p>
          <a:p>
            <a:endParaRPr lang="en-US" b="1" dirty="0"/>
          </a:p>
          <a:p>
            <a:r>
              <a:rPr lang="en-US" b="1" dirty="0"/>
              <a:t>Reference Number: 1095 </a:t>
            </a:r>
          </a:p>
          <a:p>
            <a:r>
              <a:rPr lang="en-US" b="1" dirty="0"/>
              <a:t>RESCUING DONOR KIDNEYS FOR TRANSPLANTATION AT A DEDICATED NORMOTHERMIC PERFUSION CENTER</a:t>
            </a:r>
          </a:p>
          <a:p>
            <a:endParaRPr lang="en-US" dirty="0"/>
          </a:p>
          <a:p>
            <a:r>
              <a:rPr lang="en-US" b="1" dirty="0"/>
              <a:t>Chris Jaynes</a:t>
            </a:r>
            <a:r>
              <a:rPr lang="en-US" b="1" baseline="30000" dirty="0"/>
              <a:t>1,2</a:t>
            </a:r>
            <a:r>
              <a:rPr lang="en-US" b="1" dirty="0"/>
              <a:t>, William Goggins</a:t>
            </a:r>
            <a:r>
              <a:rPr lang="en-US" b="1" baseline="30000" dirty="0"/>
              <a:t>3</a:t>
            </a:r>
            <a:r>
              <a:rPr lang="en-US" b="1" dirty="0"/>
              <a:t>, Matthew Holzner</a:t>
            </a:r>
            <a:r>
              <a:rPr lang="en-US" b="1" baseline="30000" dirty="0"/>
              <a:t>4</a:t>
            </a:r>
            <a:r>
              <a:rPr lang="en-US" b="1" dirty="0"/>
              <a:t>, Jacqueline Garonzik-Wang</a:t>
            </a:r>
            <a:r>
              <a:rPr lang="en-US" b="1" baseline="30000" dirty="0"/>
              <a:t>5</a:t>
            </a:r>
            <a:r>
              <a:rPr lang="en-US" b="1" dirty="0"/>
              <a:t>, Henri Leuvenink</a:t>
            </a:r>
            <a:r>
              <a:rPr lang="en-US" b="1" baseline="30000" dirty="0"/>
              <a:t>1,2</a:t>
            </a:r>
            <a:r>
              <a:rPr lang="en-US" b="1" dirty="0"/>
              <a:t> </a:t>
            </a:r>
          </a:p>
          <a:p>
            <a:endParaRPr lang="en-US" dirty="0"/>
          </a:p>
          <a:p>
            <a:r>
              <a:rPr lang="en-US" b="1" baseline="30000" dirty="0"/>
              <a:t>1</a:t>
            </a:r>
            <a:r>
              <a:rPr lang="en-US" i="1" dirty="0"/>
              <a:t>University Medical Center Groningen, Department of Surgery, Groningen, The Netherlands, </a:t>
            </a:r>
            <a:r>
              <a:rPr lang="en-US" b="1" baseline="30000" dirty="0"/>
              <a:t>2</a:t>
            </a:r>
            <a:r>
              <a:rPr lang="en-US" i="1" dirty="0"/>
              <a:t>34 Lives, Public Benefit Company, West Lafayette, United States, </a:t>
            </a:r>
            <a:r>
              <a:rPr lang="en-US" b="1" baseline="30000" dirty="0"/>
              <a:t>3</a:t>
            </a:r>
            <a:r>
              <a:rPr lang="en-US" i="1" dirty="0"/>
              <a:t>Indiana University Health, Department of Surgery, Division of Transplantation, Indianapolis, United States, </a:t>
            </a:r>
            <a:r>
              <a:rPr lang="en-US" b="1" baseline="30000" dirty="0"/>
              <a:t>4</a:t>
            </a:r>
            <a:r>
              <a:rPr lang="en-US" i="1" dirty="0"/>
              <a:t>The Recanati/Miller Transplantation Institute (RMTI), New York, United States, </a:t>
            </a:r>
            <a:r>
              <a:rPr lang="en-US" b="1" baseline="30000" dirty="0"/>
              <a:t>5</a:t>
            </a:r>
            <a:r>
              <a:rPr lang="en-US" i="1" dirty="0"/>
              <a:t>University of Wisconsin–Madison, Department of Surgery, Madison, United States</a:t>
            </a:r>
          </a:p>
          <a:p>
            <a:endParaRPr lang="en-US" dirty="0"/>
          </a:p>
          <a:p>
            <a:endParaRPr lang="en-US" dirty="0"/>
          </a:p>
          <a:p>
            <a:r>
              <a:rPr lang="en-US" b="1" dirty="0"/>
              <a:t>Background</a:t>
            </a:r>
            <a:r>
              <a:rPr lang="en-US" dirty="0"/>
              <a:t>: In 2024, 31,677 deceased donor kidneys were recovered in the US with the intent to transplant, however 9,266 (29%) were discarded. Rescue of these organs may be facilitated using normothermic machine perfusion (NMP), which can prolong out of body time and provide additional viability assessment. While NMP has been increasingly used internationally, barriers to adoption of NMP in the US include limited availability, staffing and facility resource limitations, geographic distances between donor and recipient hospitals, blood shortage, and nationwide reliance on hypothermic machine perfusion (HMP). </a:t>
            </a:r>
          </a:p>
          <a:p>
            <a:r>
              <a:rPr lang="en-US" b="1" dirty="0"/>
              <a:t>Methods</a:t>
            </a:r>
            <a:r>
              <a:rPr lang="en-US" dirty="0"/>
              <a:t>: To overcome obstacles to US-based NMP, the first regional NMP center for discarded kidneys was established in West Lafayette, Indiana. Organized as an independent public benefit company, this center was constructed to provide NMP as a regional hub-and spoke service to transplant centers and Organ Procurement Organizations (OPOs), offering functional assessment of unused donor kidneys (Table 1). An acellular, human serum albumin- based perfusate was chosen and validated pre-clinically to avoid the need for blood. Additionally, an extended second cold ischemic time was validated during the pre clinical testing to mimic transportation from the central NMP center to the accepting transplant hospital. Central IRB approval was granted in March 2024, and the first kidney was transplanted after NMP on April 20th, 2024 (clinicaltrials.gov: NCT06263023).</a:t>
            </a:r>
          </a:p>
          <a:p>
            <a:r>
              <a:rPr lang="en-US" dirty="0"/>
              <a:t> </a:t>
            </a:r>
            <a:r>
              <a:rPr lang="en-US" b="1" dirty="0"/>
              <a:t>Results</a:t>
            </a:r>
            <a:r>
              <a:rPr lang="en-US" dirty="0"/>
              <a:t>: To date, 68 unused kidneys were transported to the central NMP center. 59 (87%) of these kidneys were transplanted successfully after NMP by 9 transplant centers. Median initial cold ischemic time (CIT) prior to NMP was 20.3 hours (range 11.5- 30 </a:t>
            </a:r>
            <a:r>
              <a:rPr lang="en-US" dirty="0" err="1"/>
              <a:t>hrs</a:t>
            </a:r>
            <a:r>
              <a:rPr lang="en-US" dirty="0"/>
              <a:t>). Median transport CIT (after NMP and prior to transplant) was 15 hours (range 9- 33 </a:t>
            </a:r>
            <a:r>
              <a:rPr lang="en-US" dirty="0" err="1"/>
              <a:t>hrs</a:t>
            </a:r>
            <a:r>
              <a:rPr lang="en-US" dirty="0"/>
              <a:t>) with median total out of body time (donor cross clamp to recipient reperfusion) of 38.5 hours (range 27.2- 60 </a:t>
            </a:r>
            <a:r>
              <a:rPr lang="en-US" dirty="0" err="1"/>
              <a:t>hrs</a:t>
            </a:r>
            <a:r>
              <a:rPr lang="en-US" dirty="0"/>
              <a:t>). Characteristics of donor kidneys transplanted after NMP can be found in Table 2. </a:t>
            </a:r>
          </a:p>
          <a:p>
            <a:r>
              <a:rPr lang="en-US" b="1" dirty="0"/>
              <a:t>Conclusions</a:t>
            </a:r>
            <a:r>
              <a:rPr lang="en-US" dirty="0"/>
              <a:t>: Acellular NMP is feasible when performed by a centralized hub and reduces kidney discard by providing objective viability assessment. Moreover, NMP allows for extended preservation times up to 60 hours, enabling improved logistical planning and broader sharing of deceased donor kidneys. </a:t>
            </a:r>
            <a:endParaRPr lang="fr-FR" dirty="0"/>
          </a:p>
        </p:txBody>
      </p:sp>
      <p:sp>
        <p:nvSpPr>
          <p:cNvPr id="4" name="Espace réservé du numéro de diapositive 3">
            <a:extLst>
              <a:ext uri="{FF2B5EF4-FFF2-40B4-BE49-F238E27FC236}">
                <a16:creationId xmlns:a16="http://schemas.microsoft.com/office/drawing/2014/main" id="{3B423320-3E50-9969-A016-1195D0675C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6741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5BA87-2887-7438-F35A-3D5CF2AB2D0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1015FF8-3545-962E-8C5F-9AFFE6E9E7C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FEE889A-7E04-1646-4DB9-85F230C9BAC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1" dirty="0" err="1">
                <a:latin typeface="+mn-lt"/>
              </a:rPr>
              <a:t>Abbreviations</a:t>
            </a:r>
            <a:r>
              <a:rPr lang="fr-FR" b="0" i="1" dirty="0">
                <a:latin typeface="+mn-lt"/>
              </a:rPr>
              <a:t>: NMP, </a:t>
            </a:r>
            <a:r>
              <a:rPr lang="en-US" sz="1200" b="0" i="1" dirty="0">
                <a:latin typeface="+mn-lt"/>
                <a:cs typeface="Arial" panose="020B0604020202020204" pitchFamily="34" charset="0"/>
              </a:rPr>
              <a:t>normothermic machine perfusion </a:t>
            </a:r>
            <a:r>
              <a:rPr lang="fr-FR" b="0" i="1" dirty="0">
                <a:latin typeface="+mn-lt"/>
              </a:rPr>
              <a:t>; HMP, </a:t>
            </a:r>
            <a:r>
              <a:rPr lang="en-US" sz="1200" b="0" i="1" dirty="0">
                <a:latin typeface="+mn-lt"/>
                <a:cs typeface="Arial" panose="020B0604020202020204" pitchFamily="34" charset="0"/>
              </a:rPr>
              <a:t>hypothermic machine perfusion</a:t>
            </a:r>
            <a:r>
              <a:rPr lang="fr-FR" b="0" i="1" dirty="0">
                <a:latin typeface="+mn-lt"/>
              </a:rPr>
              <a:t>; </a:t>
            </a:r>
            <a:r>
              <a:rPr lang="fr-FR" b="0" i="1" dirty="0" err="1">
                <a:latin typeface="+mn-lt"/>
              </a:rPr>
              <a:t>OPOs</a:t>
            </a:r>
            <a:r>
              <a:rPr lang="fr-FR" b="0" i="1" dirty="0">
                <a:latin typeface="+mn-lt"/>
              </a:rPr>
              <a:t>, </a:t>
            </a:r>
            <a:r>
              <a:rPr lang="en-US" sz="1200" b="0" i="1" dirty="0">
                <a:latin typeface="+mn-lt"/>
                <a:cs typeface="Arial" panose="020B0604020202020204" pitchFamily="34" charset="0"/>
              </a:rPr>
              <a:t>Organ Procurement Organizations</a:t>
            </a:r>
            <a:r>
              <a:rPr lang="fr-FR" b="0" i="1" dirty="0">
                <a:latin typeface="+mn-lt"/>
              </a:rPr>
              <a:t>; CIT, c</a:t>
            </a:r>
            <a:r>
              <a:rPr lang="fr-FR" b="0" i="1" dirty="0"/>
              <a:t>old </a:t>
            </a:r>
            <a:r>
              <a:rPr lang="fr-FR" b="0" i="1" dirty="0" err="1"/>
              <a:t>ischemic</a:t>
            </a:r>
            <a:r>
              <a:rPr lang="fr-FR" b="0" i="1" dirty="0"/>
              <a:t> time; HTTP, Hypertension; NRP, </a:t>
            </a:r>
            <a:r>
              <a:rPr lang="fr-FR" b="0" i="1" dirty="0" err="1"/>
              <a:t>Normothermic</a:t>
            </a:r>
            <a:r>
              <a:rPr lang="fr-FR" b="0" i="1" dirty="0"/>
              <a:t> </a:t>
            </a:r>
            <a:r>
              <a:rPr lang="fr-FR" b="0" i="1" dirty="0" err="1"/>
              <a:t>Regional</a:t>
            </a:r>
            <a:r>
              <a:rPr lang="fr-FR" b="0" i="1" dirty="0"/>
              <a:t> Perfusion; </a:t>
            </a:r>
            <a:r>
              <a:rPr lang="en-US" b="0" i="1" dirty="0"/>
              <a:t>KDPI, Kidney Donor Profile Index</a:t>
            </a:r>
            <a:r>
              <a:rPr lang="fr-FR" b="0" i="1" dirty="0">
                <a:latin typeface="+mn-lt"/>
              </a:rPr>
              <a:t>.</a:t>
            </a:r>
            <a:endParaRPr lang="en-US" b="0" i="1" dirty="0">
              <a:latin typeface="+mn-lt"/>
            </a:endParaRPr>
          </a:p>
          <a:p>
            <a:endParaRPr lang="en-US" b="1" dirty="0"/>
          </a:p>
          <a:p>
            <a:r>
              <a:rPr lang="en-US" b="1" dirty="0"/>
              <a:t>Reference Number: 1095 </a:t>
            </a:r>
          </a:p>
          <a:p>
            <a:r>
              <a:rPr lang="en-US" b="1" dirty="0"/>
              <a:t>RESCUING DONOR KIDNEYS FOR TRANSPLANTATION AT A DEDICATED NORMOTHERMIC PERFUSION CENTER</a:t>
            </a:r>
          </a:p>
          <a:p>
            <a:endParaRPr lang="en-US" dirty="0"/>
          </a:p>
          <a:p>
            <a:r>
              <a:rPr lang="en-US" b="1" dirty="0"/>
              <a:t>Chris Jaynes</a:t>
            </a:r>
            <a:r>
              <a:rPr lang="en-US" b="1" baseline="30000" dirty="0"/>
              <a:t>1,2</a:t>
            </a:r>
            <a:r>
              <a:rPr lang="en-US" b="1" dirty="0"/>
              <a:t>, William Goggins</a:t>
            </a:r>
            <a:r>
              <a:rPr lang="en-US" b="1" baseline="30000" dirty="0"/>
              <a:t>3</a:t>
            </a:r>
            <a:r>
              <a:rPr lang="en-US" b="1" dirty="0"/>
              <a:t>, Matthew Holzner</a:t>
            </a:r>
            <a:r>
              <a:rPr lang="en-US" b="1" baseline="30000" dirty="0"/>
              <a:t>4</a:t>
            </a:r>
            <a:r>
              <a:rPr lang="en-US" b="1" dirty="0"/>
              <a:t>, Jacqueline Garonzik-Wang</a:t>
            </a:r>
            <a:r>
              <a:rPr lang="en-US" b="1" baseline="30000" dirty="0"/>
              <a:t>5</a:t>
            </a:r>
            <a:r>
              <a:rPr lang="en-US" b="1" dirty="0"/>
              <a:t>, Henri Leuvenink</a:t>
            </a:r>
            <a:r>
              <a:rPr lang="en-US" b="1" baseline="30000" dirty="0"/>
              <a:t>1,2</a:t>
            </a:r>
            <a:r>
              <a:rPr lang="en-US" b="1" dirty="0"/>
              <a:t> </a:t>
            </a:r>
          </a:p>
          <a:p>
            <a:endParaRPr lang="en-US" dirty="0"/>
          </a:p>
          <a:p>
            <a:r>
              <a:rPr lang="en-US" b="1" baseline="30000" dirty="0"/>
              <a:t>1</a:t>
            </a:r>
            <a:r>
              <a:rPr lang="en-US" i="1" dirty="0"/>
              <a:t>University Medical Center Groningen, Department of Surgery, Groningen, The Netherlands, </a:t>
            </a:r>
            <a:r>
              <a:rPr lang="en-US" b="1" baseline="30000" dirty="0"/>
              <a:t>2</a:t>
            </a:r>
            <a:r>
              <a:rPr lang="en-US" i="1" dirty="0"/>
              <a:t>34 Lives, Public Benefit Company, West Lafayette, United States, </a:t>
            </a:r>
            <a:r>
              <a:rPr lang="en-US" b="1" baseline="30000" dirty="0"/>
              <a:t>3</a:t>
            </a:r>
            <a:r>
              <a:rPr lang="en-US" i="1" dirty="0"/>
              <a:t>Indiana University Health, Department of Surgery, Division of Transplantation, Indianapolis, United States, </a:t>
            </a:r>
            <a:r>
              <a:rPr lang="en-US" b="1" baseline="30000" dirty="0"/>
              <a:t>4</a:t>
            </a:r>
            <a:r>
              <a:rPr lang="en-US" i="1" dirty="0"/>
              <a:t>The Recanati/Miller Transplantation Institute (RMTI), New York, United States, </a:t>
            </a:r>
            <a:r>
              <a:rPr lang="en-US" b="1" baseline="30000" dirty="0"/>
              <a:t>5</a:t>
            </a:r>
            <a:r>
              <a:rPr lang="en-US" i="1" dirty="0"/>
              <a:t>University of Wisconsin–Madison, Department of Surgery, Madison, United States</a:t>
            </a:r>
          </a:p>
          <a:p>
            <a:endParaRPr lang="en-US" dirty="0"/>
          </a:p>
          <a:p>
            <a:endParaRPr lang="en-US" dirty="0"/>
          </a:p>
          <a:p>
            <a:r>
              <a:rPr lang="en-US" b="1" dirty="0"/>
              <a:t>Background</a:t>
            </a:r>
            <a:r>
              <a:rPr lang="en-US" dirty="0"/>
              <a:t>: In 2024, 31,677 deceased donor kidneys were recovered in the US with the intent to transplant, however 9,266 (29%) were discarded. Rescue of these organs may be facilitated using normothermic machine perfusion (NMP), which can prolong out of body time and provide additional viability assessment. While NMP has been increasingly used internationally, barriers to adoption of NMP in the US include limited availability, staffing and facility resource limitations, geographic distances between donor and recipient hospitals, blood shortage, and nationwide reliance on hypothermic machine perfusion (HMP). </a:t>
            </a:r>
          </a:p>
          <a:p>
            <a:r>
              <a:rPr lang="en-US" b="1" dirty="0"/>
              <a:t>Methods</a:t>
            </a:r>
            <a:r>
              <a:rPr lang="en-US" dirty="0"/>
              <a:t>: To overcome obstacles to US-based NMP, the first regional NMP center for discarded kidneys was established in West Lafayette, Indiana. Organized as an independent public benefit company, this center was constructed to provide NMP as a regional hub-and spoke service to transplant centers and Organ Procurement Organizations (OPOs), offering functional assessment of unused donor kidneys (Table 1). An acellular, human serum albumin- based perfusate was chosen and validated pre-clinically to avoid the need for blood. Additionally, an extended second cold ischemic time was validated during the pre clinical testing to mimic transportation from the central NMP center to the accepting transplant hospital. Central IRB approval was granted in March 2024, and the first kidney was transplanted after NMP on April 20th, 2024 (clinicaltrials.gov: NCT06263023). </a:t>
            </a:r>
            <a:r>
              <a:rPr lang="en-US" b="1" dirty="0"/>
              <a:t>Results</a:t>
            </a:r>
            <a:r>
              <a:rPr lang="en-US" dirty="0"/>
              <a:t>: To date, 68 unused kidneys were transported to the central NMP center. 59 (87%) of these kidneys were transplanted successfully after NMP by 9 transplant centers. Median initial cold ischemic time (CIT) prior to NMP was 20.3 hours (range 11.5- 30 </a:t>
            </a:r>
            <a:r>
              <a:rPr lang="en-US" dirty="0" err="1"/>
              <a:t>hrs</a:t>
            </a:r>
            <a:r>
              <a:rPr lang="en-US" dirty="0"/>
              <a:t>). Median transport CIT (after NMP and prior to transplant) was 15 hours (range 9- 33 </a:t>
            </a:r>
            <a:r>
              <a:rPr lang="en-US" dirty="0" err="1"/>
              <a:t>hrs</a:t>
            </a:r>
            <a:r>
              <a:rPr lang="en-US" dirty="0"/>
              <a:t>) with median total out of body time (donor cross clamp to recipient reperfusion) of 38.5 hours (range 27.2- 60 </a:t>
            </a:r>
            <a:r>
              <a:rPr lang="en-US" dirty="0" err="1"/>
              <a:t>hrs</a:t>
            </a:r>
            <a:r>
              <a:rPr lang="en-US" dirty="0"/>
              <a:t>). Characteristics of donor kidneys transplanted after NMP can be found in Table 2. </a:t>
            </a:r>
          </a:p>
          <a:p>
            <a:r>
              <a:rPr lang="en-US" b="1" dirty="0"/>
              <a:t>Conclusions</a:t>
            </a:r>
            <a:r>
              <a:rPr lang="en-US" dirty="0"/>
              <a:t>: Acellular NMP is feasible when performed by a centralized hub and reduces kidney discard by providing objective viability assessment. Moreover, NMP allows for extended preservation times up to 60 hours, enabling improved logistical planning and broader sharing of deceased donor kidneys. </a:t>
            </a:r>
            <a:endParaRPr lang="fr-FR" dirty="0"/>
          </a:p>
          <a:p>
            <a:endParaRPr lang="fr-FR" dirty="0"/>
          </a:p>
        </p:txBody>
      </p:sp>
      <p:sp>
        <p:nvSpPr>
          <p:cNvPr id="4" name="Espace réservé du numéro de diapositive 3">
            <a:extLst>
              <a:ext uri="{FF2B5EF4-FFF2-40B4-BE49-F238E27FC236}">
                <a16:creationId xmlns:a16="http://schemas.microsoft.com/office/drawing/2014/main" id="{32FA82A6-DCA7-20BF-90B8-AC4D08A167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07916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3F06D-F381-06C4-2E50-0EB74E03480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7B555F3-FBE1-4212-BD94-7E503B37518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4BE45E9-95C8-969C-A427-A777953AA8A4}"/>
              </a:ext>
            </a:extLst>
          </p:cNvPr>
          <p:cNvSpPr>
            <a:spLocks noGrp="1"/>
          </p:cNvSpPr>
          <p:nvPr>
            <p:ph type="body" idx="1"/>
          </p:nvPr>
        </p:nvSpPr>
        <p:spPr/>
        <p:txBody>
          <a:bodyPr/>
          <a:lstStyle/>
          <a:p>
            <a:r>
              <a:rPr lang="fr-FR" b="0" i="1" dirty="0" err="1">
                <a:latin typeface="+mn-lt"/>
              </a:rPr>
              <a:t>Abbreviations</a:t>
            </a:r>
            <a:r>
              <a:rPr lang="fr-FR" b="0" i="1" dirty="0">
                <a:latin typeface="+mn-lt"/>
              </a:rPr>
              <a:t>: </a:t>
            </a:r>
            <a:r>
              <a:rPr lang="en-US" sz="1200" b="0" i="1" dirty="0">
                <a:latin typeface="+mn-lt"/>
                <a:cs typeface="Arial" panose="020B0604020202020204" pitchFamily="34" charset="0"/>
              </a:rPr>
              <a:t>eGFR, estimated glomerular filtration rate; CKD EPI, </a:t>
            </a:r>
            <a:r>
              <a:rPr lang="en-US" b="0" i="1" dirty="0">
                <a:latin typeface="+mn-lt"/>
              </a:rPr>
              <a:t>Chronic Kidney Disease Epidemiology Collaboration.</a:t>
            </a:r>
          </a:p>
          <a:p>
            <a:endParaRPr lang="en-US" b="1" dirty="0"/>
          </a:p>
          <a:p>
            <a:r>
              <a:rPr lang="en-US" b="1" dirty="0"/>
              <a:t>Reference Number: 1588 </a:t>
            </a:r>
          </a:p>
          <a:p>
            <a:r>
              <a:rPr lang="en-US" b="1" dirty="0"/>
              <a:t>IS LIVING KIDNEY DONATION WITH EXPANDED CRITERIA SAFE FOR THE DONOR? LONG-TERM FOLLOW-UP FROM THE CATALAN REGISTRY </a:t>
            </a:r>
          </a:p>
          <a:p>
            <a:endParaRPr lang="en-US" dirty="0"/>
          </a:p>
          <a:p>
            <a:r>
              <a:rPr lang="en-US" b="1" dirty="0"/>
              <a:t>Roger Alabau Perich</a:t>
            </a:r>
            <a:r>
              <a:rPr lang="en-US" b="1" baseline="30000" dirty="0"/>
              <a:t>1</a:t>
            </a:r>
            <a:r>
              <a:rPr lang="en-US" b="1" dirty="0"/>
              <a:t>, Lluis Guirado Perich</a:t>
            </a:r>
            <a:r>
              <a:rPr lang="en-US" b="1" baseline="30000" dirty="0"/>
              <a:t>1</a:t>
            </a:r>
            <a:r>
              <a:rPr lang="en-US" b="1" dirty="0"/>
              <a:t>, Jordi Comas</a:t>
            </a:r>
            <a:r>
              <a:rPr lang="en-US" b="1" baseline="30000" dirty="0"/>
              <a:t>2</a:t>
            </a:r>
            <a:r>
              <a:rPr lang="en-US" b="1" dirty="0"/>
              <a:t>, Nuria Serra Cabañas</a:t>
            </a:r>
            <a:r>
              <a:rPr lang="en-US" b="1" baseline="30000" dirty="0"/>
              <a:t>1</a:t>
            </a:r>
            <a:r>
              <a:rPr lang="en-US" b="1" dirty="0"/>
              <a:t>, Christian Córdoba Herrera</a:t>
            </a:r>
            <a:r>
              <a:rPr lang="en-US" b="1" baseline="30000" dirty="0"/>
              <a:t>1</a:t>
            </a:r>
            <a:r>
              <a:rPr lang="en-US" b="1" dirty="0"/>
              <a:t>, Monica Pérez Mir</a:t>
            </a:r>
            <a:r>
              <a:rPr lang="en-US" b="1" baseline="30000" dirty="0"/>
              <a:t>1</a:t>
            </a:r>
            <a:r>
              <a:rPr lang="en-US" b="1" dirty="0"/>
              <a:t>, Leonor </a:t>
            </a:r>
            <a:r>
              <a:rPr lang="en-US" b="1" dirty="0" err="1"/>
              <a:t>Fayos</a:t>
            </a:r>
            <a:r>
              <a:rPr lang="en-US" b="1" dirty="0"/>
              <a:t> de Arizon</a:t>
            </a:r>
            <a:r>
              <a:rPr lang="en-US" b="1" baseline="30000" dirty="0"/>
              <a:t>1</a:t>
            </a:r>
            <a:r>
              <a:rPr lang="en-US" b="1" dirty="0"/>
              <a:t>, Jaume Tort</a:t>
            </a:r>
            <a:r>
              <a:rPr lang="en-US" b="1" baseline="30000" dirty="0"/>
              <a:t>2</a:t>
            </a:r>
            <a:r>
              <a:rPr lang="en-US" b="1" dirty="0"/>
              <a:t>, Ignacio Revuelta</a:t>
            </a:r>
            <a:r>
              <a:rPr lang="en-US" b="1" baseline="30000" dirty="0"/>
              <a:t>3</a:t>
            </a:r>
            <a:r>
              <a:rPr lang="en-US" b="1" dirty="0"/>
              <a:t>, Anna Manonelles</a:t>
            </a:r>
            <a:r>
              <a:rPr lang="en-US" b="1" baseline="30000" dirty="0"/>
              <a:t>4</a:t>
            </a:r>
            <a:r>
              <a:rPr lang="en-US" b="1" dirty="0"/>
              <a:t>, Carme Facundo</a:t>
            </a:r>
            <a:r>
              <a:rPr lang="en-US" b="1" baseline="30000" dirty="0"/>
              <a:t>1</a:t>
            </a:r>
            <a:r>
              <a:rPr lang="en-US" b="1" dirty="0"/>
              <a:t>, Francesc Moreso</a:t>
            </a:r>
            <a:r>
              <a:rPr lang="en-US" b="1" baseline="30000" dirty="0"/>
              <a:t>5</a:t>
            </a:r>
            <a:r>
              <a:rPr lang="en-US" b="1" dirty="0"/>
              <a:t>, Marta Crespo</a:t>
            </a:r>
            <a:r>
              <a:rPr lang="en-US" b="1" baseline="30000" dirty="0"/>
              <a:t>6</a:t>
            </a:r>
            <a:r>
              <a:rPr lang="en-US" b="1" dirty="0"/>
              <a:t>, Laura Cañas</a:t>
            </a:r>
            <a:r>
              <a:rPr lang="en-US" b="1" baseline="30000" dirty="0"/>
              <a:t>7</a:t>
            </a:r>
            <a:r>
              <a:rPr lang="en-US" b="1" dirty="0"/>
              <a:t>, Emma Arcos</a:t>
            </a:r>
            <a:r>
              <a:rPr lang="en-US" b="1" baseline="30000" dirty="0"/>
              <a:t>2</a:t>
            </a:r>
            <a:endParaRPr lang="en-US" b="1" dirty="0"/>
          </a:p>
          <a:p>
            <a:endParaRPr lang="en-US" dirty="0"/>
          </a:p>
          <a:p>
            <a:r>
              <a:rPr lang="en-US" i="1" baseline="30000" dirty="0"/>
              <a:t>1</a:t>
            </a:r>
            <a:r>
              <a:rPr lang="en-US" i="1" dirty="0"/>
              <a:t>Fundació </a:t>
            </a:r>
            <a:r>
              <a:rPr lang="en-US" i="1" dirty="0" err="1"/>
              <a:t>Puigvert</a:t>
            </a:r>
            <a:r>
              <a:rPr lang="en-US" i="1" dirty="0"/>
              <a:t>, Nephrology, Barcelona, Spain, </a:t>
            </a:r>
            <a:r>
              <a:rPr lang="en-US" i="1" baseline="30000" dirty="0"/>
              <a:t>2</a:t>
            </a:r>
            <a:r>
              <a:rPr lang="en-US" i="1" dirty="0"/>
              <a:t>Organització Catalana de </a:t>
            </a:r>
            <a:r>
              <a:rPr lang="en-US" i="1" dirty="0" err="1"/>
              <a:t>Trasplantaments</a:t>
            </a:r>
            <a:r>
              <a:rPr lang="en-US" i="1" dirty="0"/>
              <a:t>, Technical Data, Barcelona, Spain, </a:t>
            </a:r>
            <a:r>
              <a:rPr lang="en-US" i="1" baseline="30000" dirty="0"/>
              <a:t>3</a:t>
            </a:r>
            <a:r>
              <a:rPr lang="en-US" i="1" dirty="0"/>
              <a:t>Hospital </a:t>
            </a:r>
            <a:r>
              <a:rPr lang="en-US" i="1" dirty="0" err="1"/>
              <a:t>Clínic</a:t>
            </a:r>
            <a:r>
              <a:rPr lang="en-US" i="1" dirty="0"/>
              <a:t> </a:t>
            </a:r>
            <a:r>
              <a:rPr lang="en-US" i="1" dirty="0" err="1"/>
              <a:t>i</a:t>
            </a:r>
            <a:r>
              <a:rPr lang="en-US" i="1" dirty="0"/>
              <a:t> Provincial, Barcelona, Spain, </a:t>
            </a:r>
            <a:r>
              <a:rPr lang="en-US" i="1" baseline="30000" dirty="0"/>
              <a:t>4</a:t>
            </a:r>
            <a:r>
              <a:rPr lang="en-US" i="1" dirty="0"/>
              <a:t>Hospital de </a:t>
            </a:r>
            <a:r>
              <a:rPr lang="en-US" i="1" dirty="0" err="1"/>
              <a:t>Bellvitge</a:t>
            </a:r>
            <a:r>
              <a:rPr lang="en-US" i="1" dirty="0"/>
              <a:t>, Barcelona, Spain, </a:t>
            </a:r>
            <a:r>
              <a:rPr lang="en-US" i="1" baseline="30000" dirty="0"/>
              <a:t>5</a:t>
            </a:r>
            <a:r>
              <a:rPr lang="en-US" i="1" dirty="0"/>
              <a:t>Hospital Vall </a:t>
            </a:r>
            <a:r>
              <a:rPr lang="en-US" i="1" dirty="0" err="1"/>
              <a:t>d'Hebron</a:t>
            </a:r>
            <a:r>
              <a:rPr lang="en-US" i="1" dirty="0"/>
              <a:t>, Barcelona, Spain, </a:t>
            </a:r>
            <a:r>
              <a:rPr lang="en-US" i="1" baseline="30000" dirty="0"/>
              <a:t>6</a:t>
            </a:r>
            <a:r>
              <a:rPr lang="en-US" i="1" dirty="0"/>
              <a:t>Hospital del Mar, Barcelona, Spain, </a:t>
            </a:r>
            <a:r>
              <a:rPr lang="en-US" i="1" baseline="30000" dirty="0"/>
              <a:t>7</a:t>
            </a:r>
            <a:r>
              <a:rPr lang="en-US" i="1" dirty="0"/>
              <a:t>Hospital Germans Trias </a:t>
            </a:r>
            <a:r>
              <a:rPr lang="en-US" i="1" dirty="0" err="1"/>
              <a:t>i</a:t>
            </a:r>
            <a:r>
              <a:rPr lang="en-US" i="1" dirty="0"/>
              <a:t> Pujol, Barcelona, Spain </a:t>
            </a:r>
          </a:p>
          <a:p>
            <a:endParaRPr lang="en-US" dirty="0"/>
          </a:p>
          <a:p>
            <a:r>
              <a:rPr lang="en-US" b="1" dirty="0"/>
              <a:t>Background</a:t>
            </a:r>
            <a:r>
              <a:rPr lang="en-US" dirty="0"/>
              <a:t>: In order to reduce the waiting list for kidney transplantation, Spain has seen a growing number of living donors with expanded criteria in recent years. This implied a great concern for the safety of the donors regarding survival and evolution of renal function. </a:t>
            </a:r>
          </a:p>
          <a:p>
            <a:r>
              <a:rPr lang="en-US" b="1" dirty="0"/>
              <a:t>Methods</a:t>
            </a:r>
            <a:r>
              <a:rPr lang="en-US" dirty="0"/>
              <a:t>: Using the Catalan Registry of Kidney Living Donors, we describe the characteristics of 2.510 living donor kidney transplants performed in Catalonia between the years 2000 and 2023 in order to observe long-term donor’s survival and the evolution of their renal function. </a:t>
            </a:r>
          </a:p>
          <a:p>
            <a:r>
              <a:rPr lang="en-US" b="1" dirty="0"/>
              <a:t>Results</a:t>
            </a:r>
            <a:r>
              <a:rPr lang="en-US" dirty="0"/>
              <a:t>: There is an initial pre-donation difference in the estimated glomerular filtration rate (eGFR) when the donor is &gt;70 years old compared to those under 70 years old (79.5 ml/min vs. 93.4 ml/min, p70 ml/min). During the follow-up period, 48 living donors died (1.92%). The main causes were neoplasia (29.2%), infections (8.3%), cardiovascular causes (6.2%) other causes (14.6%) and unknown (41.7%). Just 2 donors required dialysis and were transplanted immediately using deceased donors. The following table shows the results for our main concern, the long term evolution of the living donors’ renal function according to different characteristics. Living donors CKD EPI ml/min Basal 3rd month 1 year 3y 5y 10y p-value &gt;70 years n=127 78 51.6 51.9 57.1 55.1 54.8 &lt; 70 ml/min n=163 CKD EPI &gt; 70 ml/min n=1903 Proteinuria &gt; 150 mg/24 h n=312 Proteinuria &lt; 150 mg/24 h n=2132 68 95,2 91.7 93.2 51.3 63.1 63.6 62.5 53.3 64.3 63.3 63.4 56.9 67.4 64.9 66.9 56.4 68 64.6 67.5 56.3 68.7 64.3 68 P=0.0000 p&gt;0’05 </a:t>
            </a:r>
          </a:p>
          <a:p>
            <a:r>
              <a:rPr lang="en-US" b="1" dirty="0"/>
              <a:t>Conclusions</a:t>
            </a:r>
            <a:r>
              <a:rPr lang="en-US" dirty="0"/>
              <a:t>: Throughout the follow-up, we found statistically significant differences in post-donation renal function among living donors based on their age and glomerular filtration rate at the time of donation. However, the glomerular filtration rate measured three months after donation remains very stable over 10 years of follow-up, both in living donors with expanded criteria and those without, ensuring that donation in this type of donor is safe in the long term.</a:t>
            </a:r>
            <a:endParaRPr lang="fr-FR" dirty="0"/>
          </a:p>
        </p:txBody>
      </p:sp>
      <p:sp>
        <p:nvSpPr>
          <p:cNvPr id="4" name="Espace réservé du numéro de diapositive 3">
            <a:extLst>
              <a:ext uri="{FF2B5EF4-FFF2-40B4-BE49-F238E27FC236}">
                <a16:creationId xmlns:a16="http://schemas.microsoft.com/office/drawing/2014/main" id="{A47EA640-D0D7-9A20-66F7-EDC802BEE1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8232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1EE74-0EB4-238D-7919-4323326CAA0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CE12C62-E81A-B1D5-5806-92B98586DC9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3766E70-575E-1369-522D-ABF96BC4EF45}"/>
              </a:ext>
            </a:extLst>
          </p:cNvPr>
          <p:cNvSpPr>
            <a:spLocks noGrp="1"/>
          </p:cNvSpPr>
          <p:nvPr>
            <p:ph type="body" idx="1"/>
          </p:nvPr>
        </p:nvSpPr>
        <p:spPr/>
        <p:txBody>
          <a:bodyPr/>
          <a:lstStyle/>
          <a:p>
            <a:r>
              <a:rPr lang="fr-FR" b="0" i="1" dirty="0" err="1">
                <a:latin typeface="+mn-lt"/>
              </a:rPr>
              <a:t>Abbreviations</a:t>
            </a:r>
            <a:r>
              <a:rPr lang="fr-FR" b="0" i="1" dirty="0">
                <a:latin typeface="+mn-lt"/>
              </a:rPr>
              <a:t>: </a:t>
            </a:r>
            <a:r>
              <a:rPr lang="en-US" sz="1200" b="0" i="1" dirty="0">
                <a:latin typeface="+mn-lt"/>
                <a:cs typeface="Arial" panose="020B0604020202020204" pitchFamily="34" charset="0"/>
              </a:rPr>
              <a:t>eGFR, estimated glomerular filtration rate; CKD EPI, </a:t>
            </a:r>
            <a:r>
              <a:rPr lang="en-US" b="0" i="1" dirty="0">
                <a:latin typeface="+mn-lt"/>
              </a:rPr>
              <a:t>Chronic Kidney Disease Epidemiology Collaboration.</a:t>
            </a:r>
          </a:p>
          <a:p>
            <a:endParaRPr lang="en-US" b="1" dirty="0"/>
          </a:p>
          <a:p>
            <a:r>
              <a:rPr lang="en-US" b="1" dirty="0"/>
              <a:t>Reference Number: 1588 </a:t>
            </a:r>
          </a:p>
          <a:p>
            <a:r>
              <a:rPr lang="en-US" b="1" dirty="0"/>
              <a:t>IS LIVING KIDNEY DONATION WITH EXPANDED CRITERIA SAFE FOR THE DONOR? LONG-TERM FOLLOW-UP FROM THE CATALAN REGISTRY </a:t>
            </a:r>
          </a:p>
          <a:p>
            <a:endParaRPr lang="en-US" dirty="0"/>
          </a:p>
          <a:p>
            <a:r>
              <a:rPr lang="en-US" b="1" dirty="0"/>
              <a:t>Roger Alabau Perich</a:t>
            </a:r>
            <a:r>
              <a:rPr lang="en-US" b="1" baseline="30000" dirty="0"/>
              <a:t>1</a:t>
            </a:r>
            <a:r>
              <a:rPr lang="en-US" b="1" dirty="0"/>
              <a:t>, Lluis Guirado Perich</a:t>
            </a:r>
            <a:r>
              <a:rPr lang="en-US" b="1" baseline="30000" dirty="0"/>
              <a:t>1</a:t>
            </a:r>
            <a:r>
              <a:rPr lang="en-US" b="1" dirty="0"/>
              <a:t>, Jordi Comas</a:t>
            </a:r>
            <a:r>
              <a:rPr lang="en-US" b="1" baseline="30000" dirty="0"/>
              <a:t>2</a:t>
            </a:r>
            <a:r>
              <a:rPr lang="en-US" b="1" dirty="0"/>
              <a:t>, Nuria Serra Cabañas</a:t>
            </a:r>
            <a:r>
              <a:rPr lang="en-US" b="1" baseline="30000" dirty="0"/>
              <a:t>1</a:t>
            </a:r>
            <a:r>
              <a:rPr lang="en-US" b="1" dirty="0"/>
              <a:t>, Christian Córdoba Herrera</a:t>
            </a:r>
            <a:r>
              <a:rPr lang="en-US" b="1" baseline="30000" dirty="0"/>
              <a:t>1</a:t>
            </a:r>
            <a:r>
              <a:rPr lang="en-US" b="1" dirty="0"/>
              <a:t>, Monica Pérez Mir</a:t>
            </a:r>
            <a:r>
              <a:rPr lang="en-US" b="1" baseline="30000" dirty="0"/>
              <a:t>1</a:t>
            </a:r>
            <a:r>
              <a:rPr lang="en-US" b="1" dirty="0"/>
              <a:t>, Leonor </a:t>
            </a:r>
            <a:r>
              <a:rPr lang="en-US" b="1" dirty="0" err="1"/>
              <a:t>Fayos</a:t>
            </a:r>
            <a:r>
              <a:rPr lang="en-US" b="1" dirty="0"/>
              <a:t> de Arizon</a:t>
            </a:r>
            <a:r>
              <a:rPr lang="en-US" b="1" baseline="30000" dirty="0"/>
              <a:t>1</a:t>
            </a:r>
            <a:r>
              <a:rPr lang="en-US" b="1" dirty="0"/>
              <a:t>, Jaume Tort</a:t>
            </a:r>
            <a:r>
              <a:rPr lang="en-US" b="1" baseline="30000" dirty="0"/>
              <a:t>2</a:t>
            </a:r>
            <a:r>
              <a:rPr lang="en-US" b="1" dirty="0"/>
              <a:t>, Ignacio Revuelta</a:t>
            </a:r>
            <a:r>
              <a:rPr lang="en-US" b="1" baseline="30000" dirty="0"/>
              <a:t>3</a:t>
            </a:r>
            <a:r>
              <a:rPr lang="en-US" b="1" dirty="0"/>
              <a:t>, Anna Manonelles</a:t>
            </a:r>
            <a:r>
              <a:rPr lang="en-US" b="1" baseline="30000" dirty="0"/>
              <a:t>4</a:t>
            </a:r>
            <a:r>
              <a:rPr lang="en-US" b="1" dirty="0"/>
              <a:t>, Carme Facundo</a:t>
            </a:r>
            <a:r>
              <a:rPr lang="en-US" b="1" baseline="30000" dirty="0"/>
              <a:t>1</a:t>
            </a:r>
            <a:r>
              <a:rPr lang="en-US" b="1" dirty="0"/>
              <a:t>, Francesc Moreso</a:t>
            </a:r>
            <a:r>
              <a:rPr lang="en-US" b="1" baseline="30000" dirty="0"/>
              <a:t>5</a:t>
            </a:r>
            <a:r>
              <a:rPr lang="en-US" b="1" dirty="0"/>
              <a:t>, Marta Crespo</a:t>
            </a:r>
            <a:r>
              <a:rPr lang="en-US" b="1" baseline="30000" dirty="0"/>
              <a:t>6</a:t>
            </a:r>
            <a:r>
              <a:rPr lang="en-US" b="1" dirty="0"/>
              <a:t>, Laura Cañas</a:t>
            </a:r>
            <a:r>
              <a:rPr lang="en-US" b="1" baseline="30000" dirty="0"/>
              <a:t>7</a:t>
            </a:r>
            <a:r>
              <a:rPr lang="en-US" b="1" dirty="0"/>
              <a:t>, Emma Arcos</a:t>
            </a:r>
            <a:r>
              <a:rPr lang="en-US" b="1" baseline="30000" dirty="0"/>
              <a:t>2</a:t>
            </a:r>
            <a:endParaRPr lang="en-US" b="1" dirty="0"/>
          </a:p>
          <a:p>
            <a:endParaRPr lang="en-US" dirty="0"/>
          </a:p>
          <a:p>
            <a:r>
              <a:rPr lang="en-US" i="1" baseline="30000" dirty="0"/>
              <a:t>1</a:t>
            </a:r>
            <a:r>
              <a:rPr lang="en-US" i="1" dirty="0"/>
              <a:t>Fundació </a:t>
            </a:r>
            <a:r>
              <a:rPr lang="en-US" i="1" dirty="0" err="1"/>
              <a:t>Puigvert</a:t>
            </a:r>
            <a:r>
              <a:rPr lang="en-US" i="1" dirty="0"/>
              <a:t>, Nephrology, Barcelona, Spain, </a:t>
            </a:r>
            <a:r>
              <a:rPr lang="en-US" i="1" baseline="30000" dirty="0"/>
              <a:t>2</a:t>
            </a:r>
            <a:r>
              <a:rPr lang="en-US" i="1" dirty="0"/>
              <a:t>Organització Catalana de </a:t>
            </a:r>
            <a:r>
              <a:rPr lang="en-US" i="1" dirty="0" err="1"/>
              <a:t>Trasplantaments</a:t>
            </a:r>
            <a:r>
              <a:rPr lang="en-US" i="1" dirty="0"/>
              <a:t>, Technical Data, Barcelona, Spain, </a:t>
            </a:r>
            <a:r>
              <a:rPr lang="en-US" i="1" baseline="30000" dirty="0"/>
              <a:t>3</a:t>
            </a:r>
            <a:r>
              <a:rPr lang="en-US" i="1" dirty="0"/>
              <a:t>Hospital </a:t>
            </a:r>
            <a:r>
              <a:rPr lang="en-US" i="1" dirty="0" err="1"/>
              <a:t>Clínic</a:t>
            </a:r>
            <a:r>
              <a:rPr lang="en-US" i="1" dirty="0"/>
              <a:t> </a:t>
            </a:r>
            <a:r>
              <a:rPr lang="en-US" i="1" dirty="0" err="1"/>
              <a:t>i</a:t>
            </a:r>
            <a:r>
              <a:rPr lang="en-US" i="1" dirty="0"/>
              <a:t> Provincial, Barcelona, Spain, </a:t>
            </a:r>
            <a:r>
              <a:rPr lang="en-US" i="1" baseline="30000" dirty="0"/>
              <a:t>4</a:t>
            </a:r>
            <a:r>
              <a:rPr lang="en-US" i="1" dirty="0"/>
              <a:t>Hospital de </a:t>
            </a:r>
            <a:r>
              <a:rPr lang="en-US" i="1" dirty="0" err="1"/>
              <a:t>Bellvitge</a:t>
            </a:r>
            <a:r>
              <a:rPr lang="en-US" i="1" dirty="0"/>
              <a:t>, Barcelona, Spain, </a:t>
            </a:r>
            <a:r>
              <a:rPr lang="en-US" i="1" baseline="30000" dirty="0"/>
              <a:t>5</a:t>
            </a:r>
            <a:r>
              <a:rPr lang="en-US" i="1" dirty="0"/>
              <a:t>Hospital Vall </a:t>
            </a:r>
            <a:r>
              <a:rPr lang="en-US" i="1" dirty="0" err="1"/>
              <a:t>d'Hebron</a:t>
            </a:r>
            <a:r>
              <a:rPr lang="en-US" i="1" dirty="0"/>
              <a:t>, Barcelona, Spain, </a:t>
            </a:r>
            <a:r>
              <a:rPr lang="en-US" i="1" baseline="30000" dirty="0"/>
              <a:t>6</a:t>
            </a:r>
            <a:r>
              <a:rPr lang="en-US" i="1" dirty="0"/>
              <a:t>Hospital del Mar, Barcelona, Spain, </a:t>
            </a:r>
            <a:r>
              <a:rPr lang="en-US" i="1" baseline="30000" dirty="0"/>
              <a:t>7</a:t>
            </a:r>
            <a:r>
              <a:rPr lang="en-US" i="1" dirty="0"/>
              <a:t>Hospital Germans Trias </a:t>
            </a:r>
            <a:r>
              <a:rPr lang="en-US" i="1" dirty="0" err="1"/>
              <a:t>i</a:t>
            </a:r>
            <a:r>
              <a:rPr lang="en-US" i="1" dirty="0"/>
              <a:t> Pujol, Barcelona, Spain </a:t>
            </a:r>
          </a:p>
          <a:p>
            <a:endParaRPr lang="en-US" dirty="0"/>
          </a:p>
          <a:p>
            <a:r>
              <a:rPr lang="en-US" b="1" dirty="0"/>
              <a:t>Background</a:t>
            </a:r>
            <a:r>
              <a:rPr lang="en-US" dirty="0"/>
              <a:t>: In order to reduce the waiting list for kidney transplantation, Spain has seen a growing number of living donors with expanded criteria in recent years. This implied a great concern for the safety of the donors regarding survival and evolution of renal function. </a:t>
            </a:r>
          </a:p>
          <a:p>
            <a:r>
              <a:rPr lang="en-US" b="1" dirty="0"/>
              <a:t>Methods</a:t>
            </a:r>
            <a:r>
              <a:rPr lang="en-US" dirty="0"/>
              <a:t>: Using the Catalan Registry of Kidney Living Donors, we describe the characteristics of 2.510 living donor kidney transplants performed in Catalonia between the years 2000 and 2023 in order to observe long-term donor’s survival and the evolution of their renal function. </a:t>
            </a:r>
          </a:p>
          <a:p>
            <a:r>
              <a:rPr lang="en-US" b="1" dirty="0"/>
              <a:t>Results</a:t>
            </a:r>
            <a:r>
              <a:rPr lang="en-US" dirty="0"/>
              <a:t>: There is an initial pre-donation difference in the estimated glomerular filtration rate (eGFR) when the donor is &gt;70 years old compared to those under 70 years old (79.5 ml/min vs. 93.4 ml/min, p70 ml/min). During the follow-up period, 48 living donors died (1.92%). The main causes were neoplasia (29.2%), infections (8.3%), cardiovascular causes (6.2%) other causes (14.6%) and unknown (41.7%). Just 2 donors required dialysis and were transplanted immediately using deceased donors. The following table shows the results for our main concern, the long term evolution of the living donors’ renal function according to different characteristics. Living donors CKD EPI ml/min Basal 3rd month 1 year 3y 5y 10y p-value &gt;70 years n=127 78 51.6 51.9 57.1 55.1 54.8 &lt; 70 ml/min n=163 CKD EPI &gt; 70 ml/min n=1903 Proteinuria &gt; 150 mg/24 h n=312 Proteinuria &lt; 150 mg/24 h n=2132 68 95,2 91.7 93.2 51.3 63.1 63.6 62.5 53.3 64.3 63.3 63.4 56.9 67.4 64.9 66.9 56.4 68 64.6 67.5 56.3 68.7 64.3 68 P=0.0000 p&gt;0’05 </a:t>
            </a:r>
          </a:p>
          <a:p>
            <a:r>
              <a:rPr lang="en-US" b="1" dirty="0"/>
              <a:t>Conclusions</a:t>
            </a:r>
            <a:r>
              <a:rPr lang="en-US" dirty="0"/>
              <a:t>: Throughout the follow-up, we found statistically significant differences in post-donation renal function among living donors based on their age and glomerular filtration rate at the time of donation. However, the glomerular filtration rate measured three months after donation remains very stable over 10 years of follow-up, both in living donors with expanded criteria and those without, ensuring that donation in this type of donor is safe in the long term.</a:t>
            </a:r>
            <a:endParaRPr lang="fr-FR" dirty="0"/>
          </a:p>
          <a:p>
            <a:endParaRPr lang="fr-FR" dirty="0"/>
          </a:p>
        </p:txBody>
      </p:sp>
      <p:sp>
        <p:nvSpPr>
          <p:cNvPr id="4" name="Espace réservé du numéro de diapositive 3">
            <a:extLst>
              <a:ext uri="{FF2B5EF4-FFF2-40B4-BE49-F238E27FC236}">
                <a16:creationId xmlns:a16="http://schemas.microsoft.com/office/drawing/2014/main" id="{3BCCAA6C-9656-BA94-84DD-31F8767C2B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4228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2000B-22F0-83F1-062A-41DD737B71E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ED759F1-7430-8B00-AC18-E22DAB3006F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92ABD01-E892-39ED-F593-85C3FBFB7D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1" u="none" dirty="0" err="1">
                <a:latin typeface="+mn-lt"/>
              </a:rPr>
              <a:t>Abbreviations</a:t>
            </a:r>
            <a:r>
              <a:rPr lang="fr-FR" b="0" i="1" u="none" dirty="0">
                <a:latin typeface="+mn-lt"/>
              </a:rPr>
              <a:t>: </a:t>
            </a:r>
            <a:r>
              <a:rPr lang="fr-FR" b="0" i="1" dirty="0">
                <a:latin typeface="+mn-lt"/>
              </a:rPr>
              <a:t>MRI</a:t>
            </a:r>
            <a:r>
              <a:rPr lang="fr-FR" b="0" i="1" u="none" dirty="0">
                <a:latin typeface="+mn-lt"/>
              </a:rPr>
              <a:t>, </a:t>
            </a:r>
            <a:r>
              <a:rPr lang="fr-FR" b="0" i="1" dirty="0">
                <a:latin typeface="+mn-lt"/>
              </a:rPr>
              <a:t>Magnetic </a:t>
            </a:r>
            <a:r>
              <a:rPr lang="fr-FR" b="0" i="1" dirty="0" err="1">
                <a:latin typeface="+mn-lt"/>
              </a:rPr>
              <a:t>Resonance</a:t>
            </a:r>
            <a:r>
              <a:rPr lang="fr-FR" b="0" i="1" dirty="0">
                <a:latin typeface="+mn-lt"/>
              </a:rPr>
              <a:t> Imaging</a:t>
            </a:r>
            <a:r>
              <a:rPr lang="fr-FR" b="0" i="1" u="none" dirty="0">
                <a:latin typeface="+mn-lt"/>
              </a:rPr>
              <a:t>; QUOD, </a:t>
            </a:r>
            <a:r>
              <a:rPr lang="fr-FR" b="0" i="1" dirty="0" err="1">
                <a:latin typeface="+mn-lt"/>
              </a:rPr>
              <a:t>Quality</a:t>
            </a:r>
            <a:r>
              <a:rPr lang="fr-FR" b="0" i="1" dirty="0">
                <a:latin typeface="+mn-lt"/>
              </a:rPr>
              <a:t> in </a:t>
            </a:r>
            <a:r>
              <a:rPr lang="fr-FR" b="0" i="1" dirty="0" err="1">
                <a:latin typeface="+mn-lt"/>
              </a:rPr>
              <a:t>Organ</a:t>
            </a:r>
            <a:r>
              <a:rPr lang="fr-FR" b="0" i="1" dirty="0">
                <a:latin typeface="+mn-lt"/>
              </a:rPr>
              <a:t> Donation</a:t>
            </a:r>
            <a:r>
              <a:rPr lang="fr-FR" b="0" i="1" u="none" dirty="0">
                <a:latin typeface="+mn-lt"/>
              </a:rPr>
              <a:t>; ADC, </a:t>
            </a:r>
            <a:r>
              <a:rPr lang="fr-FR" b="0" i="1" dirty="0">
                <a:latin typeface="+mn-lt"/>
              </a:rPr>
              <a:t>Apparent Diffusion Coefficient</a:t>
            </a:r>
            <a:r>
              <a:rPr lang="fr-FR" b="0" i="1" u="none" dirty="0">
                <a:latin typeface="+mn-lt"/>
              </a:rPr>
              <a:t>; SWI, </a:t>
            </a:r>
            <a:r>
              <a:rPr lang="fr-FR" b="0" i="1" dirty="0" err="1">
                <a:latin typeface="+mn-lt"/>
              </a:rPr>
              <a:t>Susceptibility-Weighted</a:t>
            </a:r>
            <a:r>
              <a:rPr lang="fr-FR" b="0" i="1" dirty="0">
                <a:latin typeface="+mn-lt"/>
              </a:rPr>
              <a:t> Imaging; MTR, </a:t>
            </a:r>
            <a:r>
              <a:rPr lang="fr-FR" b="0" i="1" dirty="0" err="1">
                <a:latin typeface="+mn-lt"/>
              </a:rPr>
              <a:t>Magnetisation</a:t>
            </a:r>
            <a:r>
              <a:rPr lang="fr-FR" b="0" i="1" dirty="0">
                <a:latin typeface="+mn-lt"/>
              </a:rPr>
              <a:t> </a:t>
            </a:r>
            <a:r>
              <a:rPr lang="fr-FR" b="0" i="1" dirty="0" err="1">
                <a:latin typeface="+mn-lt"/>
              </a:rPr>
              <a:t>transfer</a:t>
            </a:r>
            <a:r>
              <a:rPr lang="fr-FR" b="0" i="1" dirty="0">
                <a:latin typeface="+mn-lt"/>
              </a:rPr>
              <a:t> ratio</a:t>
            </a:r>
            <a:r>
              <a:rPr lang="fr-FR" b="0" i="1" u="none" dirty="0">
                <a:latin typeface="+mn-lt"/>
              </a:rPr>
              <a:t>.</a:t>
            </a:r>
            <a:endParaRPr lang="en-US" b="0" i="1" u="none" dirty="0">
              <a:latin typeface="+mn-lt"/>
            </a:endParaRPr>
          </a:p>
          <a:p>
            <a:endParaRPr lang="en-US" dirty="0"/>
          </a:p>
          <a:p>
            <a:r>
              <a:rPr lang="en-US" b="1" dirty="0"/>
              <a:t>Reference Number: </a:t>
            </a:r>
            <a:r>
              <a:rPr lang="fr-FR" b="1" dirty="0"/>
              <a:t>1466</a:t>
            </a:r>
          </a:p>
          <a:p>
            <a:r>
              <a:rPr lang="en-US" b="1" dirty="0"/>
              <a:t>DEVELOPMENT OF A MAGNETIC RESONANCE IMAGING PROTOCOL FOR EX-VIVO ASSESSMENT OF DECEASED DONOR HUMAN KIDNEYS</a:t>
            </a:r>
          </a:p>
          <a:p>
            <a:endParaRPr lang="en-US" b="1" dirty="0"/>
          </a:p>
          <a:p>
            <a:r>
              <a:rPr lang="en-US" b="1" dirty="0"/>
              <a:t>Alexander Daniel</a:t>
            </a:r>
            <a:r>
              <a:rPr lang="en-US" b="1" baseline="30000" dirty="0"/>
              <a:t>1</a:t>
            </a:r>
            <a:r>
              <a:rPr lang="en-US" b="1" dirty="0"/>
              <a:t>, Sarah Fawaz</a:t>
            </a:r>
            <a:r>
              <a:rPr lang="en-US" b="1" baseline="30000" dirty="0"/>
              <a:t>2</a:t>
            </a:r>
            <a:r>
              <a:rPr lang="en-US" b="1" dirty="0"/>
              <a:t>, Philip Charles</a:t>
            </a:r>
            <a:r>
              <a:rPr lang="en-US" b="1" baseline="30000" dirty="0"/>
              <a:t>3</a:t>
            </a:r>
            <a:r>
              <a:rPr lang="en-US" b="1" dirty="0"/>
              <a:t>, Mohamed Elzawahry</a:t>
            </a:r>
            <a:r>
              <a:rPr lang="en-US" b="1" baseline="30000" dirty="0"/>
              <a:t>2</a:t>
            </a:r>
            <a:r>
              <a:rPr lang="en-US" b="1" dirty="0"/>
              <a:t>, Jane Grove</a:t>
            </a:r>
            <a:r>
              <a:rPr lang="en-US" b="1" baseline="30000" dirty="0"/>
              <a:t>4</a:t>
            </a:r>
            <a:r>
              <a:rPr lang="en-US" b="1" dirty="0"/>
              <a:t>, David Long</a:t>
            </a:r>
            <a:r>
              <a:rPr lang="en-US" b="1" baseline="30000" dirty="0"/>
              <a:t>5</a:t>
            </a:r>
            <a:r>
              <a:rPr lang="en-US" b="1" dirty="0"/>
              <a:t>, James Hunter</a:t>
            </a:r>
            <a:r>
              <a:rPr lang="en-US" b="1" baseline="30000" dirty="0"/>
              <a:t>2</a:t>
            </a:r>
            <a:r>
              <a:rPr lang="en-US" b="1" dirty="0"/>
              <a:t>, Maria Kaisar</a:t>
            </a:r>
            <a:r>
              <a:rPr lang="en-US" b="1" baseline="30000" dirty="0"/>
              <a:t>2</a:t>
            </a:r>
            <a:r>
              <a:rPr lang="en-US" b="1" dirty="0"/>
              <a:t>, Susan Francis</a:t>
            </a:r>
            <a:r>
              <a:rPr lang="en-US" b="1" baseline="30000" dirty="0"/>
              <a:t>1</a:t>
            </a:r>
            <a:r>
              <a:rPr lang="en-US" b="1" dirty="0"/>
              <a:t> </a:t>
            </a:r>
          </a:p>
          <a:p>
            <a:endParaRPr lang="en-US" dirty="0"/>
          </a:p>
          <a:p>
            <a:r>
              <a:rPr lang="en-US" i="1" baseline="30000" dirty="0"/>
              <a:t>1</a:t>
            </a:r>
            <a:r>
              <a:rPr lang="en-US" i="1" dirty="0"/>
              <a:t>University of Nottingham, Sir Peter Mansfield Imaging Centre, Nottingham, United Kingdom, </a:t>
            </a:r>
            <a:r>
              <a:rPr lang="en-US" i="1" baseline="30000" dirty="0"/>
              <a:t>2</a:t>
            </a:r>
            <a:r>
              <a:rPr lang="en-US" i="1" dirty="0"/>
              <a:t>University of Oxford, Nuffield Department of Surgical Sciences, Oxford, United Kingdom, </a:t>
            </a:r>
            <a:r>
              <a:rPr lang="en-US" i="1" baseline="30000" dirty="0"/>
              <a:t>3</a:t>
            </a:r>
            <a:r>
              <a:rPr lang="en-US" i="1" dirty="0"/>
              <a:t>University of Oxford, Big Data Institute, Oxford, United Kingdom, </a:t>
            </a:r>
            <a:r>
              <a:rPr lang="en-US" i="1" baseline="30000" dirty="0"/>
              <a:t>4</a:t>
            </a:r>
            <a:r>
              <a:rPr lang="en-US" i="1" dirty="0"/>
              <a:t>Nottingham University Hospitals NHS Trust and the University of Nottingham, NIHR Nottingham Biomedical Research Centre, Nottingham, United Kingdom, </a:t>
            </a:r>
            <a:r>
              <a:rPr lang="en-US" i="1" baseline="30000" dirty="0"/>
              <a:t>5</a:t>
            </a:r>
            <a:r>
              <a:rPr lang="en-US" i="1" dirty="0"/>
              <a:t>University College London Great Ormond Street Institute of Child Health, Developmental Biology and Cancer Department, London, United Kingdom </a:t>
            </a:r>
          </a:p>
          <a:p>
            <a:endParaRPr lang="en-US" dirty="0"/>
          </a:p>
          <a:p>
            <a:r>
              <a:rPr lang="en-US" b="1" dirty="0"/>
              <a:t>Background</a:t>
            </a:r>
            <a:r>
              <a:rPr lang="en-US" dirty="0"/>
              <a:t>: In the UK deceased donor kidney viability is currently assessed using donor age, medical history, and estimated glomerular filtration rate, but these have limited predictive power resulting in potentially viable donor organs not being transplanted. The development of a rapid, non-invasive, assessment method of deceased donor kidney quality, ex-vivo, prior to transplant, would give clinicians confidence in determining the viability of donor kidneys. Here, we outline a Magnetic Resonance Imaging (MRI) protocol to study whole human kidneys that have been declined for transplant, integrating MRI measures with 3D-histology and tissue proteomics to develop an assessment protocol of deceased donor quality. </a:t>
            </a:r>
          </a:p>
          <a:p>
            <a:r>
              <a:rPr lang="en-US" b="1" dirty="0"/>
              <a:t>Methods</a:t>
            </a:r>
            <a:r>
              <a:rPr lang="en-US" dirty="0"/>
              <a:t>: The research pathway of a declined kidney is shown below. The kidneys are retrieved for transplant but later declined and offered for research through the Quality in Organ Donation (QUOD) </a:t>
            </a:r>
            <a:r>
              <a:rPr lang="en-US" dirty="0" err="1"/>
              <a:t>programme</a:t>
            </a:r>
            <a:r>
              <a:rPr lang="en-US" dirty="0"/>
              <a:t>. Preparation mimics clinical practice; kidneys are flushed to remove any blood, bagged in University of Wisconsin solution and transported on ice. All kidneys are scanned on a 3T MRI system in a head coil. The MRI protocol collects high resolution structural, relaxometry, Apparent Diffusion Coefficient (ADC), Susceptibility-Weighted Imaging (SWI), </a:t>
            </a:r>
            <a:r>
              <a:rPr lang="en-US" dirty="0" err="1"/>
              <a:t>magnetisation</a:t>
            </a:r>
            <a:r>
              <a:rPr lang="en-US" dirty="0"/>
              <a:t> transfer ratio (MTR), fat/water, and field mapping scans. After MRI acquisition, the kidneys are cut lengthwise, and 24 punch biopsies taken from both the cortex and medulla. Half of these are formalin fixed for 3D-histology analysis; the other half are snap frozen for proteomic analysis. </a:t>
            </a:r>
          </a:p>
          <a:p>
            <a:r>
              <a:rPr lang="en-US" b="1" dirty="0"/>
              <a:t>Results</a:t>
            </a:r>
            <a:r>
              <a:rPr lang="en-US" dirty="0"/>
              <a:t>: To date, fifteen kidneys have been imaged and biopsies taken. The images acquired from a representative subject are shown above. SWI data is especially effective for detecting any remaining blood products that should have been flushed at retrieval. </a:t>
            </a:r>
          </a:p>
          <a:p>
            <a:r>
              <a:rPr lang="en-US" b="1" dirty="0"/>
              <a:t>Conclusions</a:t>
            </a:r>
            <a:r>
              <a:rPr lang="en-US" dirty="0"/>
              <a:t>: An MRI protocol has been developed to allow the assessment of donor kidneys, with samples subsequently being collected for validation via histology and proteomics. This work aims to establish a framework to allow non-invasive, whole kidney, assessment and potentially facilitate future donor kidney evaluations.</a:t>
            </a:r>
          </a:p>
          <a:p>
            <a:endParaRPr lang="en-US" dirty="0"/>
          </a:p>
          <a:p>
            <a:r>
              <a:rPr lang="en-US" b="1" dirty="0"/>
              <a:t>Acknowledgements</a:t>
            </a:r>
            <a:r>
              <a:rPr lang="en-US" dirty="0"/>
              <a:t>: We acknowledge the funding support of Kidney Research UK (KS_RP_002_20210111), and the support of the NIHR Nottingham Biomedical Research Centre.</a:t>
            </a:r>
            <a:endParaRPr lang="fr-FR" b="1" i="1" dirty="0"/>
          </a:p>
        </p:txBody>
      </p:sp>
      <p:sp>
        <p:nvSpPr>
          <p:cNvPr id="4" name="Espace réservé du numéro de diapositive 3">
            <a:extLst>
              <a:ext uri="{FF2B5EF4-FFF2-40B4-BE49-F238E27FC236}">
                <a16:creationId xmlns:a16="http://schemas.microsoft.com/office/drawing/2014/main" id="{144DB3C0-2173-47E7-ACAE-072DCFF532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21736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D1E03-9039-0B6F-5DE1-80A2CE41C3B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9E62CCD-951A-7071-4240-89A51FB532E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A69368C-2869-D657-DB88-F1045364A7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1" u="none" dirty="0" err="1">
                <a:latin typeface="+mn-lt"/>
              </a:rPr>
              <a:t>Abbreviations</a:t>
            </a:r>
            <a:r>
              <a:rPr lang="fr-FR" b="0" i="1" u="none" dirty="0">
                <a:latin typeface="+mn-lt"/>
              </a:rPr>
              <a:t>: </a:t>
            </a:r>
            <a:r>
              <a:rPr lang="fr-FR" b="0" i="1" dirty="0">
                <a:latin typeface="+mn-lt"/>
              </a:rPr>
              <a:t>MRI</a:t>
            </a:r>
            <a:r>
              <a:rPr lang="fr-FR" b="0" i="1" u="none" dirty="0">
                <a:latin typeface="+mn-lt"/>
              </a:rPr>
              <a:t>, </a:t>
            </a:r>
            <a:r>
              <a:rPr lang="fr-FR" b="0" i="1" dirty="0">
                <a:latin typeface="+mn-lt"/>
              </a:rPr>
              <a:t>Magnetic </a:t>
            </a:r>
            <a:r>
              <a:rPr lang="fr-FR" b="0" i="1" dirty="0" err="1">
                <a:latin typeface="+mn-lt"/>
              </a:rPr>
              <a:t>Resonance</a:t>
            </a:r>
            <a:r>
              <a:rPr lang="fr-FR" b="0" i="1" dirty="0">
                <a:latin typeface="+mn-lt"/>
              </a:rPr>
              <a:t> Imaging</a:t>
            </a:r>
            <a:r>
              <a:rPr lang="fr-FR" b="0" i="1" u="none" dirty="0">
                <a:latin typeface="+mn-lt"/>
              </a:rPr>
              <a:t>; QUOD, </a:t>
            </a:r>
            <a:r>
              <a:rPr lang="fr-FR" b="0" i="1" dirty="0" err="1">
                <a:latin typeface="+mn-lt"/>
              </a:rPr>
              <a:t>Quality</a:t>
            </a:r>
            <a:r>
              <a:rPr lang="fr-FR" b="0" i="1" dirty="0">
                <a:latin typeface="+mn-lt"/>
              </a:rPr>
              <a:t> in </a:t>
            </a:r>
            <a:r>
              <a:rPr lang="fr-FR" b="0" i="1" dirty="0" err="1">
                <a:latin typeface="+mn-lt"/>
              </a:rPr>
              <a:t>Organ</a:t>
            </a:r>
            <a:r>
              <a:rPr lang="fr-FR" b="0" i="1" dirty="0">
                <a:latin typeface="+mn-lt"/>
              </a:rPr>
              <a:t> Donation</a:t>
            </a:r>
            <a:r>
              <a:rPr lang="fr-FR" b="0" i="1" u="none" dirty="0">
                <a:latin typeface="+mn-lt"/>
              </a:rPr>
              <a:t>; ADC, </a:t>
            </a:r>
            <a:r>
              <a:rPr lang="fr-FR" b="0" i="1" dirty="0">
                <a:latin typeface="+mn-lt"/>
              </a:rPr>
              <a:t>Apparent Diffusion Coefficient</a:t>
            </a:r>
            <a:r>
              <a:rPr lang="fr-FR" b="0" i="1" u="none" dirty="0">
                <a:latin typeface="+mn-lt"/>
              </a:rPr>
              <a:t>; SWI, </a:t>
            </a:r>
            <a:r>
              <a:rPr lang="fr-FR" b="0" i="1" dirty="0" err="1">
                <a:latin typeface="+mn-lt"/>
              </a:rPr>
              <a:t>Susceptibility-Weighted</a:t>
            </a:r>
            <a:r>
              <a:rPr lang="fr-FR" b="0" i="1" dirty="0">
                <a:latin typeface="+mn-lt"/>
              </a:rPr>
              <a:t> Imaging; MTR, </a:t>
            </a:r>
            <a:r>
              <a:rPr lang="fr-FR" b="0" i="1" dirty="0" err="1">
                <a:latin typeface="+mn-lt"/>
              </a:rPr>
              <a:t>Magnetisation</a:t>
            </a:r>
            <a:r>
              <a:rPr lang="fr-FR" b="0" i="1" dirty="0">
                <a:latin typeface="+mn-lt"/>
              </a:rPr>
              <a:t> </a:t>
            </a:r>
            <a:r>
              <a:rPr lang="fr-FR" b="0" i="1" dirty="0" err="1">
                <a:latin typeface="+mn-lt"/>
              </a:rPr>
              <a:t>transfer</a:t>
            </a:r>
            <a:r>
              <a:rPr lang="fr-FR" b="0" i="1" dirty="0">
                <a:latin typeface="+mn-lt"/>
              </a:rPr>
              <a:t> ratio</a:t>
            </a:r>
            <a:r>
              <a:rPr lang="fr-FR" b="0" i="1" u="none" dirty="0">
                <a:latin typeface="+mn-lt"/>
              </a:rPr>
              <a:t>.</a:t>
            </a:r>
            <a:endParaRPr lang="en-US" b="0" i="1" u="none" dirty="0">
              <a:latin typeface="+mn-lt"/>
            </a:endParaRPr>
          </a:p>
          <a:p>
            <a:endParaRPr lang="en-US" dirty="0"/>
          </a:p>
          <a:p>
            <a:r>
              <a:rPr lang="en-US" b="1" dirty="0"/>
              <a:t>Reference Number: </a:t>
            </a:r>
            <a:r>
              <a:rPr lang="fr-FR" b="1" dirty="0"/>
              <a:t>1466</a:t>
            </a:r>
          </a:p>
          <a:p>
            <a:r>
              <a:rPr lang="en-US" b="1" dirty="0"/>
              <a:t>DEVELOPMENT OF A MAGNETIC RESONANCE IMAGING PROTOCOL FOR EX-VIVO ASSESSMENT OF DECEASED DONOR HUMAN KIDNEYS</a:t>
            </a:r>
          </a:p>
          <a:p>
            <a:endParaRPr lang="en-US" b="1" dirty="0"/>
          </a:p>
          <a:p>
            <a:r>
              <a:rPr lang="en-US" b="1" dirty="0"/>
              <a:t>Alexander Daniel</a:t>
            </a:r>
            <a:r>
              <a:rPr lang="en-US" b="1" baseline="30000" dirty="0"/>
              <a:t>1</a:t>
            </a:r>
            <a:r>
              <a:rPr lang="en-US" b="1" dirty="0"/>
              <a:t>, Sarah Fawaz</a:t>
            </a:r>
            <a:r>
              <a:rPr lang="en-US" b="1" baseline="30000" dirty="0"/>
              <a:t>2</a:t>
            </a:r>
            <a:r>
              <a:rPr lang="en-US" b="1" dirty="0"/>
              <a:t>, Philip Charles</a:t>
            </a:r>
            <a:r>
              <a:rPr lang="en-US" b="1" baseline="30000" dirty="0"/>
              <a:t>3</a:t>
            </a:r>
            <a:r>
              <a:rPr lang="en-US" b="1" dirty="0"/>
              <a:t>, Mohamed Elzawahry</a:t>
            </a:r>
            <a:r>
              <a:rPr lang="en-US" b="1" baseline="30000" dirty="0"/>
              <a:t>2</a:t>
            </a:r>
            <a:r>
              <a:rPr lang="en-US" b="1" dirty="0"/>
              <a:t>, Jane Grove</a:t>
            </a:r>
            <a:r>
              <a:rPr lang="en-US" b="1" baseline="30000" dirty="0"/>
              <a:t>4</a:t>
            </a:r>
            <a:r>
              <a:rPr lang="en-US" b="1" dirty="0"/>
              <a:t>, David Long</a:t>
            </a:r>
            <a:r>
              <a:rPr lang="en-US" b="1" baseline="30000" dirty="0"/>
              <a:t>5</a:t>
            </a:r>
            <a:r>
              <a:rPr lang="en-US" b="1" dirty="0"/>
              <a:t>, James Hunter</a:t>
            </a:r>
            <a:r>
              <a:rPr lang="en-US" b="1" baseline="30000" dirty="0"/>
              <a:t>2</a:t>
            </a:r>
            <a:r>
              <a:rPr lang="en-US" b="1" dirty="0"/>
              <a:t>, Maria Kaisar</a:t>
            </a:r>
            <a:r>
              <a:rPr lang="en-US" b="1" baseline="30000" dirty="0"/>
              <a:t>2</a:t>
            </a:r>
            <a:r>
              <a:rPr lang="en-US" b="1" dirty="0"/>
              <a:t>, Susan Francis</a:t>
            </a:r>
            <a:r>
              <a:rPr lang="en-US" b="1" baseline="30000" dirty="0"/>
              <a:t>1</a:t>
            </a:r>
            <a:r>
              <a:rPr lang="en-US" b="1" dirty="0"/>
              <a:t> </a:t>
            </a:r>
          </a:p>
          <a:p>
            <a:endParaRPr lang="en-US" dirty="0"/>
          </a:p>
          <a:p>
            <a:r>
              <a:rPr lang="en-US" i="1" baseline="30000" dirty="0"/>
              <a:t>1</a:t>
            </a:r>
            <a:r>
              <a:rPr lang="en-US" i="1" dirty="0"/>
              <a:t>University of Nottingham, Sir Peter Mansfield Imaging Centre, Nottingham, United Kingdom, </a:t>
            </a:r>
            <a:r>
              <a:rPr lang="en-US" i="1" baseline="30000" dirty="0"/>
              <a:t>2</a:t>
            </a:r>
            <a:r>
              <a:rPr lang="en-US" i="1" dirty="0"/>
              <a:t>University of Oxford, Nuffield Department of Surgical Sciences, Oxford, United Kingdom, </a:t>
            </a:r>
            <a:r>
              <a:rPr lang="en-US" i="1" baseline="30000" dirty="0"/>
              <a:t>3</a:t>
            </a:r>
            <a:r>
              <a:rPr lang="en-US" i="1" dirty="0"/>
              <a:t>University of Oxford, Big Data Institute, Oxford, United Kingdom, </a:t>
            </a:r>
            <a:r>
              <a:rPr lang="en-US" i="1" baseline="30000" dirty="0"/>
              <a:t>4</a:t>
            </a:r>
            <a:r>
              <a:rPr lang="en-US" i="1" dirty="0"/>
              <a:t>Nottingham University Hospitals NHS Trust and the University of Nottingham, NIHR Nottingham Biomedical Research Centre, Nottingham, United Kingdom, </a:t>
            </a:r>
            <a:r>
              <a:rPr lang="en-US" i="1" baseline="30000" dirty="0"/>
              <a:t>5</a:t>
            </a:r>
            <a:r>
              <a:rPr lang="en-US" i="1" dirty="0"/>
              <a:t>University College London Great Ormond Street Institute of Child Health, Developmental Biology and Cancer Department, London, United Kingdom </a:t>
            </a:r>
          </a:p>
          <a:p>
            <a:endParaRPr lang="en-US" dirty="0"/>
          </a:p>
          <a:p>
            <a:r>
              <a:rPr lang="en-US" b="1" dirty="0"/>
              <a:t>Background</a:t>
            </a:r>
            <a:r>
              <a:rPr lang="en-US" dirty="0"/>
              <a:t>: In the UK deceased donor kidney viability is currently assessed using donor age, medical history, and estimated glomerular filtration rate, but these have limited predictive power resulting in potentially viable donor organs not being transplanted. The development of a rapid, non-invasive, assessment method of deceased donor kidney quality, ex-vivo, prior to transplant, would give clinicians confidence in determining the viability of donor kidneys. Here, we outline a Magnetic Resonance Imaging (MRI) protocol to study whole human kidneys that have been declined for transplant, integrating MRI measures with 3D-histology and tissue proteomics to develop an assessment protocol of deceased donor quality. </a:t>
            </a:r>
          </a:p>
          <a:p>
            <a:r>
              <a:rPr lang="en-US" b="1" dirty="0"/>
              <a:t>Methods</a:t>
            </a:r>
            <a:r>
              <a:rPr lang="en-US" dirty="0"/>
              <a:t>: The research pathway of a declined kidney is shown below. The kidneys are retrieved for transplant but later declined and offered for research through the Quality in Organ Donation (QUOD) </a:t>
            </a:r>
            <a:r>
              <a:rPr lang="en-US" dirty="0" err="1"/>
              <a:t>programme</a:t>
            </a:r>
            <a:r>
              <a:rPr lang="en-US" dirty="0"/>
              <a:t>. Preparation mimics clinical practice; kidneys are flushed to remove any blood, bagged in University of Wisconsin solution and transported on ice. All kidneys are scanned on a 3T MRI system in a head coil. The MRI protocol collects high resolution structural, relaxometry, Apparent Diffusion Coefficient (ADC), Susceptibility-Weighted Imaging (SWI), </a:t>
            </a:r>
            <a:r>
              <a:rPr lang="en-US" dirty="0" err="1"/>
              <a:t>magnetisation</a:t>
            </a:r>
            <a:r>
              <a:rPr lang="en-US" dirty="0"/>
              <a:t> transfer ratio (MTR), fat/water, and field mapping scans. After MRI acquisition, the kidneys are cut lengthwise, and 24 punch biopsies taken from both the cortex and medulla. Half of these are formalin fixed for 3D-histology analysis; the other half are snap frozen for proteomic analysis. </a:t>
            </a:r>
          </a:p>
          <a:p>
            <a:r>
              <a:rPr lang="en-US" b="1" dirty="0"/>
              <a:t>Results</a:t>
            </a:r>
            <a:r>
              <a:rPr lang="en-US" dirty="0"/>
              <a:t>: To date, fifteen kidneys have been imaged and biopsies taken. The images acquired from a representative subject are shown above. SWI data is especially effective for detecting any remaining blood products that should have been flushed at retrieval. </a:t>
            </a:r>
          </a:p>
          <a:p>
            <a:r>
              <a:rPr lang="en-US" b="1" dirty="0"/>
              <a:t>Conclusions</a:t>
            </a:r>
            <a:r>
              <a:rPr lang="en-US" dirty="0"/>
              <a:t>: An MRI protocol has been developed to allow the assessment of donor kidneys, with samples subsequently being collected for validation via histology and proteomics. This work aims to establish a framework to allow non-invasive, whole kidney, assessment and potentially facilitate future donor kidney evaluations.</a:t>
            </a:r>
          </a:p>
          <a:p>
            <a:endParaRPr lang="en-US" dirty="0"/>
          </a:p>
          <a:p>
            <a:r>
              <a:rPr lang="en-US" b="1" dirty="0"/>
              <a:t>Acknowledgements</a:t>
            </a:r>
            <a:r>
              <a:rPr lang="en-US" dirty="0"/>
              <a:t>: We acknowledge the funding support of Kidney Research UK (KS_RP_002_20210111), and the support of the NIHR Nottingham Biomedical Research Centre.</a:t>
            </a:r>
            <a:endParaRPr lang="fr-FR" b="1" i="1" dirty="0"/>
          </a:p>
        </p:txBody>
      </p:sp>
      <p:sp>
        <p:nvSpPr>
          <p:cNvPr id="4" name="Espace réservé du numéro de diapositive 3">
            <a:extLst>
              <a:ext uri="{FF2B5EF4-FFF2-40B4-BE49-F238E27FC236}">
                <a16:creationId xmlns:a16="http://schemas.microsoft.com/office/drawing/2014/main" id="{778BF96D-B020-33FC-95D1-7539FF463B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4751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32F22-7968-5C35-D8CB-F623DF8FA9D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E7D7BF1-1389-290B-6450-306DFC0C595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FE85676-3009-12C8-F501-260F44C822A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94989C2-3B97-522A-DB73-A5E99D718FC8}"/>
              </a:ext>
            </a:extLst>
          </p:cNvPr>
          <p:cNvSpPr>
            <a:spLocks noGrp="1"/>
          </p:cNvSpPr>
          <p:nvPr>
            <p:ph type="sldNum" sz="quarter" idx="5"/>
          </p:nvPr>
        </p:nvSpPr>
        <p:spPr/>
        <p:txBody>
          <a:bodyPr/>
          <a:lstStyle/>
          <a:p>
            <a:fld id="{2D410643-37F0-4C92-9329-22D5496E26E2}" type="slidenum">
              <a:rPr lang="fr-FR" smtClean="0"/>
              <a:t>3</a:t>
            </a:fld>
            <a:endParaRPr lang="fr-FR"/>
          </a:p>
        </p:txBody>
      </p:sp>
    </p:spTree>
    <p:extLst>
      <p:ext uri="{BB962C8B-B14F-4D97-AF65-F5344CB8AC3E}">
        <p14:creationId xmlns:p14="http://schemas.microsoft.com/office/powerpoint/2010/main" val="459708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410643-37F0-4C92-9329-22D5496E26E2}" type="slidenum">
              <a:rPr lang="fr-FR" smtClean="0"/>
              <a:t>4</a:t>
            </a:fld>
            <a:endParaRPr lang="fr-FR"/>
          </a:p>
        </p:txBody>
      </p:sp>
    </p:spTree>
    <p:extLst>
      <p:ext uri="{BB962C8B-B14F-4D97-AF65-F5344CB8AC3E}">
        <p14:creationId xmlns:p14="http://schemas.microsoft.com/office/powerpoint/2010/main" val="1742940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9E605-1E2B-D51E-141E-86FDF7EB2C6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1CBD7E2-A621-CA59-CC12-B3ADF713B32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0F23A67-1819-CFEA-CF47-90BFD00B78A6}"/>
              </a:ext>
            </a:extLst>
          </p:cNvPr>
          <p:cNvSpPr>
            <a:spLocks noGrp="1"/>
          </p:cNvSpPr>
          <p:nvPr>
            <p:ph type="body" idx="1"/>
          </p:nvPr>
        </p:nvSpPr>
        <p:spPr/>
        <p:txBody>
          <a:bodyPr/>
          <a:lstStyle/>
          <a:p>
            <a:r>
              <a:rPr lang="en-US" b="0" i="1" dirty="0">
                <a:latin typeface="+mn-lt"/>
              </a:rPr>
              <a:t>Abbreviations: MIF, </a:t>
            </a:r>
            <a:r>
              <a:rPr lang="fr-FR" i="1" dirty="0"/>
              <a:t>Macrophage Migration </a:t>
            </a:r>
            <a:r>
              <a:rPr lang="fr-FR" i="1" dirty="0" err="1"/>
              <a:t>Inhibitory</a:t>
            </a:r>
            <a:r>
              <a:rPr lang="fr-FR" i="1" dirty="0"/>
              <a:t> Factor; IRF1, </a:t>
            </a:r>
            <a:r>
              <a:rPr lang="fr-FR" i="1" dirty="0" err="1"/>
              <a:t>Interferon</a:t>
            </a:r>
            <a:r>
              <a:rPr lang="fr-FR" i="1" dirty="0"/>
              <a:t> </a:t>
            </a:r>
            <a:r>
              <a:rPr lang="fr-FR" i="1" dirty="0" err="1"/>
              <a:t>Regulatory</a:t>
            </a:r>
            <a:r>
              <a:rPr lang="fr-FR" i="1" dirty="0"/>
              <a:t> Factor 1; CXCR4, C-X-C </a:t>
            </a:r>
            <a:r>
              <a:rPr lang="fr-FR" i="1" dirty="0" err="1"/>
              <a:t>chemokine</a:t>
            </a:r>
            <a:r>
              <a:rPr lang="fr-FR" i="1" dirty="0"/>
              <a:t> </a:t>
            </a:r>
            <a:r>
              <a:rPr lang="fr-FR" i="1" dirty="0" err="1"/>
              <a:t>receptor</a:t>
            </a:r>
            <a:r>
              <a:rPr lang="fr-FR" i="1" dirty="0"/>
              <a:t> type 4</a:t>
            </a:r>
            <a:r>
              <a:rPr lang="fr-FR" dirty="0"/>
              <a:t>.</a:t>
            </a:r>
            <a:endParaRPr lang="en-US" b="1" dirty="0"/>
          </a:p>
          <a:p>
            <a:endParaRPr lang="en-US" b="1" dirty="0"/>
          </a:p>
          <a:p>
            <a:r>
              <a:rPr lang="en-US" b="1" dirty="0"/>
              <a:t>Reference Number: 1408 </a:t>
            </a:r>
          </a:p>
          <a:p>
            <a:r>
              <a:rPr lang="en-US" b="1" dirty="0"/>
              <a:t>MIF MODULATION OF MACROPHAGE POLARIZATION THROUGH IRF1 IN RENAL ALLOGRAFT REJECTION </a:t>
            </a:r>
          </a:p>
          <a:p>
            <a:endParaRPr lang="en-US" b="1" dirty="0"/>
          </a:p>
          <a:p>
            <a:r>
              <a:rPr lang="en-US" b="1" dirty="0" err="1"/>
              <a:t>Yanxu</a:t>
            </a:r>
            <a:r>
              <a:rPr lang="en-US" b="1" dirty="0"/>
              <a:t> Chen</a:t>
            </a:r>
            <a:r>
              <a:rPr lang="en-US" b="1" baseline="30000" dirty="0"/>
              <a:t>1</a:t>
            </a:r>
            <a:r>
              <a:rPr lang="en-US" b="1" dirty="0"/>
              <a:t>, Longshan Liu</a:t>
            </a:r>
            <a:r>
              <a:rPr lang="en-US" b="1" baseline="30000" dirty="0"/>
              <a:t>1</a:t>
            </a:r>
            <a:r>
              <a:rPr lang="en-US" b="1" dirty="0"/>
              <a:t>, </a:t>
            </a:r>
            <a:r>
              <a:rPr lang="en-US" b="1" dirty="0" err="1"/>
              <a:t>Changxi</a:t>
            </a:r>
            <a:r>
              <a:rPr lang="en-US" b="1" dirty="0"/>
              <a:t> Wang</a:t>
            </a:r>
            <a:r>
              <a:rPr lang="en-US" b="1" baseline="30000" dirty="0"/>
              <a:t>1</a:t>
            </a:r>
            <a:r>
              <a:rPr lang="en-US" b="1" dirty="0"/>
              <a:t> </a:t>
            </a:r>
          </a:p>
          <a:p>
            <a:endParaRPr lang="en-US" dirty="0"/>
          </a:p>
          <a:p>
            <a:r>
              <a:rPr lang="en-US" i="1" baseline="30000" dirty="0"/>
              <a:t>1</a:t>
            </a:r>
            <a:r>
              <a:rPr lang="en-US" i="1" dirty="0"/>
              <a:t>the first affiliated hospital of sun </a:t>
            </a:r>
            <a:r>
              <a:rPr lang="en-US" i="1" dirty="0" err="1"/>
              <a:t>yat-sen</a:t>
            </a:r>
            <a:r>
              <a:rPr lang="en-US" i="1" dirty="0"/>
              <a:t> university, Guangzhou </a:t>
            </a:r>
          </a:p>
          <a:p>
            <a:endParaRPr lang="en-US" dirty="0"/>
          </a:p>
          <a:p>
            <a:r>
              <a:rPr lang="en-US" b="1" dirty="0"/>
              <a:t>Background</a:t>
            </a:r>
            <a:r>
              <a:rPr lang="en-US" dirty="0"/>
              <a:t>: Rejection is a major cause of kidney transplant failure. While research has primarily focused on lymphocytes, recent studies emphasize myeloid cells, particularly macrophages. Understanding the phenotypic diversity of infiltrating macrophages in different rejection types provides insights into the mechanisms of rejection. </a:t>
            </a:r>
          </a:p>
          <a:p>
            <a:r>
              <a:rPr lang="en-US" b="1" dirty="0"/>
              <a:t>Methods</a:t>
            </a:r>
            <a:r>
              <a:rPr lang="en-US" dirty="0"/>
              <a:t>: Single-cell RNA sequencing was conducted to investigate macrophage phenotypes across different rejections. Renal allograft biopsy microarrays were integrated to confirm the roles of MIF and IRF1 in macrophages. siRNA interference in THP-1 cells assessed the role of IRF1 in MIF-induced polarization. Mouse skin and heart transplant models were utilized to examine how MIF signaling blockade with ISO-1 alleviates rejection. </a:t>
            </a:r>
            <a:r>
              <a:rPr lang="en-US" b="1" dirty="0"/>
              <a:t>Results</a:t>
            </a:r>
            <a:r>
              <a:rPr lang="en-US" dirty="0"/>
              <a:t>: Macrophages showed significant changes in quantity, functionality, and signal networks. SCENIC analysis revealed a notable upregulation of IRF1 expression in macrophages, accompanied by higher activity of the IRF1 regulon during rejection. Further clustering identified three macrophage subtypes. </a:t>
            </a:r>
            <a:r>
              <a:rPr lang="en-US" dirty="0" err="1"/>
              <a:t>Pseudotime</a:t>
            </a:r>
            <a:r>
              <a:rPr lang="en-US" dirty="0"/>
              <a:t> trajectory elucidating the transition from M2 to M1 states, concomitant with the progressive upregulation of IRF1. In renal allografts, macrophages received stronger MIF signals from the rejection microenvironment. In vitro experiments corroborated the requirement of IRF1 for MIF's ability to induce macrophage polarization towards the M1 phenotype, triggering a positive feedback response by elevating the expression of CXCR4, the MIF receptor. Comparative </a:t>
            </a:r>
            <a:r>
              <a:rPr lang="en-US" dirty="0" err="1"/>
              <a:t>scRNA</a:t>
            </a:r>
            <a:r>
              <a:rPr lang="en-US" dirty="0"/>
              <a:t>-seq and immunohistochemistry showed reduced MIF and IRF1+ macrophages after effective treatment. In murine heart and skin transplant models treated with ISO-1, the MIF antagonist, immune cell infiltration and inflammation in the allograft were reduced, confirming its therapeutic potential in rejection. </a:t>
            </a:r>
          </a:p>
          <a:p>
            <a:r>
              <a:rPr lang="en-US" b="1" dirty="0"/>
              <a:t>Conclusions</a:t>
            </a:r>
            <a:r>
              <a:rPr lang="en-US" dirty="0"/>
              <a:t>: This study delves into the pivotal role of the MIF signal and IRF1-mediated transcriptional regulation in macrophages during renal allograft rejection. MIF induces M1 polarization in an IRF1-dependent manner, and antagonizing the MIF signal effectively mitigates the progression of rejection. These findings provide key insights into the immunologic mechanisms of rejection and inform potential therapeutic strategies.</a:t>
            </a:r>
            <a:endParaRPr lang="fr-FR" dirty="0"/>
          </a:p>
        </p:txBody>
      </p:sp>
      <p:sp>
        <p:nvSpPr>
          <p:cNvPr id="4" name="Espace réservé du numéro de diapositive 3">
            <a:extLst>
              <a:ext uri="{FF2B5EF4-FFF2-40B4-BE49-F238E27FC236}">
                <a16:creationId xmlns:a16="http://schemas.microsoft.com/office/drawing/2014/main" id="{B3999761-83C8-0CD7-FFCB-8DDD5BD220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1651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D5F81-09DE-056C-6E07-C145F5B1198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7453AFE-BF5E-9858-7D33-B960140F05F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C10B1CA-B518-CD81-8B36-443AAF3BFF28}"/>
              </a:ext>
            </a:extLst>
          </p:cNvPr>
          <p:cNvSpPr>
            <a:spLocks noGrp="1"/>
          </p:cNvSpPr>
          <p:nvPr>
            <p:ph type="body" idx="1"/>
          </p:nvPr>
        </p:nvSpPr>
        <p:spPr/>
        <p:txBody>
          <a:bodyPr/>
          <a:lstStyle/>
          <a:p>
            <a:r>
              <a:rPr lang="en-US" b="0" i="1" dirty="0">
                <a:latin typeface="+mn-lt"/>
              </a:rPr>
              <a:t>Abbreviations: MIF, </a:t>
            </a:r>
            <a:r>
              <a:rPr lang="fr-FR" i="1" dirty="0"/>
              <a:t>Macrophage Migration </a:t>
            </a:r>
            <a:r>
              <a:rPr lang="fr-FR" i="1" dirty="0" err="1"/>
              <a:t>Inhibitory</a:t>
            </a:r>
            <a:r>
              <a:rPr lang="fr-FR" i="1" dirty="0"/>
              <a:t> Factor; IRF1, </a:t>
            </a:r>
            <a:r>
              <a:rPr lang="fr-FR" i="1" dirty="0" err="1"/>
              <a:t>Interferon</a:t>
            </a:r>
            <a:r>
              <a:rPr lang="fr-FR" i="1" dirty="0"/>
              <a:t> </a:t>
            </a:r>
            <a:r>
              <a:rPr lang="fr-FR" i="1" dirty="0" err="1"/>
              <a:t>Regulatory</a:t>
            </a:r>
            <a:r>
              <a:rPr lang="fr-FR" i="1" dirty="0"/>
              <a:t> Factor 1; CXCR4, C-X-C </a:t>
            </a:r>
            <a:r>
              <a:rPr lang="fr-FR" i="1" dirty="0" err="1"/>
              <a:t>chemokine</a:t>
            </a:r>
            <a:r>
              <a:rPr lang="fr-FR" i="1" dirty="0"/>
              <a:t> </a:t>
            </a:r>
            <a:r>
              <a:rPr lang="fr-FR" i="1" dirty="0" err="1"/>
              <a:t>receptor</a:t>
            </a:r>
            <a:r>
              <a:rPr lang="fr-FR" i="1" dirty="0"/>
              <a:t> type 4</a:t>
            </a:r>
            <a:r>
              <a:rPr lang="fr-FR" dirty="0"/>
              <a:t>.</a:t>
            </a:r>
            <a:endParaRPr lang="en-US" b="1" dirty="0"/>
          </a:p>
          <a:p>
            <a:endParaRPr lang="en-US" b="1" dirty="0"/>
          </a:p>
          <a:p>
            <a:r>
              <a:rPr lang="en-US" b="1" dirty="0"/>
              <a:t>Reference Number: 1408 </a:t>
            </a:r>
          </a:p>
          <a:p>
            <a:r>
              <a:rPr lang="en-US" b="1" dirty="0"/>
              <a:t>MIF MODULATION OF MACROPHAGE POLARIZATION THROUGH IRF1 IN RENAL ALLOGRAFT REJECTION </a:t>
            </a:r>
          </a:p>
          <a:p>
            <a:endParaRPr lang="en-US" b="1" dirty="0"/>
          </a:p>
          <a:p>
            <a:r>
              <a:rPr lang="en-US" b="1" dirty="0" err="1"/>
              <a:t>Yanxu</a:t>
            </a:r>
            <a:r>
              <a:rPr lang="en-US" b="1" dirty="0"/>
              <a:t> Chen</a:t>
            </a:r>
            <a:r>
              <a:rPr lang="en-US" b="1" baseline="30000" dirty="0"/>
              <a:t>1</a:t>
            </a:r>
            <a:r>
              <a:rPr lang="en-US" b="1" dirty="0"/>
              <a:t>, Longshan Liu</a:t>
            </a:r>
            <a:r>
              <a:rPr lang="en-US" b="1" baseline="30000" dirty="0"/>
              <a:t>1</a:t>
            </a:r>
            <a:r>
              <a:rPr lang="en-US" b="1" dirty="0"/>
              <a:t>, </a:t>
            </a:r>
            <a:r>
              <a:rPr lang="en-US" b="1" dirty="0" err="1"/>
              <a:t>Changxi</a:t>
            </a:r>
            <a:r>
              <a:rPr lang="en-US" b="1" dirty="0"/>
              <a:t> Wang</a:t>
            </a:r>
            <a:r>
              <a:rPr lang="en-US" b="1" baseline="30000" dirty="0"/>
              <a:t>1</a:t>
            </a:r>
            <a:r>
              <a:rPr lang="en-US" b="1" dirty="0"/>
              <a:t> </a:t>
            </a:r>
          </a:p>
          <a:p>
            <a:endParaRPr lang="en-US" dirty="0"/>
          </a:p>
          <a:p>
            <a:r>
              <a:rPr lang="en-US" i="1" baseline="30000" dirty="0"/>
              <a:t>1</a:t>
            </a:r>
            <a:r>
              <a:rPr lang="en-US" i="1" dirty="0"/>
              <a:t>the first affiliated hospital of sun </a:t>
            </a:r>
            <a:r>
              <a:rPr lang="en-US" i="1" dirty="0" err="1"/>
              <a:t>yat-sen</a:t>
            </a:r>
            <a:r>
              <a:rPr lang="en-US" i="1" dirty="0"/>
              <a:t> university, Guangzhou </a:t>
            </a:r>
          </a:p>
          <a:p>
            <a:endParaRPr lang="en-US" dirty="0"/>
          </a:p>
          <a:p>
            <a:r>
              <a:rPr lang="en-US" b="1" dirty="0"/>
              <a:t>Background</a:t>
            </a:r>
            <a:r>
              <a:rPr lang="en-US" dirty="0"/>
              <a:t>: Rejection is a major cause of kidney transplant failure. While research has primarily focused on lymphocytes, recent studies emphasize myeloid cells, particularly macrophages. Understanding the phenotypic diversity of infiltrating macrophages in different rejection types provides insights into the mechanisms of rejection. </a:t>
            </a:r>
          </a:p>
          <a:p>
            <a:r>
              <a:rPr lang="en-US" b="1" dirty="0"/>
              <a:t>Methods</a:t>
            </a:r>
            <a:r>
              <a:rPr lang="en-US" dirty="0"/>
              <a:t>: Single-cell RNA sequencing was conducted to investigate macrophage phenotypes across different rejections. Renal allograft biopsy microarrays were integrated to confirm the roles of MIF and IRF1 in macrophages. siRNA interference in THP-1 cells assessed the role of IRF1 in MIF-induced polarization. Mouse skin and heart transplant models were utilized to examine how MIF signaling blockade with ISO-1 alleviates rejection. </a:t>
            </a:r>
            <a:r>
              <a:rPr lang="en-US" b="1" dirty="0"/>
              <a:t>Results</a:t>
            </a:r>
            <a:r>
              <a:rPr lang="en-US" dirty="0"/>
              <a:t>: Macrophages showed significant changes in quantity, functionality, and signal networks. SCENIC analysis revealed a notable upregulation of IRF1 expression in macrophages, accompanied by higher activity of the IRF1 regulon during rejection. Further clustering identified three macrophage subtypes. </a:t>
            </a:r>
            <a:r>
              <a:rPr lang="en-US" dirty="0" err="1"/>
              <a:t>Pseudotime</a:t>
            </a:r>
            <a:r>
              <a:rPr lang="en-US" dirty="0"/>
              <a:t> trajectory elucidating the transition from M2 to M1 states, concomitant with the progressive upregulation of IRF1. In renal allografts, macrophages received stronger MIF signals from the rejection microenvironment. In vitro experiments corroborated the requirement of IRF1 for MIF's ability to induce macrophage polarization towards the M1 phenotype, triggering a positive feedback response by elevating the expression of CXCR4, the MIF receptor. Comparative </a:t>
            </a:r>
            <a:r>
              <a:rPr lang="en-US" dirty="0" err="1"/>
              <a:t>scRNA</a:t>
            </a:r>
            <a:r>
              <a:rPr lang="en-US" dirty="0"/>
              <a:t>-seq and immunohistochemistry showed reduced MIF and IRF1+ macrophages after effective treatment. In murine heart and skin transplant models treated with ISO-1, the MIF antagonist, immune cell infiltration and inflammation in the allograft were reduced, confirming its therapeutic potential in rejection. </a:t>
            </a:r>
          </a:p>
          <a:p>
            <a:r>
              <a:rPr lang="en-US" b="1" dirty="0"/>
              <a:t>Conclusions</a:t>
            </a:r>
            <a:r>
              <a:rPr lang="en-US" dirty="0"/>
              <a:t>: This study delves into the pivotal role of the MIF signal and IRF1-mediated transcriptional regulation in macrophages during renal allograft rejection. MIF induces M1 polarization in an IRF1-dependent manner, and antagonizing the MIF signal effectively mitigates the progression of rejection. These findings provide key insights into the immunologic mechanisms of rejection and inform potential therapeutic strategies.</a:t>
            </a:r>
            <a:endParaRPr lang="fr-FR" dirty="0"/>
          </a:p>
          <a:p>
            <a:endParaRPr lang="fr-FR" dirty="0"/>
          </a:p>
        </p:txBody>
      </p:sp>
      <p:sp>
        <p:nvSpPr>
          <p:cNvPr id="4" name="Espace réservé du numéro de diapositive 3">
            <a:extLst>
              <a:ext uri="{FF2B5EF4-FFF2-40B4-BE49-F238E27FC236}">
                <a16:creationId xmlns:a16="http://schemas.microsoft.com/office/drawing/2014/main" id="{63DADAB6-1266-E64F-1657-4B8714BB63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8319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D8191-5407-E281-4B41-7E1E75F2BF0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53B466D-CE29-0F86-D846-D5B603A530B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A235C61-500D-56E1-C8F1-ECEADC11F4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err="1"/>
              <a:t>Abbreviations</a:t>
            </a:r>
            <a:r>
              <a:rPr lang="fr-FR" i="1" dirty="0"/>
              <a:t>: dd-</a:t>
            </a:r>
            <a:r>
              <a:rPr lang="fr-FR" i="1" dirty="0" err="1"/>
              <a:t>cfDNA</a:t>
            </a:r>
            <a:r>
              <a:rPr lang="fr-FR" i="1" dirty="0"/>
              <a:t>, </a:t>
            </a:r>
            <a:r>
              <a:rPr lang="fr-FR" sz="1200" i="1" dirty="0" err="1">
                <a:latin typeface="Arial" panose="020B0604020202020204" pitchFamily="34" charset="0"/>
                <a:cs typeface="Arial" panose="020B0604020202020204" pitchFamily="34" charset="0"/>
              </a:rPr>
              <a:t>Donor-derived</a:t>
            </a:r>
            <a:r>
              <a:rPr lang="fr-FR" sz="1200" i="1" dirty="0">
                <a:latin typeface="Arial" panose="020B0604020202020204" pitchFamily="34" charset="0"/>
                <a:cs typeface="Arial" panose="020B0604020202020204" pitchFamily="34" charset="0"/>
              </a:rPr>
              <a:t> </a:t>
            </a:r>
            <a:r>
              <a:rPr lang="fr-FR" sz="1200" i="1" dirty="0" err="1">
                <a:latin typeface="Arial" panose="020B0604020202020204" pitchFamily="34" charset="0"/>
                <a:cs typeface="Arial" panose="020B0604020202020204" pitchFamily="34" charset="0"/>
              </a:rPr>
              <a:t>cell</a:t>
            </a:r>
            <a:r>
              <a:rPr lang="fr-FR" sz="1200" i="1" dirty="0">
                <a:latin typeface="Arial" panose="020B0604020202020204" pitchFamily="34" charset="0"/>
                <a:cs typeface="Arial" panose="020B0604020202020204" pitchFamily="34" charset="0"/>
              </a:rPr>
              <a:t>-free DNA</a:t>
            </a:r>
            <a:r>
              <a:rPr lang="fr-FR" i="1" dirty="0"/>
              <a:t>; MVI, </a:t>
            </a:r>
            <a:r>
              <a:rPr lang="fr-FR" i="1" dirty="0" err="1"/>
              <a:t>microvascular</a:t>
            </a:r>
            <a:r>
              <a:rPr lang="fr-FR" i="1" dirty="0"/>
              <a:t> inflammation;</a:t>
            </a:r>
            <a:r>
              <a:rPr lang="fr-FR" b="1" i="1" dirty="0"/>
              <a:t> </a:t>
            </a:r>
            <a:r>
              <a:rPr lang="fr-FR" b="0" i="1" dirty="0"/>
              <a:t>HLA, Human </a:t>
            </a:r>
            <a:r>
              <a:rPr lang="fr-FR" b="0" i="1" dirty="0" err="1"/>
              <a:t>Leukocyte</a:t>
            </a:r>
            <a:r>
              <a:rPr lang="fr-FR" b="0" i="1" dirty="0"/>
              <a:t> </a:t>
            </a:r>
            <a:r>
              <a:rPr lang="fr-FR" b="0" i="1" dirty="0" err="1"/>
              <a:t>Antigen</a:t>
            </a:r>
            <a:r>
              <a:rPr lang="fr-FR" b="0" i="1" dirty="0"/>
              <a:t>; DSA , </a:t>
            </a:r>
            <a:r>
              <a:rPr lang="fr-FR" b="0" i="1" dirty="0" err="1"/>
              <a:t>Donor-Specific</a:t>
            </a:r>
            <a:r>
              <a:rPr lang="fr-FR" b="0" i="1" dirty="0"/>
              <a:t> </a:t>
            </a:r>
            <a:r>
              <a:rPr lang="fr-FR" b="0" i="1" dirty="0" err="1"/>
              <a:t>Antibodies</a:t>
            </a:r>
            <a:r>
              <a:rPr lang="fr-FR" b="0" i="1" dirty="0"/>
              <a:t>; </a:t>
            </a:r>
            <a:r>
              <a:rPr lang="fr-FR" i="1" dirty="0"/>
              <a:t>CI, Confidence </a:t>
            </a:r>
            <a:r>
              <a:rPr lang="fr-FR" i="1" dirty="0" err="1"/>
              <a:t>interval</a:t>
            </a:r>
            <a:r>
              <a:rPr lang="fr-FR" i="1" dirty="0"/>
              <a:t>; OR, </a:t>
            </a:r>
            <a:r>
              <a:rPr lang="fr-FR" i="1" dirty="0" err="1"/>
              <a:t>odds</a:t>
            </a:r>
            <a:r>
              <a:rPr lang="fr-FR" i="1" dirty="0"/>
              <a:t> ratio; </a:t>
            </a:r>
            <a:r>
              <a:rPr lang="fr-FR" i="1" dirty="0" err="1"/>
              <a:t>aOR</a:t>
            </a:r>
            <a:r>
              <a:rPr lang="fr-FR" i="1" dirty="0"/>
              <a:t>, </a:t>
            </a:r>
            <a:r>
              <a:rPr lang="fr-FR" i="1" dirty="0" err="1"/>
              <a:t>adjusted</a:t>
            </a:r>
            <a:r>
              <a:rPr lang="fr-FR" i="1" dirty="0"/>
              <a:t> </a:t>
            </a:r>
            <a:r>
              <a:rPr lang="fr-FR" i="1" dirty="0" err="1"/>
              <a:t>odd</a:t>
            </a:r>
            <a:r>
              <a:rPr lang="fr-FR" i="1" dirty="0"/>
              <a:t> ratio; AMR</a:t>
            </a:r>
            <a:r>
              <a:rPr lang="fr-FR" b="0" i="0" dirty="0"/>
              <a:t>, </a:t>
            </a:r>
            <a:r>
              <a:rPr lang="fr-FR" b="0" i="1" dirty="0" err="1"/>
              <a:t>Antibody-Mediated</a:t>
            </a:r>
            <a:r>
              <a:rPr lang="fr-FR" b="0" i="1" dirty="0"/>
              <a:t> Rejection; </a:t>
            </a:r>
            <a:r>
              <a:rPr lang="fr-FR" sz="1200" b="0" i="1" dirty="0">
                <a:latin typeface="Arial" panose="020B0604020202020204" pitchFamily="34" charset="0"/>
                <a:cs typeface="Arial" panose="020B0604020202020204" pitchFamily="34" charset="0"/>
              </a:rPr>
              <a:t>IFTA, </a:t>
            </a:r>
            <a:r>
              <a:rPr lang="fr-FR" sz="1200" b="0" i="1" dirty="0" err="1">
                <a:latin typeface="Arial" panose="020B0604020202020204" pitchFamily="34" charset="0"/>
                <a:cs typeface="Arial" panose="020B0604020202020204" pitchFamily="34" charset="0"/>
              </a:rPr>
              <a:t>Interstitial</a:t>
            </a:r>
            <a:r>
              <a:rPr lang="fr-FR" sz="1200" b="0" i="1" dirty="0">
                <a:latin typeface="Arial" panose="020B0604020202020204" pitchFamily="34" charset="0"/>
                <a:cs typeface="Arial" panose="020B0604020202020204" pitchFamily="34" charset="0"/>
              </a:rPr>
              <a:t> </a:t>
            </a:r>
            <a:r>
              <a:rPr lang="fr-FR" sz="1200" b="0" i="1" dirty="0" err="1">
                <a:latin typeface="Arial" panose="020B0604020202020204" pitchFamily="34" charset="0"/>
                <a:cs typeface="Arial" panose="020B0604020202020204" pitchFamily="34" charset="0"/>
              </a:rPr>
              <a:t>Fibrosis</a:t>
            </a:r>
            <a:r>
              <a:rPr lang="fr-FR" sz="1200" b="0" i="1" dirty="0">
                <a:latin typeface="Arial" panose="020B0604020202020204" pitchFamily="34" charset="0"/>
                <a:cs typeface="Arial" panose="020B0604020202020204" pitchFamily="34" charset="0"/>
              </a:rPr>
              <a:t> and </a:t>
            </a:r>
            <a:r>
              <a:rPr lang="fr-FR" sz="1200" b="0" i="1" dirty="0" err="1">
                <a:latin typeface="Arial" panose="020B0604020202020204" pitchFamily="34" charset="0"/>
                <a:cs typeface="Arial" panose="020B0604020202020204" pitchFamily="34" charset="0"/>
              </a:rPr>
              <a:t>Tubular</a:t>
            </a:r>
            <a:r>
              <a:rPr lang="fr-FR" sz="1200" b="0" i="1" dirty="0">
                <a:latin typeface="Arial" panose="020B0604020202020204" pitchFamily="34" charset="0"/>
                <a:cs typeface="Arial" panose="020B0604020202020204" pitchFamily="34" charset="0"/>
              </a:rPr>
              <a:t> </a:t>
            </a:r>
            <a:r>
              <a:rPr lang="fr-FR" sz="1200" b="0" i="1" dirty="0" err="1">
                <a:latin typeface="Arial" panose="020B0604020202020204" pitchFamily="34" charset="0"/>
                <a:cs typeface="Arial" panose="020B0604020202020204" pitchFamily="34" charset="0"/>
              </a:rPr>
              <a:t>Atrophy</a:t>
            </a:r>
            <a:r>
              <a:rPr lang="fr-FR" sz="1200" b="0" i="1" dirty="0">
                <a:latin typeface="Arial" panose="020B0604020202020204" pitchFamily="34" charset="0"/>
                <a:cs typeface="Arial" panose="020B0604020202020204" pitchFamily="34" charset="0"/>
              </a:rPr>
              <a:t>; PVN, </a:t>
            </a:r>
            <a:r>
              <a:rPr lang="fr-FR" sz="1200" b="0" i="1" dirty="0" err="1">
                <a:latin typeface="Arial" panose="020B0604020202020204" pitchFamily="34" charset="0"/>
                <a:cs typeface="Arial" panose="020B0604020202020204" pitchFamily="34" charset="0"/>
              </a:rPr>
              <a:t>polyomavirus-associated</a:t>
            </a:r>
            <a:r>
              <a:rPr lang="fr-FR" sz="1200" b="0" i="1" dirty="0">
                <a:latin typeface="Arial" panose="020B0604020202020204" pitchFamily="34" charset="0"/>
                <a:cs typeface="Arial" panose="020B0604020202020204" pitchFamily="34" charset="0"/>
              </a:rPr>
              <a:t> </a:t>
            </a:r>
            <a:r>
              <a:rPr lang="fr-FR" sz="1200" b="0" i="1" dirty="0" err="1">
                <a:latin typeface="Arial" panose="020B0604020202020204" pitchFamily="34" charset="0"/>
                <a:cs typeface="Arial" panose="020B0604020202020204" pitchFamily="34" charset="0"/>
              </a:rPr>
              <a:t>nephropathy</a:t>
            </a:r>
            <a:r>
              <a:rPr lang="fr-FR" sz="1200" b="0" i="1" dirty="0">
                <a:latin typeface="Arial" panose="020B0604020202020204" pitchFamily="34" charset="0"/>
                <a:cs typeface="Arial" panose="020B0604020202020204" pitchFamily="34" charset="0"/>
              </a:rPr>
              <a:t>.</a:t>
            </a:r>
            <a:endParaRPr lang="fr-FR" b="0" i="1"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Reference </a:t>
            </a:r>
            <a:r>
              <a:rPr lang="fr-FR" b="1" dirty="0" err="1"/>
              <a:t>Number</a:t>
            </a:r>
            <a:r>
              <a:rPr lang="fr-FR" b="1" dirty="0"/>
              <a:t>: 1566</a:t>
            </a:r>
          </a:p>
          <a:p>
            <a:r>
              <a:rPr lang="fr-FR" b="1" dirty="0"/>
              <a:t>ASSOCIATION OF DONOR-DERIVED CELL-FREE DNA WITH MICROVASCULAR INFLAMMATION PHENOTYPES IN KIDNEY ALLOGRAFTS</a:t>
            </a:r>
          </a:p>
          <a:p>
            <a:endParaRPr lang="fr-FR" dirty="0"/>
          </a:p>
          <a:p>
            <a:r>
              <a:rPr lang="fr-FR" b="1" dirty="0"/>
              <a:t>Marta Sablik</a:t>
            </a:r>
            <a:r>
              <a:rPr lang="fr-FR" b="1" baseline="30000" dirty="0"/>
              <a:t>1</a:t>
            </a:r>
            <a:r>
              <a:rPr lang="fr-FR" b="1" dirty="0"/>
              <a:t>, Romain Brousse</a:t>
            </a:r>
            <a:r>
              <a:rPr lang="fr-FR" b="1" baseline="30000" dirty="0"/>
              <a:t>1</a:t>
            </a:r>
            <a:r>
              <a:rPr lang="fr-FR" b="1" dirty="0"/>
              <a:t>, Maud Racape</a:t>
            </a:r>
            <a:r>
              <a:rPr lang="fr-FR" b="1" baseline="30000" dirty="0"/>
              <a:t>1</a:t>
            </a:r>
            <a:r>
              <a:rPr lang="fr-FR" b="1" dirty="0"/>
              <a:t>, </a:t>
            </a:r>
            <a:r>
              <a:rPr lang="fr-FR" b="1" dirty="0" err="1"/>
              <a:t>Anais</a:t>
            </a:r>
            <a:r>
              <a:rPr lang="fr-FR" b="1" dirty="0"/>
              <a:t> Certain</a:t>
            </a:r>
            <a:r>
              <a:rPr lang="fr-FR" b="1" baseline="30000" dirty="0"/>
              <a:t>1</a:t>
            </a:r>
            <a:r>
              <a:rPr lang="fr-FR" b="1" dirty="0"/>
              <a:t>, Jessica Bastian</a:t>
            </a:r>
            <a:r>
              <a:rPr lang="fr-FR" b="1" baseline="30000" dirty="0"/>
              <a:t>1</a:t>
            </a:r>
            <a:r>
              <a:rPr lang="fr-FR" b="1" dirty="0"/>
              <a:t>, Renata Ponsirenas</a:t>
            </a:r>
            <a:r>
              <a:rPr lang="fr-FR" b="1" baseline="30000" dirty="0"/>
              <a:t>1</a:t>
            </a:r>
            <a:r>
              <a:rPr lang="fr-FR" b="1" dirty="0"/>
              <a:t>, Marc Raynaud</a:t>
            </a:r>
            <a:r>
              <a:rPr lang="fr-FR" b="1" baseline="30000" dirty="0"/>
              <a:t>1</a:t>
            </a:r>
            <a:r>
              <a:rPr lang="fr-FR" b="1" dirty="0"/>
              <a:t>, Oriol Bestard</a:t>
            </a:r>
            <a:r>
              <a:rPr lang="fr-FR" b="1" baseline="30000" dirty="0"/>
              <a:t>2</a:t>
            </a:r>
            <a:r>
              <a:rPr lang="fr-FR" b="1" dirty="0"/>
              <a:t>, Klemens Budde</a:t>
            </a:r>
            <a:r>
              <a:rPr lang="fr-FR" b="1" baseline="30000" dirty="0"/>
              <a:t>3</a:t>
            </a:r>
            <a:r>
              <a:rPr lang="fr-FR" b="1" dirty="0"/>
              <a:t>, Fabian Halleck</a:t>
            </a:r>
            <a:r>
              <a:rPr lang="fr-FR" b="1" baseline="30000" dirty="0"/>
              <a:t>3</a:t>
            </a:r>
            <a:r>
              <a:rPr lang="fr-FR" b="1" dirty="0"/>
              <a:t>, </a:t>
            </a:r>
            <a:r>
              <a:rPr lang="fr-FR" b="1" dirty="0" err="1"/>
              <a:t>Miklos</a:t>
            </a:r>
            <a:r>
              <a:rPr lang="fr-FR" b="1" dirty="0"/>
              <a:t> Molnar</a:t>
            </a:r>
            <a:r>
              <a:rPr lang="fr-FR" b="1" baseline="30000" dirty="0"/>
              <a:t>4</a:t>
            </a:r>
            <a:r>
              <a:rPr lang="fr-FR" b="1" dirty="0"/>
              <a:t>, Edmund Huang</a:t>
            </a:r>
            <a:r>
              <a:rPr lang="fr-FR" b="1" baseline="30000" dirty="0"/>
              <a:t>5</a:t>
            </a:r>
            <a:r>
              <a:rPr lang="fr-FR" b="1" dirty="0"/>
              <a:t>, Stanley Jordan</a:t>
            </a:r>
            <a:r>
              <a:rPr lang="fr-FR" b="1" baseline="30000" dirty="0"/>
              <a:t>5</a:t>
            </a:r>
            <a:r>
              <a:rPr lang="fr-FR" b="1" dirty="0"/>
              <a:t>, Kenneth Chavin</a:t>
            </a:r>
            <a:r>
              <a:rPr lang="fr-FR" b="1" baseline="30000" dirty="0"/>
              <a:t>6</a:t>
            </a:r>
            <a:r>
              <a:rPr lang="fr-FR" b="1" dirty="0"/>
              <a:t>, </a:t>
            </a:r>
            <a:r>
              <a:rPr lang="fr-FR" b="1" dirty="0" err="1"/>
              <a:t>Gaurav</a:t>
            </a:r>
            <a:r>
              <a:rPr lang="fr-FR" b="1" dirty="0"/>
              <a:t> Gupt</a:t>
            </a:r>
            <a:r>
              <a:rPr lang="fr-FR" b="1" baseline="30000" dirty="0"/>
              <a:t>7</a:t>
            </a:r>
            <a:r>
              <a:rPr lang="fr-FR" b="1" dirty="0"/>
              <a:t>, </a:t>
            </a:r>
            <a:r>
              <a:rPr lang="fr-FR" b="1" dirty="0" err="1"/>
              <a:t>Dhiren</a:t>
            </a:r>
            <a:r>
              <a:rPr lang="fr-FR" b="1" dirty="0"/>
              <a:t> Kumar</a:t>
            </a:r>
            <a:r>
              <a:rPr lang="fr-FR" b="1" baseline="30000" dirty="0"/>
              <a:t>7</a:t>
            </a:r>
            <a:r>
              <a:rPr lang="fr-FR" b="1" dirty="0"/>
              <a:t>, Tarek Alhamad</a:t>
            </a:r>
            <a:r>
              <a:rPr lang="fr-FR" b="1" baseline="30000" dirty="0"/>
              <a:t>8</a:t>
            </a:r>
            <a:r>
              <a:rPr lang="fr-FR" b="1" dirty="0"/>
              <a:t>, Sanjiv Anand</a:t>
            </a:r>
            <a:r>
              <a:rPr lang="fr-FR" b="1" baseline="30000" dirty="0"/>
              <a:t>9</a:t>
            </a:r>
            <a:r>
              <a:rPr lang="fr-FR" b="1" dirty="0"/>
              <a:t>, Jorge Sanchez- Garcia</a:t>
            </a:r>
            <a:r>
              <a:rPr lang="fr-FR" b="1" baseline="30000" dirty="0"/>
              <a:t>9</a:t>
            </a:r>
            <a:r>
              <a:rPr lang="fr-FR" b="1" dirty="0"/>
              <a:t>, </a:t>
            </a:r>
            <a:r>
              <a:rPr lang="fr-FR" b="1" dirty="0" err="1"/>
              <a:t>Basmah</a:t>
            </a:r>
            <a:r>
              <a:rPr lang="fr-FR" b="1" dirty="0"/>
              <a:t> Abdalla</a:t>
            </a:r>
            <a:r>
              <a:rPr lang="fr-FR" b="1" baseline="30000" dirty="0"/>
              <a:t>10</a:t>
            </a:r>
            <a:r>
              <a:rPr lang="fr-FR" b="1" dirty="0"/>
              <a:t>, Julien Hogan</a:t>
            </a:r>
            <a:r>
              <a:rPr lang="fr-FR" b="1" baseline="30000" dirty="0"/>
              <a:t>11</a:t>
            </a:r>
            <a:r>
              <a:rPr lang="fr-FR" b="1" dirty="0"/>
              <a:t>, </a:t>
            </a:r>
            <a:r>
              <a:rPr lang="fr-FR" b="1" dirty="0" err="1"/>
              <a:t>Rouba</a:t>
            </a:r>
            <a:r>
              <a:rPr lang="fr-FR" b="1" dirty="0"/>
              <a:t> Garro</a:t>
            </a:r>
            <a:r>
              <a:rPr lang="fr-FR" b="1" baseline="30000" dirty="0"/>
              <a:t>12</a:t>
            </a:r>
            <a:r>
              <a:rPr lang="fr-FR" b="1" dirty="0"/>
              <a:t>, Darshana Dadhania</a:t>
            </a:r>
            <a:r>
              <a:rPr lang="fr-FR" b="1" baseline="30000" dirty="0"/>
              <a:t>13</a:t>
            </a:r>
            <a:r>
              <a:rPr lang="fr-FR" b="1" dirty="0"/>
              <a:t>, </a:t>
            </a:r>
            <a:r>
              <a:rPr lang="fr-FR" b="1" dirty="0" err="1"/>
              <a:t>Pranjal</a:t>
            </a:r>
            <a:r>
              <a:rPr lang="fr-FR" b="1" dirty="0"/>
              <a:t> Jain</a:t>
            </a:r>
            <a:r>
              <a:rPr lang="fr-FR" b="1" baseline="30000" dirty="0"/>
              <a:t>14</a:t>
            </a:r>
            <a:r>
              <a:rPr lang="fr-FR" b="1" dirty="0"/>
              <a:t>, Didier Mandelbrot</a:t>
            </a:r>
            <a:r>
              <a:rPr lang="fr-FR" b="1" baseline="30000" dirty="0"/>
              <a:t>15</a:t>
            </a:r>
            <a:r>
              <a:rPr lang="fr-FR" b="1" dirty="0"/>
              <a:t>, Maarten Naesens</a:t>
            </a:r>
            <a:r>
              <a:rPr lang="fr-FR" b="1" baseline="30000" dirty="0"/>
              <a:t>16</a:t>
            </a:r>
            <a:r>
              <a:rPr lang="fr-FR" b="1" dirty="0"/>
              <a:t>, Raja Dandamudi</a:t>
            </a:r>
            <a:r>
              <a:rPr lang="fr-FR" b="1" baseline="30000" dirty="0"/>
              <a:t>17</a:t>
            </a:r>
            <a:r>
              <a:rPr lang="fr-FR" b="1" dirty="0"/>
              <a:t>, Vikas Dharnidharka</a:t>
            </a:r>
            <a:r>
              <a:rPr lang="fr-FR" b="1" baseline="30000" dirty="0"/>
              <a:t>17</a:t>
            </a:r>
            <a:r>
              <a:rPr lang="fr-FR" b="1" dirty="0"/>
              <a:t>, Dany Anglicheau</a:t>
            </a:r>
            <a:r>
              <a:rPr lang="fr-FR" b="1" baseline="30000" dirty="0"/>
              <a:t>18</a:t>
            </a:r>
            <a:r>
              <a:rPr lang="fr-FR" b="1" dirty="0"/>
              <a:t>, Carmen Lefaucheur</a:t>
            </a:r>
            <a:r>
              <a:rPr lang="fr-FR" b="1" baseline="30000" dirty="0"/>
              <a:t>1,19</a:t>
            </a:r>
            <a:r>
              <a:rPr lang="fr-FR" b="1" dirty="0"/>
              <a:t>, Olivier Aubert</a:t>
            </a:r>
            <a:r>
              <a:rPr lang="fr-FR" b="1" baseline="30000" dirty="0"/>
              <a:t>1,18</a:t>
            </a:r>
            <a:r>
              <a:rPr lang="fr-FR" b="1" dirty="0"/>
              <a:t>, Alexandre Loupy</a:t>
            </a:r>
            <a:r>
              <a:rPr lang="fr-FR" b="1" baseline="30000" dirty="0"/>
              <a:t>1,18</a:t>
            </a:r>
            <a:endParaRPr lang="fr-FR" b="1" dirty="0"/>
          </a:p>
          <a:p>
            <a:endParaRPr lang="fr-FR" dirty="0"/>
          </a:p>
          <a:p>
            <a:r>
              <a:rPr lang="fr-FR" b="1" i="1" baseline="30000" dirty="0"/>
              <a:t>1</a:t>
            </a:r>
            <a:r>
              <a:rPr lang="fr-FR" i="1" dirty="0"/>
              <a:t>Paris Institute for Transplantation and </a:t>
            </a:r>
            <a:r>
              <a:rPr lang="fr-FR" i="1" dirty="0" err="1"/>
              <a:t>Organ</a:t>
            </a:r>
            <a:r>
              <a:rPr lang="fr-FR" i="1" dirty="0"/>
              <a:t> </a:t>
            </a:r>
            <a:r>
              <a:rPr lang="fr-FR" i="1" dirty="0" err="1"/>
              <a:t>Regeneration</a:t>
            </a:r>
            <a:r>
              <a:rPr lang="fr-FR" i="1" dirty="0"/>
              <a:t> (PITOR), Paris, France, </a:t>
            </a:r>
            <a:r>
              <a:rPr lang="fr-FR" b="1" i="1" baseline="30000" dirty="0"/>
              <a:t>2</a:t>
            </a:r>
            <a:r>
              <a:rPr lang="fr-FR" i="1" dirty="0"/>
              <a:t>Department of </a:t>
            </a:r>
            <a:r>
              <a:rPr lang="fr-FR" i="1" dirty="0" err="1"/>
              <a:t>Nephrology</a:t>
            </a:r>
            <a:r>
              <a:rPr lang="fr-FR" i="1" dirty="0"/>
              <a:t> and </a:t>
            </a:r>
            <a:r>
              <a:rPr lang="fr-FR" i="1" dirty="0" err="1"/>
              <a:t>Kidney</a:t>
            </a:r>
            <a:r>
              <a:rPr lang="fr-FR" i="1" dirty="0"/>
              <a:t> Transplantation, Vall d’</a:t>
            </a:r>
            <a:r>
              <a:rPr lang="fr-FR" i="1" dirty="0" err="1"/>
              <a:t>Hebrón</a:t>
            </a:r>
            <a:r>
              <a:rPr lang="fr-FR" i="1" dirty="0"/>
              <a:t> </a:t>
            </a:r>
            <a:r>
              <a:rPr lang="fr-FR" i="1" dirty="0" err="1"/>
              <a:t>University</a:t>
            </a:r>
            <a:r>
              <a:rPr lang="fr-FR" i="1" dirty="0"/>
              <a:t> Hospital, Barcelona, Spain, </a:t>
            </a:r>
            <a:r>
              <a:rPr lang="fr-FR" b="1" i="1" baseline="30000" dirty="0"/>
              <a:t>3</a:t>
            </a:r>
            <a:r>
              <a:rPr lang="fr-FR" i="1" dirty="0"/>
              <a:t>Department of </a:t>
            </a:r>
            <a:r>
              <a:rPr lang="fr-FR" i="1" dirty="0" err="1"/>
              <a:t>Nephrology</a:t>
            </a:r>
            <a:r>
              <a:rPr lang="fr-FR" i="1" dirty="0"/>
              <a:t> and Critical Care </a:t>
            </a:r>
            <a:r>
              <a:rPr lang="fr-FR" i="1" dirty="0" err="1"/>
              <a:t>Medicine</a:t>
            </a:r>
            <a:r>
              <a:rPr lang="fr-FR" i="1" dirty="0"/>
              <a:t>, Charité– </a:t>
            </a:r>
            <a:r>
              <a:rPr lang="fr-FR" i="1" dirty="0" err="1"/>
              <a:t>Universitätsmedizin</a:t>
            </a:r>
            <a:r>
              <a:rPr lang="fr-FR" i="1" dirty="0"/>
              <a:t> Berlin, </a:t>
            </a:r>
            <a:r>
              <a:rPr lang="fr-FR" i="1" dirty="0" err="1"/>
              <a:t>Freie</a:t>
            </a:r>
            <a:r>
              <a:rPr lang="fr-FR" i="1" dirty="0"/>
              <a:t> </a:t>
            </a:r>
            <a:r>
              <a:rPr lang="fr-FR" i="1" dirty="0" err="1"/>
              <a:t>Universität</a:t>
            </a:r>
            <a:r>
              <a:rPr lang="fr-FR" i="1" dirty="0"/>
              <a:t> Berlin, Berlin Institute of </a:t>
            </a:r>
            <a:r>
              <a:rPr lang="fr-FR" i="1" dirty="0" err="1"/>
              <a:t>Health</a:t>
            </a:r>
            <a:r>
              <a:rPr lang="fr-FR" i="1" dirty="0"/>
              <a:t>, Berlin, Germany, </a:t>
            </a:r>
            <a:r>
              <a:rPr lang="fr-FR" b="1" i="1" baseline="30000" dirty="0"/>
              <a:t>4</a:t>
            </a:r>
            <a:r>
              <a:rPr lang="fr-FR" i="1" dirty="0"/>
              <a:t>Department of </a:t>
            </a:r>
            <a:r>
              <a:rPr lang="fr-FR" i="1" dirty="0" err="1"/>
              <a:t>Internal</a:t>
            </a:r>
            <a:r>
              <a:rPr lang="fr-FR" i="1" dirty="0"/>
              <a:t> </a:t>
            </a:r>
            <a:r>
              <a:rPr lang="fr-FR" i="1" dirty="0" err="1"/>
              <a:t>Medicine</a:t>
            </a:r>
            <a:r>
              <a:rPr lang="fr-FR" i="1" dirty="0"/>
              <a:t>, Division of </a:t>
            </a:r>
            <a:r>
              <a:rPr lang="fr-FR" i="1" dirty="0" err="1"/>
              <a:t>Nephrology</a:t>
            </a:r>
            <a:r>
              <a:rPr lang="fr-FR" i="1" dirty="0"/>
              <a:t> &amp; Hypertension, </a:t>
            </a:r>
            <a:r>
              <a:rPr lang="fr-FR" i="1" dirty="0" err="1"/>
              <a:t>University</a:t>
            </a:r>
            <a:r>
              <a:rPr lang="fr-FR" i="1" dirty="0"/>
              <a:t> of Utah, Spencer Fox Eccles </a:t>
            </a:r>
            <a:r>
              <a:rPr lang="fr-FR" i="1" dirty="0" err="1"/>
              <a:t>School</a:t>
            </a:r>
            <a:r>
              <a:rPr lang="fr-FR" i="1" dirty="0"/>
              <a:t> of </a:t>
            </a:r>
            <a:r>
              <a:rPr lang="fr-FR" i="1" dirty="0" err="1"/>
              <a:t>Medicine</a:t>
            </a:r>
            <a:r>
              <a:rPr lang="fr-FR" i="1" dirty="0"/>
              <a:t>, Salt Lake City, UT, United States, </a:t>
            </a:r>
            <a:r>
              <a:rPr lang="fr-FR" b="1" i="1" baseline="30000" dirty="0"/>
              <a:t>5</a:t>
            </a:r>
            <a:r>
              <a:rPr lang="fr-FR" i="1" dirty="0"/>
              <a:t>Department of </a:t>
            </a:r>
            <a:r>
              <a:rPr lang="fr-FR" i="1" dirty="0" err="1"/>
              <a:t>Medicine</a:t>
            </a:r>
            <a:r>
              <a:rPr lang="fr-FR" i="1" dirty="0"/>
              <a:t>, Division of </a:t>
            </a:r>
            <a:r>
              <a:rPr lang="fr-FR" i="1" dirty="0" err="1"/>
              <a:t>Nephrology</a:t>
            </a:r>
            <a:r>
              <a:rPr lang="fr-FR" i="1" dirty="0"/>
              <a:t>, </a:t>
            </a:r>
            <a:r>
              <a:rPr lang="fr-FR" i="1" dirty="0" err="1"/>
              <a:t>Comprehensive</a:t>
            </a:r>
            <a:r>
              <a:rPr lang="fr-FR" i="1" dirty="0"/>
              <a:t> Transplant Center, </a:t>
            </a:r>
            <a:r>
              <a:rPr lang="fr-FR" i="1" dirty="0" err="1"/>
              <a:t>Cedars</a:t>
            </a:r>
            <a:r>
              <a:rPr lang="fr-FR" i="1" dirty="0"/>
              <a:t> </a:t>
            </a:r>
            <a:r>
              <a:rPr lang="fr-FR" i="1" dirty="0" err="1"/>
              <a:t>Sinai</a:t>
            </a:r>
            <a:r>
              <a:rPr lang="fr-FR" i="1" dirty="0"/>
              <a:t> </a:t>
            </a:r>
            <a:r>
              <a:rPr lang="fr-FR" i="1" dirty="0" err="1"/>
              <a:t>Medical</a:t>
            </a:r>
            <a:r>
              <a:rPr lang="fr-FR" i="1" dirty="0"/>
              <a:t> Center, Los Angeles, CA, United States, </a:t>
            </a:r>
            <a:r>
              <a:rPr lang="fr-FR" b="1" i="1" baseline="30000" dirty="0"/>
              <a:t>6</a:t>
            </a:r>
            <a:r>
              <a:rPr lang="fr-FR" i="1" dirty="0"/>
              <a:t>Division of Abdominal </a:t>
            </a:r>
            <a:r>
              <a:rPr lang="fr-FR" i="1" dirty="0" err="1"/>
              <a:t>Organ</a:t>
            </a:r>
            <a:r>
              <a:rPr lang="fr-FR" i="1" dirty="0"/>
              <a:t> Transplant, </a:t>
            </a:r>
            <a:r>
              <a:rPr lang="fr-FR" i="1" dirty="0" err="1"/>
              <a:t>Department</a:t>
            </a:r>
            <a:r>
              <a:rPr lang="fr-FR" i="1" dirty="0"/>
              <a:t> of </a:t>
            </a:r>
            <a:r>
              <a:rPr lang="fr-FR" i="1" dirty="0" err="1"/>
              <a:t>Surgery</a:t>
            </a:r>
            <a:r>
              <a:rPr lang="fr-FR" i="1" dirty="0"/>
              <a:t>, Temple </a:t>
            </a:r>
            <a:r>
              <a:rPr lang="fr-FR" i="1" dirty="0" err="1"/>
              <a:t>University</a:t>
            </a:r>
            <a:r>
              <a:rPr lang="fr-FR" i="1" dirty="0"/>
              <a:t> Hospital, Philadelphia, PA, United States, </a:t>
            </a:r>
            <a:r>
              <a:rPr lang="fr-FR" b="1" i="1" baseline="30000" dirty="0"/>
              <a:t>7</a:t>
            </a:r>
            <a:r>
              <a:rPr lang="fr-FR" i="1" dirty="0"/>
              <a:t>Division of </a:t>
            </a:r>
            <a:r>
              <a:rPr lang="fr-FR" i="1" dirty="0" err="1"/>
              <a:t>Nephrology</a:t>
            </a:r>
            <a:r>
              <a:rPr lang="fr-FR" i="1" dirty="0"/>
              <a:t>, Virginia Commonwealth </a:t>
            </a:r>
            <a:r>
              <a:rPr lang="fr-FR" i="1" dirty="0" err="1"/>
              <a:t>University</a:t>
            </a:r>
            <a:r>
              <a:rPr lang="fr-FR" i="1" dirty="0"/>
              <a:t>,, Richmond, VA, United States, </a:t>
            </a:r>
            <a:r>
              <a:rPr lang="fr-FR" b="1" i="1" baseline="30000" dirty="0"/>
              <a:t>8</a:t>
            </a:r>
            <a:r>
              <a:rPr lang="fr-FR" i="1" dirty="0"/>
              <a:t>Division of </a:t>
            </a:r>
            <a:r>
              <a:rPr lang="fr-FR" i="1" dirty="0" err="1"/>
              <a:t>Nephrology</a:t>
            </a:r>
            <a:r>
              <a:rPr lang="fr-FR" i="1" dirty="0"/>
              <a:t>, </a:t>
            </a:r>
            <a:r>
              <a:rPr lang="fr-FR" i="1" dirty="0" err="1"/>
              <a:t>Department</a:t>
            </a:r>
            <a:r>
              <a:rPr lang="fr-FR" i="1" dirty="0"/>
              <a:t> of </a:t>
            </a:r>
            <a:r>
              <a:rPr lang="fr-FR" i="1" dirty="0" err="1"/>
              <a:t>Internal</a:t>
            </a:r>
            <a:r>
              <a:rPr lang="fr-FR" i="1" dirty="0"/>
              <a:t> </a:t>
            </a:r>
            <a:r>
              <a:rPr lang="fr-FR" i="1" dirty="0" err="1"/>
              <a:t>Medicine</a:t>
            </a:r>
            <a:r>
              <a:rPr lang="fr-FR" i="1" dirty="0"/>
              <a:t>, Washington </a:t>
            </a:r>
            <a:r>
              <a:rPr lang="fr-FR" i="1" dirty="0" err="1"/>
              <a:t>University</a:t>
            </a:r>
            <a:r>
              <a:rPr lang="fr-FR" i="1" dirty="0"/>
              <a:t> </a:t>
            </a:r>
            <a:r>
              <a:rPr lang="fr-FR" i="1" dirty="0" err="1"/>
              <a:t>School</a:t>
            </a:r>
            <a:r>
              <a:rPr lang="fr-FR" i="1" dirty="0"/>
              <a:t> of </a:t>
            </a:r>
            <a:r>
              <a:rPr lang="fr-FR" i="1" dirty="0" err="1"/>
              <a:t>Medicine</a:t>
            </a:r>
            <a:r>
              <a:rPr lang="fr-FR" i="1" dirty="0"/>
              <a:t>, St. Louis, MO, United States, </a:t>
            </a:r>
            <a:r>
              <a:rPr lang="fr-FR" b="1" i="1" baseline="30000" dirty="0"/>
              <a:t>9</a:t>
            </a:r>
            <a:r>
              <a:rPr lang="fr-FR" i="1" dirty="0"/>
              <a:t>Intermountain </a:t>
            </a:r>
            <a:r>
              <a:rPr lang="fr-FR" i="1" dirty="0" err="1"/>
              <a:t>Medical</a:t>
            </a:r>
            <a:r>
              <a:rPr lang="fr-FR" i="1" dirty="0"/>
              <a:t> Center, Transplant Services, Murray, UT, United States, </a:t>
            </a:r>
            <a:r>
              <a:rPr lang="fr-FR" b="1" i="1" baseline="30000" dirty="0"/>
              <a:t>10</a:t>
            </a:r>
            <a:r>
              <a:rPr lang="fr-FR" i="1" dirty="0"/>
              <a:t>Division of </a:t>
            </a:r>
            <a:r>
              <a:rPr lang="fr-FR" i="1" dirty="0" err="1"/>
              <a:t>Nephrology</a:t>
            </a:r>
            <a:r>
              <a:rPr lang="fr-FR" i="1" dirty="0"/>
              <a:t>, </a:t>
            </a:r>
            <a:r>
              <a:rPr lang="fr-FR" i="1" dirty="0" err="1"/>
              <a:t>Department</a:t>
            </a:r>
            <a:r>
              <a:rPr lang="fr-FR" i="1" dirty="0"/>
              <a:t> of </a:t>
            </a:r>
            <a:r>
              <a:rPr lang="fr-FR" i="1" dirty="0" err="1"/>
              <a:t>Medicine</a:t>
            </a:r>
            <a:r>
              <a:rPr lang="fr-FR" i="1" dirty="0"/>
              <a:t>, David Geffen </a:t>
            </a:r>
            <a:r>
              <a:rPr lang="fr-FR" i="1" dirty="0" err="1"/>
              <a:t>School</a:t>
            </a:r>
            <a:r>
              <a:rPr lang="fr-FR" i="1" dirty="0"/>
              <a:t> of </a:t>
            </a:r>
            <a:r>
              <a:rPr lang="fr-FR" i="1" dirty="0" err="1"/>
              <a:t>Medicine</a:t>
            </a:r>
            <a:r>
              <a:rPr lang="fr-FR" i="1" dirty="0"/>
              <a:t> at UCLA, Los Angeles, CA, United States, </a:t>
            </a:r>
            <a:r>
              <a:rPr lang="fr-FR" b="1" i="1" baseline="30000" dirty="0"/>
              <a:t>11</a:t>
            </a:r>
            <a:r>
              <a:rPr lang="fr-FR" i="1" dirty="0"/>
              <a:t>Department of </a:t>
            </a:r>
            <a:r>
              <a:rPr lang="fr-FR" i="1" dirty="0" err="1"/>
              <a:t>Pediatric</a:t>
            </a:r>
            <a:r>
              <a:rPr lang="fr-FR" i="1" dirty="0"/>
              <a:t> </a:t>
            </a:r>
            <a:r>
              <a:rPr lang="fr-FR" i="1" dirty="0" err="1"/>
              <a:t>Nephrology</a:t>
            </a:r>
            <a:r>
              <a:rPr lang="fr-FR" i="1" dirty="0"/>
              <a:t>, Robert Debré Hospital, Paris Cité </a:t>
            </a:r>
            <a:r>
              <a:rPr lang="fr-FR" i="1" dirty="0" err="1"/>
              <a:t>University</a:t>
            </a:r>
            <a:r>
              <a:rPr lang="fr-FR" i="1" dirty="0"/>
              <a:t>, Paris, France, </a:t>
            </a:r>
            <a:r>
              <a:rPr lang="fr-FR" b="1" i="1" baseline="30000" dirty="0"/>
              <a:t>12</a:t>
            </a:r>
            <a:r>
              <a:rPr lang="fr-FR" i="1" dirty="0"/>
              <a:t>Pediatric </a:t>
            </a:r>
            <a:r>
              <a:rPr lang="fr-FR" i="1" dirty="0" err="1"/>
              <a:t>Nephrology</a:t>
            </a:r>
            <a:r>
              <a:rPr lang="fr-FR" i="1" dirty="0"/>
              <a:t> </a:t>
            </a:r>
            <a:r>
              <a:rPr lang="fr-FR" i="1" dirty="0" err="1"/>
              <a:t>Department</a:t>
            </a:r>
            <a:r>
              <a:rPr lang="fr-FR" i="1" dirty="0"/>
              <a:t>, </a:t>
            </a:r>
            <a:r>
              <a:rPr lang="fr-FR" i="1" dirty="0" err="1"/>
              <a:t>Children</a:t>
            </a:r>
            <a:r>
              <a:rPr lang="fr-FR" i="1" dirty="0"/>
              <a:t> Healthcare of Atlanta, </a:t>
            </a:r>
            <a:r>
              <a:rPr lang="fr-FR" i="1" dirty="0" err="1"/>
              <a:t>Emory</a:t>
            </a:r>
            <a:r>
              <a:rPr lang="fr-FR" i="1" dirty="0"/>
              <a:t> </a:t>
            </a:r>
            <a:r>
              <a:rPr lang="fr-FR" i="1" dirty="0" err="1"/>
              <a:t>University</a:t>
            </a:r>
            <a:r>
              <a:rPr lang="fr-FR" i="1" dirty="0"/>
              <a:t>, Atlanta, GA, United States, </a:t>
            </a:r>
            <a:r>
              <a:rPr lang="fr-FR" b="1" i="1" baseline="30000" dirty="0"/>
              <a:t>13</a:t>
            </a:r>
            <a:r>
              <a:rPr lang="fr-FR" i="1" dirty="0"/>
              <a:t>Weill Cornell </a:t>
            </a:r>
            <a:r>
              <a:rPr lang="fr-FR" i="1" dirty="0" err="1"/>
              <a:t>Medicine</a:t>
            </a:r>
            <a:r>
              <a:rPr lang="fr-FR" i="1" dirty="0"/>
              <a:t> – New York </a:t>
            </a:r>
            <a:r>
              <a:rPr lang="fr-FR" i="1" dirty="0" err="1"/>
              <a:t>Presbyterian</a:t>
            </a:r>
            <a:r>
              <a:rPr lang="fr-FR" i="1" dirty="0"/>
              <a:t> Hospital, New York, NY, United States, </a:t>
            </a:r>
            <a:r>
              <a:rPr lang="fr-FR" b="1" i="1" baseline="30000" dirty="0"/>
              <a:t>14</a:t>
            </a:r>
            <a:r>
              <a:rPr lang="fr-FR" i="1" dirty="0"/>
              <a:t>Department of </a:t>
            </a:r>
            <a:r>
              <a:rPr lang="fr-FR" i="1" dirty="0" err="1"/>
              <a:t>Nephrology</a:t>
            </a:r>
            <a:r>
              <a:rPr lang="fr-FR" i="1" dirty="0"/>
              <a:t>, Tampa General Hospital,, Tampa, FL, United States, </a:t>
            </a:r>
            <a:r>
              <a:rPr lang="fr-FR" b="1" i="1" baseline="30000" dirty="0"/>
              <a:t>15</a:t>
            </a:r>
            <a:r>
              <a:rPr lang="fr-FR" i="1" dirty="0"/>
              <a:t>Department of </a:t>
            </a:r>
            <a:r>
              <a:rPr lang="fr-FR" i="1" dirty="0" err="1"/>
              <a:t>Medicine</a:t>
            </a:r>
            <a:r>
              <a:rPr lang="fr-FR" i="1" dirty="0"/>
              <a:t>, Division of </a:t>
            </a:r>
            <a:r>
              <a:rPr lang="fr-FR" i="1" dirty="0" err="1"/>
              <a:t>Nephrology</a:t>
            </a:r>
            <a:r>
              <a:rPr lang="fr-FR" i="1" dirty="0"/>
              <a:t>, </a:t>
            </a:r>
            <a:r>
              <a:rPr lang="fr-FR" i="1" dirty="0" err="1"/>
              <a:t>University</a:t>
            </a:r>
            <a:r>
              <a:rPr lang="fr-FR" i="1" dirty="0"/>
              <a:t> of Wisconsin </a:t>
            </a:r>
            <a:r>
              <a:rPr lang="fr-FR" i="1" dirty="0" err="1"/>
              <a:t>School</a:t>
            </a:r>
            <a:r>
              <a:rPr lang="fr-FR" i="1" dirty="0"/>
              <a:t> of </a:t>
            </a:r>
            <a:r>
              <a:rPr lang="fr-FR" i="1" dirty="0" err="1"/>
              <a:t>Medicine</a:t>
            </a:r>
            <a:r>
              <a:rPr lang="fr-FR" i="1" dirty="0"/>
              <a:t> and Public </a:t>
            </a:r>
            <a:r>
              <a:rPr lang="fr-FR" i="1" dirty="0" err="1"/>
              <a:t>Health</a:t>
            </a:r>
            <a:r>
              <a:rPr lang="fr-FR" i="1" dirty="0"/>
              <a:t>, Madison, WI, United States, </a:t>
            </a:r>
            <a:r>
              <a:rPr lang="fr-FR" b="1" i="1" baseline="30000" dirty="0"/>
              <a:t>16</a:t>
            </a:r>
            <a:r>
              <a:rPr lang="fr-FR" i="1" dirty="0"/>
              <a:t>Department of </a:t>
            </a:r>
            <a:r>
              <a:rPr lang="fr-FR" i="1" dirty="0" err="1"/>
              <a:t>Nephrology</a:t>
            </a:r>
            <a:r>
              <a:rPr lang="fr-FR" i="1" dirty="0"/>
              <a:t> and </a:t>
            </a:r>
            <a:r>
              <a:rPr lang="fr-FR" i="1" dirty="0" err="1"/>
              <a:t>Renal</a:t>
            </a:r>
            <a:r>
              <a:rPr lang="fr-FR" i="1" dirty="0"/>
              <a:t> Transplantation, </a:t>
            </a:r>
            <a:r>
              <a:rPr lang="fr-FR" i="1" dirty="0" err="1"/>
              <a:t>University</a:t>
            </a:r>
            <a:r>
              <a:rPr lang="fr-FR" i="1" dirty="0"/>
              <a:t> </a:t>
            </a:r>
            <a:r>
              <a:rPr lang="fr-FR" i="1" dirty="0" err="1"/>
              <a:t>Hospitals</a:t>
            </a:r>
            <a:r>
              <a:rPr lang="fr-FR" i="1" dirty="0"/>
              <a:t> Leuven, Leuven, </a:t>
            </a:r>
            <a:r>
              <a:rPr lang="fr-FR" i="1" dirty="0" err="1"/>
              <a:t>Belgium</a:t>
            </a:r>
            <a:r>
              <a:rPr lang="fr-FR" i="1" dirty="0"/>
              <a:t>, </a:t>
            </a:r>
            <a:r>
              <a:rPr lang="fr-FR" b="1" i="1" baseline="30000" dirty="0"/>
              <a:t>17</a:t>
            </a:r>
            <a:r>
              <a:rPr lang="fr-FR" i="1" dirty="0"/>
              <a:t>Department of </a:t>
            </a:r>
            <a:r>
              <a:rPr lang="fr-FR" i="1" dirty="0" err="1"/>
              <a:t>Pediatrics</a:t>
            </a:r>
            <a:r>
              <a:rPr lang="fr-FR" i="1" dirty="0"/>
              <a:t>, Washington </a:t>
            </a:r>
            <a:r>
              <a:rPr lang="fr-FR" i="1" dirty="0" err="1"/>
              <a:t>University</a:t>
            </a:r>
            <a:r>
              <a:rPr lang="fr-FR" i="1" dirty="0"/>
              <a:t> </a:t>
            </a:r>
            <a:r>
              <a:rPr lang="fr-FR" i="1" dirty="0" err="1"/>
              <a:t>School</a:t>
            </a:r>
            <a:r>
              <a:rPr lang="fr-FR" i="1" dirty="0"/>
              <a:t> of </a:t>
            </a:r>
            <a:r>
              <a:rPr lang="fr-FR" i="1" dirty="0" err="1"/>
              <a:t>Medicine</a:t>
            </a:r>
            <a:r>
              <a:rPr lang="fr-FR" i="1" dirty="0"/>
              <a:t>, St. Louis, MO, United States, </a:t>
            </a:r>
            <a:r>
              <a:rPr lang="fr-FR" b="1" i="1" baseline="30000" dirty="0"/>
              <a:t>18</a:t>
            </a:r>
            <a:r>
              <a:rPr lang="fr-FR" i="1" dirty="0"/>
              <a:t>Department of </a:t>
            </a:r>
            <a:r>
              <a:rPr lang="fr-FR" i="1" dirty="0" err="1"/>
              <a:t>Kidney</a:t>
            </a:r>
            <a:r>
              <a:rPr lang="fr-FR" i="1" dirty="0"/>
              <a:t> Transplantation, Necker Hospital, Assistance Publique - Hôpitaux de Paris, Paris, France, </a:t>
            </a:r>
            <a:r>
              <a:rPr lang="fr-FR" b="1" i="1" baseline="30000" dirty="0"/>
              <a:t>19</a:t>
            </a:r>
            <a:r>
              <a:rPr lang="fr-FR" i="1" dirty="0"/>
              <a:t>Kidney Transplant </a:t>
            </a:r>
            <a:r>
              <a:rPr lang="fr-FR" i="1" dirty="0" err="1"/>
              <a:t>Department</a:t>
            </a:r>
            <a:r>
              <a:rPr lang="fr-FR" i="1" dirty="0"/>
              <a:t>, Saint-Louis Hospital, Assistance Publique - Hôpitaux de Paris, Paris, France </a:t>
            </a:r>
          </a:p>
          <a:p>
            <a:endParaRPr lang="fr-FR" dirty="0"/>
          </a:p>
          <a:p>
            <a:r>
              <a:rPr lang="fr-FR" b="1" dirty="0"/>
              <a:t>Background</a:t>
            </a:r>
            <a:r>
              <a:rPr lang="fr-FR" dirty="0"/>
              <a:t>: </a:t>
            </a:r>
            <a:r>
              <a:rPr lang="fr-FR" dirty="0" err="1"/>
              <a:t>Donor-derived</a:t>
            </a:r>
            <a:r>
              <a:rPr lang="fr-FR" dirty="0"/>
              <a:t> </a:t>
            </a:r>
            <a:r>
              <a:rPr lang="fr-FR" dirty="0" err="1"/>
              <a:t>cell</a:t>
            </a:r>
            <a:r>
              <a:rPr lang="fr-FR" dirty="0"/>
              <a:t>-free DNA (dd-</a:t>
            </a:r>
            <a:r>
              <a:rPr lang="fr-FR" dirty="0" err="1"/>
              <a:t>cfDNA</a:t>
            </a:r>
            <a:r>
              <a:rPr lang="fr-FR" dirty="0"/>
              <a:t>) has </a:t>
            </a:r>
            <a:r>
              <a:rPr lang="fr-FR" dirty="0" err="1"/>
              <a:t>shown</a:t>
            </a:r>
            <a:r>
              <a:rPr lang="fr-FR" dirty="0"/>
              <a:t> to </a:t>
            </a:r>
            <a:r>
              <a:rPr lang="fr-FR" dirty="0" err="1"/>
              <a:t>improve</a:t>
            </a:r>
            <a:r>
              <a:rPr lang="fr-FR" dirty="0"/>
              <a:t> the </a:t>
            </a:r>
            <a:r>
              <a:rPr lang="fr-FR" dirty="0" err="1"/>
              <a:t>detection</a:t>
            </a:r>
            <a:r>
              <a:rPr lang="fr-FR" dirty="0"/>
              <a:t> of </a:t>
            </a:r>
            <a:r>
              <a:rPr lang="fr-FR" dirty="0" err="1"/>
              <a:t>kidney</a:t>
            </a:r>
            <a:r>
              <a:rPr lang="fr-FR" dirty="0"/>
              <a:t> </a:t>
            </a:r>
            <a:r>
              <a:rPr lang="fr-FR" dirty="0" err="1"/>
              <a:t>allograft</a:t>
            </a:r>
            <a:r>
              <a:rPr lang="fr-FR" dirty="0"/>
              <a:t> rejection. </a:t>
            </a:r>
            <a:r>
              <a:rPr lang="fr-FR" dirty="0" err="1"/>
              <a:t>However</a:t>
            </a:r>
            <a:r>
              <a:rPr lang="fr-FR" dirty="0"/>
              <a:t>, </a:t>
            </a:r>
            <a:r>
              <a:rPr lang="fr-FR" dirty="0" err="1"/>
              <a:t>its</a:t>
            </a:r>
            <a:r>
              <a:rPr lang="fr-FR" dirty="0"/>
              <a:t> </a:t>
            </a:r>
            <a:r>
              <a:rPr lang="fr-FR" dirty="0" err="1"/>
              <a:t>ability</a:t>
            </a:r>
            <a:r>
              <a:rPr lang="fr-FR" dirty="0"/>
              <a:t> to </a:t>
            </a:r>
            <a:r>
              <a:rPr lang="fr-FR" dirty="0" err="1"/>
              <a:t>identify</a:t>
            </a:r>
            <a:r>
              <a:rPr lang="fr-FR" dirty="0"/>
              <a:t> the </a:t>
            </a:r>
            <a:r>
              <a:rPr lang="fr-FR" dirty="0" err="1"/>
              <a:t>recently</a:t>
            </a:r>
            <a:r>
              <a:rPr lang="fr-FR" dirty="0"/>
              <a:t> </a:t>
            </a:r>
            <a:r>
              <a:rPr lang="fr-FR" dirty="0" err="1"/>
              <a:t>defined</a:t>
            </a:r>
            <a:r>
              <a:rPr lang="fr-FR" dirty="0"/>
              <a:t> </a:t>
            </a:r>
            <a:r>
              <a:rPr lang="fr-FR" dirty="0" err="1"/>
              <a:t>microvascular</a:t>
            </a:r>
            <a:r>
              <a:rPr lang="fr-FR" dirty="0"/>
              <a:t> inflammation (MVI) </a:t>
            </a:r>
            <a:r>
              <a:rPr lang="fr-FR" dirty="0" err="1"/>
              <a:t>phenotypes</a:t>
            </a:r>
            <a:r>
              <a:rPr lang="fr-FR" dirty="0"/>
              <a:t> in the Banff 2022 Classification </a:t>
            </a:r>
            <a:r>
              <a:rPr lang="fr-FR" dirty="0" err="1"/>
              <a:t>remains</a:t>
            </a:r>
            <a:r>
              <a:rPr lang="fr-FR" dirty="0"/>
              <a:t> </a:t>
            </a:r>
            <a:r>
              <a:rPr lang="fr-FR" dirty="0" err="1"/>
              <a:t>unclear</a:t>
            </a:r>
            <a:r>
              <a:rPr lang="fr-FR" dirty="0"/>
              <a:t>.</a:t>
            </a:r>
          </a:p>
          <a:p>
            <a:r>
              <a:rPr lang="fr-FR" b="1" dirty="0"/>
              <a:t>Methods</a:t>
            </a:r>
            <a:r>
              <a:rPr lang="fr-FR" dirty="0"/>
              <a:t>: </a:t>
            </a:r>
            <a:r>
              <a:rPr lang="fr-FR" dirty="0" err="1"/>
              <a:t>We</a:t>
            </a:r>
            <a:r>
              <a:rPr lang="fr-FR" dirty="0"/>
              <a:t> </a:t>
            </a:r>
            <a:r>
              <a:rPr lang="fr-FR" dirty="0" err="1"/>
              <a:t>included</a:t>
            </a:r>
            <a:r>
              <a:rPr lang="fr-FR" dirty="0"/>
              <a:t> 3,175 </a:t>
            </a:r>
            <a:r>
              <a:rPr lang="fr-FR" dirty="0" err="1"/>
              <a:t>pediatric</a:t>
            </a:r>
            <a:r>
              <a:rPr lang="fr-FR" dirty="0"/>
              <a:t> and </a:t>
            </a:r>
            <a:r>
              <a:rPr lang="fr-FR" dirty="0" err="1"/>
              <a:t>adult</a:t>
            </a:r>
            <a:r>
              <a:rPr lang="fr-FR" dirty="0"/>
              <a:t> </a:t>
            </a:r>
            <a:r>
              <a:rPr lang="fr-FR" dirty="0" err="1"/>
              <a:t>kidney</a:t>
            </a:r>
            <a:r>
              <a:rPr lang="fr-FR" dirty="0"/>
              <a:t> transplant </a:t>
            </a:r>
            <a:r>
              <a:rPr lang="fr-FR" dirty="0" err="1"/>
              <a:t>recipients</a:t>
            </a:r>
            <a:r>
              <a:rPr lang="fr-FR" dirty="0"/>
              <a:t> </a:t>
            </a:r>
            <a:r>
              <a:rPr lang="fr-FR" dirty="0" err="1"/>
              <a:t>from</a:t>
            </a:r>
            <a:r>
              <a:rPr lang="fr-FR" dirty="0"/>
              <a:t> 20 transplant centers, </a:t>
            </a:r>
            <a:r>
              <a:rPr lang="fr-FR" dirty="0" err="1"/>
              <a:t>who</a:t>
            </a:r>
            <a:r>
              <a:rPr lang="fr-FR" dirty="0"/>
              <a:t> </a:t>
            </a:r>
            <a:r>
              <a:rPr lang="fr-FR" dirty="0" err="1"/>
              <a:t>underwent</a:t>
            </a:r>
            <a:r>
              <a:rPr lang="fr-FR" dirty="0"/>
              <a:t> </a:t>
            </a:r>
            <a:r>
              <a:rPr lang="fr-FR" dirty="0" err="1"/>
              <a:t>allograft</a:t>
            </a:r>
            <a:r>
              <a:rPr lang="fr-FR" dirty="0"/>
              <a:t> </a:t>
            </a:r>
            <a:r>
              <a:rPr lang="fr-FR" dirty="0" err="1"/>
              <a:t>biopsy</a:t>
            </a:r>
            <a:r>
              <a:rPr lang="fr-FR" dirty="0"/>
              <a:t> </a:t>
            </a:r>
            <a:r>
              <a:rPr lang="fr-FR" dirty="0" err="1"/>
              <a:t>with</a:t>
            </a:r>
            <a:r>
              <a:rPr lang="fr-FR" dirty="0"/>
              <a:t> concurrent </a:t>
            </a:r>
            <a:r>
              <a:rPr lang="fr-FR" dirty="0" err="1"/>
              <a:t>assessment</a:t>
            </a:r>
            <a:r>
              <a:rPr lang="fr-FR" dirty="0"/>
              <a:t> of dd-</a:t>
            </a:r>
            <a:r>
              <a:rPr lang="fr-FR" dirty="0" err="1"/>
              <a:t>cfDNA</a:t>
            </a:r>
            <a:r>
              <a:rPr lang="fr-FR" dirty="0"/>
              <a:t>, anti-HLA DSA, and </a:t>
            </a:r>
            <a:r>
              <a:rPr lang="fr-FR" dirty="0" err="1"/>
              <a:t>functional</a:t>
            </a:r>
            <a:r>
              <a:rPr lang="fr-FR" dirty="0"/>
              <a:t> </a:t>
            </a:r>
            <a:r>
              <a:rPr lang="fr-FR" dirty="0" err="1"/>
              <a:t>parameters</a:t>
            </a:r>
            <a:r>
              <a:rPr lang="fr-FR" dirty="0"/>
              <a:t> </a:t>
            </a:r>
            <a:r>
              <a:rPr lang="fr-FR" dirty="0" err="1"/>
              <a:t>between</a:t>
            </a:r>
            <a:r>
              <a:rPr lang="fr-FR" dirty="0"/>
              <a:t> </a:t>
            </a:r>
            <a:r>
              <a:rPr lang="fr-FR" dirty="0" err="1"/>
              <a:t>September</a:t>
            </a:r>
            <a:r>
              <a:rPr lang="fr-FR" dirty="0"/>
              <a:t> 2011 and </a:t>
            </a:r>
            <a:r>
              <a:rPr lang="fr-FR" dirty="0" err="1"/>
              <a:t>October</a:t>
            </a:r>
            <a:r>
              <a:rPr lang="fr-FR" dirty="0"/>
              <a:t> 2024. </a:t>
            </a:r>
            <a:r>
              <a:rPr lang="fr-FR" dirty="0" err="1"/>
              <a:t>Clinical</a:t>
            </a:r>
            <a:r>
              <a:rPr lang="fr-FR" dirty="0"/>
              <a:t> and </a:t>
            </a:r>
            <a:r>
              <a:rPr lang="fr-FR" dirty="0" err="1"/>
              <a:t>pathological</a:t>
            </a:r>
            <a:r>
              <a:rPr lang="fr-FR" dirty="0"/>
              <a:t> data </a:t>
            </a:r>
            <a:r>
              <a:rPr lang="fr-FR" dirty="0" err="1"/>
              <a:t>were</a:t>
            </a:r>
            <a:r>
              <a:rPr lang="fr-FR" dirty="0"/>
              <a:t> </a:t>
            </a:r>
            <a:r>
              <a:rPr lang="fr-FR" dirty="0" err="1"/>
              <a:t>integrated</a:t>
            </a:r>
            <a:r>
              <a:rPr lang="fr-FR" dirty="0"/>
              <a:t> to </a:t>
            </a:r>
            <a:r>
              <a:rPr lang="fr-FR" dirty="0" err="1"/>
              <a:t>classify</a:t>
            </a:r>
            <a:r>
              <a:rPr lang="fr-FR" dirty="0"/>
              <a:t> biopsies </a:t>
            </a:r>
            <a:r>
              <a:rPr lang="fr-FR" dirty="0" err="1"/>
              <a:t>according</a:t>
            </a:r>
            <a:r>
              <a:rPr lang="fr-FR" dirty="0"/>
              <a:t> to the Banff 2022 Classification. </a:t>
            </a:r>
            <a:r>
              <a:rPr lang="fr-FR" dirty="0" err="1"/>
              <a:t>We</a:t>
            </a:r>
            <a:r>
              <a:rPr lang="fr-FR" dirty="0"/>
              <a:t> </a:t>
            </a:r>
            <a:r>
              <a:rPr lang="fr-FR" dirty="0" err="1"/>
              <a:t>performed</a:t>
            </a:r>
            <a:r>
              <a:rPr lang="fr-FR" dirty="0"/>
              <a:t> uni- and multivariable </a:t>
            </a:r>
            <a:r>
              <a:rPr lang="fr-FR" dirty="0" err="1"/>
              <a:t>logistic</a:t>
            </a:r>
            <a:r>
              <a:rPr lang="fr-FR" dirty="0"/>
              <a:t> </a:t>
            </a:r>
            <a:r>
              <a:rPr lang="fr-FR" dirty="0" err="1"/>
              <a:t>regressions</a:t>
            </a:r>
            <a:r>
              <a:rPr lang="fr-FR" dirty="0"/>
              <a:t> to </a:t>
            </a:r>
            <a:r>
              <a:rPr lang="fr-FR" dirty="0" err="1"/>
              <a:t>determine</a:t>
            </a:r>
            <a:r>
              <a:rPr lang="fr-FR" dirty="0"/>
              <a:t> the </a:t>
            </a:r>
            <a:r>
              <a:rPr lang="fr-FR" dirty="0" err="1"/>
              <a:t>independent</a:t>
            </a:r>
            <a:r>
              <a:rPr lang="fr-FR" dirty="0"/>
              <a:t> association </a:t>
            </a:r>
            <a:r>
              <a:rPr lang="fr-FR" dirty="0" err="1"/>
              <a:t>between</a:t>
            </a:r>
            <a:r>
              <a:rPr lang="fr-FR" dirty="0"/>
              <a:t> dd-</a:t>
            </a:r>
            <a:r>
              <a:rPr lang="fr-FR" dirty="0" err="1"/>
              <a:t>cfDNA</a:t>
            </a:r>
            <a:r>
              <a:rPr lang="fr-FR" dirty="0"/>
              <a:t> and </a:t>
            </a:r>
            <a:r>
              <a:rPr lang="fr-FR" dirty="0" err="1"/>
              <a:t>microvascular</a:t>
            </a:r>
            <a:r>
              <a:rPr lang="fr-FR" dirty="0"/>
              <a:t> inflammation </a:t>
            </a:r>
            <a:r>
              <a:rPr lang="fr-FR" dirty="0" err="1"/>
              <a:t>phenotypes</a:t>
            </a:r>
            <a:r>
              <a:rPr lang="fr-FR" dirty="0"/>
              <a:t>.</a:t>
            </a:r>
          </a:p>
          <a:p>
            <a:r>
              <a:rPr lang="fr-FR" b="1" dirty="0" err="1"/>
              <a:t>Results</a:t>
            </a:r>
            <a:r>
              <a:rPr lang="fr-FR" dirty="0"/>
              <a:t>: </a:t>
            </a:r>
            <a:r>
              <a:rPr lang="fr-FR" dirty="0" err="1"/>
              <a:t>Among</a:t>
            </a:r>
            <a:r>
              <a:rPr lang="fr-FR" dirty="0"/>
              <a:t> the 4,181 </a:t>
            </a:r>
            <a:r>
              <a:rPr lang="fr-FR" dirty="0" err="1"/>
              <a:t>allograft</a:t>
            </a:r>
            <a:r>
              <a:rPr lang="fr-FR" dirty="0"/>
              <a:t> biopsies, </a:t>
            </a:r>
            <a:r>
              <a:rPr lang="fr-FR" dirty="0" err="1"/>
              <a:t>mild</a:t>
            </a:r>
            <a:r>
              <a:rPr lang="fr-FR" dirty="0"/>
              <a:t> to </a:t>
            </a:r>
            <a:r>
              <a:rPr lang="fr-FR" dirty="0" err="1"/>
              <a:t>moderate</a:t>
            </a:r>
            <a:r>
              <a:rPr lang="fr-FR" dirty="0"/>
              <a:t> MVI </a:t>
            </a:r>
            <a:r>
              <a:rPr lang="fr-FR" dirty="0" err="1"/>
              <a:t>was</a:t>
            </a:r>
            <a:r>
              <a:rPr lang="fr-FR" dirty="0"/>
              <a:t> </a:t>
            </a:r>
            <a:r>
              <a:rPr lang="fr-FR" dirty="0" err="1"/>
              <a:t>diagnosed</a:t>
            </a:r>
            <a:r>
              <a:rPr lang="fr-FR" dirty="0"/>
              <a:t> in 695 (16,6%) cases, </a:t>
            </a:r>
            <a:r>
              <a:rPr lang="fr-FR" dirty="0" err="1"/>
              <a:t>including</a:t>
            </a:r>
            <a:r>
              <a:rPr lang="fr-FR" dirty="0"/>
              <a:t> 115 MVI, DSA-</a:t>
            </a:r>
            <a:r>
              <a:rPr lang="fr-FR" dirty="0" err="1"/>
              <a:t>negative</a:t>
            </a:r>
            <a:r>
              <a:rPr lang="fr-FR" dirty="0"/>
              <a:t> C4d-negative (MVI, DSA-C4d-), 72 probable AMR (</a:t>
            </a:r>
            <a:r>
              <a:rPr lang="fr-FR" dirty="0" err="1"/>
              <a:t>mild</a:t>
            </a:r>
            <a:r>
              <a:rPr lang="fr-FR" dirty="0"/>
              <a:t> MVI </a:t>
            </a:r>
            <a:r>
              <a:rPr lang="fr-FR" dirty="0" err="1"/>
              <a:t>with</a:t>
            </a:r>
            <a:r>
              <a:rPr lang="fr-FR" dirty="0"/>
              <a:t> DSA-</a:t>
            </a:r>
            <a:r>
              <a:rPr lang="fr-FR" dirty="0" err="1"/>
              <a:t>positivity</a:t>
            </a:r>
            <a:r>
              <a:rPr lang="fr-FR" dirty="0"/>
              <a:t>), 398 AMR and 110 mixed cases. </a:t>
            </a:r>
            <a:r>
              <a:rPr lang="fr-FR" dirty="0" err="1"/>
              <a:t>We</a:t>
            </a:r>
            <a:r>
              <a:rPr lang="fr-FR" dirty="0"/>
              <a:t> </a:t>
            </a:r>
            <a:r>
              <a:rPr lang="fr-FR" dirty="0" err="1"/>
              <a:t>observed</a:t>
            </a:r>
            <a:r>
              <a:rPr lang="fr-FR" dirty="0"/>
              <a:t> an </a:t>
            </a:r>
            <a:r>
              <a:rPr lang="fr-FR" dirty="0" err="1"/>
              <a:t>incremental</a:t>
            </a:r>
            <a:r>
              <a:rPr lang="fr-FR" dirty="0"/>
              <a:t> </a:t>
            </a:r>
            <a:r>
              <a:rPr lang="fr-FR" dirty="0" err="1"/>
              <a:t>increase</a:t>
            </a:r>
            <a:r>
              <a:rPr lang="fr-FR" dirty="0"/>
              <a:t> of dd-</a:t>
            </a:r>
            <a:r>
              <a:rPr lang="fr-FR" dirty="0" err="1"/>
              <a:t>cfDNA</a:t>
            </a:r>
            <a:r>
              <a:rPr lang="fr-FR" dirty="0"/>
              <a:t> </a:t>
            </a:r>
            <a:r>
              <a:rPr lang="fr-FR" dirty="0" err="1"/>
              <a:t>levels</a:t>
            </a:r>
            <a:r>
              <a:rPr lang="fr-FR" dirty="0"/>
              <a:t> </a:t>
            </a:r>
            <a:r>
              <a:rPr lang="fr-FR" dirty="0" err="1"/>
              <a:t>from</a:t>
            </a:r>
            <a:r>
              <a:rPr lang="fr-FR" dirty="0"/>
              <a:t> probable AMR (0.67  0.11%) to MVI, DSA-C4d- cases (1.22 </a:t>
            </a:r>
            <a:r>
              <a:rPr kumimoji="0" lang="fr-FR" sz="1200" b="0" i="0" u="none" strike="noStrike" kern="1200" cap="none" spc="0" normalizeH="0" baseline="0" noProof="0" dirty="0">
                <a:ln>
                  <a:noFill/>
                </a:ln>
                <a:solidFill>
                  <a:srgbClr val="140032"/>
                </a:solidFill>
                <a:effectLst/>
                <a:uLnTx/>
                <a:uFillTx/>
                <a:latin typeface="Calibri" panose="020F0502020204030204"/>
                <a:ea typeface="+mn-ea"/>
                <a:cs typeface="+mn-cs"/>
              </a:rPr>
              <a:t>±</a:t>
            </a:r>
            <a:r>
              <a:rPr lang="fr-FR" dirty="0"/>
              <a:t>0.12%), </a:t>
            </a:r>
            <a:r>
              <a:rPr lang="fr-FR" dirty="0" err="1"/>
              <a:t>with</a:t>
            </a:r>
            <a:r>
              <a:rPr lang="fr-FR" dirty="0"/>
              <a:t> </a:t>
            </a:r>
            <a:r>
              <a:rPr lang="fr-FR" dirty="0" err="1"/>
              <a:t>highest</a:t>
            </a:r>
            <a:r>
              <a:rPr lang="fr-FR" dirty="0"/>
              <a:t> </a:t>
            </a:r>
            <a:r>
              <a:rPr lang="fr-FR" dirty="0" err="1"/>
              <a:t>levels</a:t>
            </a:r>
            <a:r>
              <a:rPr lang="fr-FR" dirty="0"/>
              <a:t> </a:t>
            </a:r>
            <a:r>
              <a:rPr lang="fr-FR" dirty="0" err="1"/>
              <a:t>seen</a:t>
            </a:r>
            <a:r>
              <a:rPr lang="fr-FR" dirty="0"/>
              <a:t> in AMR (1.73 </a:t>
            </a:r>
            <a:r>
              <a:rPr kumimoji="0" lang="fr-FR" sz="1200" b="0" i="0" u="none" strike="noStrike" kern="1200" cap="none" spc="0" normalizeH="0" baseline="0" noProof="0" dirty="0">
                <a:ln>
                  <a:noFill/>
                </a:ln>
                <a:solidFill>
                  <a:srgbClr val="140032"/>
                </a:solidFill>
                <a:effectLst/>
                <a:uLnTx/>
                <a:uFillTx/>
                <a:latin typeface="Calibri" panose="020F0502020204030204"/>
                <a:ea typeface="+mn-ea"/>
                <a:cs typeface="+mn-cs"/>
              </a:rPr>
              <a:t>±</a:t>
            </a:r>
            <a:r>
              <a:rPr lang="fr-FR" dirty="0"/>
              <a:t> 0.11%) and mixed rejection (3.69 </a:t>
            </a:r>
            <a:r>
              <a:rPr kumimoji="0" lang="fr-FR" sz="1200" b="0" i="0" u="none" strike="noStrike" kern="1200" cap="none" spc="0" normalizeH="0" baseline="0" noProof="0" dirty="0">
                <a:ln>
                  <a:noFill/>
                </a:ln>
                <a:solidFill>
                  <a:srgbClr val="140032"/>
                </a:solidFill>
                <a:effectLst/>
                <a:uLnTx/>
                <a:uFillTx/>
                <a:latin typeface="Calibri" panose="020F0502020204030204"/>
                <a:ea typeface="+mn-ea"/>
                <a:cs typeface="+mn-cs"/>
              </a:rPr>
              <a:t>±</a:t>
            </a:r>
            <a:r>
              <a:rPr lang="fr-FR" dirty="0"/>
              <a:t> 0.37%) (Figure). Dd-</a:t>
            </a:r>
            <a:r>
              <a:rPr lang="fr-FR" dirty="0" err="1"/>
              <a:t>cfDNA</a:t>
            </a:r>
            <a:r>
              <a:rPr lang="fr-FR" dirty="0"/>
              <a:t> (OR 2.12, 95% CI 1.83-2.45, p &lt;0.001), </a:t>
            </a:r>
            <a:r>
              <a:rPr lang="fr-FR" dirty="0" err="1"/>
              <a:t>proteinuria</a:t>
            </a:r>
            <a:r>
              <a:rPr lang="fr-FR" dirty="0"/>
              <a:t> (OR 1.32, 95% CI 1.14-1.52, p&lt;0.001), and </a:t>
            </a:r>
            <a:r>
              <a:rPr lang="fr-FR" dirty="0" err="1"/>
              <a:t>history</a:t>
            </a:r>
            <a:r>
              <a:rPr lang="fr-FR" dirty="0"/>
              <a:t> of rejection (OR 5.18, 95% CI 3.52-7.53, p&lt;0.001) </a:t>
            </a:r>
            <a:r>
              <a:rPr lang="fr-FR" dirty="0" err="1"/>
              <a:t>were</a:t>
            </a:r>
            <a:r>
              <a:rPr lang="fr-FR" dirty="0"/>
              <a:t> </a:t>
            </a:r>
            <a:r>
              <a:rPr lang="fr-FR" dirty="0" err="1"/>
              <a:t>associated</a:t>
            </a:r>
            <a:r>
              <a:rPr lang="fr-FR" dirty="0"/>
              <a:t> </a:t>
            </a:r>
            <a:r>
              <a:rPr lang="fr-FR" dirty="0" err="1"/>
              <a:t>with</a:t>
            </a:r>
            <a:r>
              <a:rPr lang="fr-FR" dirty="0"/>
              <a:t> MVI, DSA-C4d- in </a:t>
            </a:r>
            <a:r>
              <a:rPr lang="fr-FR" dirty="0" err="1"/>
              <a:t>univariate</a:t>
            </a:r>
            <a:r>
              <a:rPr lang="fr-FR" dirty="0"/>
              <a:t> </a:t>
            </a:r>
            <a:r>
              <a:rPr lang="fr-FR" dirty="0" err="1"/>
              <a:t>analysis</a:t>
            </a:r>
            <a:r>
              <a:rPr lang="fr-FR" dirty="0"/>
              <a:t>. In multivariable </a:t>
            </a:r>
            <a:r>
              <a:rPr lang="fr-FR" dirty="0" err="1"/>
              <a:t>analysis</a:t>
            </a:r>
            <a:r>
              <a:rPr lang="fr-FR" dirty="0"/>
              <a:t>, dd-</a:t>
            </a:r>
            <a:r>
              <a:rPr lang="fr-FR" dirty="0" err="1"/>
              <a:t>cfDNA</a:t>
            </a:r>
            <a:r>
              <a:rPr lang="fr-FR" dirty="0"/>
              <a:t> </a:t>
            </a:r>
            <a:r>
              <a:rPr lang="fr-FR" dirty="0" err="1"/>
              <a:t>remained</a:t>
            </a:r>
            <a:r>
              <a:rPr lang="fr-FR" dirty="0"/>
              <a:t> </a:t>
            </a:r>
            <a:r>
              <a:rPr lang="fr-FR" dirty="0" err="1"/>
              <a:t>independently</a:t>
            </a:r>
            <a:r>
              <a:rPr lang="fr-FR" dirty="0"/>
              <a:t> </a:t>
            </a:r>
            <a:r>
              <a:rPr lang="fr-FR" dirty="0" err="1"/>
              <a:t>associated</a:t>
            </a:r>
            <a:r>
              <a:rPr lang="fr-FR" dirty="0"/>
              <a:t> </a:t>
            </a:r>
            <a:r>
              <a:rPr lang="fr-FR" dirty="0" err="1"/>
              <a:t>with</a:t>
            </a:r>
            <a:r>
              <a:rPr lang="fr-FR" dirty="0"/>
              <a:t> MVI, DSA- C4d- (</a:t>
            </a:r>
            <a:r>
              <a:rPr lang="fr-FR" dirty="0" err="1"/>
              <a:t>adjusted</a:t>
            </a:r>
            <a:r>
              <a:rPr lang="fr-FR" dirty="0"/>
              <a:t> OR 1.68, 95% CI 1.40-2.02, p&lt;0.001). Dd-</a:t>
            </a:r>
            <a:r>
              <a:rPr lang="fr-FR" dirty="0" err="1"/>
              <a:t>cfDNA</a:t>
            </a:r>
            <a:r>
              <a:rPr lang="fr-FR" dirty="0"/>
              <a:t> </a:t>
            </a:r>
            <a:r>
              <a:rPr lang="fr-FR" dirty="0" err="1"/>
              <a:t>was</a:t>
            </a:r>
            <a:r>
              <a:rPr lang="fr-FR" dirty="0"/>
              <a:t> </a:t>
            </a:r>
            <a:r>
              <a:rPr lang="fr-FR" dirty="0" err="1"/>
              <a:t>significantly</a:t>
            </a:r>
            <a:r>
              <a:rPr lang="fr-FR" dirty="0"/>
              <a:t> </a:t>
            </a:r>
            <a:r>
              <a:rPr lang="fr-FR" dirty="0" err="1"/>
              <a:t>associated</a:t>
            </a:r>
            <a:r>
              <a:rPr lang="fr-FR" dirty="0"/>
              <a:t> </a:t>
            </a:r>
            <a:r>
              <a:rPr lang="fr-FR" dirty="0" err="1"/>
              <a:t>with</a:t>
            </a:r>
            <a:r>
              <a:rPr lang="fr-FR" dirty="0"/>
              <a:t> probable AMR in </a:t>
            </a:r>
            <a:r>
              <a:rPr lang="fr-FR" dirty="0" err="1"/>
              <a:t>univariate</a:t>
            </a:r>
            <a:r>
              <a:rPr lang="fr-FR" dirty="0"/>
              <a:t> </a:t>
            </a:r>
            <a:r>
              <a:rPr lang="fr-FR" dirty="0" err="1"/>
              <a:t>analysis</a:t>
            </a:r>
            <a:r>
              <a:rPr lang="fr-FR" dirty="0"/>
              <a:t> (OR 1.34, 95% CI 1.08-1.66, p=0.007), and </a:t>
            </a:r>
            <a:r>
              <a:rPr lang="fr-FR" dirty="0" err="1"/>
              <a:t>remained</a:t>
            </a:r>
            <a:r>
              <a:rPr lang="fr-FR" dirty="0"/>
              <a:t> </a:t>
            </a:r>
            <a:r>
              <a:rPr lang="fr-FR" dirty="0" err="1"/>
              <a:t>independently</a:t>
            </a:r>
            <a:r>
              <a:rPr lang="fr-FR" dirty="0"/>
              <a:t> </a:t>
            </a:r>
            <a:r>
              <a:rPr lang="fr-FR" dirty="0" err="1"/>
              <a:t>associated</a:t>
            </a:r>
            <a:r>
              <a:rPr lang="fr-FR" dirty="0"/>
              <a:t> </a:t>
            </a:r>
            <a:r>
              <a:rPr lang="fr-FR" dirty="0" err="1"/>
              <a:t>with</a:t>
            </a:r>
            <a:r>
              <a:rPr lang="fr-FR" dirty="0"/>
              <a:t> probable AMR </a:t>
            </a:r>
            <a:r>
              <a:rPr lang="fr-FR" dirty="0" err="1"/>
              <a:t>after</a:t>
            </a:r>
            <a:r>
              <a:rPr lang="fr-FR" dirty="0"/>
              <a:t> </a:t>
            </a:r>
            <a:r>
              <a:rPr lang="fr-FR" dirty="0" err="1"/>
              <a:t>adjusting</a:t>
            </a:r>
            <a:r>
              <a:rPr lang="fr-FR" dirty="0"/>
              <a:t> for </a:t>
            </a:r>
            <a:r>
              <a:rPr lang="fr-FR" dirty="0" err="1"/>
              <a:t>functional</a:t>
            </a:r>
            <a:r>
              <a:rPr lang="fr-FR" dirty="0"/>
              <a:t> </a:t>
            </a:r>
            <a:r>
              <a:rPr lang="fr-FR" dirty="0" err="1"/>
              <a:t>parameters</a:t>
            </a:r>
            <a:r>
              <a:rPr lang="fr-FR" dirty="0"/>
              <a:t> and </a:t>
            </a:r>
            <a:r>
              <a:rPr lang="fr-FR" dirty="0" err="1"/>
              <a:t>history</a:t>
            </a:r>
            <a:r>
              <a:rPr lang="fr-FR" dirty="0"/>
              <a:t> of rejection (p=0.041).</a:t>
            </a:r>
          </a:p>
          <a:p>
            <a:r>
              <a:rPr lang="fr-FR" b="1" dirty="0"/>
              <a:t>Conclusions</a:t>
            </a:r>
            <a:r>
              <a:rPr lang="fr-FR" dirty="0"/>
              <a:t>: In </a:t>
            </a:r>
            <a:r>
              <a:rPr lang="fr-FR" dirty="0" err="1"/>
              <a:t>this</a:t>
            </a:r>
            <a:r>
              <a:rPr lang="fr-FR" dirty="0"/>
              <a:t> large </a:t>
            </a:r>
            <a:r>
              <a:rPr lang="fr-FR" dirty="0" err="1"/>
              <a:t>multicenter</a:t>
            </a:r>
            <a:r>
              <a:rPr lang="fr-FR" dirty="0"/>
              <a:t> prospective </a:t>
            </a:r>
            <a:r>
              <a:rPr lang="fr-FR" dirty="0" err="1"/>
              <a:t>kidney</a:t>
            </a:r>
            <a:r>
              <a:rPr lang="fr-FR" dirty="0"/>
              <a:t> transplant </a:t>
            </a:r>
            <a:r>
              <a:rPr lang="fr-FR" dirty="0" err="1"/>
              <a:t>cohort</a:t>
            </a:r>
            <a:r>
              <a:rPr lang="fr-FR" dirty="0"/>
              <a:t>, </a:t>
            </a:r>
            <a:r>
              <a:rPr lang="fr-FR" dirty="0" err="1"/>
              <a:t>we</a:t>
            </a:r>
            <a:r>
              <a:rPr lang="fr-FR" dirty="0"/>
              <a:t> </a:t>
            </a:r>
            <a:r>
              <a:rPr lang="fr-FR" dirty="0" err="1"/>
              <a:t>demonstrated</a:t>
            </a:r>
            <a:r>
              <a:rPr lang="fr-FR" dirty="0"/>
              <a:t> </a:t>
            </a:r>
            <a:r>
              <a:rPr lang="fr-FR" dirty="0" err="1"/>
              <a:t>that</a:t>
            </a:r>
            <a:r>
              <a:rPr lang="fr-FR" dirty="0"/>
              <a:t> dd-</a:t>
            </a:r>
            <a:r>
              <a:rPr lang="fr-FR" dirty="0" err="1"/>
              <a:t>cfDNA</a:t>
            </a:r>
            <a:r>
              <a:rPr lang="fr-FR" dirty="0"/>
              <a:t> </a:t>
            </a:r>
            <a:r>
              <a:rPr lang="fr-FR" dirty="0" err="1"/>
              <a:t>was</a:t>
            </a:r>
            <a:r>
              <a:rPr lang="fr-FR" dirty="0"/>
              <a:t> </a:t>
            </a:r>
            <a:r>
              <a:rPr lang="fr-FR" dirty="0" err="1"/>
              <a:t>independently</a:t>
            </a:r>
            <a:r>
              <a:rPr lang="fr-FR" dirty="0"/>
              <a:t> </a:t>
            </a:r>
            <a:r>
              <a:rPr lang="fr-FR" dirty="0" err="1"/>
              <a:t>associated</a:t>
            </a:r>
            <a:r>
              <a:rPr lang="fr-FR" dirty="0"/>
              <a:t> </a:t>
            </a:r>
            <a:r>
              <a:rPr lang="fr-FR" dirty="0" err="1"/>
              <a:t>with</a:t>
            </a:r>
            <a:r>
              <a:rPr lang="fr-FR" dirty="0"/>
              <a:t> MVI, DSA-</a:t>
            </a:r>
            <a:r>
              <a:rPr lang="fr-FR" dirty="0" err="1"/>
              <a:t>negative</a:t>
            </a:r>
            <a:r>
              <a:rPr lang="fr-FR" dirty="0"/>
              <a:t>, C4d-negative, as </a:t>
            </a:r>
            <a:r>
              <a:rPr lang="fr-FR" dirty="0" err="1"/>
              <a:t>well</a:t>
            </a:r>
            <a:r>
              <a:rPr lang="fr-FR" dirty="0"/>
              <a:t> as probable AMR (</a:t>
            </a:r>
            <a:r>
              <a:rPr lang="fr-FR" dirty="0" err="1"/>
              <a:t>mild</a:t>
            </a:r>
            <a:r>
              <a:rPr lang="fr-FR" dirty="0"/>
              <a:t> MVI </a:t>
            </a:r>
            <a:r>
              <a:rPr lang="fr-FR" dirty="0" err="1"/>
              <a:t>with</a:t>
            </a:r>
            <a:r>
              <a:rPr lang="fr-FR" dirty="0"/>
              <a:t> DSA-</a:t>
            </a:r>
            <a:r>
              <a:rPr lang="fr-FR" dirty="0" err="1"/>
              <a:t>positivity</a:t>
            </a:r>
            <a:r>
              <a:rPr lang="fr-FR" dirty="0"/>
              <a:t>), </a:t>
            </a:r>
            <a:r>
              <a:rPr lang="fr-FR" dirty="0" err="1"/>
              <a:t>highlighting</a:t>
            </a:r>
            <a:r>
              <a:rPr lang="fr-FR" dirty="0"/>
              <a:t> </a:t>
            </a:r>
            <a:r>
              <a:rPr lang="fr-FR" dirty="0" err="1"/>
              <a:t>its</a:t>
            </a:r>
            <a:r>
              <a:rPr lang="fr-FR" dirty="0"/>
              <a:t> </a:t>
            </a:r>
            <a:r>
              <a:rPr lang="fr-FR" dirty="0" err="1"/>
              <a:t>promising</a:t>
            </a:r>
            <a:r>
              <a:rPr lang="fr-FR" dirty="0"/>
              <a:t> </a:t>
            </a:r>
            <a:r>
              <a:rPr lang="fr-FR" dirty="0" err="1"/>
              <a:t>role</a:t>
            </a:r>
            <a:r>
              <a:rPr lang="fr-FR" dirty="0"/>
              <a:t> in </a:t>
            </a:r>
            <a:r>
              <a:rPr lang="fr-FR" dirty="0" err="1"/>
              <a:t>diagnosing</a:t>
            </a:r>
            <a:r>
              <a:rPr lang="fr-FR" dirty="0"/>
              <a:t> and </a:t>
            </a:r>
            <a:r>
              <a:rPr lang="fr-FR" dirty="0" err="1"/>
              <a:t>guiding</a:t>
            </a:r>
            <a:r>
              <a:rPr lang="fr-FR" dirty="0"/>
              <a:t> </a:t>
            </a:r>
            <a:r>
              <a:rPr lang="fr-FR" dirty="0" err="1"/>
              <a:t>treatment</a:t>
            </a:r>
            <a:r>
              <a:rPr lang="fr-FR" dirty="0"/>
              <a:t> for </a:t>
            </a:r>
            <a:r>
              <a:rPr lang="fr-FR" dirty="0" err="1"/>
              <a:t>these</a:t>
            </a:r>
            <a:r>
              <a:rPr lang="fr-FR" dirty="0"/>
              <a:t> </a:t>
            </a:r>
            <a:r>
              <a:rPr lang="fr-FR" dirty="0" err="1"/>
              <a:t>phenotypes</a:t>
            </a:r>
            <a:r>
              <a:rPr lang="fr-FR" dirty="0"/>
              <a:t>.</a:t>
            </a:r>
          </a:p>
        </p:txBody>
      </p:sp>
      <p:sp>
        <p:nvSpPr>
          <p:cNvPr id="4" name="Espace réservé du numéro de diapositive 3">
            <a:extLst>
              <a:ext uri="{FF2B5EF4-FFF2-40B4-BE49-F238E27FC236}">
                <a16:creationId xmlns:a16="http://schemas.microsoft.com/office/drawing/2014/main" id="{7AB6A498-99EE-002F-BF6B-2280686F89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4955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28329-EDB8-1AFF-8379-2C05D2D564A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353FA3C-C92C-6C78-A948-AD44DEA0FE5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418830D-97E5-1DB6-3E28-4D7D40B725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err="1"/>
              <a:t>Abbreviations</a:t>
            </a:r>
            <a:r>
              <a:rPr lang="fr-FR" i="1" dirty="0"/>
              <a:t>: dd-</a:t>
            </a:r>
            <a:r>
              <a:rPr lang="fr-FR" i="1" dirty="0" err="1"/>
              <a:t>cfDNA</a:t>
            </a:r>
            <a:r>
              <a:rPr lang="fr-FR" i="1" dirty="0"/>
              <a:t>, </a:t>
            </a:r>
            <a:r>
              <a:rPr lang="fr-FR" sz="1200" i="1" dirty="0" err="1">
                <a:latin typeface="Arial" panose="020B0604020202020204" pitchFamily="34" charset="0"/>
                <a:cs typeface="Arial" panose="020B0604020202020204" pitchFamily="34" charset="0"/>
              </a:rPr>
              <a:t>Donor-derived</a:t>
            </a:r>
            <a:r>
              <a:rPr lang="fr-FR" sz="1200" i="1" dirty="0">
                <a:latin typeface="Arial" panose="020B0604020202020204" pitchFamily="34" charset="0"/>
                <a:cs typeface="Arial" panose="020B0604020202020204" pitchFamily="34" charset="0"/>
              </a:rPr>
              <a:t> </a:t>
            </a:r>
            <a:r>
              <a:rPr lang="fr-FR" sz="1200" i="1" dirty="0" err="1">
                <a:latin typeface="Arial" panose="020B0604020202020204" pitchFamily="34" charset="0"/>
                <a:cs typeface="Arial" panose="020B0604020202020204" pitchFamily="34" charset="0"/>
              </a:rPr>
              <a:t>cell</a:t>
            </a:r>
            <a:r>
              <a:rPr lang="fr-FR" sz="1200" i="1" dirty="0">
                <a:latin typeface="Arial" panose="020B0604020202020204" pitchFamily="34" charset="0"/>
                <a:cs typeface="Arial" panose="020B0604020202020204" pitchFamily="34" charset="0"/>
              </a:rPr>
              <a:t>-free DNA</a:t>
            </a:r>
            <a:r>
              <a:rPr lang="fr-FR" i="1" dirty="0"/>
              <a:t>; MVI, </a:t>
            </a:r>
            <a:r>
              <a:rPr lang="fr-FR" i="1" dirty="0" err="1"/>
              <a:t>microvascular</a:t>
            </a:r>
            <a:r>
              <a:rPr lang="fr-FR" i="1" dirty="0"/>
              <a:t> inflammation;</a:t>
            </a:r>
            <a:r>
              <a:rPr lang="fr-FR" b="1" i="1" dirty="0"/>
              <a:t> </a:t>
            </a:r>
            <a:r>
              <a:rPr lang="fr-FR" b="0" i="1" dirty="0"/>
              <a:t>HLA, Human </a:t>
            </a:r>
            <a:r>
              <a:rPr lang="fr-FR" b="0" i="1" dirty="0" err="1"/>
              <a:t>Leukocyte</a:t>
            </a:r>
            <a:r>
              <a:rPr lang="fr-FR" b="0" i="1" dirty="0"/>
              <a:t> </a:t>
            </a:r>
            <a:r>
              <a:rPr lang="fr-FR" b="0" i="1" dirty="0" err="1"/>
              <a:t>Antigen</a:t>
            </a:r>
            <a:r>
              <a:rPr lang="fr-FR" b="0" i="1" dirty="0"/>
              <a:t>; DSA , </a:t>
            </a:r>
            <a:r>
              <a:rPr lang="fr-FR" b="0" i="1" dirty="0" err="1"/>
              <a:t>Donor-Specific</a:t>
            </a:r>
            <a:r>
              <a:rPr lang="fr-FR" b="0" i="1" dirty="0"/>
              <a:t> </a:t>
            </a:r>
            <a:r>
              <a:rPr lang="fr-FR" b="0" i="1" dirty="0" err="1"/>
              <a:t>Antibodies</a:t>
            </a:r>
            <a:r>
              <a:rPr lang="fr-FR" b="0" i="1" dirty="0"/>
              <a:t>; </a:t>
            </a:r>
            <a:r>
              <a:rPr lang="fr-FR" i="1" dirty="0"/>
              <a:t>CI, Confidence </a:t>
            </a:r>
            <a:r>
              <a:rPr lang="fr-FR" i="1" dirty="0" err="1"/>
              <a:t>interval</a:t>
            </a:r>
            <a:r>
              <a:rPr lang="fr-FR" i="1" dirty="0"/>
              <a:t>; OR, </a:t>
            </a:r>
            <a:r>
              <a:rPr lang="fr-FR" i="1" dirty="0" err="1"/>
              <a:t>odds</a:t>
            </a:r>
            <a:r>
              <a:rPr lang="fr-FR" i="1" dirty="0"/>
              <a:t> ratio; </a:t>
            </a:r>
            <a:r>
              <a:rPr lang="fr-FR" i="1" dirty="0" err="1"/>
              <a:t>aOR</a:t>
            </a:r>
            <a:r>
              <a:rPr lang="fr-FR" i="1" dirty="0"/>
              <a:t>, </a:t>
            </a:r>
            <a:r>
              <a:rPr lang="fr-FR" i="1" dirty="0" err="1"/>
              <a:t>adjusted</a:t>
            </a:r>
            <a:r>
              <a:rPr lang="fr-FR" i="1" dirty="0"/>
              <a:t> </a:t>
            </a:r>
            <a:r>
              <a:rPr lang="fr-FR" i="1" dirty="0" err="1"/>
              <a:t>odd</a:t>
            </a:r>
            <a:r>
              <a:rPr lang="fr-FR" i="1" dirty="0"/>
              <a:t> ratio; AMR</a:t>
            </a:r>
            <a:r>
              <a:rPr lang="fr-FR" b="0" i="0" dirty="0"/>
              <a:t>, </a:t>
            </a:r>
            <a:r>
              <a:rPr lang="fr-FR" b="0" i="1" dirty="0" err="1"/>
              <a:t>Antibody-Mediated</a:t>
            </a:r>
            <a:r>
              <a:rPr lang="fr-FR" b="0" i="1" dirty="0"/>
              <a:t> Rejection; </a:t>
            </a:r>
            <a:r>
              <a:rPr lang="fr-FR" sz="1200" b="0" i="1" dirty="0">
                <a:latin typeface="Arial" panose="020B0604020202020204" pitchFamily="34" charset="0"/>
                <a:cs typeface="Arial" panose="020B0604020202020204" pitchFamily="34" charset="0"/>
              </a:rPr>
              <a:t>IFTA, </a:t>
            </a:r>
            <a:r>
              <a:rPr lang="fr-FR" sz="1200" b="0" i="1" dirty="0" err="1">
                <a:latin typeface="Arial" panose="020B0604020202020204" pitchFamily="34" charset="0"/>
                <a:cs typeface="Arial" panose="020B0604020202020204" pitchFamily="34" charset="0"/>
              </a:rPr>
              <a:t>Interstitial</a:t>
            </a:r>
            <a:r>
              <a:rPr lang="fr-FR" sz="1200" b="0" i="1" dirty="0">
                <a:latin typeface="Arial" panose="020B0604020202020204" pitchFamily="34" charset="0"/>
                <a:cs typeface="Arial" panose="020B0604020202020204" pitchFamily="34" charset="0"/>
              </a:rPr>
              <a:t> </a:t>
            </a:r>
            <a:r>
              <a:rPr lang="fr-FR" sz="1200" b="0" i="1" dirty="0" err="1">
                <a:latin typeface="Arial" panose="020B0604020202020204" pitchFamily="34" charset="0"/>
                <a:cs typeface="Arial" panose="020B0604020202020204" pitchFamily="34" charset="0"/>
              </a:rPr>
              <a:t>Fibrosis</a:t>
            </a:r>
            <a:r>
              <a:rPr lang="fr-FR" sz="1200" b="0" i="1" dirty="0">
                <a:latin typeface="Arial" panose="020B0604020202020204" pitchFamily="34" charset="0"/>
                <a:cs typeface="Arial" panose="020B0604020202020204" pitchFamily="34" charset="0"/>
              </a:rPr>
              <a:t> and </a:t>
            </a:r>
            <a:r>
              <a:rPr lang="fr-FR" sz="1200" b="0" i="1" dirty="0" err="1">
                <a:latin typeface="Arial" panose="020B0604020202020204" pitchFamily="34" charset="0"/>
                <a:cs typeface="Arial" panose="020B0604020202020204" pitchFamily="34" charset="0"/>
              </a:rPr>
              <a:t>Tubular</a:t>
            </a:r>
            <a:r>
              <a:rPr lang="fr-FR" sz="1200" b="0" i="1" dirty="0">
                <a:latin typeface="Arial" panose="020B0604020202020204" pitchFamily="34" charset="0"/>
                <a:cs typeface="Arial" panose="020B0604020202020204" pitchFamily="34" charset="0"/>
              </a:rPr>
              <a:t> </a:t>
            </a:r>
            <a:r>
              <a:rPr lang="fr-FR" sz="1200" b="0" i="1" dirty="0" err="1">
                <a:latin typeface="Arial" panose="020B0604020202020204" pitchFamily="34" charset="0"/>
                <a:cs typeface="Arial" panose="020B0604020202020204" pitchFamily="34" charset="0"/>
              </a:rPr>
              <a:t>Atrophy</a:t>
            </a:r>
            <a:r>
              <a:rPr lang="fr-FR" sz="1200" b="0" i="1" dirty="0">
                <a:latin typeface="Arial" panose="020B0604020202020204" pitchFamily="34" charset="0"/>
                <a:cs typeface="Arial" panose="020B0604020202020204" pitchFamily="34" charset="0"/>
              </a:rPr>
              <a:t>; PVN, </a:t>
            </a:r>
            <a:r>
              <a:rPr lang="fr-FR" sz="1200" b="0" i="1" dirty="0" err="1">
                <a:latin typeface="Arial" panose="020B0604020202020204" pitchFamily="34" charset="0"/>
                <a:cs typeface="Arial" panose="020B0604020202020204" pitchFamily="34" charset="0"/>
              </a:rPr>
              <a:t>polyomavirus-associated</a:t>
            </a:r>
            <a:r>
              <a:rPr lang="fr-FR" sz="1200" b="0" i="1" dirty="0">
                <a:latin typeface="Arial" panose="020B0604020202020204" pitchFamily="34" charset="0"/>
                <a:cs typeface="Arial" panose="020B0604020202020204" pitchFamily="34" charset="0"/>
              </a:rPr>
              <a:t> </a:t>
            </a:r>
            <a:r>
              <a:rPr lang="fr-FR" sz="1200" b="0" i="1" dirty="0" err="1">
                <a:latin typeface="Arial" panose="020B0604020202020204" pitchFamily="34" charset="0"/>
                <a:cs typeface="Arial" panose="020B0604020202020204" pitchFamily="34" charset="0"/>
              </a:rPr>
              <a:t>nephropathy</a:t>
            </a:r>
            <a:r>
              <a:rPr lang="fr-FR" sz="1200" b="0" i="1" dirty="0">
                <a:latin typeface="Arial" panose="020B0604020202020204" pitchFamily="34" charset="0"/>
                <a:cs typeface="Arial" panose="020B0604020202020204" pitchFamily="34" charset="0"/>
              </a:rPr>
              <a:t>.</a:t>
            </a:r>
            <a:endParaRPr lang="fr-FR" b="0" i="1"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Reference </a:t>
            </a:r>
            <a:r>
              <a:rPr lang="fr-FR" b="1" dirty="0" err="1"/>
              <a:t>Number</a:t>
            </a:r>
            <a:r>
              <a:rPr lang="fr-FR" b="1" dirty="0"/>
              <a:t>: 1566</a:t>
            </a:r>
          </a:p>
          <a:p>
            <a:r>
              <a:rPr lang="fr-FR" b="1" dirty="0"/>
              <a:t>ASSOCIATION OF DONOR-DERIVED CELL-FREE DNA WITH MICROVASCULAR INFLAMMATION PHENOTYPES IN KIDNEY ALLOGRAFTS</a:t>
            </a:r>
          </a:p>
          <a:p>
            <a:endParaRPr lang="fr-FR" dirty="0"/>
          </a:p>
          <a:p>
            <a:r>
              <a:rPr lang="fr-FR" b="1" dirty="0"/>
              <a:t>Marta Sablik</a:t>
            </a:r>
            <a:r>
              <a:rPr lang="fr-FR" b="1" baseline="30000" dirty="0"/>
              <a:t>1</a:t>
            </a:r>
            <a:r>
              <a:rPr lang="fr-FR" b="1" dirty="0"/>
              <a:t>, Romain Brousse</a:t>
            </a:r>
            <a:r>
              <a:rPr lang="fr-FR" b="1" baseline="30000" dirty="0"/>
              <a:t>1</a:t>
            </a:r>
            <a:r>
              <a:rPr lang="fr-FR" b="1" dirty="0"/>
              <a:t>, Maud Racape</a:t>
            </a:r>
            <a:r>
              <a:rPr lang="fr-FR" b="1" baseline="30000" dirty="0"/>
              <a:t>1</a:t>
            </a:r>
            <a:r>
              <a:rPr lang="fr-FR" b="1" dirty="0"/>
              <a:t>, </a:t>
            </a:r>
            <a:r>
              <a:rPr lang="fr-FR" b="1" dirty="0" err="1"/>
              <a:t>Anais</a:t>
            </a:r>
            <a:r>
              <a:rPr lang="fr-FR" b="1" dirty="0"/>
              <a:t> Certain</a:t>
            </a:r>
            <a:r>
              <a:rPr lang="fr-FR" b="1" baseline="30000" dirty="0"/>
              <a:t>1</a:t>
            </a:r>
            <a:r>
              <a:rPr lang="fr-FR" b="1" dirty="0"/>
              <a:t>, Jessica Bastian</a:t>
            </a:r>
            <a:r>
              <a:rPr lang="fr-FR" b="1" baseline="30000" dirty="0"/>
              <a:t>1</a:t>
            </a:r>
            <a:r>
              <a:rPr lang="fr-FR" b="1" dirty="0"/>
              <a:t>, Renata Ponsirenas</a:t>
            </a:r>
            <a:r>
              <a:rPr lang="fr-FR" b="1" baseline="30000" dirty="0"/>
              <a:t>1</a:t>
            </a:r>
            <a:r>
              <a:rPr lang="fr-FR" b="1" dirty="0"/>
              <a:t>, Marc Raynaud</a:t>
            </a:r>
            <a:r>
              <a:rPr lang="fr-FR" b="1" baseline="30000" dirty="0"/>
              <a:t>1</a:t>
            </a:r>
            <a:r>
              <a:rPr lang="fr-FR" b="1" dirty="0"/>
              <a:t>, Oriol Bestard</a:t>
            </a:r>
            <a:r>
              <a:rPr lang="fr-FR" b="1" baseline="30000" dirty="0"/>
              <a:t>2</a:t>
            </a:r>
            <a:r>
              <a:rPr lang="fr-FR" b="1" dirty="0"/>
              <a:t>, Klemens Budde</a:t>
            </a:r>
            <a:r>
              <a:rPr lang="fr-FR" b="1" baseline="30000" dirty="0"/>
              <a:t>3</a:t>
            </a:r>
            <a:r>
              <a:rPr lang="fr-FR" b="1" dirty="0"/>
              <a:t>, Fabian Halleck</a:t>
            </a:r>
            <a:r>
              <a:rPr lang="fr-FR" b="1" baseline="30000" dirty="0"/>
              <a:t>3</a:t>
            </a:r>
            <a:r>
              <a:rPr lang="fr-FR" b="1" dirty="0"/>
              <a:t>, </a:t>
            </a:r>
            <a:r>
              <a:rPr lang="fr-FR" b="1" dirty="0" err="1"/>
              <a:t>Miklos</a:t>
            </a:r>
            <a:r>
              <a:rPr lang="fr-FR" b="1" dirty="0"/>
              <a:t> Molnar</a:t>
            </a:r>
            <a:r>
              <a:rPr lang="fr-FR" b="1" baseline="30000" dirty="0"/>
              <a:t>4</a:t>
            </a:r>
            <a:r>
              <a:rPr lang="fr-FR" b="1" dirty="0"/>
              <a:t>, Edmund Huang</a:t>
            </a:r>
            <a:r>
              <a:rPr lang="fr-FR" b="1" baseline="30000" dirty="0"/>
              <a:t>5</a:t>
            </a:r>
            <a:r>
              <a:rPr lang="fr-FR" b="1" dirty="0"/>
              <a:t>, Stanley Jordan</a:t>
            </a:r>
            <a:r>
              <a:rPr lang="fr-FR" b="1" baseline="30000" dirty="0"/>
              <a:t>5</a:t>
            </a:r>
            <a:r>
              <a:rPr lang="fr-FR" b="1" dirty="0"/>
              <a:t>, Kenneth Chavin</a:t>
            </a:r>
            <a:r>
              <a:rPr lang="fr-FR" b="1" baseline="30000" dirty="0"/>
              <a:t>6</a:t>
            </a:r>
            <a:r>
              <a:rPr lang="fr-FR" b="1" dirty="0"/>
              <a:t>, </a:t>
            </a:r>
            <a:r>
              <a:rPr lang="fr-FR" b="1" dirty="0" err="1"/>
              <a:t>Gaurav</a:t>
            </a:r>
            <a:r>
              <a:rPr lang="fr-FR" b="1" dirty="0"/>
              <a:t> Gupt</a:t>
            </a:r>
            <a:r>
              <a:rPr lang="fr-FR" b="1" baseline="30000" dirty="0"/>
              <a:t>7</a:t>
            </a:r>
            <a:r>
              <a:rPr lang="fr-FR" b="1" dirty="0"/>
              <a:t>, </a:t>
            </a:r>
            <a:r>
              <a:rPr lang="fr-FR" b="1" dirty="0" err="1"/>
              <a:t>Dhiren</a:t>
            </a:r>
            <a:r>
              <a:rPr lang="fr-FR" b="1" dirty="0"/>
              <a:t> Kumar</a:t>
            </a:r>
            <a:r>
              <a:rPr lang="fr-FR" b="1" baseline="30000" dirty="0"/>
              <a:t>7</a:t>
            </a:r>
            <a:r>
              <a:rPr lang="fr-FR" b="1" dirty="0"/>
              <a:t>, Tarek Alhamad</a:t>
            </a:r>
            <a:r>
              <a:rPr lang="fr-FR" b="1" baseline="30000" dirty="0"/>
              <a:t>8</a:t>
            </a:r>
            <a:r>
              <a:rPr lang="fr-FR" b="1" dirty="0"/>
              <a:t>, Sanjiv Anand</a:t>
            </a:r>
            <a:r>
              <a:rPr lang="fr-FR" b="1" baseline="30000" dirty="0"/>
              <a:t>9</a:t>
            </a:r>
            <a:r>
              <a:rPr lang="fr-FR" b="1" dirty="0"/>
              <a:t>, Jorge Sanchez- Garcia</a:t>
            </a:r>
            <a:r>
              <a:rPr lang="fr-FR" b="1" baseline="30000" dirty="0"/>
              <a:t>9</a:t>
            </a:r>
            <a:r>
              <a:rPr lang="fr-FR" b="1" dirty="0"/>
              <a:t>, </a:t>
            </a:r>
            <a:r>
              <a:rPr lang="fr-FR" b="1" dirty="0" err="1"/>
              <a:t>Basmah</a:t>
            </a:r>
            <a:r>
              <a:rPr lang="fr-FR" b="1" dirty="0"/>
              <a:t> Abdalla</a:t>
            </a:r>
            <a:r>
              <a:rPr lang="fr-FR" b="1" baseline="30000" dirty="0"/>
              <a:t>10</a:t>
            </a:r>
            <a:r>
              <a:rPr lang="fr-FR" b="1" dirty="0"/>
              <a:t>, Julien Hogan</a:t>
            </a:r>
            <a:r>
              <a:rPr lang="fr-FR" b="1" baseline="30000" dirty="0"/>
              <a:t>11</a:t>
            </a:r>
            <a:r>
              <a:rPr lang="fr-FR" b="1" dirty="0"/>
              <a:t>, </a:t>
            </a:r>
            <a:r>
              <a:rPr lang="fr-FR" b="1" dirty="0" err="1"/>
              <a:t>Rouba</a:t>
            </a:r>
            <a:r>
              <a:rPr lang="fr-FR" b="1" dirty="0"/>
              <a:t> Garro</a:t>
            </a:r>
            <a:r>
              <a:rPr lang="fr-FR" b="1" baseline="30000" dirty="0"/>
              <a:t>12</a:t>
            </a:r>
            <a:r>
              <a:rPr lang="fr-FR" b="1" dirty="0"/>
              <a:t>, Darshana Dadhania</a:t>
            </a:r>
            <a:r>
              <a:rPr lang="fr-FR" b="1" baseline="30000" dirty="0"/>
              <a:t>13</a:t>
            </a:r>
            <a:r>
              <a:rPr lang="fr-FR" b="1" dirty="0"/>
              <a:t>, </a:t>
            </a:r>
            <a:r>
              <a:rPr lang="fr-FR" b="1" dirty="0" err="1"/>
              <a:t>Pranjal</a:t>
            </a:r>
            <a:r>
              <a:rPr lang="fr-FR" b="1" dirty="0"/>
              <a:t> Jain</a:t>
            </a:r>
            <a:r>
              <a:rPr lang="fr-FR" b="1" baseline="30000" dirty="0"/>
              <a:t>14</a:t>
            </a:r>
            <a:r>
              <a:rPr lang="fr-FR" b="1" dirty="0"/>
              <a:t>, Didier Mandelbrot</a:t>
            </a:r>
            <a:r>
              <a:rPr lang="fr-FR" b="1" baseline="30000" dirty="0"/>
              <a:t>15</a:t>
            </a:r>
            <a:r>
              <a:rPr lang="fr-FR" b="1" dirty="0"/>
              <a:t>, Maarten Naesens</a:t>
            </a:r>
            <a:r>
              <a:rPr lang="fr-FR" b="1" baseline="30000" dirty="0"/>
              <a:t>16</a:t>
            </a:r>
            <a:r>
              <a:rPr lang="fr-FR" b="1" dirty="0"/>
              <a:t>, Raja Dandamudi</a:t>
            </a:r>
            <a:r>
              <a:rPr lang="fr-FR" b="1" baseline="30000" dirty="0"/>
              <a:t>17</a:t>
            </a:r>
            <a:r>
              <a:rPr lang="fr-FR" b="1" dirty="0"/>
              <a:t>, Vikas Dharnidharka</a:t>
            </a:r>
            <a:r>
              <a:rPr lang="fr-FR" b="1" baseline="30000" dirty="0"/>
              <a:t>17</a:t>
            </a:r>
            <a:r>
              <a:rPr lang="fr-FR" b="1" dirty="0"/>
              <a:t>, Dany Anglicheau</a:t>
            </a:r>
            <a:r>
              <a:rPr lang="fr-FR" b="1" baseline="30000" dirty="0"/>
              <a:t>18</a:t>
            </a:r>
            <a:r>
              <a:rPr lang="fr-FR" b="1" dirty="0"/>
              <a:t>, Carmen Lefaucheur</a:t>
            </a:r>
            <a:r>
              <a:rPr lang="fr-FR" b="1" baseline="30000" dirty="0"/>
              <a:t>1,19</a:t>
            </a:r>
            <a:r>
              <a:rPr lang="fr-FR" b="1" dirty="0"/>
              <a:t>, Olivier Aubert</a:t>
            </a:r>
            <a:r>
              <a:rPr lang="fr-FR" b="1" baseline="30000" dirty="0"/>
              <a:t>1,18</a:t>
            </a:r>
            <a:r>
              <a:rPr lang="fr-FR" b="1" dirty="0"/>
              <a:t>, Alexandre Loupy</a:t>
            </a:r>
            <a:r>
              <a:rPr lang="fr-FR" b="1" baseline="30000" dirty="0"/>
              <a:t>1,18</a:t>
            </a:r>
            <a:endParaRPr lang="fr-FR" b="1" dirty="0"/>
          </a:p>
          <a:p>
            <a:endParaRPr lang="fr-FR" dirty="0"/>
          </a:p>
          <a:p>
            <a:r>
              <a:rPr lang="fr-FR" b="1" i="1" baseline="30000" dirty="0"/>
              <a:t>1</a:t>
            </a:r>
            <a:r>
              <a:rPr lang="fr-FR" i="1" dirty="0"/>
              <a:t>Paris Institute for Transplantation and </a:t>
            </a:r>
            <a:r>
              <a:rPr lang="fr-FR" i="1" dirty="0" err="1"/>
              <a:t>Organ</a:t>
            </a:r>
            <a:r>
              <a:rPr lang="fr-FR" i="1" dirty="0"/>
              <a:t> </a:t>
            </a:r>
            <a:r>
              <a:rPr lang="fr-FR" i="1" dirty="0" err="1"/>
              <a:t>Regeneration</a:t>
            </a:r>
            <a:r>
              <a:rPr lang="fr-FR" i="1" dirty="0"/>
              <a:t> (PITOR), Paris, France, </a:t>
            </a:r>
            <a:r>
              <a:rPr lang="fr-FR" b="1" i="1" baseline="30000" dirty="0"/>
              <a:t>2</a:t>
            </a:r>
            <a:r>
              <a:rPr lang="fr-FR" i="1" dirty="0"/>
              <a:t>Department of </a:t>
            </a:r>
            <a:r>
              <a:rPr lang="fr-FR" i="1" dirty="0" err="1"/>
              <a:t>Nephrology</a:t>
            </a:r>
            <a:r>
              <a:rPr lang="fr-FR" i="1" dirty="0"/>
              <a:t> and </a:t>
            </a:r>
            <a:r>
              <a:rPr lang="fr-FR" i="1" dirty="0" err="1"/>
              <a:t>Kidney</a:t>
            </a:r>
            <a:r>
              <a:rPr lang="fr-FR" i="1" dirty="0"/>
              <a:t> Transplantation, Vall d’</a:t>
            </a:r>
            <a:r>
              <a:rPr lang="fr-FR" i="1" dirty="0" err="1"/>
              <a:t>Hebrón</a:t>
            </a:r>
            <a:r>
              <a:rPr lang="fr-FR" i="1" dirty="0"/>
              <a:t> </a:t>
            </a:r>
            <a:r>
              <a:rPr lang="fr-FR" i="1" dirty="0" err="1"/>
              <a:t>University</a:t>
            </a:r>
            <a:r>
              <a:rPr lang="fr-FR" i="1" dirty="0"/>
              <a:t> Hospital, Barcelona, Spain, </a:t>
            </a:r>
            <a:r>
              <a:rPr lang="fr-FR" b="1" i="1" baseline="30000" dirty="0"/>
              <a:t>3</a:t>
            </a:r>
            <a:r>
              <a:rPr lang="fr-FR" i="1" dirty="0"/>
              <a:t>Department of </a:t>
            </a:r>
            <a:r>
              <a:rPr lang="fr-FR" i="1" dirty="0" err="1"/>
              <a:t>Nephrology</a:t>
            </a:r>
            <a:r>
              <a:rPr lang="fr-FR" i="1" dirty="0"/>
              <a:t> and Critical Care </a:t>
            </a:r>
            <a:r>
              <a:rPr lang="fr-FR" i="1" dirty="0" err="1"/>
              <a:t>Medicine</a:t>
            </a:r>
            <a:r>
              <a:rPr lang="fr-FR" i="1" dirty="0"/>
              <a:t>, Charité– </a:t>
            </a:r>
            <a:r>
              <a:rPr lang="fr-FR" i="1" dirty="0" err="1"/>
              <a:t>Universitätsmedizin</a:t>
            </a:r>
            <a:r>
              <a:rPr lang="fr-FR" i="1" dirty="0"/>
              <a:t> Berlin, </a:t>
            </a:r>
            <a:r>
              <a:rPr lang="fr-FR" i="1" dirty="0" err="1"/>
              <a:t>Freie</a:t>
            </a:r>
            <a:r>
              <a:rPr lang="fr-FR" i="1" dirty="0"/>
              <a:t> </a:t>
            </a:r>
            <a:r>
              <a:rPr lang="fr-FR" i="1" dirty="0" err="1"/>
              <a:t>Universität</a:t>
            </a:r>
            <a:r>
              <a:rPr lang="fr-FR" i="1" dirty="0"/>
              <a:t> Berlin, Berlin Institute of </a:t>
            </a:r>
            <a:r>
              <a:rPr lang="fr-FR" i="1" dirty="0" err="1"/>
              <a:t>Health</a:t>
            </a:r>
            <a:r>
              <a:rPr lang="fr-FR" i="1" dirty="0"/>
              <a:t>, Berlin, Germany, </a:t>
            </a:r>
            <a:r>
              <a:rPr lang="fr-FR" b="1" i="1" baseline="30000" dirty="0"/>
              <a:t>4</a:t>
            </a:r>
            <a:r>
              <a:rPr lang="fr-FR" i="1" dirty="0"/>
              <a:t>Department of </a:t>
            </a:r>
            <a:r>
              <a:rPr lang="fr-FR" i="1" dirty="0" err="1"/>
              <a:t>Internal</a:t>
            </a:r>
            <a:r>
              <a:rPr lang="fr-FR" i="1" dirty="0"/>
              <a:t> </a:t>
            </a:r>
            <a:r>
              <a:rPr lang="fr-FR" i="1" dirty="0" err="1"/>
              <a:t>Medicine</a:t>
            </a:r>
            <a:r>
              <a:rPr lang="fr-FR" i="1" dirty="0"/>
              <a:t>, Division of </a:t>
            </a:r>
            <a:r>
              <a:rPr lang="fr-FR" i="1" dirty="0" err="1"/>
              <a:t>Nephrology</a:t>
            </a:r>
            <a:r>
              <a:rPr lang="fr-FR" i="1" dirty="0"/>
              <a:t> &amp; Hypertension, </a:t>
            </a:r>
            <a:r>
              <a:rPr lang="fr-FR" i="1" dirty="0" err="1"/>
              <a:t>University</a:t>
            </a:r>
            <a:r>
              <a:rPr lang="fr-FR" i="1" dirty="0"/>
              <a:t> of Utah, Spencer Fox Eccles </a:t>
            </a:r>
            <a:r>
              <a:rPr lang="fr-FR" i="1" dirty="0" err="1"/>
              <a:t>School</a:t>
            </a:r>
            <a:r>
              <a:rPr lang="fr-FR" i="1" dirty="0"/>
              <a:t> of </a:t>
            </a:r>
            <a:r>
              <a:rPr lang="fr-FR" i="1" dirty="0" err="1"/>
              <a:t>Medicine</a:t>
            </a:r>
            <a:r>
              <a:rPr lang="fr-FR" i="1" dirty="0"/>
              <a:t>, Salt Lake City, UT, United States, </a:t>
            </a:r>
            <a:r>
              <a:rPr lang="fr-FR" b="1" i="1" baseline="30000" dirty="0"/>
              <a:t>5</a:t>
            </a:r>
            <a:r>
              <a:rPr lang="fr-FR" i="1" dirty="0"/>
              <a:t>Department of </a:t>
            </a:r>
            <a:r>
              <a:rPr lang="fr-FR" i="1" dirty="0" err="1"/>
              <a:t>Medicine</a:t>
            </a:r>
            <a:r>
              <a:rPr lang="fr-FR" i="1" dirty="0"/>
              <a:t>, Division of </a:t>
            </a:r>
            <a:r>
              <a:rPr lang="fr-FR" i="1" dirty="0" err="1"/>
              <a:t>Nephrology</a:t>
            </a:r>
            <a:r>
              <a:rPr lang="fr-FR" i="1" dirty="0"/>
              <a:t>, </a:t>
            </a:r>
            <a:r>
              <a:rPr lang="fr-FR" i="1" dirty="0" err="1"/>
              <a:t>Comprehensive</a:t>
            </a:r>
            <a:r>
              <a:rPr lang="fr-FR" i="1" dirty="0"/>
              <a:t> Transplant Center, </a:t>
            </a:r>
            <a:r>
              <a:rPr lang="fr-FR" i="1" dirty="0" err="1"/>
              <a:t>Cedars</a:t>
            </a:r>
            <a:r>
              <a:rPr lang="fr-FR" i="1" dirty="0"/>
              <a:t> </a:t>
            </a:r>
            <a:r>
              <a:rPr lang="fr-FR" i="1" dirty="0" err="1"/>
              <a:t>Sinai</a:t>
            </a:r>
            <a:r>
              <a:rPr lang="fr-FR" i="1" dirty="0"/>
              <a:t> </a:t>
            </a:r>
            <a:r>
              <a:rPr lang="fr-FR" i="1" dirty="0" err="1"/>
              <a:t>Medical</a:t>
            </a:r>
            <a:r>
              <a:rPr lang="fr-FR" i="1" dirty="0"/>
              <a:t> Center, Los Angeles, CA, United States, </a:t>
            </a:r>
            <a:r>
              <a:rPr lang="fr-FR" b="1" i="1" baseline="30000" dirty="0"/>
              <a:t>6</a:t>
            </a:r>
            <a:r>
              <a:rPr lang="fr-FR" i="1" dirty="0"/>
              <a:t>Division of Abdominal </a:t>
            </a:r>
            <a:r>
              <a:rPr lang="fr-FR" i="1" dirty="0" err="1"/>
              <a:t>Organ</a:t>
            </a:r>
            <a:r>
              <a:rPr lang="fr-FR" i="1" dirty="0"/>
              <a:t> Transplant, </a:t>
            </a:r>
            <a:r>
              <a:rPr lang="fr-FR" i="1" dirty="0" err="1"/>
              <a:t>Department</a:t>
            </a:r>
            <a:r>
              <a:rPr lang="fr-FR" i="1" dirty="0"/>
              <a:t> of </a:t>
            </a:r>
            <a:r>
              <a:rPr lang="fr-FR" i="1" dirty="0" err="1"/>
              <a:t>Surgery</a:t>
            </a:r>
            <a:r>
              <a:rPr lang="fr-FR" i="1" dirty="0"/>
              <a:t>, Temple </a:t>
            </a:r>
            <a:r>
              <a:rPr lang="fr-FR" i="1" dirty="0" err="1"/>
              <a:t>University</a:t>
            </a:r>
            <a:r>
              <a:rPr lang="fr-FR" i="1" dirty="0"/>
              <a:t> Hospital, Philadelphia, PA, United States, </a:t>
            </a:r>
            <a:r>
              <a:rPr lang="fr-FR" b="1" i="1" baseline="30000" dirty="0"/>
              <a:t>7</a:t>
            </a:r>
            <a:r>
              <a:rPr lang="fr-FR" i="1" dirty="0"/>
              <a:t>Division of </a:t>
            </a:r>
            <a:r>
              <a:rPr lang="fr-FR" i="1" dirty="0" err="1"/>
              <a:t>Nephrology</a:t>
            </a:r>
            <a:r>
              <a:rPr lang="fr-FR" i="1" dirty="0"/>
              <a:t>, Virginia Commonwealth </a:t>
            </a:r>
            <a:r>
              <a:rPr lang="fr-FR" i="1" dirty="0" err="1"/>
              <a:t>University</a:t>
            </a:r>
            <a:r>
              <a:rPr lang="fr-FR" i="1" dirty="0"/>
              <a:t>,, Richmond, VA, United States, </a:t>
            </a:r>
            <a:r>
              <a:rPr lang="fr-FR" b="1" i="1" baseline="30000" dirty="0"/>
              <a:t>8</a:t>
            </a:r>
            <a:r>
              <a:rPr lang="fr-FR" i="1" dirty="0"/>
              <a:t>Division of </a:t>
            </a:r>
            <a:r>
              <a:rPr lang="fr-FR" i="1" dirty="0" err="1"/>
              <a:t>Nephrology</a:t>
            </a:r>
            <a:r>
              <a:rPr lang="fr-FR" i="1" dirty="0"/>
              <a:t>, </a:t>
            </a:r>
            <a:r>
              <a:rPr lang="fr-FR" i="1" dirty="0" err="1"/>
              <a:t>Department</a:t>
            </a:r>
            <a:r>
              <a:rPr lang="fr-FR" i="1" dirty="0"/>
              <a:t> of </a:t>
            </a:r>
            <a:r>
              <a:rPr lang="fr-FR" i="1" dirty="0" err="1"/>
              <a:t>Internal</a:t>
            </a:r>
            <a:r>
              <a:rPr lang="fr-FR" i="1" dirty="0"/>
              <a:t> </a:t>
            </a:r>
            <a:r>
              <a:rPr lang="fr-FR" i="1" dirty="0" err="1"/>
              <a:t>Medicine</a:t>
            </a:r>
            <a:r>
              <a:rPr lang="fr-FR" i="1" dirty="0"/>
              <a:t>, Washington </a:t>
            </a:r>
            <a:r>
              <a:rPr lang="fr-FR" i="1" dirty="0" err="1"/>
              <a:t>University</a:t>
            </a:r>
            <a:r>
              <a:rPr lang="fr-FR" i="1" dirty="0"/>
              <a:t> </a:t>
            </a:r>
            <a:r>
              <a:rPr lang="fr-FR" i="1" dirty="0" err="1"/>
              <a:t>School</a:t>
            </a:r>
            <a:r>
              <a:rPr lang="fr-FR" i="1" dirty="0"/>
              <a:t> of </a:t>
            </a:r>
            <a:r>
              <a:rPr lang="fr-FR" i="1" dirty="0" err="1"/>
              <a:t>Medicine</a:t>
            </a:r>
            <a:r>
              <a:rPr lang="fr-FR" i="1" dirty="0"/>
              <a:t>, St. Louis, MO, United States, </a:t>
            </a:r>
            <a:r>
              <a:rPr lang="fr-FR" b="1" i="1" baseline="30000" dirty="0"/>
              <a:t>9</a:t>
            </a:r>
            <a:r>
              <a:rPr lang="fr-FR" i="1" dirty="0"/>
              <a:t>Intermountain </a:t>
            </a:r>
            <a:r>
              <a:rPr lang="fr-FR" i="1" dirty="0" err="1"/>
              <a:t>Medical</a:t>
            </a:r>
            <a:r>
              <a:rPr lang="fr-FR" i="1" dirty="0"/>
              <a:t> Center, Transplant Services, Murray, UT, United States, </a:t>
            </a:r>
            <a:r>
              <a:rPr lang="fr-FR" b="1" i="1" baseline="30000" dirty="0"/>
              <a:t>10</a:t>
            </a:r>
            <a:r>
              <a:rPr lang="fr-FR" i="1" dirty="0"/>
              <a:t>Division of </a:t>
            </a:r>
            <a:r>
              <a:rPr lang="fr-FR" i="1" dirty="0" err="1"/>
              <a:t>Nephrology</a:t>
            </a:r>
            <a:r>
              <a:rPr lang="fr-FR" i="1" dirty="0"/>
              <a:t>, </a:t>
            </a:r>
            <a:r>
              <a:rPr lang="fr-FR" i="1" dirty="0" err="1"/>
              <a:t>Department</a:t>
            </a:r>
            <a:r>
              <a:rPr lang="fr-FR" i="1" dirty="0"/>
              <a:t> of </a:t>
            </a:r>
            <a:r>
              <a:rPr lang="fr-FR" i="1" dirty="0" err="1"/>
              <a:t>Medicine</a:t>
            </a:r>
            <a:r>
              <a:rPr lang="fr-FR" i="1" dirty="0"/>
              <a:t>, David Geffen </a:t>
            </a:r>
            <a:r>
              <a:rPr lang="fr-FR" i="1" dirty="0" err="1"/>
              <a:t>School</a:t>
            </a:r>
            <a:r>
              <a:rPr lang="fr-FR" i="1" dirty="0"/>
              <a:t> of </a:t>
            </a:r>
            <a:r>
              <a:rPr lang="fr-FR" i="1" dirty="0" err="1"/>
              <a:t>Medicine</a:t>
            </a:r>
            <a:r>
              <a:rPr lang="fr-FR" i="1" dirty="0"/>
              <a:t> at UCLA, Los Angeles, CA, United States, </a:t>
            </a:r>
            <a:r>
              <a:rPr lang="fr-FR" b="1" i="1" baseline="30000" dirty="0"/>
              <a:t>11</a:t>
            </a:r>
            <a:r>
              <a:rPr lang="fr-FR" i="1" dirty="0"/>
              <a:t>Department of </a:t>
            </a:r>
            <a:r>
              <a:rPr lang="fr-FR" i="1" dirty="0" err="1"/>
              <a:t>Pediatric</a:t>
            </a:r>
            <a:r>
              <a:rPr lang="fr-FR" i="1" dirty="0"/>
              <a:t> </a:t>
            </a:r>
            <a:r>
              <a:rPr lang="fr-FR" i="1" dirty="0" err="1"/>
              <a:t>Nephrology</a:t>
            </a:r>
            <a:r>
              <a:rPr lang="fr-FR" i="1" dirty="0"/>
              <a:t>, Robert Debré Hospital, Paris Cité </a:t>
            </a:r>
            <a:r>
              <a:rPr lang="fr-FR" i="1" dirty="0" err="1"/>
              <a:t>University</a:t>
            </a:r>
            <a:r>
              <a:rPr lang="fr-FR" i="1" dirty="0"/>
              <a:t>, Paris, France, </a:t>
            </a:r>
            <a:r>
              <a:rPr lang="fr-FR" b="1" i="1" baseline="30000" dirty="0"/>
              <a:t>12</a:t>
            </a:r>
            <a:r>
              <a:rPr lang="fr-FR" i="1" dirty="0"/>
              <a:t>Pediatric </a:t>
            </a:r>
            <a:r>
              <a:rPr lang="fr-FR" i="1" dirty="0" err="1"/>
              <a:t>Nephrology</a:t>
            </a:r>
            <a:r>
              <a:rPr lang="fr-FR" i="1" dirty="0"/>
              <a:t> </a:t>
            </a:r>
            <a:r>
              <a:rPr lang="fr-FR" i="1" dirty="0" err="1"/>
              <a:t>Department</a:t>
            </a:r>
            <a:r>
              <a:rPr lang="fr-FR" i="1" dirty="0"/>
              <a:t>, </a:t>
            </a:r>
            <a:r>
              <a:rPr lang="fr-FR" i="1" dirty="0" err="1"/>
              <a:t>Children</a:t>
            </a:r>
            <a:r>
              <a:rPr lang="fr-FR" i="1" dirty="0"/>
              <a:t> Healthcare of Atlanta, </a:t>
            </a:r>
            <a:r>
              <a:rPr lang="fr-FR" i="1" dirty="0" err="1"/>
              <a:t>Emory</a:t>
            </a:r>
            <a:r>
              <a:rPr lang="fr-FR" i="1" dirty="0"/>
              <a:t> </a:t>
            </a:r>
            <a:r>
              <a:rPr lang="fr-FR" i="1" dirty="0" err="1"/>
              <a:t>University</a:t>
            </a:r>
            <a:r>
              <a:rPr lang="fr-FR" i="1" dirty="0"/>
              <a:t>, Atlanta, GA, United States, </a:t>
            </a:r>
            <a:r>
              <a:rPr lang="fr-FR" b="1" i="1" baseline="30000" dirty="0"/>
              <a:t>13</a:t>
            </a:r>
            <a:r>
              <a:rPr lang="fr-FR" i="1" dirty="0"/>
              <a:t>Weill Cornell </a:t>
            </a:r>
            <a:r>
              <a:rPr lang="fr-FR" i="1" dirty="0" err="1"/>
              <a:t>Medicine</a:t>
            </a:r>
            <a:r>
              <a:rPr lang="fr-FR" i="1" dirty="0"/>
              <a:t> – New York </a:t>
            </a:r>
            <a:r>
              <a:rPr lang="fr-FR" i="1" dirty="0" err="1"/>
              <a:t>Presbyterian</a:t>
            </a:r>
            <a:r>
              <a:rPr lang="fr-FR" i="1" dirty="0"/>
              <a:t> Hospital, New York, NY, United States, </a:t>
            </a:r>
            <a:r>
              <a:rPr lang="fr-FR" b="1" i="1" baseline="30000" dirty="0"/>
              <a:t>14</a:t>
            </a:r>
            <a:r>
              <a:rPr lang="fr-FR" i="1" dirty="0"/>
              <a:t>Department of </a:t>
            </a:r>
            <a:r>
              <a:rPr lang="fr-FR" i="1" dirty="0" err="1"/>
              <a:t>Nephrology</a:t>
            </a:r>
            <a:r>
              <a:rPr lang="fr-FR" i="1" dirty="0"/>
              <a:t>, Tampa General Hospital,, Tampa, FL, United States, </a:t>
            </a:r>
            <a:r>
              <a:rPr lang="fr-FR" b="1" i="1" baseline="30000" dirty="0"/>
              <a:t>15</a:t>
            </a:r>
            <a:r>
              <a:rPr lang="fr-FR" i="1" dirty="0"/>
              <a:t>Department of </a:t>
            </a:r>
            <a:r>
              <a:rPr lang="fr-FR" i="1" dirty="0" err="1"/>
              <a:t>Medicine</a:t>
            </a:r>
            <a:r>
              <a:rPr lang="fr-FR" i="1" dirty="0"/>
              <a:t>, Division of </a:t>
            </a:r>
            <a:r>
              <a:rPr lang="fr-FR" i="1" dirty="0" err="1"/>
              <a:t>Nephrology</a:t>
            </a:r>
            <a:r>
              <a:rPr lang="fr-FR" i="1" dirty="0"/>
              <a:t>, </a:t>
            </a:r>
            <a:r>
              <a:rPr lang="fr-FR" i="1" dirty="0" err="1"/>
              <a:t>University</a:t>
            </a:r>
            <a:r>
              <a:rPr lang="fr-FR" i="1" dirty="0"/>
              <a:t> of Wisconsin </a:t>
            </a:r>
            <a:r>
              <a:rPr lang="fr-FR" i="1" dirty="0" err="1"/>
              <a:t>School</a:t>
            </a:r>
            <a:r>
              <a:rPr lang="fr-FR" i="1" dirty="0"/>
              <a:t> of </a:t>
            </a:r>
            <a:r>
              <a:rPr lang="fr-FR" i="1" dirty="0" err="1"/>
              <a:t>Medicine</a:t>
            </a:r>
            <a:r>
              <a:rPr lang="fr-FR" i="1" dirty="0"/>
              <a:t> and Public </a:t>
            </a:r>
            <a:r>
              <a:rPr lang="fr-FR" i="1" dirty="0" err="1"/>
              <a:t>Health</a:t>
            </a:r>
            <a:r>
              <a:rPr lang="fr-FR" i="1" dirty="0"/>
              <a:t>, Madison, WI, United States, </a:t>
            </a:r>
            <a:r>
              <a:rPr lang="fr-FR" b="1" i="1" baseline="30000" dirty="0"/>
              <a:t>16</a:t>
            </a:r>
            <a:r>
              <a:rPr lang="fr-FR" i="1" dirty="0"/>
              <a:t>Department of </a:t>
            </a:r>
            <a:r>
              <a:rPr lang="fr-FR" i="1" dirty="0" err="1"/>
              <a:t>Nephrology</a:t>
            </a:r>
            <a:r>
              <a:rPr lang="fr-FR" i="1" dirty="0"/>
              <a:t> and </a:t>
            </a:r>
            <a:r>
              <a:rPr lang="fr-FR" i="1" dirty="0" err="1"/>
              <a:t>Renal</a:t>
            </a:r>
            <a:r>
              <a:rPr lang="fr-FR" i="1" dirty="0"/>
              <a:t> Transplantation, </a:t>
            </a:r>
            <a:r>
              <a:rPr lang="fr-FR" i="1" dirty="0" err="1"/>
              <a:t>University</a:t>
            </a:r>
            <a:r>
              <a:rPr lang="fr-FR" i="1" dirty="0"/>
              <a:t> </a:t>
            </a:r>
            <a:r>
              <a:rPr lang="fr-FR" i="1" dirty="0" err="1"/>
              <a:t>Hospitals</a:t>
            </a:r>
            <a:r>
              <a:rPr lang="fr-FR" i="1" dirty="0"/>
              <a:t> Leuven, Leuven, </a:t>
            </a:r>
            <a:r>
              <a:rPr lang="fr-FR" i="1" dirty="0" err="1"/>
              <a:t>Belgium</a:t>
            </a:r>
            <a:r>
              <a:rPr lang="fr-FR" i="1" dirty="0"/>
              <a:t>, </a:t>
            </a:r>
            <a:r>
              <a:rPr lang="fr-FR" b="1" i="1" baseline="30000" dirty="0"/>
              <a:t>17</a:t>
            </a:r>
            <a:r>
              <a:rPr lang="fr-FR" i="1" dirty="0"/>
              <a:t>Department of </a:t>
            </a:r>
            <a:r>
              <a:rPr lang="fr-FR" i="1" dirty="0" err="1"/>
              <a:t>Pediatrics</a:t>
            </a:r>
            <a:r>
              <a:rPr lang="fr-FR" i="1" dirty="0"/>
              <a:t>, Washington </a:t>
            </a:r>
            <a:r>
              <a:rPr lang="fr-FR" i="1" dirty="0" err="1"/>
              <a:t>University</a:t>
            </a:r>
            <a:r>
              <a:rPr lang="fr-FR" i="1" dirty="0"/>
              <a:t> </a:t>
            </a:r>
            <a:r>
              <a:rPr lang="fr-FR" i="1" dirty="0" err="1"/>
              <a:t>School</a:t>
            </a:r>
            <a:r>
              <a:rPr lang="fr-FR" i="1" dirty="0"/>
              <a:t> of </a:t>
            </a:r>
            <a:r>
              <a:rPr lang="fr-FR" i="1" dirty="0" err="1"/>
              <a:t>Medicine</a:t>
            </a:r>
            <a:r>
              <a:rPr lang="fr-FR" i="1" dirty="0"/>
              <a:t>, St. Louis, MO, United States, </a:t>
            </a:r>
            <a:r>
              <a:rPr lang="fr-FR" b="1" i="1" baseline="30000" dirty="0"/>
              <a:t>18</a:t>
            </a:r>
            <a:r>
              <a:rPr lang="fr-FR" i="1" dirty="0"/>
              <a:t>Department of </a:t>
            </a:r>
            <a:r>
              <a:rPr lang="fr-FR" i="1" dirty="0" err="1"/>
              <a:t>Kidney</a:t>
            </a:r>
            <a:r>
              <a:rPr lang="fr-FR" i="1" dirty="0"/>
              <a:t> Transplantation, Necker Hospital, Assistance Publique - Hôpitaux de Paris, Paris, France, </a:t>
            </a:r>
            <a:r>
              <a:rPr lang="fr-FR" b="1" i="1" baseline="30000" dirty="0"/>
              <a:t>19</a:t>
            </a:r>
            <a:r>
              <a:rPr lang="fr-FR" i="1" dirty="0"/>
              <a:t>Kidney Transplant </a:t>
            </a:r>
            <a:r>
              <a:rPr lang="fr-FR" i="1" dirty="0" err="1"/>
              <a:t>Department</a:t>
            </a:r>
            <a:r>
              <a:rPr lang="fr-FR" i="1" dirty="0"/>
              <a:t>, Saint-Louis Hospital, Assistance Publique - Hôpitaux de Paris, Paris, France </a:t>
            </a:r>
          </a:p>
          <a:p>
            <a:endParaRPr lang="fr-FR" dirty="0"/>
          </a:p>
          <a:p>
            <a:r>
              <a:rPr lang="fr-FR" b="1" dirty="0"/>
              <a:t>Background</a:t>
            </a:r>
            <a:r>
              <a:rPr lang="fr-FR" dirty="0"/>
              <a:t>: </a:t>
            </a:r>
            <a:r>
              <a:rPr lang="fr-FR" dirty="0" err="1"/>
              <a:t>Donor-derived</a:t>
            </a:r>
            <a:r>
              <a:rPr lang="fr-FR" dirty="0"/>
              <a:t> </a:t>
            </a:r>
            <a:r>
              <a:rPr lang="fr-FR" dirty="0" err="1"/>
              <a:t>cell</a:t>
            </a:r>
            <a:r>
              <a:rPr lang="fr-FR" dirty="0"/>
              <a:t>-free DNA (dd-</a:t>
            </a:r>
            <a:r>
              <a:rPr lang="fr-FR" dirty="0" err="1"/>
              <a:t>cfDNA</a:t>
            </a:r>
            <a:r>
              <a:rPr lang="fr-FR" dirty="0"/>
              <a:t>) has </a:t>
            </a:r>
            <a:r>
              <a:rPr lang="fr-FR" dirty="0" err="1"/>
              <a:t>shown</a:t>
            </a:r>
            <a:r>
              <a:rPr lang="fr-FR" dirty="0"/>
              <a:t> to </a:t>
            </a:r>
            <a:r>
              <a:rPr lang="fr-FR" dirty="0" err="1"/>
              <a:t>improve</a:t>
            </a:r>
            <a:r>
              <a:rPr lang="fr-FR" dirty="0"/>
              <a:t> the </a:t>
            </a:r>
            <a:r>
              <a:rPr lang="fr-FR" dirty="0" err="1"/>
              <a:t>detection</a:t>
            </a:r>
            <a:r>
              <a:rPr lang="fr-FR" dirty="0"/>
              <a:t> of </a:t>
            </a:r>
            <a:r>
              <a:rPr lang="fr-FR" dirty="0" err="1"/>
              <a:t>kidney</a:t>
            </a:r>
            <a:r>
              <a:rPr lang="fr-FR" dirty="0"/>
              <a:t> </a:t>
            </a:r>
            <a:r>
              <a:rPr lang="fr-FR" dirty="0" err="1"/>
              <a:t>allograft</a:t>
            </a:r>
            <a:r>
              <a:rPr lang="fr-FR" dirty="0"/>
              <a:t> rejection. </a:t>
            </a:r>
            <a:r>
              <a:rPr lang="fr-FR" dirty="0" err="1"/>
              <a:t>However</a:t>
            </a:r>
            <a:r>
              <a:rPr lang="fr-FR" dirty="0"/>
              <a:t>, </a:t>
            </a:r>
            <a:r>
              <a:rPr lang="fr-FR" dirty="0" err="1"/>
              <a:t>its</a:t>
            </a:r>
            <a:r>
              <a:rPr lang="fr-FR" dirty="0"/>
              <a:t> </a:t>
            </a:r>
            <a:r>
              <a:rPr lang="fr-FR" dirty="0" err="1"/>
              <a:t>ability</a:t>
            </a:r>
            <a:r>
              <a:rPr lang="fr-FR" dirty="0"/>
              <a:t> to </a:t>
            </a:r>
            <a:r>
              <a:rPr lang="fr-FR" dirty="0" err="1"/>
              <a:t>identify</a:t>
            </a:r>
            <a:r>
              <a:rPr lang="fr-FR" dirty="0"/>
              <a:t> the </a:t>
            </a:r>
            <a:r>
              <a:rPr lang="fr-FR" dirty="0" err="1"/>
              <a:t>recently</a:t>
            </a:r>
            <a:r>
              <a:rPr lang="fr-FR" dirty="0"/>
              <a:t> </a:t>
            </a:r>
            <a:r>
              <a:rPr lang="fr-FR" dirty="0" err="1"/>
              <a:t>defined</a:t>
            </a:r>
            <a:r>
              <a:rPr lang="fr-FR" dirty="0"/>
              <a:t> </a:t>
            </a:r>
            <a:r>
              <a:rPr lang="fr-FR" dirty="0" err="1"/>
              <a:t>microvascular</a:t>
            </a:r>
            <a:r>
              <a:rPr lang="fr-FR" dirty="0"/>
              <a:t> inflammation (MVI) </a:t>
            </a:r>
            <a:r>
              <a:rPr lang="fr-FR" dirty="0" err="1"/>
              <a:t>phenotypes</a:t>
            </a:r>
            <a:r>
              <a:rPr lang="fr-FR" dirty="0"/>
              <a:t> in the Banff 2022 Classification </a:t>
            </a:r>
            <a:r>
              <a:rPr lang="fr-FR" dirty="0" err="1"/>
              <a:t>remains</a:t>
            </a:r>
            <a:r>
              <a:rPr lang="fr-FR" dirty="0"/>
              <a:t> </a:t>
            </a:r>
            <a:r>
              <a:rPr lang="fr-FR" dirty="0" err="1"/>
              <a:t>unclear</a:t>
            </a:r>
            <a:r>
              <a:rPr lang="fr-FR" dirty="0"/>
              <a:t>.</a:t>
            </a:r>
          </a:p>
          <a:p>
            <a:r>
              <a:rPr lang="fr-FR" b="1" dirty="0"/>
              <a:t>Methods</a:t>
            </a:r>
            <a:r>
              <a:rPr lang="fr-FR" dirty="0"/>
              <a:t>: </a:t>
            </a:r>
            <a:r>
              <a:rPr lang="fr-FR" dirty="0" err="1"/>
              <a:t>We</a:t>
            </a:r>
            <a:r>
              <a:rPr lang="fr-FR" dirty="0"/>
              <a:t> </a:t>
            </a:r>
            <a:r>
              <a:rPr lang="fr-FR" dirty="0" err="1"/>
              <a:t>included</a:t>
            </a:r>
            <a:r>
              <a:rPr lang="fr-FR" dirty="0"/>
              <a:t> 3,175 </a:t>
            </a:r>
            <a:r>
              <a:rPr lang="fr-FR" dirty="0" err="1"/>
              <a:t>pediatric</a:t>
            </a:r>
            <a:r>
              <a:rPr lang="fr-FR" dirty="0"/>
              <a:t> and </a:t>
            </a:r>
            <a:r>
              <a:rPr lang="fr-FR" dirty="0" err="1"/>
              <a:t>adult</a:t>
            </a:r>
            <a:r>
              <a:rPr lang="fr-FR" dirty="0"/>
              <a:t> </a:t>
            </a:r>
            <a:r>
              <a:rPr lang="fr-FR" dirty="0" err="1"/>
              <a:t>kidney</a:t>
            </a:r>
            <a:r>
              <a:rPr lang="fr-FR" dirty="0"/>
              <a:t> transplant </a:t>
            </a:r>
            <a:r>
              <a:rPr lang="fr-FR" dirty="0" err="1"/>
              <a:t>recipients</a:t>
            </a:r>
            <a:r>
              <a:rPr lang="fr-FR" dirty="0"/>
              <a:t> </a:t>
            </a:r>
            <a:r>
              <a:rPr lang="fr-FR" dirty="0" err="1"/>
              <a:t>from</a:t>
            </a:r>
            <a:r>
              <a:rPr lang="fr-FR" dirty="0"/>
              <a:t> 20 transplant centers, </a:t>
            </a:r>
            <a:r>
              <a:rPr lang="fr-FR" dirty="0" err="1"/>
              <a:t>who</a:t>
            </a:r>
            <a:r>
              <a:rPr lang="fr-FR" dirty="0"/>
              <a:t> </a:t>
            </a:r>
            <a:r>
              <a:rPr lang="fr-FR" dirty="0" err="1"/>
              <a:t>underwent</a:t>
            </a:r>
            <a:r>
              <a:rPr lang="fr-FR" dirty="0"/>
              <a:t> </a:t>
            </a:r>
            <a:r>
              <a:rPr lang="fr-FR" dirty="0" err="1"/>
              <a:t>allograft</a:t>
            </a:r>
            <a:r>
              <a:rPr lang="fr-FR" dirty="0"/>
              <a:t> </a:t>
            </a:r>
            <a:r>
              <a:rPr lang="fr-FR" dirty="0" err="1"/>
              <a:t>biopsy</a:t>
            </a:r>
            <a:r>
              <a:rPr lang="fr-FR" dirty="0"/>
              <a:t> </a:t>
            </a:r>
            <a:r>
              <a:rPr lang="fr-FR" dirty="0" err="1"/>
              <a:t>with</a:t>
            </a:r>
            <a:r>
              <a:rPr lang="fr-FR" dirty="0"/>
              <a:t> concurrent </a:t>
            </a:r>
            <a:r>
              <a:rPr lang="fr-FR" dirty="0" err="1"/>
              <a:t>assessment</a:t>
            </a:r>
            <a:r>
              <a:rPr lang="fr-FR" dirty="0"/>
              <a:t> of dd-</a:t>
            </a:r>
            <a:r>
              <a:rPr lang="fr-FR" dirty="0" err="1"/>
              <a:t>cfDNA</a:t>
            </a:r>
            <a:r>
              <a:rPr lang="fr-FR" dirty="0"/>
              <a:t>, anti-HLA DSA, and </a:t>
            </a:r>
            <a:r>
              <a:rPr lang="fr-FR" dirty="0" err="1"/>
              <a:t>functional</a:t>
            </a:r>
            <a:r>
              <a:rPr lang="fr-FR" dirty="0"/>
              <a:t> </a:t>
            </a:r>
            <a:r>
              <a:rPr lang="fr-FR" dirty="0" err="1"/>
              <a:t>parameters</a:t>
            </a:r>
            <a:r>
              <a:rPr lang="fr-FR" dirty="0"/>
              <a:t> </a:t>
            </a:r>
            <a:r>
              <a:rPr lang="fr-FR" dirty="0" err="1"/>
              <a:t>between</a:t>
            </a:r>
            <a:r>
              <a:rPr lang="fr-FR" dirty="0"/>
              <a:t> </a:t>
            </a:r>
            <a:r>
              <a:rPr lang="fr-FR" dirty="0" err="1"/>
              <a:t>September</a:t>
            </a:r>
            <a:r>
              <a:rPr lang="fr-FR" dirty="0"/>
              <a:t> 2011 and </a:t>
            </a:r>
            <a:r>
              <a:rPr lang="fr-FR" dirty="0" err="1"/>
              <a:t>October</a:t>
            </a:r>
            <a:r>
              <a:rPr lang="fr-FR" dirty="0"/>
              <a:t> 2024. </a:t>
            </a:r>
            <a:r>
              <a:rPr lang="fr-FR" dirty="0" err="1"/>
              <a:t>Clinical</a:t>
            </a:r>
            <a:r>
              <a:rPr lang="fr-FR" dirty="0"/>
              <a:t> and </a:t>
            </a:r>
            <a:r>
              <a:rPr lang="fr-FR" dirty="0" err="1"/>
              <a:t>pathological</a:t>
            </a:r>
            <a:r>
              <a:rPr lang="fr-FR" dirty="0"/>
              <a:t> data </a:t>
            </a:r>
            <a:r>
              <a:rPr lang="fr-FR" dirty="0" err="1"/>
              <a:t>were</a:t>
            </a:r>
            <a:r>
              <a:rPr lang="fr-FR" dirty="0"/>
              <a:t> </a:t>
            </a:r>
            <a:r>
              <a:rPr lang="fr-FR" dirty="0" err="1"/>
              <a:t>integrated</a:t>
            </a:r>
            <a:r>
              <a:rPr lang="fr-FR" dirty="0"/>
              <a:t> to </a:t>
            </a:r>
            <a:r>
              <a:rPr lang="fr-FR" dirty="0" err="1"/>
              <a:t>classify</a:t>
            </a:r>
            <a:r>
              <a:rPr lang="fr-FR" dirty="0"/>
              <a:t> biopsies </a:t>
            </a:r>
            <a:r>
              <a:rPr lang="fr-FR" dirty="0" err="1"/>
              <a:t>according</a:t>
            </a:r>
            <a:r>
              <a:rPr lang="fr-FR" dirty="0"/>
              <a:t> to the Banff 2022 Classification. </a:t>
            </a:r>
            <a:r>
              <a:rPr lang="fr-FR" dirty="0" err="1"/>
              <a:t>We</a:t>
            </a:r>
            <a:r>
              <a:rPr lang="fr-FR" dirty="0"/>
              <a:t> </a:t>
            </a:r>
            <a:r>
              <a:rPr lang="fr-FR" dirty="0" err="1"/>
              <a:t>performed</a:t>
            </a:r>
            <a:r>
              <a:rPr lang="fr-FR" dirty="0"/>
              <a:t> uni- and multivariable </a:t>
            </a:r>
            <a:r>
              <a:rPr lang="fr-FR" dirty="0" err="1"/>
              <a:t>logistic</a:t>
            </a:r>
            <a:r>
              <a:rPr lang="fr-FR" dirty="0"/>
              <a:t> </a:t>
            </a:r>
            <a:r>
              <a:rPr lang="fr-FR" dirty="0" err="1"/>
              <a:t>regressions</a:t>
            </a:r>
            <a:r>
              <a:rPr lang="fr-FR" dirty="0"/>
              <a:t> to </a:t>
            </a:r>
            <a:r>
              <a:rPr lang="fr-FR" dirty="0" err="1"/>
              <a:t>determine</a:t>
            </a:r>
            <a:r>
              <a:rPr lang="fr-FR" dirty="0"/>
              <a:t> the </a:t>
            </a:r>
            <a:r>
              <a:rPr lang="fr-FR" dirty="0" err="1"/>
              <a:t>independent</a:t>
            </a:r>
            <a:r>
              <a:rPr lang="fr-FR" dirty="0"/>
              <a:t> association </a:t>
            </a:r>
            <a:r>
              <a:rPr lang="fr-FR" dirty="0" err="1"/>
              <a:t>between</a:t>
            </a:r>
            <a:r>
              <a:rPr lang="fr-FR" dirty="0"/>
              <a:t> dd-</a:t>
            </a:r>
            <a:r>
              <a:rPr lang="fr-FR" dirty="0" err="1"/>
              <a:t>cfDNA</a:t>
            </a:r>
            <a:r>
              <a:rPr lang="fr-FR" dirty="0"/>
              <a:t> and </a:t>
            </a:r>
            <a:r>
              <a:rPr lang="fr-FR" dirty="0" err="1"/>
              <a:t>microvascular</a:t>
            </a:r>
            <a:r>
              <a:rPr lang="fr-FR" dirty="0"/>
              <a:t> inflammation </a:t>
            </a:r>
            <a:r>
              <a:rPr lang="fr-FR" dirty="0" err="1"/>
              <a:t>phenotypes</a:t>
            </a:r>
            <a:r>
              <a:rPr lang="fr-FR" dirty="0"/>
              <a:t>.</a:t>
            </a:r>
          </a:p>
          <a:p>
            <a:r>
              <a:rPr lang="fr-FR" b="1" dirty="0" err="1"/>
              <a:t>Results</a:t>
            </a:r>
            <a:r>
              <a:rPr lang="fr-FR" dirty="0"/>
              <a:t>: </a:t>
            </a:r>
            <a:r>
              <a:rPr lang="fr-FR" dirty="0" err="1"/>
              <a:t>Among</a:t>
            </a:r>
            <a:r>
              <a:rPr lang="fr-FR" dirty="0"/>
              <a:t> the 4,181 </a:t>
            </a:r>
            <a:r>
              <a:rPr lang="fr-FR" dirty="0" err="1"/>
              <a:t>allograft</a:t>
            </a:r>
            <a:r>
              <a:rPr lang="fr-FR" dirty="0"/>
              <a:t> biopsies, </a:t>
            </a:r>
            <a:r>
              <a:rPr lang="fr-FR" dirty="0" err="1"/>
              <a:t>mild</a:t>
            </a:r>
            <a:r>
              <a:rPr lang="fr-FR" dirty="0"/>
              <a:t> to </a:t>
            </a:r>
            <a:r>
              <a:rPr lang="fr-FR" dirty="0" err="1"/>
              <a:t>moderate</a:t>
            </a:r>
            <a:r>
              <a:rPr lang="fr-FR" dirty="0"/>
              <a:t> MVI </a:t>
            </a:r>
            <a:r>
              <a:rPr lang="fr-FR" dirty="0" err="1"/>
              <a:t>was</a:t>
            </a:r>
            <a:r>
              <a:rPr lang="fr-FR" dirty="0"/>
              <a:t> </a:t>
            </a:r>
            <a:r>
              <a:rPr lang="fr-FR" dirty="0" err="1"/>
              <a:t>diagnosed</a:t>
            </a:r>
            <a:r>
              <a:rPr lang="fr-FR" dirty="0"/>
              <a:t> in 695 (16,6%) cases, </a:t>
            </a:r>
            <a:r>
              <a:rPr lang="fr-FR" dirty="0" err="1"/>
              <a:t>including</a:t>
            </a:r>
            <a:r>
              <a:rPr lang="fr-FR" dirty="0"/>
              <a:t> 115 MVI, DSA-</a:t>
            </a:r>
            <a:r>
              <a:rPr lang="fr-FR" dirty="0" err="1"/>
              <a:t>negative</a:t>
            </a:r>
            <a:r>
              <a:rPr lang="fr-FR" dirty="0"/>
              <a:t> C4d-negative (MVI, DSA-C4d-), 72 probable AMR (</a:t>
            </a:r>
            <a:r>
              <a:rPr lang="fr-FR" dirty="0" err="1"/>
              <a:t>mild</a:t>
            </a:r>
            <a:r>
              <a:rPr lang="fr-FR" dirty="0"/>
              <a:t> MVI </a:t>
            </a:r>
            <a:r>
              <a:rPr lang="fr-FR" dirty="0" err="1"/>
              <a:t>with</a:t>
            </a:r>
            <a:r>
              <a:rPr lang="fr-FR" dirty="0"/>
              <a:t> DSA-</a:t>
            </a:r>
            <a:r>
              <a:rPr lang="fr-FR" dirty="0" err="1"/>
              <a:t>positivity</a:t>
            </a:r>
            <a:r>
              <a:rPr lang="fr-FR" dirty="0"/>
              <a:t>), 398 AMR and 110 mixed cases. </a:t>
            </a:r>
            <a:r>
              <a:rPr lang="fr-FR" dirty="0" err="1"/>
              <a:t>We</a:t>
            </a:r>
            <a:r>
              <a:rPr lang="fr-FR" dirty="0"/>
              <a:t> </a:t>
            </a:r>
            <a:r>
              <a:rPr lang="fr-FR" dirty="0" err="1"/>
              <a:t>observed</a:t>
            </a:r>
            <a:r>
              <a:rPr lang="fr-FR" dirty="0"/>
              <a:t> an </a:t>
            </a:r>
            <a:r>
              <a:rPr lang="fr-FR" dirty="0" err="1"/>
              <a:t>incremental</a:t>
            </a:r>
            <a:r>
              <a:rPr lang="fr-FR" dirty="0"/>
              <a:t> </a:t>
            </a:r>
            <a:r>
              <a:rPr lang="fr-FR" dirty="0" err="1"/>
              <a:t>increase</a:t>
            </a:r>
            <a:r>
              <a:rPr lang="fr-FR" dirty="0"/>
              <a:t> of dd-</a:t>
            </a:r>
            <a:r>
              <a:rPr lang="fr-FR" dirty="0" err="1"/>
              <a:t>cfDNA</a:t>
            </a:r>
            <a:r>
              <a:rPr lang="fr-FR" dirty="0"/>
              <a:t> </a:t>
            </a:r>
            <a:r>
              <a:rPr lang="fr-FR" dirty="0" err="1"/>
              <a:t>levels</a:t>
            </a:r>
            <a:r>
              <a:rPr lang="fr-FR" dirty="0"/>
              <a:t> </a:t>
            </a:r>
            <a:r>
              <a:rPr lang="fr-FR" dirty="0" err="1"/>
              <a:t>from</a:t>
            </a:r>
            <a:r>
              <a:rPr lang="fr-FR" dirty="0"/>
              <a:t> probable AMR (0.67  0.11%) to MVI, DSA-C4d- cases (1.22 </a:t>
            </a:r>
            <a:r>
              <a:rPr kumimoji="0" lang="fr-FR" sz="1200" b="0" i="0" u="none" strike="noStrike" kern="1200" cap="none" spc="0" normalizeH="0" baseline="0" noProof="0" dirty="0">
                <a:ln>
                  <a:noFill/>
                </a:ln>
                <a:solidFill>
                  <a:srgbClr val="140032"/>
                </a:solidFill>
                <a:effectLst/>
                <a:uLnTx/>
                <a:uFillTx/>
                <a:latin typeface="Calibri" panose="020F0502020204030204"/>
                <a:ea typeface="+mn-ea"/>
                <a:cs typeface="+mn-cs"/>
              </a:rPr>
              <a:t>±</a:t>
            </a:r>
            <a:r>
              <a:rPr lang="fr-FR" dirty="0"/>
              <a:t>0.12%), </a:t>
            </a:r>
            <a:r>
              <a:rPr lang="fr-FR" dirty="0" err="1"/>
              <a:t>with</a:t>
            </a:r>
            <a:r>
              <a:rPr lang="fr-FR" dirty="0"/>
              <a:t> </a:t>
            </a:r>
            <a:r>
              <a:rPr lang="fr-FR" dirty="0" err="1"/>
              <a:t>highest</a:t>
            </a:r>
            <a:r>
              <a:rPr lang="fr-FR" dirty="0"/>
              <a:t> </a:t>
            </a:r>
            <a:r>
              <a:rPr lang="fr-FR" dirty="0" err="1"/>
              <a:t>levels</a:t>
            </a:r>
            <a:r>
              <a:rPr lang="fr-FR" dirty="0"/>
              <a:t> </a:t>
            </a:r>
            <a:r>
              <a:rPr lang="fr-FR" dirty="0" err="1"/>
              <a:t>seen</a:t>
            </a:r>
            <a:r>
              <a:rPr lang="fr-FR" dirty="0"/>
              <a:t> in AMR (1.73 </a:t>
            </a:r>
            <a:r>
              <a:rPr kumimoji="0" lang="fr-FR" sz="1200" b="0" i="0" u="none" strike="noStrike" kern="1200" cap="none" spc="0" normalizeH="0" baseline="0" noProof="0" dirty="0">
                <a:ln>
                  <a:noFill/>
                </a:ln>
                <a:solidFill>
                  <a:srgbClr val="140032"/>
                </a:solidFill>
                <a:effectLst/>
                <a:uLnTx/>
                <a:uFillTx/>
                <a:latin typeface="Calibri" panose="020F0502020204030204"/>
                <a:ea typeface="+mn-ea"/>
                <a:cs typeface="+mn-cs"/>
              </a:rPr>
              <a:t>±</a:t>
            </a:r>
            <a:r>
              <a:rPr lang="fr-FR" dirty="0"/>
              <a:t> 0.11%) and mixed rejection (3.69 </a:t>
            </a:r>
            <a:r>
              <a:rPr kumimoji="0" lang="fr-FR" sz="1200" b="0" i="0" u="none" strike="noStrike" kern="1200" cap="none" spc="0" normalizeH="0" baseline="0" noProof="0" dirty="0">
                <a:ln>
                  <a:noFill/>
                </a:ln>
                <a:solidFill>
                  <a:srgbClr val="140032"/>
                </a:solidFill>
                <a:effectLst/>
                <a:uLnTx/>
                <a:uFillTx/>
                <a:latin typeface="Calibri" panose="020F0502020204030204"/>
                <a:ea typeface="+mn-ea"/>
                <a:cs typeface="+mn-cs"/>
              </a:rPr>
              <a:t>±</a:t>
            </a:r>
            <a:r>
              <a:rPr lang="fr-FR" dirty="0"/>
              <a:t> 0.37%) (Figure). Dd-</a:t>
            </a:r>
            <a:r>
              <a:rPr lang="fr-FR" dirty="0" err="1"/>
              <a:t>cfDNA</a:t>
            </a:r>
            <a:r>
              <a:rPr lang="fr-FR" dirty="0"/>
              <a:t> (OR 2.12, 95% CI 1.83-2.45, p &lt;0.001), </a:t>
            </a:r>
            <a:r>
              <a:rPr lang="fr-FR" dirty="0" err="1"/>
              <a:t>proteinuria</a:t>
            </a:r>
            <a:r>
              <a:rPr lang="fr-FR" dirty="0"/>
              <a:t> (OR 1.32, 95% CI 1.14-1.52, p&lt;0.001), and </a:t>
            </a:r>
            <a:r>
              <a:rPr lang="fr-FR" dirty="0" err="1"/>
              <a:t>history</a:t>
            </a:r>
            <a:r>
              <a:rPr lang="fr-FR" dirty="0"/>
              <a:t> of rejection (OR 5.18, 95% CI 3.52-7.53, p&lt;0.001) </a:t>
            </a:r>
            <a:r>
              <a:rPr lang="fr-FR" dirty="0" err="1"/>
              <a:t>were</a:t>
            </a:r>
            <a:r>
              <a:rPr lang="fr-FR" dirty="0"/>
              <a:t> </a:t>
            </a:r>
            <a:r>
              <a:rPr lang="fr-FR" dirty="0" err="1"/>
              <a:t>associated</a:t>
            </a:r>
            <a:r>
              <a:rPr lang="fr-FR" dirty="0"/>
              <a:t> </a:t>
            </a:r>
            <a:r>
              <a:rPr lang="fr-FR" dirty="0" err="1"/>
              <a:t>with</a:t>
            </a:r>
            <a:r>
              <a:rPr lang="fr-FR" dirty="0"/>
              <a:t> MVI, DSA-C4d- in </a:t>
            </a:r>
            <a:r>
              <a:rPr lang="fr-FR" dirty="0" err="1"/>
              <a:t>univariate</a:t>
            </a:r>
            <a:r>
              <a:rPr lang="fr-FR" dirty="0"/>
              <a:t> </a:t>
            </a:r>
            <a:r>
              <a:rPr lang="fr-FR" dirty="0" err="1"/>
              <a:t>analysis</a:t>
            </a:r>
            <a:r>
              <a:rPr lang="fr-FR" dirty="0"/>
              <a:t>. In multivariable </a:t>
            </a:r>
            <a:r>
              <a:rPr lang="fr-FR" dirty="0" err="1"/>
              <a:t>analysis</a:t>
            </a:r>
            <a:r>
              <a:rPr lang="fr-FR" dirty="0"/>
              <a:t>, dd-</a:t>
            </a:r>
            <a:r>
              <a:rPr lang="fr-FR" dirty="0" err="1"/>
              <a:t>cfDNA</a:t>
            </a:r>
            <a:r>
              <a:rPr lang="fr-FR" dirty="0"/>
              <a:t> </a:t>
            </a:r>
            <a:r>
              <a:rPr lang="fr-FR" dirty="0" err="1"/>
              <a:t>remained</a:t>
            </a:r>
            <a:r>
              <a:rPr lang="fr-FR" dirty="0"/>
              <a:t> </a:t>
            </a:r>
            <a:r>
              <a:rPr lang="fr-FR" dirty="0" err="1"/>
              <a:t>independently</a:t>
            </a:r>
            <a:r>
              <a:rPr lang="fr-FR" dirty="0"/>
              <a:t> </a:t>
            </a:r>
            <a:r>
              <a:rPr lang="fr-FR" dirty="0" err="1"/>
              <a:t>associated</a:t>
            </a:r>
            <a:r>
              <a:rPr lang="fr-FR" dirty="0"/>
              <a:t> </a:t>
            </a:r>
            <a:r>
              <a:rPr lang="fr-FR" dirty="0" err="1"/>
              <a:t>with</a:t>
            </a:r>
            <a:r>
              <a:rPr lang="fr-FR" dirty="0"/>
              <a:t> MVI, DSA- C4d- (</a:t>
            </a:r>
            <a:r>
              <a:rPr lang="fr-FR" dirty="0" err="1"/>
              <a:t>adjusted</a:t>
            </a:r>
            <a:r>
              <a:rPr lang="fr-FR" dirty="0"/>
              <a:t> OR 1.68, 95% CI 1.40-2.02, p&lt;0.001). Dd-</a:t>
            </a:r>
            <a:r>
              <a:rPr lang="fr-FR" dirty="0" err="1"/>
              <a:t>cfDNA</a:t>
            </a:r>
            <a:r>
              <a:rPr lang="fr-FR" dirty="0"/>
              <a:t> </a:t>
            </a:r>
            <a:r>
              <a:rPr lang="fr-FR" dirty="0" err="1"/>
              <a:t>was</a:t>
            </a:r>
            <a:r>
              <a:rPr lang="fr-FR" dirty="0"/>
              <a:t> </a:t>
            </a:r>
            <a:r>
              <a:rPr lang="fr-FR" dirty="0" err="1"/>
              <a:t>significantly</a:t>
            </a:r>
            <a:r>
              <a:rPr lang="fr-FR" dirty="0"/>
              <a:t> </a:t>
            </a:r>
            <a:r>
              <a:rPr lang="fr-FR" dirty="0" err="1"/>
              <a:t>associated</a:t>
            </a:r>
            <a:r>
              <a:rPr lang="fr-FR" dirty="0"/>
              <a:t> </a:t>
            </a:r>
            <a:r>
              <a:rPr lang="fr-FR" dirty="0" err="1"/>
              <a:t>with</a:t>
            </a:r>
            <a:r>
              <a:rPr lang="fr-FR" dirty="0"/>
              <a:t> probable AMR in </a:t>
            </a:r>
            <a:r>
              <a:rPr lang="fr-FR" dirty="0" err="1"/>
              <a:t>univariate</a:t>
            </a:r>
            <a:r>
              <a:rPr lang="fr-FR" dirty="0"/>
              <a:t> </a:t>
            </a:r>
            <a:r>
              <a:rPr lang="fr-FR" dirty="0" err="1"/>
              <a:t>analysis</a:t>
            </a:r>
            <a:r>
              <a:rPr lang="fr-FR" dirty="0"/>
              <a:t> (OR 1.34, 95% CI 1.08-1.66, p=0.007), and </a:t>
            </a:r>
            <a:r>
              <a:rPr lang="fr-FR" dirty="0" err="1"/>
              <a:t>remained</a:t>
            </a:r>
            <a:r>
              <a:rPr lang="fr-FR" dirty="0"/>
              <a:t> </a:t>
            </a:r>
            <a:r>
              <a:rPr lang="fr-FR" dirty="0" err="1"/>
              <a:t>independently</a:t>
            </a:r>
            <a:r>
              <a:rPr lang="fr-FR" dirty="0"/>
              <a:t> </a:t>
            </a:r>
            <a:r>
              <a:rPr lang="fr-FR" dirty="0" err="1"/>
              <a:t>associated</a:t>
            </a:r>
            <a:r>
              <a:rPr lang="fr-FR" dirty="0"/>
              <a:t> </a:t>
            </a:r>
            <a:r>
              <a:rPr lang="fr-FR" dirty="0" err="1"/>
              <a:t>with</a:t>
            </a:r>
            <a:r>
              <a:rPr lang="fr-FR" dirty="0"/>
              <a:t> probable AMR </a:t>
            </a:r>
            <a:r>
              <a:rPr lang="fr-FR" dirty="0" err="1"/>
              <a:t>after</a:t>
            </a:r>
            <a:r>
              <a:rPr lang="fr-FR" dirty="0"/>
              <a:t> </a:t>
            </a:r>
            <a:r>
              <a:rPr lang="fr-FR" dirty="0" err="1"/>
              <a:t>adjusting</a:t>
            </a:r>
            <a:r>
              <a:rPr lang="fr-FR" dirty="0"/>
              <a:t> for </a:t>
            </a:r>
            <a:r>
              <a:rPr lang="fr-FR" dirty="0" err="1"/>
              <a:t>functional</a:t>
            </a:r>
            <a:r>
              <a:rPr lang="fr-FR" dirty="0"/>
              <a:t> </a:t>
            </a:r>
            <a:r>
              <a:rPr lang="fr-FR" dirty="0" err="1"/>
              <a:t>parameters</a:t>
            </a:r>
            <a:r>
              <a:rPr lang="fr-FR" dirty="0"/>
              <a:t> and </a:t>
            </a:r>
            <a:r>
              <a:rPr lang="fr-FR" dirty="0" err="1"/>
              <a:t>history</a:t>
            </a:r>
            <a:r>
              <a:rPr lang="fr-FR" dirty="0"/>
              <a:t> of rejection (p=0.041).</a:t>
            </a:r>
          </a:p>
          <a:p>
            <a:r>
              <a:rPr lang="fr-FR" b="1" dirty="0"/>
              <a:t>Conclusions</a:t>
            </a:r>
            <a:r>
              <a:rPr lang="fr-FR" dirty="0"/>
              <a:t>: In </a:t>
            </a:r>
            <a:r>
              <a:rPr lang="fr-FR" dirty="0" err="1"/>
              <a:t>this</a:t>
            </a:r>
            <a:r>
              <a:rPr lang="fr-FR" dirty="0"/>
              <a:t> large </a:t>
            </a:r>
            <a:r>
              <a:rPr lang="fr-FR" dirty="0" err="1"/>
              <a:t>multicenter</a:t>
            </a:r>
            <a:r>
              <a:rPr lang="fr-FR" dirty="0"/>
              <a:t> prospective </a:t>
            </a:r>
            <a:r>
              <a:rPr lang="fr-FR" dirty="0" err="1"/>
              <a:t>kidney</a:t>
            </a:r>
            <a:r>
              <a:rPr lang="fr-FR" dirty="0"/>
              <a:t> transplant </a:t>
            </a:r>
            <a:r>
              <a:rPr lang="fr-FR" dirty="0" err="1"/>
              <a:t>cohort</a:t>
            </a:r>
            <a:r>
              <a:rPr lang="fr-FR" dirty="0"/>
              <a:t>, </a:t>
            </a:r>
            <a:r>
              <a:rPr lang="fr-FR" dirty="0" err="1"/>
              <a:t>we</a:t>
            </a:r>
            <a:r>
              <a:rPr lang="fr-FR" dirty="0"/>
              <a:t> </a:t>
            </a:r>
            <a:r>
              <a:rPr lang="fr-FR" dirty="0" err="1"/>
              <a:t>demonstrated</a:t>
            </a:r>
            <a:r>
              <a:rPr lang="fr-FR" dirty="0"/>
              <a:t> </a:t>
            </a:r>
            <a:r>
              <a:rPr lang="fr-FR" dirty="0" err="1"/>
              <a:t>that</a:t>
            </a:r>
            <a:r>
              <a:rPr lang="fr-FR" dirty="0"/>
              <a:t> dd-</a:t>
            </a:r>
            <a:r>
              <a:rPr lang="fr-FR" dirty="0" err="1"/>
              <a:t>cfDNA</a:t>
            </a:r>
            <a:r>
              <a:rPr lang="fr-FR" dirty="0"/>
              <a:t> </a:t>
            </a:r>
            <a:r>
              <a:rPr lang="fr-FR" dirty="0" err="1"/>
              <a:t>was</a:t>
            </a:r>
            <a:r>
              <a:rPr lang="fr-FR" dirty="0"/>
              <a:t> </a:t>
            </a:r>
            <a:r>
              <a:rPr lang="fr-FR" dirty="0" err="1"/>
              <a:t>independently</a:t>
            </a:r>
            <a:r>
              <a:rPr lang="fr-FR" dirty="0"/>
              <a:t> </a:t>
            </a:r>
            <a:r>
              <a:rPr lang="fr-FR" dirty="0" err="1"/>
              <a:t>associated</a:t>
            </a:r>
            <a:r>
              <a:rPr lang="fr-FR" dirty="0"/>
              <a:t> </a:t>
            </a:r>
            <a:r>
              <a:rPr lang="fr-FR" dirty="0" err="1"/>
              <a:t>with</a:t>
            </a:r>
            <a:r>
              <a:rPr lang="fr-FR" dirty="0"/>
              <a:t> MVI, DSA-</a:t>
            </a:r>
            <a:r>
              <a:rPr lang="fr-FR" dirty="0" err="1"/>
              <a:t>negative</a:t>
            </a:r>
            <a:r>
              <a:rPr lang="fr-FR" dirty="0"/>
              <a:t>, C4d-negative, as </a:t>
            </a:r>
            <a:r>
              <a:rPr lang="fr-FR" dirty="0" err="1"/>
              <a:t>well</a:t>
            </a:r>
            <a:r>
              <a:rPr lang="fr-FR" dirty="0"/>
              <a:t> as probable AMR (</a:t>
            </a:r>
            <a:r>
              <a:rPr lang="fr-FR" dirty="0" err="1"/>
              <a:t>mild</a:t>
            </a:r>
            <a:r>
              <a:rPr lang="fr-FR" dirty="0"/>
              <a:t> MVI </a:t>
            </a:r>
            <a:r>
              <a:rPr lang="fr-FR" dirty="0" err="1"/>
              <a:t>with</a:t>
            </a:r>
            <a:r>
              <a:rPr lang="fr-FR" dirty="0"/>
              <a:t> DSA-</a:t>
            </a:r>
            <a:r>
              <a:rPr lang="fr-FR" dirty="0" err="1"/>
              <a:t>positivity</a:t>
            </a:r>
            <a:r>
              <a:rPr lang="fr-FR" dirty="0"/>
              <a:t>), </a:t>
            </a:r>
            <a:r>
              <a:rPr lang="fr-FR" dirty="0" err="1"/>
              <a:t>highlighting</a:t>
            </a:r>
            <a:r>
              <a:rPr lang="fr-FR" dirty="0"/>
              <a:t> </a:t>
            </a:r>
            <a:r>
              <a:rPr lang="fr-FR" dirty="0" err="1"/>
              <a:t>its</a:t>
            </a:r>
            <a:r>
              <a:rPr lang="fr-FR" dirty="0"/>
              <a:t> </a:t>
            </a:r>
            <a:r>
              <a:rPr lang="fr-FR" dirty="0" err="1"/>
              <a:t>promising</a:t>
            </a:r>
            <a:r>
              <a:rPr lang="fr-FR" dirty="0"/>
              <a:t> </a:t>
            </a:r>
            <a:r>
              <a:rPr lang="fr-FR" dirty="0" err="1"/>
              <a:t>role</a:t>
            </a:r>
            <a:r>
              <a:rPr lang="fr-FR" dirty="0"/>
              <a:t> in </a:t>
            </a:r>
            <a:r>
              <a:rPr lang="fr-FR" dirty="0" err="1"/>
              <a:t>diagnosing</a:t>
            </a:r>
            <a:r>
              <a:rPr lang="fr-FR" dirty="0"/>
              <a:t> and </a:t>
            </a:r>
            <a:r>
              <a:rPr lang="fr-FR" dirty="0" err="1"/>
              <a:t>guiding</a:t>
            </a:r>
            <a:r>
              <a:rPr lang="fr-FR" dirty="0"/>
              <a:t> </a:t>
            </a:r>
            <a:r>
              <a:rPr lang="fr-FR" dirty="0" err="1"/>
              <a:t>treatment</a:t>
            </a:r>
            <a:r>
              <a:rPr lang="fr-FR" dirty="0"/>
              <a:t> for </a:t>
            </a:r>
            <a:r>
              <a:rPr lang="fr-FR" dirty="0" err="1"/>
              <a:t>these</a:t>
            </a:r>
            <a:r>
              <a:rPr lang="fr-FR" dirty="0"/>
              <a:t> </a:t>
            </a:r>
            <a:r>
              <a:rPr lang="fr-FR" dirty="0" err="1"/>
              <a:t>phenotypes</a:t>
            </a:r>
            <a:r>
              <a:rPr lang="fr-FR" dirty="0"/>
              <a:t>.</a:t>
            </a:r>
          </a:p>
          <a:p>
            <a:endParaRPr lang="fr-FR" dirty="0"/>
          </a:p>
        </p:txBody>
      </p:sp>
      <p:sp>
        <p:nvSpPr>
          <p:cNvPr id="4" name="Espace réservé du numéro de diapositive 3">
            <a:extLst>
              <a:ext uri="{FF2B5EF4-FFF2-40B4-BE49-F238E27FC236}">
                <a16:creationId xmlns:a16="http://schemas.microsoft.com/office/drawing/2014/main" id="{1F0D2629-DD7E-5638-AF84-64C91FE744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60870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79EEC-DE0B-700C-285C-37D9FFD3570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E1DA2D5-E2A6-510F-C7B4-D507A919C24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25BA3BE-EC58-1EB1-EEA4-5EB3E29FE93D}"/>
              </a:ext>
            </a:extLst>
          </p:cNvPr>
          <p:cNvSpPr>
            <a:spLocks noGrp="1"/>
          </p:cNvSpPr>
          <p:nvPr>
            <p:ph type="body" idx="1"/>
          </p:nvPr>
        </p:nvSpPr>
        <p:spPr/>
        <p:txBody>
          <a:bodyPr/>
          <a:lstStyle/>
          <a:p>
            <a:r>
              <a:rPr lang="fr-FR" i="1" dirty="0" err="1">
                <a:latin typeface="+mn-lt"/>
              </a:rPr>
              <a:t>Abbreviations</a:t>
            </a:r>
            <a:r>
              <a:rPr lang="fr-FR" i="1" dirty="0">
                <a:latin typeface="+mn-lt"/>
              </a:rPr>
              <a:t>: UK, </a:t>
            </a:r>
            <a:r>
              <a:rPr lang="fr-FR" sz="1200" i="1" dirty="0">
                <a:latin typeface="+mn-lt"/>
                <a:cs typeface="Arial" panose="020B0604020202020204" pitchFamily="34" charset="0"/>
              </a:rPr>
              <a:t>United </a:t>
            </a:r>
            <a:r>
              <a:rPr lang="fr-FR" sz="1200" i="1" dirty="0" err="1">
                <a:latin typeface="+mn-lt"/>
                <a:cs typeface="Arial" panose="020B0604020202020204" pitchFamily="34" charset="0"/>
              </a:rPr>
              <a:t>kingdom</a:t>
            </a:r>
            <a:r>
              <a:rPr lang="fr-FR" i="1" dirty="0">
                <a:latin typeface="+mn-lt"/>
              </a:rPr>
              <a:t>; NHS, </a:t>
            </a:r>
            <a:r>
              <a:rPr lang="fr-FR" b="0" i="1" dirty="0">
                <a:latin typeface="+mn-lt"/>
              </a:rPr>
              <a:t>National </a:t>
            </a:r>
            <a:r>
              <a:rPr lang="fr-FR" b="0" i="1" dirty="0" err="1">
                <a:latin typeface="+mn-lt"/>
              </a:rPr>
              <a:t>Health</a:t>
            </a:r>
            <a:r>
              <a:rPr lang="fr-FR" b="0" i="1" dirty="0">
                <a:latin typeface="+mn-lt"/>
              </a:rPr>
              <a:t> Service; SED, </a:t>
            </a:r>
            <a:r>
              <a:rPr lang="en-US" sz="1200" i="1" dirty="0">
                <a:latin typeface="+mn-lt"/>
                <a:cs typeface="Arial" panose="020B0604020202020204" pitchFamily="34" charset="0"/>
              </a:rPr>
              <a:t>socioeconomic deprivation; KRT, kidney replacement therapies; HZ, hazard ratio;  </a:t>
            </a:r>
            <a:r>
              <a:rPr lang="en-US" sz="1200" i="1" dirty="0" err="1">
                <a:latin typeface="+mn-lt"/>
                <a:cs typeface="Arial" panose="020B0604020202020204" pitchFamily="34" charset="0"/>
              </a:rPr>
              <a:t>aOR</a:t>
            </a:r>
            <a:r>
              <a:rPr lang="en-US" sz="1200" i="1" dirty="0">
                <a:latin typeface="+mn-lt"/>
                <a:cs typeface="Arial" panose="020B0604020202020204" pitchFamily="34" charset="0"/>
              </a:rPr>
              <a:t>, adjusted odds ratio; </a:t>
            </a:r>
            <a:r>
              <a:rPr lang="fr-FR" b="0" i="1" dirty="0">
                <a:latin typeface="+mn-lt"/>
              </a:rPr>
              <a:t>CI, Confidence </a:t>
            </a:r>
            <a:r>
              <a:rPr lang="fr-FR" b="0" i="1" dirty="0" err="1">
                <a:latin typeface="+mn-lt"/>
              </a:rPr>
              <a:t>Interval</a:t>
            </a:r>
            <a:r>
              <a:rPr lang="fr-FR" b="0" i="1" dirty="0">
                <a:latin typeface="+mn-lt"/>
              </a:rPr>
              <a:t>.</a:t>
            </a:r>
            <a:endParaRPr lang="en-US" b="0" i="1" dirty="0">
              <a:latin typeface="+mn-lt"/>
            </a:endParaRPr>
          </a:p>
          <a:p>
            <a:endParaRPr lang="en-US" b="1" dirty="0"/>
          </a:p>
          <a:p>
            <a:r>
              <a:rPr lang="en-US" b="1" dirty="0"/>
              <a:t>Reference Number: 2056 </a:t>
            </a:r>
          </a:p>
          <a:p>
            <a:r>
              <a:rPr lang="en-US" b="1" dirty="0"/>
              <a:t>INVESTIGATING INEQUALITIES IN ACCESS TO PAEDIATRIC KIDNEY TRANSPLANTATION</a:t>
            </a:r>
          </a:p>
          <a:p>
            <a:endParaRPr lang="en-US" dirty="0"/>
          </a:p>
          <a:p>
            <a:r>
              <a:rPr lang="en-US" b="1" dirty="0"/>
              <a:t>Alice James</a:t>
            </a:r>
            <a:r>
              <a:rPr lang="en-US" b="1" baseline="30000" dirty="0"/>
              <a:t>1</a:t>
            </a:r>
            <a:r>
              <a:rPr lang="en-US" b="1" dirty="0"/>
              <a:t>, Pippa Bailey</a:t>
            </a:r>
            <a:r>
              <a:rPr lang="en-US" b="1" baseline="30000" dirty="0"/>
              <a:t>1</a:t>
            </a:r>
            <a:r>
              <a:rPr lang="en-US" b="1" dirty="0"/>
              <a:t>, Lucy Plumb</a:t>
            </a:r>
            <a:r>
              <a:rPr lang="en-US" b="1" baseline="30000" dirty="0"/>
              <a:t>1</a:t>
            </a:r>
            <a:r>
              <a:rPr lang="en-US" b="1" dirty="0"/>
              <a:t> </a:t>
            </a:r>
          </a:p>
          <a:p>
            <a:endParaRPr lang="en-US" dirty="0"/>
          </a:p>
          <a:p>
            <a:r>
              <a:rPr lang="en-US" i="1" baseline="30000" dirty="0"/>
              <a:t>1</a:t>
            </a:r>
            <a:r>
              <a:rPr lang="en-US" i="1" dirty="0"/>
              <a:t>University of Bristol , Bristol , United Kingdom </a:t>
            </a:r>
          </a:p>
          <a:p>
            <a:endParaRPr lang="en-US" dirty="0"/>
          </a:p>
          <a:p>
            <a:r>
              <a:rPr lang="en-US" b="1" dirty="0"/>
              <a:t>Background</a:t>
            </a:r>
            <a:r>
              <a:rPr lang="en-US" dirty="0"/>
              <a:t>: Our understanding of whether access to kidney transplantation inequities exist for UK children is lacking. To date, socioeconomic and ethnic inequities in access to pre-emptive kidney transplantation have been described, but no research has investigated associations with access to waitlist activation or transplantation in general. </a:t>
            </a:r>
          </a:p>
          <a:p>
            <a:r>
              <a:rPr lang="en-US" b="1" dirty="0"/>
              <a:t>Methods</a:t>
            </a:r>
            <a:r>
              <a:rPr lang="en-US" dirty="0"/>
              <a:t>: We performed an analysis of UK Renal Registry and NHS Blood &amp; Transplant data. The study population comprised incident patients &lt;</a:t>
            </a:r>
            <a:r>
              <a:rPr lang="fr-FR" dirty="0"/>
              <a:t>18 </a:t>
            </a:r>
            <a:r>
              <a:rPr lang="fr-FR" dirty="0" err="1"/>
              <a:t>years</a:t>
            </a:r>
            <a:r>
              <a:rPr lang="fr-FR" dirty="0"/>
              <a:t> </a:t>
            </a:r>
            <a:r>
              <a:rPr lang="fr-FR" dirty="0" err="1"/>
              <a:t>starting</a:t>
            </a:r>
            <a:r>
              <a:rPr lang="fr-FR" dirty="0"/>
              <a:t> </a:t>
            </a:r>
            <a:r>
              <a:rPr lang="fr-FR" dirty="0" err="1"/>
              <a:t>kidney</a:t>
            </a:r>
            <a:r>
              <a:rPr lang="fr-FR" dirty="0"/>
              <a:t> replacement </a:t>
            </a:r>
            <a:r>
              <a:rPr lang="fr-FR" dirty="0" err="1"/>
              <a:t>therapies</a:t>
            </a:r>
            <a:r>
              <a:rPr lang="fr-FR" dirty="0"/>
              <a:t> (KRT) in the UK </a:t>
            </a:r>
            <a:r>
              <a:rPr lang="fr-FR" dirty="0" err="1"/>
              <a:t>between</a:t>
            </a:r>
            <a:r>
              <a:rPr lang="fr-FR" dirty="0"/>
              <a:t> 1/1/96-31/12/20. Multivariable </a:t>
            </a:r>
            <a:r>
              <a:rPr lang="fr-FR" dirty="0" err="1"/>
              <a:t>logistic</a:t>
            </a:r>
            <a:r>
              <a:rPr lang="fr-FR" dirty="0"/>
              <a:t> </a:t>
            </a:r>
            <a:r>
              <a:rPr lang="fr-FR" dirty="0" err="1"/>
              <a:t>regression</a:t>
            </a:r>
            <a:r>
              <a:rPr lang="fr-FR" dirty="0"/>
              <a:t> and Cox </a:t>
            </a:r>
            <a:r>
              <a:rPr lang="fr-FR" dirty="0" err="1"/>
              <a:t>proportional</a:t>
            </a:r>
            <a:r>
              <a:rPr lang="fr-FR" dirty="0"/>
              <a:t> </a:t>
            </a:r>
            <a:r>
              <a:rPr lang="fr-FR" dirty="0" err="1"/>
              <a:t>hazards</a:t>
            </a:r>
            <a:r>
              <a:rPr lang="fr-FR" dirty="0"/>
              <a:t> </a:t>
            </a:r>
            <a:r>
              <a:rPr lang="fr-FR" dirty="0" err="1"/>
              <a:t>models</a:t>
            </a:r>
            <a:r>
              <a:rPr lang="fr-FR" dirty="0"/>
              <a:t> </a:t>
            </a:r>
            <a:r>
              <a:rPr lang="fr-FR" dirty="0" err="1"/>
              <a:t>were</a:t>
            </a:r>
            <a:r>
              <a:rPr lang="fr-FR" dirty="0"/>
              <a:t> </a:t>
            </a:r>
            <a:r>
              <a:rPr lang="fr-FR" dirty="0" err="1"/>
              <a:t>used</a:t>
            </a:r>
            <a:r>
              <a:rPr lang="fr-FR" dirty="0"/>
              <a:t> to </a:t>
            </a:r>
            <a:r>
              <a:rPr lang="fr-FR" dirty="0" err="1"/>
              <a:t>determine</a:t>
            </a:r>
            <a:r>
              <a:rPr lang="fr-FR" dirty="0"/>
              <a:t> associations </a:t>
            </a:r>
            <a:r>
              <a:rPr lang="fr-FR" dirty="0" err="1"/>
              <a:t>between</a:t>
            </a:r>
            <a:r>
              <a:rPr lang="fr-FR" dirty="0"/>
              <a:t> </a:t>
            </a:r>
            <a:r>
              <a:rPr lang="fr-FR" dirty="0" err="1"/>
              <a:t>exposures</a:t>
            </a:r>
            <a:r>
              <a:rPr lang="fr-FR" dirty="0"/>
              <a:t> (</a:t>
            </a:r>
            <a:r>
              <a:rPr lang="fr-FR" dirty="0" err="1"/>
              <a:t>ethnicity</a:t>
            </a:r>
            <a:r>
              <a:rPr lang="fr-FR" dirty="0"/>
              <a:t>, </a:t>
            </a:r>
            <a:r>
              <a:rPr lang="fr-FR" dirty="0" err="1"/>
              <a:t>socioeconomic</a:t>
            </a:r>
            <a:r>
              <a:rPr lang="fr-FR" dirty="0"/>
              <a:t> </a:t>
            </a:r>
            <a:r>
              <a:rPr lang="fr-FR" dirty="0" err="1"/>
              <a:t>deprivation</a:t>
            </a:r>
            <a:r>
              <a:rPr lang="fr-FR" dirty="0"/>
              <a:t> (SED) and </a:t>
            </a:r>
            <a:r>
              <a:rPr lang="fr-FR" dirty="0" err="1"/>
              <a:t>sex</a:t>
            </a:r>
            <a:r>
              <a:rPr lang="fr-FR" dirty="0"/>
              <a:t>) and </a:t>
            </a:r>
            <a:r>
              <a:rPr lang="fr-FR" dirty="0" err="1"/>
              <a:t>outcomes</a:t>
            </a:r>
            <a:r>
              <a:rPr lang="fr-FR" dirty="0"/>
              <a:t>: 1) </a:t>
            </a:r>
            <a:r>
              <a:rPr lang="fr-FR" dirty="0" err="1"/>
              <a:t>waitlist</a:t>
            </a:r>
            <a:r>
              <a:rPr lang="fr-FR" dirty="0"/>
              <a:t> activation for </a:t>
            </a:r>
            <a:r>
              <a:rPr lang="fr-FR" dirty="0" err="1"/>
              <a:t>deceased</a:t>
            </a:r>
            <a:r>
              <a:rPr lang="fr-FR" dirty="0"/>
              <a:t> </a:t>
            </a:r>
            <a:r>
              <a:rPr lang="fr-FR" dirty="0" err="1"/>
              <a:t>donor</a:t>
            </a:r>
            <a:r>
              <a:rPr lang="fr-FR" dirty="0"/>
              <a:t> </a:t>
            </a:r>
            <a:r>
              <a:rPr lang="fr-FR" dirty="0" err="1"/>
              <a:t>kidney</a:t>
            </a:r>
            <a:r>
              <a:rPr lang="fr-FR" dirty="0"/>
              <a:t> transplantation; </a:t>
            </a:r>
            <a:r>
              <a:rPr lang="fr-FR" dirty="0" err="1"/>
              <a:t>receipt</a:t>
            </a:r>
            <a:r>
              <a:rPr lang="fr-FR" dirty="0"/>
              <a:t> of 2) </a:t>
            </a:r>
            <a:r>
              <a:rPr lang="fr-FR" dirty="0" err="1"/>
              <a:t>any</a:t>
            </a:r>
            <a:r>
              <a:rPr lang="fr-FR" dirty="0"/>
              <a:t> 3) </a:t>
            </a:r>
            <a:r>
              <a:rPr lang="fr-FR" dirty="0" err="1"/>
              <a:t>deceased</a:t>
            </a:r>
            <a:r>
              <a:rPr lang="fr-FR" dirty="0"/>
              <a:t> </a:t>
            </a:r>
            <a:r>
              <a:rPr lang="fr-FR" dirty="0" err="1"/>
              <a:t>donor</a:t>
            </a:r>
            <a:r>
              <a:rPr lang="fr-FR" dirty="0"/>
              <a:t> 4) living </a:t>
            </a:r>
            <a:r>
              <a:rPr lang="fr-FR" dirty="0" err="1"/>
              <a:t>donor</a:t>
            </a:r>
            <a:r>
              <a:rPr lang="fr-FR" dirty="0"/>
              <a:t> </a:t>
            </a:r>
            <a:r>
              <a:rPr lang="fr-FR" dirty="0" err="1"/>
              <a:t>kidney</a:t>
            </a:r>
            <a:r>
              <a:rPr lang="fr-FR" dirty="0"/>
              <a:t> transplant.</a:t>
            </a:r>
          </a:p>
          <a:p>
            <a:r>
              <a:rPr lang="en-US" b="1" dirty="0"/>
              <a:t>Results</a:t>
            </a:r>
            <a:r>
              <a:rPr lang="en-US" dirty="0"/>
              <a:t>: Adjusted Cox regression results show lower hazard of being waitlisted for females (HR 0.88, 95% CI 0.81, 0.95) compared to males; for those in the most deprived SED group (HR 0.67, 95% CI 0.59, 0.76) compared to the least deprived; and those from a Black ethnic background (HR 0.81, 95% CI 0.65, 0.99) compared to children of White ethnicity. Once waitlisted, associations with sex and SED were attenuated. However, lower hazards remained for children of Black ethnicity (HR 0.74, 95% CI 0.56, 0.97) compared to children of White ethnicity. Adjusted odds of receiving a living donor transplant within two years of starting KRT were lower for those in the most deprived SED group (OR 0.28, 95% CI 0.21, 0.26) compared to least deprived, and children of Black or Asian ethnicity (OR 0.40, 95% CI 0.24, 0.65; OR 0.47, 95% CI 0.37, 0.60) compared to children of White ethnicity.</a:t>
            </a:r>
          </a:p>
          <a:p>
            <a:r>
              <a:rPr lang="en-US" b="1" dirty="0"/>
              <a:t>Conclusions</a:t>
            </a:r>
            <a:r>
              <a:rPr lang="en-US" dirty="0"/>
              <a:t>: Higher relative area-level deprivation and Black ethnicity are associated with lower access to waitlisting and living donor transplantation; reassuringly, variations in access to transplant are attenuated once waitlisted, suggesting interventions equitably supporting timely consideration and preparation for waitlisting are needed. Similar SED and ethnicity associations were noted for living kidney donor transplant access.</a:t>
            </a:r>
            <a:endParaRPr lang="fr-FR" dirty="0"/>
          </a:p>
        </p:txBody>
      </p:sp>
      <p:sp>
        <p:nvSpPr>
          <p:cNvPr id="4" name="Espace réservé du numéro de diapositive 3">
            <a:extLst>
              <a:ext uri="{FF2B5EF4-FFF2-40B4-BE49-F238E27FC236}">
                <a16:creationId xmlns:a16="http://schemas.microsoft.com/office/drawing/2014/main" id="{644EA637-C92A-B75A-8C57-331DF2AB64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4171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F16BC6-E51C-F8D9-A622-52CEF34B5E4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C803067-4085-F8B7-55F3-23D25B7404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0FA9710-5184-4769-E3BD-6357968F468B}"/>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5" name="Espace réservé du pied de page 4">
            <a:extLst>
              <a:ext uri="{FF2B5EF4-FFF2-40B4-BE49-F238E27FC236}">
                <a16:creationId xmlns:a16="http://schemas.microsoft.com/office/drawing/2014/main" id="{BB6BB55D-02BC-46DC-C411-9C41F052EA0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1E736A5-7FA8-C3B5-F0B5-C24E41969051}"/>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272904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E0BB34-D22B-22DE-CD80-C157778AFA4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300AF04-E0F1-CB54-CD5C-27FA79E3AF8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61D8535-1E20-F115-F69E-4BE1D56CA874}"/>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5" name="Espace réservé du pied de page 4">
            <a:extLst>
              <a:ext uri="{FF2B5EF4-FFF2-40B4-BE49-F238E27FC236}">
                <a16:creationId xmlns:a16="http://schemas.microsoft.com/office/drawing/2014/main" id="{5F5E0208-838E-77F7-23D7-69EE291D979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7982F2E-3F99-2E4D-FC6C-1D13EF936745}"/>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2507216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FF3EF92-D5BB-3B9B-6C72-6964B8D30A4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7F9990C-77BF-DAAE-F2D9-5E0EDCF95E1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5A519AA-53E7-BAB8-D12C-67847983E1F9}"/>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5" name="Espace réservé du pied de page 4">
            <a:extLst>
              <a:ext uri="{FF2B5EF4-FFF2-40B4-BE49-F238E27FC236}">
                <a16:creationId xmlns:a16="http://schemas.microsoft.com/office/drawing/2014/main" id="{40120203-0DF9-1E7D-D8D8-0E16124619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EE538A7-6E0E-E53F-8CC7-589F2D2C23F3}"/>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524079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hapter_Break_Blue">
    <p:bg>
      <p:bgPr>
        <a:gradFill>
          <a:gsLst>
            <a:gs pos="22000">
              <a:srgbClr val="123986"/>
            </a:gs>
            <a:gs pos="100000">
              <a:srgbClr val="E2204B"/>
            </a:gs>
          </a:gsLst>
          <a:lin ang="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19982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hapter_Break_Blue">
    <p:bg>
      <p:bgPr>
        <a:gradFill>
          <a:gsLst>
            <a:gs pos="22000">
              <a:srgbClr val="123986"/>
            </a:gs>
            <a:gs pos="99000">
              <a:srgbClr val="E4032E"/>
            </a:gs>
          </a:gsLst>
          <a:lin ang="0" scaled="0"/>
        </a:gradFill>
        <a:effectLst/>
      </p:bgPr>
    </p:bg>
    <p:spTree>
      <p:nvGrpSpPr>
        <p:cNvPr id="1" name=""/>
        <p:cNvGrpSpPr/>
        <p:nvPr/>
      </p:nvGrpSpPr>
      <p:grpSpPr>
        <a:xfrm>
          <a:off x="0" y="0"/>
          <a:ext cx="0" cy="0"/>
          <a:chOff x="0" y="0"/>
          <a:chExt cx="0" cy="0"/>
        </a:xfrm>
      </p:grpSpPr>
      <p:pic>
        <p:nvPicPr>
          <p:cNvPr id="4" name="Picture 3" descr="A blue curved line on a black background&#10;&#10;Description automatically generated">
            <a:extLst>
              <a:ext uri="{FF2B5EF4-FFF2-40B4-BE49-F238E27FC236}">
                <a16:creationId xmlns:a16="http://schemas.microsoft.com/office/drawing/2014/main" id="{97A0D6BB-A951-131B-C902-9D7E2FB0CCD2}"/>
              </a:ext>
            </a:extLst>
          </p:cNvPr>
          <p:cNvPicPr>
            <a:picLocks noChangeAspect="1"/>
          </p:cNvPicPr>
          <p:nvPr userDrawn="1"/>
        </p:nvPicPr>
        <p:blipFill rotWithShape="1">
          <a:blip r:embed="rId2">
            <a:alphaModFix amt="57000"/>
            <a:extLst>
              <a:ext uri="{28A0092B-C50C-407E-A947-70E740481C1C}">
                <a14:useLocalDpi xmlns:a14="http://schemas.microsoft.com/office/drawing/2010/main" val="0"/>
              </a:ext>
            </a:extLst>
          </a:blip>
          <a:srcRect l="15538" t="42874" r="-4728" b="6957"/>
          <a:stretch/>
        </p:blipFill>
        <p:spPr>
          <a:xfrm>
            <a:off x="0" y="0"/>
            <a:ext cx="12192000" cy="6858000"/>
          </a:xfrm>
          <a:prstGeom prst="rect">
            <a:avLst/>
          </a:prstGeom>
        </p:spPr>
      </p:pic>
      <p:sp>
        <p:nvSpPr>
          <p:cNvPr id="6" name="Title 5">
            <a:extLst>
              <a:ext uri="{FF2B5EF4-FFF2-40B4-BE49-F238E27FC236}">
                <a16:creationId xmlns:a16="http://schemas.microsoft.com/office/drawing/2014/main" id="{C7EBB7B4-68AD-0D4F-876A-9D35E718DF4C}"/>
              </a:ext>
            </a:extLst>
          </p:cNvPr>
          <p:cNvSpPr>
            <a:spLocks noGrp="1"/>
          </p:cNvSpPr>
          <p:nvPr>
            <p:ph type="title"/>
          </p:nvPr>
        </p:nvSpPr>
        <p:spPr>
          <a:xfrm>
            <a:off x="766763" y="2359341"/>
            <a:ext cx="6191821" cy="3060152"/>
          </a:xfrm>
        </p:spPr>
        <p:txBody>
          <a:bodyPr anchor="t" anchorCtr="0">
            <a:noAutofit/>
          </a:bodyPr>
          <a:lstStyle>
            <a:lvl1pPr>
              <a:defRPr sz="4800" b="1" spc="0">
                <a:solidFill>
                  <a:schemeClr val="bg1"/>
                </a:solidFill>
              </a:defRPr>
            </a:lvl1pPr>
          </a:lstStyle>
          <a:p>
            <a:r>
              <a:rPr lang="en-GB"/>
              <a:t>Click to edit Master title style</a:t>
            </a:r>
            <a:endParaRPr lang="en-US"/>
          </a:p>
        </p:txBody>
      </p:sp>
      <p:pic>
        <p:nvPicPr>
          <p:cNvPr id="2" name="Picture 1" descr="A red and blue logo&#10;&#10;Description automatically generated">
            <a:extLst>
              <a:ext uri="{FF2B5EF4-FFF2-40B4-BE49-F238E27FC236}">
                <a16:creationId xmlns:a16="http://schemas.microsoft.com/office/drawing/2014/main" id="{316D5F93-3281-DEB9-D7AD-43B4D947B12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848089" y="5732413"/>
            <a:ext cx="2149114" cy="1051571"/>
          </a:xfrm>
          <a:prstGeom prst="rect">
            <a:avLst/>
          </a:prstGeom>
        </p:spPr>
      </p:pic>
    </p:spTree>
    <p:extLst>
      <p:ext uri="{BB962C8B-B14F-4D97-AF65-F5344CB8AC3E}">
        <p14:creationId xmlns:p14="http://schemas.microsoft.com/office/powerpoint/2010/main" val="182570096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in_Slide_White">
    <p:bg>
      <p:bgPr>
        <a:solidFill>
          <a:schemeClr val="bg1"/>
        </a:solidFill>
        <a:effectLst/>
      </p:bgPr>
    </p:bg>
    <p:spTree>
      <p:nvGrpSpPr>
        <p:cNvPr id="1" name=""/>
        <p:cNvGrpSpPr/>
        <p:nvPr/>
      </p:nvGrpSpPr>
      <p:grpSpPr>
        <a:xfrm>
          <a:off x="0" y="0"/>
          <a:ext cx="0" cy="0"/>
          <a:chOff x="0" y="0"/>
          <a:chExt cx="0" cy="0"/>
        </a:xfrm>
      </p:grpSpPr>
      <p:pic>
        <p:nvPicPr>
          <p:cNvPr id="7" name="Picture 6" descr="A blue curved line on a black background&#10;&#10;Description automatically generated">
            <a:extLst>
              <a:ext uri="{FF2B5EF4-FFF2-40B4-BE49-F238E27FC236}">
                <a16:creationId xmlns:a16="http://schemas.microsoft.com/office/drawing/2014/main" id="{357EA22C-CF51-D89B-1B0A-5EDEB8624E8F}"/>
              </a:ext>
            </a:extLst>
          </p:cNvPr>
          <p:cNvPicPr>
            <a:picLocks noChangeAspect="1"/>
          </p:cNvPicPr>
          <p:nvPr userDrawn="1"/>
        </p:nvPicPr>
        <p:blipFill rotWithShape="1">
          <a:blip r:embed="rId2">
            <a:alphaModFix amt="19000"/>
            <a:extLst>
              <a:ext uri="{28A0092B-C50C-407E-A947-70E740481C1C}">
                <a14:useLocalDpi xmlns:a14="http://schemas.microsoft.com/office/drawing/2010/main" val="0"/>
              </a:ext>
            </a:extLst>
          </a:blip>
          <a:srcRect l="2684" t="5236" r="51829" b="44595"/>
          <a:stretch/>
        </p:blipFill>
        <p:spPr>
          <a:xfrm>
            <a:off x="0" y="-190"/>
            <a:ext cx="6217920" cy="6906957"/>
          </a:xfrm>
          <a:prstGeom prst="rect">
            <a:avLst/>
          </a:prstGeom>
        </p:spPr>
      </p:pic>
      <p:sp>
        <p:nvSpPr>
          <p:cNvPr id="8" name="Footer Placeholder 4">
            <a:extLst>
              <a:ext uri="{FF2B5EF4-FFF2-40B4-BE49-F238E27FC236}">
                <a16:creationId xmlns:a16="http://schemas.microsoft.com/office/drawing/2014/main" id="{928D2BF1-B46E-C241-9B2C-1D4B05A1BCA6}"/>
              </a:ext>
            </a:extLst>
          </p:cNvPr>
          <p:cNvSpPr>
            <a:spLocks noGrp="1"/>
          </p:cNvSpPr>
          <p:nvPr>
            <p:ph type="ftr" sz="quarter" idx="3"/>
          </p:nvPr>
        </p:nvSpPr>
        <p:spPr>
          <a:xfrm>
            <a:off x="766800" y="6336000"/>
            <a:ext cx="9262103" cy="349200"/>
          </a:xfrm>
          <a:prstGeom prst="rect">
            <a:avLst/>
          </a:prstGeom>
        </p:spPr>
        <p:txBody>
          <a:bodyPr vert="horz" lIns="0" tIns="0" rIns="0" bIns="0" rtlCol="0" anchor="b" anchorCtr="0"/>
          <a:lstStyle>
            <a:lvl1pPr algn="l">
              <a:defRPr sz="800" b="0" i="0">
                <a:solidFill>
                  <a:schemeClr val="tx1"/>
                </a:solidFill>
                <a:latin typeface="Arial" panose="020B0604020202020204" pitchFamily="34" charset="0"/>
                <a:cs typeface="Arial" panose="020B0604020202020204" pitchFamily="34" charset="0"/>
              </a:defRPr>
            </a:lvl1pPr>
          </a:lstStyle>
          <a:p>
            <a:endParaRPr lang="en-US"/>
          </a:p>
        </p:txBody>
      </p:sp>
      <p:sp>
        <p:nvSpPr>
          <p:cNvPr id="11" name="Content Placeholder 10">
            <a:extLst>
              <a:ext uri="{FF2B5EF4-FFF2-40B4-BE49-F238E27FC236}">
                <a16:creationId xmlns:a16="http://schemas.microsoft.com/office/drawing/2014/main" id="{C2F02CD6-8869-7F4D-AC7D-38FF28AF531F}"/>
              </a:ext>
            </a:extLst>
          </p:cNvPr>
          <p:cNvSpPr>
            <a:spLocks noGrp="1"/>
          </p:cNvSpPr>
          <p:nvPr>
            <p:ph sz="quarter" idx="10"/>
          </p:nvPr>
        </p:nvSpPr>
        <p:spPr>
          <a:xfrm>
            <a:off x="766800" y="1802622"/>
            <a:ext cx="10585450" cy="3064345"/>
          </a:xfrm>
        </p:spPr>
        <p:txBody>
          <a:bodyPr/>
          <a:lstStyle>
            <a:lvl1pPr>
              <a:defRPr sz="1400" b="1" i="0">
                <a:latin typeface="Arial" panose="020B0604020202020204" pitchFamily="34" charset="0"/>
                <a:cs typeface="Arial" panose="020B0604020202020204" pitchFamily="34" charset="0"/>
              </a:defRPr>
            </a:lvl1pPr>
            <a:lvl2pPr>
              <a:buClr>
                <a:srgbClr val="123986"/>
              </a:buClr>
              <a:defRPr sz="1400" b="0" i="0">
                <a:latin typeface="Arial" panose="020B0604020202020204" pitchFamily="34" charset="0"/>
                <a:cs typeface="Arial" panose="020B0604020202020204" pitchFamily="34" charset="0"/>
              </a:defRPr>
            </a:lvl2pPr>
            <a:lvl3pPr>
              <a:buClr>
                <a:srgbClr val="123986"/>
              </a:buClr>
              <a:defRPr sz="1400">
                <a:latin typeface="Arial" panose="020B0604020202020204" pitchFamily="34" charset="0"/>
                <a:cs typeface="Arial" panose="020B0604020202020204" pitchFamily="34" charset="0"/>
              </a:defRPr>
            </a:lvl3pPr>
            <a:lvl4pPr>
              <a:buClr>
                <a:srgbClr val="123986"/>
              </a:buClr>
              <a:buFont typeface="System Font Regular"/>
              <a:buChar char="–"/>
              <a:defRPr sz="1400">
                <a:latin typeface="Arial" panose="020B0604020202020204" pitchFamily="34" charset="0"/>
                <a:cs typeface="Arial" panose="020B0604020202020204" pitchFamily="34" charset="0"/>
              </a:defRPr>
            </a:lvl4pPr>
            <a:lvl5pPr>
              <a:buClr>
                <a:srgbClr val="123986"/>
              </a:buClr>
              <a:defRPr sz="1400">
                <a:latin typeface="Arial" panose="020B0604020202020204" pitchFamily="34" charset="0"/>
                <a:cs typeface="Arial" panose="020B0604020202020204" pitchFamily="34" charset="0"/>
              </a:defRPr>
            </a:lvl5pPr>
            <a:lvl6pPr>
              <a:buClr>
                <a:srgbClr val="123986"/>
              </a:buClr>
              <a:defRPr sz="1400">
                <a:latin typeface="Arial" panose="020B0604020202020204" pitchFamily="34" charset="0"/>
                <a:cs typeface="Arial" panose="020B0604020202020204" pitchFamily="34" charset="0"/>
              </a:defRPr>
            </a:lvl6pPr>
            <a:lvl7pPr>
              <a:buClr>
                <a:srgbClr val="123986"/>
              </a:buClr>
              <a:defRPr sz="1400">
                <a:latin typeface="Arial" panose="020B0604020202020204" pitchFamily="34" charset="0"/>
                <a:cs typeface="Arial" panose="020B0604020202020204" pitchFamily="34" charset="0"/>
              </a:defRPr>
            </a:lvl7pPr>
            <a:lvl8pPr>
              <a:buClr>
                <a:srgbClr val="123986"/>
              </a:buClr>
              <a:defRPr sz="1400">
                <a:latin typeface="Arial" panose="020B0604020202020204" pitchFamily="34" charset="0"/>
                <a:cs typeface="Arial" panose="020B0604020202020204" pitchFamily="34" charset="0"/>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p:txBody>
      </p:sp>
      <p:sp>
        <p:nvSpPr>
          <p:cNvPr id="2" name="Title 1">
            <a:extLst>
              <a:ext uri="{FF2B5EF4-FFF2-40B4-BE49-F238E27FC236}">
                <a16:creationId xmlns:a16="http://schemas.microsoft.com/office/drawing/2014/main" id="{BF2EDF82-0DF6-854E-BFCB-2FC94D5AE50E}"/>
              </a:ext>
            </a:extLst>
          </p:cNvPr>
          <p:cNvSpPr>
            <a:spLocks noGrp="1"/>
          </p:cNvSpPr>
          <p:nvPr>
            <p:ph type="title"/>
          </p:nvPr>
        </p:nvSpPr>
        <p:spPr/>
        <p:txBody>
          <a:bodyPr/>
          <a:lstStyle>
            <a:lvl1pPr>
              <a:defRPr b="1"/>
            </a:lvl1pPr>
          </a:lstStyle>
          <a:p>
            <a:r>
              <a:rPr lang="en-GB"/>
              <a:t>Click to edit Master title style</a:t>
            </a:r>
            <a:endParaRPr lang="en-US"/>
          </a:p>
        </p:txBody>
      </p:sp>
    </p:spTree>
    <p:extLst>
      <p:ext uri="{BB962C8B-B14F-4D97-AF65-F5344CB8AC3E}">
        <p14:creationId xmlns:p14="http://schemas.microsoft.com/office/powerpoint/2010/main" val="18160341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in_Slide_White _2 Column">
    <p:bg>
      <p:bgPr>
        <a:solidFill>
          <a:schemeClr val="bg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928D2BF1-B46E-C241-9B2C-1D4B05A1BCA6}"/>
              </a:ext>
            </a:extLst>
          </p:cNvPr>
          <p:cNvSpPr>
            <a:spLocks noGrp="1"/>
          </p:cNvSpPr>
          <p:nvPr>
            <p:ph type="ftr" sz="quarter" idx="3"/>
          </p:nvPr>
        </p:nvSpPr>
        <p:spPr>
          <a:xfrm>
            <a:off x="766764" y="6336000"/>
            <a:ext cx="9183482" cy="349250"/>
          </a:xfrm>
          <a:prstGeom prst="rect">
            <a:avLst/>
          </a:prstGeom>
        </p:spPr>
        <p:txBody>
          <a:bodyPr vert="horz" lIns="0" tIns="0" rIns="0" bIns="0" rtlCol="0" anchor="b" anchorCtr="0"/>
          <a:lstStyle>
            <a:lvl1pPr algn="l">
              <a:defRPr sz="800" b="0" i="0">
                <a:solidFill>
                  <a:schemeClr val="tx1"/>
                </a:solidFill>
                <a:latin typeface="Arial" panose="020B0604020202020204" pitchFamily="34" charset="0"/>
                <a:cs typeface="Arial" panose="020B0604020202020204" pitchFamily="34" charset="0"/>
              </a:defRPr>
            </a:lvl1pPr>
          </a:lstStyle>
          <a:p>
            <a:endParaRPr lang="en-US"/>
          </a:p>
        </p:txBody>
      </p:sp>
      <p:sp>
        <p:nvSpPr>
          <p:cNvPr id="11" name="Content Placeholder 10">
            <a:extLst>
              <a:ext uri="{FF2B5EF4-FFF2-40B4-BE49-F238E27FC236}">
                <a16:creationId xmlns:a16="http://schemas.microsoft.com/office/drawing/2014/main" id="{C2F02CD6-8869-7F4D-AC7D-38FF28AF531F}"/>
              </a:ext>
            </a:extLst>
          </p:cNvPr>
          <p:cNvSpPr>
            <a:spLocks noGrp="1"/>
          </p:cNvSpPr>
          <p:nvPr>
            <p:ph sz="quarter" idx="10"/>
          </p:nvPr>
        </p:nvSpPr>
        <p:spPr>
          <a:xfrm>
            <a:off x="766800" y="1802623"/>
            <a:ext cx="5148000" cy="2487720"/>
          </a:xfrm>
        </p:spPr>
        <p:txBody>
          <a:bodyPr/>
          <a:lstStyle>
            <a:lvl1pPr>
              <a:defRPr sz="1400" b="1" i="0">
                <a:latin typeface="Arial" panose="020B0604020202020204" pitchFamily="34" charset="0"/>
                <a:cs typeface="Arial" panose="020B0604020202020204" pitchFamily="34" charset="0"/>
              </a:defRPr>
            </a:lvl1pPr>
            <a:lvl2pPr>
              <a:buClr>
                <a:srgbClr val="123986"/>
              </a:buClr>
              <a:defRPr sz="1400" b="0" i="0">
                <a:latin typeface="Arial" panose="020B0604020202020204" pitchFamily="34" charset="0"/>
                <a:cs typeface="Arial" panose="020B0604020202020204" pitchFamily="34" charset="0"/>
              </a:defRPr>
            </a:lvl2pPr>
            <a:lvl3pPr>
              <a:buClr>
                <a:srgbClr val="123986"/>
              </a:buClr>
              <a:defRPr sz="1400">
                <a:latin typeface="Arial" panose="020B0604020202020204" pitchFamily="34" charset="0"/>
                <a:cs typeface="Arial" panose="020B0604020202020204" pitchFamily="34" charset="0"/>
              </a:defRPr>
            </a:lvl3pPr>
            <a:lvl4pPr>
              <a:buClr>
                <a:srgbClr val="123986"/>
              </a:buClr>
              <a:buFont typeface="System Font Regular"/>
              <a:buChar char="–"/>
              <a:defRPr sz="1400">
                <a:latin typeface="Arial" panose="020B0604020202020204" pitchFamily="34" charset="0"/>
                <a:cs typeface="Arial" panose="020B0604020202020204" pitchFamily="34" charset="0"/>
              </a:defRPr>
            </a:lvl4pPr>
            <a:lvl5pPr>
              <a:buClr>
                <a:srgbClr val="123986"/>
              </a:buClr>
              <a:defRPr sz="1400">
                <a:latin typeface="Arial" panose="020B0604020202020204" pitchFamily="34" charset="0"/>
                <a:cs typeface="Arial" panose="020B0604020202020204" pitchFamily="34" charset="0"/>
              </a:defRPr>
            </a:lvl5pPr>
            <a:lvl6pPr>
              <a:buClr>
                <a:srgbClr val="123986"/>
              </a:buClr>
              <a:defRPr sz="1400">
                <a:latin typeface="Arial" panose="020B0604020202020204" pitchFamily="34" charset="0"/>
                <a:cs typeface="Arial" panose="020B0604020202020204" pitchFamily="34" charset="0"/>
              </a:defRPr>
            </a:lvl6pPr>
            <a:lvl7pPr>
              <a:buClr>
                <a:srgbClr val="123986"/>
              </a:buClr>
              <a:defRPr sz="1400">
                <a:latin typeface="Arial" panose="020B0604020202020204" pitchFamily="34" charset="0"/>
                <a:cs typeface="Arial" panose="020B0604020202020204" pitchFamily="34" charset="0"/>
              </a:defRPr>
            </a:lvl7pPr>
            <a:lvl8pPr>
              <a:buClr>
                <a:srgbClr val="123986"/>
              </a:buClr>
              <a:defRPr sz="1400">
                <a:latin typeface="Arial" panose="020B0604020202020204" pitchFamily="34" charset="0"/>
                <a:cs typeface="Arial" panose="020B0604020202020204" pitchFamily="34" charset="0"/>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p:txBody>
      </p:sp>
      <p:sp>
        <p:nvSpPr>
          <p:cNvPr id="4" name="Content Placeholder 3">
            <a:extLst>
              <a:ext uri="{FF2B5EF4-FFF2-40B4-BE49-F238E27FC236}">
                <a16:creationId xmlns:a16="http://schemas.microsoft.com/office/drawing/2014/main" id="{E255EB1F-2854-E840-AB65-276712774DD2}"/>
              </a:ext>
            </a:extLst>
          </p:cNvPr>
          <p:cNvSpPr>
            <a:spLocks noGrp="1"/>
          </p:cNvSpPr>
          <p:nvPr>
            <p:ph sz="quarter" idx="12"/>
          </p:nvPr>
        </p:nvSpPr>
        <p:spPr>
          <a:xfrm>
            <a:off x="6208575" y="1802623"/>
            <a:ext cx="5148000" cy="2487720"/>
          </a:xfrm>
          <a:noFill/>
        </p:spPr>
        <p:txBody>
          <a:bodyPr/>
          <a:lstStyle>
            <a:lvl1pPr>
              <a:defRPr sz="1400" b="1" i="0">
                <a:latin typeface="Arial" panose="020B0604020202020204" pitchFamily="34" charset="0"/>
                <a:cs typeface="Arial" panose="020B0604020202020204" pitchFamily="34" charset="0"/>
              </a:defRPr>
            </a:lvl1pPr>
            <a:lvl2pPr>
              <a:buClr>
                <a:srgbClr val="123986"/>
              </a:buClr>
              <a:defRPr sz="1400">
                <a:latin typeface="Arial" panose="020B0604020202020204" pitchFamily="34" charset="0"/>
                <a:cs typeface="Arial" panose="020B0604020202020204" pitchFamily="34" charset="0"/>
              </a:defRPr>
            </a:lvl2pPr>
            <a:lvl3pPr>
              <a:buClr>
                <a:srgbClr val="123986"/>
              </a:buClr>
              <a:defRPr sz="1400">
                <a:latin typeface="Arial" panose="020B0604020202020204" pitchFamily="34" charset="0"/>
                <a:cs typeface="Arial" panose="020B0604020202020204" pitchFamily="34" charset="0"/>
              </a:defRPr>
            </a:lvl3pPr>
            <a:lvl4pPr>
              <a:buClr>
                <a:srgbClr val="123986"/>
              </a:buClr>
              <a:buFont typeface="System Font Regular"/>
              <a:buChar char="–"/>
              <a:defRPr sz="1400">
                <a:latin typeface="Arial" panose="020B0604020202020204" pitchFamily="34" charset="0"/>
                <a:cs typeface="Arial" panose="020B0604020202020204" pitchFamily="34" charset="0"/>
              </a:defRPr>
            </a:lvl4pPr>
            <a:lvl5pPr>
              <a:buClr>
                <a:srgbClr val="123986"/>
              </a:buClr>
              <a:defRPr sz="1400">
                <a:latin typeface="Arial" panose="020B0604020202020204" pitchFamily="34" charset="0"/>
                <a:cs typeface="Arial" panose="020B0604020202020204" pitchFamily="34" charset="0"/>
              </a:defRPr>
            </a:lvl5pPr>
            <a:lvl6pPr>
              <a:buClr>
                <a:srgbClr val="123986"/>
              </a:buClr>
              <a:defRPr sz="1400">
                <a:latin typeface="Arial" panose="020B0604020202020204" pitchFamily="34" charset="0"/>
                <a:cs typeface="Arial" panose="020B0604020202020204" pitchFamily="34" charset="0"/>
              </a:defRPr>
            </a:lvl6pPr>
            <a:lvl7pPr>
              <a:buClr>
                <a:srgbClr val="123986"/>
              </a:buClr>
              <a:defRPr sz="1400">
                <a:latin typeface="Arial" panose="020B0604020202020204" pitchFamily="34" charset="0"/>
                <a:cs typeface="Arial" panose="020B0604020202020204" pitchFamily="34" charset="0"/>
              </a:defRPr>
            </a:lvl7pPr>
            <a:lvl8pPr>
              <a:buClr>
                <a:srgbClr val="123986"/>
              </a:buClr>
              <a:defRPr sz="1400">
                <a:latin typeface="Arial" panose="020B0604020202020204" pitchFamily="34" charset="0"/>
                <a:cs typeface="Arial" panose="020B0604020202020204" pitchFamily="34" charset="0"/>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p:txBody>
      </p:sp>
      <p:sp>
        <p:nvSpPr>
          <p:cNvPr id="2" name="Title 1">
            <a:extLst>
              <a:ext uri="{FF2B5EF4-FFF2-40B4-BE49-F238E27FC236}">
                <a16:creationId xmlns:a16="http://schemas.microsoft.com/office/drawing/2014/main" id="{52242802-3047-3B40-B396-57A36BF40247}"/>
              </a:ext>
            </a:extLst>
          </p:cNvPr>
          <p:cNvSpPr>
            <a:spLocks noGrp="1"/>
          </p:cNvSpPr>
          <p:nvPr>
            <p:ph type="title"/>
          </p:nvPr>
        </p:nvSpPr>
        <p:spPr/>
        <p:txBody>
          <a:bodyPr/>
          <a:lstStyle>
            <a:lvl1pPr>
              <a:defRPr b="1"/>
            </a:lvl1pPr>
          </a:lstStyle>
          <a:p>
            <a:r>
              <a:rPr lang="en-GB"/>
              <a:t>Click to edit Master title style</a:t>
            </a:r>
            <a:endParaRPr lang="en-US"/>
          </a:p>
        </p:txBody>
      </p:sp>
    </p:spTree>
    <p:extLst>
      <p:ext uri="{BB962C8B-B14F-4D97-AF65-F5344CB8AC3E}">
        <p14:creationId xmlns:p14="http://schemas.microsoft.com/office/powerpoint/2010/main" val="292294976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dient for creative work">
    <p:bg>
      <p:bgPr>
        <a:solidFill>
          <a:schemeClr val="bg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928D2BF1-B46E-C241-9B2C-1D4B05A1BCA6}"/>
              </a:ext>
            </a:extLst>
          </p:cNvPr>
          <p:cNvSpPr>
            <a:spLocks noGrp="1"/>
          </p:cNvSpPr>
          <p:nvPr>
            <p:ph type="ftr" sz="quarter" idx="3"/>
          </p:nvPr>
        </p:nvSpPr>
        <p:spPr>
          <a:xfrm>
            <a:off x="766763" y="6336000"/>
            <a:ext cx="9144153" cy="349250"/>
          </a:xfrm>
          <a:prstGeom prst="rect">
            <a:avLst/>
          </a:prstGeom>
        </p:spPr>
        <p:txBody>
          <a:bodyPr vert="horz" lIns="0" tIns="0" rIns="0" bIns="0" rtlCol="0" anchor="b" anchorCtr="0"/>
          <a:lstStyle>
            <a:lvl1pPr algn="l">
              <a:defRPr sz="800" b="0" i="0">
                <a:solidFill>
                  <a:schemeClr val="tx1"/>
                </a:solidFill>
                <a:latin typeface="Arial" panose="020B0604020202020204" pitchFamily="34" charset="0"/>
                <a:cs typeface="Arial" panose="020B0604020202020204" pitchFamily="34" charset="0"/>
              </a:defRPr>
            </a:lvl1pPr>
          </a:lstStyle>
          <a:p>
            <a:endParaRPr lang="en-US"/>
          </a:p>
        </p:txBody>
      </p:sp>
      <p:sp>
        <p:nvSpPr>
          <p:cNvPr id="2" name="Title 1">
            <a:extLst>
              <a:ext uri="{FF2B5EF4-FFF2-40B4-BE49-F238E27FC236}">
                <a16:creationId xmlns:a16="http://schemas.microsoft.com/office/drawing/2014/main" id="{1FC3C0D4-89E6-FE4C-9A1B-76F7AB7439D1}"/>
              </a:ext>
            </a:extLst>
          </p:cNvPr>
          <p:cNvSpPr>
            <a:spLocks noGrp="1"/>
          </p:cNvSpPr>
          <p:nvPr>
            <p:ph type="title"/>
          </p:nvPr>
        </p:nvSpPr>
        <p:spPr/>
        <p:txBody>
          <a:bodyPr/>
          <a:lstStyle>
            <a:lvl1pPr>
              <a:defRPr b="1"/>
            </a:lvl1pPr>
          </a:lstStyle>
          <a:p>
            <a:r>
              <a:rPr lang="en-GB"/>
              <a:t>Click to edit Master title style</a:t>
            </a:r>
            <a:endParaRPr lang="en-US"/>
          </a:p>
        </p:txBody>
      </p:sp>
    </p:spTree>
    <p:extLst>
      <p:ext uri="{BB962C8B-B14F-4D97-AF65-F5344CB8AC3E}">
        <p14:creationId xmlns:p14="http://schemas.microsoft.com/office/powerpoint/2010/main" val="362184833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Chapter_Break_Blue">
    <p:bg>
      <p:bgPr>
        <a:gradFill>
          <a:gsLst>
            <a:gs pos="22000">
              <a:srgbClr val="123986"/>
            </a:gs>
            <a:gs pos="99000">
              <a:srgbClr val="E4032E"/>
            </a:gs>
          </a:gsLst>
          <a:lin ang="0" scaled="0"/>
        </a:gradFill>
        <a:effectLst/>
      </p:bgPr>
    </p:bg>
    <p:spTree>
      <p:nvGrpSpPr>
        <p:cNvPr id="1" name=""/>
        <p:cNvGrpSpPr/>
        <p:nvPr/>
      </p:nvGrpSpPr>
      <p:grpSpPr>
        <a:xfrm>
          <a:off x="0" y="0"/>
          <a:ext cx="0" cy="0"/>
          <a:chOff x="0" y="0"/>
          <a:chExt cx="0" cy="0"/>
        </a:xfrm>
      </p:grpSpPr>
      <p:pic>
        <p:nvPicPr>
          <p:cNvPr id="4" name="Picture 3" descr="A blue curved line on a black background&#10;&#10;Description automatically generated">
            <a:extLst>
              <a:ext uri="{FF2B5EF4-FFF2-40B4-BE49-F238E27FC236}">
                <a16:creationId xmlns:a16="http://schemas.microsoft.com/office/drawing/2014/main" id="{97A0D6BB-A951-131B-C902-9D7E2FB0CCD2}"/>
              </a:ext>
            </a:extLst>
          </p:cNvPr>
          <p:cNvPicPr>
            <a:picLocks noChangeAspect="1"/>
          </p:cNvPicPr>
          <p:nvPr userDrawn="1"/>
        </p:nvPicPr>
        <p:blipFill rotWithShape="1">
          <a:blip r:embed="rId2">
            <a:alphaModFix amt="57000"/>
            <a:extLst>
              <a:ext uri="{28A0092B-C50C-407E-A947-70E740481C1C}">
                <a14:useLocalDpi xmlns:a14="http://schemas.microsoft.com/office/drawing/2010/main" val="0"/>
              </a:ext>
            </a:extLst>
          </a:blip>
          <a:srcRect l="15538" t="42874" r="-4728" b="6957"/>
          <a:stretch/>
        </p:blipFill>
        <p:spPr>
          <a:xfrm>
            <a:off x="0" y="0"/>
            <a:ext cx="12192000" cy="6858000"/>
          </a:xfrm>
          <a:prstGeom prst="rect">
            <a:avLst/>
          </a:prstGeom>
        </p:spPr>
      </p:pic>
      <p:pic>
        <p:nvPicPr>
          <p:cNvPr id="2" name="Picture 1" descr="A red and blue logo&#10;&#10;Description automatically generated">
            <a:extLst>
              <a:ext uri="{FF2B5EF4-FFF2-40B4-BE49-F238E27FC236}">
                <a16:creationId xmlns:a16="http://schemas.microsoft.com/office/drawing/2014/main" id="{316D5F93-3281-DEB9-D7AD-43B4D947B12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675057" y="2244422"/>
            <a:ext cx="4841885" cy="2369156"/>
          </a:xfrm>
          <a:prstGeom prst="rect">
            <a:avLst/>
          </a:prstGeom>
        </p:spPr>
      </p:pic>
    </p:spTree>
    <p:extLst>
      <p:ext uri="{BB962C8B-B14F-4D97-AF65-F5344CB8AC3E}">
        <p14:creationId xmlns:p14="http://schemas.microsoft.com/office/powerpoint/2010/main" val="278542646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75BE9C-A6B4-A54F-3CE1-DB333D5C44A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1F445F7-AFDC-05F3-BF0C-EF655E2691C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2036FEE-F3D1-B56B-2699-53E8B728DC72}"/>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5" name="Espace réservé du pied de page 4">
            <a:extLst>
              <a:ext uri="{FF2B5EF4-FFF2-40B4-BE49-F238E27FC236}">
                <a16:creationId xmlns:a16="http://schemas.microsoft.com/office/drawing/2014/main" id="{5B0499A0-D173-C2BD-40C9-A64D335D817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300D188-8656-604F-9647-053229C40020}"/>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520887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74B77B-A810-50D6-0A2F-ECFF415A3B4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0D44C7D-D010-DC61-4CA6-00651789F36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508DCE5-16E9-FAF0-60E3-6C650F0B86B3}"/>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5" name="Espace réservé du pied de page 4">
            <a:extLst>
              <a:ext uri="{FF2B5EF4-FFF2-40B4-BE49-F238E27FC236}">
                <a16:creationId xmlns:a16="http://schemas.microsoft.com/office/drawing/2014/main" id="{7B43742A-F98A-218B-5C47-AE348F82ED2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8629E8A-24F7-CF54-BCF4-056ABF34AB13}"/>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264967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9375CA-1403-0E22-722C-F510B6897A5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EB4E670-3884-72CB-60C8-FB7BD7AA5A8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2726311-A7FD-75EE-F6DC-1BE2BBD3BE0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194B767-E49C-50F0-FA74-039D07DDBC77}"/>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6" name="Espace réservé du pied de page 5">
            <a:extLst>
              <a:ext uri="{FF2B5EF4-FFF2-40B4-BE49-F238E27FC236}">
                <a16:creationId xmlns:a16="http://schemas.microsoft.com/office/drawing/2014/main" id="{04FE20D0-4B59-B018-FAA0-7EA4F887414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54B96C3-35CD-9978-70A2-F590A35377F0}"/>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3882354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4B8567-1695-99D2-6043-DC299902ACB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9E2EDFE-25D2-2872-1C1D-831B644470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D3FB5BE-2A7C-B08B-9DE9-58DBA2AD6C9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77CA7B4-3533-DAA8-BD43-0ED1B3F57E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4E65E2E-304A-D609-3FA2-CCEC5235B98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377F691-C256-8530-48EE-3AD55F9A1855}"/>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8" name="Espace réservé du pied de page 7">
            <a:extLst>
              <a:ext uri="{FF2B5EF4-FFF2-40B4-BE49-F238E27FC236}">
                <a16:creationId xmlns:a16="http://schemas.microsoft.com/office/drawing/2014/main" id="{6E4C34EB-88CF-CCDF-AF6F-EFF8EB04AAC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BE38DD1-60C3-0A36-8011-C8FF0CC85EC3}"/>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1471211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D6AAA2-F251-46DD-C61A-E79DFA38DF2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BBB33F0-A3ED-964C-2D05-A1C4D0272DCF}"/>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4" name="Espace réservé du pied de page 3">
            <a:extLst>
              <a:ext uri="{FF2B5EF4-FFF2-40B4-BE49-F238E27FC236}">
                <a16:creationId xmlns:a16="http://schemas.microsoft.com/office/drawing/2014/main" id="{3496F6C6-395F-ECA5-99D3-EE9EE0FFAB9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C29FCDD-2D65-648A-F824-D701FF81A5EC}"/>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2705768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3A9DEA7-1395-32D2-4B1E-F57292D11C5B}"/>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3" name="Espace réservé du pied de page 2">
            <a:extLst>
              <a:ext uri="{FF2B5EF4-FFF2-40B4-BE49-F238E27FC236}">
                <a16:creationId xmlns:a16="http://schemas.microsoft.com/office/drawing/2014/main" id="{CC7764F5-6A8E-DBC9-95EC-AD8A5F35C44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7685CEF-EEA4-903F-BC02-4C4F92595439}"/>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1308148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B6655F-0DE1-ADAD-2BFE-C6C5439483D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256AE5B-A993-1FD1-D0D8-E60BA6AE8C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FC8D0F6-A0C9-30D9-68E1-6AC432702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922C040-AD00-1EBE-ED99-901BF36E8DD6}"/>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6" name="Espace réservé du pied de page 5">
            <a:extLst>
              <a:ext uri="{FF2B5EF4-FFF2-40B4-BE49-F238E27FC236}">
                <a16:creationId xmlns:a16="http://schemas.microsoft.com/office/drawing/2014/main" id="{C2F8A16E-484B-E043-C0AD-4E886BB405A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D914AA3-43C0-4286-A68E-A31CC4243A47}"/>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1788761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9689CA-8347-106D-6409-8FB8382633A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5570031-8C2B-8A44-DB37-24DA66B037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B8F5241-03E0-7AD7-010F-3B14EBDAA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F8686C8-4F0D-E672-82B8-13FF75C3FF60}"/>
              </a:ext>
            </a:extLst>
          </p:cNvPr>
          <p:cNvSpPr>
            <a:spLocks noGrp="1"/>
          </p:cNvSpPr>
          <p:nvPr>
            <p:ph type="dt" sz="half" idx="10"/>
          </p:nvPr>
        </p:nvSpPr>
        <p:spPr/>
        <p:txBody>
          <a:bodyPr/>
          <a:lstStyle/>
          <a:p>
            <a:fld id="{B17D73FB-4CB0-47F2-A7AE-CD6671528FC6}" type="datetimeFigureOut">
              <a:rPr lang="fr-FR" smtClean="0"/>
              <a:t>27/06/2025</a:t>
            </a:fld>
            <a:endParaRPr lang="fr-FR"/>
          </a:p>
        </p:txBody>
      </p:sp>
      <p:sp>
        <p:nvSpPr>
          <p:cNvPr id="6" name="Espace réservé du pied de page 5">
            <a:extLst>
              <a:ext uri="{FF2B5EF4-FFF2-40B4-BE49-F238E27FC236}">
                <a16:creationId xmlns:a16="http://schemas.microsoft.com/office/drawing/2014/main" id="{4B03E08E-01ED-0B92-BE2D-B1B618268EC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D31D6FA-4D1E-CDA2-CD43-C58E18269612}"/>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444382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C39B04E-4E8D-7BBA-CD89-BC0F3648B7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BD93AEC-AC47-3CE6-6761-10C555E776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57570E-E4FA-2A31-967C-26A27C176D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17D73FB-4CB0-47F2-A7AE-CD6671528FC6}" type="datetimeFigureOut">
              <a:rPr lang="fr-FR" smtClean="0"/>
              <a:t>27/06/2025</a:t>
            </a:fld>
            <a:endParaRPr lang="fr-FR"/>
          </a:p>
        </p:txBody>
      </p:sp>
      <p:sp>
        <p:nvSpPr>
          <p:cNvPr id="5" name="Espace réservé du pied de page 4">
            <a:extLst>
              <a:ext uri="{FF2B5EF4-FFF2-40B4-BE49-F238E27FC236}">
                <a16:creationId xmlns:a16="http://schemas.microsoft.com/office/drawing/2014/main" id="{2E13A070-4A2F-46AB-86DF-72C71B5CEE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2577ACB5-D749-7F52-F432-4319A4C422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8757969-5354-4C68-B4AE-1448D3539378}" type="slidenum">
              <a:rPr lang="fr-FR" smtClean="0"/>
              <a:t>‹#›</a:t>
            </a:fld>
            <a:endParaRPr lang="fr-FR"/>
          </a:p>
        </p:txBody>
      </p:sp>
    </p:spTree>
    <p:extLst>
      <p:ext uri="{BB962C8B-B14F-4D97-AF65-F5344CB8AC3E}">
        <p14:creationId xmlns:p14="http://schemas.microsoft.com/office/powerpoint/2010/main" val="25179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D1001-F6D6-2145-994A-1C95D677EBC9}"/>
              </a:ext>
            </a:extLst>
          </p:cNvPr>
          <p:cNvSpPr>
            <a:spLocks noGrp="1"/>
          </p:cNvSpPr>
          <p:nvPr>
            <p:ph type="title"/>
          </p:nvPr>
        </p:nvSpPr>
        <p:spPr>
          <a:xfrm>
            <a:off x="766763" y="375400"/>
            <a:ext cx="10587037" cy="1106489"/>
          </a:xfrm>
          <a:prstGeom prst="rect">
            <a:avLst/>
          </a:prstGeom>
        </p:spPr>
        <p:txBody>
          <a:bodyPr vert="horz" lIns="0" tIns="0" rIns="0" bIns="0" rtlCol="0" anchor="ctr"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0555010-76E4-7347-AC96-ED3A556A2CCA}"/>
              </a:ext>
            </a:extLst>
          </p:cNvPr>
          <p:cNvSpPr>
            <a:spLocks noGrp="1"/>
          </p:cNvSpPr>
          <p:nvPr>
            <p:ph type="body" idx="1"/>
          </p:nvPr>
        </p:nvSpPr>
        <p:spPr>
          <a:xfrm>
            <a:off x="766763" y="1825200"/>
            <a:ext cx="10585451" cy="4303714"/>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p:txBody>
      </p:sp>
      <p:sp>
        <p:nvSpPr>
          <p:cNvPr id="5" name="Footer Placeholder 4">
            <a:extLst>
              <a:ext uri="{FF2B5EF4-FFF2-40B4-BE49-F238E27FC236}">
                <a16:creationId xmlns:a16="http://schemas.microsoft.com/office/drawing/2014/main" id="{451C886E-B0EF-BA44-BDEC-C801AF91A008}"/>
              </a:ext>
            </a:extLst>
          </p:cNvPr>
          <p:cNvSpPr>
            <a:spLocks noGrp="1"/>
          </p:cNvSpPr>
          <p:nvPr>
            <p:ph type="ftr" sz="quarter" idx="3"/>
          </p:nvPr>
        </p:nvSpPr>
        <p:spPr>
          <a:xfrm>
            <a:off x="766764" y="6336000"/>
            <a:ext cx="9081324" cy="349250"/>
          </a:xfrm>
          <a:prstGeom prst="rect">
            <a:avLst/>
          </a:prstGeom>
        </p:spPr>
        <p:txBody>
          <a:bodyPr vert="horz" lIns="0" tIns="0" rIns="0" bIns="0" rtlCol="0" anchor="b" anchorCtr="0"/>
          <a:lstStyle>
            <a:lvl1pPr algn="l">
              <a:defRPr sz="800" b="0" i="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descr="A red and blue logo&#10;&#10;Description automatically generated">
            <a:extLst>
              <a:ext uri="{FF2B5EF4-FFF2-40B4-BE49-F238E27FC236}">
                <a16:creationId xmlns:a16="http://schemas.microsoft.com/office/drawing/2014/main" id="{4A35A74D-9BE4-1839-97F0-3715DC3F7E9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848089" y="5732413"/>
            <a:ext cx="2149114" cy="1051571"/>
          </a:xfrm>
          <a:prstGeom prst="rect">
            <a:avLst/>
          </a:prstGeom>
        </p:spPr>
      </p:pic>
    </p:spTree>
    <p:extLst>
      <p:ext uri="{BB962C8B-B14F-4D97-AF65-F5344CB8AC3E}">
        <p14:creationId xmlns:p14="http://schemas.microsoft.com/office/powerpoint/2010/main" val="277235022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sldNum="0" hdr="0" dt="0"/>
  <p:txStyles>
    <p:titleStyle>
      <a:lvl1pPr algn="l" defTabSz="914400" rtl="0" eaLnBrk="1" latinLnBrk="0" hangingPunct="1">
        <a:lnSpc>
          <a:spcPct val="90000"/>
        </a:lnSpc>
        <a:spcBef>
          <a:spcPct val="0"/>
        </a:spcBef>
        <a:buNone/>
        <a:defRPr sz="3200" b="0" i="0" kern="1200">
          <a:solidFill>
            <a:srgbClr val="123986"/>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400" b="1" i="0" kern="1200">
          <a:solidFill>
            <a:srgbClr val="123986"/>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300"/>
        </a:spcAft>
        <a:buFont typeface="Arial" panose="020B0604020202020204" pitchFamily="34" charset="0"/>
        <a:buNone/>
        <a:defRPr sz="1400" b="0" i="0" kern="1200">
          <a:solidFill>
            <a:schemeClr val="tx1"/>
          </a:solidFill>
          <a:latin typeface="Arial" panose="020B0604020202020204" pitchFamily="34" charset="0"/>
          <a:ea typeface="+mn-ea"/>
          <a:cs typeface="Arial" panose="020B0604020202020204" pitchFamily="34" charset="0"/>
        </a:defRPr>
      </a:lvl2pPr>
      <a:lvl3pPr marL="180000" indent="-180000" algn="l" defTabSz="914400" rtl="0" eaLnBrk="1" latinLnBrk="0" hangingPunct="1">
        <a:lnSpc>
          <a:spcPct val="100000"/>
        </a:lnSpc>
        <a:spcBef>
          <a:spcPts val="0"/>
        </a:spcBef>
        <a:spcAft>
          <a:spcPts val="300"/>
        </a:spcAft>
        <a:buClr>
          <a:srgbClr val="123986"/>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360000" indent="-180000" algn="l" defTabSz="914400" rtl="0" eaLnBrk="1" latinLnBrk="0" hangingPunct="1">
        <a:lnSpc>
          <a:spcPct val="100000"/>
        </a:lnSpc>
        <a:spcBef>
          <a:spcPts val="0"/>
        </a:spcBef>
        <a:spcAft>
          <a:spcPts val="300"/>
        </a:spcAft>
        <a:buClr>
          <a:srgbClr val="123986"/>
        </a:buClr>
        <a:buFont typeface="STIXGeneral-Regular" pitchFamily="2" charset="2"/>
        <a:buChar char="⎯"/>
        <a:defRPr sz="1400" b="0" i="0" kern="1200">
          <a:solidFill>
            <a:schemeClr val="tx1"/>
          </a:solidFill>
          <a:latin typeface="Arial" panose="020B0604020202020204" pitchFamily="34" charset="0"/>
          <a:ea typeface="+mn-ea"/>
          <a:cs typeface="Arial" panose="020B0604020202020204" pitchFamily="34" charset="0"/>
        </a:defRPr>
      </a:lvl4pPr>
      <a:lvl5pPr marL="540000" indent="-180000" algn="l" defTabSz="914400" rtl="0" eaLnBrk="1" latinLnBrk="0" hangingPunct="1">
        <a:lnSpc>
          <a:spcPct val="100000"/>
        </a:lnSpc>
        <a:spcBef>
          <a:spcPts val="0"/>
        </a:spcBef>
        <a:spcAft>
          <a:spcPts val="300"/>
        </a:spcAft>
        <a:buClr>
          <a:srgbClr val="123986"/>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5pPr>
      <a:lvl6pPr marL="180000" indent="-180000" algn="l" defTabSz="914400" rtl="0" eaLnBrk="1" latinLnBrk="0" hangingPunct="1">
        <a:lnSpc>
          <a:spcPct val="100000"/>
        </a:lnSpc>
        <a:spcBef>
          <a:spcPts val="0"/>
        </a:spcBef>
        <a:spcAft>
          <a:spcPts val="300"/>
        </a:spcAft>
        <a:buClr>
          <a:srgbClr val="123986"/>
        </a:buClr>
        <a:buFont typeface="+mj-lt"/>
        <a:buAutoNum type="arabicPeriod"/>
        <a:defRPr sz="1400" b="0" i="0" kern="1200">
          <a:solidFill>
            <a:schemeClr val="tx1"/>
          </a:solidFill>
          <a:latin typeface="Arial" panose="020B0604020202020204" pitchFamily="34" charset="0"/>
          <a:ea typeface="+mn-ea"/>
          <a:cs typeface="Arial" panose="020B0604020202020204" pitchFamily="34" charset="0"/>
        </a:defRPr>
      </a:lvl6pPr>
      <a:lvl7pPr marL="360000" indent="-180000" algn="l" defTabSz="914400" rtl="0" eaLnBrk="1" latinLnBrk="0" hangingPunct="1">
        <a:lnSpc>
          <a:spcPct val="100000"/>
        </a:lnSpc>
        <a:spcBef>
          <a:spcPts val="0"/>
        </a:spcBef>
        <a:spcAft>
          <a:spcPts val="300"/>
        </a:spcAft>
        <a:buClr>
          <a:srgbClr val="123986"/>
        </a:buClr>
        <a:buFont typeface="+mj-lt"/>
        <a:buAutoNum type="alphaLcPeriod"/>
        <a:defRPr sz="1400" b="0" i="0" kern="1200">
          <a:solidFill>
            <a:schemeClr val="tx1"/>
          </a:solidFill>
          <a:latin typeface="Arial" panose="020B0604020202020204" pitchFamily="34" charset="0"/>
          <a:ea typeface="+mn-ea"/>
          <a:cs typeface="Arial" panose="020B0604020202020204" pitchFamily="34" charset="0"/>
        </a:defRPr>
      </a:lvl7pPr>
      <a:lvl8pPr marL="540000" indent="-180000" algn="l" defTabSz="914400" rtl="0" eaLnBrk="1" latinLnBrk="0" hangingPunct="1">
        <a:lnSpc>
          <a:spcPct val="100000"/>
        </a:lnSpc>
        <a:spcBef>
          <a:spcPts val="0"/>
        </a:spcBef>
        <a:spcAft>
          <a:spcPts val="300"/>
        </a:spcAft>
        <a:buClr>
          <a:srgbClr val="123986"/>
        </a:buClr>
        <a:buFont typeface="+mj-lt"/>
        <a:buAutoNum type="romanLcPeriod"/>
        <a:defRPr sz="1400" b="0" i="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2000" b="0" i="0" kern="1200" spc="250" baseline="0">
          <a:solidFill>
            <a:srgbClr val="123986"/>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00">
          <p15:clr>
            <a:srgbClr val="F26B43"/>
          </p15:clr>
        </p15:guide>
        <p15:guide id="2" pos="483">
          <p15:clr>
            <a:srgbClr val="F26B43"/>
          </p15:clr>
        </p15:guide>
        <p15:guide id="3" orient="horz" pos="927">
          <p15:clr>
            <a:srgbClr val="F26B43"/>
          </p15:clr>
        </p15:guide>
        <p15:guide id="4" orient="horz" pos="225">
          <p15:clr>
            <a:srgbClr val="F26B43"/>
          </p15:clr>
        </p15:guide>
        <p15:guide id="5" pos="7151">
          <p15:clr>
            <a:srgbClr val="F26B43"/>
          </p15:clr>
        </p15:guide>
        <p15:guide id="6" pos="3817">
          <p15:clr>
            <a:srgbClr val="F26B43"/>
          </p15:clr>
        </p15:guide>
        <p15:guide id="7" orient="horz" pos="3861">
          <p15:clr>
            <a:srgbClr val="F26B43"/>
          </p15:clr>
        </p15:guide>
        <p15:guide id="8" orient="horz" pos="4231">
          <p15:clr>
            <a:srgbClr val="F26B43"/>
          </p15:clr>
        </p15:guide>
        <p15:guide id="9" orient="horz" pos="4011">
          <p15:clr>
            <a:srgbClr val="F26B43"/>
          </p15:clr>
        </p15:guide>
        <p15:guide id="10" orient="horz" pos="113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slide" Target="slide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slide" Target="slide4.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slide" Target="slide4.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chart" Target="../charts/chart3.xml"/></Relationships>
</file>

<file path=ppt/slides/_rels/slide2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slide" Target="slide4.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15.xml"/><Relationship Id="rId3" Type="http://schemas.openxmlformats.org/officeDocument/2006/relationships/slide" Target="slide17.xml"/><Relationship Id="rId7" Type="http://schemas.openxmlformats.org/officeDocument/2006/relationships/slide" Target="slide27.xml"/><Relationship Id="rId12" Type="http://schemas.openxmlformats.org/officeDocument/2006/relationships/slide" Target="slide13.xm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slide" Target="slide25.xml"/><Relationship Id="rId11" Type="http://schemas.openxmlformats.org/officeDocument/2006/relationships/slide" Target="slide11.xml"/><Relationship Id="rId5" Type="http://schemas.openxmlformats.org/officeDocument/2006/relationships/slide" Target="slide23.xml"/><Relationship Id="rId10" Type="http://schemas.openxmlformats.org/officeDocument/2006/relationships/slide" Target="slide9.xml"/><Relationship Id="rId4" Type="http://schemas.openxmlformats.org/officeDocument/2006/relationships/slide" Target="slide21.xml"/><Relationship Id="rId9" Type="http://schemas.openxmlformats.org/officeDocument/2006/relationships/slide" Target="slide5.xml"/><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chart" Target="../charts/char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sv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9D3F3B-0033-07D4-815C-FC0BC7F24887}"/>
              </a:ext>
            </a:extLst>
          </p:cNvPr>
          <p:cNvSpPr/>
          <p:nvPr/>
        </p:nvSpPr>
        <p:spPr>
          <a:xfrm>
            <a:off x="0" y="0"/>
            <a:ext cx="12192000" cy="6858000"/>
          </a:xfrm>
          <a:prstGeom prst="rect">
            <a:avLst/>
          </a:prstGeom>
          <a:gradFill flip="none" rotWithShape="1">
            <a:gsLst>
              <a:gs pos="0">
                <a:srgbClr val="1C1936"/>
              </a:gs>
              <a:gs pos="52000">
                <a:srgbClr val="1D3273"/>
              </a:gs>
              <a:gs pos="38000">
                <a:srgbClr val="1C306F"/>
              </a:gs>
              <a:gs pos="100000">
                <a:srgbClr val="163A8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TextBox 2">
            <a:extLst>
              <a:ext uri="{FF2B5EF4-FFF2-40B4-BE49-F238E27FC236}">
                <a16:creationId xmlns:a16="http://schemas.microsoft.com/office/drawing/2014/main" id="{B986EB6A-0FB0-6B7F-505F-93B5091638FC}"/>
              </a:ext>
            </a:extLst>
          </p:cNvPr>
          <p:cNvSpPr txBox="1"/>
          <p:nvPr/>
        </p:nvSpPr>
        <p:spPr>
          <a:xfrm>
            <a:off x="2137953" y="1938866"/>
            <a:ext cx="9405257" cy="2862322"/>
          </a:xfrm>
          <a:prstGeom prst="rect">
            <a:avLst/>
          </a:prstGeom>
          <a:noFill/>
        </p:spPr>
        <p:txBody>
          <a:bodyPr wrap="square" rtlCol="0">
            <a:spAutoFit/>
          </a:bodyPr>
          <a:lstStyle/>
          <a:p>
            <a:r>
              <a:rPr lang="en-GB" sz="6000" noProof="0" dirty="0">
                <a:solidFill>
                  <a:schemeClr val="bg1"/>
                </a:solidFill>
                <a:latin typeface="Arial" panose="020B0604020202020204" pitchFamily="34" charset="0"/>
                <a:cs typeface="Arial" panose="020B0604020202020204" pitchFamily="34" charset="0"/>
              </a:rPr>
              <a:t>Best of</a:t>
            </a:r>
          </a:p>
          <a:p>
            <a:r>
              <a:rPr lang="en-GB" sz="6000" b="1" noProof="0" dirty="0">
                <a:solidFill>
                  <a:schemeClr val="bg1"/>
                </a:solidFill>
                <a:latin typeface="Arial" panose="020B0604020202020204" pitchFamily="34" charset="0"/>
                <a:cs typeface="Arial" panose="020B0604020202020204" pitchFamily="34" charset="0"/>
              </a:rPr>
              <a:t>ESOT Congress 2025</a:t>
            </a:r>
          </a:p>
          <a:p>
            <a:r>
              <a:rPr lang="en-GB" sz="6000" noProof="0" dirty="0">
                <a:solidFill>
                  <a:srgbClr val="FF0000"/>
                </a:solidFill>
                <a:latin typeface="Arial" panose="020B0604020202020204" pitchFamily="34" charset="0"/>
                <a:cs typeface="Arial" panose="020B0604020202020204" pitchFamily="34" charset="0"/>
              </a:rPr>
              <a:t>Kidney</a:t>
            </a:r>
          </a:p>
        </p:txBody>
      </p:sp>
      <p:pic>
        <p:nvPicPr>
          <p:cNvPr id="9" name="Picture 6" descr="A red and blue logo&#10;&#10;Description automatically generated">
            <a:extLst>
              <a:ext uri="{FF2B5EF4-FFF2-40B4-BE49-F238E27FC236}">
                <a16:creationId xmlns:a16="http://schemas.microsoft.com/office/drawing/2014/main" id="{0956C6FD-F59E-E64E-FC37-FD63C9A69204}"/>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0559" y="0"/>
            <a:ext cx="3433200" cy="1679880"/>
          </a:xfrm>
          <a:prstGeom prst="rect">
            <a:avLst/>
          </a:prstGeom>
        </p:spPr>
      </p:pic>
      <p:pic>
        <p:nvPicPr>
          <p:cNvPr id="3" name="Picture 2" descr="A red neon line drawing of kidneys&#10;&#10;AI-generated content may be incorrect.">
            <a:extLst>
              <a:ext uri="{FF2B5EF4-FFF2-40B4-BE49-F238E27FC236}">
                <a16:creationId xmlns:a16="http://schemas.microsoft.com/office/drawing/2014/main" id="{331DB1E2-D0C4-5ED8-3E3B-F77819CAF04F}"/>
              </a:ext>
            </a:extLst>
          </p:cNvPr>
          <p:cNvPicPr>
            <a:picLocks noChangeAspect="1"/>
          </p:cNvPicPr>
          <p:nvPr/>
        </p:nvPicPr>
        <p:blipFill>
          <a:blip r:embed="rId5"/>
          <a:stretch>
            <a:fillRect/>
          </a:stretch>
        </p:blipFill>
        <p:spPr>
          <a:xfrm>
            <a:off x="4828972" y="3967489"/>
            <a:ext cx="1063024" cy="708683"/>
          </a:xfrm>
          <a:prstGeom prst="rect">
            <a:avLst/>
          </a:prstGeom>
        </p:spPr>
      </p:pic>
    </p:spTree>
    <p:extLst>
      <p:ext uri="{BB962C8B-B14F-4D97-AF65-F5344CB8AC3E}">
        <p14:creationId xmlns:p14="http://schemas.microsoft.com/office/powerpoint/2010/main" val="2624940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71792-4A46-1B56-6543-40E8A56AEE12}"/>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3E741BD1-3356-CFB7-E4A0-B1E92929E608}"/>
              </a:ext>
            </a:extLst>
          </p:cNvPr>
          <p:cNvSpPr>
            <a:spLocks noGrp="1"/>
          </p:cNvSpPr>
          <p:nvPr>
            <p:ph type="title"/>
          </p:nvPr>
        </p:nvSpPr>
        <p:spPr>
          <a:xfrm>
            <a:off x="346500" y="1041054"/>
            <a:ext cx="11169828" cy="402626"/>
          </a:xfrm>
        </p:spPr>
        <p:txBody>
          <a:bodyPr>
            <a:normAutofit fontScale="90000"/>
          </a:bodyPr>
          <a:lstStyle/>
          <a:p>
            <a:r>
              <a:rPr lang="en-GB" noProof="0" dirty="0">
                <a:latin typeface="Arial" panose="020B0604020202020204" pitchFamily="34" charset="0"/>
                <a:cs typeface="Arial" panose="020B0604020202020204" pitchFamily="34" charset="0"/>
              </a:rPr>
              <a:t>Investigating inequalities in access to paediatric kidney transplantation</a:t>
            </a:r>
            <a:br>
              <a:rPr lang="en-US" noProof="0" dirty="0">
                <a:latin typeface="Arial" panose="020B0604020202020204" pitchFamily="34" charset="0"/>
                <a:cs typeface="Arial" panose="020B0604020202020204" pitchFamily="34" charset="0"/>
              </a:rPr>
            </a:br>
            <a:br>
              <a:rPr lang="en-US" noProof="0" dirty="0">
                <a:latin typeface="Arial" panose="020B0604020202020204" pitchFamily="34" charset="0"/>
                <a:cs typeface="Arial" panose="020B0604020202020204" pitchFamily="34" charset="0"/>
              </a:rPr>
            </a:br>
            <a:br>
              <a:rPr lang="en-US" noProof="0" dirty="0">
                <a:latin typeface="Arial" panose="020B0604020202020204" pitchFamily="34" charset="0"/>
                <a:cs typeface="Arial" panose="020B0604020202020204" pitchFamily="34" charset="0"/>
              </a:rPr>
            </a:br>
            <a:br>
              <a:rPr lang="en-US" noProof="0" dirty="0">
                <a:latin typeface="Arial" panose="020B0604020202020204" pitchFamily="34" charset="0"/>
                <a:cs typeface="Arial" panose="020B0604020202020204" pitchFamily="34" charset="0"/>
              </a:rPr>
            </a:br>
            <a:endParaRPr lang="en-US" noProof="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BEE8033-2D27-EA06-BC4A-1CEDBD5F4A86}"/>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87310AEE-B6E9-50F0-3AA9-6212A0880308}"/>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4" name="Groupe 3">
            <a:extLst>
              <a:ext uri="{FF2B5EF4-FFF2-40B4-BE49-F238E27FC236}">
                <a16:creationId xmlns:a16="http://schemas.microsoft.com/office/drawing/2014/main" id="{852B9079-89ED-867C-920B-5398B6A0CB72}"/>
              </a:ext>
            </a:extLst>
          </p:cNvPr>
          <p:cNvGrpSpPr/>
          <p:nvPr/>
        </p:nvGrpSpPr>
        <p:grpSpPr>
          <a:xfrm>
            <a:off x="11575287" y="44389"/>
            <a:ext cx="525242" cy="509983"/>
            <a:chOff x="4213599" y="3634223"/>
            <a:chExt cx="485297" cy="471198"/>
          </a:xfrm>
        </p:grpSpPr>
        <p:sp>
          <p:nvSpPr>
            <p:cNvPr id="7" name="Ellipse 6">
              <a:hlinkClick r:id="rId3" action="ppaction://hlinksldjump"/>
              <a:extLst>
                <a:ext uri="{FF2B5EF4-FFF2-40B4-BE49-F238E27FC236}">
                  <a16:creationId xmlns:a16="http://schemas.microsoft.com/office/drawing/2014/main" id="{85B8B71C-F104-E6F9-333C-562F9E330B47}"/>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D739B451-A800-542C-5BE9-17F7B4A0DA1C}"/>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1" name="Forme libre : forme 15">
              <a:extLst>
                <a:ext uri="{FF2B5EF4-FFF2-40B4-BE49-F238E27FC236}">
                  <a16:creationId xmlns:a16="http://schemas.microsoft.com/office/drawing/2014/main" id="{59A1BF34-84D0-A1FD-10B5-2EEDCE83D3DA}"/>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FC5A3B72-ADD6-68BB-AAD2-B5C03E79A387}"/>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6" name="Forme libre : forme 17">
              <a:extLst>
                <a:ext uri="{FF2B5EF4-FFF2-40B4-BE49-F238E27FC236}">
                  <a16:creationId xmlns:a16="http://schemas.microsoft.com/office/drawing/2014/main" id="{CA07CC6B-50F9-45B4-1F12-F7078ED9CFF2}"/>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39" name="Rectangle 38">
            <a:hlinkClick r:id="rId3" action="ppaction://hlinksldjump"/>
            <a:extLst>
              <a:ext uri="{FF2B5EF4-FFF2-40B4-BE49-F238E27FC236}">
                <a16:creationId xmlns:a16="http://schemas.microsoft.com/office/drawing/2014/main" id="{B4D3CE9C-BA67-AAEE-E7A5-3D07CCA1400F}"/>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ZoneTexte 4">
            <a:extLst>
              <a:ext uri="{FF2B5EF4-FFF2-40B4-BE49-F238E27FC236}">
                <a16:creationId xmlns:a16="http://schemas.microsoft.com/office/drawing/2014/main" id="{CA6FB886-91E3-186E-C426-05B935106524}"/>
              </a:ext>
            </a:extLst>
          </p:cNvPr>
          <p:cNvSpPr txBox="1"/>
          <p:nvPr/>
        </p:nvSpPr>
        <p:spPr>
          <a:xfrm>
            <a:off x="245054" y="1018572"/>
            <a:ext cx="4347420" cy="646331"/>
          </a:xfrm>
          <a:prstGeom prst="rect">
            <a:avLst/>
          </a:prstGeom>
          <a:noFill/>
        </p:spPr>
        <p:txBody>
          <a:bodyPr wrap="square">
            <a:spAutoFit/>
          </a:bodyPr>
          <a:lstStyle/>
          <a:p>
            <a:r>
              <a:rPr lang="en-US" b="1" noProof="0" dirty="0">
                <a:latin typeface="Arial" panose="020B0604020202020204" pitchFamily="34" charset="0"/>
                <a:cs typeface="Arial" panose="020B0604020202020204" pitchFamily="34" charset="0"/>
              </a:rPr>
              <a:t>Results</a:t>
            </a:r>
          </a:p>
          <a:p>
            <a:endParaRPr lang="en-US" b="1" noProof="0" dirty="0">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5B9DFDFA-127C-2337-DD5D-28F7951FE56A}"/>
              </a:ext>
            </a:extLst>
          </p:cNvPr>
          <p:cNvSpPr txBox="1"/>
          <p:nvPr/>
        </p:nvSpPr>
        <p:spPr>
          <a:xfrm>
            <a:off x="6685280" y="1018572"/>
            <a:ext cx="5261666" cy="3108543"/>
          </a:xfrm>
          <a:prstGeom prst="rect">
            <a:avLst/>
          </a:prstGeom>
          <a:noFill/>
        </p:spPr>
        <p:txBody>
          <a:bodyPr wrap="square">
            <a:spAutoFit/>
          </a:bodyPr>
          <a:lstStyle/>
          <a:p>
            <a:r>
              <a:rPr lang="en-US" b="1" noProof="0" dirty="0">
                <a:latin typeface="Arial" panose="020B0604020202020204" pitchFamily="34" charset="0"/>
                <a:cs typeface="Arial" panose="020B0604020202020204" pitchFamily="34" charset="0"/>
              </a:rPr>
              <a:t>Conclusions</a:t>
            </a:r>
          </a:p>
          <a:p>
            <a:endParaRPr lang="en-US"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noProof="0" dirty="0">
                <a:latin typeface="Arial" panose="020B0604020202020204" pitchFamily="34" charset="0"/>
                <a:cs typeface="Arial" panose="020B0604020202020204" pitchFamily="34" charset="0"/>
              </a:rPr>
              <a:t>Higher relative area-level deprivation and Black ethnicity are associated with lower access to waitlisting and living donor transplantation; reassuringly, variations in access to transplant are attenuated once waitlisted, suggesting interventions equitably supporting timely consideration and preparation for waitlisting are needed</a:t>
            </a:r>
          </a:p>
          <a:p>
            <a:pPr algn="just"/>
            <a:endParaRPr lang="en-US" sz="16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noProof="0" dirty="0">
                <a:latin typeface="Arial" panose="020B0604020202020204" pitchFamily="34" charset="0"/>
                <a:cs typeface="Arial" panose="020B0604020202020204" pitchFamily="34" charset="0"/>
              </a:rPr>
              <a:t>Similar SED and ethnicity associations were noted for living kidney donor transplant access</a:t>
            </a:r>
          </a:p>
        </p:txBody>
      </p:sp>
      <p:graphicFrame>
        <p:nvGraphicFramePr>
          <p:cNvPr id="49" name="Tableau 48">
            <a:extLst>
              <a:ext uri="{FF2B5EF4-FFF2-40B4-BE49-F238E27FC236}">
                <a16:creationId xmlns:a16="http://schemas.microsoft.com/office/drawing/2014/main" id="{635E413D-B0AA-3732-A251-59FC9D36A54C}"/>
              </a:ext>
            </a:extLst>
          </p:cNvPr>
          <p:cNvGraphicFramePr>
            <a:graphicFrameLocks noGrp="1"/>
          </p:cNvGraphicFramePr>
          <p:nvPr>
            <p:extLst>
              <p:ext uri="{D42A27DB-BD31-4B8C-83A1-F6EECF244321}">
                <p14:modId xmlns:p14="http://schemas.microsoft.com/office/powerpoint/2010/main" val="1403094533"/>
              </p:ext>
            </p:extLst>
          </p:nvPr>
        </p:nvGraphicFramePr>
        <p:xfrm>
          <a:off x="291521" y="2128457"/>
          <a:ext cx="5804479" cy="1197135"/>
        </p:xfrm>
        <a:graphic>
          <a:graphicData uri="http://schemas.openxmlformats.org/drawingml/2006/table">
            <a:tbl>
              <a:tblPr/>
              <a:tblGrid>
                <a:gridCol w="1962182">
                  <a:extLst>
                    <a:ext uri="{9D8B030D-6E8A-4147-A177-3AD203B41FA5}">
                      <a16:colId xmlns:a16="http://schemas.microsoft.com/office/drawing/2014/main" val="1916503359"/>
                    </a:ext>
                  </a:extLst>
                </a:gridCol>
                <a:gridCol w="1603023">
                  <a:extLst>
                    <a:ext uri="{9D8B030D-6E8A-4147-A177-3AD203B41FA5}">
                      <a16:colId xmlns:a16="http://schemas.microsoft.com/office/drawing/2014/main" val="3230393865"/>
                    </a:ext>
                  </a:extLst>
                </a:gridCol>
                <a:gridCol w="2239274">
                  <a:extLst>
                    <a:ext uri="{9D8B030D-6E8A-4147-A177-3AD203B41FA5}">
                      <a16:colId xmlns:a16="http://schemas.microsoft.com/office/drawing/2014/main" val="1479234043"/>
                    </a:ext>
                  </a:extLst>
                </a:gridCol>
              </a:tblGrid>
              <a:tr h="239427">
                <a:tc>
                  <a:txBody>
                    <a:bodyPr/>
                    <a:lstStyle/>
                    <a:p>
                      <a:pPr algn="ctr" fontAlgn="t"/>
                      <a:r>
                        <a:rPr lang="en-US" sz="1400" b="1" i="0" u="none" strike="noStrike" noProof="0" dirty="0">
                          <a:solidFill>
                            <a:srgbClr val="FFFFFF"/>
                          </a:solidFill>
                          <a:effectLst/>
                          <a:latin typeface="Arial" panose="020B0604020202020204" pitchFamily="34" charset="0"/>
                          <a:cs typeface="Arial" panose="020B0604020202020204" pitchFamily="34" charset="0"/>
                        </a:rPr>
                        <a:t>Comparison</a:t>
                      </a:r>
                    </a:p>
                  </a:txBody>
                  <a:tcPr marL="9262" marR="9262" marT="926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F81BD"/>
                    </a:solidFill>
                  </a:tcPr>
                </a:tc>
                <a:tc>
                  <a:txBody>
                    <a:bodyPr/>
                    <a:lstStyle/>
                    <a:p>
                      <a:pPr algn="ctr" fontAlgn="t"/>
                      <a:r>
                        <a:rPr lang="en-US" sz="1400" b="1" i="0" u="none" strike="noStrike" noProof="0" dirty="0">
                          <a:solidFill>
                            <a:srgbClr val="FFFFFF"/>
                          </a:solidFill>
                          <a:effectLst/>
                          <a:latin typeface="Arial" panose="020B0604020202020204" pitchFamily="34" charset="0"/>
                          <a:cs typeface="Arial" panose="020B0604020202020204" pitchFamily="34" charset="0"/>
                        </a:rPr>
                        <a:t>Context</a:t>
                      </a:r>
                    </a:p>
                  </a:txBody>
                  <a:tcPr marL="9262" marR="9262" marT="926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F81BD"/>
                    </a:solidFill>
                  </a:tcPr>
                </a:tc>
                <a:tc>
                  <a:txBody>
                    <a:bodyPr/>
                    <a:lstStyle/>
                    <a:p>
                      <a:pPr algn="ctr" fontAlgn="t"/>
                      <a:r>
                        <a:rPr lang="en-US" sz="1400" b="1" i="0" u="none" strike="noStrike" noProof="0" dirty="0">
                          <a:solidFill>
                            <a:srgbClr val="FFFFFF"/>
                          </a:solidFill>
                          <a:effectLst/>
                          <a:latin typeface="Arial" panose="020B0604020202020204" pitchFamily="34" charset="0"/>
                          <a:cs typeface="Arial" panose="020B0604020202020204" pitchFamily="34" charset="0"/>
                        </a:rPr>
                        <a:t>Adjusted HR (95% CI)</a:t>
                      </a:r>
                    </a:p>
                  </a:txBody>
                  <a:tcPr marL="9262" marR="9262" marT="926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358170822"/>
                  </a:ext>
                </a:extLst>
              </a:tr>
              <a:tr h="239427">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Female vs Male</a:t>
                      </a:r>
                    </a:p>
                  </a:txBody>
                  <a:tcPr marL="9262" marR="9262" marT="9262"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Waitlist</a:t>
                      </a:r>
                    </a:p>
                  </a:txBody>
                  <a:tcPr marL="9262" marR="9262" marT="926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0.88 (0.81–0.95)</a:t>
                      </a:r>
                    </a:p>
                  </a:txBody>
                  <a:tcPr marL="9262" marR="9262" marT="9262"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522429941"/>
                  </a:ext>
                </a:extLst>
              </a:tr>
              <a:tr h="239427">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Most vs Least Deprived</a:t>
                      </a:r>
                    </a:p>
                  </a:txBody>
                  <a:tcPr marL="9262" marR="9262" marT="9262"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Waitlist</a:t>
                      </a:r>
                    </a:p>
                  </a:txBody>
                  <a:tcPr marL="9262" marR="9262" marT="926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0.67 (0.59–0.76)</a:t>
                      </a:r>
                    </a:p>
                  </a:txBody>
                  <a:tcPr marL="9262" marR="9262" marT="9262"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3454632206"/>
                  </a:ext>
                </a:extLst>
              </a:tr>
              <a:tr h="239427">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Black </a:t>
                      </a:r>
                      <a:r>
                        <a:rPr lang="en-US" sz="1400" b="0" i="1" u="none" strike="noStrike" noProof="0" dirty="0">
                          <a:solidFill>
                            <a:srgbClr val="000000"/>
                          </a:solidFill>
                          <a:effectLst/>
                          <a:latin typeface="Arial" panose="020B0604020202020204" pitchFamily="34" charset="0"/>
                          <a:cs typeface="Arial" panose="020B0604020202020204" pitchFamily="34" charset="0"/>
                        </a:rPr>
                        <a:t>vs. </a:t>
                      </a:r>
                      <a:r>
                        <a:rPr lang="en-US" sz="1400" b="0" i="0" u="none" strike="noStrike" noProof="0" dirty="0">
                          <a:solidFill>
                            <a:srgbClr val="000000"/>
                          </a:solidFill>
                          <a:effectLst/>
                          <a:latin typeface="Arial" panose="020B0604020202020204" pitchFamily="34" charset="0"/>
                          <a:cs typeface="Arial" panose="020B0604020202020204" pitchFamily="34" charset="0"/>
                        </a:rPr>
                        <a:t>White</a:t>
                      </a:r>
                    </a:p>
                  </a:txBody>
                  <a:tcPr marL="9262" marR="9262" marT="9262"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Waitlist</a:t>
                      </a:r>
                    </a:p>
                  </a:txBody>
                  <a:tcPr marL="9262" marR="9262" marT="926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0.81 (0.65–0.99)</a:t>
                      </a:r>
                    </a:p>
                  </a:txBody>
                  <a:tcPr marL="9262" marR="9262" marT="9262"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2320746932"/>
                  </a:ext>
                </a:extLst>
              </a:tr>
              <a:tr h="239427">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Black </a:t>
                      </a:r>
                      <a:r>
                        <a:rPr lang="en-US" sz="1400" b="0" i="1" u="none" strike="noStrike" noProof="0" dirty="0">
                          <a:solidFill>
                            <a:srgbClr val="000000"/>
                          </a:solidFill>
                          <a:effectLst/>
                          <a:latin typeface="Arial" panose="020B0604020202020204" pitchFamily="34" charset="0"/>
                          <a:cs typeface="Arial" panose="020B0604020202020204" pitchFamily="34" charset="0"/>
                        </a:rPr>
                        <a:t>vs.</a:t>
                      </a:r>
                      <a:r>
                        <a:rPr lang="en-US" sz="1400" b="0" i="0" u="none" strike="noStrike" noProof="0" dirty="0">
                          <a:solidFill>
                            <a:srgbClr val="000000"/>
                          </a:solidFill>
                          <a:effectLst/>
                          <a:latin typeface="Arial" panose="020B0604020202020204" pitchFamily="34" charset="0"/>
                          <a:cs typeface="Arial" panose="020B0604020202020204" pitchFamily="34" charset="0"/>
                        </a:rPr>
                        <a:t> White</a:t>
                      </a:r>
                    </a:p>
                  </a:txBody>
                  <a:tcPr marL="9262" marR="9262" marT="9262"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Post-Waitlist</a:t>
                      </a:r>
                    </a:p>
                  </a:txBody>
                  <a:tcPr marL="9262" marR="9262" marT="926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0.74 (0.56–0.97)</a:t>
                      </a:r>
                    </a:p>
                  </a:txBody>
                  <a:tcPr marL="9262" marR="9262" marT="9262"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rgbClr val="DCE6F1"/>
                    </a:solidFill>
                  </a:tcPr>
                </a:tc>
                <a:extLst>
                  <a:ext uri="{0D108BD9-81ED-4DB2-BD59-A6C34878D82A}">
                    <a16:rowId xmlns:a16="http://schemas.microsoft.com/office/drawing/2014/main" val="1152087218"/>
                  </a:ext>
                </a:extLst>
              </a:tr>
            </a:tbl>
          </a:graphicData>
        </a:graphic>
      </p:graphicFrame>
      <p:sp>
        <p:nvSpPr>
          <p:cNvPr id="58" name="ZoneTexte 57">
            <a:extLst>
              <a:ext uri="{FF2B5EF4-FFF2-40B4-BE49-F238E27FC236}">
                <a16:creationId xmlns:a16="http://schemas.microsoft.com/office/drawing/2014/main" id="{C450F065-6518-6CEB-FD4D-61FC0D1A8702}"/>
              </a:ext>
            </a:extLst>
          </p:cNvPr>
          <p:cNvSpPr txBox="1"/>
          <p:nvPr/>
        </p:nvSpPr>
        <p:spPr>
          <a:xfrm>
            <a:off x="245054" y="1698220"/>
            <a:ext cx="6096000" cy="307777"/>
          </a:xfrm>
          <a:prstGeom prst="rect">
            <a:avLst/>
          </a:prstGeom>
          <a:noFill/>
        </p:spPr>
        <p:txBody>
          <a:bodyPr wrap="square">
            <a:spAutoFit/>
          </a:bodyPr>
          <a:lstStyle/>
          <a:p>
            <a:pPr marL="285750" indent="-285750">
              <a:buFont typeface="Arial" panose="020B0604020202020204" pitchFamily="34" charset="0"/>
              <a:buChar char="•"/>
            </a:pPr>
            <a:r>
              <a:rPr lang="en-US" sz="1400" u="sng" noProof="0" dirty="0">
                <a:latin typeface="Arial" panose="020B0604020202020204" pitchFamily="34" charset="0"/>
                <a:cs typeface="Arial" panose="020B0604020202020204" pitchFamily="34" charset="0"/>
              </a:rPr>
              <a:t>Hazard Ratios (HR) - likelihood of being waitlisted or transplanted:</a:t>
            </a:r>
          </a:p>
        </p:txBody>
      </p:sp>
      <p:sp>
        <p:nvSpPr>
          <p:cNvPr id="64" name="ZoneTexte 63">
            <a:extLst>
              <a:ext uri="{FF2B5EF4-FFF2-40B4-BE49-F238E27FC236}">
                <a16:creationId xmlns:a16="http://schemas.microsoft.com/office/drawing/2014/main" id="{D613B4FF-D198-1213-00D4-B3001EC0BE90}"/>
              </a:ext>
            </a:extLst>
          </p:cNvPr>
          <p:cNvSpPr txBox="1"/>
          <p:nvPr/>
        </p:nvSpPr>
        <p:spPr>
          <a:xfrm>
            <a:off x="245054" y="3367715"/>
            <a:ext cx="6096000" cy="307777"/>
          </a:xfrm>
          <a:prstGeom prst="rect">
            <a:avLst/>
          </a:prstGeom>
          <a:noFill/>
        </p:spPr>
        <p:txBody>
          <a:bodyPr wrap="square">
            <a:spAutoFit/>
          </a:bodyPr>
          <a:lstStyle/>
          <a:p>
            <a:r>
              <a:rPr lang="en-US" sz="1400" noProof="0" dirty="0">
                <a:latin typeface="Arial" panose="020B0604020202020204" pitchFamily="34" charset="0"/>
                <a:cs typeface="Arial" panose="020B0604020202020204" pitchFamily="34" charset="0"/>
              </a:rPr>
              <a:t>Once waitlisted, associations with sex and SED were attenuated</a:t>
            </a:r>
          </a:p>
        </p:txBody>
      </p:sp>
      <p:graphicFrame>
        <p:nvGraphicFramePr>
          <p:cNvPr id="67" name="Tableau 66">
            <a:extLst>
              <a:ext uri="{FF2B5EF4-FFF2-40B4-BE49-F238E27FC236}">
                <a16:creationId xmlns:a16="http://schemas.microsoft.com/office/drawing/2014/main" id="{E0A52B1B-790A-40A1-D034-2D183AA05840}"/>
              </a:ext>
            </a:extLst>
          </p:cNvPr>
          <p:cNvGraphicFramePr>
            <a:graphicFrameLocks noGrp="1"/>
          </p:cNvGraphicFramePr>
          <p:nvPr>
            <p:extLst>
              <p:ext uri="{D42A27DB-BD31-4B8C-83A1-F6EECF244321}">
                <p14:modId xmlns:p14="http://schemas.microsoft.com/office/powerpoint/2010/main" val="2142415297"/>
              </p:ext>
            </p:extLst>
          </p:nvPr>
        </p:nvGraphicFramePr>
        <p:xfrm>
          <a:off x="311840" y="4882504"/>
          <a:ext cx="5784160" cy="1166670"/>
        </p:xfrm>
        <a:graphic>
          <a:graphicData uri="http://schemas.openxmlformats.org/drawingml/2006/table">
            <a:tbl>
              <a:tblPr/>
              <a:tblGrid>
                <a:gridCol w="1997317">
                  <a:extLst>
                    <a:ext uri="{9D8B030D-6E8A-4147-A177-3AD203B41FA5}">
                      <a16:colId xmlns:a16="http://schemas.microsoft.com/office/drawing/2014/main" val="640416917"/>
                    </a:ext>
                  </a:extLst>
                </a:gridCol>
                <a:gridCol w="1533174">
                  <a:extLst>
                    <a:ext uri="{9D8B030D-6E8A-4147-A177-3AD203B41FA5}">
                      <a16:colId xmlns:a16="http://schemas.microsoft.com/office/drawing/2014/main" val="3570020498"/>
                    </a:ext>
                  </a:extLst>
                </a:gridCol>
                <a:gridCol w="2253669">
                  <a:extLst>
                    <a:ext uri="{9D8B030D-6E8A-4147-A177-3AD203B41FA5}">
                      <a16:colId xmlns:a16="http://schemas.microsoft.com/office/drawing/2014/main" val="2973351626"/>
                    </a:ext>
                  </a:extLst>
                </a:gridCol>
              </a:tblGrid>
              <a:tr h="291362">
                <a:tc>
                  <a:txBody>
                    <a:bodyPr/>
                    <a:lstStyle/>
                    <a:p>
                      <a:pPr algn="ctr" fontAlgn="t"/>
                      <a:r>
                        <a:rPr lang="en-US" sz="1400" b="1" i="0" u="none" strike="noStrike" noProof="0" dirty="0">
                          <a:solidFill>
                            <a:srgbClr val="FFFFFF"/>
                          </a:solidFill>
                          <a:effectLst/>
                          <a:latin typeface="Arial" panose="020B0604020202020204" pitchFamily="34" charset="0"/>
                          <a:cs typeface="Arial" panose="020B0604020202020204" pitchFamily="34" charset="0"/>
                        </a:rPr>
                        <a:t>Comparison</a:t>
                      </a:r>
                    </a:p>
                  </a:txBody>
                  <a:tcPr marL="12154" marR="12154" marT="12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F81BD"/>
                    </a:solidFill>
                  </a:tcPr>
                </a:tc>
                <a:tc>
                  <a:txBody>
                    <a:bodyPr/>
                    <a:lstStyle/>
                    <a:p>
                      <a:pPr algn="ctr" fontAlgn="t"/>
                      <a:r>
                        <a:rPr lang="en-US" sz="1400" b="1" i="0" u="none" strike="noStrike" noProof="0" dirty="0">
                          <a:solidFill>
                            <a:srgbClr val="FFFFFF"/>
                          </a:solidFill>
                          <a:effectLst/>
                          <a:latin typeface="Arial" panose="020B0604020202020204" pitchFamily="34" charset="0"/>
                          <a:cs typeface="Arial" panose="020B0604020202020204" pitchFamily="34" charset="0"/>
                        </a:rPr>
                        <a:t>Context</a:t>
                      </a:r>
                    </a:p>
                  </a:txBody>
                  <a:tcPr marL="12154" marR="12154" marT="12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F81BD"/>
                    </a:solidFill>
                  </a:tcPr>
                </a:tc>
                <a:tc>
                  <a:txBody>
                    <a:bodyPr/>
                    <a:lstStyle/>
                    <a:p>
                      <a:pPr algn="ctr" fontAlgn="t"/>
                      <a:r>
                        <a:rPr lang="en-US" sz="1400" b="1" i="0" u="none" strike="noStrike" noProof="0" dirty="0">
                          <a:solidFill>
                            <a:srgbClr val="FFFFFF"/>
                          </a:solidFill>
                          <a:effectLst/>
                          <a:latin typeface="Arial" panose="020B0604020202020204" pitchFamily="34" charset="0"/>
                          <a:cs typeface="Arial" panose="020B0604020202020204" pitchFamily="34" charset="0"/>
                        </a:rPr>
                        <a:t>Adjusted OR (95% CI)</a:t>
                      </a:r>
                    </a:p>
                  </a:txBody>
                  <a:tcPr marL="12154" marR="12154" marT="12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613837944"/>
                  </a:ext>
                </a:extLst>
              </a:tr>
              <a:tr h="265506">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Most vs Least Deprived</a:t>
                      </a:r>
                    </a:p>
                  </a:txBody>
                  <a:tcPr marL="12154" marR="12154" marT="12154"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Living Donor</a:t>
                      </a:r>
                    </a:p>
                  </a:txBody>
                  <a:tcPr marL="12154" marR="12154" marT="12154"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0.28 (0.21–0.36)</a:t>
                      </a:r>
                    </a:p>
                  </a:txBody>
                  <a:tcPr marL="12154" marR="12154" marT="12154"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298947143"/>
                  </a:ext>
                </a:extLst>
              </a:tr>
              <a:tr h="304901">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Black vs White</a:t>
                      </a:r>
                    </a:p>
                  </a:txBody>
                  <a:tcPr marL="12154" marR="12154" marT="12154"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Living Donor</a:t>
                      </a:r>
                    </a:p>
                  </a:txBody>
                  <a:tcPr marL="12154" marR="12154" marT="12154"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0.40 (0.24–0.65)</a:t>
                      </a:r>
                    </a:p>
                  </a:txBody>
                  <a:tcPr marL="12154" marR="12154" marT="12154"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extLst>
                  <a:ext uri="{0D108BD9-81ED-4DB2-BD59-A6C34878D82A}">
                    <a16:rowId xmlns:a16="http://schemas.microsoft.com/office/drawing/2014/main" val="471960431"/>
                  </a:ext>
                </a:extLst>
              </a:tr>
              <a:tr h="304901">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Asian vs White</a:t>
                      </a:r>
                    </a:p>
                  </a:txBody>
                  <a:tcPr marL="12154" marR="12154" marT="12154"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B8CCE4"/>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Living Donor</a:t>
                      </a:r>
                    </a:p>
                  </a:txBody>
                  <a:tcPr marL="12154" marR="12154" marT="12154"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B8CCE4"/>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0.47 (0.37–0.60)</a:t>
                      </a:r>
                    </a:p>
                  </a:txBody>
                  <a:tcPr marL="12154" marR="12154" marT="12154"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rgbClr val="B8CCE4"/>
                    </a:solidFill>
                  </a:tcPr>
                </a:tc>
                <a:extLst>
                  <a:ext uri="{0D108BD9-81ED-4DB2-BD59-A6C34878D82A}">
                    <a16:rowId xmlns:a16="http://schemas.microsoft.com/office/drawing/2014/main" val="3266079774"/>
                  </a:ext>
                </a:extLst>
              </a:tr>
            </a:tbl>
          </a:graphicData>
        </a:graphic>
      </p:graphicFrame>
      <p:sp>
        <p:nvSpPr>
          <p:cNvPr id="74" name="ZoneTexte 73">
            <a:extLst>
              <a:ext uri="{FF2B5EF4-FFF2-40B4-BE49-F238E27FC236}">
                <a16:creationId xmlns:a16="http://schemas.microsoft.com/office/drawing/2014/main" id="{2FEC308A-4763-F2EF-7837-32BFBE5FE289}"/>
              </a:ext>
            </a:extLst>
          </p:cNvPr>
          <p:cNvSpPr txBox="1"/>
          <p:nvPr/>
        </p:nvSpPr>
        <p:spPr>
          <a:xfrm>
            <a:off x="245054" y="4311942"/>
            <a:ext cx="5850946" cy="523220"/>
          </a:xfrm>
          <a:prstGeom prst="rect">
            <a:avLst/>
          </a:prstGeom>
          <a:noFill/>
        </p:spPr>
        <p:txBody>
          <a:bodyPr wrap="square">
            <a:spAutoFit/>
          </a:bodyPr>
          <a:lstStyle/>
          <a:p>
            <a:pPr marL="285750" indent="-285750">
              <a:buFont typeface="Arial" panose="020B0604020202020204" pitchFamily="34" charset="0"/>
              <a:buChar char="•"/>
            </a:pPr>
            <a:r>
              <a:rPr lang="en-US" sz="1400" u="sng" noProof="0" dirty="0">
                <a:latin typeface="Arial" panose="020B0604020202020204" pitchFamily="34" charset="0"/>
                <a:cs typeface="Arial" panose="020B0604020202020204" pitchFamily="34" charset="0"/>
              </a:rPr>
              <a:t>Adjusted odds (OR) - likelihood of receiving a living donor transplant within two years of starting KRT:</a:t>
            </a:r>
          </a:p>
        </p:txBody>
      </p:sp>
      <p:sp>
        <p:nvSpPr>
          <p:cNvPr id="3" name="TextBox 29">
            <a:extLst>
              <a:ext uri="{FF2B5EF4-FFF2-40B4-BE49-F238E27FC236}">
                <a16:creationId xmlns:a16="http://schemas.microsoft.com/office/drawing/2014/main" id="{12BA79EA-1C8B-8FF5-485F-63890216DC72}"/>
              </a:ext>
            </a:extLst>
          </p:cNvPr>
          <p:cNvSpPr txBox="1"/>
          <p:nvPr/>
        </p:nvSpPr>
        <p:spPr>
          <a:xfrm>
            <a:off x="2301" y="6610373"/>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James A. et al., ESOT Congress 2025 (Abstract 2056)</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4377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F768F-2E29-CD40-1F54-EAF0C4033156}"/>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E0F289E8-57C3-36D9-1F93-F993051C41B5}"/>
              </a:ext>
            </a:extLst>
          </p:cNvPr>
          <p:cNvSpPr>
            <a:spLocks noGrp="1"/>
          </p:cNvSpPr>
          <p:nvPr>
            <p:ph type="title"/>
          </p:nvPr>
        </p:nvSpPr>
        <p:spPr>
          <a:xfrm>
            <a:off x="322877" y="296853"/>
            <a:ext cx="10969587" cy="402626"/>
          </a:xfrm>
        </p:spPr>
        <p:txBody>
          <a:bodyPr>
            <a:normAutofit fontScale="90000"/>
          </a:bodyPr>
          <a:lstStyle/>
          <a:p>
            <a:r>
              <a:rPr lang="en-US" noProof="0" dirty="0"/>
              <a:t>Trends in factors affecting access to kidney transplantation and graft survival (Collaborative Transplant Study)</a:t>
            </a:r>
          </a:p>
        </p:txBody>
      </p:sp>
      <p:sp>
        <p:nvSpPr>
          <p:cNvPr id="9" name="Rectangle 8">
            <a:extLst>
              <a:ext uri="{FF2B5EF4-FFF2-40B4-BE49-F238E27FC236}">
                <a16:creationId xmlns:a16="http://schemas.microsoft.com/office/drawing/2014/main" id="{C550E048-937A-BA6B-16A7-9A1DD544567A}"/>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3587843-E70C-93C5-09CD-4515631A4C5D}"/>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5CA67C3B-D074-4A1A-A70B-5A02875A5302}"/>
              </a:ext>
            </a:extLst>
          </p:cNvPr>
          <p:cNvSpPr txBox="1"/>
          <p:nvPr/>
        </p:nvSpPr>
        <p:spPr>
          <a:xfrm>
            <a:off x="254000" y="1030157"/>
            <a:ext cx="4775200" cy="36009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Background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Univariate Kaplan-Meier analysis of the CTS data shows that graft survival for kidney transplant recipients improved steadily over 20 years before the SARS-CoV-2 pandemic</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Three-year overall graft survival rates were 83.4% for patients transplanted 2000–2004, increasing to 83.5%, 84.4%, and 85.5% in the subsequent five-year periods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This study aimed to assess trends in commonly known confounding factors during this time</a:t>
            </a:r>
          </a:p>
        </p:txBody>
      </p:sp>
      <p:sp>
        <p:nvSpPr>
          <p:cNvPr id="7" name="ZoneTexte 6">
            <a:extLst>
              <a:ext uri="{FF2B5EF4-FFF2-40B4-BE49-F238E27FC236}">
                <a16:creationId xmlns:a16="http://schemas.microsoft.com/office/drawing/2014/main" id="{B5B0EA0D-D7EA-2D59-88CE-DC03D062FD68}"/>
              </a:ext>
            </a:extLst>
          </p:cNvPr>
          <p:cNvSpPr txBox="1"/>
          <p:nvPr/>
        </p:nvSpPr>
        <p:spPr>
          <a:xfrm>
            <a:off x="6164518" y="1167819"/>
            <a:ext cx="5575268" cy="23698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Study</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Analysis of first deceased-donor kidney-only transplants in Europe from 2000 to 2019 (162 transplant centers; </a:t>
            </a:r>
            <a:r>
              <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n=126,172 </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transplants), stratified into four periods: 2000–2004, 2005–2009, 2010–2014, and 2015–2019</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0" name="Rectangle : coins arrondis 9">
            <a:extLst>
              <a:ext uri="{FF2B5EF4-FFF2-40B4-BE49-F238E27FC236}">
                <a16:creationId xmlns:a16="http://schemas.microsoft.com/office/drawing/2014/main" id="{5AF61412-E722-9053-0390-C0596FC56F44}"/>
              </a:ext>
            </a:extLst>
          </p:cNvPr>
          <p:cNvSpPr/>
          <p:nvPr/>
        </p:nvSpPr>
        <p:spPr>
          <a:xfrm>
            <a:off x="6087075" y="1755120"/>
            <a:ext cx="5773122" cy="1354666"/>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Rectangle : coins arrondis 12">
            <a:extLst>
              <a:ext uri="{FF2B5EF4-FFF2-40B4-BE49-F238E27FC236}">
                <a16:creationId xmlns:a16="http://schemas.microsoft.com/office/drawing/2014/main" id="{05D26190-869D-11BE-8696-D205DEB68B67}"/>
              </a:ext>
            </a:extLst>
          </p:cNvPr>
          <p:cNvSpPr/>
          <p:nvPr/>
        </p:nvSpPr>
        <p:spPr>
          <a:xfrm>
            <a:off x="6096000" y="3435424"/>
            <a:ext cx="5773122" cy="1662578"/>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4" name="Connecteur droit 3">
            <a:extLst>
              <a:ext uri="{FF2B5EF4-FFF2-40B4-BE49-F238E27FC236}">
                <a16:creationId xmlns:a16="http://schemas.microsoft.com/office/drawing/2014/main" id="{57041415-C9EB-BC33-3815-55277152EB69}"/>
              </a:ext>
            </a:extLst>
          </p:cNvPr>
          <p:cNvCxnSpPr>
            <a:cxnSpLocks/>
          </p:cNvCxnSpPr>
          <p:nvPr/>
        </p:nvCxnSpPr>
        <p:spPr>
          <a:xfrm>
            <a:off x="8986099" y="3110938"/>
            <a:ext cx="0" cy="324486"/>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39058F74-B2B6-C026-3F10-5568F60AA80C}"/>
              </a:ext>
            </a:extLst>
          </p:cNvPr>
          <p:cNvSpPr txBox="1"/>
          <p:nvPr/>
        </p:nvSpPr>
        <p:spPr>
          <a:xfrm>
            <a:off x="6004529" y="1042039"/>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Methods</a:t>
            </a:r>
            <a:endParaRPr kumimoji="0" lang="en-US"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7DB45187-1820-1718-EE9D-AE1228BDB106}"/>
              </a:ext>
            </a:extLst>
          </p:cNvPr>
          <p:cNvSpPr txBox="1"/>
          <p:nvPr/>
        </p:nvSpPr>
        <p:spPr>
          <a:xfrm>
            <a:off x="6097930" y="3422576"/>
            <a:ext cx="6094070" cy="3385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Statistical analysis</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p:txBody>
      </p:sp>
      <p:pic>
        <p:nvPicPr>
          <p:cNvPr id="15" name="Image 14" descr="Une image contenant ordinateur portable, Barre d’espacement, Appareil de saisie, Netbook&#10;&#10;Le contenu généré par l’IA peut être incorrect.">
            <a:extLst>
              <a:ext uri="{FF2B5EF4-FFF2-40B4-BE49-F238E27FC236}">
                <a16:creationId xmlns:a16="http://schemas.microsoft.com/office/drawing/2014/main" id="{8834621B-4D66-D3CF-F6DB-06F269D64ABA}"/>
              </a:ext>
            </a:extLst>
          </p:cNvPr>
          <p:cNvPicPr>
            <a:picLocks noChangeAspect="1"/>
          </p:cNvPicPr>
          <p:nvPr/>
        </p:nvPicPr>
        <p:blipFill>
          <a:blip r:embed="rId3"/>
          <a:stretch>
            <a:fillRect/>
          </a:stretch>
        </p:blipFill>
        <p:spPr>
          <a:xfrm>
            <a:off x="6164518" y="4008720"/>
            <a:ext cx="489540" cy="734309"/>
          </a:xfrm>
          <a:prstGeom prst="rect">
            <a:avLst/>
          </a:prstGeom>
        </p:spPr>
      </p:pic>
      <p:sp>
        <p:nvSpPr>
          <p:cNvPr id="20" name="ZoneTexte 19">
            <a:extLst>
              <a:ext uri="{FF2B5EF4-FFF2-40B4-BE49-F238E27FC236}">
                <a16:creationId xmlns:a16="http://schemas.microsoft.com/office/drawing/2014/main" id="{628FB6DA-D194-65DA-AF77-4BB6F3563986}"/>
              </a:ext>
            </a:extLst>
          </p:cNvPr>
          <p:cNvSpPr txBox="1"/>
          <p:nvPr/>
        </p:nvSpPr>
        <p:spPr>
          <a:xfrm>
            <a:off x="6732166" y="3837266"/>
            <a:ext cx="5136956"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Kaplan-Meier analysis was used for univariate survival, Cox regression for multivariable three-year overall graft loss, chi-squared test for categorical variables, and Kruskal-Wallis test for continuous confounders</a:t>
            </a:r>
          </a:p>
        </p:txBody>
      </p:sp>
      <p:sp>
        <p:nvSpPr>
          <p:cNvPr id="6" name="Textfeld 5">
            <a:extLst>
              <a:ext uri="{FF2B5EF4-FFF2-40B4-BE49-F238E27FC236}">
                <a16:creationId xmlns:a16="http://schemas.microsoft.com/office/drawing/2014/main" id="{F6BEA883-D336-4893-B8A8-F45D7CA20304}"/>
              </a:ext>
            </a:extLst>
          </p:cNvPr>
          <p:cNvSpPr txBox="1"/>
          <p:nvPr/>
        </p:nvSpPr>
        <p:spPr>
          <a:xfrm>
            <a:off x="2194560" y="5586984"/>
            <a:ext cx="914400" cy="914400"/>
          </a:xfrm>
          <a:prstGeom prst="rect">
            <a:avLst/>
          </a:prstGeom>
          <a:noFill/>
        </p:spPr>
        <p:txBody>
          <a:bodyPr wrap="none" lIns="0" tIns="0" rIns="0" bIns="0" rtlCol="0">
            <a:noAutofit/>
          </a:bodyPr>
          <a:lstStyle/>
          <a:p>
            <a:pPr algn="l"/>
            <a:endParaRPr lang="de-DE" sz="1400" dirty="0" err="1">
              <a:latin typeface="Museo Slab 300" panose="02000000000000000000" pitchFamily="2" charset="77"/>
            </a:endParaRPr>
          </a:p>
        </p:txBody>
      </p:sp>
      <p:sp>
        <p:nvSpPr>
          <p:cNvPr id="22" name="ZoneTexte 4">
            <a:extLst>
              <a:ext uri="{FF2B5EF4-FFF2-40B4-BE49-F238E27FC236}">
                <a16:creationId xmlns:a16="http://schemas.microsoft.com/office/drawing/2014/main" id="{C6DDBA81-A8DD-4BDF-A3B5-AC21EE2A30A7}"/>
              </a:ext>
            </a:extLst>
          </p:cNvPr>
          <p:cNvSpPr txBox="1"/>
          <p:nvPr/>
        </p:nvSpPr>
        <p:spPr>
          <a:xfrm>
            <a:off x="254000" y="4903394"/>
            <a:ext cx="10082995" cy="1477328"/>
          </a:xfrm>
          <a:prstGeom prst="rect">
            <a:avLst/>
          </a:prstGeom>
          <a:noFill/>
        </p:spPr>
        <p:txBody>
          <a:bodyPr wrap="square">
            <a:spAutoFit/>
          </a:bodyPr>
          <a:lstStyle/>
          <a:p>
            <a:pPr lvl="0">
              <a:defRPr/>
            </a:pPr>
            <a:r>
              <a:rPr lang="en-US" b="1" dirty="0">
                <a:solidFill>
                  <a:srgbClr val="140032"/>
                </a:solidFill>
                <a:latin typeface="Arial" panose="020B0604020202020204" pitchFamily="34" charset="0"/>
                <a:cs typeface="Arial" panose="020B0604020202020204" pitchFamily="34" charset="0"/>
              </a:rPr>
              <a:t>Acknowledgments</a:t>
            </a:r>
            <a:endPar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a:defRPr/>
            </a:pPr>
            <a:endParaRPr lang="en-US" dirty="0"/>
          </a:p>
          <a:p>
            <a:pPr>
              <a:defRPr/>
            </a:pPr>
            <a:r>
              <a:rPr lang="en-US" dirty="0"/>
              <a:t>We  sincerely thank all the transplant centers from around the world that have participated in the CTS over the last 43 years and are particularly grateful to the 162 transplant centers that provided the data used for this analysis.</a:t>
            </a:r>
            <a:endParaRPr lang="de-DE" dirty="0"/>
          </a:p>
        </p:txBody>
      </p:sp>
      <p:grpSp>
        <p:nvGrpSpPr>
          <p:cNvPr id="16" name="Groupe 12">
            <a:extLst>
              <a:ext uri="{FF2B5EF4-FFF2-40B4-BE49-F238E27FC236}">
                <a16:creationId xmlns:a16="http://schemas.microsoft.com/office/drawing/2014/main" id="{55905383-B8B0-C073-34E8-027817241E64}"/>
              </a:ext>
            </a:extLst>
          </p:cNvPr>
          <p:cNvGrpSpPr/>
          <p:nvPr/>
        </p:nvGrpSpPr>
        <p:grpSpPr>
          <a:xfrm>
            <a:off x="11575287" y="44389"/>
            <a:ext cx="525242" cy="509983"/>
            <a:chOff x="4213599" y="3634223"/>
            <a:chExt cx="485297" cy="471198"/>
          </a:xfrm>
        </p:grpSpPr>
        <p:sp>
          <p:nvSpPr>
            <p:cNvPr id="18" name="Ellipse 13">
              <a:hlinkClick r:id="rId4" action="ppaction://hlinksldjump"/>
              <a:extLst>
                <a:ext uri="{FF2B5EF4-FFF2-40B4-BE49-F238E27FC236}">
                  <a16:creationId xmlns:a16="http://schemas.microsoft.com/office/drawing/2014/main" id="{4AD124F9-CAD3-F003-E8FF-ED65DFC654A1}"/>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C6EFC795-BD68-B9DD-9026-59345074F092}"/>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1" name="Forme libre : forme 15">
              <a:extLst>
                <a:ext uri="{FF2B5EF4-FFF2-40B4-BE49-F238E27FC236}">
                  <a16:creationId xmlns:a16="http://schemas.microsoft.com/office/drawing/2014/main" id="{BF194215-01E1-691F-14B8-09AAB41BF770}"/>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6A6AA958-523D-D40E-7324-C8126E3A20DE}"/>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4" name="Forme libre : forme 17">
              <a:extLst>
                <a:ext uri="{FF2B5EF4-FFF2-40B4-BE49-F238E27FC236}">
                  <a16:creationId xmlns:a16="http://schemas.microsoft.com/office/drawing/2014/main" id="{FC8A2B0E-9A9F-9E01-AD3F-07F678B4F51C}"/>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26" name="Rectangle 25">
            <a:hlinkClick r:id="rId4" action="ppaction://hlinksldjump"/>
            <a:extLst>
              <a:ext uri="{FF2B5EF4-FFF2-40B4-BE49-F238E27FC236}">
                <a16:creationId xmlns:a16="http://schemas.microsoft.com/office/drawing/2014/main" id="{2BAC67CB-942E-FC75-6CCD-108DD3266F6F}"/>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extBox 29">
            <a:extLst>
              <a:ext uri="{FF2B5EF4-FFF2-40B4-BE49-F238E27FC236}">
                <a16:creationId xmlns:a16="http://schemas.microsoft.com/office/drawing/2014/main" id="{DA62AF68-DE6D-1AC7-D1E1-00B89FD07BF0}"/>
              </a:ext>
            </a:extLst>
          </p:cNvPr>
          <p:cNvSpPr txBox="1"/>
          <p:nvPr/>
        </p:nvSpPr>
        <p:spPr>
          <a:xfrm>
            <a:off x="2301" y="6610373"/>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err="1">
                <a:latin typeface="Arial" panose="020B0604020202020204" pitchFamily="34" charset="0"/>
                <a:cs typeface="Arial" panose="020B0604020202020204" pitchFamily="34" charset="0"/>
              </a:rPr>
              <a:t>Unterrainer</a:t>
            </a:r>
            <a:r>
              <a:rPr lang="en-US" sz="1000" dirty="0">
                <a:latin typeface="Arial" panose="020B0604020202020204" pitchFamily="34" charset="0"/>
                <a:cs typeface="Arial" panose="020B0604020202020204" pitchFamily="34" charset="0"/>
              </a:rPr>
              <a:t> C. et al., ESOT Congress 2025 (Abstract 1803)</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2096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A0AEF-CAE1-9CC5-8DA5-82BD63BB9CDA}"/>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1F0D1578-36A9-E90F-9E3D-17E1D06E6780}"/>
              </a:ext>
            </a:extLst>
          </p:cNvPr>
          <p:cNvSpPr>
            <a:spLocks noGrp="1"/>
          </p:cNvSpPr>
          <p:nvPr>
            <p:ph type="title"/>
          </p:nvPr>
        </p:nvSpPr>
        <p:spPr>
          <a:xfrm>
            <a:off x="322877" y="296853"/>
            <a:ext cx="10969587" cy="402626"/>
          </a:xfrm>
        </p:spPr>
        <p:txBody>
          <a:bodyPr>
            <a:normAutofit fontScale="90000"/>
          </a:bodyPr>
          <a:lstStyle/>
          <a:p>
            <a:r>
              <a:rPr lang="en-US" noProof="0" dirty="0"/>
              <a:t>Trends in factors affecting access to kidney transplantation and graft survival (Collaborative Transplant Study)</a:t>
            </a:r>
          </a:p>
        </p:txBody>
      </p:sp>
      <p:sp>
        <p:nvSpPr>
          <p:cNvPr id="9" name="Rectangle 8">
            <a:extLst>
              <a:ext uri="{FF2B5EF4-FFF2-40B4-BE49-F238E27FC236}">
                <a16:creationId xmlns:a16="http://schemas.microsoft.com/office/drawing/2014/main" id="{6A8CBE7C-B1A7-FC19-091D-3E867EB5D5D2}"/>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E23630F-51F5-D23C-3D77-BEA84C507E8B}"/>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1" name="Image 10">
            <a:extLst>
              <a:ext uri="{FF2B5EF4-FFF2-40B4-BE49-F238E27FC236}">
                <a16:creationId xmlns:a16="http://schemas.microsoft.com/office/drawing/2014/main" id="{6D068D25-DFCA-E94E-5D81-B7BB2C5E8D49}"/>
              </a:ext>
            </a:extLst>
          </p:cNvPr>
          <p:cNvPicPr>
            <a:picLocks noChangeAspect="1"/>
          </p:cNvPicPr>
          <p:nvPr/>
        </p:nvPicPr>
        <p:blipFill>
          <a:blip r:embed="rId3"/>
          <a:stretch>
            <a:fillRect/>
          </a:stretch>
        </p:blipFill>
        <p:spPr>
          <a:xfrm>
            <a:off x="897481" y="1331815"/>
            <a:ext cx="4575009" cy="3527101"/>
          </a:xfrm>
          <a:prstGeom prst="rect">
            <a:avLst/>
          </a:prstGeom>
        </p:spPr>
      </p:pic>
      <p:pic>
        <p:nvPicPr>
          <p:cNvPr id="15" name="Image 14">
            <a:extLst>
              <a:ext uri="{FF2B5EF4-FFF2-40B4-BE49-F238E27FC236}">
                <a16:creationId xmlns:a16="http://schemas.microsoft.com/office/drawing/2014/main" id="{8B290B29-043D-CEDB-4466-336871D39DD7}"/>
              </a:ext>
            </a:extLst>
          </p:cNvPr>
          <p:cNvPicPr>
            <a:picLocks noChangeAspect="1"/>
          </p:cNvPicPr>
          <p:nvPr/>
        </p:nvPicPr>
        <p:blipFill>
          <a:blip r:embed="rId4"/>
          <a:stretch>
            <a:fillRect/>
          </a:stretch>
        </p:blipFill>
        <p:spPr>
          <a:xfrm>
            <a:off x="6697498" y="1228102"/>
            <a:ext cx="4454767" cy="2056906"/>
          </a:xfrm>
          <a:prstGeom prst="rect">
            <a:avLst/>
          </a:prstGeom>
        </p:spPr>
      </p:pic>
      <p:sp>
        <p:nvSpPr>
          <p:cNvPr id="20" name="ZoneTexte 19">
            <a:extLst>
              <a:ext uri="{FF2B5EF4-FFF2-40B4-BE49-F238E27FC236}">
                <a16:creationId xmlns:a16="http://schemas.microsoft.com/office/drawing/2014/main" id="{55EF48FC-B939-0814-4305-475BE3E178CF}"/>
              </a:ext>
            </a:extLst>
          </p:cNvPr>
          <p:cNvSpPr txBox="1"/>
          <p:nvPr/>
        </p:nvSpPr>
        <p:spPr>
          <a:xfrm>
            <a:off x="268639" y="5082021"/>
            <a:ext cx="5790849" cy="1292662"/>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From the first to the last period, donor age rose by 8 years and recipient age by 6 - factors typically associated with lower graft survival</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Cold ischemia time decreased by 4 hours and patients receiving induction therapy increased - trends reported to favor graft survival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Steroid usage among recipients decreased</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Other analyzed factors did not show clear trends</a:t>
            </a:r>
          </a:p>
        </p:txBody>
      </p:sp>
      <p:sp>
        <p:nvSpPr>
          <p:cNvPr id="24" name="ZoneTexte 23">
            <a:extLst>
              <a:ext uri="{FF2B5EF4-FFF2-40B4-BE49-F238E27FC236}">
                <a16:creationId xmlns:a16="http://schemas.microsoft.com/office/drawing/2014/main" id="{5BFAEF04-E8E9-07D3-746B-9A98022C8F40}"/>
              </a:ext>
            </a:extLst>
          </p:cNvPr>
          <p:cNvSpPr txBox="1"/>
          <p:nvPr/>
        </p:nvSpPr>
        <p:spPr>
          <a:xfrm>
            <a:off x="6096000" y="3303540"/>
            <a:ext cx="5773123" cy="1092607"/>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While the number of HLA mismatches increased, their negative impact remained constant over time with HRs between 1.07 and 1.08 (</a:t>
            </a:r>
            <a:r>
              <a:rPr kumimoji="0" lang="en-US" sz="13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1A</a:t>
            </a: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In contrast, the risk of graft loss with pre-transplant panel-reactive antibodies (CDC PRA) decreased steadily, with hazard ratios dropping from HR=1.32 in the first to HR=1.07 in the last period (</a:t>
            </a:r>
            <a:r>
              <a:rPr kumimoji="0" lang="en-US" sz="13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1B</a:t>
            </a: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p:txBody>
      </p:sp>
      <p:sp>
        <p:nvSpPr>
          <p:cNvPr id="27" name="ZoneTexte 26">
            <a:extLst>
              <a:ext uri="{FF2B5EF4-FFF2-40B4-BE49-F238E27FC236}">
                <a16:creationId xmlns:a16="http://schemas.microsoft.com/office/drawing/2014/main" id="{5A1CE5D3-1AD9-9CAD-DD79-2E985C90E0B6}"/>
              </a:ext>
            </a:extLst>
          </p:cNvPr>
          <p:cNvSpPr txBox="1"/>
          <p:nvPr/>
        </p:nvSpPr>
        <p:spPr>
          <a:xfrm>
            <a:off x="6100645" y="4365820"/>
            <a:ext cx="5804479" cy="16927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Conclusions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 average number of HLA mismatches increased, but their negative impact on graft survival remains significant with similar hazard ratio</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On the other hand, the detrimental effect of HLA pre-sensitization has decreased probably due to refined antibody detection methods with more specific exclusion of incompatible antigens and to wider use of induction therapy</a:t>
            </a:r>
          </a:p>
        </p:txBody>
      </p:sp>
      <p:sp>
        <p:nvSpPr>
          <p:cNvPr id="31" name="ZoneTexte 30">
            <a:extLst>
              <a:ext uri="{FF2B5EF4-FFF2-40B4-BE49-F238E27FC236}">
                <a16:creationId xmlns:a16="http://schemas.microsoft.com/office/drawing/2014/main" id="{6E169699-DE47-CB1E-C7C5-9080965AE55D}"/>
              </a:ext>
            </a:extLst>
          </p:cNvPr>
          <p:cNvSpPr txBox="1"/>
          <p:nvPr/>
        </p:nvSpPr>
        <p:spPr>
          <a:xfrm>
            <a:off x="270974" y="976449"/>
            <a:ext cx="61112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Results</a:t>
            </a:r>
            <a:endParaRPr kumimoji="0" lang="en-US"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33" name="ZoneTexte 32">
            <a:extLst>
              <a:ext uri="{FF2B5EF4-FFF2-40B4-BE49-F238E27FC236}">
                <a16:creationId xmlns:a16="http://schemas.microsoft.com/office/drawing/2014/main" id="{8EA688CF-586D-248A-C503-210ADD33F74C}"/>
              </a:ext>
            </a:extLst>
          </p:cNvPr>
          <p:cNvSpPr txBox="1"/>
          <p:nvPr/>
        </p:nvSpPr>
        <p:spPr>
          <a:xfrm>
            <a:off x="2416870" y="1018908"/>
            <a:ext cx="611124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Table 1</a:t>
            </a: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Demographics </a:t>
            </a:r>
          </a:p>
        </p:txBody>
      </p:sp>
      <p:sp>
        <p:nvSpPr>
          <p:cNvPr id="35" name="ZoneTexte 34">
            <a:extLst>
              <a:ext uri="{FF2B5EF4-FFF2-40B4-BE49-F238E27FC236}">
                <a16:creationId xmlns:a16="http://schemas.microsoft.com/office/drawing/2014/main" id="{55079FB1-D00B-AFA1-A99F-F12BDD23FA45}"/>
              </a:ext>
            </a:extLst>
          </p:cNvPr>
          <p:cNvSpPr txBox="1"/>
          <p:nvPr/>
        </p:nvSpPr>
        <p:spPr>
          <a:xfrm>
            <a:off x="7239116" y="1017326"/>
            <a:ext cx="612343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Figure 1. </a:t>
            </a: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Hazard ratios (HR) for 3-year overall graft loss</a:t>
            </a:r>
            <a:endParaRPr kumimoji="0" lang="en-US" sz="12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37" name="ZoneTexte 36">
            <a:extLst>
              <a:ext uri="{FF2B5EF4-FFF2-40B4-BE49-F238E27FC236}">
                <a16:creationId xmlns:a16="http://schemas.microsoft.com/office/drawing/2014/main" id="{9FC9889D-223E-85F7-6DB9-59D77479C41B}"/>
              </a:ext>
            </a:extLst>
          </p:cNvPr>
          <p:cNvSpPr txBox="1"/>
          <p:nvPr/>
        </p:nvSpPr>
        <p:spPr>
          <a:xfrm>
            <a:off x="7447440" y="1277205"/>
            <a:ext cx="1573491" cy="21544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 HLA-A+B+DR MM </a:t>
            </a:r>
          </a:p>
        </p:txBody>
      </p:sp>
      <p:sp>
        <p:nvSpPr>
          <p:cNvPr id="41" name="ZoneTexte 40">
            <a:extLst>
              <a:ext uri="{FF2B5EF4-FFF2-40B4-BE49-F238E27FC236}">
                <a16:creationId xmlns:a16="http://schemas.microsoft.com/office/drawing/2014/main" id="{8DB11C58-D7A0-0604-D91F-285D003EC8C2}"/>
              </a:ext>
            </a:extLst>
          </p:cNvPr>
          <p:cNvSpPr txBox="1"/>
          <p:nvPr/>
        </p:nvSpPr>
        <p:spPr>
          <a:xfrm>
            <a:off x="9535022" y="1277205"/>
            <a:ext cx="1531620" cy="21544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 CDC PRA (&gt;0% vs 0%) </a:t>
            </a:r>
          </a:p>
        </p:txBody>
      </p:sp>
      <p:grpSp>
        <p:nvGrpSpPr>
          <p:cNvPr id="4" name="Groupe 12">
            <a:extLst>
              <a:ext uri="{FF2B5EF4-FFF2-40B4-BE49-F238E27FC236}">
                <a16:creationId xmlns:a16="http://schemas.microsoft.com/office/drawing/2014/main" id="{4D603525-AEC6-F1D0-39D3-4DDEC923E9AD}"/>
              </a:ext>
            </a:extLst>
          </p:cNvPr>
          <p:cNvGrpSpPr/>
          <p:nvPr/>
        </p:nvGrpSpPr>
        <p:grpSpPr>
          <a:xfrm>
            <a:off x="11575287" y="44389"/>
            <a:ext cx="525242" cy="509983"/>
            <a:chOff x="4213599" y="3634223"/>
            <a:chExt cx="485297" cy="471198"/>
          </a:xfrm>
        </p:grpSpPr>
        <p:sp>
          <p:nvSpPr>
            <p:cNvPr id="5" name="Ellipse 13">
              <a:hlinkClick r:id="rId5" action="ppaction://hlinksldjump"/>
              <a:extLst>
                <a:ext uri="{FF2B5EF4-FFF2-40B4-BE49-F238E27FC236}">
                  <a16:creationId xmlns:a16="http://schemas.microsoft.com/office/drawing/2014/main" id="{A7905D43-738A-584C-F37E-AA8A41C10ACF}"/>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6220D30E-F063-D1F2-F461-78D6B4BBA810}"/>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7" name="Forme libre : forme 15">
              <a:extLst>
                <a:ext uri="{FF2B5EF4-FFF2-40B4-BE49-F238E27FC236}">
                  <a16:creationId xmlns:a16="http://schemas.microsoft.com/office/drawing/2014/main" id="{E528D145-A604-80BA-9C47-CF61DBEBB86A}"/>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F0C139EC-9CEF-9916-FE4E-91274EE10787}"/>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3" name="Forme libre : forme 17">
              <a:extLst>
                <a:ext uri="{FF2B5EF4-FFF2-40B4-BE49-F238E27FC236}">
                  <a16:creationId xmlns:a16="http://schemas.microsoft.com/office/drawing/2014/main" id="{4B39945D-0724-E61B-78D1-58CF84412D25}"/>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14" name="Rectangle 13">
            <a:hlinkClick r:id="rId5" action="ppaction://hlinksldjump"/>
            <a:extLst>
              <a:ext uri="{FF2B5EF4-FFF2-40B4-BE49-F238E27FC236}">
                <a16:creationId xmlns:a16="http://schemas.microsoft.com/office/drawing/2014/main" id="{969DCEB7-63FE-2E1B-F59A-59E7572CD458}"/>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extBox 29">
            <a:extLst>
              <a:ext uri="{FF2B5EF4-FFF2-40B4-BE49-F238E27FC236}">
                <a16:creationId xmlns:a16="http://schemas.microsoft.com/office/drawing/2014/main" id="{914F5ADC-4DC4-418E-0E95-9F073450CF9A}"/>
              </a:ext>
            </a:extLst>
          </p:cNvPr>
          <p:cNvSpPr txBox="1"/>
          <p:nvPr/>
        </p:nvSpPr>
        <p:spPr>
          <a:xfrm>
            <a:off x="2301" y="6610373"/>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err="1">
                <a:latin typeface="Arial" panose="020B0604020202020204" pitchFamily="34" charset="0"/>
                <a:cs typeface="Arial" panose="020B0604020202020204" pitchFamily="34" charset="0"/>
              </a:rPr>
              <a:t>Unterrainer</a:t>
            </a:r>
            <a:r>
              <a:rPr lang="en-US" sz="1000" dirty="0">
                <a:latin typeface="Arial" panose="020B0604020202020204" pitchFamily="34" charset="0"/>
                <a:cs typeface="Arial" panose="020B0604020202020204" pitchFamily="34" charset="0"/>
              </a:rPr>
              <a:t> C. et al., ESOT Congress 2025 (Abstract 1803)</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0664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B7193-2D4A-18CC-234B-DBF7F02E9124}"/>
            </a:ext>
          </a:extLst>
        </p:cNvPr>
        <p:cNvGrpSpPr/>
        <p:nvPr/>
      </p:nvGrpSpPr>
      <p:grpSpPr>
        <a:xfrm>
          <a:off x="0" y="0"/>
          <a:ext cx="0" cy="0"/>
          <a:chOff x="0" y="0"/>
          <a:chExt cx="0" cy="0"/>
        </a:xfrm>
      </p:grpSpPr>
      <p:pic>
        <p:nvPicPr>
          <p:cNvPr id="6" name="Image 5" descr="Une image contenant texte, capture d’écran, Police, diagramme&#10;&#10;Le contenu généré par l’IA peut être incorrect.">
            <a:extLst>
              <a:ext uri="{FF2B5EF4-FFF2-40B4-BE49-F238E27FC236}">
                <a16:creationId xmlns:a16="http://schemas.microsoft.com/office/drawing/2014/main" id="{DEE0F10C-D44D-1590-1BFC-4C0C26AD6E90}"/>
              </a:ext>
            </a:extLst>
          </p:cNvPr>
          <p:cNvPicPr>
            <a:picLocks noChangeAspect="1"/>
          </p:cNvPicPr>
          <p:nvPr/>
        </p:nvPicPr>
        <p:blipFill>
          <a:blip r:embed="rId3"/>
          <a:srcRect l="91111" t="8296" r="223" b="74667"/>
          <a:stretch/>
        </p:blipFill>
        <p:spPr>
          <a:xfrm>
            <a:off x="9430902" y="2365127"/>
            <a:ext cx="201697" cy="396498"/>
          </a:xfrm>
          <a:prstGeom prst="rect">
            <a:avLst/>
          </a:prstGeom>
        </p:spPr>
      </p:pic>
      <p:sp>
        <p:nvSpPr>
          <p:cNvPr id="8" name="Title 2">
            <a:extLst>
              <a:ext uri="{FF2B5EF4-FFF2-40B4-BE49-F238E27FC236}">
                <a16:creationId xmlns:a16="http://schemas.microsoft.com/office/drawing/2014/main" id="{0118BAE0-E959-4494-BD90-F105E57817E7}"/>
              </a:ext>
            </a:extLst>
          </p:cNvPr>
          <p:cNvSpPr>
            <a:spLocks noGrp="1"/>
          </p:cNvSpPr>
          <p:nvPr>
            <p:ph type="title"/>
          </p:nvPr>
        </p:nvSpPr>
        <p:spPr>
          <a:xfrm>
            <a:off x="341453" y="1291770"/>
            <a:ext cx="10969587" cy="402626"/>
          </a:xfrm>
        </p:spPr>
        <p:txBody>
          <a:bodyPr>
            <a:normAutofit fontScale="90000"/>
          </a:bodyPr>
          <a:lstStyle/>
          <a:p>
            <a:r>
              <a:rPr lang="en-US" noProof="0" dirty="0"/>
              <a:t>Delivery of mRNA therapeutics during machine perfusion of donor kidneys</a:t>
            </a:r>
            <a:br>
              <a:rPr lang="en-US" noProof="0" dirty="0"/>
            </a:br>
            <a:br>
              <a:rPr lang="en-US" noProof="0" dirty="0"/>
            </a:br>
            <a:br>
              <a:rPr lang="en-US" noProof="0" dirty="0"/>
            </a:br>
            <a:br>
              <a:rPr lang="en-US" noProof="0" dirty="0">
                <a:latin typeface="Arial" panose="020B0604020202020204" pitchFamily="34" charset="0"/>
                <a:cs typeface="Arial" panose="020B0604020202020204" pitchFamily="34" charset="0"/>
              </a:rPr>
            </a:br>
            <a:br>
              <a:rPr lang="en-US" noProof="0" dirty="0">
                <a:latin typeface="Arial" panose="020B0604020202020204" pitchFamily="34" charset="0"/>
                <a:cs typeface="Arial" panose="020B0604020202020204" pitchFamily="34" charset="0"/>
              </a:rPr>
            </a:br>
            <a:endParaRPr lang="en-US" noProof="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8DC166E-C97C-8A85-F524-4547FD00D8CA}"/>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31F4925F-AE28-FA76-417C-DFF88517869B}"/>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2" name="Rectangle : coins arrondis 51">
            <a:extLst>
              <a:ext uri="{FF2B5EF4-FFF2-40B4-BE49-F238E27FC236}">
                <a16:creationId xmlns:a16="http://schemas.microsoft.com/office/drawing/2014/main" id="{7DCEF273-56CD-9A5B-4CA9-817E1E6DFBDA}"/>
              </a:ext>
            </a:extLst>
          </p:cNvPr>
          <p:cNvSpPr/>
          <p:nvPr/>
        </p:nvSpPr>
        <p:spPr>
          <a:xfrm>
            <a:off x="6096000" y="1495501"/>
            <a:ext cx="5753038" cy="614359"/>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24A1581B-78D0-06BE-8957-F732C5C81098}"/>
              </a:ext>
            </a:extLst>
          </p:cNvPr>
          <p:cNvSpPr txBox="1"/>
          <p:nvPr/>
        </p:nvSpPr>
        <p:spPr>
          <a:xfrm>
            <a:off x="207119" y="1018057"/>
            <a:ext cx="4964049" cy="53245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Background</a:t>
            </a:r>
            <a:endPar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Development of post-transplant kidney fibrosis significantly reduces graft function</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Preventing fibrosis can impact the quality of life of transplanted patients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Normothermic machine perfusion (NMP) of donor organs before transplantation enables targeted delivery of therapeutics, minimizing systemic effects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Synthetic messenger RNA (mRNA) encoding therapeutic proteins is promising due to its cost-effectiveness, favorable safety profile and capacity for controllable and transient expression of therapeutic proteins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solidFill>
                <a:srgbClr val="140032"/>
              </a:solidFill>
              <a:latin typeface="Arial" panose="020B0604020202020204" pitchFamily="34" charset="0"/>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endParaRPr lang="en-US" sz="1400" dirty="0">
              <a:solidFill>
                <a:srgbClr val="140032"/>
              </a:solidFill>
              <a:latin typeface="Arial" panose="020B0604020202020204" pitchFamily="34" charset="0"/>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This study assesses the feasibility of mRNA therapy during kidney-NMP</a:t>
            </a:r>
          </a:p>
        </p:txBody>
      </p:sp>
      <p:sp>
        <p:nvSpPr>
          <p:cNvPr id="14" name="ZoneTexte 13">
            <a:extLst>
              <a:ext uri="{FF2B5EF4-FFF2-40B4-BE49-F238E27FC236}">
                <a16:creationId xmlns:a16="http://schemas.microsoft.com/office/drawing/2014/main" id="{9BD0354A-C99B-9F4D-8D70-DF4F7BA27705}"/>
              </a:ext>
            </a:extLst>
          </p:cNvPr>
          <p:cNvSpPr txBox="1"/>
          <p:nvPr/>
        </p:nvSpPr>
        <p:spPr>
          <a:xfrm>
            <a:off x="6188782" y="3429000"/>
            <a:ext cx="5630859"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After 30 minutes of NMP, kidneys infused with either </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DSPE</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or </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TPGS</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based lipid nanoparticles (LNPs) carrying 150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μg</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mRNA into the renal artery</a:t>
            </a:r>
          </a:p>
        </p:txBody>
      </p:sp>
      <p:sp>
        <p:nvSpPr>
          <p:cNvPr id="19" name="ZoneTexte 18">
            <a:extLst>
              <a:ext uri="{FF2B5EF4-FFF2-40B4-BE49-F238E27FC236}">
                <a16:creationId xmlns:a16="http://schemas.microsoft.com/office/drawing/2014/main" id="{7587D8F6-C256-8568-6FF3-912C868A4C16}"/>
              </a:ext>
            </a:extLst>
          </p:cNvPr>
          <p:cNvSpPr txBox="1"/>
          <p:nvPr/>
        </p:nvSpPr>
        <p:spPr>
          <a:xfrm>
            <a:off x="5984320" y="1018057"/>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Methods</a:t>
            </a:r>
            <a:endParaRPr kumimoji="0" lang="en-US"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0151823F-040D-3DA3-1E7E-CC751E89FECD}"/>
              </a:ext>
            </a:extLst>
          </p:cNvPr>
          <p:cNvSpPr txBox="1"/>
          <p:nvPr/>
        </p:nvSpPr>
        <p:spPr>
          <a:xfrm>
            <a:off x="6189317" y="1334965"/>
            <a:ext cx="5686006"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mRNAs encoding a secretive protein (human erythropoietin,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hEPO</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and an intracellular protein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mCherry</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used as proof-of-concept </a:t>
            </a:r>
            <a:endParaRPr kumimoji="0" lang="en-US"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32" name="ZoneTexte 31">
            <a:extLst>
              <a:ext uri="{FF2B5EF4-FFF2-40B4-BE49-F238E27FC236}">
                <a16:creationId xmlns:a16="http://schemas.microsoft.com/office/drawing/2014/main" id="{9AF8EE1E-90FB-9D23-D1BF-D5E6C4B79A4D}"/>
              </a:ext>
            </a:extLst>
          </p:cNvPr>
          <p:cNvSpPr txBox="1"/>
          <p:nvPr/>
        </p:nvSpPr>
        <p:spPr>
          <a:xfrm>
            <a:off x="6528938" y="2387399"/>
            <a:ext cx="208208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Porcine kidneys (</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n=15</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41" name="ZoneTexte 40">
            <a:extLst>
              <a:ext uri="{FF2B5EF4-FFF2-40B4-BE49-F238E27FC236}">
                <a16:creationId xmlns:a16="http://schemas.microsoft.com/office/drawing/2014/main" id="{C430BA78-B0AE-CB2E-0C16-DB827EC9BEB3}"/>
              </a:ext>
            </a:extLst>
          </p:cNvPr>
          <p:cNvSpPr txBox="1"/>
          <p:nvPr/>
        </p:nvSpPr>
        <p:spPr>
          <a:xfrm>
            <a:off x="9546784" y="2372680"/>
            <a:ext cx="240016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Human donor kidneys (</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n=7</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42" name="Rectangle : coins arrondis 41">
            <a:extLst>
              <a:ext uri="{FF2B5EF4-FFF2-40B4-BE49-F238E27FC236}">
                <a16:creationId xmlns:a16="http://schemas.microsoft.com/office/drawing/2014/main" id="{F248CD6C-642F-1CCB-9D2B-97E78A997F61}"/>
              </a:ext>
            </a:extLst>
          </p:cNvPr>
          <p:cNvSpPr/>
          <p:nvPr/>
        </p:nvSpPr>
        <p:spPr>
          <a:xfrm>
            <a:off x="9401195" y="2328658"/>
            <a:ext cx="2447843" cy="425261"/>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3" name="Rectangle : coins arrondis 42">
            <a:extLst>
              <a:ext uri="{FF2B5EF4-FFF2-40B4-BE49-F238E27FC236}">
                <a16:creationId xmlns:a16="http://schemas.microsoft.com/office/drawing/2014/main" id="{58B00868-D726-CEA2-00F0-6C3AD90F2AF2}"/>
              </a:ext>
            </a:extLst>
          </p:cNvPr>
          <p:cNvSpPr/>
          <p:nvPr/>
        </p:nvSpPr>
        <p:spPr>
          <a:xfrm>
            <a:off x="6096000" y="2328658"/>
            <a:ext cx="2447843" cy="425261"/>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4" name="Rectangle : coins arrondis 43">
            <a:extLst>
              <a:ext uri="{FF2B5EF4-FFF2-40B4-BE49-F238E27FC236}">
                <a16:creationId xmlns:a16="http://schemas.microsoft.com/office/drawing/2014/main" id="{8F878841-B559-3F93-5054-FCFD85AC89D6}"/>
              </a:ext>
            </a:extLst>
          </p:cNvPr>
          <p:cNvSpPr/>
          <p:nvPr/>
        </p:nvSpPr>
        <p:spPr>
          <a:xfrm>
            <a:off x="6096000" y="2940114"/>
            <a:ext cx="5753038" cy="525414"/>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6" name="Rectangle : coins arrondis 45">
            <a:extLst>
              <a:ext uri="{FF2B5EF4-FFF2-40B4-BE49-F238E27FC236}">
                <a16:creationId xmlns:a16="http://schemas.microsoft.com/office/drawing/2014/main" id="{B769A6AD-CB6A-2C9B-2D6E-18017A53E66A}"/>
              </a:ext>
            </a:extLst>
          </p:cNvPr>
          <p:cNvSpPr/>
          <p:nvPr/>
        </p:nvSpPr>
        <p:spPr>
          <a:xfrm>
            <a:off x="6101126" y="3651724"/>
            <a:ext cx="5753038" cy="776925"/>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7" name="Rectangle : coins arrondis 46">
            <a:extLst>
              <a:ext uri="{FF2B5EF4-FFF2-40B4-BE49-F238E27FC236}">
                <a16:creationId xmlns:a16="http://schemas.microsoft.com/office/drawing/2014/main" id="{63AEC26A-F08C-6C73-1278-E7235E74270C}"/>
              </a:ext>
            </a:extLst>
          </p:cNvPr>
          <p:cNvSpPr/>
          <p:nvPr/>
        </p:nvSpPr>
        <p:spPr>
          <a:xfrm>
            <a:off x="6096000" y="5151120"/>
            <a:ext cx="5773123" cy="548864"/>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8" name="Rectangle : coins arrondis 47">
            <a:extLst>
              <a:ext uri="{FF2B5EF4-FFF2-40B4-BE49-F238E27FC236}">
                <a16:creationId xmlns:a16="http://schemas.microsoft.com/office/drawing/2014/main" id="{45769DE1-67F6-E59B-4ADA-77055D01B7CD}"/>
              </a:ext>
            </a:extLst>
          </p:cNvPr>
          <p:cNvSpPr/>
          <p:nvPr/>
        </p:nvSpPr>
        <p:spPr>
          <a:xfrm>
            <a:off x="6096001" y="4607138"/>
            <a:ext cx="5758164" cy="334737"/>
          </a:xfrm>
          <a:prstGeom prst="roundRect">
            <a:avLst>
              <a:gd name="adj" fmla="val 21223"/>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50" name="Connecteur droit 49">
            <a:extLst>
              <a:ext uri="{FF2B5EF4-FFF2-40B4-BE49-F238E27FC236}">
                <a16:creationId xmlns:a16="http://schemas.microsoft.com/office/drawing/2014/main" id="{42B7AD26-77FB-56D6-F4B0-0A746C40B04F}"/>
              </a:ext>
            </a:extLst>
          </p:cNvPr>
          <p:cNvCxnSpPr>
            <a:cxnSpLocks/>
            <a:endCxn id="44" idx="0"/>
          </p:cNvCxnSpPr>
          <p:nvPr/>
        </p:nvCxnSpPr>
        <p:spPr>
          <a:xfrm>
            <a:off x="8519160" y="2740770"/>
            <a:ext cx="453359" cy="199344"/>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2720F5DA-453A-10C2-DD89-53D679A90B0E}"/>
              </a:ext>
            </a:extLst>
          </p:cNvPr>
          <p:cNvCxnSpPr>
            <a:cxnSpLocks/>
          </p:cNvCxnSpPr>
          <p:nvPr/>
        </p:nvCxnSpPr>
        <p:spPr>
          <a:xfrm flipH="1">
            <a:off x="8982561" y="2751088"/>
            <a:ext cx="438299" cy="190232"/>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61" name="ZoneTexte 60">
            <a:extLst>
              <a:ext uri="{FF2B5EF4-FFF2-40B4-BE49-F238E27FC236}">
                <a16:creationId xmlns:a16="http://schemas.microsoft.com/office/drawing/2014/main" id="{F33D817D-9596-C47A-1543-6272106E6EFE}"/>
              </a:ext>
            </a:extLst>
          </p:cNvPr>
          <p:cNvSpPr txBox="1"/>
          <p:nvPr/>
        </p:nvSpPr>
        <p:spPr>
          <a:xfrm>
            <a:off x="6208867" y="2950015"/>
            <a:ext cx="575303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Perfusion on NMP using an erythrocyte or acellular-based perfusate for 6-12 hours at 37ºC</a:t>
            </a:r>
          </a:p>
        </p:txBody>
      </p:sp>
      <p:cxnSp>
        <p:nvCxnSpPr>
          <p:cNvPr id="62" name="Connecteur droit 61">
            <a:extLst>
              <a:ext uri="{FF2B5EF4-FFF2-40B4-BE49-F238E27FC236}">
                <a16:creationId xmlns:a16="http://schemas.microsoft.com/office/drawing/2014/main" id="{7864BA67-53B5-A27A-ED89-69B3FEF5880F}"/>
              </a:ext>
            </a:extLst>
          </p:cNvPr>
          <p:cNvCxnSpPr>
            <a:cxnSpLocks/>
          </p:cNvCxnSpPr>
          <p:nvPr/>
        </p:nvCxnSpPr>
        <p:spPr>
          <a:xfrm>
            <a:off x="8982561" y="3473235"/>
            <a:ext cx="0" cy="187401"/>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3B97557B-6580-0CDC-5810-84AAC64A703C}"/>
              </a:ext>
            </a:extLst>
          </p:cNvPr>
          <p:cNvCxnSpPr>
            <a:cxnSpLocks/>
          </p:cNvCxnSpPr>
          <p:nvPr/>
        </p:nvCxnSpPr>
        <p:spPr>
          <a:xfrm>
            <a:off x="8982561" y="4428649"/>
            <a:ext cx="0" cy="187401"/>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68" name="ZoneTexte 67">
            <a:extLst>
              <a:ext uri="{FF2B5EF4-FFF2-40B4-BE49-F238E27FC236}">
                <a16:creationId xmlns:a16="http://schemas.microsoft.com/office/drawing/2014/main" id="{C5DEFCA8-3AC0-4988-5C59-CCA4B36EAA59}"/>
              </a:ext>
            </a:extLst>
          </p:cNvPr>
          <p:cNvSpPr txBox="1"/>
          <p:nvPr/>
        </p:nvSpPr>
        <p:spPr>
          <a:xfrm>
            <a:off x="6208867" y="4717726"/>
            <a:ext cx="609600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Initial safety and pharmacokinetics tested through porcine auto transplantation with one week follow-up (</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n=3</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endParaRPr kumimoji="0" lang="en-US"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74" name="ZoneTexte 73">
            <a:extLst>
              <a:ext uri="{FF2B5EF4-FFF2-40B4-BE49-F238E27FC236}">
                <a16:creationId xmlns:a16="http://schemas.microsoft.com/office/drawing/2014/main" id="{286F2560-ABDF-7D5F-7955-394DCF48C42B}"/>
              </a:ext>
            </a:extLst>
          </p:cNvPr>
          <p:cNvSpPr txBox="1"/>
          <p:nvPr/>
        </p:nvSpPr>
        <p:spPr>
          <a:xfrm>
            <a:off x="6193908" y="4609613"/>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Perfusate, urine and tissue samples obtained during NMP</a:t>
            </a:r>
          </a:p>
        </p:txBody>
      </p:sp>
      <p:cxnSp>
        <p:nvCxnSpPr>
          <p:cNvPr id="75" name="Connecteur droit 74">
            <a:extLst>
              <a:ext uri="{FF2B5EF4-FFF2-40B4-BE49-F238E27FC236}">
                <a16:creationId xmlns:a16="http://schemas.microsoft.com/office/drawing/2014/main" id="{608A1622-E748-18CC-1B83-9FEF1F46DB0F}"/>
              </a:ext>
            </a:extLst>
          </p:cNvPr>
          <p:cNvCxnSpPr>
            <a:cxnSpLocks/>
          </p:cNvCxnSpPr>
          <p:nvPr/>
        </p:nvCxnSpPr>
        <p:spPr>
          <a:xfrm>
            <a:off x="8982561" y="4963719"/>
            <a:ext cx="0" cy="187401"/>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pic>
        <p:nvPicPr>
          <p:cNvPr id="21" name="Image 20">
            <a:extLst>
              <a:ext uri="{FF2B5EF4-FFF2-40B4-BE49-F238E27FC236}">
                <a16:creationId xmlns:a16="http://schemas.microsoft.com/office/drawing/2014/main" id="{F642A800-123D-37CD-3DD2-D80A5BD22F07}"/>
              </a:ext>
            </a:extLst>
          </p:cNvPr>
          <p:cNvPicPr>
            <a:picLocks noChangeAspect="1"/>
          </p:cNvPicPr>
          <p:nvPr/>
        </p:nvPicPr>
        <p:blipFill>
          <a:blip r:embed="rId4"/>
          <a:stretch>
            <a:fillRect/>
          </a:stretch>
        </p:blipFill>
        <p:spPr>
          <a:xfrm>
            <a:off x="6143981" y="2311792"/>
            <a:ext cx="429553" cy="429553"/>
          </a:xfrm>
          <a:prstGeom prst="rect">
            <a:avLst/>
          </a:prstGeom>
        </p:spPr>
      </p:pic>
      <p:sp>
        <p:nvSpPr>
          <p:cNvPr id="3" name="TextBox 2">
            <a:extLst>
              <a:ext uri="{FF2B5EF4-FFF2-40B4-BE49-F238E27FC236}">
                <a16:creationId xmlns:a16="http://schemas.microsoft.com/office/drawing/2014/main" id="{570351A4-5838-1CBE-5F80-F103364746FE}"/>
              </a:ext>
            </a:extLst>
          </p:cNvPr>
          <p:cNvSpPr txBox="1"/>
          <p:nvPr/>
        </p:nvSpPr>
        <p:spPr>
          <a:xfrm>
            <a:off x="-3115159" y="-2324746"/>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Museo Slab 300" panose="02000000000000000000" pitchFamily="2" charset="77"/>
              <a:ea typeface="+mn-ea"/>
              <a:cs typeface="+mn-cs"/>
            </a:endParaRPr>
          </a:p>
        </p:txBody>
      </p:sp>
      <p:pic>
        <p:nvPicPr>
          <p:cNvPr id="26" name="Billede 11" descr="Et billede, der indeholder linje/række&#10;&#10;Beskrivelsen er genereret automatisk">
            <a:extLst>
              <a:ext uri="{FF2B5EF4-FFF2-40B4-BE49-F238E27FC236}">
                <a16:creationId xmlns:a16="http://schemas.microsoft.com/office/drawing/2014/main" id="{D38E5186-B6A3-D5DA-6A09-65AEEBB0CE43}"/>
              </a:ext>
            </a:extLst>
          </p:cNvPr>
          <p:cNvPicPr>
            <a:picLocks noChangeAspect="1"/>
          </p:cNvPicPr>
          <p:nvPr/>
        </p:nvPicPr>
        <p:blipFill>
          <a:blip r:embed="rId5"/>
          <a:stretch>
            <a:fillRect/>
          </a:stretch>
        </p:blipFill>
        <p:spPr>
          <a:xfrm>
            <a:off x="889758" y="4899925"/>
            <a:ext cx="3598769" cy="502389"/>
          </a:xfrm>
          <a:prstGeom prst="rect">
            <a:avLst/>
          </a:prstGeom>
        </p:spPr>
      </p:pic>
      <p:sp>
        <p:nvSpPr>
          <p:cNvPr id="5" name="TextBox 29">
            <a:extLst>
              <a:ext uri="{FF2B5EF4-FFF2-40B4-BE49-F238E27FC236}">
                <a16:creationId xmlns:a16="http://schemas.microsoft.com/office/drawing/2014/main" id="{18C96F87-EE0A-E100-A831-9CD8B4F9A222}"/>
              </a:ext>
            </a:extLst>
          </p:cNvPr>
          <p:cNvSpPr txBox="1"/>
          <p:nvPr/>
        </p:nvSpPr>
        <p:spPr>
          <a:xfrm>
            <a:off x="2301" y="6610373"/>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Ballester </a:t>
            </a:r>
            <a:r>
              <a:rPr lang="en-US" sz="1000" dirty="0" err="1">
                <a:latin typeface="Arial" panose="020B0604020202020204" pitchFamily="34" charset="0"/>
                <a:cs typeface="Arial" panose="020B0604020202020204" pitchFamily="34" charset="0"/>
              </a:rPr>
              <a:t>Bergada</a:t>
            </a:r>
            <a:r>
              <a:rPr lang="en-US" sz="1000" dirty="0">
                <a:latin typeface="Arial" panose="020B0604020202020204" pitchFamily="34" charset="0"/>
                <a:cs typeface="Arial" panose="020B0604020202020204" pitchFamily="34" charset="0"/>
              </a:rPr>
              <a:t> C. et al., ESOT Congress 2025 (Abstract 604)</a:t>
            </a:r>
            <a:endParaRPr lang="fr-FR" sz="1000" dirty="0">
              <a:latin typeface="Arial" panose="020B0604020202020204" pitchFamily="34" charset="0"/>
              <a:cs typeface="Arial" panose="020B0604020202020204" pitchFamily="34" charset="0"/>
            </a:endParaRPr>
          </a:p>
        </p:txBody>
      </p:sp>
      <p:grpSp>
        <p:nvGrpSpPr>
          <p:cNvPr id="7" name="Groupe 12">
            <a:extLst>
              <a:ext uri="{FF2B5EF4-FFF2-40B4-BE49-F238E27FC236}">
                <a16:creationId xmlns:a16="http://schemas.microsoft.com/office/drawing/2014/main" id="{0DAB2676-FD38-1BF8-A143-BFA4F29ADD11}"/>
              </a:ext>
            </a:extLst>
          </p:cNvPr>
          <p:cNvGrpSpPr/>
          <p:nvPr/>
        </p:nvGrpSpPr>
        <p:grpSpPr>
          <a:xfrm>
            <a:off x="11575287" y="44389"/>
            <a:ext cx="525242" cy="509983"/>
            <a:chOff x="4213599" y="3634223"/>
            <a:chExt cx="485297" cy="471198"/>
          </a:xfrm>
        </p:grpSpPr>
        <p:sp>
          <p:nvSpPr>
            <p:cNvPr id="11" name="Ellipse 13">
              <a:hlinkClick r:id="rId6" action="ppaction://hlinksldjump"/>
              <a:extLst>
                <a:ext uri="{FF2B5EF4-FFF2-40B4-BE49-F238E27FC236}">
                  <a16:creationId xmlns:a16="http://schemas.microsoft.com/office/drawing/2014/main" id="{31A94D64-94AA-3823-984D-DCEBC187DDF5}"/>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5319FE67-FB45-AEE6-64E7-2F8B745C98EB}"/>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0" name="Forme libre : forme 15">
              <a:extLst>
                <a:ext uri="{FF2B5EF4-FFF2-40B4-BE49-F238E27FC236}">
                  <a16:creationId xmlns:a16="http://schemas.microsoft.com/office/drawing/2014/main" id="{886FFC19-FC63-B467-6057-1D8326089F4E}"/>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02EF0721-F02A-DD3E-C124-43545A1E8CB9}"/>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3" name="Forme libre : forme 17">
              <a:extLst>
                <a:ext uri="{FF2B5EF4-FFF2-40B4-BE49-F238E27FC236}">
                  <a16:creationId xmlns:a16="http://schemas.microsoft.com/office/drawing/2014/main" id="{4B605441-7CEE-5880-4E99-39553B11157C}"/>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24" name="Rectangle 23">
            <a:hlinkClick r:id="rId6" action="ppaction://hlinksldjump"/>
            <a:extLst>
              <a:ext uri="{FF2B5EF4-FFF2-40B4-BE49-F238E27FC236}">
                <a16:creationId xmlns:a16="http://schemas.microsoft.com/office/drawing/2014/main" id="{8C3B56FF-3D4B-D5B7-8CAB-5392B7AED997}"/>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4146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9151F-1989-6502-C40D-DCC4884AFA78}"/>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CDD99982-CB47-CBE7-9BA8-0156C5D97A5D}"/>
              </a:ext>
            </a:extLst>
          </p:cNvPr>
          <p:cNvSpPr>
            <a:spLocks noGrp="1"/>
          </p:cNvSpPr>
          <p:nvPr>
            <p:ph type="title"/>
          </p:nvPr>
        </p:nvSpPr>
        <p:spPr>
          <a:xfrm>
            <a:off x="341453" y="1291770"/>
            <a:ext cx="10969587" cy="402626"/>
          </a:xfrm>
        </p:spPr>
        <p:txBody>
          <a:bodyPr>
            <a:normAutofit fontScale="90000"/>
          </a:bodyPr>
          <a:lstStyle/>
          <a:p>
            <a:r>
              <a:rPr lang="en-US" noProof="0" dirty="0"/>
              <a:t>Delivery of mRNA therapeutics during machine perfusion of donor kidneys</a:t>
            </a:r>
            <a:br>
              <a:rPr lang="en-US" noProof="0" dirty="0"/>
            </a:br>
            <a:br>
              <a:rPr lang="en-US" noProof="0" dirty="0"/>
            </a:br>
            <a:br>
              <a:rPr lang="en-US" noProof="0" dirty="0"/>
            </a:br>
            <a:br>
              <a:rPr lang="en-US" noProof="0" dirty="0">
                <a:latin typeface="Arial" panose="020B0604020202020204" pitchFamily="34" charset="0"/>
                <a:cs typeface="Arial" panose="020B0604020202020204" pitchFamily="34" charset="0"/>
              </a:rPr>
            </a:br>
            <a:br>
              <a:rPr lang="en-US" noProof="0" dirty="0">
                <a:latin typeface="Arial" panose="020B0604020202020204" pitchFamily="34" charset="0"/>
                <a:cs typeface="Arial" panose="020B0604020202020204" pitchFamily="34" charset="0"/>
              </a:rPr>
            </a:br>
            <a:endParaRPr lang="en-US" noProof="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2A2691E-65B3-F582-965C-F5CDD1D55E4C}"/>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C68D9CBE-E817-2DF4-CEA5-76C45293C0D6}"/>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4E93AFA6-03E0-668B-98FD-520F021BB0EC}"/>
              </a:ext>
            </a:extLst>
          </p:cNvPr>
          <p:cNvSpPr txBox="1"/>
          <p:nvPr/>
        </p:nvSpPr>
        <p:spPr>
          <a:xfrm>
            <a:off x="225480" y="1002396"/>
            <a:ext cx="5276159" cy="55707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Results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mRNA treatment did not alter perfusion characteristics or post-transplant kidney function</a:t>
            </a:r>
          </a:p>
          <a:p>
            <a:pPr marR="0" lvl="0" algn="just"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indent="-285750" algn="just">
              <a:buFont typeface="Arial" panose="020B0604020202020204" pitchFamily="34" charset="0"/>
              <a:buChar char="•"/>
              <a:defRPr/>
            </a:pPr>
            <a:r>
              <a:rPr lang="en-US" sz="1600" dirty="0">
                <a:solidFill>
                  <a:srgbClr val="140032"/>
                </a:solidFill>
                <a:latin typeface="Arial" panose="020B0604020202020204" pitchFamily="34" charset="0"/>
                <a:cs typeface="Arial" panose="020B0604020202020204" pitchFamily="34" charset="0"/>
              </a:rPr>
              <a:t>mRNA delivery was successful using both erythrocyte and acellular-based perfusates</a:t>
            </a: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Porcine kidneys exhibited elevated </a:t>
            </a:r>
            <a:r>
              <a:rPr kumimoji="0" lang="en-US"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hEPO</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protein levels in perfusate and urine 1 hour after </a:t>
            </a:r>
            <a:r>
              <a:rPr kumimoji="0" lang="en-US"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hEPO</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mRNA delivery, with levels increasing through NMP</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mCherry</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protein was detected in cortex and 	medulla tissue in both human and porcine 	kidneys during and at the end of NMP</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mCherry</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was observed in the glomeruli and 	tubules alike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r>
              <a:rPr lang="en-US" sz="1600" dirty="0">
                <a:solidFill>
                  <a:srgbClr val="140032"/>
                </a:solidFill>
                <a:latin typeface="Arial" panose="020B0604020202020204" pitchFamily="34" charset="0"/>
                <a:cs typeface="Arial" panose="020B0604020202020204" pitchFamily="34" charset="0"/>
              </a:rPr>
              <a:t>	</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mRNA delivery by TPGS LNPs resulted in 	higher protein expression compared to DSPE 	LNPs</a:t>
            </a:r>
          </a:p>
        </p:txBody>
      </p:sp>
      <p:sp>
        <p:nvSpPr>
          <p:cNvPr id="18" name="ZoneTexte 17">
            <a:extLst>
              <a:ext uri="{FF2B5EF4-FFF2-40B4-BE49-F238E27FC236}">
                <a16:creationId xmlns:a16="http://schemas.microsoft.com/office/drawing/2014/main" id="{328A247F-C164-9C61-5682-90F60859F2D0}"/>
              </a:ext>
            </a:extLst>
          </p:cNvPr>
          <p:cNvSpPr txBox="1"/>
          <p:nvPr/>
        </p:nvSpPr>
        <p:spPr>
          <a:xfrm>
            <a:off x="6002438" y="1000308"/>
            <a:ext cx="5905661" cy="23698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Conclusions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Expression of therapeutic proteins was achieved during NMP paving the way for ex-vivo mRNA therapy of kidney grafts, in which production of therapeutic proteins in the kidney will persist after transplantation</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Ongoing studies are testing the delivery of mRNAs encoding tissue-regenerating proteins to limit post-transplant fibrosis</a:t>
            </a:r>
            <a:endParaRPr kumimoji="0" lang="en-US" sz="16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9B72AFF9-5537-1ECB-2489-3EE3904FB7FA}"/>
              </a:ext>
            </a:extLst>
          </p:cNvPr>
          <p:cNvPicPr>
            <a:picLocks noChangeAspect="1"/>
          </p:cNvPicPr>
          <p:nvPr/>
        </p:nvPicPr>
        <p:blipFill>
          <a:blip r:embed="rId3"/>
          <a:stretch>
            <a:fillRect/>
          </a:stretch>
        </p:blipFill>
        <p:spPr>
          <a:xfrm>
            <a:off x="400456" y="4135584"/>
            <a:ext cx="648588" cy="563880"/>
          </a:xfrm>
          <a:prstGeom prst="rect">
            <a:avLst/>
          </a:prstGeom>
        </p:spPr>
      </p:pic>
      <p:pic>
        <p:nvPicPr>
          <p:cNvPr id="5" name="Image 4">
            <a:extLst>
              <a:ext uri="{FF2B5EF4-FFF2-40B4-BE49-F238E27FC236}">
                <a16:creationId xmlns:a16="http://schemas.microsoft.com/office/drawing/2014/main" id="{FB7BF596-47EC-04FB-3AEB-FF35CD794C30}"/>
              </a:ext>
            </a:extLst>
          </p:cNvPr>
          <p:cNvPicPr>
            <a:picLocks noChangeAspect="1"/>
          </p:cNvPicPr>
          <p:nvPr/>
        </p:nvPicPr>
        <p:blipFill>
          <a:blip r:embed="rId3"/>
          <a:stretch>
            <a:fillRect/>
          </a:stretch>
        </p:blipFill>
        <p:spPr>
          <a:xfrm>
            <a:off x="400456" y="4859993"/>
            <a:ext cx="648588" cy="563880"/>
          </a:xfrm>
          <a:prstGeom prst="rect">
            <a:avLst/>
          </a:prstGeom>
        </p:spPr>
      </p:pic>
      <p:pic>
        <p:nvPicPr>
          <p:cNvPr id="6" name="Imagen 8" descr="Gráfico&#10;&#10;Descripción generada automáticamente">
            <a:extLst>
              <a:ext uri="{FF2B5EF4-FFF2-40B4-BE49-F238E27FC236}">
                <a16:creationId xmlns:a16="http://schemas.microsoft.com/office/drawing/2014/main" id="{E9467761-7542-F433-2F57-F89BFC311B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455" y="5699243"/>
            <a:ext cx="648589" cy="636116"/>
          </a:xfrm>
          <a:prstGeom prst="rect">
            <a:avLst/>
          </a:prstGeom>
        </p:spPr>
      </p:pic>
      <p:sp>
        <p:nvSpPr>
          <p:cNvPr id="3" name="TextBox 29">
            <a:extLst>
              <a:ext uri="{FF2B5EF4-FFF2-40B4-BE49-F238E27FC236}">
                <a16:creationId xmlns:a16="http://schemas.microsoft.com/office/drawing/2014/main" id="{A777F389-9985-F03C-2515-14F8BFDB62A6}"/>
              </a:ext>
            </a:extLst>
          </p:cNvPr>
          <p:cNvSpPr txBox="1"/>
          <p:nvPr/>
        </p:nvSpPr>
        <p:spPr>
          <a:xfrm>
            <a:off x="2301" y="6610373"/>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Ballester </a:t>
            </a:r>
            <a:r>
              <a:rPr lang="en-US" sz="1000" dirty="0" err="1">
                <a:latin typeface="Arial" panose="020B0604020202020204" pitchFamily="34" charset="0"/>
                <a:cs typeface="Arial" panose="020B0604020202020204" pitchFamily="34" charset="0"/>
              </a:rPr>
              <a:t>Bergada</a:t>
            </a:r>
            <a:r>
              <a:rPr lang="en-US" sz="1000" dirty="0">
                <a:latin typeface="Arial" panose="020B0604020202020204" pitchFamily="34" charset="0"/>
                <a:cs typeface="Arial" panose="020B0604020202020204" pitchFamily="34" charset="0"/>
              </a:rPr>
              <a:t> C. et al., ESOT Congress 2025 (Abstract 604)</a:t>
            </a:r>
            <a:endParaRPr lang="fr-FR" sz="1000" dirty="0">
              <a:latin typeface="Arial" panose="020B0604020202020204" pitchFamily="34" charset="0"/>
              <a:cs typeface="Arial" panose="020B0604020202020204" pitchFamily="34" charset="0"/>
            </a:endParaRPr>
          </a:p>
        </p:txBody>
      </p:sp>
      <p:grpSp>
        <p:nvGrpSpPr>
          <p:cNvPr id="7" name="Groupe 12">
            <a:extLst>
              <a:ext uri="{FF2B5EF4-FFF2-40B4-BE49-F238E27FC236}">
                <a16:creationId xmlns:a16="http://schemas.microsoft.com/office/drawing/2014/main" id="{61D50EAB-D9E2-F31F-013F-C0868F63DF9D}"/>
              </a:ext>
            </a:extLst>
          </p:cNvPr>
          <p:cNvGrpSpPr/>
          <p:nvPr/>
        </p:nvGrpSpPr>
        <p:grpSpPr>
          <a:xfrm>
            <a:off x="11575287" y="44389"/>
            <a:ext cx="525242" cy="509983"/>
            <a:chOff x="4213599" y="3634223"/>
            <a:chExt cx="485297" cy="471198"/>
          </a:xfrm>
        </p:grpSpPr>
        <p:sp>
          <p:nvSpPr>
            <p:cNvPr id="14" name="Ellipse 13">
              <a:hlinkClick r:id="rId5" action="ppaction://hlinksldjump"/>
              <a:extLst>
                <a:ext uri="{FF2B5EF4-FFF2-40B4-BE49-F238E27FC236}">
                  <a16:creationId xmlns:a16="http://schemas.microsoft.com/office/drawing/2014/main" id="{89687DA3-E47B-F4DC-F464-7B21CE5C3AFF}"/>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303ED17F-73CB-730D-E643-076DC8B02CF1}"/>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0" name="Forme libre : forme 15">
              <a:extLst>
                <a:ext uri="{FF2B5EF4-FFF2-40B4-BE49-F238E27FC236}">
                  <a16:creationId xmlns:a16="http://schemas.microsoft.com/office/drawing/2014/main" id="{FAA507ED-3ADB-7EE1-0F26-4D7503354785}"/>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ED39F64B-E748-5019-6100-70A460689852}"/>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2" name="Forme libre : forme 17">
              <a:extLst>
                <a:ext uri="{FF2B5EF4-FFF2-40B4-BE49-F238E27FC236}">
                  <a16:creationId xmlns:a16="http://schemas.microsoft.com/office/drawing/2014/main" id="{69A1CF71-A410-6508-8D3A-04EEABA49D7A}"/>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23" name="Rectangle 22">
            <a:hlinkClick r:id="rId5" action="ppaction://hlinksldjump"/>
            <a:extLst>
              <a:ext uri="{FF2B5EF4-FFF2-40B4-BE49-F238E27FC236}">
                <a16:creationId xmlns:a16="http://schemas.microsoft.com/office/drawing/2014/main" id="{769CD6C7-F7ED-8A5E-62B9-E11EBFBAB21C}"/>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895452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ED5FD-C7F1-79F5-D283-E3945AC492BF}"/>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8C6A3759-068D-99C4-D2F5-1B9E714766F8}"/>
              </a:ext>
            </a:extLst>
          </p:cNvPr>
          <p:cNvSpPr>
            <a:spLocks noGrp="1"/>
          </p:cNvSpPr>
          <p:nvPr>
            <p:ph type="title"/>
          </p:nvPr>
        </p:nvSpPr>
        <p:spPr>
          <a:xfrm>
            <a:off x="333419" y="1103466"/>
            <a:ext cx="10969587" cy="402626"/>
          </a:xfrm>
        </p:spPr>
        <p:txBody>
          <a:bodyPr>
            <a:normAutofit fontScale="90000"/>
          </a:bodyPr>
          <a:lstStyle/>
          <a:p>
            <a:r>
              <a:rPr lang="en-US" noProof="0" dirty="0"/>
              <a:t>Evolution of transcriptomic signatures associated with donor´s diabetes in normoglycemic transplant recipients</a:t>
            </a:r>
            <a:br>
              <a:rPr lang="en-US" noProof="0" dirty="0"/>
            </a:br>
            <a:br>
              <a:rPr lang="en-US" noProof="0" dirty="0"/>
            </a:br>
            <a:br>
              <a:rPr lang="en-US" noProof="0" dirty="0">
                <a:latin typeface="Arial" panose="020B0604020202020204" pitchFamily="34" charset="0"/>
                <a:cs typeface="Arial" panose="020B0604020202020204" pitchFamily="34" charset="0"/>
              </a:rPr>
            </a:br>
            <a:br>
              <a:rPr lang="en-US" noProof="0" dirty="0">
                <a:latin typeface="Arial" panose="020B0604020202020204" pitchFamily="34" charset="0"/>
                <a:cs typeface="Arial" panose="020B0604020202020204" pitchFamily="34" charset="0"/>
              </a:rPr>
            </a:br>
            <a:endParaRPr lang="en-US" noProof="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26915075-EF4D-49A6-6C4E-BE1EC9676069}"/>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734B0097-8DE2-558C-4184-E09563132A40}"/>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4" name="Groupe 3">
            <a:extLst>
              <a:ext uri="{FF2B5EF4-FFF2-40B4-BE49-F238E27FC236}">
                <a16:creationId xmlns:a16="http://schemas.microsoft.com/office/drawing/2014/main" id="{19F5AA9F-1071-947B-C8EA-C3F2A82B8270}"/>
              </a:ext>
            </a:extLst>
          </p:cNvPr>
          <p:cNvGrpSpPr/>
          <p:nvPr/>
        </p:nvGrpSpPr>
        <p:grpSpPr>
          <a:xfrm>
            <a:off x="11575287" y="44389"/>
            <a:ext cx="525242" cy="509983"/>
            <a:chOff x="4213599" y="3634223"/>
            <a:chExt cx="485297" cy="471198"/>
          </a:xfrm>
        </p:grpSpPr>
        <p:sp>
          <p:nvSpPr>
            <p:cNvPr id="7" name="Ellipse 6">
              <a:hlinkClick r:id="rId3" action="ppaction://hlinksldjump"/>
              <a:extLst>
                <a:ext uri="{FF2B5EF4-FFF2-40B4-BE49-F238E27FC236}">
                  <a16:creationId xmlns:a16="http://schemas.microsoft.com/office/drawing/2014/main" id="{94D09F41-E3F6-EA70-7A8F-5BE3CA392CE2}"/>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40A30FC4-ED5D-7FE6-2107-E917D4F79534}"/>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2" name="Forme libre : forme 15">
              <a:extLst>
                <a:ext uri="{FF2B5EF4-FFF2-40B4-BE49-F238E27FC236}">
                  <a16:creationId xmlns:a16="http://schemas.microsoft.com/office/drawing/2014/main" id="{275B5F8C-A7B3-1D21-45C5-9F8BC94F229D}"/>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4353A78F-95BB-7BCB-7EF4-3755C273BEE5}"/>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6" name="Forme libre : forme 17">
              <a:extLst>
                <a:ext uri="{FF2B5EF4-FFF2-40B4-BE49-F238E27FC236}">
                  <a16:creationId xmlns:a16="http://schemas.microsoft.com/office/drawing/2014/main" id="{8BC0BCA0-59B2-3590-C5FF-5A3F64CA6C3F}"/>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18" name="Rectangle 17">
            <a:hlinkClick r:id="rId3" action="ppaction://hlinksldjump"/>
            <a:extLst>
              <a:ext uri="{FF2B5EF4-FFF2-40B4-BE49-F238E27FC236}">
                <a16:creationId xmlns:a16="http://schemas.microsoft.com/office/drawing/2014/main" id="{DA44321E-664B-7F8B-38DC-640DCFAECCE9}"/>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ZoneTexte 4">
            <a:extLst>
              <a:ext uri="{FF2B5EF4-FFF2-40B4-BE49-F238E27FC236}">
                <a16:creationId xmlns:a16="http://schemas.microsoft.com/office/drawing/2014/main" id="{FF685153-D068-1566-EAAB-31FC4FD37AC5}"/>
              </a:ext>
            </a:extLst>
          </p:cNvPr>
          <p:cNvSpPr txBox="1"/>
          <p:nvPr/>
        </p:nvSpPr>
        <p:spPr>
          <a:xfrm>
            <a:off x="238760" y="1010428"/>
            <a:ext cx="4612640" cy="3847207"/>
          </a:xfrm>
          <a:prstGeom prst="rect">
            <a:avLst/>
          </a:prstGeom>
          <a:noFill/>
        </p:spPr>
        <p:txBody>
          <a:bodyPr wrap="square">
            <a:spAutoFit/>
          </a:bodyPr>
          <a:lstStyle/>
          <a:p>
            <a:r>
              <a:rPr lang="en-US" b="1" noProof="0" dirty="0">
                <a:latin typeface="Arial" panose="020B0604020202020204" pitchFamily="34" charset="0"/>
                <a:cs typeface="Arial" panose="020B0604020202020204" pitchFamily="34" charset="0"/>
              </a:rPr>
              <a:t>Background</a:t>
            </a:r>
          </a:p>
          <a:p>
            <a:endParaRPr lang="en-US" b="1" noProof="0" dirty="0"/>
          </a:p>
          <a:p>
            <a:pPr marL="285750" indent="-285750" algn="just">
              <a:buFont typeface="Arial" panose="020B0604020202020204" pitchFamily="34" charset="0"/>
              <a:buChar char="•"/>
            </a:pPr>
            <a:r>
              <a:rPr lang="en-US" sz="1600" noProof="0" dirty="0">
                <a:latin typeface="Arial" panose="020B0604020202020204" pitchFamily="34" charset="0"/>
                <a:cs typeface="Arial" panose="020B0604020202020204" pitchFamily="34" charset="0"/>
              </a:rPr>
              <a:t>Deceased donors with diabetes are considered being suitable for kidney transplant recipients without diabetes, as long-term outcomes have generally been favorable; however, little is known about mechanisms supporting this approach</a:t>
            </a:r>
          </a:p>
          <a:p>
            <a:pPr algn="just"/>
            <a:endParaRPr lang="en-US" sz="16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noProof="0" dirty="0">
                <a:latin typeface="Arial" panose="020B0604020202020204" pitchFamily="34" charset="0"/>
                <a:cs typeface="Arial" panose="020B0604020202020204" pitchFamily="34" charset="0"/>
              </a:rPr>
              <a:t>The assessment of </a:t>
            </a:r>
            <a:r>
              <a:rPr lang="en-US" sz="1600" noProof="0" dirty="0" err="1">
                <a:latin typeface="Arial" panose="020B0604020202020204" pitchFamily="34" charset="0"/>
                <a:cs typeface="Arial" panose="020B0604020202020204" pitchFamily="34" charset="0"/>
              </a:rPr>
              <a:t>zero-hour</a:t>
            </a:r>
            <a:r>
              <a:rPr lang="en-US" sz="1600" noProof="0" dirty="0">
                <a:latin typeface="Arial" panose="020B0604020202020204" pitchFamily="34" charset="0"/>
                <a:cs typeface="Arial" panose="020B0604020202020204" pitchFamily="34" charset="0"/>
              </a:rPr>
              <a:t> transplant biopsies, including transcriptomic analysis, represents an innovative tool to study molecular signatures associated with diabetes and their evolution in subjects with different glycemic control</a:t>
            </a:r>
          </a:p>
        </p:txBody>
      </p:sp>
      <p:sp>
        <p:nvSpPr>
          <p:cNvPr id="14" name="ZoneTexte 13">
            <a:extLst>
              <a:ext uri="{FF2B5EF4-FFF2-40B4-BE49-F238E27FC236}">
                <a16:creationId xmlns:a16="http://schemas.microsoft.com/office/drawing/2014/main" id="{17765A6B-76CE-E204-DC19-8E99ABEDD650}"/>
              </a:ext>
            </a:extLst>
          </p:cNvPr>
          <p:cNvSpPr txBox="1"/>
          <p:nvPr/>
        </p:nvSpPr>
        <p:spPr>
          <a:xfrm>
            <a:off x="5727684" y="1010428"/>
            <a:ext cx="6096000" cy="1107996"/>
          </a:xfrm>
          <a:prstGeom prst="rect">
            <a:avLst/>
          </a:prstGeom>
          <a:noFill/>
        </p:spPr>
        <p:txBody>
          <a:bodyPr wrap="square">
            <a:spAutoFit/>
          </a:bodyPr>
          <a:lstStyle/>
          <a:p>
            <a:r>
              <a:rPr lang="en-US" b="1" noProof="0" dirty="0">
                <a:latin typeface="Arial" panose="020B0604020202020204" pitchFamily="34" charset="0"/>
                <a:cs typeface="Arial" panose="020B0604020202020204" pitchFamily="34" charset="0"/>
              </a:rPr>
              <a:t>Methods</a:t>
            </a:r>
          </a:p>
          <a:p>
            <a:endParaRPr lang="en-US" sz="1600" b="1" noProof="0" dirty="0">
              <a:latin typeface="Arial" panose="020B0604020202020204" pitchFamily="34" charset="0"/>
              <a:cs typeface="Arial" panose="020B0604020202020204" pitchFamily="34" charset="0"/>
            </a:endParaRPr>
          </a:p>
          <a:p>
            <a:r>
              <a:rPr lang="en-US" sz="1600" noProof="0" dirty="0">
                <a:latin typeface="Arial" panose="020B0604020202020204" pitchFamily="34" charset="0"/>
                <a:cs typeface="Arial" panose="020B0604020202020204" pitchFamily="34" charset="0"/>
              </a:rPr>
              <a:t> </a:t>
            </a:r>
            <a:r>
              <a:rPr lang="en-US" sz="1600" b="1" noProof="0" dirty="0">
                <a:latin typeface="Arial" panose="020B0604020202020204" pitchFamily="34" charset="0"/>
                <a:cs typeface="Arial" panose="020B0604020202020204" pitchFamily="34" charset="0"/>
              </a:rPr>
              <a:t>n=288 </a:t>
            </a:r>
            <a:r>
              <a:rPr lang="en-US" sz="1600" noProof="0" dirty="0">
                <a:latin typeface="Arial" panose="020B0604020202020204" pitchFamily="34" charset="0"/>
                <a:cs typeface="Arial" panose="020B0604020202020204" pitchFamily="34" charset="0"/>
              </a:rPr>
              <a:t>deceased donor </a:t>
            </a:r>
            <a:r>
              <a:rPr lang="en-US" sz="1600" noProof="0" dirty="0" err="1">
                <a:latin typeface="Arial" panose="020B0604020202020204" pitchFamily="34" charset="0"/>
                <a:cs typeface="Arial" panose="020B0604020202020204" pitchFamily="34" charset="0"/>
              </a:rPr>
              <a:t>zero-hour</a:t>
            </a:r>
            <a:r>
              <a:rPr lang="en-US" sz="1600" noProof="0" dirty="0">
                <a:latin typeface="Arial" panose="020B0604020202020204" pitchFamily="34" charset="0"/>
                <a:cs typeface="Arial" panose="020B0604020202020204" pitchFamily="34" charset="0"/>
              </a:rPr>
              <a:t> kidney biopsies prospectively collected in 2021-2022 and stored in </a:t>
            </a:r>
            <a:r>
              <a:rPr lang="en-US" sz="1600" noProof="0" dirty="0" err="1">
                <a:latin typeface="Arial" panose="020B0604020202020204" pitchFamily="34" charset="0"/>
                <a:cs typeface="Arial" panose="020B0604020202020204" pitchFamily="34" charset="0"/>
              </a:rPr>
              <a:t>RNAlater</a:t>
            </a:r>
            <a:endParaRPr lang="en-US" noProof="0" dirty="0">
              <a:latin typeface="Arial" panose="020B0604020202020204" pitchFamily="34" charset="0"/>
              <a:cs typeface="Arial" panose="020B0604020202020204" pitchFamily="34" charset="0"/>
            </a:endParaRPr>
          </a:p>
        </p:txBody>
      </p:sp>
      <p:sp>
        <p:nvSpPr>
          <p:cNvPr id="3" name="Rectangle : coins arrondis 2">
            <a:extLst>
              <a:ext uri="{FF2B5EF4-FFF2-40B4-BE49-F238E27FC236}">
                <a16:creationId xmlns:a16="http://schemas.microsoft.com/office/drawing/2014/main" id="{B6B5A9B4-7347-480E-DC47-AE3D499F1758}"/>
              </a:ext>
            </a:extLst>
          </p:cNvPr>
          <p:cNvSpPr/>
          <p:nvPr/>
        </p:nvSpPr>
        <p:spPr>
          <a:xfrm>
            <a:off x="5753038" y="1495502"/>
            <a:ext cx="6096000" cy="717102"/>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ZoneTexte 16">
            <a:extLst>
              <a:ext uri="{FF2B5EF4-FFF2-40B4-BE49-F238E27FC236}">
                <a16:creationId xmlns:a16="http://schemas.microsoft.com/office/drawing/2014/main" id="{0843B199-0A6C-A2A4-9A3F-3054A24EF697}"/>
              </a:ext>
            </a:extLst>
          </p:cNvPr>
          <p:cNvSpPr txBox="1"/>
          <p:nvPr/>
        </p:nvSpPr>
        <p:spPr>
          <a:xfrm>
            <a:off x="5760094" y="2629648"/>
            <a:ext cx="6094070"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Transcriptomic profiles in biopsies of diabetic donors (</a:t>
            </a:r>
            <a:r>
              <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n=43</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and matched non-diabetic controls (</a:t>
            </a:r>
            <a:r>
              <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n=86</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were compared by microarray to identify diabetes-associated transcripts</a:t>
            </a:r>
          </a:p>
        </p:txBody>
      </p:sp>
      <p:sp>
        <p:nvSpPr>
          <p:cNvPr id="19" name="Rectangle : coins arrondis 18">
            <a:extLst>
              <a:ext uri="{FF2B5EF4-FFF2-40B4-BE49-F238E27FC236}">
                <a16:creationId xmlns:a16="http://schemas.microsoft.com/office/drawing/2014/main" id="{A5CC7167-135D-0E81-F963-573D834EF339}"/>
              </a:ext>
            </a:extLst>
          </p:cNvPr>
          <p:cNvSpPr/>
          <p:nvPr/>
        </p:nvSpPr>
        <p:spPr>
          <a:xfrm>
            <a:off x="5758164" y="2576317"/>
            <a:ext cx="6096000" cy="905283"/>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Rectangle : coins arrondis 19">
            <a:extLst>
              <a:ext uri="{FF2B5EF4-FFF2-40B4-BE49-F238E27FC236}">
                <a16:creationId xmlns:a16="http://schemas.microsoft.com/office/drawing/2014/main" id="{84D79F12-5698-C016-4886-2140F0CF6A52}"/>
              </a:ext>
            </a:extLst>
          </p:cNvPr>
          <p:cNvSpPr/>
          <p:nvPr/>
        </p:nvSpPr>
        <p:spPr>
          <a:xfrm>
            <a:off x="5723641" y="3851003"/>
            <a:ext cx="6096000" cy="1057685"/>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ZoneTexte 23">
            <a:extLst>
              <a:ext uri="{FF2B5EF4-FFF2-40B4-BE49-F238E27FC236}">
                <a16:creationId xmlns:a16="http://schemas.microsoft.com/office/drawing/2014/main" id="{E6BDB757-F638-AED2-4BB7-F7F78DBD99C8}"/>
              </a:ext>
            </a:extLst>
          </p:cNvPr>
          <p:cNvSpPr txBox="1"/>
          <p:nvPr/>
        </p:nvSpPr>
        <p:spPr>
          <a:xfrm>
            <a:off x="5747522" y="3841616"/>
            <a:ext cx="607211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Evolution of intrarenal transcriptome from </a:t>
            </a:r>
            <a:r>
              <a:rPr kumimoji="0" lang="en-US"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zero-hour</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donor biopsy to 3-month protocol kidney graft biopsy assessed by paired analysis in 50 diabetic and non-diabetic kidney transplant donors and recipients: Dd+/Rd-(</a:t>
            </a:r>
            <a:r>
              <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n=13)</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Dd-/Rd+(</a:t>
            </a:r>
            <a:r>
              <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n=11</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Dd-/Rd-(</a:t>
            </a:r>
            <a:r>
              <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n=26</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p:txBody>
      </p:sp>
      <p:sp>
        <p:nvSpPr>
          <p:cNvPr id="21" name="ZoneTexte 20">
            <a:extLst>
              <a:ext uri="{FF2B5EF4-FFF2-40B4-BE49-F238E27FC236}">
                <a16:creationId xmlns:a16="http://schemas.microsoft.com/office/drawing/2014/main" id="{1B527230-EF30-9CF3-0640-D61E1B0B2FD6}"/>
              </a:ext>
            </a:extLst>
          </p:cNvPr>
          <p:cNvSpPr txBox="1"/>
          <p:nvPr/>
        </p:nvSpPr>
        <p:spPr>
          <a:xfrm>
            <a:off x="9930384" y="1721277"/>
            <a:ext cx="33375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40032"/>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cxnSp>
        <p:nvCxnSpPr>
          <p:cNvPr id="22" name="Connecteur droit 21">
            <a:extLst>
              <a:ext uri="{FF2B5EF4-FFF2-40B4-BE49-F238E27FC236}">
                <a16:creationId xmlns:a16="http://schemas.microsoft.com/office/drawing/2014/main" id="{B147FF14-DFB0-2973-B725-0BFA5B2EBFAC}"/>
              </a:ext>
            </a:extLst>
          </p:cNvPr>
          <p:cNvCxnSpPr>
            <a:cxnSpLocks/>
          </p:cNvCxnSpPr>
          <p:nvPr/>
        </p:nvCxnSpPr>
        <p:spPr>
          <a:xfrm>
            <a:off x="8801038" y="2212604"/>
            <a:ext cx="0" cy="376291"/>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3F20A896-3CF6-0441-EC88-E24C3CBC366F}"/>
              </a:ext>
            </a:extLst>
          </p:cNvPr>
          <p:cNvCxnSpPr>
            <a:cxnSpLocks/>
          </p:cNvCxnSpPr>
          <p:nvPr/>
        </p:nvCxnSpPr>
        <p:spPr>
          <a:xfrm>
            <a:off x="8810590" y="3481600"/>
            <a:ext cx="0" cy="376291"/>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6" name="TextBox 29">
            <a:extLst>
              <a:ext uri="{FF2B5EF4-FFF2-40B4-BE49-F238E27FC236}">
                <a16:creationId xmlns:a16="http://schemas.microsoft.com/office/drawing/2014/main" id="{192320E7-9562-6288-1D6F-EE2A0A1706BE}"/>
              </a:ext>
            </a:extLst>
          </p:cNvPr>
          <p:cNvSpPr txBox="1"/>
          <p:nvPr/>
        </p:nvSpPr>
        <p:spPr>
          <a:xfrm>
            <a:off x="2301" y="6610373"/>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Girman P. et al., ESOT Congress 2025 (Abstract 2251)</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0492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7D0A0-D473-8CBF-68AF-68417A1B4AB7}"/>
            </a:ext>
          </a:extLst>
        </p:cNvPr>
        <p:cNvGrpSpPr/>
        <p:nvPr/>
      </p:nvGrpSpPr>
      <p:grpSpPr>
        <a:xfrm>
          <a:off x="0" y="0"/>
          <a:ext cx="0" cy="0"/>
          <a:chOff x="0" y="0"/>
          <a:chExt cx="0" cy="0"/>
        </a:xfrm>
      </p:grpSpPr>
      <p:sp>
        <p:nvSpPr>
          <p:cNvPr id="112" name="Rectangle : coins arrondis 111">
            <a:extLst>
              <a:ext uri="{FF2B5EF4-FFF2-40B4-BE49-F238E27FC236}">
                <a16:creationId xmlns:a16="http://schemas.microsoft.com/office/drawing/2014/main" id="{AE2F0C2B-8CD5-BC35-52C7-A3ECF12080CC}"/>
              </a:ext>
            </a:extLst>
          </p:cNvPr>
          <p:cNvSpPr/>
          <p:nvPr/>
        </p:nvSpPr>
        <p:spPr>
          <a:xfrm>
            <a:off x="7288894" y="2265093"/>
            <a:ext cx="879746" cy="276999"/>
          </a:xfrm>
          <a:prstGeom prst="round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6" name="Rectangle : coins arrondis 115">
            <a:extLst>
              <a:ext uri="{FF2B5EF4-FFF2-40B4-BE49-F238E27FC236}">
                <a16:creationId xmlns:a16="http://schemas.microsoft.com/office/drawing/2014/main" id="{177E38F2-9680-BA30-7011-15C826C070DF}"/>
              </a:ext>
            </a:extLst>
          </p:cNvPr>
          <p:cNvSpPr/>
          <p:nvPr/>
        </p:nvSpPr>
        <p:spPr>
          <a:xfrm>
            <a:off x="8956823" y="1834217"/>
            <a:ext cx="741680" cy="276999"/>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7" name="Rectangle : coins arrondis 116">
            <a:extLst>
              <a:ext uri="{FF2B5EF4-FFF2-40B4-BE49-F238E27FC236}">
                <a16:creationId xmlns:a16="http://schemas.microsoft.com/office/drawing/2014/main" id="{2CFC8359-D816-BF17-2962-74998F4E36C9}"/>
              </a:ext>
            </a:extLst>
          </p:cNvPr>
          <p:cNvSpPr/>
          <p:nvPr/>
        </p:nvSpPr>
        <p:spPr>
          <a:xfrm>
            <a:off x="9779000" y="1834217"/>
            <a:ext cx="809538" cy="276999"/>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8" name="Rectangle : coins arrondis 117">
            <a:extLst>
              <a:ext uri="{FF2B5EF4-FFF2-40B4-BE49-F238E27FC236}">
                <a16:creationId xmlns:a16="http://schemas.microsoft.com/office/drawing/2014/main" id="{B89DAEC7-709E-64BB-A1AA-F83189BF98EF}"/>
              </a:ext>
            </a:extLst>
          </p:cNvPr>
          <p:cNvSpPr/>
          <p:nvPr/>
        </p:nvSpPr>
        <p:spPr>
          <a:xfrm>
            <a:off x="10935752" y="1834217"/>
            <a:ext cx="741680" cy="276999"/>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1" name="Rectangle : coins arrondis 110">
            <a:extLst>
              <a:ext uri="{FF2B5EF4-FFF2-40B4-BE49-F238E27FC236}">
                <a16:creationId xmlns:a16="http://schemas.microsoft.com/office/drawing/2014/main" id="{EA29A45D-7B14-5E2F-E82C-733863CB1CB0}"/>
              </a:ext>
            </a:extLst>
          </p:cNvPr>
          <p:cNvSpPr/>
          <p:nvPr/>
        </p:nvSpPr>
        <p:spPr>
          <a:xfrm>
            <a:off x="3217323" y="4017071"/>
            <a:ext cx="741680" cy="276999"/>
          </a:xfrm>
          <a:prstGeom prst="round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0" name="Rectangle : coins arrondis 109">
            <a:extLst>
              <a:ext uri="{FF2B5EF4-FFF2-40B4-BE49-F238E27FC236}">
                <a16:creationId xmlns:a16="http://schemas.microsoft.com/office/drawing/2014/main" id="{CB140580-7D2A-5FB0-F1FD-A6970EED4E1F}"/>
              </a:ext>
            </a:extLst>
          </p:cNvPr>
          <p:cNvSpPr/>
          <p:nvPr/>
        </p:nvSpPr>
        <p:spPr>
          <a:xfrm>
            <a:off x="2111727" y="4017071"/>
            <a:ext cx="741680" cy="276999"/>
          </a:xfrm>
          <a:prstGeom prst="round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ZoneTexte 26">
            <a:extLst>
              <a:ext uri="{FF2B5EF4-FFF2-40B4-BE49-F238E27FC236}">
                <a16:creationId xmlns:a16="http://schemas.microsoft.com/office/drawing/2014/main" id="{9CF69666-8B8A-C698-6EFF-9A1F20D75835}"/>
              </a:ext>
            </a:extLst>
          </p:cNvPr>
          <p:cNvSpPr txBox="1"/>
          <p:nvPr/>
        </p:nvSpPr>
        <p:spPr>
          <a:xfrm>
            <a:off x="219278" y="1655133"/>
            <a:ext cx="6024054" cy="2215991"/>
          </a:xfrm>
          <a:prstGeom prst="rect">
            <a:avLst/>
          </a:prstGeom>
          <a:noFill/>
        </p:spPr>
        <p:txBody>
          <a:bodyPr wrap="square">
            <a:spAutoFit/>
          </a:bodyPr>
          <a:lstStyle/>
          <a:p>
            <a:pPr>
              <a:buNone/>
            </a:pPr>
            <a:r>
              <a:rPr lang="en-US" sz="1400" u="sng" noProof="0" dirty="0">
                <a:latin typeface="Arial" panose="020B0604020202020204" pitchFamily="34" charset="0"/>
                <a:cs typeface="Arial" panose="020B0604020202020204" pitchFamily="34" charset="0"/>
              </a:rPr>
              <a:t>Upregulated Transcripts in Diabetic Donor (Dd+) Kidneys</a:t>
            </a:r>
            <a:r>
              <a:rPr lang="en-US" sz="1400" noProof="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400" noProof="0" dirty="0">
                <a:latin typeface="Arial" panose="020B0604020202020204" pitchFamily="34" charset="0"/>
                <a:cs typeface="Arial" panose="020B0604020202020204" pitchFamily="34" charset="0"/>
              </a:rPr>
              <a:t>Total Upregulated</a:t>
            </a:r>
            <a:r>
              <a:rPr lang="en-US" sz="1400" b="1" noProof="0" dirty="0">
                <a:latin typeface="Arial" panose="020B0604020202020204" pitchFamily="34" charset="0"/>
                <a:cs typeface="Arial" panose="020B0604020202020204" pitchFamily="34" charset="0"/>
              </a:rPr>
              <a:t>:</a:t>
            </a:r>
            <a:r>
              <a:rPr lang="en-US" sz="1400" noProof="0" dirty="0">
                <a:latin typeface="Arial" panose="020B0604020202020204" pitchFamily="34" charset="0"/>
                <a:cs typeface="Arial" panose="020B0604020202020204" pitchFamily="34" charset="0"/>
              </a:rPr>
              <a:t> </a:t>
            </a:r>
            <a:r>
              <a:rPr lang="en-US" sz="1400" b="1" noProof="0" dirty="0">
                <a:latin typeface="Arial" panose="020B0604020202020204" pitchFamily="34" charset="0"/>
                <a:cs typeface="Arial" panose="020B0604020202020204" pitchFamily="34" charset="0"/>
              </a:rPr>
              <a:t>47</a:t>
            </a:r>
            <a:r>
              <a:rPr lang="en-US" sz="1400" noProof="0" dirty="0">
                <a:latin typeface="Arial" panose="020B0604020202020204" pitchFamily="34" charset="0"/>
                <a:cs typeface="Arial" panose="020B0604020202020204" pitchFamily="34" charset="0"/>
              </a:rPr>
              <a:t> transcripts (corresponding to </a:t>
            </a:r>
            <a:r>
              <a:rPr lang="en-US" sz="1400" b="1" noProof="0" dirty="0">
                <a:latin typeface="Arial" panose="020B0604020202020204" pitchFamily="34" charset="0"/>
                <a:cs typeface="Arial" panose="020B0604020202020204" pitchFamily="34" charset="0"/>
              </a:rPr>
              <a:t>39</a:t>
            </a:r>
            <a:r>
              <a:rPr lang="en-US" sz="1400" noProof="0" dirty="0">
                <a:latin typeface="Arial" panose="020B0604020202020204" pitchFamily="34" charset="0"/>
                <a:cs typeface="Arial" panose="020B0604020202020204" pitchFamily="34" charset="0"/>
              </a:rPr>
              <a:t> genes)</a:t>
            </a:r>
          </a:p>
          <a:p>
            <a:endParaRPr lang="en-US" sz="1400" noProof="0" dirty="0">
              <a:latin typeface="Arial" panose="020B0604020202020204" pitchFamily="34" charset="0"/>
              <a:cs typeface="Arial" panose="020B0604020202020204" pitchFamily="34" charset="0"/>
            </a:endParaRPr>
          </a:p>
          <a:p>
            <a:r>
              <a:rPr lang="en-US" sz="1400" b="1" noProof="0" dirty="0">
                <a:latin typeface="Arial" panose="020B0604020202020204" pitchFamily="34" charset="0"/>
                <a:cs typeface="Arial" panose="020B0604020202020204" pitchFamily="34" charset="0"/>
              </a:rPr>
              <a:t>Key Genes</a:t>
            </a:r>
            <a:r>
              <a:rPr lang="en-US" sz="1400" noProof="0" dirty="0">
                <a:latin typeface="Arial" panose="020B0604020202020204" pitchFamily="34" charset="0"/>
                <a:cs typeface="Arial" panose="020B0604020202020204" pitchFamily="34" charset="0"/>
              </a:rPr>
              <a:t>:</a:t>
            </a:r>
          </a:p>
          <a:p>
            <a:pPr marL="742950" lvl="1" indent="-285750">
              <a:buFont typeface="Arial" panose="020B0604020202020204" pitchFamily="34" charset="0"/>
              <a:buChar char="•"/>
            </a:pPr>
            <a:r>
              <a:rPr lang="en-US" sz="1400" noProof="0" dirty="0">
                <a:latin typeface="Arial" panose="020B0604020202020204" pitchFamily="34" charset="0"/>
                <a:cs typeface="Arial" panose="020B0604020202020204" pitchFamily="34" charset="0"/>
              </a:rPr>
              <a:t>Aldo-</a:t>
            </a:r>
            <a:r>
              <a:rPr lang="en-US" sz="1400" noProof="0" dirty="0" err="1">
                <a:latin typeface="Arial" panose="020B0604020202020204" pitchFamily="34" charset="0"/>
                <a:cs typeface="Arial" panose="020B0604020202020204" pitchFamily="34" charset="0"/>
              </a:rPr>
              <a:t>ketoreductases</a:t>
            </a:r>
            <a:r>
              <a:rPr lang="en-US" sz="1400" noProof="0" dirty="0">
                <a:latin typeface="Arial" panose="020B0604020202020204" pitchFamily="34" charset="0"/>
                <a:cs typeface="Arial" panose="020B0604020202020204" pitchFamily="34" charset="0"/>
              </a:rPr>
              <a:t>:</a:t>
            </a:r>
          </a:p>
          <a:p>
            <a:pPr marL="742950" lvl="1" indent="-285750">
              <a:buFont typeface="Arial" panose="020B0604020202020204" pitchFamily="34" charset="0"/>
              <a:buChar char="•"/>
            </a:pPr>
            <a:endParaRPr lang="en-US" sz="1400" b="1" noProof="0" dirty="0">
              <a:latin typeface="Arial" panose="020B0604020202020204" pitchFamily="34" charset="0"/>
              <a:cs typeface="Arial" panose="020B0604020202020204" pitchFamily="34" charset="0"/>
            </a:endParaRPr>
          </a:p>
          <a:p>
            <a:pPr lvl="1"/>
            <a:endParaRPr lang="en-US" sz="1400" b="1" noProof="0" dirty="0">
              <a:latin typeface="Arial" panose="020B0604020202020204" pitchFamily="34" charset="0"/>
              <a:cs typeface="Arial" panose="020B0604020202020204" pitchFamily="34" charset="0"/>
            </a:endParaRPr>
          </a:p>
          <a:p>
            <a:pPr lvl="1"/>
            <a:endParaRPr lang="en-US" sz="1200" b="1" noProof="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kumimoji="0" lang="en-US" sz="140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Transcripts associated with fibrosis</a:t>
            </a:r>
          </a:p>
          <a:p>
            <a:pPr marL="742950" lvl="1" indent="-285750">
              <a:buFont typeface="Arial" panose="020B0604020202020204" pitchFamily="34" charset="0"/>
              <a:buChar char="•"/>
            </a:pPr>
            <a:endParaRPr lang="en-US" sz="1400" b="1" noProof="0" dirty="0">
              <a:solidFill>
                <a:srgbClr val="140032"/>
              </a:solidFill>
              <a:latin typeface="Arial" panose="020B0604020202020204" pitchFamily="34" charset="0"/>
              <a:cs typeface="Arial" panose="020B0604020202020204" pitchFamily="34" charset="0"/>
            </a:endParaRPr>
          </a:p>
        </p:txBody>
      </p:sp>
      <p:sp>
        <p:nvSpPr>
          <p:cNvPr id="108" name="Rectangle : coins arrondis 107">
            <a:extLst>
              <a:ext uri="{FF2B5EF4-FFF2-40B4-BE49-F238E27FC236}">
                <a16:creationId xmlns:a16="http://schemas.microsoft.com/office/drawing/2014/main" id="{E0D2A6D4-AEB2-FF3A-BFB7-B239660B9D70}"/>
              </a:ext>
            </a:extLst>
          </p:cNvPr>
          <p:cNvSpPr/>
          <p:nvPr/>
        </p:nvSpPr>
        <p:spPr>
          <a:xfrm>
            <a:off x="2112269" y="3664005"/>
            <a:ext cx="741680" cy="276999"/>
          </a:xfrm>
          <a:prstGeom prst="round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9" name="Rectangle : coins arrondis 108">
            <a:extLst>
              <a:ext uri="{FF2B5EF4-FFF2-40B4-BE49-F238E27FC236}">
                <a16:creationId xmlns:a16="http://schemas.microsoft.com/office/drawing/2014/main" id="{271FB70C-7304-C9AD-2459-C2DACC738F3A}"/>
              </a:ext>
            </a:extLst>
          </p:cNvPr>
          <p:cNvSpPr/>
          <p:nvPr/>
        </p:nvSpPr>
        <p:spPr>
          <a:xfrm>
            <a:off x="3217323" y="3659263"/>
            <a:ext cx="741680" cy="276999"/>
          </a:xfrm>
          <a:prstGeom prst="round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7" name="Rectangle : coins arrondis 106">
            <a:extLst>
              <a:ext uri="{FF2B5EF4-FFF2-40B4-BE49-F238E27FC236}">
                <a16:creationId xmlns:a16="http://schemas.microsoft.com/office/drawing/2014/main" id="{DD10EF80-6DCF-AA9A-CDD1-18FEB90B6109}"/>
              </a:ext>
            </a:extLst>
          </p:cNvPr>
          <p:cNvSpPr/>
          <p:nvPr/>
        </p:nvSpPr>
        <p:spPr>
          <a:xfrm>
            <a:off x="1050953" y="3664004"/>
            <a:ext cx="741680" cy="276999"/>
          </a:xfrm>
          <a:prstGeom prst="round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6" name="Rectangle : coins arrondis 105">
            <a:extLst>
              <a:ext uri="{FF2B5EF4-FFF2-40B4-BE49-F238E27FC236}">
                <a16:creationId xmlns:a16="http://schemas.microsoft.com/office/drawing/2014/main" id="{1176A1E8-83FF-877C-98D6-AA80FEFD0565}"/>
              </a:ext>
            </a:extLst>
          </p:cNvPr>
          <p:cNvSpPr/>
          <p:nvPr/>
        </p:nvSpPr>
        <p:spPr>
          <a:xfrm>
            <a:off x="3217323" y="2854920"/>
            <a:ext cx="741680" cy="276999"/>
          </a:xfrm>
          <a:prstGeom prst="round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5" name="Rectangle : coins arrondis 104">
            <a:extLst>
              <a:ext uri="{FF2B5EF4-FFF2-40B4-BE49-F238E27FC236}">
                <a16:creationId xmlns:a16="http://schemas.microsoft.com/office/drawing/2014/main" id="{46345A83-16FD-03D6-C16E-812C6872C813}"/>
              </a:ext>
            </a:extLst>
          </p:cNvPr>
          <p:cNvSpPr/>
          <p:nvPr/>
        </p:nvSpPr>
        <p:spPr>
          <a:xfrm>
            <a:off x="2107991" y="2856453"/>
            <a:ext cx="741680" cy="276999"/>
          </a:xfrm>
          <a:prstGeom prst="round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4A7388D5-73AB-201B-3773-B27F9098F7DD}"/>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CFD61EC-7270-EAC3-C282-5235129CBAF9}"/>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4" name="Groupe 3">
            <a:extLst>
              <a:ext uri="{FF2B5EF4-FFF2-40B4-BE49-F238E27FC236}">
                <a16:creationId xmlns:a16="http://schemas.microsoft.com/office/drawing/2014/main" id="{18BA05B6-67E5-EACE-22A2-D166A2267D3D}"/>
              </a:ext>
            </a:extLst>
          </p:cNvPr>
          <p:cNvGrpSpPr/>
          <p:nvPr/>
        </p:nvGrpSpPr>
        <p:grpSpPr>
          <a:xfrm>
            <a:off x="11575287" y="44389"/>
            <a:ext cx="525242" cy="509983"/>
            <a:chOff x="4213599" y="3634223"/>
            <a:chExt cx="485297" cy="471198"/>
          </a:xfrm>
        </p:grpSpPr>
        <p:sp>
          <p:nvSpPr>
            <p:cNvPr id="7" name="Ellipse 6">
              <a:hlinkClick r:id="rId3" action="ppaction://hlinksldjump"/>
              <a:extLst>
                <a:ext uri="{FF2B5EF4-FFF2-40B4-BE49-F238E27FC236}">
                  <a16:creationId xmlns:a16="http://schemas.microsoft.com/office/drawing/2014/main" id="{DD110D4C-98F9-B843-36BC-C597C32EC958}"/>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E1EF190F-F208-4F87-7D91-069000350F04}"/>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2" name="Forme libre : forme 15">
              <a:extLst>
                <a:ext uri="{FF2B5EF4-FFF2-40B4-BE49-F238E27FC236}">
                  <a16:creationId xmlns:a16="http://schemas.microsoft.com/office/drawing/2014/main" id="{5BBBC613-1515-1C93-06CE-D95273586BEA}"/>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6A0A110B-E47D-E43C-6815-9E08F61F7F59}"/>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6" name="Forme libre : forme 17">
              <a:extLst>
                <a:ext uri="{FF2B5EF4-FFF2-40B4-BE49-F238E27FC236}">
                  <a16:creationId xmlns:a16="http://schemas.microsoft.com/office/drawing/2014/main" id="{885AD39F-9FCD-D320-417F-0687F2968AFB}"/>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18" name="Rectangle 17">
            <a:hlinkClick r:id="rId3" action="ppaction://hlinksldjump"/>
            <a:extLst>
              <a:ext uri="{FF2B5EF4-FFF2-40B4-BE49-F238E27FC236}">
                <a16:creationId xmlns:a16="http://schemas.microsoft.com/office/drawing/2014/main" id="{919F58D6-880C-92BE-0260-BC1D7827F327}"/>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ZoneTexte 4">
            <a:extLst>
              <a:ext uri="{FF2B5EF4-FFF2-40B4-BE49-F238E27FC236}">
                <a16:creationId xmlns:a16="http://schemas.microsoft.com/office/drawing/2014/main" id="{697FD91F-5B59-E8AC-F114-2C16F285281B}"/>
              </a:ext>
            </a:extLst>
          </p:cNvPr>
          <p:cNvSpPr txBox="1"/>
          <p:nvPr/>
        </p:nvSpPr>
        <p:spPr>
          <a:xfrm>
            <a:off x="259783" y="985083"/>
            <a:ext cx="4784295" cy="646331"/>
          </a:xfrm>
          <a:prstGeom prst="rect">
            <a:avLst/>
          </a:prstGeom>
          <a:noFill/>
        </p:spPr>
        <p:txBody>
          <a:bodyPr wrap="square">
            <a:spAutoFit/>
          </a:bodyPr>
          <a:lstStyle/>
          <a:p>
            <a:r>
              <a:rPr lang="en-US" b="1" noProof="0" dirty="0">
                <a:latin typeface="Arial" panose="020B0604020202020204" pitchFamily="34" charset="0"/>
                <a:cs typeface="Arial" panose="020B0604020202020204" pitchFamily="34" charset="0"/>
              </a:rPr>
              <a:t>Results</a:t>
            </a:r>
            <a:endParaRPr lang="en-US" noProof="0" dirty="0">
              <a:latin typeface="Arial" panose="020B0604020202020204" pitchFamily="34" charset="0"/>
              <a:cs typeface="Arial" panose="020B0604020202020204" pitchFamily="34" charset="0"/>
            </a:endParaRPr>
          </a:p>
          <a:p>
            <a:endParaRPr lang="en-US" noProof="0" dirty="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099AC170-AE97-8CDB-5D4A-47665D745A2B}"/>
              </a:ext>
            </a:extLst>
          </p:cNvPr>
          <p:cNvSpPr txBox="1"/>
          <p:nvPr/>
        </p:nvSpPr>
        <p:spPr>
          <a:xfrm>
            <a:off x="6730391" y="3741928"/>
            <a:ext cx="5288119" cy="1508105"/>
          </a:xfrm>
          <a:prstGeom prst="rect">
            <a:avLst/>
          </a:prstGeom>
          <a:noFill/>
        </p:spPr>
        <p:txBody>
          <a:bodyPr wrap="square">
            <a:spAutoFit/>
          </a:bodyPr>
          <a:lstStyle/>
          <a:p>
            <a:r>
              <a:rPr lang="en-US" sz="1800" b="1" noProof="0" dirty="0">
                <a:latin typeface="Arial" panose="020B0604020202020204" pitchFamily="34" charset="0"/>
                <a:cs typeface="Arial" panose="020B0604020202020204" pitchFamily="34" charset="0"/>
              </a:rPr>
              <a:t>Conclusions</a:t>
            </a:r>
            <a:endParaRPr lang="en-US" b="1" noProof="0" dirty="0">
              <a:latin typeface="Arial" panose="020B0604020202020204" pitchFamily="34" charset="0"/>
              <a:cs typeface="Arial" panose="020B0604020202020204" pitchFamily="34" charset="0"/>
            </a:endParaRPr>
          </a:p>
          <a:p>
            <a:endParaRPr lang="en-US" sz="1800" b="1"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noProof="0" dirty="0">
                <a:latin typeface="Arial" panose="020B0604020202020204" pitchFamily="34" charset="0"/>
                <a:cs typeface="Arial" panose="020B0604020202020204" pitchFamily="34" charset="0"/>
              </a:rPr>
              <a:t>This study identified four intrarenal transcripts associated with donor diabetes whose deregulated expression were normalized after successful kidney transplantation in non-diabetic recipients</a:t>
            </a:r>
            <a:endParaRPr lang="en-US" sz="1400" noProof="0" dirty="0"/>
          </a:p>
        </p:txBody>
      </p:sp>
      <p:sp>
        <p:nvSpPr>
          <p:cNvPr id="17" name="ZoneTexte 16">
            <a:extLst>
              <a:ext uri="{FF2B5EF4-FFF2-40B4-BE49-F238E27FC236}">
                <a16:creationId xmlns:a16="http://schemas.microsoft.com/office/drawing/2014/main" id="{161EEDA5-6D49-9100-5715-055A7FAD5037}"/>
              </a:ext>
            </a:extLst>
          </p:cNvPr>
          <p:cNvSpPr txBox="1"/>
          <p:nvPr/>
        </p:nvSpPr>
        <p:spPr>
          <a:xfrm>
            <a:off x="6709121" y="2932070"/>
            <a:ext cx="5288119" cy="523220"/>
          </a:xfrm>
          <a:prstGeom prst="rect">
            <a:avLst/>
          </a:prstGeom>
          <a:noFill/>
        </p:spPr>
        <p:txBody>
          <a:bodyPr wrap="square">
            <a:spAutoFit/>
          </a:bodyPr>
          <a:lstStyle/>
          <a:p>
            <a:pPr marL="285750" indent="-285750">
              <a:buFont typeface="Arial" panose="020B0604020202020204" pitchFamily="34" charset="0"/>
              <a:buChar cha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No detected changes in the transcriptomic profiles in controls (Dd-/Rd-, Dd-/Rd+)</a:t>
            </a:r>
            <a:endParaRPr lang="en-US" noProof="0" dirty="0"/>
          </a:p>
        </p:txBody>
      </p:sp>
      <p:sp>
        <p:nvSpPr>
          <p:cNvPr id="30" name="ZoneTexte 29">
            <a:extLst>
              <a:ext uri="{FF2B5EF4-FFF2-40B4-BE49-F238E27FC236}">
                <a16:creationId xmlns:a16="http://schemas.microsoft.com/office/drawing/2014/main" id="{1163AE37-5C64-0230-7EF0-0E91C6B39990}"/>
              </a:ext>
            </a:extLst>
          </p:cNvPr>
          <p:cNvSpPr txBox="1"/>
          <p:nvPr/>
        </p:nvSpPr>
        <p:spPr>
          <a:xfrm>
            <a:off x="302176" y="4751428"/>
            <a:ext cx="6096000" cy="1169551"/>
          </a:xfrm>
          <a:prstGeom prst="rect">
            <a:avLst/>
          </a:prstGeom>
          <a:noFill/>
        </p:spPr>
        <p:txBody>
          <a:bodyPr wrap="square">
            <a:spAutoFit/>
          </a:bodyPr>
          <a:lstStyle/>
          <a:p>
            <a:pPr>
              <a:buNone/>
            </a:pPr>
            <a:r>
              <a:rPr lang="en-US" sz="1400" u="sng" noProof="0" dirty="0">
                <a:latin typeface="Arial" panose="020B0604020202020204" pitchFamily="34" charset="0"/>
                <a:cs typeface="Arial" panose="020B0604020202020204" pitchFamily="34" charset="0"/>
              </a:rPr>
              <a:t>Downregulated Transcripts in Dd+ Kidneys:</a:t>
            </a:r>
          </a:p>
          <a:p>
            <a:pPr marL="285750" indent="-285750">
              <a:buFont typeface="Arial" panose="020B0604020202020204" pitchFamily="34" charset="0"/>
              <a:buChar char="•"/>
            </a:pPr>
            <a:r>
              <a:rPr lang="en-US" sz="1400" noProof="0" dirty="0">
                <a:latin typeface="Arial" panose="020B0604020202020204" pitchFamily="34" charset="0"/>
                <a:cs typeface="Arial" panose="020B0604020202020204" pitchFamily="34" charset="0"/>
              </a:rPr>
              <a:t>Total Downregulated: </a:t>
            </a:r>
            <a:r>
              <a:rPr lang="en-US" sz="1400" b="1" noProof="0" dirty="0">
                <a:latin typeface="Arial" panose="020B0604020202020204" pitchFamily="34" charset="0"/>
                <a:cs typeface="Arial" panose="020B0604020202020204" pitchFamily="34" charset="0"/>
              </a:rPr>
              <a:t>11</a:t>
            </a:r>
            <a:r>
              <a:rPr lang="en-US" sz="1400" noProof="0" dirty="0">
                <a:latin typeface="Arial" panose="020B0604020202020204" pitchFamily="34" charset="0"/>
                <a:cs typeface="Arial" panose="020B0604020202020204" pitchFamily="34" charset="0"/>
              </a:rPr>
              <a:t> transcripts</a:t>
            </a:r>
          </a:p>
          <a:p>
            <a:pPr marL="285750" indent="-285750">
              <a:buFont typeface="Arial" panose="020B0604020202020204" pitchFamily="34" charset="0"/>
              <a:buChar char="•"/>
            </a:pPr>
            <a:endParaRPr lang="en-US" sz="1400" noProof="0" dirty="0">
              <a:latin typeface="Arial" panose="020B0604020202020204" pitchFamily="34" charset="0"/>
              <a:cs typeface="Arial" panose="020B0604020202020204" pitchFamily="34" charset="0"/>
            </a:endParaRPr>
          </a:p>
          <a:p>
            <a:r>
              <a:rPr lang="en-US" sz="1400" b="1" noProof="0" dirty="0">
                <a:latin typeface="Arial" panose="020B0604020202020204" pitchFamily="34" charset="0"/>
                <a:cs typeface="Arial" panose="020B0604020202020204" pitchFamily="34" charset="0"/>
              </a:rPr>
              <a:t>Key Genes</a:t>
            </a:r>
            <a:r>
              <a:rPr lang="en-US" sz="1400" noProof="0" dirty="0">
                <a:latin typeface="Arial" panose="020B0604020202020204" pitchFamily="34" charset="0"/>
                <a:cs typeface="Arial" panose="020B0604020202020204" pitchFamily="34" charset="0"/>
              </a:rPr>
              <a:t>:</a:t>
            </a:r>
          </a:p>
          <a:p>
            <a:endParaRPr lang="en-US" sz="1400" noProof="0" dirty="0">
              <a:latin typeface="Arial" panose="020B0604020202020204" pitchFamily="34" charset="0"/>
              <a:cs typeface="Arial" panose="020B0604020202020204" pitchFamily="34" charset="0"/>
            </a:endParaRPr>
          </a:p>
        </p:txBody>
      </p:sp>
      <p:sp>
        <p:nvSpPr>
          <p:cNvPr id="48" name="ZoneTexte 47">
            <a:extLst>
              <a:ext uri="{FF2B5EF4-FFF2-40B4-BE49-F238E27FC236}">
                <a16:creationId xmlns:a16="http://schemas.microsoft.com/office/drawing/2014/main" id="{D0E389CE-F8B0-BF8A-CDA4-41BC0513CB72}"/>
              </a:ext>
            </a:extLst>
          </p:cNvPr>
          <p:cNvSpPr txBox="1"/>
          <p:nvPr/>
        </p:nvSpPr>
        <p:spPr>
          <a:xfrm>
            <a:off x="6744995" y="2179150"/>
            <a:ext cx="512445" cy="369332"/>
          </a:xfrm>
          <a:prstGeom prst="rect">
            <a:avLst/>
          </a:prstGeom>
          <a:noFill/>
        </p:spPr>
        <p:txBody>
          <a:bodyPr wrap="square">
            <a:spAutoFit/>
          </a:bodyPr>
          <a:lstStyle/>
          <a:p>
            <a:r>
              <a:rPr lang="en-US" sz="1800" b="1" noProof="0" dirty="0">
                <a:latin typeface="Arial" panose="020B0604020202020204" pitchFamily="34" charset="0"/>
                <a:cs typeface="Arial" panose="020B0604020202020204" pitchFamily="34" charset="0"/>
              </a:rPr>
              <a:t>↑ ↑</a:t>
            </a:r>
            <a:endParaRPr lang="en-US" noProof="0" dirty="0"/>
          </a:p>
        </p:txBody>
      </p:sp>
      <p:sp>
        <p:nvSpPr>
          <p:cNvPr id="49" name="ZoneTexte 48">
            <a:extLst>
              <a:ext uri="{FF2B5EF4-FFF2-40B4-BE49-F238E27FC236}">
                <a16:creationId xmlns:a16="http://schemas.microsoft.com/office/drawing/2014/main" id="{1416012D-26D9-E87A-4B34-880C72CB7547}"/>
              </a:ext>
            </a:extLst>
          </p:cNvPr>
          <p:cNvSpPr txBox="1"/>
          <p:nvPr/>
        </p:nvSpPr>
        <p:spPr>
          <a:xfrm rot="10800000">
            <a:off x="6713541" y="1795678"/>
            <a:ext cx="512445" cy="369332"/>
          </a:xfrm>
          <a:prstGeom prst="rect">
            <a:avLst/>
          </a:prstGeom>
          <a:noFill/>
        </p:spPr>
        <p:txBody>
          <a:bodyPr wrap="square">
            <a:spAutoFit/>
          </a:bodyPr>
          <a:lstStyle/>
          <a:p>
            <a:r>
              <a:rPr lang="en-US" sz="1800" b="1" noProof="0" dirty="0">
                <a:latin typeface="Arial" panose="020B0604020202020204" pitchFamily="34" charset="0"/>
                <a:cs typeface="Arial" panose="020B0604020202020204" pitchFamily="34" charset="0"/>
              </a:rPr>
              <a:t>↑ ↑</a:t>
            </a:r>
            <a:endParaRPr lang="en-US" noProof="0" dirty="0"/>
          </a:p>
        </p:txBody>
      </p:sp>
      <p:sp>
        <p:nvSpPr>
          <p:cNvPr id="41" name="ZoneTexte 40">
            <a:extLst>
              <a:ext uri="{FF2B5EF4-FFF2-40B4-BE49-F238E27FC236}">
                <a16:creationId xmlns:a16="http://schemas.microsoft.com/office/drawing/2014/main" id="{A35FFB3F-70D3-34AA-91C0-7C63ED12B175}"/>
              </a:ext>
            </a:extLst>
          </p:cNvPr>
          <p:cNvSpPr txBox="1"/>
          <p:nvPr/>
        </p:nvSpPr>
        <p:spPr>
          <a:xfrm>
            <a:off x="2066281" y="2854919"/>
            <a:ext cx="907741" cy="276999"/>
          </a:xfrm>
          <a:prstGeom prst="rect">
            <a:avLst/>
          </a:prstGeom>
          <a:noFill/>
        </p:spPr>
        <p:txBody>
          <a:bodyPr wrap="square">
            <a:spAutoFit/>
          </a:bodyPr>
          <a:lstStyle/>
          <a:p>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AKR1B10</a:t>
            </a:r>
            <a:endParaRPr lang="en-US" noProof="0" dirty="0">
              <a:solidFill>
                <a:schemeClr val="bg1"/>
              </a:solidFill>
            </a:endParaRPr>
          </a:p>
        </p:txBody>
      </p:sp>
      <p:sp>
        <p:nvSpPr>
          <p:cNvPr id="61" name="Rectangle : coins arrondis 60">
            <a:extLst>
              <a:ext uri="{FF2B5EF4-FFF2-40B4-BE49-F238E27FC236}">
                <a16:creationId xmlns:a16="http://schemas.microsoft.com/office/drawing/2014/main" id="{5A7C667A-1ED0-2CF9-C549-DF114F3BCB68}"/>
              </a:ext>
            </a:extLst>
          </p:cNvPr>
          <p:cNvSpPr/>
          <p:nvPr/>
        </p:nvSpPr>
        <p:spPr>
          <a:xfrm>
            <a:off x="1050953" y="4014376"/>
            <a:ext cx="741680" cy="276999"/>
          </a:xfrm>
          <a:prstGeom prst="round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7" name="ZoneTexte 66">
            <a:extLst>
              <a:ext uri="{FF2B5EF4-FFF2-40B4-BE49-F238E27FC236}">
                <a16:creationId xmlns:a16="http://schemas.microsoft.com/office/drawing/2014/main" id="{DFEAC4B6-62D0-EAF9-7573-B3EB2CAA3241}"/>
              </a:ext>
            </a:extLst>
          </p:cNvPr>
          <p:cNvSpPr txBox="1"/>
          <p:nvPr/>
        </p:nvSpPr>
        <p:spPr>
          <a:xfrm>
            <a:off x="1129378" y="3664619"/>
            <a:ext cx="717843" cy="276999"/>
          </a:xfrm>
          <a:prstGeom prst="rect">
            <a:avLst/>
          </a:prstGeom>
          <a:noFill/>
        </p:spPr>
        <p:txBody>
          <a:bodyPr wrap="square">
            <a:spAutoFit/>
          </a:bodyPr>
          <a:lstStyle/>
          <a:p>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VNN1</a:t>
            </a:r>
            <a:endParaRPr lang="en-US" sz="1600" noProof="0" dirty="0">
              <a:solidFill>
                <a:schemeClr val="bg1"/>
              </a:solidFill>
            </a:endParaRPr>
          </a:p>
        </p:txBody>
      </p:sp>
      <p:sp>
        <p:nvSpPr>
          <p:cNvPr id="71" name="ZoneTexte 70">
            <a:extLst>
              <a:ext uri="{FF2B5EF4-FFF2-40B4-BE49-F238E27FC236}">
                <a16:creationId xmlns:a16="http://schemas.microsoft.com/office/drawing/2014/main" id="{701C52C2-DF1C-C37C-3687-1D3483B2E1C0}"/>
              </a:ext>
            </a:extLst>
          </p:cNvPr>
          <p:cNvSpPr txBox="1"/>
          <p:nvPr/>
        </p:nvSpPr>
        <p:spPr>
          <a:xfrm>
            <a:off x="2200644" y="3665741"/>
            <a:ext cx="985520" cy="276999"/>
          </a:xfrm>
          <a:prstGeom prst="rect">
            <a:avLst/>
          </a:prstGeom>
          <a:noFill/>
        </p:spPr>
        <p:txBody>
          <a:bodyPr wrap="square">
            <a:spAutoFit/>
          </a:bodyPr>
          <a:lstStyle/>
          <a:p>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VCAN</a:t>
            </a:r>
            <a:endParaRPr lang="en-US" sz="1400" noProof="0" dirty="0">
              <a:solidFill>
                <a:schemeClr val="bg1"/>
              </a:solidFill>
            </a:endParaRPr>
          </a:p>
        </p:txBody>
      </p:sp>
      <p:sp>
        <p:nvSpPr>
          <p:cNvPr id="75" name="ZoneTexte 74">
            <a:extLst>
              <a:ext uri="{FF2B5EF4-FFF2-40B4-BE49-F238E27FC236}">
                <a16:creationId xmlns:a16="http://schemas.microsoft.com/office/drawing/2014/main" id="{9C1EA6A8-1BB6-C7E3-BF79-302C4ABB4448}"/>
              </a:ext>
            </a:extLst>
          </p:cNvPr>
          <p:cNvSpPr txBox="1"/>
          <p:nvPr/>
        </p:nvSpPr>
        <p:spPr>
          <a:xfrm>
            <a:off x="3269624" y="3664004"/>
            <a:ext cx="848189" cy="276999"/>
          </a:xfrm>
          <a:prstGeom prst="rect">
            <a:avLst/>
          </a:prstGeom>
          <a:noFill/>
        </p:spPr>
        <p:txBody>
          <a:bodyPr wrap="square">
            <a:spAutoFit/>
          </a:bodyPr>
          <a:lstStyle/>
          <a:p>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CXCL6</a:t>
            </a:r>
            <a:endParaRPr lang="en-US" noProof="0" dirty="0">
              <a:solidFill>
                <a:schemeClr val="bg1"/>
              </a:solidFill>
            </a:endParaRPr>
          </a:p>
        </p:txBody>
      </p:sp>
      <p:sp>
        <p:nvSpPr>
          <p:cNvPr id="76" name="Rectangle : coins arrondis 75">
            <a:extLst>
              <a:ext uri="{FF2B5EF4-FFF2-40B4-BE49-F238E27FC236}">
                <a16:creationId xmlns:a16="http://schemas.microsoft.com/office/drawing/2014/main" id="{6B9F2BF3-ED68-89D9-8E04-C238A52758EF}"/>
              </a:ext>
            </a:extLst>
          </p:cNvPr>
          <p:cNvSpPr/>
          <p:nvPr/>
        </p:nvSpPr>
        <p:spPr>
          <a:xfrm>
            <a:off x="1050953" y="5922869"/>
            <a:ext cx="741680" cy="276999"/>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7" name="Rectangle : coins arrondis 76">
            <a:extLst>
              <a:ext uri="{FF2B5EF4-FFF2-40B4-BE49-F238E27FC236}">
                <a16:creationId xmlns:a16="http://schemas.microsoft.com/office/drawing/2014/main" id="{477431B7-929A-63C9-A43D-94B2113E8FBA}"/>
              </a:ext>
            </a:extLst>
          </p:cNvPr>
          <p:cNvSpPr/>
          <p:nvPr/>
        </p:nvSpPr>
        <p:spPr>
          <a:xfrm>
            <a:off x="2126323" y="5937202"/>
            <a:ext cx="741680" cy="276999"/>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8" name="Rectangle : coins arrondis 77">
            <a:extLst>
              <a:ext uri="{FF2B5EF4-FFF2-40B4-BE49-F238E27FC236}">
                <a16:creationId xmlns:a16="http://schemas.microsoft.com/office/drawing/2014/main" id="{2BA44C1B-1C9E-2F03-4A8C-0E5DF4C3AD1E}"/>
              </a:ext>
            </a:extLst>
          </p:cNvPr>
          <p:cNvSpPr/>
          <p:nvPr/>
        </p:nvSpPr>
        <p:spPr>
          <a:xfrm>
            <a:off x="3201693" y="5922869"/>
            <a:ext cx="741680" cy="276999"/>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0" name="ZoneTexte 79">
            <a:extLst>
              <a:ext uri="{FF2B5EF4-FFF2-40B4-BE49-F238E27FC236}">
                <a16:creationId xmlns:a16="http://schemas.microsoft.com/office/drawing/2014/main" id="{0A818F18-AF08-EFF8-87F6-562B03E1DBDA}"/>
              </a:ext>
            </a:extLst>
          </p:cNvPr>
          <p:cNvSpPr txBox="1"/>
          <p:nvPr/>
        </p:nvSpPr>
        <p:spPr>
          <a:xfrm>
            <a:off x="1143787" y="4011781"/>
            <a:ext cx="904411" cy="276999"/>
          </a:xfrm>
          <a:prstGeom prst="rect">
            <a:avLst/>
          </a:prstGeom>
          <a:noFill/>
        </p:spPr>
        <p:txBody>
          <a:bodyPr wrap="square">
            <a:spAutoFit/>
          </a:bodyPr>
          <a:lstStyle/>
          <a:p>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IGHM</a:t>
            </a:r>
            <a:endParaRPr lang="en-US" noProof="0" dirty="0">
              <a:solidFill>
                <a:schemeClr val="bg1"/>
              </a:solidFill>
            </a:endParaRPr>
          </a:p>
        </p:txBody>
      </p:sp>
      <p:sp>
        <p:nvSpPr>
          <p:cNvPr id="84" name="ZoneTexte 83">
            <a:extLst>
              <a:ext uri="{FF2B5EF4-FFF2-40B4-BE49-F238E27FC236}">
                <a16:creationId xmlns:a16="http://schemas.microsoft.com/office/drawing/2014/main" id="{A2E8754E-2F58-CCF8-7FC3-BAF2EB769480}"/>
              </a:ext>
            </a:extLst>
          </p:cNvPr>
          <p:cNvSpPr txBox="1"/>
          <p:nvPr/>
        </p:nvSpPr>
        <p:spPr>
          <a:xfrm>
            <a:off x="1161440" y="5937202"/>
            <a:ext cx="6096000" cy="276999"/>
          </a:xfrm>
          <a:prstGeom prst="rect">
            <a:avLst/>
          </a:prstGeom>
          <a:noFill/>
        </p:spPr>
        <p:txBody>
          <a:bodyPr wrap="square">
            <a:spAutoFit/>
          </a:bodyPr>
          <a:lstStyle/>
          <a:p>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KLK1</a:t>
            </a:r>
            <a:endParaRPr lang="en-US" noProof="0" dirty="0"/>
          </a:p>
        </p:txBody>
      </p:sp>
      <p:sp>
        <p:nvSpPr>
          <p:cNvPr id="88" name="ZoneTexte 87">
            <a:extLst>
              <a:ext uri="{FF2B5EF4-FFF2-40B4-BE49-F238E27FC236}">
                <a16:creationId xmlns:a16="http://schemas.microsoft.com/office/drawing/2014/main" id="{041A39A9-FEAD-5239-B544-C46E3D0993DF}"/>
              </a:ext>
            </a:extLst>
          </p:cNvPr>
          <p:cNvSpPr txBox="1"/>
          <p:nvPr/>
        </p:nvSpPr>
        <p:spPr>
          <a:xfrm>
            <a:off x="2199525" y="5932167"/>
            <a:ext cx="668478" cy="276999"/>
          </a:xfrm>
          <a:prstGeom prst="rect">
            <a:avLst/>
          </a:prstGeom>
          <a:noFill/>
        </p:spPr>
        <p:txBody>
          <a:bodyPr wrap="square">
            <a:spAutoFit/>
          </a:bodyPr>
          <a:lstStyle/>
          <a:p>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KNG1</a:t>
            </a:r>
            <a:endParaRPr lang="en-US" noProof="0" dirty="0"/>
          </a:p>
        </p:txBody>
      </p:sp>
      <p:sp>
        <p:nvSpPr>
          <p:cNvPr id="92" name="ZoneTexte 91">
            <a:extLst>
              <a:ext uri="{FF2B5EF4-FFF2-40B4-BE49-F238E27FC236}">
                <a16:creationId xmlns:a16="http://schemas.microsoft.com/office/drawing/2014/main" id="{7262C752-4DD8-C12F-6A8D-05D9BCCF1953}"/>
              </a:ext>
            </a:extLst>
          </p:cNvPr>
          <p:cNvSpPr txBox="1"/>
          <p:nvPr/>
        </p:nvSpPr>
        <p:spPr>
          <a:xfrm>
            <a:off x="3112008" y="5922715"/>
            <a:ext cx="1121664" cy="276999"/>
          </a:xfrm>
          <a:prstGeom prst="rect">
            <a:avLst/>
          </a:prstGeom>
          <a:noFill/>
        </p:spPr>
        <p:txBody>
          <a:bodyPr wrap="square">
            <a:spAutoFit/>
          </a:bodyPr>
          <a:lstStyle/>
          <a:p>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SERPINF2</a:t>
            </a:r>
            <a:endParaRPr lang="en-US" noProof="0" dirty="0"/>
          </a:p>
        </p:txBody>
      </p:sp>
      <p:sp>
        <p:nvSpPr>
          <p:cNvPr id="93" name="ZoneTexte 92">
            <a:extLst>
              <a:ext uri="{FF2B5EF4-FFF2-40B4-BE49-F238E27FC236}">
                <a16:creationId xmlns:a16="http://schemas.microsoft.com/office/drawing/2014/main" id="{A66D688B-D193-69F1-641D-0A562F3D5AA6}"/>
              </a:ext>
            </a:extLst>
          </p:cNvPr>
          <p:cNvSpPr txBox="1"/>
          <p:nvPr/>
        </p:nvSpPr>
        <p:spPr>
          <a:xfrm>
            <a:off x="2162924" y="4011781"/>
            <a:ext cx="904411" cy="276999"/>
          </a:xfrm>
          <a:prstGeom prst="rect">
            <a:avLst/>
          </a:prstGeom>
          <a:noFill/>
        </p:spPr>
        <p:txBody>
          <a:bodyPr wrap="square">
            <a:spAutoFit/>
          </a:bodyPr>
          <a:lstStyle/>
          <a:p>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IGHA1</a:t>
            </a:r>
            <a:endParaRPr lang="en-US" noProof="0" dirty="0">
              <a:solidFill>
                <a:schemeClr val="bg1"/>
              </a:solidFill>
            </a:endParaRPr>
          </a:p>
        </p:txBody>
      </p:sp>
      <p:sp>
        <p:nvSpPr>
          <p:cNvPr id="99" name="ZoneTexte 98">
            <a:extLst>
              <a:ext uri="{FF2B5EF4-FFF2-40B4-BE49-F238E27FC236}">
                <a16:creationId xmlns:a16="http://schemas.microsoft.com/office/drawing/2014/main" id="{3FDF8CA1-D209-70CC-DF71-90E7D37C07A6}"/>
              </a:ext>
            </a:extLst>
          </p:cNvPr>
          <p:cNvSpPr txBox="1"/>
          <p:nvPr/>
        </p:nvSpPr>
        <p:spPr>
          <a:xfrm>
            <a:off x="3202474" y="4015181"/>
            <a:ext cx="861292" cy="276999"/>
          </a:xfrm>
          <a:prstGeom prst="rect">
            <a:avLst/>
          </a:prstGeom>
          <a:noFill/>
        </p:spPr>
        <p:txBody>
          <a:bodyPr wrap="square">
            <a:spAutoFit/>
          </a:bodyPr>
          <a:lstStyle/>
          <a:p>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JCHAIN</a:t>
            </a:r>
            <a:endParaRPr lang="en-US" sz="1400" noProof="0" dirty="0">
              <a:solidFill>
                <a:schemeClr val="bg1"/>
              </a:solidFill>
            </a:endParaRPr>
          </a:p>
        </p:txBody>
      </p:sp>
      <p:sp>
        <p:nvSpPr>
          <p:cNvPr id="103" name="ZoneTexte 102">
            <a:extLst>
              <a:ext uri="{FF2B5EF4-FFF2-40B4-BE49-F238E27FC236}">
                <a16:creationId xmlns:a16="http://schemas.microsoft.com/office/drawing/2014/main" id="{F97C9DCE-2529-3025-55F5-EC267D766A39}"/>
              </a:ext>
            </a:extLst>
          </p:cNvPr>
          <p:cNvSpPr txBox="1"/>
          <p:nvPr/>
        </p:nvSpPr>
        <p:spPr>
          <a:xfrm>
            <a:off x="686191" y="5600451"/>
            <a:ext cx="6096000" cy="30777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Kallikrein-kinin system</a:t>
            </a:r>
          </a:p>
        </p:txBody>
      </p:sp>
      <p:sp>
        <p:nvSpPr>
          <p:cNvPr id="104" name="Rectangle : coins arrondis 103">
            <a:extLst>
              <a:ext uri="{FF2B5EF4-FFF2-40B4-BE49-F238E27FC236}">
                <a16:creationId xmlns:a16="http://schemas.microsoft.com/office/drawing/2014/main" id="{12FF69DC-B653-A870-CB06-02729A05B65D}"/>
              </a:ext>
            </a:extLst>
          </p:cNvPr>
          <p:cNvSpPr/>
          <p:nvPr/>
        </p:nvSpPr>
        <p:spPr>
          <a:xfrm>
            <a:off x="1050953" y="2854670"/>
            <a:ext cx="741680" cy="276999"/>
          </a:xfrm>
          <a:prstGeom prst="round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ZoneTexte 33">
            <a:extLst>
              <a:ext uri="{FF2B5EF4-FFF2-40B4-BE49-F238E27FC236}">
                <a16:creationId xmlns:a16="http://schemas.microsoft.com/office/drawing/2014/main" id="{03AF1FC9-01EA-875D-4194-3DB87FB9DF82}"/>
              </a:ext>
            </a:extLst>
          </p:cNvPr>
          <p:cNvSpPr txBox="1"/>
          <p:nvPr/>
        </p:nvSpPr>
        <p:spPr>
          <a:xfrm>
            <a:off x="1029678" y="2854670"/>
            <a:ext cx="802180" cy="285632"/>
          </a:xfrm>
          <a:prstGeom prst="rect">
            <a:avLst/>
          </a:prstGeom>
          <a:noFill/>
        </p:spPr>
        <p:txBody>
          <a:bodyPr wrap="square">
            <a:spAutoFit/>
          </a:bodyPr>
          <a:lstStyle/>
          <a:p>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AKR1C2</a:t>
            </a:r>
            <a:endParaRPr lang="en-US" noProof="0" dirty="0">
              <a:solidFill>
                <a:schemeClr val="bg1"/>
              </a:solidFill>
            </a:endParaRPr>
          </a:p>
        </p:txBody>
      </p:sp>
      <p:sp>
        <p:nvSpPr>
          <p:cNvPr id="45" name="ZoneTexte 44">
            <a:extLst>
              <a:ext uri="{FF2B5EF4-FFF2-40B4-BE49-F238E27FC236}">
                <a16:creationId xmlns:a16="http://schemas.microsoft.com/office/drawing/2014/main" id="{046B3F12-9EFB-7E5E-6A19-634BCC88B772}"/>
              </a:ext>
            </a:extLst>
          </p:cNvPr>
          <p:cNvSpPr txBox="1"/>
          <p:nvPr/>
        </p:nvSpPr>
        <p:spPr>
          <a:xfrm>
            <a:off x="3179249" y="2856452"/>
            <a:ext cx="907741" cy="276999"/>
          </a:xfrm>
          <a:prstGeom prst="rect">
            <a:avLst/>
          </a:prstGeom>
          <a:noFill/>
        </p:spPr>
        <p:txBody>
          <a:bodyPr wrap="square">
            <a:spAutoFit/>
          </a:bodyPr>
          <a:lstStyle/>
          <a:p>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AKR1B15</a:t>
            </a:r>
            <a:endParaRPr lang="en-US" noProof="0" dirty="0">
              <a:solidFill>
                <a:schemeClr val="bg1"/>
              </a:solidFill>
            </a:endParaRPr>
          </a:p>
        </p:txBody>
      </p:sp>
      <p:sp>
        <p:nvSpPr>
          <p:cNvPr id="21" name="ZoneTexte 20">
            <a:extLst>
              <a:ext uri="{FF2B5EF4-FFF2-40B4-BE49-F238E27FC236}">
                <a16:creationId xmlns:a16="http://schemas.microsoft.com/office/drawing/2014/main" id="{F9149C74-D5B6-4733-8BC0-6A93D2763C15}"/>
              </a:ext>
            </a:extLst>
          </p:cNvPr>
          <p:cNvSpPr txBox="1"/>
          <p:nvPr/>
        </p:nvSpPr>
        <p:spPr>
          <a:xfrm>
            <a:off x="6713541" y="1180124"/>
            <a:ext cx="5155582" cy="1384995"/>
          </a:xfrm>
          <a:prstGeom prst="rect">
            <a:avLst/>
          </a:prstGeom>
          <a:noFill/>
        </p:spPr>
        <p:txBody>
          <a:bodyPr wrap="square">
            <a:spAutoFit/>
          </a:bodyPr>
          <a:lstStyle/>
          <a:p>
            <a:pPr marL="285750" indent="-285750">
              <a:buFont typeface="Arial" panose="020B0604020202020204" pitchFamily="34" charset="0"/>
              <a:buChar char="•"/>
            </a:pPr>
            <a:r>
              <a:rPr lang="en-US" sz="1400" noProof="0" dirty="0">
                <a:latin typeface="Arial" panose="020B0604020202020204" pitchFamily="34" charset="0"/>
                <a:cs typeface="Arial" panose="020B0604020202020204" pitchFamily="34" charset="0"/>
              </a:rPr>
              <a:t>Assessments of transcriptome evolution from zero hour biopsy to 3-months protocol biopsy in Dd+/Rd-:</a:t>
            </a:r>
          </a:p>
          <a:p>
            <a:pPr marL="285750" indent="-285750">
              <a:buFont typeface="Arial" panose="020B0604020202020204" pitchFamily="34" charset="0"/>
              <a:buChar char="•"/>
            </a:pPr>
            <a:endParaRPr lang="en-US" sz="1400" noProof="0" dirty="0">
              <a:latin typeface="Arial" panose="020B0604020202020204" pitchFamily="34" charset="0"/>
              <a:cs typeface="Arial" panose="020B0604020202020204" pitchFamily="34" charset="0"/>
            </a:endParaRPr>
          </a:p>
          <a:p>
            <a:r>
              <a:rPr lang="en-US" sz="1400" noProof="0" dirty="0">
                <a:latin typeface="Arial" panose="020B0604020202020204" pitchFamily="34" charset="0"/>
                <a:cs typeface="Arial" panose="020B0604020202020204" pitchFamily="34" charset="0"/>
              </a:rPr>
              <a:t>          </a:t>
            </a:r>
            <a:r>
              <a:rPr lang="en-US" sz="1400" noProof="0" dirty="0" err="1">
                <a:latin typeface="Arial" panose="020B0604020202020204" pitchFamily="34" charset="0"/>
                <a:cs typeface="Arial" panose="020B0604020202020204" pitchFamily="34" charset="0"/>
              </a:rPr>
              <a:t>aldo</a:t>
            </a:r>
            <a:r>
              <a:rPr lang="en-US" sz="1400" noProof="0" dirty="0">
                <a:latin typeface="Arial" panose="020B0604020202020204" pitchFamily="34" charset="0"/>
                <a:cs typeface="Arial" panose="020B0604020202020204" pitchFamily="34" charset="0"/>
              </a:rPr>
              <a:t> </a:t>
            </a:r>
            <a:r>
              <a:rPr lang="en-US" sz="1400" noProof="0" dirty="0" err="1">
                <a:latin typeface="Arial" panose="020B0604020202020204" pitchFamily="34" charset="0"/>
                <a:cs typeface="Arial" panose="020B0604020202020204" pitchFamily="34" charset="0"/>
              </a:rPr>
              <a:t>ketoreductases</a:t>
            </a:r>
            <a:r>
              <a:rPr lang="en-US" sz="1400" noProof="0" dirty="0">
                <a:latin typeface="Arial" panose="020B0604020202020204" pitchFamily="34" charset="0"/>
                <a:cs typeface="Arial" panose="020B0604020202020204" pitchFamily="34" charset="0"/>
              </a:rPr>
              <a:t>  AKR1C2   AKR1B10 and   NQO1</a:t>
            </a:r>
          </a:p>
          <a:p>
            <a:endParaRPr lang="en-US" sz="1400" noProof="0" dirty="0">
              <a:latin typeface="Arial" panose="020B0604020202020204" pitchFamily="34" charset="0"/>
              <a:cs typeface="Arial" panose="020B0604020202020204" pitchFamily="34" charset="0"/>
            </a:endParaRPr>
          </a:p>
          <a:p>
            <a:r>
              <a:rPr lang="en-US" sz="1400" noProof="0" dirty="0">
                <a:latin typeface="Arial" panose="020B0604020202020204" pitchFamily="34" charset="0"/>
                <a:cs typeface="Arial" panose="020B0604020202020204" pitchFamily="34" charset="0"/>
              </a:rPr>
              <a:t>          </a:t>
            </a:r>
            <a:r>
              <a:rPr lang="en-US" sz="1400" noProof="0" dirty="0">
                <a:solidFill>
                  <a:schemeClr val="bg1"/>
                </a:solidFill>
                <a:latin typeface="Arial" panose="020B0604020202020204" pitchFamily="34" charset="0"/>
                <a:cs typeface="Arial" panose="020B0604020202020204" pitchFamily="34" charset="0"/>
              </a:rPr>
              <a:t>SERPINF2</a:t>
            </a:r>
          </a:p>
        </p:txBody>
      </p:sp>
      <p:sp>
        <p:nvSpPr>
          <p:cNvPr id="10" name="Titre 9">
            <a:extLst>
              <a:ext uri="{FF2B5EF4-FFF2-40B4-BE49-F238E27FC236}">
                <a16:creationId xmlns:a16="http://schemas.microsoft.com/office/drawing/2014/main" id="{F94E9466-C582-0C25-6EE8-B5F87A202A26}"/>
              </a:ext>
            </a:extLst>
          </p:cNvPr>
          <p:cNvSpPr>
            <a:spLocks noGrp="1"/>
          </p:cNvSpPr>
          <p:nvPr>
            <p:ph type="title"/>
          </p:nvPr>
        </p:nvSpPr>
        <p:spPr>
          <a:xfrm>
            <a:off x="332216" y="-40970"/>
            <a:ext cx="10973021" cy="1106489"/>
          </a:xfrm>
        </p:spPr>
        <p:txBody>
          <a:bodyPr/>
          <a:lstStyle/>
          <a:p>
            <a:r>
              <a:rPr lang="en-US" sz="2900" noProof="0" dirty="0"/>
              <a:t>Evolution of transcriptomic signatures associated with donor´s diabetes in normoglycemic transplant recipients</a:t>
            </a:r>
          </a:p>
        </p:txBody>
      </p:sp>
      <p:sp>
        <p:nvSpPr>
          <p:cNvPr id="3" name="TextBox 29">
            <a:extLst>
              <a:ext uri="{FF2B5EF4-FFF2-40B4-BE49-F238E27FC236}">
                <a16:creationId xmlns:a16="http://schemas.microsoft.com/office/drawing/2014/main" id="{DFB9A25B-A54B-D3C1-EF29-294EA8F3AB32}"/>
              </a:ext>
            </a:extLst>
          </p:cNvPr>
          <p:cNvSpPr txBox="1"/>
          <p:nvPr/>
        </p:nvSpPr>
        <p:spPr>
          <a:xfrm>
            <a:off x="2301" y="6610373"/>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Girman P. et al., ESOT Congress 2025 (Abstract 2251)</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149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330D4-57CE-72F9-A74F-1A6CA0767DB9}"/>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A21CE0EB-3061-22E6-8B32-25DD6A49CE87}"/>
              </a:ext>
            </a:extLst>
          </p:cNvPr>
          <p:cNvSpPr>
            <a:spLocks noGrp="1"/>
          </p:cNvSpPr>
          <p:nvPr>
            <p:ph type="title"/>
          </p:nvPr>
        </p:nvSpPr>
        <p:spPr>
          <a:xfrm>
            <a:off x="313544" y="307092"/>
            <a:ext cx="10969587" cy="402626"/>
          </a:xfrm>
        </p:spPr>
        <p:txBody>
          <a:bodyPr>
            <a:normAutofit fontScale="90000"/>
          </a:bodyPr>
          <a:lstStyle/>
          <a:p>
            <a:r>
              <a:rPr lang="en-US" noProof="0" dirty="0"/>
              <a:t>Development and validation of a novel risk prediction model for kidney transplant outcomes in the European population</a:t>
            </a:r>
          </a:p>
        </p:txBody>
      </p:sp>
      <p:sp>
        <p:nvSpPr>
          <p:cNvPr id="9" name="Rectangle 8">
            <a:extLst>
              <a:ext uri="{FF2B5EF4-FFF2-40B4-BE49-F238E27FC236}">
                <a16:creationId xmlns:a16="http://schemas.microsoft.com/office/drawing/2014/main" id="{6FED1B26-1F3B-D9DD-5190-3FE6D3602E21}"/>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76C46D4-F6F0-63D6-067D-993253C120ED}"/>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4" name="Groupe 3">
            <a:extLst>
              <a:ext uri="{FF2B5EF4-FFF2-40B4-BE49-F238E27FC236}">
                <a16:creationId xmlns:a16="http://schemas.microsoft.com/office/drawing/2014/main" id="{BEF0326F-4C1E-D8AC-1D31-D09DA457A5A4}"/>
              </a:ext>
            </a:extLst>
          </p:cNvPr>
          <p:cNvGrpSpPr/>
          <p:nvPr/>
        </p:nvGrpSpPr>
        <p:grpSpPr>
          <a:xfrm>
            <a:off x="11575287" y="44389"/>
            <a:ext cx="525242" cy="509983"/>
            <a:chOff x="4213599" y="3634223"/>
            <a:chExt cx="485297" cy="471198"/>
          </a:xfrm>
        </p:grpSpPr>
        <p:sp>
          <p:nvSpPr>
            <p:cNvPr id="7" name="Ellipse 6">
              <a:hlinkClick r:id="rId3" action="ppaction://hlinksldjump"/>
              <a:extLst>
                <a:ext uri="{FF2B5EF4-FFF2-40B4-BE49-F238E27FC236}">
                  <a16:creationId xmlns:a16="http://schemas.microsoft.com/office/drawing/2014/main" id="{95D276AD-DB3C-9CCD-2000-18236E050D5D}"/>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9D3382FC-94AE-3EC0-87E9-59239C259DE8}"/>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3" name="Forme libre : forme 15">
              <a:extLst>
                <a:ext uri="{FF2B5EF4-FFF2-40B4-BE49-F238E27FC236}">
                  <a16:creationId xmlns:a16="http://schemas.microsoft.com/office/drawing/2014/main" id="{290E4BF8-443B-4B7D-97FE-BF78726EE69A}"/>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50470DF1-E928-73D3-4D0E-6190CC291FBF}"/>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7" name="Forme libre : forme 17">
              <a:extLst>
                <a:ext uri="{FF2B5EF4-FFF2-40B4-BE49-F238E27FC236}">
                  <a16:creationId xmlns:a16="http://schemas.microsoft.com/office/drawing/2014/main" id="{6A1F9F65-B24F-925C-CDB4-EA2B5B10B46F}"/>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44" name="Rectangle 43">
            <a:hlinkClick r:id="rId3" action="ppaction://hlinksldjump"/>
            <a:extLst>
              <a:ext uri="{FF2B5EF4-FFF2-40B4-BE49-F238E27FC236}">
                <a16:creationId xmlns:a16="http://schemas.microsoft.com/office/drawing/2014/main" id="{9665B268-BF54-50B2-3DDF-61CDE5C57D7A}"/>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ZoneTexte 9">
            <a:extLst>
              <a:ext uri="{FF2B5EF4-FFF2-40B4-BE49-F238E27FC236}">
                <a16:creationId xmlns:a16="http://schemas.microsoft.com/office/drawing/2014/main" id="{3C26F0F9-81C3-E88D-4DD1-B3F0FBE4D7B0}"/>
              </a:ext>
            </a:extLst>
          </p:cNvPr>
          <p:cNvSpPr txBox="1"/>
          <p:nvPr/>
        </p:nvSpPr>
        <p:spPr>
          <a:xfrm>
            <a:off x="223134" y="998037"/>
            <a:ext cx="5122055" cy="4955203"/>
          </a:xfrm>
          <a:prstGeom prst="rect">
            <a:avLst/>
          </a:prstGeom>
          <a:noFill/>
        </p:spPr>
        <p:txBody>
          <a:bodyPr wrap="square">
            <a:spAutoFit/>
          </a:bodyPr>
          <a:lstStyle/>
          <a:p>
            <a:pPr algn="just"/>
            <a:r>
              <a:rPr lang="en-US" b="1" noProof="0" dirty="0">
                <a:latin typeface="Arial" panose="020B0604020202020204" pitchFamily="34" charset="0"/>
                <a:cs typeface="Arial" panose="020B0604020202020204" pitchFamily="34" charset="0"/>
              </a:rPr>
              <a:t>Background</a:t>
            </a:r>
          </a:p>
          <a:p>
            <a:pPr algn="just"/>
            <a:endParaRPr lang="en-US" b="1"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noProof="0" dirty="0">
                <a:latin typeface="Arial" panose="020B0604020202020204" pitchFamily="34" charset="0"/>
                <a:cs typeface="Arial" panose="020B0604020202020204" pitchFamily="34" charset="0"/>
              </a:rPr>
              <a:t>Living and deceased donor kidney transplantation (LDKT and DDKT) require clinicians to select the optimal donor for recipients</a:t>
            </a:r>
          </a:p>
          <a:p>
            <a:pPr marL="285750" indent="-285750" algn="just">
              <a:buFont typeface="Arial" panose="020B0604020202020204" pitchFamily="34" charset="0"/>
              <a:buChar char="•"/>
            </a:pPr>
            <a:endParaRPr lang="en-US"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noProof="0" dirty="0">
                <a:latin typeface="Arial" panose="020B0604020202020204" pitchFamily="34" charset="0"/>
                <a:cs typeface="Arial" panose="020B0604020202020204" pitchFamily="34" charset="0"/>
              </a:rPr>
              <a:t>When no compatible living donor is available, alternatives such as kidney exchange programs or ABO/HLA-incompatible LDKT may be considered</a:t>
            </a:r>
          </a:p>
          <a:p>
            <a:pPr marL="285750" indent="-285750" algn="just">
              <a:buFont typeface="Arial" panose="020B0604020202020204" pitchFamily="34" charset="0"/>
              <a:buChar char="•"/>
            </a:pPr>
            <a:endParaRPr lang="en-US"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noProof="0" dirty="0">
                <a:latin typeface="Arial" panose="020B0604020202020204" pitchFamily="34" charset="0"/>
                <a:cs typeface="Arial" panose="020B0604020202020204" pitchFamily="34" charset="0"/>
              </a:rPr>
              <a:t>Tools like the KDPI and LKDPI donor risk index are essential for predicting transplant outcomes and have been widely used to support decision-</a:t>
            </a:r>
            <a:r>
              <a:rPr lang="en-US" sz="1400" noProof="0" dirty="0" err="1">
                <a:latin typeface="Arial" panose="020B0604020202020204" pitchFamily="34" charset="0"/>
                <a:cs typeface="Arial" panose="020B0604020202020204" pitchFamily="34" charset="0"/>
              </a:rPr>
              <a:t>makin</a:t>
            </a:r>
            <a:endParaRPr lang="en-US"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noProof="0" dirty="0">
                <a:latin typeface="Arial" panose="020B0604020202020204" pitchFamily="34" charset="0"/>
                <a:cs typeface="Arial" panose="020B0604020202020204" pitchFamily="34" charset="0"/>
              </a:rPr>
              <a:t>However, these models were developed based on US transplant populations, and their applicability in Europe may be influenced by differences in donor demographics, transplantation practices, and recipient characteristics</a:t>
            </a:r>
          </a:p>
          <a:p>
            <a:pPr marL="285750" indent="-285750" algn="just">
              <a:buFont typeface="Arial" panose="020B0604020202020204" pitchFamily="34" charset="0"/>
              <a:buChar char="•"/>
            </a:pPr>
            <a:endParaRPr lang="en-US"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noProof="0" dirty="0">
                <a:latin typeface="Arial" panose="020B0604020202020204" pitchFamily="34" charset="0"/>
                <a:cs typeface="Arial" panose="020B0604020202020204" pitchFamily="34" charset="0"/>
              </a:rPr>
              <a:t>This study aimed to develop the (Living donor) European Kidney Transplant Risk Assessment ((L)EKTRA) models tailored to European populations</a:t>
            </a:r>
            <a:endParaRPr lang="en-US" noProof="0" dirty="0">
              <a:latin typeface="Arial" panose="020B0604020202020204" pitchFamily="34" charset="0"/>
              <a:cs typeface="Arial" panose="020B0604020202020204" pitchFamily="34" charset="0"/>
            </a:endParaRPr>
          </a:p>
        </p:txBody>
      </p:sp>
      <p:sp>
        <p:nvSpPr>
          <p:cNvPr id="18" name="ZoneTexte 17">
            <a:extLst>
              <a:ext uri="{FF2B5EF4-FFF2-40B4-BE49-F238E27FC236}">
                <a16:creationId xmlns:a16="http://schemas.microsoft.com/office/drawing/2014/main" id="{E7C6B552-89DD-F9D9-3A37-1D3B425B8C18}"/>
              </a:ext>
            </a:extLst>
          </p:cNvPr>
          <p:cNvSpPr txBox="1"/>
          <p:nvPr/>
        </p:nvSpPr>
        <p:spPr>
          <a:xfrm>
            <a:off x="6846813" y="1109267"/>
            <a:ext cx="4972828" cy="4516621"/>
          </a:xfrm>
          <a:prstGeom prst="rect">
            <a:avLst/>
          </a:prstGeom>
          <a:noFill/>
        </p:spPr>
        <p:txBody>
          <a:bodyPr wrap="square">
            <a:spAutoFit/>
          </a:bodyPr>
          <a:lstStyle/>
          <a:p>
            <a:endParaRPr lang="en-US" sz="1400" noProof="0" dirty="0">
              <a:solidFill>
                <a:srgbClr val="140032"/>
              </a:solidFill>
              <a:latin typeface="Arial" panose="020B0604020202020204" pitchFamily="34" charset="0"/>
              <a:cs typeface="Arial" panose="020B0604020202020204" pitchFamily="34" charset="0"/>
            </a:endParaRPr>
          </a:p>
          <a:p>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r>
              <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Study</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a:p>
            <a:endParaRPr lang="en-US" sz="1050" noProof="0" dirty="0">
              <a:solidFill>
                <a:srgbClr val="14003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Analysis of all adult-to-adult LDKT and DDKT performed in the UK (2007–2023)</a:t>
            </a:r>
          </a:p>
          <a:p>
            <a:endParaRPr lang="en-US" sz="1400" noProof="0" dirty="0">
              <a:solidFill>
                <a:srgbClr val="140032"/>
              </a:solidFill>
              <a:latin typeface="Arial" panose="020B0604020202020204" pitchFamily="34" charset="0"/>
              <a:cs typeface="Arial" panose="020B0604020202020204" pitchFamily="34" charset="0"/>
            </a:endParaRPr>
          </a:p>
          <a:p>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r>
              <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Statistical analysis:</a:t>
            </a:r>
          </a:p>
          <a:p>
            <a:pPr algn="just"/>
            <a:endParaRPr lang="en-US" sz="1100" noProof="0" dirty="0">
              <a:solidFill>
                <a:srgbClr val="140032"/>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EKTRA and LEKTRA scores developed using Cox proportional hazards models with pre-transplant variables, excluding incomplete cases</a:t>
            </a:r>
          </a:p>
          <a:p>
            <a:pPr marL="285750" indent="-285750" algn="just">
              <a:buFont typeface="Arial" panose="020B0604020202020204" pitchFamily="34" charset="0"/>
              <a:buChar cha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indent="-285750" algn="just">
              <a:buFont typeface="Arial" panose="020B0604020202020204" pitchFamily="34" charset="0"/>
              <a:buChar cha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LEKTRA coefficients scaled relative to EKTRA</a:t>
            </a:r>
          </a:p>
          <a:p>
            <a:pPr algn="just"/>
            <a:endParaRPr lang="en-US" sz="1400" noProof="0" dirty="0">
              <a:solidFill>
                <a:srgbClr val="140032"/>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Validation conducted using bootstrap resampling and an external Dutch cohort</a:t>
            </a:r>
            <a:endParaRPr lang="en-US" sz="1400" noProof="0" dirty="0">
              <a:solidFill>
                <a:srgbClr val="140032"/>
              </a:solidFill>
              <a:latin typeface="Arial" panose="020B0604020202020204" pitchFamily="34" charset="0"/>
              <a:cs typeface="Arial" panose="020B0604020202020204" pitchFamily="34" charset="0"/>
            </a:endParaRPr>
          </a:p>
          <a:p>
            <a:pPr algn="just"/>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indent="-285750" algn="just">
              <a:buFont typeface="Arial" panose="020B0604020202020204" pitchFamily="34" charset="0"/>
              <a:buChar cha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Predictive performance assessed with time-dependent ROC analysis up to 10 years</a:t>
            </a:r>
            <a:endParaRPr lang="en-US" noProof="0" dirty="0"/>
          </a:p>
        </p:txBody>
      </p:sp>
      <p:sp>
        <p:nvSpPr>
          <p:cNvPr id="20" name="ZoneTexte 19">
            <a:extLst>
              <a:ext uri="{FF2B5EF4-FFF2-40B4-BE49-F238E27FC236}">
                <a16:creationId xmlns:a16="http://schemas.microsoft.com/office/drawing/2014/main" id="{7181C78C-62C4-9E1B-2ABE-030FAC80E662}"/>
              </a:ext>
            </a:extLst>
          </p:cNvPr>
          <p:cNvSpPr txBox="1"/>
          <p:nvPr/>
        </p:nvSpPr>
        <p:spPr>
          <a:xfrm>
            <a:off x="6715760" y="1009009"/>
            <a:ext cx="6096000" cy="369332"/>
          </a:xfrm>
          <a:prstGeom prst="rect">
            <a:avLst/>
          </a:prstGeom>
          <a:noFill/>
        </p:spPr>
        <p:txBody>
          <a:bodyPr wrap="square">
            <a:spAutoFit/>
          </a:bodyPr>
          <a:lstStyle/>
          <a:p>
            <a:r>
              <a:rPr kumimoji="0" lang="en-US"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Methods</a:t>
            </a:r>
            <a:endParaRPr lang="en-US" noProof="0" dirty="0"/>
          </a:p>
        </p:txBody>
      </p:sp>
      <p:sp>
        <p:nvSpPr>
          <p:cNvPr id="21" name="Rectangle : coins arrondis 20">
            <a:extLst>
              <a:ext uri="{FF2B5EF4-FFF2-40B4-BE49-F238E27FC236}">
                <a16:creationId xmlns:a16="http://schemas.microsoft.com/office/drawing/2014/main" id="{34BBD022-19D4-A08B-F555-C526CA8DA99F}"/>
              </a:ext>
            </a:extLst>
          </p:cNvPr>
          <p:cNvSpPr/>
          <p:nvPr/>
        </p:nvSpPr>
        <p:spPr>
          <a:xfrm>
            <a:off x="6817416" y="1562407"/>
            <a:ext cx="5031621" cy="920965"/>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 coins arrondis 21">
            <a:extLst>
              <a:ext uri="{FF2B5EF4-FFF2-40B4-BE49-F238E27FC236}">
                <a16:creationId xmlns:a16="http://schemas.microsoft.com/office/drawing/2014/main" id="{AEA4F48E-4C9E-4011-DFC8-55C5610A2B47}"/>
              </a:ext>
            </a:extLst>
          </p:cNvPr>
          <p:cNvSpPr/>
          <p:nvPr/>
        </p:nvSpPr>
        <p:spPr>
          <a:xfrm>
            <a:off x="6817416" y="2804161"/>
            <a:ext cx="5031619" cy="2764550"/>
          </a:xfrm>
          <a:prstGeom prst="roundRect">
            <a:avLst>
              <a:gd name="adj" fmla="val 396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3" name="Connecteur droit 22">
            <a:extLst>
              <a:ext uri="{FF2B5EF4-FFF2-40B4-BE49-F238E27FC236}">
                <a16:creationId xmlns:a16="http://schemas.microsoft.com/office/drawing/2014/main" id="{FF1101B5-D3D9-6B24-A2CD-F7F2F5023706}"/>
              </a:ext>
            </a:extLst>
          </p:cNvPr>
          <p:cNvCxnSpPr>
            <a:cxnSpLocks/>
          </p:cNvCxnSpPr>
          <p:nvPr/>
        </p:nvCxnSpPr>
        <p:spPr>
          <a:xfrm>
            <a:off x="9336129" y="2483372"/>
            <a:ext cx="0" cy="320788"/>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3" name="TextBox 29">
            <a:extLst>
              <a:ext uri="{FF2B5EF4-FFF2-40B4-BE49-F238E27FC236}">
                <a16:creationId xmlns:a16="http://schemas.microsoft.com/office/drawing/2014/main" id="{41B90C6E-5C9F-217C-F29D-0A9405014D5F}"/>
              </a:ext>
            </a:extLst>
          </p:cNvPr>
          <p:cNvSpPr txBox="1"/>
          <p:nvPr/>
        </p:nvSpPr>
        <p:spPr>
          <a:xfrm>
            <a:off x="2301" y="6610373"/>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Van de Laar S. et al., ESOT Congress 2025 (Abstract 2279)</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6348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ADA1B-74D3-DDF7-E7A9-A67029479D6F}"/>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DC5F5045-BD5B-168C-B1F2-D39EA23B4138}"/>
              </a:ext>
            </a:extLst>
          </p:cNvPr>
          <p:cNvSpPr>
            <a:spLocks noGrp="1"/>
          </p:cNvSpPr>
          <p:nvPr>
            <p:ph type="title"/>
          </p:nvPr>
        </p:nvSpPr>
        <p:spPr>
          <a:xfrm>
            <a:off x="313544" y="307092"/>
            <a:ext cx="10969587" cy="402626"/>
          </a:xfrm>
        </p:spPr>
        <p:txBody>
          <a:bodyPr>
            <a:normAutofit fontScale="90000"/>
          </a:bodyPr>
          <a:lstStyle/>
          <a:p>
            <a:r>
              <a:rPr lang="en-US" noProof="0" dirty="0"/>
              <a:t>Development and validation of a novel risk prediction model for kidney transplant outcomes in the European population</a:t>
            </a:r>
          </a:p>
        </p:txBody>
      </p:sp>
      <p:sp>
        <p:nvSpPr>
          <p:cNvPr id="9" name="Rectangle 8">
            <a:extLst>
              <a:ext uri="{FF2B5EF4-FFF2-40B4-BE49-F238E27FC236}">
                <a16:creationId xmlns:a16="http://schemas.microsoft.com/office/drawing/2014/main" id="{F5CFEA56-748C-A755-8510-41D34A1D50B9}"/>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4B621D1-CFB7-99D2-AC9B-17C736B0CF61}"/>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4" name="Groupe 3">
            <a:extLst>
              <a:ext uri="{FF2B5EF4-FFF2-40B4-BE49-F238E27FC236}">
                <a16:creationId xmlns:a16="http://schemas.microsoft.com/office/drawing/2014/main" id="{51654BB4-305C-BCD2-01DE-685860DA6AAC}"/>
              </a:ext>
            </a:extLst>
          </p:cNvPr>
          <p:cNvGrpSpPr/>
          <p:nvPr/>
        </p:nvGrpSpPr>
        <p:grpSpPr>
          <a:xfrm>
            <a:off x="11575287" y="44389"/>
            <a:ext cx="525242" cy="509983"/>
            <a:chOff x="4213599" y="3634223"/>
            <a:chExt cx="485297" cy="471198"/>
          </a:xfrm>
        </p:grpSpPr>
        <p:sp>
          <p:nvSpPr>
            <p:cNvPr id="7" name="Ellipse 6">
              <a:hlinkClick r:id="rId3" action="ppaction://hlinksldjump"/>
              <a:extLst>
                <a:ext uri="{FF2B5EF4-FFF2-40B4-BE49-F238E27FC236}">
                  <a16:creationId xmlns:a16="http://schemas.microsoft.com/office/drawing/2014/main" id="{8DB7363A-D9A2-2B95-017E-B5D32F00C412}"/>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EA13B47-0229-91E7-9589-55ACF279F5A0}"/>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3" name="Forme libre : forme 15">
              <a:extLst>
                <a:ext uri="{FF2B5EF4-FFF2-40B4-BE49-F238E27FC236}">
                  <a16:creationId xmlns:a16="http://schemas.microsoft.com/office/drawing/2014/main" id="{E5E7F868-D2BD-24A5-801A-B9F0DD68DA4B}"/>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B63365C3-1877-9A0B-7AB4-770291AD41F7}"/>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7" name="Forme libre : forme 17">
              <a:extLst>
                <a:ext uri="{FF2B5EF4-FFF2-40B4-BE49-F238E27FC236}">
                  <a16:creationId xmlns:a16="http://schemas.microsoft.com/office/drawing/2014/main" id="{E546A147-286E-1B66-0F94-FECB2DB1DEE4}"/>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44" name="Rectangle 43">
            <a:hlinkClick r:id="rId3" action="ppaction://hlinksldjump"/>
            <a:extLst>
              <a:ext uri="{FF2B5EF4-FFF2-40B4-BE49-F238E27FC236}">
                <a16:creationId xmlns:a16="http://schemas.microsoft.com/office/drawing/2014/main" id="{A6D68651-7295-B78B-392A-D737751CD8E7}"/>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ZoneTexte 4">
            <a:extLst>
              <a:ext uri="{FF2B5EF4-FFF2-40B4-BE49-F238E27FC236}">
                <a16:creationId xmlns:a16="http://schemas.microsoft.com/office/drawing/2014/main" id="{7FA2B5A9-F20B-415C-E3D5-1173EFF29E83}"/>
              </a:ext>
            </a:extLst>
          </p:cNvPr>
          <p:cNvSpPr txBox="1"/>
          <p:nvPr/>
        </p:nvSpPr>
        <p:spPr>
          <a:xfrm>
            <a:off x="223520" y="1001810"/>
            <a:ext cx="5140960" cy="1969770"/>
          </a:xfrm>
          <a:prstGeom prst="rect">
            <a:avLst/>
          </a:prstGeom>
          <a:noFill/>
        </p:spPr>
        <p:txBody>
          <a:bodyPr wrap="square">
            <a:spAutoFit/>
          </a:bodyPr>
          <a:lstStyle/>
          <a:p>
            <a:r>
              <a:rPr lang="en-US" b="1" noProof="0" dirty="0">
                <a:latin typeface="Arial" panose="020B0604020202020204" pitchFamily="34" charset="0"/>
                <a:cs typeface="Arial" panose="020B0604020202020204" pitchFamily="34" charset="0"/>
              </a:rPr>
              <a:t>Results</a:t>
            </a:r>
          </a:p>
          <a:p>
            <a:pPr algn="ctr"/>
            <a:r>
              <a:rPr lang="en-US" sz="1400" b="1" noProof="0" dirty="0">
                <a:latin typeface="Arial" panose="020B0604020202020204" pitchFamily="34" charset="0"/>
                <a:cs typeface="Arial" panose="020B0604020202020204" pitchFamily="34" charset="0"/>
              </a:rPr>
              <a:t>n=38,940 </a:t>
            </a:r>
            <a:r>
              <a:rPr lang="en-US" sz="1400" noProof="0" dirty="0">
                <a:latin typeface="Arial" panose="020B0604020202020204" pitchFamily="34" charset="0"/>
                <a:cs typeface="Arial" panose="020B0604020202020204" pitchFamily="34" charset="0"/>
              </a:rPr>
              <a:t>transplants</a:t>
            </a:r>
          </a:p>
          <a:p>
            <a:endParaRPr lang="en-US" noProof="0" dirty="0">
              <a:latin typeface="Arial" panose="020B0604020202020204" pitchFamily="34" charset="0"/>
              <a:cs typeface="Arial" panose="020B0604020202020204" pitchFamily="34" charset="0"/>
            </a:endParaRPr>
          </a:p>
          <a:p>
            <a:endParaRPr lang="en-US" noProof="0" dirty="0">
              <a:latin typeface="Arial" panose="020B0604020202020204" pitchFamily="34" charset="0"/>
              <a:cs typeface="Arial" panose="020B0604020202020204" pitchFamily="34" charset="0"/>
            </a:endParaRPr>
          </a:p>
          <a:p>
            <a:endParaRPr lang="en-US" noProof="0" dirty="0">
              <a:latin typeface="Arial" panose="020B0604020202020204" pitchFamily="34" charset="0"/>
              <a:cs typeface="Arial" panose="020B0604020202020204" pitchFamily="34" charset="0"/>
            </a:endParaRPr>
          </a:p>
          <a:p>
            <a:endParaRPr lang="en-US" noProof="0" dirty="0">
              <a:latin typeface="Arial" panose="020B0604020202020204" pitchFamily="34" charset="0"/>
              <a:cs typeface="Arial" panose="020B0604020202020204" pitchFamily="34" charset="0"/>
            </a:endParaRPr>
          </a:p>
          <a:p>
            <a:endParaRPr lang="en-US" noProof="0" dirty="0">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562847D0-8809-6434-8F53-5AA82FFAB6C0}"/>
              </a:ext>
            </a:extLst>
          </p:cNvPr>
          <p:cNvSpPr txBox="1"/>
          <p:nvPr/>
        </p:nvSpPr>
        <p:spPr>
          <a:xfrm>
            <a:off x="6472070" y="1012954"/>
            <a:ext cx="5387041" cy="4832092"/>
          </a:xfrm>
          <a:prstGeom prst="rect">
            <a:avLst/>
          </a:prstGeom>
          <a:noFill/>
        </p:spPr>
        <p:txBody>
          <a:bodyPr wrap="square">
            <a:spAutoFit/>
          </a:bodyPr>
          <a:lstStyle/>
          <a:p>
            <a:r>
              <a:rPr lang="en-US" b="1" noProof="0" dirty="0">
                <a:latin typeface="Arial" panose="020B0604020202020204" pitchFamily="34" charset="0"/>
                <a:cs typeface="Arial" panose="020B0604020202020204" pitchFamily="34" charset="0"/>
              </a:rPr>
              <a:t>Conclusions</a:t>
            </a:r>
          </a:p>
          <a:p>
            <a:endParaRPr lang="en-US"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noProof="0" dirty="0">
                <a:latin typeface="Arial" panose="020B0604020202020204" pitchFamily="34" charset="0"/>
                <a:cs typeface="Arial" panose="020B0604020202020204" pitchFamily="34" charset="0"/>
              </a:rPr>
              <a:t>This study validates the utility of the KDPI and LKDPI in European populations and introduces EKTRA and LEKTRA, which are tailored to European DDKT and LDKT contexts</a:t>
            </a:r>
          </a:p>
          <a:p>
            <a:pPr marL="285750" indent="-285750" algn="just">
              <a:buFont typeface="Arial" panose="020B0604020202020204" pitchFamily="34" charset="0"/>
              <a:buChar char="•"/>
            </a:pPr>
            <a:endParaRPr lang="en-US" sz="16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noProof="0" dirty="0">
                <a:latin typeface="Arial" panose="020B0604020202020204" pitchFamily="34" charset="0"/>
                <a:cs typeface="Arial" panose="020B0604020202020204" pitchFamily="34" charset="0"/>
              </a:rPr>
              <a:t>By addressing population-specific differences and optimizing predictive variables, EKTRA and LEKTRA provide robust tools to complement existing models</a:t>
            </a:r>
          </a:p>
          <a:p>
            <a:pPr marL="285750" indent="-285750" algn="just">
              <a:buFont typeface="Arial" panose="020B0604020202020204" pitchFamily="34" charset="0"/>
              <a:buChar char="•"/>
            </a:pPr>
            <a:endParaRPr lang="en-US" sz="16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noProof="0" dirty="0">
                <a:latin typeface="Arial" panose="020B0604020202020204" pitchFamily="34" charset="0"/>
                <a:cs typeface="Arial" panose="020B0604020202020204" pitchFamily="34" charset="0"/>
              </a:rPr>
              <a:t>These models enhance donor risk quantification, graft survival predictions, and donor selection in kidney exchange programs</a:t>
            </a:r>
          </a:p>
          <a:p>
            <a:pPr marL="285750" indent="-285750" algn="just">
              <a:buFont typeface="Arial" panose="020B0604020202020204" pitchFamily="34" charset="0"/>
              <a:buChar char="•"/>
            </a:pPr>
            <a:endParaRPr lang="en-US" sz="16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noProof="0" dirty="0">
                <a:latin typeface="Arial" panose="020B0604020202020204" pitchFamily="34" charset="0"/>
                <a:cs typeface="Arial" panose="020B0604020202020204" pitchFamily="34" charset="0"/>
              </a:rPr>
              <a:t>Integrating them into European transplant registries and guidelines could further standardize decision-making, improve donor matching, and optimize transplant outcomes</a:t>
            </a:r>
          </a:p>
        </p:txBody>
      </p:sp>
      <p:graphicFrame>
        <p:nvGraphicFramePr>
          <p:cNvPr id="11" name="Chart 14">
            <a:extLst>
              <a:ext uri="{FF2B5EF4-FFF2-40B4-BE49-F238E27FC236}">
                <a16:creationId xmlns:a16="http://schemas.microsoft.com/office/drawing/2014/main" id="{E24A0FA0-1CC7-B86E-94A9-E50584CE31D0}"/>
              </a:ext>
            </a:extLst>
          </p:cNvPr>
          <p:cNvGraphicFramePr>
            <a:graphicFrameLocks/>
          </p:cNvGraphicFramePr>
          <p:nvPr>
            <p:extLst>
              <p:ext uri="{D42A27DB-BD31-4B8C-83A1-F6EECF244321}">
                <p14:modId xmlns:p14="http://schemas.microsoft.com/office/powerpoint/2010/main" val="3030464085"/>
              </p:ext>
            </p:extLst>
          </p:nvPr>
        </p:nvGraphicFramePr>
        <p:xfrm>
          <a:off x="1331110" y="1765697"/>
          <a:ext cx="2444750" cy="1466850"/>
        </p:xfrm>
        <a:graphic>
          <a:graphicData uri="http://schemas.openxmlformats.org/drawingml/2006/chart">
            <c:chart xmlns:c="http://schemas.openxmlformats.org/drawingml/2006/chart" xmlns:r="http://schemas.openxmlformats.org/officeDocument/2006/relationships" r:id="rId4"/>
          </a:graphicData>
        </a:graphic>
      </p:graphicFrame>
      <p:sp>
        <p:nvSpPr>
          <p:cNvPr id="18" name="ZoneTexte 17">
            <a:extLst>
              <a:ext uri="{FF2B5EF4-FFF2-40B4-BE49-F238E27FC236}">
                <a16:creationId xmlns:a16="http://schemas.microsoft.com/office/drawing/2014/main" id="{8D24B818-898D-65EC-A5A6-18F6DC57EDCC}"/>
              </a:ext>
            </a:extLst>
          </p:cNvPr>
          <p:cNvSpPr txBox="1"/>
          <p:nvPr/>
        </p:nvSpPr>
        <p:spPr>
          <a:xfrm>
            <a:off x="2623547" y="2222123"/>
            <a:ext cx="654381" cy="276999"/>
          </a:xfrm>
          <a:prstGeom prst="rect">
            <a:avLst/>
          </a:prstGeom>
          <a:noFill/>
        </p:spPr>
        <p:txBody>
          <a:bodyPr wrap="square">
            <a:spAutoFit/>
          </a:bodyPr>
          <a:lstStyle/>
          <a:p>
            <a:r>
              <a:rPr lang="en-US" sz="1200" b="1" noProof="0" dirty="0">
                <a:solidFill>
                  <a:schemeClr val="bg1"/>
                </a:solidFill>
                <a:latin typeface="Arial" panose="020B0604020202020204" pitchFamily="34" charset="0"/>
                <a:cs typeface="Arial" panose="020B0604020202020204" pitchFamily="34" charset="0"/>
              </a:rPr>
              <a:t>37,3%</a:t>
            </a:r>
            <a:endParaRPr lang="en-US" sz="1200" b="1" noProof="0" dirty="0">
              <a:solidFill>
                <a:schemeClr val="bg1"/>
              </a:solidFill>
            </a:endParaRPr>
          </a:p>
        </p:txBody>
      </p:sp>
      <p:sp>
        <p:nvSpPr>
          <p:cNvPr id="19" name="ZoneTexte 18">
            <a:extLst>
              <a:ext uri="{FF2B5EF4-FFF2-40B4-BE49-F238E27FC236}">
                <a16:creationId xmlns:a16="http://schemas.microsoft.com/office/drawing/2014/main" id="{45AF4D0B-E16E-336D-5085-585625DA4DD8}"/>
              </a:ext>
            </a:extLst>
          </p:cNvPr>
          <p:cNvSpPr txBox="1"/>
          <p:nvPr/>
        </p:nvSpPr>
        <p:spPr>
          <a:xfrm>
            <a:off x="2034175" y="2588835"/>
            <a:ext cx="654381" cy="276999"/>
          </a:xfrm>
          <a:prstGeom prst="rect">
            <a:avLst/>
          </a:prstGeom>
          <a:noFill/>
        </p:spPr>
        <p:txBody>
          <a:bodyPr wrap="square">
            <a:spAutoFit/>
          </a:bodyPr>
          <a:lstStyle/>
          <a:p>
            <a:r>
              <a:rPr lang="en-US" sz="1200" b="1" noProof="0" dirty="0">
                <a:solidFill>
                  <a:schemeClr val="bg1"/>
                </a:solidFill>
                <a:latin typeface="Arial" panose="020B0604020202020204" pitchFamily="34" charset="0"/>
                <a:cs typeface="Arial" panose="020B0604020202020204" pitchFamily="34" charset="0"/>
              </a:rPr>
              <a:t>72,7%</a:t>
            </a:r>
            <a:endParaRPr lang="en-US" sz="1200" b="1" noProof="0" dirty="0">
              <a:solidFill>
                <a:schemeClr val="bg1"/>
              </a:solidFill>
            </a:endParaRPr>
          </a:p>
        </p:txBody>
      </p:sp>
      <p:sp>
        <p:nvSpPr>
          <p:cNvPr id="21" name="ZoneTexte 20">
            <a:extLst>
              <a:ext uri="{FF2B5EF4-FFF2-40B4-BE49-F238E27FC236}">
                <a16:creationId xmlns:a16="http://schemas.microsoft.com/office/drawing/2014/main" id="{BDB21813-0123-8E3E-6079-D3BA0B87AEF1}"/>
              </a:ext>
            </a:extLst>
          </p:cNvPr>
          <p:cNvSpPr txBox="1"/>
          <p:nvPr/>
        </p:nvSpPr>
        <p:spPr>
          <a:xfrm>
            <a:off x="3208805" y="2045394"/>
            <a:ext cx="1478823" cy="307777"/>
          </a:xfrm>
          <a:prstGeom prst="rect">
            <a:avLst/>
          </a:prstGeom>
          <a:noFill/>
        </p:spPr>
        <p:txBody>
          <a:bodyPr wrap="square">
            <a:spAutoFit/>
          </a:bodyPr>
          <a:lstStyle/>
          <a:p>
            <a:r>
              <a:rPr lang="en-US" sz="1400" b="1" noProof="0" dirty="0">
                <a:latin typeface="Arial" panose="020B0604020202020204" pitchFamily="34" charset="0"/>
                <a:cs typeface="Arial" panose="020B0604020202020204" pitchFamily="34" charset="0"/>
              </a:rPr>
              <a:t>n=14,508 </a:t>
            </a:r>
            <a:r>
              <a:rPr lang="en-US" sz="1400" noProof="0" dirty="0">
                <a:latin typeface="Arial" panose="020B0604020202020204" pitchFamily="34" charset="0"/>
                <a:cs typeface="Arial" panose="020B0604020202020204" pitchFamily="34" charset="0"/>
              </a:rPr>
              <a:t>LDKT</a:t>
            </a:r>
            <a:r>
              <a:rPr lang="en-US" sz="1400" b="1" noProof="0" dirty="0">
                <a:latin typeface="Arial" panose="020B0604020202020204" pitchFamily="34" charset="0"/>
                <a:cs typeface="Arial" panose="020B0604020202020204" pitchFamily="34" charset="0"/>
              </a:rPr>
              <a:t> </a:t>
            </a:r>
            <a:endParaRPr lang="en-US" sz="1400" noProof="0" dirty="0"/>
          </a:p>
        </p:txBody>
      </p:sp>
      <p:sp>
        <p:nvSpPr>
          <p:cNvPr id="22" name="ZoneTexte 21">
            <a:extLst>
              <a:ext uri="{FF2B5EF4-FFF2-40B4-BE49-F238E27FC236}">
                <a16:creationId xmlns:a16="http://schemas.microsoft.com/office/drawing/2014/main" id="{CB84596D-AB5C-A4B4-59D3-E8A4E9092362}"/>
              </a:ext>
            </a:extLst>
          </p:cNvPr>
          <p:cNvSpPr txBox="1"/>
          <p:nvPr/>
        </p:nvSpPr>
        <p:spPr>
          <a:xfrm>
            <a:off x="392785" y="2499122"/>
            <a:ext cx="1820667" cy="307777"/>
          </a:xfrm>
          <a:prstGeom prst="rect">
            <a:avLst/>
          </a:prstGeom>
          <a:noFill/>
        </p:spPr>
        <p:txBody>
          <a:bodyPr wrap="square">
            <a:spAutoFit/>
          </a:bodyPr>
          <a:lstStyle/>
          <a:p>
            <a:r>
              <a:rPr lang="en-US" sz="1400" b="1" noProof="0" dirty="0">
                <a:latin typeface="Arial" panose="020B0604020202020204" pitchFamily="34" charset="0"/>
                <a:cs typeface="Arial" panose="020B0604020202020204" pitchFamily="34" charset="0"/>
              </a:rPr>
              <a:t>n=24,5432 </a:t>
            </a:r>
            <a:r>
              <a:rPr lang="en-US" sz="1400" noProof="0" dirty="0">
                <a:latin typeface="Arial" panose="020B0604020202020204" pitchFamily="34" charset="0"/>
                <a:cs typeface="Arial" panose="020B0604020202020204" pitchFamily="34" charset="0"/>
              </a:rPr>
              <a:t>DDKT</a:t>
            </a:r>
            <a:r>
              <a:rPr lang="en-US" sz="1400" b="1" noProof="0" dirty="0">
                <a:latin typeface="Arial" panose="020B0604020202020204" pitchFamily="34" charset="0"/>
                <a:cs typeface="Arial" panose="020B0604020202020204" pitchFamily="34" charset="0"/>
              </a:rPr>
              <a:t> </a:t>
            </a:r>
            <a:endParaRPr lang="en-US" sz="1400" noProof="0" dirty="0"/>
          </a:p>
        </p:txBody>
      </p:sp>
      <p:sp>
        <p:nvSpPr>
          <p:cNvPr id="26" name="ZoneTexte 25">
            <a:extLst>
              <a:ext uri="{FF2B5EF4-FFF2-40B4-BE49-F238E27FC236}">
                <a16:creationId xmlns:a16="http://schemas.microsoft.com/office/drawing/2014/main" id="{E6905934-70CE-D617-5468-42B4D73AA6E8}"/>
              </a:ext>
            </a:extLst>
          </p:cNvPr>
          <p:cNvSpPr txBox="1"/>
          <p:nvPr/>
        </p:nvSpPr>
        <p:spPr>
          <a:xfrm>
            <a:off x="244896" y="3376435"/>
            <a:ext cx="6066063" cy="25237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AUC at 10 years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KDPI  </a:t>
            </a:r>
            <a:r>
              <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0.59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EKTRA </a:t>
            </a:r>
            <a:r>
              <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0.66</a:t>
            </a:r>
            <a:endParaRPr lang="en-US" sz="1600" b="1" noProof="0" dirty="0">
              <a:solidFill>
                <a:srgbClr val="14003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LEKTRA showed strong predictive performance, with a C-index of </a:t>
            </a:r>
            <a:r>
              <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0.69</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and AUCs of 0.74, 0.71, and 0.70 at 1, 5, and 10 years, outperforming LKDPI (C-index = </a:t>
            </a:r>
            <a:r>
              <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0.59</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noProof="0" dirty="0">
              <a:solidFill>
                <a:srgbClr val="14003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Kaplan-Meier curves demonstrated significant graft survival stratification by LEKTRA risk groups (p &lt; 0.001)</a:t>
            </a:r>
          </a:p>
        </p:txBody>
      </p:sp>
      <p:sp>
        <p:nvSpPr>
          <p:cNvPr id="3" name="TextBox 29">
            <a:extLst>
              <a:ext uri="{FF2B5EF4-FFF2-40B4-BE49-F238E27FC236}">
                <a16:creationId xmlns:a16="http://schemas.microsoft.com/office/drawing/2014/main" id="{EE3A8742-1023-58B1-40E9-9F722B994112}"/>
              </a:ext>
            </a:extLst>
          </p:cNvPr>
          <p:cNvSpPr txBox="1"/>
          <p:nvPr/>
        </p:nvSpPr>
        <p:spPr>
          <a:xfrm>
            <a:off x="2301" y="6610373"/>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Van de Laar S. et al., ESOT Congress 2025 (Abstract 2279)</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4147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EC628-7185-C99B-C096-74376A173650}"/>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B81CF4D1-C531-EDFE-296D-94C84E21ACA0}"/>
              </a:ext>
            </a:extLst>
          </p:cNvPr>
          <p:cNvSpPr>
            <a:spLocks noGrp="1"/>
          </p:cNvSpPr>
          <p:nvPr>
            <p:ph type="title"/>
          </p:nvPr>
        </p:nvSpPr>
        <p:spPr>
          <a:xfrm>
            <a:off x="313544" y="214492"/>
            <a:ext cx="10969587" cy="402626"/>
          </a:xfrm>
        </p:spPr>
        <p:txBody>
          <a:bodyPr>
            <a:normAutofit fontScale="90000"/>
          </a:bodyPr>
          <a:lstStyle/>
          <a:p>
            <a:pPr algn="l" fontAlgn="b"/>
            <a:r>
              <a:rPr lang="en-US" sz="3200" u="none" strike="noStrike" noProof="0" dirty="0">
                <a:effectLst/>
              </a:rPr>
              <a:t>HLA </a:t>
            </a:r>
            <a:r>
              <a:rPr lang="en-US" sz="3200" u="none" strike="noStrike" noProof="0" dirty="0" err="1">
                <a:effectLst/>
              </a:rPr>
              <a:t>eplet</a:t>
            </a:r>
            <a:r>
              <a:rPr lang="en-US" sz="3200" u="none" strike="noStrike" noProof="0" dirty="0">
                <a:effectLst/>
              </a:rPr>
              <a:t> matching as a prognostic biomarker of kidney transplant outcomes</a:t>
            </a:r>
          </a:p>
        </p:txBody>
      </p:sp>
      <p:sp>
        <p:nvSpPr>
          <p:cNvPr id="9" name="Rectangle 8">
            <a:extLst>
              <a:ext uri="{FF2B5EF4-FFF2-40B4-BE49-F238E27FC236}">
                <a16:creationId xmlns:a16="http://schemas.microsoft.com/office/drawing/2014/main" id="{41C6A239-BC85-CF8B-3279-A9465DB4D837}"/>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C35A71E-279D-5235-7FEF-0CFE32F1D405}"/>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6" name="Groupe 5">
            <a:extLst>
              <a:ext uri="{FF2B5EF4-FFF2-40B4-BE49-F238E27FC236}">
                <a16:creationId xmlns:a16="http://schemas.microsoft.com/office/drawing/2014/main" id="{63A061F4-1FCA-7876-D7DC-F8D9426C7AC7}"/>
              </a:ext>
            </a:extLst>
          </p:cNvPr>
          <p:cNvGrpSpPr/>
          <p:nvPr/>
        </p:nvGrpSpPr>
        <p:grpSpPr>
          <a:xfrm>
            <a:off x="11575287" y="44389"/>
            <a:ext cx="525242" cy="509983"/>
            <a:chOff x="4213599" y="3634223"/>
            <a:chExt cx="485297" cy="471198"/>
          </a:xfrm>
        </p:grpSpPr>
        <p:sp>
          <p:nvSpPr>
            <p:cNvPr id="7" name="Ellipse 6">
              <a:hlinkClick r:id="rId3" action="ppaction://hlinksldjump"/>
              <a:extLst>
                <a:ext uri="{FF2B5EF4-FFF2-40B4-BE49-F238E27FC236}">
                  <a16:creationId xmlns:a16="http://schemas.microsoft.com/office/drawing/2014/main" id="{33E1D492-4270-AB92-931F-48BDA32C5424}"/>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D31A66D0-F90A-5091-612F-2BD7DDCF2E88}"/>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8" name="Forme libre : forme 15">
              <a:extLst>
                <a:ext uri="{FF2B5EF4-FFF2-40B4-BE49-F238E27FC236}">
                  <a16:creationId xmlns:a16="http://schemas.microsoft.com/office/drawing/2014/main" id="{E5EE7B61-7365-8715-7C3C-B2E2CB800089}"/>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34FCD748-EC32-0351-1812-49BF35CD4251}"/>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1" name="Forme libre : forme 17">
              <a:extLst>
                <a:ext uri="{FF2B5EF4-FFF2-40B4-BE49-F238E27FC236}">
                  <a16:creationId xmlns:a16="http://schemas.microsoft.com/office/drawing/2014/main" id="{F6633B67-BF37-D658-FF7B-68E33DD8705A}"/>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42" name="Rectangle 41">
            <a:hlinkClick r:id="rId3" action="ppaction://hlinksldjump"/>
            <a:extLst>
              <a:ext uri="{FF2B5EF4-FFF2-40B4-BE49-F238E27FC236}">
                <a16:creationId xmlns:a16="http://schemas.microsoft.com/office/drawing/2014/main" id="{5AABCB58-4885-FFFA-9D33-F23AAE35E2DD}"/>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Rectangle : coins arrondis 32">
            <a:extLst>
              <a:ext uri="{FF2B5EF4-FFF2-40B4-BE49-F238E27FC236}">
                <a16:creationId xmlns:a16="http://schemas.microsoft.com/office/drawing/2014/main" id="{F4FD7E21-4404-E13E-B83B-2DEE5E50C39A}"/>
              </a:ext>
            </a:extLst>
          </p:cNvPr>
          <p:cNvSpPr/>
          <p:nvPr/>
        </p:nvSpPr>
        <p:spPr>
          <a:xfrm>
            <a:off x="6096000" y="1510674"/>
            <a:ext cx="5758162" cy="791510"/>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ZoneTexte 3">
            <a:extLst>
              <a:ext uri="{FF2B5EF4-FFF2-40B4-BE49-F238E27FC236}">
                <a16:creationId xmlns:a16="http://schemas.microsoft.com/office/drawing/2014/main" id="{663F2B6C-65A4-635B-6EA8-FAECA2409592}"/>
              </a:ext>
            </a:extLst>
          </p:cNvPr>
          <p:cNvSpPr txBox="1"/>
          <p:nvPr/>
        </p:nvSpPr>
        <p:spPr>
          <a:xfrm>
            <a:off x="266539" y="1865637"/>
            <a:ext cx="4541520" cy="3016210"/>
          </a:xfrm>
          <a:prstGeom prst="rect">
            <a:avLst/>
          </a:prstGeom>
          <a:noFill/>
        </p:spPr>
        <p:txBody>
          <a:bodyPr wrap="square">
            <a:spAutoFit/>
          </a:bodyPr>
          <a:lstStyle/>
          <a:p>
            <a:r>
              <a:rPr lang="en-US" b="1" noProof="0" dirty="0">
                <a:latin typeface="Arial" panose="020B0604020202020204" pitchFamily="34" charset="0"/>
                <a:cs typeface="Arial" panose="020B0604020202020204" pitchFamily="34" charset="0"/>
              </a:rPr>
              <a:t>Background</a:t>
            </a:r>
          </a:p>
          <a:p>
            <a:endParaRPr lang="en-US" b="1"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noProof="0" dirty="0">
                <a:latin typeface="Arial" panose="020B0604020202020204" pitchFamily="34" charset="0"/>
                <a:cs typeface="Arial" panose="020B0604020202020204" pitchFamily="34" charset="0"/>
              </a:rPr>
              <a:t>HLA </a:t>
            </a:r>
            <a:r>
              <a:rPr lang="en-US" sz="1400" noProof="0" dirty="0" err="1">
                <a:latin typeface="Arial" panose="020B0604020202020204" pitchFamily="34" charset="0"/>
                <a:cs typeface="Arial" panose="020B0604020202020204" pitchFamily="34" charset="0"/>
              </a:rPr>
              <a:t>eplet</a:t>
            </a:r>
            <a:r>
              <a:rPr lang="en-US" sz="1400" noProof="0" dirty="0">
                <a:latin typeface="Arial" panose="020B0604020202020204" pitchFamily="34" charset="0"/>
                <a:cs typeface="Arial" panose="020B0604020202020204" pitchFamily="34" charset="0"/>
              </a:rPr>
              <a:t> matching has emerged as a potential biomarker for </a:t>
            </a:r>
            <a:r>
              <a:rPr lang="en-US" sz="1400" noProof="0" dirty="0" err="1">
                <a:latin typeface="Arial" panose="020B0604020202020204" pitchFamily="34" charset="0"/>
                <a:cs typeface="Arial" panose="020B0604020202020204" pitchFamily="34" charset="0"/>
              </a:rPr>
              <a:t>optimising</a:t>
            </a:r>
            <a:r>
              <a:rPr lang="en-US" sz="1400" noProof="0" dirty="0">
                <a:latin typeface="Arial" panose="020B0604020202020204" pitchFamily="34" charset="0"/>
                <a:cs typeface="Arial" panose="020B0604020202020204" pitchFamily="34" charset="0"/>
              </a:rPr>
              <a:t> organ allocation and improving patient management</a:t>
            </a:r>
          </a:p>
          <a:p>
            <a:pPr marL="285750" indent="-285750" algn="just">
              <a:buFont typeface="Arial" panose="020B0604020202020204" pitchFamily="34" charset="0"/>
              <a:buChar char="•"/>
            </a:pPr>
            <a:endParaRPr lang="en-US"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noProof="0" dirty="0">
                <a:latin typeface="Arial" panose="020B0604020202020204" pitchFamily="34" charset="0"/>
                <a:cs typeface="Arial" panose="020B0604020202020204" pitchFamily="34" charset="0"/>
              </a:rPr>
              <a:t>However, its clinical relevance in terms of prognostic value is not demonstrated</a:t>
            </a:r>
          </a:p>
          <a:p>
            <a:pPr marL="285750" indent="-285750" algn="just">
              <a:buFont typeface="Arial" panose="020B0604020202020204" pitchFamily="34" charset="0"/>
              <a:buChar char="•"/>
            </a:pPr>
            <a:endParaRPr lang="en-US"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noProof="0" dirty="0">
                <a:latin typeface="Arial" panose="020B0604020202020204" pitchFamily="34" charset="0"/>
                <a:cs typeface="Arial" panose="020B0604020202020204" pitchFamily="34" charset="0"/>
              </a:rPr>
              <a:t>The aim of this study is to investigate the association between HLA </a:t>
            </a:r>
            <a:r>
              <a:rPr lang="en-US" sz="1400" noProof="0" dirty="0" err="1">
                <a:latin typeface="Arial" panose="020B0604020202020204" pitchFamily="34" charset="0"/>
                <a:cs typeface="Arial" panose="020B0604020202020204" pitchFamily="34" charset="0"/>
              </a:rPr>
              <a:t>eplet</a:t>
            </a:r>
            <a:r>
              <a:rPr lang="en-US" sz="1400" noProof="0" dirty="0">
                <a:latin typeface="Arial" panose="020B0604020202020204" pitchFamily="34" charset="0"/>
                <a:cs typeface="Arial" panose="020B0604020202020204" pitchFamily="34" charset="0"/>
              </a:rPr>
              <a:t> mismatches and long-term allograft failure, and its additional value beyond standard of care parameters</a:t>
            </a:r>
          </a:p>
        </p:txBody>
      </p:sp>
      <p:sp>
        <p:nvSpPr>
          <p:cNvPr id="12" name="ZoneTexte 11">
            <a:extLst>
              <a:ext uri="{FF2B5EF4-FFF2-40B4-BE49-F238E27FC236}">
                <a16:creationId xmlns:a16="http://schemas.microsoft.com/office/drawing/2014/main" id="{4B72A972-A71F-1CB4-9662-DD1FF923D20A}"/>
              </a:ext>
            </a:extLst>
          </p:cNvPr>
          <p:cNvSpPr txBox="1"/>
          <p:nvPr/>
        </p:nvSpPr>
        <p:spPr>
          <a:xfrm>
            <a:off x="6137409" y="3975997"/>
            <a:ext cx="5048207" cy="523220"/>
          </a:xfrm>
          <a:prstGeom prst="rect">
            <a:avLst/>
          </a:prstGeom>
          <a:noFill/>
        </p:spPr>
        <p:txBody>
          <a:bodyPr wrap="square">
            <a:spAutoFit/>
          </a:bodyPr>
          <a:lstStyle/>
          <a:p>
            <a:pPr marL="285750" indent="-285750" algn="just">
              <a:buFont typeface="Arial" panose="020B0604020202020204" pitchFamily="34" charset="0"/>
              <a:buChar char="•"/>
            </a:pPr>
            <a:r>
              <a:rPr lang="en-US" sz="1400" noProof="0" dirty="0">
                <a:latin typeface="Arial" panose="020B0604020202020204" pitchFamily="34" charset="0"/>
                <a:cs typeface="Arial" panose="020B0604020202020204" pitchFamily="34" charset="0"/>
              </a:rPr>
              <a:t>Clinical, functional, histological and immunological parameters collected for each patient </a:t>
            </a:r>
            <a:endParaRPr lang="en-US" noProof="0" dirty="0"/>
          </a:p>
        </p:txBody>
      </p:sp>
      <p:sp>
        <p:nvSpPr>
          <p:cNvPr id="14" name="ZoneTexte 13">
            <a:extLst>
              <a:ext uri="{FF2B5EF4-FFF2-40B4-BE49-F238E27FC236}">
                <a16:creationId xmlns:a16="http://schemas.microsoft.com/office/drawing/2014/main" id="{F8F5452E-2A5C-B893-80C2-AC55A2EE19A0}"/>
              </a:ext>
            </a:extLst>
          </p:cNvPr>
          <p:cNvSpPr txBox="1"/>
          <p:nvPr/>
        </p:nvSpPr>
        <p:spPr>
          <a:xfrm>
            <a:off x="6004529" y="1001024"/>
            <a:ext cx="6096000" cy="369332"/>
          </a:xfrm>
          <a:prstGeom prst="rect">
            <a:avLst/>
          </a:prstGeom>
          <a:noFill/>
        </p:spPr>
        <p:txBody>
          <a:bodyPr wrap="square">
            <a:spAutoFit/>
          </a:bodyPr>
          <a:lstStyle/>
          <a:p>
            <a:r>
              <a:rPr lang="en-US" b="1" noProof="0" dirty="0">
                <a:latin typeface="Arial" panose="020B0604020202020204" pitchFamily="34" charset="0"/>
                <a:cs typeface="Arial" panose="020B0604020202020204" pitchFamily="34" charset="0"/>
              </a:rPr>
              <a:t>Methods</a:t>
            </a:r>
            <a:endParaRPr lang="en-US" b="1" noProof="0" dirty="0"/>
          </a:p>
        </p:txBody>
      </p:sp>
      <p:sp>
        <p:nvSpPr>
          <p:cNvPr id="22" name="ZoneTexte 21">
            <a:extLst>
              <a:ext uri="{FF2B5EF4-FFF2-40B4-BE49-F238E27FC236}">
                <a16:creationId xmlns:a16="http://schemas.microsoft.com/office/drawing/2014/main" id="{641B1420-2879-92CF-C194-E5FA7787361C}"/>
              </a:ext>
            </a:extLst>
          </p:cNvPr>
          <p:cNvSpPr txBox="1"/>
          <p:nvPr/>
        </p:nvSpPr>
        <p:spPr>
          <a:xfrm>
            <a:off x="6137409" y="1531852"/>
            <a:ext cx="5667273" cy="738664"/>
          </a:xfrm>
          <a:prstGeom prst="rect">
            <a:avLst/>
          </a:prstGeom>
          <a:noFill/>
        </p:spPr>
        <p:txBody>
          <a:bodyPr wrap="square">
            <a:spAutoFit/>
          </a:bodyPr>
          <a:lstStyle/>
          <a:p>
            <a:pPr algn="just"/>
            <a:r>
              <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Paris Transplant Group qualified cohort (NCT03474003) </a:t>
            </a:r>
          </a:p>
          <a:p>
            <a:pPr marL="285750" indent="-285750" algn="just">
              <a:buFont typeface="Arial" panose="020B0604020202020204" pitchFamily="34" charset="0"/>
              <a:buChar char="•"/>
            </a:pP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n=3,612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deeply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phenotyped</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adult patients, prospectively enrolled at the time of transplantation in four </a:t>
            </a:r>
            <a:r>
              <a:rPr lang="en-US" sz="1400" dirty="0">
                <a:solidFill>
                  <a:srgbClr val="140032"/>
                </a:solidFill>
                <a:latin typeface="Arial" panose="020B0604020202020204" pitchFamily="34" charset="0"/>
                <a:cs typeface="Arial" panose="020B0604020202020204" pitchFamily="34" charset="0"/>
              </a:rPr>
              <a:t>F</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rench</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centers</a:t>
            </a:r>
            <a:endParaRPr lang="en-US" noProof="0" dirty="0"/>
          </a:p>
        </p:txBody>
      </p:sp>
      <p:sp>
        <p:nvSpPr>
          <p:cNvPr id="26" name="ZoneTexte 25">
            <a:extLst>
              <a:ext uri="{FF2B5EF4-FFF2-40B4-BE49-F238E27FC236}">
                <a16:creationId xmlns:a16="http://schemas.microsoft.com/office/drawing/2014/main" id="{57101D0B-AC48-29D0-7A7F-AB87B933F4DE}"/>
              </a:ext>
            </a:extLst>
          </p:cNvPr>
          <p:cNvSpPr txBox="1"/>
          <p:nvPr/>
        </p:nvSpPr>
        <p:spPr>
          <a:xfrm>
            <a:off x="6142351" y="2635657"/>
            <a:ext cx="5758128" cy="954107"/>
          </a:xfrm>
          <a:prstGeom prst="rect">
            <a:avLst/>
          </a:prstGeom>
          <a:noFill/>
        </p:spPr>
        <p:txBody>
          <a:bodyPr wrap="square">
            <a:spAutoFit/>
          </a:bodyPr>
          <a:lstStyle/>
          <a:p>
            <a:pPr marL="285750" indent="-285750" algn="just">
              <a:buFont typeface="Arial" panose="020B0604020202020204" pitchFamily="34" charset="0"/>
              <a:buChar cha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 HLA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eplet</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class I and II mismatch scores calculated through high-resolution HLA typing, which encompasses the identification of specific configurations of epitopes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eplets</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on both donor and recipient HLA molecules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HLAMatchmaker</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endParaRPr lang="en-US" noProof="0" dirty="0"/>
          </a:p>
        </p:txBody>
      </p:sp>
      <p:sp>
        <p:nvSpPr>
          <p:cNvPr id="30" name="ZoneTexte 29">
            <a:extLst>
              <a:ext uri="{FF2B5EF4-FFF2-40B4-BE49-F238E27FC236}">
                <a16:creationId xmlns:a16="http://schemas.microsoft.com/office/drawing/2014/main" id="{237BE587-CA76-9D70-15B2-D39E8626B77F}"/>
              </a:ext>
            </a:extLst>
          </p:cNvPr>
          <p:cNvSpPr txBox="1"/>
          <p:nvPr/>
        </p:nvSpPr>
        <p:spPr>
          <a:xfrm>
            <a:off x="6135703" y="4870305"/>
            <a:ext cx="5708679" cy="738664"/>
          </a:xfrm>
          <a:prstGeom prst="rect">
            <a:avLst/>
          </a:prstGeom>
          <a:noFill/>
        </p:spPr>
        <p:txBody>
          <a:bodyPr wrap="square">
            <a:spAutoFit/>
          </a:bodyPr>
          <a:lstStyle/>
          <a:p>
            <a:pPr marL="285750" indent="-285750" algn="just">
              <a:buFont typeface="Arial" panose="020B0604020202020204" pitchFamily="34" charset="0"/>
              <a:buChar cha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iBox</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prediction system used to evaluate the ability of HLA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eplet</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mismatches to predict the long-term allograft survival beyond standard of care parameters</a:t>
            </a:r>
            <a:endParaRPr lang="en-US" noProof="0" dirty="0"/>
          </a:p>
        </p:txBody>
      </p:sp>
      <p:sp>
        <p:nvSpPr>
          <p:cNvPr id="31" name="Rectangle : coins arrondis 30">
            <a:extLst>
              <a:ext uri="{FF2B5EF4-FFF2-40B4-BE49-F238E27FC236}">
                <a16:creationId xmlns:a16="http://schemas.microsoft.com/office/drawing/2014/main" id="{CC5C1CAF-625F-B0FA-CC9E-4EB301A3966B}"/>
              </a:ext>
            </a:extLst>
          </p:cNvPr>
          <p:cNvSpPr/>
          <p:nvPr/>
        </p:nvSpPr>
        <p:spPr>
          <a:xfrm>
            <a:off x="6110962" y="2615199"/>
            <a:ext cx="5758162" cy="1038977"/>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Rectangle : coins arrondis 31">
            <a:extLst>
              <a:ext uri="{FF2B5EF4-FFF2-40B4-BE49-F238E27FC236}">
                <a16:creationId xmlns:a16="http://schemas.microsoft.com/office/drawing/2014/main" id="{37217BC6-978E-3919-D370-90B2FA11BD0A}"/>
              </a:ext>
            </a:extLst>
          </p:cNvPr>
          <p:cNvSpPr/>
          <p:nvPr/>
        </p:nvSpPr>
        <p:spPr>
          <a:xfrm>
            <a:off x="6110995" y="3950949"/>
            <a:ext cx="5758128" cy="570122"/>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Rectangle : coins arrondis 34">
            <a:extLst>
              <a:ext uri="{FF2B5EF4-FFF2-40B4-BE49-F238E27FC236}">
                <a16:creationId xmlns:a16="http://schemas.microsoft.com/office/drawing/2014/main" id="{E08401BD-6B75-39ED-D17D-38906F9262EC}"/>
              </a:ext>
            </a:extLst>
          </p:cNvPr>
          <p:cNvSpPr/>
          <p:nvPr/>
        </p:nvSpPr>
        <p:spPr>
          <a:xfrm>
            <a:off x="6110995" y="4833084"/>
            <a:ext cx="5758128" cy="791510"/>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3" name="Connecteur droit 2">
            <a:extLst>
              <a:ext uri="{FF2B5EF4-FFF2-40B4-BE49-F238E27FC236}">
                <a16:creationId xmlns:a16="http://schemas.microsoft.com/office/drawing/2014/main" id="{83470F37-EB0B-9C92-D8C2-1059E6C7DDC2}"/>
              </a:ext>
            </a:extLst>
          </p:cNvPr>
          <p:cNvCxnSpPr>
            <a:cxnSpLocks/>
          </p:cNvCxnSpPr>
          <p:nvPr/>
        </p:nvCxnSpPr>
        <p:spPr>
          <a:xfrm>
            <a:off x="8969372" y="2294428"/>
            <a:ext cx="1" cy="325510"/>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39F008BC-64C9-92C4-35DD-9DA28737D662}"/>
              </a:ext>
            </a:extLst>
          </p:cNvPr>
          <p:cNvCxnSpPr>
            <a:cxnSpLocks/>
          </p:cNvCxnSpPr>
          <p:nvPr/>
        </p:nvCxnSpPr>
        <p:spPr>
          <a:xfrm>
            <a:off x="8982560" y="3637842"/>
            <a:ext cx="1" cy="325510"/>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7080F003-0F3E-6657-1DCC-E44FD6C7B0DF}"/>
              </a:ext>
            </a:extLst>
          </p:cNvPr>
          <p:cNvCxnSpPr>
            <a:cxnSpLocks/>
          </p:cNvCxnSpPr>
          <p:nvPr/>
        </p:nvCxnSpPr>
        <p:spPr>
          <a:xfrm>
            <a:off x="8982560" y="4512879"/>
            <a:ext cx="1" cy="325510"/>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5" name="TextBox 29">
            <a:extLst>
              <a:ext uri="{FF2B5EF4-FFF2-40B4-BE49-F238E27FC236}">
                <a16:creationId xmlns:a16="http://schemas.microsoft.com/office/drawing/2014/main" id="{D44C267B-E47B-E9CB-D397-4C1F10D618C1}"/>
              </a:ext>
            </a:extLst>
          </p:cNvPr>
          <p:cNvSpPr txBox="1"/>
          <p:nvPr/>
        </p:nvSpPr>
        <p:spPr>
          <a:xfrm>
            <a:off x="2301" y="6610373"/>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Raynaud M. et al., ESOT Congress 2025 (Abstract 1834)</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1063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6A31595-BA63-F544-69D3-678D829A572A}"/>
              </a:ext>
            </a:extLst>
          </p:cNvPr>
          <p:cNvSpPr txBox="1"/>
          <p:nvPr/>
        </p:nvSpPr>
        <p:spPr>
          <a:xfrm>
            <a:off x="665356" y="1802200"/>
            <a:ext cx="10861288" cy="2239844"/>
          </a:xfrm>
          <a:prstGeom prst="rect">
            <a:avLst/>
          </a:prstGeom>
          <a:noFill/>
        </p:spPr>
        <p:txBody>
          <a:bodyPr wrap="square">
            <a:spAutoFit/>
          </a:body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This slide deck is designed for personal educational purposes only and should not be </a:t>
            </a:r>
            <a:r>
              <a:rPr kumimoji="0" lang="en-US" sz="2400" b="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utilised</a:t>
            </a:r>
            <a:r>
              <a:rPr kumimoji="0" lang="en-US"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for making patient management decisions. It is important to verify all information provided before treating patients or applying any therapies mentioned in these materials.</a:t>
            </a:r>
            <a:endParaRPr kumimoji="0" lang="en-US" sz="2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8" name="Title 2">
            <a:extLst>
              <a:ext uri="{FF2B5EF4-FFF2-40B4-BE49-F238E27FC236}">
                <a16:creationId xmlns:a16="http://schemas.microsoft.com/office/drawing/2014/main" id="{92B0DC18-8CA5-00DA-627F-7397CBD01220}"/>
              </a:ext>
            </a:extLst>
          </p:cNvPr>
          <p:cNvSpPr>
            <a:spLocks noGrp="1"/>
          </p:cNvSpPr>
          <p:nvPr>
            <p:ph type="title"/>
          </p:nvPr>
        </p:nvSpPr>
        <p:spPr>
          <a:xfrm>
            <a:off x="315992" y="146101"/>
            <a:ext cx="10515600" cy="402626"/>
          </a:xfrm>
        </p:spPr>
        <p:txBody>
          <a:bodyPr>
            <a:normAutofit fontScale="90000"/>
          </a:bodyPr>
          <a:lstStyle/>
          <a:p>
            <a:r>
              <a:rPr lang="en-US" noProof="0" dirty="0">
                <a:latin typeface="Arial" panose="020B0604020202020204" pitchFamily="34" charset="0"/>
                <a:cs typeface="Arial" panose="020B0604020202020204" pitchFamily="34" charset="0"/>
              </a:rPr>
              <a:t>Disclaimer</a:t>
            </a:r>
          </a:p>
        </p:txBody>
      </p:sp>
      <p:sp>
        <p:nvSpPr>
          <p:cNvPr id="9" name="Rectangle 8">
            <a:extLst>
              <a:ext uri="{FF2B5EF4-FFF2-40B4-BE49-F238E27FC236}">
                <a16:creationId xmlns:a16="http://schemas.microsoft.com/office/drawing/2014/main" id="{EAAF4925-F8A1-E6BF-040B-71CCC076132D}"/>
              </a:ext>
            </a:extLst>
          </p:cNvPr>
          <p:cNvSpPr/>
          <p:nvPr/>
        </p:nvSpPr>
        <p:spPr>
          <a:xfrm>
            <a:off x="0" y="637557"/>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544453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3A575-038A-B41D-C6E9-34488494146A}"/>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8C87D63B-87F1-5FF3-B172-5CE2E66917C9}"/>
              </a:ext>
            </a:extLst>
          </p:cNvPr>
          <p:cNvSpPr>
            <a:spLocks noGrp="1"/>
          </p:cNvSpPr>
          <p:nvPr>
            <p:ph type="title"/>
          </p:nvPr>
        </p:nvSpPr>
        <p:spPr>
          <a:xfrm>
            <a:off x="313544" y="214492"/>
            <a:ext cx="10969587" cy="402626"/>
          </a:xfrm>
        </p:spPr>
        <p:txBody>
          <a:bodyPr>
            <a:normAutofit fontScale="90000"/>
          </a:bodyPr>
          <a:lstStyle/>
          <a:p>
            <a:pPr algn="l" fontAlgn="b"/>
            <a:r>
              <a:rPr lang="en-US" sz="3200" u="none" strike="noStrike" noProof="0" dirty="0">
                <a:effectLst/>
              </a:rPr>
              <a:t>HLA </a:t>
            </a:r>
            <a:r>
              <a:rPr lang="en-US" sz="3200" u="none" strike="noStrike" noProof="0" dirty="0" err="1">
                <a:effectLst/>
              </a:rPr>
              <a:t>eplet</a:t>
            </a:r>
            <a:r>
              <a:rPr lang="en-US" sz="3200" u="none" strike="noStrike" noProof="0" dirty="0">
                <a:effectLst/>
              </a:rPr>
              <a:t> matching as a prognostic biomarker of kidney transplant outcomes</a:t>
            </a:r>
          </a:p>
        </p:txBody>
      </p:sp>
      <p:sp>
        <p:nvSpPr>
          <p:cNvPr id="9" name="Rectangle 8">
            <a:extLst>
              <a:ext uri="{FF2B5EF4-FFF2-40B4-BE49-F238E27FC236}">
                <a16:creationId xmlns:a16="http://schemas.microsoft.com/office/drawing/2014/main" id="{3588E869-2640-0F51-BE43-62134C4E27D3}"/>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CA749B13-EA69-7C18-306D-752904525C4E}"/>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6" name="Groupe 5">
            <a:extLst>
              <a:ext uri="{FF2B5EF4-FFF2-40B4-BE49-F238E27FC236}">
                <a16:creationId xmlns:a16="http://schemas.microsoft.com/office/drawing/2014/main" id="{EF0C1FFB-1E35-B89C-ADFA-E6E881EABE89}"/>
              </a:ext>
            </a:extLst>
          </p:cNvPr>
          <p:cNvGrpSpPr/>
          <p:nvPr/>
        </p:nvGrpSpPr>
        <p:grpSpPr>
          <a:xfrm>
            <a:off x="11575287" y="44389"/>
            <a:ext cx="525242" cy="509983"/>
            <a:chOff x="4213599" y="3634223"/>
            <a:chExt cx="485297" cy="471198"/>
          </a:xfrm>
        </p:grpSpPr>
        <p:sp>
          <p:nvSpPr>
            <p:cNvPr id="7" name="Ellipse 6">
              <a:hlinkClick r:id="rId3" action="ppaction://hlinksldjump"/>
              <a:extLst>
                <a:ext uri="{FF2B5EF4-FFF2-40B4-BE49-F238E27FC236}">
                  <a16:creationId xmlns:a16="http://schemas.microsoft.com/office/drawing/2014/main" id="{DDD886B2-BACE-41EF-0486-FD02EE7ED392}"/>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C2A428C3-C3EE-9306-C6F1-6AD54638E1CC}"/>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8" name="Forme libre : forme 15">
              <a:extLst>
                <a:ext uri="{FF2B5EF4-FFF2-40B4-BE49-F238E27FC236}">
                  <a16:creationId xmlns:a16="http://schemas.microsoft.com/office/drawing/2014/main" id="{524FFE77-5555-9032-4811-11B4286A57DD}"/>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7176F18B-2C5D-6327-5392-712792929FBD}"/>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1" name="Forme libre : forme 17">
              <a:extLst>
                <a:ext uri="{FF2B5EF4-FFF2-40B4-BE49-F238E27FC236}">
                  <a16:creationId xmlns:a16="http://schemas.microsoft.com/office/drawing/2014/main" id="{5953B46E-20A1-CF81-97C8-50FF8BEE1C33}"/>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42" name="Rectangle 41">
            <a:hlinkClick r:id="rId3" action="ppaction://hlinksldjump"/>
            <a:extLst>
              <a:ext uri="{FF2B5EF4-FFF2-40B4-BE49-F238E27FC236}">
                <a16:creationId xmlns:a16="http://schemas.microsoft.com/office/drawing/2014/main" id="{95668878-9CBA-50C6-7D26-5846DC69EC84}"/>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ZoneTexte 3">
            <a:extLst>
              <a:ext uri="{FF2B5EF4-FFF2-40B4-BE49-F238E27FC236}">
                <a16:creationId xmlns:a16="http://schemas.microsoft.com/office/drawing/2014/main" id="{7A00FCFE-B2AC-4697-3307-3A5D35F9424E}"/>
              </a:ext>
            </a:extLst>
          </p:cNvPr>
          <p:cNvSpPr txBox="1"/>
          <p:nvPr/>
        </p:nvSpPr>
        <p:spPr>
          <a:xfrm>
            <a:off x="190340" y="1008310"/>
            <a:ext cx="5234094" cy="5363007"/>
          </a:xfrm>
          <a:prstGeom prst="rect">
            <a:avLst/>
          </a:prstGeom>
          <a:noFill/>
        </p:spPr>
        <p:txBody>
          <a:bodyPr wrap="square">
            <a:spAutoFit/>
          </a:bodyPr>
          <a:lstStyle/>
          <a:p>
            <a:pPr algn="just"/>
            <a:r>
              <a:rPr lang="en-US" b="1" noProof="0" dirty="0">
                <a:latin typeface="Arial" panose="020B0604020202020204" pitchFamily="34" charset="0"/>
                <a:cs typeface="Arial" panose="020B0604020202020204" pitchFamily="34" charset="0"/>
              </a:rPr>
              <a:t>Results</a:t>
            </a:r>
            <a:r>
              <a:rPr lang="en-US" sz="1400" noProof="0" dirty="0">
                <a:latin typeface="Arial" panose="020B0604020202020204" pitchFamily="34" charset="0"/>
                <a:cs typeface="Arial" panose="020B0604020202020204" pitchFamily="34" charset="0"/>
              </a:rPr>
              <a:t> </a:t>
            </a:r>
          </a:p>
          <a:p>
            <a:pPr algn="just"/>
            <a:endParaRPr lang="en-US"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350" noProof="0" dirty="0">
                <a:latin typeface="Arial" panose="020B0604020202020204" pitchFamily="34" charset="0"/>
                <a:cs typeface="Arial" panose="020B0604020202020204" pitchFamily="34" charset="0"/>
              </a:rPr>
              <a:t>Median follow-up post transplantation = 8.8 years (IQR 6.0-11.9), with 510 (14.1%) allograft failures during the follow-up</a:t>
            </a:r>
          </a:p>
          <a:p>
            <a:pPr marL="285750" indent="-285750" algn="just">
              <a:buFont typeface="Arial" panose="020B0604020202020204" pitchFamily="34" charset="0"/>
              <a:buChar char="•"/>
            </a:pPr>
            <a:endParaRPr lang="en-US" sz="135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350" noProof="0" dirty="0">
                <a:latin typeface="Arial" panose="020B0604020202020204" pitchFamily="34" charset="0"/>
                <a:cs typeface="Arial" panose="020B0604020202020204" pitchFamily="34" charset="0"/>
              </a:rPr>
              <a:t>Median number of HLA </a:t>
            </a:r>
            <a:r>
              <a:rPr lang="en-US" sz="1350" noProof="0" dirty="0" err="1">
                <a:latin typeface="Arial" panose="020B0604020202020204" pitchFamily="34" charset="0"/>
                <a:cs typeface="Arial" panose="020B0604020202020204" pitchFamily="34" charset="0"/>
              </a:rPr>
              <a:t>eplet</a:t>
            </a:r>
            <a:r>
              <a:rPr lang="en-US" sz="1350" noProof="0" dirty="0">
                <a:latin typeface="Arial" panose="020B0604020202020204" pitchFamily="34" charset="0"/>
                <a:cs typeface="Arial" panose="020B0604020202020204" pitchFamily="34" charset="0"/>
              </a:rPr>
              <a:t> class I and II mismatches: respectively </a:t>
            </a:r>
            <a:r>
              <a:rPr lang="en-US" sz="1350" b="1" noProof="0" dirty="0">
                <a:latin typeface="Arial" panose="020B0604020202020204" pitchFamily="34" charset="0"/>
                <a:cs typeface="Arial" panose="020B0604020202020204" pitchFamily="34" charset="0"/>
              </a:rPr>
              <a:t>16</a:t>
            </a:r>
            <a:r>
              <a:rPr lang="en-US" sz="1350" noProof="0" dirty="0">
                <a:latin typeface="Arial" panose="020B0604020202020204" pitchFamily="34" charset="0"/>
                <a:cs typeface="Arial" panose="020B0604020202020204" pitchFamily="34" charset="0"/>
              </a:rPr>
              <a:t> (IQR 10-21) and </a:t>
            </a:r>
            <a:r>
              <a:rPr lang="en-US" sz="1350" b="1" noProof="0" dirty="0">
                <a:latin typeface="Arial" panose="020B0604020202020204" pitchFamily="34" charset="0"/>
                <a:cs typeface="Arial" panose="020B0604020202020204" pitchFamily="34" charset="0"/>
              </a:rPr>
              <a:t>11</a:t>
            </a:r>
            <a:r>
              <a:rPr lang="en-US" sz="1350" noProof="0" dirty="0">
                <a:latin typeface="Arial" panose="020B0604020202020204" pitchFamily="34" charset="0"/>
                <a:cs typeface="Arial" panose="020B0604020202020204" pitchFamily="34" charset="0"/>
              </a:rPr>
              <a:t> (IQR 5-17)</a:t>
            </a:r>
          </a:p>
          <a:p>
            <a:pPr marL="285750" indent="-285750" algn="just">
              <a:buFont typeface="Arial" panose="020B0604020202020204" pitchFamily="34" charset="0"/>
              <a:buChar char="•"/>
            </a:pPr>
            <a:endParaRPr lang="en-US" sz="135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350" noProof="0" dirty="0">
                <a:latin typeface="Arial" panose="020B0604020202020204" pitchFamily="34" charset="0"/>
                <a:cs typeface="Arial" panose="020B0604020202020204" pitchFamily="34" charset="0"/>
              </a:rPr>
              <a:t>When stratifying the population according to the quartiles of the HLA </a:t>
            </a:r>
            <a:r>
              <a:rPr lang="en-US" sz="1350" noProof="0" dirty="0" err="1">
                <a:latin typeface="Arial" panose="020B0604020202020204" pitchFamily="34" charset="0"/>
                <a:cs typeface="Arial" panose="020B0604020202020204" pitchFamily="34" charset="0"/>
              </a:rPr>
              <a:t>eplet</a:t>
            </a:r>
            <a:r>
              <a:rPr lang="en-US" sz="1350" noProof="0" dirty="0">
                <a:latin typeface="Arial" panose="020B0604020202020204" pitchFamily="34" charset="0"/>
                <a:cs typeface="Arial" panose="020B0604020202020204" pitchFamily="34" charset="0"/>
              </a:rPr>
              <a:t> class I and II mismatches, no differences observed in terms of long-term allograft failure (log-rank test for class I and II mismatches: p=0.365 and 0.920 respectively)</a:t>
            </a:r>
          </a:p>
          <a:p>
            <a:pPr marL="285750" indent="-285750" algn="just">
              <a:buFont typeface="Arial" panose="020B0604020202020204" pitchFamily="34" charset="0"/>
              <a:buChar char="•"/>
            </a:pPr>
            <a:endParaRPr lang="en-US" sz="135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350" noProof="0" dirty="0">
                <a:latin typeface="Arial" panose="020B0604020202020204" pitchFamily="34" charset="0"/>
                <a:cs typeface="Arial" panose="020B0604020202020204" pitchFamily="34" charset="0"/>
              </a:rPr>
              <a:t>The HLA </a:t>
            </a:r>
            <a:r>
              <a:rPr lang="en-US" sz="1350" noProof="0" dirty="0" err="1">
                <a:latin typeface="Arial" panose="020B0604020202020204" pitchFamily="34" charset="0"/>
                <a:cs typeface="Arial" panose="020B0604020202020204" pitchFamily="34" charset="0"/>
              </a:rPr>
              <a:t>eplet</a:t>
            </a:r>
            <a:r>
              <a:rPr lang="en-US" sz="1350" noProof="0" dirty="0">
                <a:latin typeface="Arial" panose="020B0604020202020204" pitchFamily="34" charset="0"/>
                <a:cs typeface="Arial" panose="020B0604020202020204" pitchFamily="34" charset="0"/>
              </a:rPr>
              <a:t> class I and II mismatches were not independently associated with long term allograft failure, with HR=</a:t>
            </a:r>
            <a:r>
              <a:rPr lang="en-US" sz="1350" b="1" noProof="0" dirty="0">
                <a:latin typeface="Arial" panose="020B0604020202020204" pitchFamily="34" charset="0"/>
                <a:cs typeface="Arial" panose="020B0604020202020204" pitchFamily="34" charset="0"/>
              </a:rPr>
              <a:t>1.00</a:t>
            </a:r>
            <a:r>
              <a:rPr lang="en-US" sz="1350" noProof="0" dirty="0">
                <a:latin typeface="Arial" panose="020B0604020202020204" pitchFamily="34" charset="0"/>
                <a:cs typeface="Arial" panose="020B0604020202020204" pitchFamily="34" charset="0"/>
              </a:rPr>
              <a:t> (CI 0.99-1.01, p=0.856) and HR=</a:t>
            </a:r>
            <a:r>
              <a:rPr lang="en-US" sz="1350" b="1" noProof="0" dirty="0">
                <a:latin typeface="Arial" panose="020B0604020202020204" pitchFamily="34" charset="0"/>
                <a:cs typeface="Arial" panose="020B0604020202020204" pitchFamily="34" charset="0"/>
              </a:rPr>
              <a:t>1.00</a:t>
            </a:r>
            <a:r>
              <a:rPr lang="en-US" sz="1350" noProof="0" dirty="0">
                <a:latin typeface="Arial" panose="020B0604020202020204" pitchFamily="34" charset="0"/>
                <a:cs typeface="Arial" panose="020B0604020202020204" pitchFamily="34" charset="0"/>
              </a:rPr>
              <a:t> (CI 0.99-1.01, p=0.863), respectively</a:t>
            </a:r>
          </a:p>
          <a:p>
            <a:pPr marL="285750" indent="-285750" algn="just">
              <a:buFont typeface="Arial" panose="020B0604020202020204" pitchFamily="34" charset="0"/>
              <a:buChar char="•"/>
            </a:pPr>
            <a:endParaRPr lang="en-US" sz="135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350" noProof="0" dirty="0">
                <a:latin typeface="Arial" panose="020B0604020202020204" pitchFamily="34" charset="0"/>
                <a:cs typeface="Arial" panose="020B0604020202020204" pitchFamily="34" charset="0"/>
              </a:rPr>
              <a:t>Addition of HLA </a:t>
            </a:r>
            <a:r>
              <a:rPr lang="en-US" sz="1350" noProof="0" dirty="0" err="1">
                <a:latin typeface="Arial" panose="020B0604020202020204" pitchFamily="34" charset="0"/>
                <a:cs typeface="Arial" panose="020B0604020202020204" pitchFamily="34" charset="0"/>
              </a:rPr>
              <a:t>eplet</a:t>
            </a:r>
            <a:r>
              <a:rPr lang="en-US" sz="1350" noProof="0" dirty="0">
                <a:latin typeface="Arial" panose="020B0604020202020204" pitchFamily="34" charset="0"/>
                <a:cs typeface="Arial" panose="020B0604020202020204" pitchFamily="34" charset="0"/>
              </a:rPr>
              <a:t> class I and II mismatches to a standard of care (</a:t>
            </a:r>
            <a:r>
              <a:rPr lang="en-US" sz="1350" noProof="0" dirty="0" err="1">
                <a:latin typeface="Arial" panose="020B0604020202020204" pitchFamily="34" charset="0"/>
                <a:cs typeface="Arial" panose="020B0604020202020204" pitchFamily="34" charset="0"/>
              </a:rPr>
              <a:t>iBox</a:t>
            </a:r>
            <a:r>
              <a:rPr lang="en-US" sz="1350" noProof="0" dirty="0">
                <a:latin typeface="Arial" panose="020B0604020202020204" pitchFamily="34" charset="0"/>
                <a:cs typeface="Arial" panose="020B0604020202020204" pitchFamily="34" charset="0"/>
              </a:rPr>
              <a:t>) model did not increase its performance (c=statistics </a:t>
            </a:r>
            <a:r>
              <a:rPr lang="en-US" sz="1350" b="1" noProof="0" dirty="0">
                <a:latin typeface="Arial" panose="020B0604020202020204" pitchFamily="34" charset="0"/>
                <a:cs typeface="Arial" panose="020B0604020202020204" pitchFamily="34" charset="0"/>
              </a:rPr>
              <a:t>0.796</a:t>
            </a:r>
            <a:r>
              <a:rPr lang="en-US" sz="1350" noProof="0" dirty="0">
                <a:latin typeface="Arial" panose="020B0604020202020204" pitchFamily="34" charset="0"/>
                <a:cs typeface="Arial" panose="020B0604020202020204" pitchFamily="34" charset="0"/>
              </a:rPr>
              <a:t> vs </a:t>
            </a:r>
            <a:r>
              <a:rPr lang="en-US" sz="1350" b="1" noProof="0" dirty="0">
                <a:latin typeface="Arial" panose="020B0604020202020204" pitchFamily="34" charset="0"/>
                <a:cs typeface="Arial" panose="020B0604020202020204" pitchFamily="34" charset="0"/>
              </a:rPr>
              <a:t>0.796</a:t>
            </a:r>
            <a:r>
              <a:rPr lang="en-US" sz="1350" noProof="0" dirty="0">
                <a:latin typeface="Arial" panose="020B0604020202020204" pitchFamily="34" charset="0"/>
                <a:cs typeface="Arial" panose="020B0604020202020204" pitchFamily="34" charset="0"/>
              </a:rPr>
              <a:t> for the standard of care </a:t>
            </a:r>
            <a:r>
              <a:rPr lang="en-US" sz="1350" noProof="0" dirty="0" err="1">
                <a:latin typeface="Arial" panose="020B0604020202020204" pitchFamily="34" charset="0"/>
                <a:cs typeface="Arial" panose="020B0604020202020204" pitchFamily="34" charset="0"/>
              </a:rPr>
              <a:t>iBox</a:t>
            </a:r>
            <a:r>
              <a:rPr lang="en-US" sz="1350" noProof="0" dirty="0">
                <a:latin typeface="Arial" panose="020B0604020202020204" pitchFamily="34" charset="0"/>
                <a:cs typeface="Arial" panose="020B0604020202020204" pitchFamily="34" charset="0"/>
              </a:rPr>
              <a:t> model respectively</a:t>
            </a:r>
          </a:p>
          <a:p>
            <a:pPr marL="285750" indent="-285750" algn="just">
              <a:buFont typeface="Arial" panose="020B0604020202020204" pitchFamily="34" charset="0"/>
              <a:buChar char="•"/>
            </a:pPr>
            <a:endParaRPr lang="en-US" sz="135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350" noProof="0" dirty="0">
                <a:latin typeface="Arial" panose="020B0604020202020204" pitchFamily="34" charset="0"/>
                <a:cs typeface="Arial" panose="020B0604020202020204" pitchFamily="34" charset="0"/>
              </a:rPr>
              <a:t>Similarly, the addition of HLA </a:t>
            </a:r>
            <a:r>
              <a:rPr lang="en-US" sz="1350" noProof="0" dirty="0" err="1">
                <a:latin typeface="Arial" panose="020B0604020202020204" pitchFamily="34" charset="0"/>
                <a:cs typeface="Arial" panose="020B0604020202020204" pitchFamily="34" charset="0"/>
              </a:rPr>
              <a:t>eplet</a:t>
            </a:r>
            <a:r>
              <a:rPr lang="en-US" sz="1350" noProof="0" dirty="0">
                <a:latin typeface="Arial" panose="020B0604020202020204" pitchFamily="34" charset="0"/>
                <a:cs typeface="Arial" panose="020B0604020202020204" pitchFamily="34" charset="0"/>
              </a:rPr>
              <a:t> mismatches to the standard of care </a:t>
            </a:r>
            <a:r>
              <a:rPr lang="en-US" sz="1350" noProof="0" dirty="0" err="1">
                <a:latin typeface="Arial" panose="020B0604020202020204" pitchFamily="34" charset="0"/>
                <a:cs typeface="Arial" panose="020B0604020202020204" pitchFamily="34" charset="0"/>
              </a:rPr>
              <a:t>iBox</a:t>
            </a:r>
            <a:r>
              <a:rPr lang="en-US" sz="1350" noProof="0" dirty="0">
                <a:latin typeface="Arial" panose="020B0604020202020204" pitchFamily="34" charset="0"/>
                <a:cs typeface="Arial" panose="020B0604020202020204" pitchFamily="34" charset="0"/>
              </a:rPr>
              <a:t> model did not improve the model’s calibration</a:t>
            </a:r>
          </a:p>
        </p:txBody>
      </p:sp>
      <p:pic>
        <p:nvPicPr>
          <p:cNvPr id="11" name="Image 10">
            <a:extLst>
              <a:ext uri="{FF2B5EF4-FFF2-40B4-BE49-F238E27FC236}">
                <a16:creationId xmlns:a16="http://schemas.microsoft.com/office/drawing/2014/main" id="{7F792CDA-ED0C-2C55-3E75-6FC7C641254E}"/>
              </a:ext>
            </a:extLst>
          </p:cNvPr>
          <p:cNvPicPr>
            <a:picLocks noChangeAspect="1"/>
          </p:cNvPicPr>
          <p:nvPr/>
        </p:nvPicPr>
        <p:blipFill>
          <a:blip r:embed="rId4"/>
          <a:stretch>
            <a:fillRect/>
          </a:stretch>
        </p:blipFill>
        <p:spPr>
          <a:xfrm>
            <a:off x="6398720" y="741305"/>
            <a:ext cx="5132546" cy="2310159"/>
          </a:xfrm>
          <a:prstGeom prst="rect">
            <a:avLst/>
          </a:prstGeom>
        </p:spPr>
      </p:pic>
      <p:pic>
        <p:nvPicPr>
          <p:cNvPr id="13" name="Image 12">
            <a:extLst>
              <a:ext uri="{FF2B5EF4-FFF2-40B4-BE49-F238E27FC236}">
                <a16:creationId xmlns:a16="http://schemas.microsoft.com/office/drawing/2014/main" id="{60B8BCDB-51E6-5AE1-D373-D95331D2BB05}"/>
              </a:ext>
            </a:extLst>
          </p:cNvPr>
          <p:cNvPicPr>
            <a:picLocks noChangeAspect="1"/>
          </p:cNvPicPr>
          <p:nvPr/>
        </p:nvPicPr>
        <p:blipFill>
          <a:blip r:embed="rId5"/>
          <a:stretch>
            <a:fillRect/>
          </a:stretch>
        </p:blipFill>
        <p:spPr>
          <a:xfrm>
            <a:off x="6435012" y="2944278"/>
            <a:ext cx="5059961" cy="2212453"/>
          </a:xfrm>
          <a:prstGeom prst="rect">
            <a:avLst/>
          </a:prstGeom>
        </p:spPr>
      </p:pic>
      <p:sp>
        <p:nvSpPr>
          <p:cNvPr id="15" name="ZoneTexte 14">
            <a:extLst>
              <a:ext uri="{FF2B5EF4-FFF2-40B4-BE49-F238E27FC236}">
                <a16:creationId xmlns:a16="http://schemas.microsoft.com/office/drawing/2014/main" id="{8CC45FBB-658F-3D7C-0CE4-6266FF4AA3D9}"/>
              </a:ext>
            </a:extLst>
          </p:cNvPr>
          <p:cNvSpPr txBox="1"/>
          <p:nvPr/>
        </p:nvSpPr>
        <p:spPr>
          <a:xfrm>
            <a:off x="5720079" y="5049544"/>
            <a:ext cx="6281581" cy="992579"/>
          </a:xfrm>
          <a:prstGeom prst="rect">
            <a:avLst/>
          </a:prstGeom>
          <a:noFill/>
        </p:spPr>
        <p:txBody>
          <a:bodyPr wrap="square">
            <a:spAutoFit/>
          </a:bodyPr>
          <a:lstStyle/>
          <a:p>
            <a:pPr algn="just"/>
            <a:r>
              <a:rPr lang="en-US" b="1" noProof="0" dirty="0">
                <a:latin typeface="Arial" panose="020B0604020202020204" pitchFamily="34" charset="0"/>
                <a:cs typeface="Arial" panose="020B0604020202020204" pitchFamily="34" charset="0"/>
              </a:rPr>
              <a:t>Conclusions</a:t>
            </a:r>
          </a:p>
          <a:p>
            <a:pPr algn="just"/>
            <a:r>
              <a:rPr lang="en-US" sz="1350" noProof="0" dirty="0">
                <a:latin typeface="Arial" panose="020B0604020202020204" pitchFamily="34" charset="0"/>
                <a:cs typeface="Arial" panose="020B0604020202020204" pitchFamily="34" charset="0"/>
              </a:rPr>
              <a:t>This study shows in a large, deeply </a:t>
            </a:r>
            <a:r>
              <a:rPr lang="en-US" sz="1350" noProof="0" dirty="0" err="1">
                <a:latin typeface="Arial" panose="020B0604020202020204" pitchFamily="34" charset="0"/>
                <a:cs typeface="Arial" panose="020B0604020202020204" pitchFamily="34" charset="0"/>
              </a:rPr>
              <a:t>phenotyped</a:t>
            </a:r>
            <a:r>
              <a:rPr lang="en-US" sz="1350" noProof="0" dirty="0">
                <a:latin typeface="Arial" panose="020B0604020202020204" pitchFamily="34" charset="0"/>
                <a:cs typeface="Arial" panose="020B0604020202020204" pitchFamily="34" charset="0"/>
              </a:rPr>
              <a:t> population of kidney recipients, that HLA </a:t>
            </a:r>
            <a:r>
              <a:rPr lang="en-US" sz="1350" noProof="0" dirty="0" err="1">
                <a:latin typeface="Arial" panose="020B0604020202020204" pitchFamily="34" charset="0"/>
                <a:cs typeface="Arial" panose="020B0604020202020204" pitchFamily="34" charset="0"/>
              </a:rPr>
              <a:t>eplet</a:t>
            </a:r>
            <a:r>
              <a:rPr lang="en-US" sz="1350" noProof="0" dirty="0">
                <a:latin typeface="Arial" panose="020B0604020202020204" pitchFamily="34" charset="0"/>
                <a:cs typeface="Arial" panose="020B0604020202020204" pitchFamily="34" charset="0"/>
              </a:rPr>
              <a:t> matching does not add value to standard of care parameter for prognostication of long-term allograft outcome</a:t>
            </a:r>
          </a:p>
        </p:txBody>
      </p:sp>
      <p:sp>
        <p:nvSpPr>
          <p:cNvPr id="16" name="TextBox 29">
            <a:extLst>
              <a:ext uri="{FF2B5EF4-FFF2-40B4-BE49-F238E27FC236}">
                <a16:creationId xmlns:a16="http://schemas.microsoft.com/office/drawing/2014/main" id="{0F5C8C60-AA1C-E90B-0383-6E37FE8292FA}"/>
              </a:ext>
            </a:extLst>
          </p:cNvPr>
          <p:cNvSpPr txBox="1"/>
          <p:nvPr/>
        </p:nvSpPr>
        <p:spPr>
          <a:xfrm>
            <a:off x="2301" y="6610373"/>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Raynaud M. et al., ESOT Congress 2025 (Abstract 1834)</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403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BF341-F472-3018-4D96-78882BC9A734}"/>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731B6884-B5DD-EAC1-FCFB-8FCFE39978D4}"/>
              </a:ext>
            </a:extLst>
          </p:cNvPr>
          <p:cNvSpPr>
            <a:spLocks noGrp="1"/>
          </p:cNvSpPr>
          <p:nvPr>
            <p:ph type="title"/>
          </p:nvPr>
        </p:nvSpPr>
        <p:spPr>
          <a:xfrm>
            <a:off x="313544" y="214492"/>
            <a:ext cx="10969587" cy="402626"/>
          </a:xfrm>
        </p:spPr>
        <p:txBody>
          <a:bodyPr>
            <a:normAutofit fontScale="90000"/>
          </a:bodyPr>
          <a:lstStyle/>
          <a:p>
            <a:pPr algn="l" fontAlgn="b"/>
            <a:r>
              <a:rPr lang="en-US" sz="3200" u="none" strike="noStrike" noProof="0" dirty="0">
                <a:effectLst/>
              </a:rPr>
              <a:t>One-year outcome of HMP(O2)-perfused kidneys after the implementation of a national machine perfusion service</a:t>
            </a:r>
          </a:p>
        </p:txBody>
      </p:sp>
      <p:sp>
        <p:nvSpPr>
          <p:cNvPr id="9" name="Rectangle 8">
            <a:extLst>
              <a:ext uri="{FF2B5EF4-FFF2-40B4-BE49-F238E27FC236}">
                <a16:creationId xmlns:a16="http://schemas.microsoft.com/office/drawing/2014/main" id="{33832B7F-503F-5AE1-6181-0A5327D321BB}"/>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0FE3A3C8-B2E2-FBC1-7DB7-11AD97F8EBDB}"/>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7" name="Groupe 6">
            <a:extLst>
              <a:ext uri="{FF2B5EF4-FFF2-40B4-BE49-F238E27FC236}">
                <a16:creationId xmlns:a16="http://schemas.microsoft.com/office/drawing/2014/main" id="{20F3B1D8-265E-5AAA-9F5B-54FC72E6F9F0}"/>
              </a:ext>
            </a:extLst>
          </p:cNvPr>
          <p:cNvGrpSpPr/>
          <p:nvPr/>
        </p:nvGrpSpPr>
        <p:grpSpPr>
          <a:xfrm>
            <a:off x="11575287" y="44389"/>
            <a:ext cx="525242" cy="509983"/>
            <a:chOff x="4213599" y="3634223"/>
            <a:chExt cx="485297" cy="471198"/>
          </a:xfrm>
        </p:grpSpPr>
        <p:sp>
          <p:nvSpPr>
            <p:cNvPr id="13" name="Ellipse 12">
              <a:hlinkClick r:id="rId3" action="ppaction://hlinksldjump"/>
              <a:extLst>
                <a:ext uri="{FF2B5EF4-FFF2-40B4-BE49-F238E27FC236}">
                  <a16:creationId xmlns:a16="http://schemas.microsoft.com/office/drawing/2014/main" id="{BA5DCDD8-73BC-C2E3-7557-474735FF381F}"/>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032A14B-1BF2-6AC7-239D-C1F45CA32314}"/>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6" name="Forme libre : forme 15">
              <a:extLst>
                <a:ext uri="{FF2B5EF4-FFF2-40B4-BE49-F238E27FC236}">
                  <a16:creationId xmlns:a16="http://schemas.microsoft.com/office/drawing/2014/main" id="{6EC5033A-4D57-9F07-C0FB-5E7BE79971FC}"/>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40A85F25-60F6-F91E-57EE-0329E0D4D7C2}"/>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4" name="Forme libre : forme 17">
              <a:extLst>
                <a:ext uri="{FF2B5EF4-FFF2-40B4-BE49-F238E27FC236}">
                  <a16:creationId xmlns:a16="http://schemas.microsoft.com/office/drawing/2014/main" id="{2C1164DD-D671-179D-9C44-08FE51C0D520}"/>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38" name="Rectangle 37">
            <a:hlinkClick r:id="rId3" action="ppaction://hlinksldjump"/>
            <a:extLst>
              <a:ext uri="{FF2B5EF4-FFF2-40B4-BE49-F238E27FC236}">
                <a16:creationId xmlns:a16="http://schemas.microsoft.com/office/drawing/2014/main" id="{802CF965-75A6-DAD2-C6E9-B094E4BBD51F}"/>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2" name="ZoneTexte 41">
            <a:extLst>
              <a:ext uri="{FF2B5EF4-FFF2-40B4-BE49-F238E27FC236}">
                <a16:creationId xmlns:a16="http://schemas.microsoft.com/office/drawing/2014/main" id="{E95E9DD7-2377-EAD4-75C5-FA686917106A}"/>
              </a:ext>
            </a:extLst>
          </p:cNvPr>
          <p:cNvSpPr txBox="1"/>
          <p:nvPr/>
        </p:nvSpPr>
        <p:spPr>
          <a:xfrm>
            <a:off x="5838572" y="1027275"/>
            <a:ext cx="4893197" cy="338554"/>
          </a:xfrm>
          <a:prstGeom prst="rect">
            <a:avLst/>
          </a:prstGeom>
          <a:noFill/>
        </p:spPr>
        <p:txBody>
          <a:bodyPr wrap="square">
            <a:spAutoFit/>
          </a:bodyPr>
          <a:lstStyle/>
          <a:p>
            <a:r>
              <a:rPr lang="en-US" sz="1600" b="1" noProof="0" dirty="0">
                <a:latin typeface="Arial" panose="020B0604020202020204" pitchFamily="34" charset="0"/>
                <a:cs typeface="Arial" panose="020B0604020202020204" pitchFamily="34" charset="0"/>
              </a:rPr>
              <a:t>Methods</a:t>
            </a:r>
          </a:p>
        </p:txBody>
      </p:sp>
      <p:sp>
        <p:nvSpPr>
          <p:cNvPr id="43" name="Rectangle : coins arrondis 42">
            <a:extLst>
              <a:ext uri="{FF2B5EF4-FFF2-40B4-BE49-F238E27FC236}">
                <a16:creationId xmlns:a16="http://schemas.microsoft.com/office/drawing/2014/main" id="{49AF0419-FF7A-4BAB-0550-6183F67B90BF}"/>
              </a:ext>
            </a:extLst>
          </p:cNvPr>
          <p:cNvSpPr/>
          <p:nvPr/>
        </p:nvSpPr>
        <p:spPr>
          <a:xfrm>
            <a:off x="5958320" y="1543638"/>
            <a:ext cx="5910686" cy="728205"/>
          </a:xfrm>
          <a:prstGeom prst="roundRect">
            <a:avLst>
              <a:gd name="adj" fmla="val 7475"/>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4" name="Rectangle : coins arrondis 43">
            <a:extLst>
              <a:ext uri="{FF2B5EF4-FFF2-40B4-BE49-F238E27FC236}">
                <a16:creationId xmlns:a16="http://schemas.microsoft.com/office/drawing/2014/main" id="{09B19854-F9F7-697C-6AF5-2259B0397ADD}"/>
              </a:ext>
            </a:extLst>
          </p:cNvPr>
          <p:cNvSpPr/>
          <p:nvPr/>
        </p:nvSpPr>
        <p:spPr>
          <a:xfrm>
            <a:off x="5955537" y="3863549"/>
            <a:ext cx="5912406" cy="1194150"/>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5" name="Rectangle : coins arrondis 44">
            <a:extLst>
              <a:ext uri="{FF2B5EF4-FFF2-40B4-BE49-F238E27FC236}">
                <a16:creationId xmlns:a16="http://schemas.microsoft.com/office/drawing/2014/main" id="{17897251-2C29-FE89-6907-14F94407DE31}"/>
              </a:ext>
            </a:extLst>
          </p:cNvPr>
          <p:cNvSpPr/>
          <p:nvPr/>
        </p:nvSpPr>
        <p:spPr>
          <a:xfrm>
            <a:off x="5955537" y="5266272"/>
            <a:ext cx="5912406" cy="414329"/>
          </a:xfrm>
          <a:prstGeom prst="roundRect">
            <a:avLst>
              <a:gd name="adj" fmla="val 20876"/>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ZoneTexte 20">
            <a:extLst>
              <a:ext uri="{FF2B5EF4-FFF2-40B4-BE49-F238E27FC236}">
                <a16:creationId xmlns:a16="http://schemas.microsoft.com/office/drawing/2014/main" id="{9913EFBF-A52D-ABB7-29D2-02698DC2BB05}"/>
              </a:ext>
            </a:extLst>
          </p:cNvPr>
          <p:cNvSpPr txBox="1"/>
          <p:nvPr/>
        </p:nvSpPr>
        <p:spPr>
          <a:xfrm>
            <a:off x="6156555" y="1196552"/>
            <a:ext cx="5697609"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4" name="ZoneTexte 3">
            <a:extLst>
              <a:ext uri="{FF2B5EF4-FFF2-40B4-BE49-F238E27FC236}">
                <a16:creationId xmlns:a16="http://schemas.microsoft.com/office/drawing/2014/main" id="{36E1A167-DF0A-65CE-6FDF-01DFA13191D8}"/>
              </a:ext>
            </a:extLst>
          </p:cNvPr>
          <p:cNvSpPr txBox="1"/>
          <p:nvPr/>
        </p:nvSpPr>
        <p:spPr>
          <a:xfrm>
            <a:off x="313544" y="2165188"/>
            <a:ext cx="4441336" cy="2523768"/>
          </a:xfrm>
          <a:prstGeom prst="rect">
            <a:avLst/>
          </a:prstGeom>
          <a:noFill/>
        </p:spPr>
        <p:txBody>
          <a:bodyPr wrap="square">
            <a:spAutoFit/>
          </a:bodyPr>
          <a:lstStyle/>
          <a:p>
            <a:r>
              <a:rPr lang="en-US" b="1" noProof="0" dirty="0">
                <a:latin typeface="Arial" panose="020B0604020202020204" pitchFamily="34" charset="0"/>
                <a:cs typeface="Arial" panose="020B0604020202020204" pitchFamily="34" charset="0"/>
              </a:rPr>
              <a:t>Background</a:t>
            </a:r>
          </a:p>
          <a:p>
            <a:pPr marL="285750" indent="-285750">
              <a:buFont typeface="Arial" panose="020B0604020202020204" pitchFamily="34" charset="0"/>
              <a:buChar char="•"/>
            </a:pPr>
            <a:endParaRPr lang="en-US" sz="1400" b="1"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noProof="0" dirty="0">
                <a:latin typeface="Arial" panose="020B0604020202020204" pitchFamily="34" charset="0"/>
                <a:cs typeface="Arial" panose="020B0604020202020204" pitchFamily="34" charset="0"/>
              </a:rPr>
              <a:t>In October 2022, a national hypothermic machine perfusion (HMP) service was implemented for all kidneys from expanded criteria donors (ECD) and kidneys donated after circulatory death (DCD) procured and transplanted in Belgium</a:t>
            </a:r>
          </a:p>
          <a:p>
            <a:pPr marL="285750" indent="-285750" algn="just">
              <a:buFont typeface="Arial" panose="020B0604020202020204" pitchFamily="34" charset="0"/>
              <a:buChar char="•"/>
            </a:pPr>
            <a:endParaRPr lang="en-US"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noProof="0" dirty="0">
                <a:latin typeface="Arial" panose="020B0604020202020204" pitchFamily="34" charset="0"/>
                <a:cs typeface="Arial" panose="020B0604020202020204" pitchFamily="34" charset="0"/>
              </a:rPr>
              <a:t>The aim of this study is to evaluate the functional one-year outcome of these kidneys continuously perfused with HMP</a:t>
            </a:r>
          </a:p>
        </p:txBody>
      </p:sp>
      <p:sp>
        <p:nvSpPr>
          <p:cNvPr id="5" name="ZoneTexte 4">
            <a:extLst>
              <a:ext uri="{FF2B5EF4-FFF2-40B4-BE49-F238E27FC236}">
                <a16:creationId xmlns:a16="http://schemas.microsoft.com/office/drawing/2014/main" id="{E1DF6A64-3B81-F099-8133-ECB9297875F3}"/>
              </a:ext>
            </a:extLst>
          </p:cNvPr>
          <p:cNvSpPr txBox="1"/>
          <p:nvPr/>
        </p:nvSpPr>
        <p:spPr>
          <a:xfrm>
            <a:off x="5941759" y="3880168"/>
            <a:ext cx="5567680" cy="1169551"/>
          </a:xfrm>
          <a:prstGeom prst="rect">
            <a:avLst/>
          </a:prstGeom>
          <a:noFill/>
        </p:spPr>
        <p:txBody>
          <a:bodyPr wrap="square">
            <a:spAutoFit/>
          </a:bodyPr>
          <a:lstStyle/>
          <a:p>
            <a:pPr marL="285750" indent="-285750" algn="just">
              <a:buFont typeface="Arial" panose="020B0604020202020204" pitchFamily="34" charset="0"/>
              <a:buChar char="•"/>
            </a:pPr>
            <a:r>
              <a:rPr lang="en-US" sz="1400" noProof="0" dirty="0">
                <a:latin typeface="Arial" panose="020B0604020202020204" pitchFamily="34" charset="0"/>
                <a:cs typeface="Arial" panose="020B0604020202020204" pitchFamily="34" charset="0"/>
              </a:rPr>
              <a:t>The </a:t>
            </a:r>
            <a:r>
              <a:rPr lang="en-US" sz="1400" noProof="0" dirty="0" err="1">
                <a:latin typeface="Arial" panose="020B0604020202020204" pitchFamily="34" charset="0"/>
                <a:cs typeface="Arial" panose="020B0604020202020204" pitchFamily="34" charset="0"/>
              </a:rPr>
              <a:t>LifePort</a:t>
            </a:r>
            <a:r>
              <a:rPr lang="en-US" sz="1400" noProof="0" dirty="0">
                <a:latin typeface="Arial" panose="020B0604020202020204" pitchFamily="34" charset="0"/>
                <a:cs typeface="Arial" panose="020B0604020202020204" pitchFamily="34" charset="0"/>
              </a:rPr>
              <a:t> Kidney Transporter (   Organ Recovery Systems) used for all MP procedures</a:t>
            </a:r>
          </a:p>
          <a:p>
            <a:pPr marL="285750" indent="-285750" algn="just">
              <a:buFont typeface="Arial" panose="020B0604020202020204" pitchFamily="34" charset="0"/>
              <a:buChar char="•"/>
            </a:pPr>
            <a:r>
              <a:rPr lang="en-US" sz="1400" noProof="0" dirty="0">
                <a:latin typeface="Arial" panose="020B0604020202020204" pitchFamily="34" charset="0"/>
                <a:cs typeface="Arial" panose="020B0604020202020204" pitchFamily="34" charset="0"/>
              </a:rPr>
              <a:t>Active oxygenation realized by preceding bubble O2 of the perfusate and continuous surface O2 during HMP applied to all DCD&gt;50yrs and in study context in 14 DCD≤50yrs</a:t>
            </a:r>
          </a:p>
        </p:txBody>
      </p:sp>
      <p:sp>
        <p:nvSpPr>
          <p:cNvPr id="14" name="ZoneTexte 13">
            <a:extLst>
              <a:ext uri="{FF2B5EF4-FFF2-40B4-BE49-F238E27FC236}">
                <a16:creationId xmlns:a16="http://schemas.microsoft.com/office/drawing/2014/main" id="{0BB29027-8291-BFDB-C787-858DD39AF506}"/>
              </a:ext>
            </a:extLst>
          </p:cNvPr>
          <p:cNvSpPr txBox="1"/>
          <p:nvPr/>
        </p:nvSpPr>
        <p:spPr>
          <a:xfrm>
            <a:off x="5941759" y="5319547"/>
            <a:ext cx="6096000" cy="307777"/>
          </a:xfrm>
          <a:prstGeom prst="rect">
            <a:avLst/>
          </a:prstGeom>
          <a:noFill/>
        </p:spPr>
        <p:txBody>
          <a:bodyPr wrap="square">
            <a:spAutoFit/>
          </a:bodyPr>
          <a:lstStyle/>
          <a:p>
            <a:pPr marL="285750" indent="-285750">
              <a:buFont typeface="Arial" panose="020B0604020202020204" pitchFamily="34" charset="0"/>
              <a:buChar cha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Donor demographics and functional outcome analyzed</a:t>
            </a:r>
            <a:endParaRPr lang="en-US" noProof="0" dirty="0"/>
          </a:p>
        </p:txBody>
      </p:sp>
      <p:sp>
        <p:nvSpPr>
          <p:cNvPr id="12" name="ZoneTexte 11">
            <a:extLst>
              <a:ext uri="{FF2B5EF4-FFF2-40B4-BE49-F238E27FC236}">
                <a16:creationId xmlns:a16="http://schemas.microsoft.com/office/drawing/2014/main" id="{DD21205D-2560-BB43-C845-800CE1E9BE9D}"/>
              </a:ext>
            </a:extLst>
          </p:cNvPr>
          <p:cNvSpPr txBox="1"/>
          <p:nvPr/>
        </p:nvSpPr>
        <p:spPr>
          <a:xfrm>
            <a:off x="5941759" y="1390759"/>
            <a:ext cx="5721922"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Study</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Retrospective analysis, </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n=242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HMP-perfused kidney transplantations (DBD+DCD) between 1/10/2022 and 30/09/2023</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500" noProof="0" dirty="0">
              <a:solidFill>
                <a:srgbClr val="140032"/>
              </a:solidFill>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49</a:t>
            </a:r>
            <a:r>
              <a:rPr kumimoji="0" lang="en-US" sz="1400" b="0" i="0"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from ECD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(defined as a DBD donor between 50-60yrs old with 2/3 following criteria (arterial hypertension, serum creatinine&gt;1.5mg/dl and death due to cerebrovascular accident) or a donor&gt; 60yrs)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193</a:t>
            </a:r>
            <a:r>
              <a:rPr kumimoji="0" lang="en-US" sz="1400" b="0" i="0"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from DCD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donors</a:t>
            </a:r>
          </a:p>
        </p:txBody>
      </p:sp>
      <p:sp>
        <p:nvSpPr>
          <p:cNvPr id="6" name="ZoneTexte 5">
            <a:extLst>
              <a:ext uri="{FF2B5EF4-FFF2-40B4-BE49-F238E27FC236}">
                <a16:creationId xmlns:a16="http://schemas.microsoft.com/office/drawing/2014/main" id="{300D40AF-CC9F-5FBE-47DD-973222588B7E}"/>
              </a:ext>
            </a:extLst>
          </p:cNvPr>
          <p:cNvSpPr txBox="1"/>
          <p:nvPr/>
        </p:nvSpPr>
        <p:spPr>
          <a:xfrm>
            <a:off x="9005359" y="3834738"/>
            <a:ext cx="266556" cy="461665"/>
          </a:xfrm>
          <a:prstGeom prst="rect">
            <a:avLst/>
          </a:prstGeom>
          <a:noFill/>
        </p:spPr>
        <p:txBody>
          <a:bodyPr wrap="square">
            <a:spAutoFit/>
          </a:bodyPr>
          <a:lstStyle/>
          <a:p>
            <a:r>
              <a:rPr lang="en-US" sz="2400" noProof="0" dirty="0">
                <a:solidFill>
                  <a:srgbClr val="140032"/>
                </a:solidFill>
              </a:rPr>
              <a:t>®</a:t>
            </a:r>
            <a:endParaRPr lang="en-US" noProof="0" dirty="0"/>
          </a:p>
        </p:txBody>
      </p:sp>
      <p:cxnSp>
        <p:nvCxnSpPr>
          <p:cNvPr id="10" name="Connecteur droit 9">
            <a:extLst>
              <a:ext uri="{FF2B5EF4-FFF2-40B4-BE49-F238E27FC236}">
                <a16:creationId xmlns:a16="http://schemas.microsoft.com/office/drawing/2014/main" id="{49C4247F-8518-E839-B691-4085E5CBFC3A}"/>
              </a:ext>
            </a:extLst>
          </p:cNvPr>
          <p:cNvCxnSpPr>
            <a:cxnSpLocks/>
          </p:cNvCxnSpPr>
          <p:nvPr/>
        </p:nvCxnSpPr>
        <p:spPr>
          <a:xfrm>
            <a:off x="8910154" y="5072206"/>
            <a:ext cx="0" cy="185778"/>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3" name="Rectangle : coins arrondis 2">
            <a:extLst>
              <a:ext uri="{FF2B5EF4-FFF2-40B4-BE49-F238E27FC236}">
                <a16:creationId xmlns:a16="http://schemas.microsoft.com/office/drawing/2014/main" id="{A96E12C0-B2AB-E367-7F05-137F157A051C}"/>
              </a:ext>
            </a:extLst>
          </p:cNvPr>
          <p:cNvSpPr/>
          <p:nvPr/>
        </p:nvSpPr>
        <p:spPr>
          <a:xfrm>
            <a:off x="5931976" y="2460826"/>
            <a:ext cx="5912406" cy="1194150"/>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9" name="Connecteur droit 18">
            <a:extLst>
              <a:ext uri="{FF2B5EF4-FFF2-40B4-BE49-F238E27FC236}">
                <a16:creationId xmlns:a16="http://schemas.microsoft.com/office/drawing/2014/main" id="{8EF90492-4EA2-36A7-0758-E70816594DB5}"/>
              </a:ext>
            </a:extLst>
          </p:cNvPr>
          <p:cNvCxnSpPr>
            <a:cxnSpLocks/>
          </p:cNvCxnSpPr>
          <p:nvPr/>
        </p:nvCxnSpPr>
        <p:spPr>
          <a:xfrm>
            <a:off x="8889668" y="3671675"/>
            <a:ext cx="0" cy="185778"/>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7410A8E6-BE93-C6F7-C2D8-B31E735BCCDF}"/>
              </a:ext>
            </a:extLst>
          </p:cNvPr>
          <p:cNvCxnSpPr>
            <a:cxnSpLocks/>
          </p:cNvCxnSpPr>
          <p:nvPr/>
        </p:nvCxnSpPr>
        <p:spPr>
          <a:xfrm>
            <a:off x="8889668" y="2275048"/>
            <a:ext cx="0" cy="185778"/>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11" name="TextBox 29">
            <a:extLst>
              <a:ext uri="{FF2B5EF4-FFF2-40B4-BE49-F238E27FC236}">
                <a16:creationId xmlns:a16="http://schemas.microsoft.com/office/drawing/2014/main" id="{3018FDCE-567B-8E13-B963-696CD221C8D7}"/>
              </a:ext>
            </a:extLst>
          </p:cNvPr>
          <p:cNvSpPr txBox="1"/>
          <p:nvPr/>
        </p:nvSpPr>
        <p:spPr>
          <a:xfrm>
            <a:off x="2301" y="6610373"/>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Darius T. et al., ESOT Congress 2025 (Abstract 714)</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1267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7AE8E-F4CE-3C3B-4C75-9B34E1A87CCE}"/>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89BFD412-6E62-492F-2C4B-E3EBBCDC5539}"/>
              </a:ext>
            </a:extLst>
          </p:cNvPr>
          <p:cNvSpPr>
            <a:spLocks noGrp="1"/>
          </p:cNvSpPr>
          <p:nvPr>
            <p:ph type="title"/>
          </p:nvPr>
        </p:nvSpPr>
        <p:spPr>
          <a:xfrm>
            <a:off x="313544" y="214492"/>
            <a:ext cx="10969587" cy="402626"/>
          </a:xfrm>
        </p:spPr>
        <p:txBody>
          <a:bodyPr>
            <a:normAutofit fontScale="90000"/>
          </a:bodyPr>
          <a:lstStyle/>
          <a:p>
            <a:pPr algn="l" fontAlgn="b"/>
            <a:r>
              <a:rPr lang="en-US" sz="3200" u="none" strike="noStrike" noProof="0" dirty="0">
                <a:effectLst/>
              </a:rPr>
              <a:t>One-year outcome of HMP(O2)-perfused kidneys after the implementation of a national machine perfusion service</a:t>
            </a:r>
          </a:p>
        </p:txBody>
      </p:sp>
      <p:sp>
        <p:nvSpPr>
          <p:cNvPr id="9" name="Rectangle 8">
            <a:extLst>
              <a:ext uri="{FF2B5EF4-FFF2-40B4-BE49-F238E27FC236}">
                <a16:creationId xmlns:a16="http://schemas.microsoft.com/office/drawing/2014/main" id="{88473688-C1DB-7CA4-44DC-A731AF2A952E}"/>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FF1A8863-B535-F61A-493B-0807E60038BA}"/>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7" name="Groupe 6">
            <a:extLst>
              <a:ext uri="{FF2B5EF4-FFF2-40B4-BE49-F238E27FC236}">
                <a16:creationId xmlns:a16="http://schemas.microsoft.com/office/drawing/2014/main" id="{3C6BD251-FE7A-B19B-35AB-CF79AD332808}"/>
              </a:ext>
            </a:extLst>
          </p:cNvPr>
          <p:cNvGrpSpPr/>
          <p:nvPr/>
        </p:nvGrpSpPr>
        <p:grpSpPr>
          <a:xfrm>
            <a:off x="11575287" y="44389"/>
            <a:ext cx="525242" cy="509983"/>
            <a:chOff x="4213599" y="3634223"/>
            <a:chExt cx="485297" cy="471198"/>
          </a:xfrm>
        </p:grpSpPr>
        <p:sp>
          <p:nvSpPr>
            <p:cNvPr id="11" name="Ellipse 10">
              <a:hlinkClick r:id="rId3" action="ppaction://hlinksldjump"/>
              <a:extLst>
                <a:ext uri="{FF2B5EF4-FFF2-40B4-BE49-F238E27FC236}">
                  <a16:creationId xmlns:a16="http://schemas.microsoft.com/office/drawing/2014/main" id="{BEE5883A-F400-D120-0B4C-53D5A99658FA}"/>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F3812161-176C-56D7-D577-AD22495FAF13}"/>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3" name="Forme libre : forme 15">
              <a:extLst>
                <a:ext uri="{FF2B5EF4-FFF2-40B4-BE49-F238E27FC236}">
                  <a16:creationId xmlns:a16="http://schemas.microsoft.com/office/drawing/2014/main" id="{A4CBFF1D-2F5D-34F1-E021-5032540B6000}"/>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E49F29C0-C971-2BB8-65CB-64CE3D919144}"/>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7" name="Forme libre : forme 17">
              <a:extLst>
                <a:ext uri="{FF2B5EF4-FFF2-40B4-BE49-F238E27FC236}">
                  <a16:creationId xmlns:a16="http://schemas.microsoft.com/office/drawing/2014/main" id="{34868854-58D9-1DDD-D018-43A0C888932E}"/>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18" name="Rectangle 17">
            <a:hlinkClick r:id="rId3" action="ppaction://hlinksldjump"/>
            <a:extLst>
              <a:ext uri="{FF2B5EF4-FFF2-40B4-BE49-F238E27FC236}">
                <a16:creationId xmlns:a16="http://schemas.microsoft.com/office/drawing/2014/main" id="{D43DA59D-FE6C-5D2D-F66C-92A2655B7E45}"/>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ZoneTexte 30">
            <a:extLst>
              <a:ext uri="{FF2B5EF4-FFF2-40B4-BE49-F238E27FC236}">
                <a16:creationId xmlns:a16="http://schemas.microsoft.com/office/drawing/2014/main" id="{E78ED0DE-C790-D60A-41DF-ED4ED14FC96E}"/>
              </a:ext>
            </a:extLst>
          </p:cNvPr>
          <p:cNvSpPr txBox="1"/>
          <p:nvPr/>
        </p:nvSpPr>
        <p:spPr>
          <a:xfrm>
            <a:off x="202964" y="1020890"/>
            <a:ext cx="5204749" cy="615553"/>
          </a:xfrm>
          <a:prstGeom prst="rect">
            <a:avLst/>
          </a:prstGeom>
          <a:noFill/>
        </p:spPr>
        <p:txBody>
          <a:bodyPr wrap="square">
            <a:spAutoFit/>
          </a:bodyPr>
          <a:lstStyle/>
          <a:p>
            <a:r>
              <a:rPr lang="en-US" b="1" noProof="0" dirty="0">
                <a:latin typeface="Arial" panose="020B0604020202020204" pitchFamily="34" charset="0"/>
                <a:cs typeface="Arial" panose="020B0604020202020204" pitchFamily="34" charset="0"/>
              </a:rPr>
              <a:t>Results</a:t>
            </a:r>
            <a:r>
              <a:rPr lang="en-US" sz="1600" noProof="0" dirty="0">
                <a:latin typeface="Arial" panose="020B0604020202020204" pitchFamily="34" charset="0"/>
                <a:cs typeface="Arial" panose="020B0604020202020204" pitchFamily="34" charset="0"/>
              </a:rPr>
              <a:t> </a:t>
            </a:r>
          </a:p>
          <a:p>
            <a:endParaRPr lang="en-US" sz="1600" noProof="0" dirty="0">
              <a:latin typeface="Arial" panose="020B0604020202020204" pitchFamily="34" charset="0"/>
              <a:cs typeface="Arial" panose="020B0604020202020204" pitchFamily="34" charset="0"/>
            </a:endParaRPr>
          </a:p>
        </p:txBody>
      </p:sp>
      <p:graphicFrame>
        <p:nvGraphicFramePr>
          <p:cNvPr id="20" name="Table 2">
            <a:extLst>
              <a:ext uri="{FF2B5EF4-FFF2-40B4-BE49-F238E27FC236}">
                <a16:creationId xmlns:a16="http://schemas.microsoft.com/office/drawing/2014/main" id="{7E91838B-A691-CD0A-E1A7-364ADFBBE4E2}"/>
              </a:ext>
            </a:extLst>
          </p:cNvPr>
          <p:cNvGraphicFramePr>
            <a:graphicFrameLocks noGrp="1"/>
          </p:cNvGraphicFramePr>
          <p:nvPr>
            <p:extLst>
              <p:ext uri="{D42A27DB-BD31-4B8C-83A1-F6EECF244321}">
                <p14:modId xmlns:p14="http://schemas.microsoft.com/office/powerpoint/2010/main" val="3401637888"/>
              </p:ext>
            </p:extLst>
          </p:nvPr>
        </p:nvGraphicFramePr>
        <p:xfrm>
          <a:off x="313544" y="1932950"/>
          <a:ext cx="6507120" cy="3075930"/>
        </p:xfrm>
        <a:graphic>
          <a:graphicData uri="http://schemas.openxmlformats.org/drawingml/2006/table">
            <a:tbl>
              <a:tblPr firstRow="1" bandRow="1"/>
              <a:tblGrid>
                <a:gridCol w="1899920">
                  <a:extLst>
                    <a:ext uri="{9D8B030D-6E8A-4147-A177-3AD203B41FA5}">
                      <a16:colId xmlns:a16="http://schemas.microsoft.com/office/drawing/2014/main" val="20000"/>
                    </a:ext>
                  </a:extLst>
                </a:gridCol>
                <a:gridCol w="1117600">
                  <a:extLst>
                    <a:ext uri="{9D8B030D-6E8A-4147-A177-3AD203B41FA5}">
                      <a16:colId xmlns:a16="http://schemas.microsoft.com/office/drawing/2014/main" val="20001"/>
                    </a:ext>
                  </a:extLst>
                </a:gridCol>
                <a:gridCol w="812800">
                  <a:extLst>
                    <a:ext uri="{9D8B030D-6E8A-4147-A177-3AD203B41FA5}">
                      <a16:colId xmlns:a16="http://schemas.microsoft.com/office/drawing/2014/main" val="20002"/>
                    </a:ext>
                  </a:extLst>
                </a:gridCol>
                <a:gridCol w="741680">
                  <a:extLst>
                    <a:ext uri="{9D8B030D-6E8A-4147-A177-3AD203B41FA5}">
                      <a16:colId xmlns:a16="http://schemas.microsoft.com/office/drawing/2014/main" val="20003"/>
                    </a:ext>
                  </a:extLst>
                </a:gridCol>
                <a:gridCol w="934720">
                  <a:extLst>
                    <a:ext uri="{9D8B030D-6E8A-4147-A177-3AD203B41FA5}">
                      <a16:colId xmlns:a16="http://schemas.microsoft.com/office/drawing/2014/main" val="20004"/>
                    </a:ext>
                  </a:extLst>
                </a:gridCol>
                <a:gridCol w="1000400">
                  <a:extLst>
                    <a:ext uri="{9D8B030D-6E8A-4147-A177-3AD203B41FA5}">
                      <a16:colId xmlns:a16="http://schemas.microsoft.com/office/drawing/2014/main" val="20005"/>
                    </a:ext>
                  </a:extLst>
                </a:gridCol>
              </a:tblGrid>
              <a:tr h="50908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defRPr b="1"/>
                      </a:pPr>
                      <a:endParaRPr lang="en-US" sz="1200" noProof="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defRPr b="1"/>
                      </a:pPr>
                      <a:r>
                        <a:rPr lang="en-US" sz="1200" noProof="0" dirty="0">
                          <a:latin typeface="Arial" panose="020B0604020202020204" pitchFamily="34" charset="0"/>
                          <a:cs typeface="Arial" panose="020B0604020202020204" pitchFamily="34" charset="0"/>
                        </a:rPr>
                        <a:t>All</a:t>
                      </a:r>
                    </a:p>
                    <a:p>
                      <a:pPr algn="ctr"/>
                      <a:r>
                        <a:rPr lang="en-US" sz="1200" noProof="0" dirty="0">
                          <a:latin typeface="Arial" panose="020B0604020202020204" pitchFamily="34" charset="0"/>
                          <a:cs typeface="Arial" panose="020B0604020202020204" pitchFamily="34" charset="0"/>
                        </a:rPr>
                        <a:t>(ECD + DCD)</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defRPr b="1"/>
                      </a:pPr>
                      <a:r>
                        <a:rPr lang="en-US" sz="1200" noProof="0" dirty="0">
                          <a:latin typeface="Arial" panose="020B0604020202020204" pitchFamily="34" charset="0"/>
                          <a:cs typeface="Arial" panose="020B0604020202020204" pitchFamily="34" charset="0"/>
                        </a:rPr>
                        <a:t>DBD</a:t>
                      </a:r>
                    </a:p>
                    <a:p>
                      <a:pPr algn="ctr"/>
                      <a:r>
                        <a:rPr lang="en-US" sz="1200" noProof="0" dirty="0">
                          <a:latin typeface="Arial" panose="020B0604020202020204" pitchFamily="34" charset="0"/>
                          <a:cs typeface="Arial" panose="020B0604020202020204" pitchFamily="34" charset="0"/>
                        </a:rPr>
                        <a:t>ECD</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defRPr b="1"/>
                      </a:pPr>
                      <a:r>
                        <a:rPr lang="en-US" sz="1200" noProof="0" dirty="0">
                          <a:latin typeface="Arial" panose="020B0604020202020204" pitchFamily="34" charset="0"/>
                          <a:cs typeface="Arial" panose="020B0604020202020204" pitchFamily="34" charset="0"/>
                        </a:rPr>
                        <a:t>DCD</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defRPr b="1"/>
                      </a:pPr>
                      <a:r>
                        <a:rPr lang="en-US" sz="1200" noProof="0" dirty="0">
                          <a:latin typeface="Arial" panose="020B0604020202020204" pitchFamily="34" charset="0"/>
                          <a:cs typeface="Arial" panose="020B0604020202020204" pitchFamily="34" charset="0"/>
                        </a:rPr>
                        <a:t>DCD≤50y</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defRPr b="1"/>
                      </a:pPr>
                      <a:r>
                        <a:rPr lang="en-US" sz="1200" noProof="0" dirty="0">
                          <a:latin typeface="Arial" panose="020B0604020202020204" pitchFamily="34" charset="0"/>
                          <a:cs typeface="Arial" panose="020B0604020202020204" pitchFamily="34" charset="0"/>
                        </a:rPr>
                        <a:t>DCD&gt;50yrs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6045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Type of kidney preservation (HMP, HMP(O₂)</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HMP(O₂)</a:t>
                      </a:r>
                    </a:p>
                    <a:p>
                      <a:pPr algn="ctr"/>
                      <a:r>
                        <a:rPr lang="en-US" sz="1200" noProof="0" dirty="0">
                          <a:latin typeface="Arial" panose="020B0604020202020204" pitchFamily="34" charset="0"/>
                          <a:cs typeface="Arial" panose="020B0604020202020204" pitchFamily="34" charset="0"/>
                        </a:rPr>
                        <a:t>(</a:t>
                      </a:r>
                      <a:r>
                        <a:rPr lang="en-US" sz="1200" b="1" noProof="0" dirty="0">
                          <a:latin typeface="Arial" panose="020B0604020202020204" pitchFamily="34" charset="0"/>
                          <a:cs typeface="Arial" panose="020B0604020202020204" pitchFamily="34" charset="0"/>
                        </a:rPr>
                        <a:t>n=242</a:t>
                      </a:r>
                      <a:r>
                        <a:rPr lang="en-US" sz="1200" noProof="0" dirty="0">
                          <a:latin typeface="Arial" panose="020B0604020202020204" pitchFamily="34" charset="0"/>
                          <a:cs typeface="Arial" panose="020B0604020202020204" pitchFamily="34" charset="0"/>
                        </a:rPr>
                        <a: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HMP</a:t>
                      </a:r>
                    </a:p>
                    <a:p>
                      <a:pPr algn="ctr"/>
                      <a:r>
                        <a:rPr lang="en-US" sz="1200" noProof="0" dirty="0">
                          <a:latin typeface="Arial" panose="020B0604020202020204" pitchFamily="34" charset="0"/>
                          <a:cs typeface="Arial" panose="020B0604020202020204" pitchFamily="34" charset="0"/>
                        </a:rPr>
                        <a:t>(</a:t>
                      </a:r>
                      <a:r>
                        <a:rPr lang="en-US" sz="1200" b="1" noProof="0" dirty="0">
                          <a:latin typeface="Arial" panose="020B0604020202020204" pitchFamily="34" charset="0"/>
                          <a:cs typeface="Arial" panose="020B0604020202020204" pitchFamily="34" charset="0"/>
                        </a:rPr>
                        <a:t>n=49</a:t>
                      </a:r>
                      <a:r>
                        <a:rPr lang="en-US" sz="1200" noProof="0" dirty="0">
                          <a:latin typeface="Arial" panose="020B0604020202020204" pitchFamily="34" charset="0"/>
                          <a:cs typeface="Arial" panose="020B0604020202020204" pitchFamily="34" charset="0"/>
                        </a:rPr>
                        <a: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HMP</a:t>
                      </a:r>
                    </a:p>
                    <a:p>
                      <a:pPr algn="ctr"/>
                      <a:r>
                        <a:rPr lang="en-US" sz="1200" noProof="0" dirty="0">
                          <a:latin typeface="Arial" panose="020B0604020202020204" pitchFamily="34" charset="0"/>
                          <a:cs typeface="Arial" panose="020B0604020202020204" pitchFamily="34" charset="0"/>
                        </a:rPr>
                        <a:t>(</a:t>
                      </a:r>
                      <a:r>
                        <a:rPr lang="en-US" sz="1200" b="1" noProof="0" dirty="0">
                          <a:latin typeface="Arial" panose="020B0604020202020204" pitchFamily="34" charset="0"/>
                          <a:cs typeface="Arial" panose="020B0604020202020204" pitchFamily="34" charset="0"/>
                        </a:rPr>
                        <a:t>n=193</a:t>
                      </a:r>
                      <a:r>
                        <a:rPr lang="en-US" sz="1200" noProof="0" dirty="0">
                          <a:latin typeface="Arial" panose="020B0604020202020204" pitchFamily="34" charset="0"/>
                          <a:cs typeface="Arial" panose="020B0604020202020204" pitchFamily="34" charset="0"/>
                        </a:rPr>
                        <a: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HMP(O₂)⁵</a:t>
                      </a:r>
                    </a:p>
                    <a:p>
                      <a:pPr algn="ctr"/>
                      <a:r>
                        <a:rPr lang="en-US" sz="1200" noProof="0" dirty="0">
                          <a:latin typeface="Arial" panose="020B0604020202020204" pitchFamily="34" charset="0"/>
                          <a:cs typeface="Arial" panose="020B0604020202020204" pitchFamily="34" charset="0"/>
                        </a:rPr>
                        <a:t>(</a:t>
                      </a:r>
                      <a:r>
                        <a:rPr lang="en-US" sz="1200" b="1" noProof="0" dirty="0">
                          <a:latin typeface="Arial" panose="020B0604020202020204" pitchFamily="34" charset="0"/>
                          <a:cs typeface="Arial" panose="020B0604020202020204" pitchFamily="34" charset="0"/>
                        </a:rPr>
                        <a:t>n=77</a:t>
                      </a:r>
                      <a:r>
                        <a:rPr lang="en-US" sz="1200" noProof="0" dirty="0">
                          <a:latin typeface="Arial" panose="020B0604020202020204" pitchFamily="34" charset="0"/>
                          <a:cs typeface="Arial" panose="020B0604020202020204" pitchFamily="34" charset="0"/>
                        </a:rPr>
                        <a: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HMP(O₂)</a:t>
                      </a:r>
                    </a:p>
                    <a:p>
                      <a:pPr algn="ctr"/>
                      <a:r>
                        <a:rPr lang="en-US" sz="1200" noProof="0" dirty="0">
                          <a:latin typeface="Arial" panose="020B0604020202020204" pitchFamily="34" charset="0"/>
                          <a:cs typeface="Arial" panose="020B0604020202020204" pitchFamily="34" charset="0"/>
                        </a:rPr>
                        <a:t>(</a:t>
                      </a:r>
                      <a:r>
                        <a:rPr lang="en-US" sz="1200" b="1" noProof="0" dirty="0">
                          <a:latin typeface="Arial" panose="020B0604020202020204" pitchFamily="34" charset="0"/>
                          <a:cs typeface="Arial" panose="020B0604020202020204" pitchFamily="34" charset="0"/>
                        </a:rPr>
                        <a:t>n=116</a:t>
                      </a:r>
                      <a:r>
                        <a:rPr lang="en-US" sz="1200" noProof="0" dirty="0">
                          <a:latin typeface="Arial" panose="020B0604020202020204" pitchFamily="34" charset="0"/>
                          <a:cs typeface="Arial" panose="020B0604020202020204" pitchFamily="34" charset="0"/>
                        </a:rPr>
                        <a: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34191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Delayed graft function,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14.35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9.14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16.67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9.46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19.64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4318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Mean eGFR @1y, ml/min/1.73m²</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54.25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52.03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54.69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61.10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49.73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3352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Organ rejection @1y,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10.05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2.33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12.82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8.96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14.00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4318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Death-censored graft survival @1y,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96.28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100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94.34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97.40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93.97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33517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Patient survival @1y,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98.34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95.91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98.96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100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noProof="0" dirty="0">
                          <a:latin typeface="Arial" panose="020B0604020202020204" pitchFamily="34" charset="0"/>
                          <a:cs typeface="Arial" panose="020B0604020202020204" pitchFamily="34" charset="0"/>
                        </a:rPr>
                        <a:t>98.28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bl>
          </a:graphicData>
        </a:graphic>
      </p:graphicFrame>
      <p:sp>
        <p:nvSpPr>
          <p:cNvPr id="24" name="ZoneTexte 23">
            <a:extLst>
              <a:ext uri="{FF2B5EF4-FFF2-40B4-BE49-F238E27FC236}">
                <a16:creationId xmlns:a16="http://schemas.microsoft.com/office/drawing/2014/main" id="{A66439B0-BB39-13E3-C9B5-36EFDB7D3D4B}"/>
              </a:ext>
            </a:extLst>
          </p:cNvPr>
          <p:cNvSpPr txBox="1"/>
          <p:nvPr/>
        </p:nvSpPr>
        <p:spPr>
          <a:xfrm>
            <a:off x="245636" y="5284351"/>
            <a:ext cx="6498952" cy="1292662"/>
          </a:xfrm>
          <a:prstGeom prst="rect">
            <a:avLst/>
          </a:prstGeom>
          <a:noFill/>
        </p:spPr>
        <p:txBody>
          <a:bodyPr wrap="square">
            <a:spAutoFit/>
          </a:bodyPr>
          <a:lstStyle/>
          <a:p>
            <a:pPr algn="just"/>
            <a:r>
              <a:rPr lang="en-US" sz="1600" noProof="0" dirty="0">
                <a:latin typeface="Arial" panose="020B0604020202020204" pitchFamily="34" charset="0"/>
                <a:cs typeface="Arial" panose="020B0604020202020204" pitchFamily="34" charset="0"/>
              </a:rPr>
              <a:t>The reasons for graft loss (13/242) were primary nonfunction (</a:t>
            </a:r>
            <a:r>
              <a:rPr lang="en-US" sz="1600" b="1" noProof="0" dirty="0">
                <a:latin typeface="Arial" panose="020B0604020202020204" pitchFamily="34" charset="0"/>
                <a:cs typeface="Arial" panose="020B0604020202020204" pitchFamily="34" charset="0"/>
              </a:rPr>
              <a:t>n=1</a:t>
            </a:r>
            <a:r>
              <a:rPr lang="en-US" sz="1600" noProof="0" dirty="0">
                <a:latin typeface="Arial" panose="020B0604020202020204" pitchFamily="34" charset="0"/>
                <a:cs typeface="Arial" panose="020B0604020202020204" pitchFamily="34" charset="0"/>
              </a:rPr>
              <a:t>), rejection (</a:t>
            </a:r>
            <a:r>
              <a:rPr lang="en-US" sz="1600" b="1" noProof="0" dirty="0">
                <a:latin typeface="Arial" panose="020B0604020202020204" pitchFamily="34" charset="0"/>
                <a:cs typeface="Arial" panose="020B0604020202020204" pitchFamily="34" charset="0"/>
              </a:rPr>
              <a:t>n=1</a:t>
            </a:r>
            <a:r>
              <a:rPr lang="en-US" sz="1600" noProof="0" dirty="0">
                <a:latin typeface="Arial" panose="020B0604020202020204" pitchFamily="34" charset="0"/>
                <a:cs typeface="Arial" panose="020B0604020202020204" pitchFamily="34" charset="0"/>
              </a:rPr>
              <a:t>), donor transmitted infection (</a:t>
            </a:r>
            <a:r>
              <a:rPr lang="en-US" sz="1600" b="1" noProof="0" dirty="0">
                <a:latin typeface="Arial" panose="020B0604020202020204" pitchFamily="34" charset="0"/>
                <a:cs typeface="Arial" panose="020B0604020202020204" pitchFamily="34" charset="0"/>
              </a:rPr>
              <a:t>n=1</a:t>
            </a:r>
            <a:r>
              <a:rPr lang="en-US" sz="1600" noProof="0" dirty="0">
                <a:latin typeface="Arial" panose="020B0604020202020204" pitchFamily="34" charset="0"/>
                <a:cs typeface="Arial" panose="020B0604020202020204" pitchFamily="34" charset="0"/>
              </a:rPr>
              <a:t>), graft infection (</a:t>
            </a:r>
            <a:r>
              <a:rPr lang="en-US" sz="1600" b="1" noProof="0" dirty="0">
                <a:latin typeface="Arial" panose="020B0604020202020204" pitchFamily="34" charset="0"/>
                <a:cs typeface="Arial" panose="020B0604020202020204" pitchFamily="34" charset="0"/>
              </a:rPr>
              <a:t>n=1</a:t>
            </a:r>
            <a:r>
              <a:rPr lang="en-US" sz="1600" noProof="0" dirty="0">
                <a:latin typeface="Arial" panose="020B0604020202020204" pitchFamily="34" charset="0"/>
                <a:cs typeface="Arial" panose="020B0604020202020204" pitchFamily="34" charset="0"/>
              </a:rPr>
              <a:t>), arterial thrombosis (</a:t>
            </a:r>
            <a:r>
              <a:rPr lang="en-US" sz="1600" b="1" noProof="0" dirty="0">
                <a:latin typeface="Arial" panose="020B0604020202020204" pitchFamily="34" charset="0"/>
                <a:cs typeface="Arial" panose="020B0604020202020204" pitchFamily="34" charset="0"/>
              </a:rPr>
              <a:t>n=1</a:t>
            </a:r>
            <a:r>
              <a:rPr lang="en-US" sz="1600" noProof="0" dirty="0">
                <a:latin typeface="Arial" panose="020B0604020202020204" pitchFamily="34" charset="0"/>
                <a:cs typeface="Arial" panose="020B0604020202020204" pitchFamily="34" charset="0"/>
              </a:rPr>
              <a:t>), venous thrombosis  (</a:t>
            </a:r>
            <a:r>
              <a:rPr lang="en-US" sz="1600" b="1" noProof="0" dirty="0">
                <a:latin typeface="Arial" panose="020B0604020202020204" pitchFamily="34" charset="0"/>
                <a:cs typeface="Arial" panose="020B0604020202020204" pitchFamily="34" charset="0"/>
              </a:rPr>
              <a:t>n=2</a:t>
            </a:r>
            <a:r>
              <a:rPr lang="en-US" sz="1600" noProof="0" dirty="0">
                <a:latin typeface="Arial" panose="020B0604020202020204" pitchFamily="34" charset="0"/>
                <a:cs typeface="Arial" panose="020B0604020202020204" pitchFamily="34" charset="0"/>
              </a:rPr>
              <a:t>), unknown (</a:t>
            </a:r>
            <a:r>
              <a:rPr lang="en-US" sz="1600" b="1" noProof="0" dirty="0">
                <a:latin typeface="Arial" panose="020B0604020202020204" pitchFamily="34" charset="0"/>
                <a:cs typeface="Arial" panose="020B0604020202020204" pitchFamily="34" charset="0"/>
              </a:rPr>
              <a:t>n=2</a:t>
            </a:r>
            <a:r>
              <a:rPr lang="en-US" sz="1600" noProof="0" dirty="0">
                <a:latin typeface="Arial" panose="020B0604020202020204" pitchFamily="34" charset="0"/>
                <a:cs typeface="Arial" panose="020B0604020202020204" pitchFamily="34" charset="0"/>
              </a:rPr>
              <a:t>) and patient’s death (</a:t>
            </a:r>
            <a:r>
              <a:rPr lang="en-US" sz="1600" b="1" noProof="0" dirty="0">
                <a:latin typeface="Arial" panose="020B0604020202020204" pitchFamily="34" charset="0"/>
                <a:cs typeface="Arial" panose="020B0604020202020204" pitchFamily="34" charset="0"/>
              </a:rPr>
              <a:t>n=4</a:t>
            </a:r>
            <a:r>
              <a:rPr lang="en-US" sz="1600" noProof="0" dirty="0">
                <a:latin typeface="Arial" panose="020B0604020202020204" pitchFamily="34" charset="0"/>
                <a:cs typeface="Arial" panose="020B0604020202020204" pitchFamily="34" charset="0"/>
              </a:rPr>
              <a:t>)</a:t>
            </a:r>
          </a:p>
          <a:p>
            <a:pPr algn="just"/>
            <a:endParaRPr lang="en-US" sz="1400" noProof="0" dirty="0">
              <a:latin typeface="Arial" panose="020B0604020202020204" pitchFamily="34" charset="0"/>
              <a:cs typeface="Arial" panose="020B0604020202020204" pitchFamily="34" charset="0"/>
            </a:endParaRPr>
          </a:p>
        </p:txBody>
      </p:sp>
      <p:sp>
        <p:nvSpPr>
          <p:cNvPr id="26" name="ZoneTexte 25">
            <a:extLst>
              <a:ext uri="{FF2B5EF4-FFF2-40B4-BE49-F238E27FC236}">
                <a16:creationId xmlns:a16="http://schemas.microsoft.com/office/drawing/2014/main" id="{F8285334-27DE-BC07-0AD8-65105BB56150}"/>
              </a:ext>
            </a:extLst>
          </p:cNvPr>
          <p:cNvSpPr txBox="1"/>
          <p:nvPr/>
        </p:nvSpPr>
        <p:spPr>
          <a:xfrm>
            <a:off x="7418574" y="1020890"/>
            <a:ext cx="4527790" cy="2369880"/>
          </a:xfrm>
          <a:prstGeom prst="rect">
            <a:avLst/>
          </a:prstGeom>
          <a:noFill/>
        </p:spPr>
        <p:txBody>
          <a:bodyPr wrap="square">
            <a:spAutoFit/>
          </a:bodyPr>
          <a:lstStyle/>
          <a:p>
            <a:r>
              <a:rPr lang="en-US" b="1" noProof="0" dirty="0">
                <a:latin typeface="Arial" panose="020B0604020202020204" pitchFamily="34" charset="0"/>
                <a:cs typeface="Arial" panose="020B0604020202020204" pitchFamily="34" charset="0"/>
              </a:rPr>
              <a:t>Conclusions</a:t>
            </a:r>
          </a:p>
          <a:p>
            <a:endParaRPr lang="en-US" b="1"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noProof="0" dirty="0">
                <a:latin typeface="Arial" panose="020B0604020202020204" pitchFamily="34" charset="0"/>
                <a:cs typeface="Arial" panose="020B0604020202020204" pitchFamily="34" charset="0"/>
              </a:rPr>
              <a:t>Functional outcome of HMP-preserved kidneys after the introduction of a national HMP program for all ECD and DCD kidneys is excellent and reassures transplant teams in their decision-making process when such higher-risk kidneys are offered for transplantation</a:t>
            </a:r>
          </a:p>
        </p:txBody>
      </p:sp>
      <p:sp>
        <p:nvSpPr>
          <p:cNvPr id="30" name="ZoneTexte 29">
            <a:extLst>
              <a:ext uri="{FF2B5EF4-FFF2-40B4-BE49-F238E27FC236}">
                <a16:creationId xmlns:a16="http://schemas.microsoft.com/office/drawing/2014/main" id="{39F282C5-D4F6-8F0C-FFEF-FA9E2C103560}"/>
              </a:ext>
            </a:extLst>
          </p:cNvPr>
          <p:cNvSpPr txBox="1"/>
          <p:nvPr/>
        </p:nvSpPr>
        <p:spPr>
          <a:xfrm>
            <a:off x="245636" y="1395851"/>
            <a:ext cx="6815564" cy="338554"/>
          </a:xfrm>
          <a:prstGeom prst="rect">
            <a:avLst/>
          </a:prstGeom>
          <a:noFill/>
        </p:spPr>
        <p:txBody>
          <a:bodyPr wrap="square">
            <a:spAutoFit/>
          </a:bodyPr>
          <a:lstStyle/>
          <a:p>
            <a:pPr marL="285750" indent="-285750">
              <a:buFont typeface="Arial" panose="020B0604020202020204" pitchFamily="34" charset="0"/>
              <a:buChar char="•"/>
            </a:pPr>
            <a:r>
              <a:rPr lang="en-US" sz="1600" noProof="0" dirty="0">
                <a:latin typeface="Arial" panose="020B0604020202020204" pitchFamily="34" charset="0"/>
                <a:cs typeface="Arial" panose="020B0604020202020204" pitchFamily="34" charset="0"/>
              </a:rPr>
              <a:t>The 1-year functional outcome according to donor type is illustrated</a:t>
            </a:r>
            <a:r>
              <a:rPr lang="en-US" sz="1600" b="1" noProof="0" dirty="0">
                <a:latin typeface="Arial" panose="020B0604020202020204" pitchFamily="34" charset="0"/>
                <a:cs typeface="Arial" panose="020B0604020202020204" pitchFamily="34" charset="0"/>
              </a:rPr>
              <a:t>:</a:t>
            </a:r>
            <a:endParaRPr lang="en-US" sz="1600" noProof="0" dirty="0">
              <a:latin typeface="Arial" panose="020B0604020202020204" pitchFamily="34" charset="0"/>
              <a:cs typeface="Arial" panose="020B0604020202020204" pitchFamily="34" charset="0"/>
            </a:endParaRPr>
          </a:p>
        </p:txBody>
      </p:sp>
      <p:sp>
        <p:nvSpPr>
          <p:cNvPr id="3" name="TextBox 29">
            <a:extLst>
              <a:ext uri="{FF2B5EF4-FFF2-40B4-BE49-F238E27FC236}">
                <a16:creationId xmlns:a16="http://schemas.microsoft.com/office/drawing/2014/main" id="{CFD07C9D-2DCC-15F4-0FDA-5AFFE010B981}"/>
              </a:ext>
            </a:extLst>
          </p:cNvPr>
          <p:cNvSpPr txBox="1"/>
          <p:nvPr/>
        </p:nvSpPr>
        <p:spPr>
          <a:xfrm>
            <a:off x="2301" y="6610373"/>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Darius T. et al., ESOT Congress 2025 (Abstract 714)</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576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E9196-02DC-6E92-6357-63FA3C15B122}"/>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33EB43E0-367D-0A08-E1DD-920A1F7D4F66}"/>
              </a:ext>
            </a:extLst>
          </p:cNvPr>
          <p:cNvSpPr>
            <a:spLocks noGrp="1"/>
          </p:cNvSpPr>
          <p:nvPr>
            <p:ph type="title"/>
          </p:nvPr>
        </p:nvSpPr>
        <p:spPr>
          <a:xfrm>
            <a:off x="313544" y="214492"/>
            <a:ext cx="10969587" cy="402626"/>
          </a:xfrm>
        </p:spPr>
        <p:txBody>
          <a:bodyPr>
            <a:normAutofit fontScale="90000"/>
          </a:bodyPr>
          <a:lstStyle/>
          <a:p>
            <a:pPr algn="l" fontAlgn="b"/>
            <a:r>
              <a:rPr lang="en-GB" noProof="0" dirty="0"/>
              <a:t>Rescuing donor kidneys for transplantation at a dedicated normothermic perfusion </a:t>
            </a:r>
            <a:r>
              <a:rPr lang="en-GB" noProof="0" dirty="0" err="1"/>
              <a:t>center</a:t>
            </a:r>
            <a:endParaRPr lang="en-GB" noProof="0" dirty="0"/>
          </a:p>
        </p:txBody>
      </p:sp>
      <p:sp>
        <p:nvSpPr>
          <p:cNvPr id="9" name="Rectangle 8">
            <a:extLst>
              <a:ext uri="{FF2B5EF4-FFF2-40B4-BE49-F238E27FC236}">
                <a16:creationId xmlns:a16="http://schemas.microsoft.com/office/drawing/2014/main" id="{EB5CC06A-A679-7C55-4D92-716CCEA60881}"/>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BD388469-02D1-6A00-A547-DDB73940CE5B}"/>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F8FC4C40-5378-B9AE-B984-FB4D151F4A77}"/>
              </a:ext>
            </a:extLst>
          </p:cNvPr>
          <p:cNvSpPr txBox="1"/>
          <p:nvPr/>
        </p:nvSpPr>
        <p:spPr>
          <a:xfrm>
            <a:off x="224244" y="4991530"/>
            <a:ext cx="6096000" cy="369332"/>
          </a:xfrm>
          <a:prstGeom prst="rect">
            <a:avLst/>
          </a:prstGeom>
          <a:noFill/>
        </p:spPr>
        <p:txBody>
          <a:bodyPr wrap="square">
            <a:spAutoFit/>
          </a:bodyPr>
          <a:lstStyle/>
          <a:p>
            <a:r>
              <a:rPr lang="en-GB" sz="1800" b="1" noProof="0" dirty="0">
                <a:latin typeface="Arial" panose="020B0604020202020204" pitchFamily="34" charset="0"/>
                <a:cs typeface="Arial" panose="020B0604020202020204" pitchFamily="34" charset="0"/>
              </a:rPr>
              <a:t>Methods</a:t>
            </a:r>
            <a:endParaRPr lang="en-GB" b="1" noProof="0" dirty="0">
              <a:latin typeface="Arial" panose="020B0604020202020204" pitchFamily="34" charset="0"/>
              <a:cs typeface="Arial" panose="020B0604020202020204" pitchFamily="34" charset="0"/>
            </a:endParaRPr>
          </a:p>
        </p:txBody>
      </p:sp>
      <p:grpSp>
        <p:nvGrpSpPr>
          <p:cNvPr id="3" name="Groupe 2">
            <a:extLst>
              <a:ext uri="{FF2B5EF4-FFF2-40B4-BE49-F238E27FC236}">
                <a16:creationId xmlns:a16="http://schemas.microsoft.com/office/drawing/2014/main" id="{14B23F15-3AB5-3368-1806-2A4C61CE1876}"/>
              </a:ext>
            </a:extLst>
          </p:cNvPr>
          <p:cNvGrpSpPr/>
          <p:nvPr/>
        </p:nvGrpSpPr>
        <p:grpSpPr>
          <a:xfrm>
            <a:off x="11575287" y="44389"/>
            <a:ext cx="525242" cy="509983"/>
            <a:chOff x="4213599" y="3634223"/>
            <a:chExt cx="485297" cy="471198"/>
          </a:xfrm>
        </p:grpSpPr>
        <p:sp>
          <p:nvSpPr>
            <p:cNvPr id="5" name="Ellipse 4">
              <a:hlinkClick r:id="rId3" action="ppaction://hlinksldjump"/>
              <a:extLst>
                <a:ext uri="{FF2B5EF4-FFF2-40B4-BE49-F238E27FC236}">
                  <a16:creationId xmlns:a16="http://schemas.microsoft.com/office/drawing/2014/main" id="{B5CAC927-FDB1-7E32-B7C6-235ABB0EB509}"/>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21CB3076-DB9A-CD27-0634-1B069344D7F1}"/>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7" name="Forme libre : forme 15">
              <a:extLst>
                <a:ext uri="{FF2B5EF4-FFF2-40B4-BE49-F238E27FC236}">
                  <a16:creationId xmlns:a16="http://schemas.microsoft.com/office/drawing/2014/main" id="{462EB9CF-6FC7-A24E-132C-4A82FBB3865A}"/>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6672F42-FEDF-1F47-8441-209395DB0BBA}"/>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1" name="Forme libre : forme 17">
              <a:extLst>
                <a:ext uri="{FF2B5EF4-FFF2-40B4-BE49-F238E27FC236}">
                  <a16:creationId xmlns:a16="http://schemas.microsoft.com/office/drawing/2014/main" id="{E1D556E4-F6B2-D970-EBEE-7CAFDC46F9A8}"/>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64" name="Rectangle 63">
            <a:hlinkClick r:id="rId3" action="ppaction://hlinksldjump"/>
            <a:extLst>
              <a:ext uri="{FF2B5EF4-FFF2-40B4-BE49-F238E27FC236}">
                <a16:creationId xmlns:a16="http://schemas.microsoft.com/office/drawing/2014/main" id="{67A00F89-194F-8DBE-3A1C-8FEC1DAD1604}"/>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ZoneTexte 13">
            <a:extLst>
              <a:ext uri="{FF2B5EF4-FFF2-40B4-BE49-F238E27FC236}">
                <a16:creationId xmlns:a16="http://schemas.microsoft.com/office/drawing/2014/main" id="{70FE16E6-CB88-677F-85DC-9C112B5852AA}"/>
              </a:ext>
            </a:extLst>
          </p:cNvPr>
          <p:cNvSpPr txBox="1"/>
          <p:nvPr/>
        </p:nvSpPr>
        <p:spPr>
          <a:xfrm>
            <a:off x="141513" y="1021212"/>
            <a:ext cx="5206639" cy="3662541"/>
          </a:xfrm>
          <a:prstGeom prst="rect">
            <a:avLst/>
          </a:prstGeom>
          <a:noFill/>
        </p:spPr>
        <p:txBody>
          <a:bodyPr wrap="square">
            <a:spAutoFit/>
          </a:bodyPr>
          <a:lstStyle/>
          <a:p>
            <a:r>
              <a:rPr lang="en-GB" b="1" noProof="0" dirty="0">
                <a:latin typeface="Arial" panose="020B0604020202020204" pitchFamily="34" charset="0"/>
                <a:cs typeface="Arial" panose="020B0604020202020204" pitchFamily="34" charset="0"/>
              </a:rPr>
              <a:t>Background</a:t>
            </a:r>
          </a:p>
          <a:p>
            <a:endParaRPr lang="en-GB"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In 2024, 31,677 deceased donor kidneys were recovered in the US with the intent to transplant, however 9,266 (29%) were discarded</a:t>
            </a:r>
          </a:p>
          <a:p>
            <a:pPr marL="285750" indent="-285750" algn="just">
              <a:buFont typeface="Arial" panose="020B0604020202020204" pitchFamily="34" charset="0"/>
              <a:buChar char="•"/>
            </a:pPr>
            <a:endParaRPr lang="en-GB"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Rescue of these organs may be facilitated using normothermic machine perfusion (NMP), which can prolong out of body time and provide additional viability assessment</a:t>
            </a:r>
          </a:p>
          <a:p>
            <a:pPr marL="285750" indent="-285750" algn="just">
              <a:buFont typeface="Arial" panose="020B0604020202020204" pitchFamily="34" charset="0"/>
              <a:buChar char="•"/>
            </a:pPr>
            <a:endParaRPr lang="en-GB"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While NMP has been increasingly used internationally, barriers to adoption of NMP in the US include limited availability, staffing and facility resource limitations, geographic distances between donor and recipient hospitals, blood shortage, and nationwide reliance on hypothermic machine perfusion (HMP)</a:t>
            </a:r>
          </a:p>
        </p:txBody>
      </p:sp>
      <p:sp>
        <p:nvSpPr>
          <p:cNvPr id="24" name="ZoneTexte 23">
            <a:extLst>
              <a:ext uri="{FF2B5EF4-FFF2-40B4-BE49-F238E27FC236}">
                <a16:creationId xmlns:a16="http://schemas.microsoft.com/office/drawing/2014/main" id="{7DA7E3C0-E7AA-E4C8-B5DA-338A6E7DC134}"/>
              </a:ext>
            </a:extLst>
          </p:cNvPr>
          <p:cNvSpPr txBox="1"/>
          <p:nvPr/>
        </p:nvSpPr>
        <p:spPr>
          <a:xfrm>
            <a:off x="141513" y="5499794"/>
            <a:ext cx="5082544" cy="738664"/>
          </a:xfrm>
          <a:prstGeom prst="rect">
            <a:avLst/>
          </a:prstGeom>
          <a:noFill/>
        </p:spPr>
        <p:txBody>
          <a:bodyPr wrap="square">
            <a:spAutoFit/>
          </a:bodyPr>
          <a:lstStyle/>
          <a:p>
            <a:pPr marL="285750" lvl="0" indent="-285750" algn="just">
              <a:buFont typeface="Arial" panose="020B0604020202020204" pitchFamily="34" charset="0"/>
              <a:buChar char="•"/>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 first regional NMP </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center</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for discarded kidneys in West Lafayette</a:t>
            </a:r>
            <a:r>
              <a:rPr lang="en-GB" sz="1400" noProof="0" dirty="0">
                <a:solidFill>
                  <a:srgbClr val="140032"/>
                </a:solidFill>
                <a:latin typeface="Arial" panose="020B0604020202020204" pitchFamily="34" charset="0"/>
                <a:cs typeface="Arial" panose="020B0604020202020204" pitchFamily="34" charset="0"/>
              </a:rPr>
              <a:t>, Indiana was established to overcome obstacles to US-based NMP</a:t>
            </a:r>
            <a:endPar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graphicFrame>
        <p:nvGraphicFramePr>
          <p:cNvPr id="27" name="Table 2">
            <a:extLst>
              <a:ext uri="{FF2B5EF4-FFF2-40B4-BE49-F238E27FC236}">
                <a16:creationId xmlns:a16="http://schemas.microsoft.com/office/drawing/2014/main" id="{E535BC77-7568-AA84-375B-D94B7B1A9A4D}"/>
              </a:ext>
            </a:extLst>
          </p:cNvPr>
          <p:cNvGraphicFramePr>
            <a:graphicFrameLocks noGrp="1"/>
          </p:cNvGraphicFramePr>
          <p:nvPr>
            <p:extLst>
              <p:ext uri="{D42A27DB-BD31-4B8C-83A1-F6EECF244321}">
                <p14:modId xmlns:p14="http://schemas.microsoft.com/office/powerpoint/2010/main" val="1599135498"/>
              </p:ext>
            </p:extLst>
          </p:nvPr>
        </p:nvGraphicFramePr>
        <p:xfrm>
          <a:off x="6968357" y="2355651"/>
          <a:ext cx="4779192" cy="3285120"/>
        </p:xfrm>
        <a:graphic>
          <a:graphicData uri="http://schemas.openxmlformats.org/drawingml/2006/table">
            <a:tbl>
              <a:tblPr firstRow="1" bandRow="1"/>
              <a:tblGrid>
                <a:gridCol w="2793987">
                  <a:extLst>
                    <a:ext uri="{9D8B030D-6E8A-4147-A177-3AD203B41FA5}">
                      <a16:colId xmlns:a16="http://schemas.microsoft.com/office/drawing/2014/main" val="20000"/>
                    </a:ext>
                  </a:extLst>
                </a:gridCol>
                <a:gridCol w="506884">
                  <a:extLst>
                    <a:ext uri="{9D8B030D-6E8A-4147-A177-3AD203B41FA5}">
                      <a16:colId xmlns:a16="http://schemas.microsoft.com/office/drawing/2014/main" val="20001"/>
                    </a:ext>
                  </a:extLst>
                </a:gridCol>
                <a:gridCol w="639837">
                  <a:extLst>
                    <a:ext uri="{9D8B030D-6E8A-4147-A177-3AD203B41FA5}">
                      <a16:colId xmlns:a16="http://schemas.microsoft.com/office/drawing/2014/main" val="20002"/>
                    </a:ext>
                  </a:extLst>
                </a:gridCol>
                <a:gridCol w="838484">
                  <a:extLst>
                    <a:ext uri="{9D8B030D-6E8A-4147-A177-3AD203B41FA5}">
                      <a16:colId xmlns:a16="http://schemas.microsoft.com/office/drawing/2014/main" val="20003"/>
                    </a:ext>
                  </a:extLst>
                </a:gridCol>
              </a:tblGrid>
              <a:tr h="36701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200" noProof="0" dirty="0">
                          <a:latin typeface="Arial" panose="020B0604020202020204" pitchFamily="34" charset="0"/>
                          <a:cs typeface="Arial" panose="020B0604020202020204" pitchFamily="34" charset="0"/>
                        </a:rPr>
                        <a:t>Renal Biomarker</a:t>
                      </a: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200" noProof="0" dirty="0">
                          <a:latin typeface="Arial" panose="020B0604020202020204" pitchFamily="34" charset="0"/>
                          <a:cs typeface="Arial" panose="020B0604020202020204" pitchFamily="34" charset="0"/>
                        </a:rPr>
                        <a:t>Ice (4°C)</a:t>
                      </a: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200" noProof="0" dirty="0">
                          <a:latin typeface="Arial" panose="020B0604020202020204" pitchFamily="34" charset="0"/>
                          <a:cs typeface="Arial" panose="020B0604020202020204" pitchFamily="34" charset="0"/>
                        </a:rPr>
                        <a:t>HMP (4°C)</a:t>
                      </a: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200" noProof="0" dirty="0">
                          <a:latin typeface="Arial" panose="020B0604020202020204" pitchFamily="34" charset="0"/>
                          <a:cs typeface="Arial" panose="020B0604020202020204" pitchFamily="34" charset="0"/>
                        </a:rPr>
                        <a:t>NMP (35°C)</a:t>
                      </a: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20903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noProof="0" dirty="0">
                          <a:latin typeface="Arial" panose="020B0604020202020204" pitchFamily="34" charset="0"/>
                          <a:cs typeface="Arial" panose="020B0604020202020204" pitchFamily="34" charset="0"/>
                        </a:rPr>
                        <a:t>Renal Flow Rate</a:t>
                      </a:r>
                    </a:p>
                  </a:txBody>
                  <a:tcPr marL="54187" marR="54187" marT="27093" marB="2709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1200" noProof="0" dirty="0">
                        <a:latin typeface="Arial" panose="020B0604020202020204" pitchFamily="34" charset="0"/>
                        <a:cs typeface="Arial" panose="020B0604020202020204" pitchFamily="34" charset="0"/>
                      </a:endParaRPr>
                    </a:p>
                  </a:txBody>
                  <a:tcPr marL="54187" marR="54187" marT="27093" marB="2709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noProof="0" dirty="0">
                          <a:latin typeface="Arial" panose="020B0604020202020204" pitchFamily="34" charset="0"/>
                          <a:cs typeface="Arial" panose="020B0604020202020204" pitchFamily="34" charset="0"/>
                        </a:rPr>
                        <a:t>✓</a:t>
                      </a:r>
                    </a:p>
                  </a:txBody>
                  <a:tcPr marL="54187" marR="54187" marT="27093" marB="2709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noProof="0" dirty="0">
                          <a:latin typeface="Arial" panose="020B0604020202020204" pitchFamily="34" charset="0"/>
                          <a:cs typeface="Arial" panose="020B0604020202020204" pitchFamily="34" charset="0"/>
                        </a:rPr>
                        <a:t>✓</a:t>
                      </a:r>
                    </a:p>
                  </a:txBody>
                  <a:tcPr marL="54187" marR="54187" marT="27093" marB="2709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20903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noProof="0" dirty="0">
                          <a:latin typeface="Arial" panose="020B0604020202020204" pitchFamily="34" charset="0"/>
                          <a:cs typeface="Arial" panose="020B0604020202020204" pitchFamily="34" charset="0"/>
                        </a:rPr>
                        <a:t>Renal Pressure</a:t>
                      </a: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1200" noProof="0" dirty="0">
                        <a:latin typeface="Arial" panose="020B0604020202020204" pitchFamily="34" charset="0"/>
                        <a:cs typeface="Arial" panose="020B0604020202020204" pitchFamily="34" charset="0"/>
                      </a:endParaRP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noProof="0" dirty="0">
                          <a:latin typeface="Arial" panose="020B0604020202020204" pitchFamily="34" charset="0"/>
                          <a:cs typeface="Arial" panose="020B0604020202020204" pitchFamily="34" charset="0"/>
                        </a:rPr>
                        <a:t>✓</a:t>
                      </a: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noProof="0" dirty="0">
                          <a:latin typeface="Arial" panose="020B0604020202020204" pitchFamily="34" charset="0"/>
                          <a:cs typeface="Arial" panose="020B0604020202020204" pitchFamily="34" charset="0"/>
                        </a:rPr>
                        <a:t>✓</a:t>
                      </a: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20903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noProof="0" dirty="0">
                          <a:latin typeface="Arial" panose="020B0604020202020204" pitchFamily="34" charset="0"/>
                          <a:cs typeface="Arial" panose="020B0604020202020204" pitchFamily="34" charset="0"/>
                        </a:rPr>
                        <a:t>Renal Resistance</a:t>
                      </a: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1200" noProof="0" dirty="0">
                        <a:latin typeface="Arial" panose="020B0604020202020204" pitchFamily="34" charset="0"/>
                        <a:cs typeface="Arial" panose="020B0604020202020204" pitchFamily="34" charset="0"/>
                      </a:endParaRP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noProof="0" dirty="0">
                          <a:latin typeface="Arial" panose="020B0604020202020204" pitchFamily="34" charset="0"/>
                          <a:cs typeface="Arial" panose="020B0604020202020204" pitchFamily="34" charset="0"/>
                        </a:rPr>
                        <a:t>✓</a:t>
                      </a: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noProof="0" dirty="0">
                          <a:latin typeface="Arial" panose="020B0604020202020204" pitchFamily="34" charset="0"/>
                          <a:cs typeface="Arial" panose="020B0604020202020204" pitchFamily="34" charset="0"/>
                        </a:rPr>
                        <a:t>✓</a:t>
                      </a: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19856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noProof="0" dirty="0">
                          <a:latin typeface="Arial" panose="020B0604020202020204" pitchFamily="34" charset="0"/>
                          <a:cs typeface="Arial" panose="020B0604020202020204" pitchFamily="34" charset="0"/>
                        </a:rPr>
                        <a:t>Perfusate </a:t>
                      </a:r>
                      <a:r>
                        <a:rPr lang="en-US" sz="1200" noProof="0" dirty="0" err="1">
                          <a:latin typeface="Arial" panose="020B0604020202020204" pitchFamily="34" charset="0"/>
                          <a:cs typeface="Arial" panose="020B0604020202020204" pitchFamily="34" charset="0"/>
                        </a:rPr>
                        <a:t>pO</a:t>
                      </a:r>
                      <a:r>
                        <a:rPr lang="en-US" sz="1200" noProof="0" dirty="0">
                          <a:latin typeface="Arial" panose="020B0604020202020204" pitchFamily="34" charset="0"/>
                          <a:cs typeface="Arial" panose="020B0604020202020204" pitchFamily="34" charset="0"/>
                        </a:rPr>
                        <a:t>₂/ </a:t>
                      </a:r>
                      <a:r>
                        <a:rPr lang="en-US" sz="1200" noProof="0" dirty="0" err="1">
                          <a:latin typeface="Arial" panose="020B0604020202020204" pitchFamily="34" charset="0"/>
                          <a:cs typeface="Arial" panose="020B0604020202020204" pitchFamily="34" charset="0"/>
                        </a:rPr>
                        <a:t>pCO</a:t>
                      </a:r>
                      <a:r>
                        <a:rPr lang="en-US" sz="1200" noProof="0" dirty="0">
                          <a:latin typeface="Arial" panose="020B0604020202020204" pitchFamily="34" charset="0"/>
                          <a:cs typeface="Arial" panose="020B0604020202020204" pitchFamily="34" charset="0"/>
                        </a:rPr>
                        <a:t>₂/ pH</a:t>
                      </a: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1200" noProof="0" dirty="0">
                        <a:latin typeface="Arial" panose="020B0604020202020204" pitchFamily="34" charset="0"/>
                        <a:cs typeface="Arial" panose="020B0604020202020204" pitchFamily="34" charset="0"/>
                      </a:endParaRP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1200" noProof="0" dirty="0">
                        <a:latin typeface="Arial" panose="020B0604020202020204" pitchFamily="34" charset="0"/>
                        <a:cs typeface="Arial" panose="020B0604020202020204" pitchFamily="34" charset="0"/>
                      </a:endParaRP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noProof="0" dirty="0">
                          <a:latin typeface="Arial" panose="020B0604020202020204" pitchFamily="34" charset="0"/>
                          <a:cs typeface="Arial" panose="020B0604020202020204" pitchFamily="34" charset="0"/>
                        </a:rPr>
                        <a:t>✓</a:t>
                      </a: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20903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noProof="0" dirty="0">
                          <a:latin typeface="Arial" panose="020B0604020202020204" pitchFamily="34" charset="0"/>
                          <a:cs typeface="Arial" panose="020B0604020202020204" pitchFamily="34" charset="0"/>
                        </a:rPr>
                        <a:t>Urine </a:t>
                      </a:r>
                      <a:r>
                        <a:rPr lang="en-US" sz="1200" noProof="0" dirty="0" err="1">
                          <a:latin typeface="Arial" panose="020B0604020202020204" pitchFamily="34" charset="0"/>
                          <a:cs typeface="Arial" panose="020B0604020202020204" pitchFamily="34" charset="0"/>
                        </a:rPr>
                        <a:t>pO</a:t>
                      </a:r>
                      <a:r>
                        <a:rPr lang="en-US" sz="1200" noProof="0" dirty="0">
                          <a:latin typeface="Arial" panose="020B0604020202020204" pitchFamily="34" charset="0"/>
                          <a:cs typeface="Arial" panose="020B0604020202020204" pitchFamily="34" charset="0"/>
                        </a:rPr>
                        <a:t>₂</a:t>
                      </a: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1200" noProof="0" dirty="0">
                        <a:latin typeface="Arial" panose="020B0604020202020204" pitchFamily="34" charset="0"/>
                        <a:cs typeface="Arial" panose="020B0604020202020204" pitchFamily="34" charset="0"/>
                      </a:endParaRP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1200" noProof="0" dirty="0">
                        <a:latin typeface="Arial" panose="020B0604020202020204" pitchFamily="34" charset="0"/>
                        <a:cs typeface="Arial" panose="020B0604020202020204" pitchFamily="34" charset="0"/>
                      </a:endParaRP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noProof="0" dirty="0">
                          <a:latin typeface="Arial" panose="020B0604020202020204" pitchFamily="34" charset="0"/>
                          <a:cs typeface="Arial" panose="020B0604020202020204" pitchFamily="34" charset="0"/>
                        </a:rPr>
                        <a:t>✓</a:t>
                      </a: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20903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noProof="0" dirty="0">
                          <a:latin typeface="Arial" panose="020B0604020202020204" pitchFamily="34" charset="0"/>
                          <a:cs typeface="Arial" panose="020B0604020202020204" pitchFamily="34" charset="0"/>
                        </a:rPr>
                        <a:t>TCO₂/ HCO₃⁻/ Base Excess</a:t>
                      </a: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1200" noProof="0" dirty="0">
                        <a:latin typeface="Arial" panose="020B0604020202020204" pitchFamily="34" charset="0"/>
                        <a:cs typeface="Arial" panose="020B0604020202020204" pitchFamily="34" charset="0"/>
                      </a:endParaRP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1200" noProof="0" dirty="0">
                        <a:latin typeface="Arial" panose="020B0604020202020204" pitchFamily="34" charset="0"/>
                        <a:cs typeface="Arial" panose="020B0604020202020204" pitchFamily="34" charset="0"/>
                      </a:endParaRP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noProof="0" dirty="0">
                          <a:latin typeface="Arial" panose="020B0604020202020204" pitchFamily="34" charset="0"/>
                          <a:cs typeface="Arial" panose="020B0604020202020204" pitchFamily="34" charset="0"/>
                        </a:rPr>
                        <a:t>✓</a:t>
                      </a: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20903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noProof="0" dirty="0">
                          <a:latin typeface="Arial" panose="020B0604020202020204" pitchFamily="34" charset="0"/>
                          <a:cs typeface="Arial" panose="020B0604020202020204" pitchFamily="34" charset="0"/>
                        </a:rPr>
                        <a:t>Perfusate Na⁺/ K⁺/ Cl⁻</a:t>
                      </a: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1200" noProof="0" dirty="0">
                        <a:latin typeface="Arial" panose="020B0604020202020204" pitchFamily="34" charset="0"/>
                        <a:cs typeface="Arial" panose="020B0604020202020204" pitchFamily="34" charset="0"/>
                      </a:endParaRP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1200" noProof="0" dirty="0">
                        <a:latin typeface="Arial" panose="020B0604020202020204" pitchFamily="34" charset="0"/>
                        <a:cs typeface="Arial" panose="020B0604020202020204" pitchFamily="34" charset="0"/>
                      </a:endParaRP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noProof="0" dirty="0">
                          <a:latin typeface="Arial" panose="020B0604020202020204" pitchFamily="34" charset="0"/>
                          <a:cs typeface="Arial" panose="020B0604020202020204" pitchFamily="34" charset="0"/>
                        </a:rPr>
                        <a:t>✓</a:t>
                      </a: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20903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noProof="0" dirty="0">
                          <a:latin typeface="Arial" panose="020B0604020202020204" pitchFamily="34" charset="0"/>
                          <a:cs typeface="Arial" panose="020B0604020202020204" pitchFamily="34" charset="0"/>
                        </a:rPr>
                        <a:t>Urine Na⁺/ K⁺/ Cl⁻</a:t>
                      </a: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1200" noProof="0" dirty="0">
                        <a:latin typeface="Arial" panose="020B0604020202020204" pitchFamily="34" charset="0"/>
                        <a:cs typeface="Arial" panose="020B0604020202020204" pitchFamily="34" charset="0"/>
                      </a:endParaRP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1200" noProof="0" dirty="0">
                        <a:latin typeface="Arial" panose="020B0604020202020204" pitchFamily="34" charset="0"/>
                        <a:cs typeface="Arial" panose="020B0604020202020204" pitchFamily="34" charset="0"/>
                      </a:endParaRP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noProof="0" dirty="0">
                          <a:latin typeface="Arial" panose="020B0604020202020204" pitchFamily="34" charset="0"/>
                          <a:cs typeface="Arial" panose="020B0604020202020204" pitchFamily="34" charset="0"/>
                        </a:rPr>
                        <a:t>✓</a:t>
                      </a: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r h="20903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noProof="0" dirty="0">
                          <a:latin typeface="Arial" panose="020B0604020202020204" pitchFamily="34" charset="0"/>
                          <a:cs typeface="Arial" panose="020B0604020202020204" pitchFamily="34" charset="0"/>
                        </a:rPr>
                        <a:t>Lactate/ Glucose</a:t>
                      </a: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1200" noProof="0" dirty="0">
                        <a:latin typeface="Arial" panose="020B0604020202020204" pitchFamily="34" charset="0"/>
                        <a:cs typeface="Arial" panose="020B0604020202020204" pitchFamily="34" charset="0"/>
                      </a:endParaRP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1200" noProof="0" dirty="0">
                        <a:latin typeface="Arial" panose="020B0604020202020204" pitchFamily="34" charset="0"/>
                        <a:cs typeface="Arial" panose="020B0604020202020204" pitchFamily="34" charset="0"/>
                      </a:endParaRP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noProof="0" dirty="0">
                          <a:latin typeface="Arial" panose="020B0604020202020204" pitchFamily="34" charset="0"/>
                          <a:cs typeface="Arial" panose="020B0604020202020204" pitchFamily="34" charset="0"/>
                        </a:rPr>
                        <a:t>✓</a:t>
                      </a: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9"/>
                  </a:ext>
                </a:extLst>
              </a:tr>
              <a:tr h="25744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noProof="0" dirty="0">
                          <a:latin typeface="Arial" panose="020B0604020202020204" pitchFamily="34" charset="0"/>
                          <a:cs typeface="Arial" panose="020B0604020202020204" pitchFamily="34" charset="0"/>
                        </a:rPr>
                        <a:t>AST (marker of mitochondrial death)</a:t>
                      </a: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1200" noProof="0" dirty="0">
                        <a:latin typeface="Arial" panose="020B0604020202020204" pitchFamily="34" charset="0"/>
                        <a:cs typeface="Arial" panose="020B0604020202020204" pitchFamily="34" charset="0"/>
                      </a:endParaRP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1200" noProof="0" dirty="0">
                        <a:latin typeface="Arial" panose="020B0604020202020204" pitchFamily="34" charset="0"/>
                        <a:cs typeface="Arial" panose="020B0604020202020204" pitchFamily="34" charset="0"/>
                      </a:endParaRP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noProof="0" dirty="0">
                          <a:latin typeface="Arial" panose="020B0604020202020204" pitchFamily="34" charset="0"/>
                          <a:cs typeface="Arial" panose="020B0604020202020204" pitchFamily="34" charset="0"/>
                        </a:rPr>
                        <a:t>✓</a:t>
                      </a: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0"/>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noProof="0" dirty="0">
                          <a:latin typeface="Arial" panose="020B0604020202020204" pitchFamily="34" charset="0"/>
                          <a:cs typeface="Arial" panose="020B0604020202020204" pitchFamily="34" charset="0"/>
                        </a:rPr>
                        <a:t>Oxygen Consumption</a:t>
                      </a: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1200" noProof="0" dirty="0">
                        <a:latin typeface="Arial" panose="020B0604020202020204" pitchFamily="34" charset="0"/>
                        <a:cs typeface="Arial" panose="020B0604020202020204" pitchFamily="34" charset="0"/>
                      </a:endParaRP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1200" noProof="0" dirty="0">
                        <a:latin typeface="Arial" panose="020B0604020202020204" pitchFamily="34" charset="0"/>
                        <a:cs typeface="Arial" panose="020B0604020202020204" pitchFamily="34" charset="0"/>
                      </a:endParaRP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noProof="0" dirty="0">
                          <a:latin typeface="Arial" panose="020B0604020202020204" pitchFamily="34" charset="0"/>
                          <a:cs typeface="Arial" panose="020B0604020202020204" pitchFamily="34" charset="0"/>
                        </a:rPr>
                        <a:t>✓</a:t>
                      </a: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1"/>
                  </a:ext>
                </a:extLst>
              </a:tr>
              <a:tr h="20903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noProof="0" dirty="0">
                          <a:latin typeface="Arial" panose="020B0604020202020204" pitchFamily="34" charset="0"/>
                          <a:cs typeface="Arial" panose="020B0604020202020204" pitchFamily="34" charset="0"/>
                        </a:rPr>
                        <a:t>Hosgood Transplant Suitability Score</a:t>
                      </a: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1200" noProof="0" dirty="0">
                        <a:latin typeface="Arial" panose="020B0604020202020204" pitchFamily="34" charset="0"/>
                        <a:cs typeface="Arial" panose="020B0604020202020204" pitchFamily="34" charset="0"/>
                      </a:endParaRP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1200" noProof="0" dirty="0">
                        <a:latin typeface="Arial" panose="020B0604020202020204" pitchFamily="34" charset="0"/>
                        <a:cs typeface="Arial" panose="020B0604020202020204" pitchFamily="34" charset="0"/>
                      </a:endParaRP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noProof="0" dirty="0">
                          <a:latin typeface="Arial" panose="020B0604020202020204" pitchFamily="34" charset="0"/>
                          <a:cs typeface="Arial" panose="020B0604020202020204" pitchFamily="34" charset="0"/>
                        </a:rPr>
                        <a:t>✓</a:t>
                      </a:r>
                    </a:p>
                  </a:txBody>
                  <a:tcPr marL="54187" marR="54187" marT="27093" marB="270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2"/>
                  </a:ext>
                </a:extLst>
              </a:tr>
            </a:tbl>
          </a:graphicData>
        </a:graphic>
      </p:graphicFrame>
      <p:sp>
        <p:nvSpPr>
          <p:cNvPr id="31" name="ZoneTexte 30">
            <a:extLst>
              <a:ext uri="{FF2B5EF4-FFF2-40B4-BE49-F238E27FC236}">
                <a16:creationId xmlns:a16="http://schemas.microsoft.com/office/drawing/2014/main" id="{E6CE5EE0-186D-060F-8F62-9FEA5E85AFDA}"/>
              </a:ext>
            </a:extLst>
          </p:cNvPr>
          <p:cNvSpPr txBox="1"/>
          <p:nvPr/>
        </p:nvSpPr>
        <p:spPr>
          <a:xfrm>
            <a:off x="6884769" y="1038902"/>
            <a:ext cx="4943434" cy="1169551"/>
          </a:xfrm>
          <a:prstGeom prst="rect">
            <a:avLst/>
          </a:prstGeom>
          <a:noFill/>
        </p:spPr>
        <p:txBody>
          <a:bodyPr wrap="square">
            <a:spAutoFit/>
          </a:bodyPr>
          <a:lstStyle/>
          <a:p>
            <a:pPr algn="just"/>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Organized as an independent public benefit company, this </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center</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was constructed to provide NMP as a regional hub-and spoke service to transplant </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centers</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and </a:t>
            </a:r>
            <a:r>
              <a:rPr lang="en-GB" sz="1400" noProof="0" dirty="0">
                <a:solidFill>
                  <a:srgbClr val="140032"/>
                </a:solidFill>
                <a:latin typeface="Arial" panose="020B0604020202020204" pitchFamily="34" charset="0"/>
                <a:cs typeface="Arial" panose="020B0604020202020204" pitchFamily="34" charset="0"/>
              </a:rPr>
              <a:t>Organ Procurement Organizations</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(OPOs), offering functional assessment of unused donor kidneys (</a:t>
            </a:r>
            <a:r>
              <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Table 1</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endParaRPr lang="en-GB" sz="1400" noProof="0" dirty="0"/>
          </a:p>
        </p:txBody>
      </p:sp>
      <p:sp>
        <p:nvSpPr>
          <p:cNvPr id="13" name="Rectangle : coins arrondis 12">
            <a:extLst>
              <a:ext uri="{FF2B5EF4-FFF2-40B4-BE49-F238E27FC236}">
                <a16:creationId xmlns:a16="http://schemas.microsoft.com/office/drawing/2014/main" id="{9600B522-6580-4C7E-EEDE-7ABE459760F1}"/>
              </a:ext>
            </a:extLst>
          </p:cNvPr>
          <p:cNvSpPr/>
          <p:nvPr/>
        </p:nvSpPr>
        <p:spPr>
          <a:xfrm>
            <a:off x="141513" y="5467457"/>
            <a:ext cx="5206639" cy="845258"/>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ectangle : coins arrondis 14">
            <a:extLst>
              <a:ext uri="{FF2B5EF4-FFF2-40B4-BE49-F238E27FC236}">
                <a16:creationId xmlns:a16="http://schemas.microsoft.com/office/drawing/2014/main" id="{51BEA105-420A-D6F4-16FA-3ACFB418B7C3}"/>
              </a:ext>
            </a:extLst>
          </p:cNvPr>
          <p:cNvSpPr/>
          <p:nvPr/>
        </p:nvSpPr>
        <p:spPr>
          <a:xfrm>
            <a:off x="6838215" y="1021212"/>
            <a:ext cx="5025273" cy="1197959"/>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TextBox 29">
            <a:extLst>
              <a:ext uri="{FF2B5EF4-FFF2-40B4-BE49-F238E27FC236}">
                <a16:creationId xmlns:a16="http://schemas.microsoft.com/office/drawing/2014/main" id="{5E35E0E9-D7EE-1218-EAA8-2D92532A732B}"/>
              </a:ext>
            </a:extLst>
          </p:cNvPr>
          <p:cNvSpPr txBox="1"/>
          <p:nvPr/>
        </p:nvSpPr>
        <p:spPr>
          <a:xfrm>
            <a:off x="2301" y="6610373"/>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Jaynes C. et al., ESOT Congress 2025 (Abstract 1095)</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3796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248F0-B036-83A8-207E-D185B25E553D}"/>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BB3CA8F5-D2EE-0EE3-A000-B5ACCEF0C39E}"/>
              </a:ext>
            </a:extLst>
          </p:cNvPr>
          <p:cNvSpPr>
            <a:spLocks noGrp="1"/>
          </p:cNvSpPr>
          <p:nvPr>
            <p:ph type="title"/>
          </p:nvPr>
        </p:nvSpPr>
        <p:spPr>
          <a:xfrm>
            <a:off x="313544" y="214492"/>
            <a:ext cx="10969587" cy="402626"/>
          </a:xfrm>
        </p:spPr>
        <p:txBody>
          <a:bodyPr>
            <a:normAutofit fontScale="90000"/>
          </a:bodyPr>
          <a:lstStyle/>
          <a:p>
            <a:pPr algn="l" fontAlgn="b"/>
            <a:r>
              <a:rPr lang="en-GB" noProof="0" dirty="0"/>
              <a:t>Rescuing donor kidneys for transplantation at a dedicated normothermic perfusion </a:t>
            </a:r>
            <a:r>
              <a:rPr lang="en-GB" noProof="0" dirty="0" err="1"/>
              <a:t>center</a:t>
            </a:r>
            <a:endParaRPr lang="en-GB" noProof="0" dirty="0"/>
          </a:p>
        </p:txBody>
      </p:sp>
      <p:sp>
        <p:nvSpPr>
          <p:cNvPr id="9" name="Rectangle 8">
            <a:extLst>
              <a:ext uri="{FF2B5EF4-FFF2-40B4-BE49-F238E27FC236}">
                <a16:creationId xmlns:a16="http://schemas.microsoft.com/office/drawing/2014/main" id="{ACBCC7A4-EB89-6857-2164-EF90C559CC01}"/>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3BF75BD-A057-0F46-AC57-AF09E5C5763C}"/>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3" name="Groupe 2">
            <a:extLst>
              <a:ext uri="{FF2B5EF4-FFF2-40B4-BE49-F238E27FC236}">
                <a16:creationId xmlns:a16="http://schemas.microsoft.com/office/drawing/2014/main" id="{7572A214-98DA-3315-5125-AE8ADF8A58A0}"/>
              </a:ext>
            </a:extLst>
          </p:cNvPr>
          <p:cNvGrpSpPr/>
          <p:nvPr/>
        </p:nvGrpSpPr>
        <p:grpSpPr>
          <a:xfrm>
            <a:off x="11575287" y="44389"/>
            <a:ext cx="525242" cy="509983"/>
            <a:chOff x="4213599" y="3634223"/>
            <a:chExt cx="485297" cy="471198"/>
          </a:xfrm>
        </p:grpSpPr>
        <p:sp>
          <p:nvSpPr>
            <p:cNvPr id="5" name="Ellipse 4">
              <a:hlinkClick r:id="rId3" action="ppaction://hlinksldjump"/>
              <a:extLst>
                <a:ext uri="{FF2B5EF4-FFF2-40B4-BE49-F238E27FC236}">
                  <a16:creationId xmlns:a16="http://schemas.microsoft.com/office/drawing/2014/main" id="{96431140-0F76-FDB2-270A-52709448D293}"/>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2777DE32-3590-583C-6EBD-C70F0877BA14}"/>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7" name="Forme libre : forme 15">
              <a:extLst>
                <a:ext uri="{FF2B5EF4-FFF2-40B4-BE49-F238E27FC236}">
                  <a16:creationId xmlns:a16="http://schemas.microsoft.com/office/drawing/2014/main" id="{85DAF091-272B-3A5A-8051-0D5B8CDF4D8F}"/>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69FF7A4E-5FDD-F981-A90E-668A7E3FA163}"/>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1" name="Forme libre : forme 17">
              <a:extLst>
                <a:ext uri="{FF2B5EF4-FFF2-40B4-BE49-F238E27FC236}">
                  <a16:creationId xmlns:a16="http://schemas.microsoft.com/office/drawing/2014/main" id="{A0D7FBE0-1D49-C4D3-F1E2-924C26619442}"/>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12" name="Rectangle : coins arrondis 11">
            <a:extLst>
              <a:ext uri="{FF2B5EF4-FFF2-40B4-BE49-F238E27FC236}">
                <a16:creationId xmlns:a16="http://schemas.microsoft.com/office/drawing/2014/main" id="{95656045-F73B-B1BD-9C5D-493D69E8899D}"/>
              </a:ext>
            </a:extLst>
          </p:cNvPr>
          <p:cNvSpPr/>
          <p:nvPr/>
        </p:nvSpPr>
        <p:spPr>
          <a:xfrm>
            <a:off x="313543" y="1445042"/>
            <a:ext cx="5420327" cy="556785"/>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4" name="Rectangle 63">
            <a:hlinkClick r:id="rId3" action="ppaction://hlinksldjump"/>
            <a:extLst>
              <a:ext uri="{FF2B5EF4-FFF2-40B4-BE49-F238E27FC236}">
                <a16:creationId xmlns:a16="http://schemas.microsoft.com/office/drawing/2014/main" id="{EF7C3B32-1591-1602-56B8-257288733D26}"/>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 name="ZoneTexte 19">
            <a:extLst>
              <a:ext uri="{FF2B5EF4-FFF2-40B4-BE49-F238E27FC236}">
                <a16:creationId xmlns:a16="http://schemas.microsoft.com/office/drawing/2014/main" id="{297F0EBD-CD15-2DCE-A31E-AEA9C0E24BB7}"/>
              </a:ext>
            </a:extLst>
          </p:cNvPr>
          <p:cNvSpPr txBox="1"/>
          <p:nvPr/>
        </p:nvSpPr>
        <p:spPr>
          <a:xfrm>
            <a:off x="313543" y="1022883"/>
            <a:ext cx="5070406"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noProof="0" dirty="0">
              <a:solidFill>
                <a:srgbClr val="14003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An acellular, human serum albumin- based perfusate was chosen and validated pre-clinically to avoid the need for blood</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noProof="0" dirty="0">
              <a:solidFill>
                <a:srgbClr val="140032"/>
              </a:solidFill>
              <a:latin typeface="Arial" panose="020B0604020202020204" pitchFamily="34" charset="0"/>
              <a:cs typeface="Arial" panose="020B0604020202020204" pitchFamily="34" charset="0"/>
            </a:endParaRPr>
          </a:p>
        </p:txBody>
      </p:sp>
      <p:sp>
        <p:nvSpPr>
          <p:cNvPr id="22" name="ZoneTexte 21">
            <a:extLst>
              <a:ext uri="{FF2B5EF4-FFF2-40B4-BE49-F238E27FC236}">
                <a16:creationId xmlns:a16="http://schemas.microsoft.com/office/drawing/2014/main" id="{D6F71F07-BEA7-2150-6921-86EFFC8B0F06}"/>
              </a:ext>
            </a:extLst>
          </p:cNvPr>
          <p:cNvSpPr txBox="1"/>
          <p:nvPr/>
        </p:nvSpPr>
        <p:spPr>
          <a:xfrm>
            <a:off x="232954" y="1016546"/>
            <a:ext cx="6096000" cy="369332"/>
          </a:xfrm>
          <a:prstGeom prst="rect">
            <a:avLst/>
          </a:prstGeom>
          <a:noFill/>
        </p:spPr>
        <p:txBody>
          <a:bodyPr wrap="square">
            <a:spAutoFit/>
          </a:bodyPr>
          <a:lstStyle/>
          <a:p>
            <a:r>
              <a:rPr lang="en-GB" sz="1800" b="1" noProof="0" dirty="0">
                <a:latin typeface="Arial" panose="020B0604020202020204" pitchFamily="34" charset="0"/>
                <a:cs typeface="Arial" panose="020B0604020202020204" pitchFamily="34" charset="0"/>
              </a:rPr>
              <a:t>Methods (cont.)</a:t>
            </a:r>
            <a:endParaRPr lang="en-GB" noProof="0" dirty="0"/>
          </a:p>
        </p:txBody>
      </p:sp>
      <p:sp>
        <p:nvSpPr>
          <p:cNvPr id="23" name="Rectangle : coins arrondis 22">
            <a:extLst>
              <a:ext uri="{FF2B5EF4-FFF2-40B4-BE49-F238E27FC236}">
                <a16:creationId xmlns:a16="http://schemas.microsoft.com/office/drawing/2014/main" id="{88DB3EB5-FF4C-B439-95AD-E52A2F2DD6C2}"/>
              </a:ext>
            </a:extLst>
          </p:cNvPr>
          <p:cNvSpPr/>
          <p:nvPr/>
        </p:nvSpPr>
        <p:spPr>
          <a:xfrm>
            <a:off x="313543" y="2323618"/>
            <a:ext cx="5420327" cy="1184319"/>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7" name="ZoneTexte 26">
            <a:extLst>
              <a:ext uri="{FF2B5EF4-FFF2-40B4-BE49-F238E27FC236}">
                <a16:creationId xmlns:a16="http://schemas.microsoft.com/office/drawing/2014/main" id="{C1DED64C-BB69-6D4A-C84A-97B2703665A2}"/>
              </a:ext>
            </a:extLst>
          </p:cNvPr>
          <p:cNvSpPr txBox="1"/>
          <p:nvPr/>
        </p:nvSpPr>
        <p:spPr>
          <a:xfrm>
            <a:off x="232954" y="3722741"/>
            <a:ext cx="5617804" cy="2677656"/>
          </a:xfrm>
          <a:prstGeom prst="rect">
            <a:avLst/>
          </a:prstGeom>
          <a:noFill/>
        </p:spPr>
        <p:txBody>
          <a:bodyPr wrap="square">
            <a:spAutoFit/>
          </a:bodyPr>
          <a:lstStyle/>
          <a:p>
            <a:r>
              <a:rPr lang="en-GB" b="1" noProof="0" dirty="0">
                <a:latin typeface="Arial" panose="020B0604020202020204" pitchFamily="34" charset="0"/>
                <a:cs typeface="Arial" panose="020B0604020202020204" pitchFamily="34" charset="0"/>
              </a:rPr>
              <a:t>Results</a:t>
            </a:r>
          </a:p>
          <a:p>
            <a:endParaRPr lang="en-GB" sz="1000" noProof="0" dirty="0">
              <a:latin typeface="Arial" panose="020B0604020202020204" pitchFamily="34" charset="0"/>
              <a:cs typeface="Arial" panose="020B0604020202020204" pitchFamily="34" charset="0"/>
            </a:endParaRPr>
          </a:p>
          <a:p>
            <a:pPr algn="just"/>
            <a:endParaRPr lang="en-GB" sz="1400" noProof="0" dirty="0">
              <a:latin typeface="Arial" panose="020B0604020202020204" pitchFamily="34" charset="0"/>
              <a:cs typeface="Arial" panose="020B0604020202020204" pitchFamily="34" charset="0"/>
            </a:endParaRPr>
          </a:p>
          <a:p>
            <a:pPr algn="just"/>
            <a:endParaRPr lang="en-GB" sz="1400" noProof="0" dirty="0">
              <a:latin typeface="Arial" panose="020B0604020202020204" pitchFamily="34" charset="0"/>
              <a:cs typeface="Arial" panose="020B0604020202020204" pitchFamily="34" charset="0"/>
            </a:endParaRPr>
          </a:p>
          <a:p>
            <a:pPr algn="just"/>
            <a:endParaRPr lang="en-GB"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Median initial cold ischemic time (CIT) prior to NMP = 20.3 hours (range 11.5- 30 hrs)</a:t>
            </a:r>
          </a:p>
          <a:p>
            <a:pPr marL="285750" indent="-285750" algn="just">
              <a:buFont typeface="Arial" panose="020B0604020202020204" pitchFamily="34" charset="0"/>
              <a:buChar char="•"/>
            </a:pPr>
            <a:endParaRPr lang="en-GB"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Median transport CIT (after NMP and prior to transplant) = 15 hours (range 9- 33 hrs) with median total out of body time (donor cross clamp to recipient reperfusion) of 38.5 hours (range 27.2- 60 hrs)</a:t>
            </a:r>
          </a:p>
        </p:txBody>
      </p:sp>
      <p:sp>
        <p:nvSpPr>
          <p:cNvPr id="32" name="ZoneTexte 31">
            <a:extLst>
              <a:ext uri="{FF2B5EF4-FFF2-40B4-BE49-F238E27FC236}">
                <a16:creationId xmlns:a16="http://schemas.microsoft.com/office/drawing/2014/main" id="{DFA8DECB-1BE6-0C8C-1AAE-32800375732C}"/>
              </a:ext>
            </a:extLst>
          </p:cNvPr>
          <p:cNvSpPr txBox="1"/>
          <p:nvPr/>
        </p:nvSpPr>
        <p:spPr>
          <a:xfrm>
            <a:off x="6154959" y="820582"/>
            <a:ext cx="5420328" cy="523220"/>
          </a:xfrm>
          <a:prstGeom prst="rect">
            <a:avLst/>
          </a:prstGeom>
          <a:noFill/>
        </p:spPr>
        <p:txBody>
          <a:bodyPr wrap="square">
            <a:spAutoFit/>
          </a:bodyPr>
          <a:lstStyle/>
          <a:p>
            <a:pPr marL="285750" indent="-285750">
              <a:buFont typeface="Arial" panose="020B0604020202020204" pitchFamily="34" charset="0"/>
              <a:buChar cha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Characteristics of donor kidneys transplanted after NMP can be found in </a:t>
            </a:r>
            <a:r>
              <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Table 2</a:t>
            </a:r>
            <a:endParaRPr lang="en-GB" b="1" noProof="0" dirty="0"/>
          </a:p>
        </p:txBody>
      </p:sp>
      <p:sp>
        <p:nvSpPr>
          <p:cNvPr id="34" name="ZoneTexte 33">
            <a:extLst>
              <a:ext uri="{FF2B5EF4-FFF2-40B4-BE49-F238E27FC236}">
                <a16:creationId xmlns:a16="http://schemas.microsoft.com/office/drawing/2014/main" id="{373CBB15-94F2-E2CE-19D2-FAC1DD51B469}"/>
              </a:ext>
            </a:extLst>
          </p:cNvPr>
          <p:cNvSpPr txBox="1"/>
          <p:nvPr/>
        </p:nvSpPr>
        <p:spPr>
          <a:xfrm>
            <a:off x="6096000" y="4454835"/>
            <a:ext cx="5804479" cy="1585049"/>
          </a:xfrm>
          <a:prstGeom prst="rect">
            <a:avLst/>
          </a:prstGeom>
          <a:noFill/>
        </p:spPr>
        <p:txBody>
          <a:bodyPr wrap="square">
            <a:spAutoFit/>
          </a:bodyPr>
          <a:lstStyle/>
          <a:p>
            <a:r>
              <a:rPr lang="en-GB" b="1" noProof="0" dirty="0">
                <a:latin typeface="Arial" panose="020B0604020202020204" pitchFamily="34" charset="0"/>
                <a:cs typeface="Arial" panose="020B0604020202020204" pitchFamily="34" charset="0"/>
              </a:rPr>
              <a:t>Conclusions</a:t>
            </a:r>
          </a:p>
          <a:p>
            <a:pPr marL="285750" indent="-285750">
              <a:buFont typeface="Arial" panose="020B0604020202020204" pitchFamily="34" charset="0"/>
              <a:buChar char="•"/>
            </a:pPr>
            <a:endParaRPr lang="en-GB" sz="9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Acellular NMP is feasible when performed by a centralized hub and reduces kidney discard by providing objective viability assessment</a:t>
            </a: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Moreover, NMP allows for extended preservation times up to 60 hours, enabling improved logistical planning and broader sharing of deceased donor kidneys </a:t>
            </a:r>
          </a:p>
        </p:txBody>
      </p:sp>
      <p:graphicFrame>
        <p:nvGraphicFramePr>
          <p:cNvPr id="37" name="Table 2">
            <a:extLst>
              <a:ext uri="{FF2B5EF4-FFF2-40B4-BE49-F238E27FC236}">
                <a16:creationId xmlns:a16="http://schemas.microsoft.com/office/drawing/2014/main" id="{BE4141DA-BCAD-478B-9A32-8C1BB8A282D4}"/>
              </a:ext>
            </a:extLst>
          </p:cNvPr>
          <p:cNvGraphicFramePr>
            <a:graphicFrameLocks noGrp="1"/>
          </p:cNvGraphicFramePr>
          <p:nvPr>
            <p:extLst>
              <p:ext uri="{D42A27DB-BD31-4B8C-83A1-F6EECF244321}">
                <p14:modId xmlns:p14="http://schemas.microsoft.com/office/powerpoint/2010/main" val="2829312349"/>
              </p:ext>
            </p:extLst>
          </p:nvPr>
        </p:nvGraphicFramePr>
        <p:xfrm>
          <a:off x="6888640" y="1335083"/>
          <a:ext cx="4441405" cy="2991216"/>
        </p:xfrm>
        <a:graphic>
          <a:graphicData uri="http://schemas.openxmlformats.org/drawingml/2006/table">
            <a:tbl>
              <a:tblPr firstRow="1" bandRow="1"/>
              <a:tblGrid>
                <a:gridCol w="1810244">
                  <a:extLst>
                    <a:ext uri="{9D8B030D-6E8A-4147-A177-3AD203B41FA5}">
                      <a16:colId xmlns:a16="http://schemas.microsoft.com/office/drawing/2014/main" val="20000"/>
                    </a:ext>
                  </a:extLst>
                </a:gridCol>
                <a:gridCol w="1178281">
                  <a:extLst>
                    <a:ext uri="{9D8B030D-6E8A-4147-A177-3AD203B41FA5}">
                      <a16:colId xmlns:a16="http://schemas.microsoft.com/office/drawing/2014/main" val="20001"/>
                    </a:ext>
                  </a:extLst>
                </a:gridCol>
                <a:gridCol w="1452880">
                  <a:extLst>
                    <a:ext uri="{9D8B030D-6E8A-4147-A177-3AD203B41FA5}">
                      <a16:colId xmlns:a16="http://schemas.microsoft.com/office/drawing/2014/main" val="20002"/>
                    </a:ext>
                  </a:extLst>
                </a:gridCol>
              </a:tblGrid>
              <a:tr h="24216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defRPr sz="1200"/>
                      </a:pPr>
                      <a:r>
                        <a:rPr lang="en-US" sz="1000" noProof="0" dirty="0">
                          <a:latin typeface="Arial" panose="020B0604020202020204" pitchFamily="34" charset="0"/>
                          <a:cs typeface="Arial" panose="020B0604020202020204" pitchFamily="34" charset="0"/>
                        </a:rPr>
                        <a:t>Characteristic</a:t>
                      </a: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defRPr sz="1200"/>
                      </a:pPr>
                      <a:r>
                        <a:rPr lang="en-US" sz="1000" noProof="0" dirty="0">
                          <a:latin typeface="Arial" panose="020B0604020202020204" pitchFamily="34" charset="0"/>
                          <a:cs typeface="Arial" panose="020B0604020202020204" pitchFamily="34" charset="0"/>
                        </a:rPr>
                        <a:t>Median</a:t>
                      </a: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defRPr sz="1200"/>
                      </a:pPr>
                      <a:r>
                        <a:rPr lang="en-US" sz="1000" noProof="0" dirty="0">
                          <a:latin typeface="Arial" panose="020B0604020202020204" pitchFamily="34" charset="0"/>
                          <a:cs typeface="Arial" panose="020B0604020202020204" pitchFamily="34" charset="0"/>
                        </a:rPr>
                        <a:t>Range/Notes</a:t>
                      </a: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2421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Donor Age (years)</a:t>
                      </a:r>
                    </a:p>
                  </a:txBody>
                  <a:tcPr marL="96868" marR="96868" marT="48434" marB="4843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Median: 53</a:t>
                      </a:r>
                    </a:p>
                  </a:txBody>
                  <a:tcPr marL="96868" marR="96868" marT="48434" marB="4843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Range: 15–69</a:t>
                      </a:r>
                    </a:p>
                  </a:txBody>
                  <a:tcPr marL="96868" marR="96868" marT="48434" marB="4843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2421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 DCD Donors</a:t>
                      </a: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36 (57%)</a:t>
                      </a: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With NRP: 8 (14%)</a:t>
                      </a: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2421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 Donors with HTN</a:t>
                      </a: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35 (59%)</a:t>
                      </a: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endParaRPr lang="en-US" sz="1000" noProof="0" dirty="0">
                        <a:latin typeface="Arial" panose="020B0604020202020204" pitchFamily="34" charset="0"/>
                        <a:cs typeface="Arial" panose="020B0604020202020204" pitchFamily="34" charset="0"/>
                      </a:endParaRP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2421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Glomerular Sclerosis %</a:t>
                      </a: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Median: 4</a:t>
                      </a: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Range: 0–71</a:t>
                      </a: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2421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Peak </a:t>
                      </a:r>
                      <a:r>
                        <a:rPr lang="en-US" sz="1000" noProof="0" dirty="0" err="1">
                          <a:latin typeface="Arial" panose="020B0604020202020204" pitchFamily="34" charset="0"/>
                          <a:cs typeface="Arial" panose="020B0604020202020204" pitchFamily="34" charset="0"/>
                        </a:rPr>
                        <a:t>sCr</a:t>
                      </a:r>
                      <a:r>
                        <a:rPr lang="en-US" sz="1000" noProof="0" dirty="0">
                          <a:latin typeface="Arial" panose="020B0604020202020204" pitchFamily="34" charset="0"/>
                          <a:cs typeface="Arial" panose="020B0604020202020204" pitchFamily="34" charset="0"/>
                        </a:rPr>
                        <a:t> (mg/dL)</a:t>
                      </a: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Median: 1.61</a:t>
                      </a: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Range: 0.7–11.09</a:t>
                      </a: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2421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KDPI %</a:t>
                      </a: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Median: 64</a:t>
                      </a: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Range: 24–98</a:t>
                      </a: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2421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1st CIT pre-NMP</a:t>
                      </a: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Median: 20.2 </a:t>
                      </a:r>
                      <a:r>
                        <a:rPr lang="en-US" sz="1000" noProof="0" dirty="0" err="1">
                          <a:latin typeface="Arial" panose="020B0604020202020204" pitchFamily="34" charset="0"/>
                          <a:cs typeface="Arial" panose="020B0604020202020204" pitchFamily="34" charset="0"/>
                        </a:rPr>
                        <a:t>hrs</a:t>
                      </a:r>
                      <a:endParaRPr lang="en-US" sz="1000" noProof="0" dirty="0">
                        <a:latin typeface="Arial" panose="020B0604020202020204" pitchFamily="34" charset="0"/>
                        <a:cs typeface="Arial" panose="020B0604020202020204" pitchFamily="34" charset="0"/>
                      </a:endParaRP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Range: 11.5–30 </a:t>
                      </a:r>
                      <a:r>
                        <a:rPr lang="en-US" sz="1000" noProof="0" dirty="0" err="1">
                          <a:latin typeface="Arial" panose="020B0604020202020204" pitchFamily="34" charset="0"/>
                          <a:cs typeface="Arial" panose="020B0604020202020204" pitchFamily="34" charset="0"/>
                        </a:rPr>
                        <a:t>hrs</a:t>
                      </a:r>
                      <a:endParaRPr lang="en-US" sz="1000" noProof="0" dirty="0">
                        <a:latin typeface="Arial" panose="020B0604020202020204" pitchFamily="34" charset="0"/>
                        <a:cs typeface="Arial" panose="020B0604020202020204" pitchFamily="34" charset="0"/>
                      </a:endParaRP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2421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2nd CIT post-NMP</a:t>
                      </a: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Median: 15 </a:t>
                      </a:r>
                      <a:r>
                        <a:rPr lang="en-US" sz="1000" noProof="0" dirty="0" err="1">
                          <a:latin typeface="Arial" panose="020B0604020202020204" pitchFamily="34" charset="0"/>
                          <a:cs typeface="Arial" panose="020B0604020202020204" pitchFamily="34" charset="0"/>
                        </a:rPr>
                        <a:t>hrs</a:t>
                      </a:r>
                      <a:endParaRPr lang="en-US" sz="1000" noProof="0" dirty="0">
                        <a:latin typeface="Arial" panose="020B0604020202020204" pitchFamily="34" charset="0"/>
                        <a:cs typeface="Arial" panose="020B0604020202020204" pitchFamily="34" charset="0"/>
                      </a:endParaRP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Range: 9–33 </a:t>
                      </a:r>
                      <a:r>
                        <a:rPr lang="en-US" sz="1000" noProof="0" dirty="0" err="1">
                          <a:latin typeface="Arial" panose="020B0604020202020204" pitchFamily="34" charset="0"/>
                          <a:cs typeface="Arial" panose="020B0604020202020204" pitchFamily="34" charset="0"/>
                        </a:rPr>
                        <a:t>hrs</a:t>
                      </a:r>
                      <a:endParaRPr lang="en-US" sz="1000" noProof="0" dirty="0">
                        <a:latin typeface="Arial" panose="020B0604020202020204" pitchFamily="34" charset="0"/>
                        <a:cs typeface="Arial" panose="020B0604020202020204" pitchFamily="34" charset="0"/>
                      </a:endParaRP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r h="2421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Total Out Of Body Time</a:t>
                      </a: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Median: 38.5 </a:t>
                      </a:r>
                      <a:r>
                        <a:rPr lang="en-US" sz="1000" noProof="0" dirty="0" err="1">
                          <a:latin typeface="Arial" panose="020B0604020202020204" pitchFamily="34" charset="0"/>
                          <a:cs typeface="Arial" panose="020B0604020202020204" pitchFamily="34" charset="0"/>
                        </a:rPr>
                        <a:t>hrs</a:t>
                      </a:r>
                      <a:endParaRPr lang="en-US" sz="1000" noProof="0" dirty="0">
                        <a:latin typeface="Arial" panose="020B0604020202020204" pitchFamily="34" charset="0"/>
                        <a:cs typeface="Arial" panose="020B0604020202020204" pitchFamily="34" charset="0"/>
                      </a:endParaRP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Range: 27.2–60 </a:t>
                      </a:r>
                      <a:r>
                        <a:rPr lang="en-US" sz="1000" noProof="0" dirty="0" err="1">
                          <a:latin typeface="Arial" panose="020B0604020202020204" pitchFamily="34" charset="0"/>
                          <a:cs typeface="Arial" panose="020B0604020202020204" pitchFamily="34" charset="0"/>
                        </a:rPr>
                        <a:t>hrs</a:t>
                      </a:r>
                      <a:endParaRPr lang="en-US" sz="1000" noProof="0" dirty="0">
                        <a:latin typeface="Arial" panose="020B0604020202020204" pitchFamily="34" charset="0"/>
                        <a:cs typeface="Arial" panose="020B0604020202020204" pitchFamily="34" charset="0"/>
                      </a:endParaRP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9"/>
                  </a:ext>
                </a:extLst>
              </a:tr>
              <a:tr h="2421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Renal Resistance pre-NMP</a:t>
                      </a: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Median: 0.24</a:t>
                      </a: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Range: 0.08–1.03</a:t>
                      </a: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0"/>
                  </a:ext>
                </a:extLst>
              </a:tr>
              <a:tr h="2421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Renal Resistance post-NMP</a:t>
                      </a: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Median: 0.14</a:t>
                      </a: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sz="1200"/>
                      </a:pPr>
                      <a:r>
                        <a:rPr lang="en-US" sz="1000" noProof="0" dirty="0">
                          <a:latin typeface="Arial" panose="020B0604020202020204" pitchFamily="34" charset="0"/>
                          <a:cs typeface="Arial" panose="020B0604020202020204" pitchFamily="34" charset="0"/>
                        </a:rPr>
                        <a:t>Range: 0.05–0.30</a:t>
                      </a:r>
                    </a:p>
                  </a:txBody>
                  <a:tcPr marL="96868" marR="96868" marT="48434" marB="4843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1"/>
                  </a:ext>
                </a:extLst>
              </a:tr>
            </a:tbl>
          </a:graphicData>
        </a:graphic>
      </p:graphicFrame>
      <p:sp>
        <p:nvSpPr>
          <p:cNvPr id="41" name="ZoneTexte 40">
            <a:extLst>
              <a:ext uri="{FF2B5EF4-FFF2-40B4-BE49-F238E27FC236}">
                <a16:creationId xmlns:a16="http://schemas.microsoft.com/office/drawing/2014/main" id="{F48AA6A0-2F7E-FEC8-AD89-21065BCDB0DF}"/>
              </a:ext>
            </a:extLst>
          </p:cNvPr>
          <p:cNvSpPr txBox="1"/>
          <p:nvPr/>
        </p:nvSpPr>
        <p:spPr>
          <a:xfrm>
            <a:off x="313543" y="2322615"/>
            <a:ext cx="5420327" cy="1169551"/>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GB"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An extended second cold ischemic time was validated during the pre-clinical testing to mimic transportation from the central NMP </a:t>
            </a:r>
            <a:r>
              <a:rPr kumimoji="0" lang="en-GB" sz="1400" b="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center</a:t>
            </a:r>
            <a:r>
              <a:rPr kumimoji="0" lang="en-GB"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to the accepting transplant hospital. Central IRB approval was granted in March 2024, and the first kidney was transplanted after NMP on April 20</a:t>
            </a:r>
            <a:r>
              <a:rPr kumimoji="0" lang="en-GB" sz="1400" b="0" i="0" u="none" strike="noStrike" kern="1200" cap="none" spc="0" normalizeH="0" baseline="30000" noProof="0" dirty="0">
                <a:ln>
                  <a:noFill/>
                </a:ln>
                <a:effectLst/>
                <a:uLnTx/>
                <a:uFillTx/>
                <a:latin typeface="Arial" panose="020B0604020202020204" pitchFamily="34" charset="0"/>
                <a:ea typeface="+mn-ea"/>
                <a:cs typeface="Arial" panose="020B0604020202020204" pitchFamily="34" charset="0"/>
              </a:rPr>
              <a:t>th</a:t>
            </a:r>
            <a:r>
              <a:rPr kumimoji="0" lang="en-GB"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2024 (</a:t>
            </a:r>
            <a:r>
              <a:rPr kumimoji="0" lang="en-GB" sz="1400" b="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clinicaltrials.gov</a:t>
            </a:r>
            <a:r>
              <a:rPr kumimoji="0" lang="en-GB"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NCT06263023)</a:t>
            </a:r>
          </a:p>
        </p:txBody>
      </p:sp>
      <p:cxnSp>
        <p:nvCxnSpPr>
          <p:cNvPr id="42" name="Connecteur droit 41">
            <a:extLst>
              <a:ext uri="{FF2B5EF4-FFF2-40B4-BE49-F238E27FC236}">
                <a16:creationId xmlns:a16="http://schemas.microsoft.com/office/drawing/2014/main" id="{09CE7FD4-5925-ADDF-F43C-51769103CC70}"/>
              </a:ext>
            </a:extLst>
          </p:cNvPr>
          <p:cNvCxnSpPr>
            <a:cxnSpLocks/>
          </p:cNvCxnSpPr>
          <p:nvPr/>
        </p:nvCxnSpPr>
        <p:spPr>
          <a:xfrm>
            <a:off x="3016609" y="2001827"/>
            <a:ext cx="0" cy="320788"/>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86D8D3D5-A4A5-3DC8-656F-EFBCBDC080AF}"/>
              </a:ext>
            </a:extLst>
          </p:cNvPr>
          <p:cNvSpPr txBox="1"/>
          <p:nvPr/>
        </p:nvSpPr>
        <p:spPr>
          <a:xfrm>
            <a:off x="1587490" y="3989560"/>
            <a:ext cx="3989569"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n=68 </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unused kidneys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n=59 </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(87%) transplanted successfully after NMP by 9 transplant </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centers</a:t>
            </a:r>
            <a:endPar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pic>
        <p:nvPicPr>
          <p:cNvPr id="18" name="Image 17">
            <a:extLst>
              <a:ext uri="{FF2B5EF4-FFF2-40B4-BE49-F238E27FC236}">
                <a16:creationId xmlns:a16="http://schemas.microsoft.com/office/drawing/2014/main" id="{FB267058-6BA5-4D11-0C42-A0905FDCDE11}"/>
              </a:ext>
            </a:extLst>
          </p:cNvPr>
          <p:cNvPicPr>
            <a:picLocks noChangeAspect="1"/>
          </p:cNvPicPr>
          <p:nvPr/>
        </p:nvPicPr>
        <p:blipFill>
          <a:blip r:embed="rId4"/>
          <a:srcRect t="17762" r="52882" b="15670"/>
          <a:stretch>
            <a:fillRect/>
          </a:stretch>
        </p:blipFill>
        <p:spPr>
          <a:xfrm>
            <a:off x="1150020" y="4040058"/>
            <a:ext cx="363361" cy="513345"/>
          </a:xfrm>
          <a:prstGeom prst="rect">
            <a:avLst/>
          </a:prstGeom>
        </p:spPr>
      </p:pic>
      <p:sp>
        <p:nvSpPr>
          <p:cNvPr id="4" name="TextBox 29">
            <a:extLst>
              <a:ext uri="{FF2B5EF4-FFF2-40B4-BE49-F238E27FC236}">
                <a16:creationId xmlns:a16="http://schemas.microsoft.com/office/drawing/2014/main" id="{7D796FB4-8694-1B2A-36FF-8F0F2CEE4834}"/>
              </a:ext>
            </a:extLst>
          </p:cNvPr>
          <p:cNvSpPr txBox="1"/>
          <p:nvPr/>
        </p:nvSpPr>
        <p:spPr>
          <a:xfrm>
            <a:off x="2301" y="6610373"/>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Jaynes C. et al., ESOT Congress 2025 (Abstract 1095)</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9337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220D2-F17B-F998-FB3F-322EBD54AE82}"/>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22AD0205-41EC-B309-FD9E-CBE7234A43A1}"/>
              </a:ext>
            </a:extLst>
          </p:cNvPr>
          <p:cNvSpPr>
            <a:spLocks noGrp="1"/>
          </p:cNvSpPr>
          <p:nvPr>
            <p:ph type="title"/>
          </p:nvPr>
        </p:nvSpPr>
        <p:spPr>
          <a:xfrm>
            <a:off x="313544" y="214492"/>
            <a:ext cx="10969587" cy="402626"/>
          </a:xfrm>
        </p:spPr>
        <p:txBody>
          <a:bodyPr>
            <a:normAutofit fontScale="90000"/>
          </a:bodyPr>
          <a:lstStyle/>
          <a:p>
            <a:pPr algn="l" fontAlgn="b"/>
            <a:r>
              <a:rPr lang="en-GB" sz="3200" u="none" strike="noStrike" noProof="0" dirty="0">
                <a:effectLst/>
              </a:rPr>
              <a:t>Is living kidney donation with expanded criteria safe for the donor? Long-term </a:t>
            </a:r>
            <a:r>
              <a:rPr lang="en-GB" dirty="0"/>
              <a:t>f</a:t>
            </a:r>
            <a:r>
              <a:rPr lang="en-GB" sz="3200" u="none" strike="noStrike" noProof="0" dirty="0" err="1">
                <a:effectLst/>
              </a:rPr>
              <a:t>ollow</a:t>
            </a:r>
            <a:r>
              <a:rPr lang="en-GB" sz="3200" u="none" strike="noStrike" noProof="0" dirty="0">
                <a:effectLst/>
              </a:rPr>
              <a:t>-up from the Catalan registry</a:t>
            </a:r>
          </a:p>
        </p:txBody>
      </p:sp>
      <p:sp>
        <p:nvSpPr>
          <p:cNvPr id="9" name="Rectangle 8">
            <a:extLst>
              <a:ext uri="{FF2B5EF4-FFF2-40B4-BE49-F238E27FC236}">
                <a16:creationId xmlns:a16="http://schemas.microsoft.com/office/drawing/2014/main" id="{EBD75F41-B938-4609-5A8A-27BD55D4C1FF}"/>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89E17EA-096A-CA45-FA68-66B6BE07477E}"/>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3" name="Groupe 2">
            <a:extLst>
              <a:ext uri="{FF2B5EF4-FFF2-40B4-BE49-F238E27FC236}">
                <a16:creationId xmlns:a16="http://schemas.microsoft.com/office/drawing/2014/main" id="{2522D5C6-D6F0-DAE4-F79B-AF1AB98C0C8D}"/>
              </a:ext>
            </a:extLst>
          </p:cNvPr>
          <p:cNvGrpSpPr/>
          <p:nvPr/>
        </p:nvGrpSpPr>
        <p:grpSpPr>
          <a:xfrm>
            <a:off x="11575287" y="44389"/>
            <a:ext cx="525242" cy="509983"/>
            <a:chOff x="4213599" y="3634223"/>
            <a:chExt cx="485297" cy="471198"/>
          </a:xfrm>
        </p:grpSpPr>
        <p:sp>
          <p:nvSpPr>
            <p:cNvPr id="4" name="Ellipse 3">
              <a:hlinkClick r:id="rId3" action="ppaction://hlinksldjump"/>
              <a:extLst>
                <a:ext uri="{FF2B5EF4-FFF2-40B4-BE49-F238E27FC236}">
                  <a16:creationId xmlns:a16="http://schemas.microsoft.com/office/drawing/2014/main" id="{5C35A4A6-1C90-DD45-576D-5CC5430165E7}"/>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9319473A-D1A0-C85D-4645-A2AB3987FB91}"/>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6" name="Forme libre : forme 15">
              <a:extLst>
                <a:ext uri="{FF2B5EF4-FFF2-40B4-BE49-F238E27FC236}">
                  <a16:creationId xmlns:a16="http://schemas.microsoft.com/office/drawing/2014/main" id="{353B9A6E-CFF9-54BD-5DE7-6471357B4B26}"/>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76219404-1782-02D6-A089-DD86D3ED7BE3}"/>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Forme libre : forme 17">
              <a:extLst>
                <a:ext uri="{FF2B5EF4-FFF2-40B4-BE49-F238E27FC236}">
                  <a16:creationId xmlns:a16="http://schemas.microsoft.com/office/drawing/2014/main" id="{8E890739-A79A-1C1A-37B8-249CBC83C1B1}"/>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21" name="Rectangle 20">
            <a:hlinkClick r:id="rId3" action="ppaction://hlinksldjump"/>
            <a:extLst>
              <a:ext uri="{FF2B5EF4-FFF2-40B4-BE49-F238E27FC236}">
                <a16:creationId xmlns:a16="http://schemas.microsoft.com/office/drawing/2014/main" id="{A31BB8D0-5779-8F58-5B6F-EDBC376EF6BF}"/>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ZoneTexte 12">
            <a:extLst>
              <a:ext uri="{FF2B5EF4-FFF2-40B4-BE49-F238E27FC236}">
                <a16:creationId xmlns:a16="http://schemas.microsoft.com/office/drawing/2014/main" id="{A67FD0CA-8841-5448-72E6-758D210F563C}"/>
              </a:ext>
            </a:extLst>
          </p:cNvPr>
          <p:cNvSpPr txBox="1"/>
          <p:nvPr/>
        </p:nvSpPr>
        <p:spPr>
          <a:xfrm>
            <a:off x="231135" y="1009814"/>
            <a:ext cx="5110480" cy="1908215"/>
          </a:xfrm>
          <a:prstGeom prst="rect">
            <a:avLst/>
          </a:prstGeom>
          <a:noFill/>
        </p:spPr>
        <p:txBody>
          <a:bodyPr wrap="square">
            <a:spAutoFit/>
          </a:bodyPr>
          <a:lstStyle/>
          <a:p>
            <a:r>
              <a:rPr lang="en-GB" b="1" noProof="0" dirty="0">
                <a:latin typeface="Arial" panose="020B0604020202020204" pitchFamily="34" charset="0"/>
                <a:cs typeface="Arial" panose="020B0604020202020204" pitchFamily="34" charset="0"/>
              </a:rPr>
              <a:t>Background</a:t>
            </a:r>
          </a:p>
          <a:p>
            <a:pPr marL="285750" indent="-285750" algn="just">
              <a:buFont typeface="Arial" panose="020B0604020202020204" pitchFamily="34" charset="0"/>
              <a:buChar char="•"/>
            </a:pPr>
            <a:endParaRPr lang="en-GB" sz="1600" b="1"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In order to reduce the waiting list for kidney transplantation, Spain has seen a growing number of living donors with expanded criteria in recent years</a:t>
            </a:r>
          </a:p>
          <a:p>
            <a:pPr marL="285750" indent="-285750" algn="just">
              <a:buFont typeface="Arial" panose="020B0604020202020204" pitchFamily="34" charset="0"/>
              <a:buChar char="•"/>
            </a:pPr>
            <a:endParaRPr lang="en-GB"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This implied a great concern for the safety of the donors regarding survival and evolution of renal function</a:t>
            </a:r>
          </a:p>
        </p:txBody>
      </p:sp>
      <p:sp>
        <p:nvSpPr>
          <p:cNvPr id="16" name="ZoneTexte 15">
            <a:extLst>
              <a:ext uri="{FF2B5EF4-FFF2-40B4-BE49-F238E27FC236}">
                <a16:creationId xmlns:a16="http://schemas.microsoft.com/office/drawing/2014/main" id="{23F5A3E0-FF00-01CF-B742-E1AB3F5E9B31}"/>
              </a:ext>
            </a:extLst>
          </p:cNvPr>
          <p:cNvSpPr txBox="1"/>
          <p:nvPr/>
        </p:nvSpPr>
        <p:spPr>
          <a:xfrm>
            <a:off x="248918" y="3356445"/>
            <a:ext cx="5110480" cy="2585323"/>
          </a:xfrm>
          <a:prstGeom prst="rect">
            <a:avLst/>
          </a:prstGeom>
          <a:noFill/>
        </p:spPr>
        <p:txBody>
          <a:bodyPr wrap="square">
            <a:spAutoFit/>
          </a:bodyPr>
          <a:lstStyle/>
          <a:p>
            <a:r>
              <a:rPr lang="en-GB" b="1" noProof="0" dirty="0">
                <a:latin typeface="Arial" panose="020B0604020202020204" pitchFamily="34" charset="0"/>
                <a:cs typeface="Arial" panose="020B0604020202020204" pitchFamily="34" charset="0"/>
              </a:rPr>
              <a:t>Methods</a:t>
            </a:r>
          </a:p>
          <a:p>
            <a:endParaRPr lang="en-GB" sz="1400" b="1" noProof="0" dirty="0">
              <a:latin typeface="Arial" panose="020B0604020202020204" pitchFamily="34" charset="0"/>
              <a:cs typeface="Arial" panose="020B0604020202020204" pitchFamily="34" charset="0"/>
            </a:endParaRPr>
          </a:p>
          <a:p>
            <a:pPr algn="just"/>
            <a:r>
              <a:rPr lang="en-GB" sz="1400" u="sng" noProof="0" dirty="0">
                <a:latin typeface="Arial" panose="020B0604020202020204" pitchFamily="34" charset="0"/>
                <a:cs typeface="Arial" panose="020B0604020202020204" pitchFamily="34" charset="0"/>
              </a:rPr>
              <a:t>Study</a:t>
            </a:r>
            <a:r>
              <a:rPr lang="en-GB" sz="1400" noProof="0" dirty="0">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pPr>
            <a:r>
              <a:rPr lang="en-GB" sz="1400" b="1" noProof="0" dirty="0">
                <a:latin typeface="Arial" panose="020B0604020202020204" pitchFamily="34" charset="0"/>
                <a:cs typeface="Arial" panose="020B0604020202020204" pitchFamily="34" charset="0"/>
              </a:rPr>
              <a:t>n=2.510 </a:t>
            </a:r>
            <a:r>
              <a:rPr lang="en-GB" sz="1400" noProof="0" dirty="0">
                <a:latin typeface="Arial" panose="020B0604020202020204" pitchFamily="34" charset="0"/>
                <a:cs typeface="Arial" panose="020B0604020202020204" pitchFamily="34" charset="0"/>
              </a:rPr>
              <a:t>living donor kidney transplants characteristics using the Catalan Registry of Kidney Living Donors performed in Catalonia between the years 2000 and 2023</a:t>
            </a:r>
          </a:p>
          <a:p>
            <a:pPr algn="just"/>
            <a:endParaRPr lang="en-GB" sz="1400" noProof="0" dirty="0">
              <a:latin typeface="Arial" panose="020B0604020202020204" pitchFamily="34" charset="0"/>
              <a:cs typeface="Arial" panose="020B0604020202020204" pitchFamily="34" charset="0"/>
            </a:endParaRPr>
          </a:p>
          <a:p>
            <a:pPr algn="just"/>
            <a:endParaRPr lang="en-GB" noProof="0" dirty="0">
              <a:latin typeface="Arial" panose="020B0604020202020204" pitchFamily="34" charset="0"/>
              <a:cs typeface="Arial" panose="020B0604020202020204" pitchFamily="34" charset="0"/>
            </a:endParaRPr>
          </a:p>
          <a:p>
            <a:pPr algn="just"/>
            <a:r>
              <a:rPr lang="en-GB" sz="1400" u="sng" noProof="0" dirty="0">
                <a:latin typeface="Arial" panose="020B0604020202020204" pitchFamily="34" charset="0"/>
                <a:cs typeface="Arial" panose="020B0604020202020204" pitchFamily="34" charset="0"/>
              </a:rPr>
              <a:t>Outcome</a:t>
            </a:r>
            <a:r>
              <a:rPr lang="en-GB" sz="1400" noProof="0" dirty="0">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Long-term donor’s survival and the evolution of their renal function</a:t>
            </a:r>
          </a:p>
        </p:txBody>
      </p:sp>
      <p:sp>
        <p:nvSpPr>
          <p:cNvPr id="11" name="Rectangle : coins arrondis 10">
            <a:extLst>
              <a:ext uri="{FF2B5EF4-FFF2-40B4-BE49-F238E27FC236}">
                <a16:creationId xmlns:a16="http://schemas.microsoft.com/office/drawing/2014/main" id="{FC148E69-1BB8-A14A-0C83-34DD59A1D463}"/>
              </a:ext>
            </a:extLst>
          </p:cNvPr>
          <p:cNvSpPr/>
          <p:nvPr/>
        </p:nvSpPr>
        <p:spPr>
          <a:xfrm>
            <a:off x="238755" y="3837013"/>
            <a:ext cx="5181599" cy="1022745"/>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Rectangle : coins arrondis 11">
            <a:extLst>
              <a:ext uri="{FF2B5EF4-FFF2-40B4-BE49-F238E27FC236}">
                <a16:creationId xmlns:a16="http://schemas.microsoft.com/office/drawing/2014/main" id="{B3C0DD63-F7F2-06AD-1607-BF1A5B326CB2}"/>
              </a:ext>
            </a:extLst>
          </p:cNvPr>
          <p:cNvSpPr/>
          <p:nvPr/>
        </p:nvSpPr>
        <p:spPr>
          <a:xfrm>
            <a:off x="213358" y="5192244"/>
            <a:ext cx="5181599" cy="690259"/>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cxnSp>
        <p:nvCxnSpPr>
          <p:cNvPr id="14" name="Connecteur droit 13">
            <a:extLst>
              <a:ext uri="{FF2B5EF4-FFF2-40B4-BE49-F238E27FC236}">
                <a16:creationId xmlns:a16="http://schemas.microsoft.com/office/drawing/2014/main" id="{6037E02E-BE93-2085-DFE3-42A56DAB8313}"/>
              </a:ext>
            </a:extLst>
          </p:cNvPr>
          <p:cNvCxnSpPr>
            <a:cxnSpLocks/>
          </p:cNvCxnSpPr>
          <p:nvPr/>
        </p:nvCxnSpPr>
        <p:spPr>
          <a:xfrm>
            <a:off x="2810866" y="4859758"/>
            <a:ext cx="0" cy="338333"/>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D2C600E9-E362-B510-C7F9-73A73D8373A6}"/>
              </a:ext>
            </a:extLst>
          </p:cNvPr>
          <p:cNvSpPr txBox="1"/>
          <p:nvPr/>
        </p:nvSpPr>
        <p:spPr>
          <a:xfrm>
            <a:off x="5984111" y="1033072"/>
            <a:ext cx="5885012" cy="4893647"/>
          </a:xfrm>
          <a:prstGeom prst="rect">
            <a:avLst/>
          </a:prstGeom>
          <a:noFill/>
        </p:spPr>
        <p:txBody>
          <a:bodyPr wrap="square">
            <a:spAutoFit/>
          </a:bodyPr>
          <a:lstStyle/>
          <a:p>
            <a:r>
              <a:rPr lang="en-GB" b="1" noProof="0" dirty="0">
                <a:latin typeface="Arial" panose="020B0604020202020204" pitchFamily="34" charset="0"/>
                <a:cs typeface="Arial" panose="020B0604020202020204" pitchFamily="34" charset="0"/>
              </a:rPr>
              <a:t>Results</a:t>
            </a:r>
            <a:endParaRPr lang="en-GB" noProof="0" dirty="0">
              <a:latin typeface="Arial" panose="020B0604020202020204" pitchFamily="34" charset="0"/>
              <a:cs typeface="Arial" panose="020B0604020202020204" pitchFamily="34" charset="0"/>
            </a:endParaRPr>
          </a:p>
          <a:p>
            <a:endParaRPr lang="en-GB"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Initial pre-donation difference in the estimated glomerular filtration rate (eGFR) when the donor is &gt;70 years old compared to those under 70 years old (</a:t>
            </a:r>
            <a:r>
              <a:rPr lang="en-GB" sz="1400" b="1" noProof="0" dirty="0">
                <a:latin typeface="Arial" panose="020B0604020202020204" pitchFamily="34" charset="0"/>
                <a:cs typeface="Arial" panose="020B0604020202020204" pitchFamily="34" charset="0"/>
              </a:rPr>
              <a:t>79.5</a:t>
            </a:r>
            <a:r>
              <a:rPr lang="en-GB" sz="1400" noProof="0" dirty="0">
                <a:latin typeface="Arial" panose="020B0604020202020204" pitchFamily="34" charset="0"/>
                <a:cs typeface="Arial" panose="020B0604020202020204" pitchFamily="34" charset="0"/>
              </a:rPr>
              <a:t> ml/min vs. </a:t>
            </a:r>
            <a:r>
              <a:rPr lang="en-GB" sz="1400" b="1" noProof="0" dirty="0">
                <a:latin typeface="Arial" panose="020B0604020202020204" pitchFamily="34" charset="0"/>
                <a:cs typeface="Arial" panose="020B0604020202020204" pitchFamily="34" charset="0"/>
              </a:rPr>
              <a:t>93.4</a:t>
            </a:r>
            <a:r>
              <a:rPr lang="en-GB" sz="1400" noProof="0" dirty="0">
                <a:latin typeface="Arial" panose="020B0604020202020204" pitchFamily="34" charset="0"/>
                <a:cs typeface="Arial" panose="020B0604020202020204" pitchFamily="34" charset="0"/>
              </a:rPr>
              <a:t> ml/min, p70 ml/min)</a:t>
            </a: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This difference persists throughout the follow up, with no evidence of progressive long-term eGFR loss in either group</a:t>
            </a: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Similarly, the eGFR remains very stable in donors with lower pre-donation CKD-EPI (</a:t>
            </a:r>
            <a:r>
              <a:rPr lang="en-GB" sz="1400" b="1" noProof="0" dirty="0">
                <a:latin typeface="Arial" panose="020B0604020202020204" pitchFamily="34" charset="0"/>
                <a:cs typeface="Arial" panose="020B0604020202020204" pitchFamily="34" charset="0"/>
              </a:rPr>
              <a:t>70</a:t>
            </a:r>
            <a:r>
              <a:rPr lang="en-GB" sz="1400" noProof="0" dirty="0">
                <a:latin typeface="Arial" panose="020B0604020202020204" pitchFamily="34" charset="0"/>
                <a:cs typeface="Arial" panose="020B0604020202020204" pitchFamily="34" charset="0"/>
              </a:rPr>
              <a:t> ml/min)</a:t>
            </a:r>
          </a:p>
          <a:p>
            <a:endParaRPr lang="en-GB" sz="1400" noProof="0" dirty="0">
              <a:latin typeface="Arial" panose="020B0604020202020204" pitchFamily="34" charset="0"/>
              <a:cs typeface="Arial" panose="020B0604020202020204" pitchFamily="34" charset="0"/>
            </a:endParaRPr>
          </a:p>
          <a:p>
            <a:r>
              <a:rPr lang="en-GB" sz="1400" noProof="0" dirty="0">
                <a:latin typeface="Arial" panose="020B0604020202020204" pitchFamily="34" charset="0"/>
                <a:cs typeface="Arial" panose="020B0604020202020204" pitchFamily="34" charset="0"/>
              </a:rPr>
              <a:t>During the follow-up period, </a:t>
            </a:r>
            <a:r>
              <a:rPr lang="en-GB" sz="1400" b="1" noProof="0" dirty="0">
                <a:latin typeface="Arial" panose="020B0604020202020204" pitchFamily="34" charset="0"/>
                <a:cs typeface="Arial" panose="020B0604020202020204" pitchFamily="34" charset="0"/>
              </a:rPr>
              <a:t>48</a:t>
            </a:r>
            <a:r>
              <a:rPr lang="en-GB" sz="1400" noProof="0" dirty="0">
                <a:latin typeface="Arial" panose="020B0604020202020204" pitchFamily="34" charset="0"/>
                <a:cs typeface="Arial" panose="020B0604020202020204" pitchFamily="34" charset="0"/>
              </a:rPr>
              <a:t> living donors died (1.92%)</a:t>
            </a:r>
          </a:p>
          <a:p>
            <a:endParaRPr lang="en-GB" sz="1400" noProof="0" dirty="0">
              <a:latin typeface="Arial" panose="020B0604020202020204" pitchFamily="34" charset="0"/>
              <a:cs typeface="Arial" panose="020B0604020202020204" pitchFamily="34" charset="0"/>
            </a:endParaRPr>
          </a:p>
          <a:p>
            <a:endParaRPr lang="en-GB" sz="1400" noProof="0" dirty="0">
              <a:latin typeface="Arial" panose="020B0604020202020204" pitchFamily="34" charset="0"/>
              <a:cs typeface="Arial" panose="020B0604020202020204" pitchFamily="34" charset="0"/>
            </a:endParaRPr>
          </a:p>
          <a:p>
            <a:endParaRPr lang="en-GB" sz="1400" noProof="0" dirty="0">
              <a:latin typeface="Arial" panose="020B0604020202020204" pitchFamily="34" charset="0"/>
              <a:cs typeface="Arial" panose="020B0604020202020204" pitchFamily="34" charset="0"/>
            </a:endParaRPr>
          </a:p>
          <a:p>
            <a:endParaRPr lang="en-GB" sz="1400" noProof="0" dirty="0">
              <a:latin typeface="Arial" panose="020B0604020202020204" pitchFamily="34" charset="0"/>
              <a:cs typeface="Arial" panose="020B0604020202020204" pitchFamily="34" charset="0"/>
            </a:endParaRPr>
          </a:p>
          <a:p>
            <a:endParaRPr lang="en-GB" sz="1400" noProof="0" dirty="0">
              <a:latin typeface="Arial" panose="020B0604020202020204" pitchFamily="34" charset="0"/>
              <a:cs typeface="Arial" panose="020B0604020202020204" pitchFamily="34" charset="0"/>
            </a:endParaRPr>
          </a:p>
          <a:p>
            <a:endParaRPr lang="en-GB" sz="1400" noProof="0" dirty="0">
              <a:latin typeface="Arial" panose="020B0604020202020204" pitchFamily="34" charset="0"/>
              <a:cs typeface="Arial" panose="020B0604020202020204" pitchFamily="34" charset="0"/>
            </a:endParaRPr>
          </a:p>
          <a:p>
            <a:endParaRPr lang="en-GB" sz="1400" noProof="0" dirty="0">
              <a:latin typeface="Arial" panose="020B0604020202020204" pitchFamily="34" charset="0"/>
              <a:cs typeface="Arial" panose="020B0604020202020204" pitchFamily="34" charset="0"/>
            </a:endParaRPr>
          </a:p>
          <a:p>
            <a:endParaRPr lang="en-GB" sz="1400" noProof="0" dirty="0">
              <a:latin typeface="Arial" panose="020B0604020202020204" pitchFamily="34" charset="0"/>
              <a:cs typeface="Arial" panose="020B0604020202020204" pitchFamily="34" charset="0"/>
            </a:endParaRPr>
          </a:p>
          <a:p>
            <a:endParaRPr lang="en-GB" sz="14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noProof="0" dirty="0">
                <a:latin typeface="Arial" panose="020B0604020202020204" pitchFamily="34" charset="0"/>
                <a:cs typeface="Arial" panose="020B0604020202020204" pitchFamily="34" charset="0"/>
              </a:rPr>
              <a:t>Just 2 donors required dialysis and were transplanted immediately using deceased donors </a:t>
            </a:r>
            <a:endParaRPr lang="en-GB" noProof="0" dirty="0">
              <a:latin typeface="Arial" panose="020B0604020202020204" pitchFamily="34" charset="0"/>
              <a:cs typeface="Arial" panose="020B0604020202020204" pitchFamily="34" charset="0"/>
            </a:endParaRPr>
          </a:p>
        </p:txBody>
      </p:sp>
      <p:graphicFrame>
        <p:nvGraphicFramePr>
          <p:cNvPr id="19" name="Graphique 18">
            <a:extLst>
              <a:ext uri="{FF2B5EF4-FFF2-40B4-BE49-F238E27FC236}">
                <a16:creationId xmlns:a16="http://schemas.microsoft.com/office/drawing/2014/main" id="{DBA8326D-0909-C011-2671-023D4CAD54D6}"/>
              </a:ext>
            </a:extLst>
          </p:cNvPr>
          <p:cNvGraphicFramePr>
            <a:graphicFrameLocks/>
          </p:cNvGraphicFramePr>
          <p:nvPr>
            <p:extLst>
              <p:ext uri="{D42A27DB-BD31-4B8C-83A1-F6EECF244321}">
                <p14:modId xmlns:p14="http://schemas.microsoft.com/office/powerpoint/2010/main" val="3738683404"/>
              </p:ext>
            </p:extLst>
          </p:nvPr>
        </p:nvGraphicFramePr>
        <p:xfrm>
          <a:off x="7343018" y="3404305"/>
          <a:ext cx="3167198" cy="1900319"/>
        </p:xfrm>
        <a:graphic>
          <a:graphicData uri="http://schemas.openxmlformats.org/drawingml/2006/chart">
            <c:chart xmlns:c="http://schemas.openxmlformats.org/drawingml/2006/chart" xmlns:r="http://schemas.openxmlformats.org/officeDocument/2006/relationships" r:id="rId4"/>
          </a:graphicData>
        </a:graphic>
      </p:graphicFrame>
      <p:sp>
        <p:nvSpPr>
          <p:cNvPr id="25" name="ZoneTexte 24">
            <a:extLst>
              <a:ext uri="{FF2B5EF4-FFF2-40B4-BE49-F238E27FC236}">
                <a16:creationId xmlns:a16="http://schemas.microsoft.com/office/drawing/2014/main" id="{934E404C-581C-9688-852D-53EAE11B3488}"/>
              </a:ext>
            </a:extLst>
          </p:cNvPr>
          <p:cNvSpPr txBox="1"/>
          <p:nvPr/>
        </p:nvSpPr>
        <p:spPr>
          <a:xfrm>
            <a:off x="9034780" y="3931791"/>
            <a:ext cx="670444" cy="276999"/>
          </a:xfrm>
          <a:prstGeom prst="rect">
            <a:avLst/>
          </a:prstGeom>
          <a:noFill/>
        </p:spPr>
        <p:txBody>
          <a:bodyPr wrap="square">
            <a:spAutoFit/>
          </a:bodyPr>
          <a:lstStyle/>
          <a:p>
            <a:r>
              <a:rPr lang="en-GB" sz="1200" b="1" noProof="0" dirty="0">
                <a:latin typeface="Arial" panose="020B0604020202020204" pitchFamily="34" charset="0"/>
                <a:cs typeface="Arial" panose="020B0604020202020204" pitchFamily="34" charset="0"/>
              </a:rPr>
              <a:t>29.2%</a:t>
            </a:r>
            <a:endParaRPr lang="en-GB" sz="1200" b="1" noProof="0" dirty="0"/>
          </a:p>
        </p:txBody>
      </p:sp>
      <p:sp>
        <p:nvSpPr>
          <p:cNvPr id="29" name="ZoneTexte 28">
            <a:extLst>
              <a:ext uri="{FF2B5EF4-FFF2-40B4-BE49-F238E27FC236}">
                <a16:creationId xmlns:a16="http://schemas.microsoft.com/office/drawing/2014/main" id="{3CC96FF2-226F-3D2A-3796-18F795FB8A9F}"/>
              </a:ext>
            </a:extLst>
          </p:cNvPr>
          <p:cNvSpPr txBox="1"/>
          <p:nvPr/>
        </p:nvSpPr>
        <p:spPr>
          <a:xfrm>
            <a:off x="9573144" y="3703532"/>
            <a:ext cx="6096000" cy="276999"/>
          </a:xfrm>
          <a:prstGeom prst="rect">
            <a:avLst/>
          </a:prstGeom>
          <a:noFill/>
        </p:spPr>
        <p:txBody>
          <a:bodyPr wrap="square">
            <a:spAutoFit/>
          </a:bodyPr>
          <a:lstStyle/>
          <a:p>
            <a:r>
              <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Neoplasia</a:t>
            </a:r>
            <a:endParaRPr lang="en-GB" noProof="0" dirty="0"/>
          </a:p>
        </p:txBody>
      </p:sp>
      <p:sp>
        <p:nvSpPr>
          <p:cNvPr id="33" name="ZoneTexte 32">
            <a:extLst>
              <a:ext uri="{FF2B5EF4-FFF2-40B4-BE49-F238E27FC236}">
                <a16:creationId xmlns:a16="http://schemas.microsoft.com/office/drawing/2014/main" id="{080569A4-02EC-BFA4-FCB7-15E7FC03E5A6}"/>
              </a:ext>
            </a:extLst>
          </p:cNvPr>
          <p:cNvSpPr txBox="1"/>
          <p:nvPr/>
        </p:nvSpPr>
        <p:spPr>
          <a:xfrm>
            <a:off x="9156050" y="4480906"/>
            <a:ext cx="788924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8.3%</a:t>
            </a:r>
            <a:endParaRPr kumimoji="0" lang="en-GB" sz="1200" b="1"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35" name="ZoneTexte 34">
            <a:extLst>
              <a:ext uri="{FF2B5EF4-FFF2-40B4-BE49-F238E27FC236}">
                <a16:creationId xmlns:a16="http://schemas.microsoft.com/office/drawing/2014/main" id="{041F0008-C99D-D77B-3DE5-584A7F686CBB}"/>
              </a:ext>
            </a:extLst>
          </p:cNvPr>
          <p:cNvSpPr txBox="1"/>
          <p:nvPr/>
        </p:nvSpPr>
        <p:spPr>
          <a:xfrm>
            <a:off x="9647833" y="4617571"/>
            <a:ext cx="8549640" cy="276999"/>
          </a:xfrm>
          <a:prstGeom prst="rect">
            <a:avLst/>
          </a:prstGeom>
          <a:noFill/>
        </p:spPr>
        <p:txBody>
          <a:bodyPr wrap="square">
            <a:spAutoFit/>
          </a:bodyPr>
          <a:lstStyle/>
          <a:p>
            <a:r>
              <a:rPr lang="en-GB" sz="1200" noProof="0" dirty="0">
                <a:latin typeface="Arial" panose="020B0604020202020204" pitchFamily="34" charset="0"/>
                <a:cs typeface="Arial" panose="020B0604020202020204" pitchFamily="34" charset="0"/>
              </a:rPr>
              <a:t>Infections</a:t>
            </a:r>
            <a:endParaRPr lang="en-GB" noProof="0" dirty="0"/>
          </a:p>
        </p:txBody>
      </p:sp>
      <p:sp>
        <p:nvSpPr>
          <p:cNvPr id="37" name="ZoneTexte 36">
            <a:extLst>
              <a:ext uri="{FF2B5EF4-FFF2-40B4-BE49-F238E27FC236}">
                <a16:creationId xmlns:a16="http://schemas.microsoft.com/office/drawing/2014/main" id="{11322C50-0628-8AEA-FE7C-2A674B3EB144}"/>
              </a:ext>
            </a:extLst>
          </p:cNvPr>
          <p:cNvSpPr txBox="1"/>
          <p:nvPr/>
        </p:nvSpPr>
        <p:spPr>
          <a:xfrm>
            <a:off x="9099193" y="4797091"/>
            <a:ext cx="909828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6.2%</a:t>
            </a:r>
            <a:endParaRPr kumimoji="0" lang="en-GB" sz="1200" b="1"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41" name="ZoneTexte 40">
            <a:extLst>
              <a:ext uri="{FF2B5EF4-FFF2-40B4-BE49-F238E27FC236}">
                <a16:creationId xmlns:a16="http://schemas.microsoft.com/office/drawing/2014/main" id="{F741D008-B312-CD5B-C075-F24DCAE362E1}"/>
              </a:ext>
            </a:extLst>
          </p:cNvPr>
          <p:cNvSpPr txBox="1"/>
          <p:nvPr/>
        </p:nvSpPr>
        <p:spPr>
          <a:xfrm>
            <a:off x="9365893" y="4981479"/>
            <a:ext cx="9113520" cy="276999"/>
          </a:xfrm>
          <a:prstGeom prst="rect">
            <a:avLst/>
          </a:prstGeom>
          <a:noFill/>
        </p:spPr>
        <p:txBody>
          <a:bodyPr wrap="square">
            <a:spAutoFit/>
          </a:bodyPr>
          <a:lstStyle/>
          <a:p>
            <a:r>
              <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Cardiovascular causes </a:t>
            </a:r>
            <a:endParaRPr lang="en-GB" sz="1200" noProof="0" dirty="0"/>
          </a:p>
        </p:txBody>
      </p:sp>
      <p:sp>
        <p:nvSpPr>
          <p:cNvPr id="43" name="ZoneTexte 42">
            <a:extLst>
              <a:ext uri="{FF2B5EF4-FFF2-40B4-BE49-F238E27FC236}">
                <a16:creationId xmlns:a16="http://schemas.microsoft.com/office/drawing/2014/main" id="{36BB4E6B-9B85-763B-F694-C28BCDDCB401}"/>
              </a:ext>
            </a:extLst>
          </p:cNvPr>
          <p:cNvSpPr txBox="1"/>
          <p:nvPr/>
        </p:nvSpPr>
        <p:spPr>
          <a:xfrm>
            <a:off x="8612850" y="4812695"/>
            <a:ext cx="9230360" cy="276999"/>
          </a:xfrm>
          <a:prstGeom prst="rect">
            <a:avLst/>
          </a:prstGeom>
          <a:noFill/>
        </p:spPr>
        <p:txBody>
          <a:bodyPr wrap="square">
            <a:spAutoFit/>
          </a:bodyPr>
          <a:lstStyle/>
          <a:p>
            <a:r>
              <a:rPr lang="en-GB" sz="1200" b="1" noProof="0" dirty="0">
                <a:latin typeface="Arial" panose="020B0604020202020204" pitchFamily="34" charset="0"/>
                <a:cs typeface="Arial" panose="020B0604020202020204" pitchFamily="34" charset="0"/>
              </a:rPr>
              <a:t>14.6%</a:t>
            </a:r>
            <a:endParaRPr lang="en-GB" sz="1200" b="1" noProof="0" dirty="0"/>
          </a:p>
        </p:txBody>
      </p:sp>
      <p:sp>
        <p:nvSpPr>
          <p:cNvPr id="45" name="ZoneTexte 44">
            <a:extLst>
              <a:ext uri="{FF2B5EF4-FFF2-40B4-BE49-F238E27FC236}">
                <a16:creationId xmlns:a16="http://schemas.microsoft.com/office/drawing/2014/main" id="{80E1E83B-B7D9-0CE8-BD39-8955BA46E2B0}"/>
              </a:ext>
            </a:extLst>
          </p:cNvPr>
          <p:cNvSpPr txBox="1"/>
          <p:nvPr/>
        </p:nvSpPr>
        <p:spPr>
          <a:xfrm>
            <a:off x="8330723" y="5088194"/>
            <a:ext cx="1105885" cy="276999"/>
          </a:xfrm>
          <a:prstGeom prst="rect">
            <a:avLst/>
          </a:prstGeom>
          <a:noFill/>
        </p:spPr>
        <p:txBody>
          <a:bodyPr wrap="square">
            <a:spAutoFit/>
          </a:bodyPr>
          <a:lstStyle/>
          <a:p>
            <a:r>
              <a:rPr lang="en-GB" sz="1200" noProof="0" dirty="0">
                <a:latin typeface="Arial" panose="020B0604020202020204" pitchFamily="34" charset="0"/>
                <a:cs typeface="Arial" panose="020B0604020202020204" pitchFamily="34" charset="0"/>
              </a:rPr>
              <a:t>Other causes </a:t>
            </a:r>
            <a:endParaRPr lang="en-GB" sz="1200" noProof="0" dirty="0"/>
          </a:p>
        </p:txBody>
      </p:sp>
      <p:sp>
        <p:nvSpPr>
          <p:cNvPr id="47" name="ZoneTexte 46">
            <a:extLst>
              <a:ext uri="{FF2B5EF4-FFF2-40B4-BE49-F238E27FC236}">
                <a16:creationId xmlns:a16="http://schemas.microsoft.com/office/drawing/2014/main" id="{9CC9DA15-EF2C-1F2B-6D7A-87A19EA9D76B}"/>
              </a:ext>
            </a:extLst>
          </p:cNvPr>
          <p:cNvSpPr txBox="1"/>
          <p:nvPr/>
        </p:nvSpPr>
        <p:spPr>
          <a:xfrm>
            <a:off x="8263667" y="4230412"/>
            <a:ext cx="9230360" cy="276999"/>
          </a:xfrm>
          <a:prstGeom prst="rect">
            <a:avLst/>
          </a:prstGeom>
          <a:noFill/>
        </p:spPr>
        <p:txBody>
          <a:bodyPr wrap="square">
            <a:spAutoFit/>
          </a:bodyPr>
          <a:lstStyle/>
          <a:p>
            <a:r>
              <a:rPr lang="en-GB" sz="1200" b="1" noProof="0" dirty="0">
                <a:latin typeface="Arial" panose="020B0604020202020204" pitchFamily="34" charset="0"/>
                <a:cs typeface="Arial" panose="020B0604020202020204" pitchFamily="34" charset="0"/>
              </a:rPr>
              <a:t>41.7%</a:t>
            </a:r>
            <a:endParaRPr lang="en-GB" sz="1200" b="1" noProof="0" dirty="0"/>
          </a:p>
        </p:txBody>
      </p:sp>
      <p:sp>
        <p:nvSpPr>
          <p:cNvPr id="51" name="ZoneTexte 50">
            <a:extLst>
              <a:ext uri="{FF2B5EF4-FFF2-40B4-BE49-F238E27FC236}">
                <a16:creationId xmlns:a16="http://schemas.microsoft.com/office/drawing/2014/main" id="{F42335EB-3059-7BF8-117D-4E38694AE236}"/>
              </a:ext>
            </a:extLst>
          </p:cNvPr>
          <p:cNvSpPr txBox="1"/>
          <p:nvPr/>
        </p:nvSpPr>
        <p:spPr>
          <a:xfrm>
            <a:off x="7327902" y="4179854"/>
            <a:ext cx="9230360" cy="276999"/>
          </a:xfrm>
          <a:prstGeom prst="rect">
            <a:avLst/>
          </a:prstGeom>
          <a:noFill/>
        </p:spPr>
        <p:txBody>
          <a:bodyPr wrap="square">
            <a:spAutoFit/>
          </a:bodyPr>
          <a:lstStyle/>
          <a:p>
            <a:r>
              <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Unknown</a:t>
            </a:r>
            <a:endParaRPr lang="en-GB" noProof="0" dirty="0"/>
          </a:p>
        </p:txBody>
      </p:sp>
      <p:sp>
        <p:nvSpPr>
          <p:cNvPr id="15" name="TextBox 29">
            <a:extLst>
              <a:ext uri="{FF2B5EF4-FFF2-40B4-BE49-F238E27FC236}">
                <a16:creationId xmlns:a16="http://schemas.microsoft.com/office/drawing/2014/main" id="{2000CAAB-CCB7-FC86-68B7-99D3E3FAB589}"/>
              </a:ext>
            </a:extLst>
          </p:cNvPr>
          <p:cNvSpPr txBox="1"/>
          <p:nvPr/>
        </p:nvSpPr>
        <p:spPr>
          <a:xfrm>
            <a:off x="2301" y="6610373"/>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Alabau Perich R. et al., ESOT Congress 2025 (Abstract 1588)</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1395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60A9D-04FA-482B-9CE7-93CA0333D1DA}"/>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E8B8A3F9-359F-1999-E9BC-B232B104BC72}"/>
              </a:ext>
            </a:extLst>
          </p:cNvPr>
          <p:cNvSpPr>
            <a:spLocks noGrp="1"/>
          </p:cNvSpPr>
          <p:nvPr>
            <p:ph type="title"/>
          </p:nvPr>
        </p:nvSpPr>
        <p:spPr>
          <a:xfrm>
            <a:off x="313544" y="214492"/>
            <a:ext cx="10969587" cy="402626"/>
          </a:xfrm>
        </p:spPr>
        <p:txBody>
          <a:bodyPr>
            <a:normAutofit fontScale="90000"/>
          </a:bodyPr>
          <a:lstStyle/>
          <a:p>
            <a:pPr algn="l" fontAlgn="b"/>
            <a:r>
              <a:rPr lang="en-GB" sz="3200" u="none" strike="noStrike" noProof="0" dirty="0">
                <a:effectLst/>
              </a:rPr>
              <a:t>Is living kidney donation with expanded criteria safe for the donor? Long-term follow-up from the </a:t>
            </a:r>
            <a:r>
              <a:rPr lang="en-GB" dirty="0"/>
              <a:t>C</a:t>
            </a:r>
            <a:r>
              <a:rPr lang="en-GB" sz="3200" u="none" strike="noStrike" noProof="0" dirty="0" err="1">
                <a:effectLst/>
              </a:rPr>
              <a:t>atalan</a:t>
            </a:r>
            <a:r>
              <a:rPr lang="en-GB" sz="3200" u="none" strike="noStrike" noProof="0" dirty="0">
                <a:effectLst/>
              </a:rPr>
              <a:t> registry</a:t>
            </a:r>
          </a:p>
        </p:txBody>
      </p:sp>
      <p:sp>
        <p:nvSpPr>
          <p:cNvPr id="9" name="Rectangle 8">
            <a:extLst>
              <a:ext uri="{FF2B5EF4-FFF2-40B4-BE49-F238E27FC236}">
                <a16:creationId xmlns:a16="http://schemas.microsoft.com/office/drawing/2014/main" id="{C720805B-D656-DFE3-048C-73D6F3AB0840}"/>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62884E5-EB09-8BD0-CF04-CC34850B7269}"/>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3" name="Groupe 2">
            <a:extLst>
              <a:ext uri="{FF2B5EF4-FFF2-40B4-BE49-F238E27FC236}">
                <a16:creationId xmlns:a16="http://schemas.microsoft.com/office/drawing/2014/main" id="{1024C18C-61ED-BC90-949B-0F0C97A679DF}"/>
              </a:ext>
            </a:extLst>
          </p:cNvPr>
          <p:cNvGrpSpPr/>
          <p:nvPr/>
        </p:nvGrpSpPr>
        <p:grpSpPr>
          <a:xfrm>
            <a:off x="11575287" y="44389"/>
            <a:ext cx="525242" cy="509983"/>
            <a:chOff x="4213599" y="3634223"/>
            <a:chExt cx="485297" cy="471198"/>
          </a:xfrm>
        </p:grpSpPr>
        <p:sp>
          <p:nvSpPr>
            <p:cNvPr id="4" name="Ellipse 3">
              <a:hlinkClick r:id="rId3" action="ppaction://hlinksldjump"/>
              <a:extLst>
                <a:ext uri="{FF2B5EF4-FFF2-40B4-BE49-F238E27FC236}">
                  <a16:creationId xmlns:a16="http://schemas.microsoft.com/office/drawing/2014/main" id="{50E9C849-EBF1-6F68-2243-872C8C87274C}"/>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F1994605-78F3-1339-4119-B943ED04CB54}"/>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6" name="Forme libre : forme 15">
              <a:extLst>
                <a:ext uri="{FF2B5EF4-FFF2-40B4-BE49-F238E27FC236}">
                  <a16:creationId xmlns:a16="http://schemas.microsoft.com/office/drawing/2014/main" id="{F0D43050-E61F-A084-F6C6-EC3E760B0DB2}"/>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87928A3B-EFAF-46D5-1FBF-186F7424CAF7}"/>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Forme libre : forme 17">
              <a:extLst>
                <a:ext uri="{FF2B5EF4-FFF2-40B4-BE49-F238E27FC236}">
                  <a16:creationId xmlns:a16="http://schemas.microsoft.com/office/drawing/2014/main" id="{39968C25-1966-5115-0160-E9BA6BF3E6A8}"/>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21" name="Rectangle 20">
            <a:hlinkClick r:id="rId3" action="ppaction://hlinksldjump"/>
            <a:extLst>
              <a:ext uri="{FF2B5EF4-FFF2-40B4-BE49-F238E27FC236}">
                <a16:creationId xmlns:a16="http://schemas.microsoft.com/office/drawing/2014/main" id="{0C6AA8FB-AF88-81B4-127F-C264B048C32A}"/>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ZoneTexte 11">
            <a:extLst>
              <a:ext uri="{FF2B5EF4-FFF2-40B4-BE49-F238E27FC236}">
                <a16:creationId xmlns:a16="http://schemas.microsoft.com/office/drawing/2014/main" id="{02009CCA-3AB1-F483-8C8E-3946FC104F75}"/>
              </a:ext>
            </a:extLst>
          </p:cNvPr>
          <p:cNvSpPr txBox="1"/>
          <p:nvPr/>
        </p:nvSpPr>
        <p:spPr>
          <a:xfrm>
            <a:off x="223083" y="4083477"/>
            <a:ext cx="10969587" cy="1631216"/>
          </a:xfrm>
          <a:prstGeom prst="rect">
            <a:avLst/>
          </a:prstGeom>
          <a:noFill/>
        </p:spPr>
        <p:txBody>
          <a:bodyPr wrap="square">
            <a:spAutoFit/>
          </a:bodyPr>
          <a:lstStyle/>
          <a:p>
            <a:r>
              <a:rPr lang="en-GB" b="1" noProof="0" dirty="0">
                <a:latin typeface="Arial" panose="020B0604020202020204" pitchFamily="34" charset="0"/>
                <a:cs typeface="Arial" panose="020B0604020202020204" pitchFamily="34" charset="0"/>
              </a:rPr>
              <a:t>Conclusions</a:t>
            </a:r>
          </a:p>
          <a:p>
            <a:endParaRPr lang="en-GB" sz="1100" b="1"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Throughout the follow-up, statistically significant differences were observed in post-donation renal function among living donors based on their age and glomerular filtration rate at the time of donation</a:t>
            </a:r>
          </a:p>
          <a:p>
            <a:pPr marL="285750" indent="-285750" algn="just">
              <a:buFont typeface="Arial" panose="020B0604020202020204" pitchFamily="34" charset="0"/>
              <a:buChar char="•"/>
            </a:pPr>
            <a:endParaRPr lang="en-GB"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noProof="0" dirty="0">
                <a:latin typeface="Arial" panose="020B0604020202020204" pitchFamily="34" charset="0"/>
                <a:cs typeface="Arial" panose="020B0604020202020204" pitchFamily="34" charset="0"/>
              </a:rPr>
              <a:t>However, the glomerular filtration rate measured three months after donation remains very stable over 10 years of follow-up, both in living donors with expanded criteria and those without, ensuring that donation in this type of donor is safe in the long term</a:t>
            </a:r>
          </a:p>
        </p:txBody>
      </p:sp>
      <p:sp>
        <p:nvSpPr>
          <p:cNvPr id="14" name="ZoneTexte 13">
            <a:extLst>
              <a:ext uri="{FF2B5EF4-FFF2-40B4-BE49-F238E27FC236}">
                <a16:creationId xmlns:a16="http://schemas.microsoft.com/office/drawing/2014/main" id="{7471DCF0-C3AF-C2CD-D77A-7595F07E1F86}"/>
              </a:ext>
            </a:extLst>
          </p:cNvPr>
          <p:cNvSpPr txBox="1"/>
          <p:nvPr/>
        </p:nvSpPr>
        <p:spPr>
          <a:xfrm>
            <a:off x="223083" y="1021593"/>
            <a:ext cx="11382247" cy="861774"/>
          </a:xfrm>
          <a:prstGeom prst="rect">
            <a:avLst/>
          </a:prstGeom>
          <a:noFill/>
        </p:spPr>
        <p:txBody>
          <a:bodyPr wrap="square">
            <a:spAutoFit/>
          </a:bodyPr>
          <a:lstStyle/>
          <a:p>
            <a:r>
              <a:rPr lang="en-GB" sz="1800" b="1" noProof="0" dirty="0">
                <a:latin typeface="Arial" panose="020B0604020202020204" pitchFamily="34" charset="0"/>
                <a:cs typeface="Arial" panose="020B0604020202020204" pitchFamily="34" charset="0"/>
              </a:rPr>
              <a:t>Results (Cont.)</a:t>
            </a:r>
          </a:p>
          <a:p>
            <a:endParaRPr lang="en-GB"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noProof="0" dirty="0">
                <a:latin typeface="Arial" panose="020B0604020202020204" pitchFamily="34" charset="0"/>
                <a:cs typeface="Arial" panose="020B0604020202020204" pitchFamily="34" charset="0"/>
              </a:rPr>
              <a:t>The following table shows the results for the long-term evolution of the living donors’ renal function according to different characteristics:</a:t>
            </a:r>
            <a:endParaRPr lang="en-GB" sz="1400" noProof="0" dirty="0"/>
          </a:p>
        </p:txBody>
      </p:sp>
      <p:graphicFrame>
        <p:nvGraphicFramePr>
          <p:cNvPr id="24" name="Tableau 23">
            <a:extLst>
              <a:ext uri="{FF2B5EF4-FFF2-40B4-BE49-F238E27FC236}">
                <a16:creationId xmlns:a16="http://schemas.microsoft.com/office/drawing/2014/main" id="{1CDBEB85-33A2-ABE8-6C62-C7CCEA281650}"/>
              </a:ext>
            </a:extLst>
          </p:cNvPr>
          <p:cNvGraphicFramePr>
            <a:graphicFrameLocks noGrp="1"/>
          </p:cNvGraphicFramePr>
          <p:nvPr>
            <p:extLst>
              <p:ext uri="{D42A27DB-BD31-4B8C-83A1-F6EECF244321}">
                <p14:modId xmlns:p14="http://schemas.microsoft.com/office/powerpoint/2010/main" val="1538169182"/>
              </p:ext>
            </p:extLst>
          </p:nvPr>
        </p:nvGraphicFramePr>
        <p:xfrm>
          <a:off x="545283" y="2095905"/>
          <a:ext cx="10737848" cy="1691214"/>
        </p:xfrm>
        <a:graphic>
          <a:graphicData uri="http://schemas.openxmlformats.org/drawingml/2006/table">
            <a:tbl>
              <a:tblPr/>
              <a:tblGrid>
                <a:gridCol w="2835463">
                  <a:extLst>
                    <a:ext uri="{9D8B030D-6E8A-4147-A177-3AD203B41FA5}">
                      <a16:colId xmlns:a16="http://schemas.microsoft.com/office/drawing/2014/main" val="3380835191"/>
                    </a:ext>
                  </a:extLst>
                </a:gridCol>
                <a:gridCol w="1392565">
                  <a:extLst>
                    <a:ext uri="{9D8B030D-6E8A-4147-A177-3AD203B41FA5}">
                      <a16:colId xmlns:a16="http://schemas.microsoft.com/office/drawing/2014/main" val="1581169623"/>
                    </a:ext>
                  </a:extLst>
                </a:gridCol>
                <a:gridCol w="1140896">
                  <a:extLst>
                    <a:ext uri="{9D8B030D-6E8A-4147-A177-3AD203B41FA5}">
                      <a16:colId xmlns:a16="http://schemas.microsoft.com/office/drawing/2014/main" val="2995399278"/>
                    </a:ext>
                  </a:extLst>
                </a:gridCol>
                <a:gridCol w="1140896">
                  <a:extLst>
                    <a:ext uri="{9D8B030D-6E8A-4147-A177-3AD203B41FA5}">
                      <a16:colId xmlns:a16="http://schemas.microsoft.com/office/drawing/2014/main" val="521563436"/>
                    </a:ext>
                  </a:extLst>
                </a:gridCol>
                <a:gridCol w="1325453">
                  <a:extLst>
                    <a:ext uri="{9D8B030D-6E8A-4147-A177-3AD203B41FA5}">
                      <a16:colId xmlns:a16="http://schemas.microsoft.com/office/drawing/2014/main" val="388866408"/>
                    </a:ext>
                  </a:extLst>
                </a:gridCol>
                <a:gridCol w="1023451">
                  <a:extLst>
                    <a:ext uri="{9D8B030D-6E8A-4147-A177-3AD203B41FA5}">
                      <a16:colId xmlns:a16="http://schemas.microsoft.com/office/drawing/2014/main" val="3021877938"/>
                    </a:ext>
                  </a:extLst>
                </a:gridCol>
                <a:gridCol w="805339">
                  <a:extLst>
                    <a:ext uri="{9D8B030D-6E8A-4147-A177-3AD203B41FA5}">
                      <a16:colId xmlns:a16="http://schemas.microsoft.com/office/drawing/2014/main" val="1748727274"/>
                    </a:ext>
                  </a:extLst>
                </a:gridCol>
                <a:gridCol w="1073785">
                  <a:extLst>
                    <a:ext uri="{9D8B030D-6E8A-4147-A177-3AD203B41FA5}">
                      <a16:colId xmlns:a16="http://schemas.microsoft.com/office/drawing/2014/main" val="2565671448"/>
                    </a:ext>
                  </a:extLst>
                </a:gridCol>
              </a:tblGrid>
              <a:tr h="241602">
                <a:tc>
                  <a:txBody>
                    <a:bodyPr/>
                    <a:lstStyle/>
                    <a:p>
                      <a:pPr algn="ctr" fontAlgn="t"/>
                      <a:r>
                        <a:rPr lang="en-US" sz="1400" b="1" i="0" u="none" strike="noStrike" noProof="0" dirty="0">
                          <a:solidFill>
                            <a:srgbClr val="FFFFFF"/>
                          </a:solidFill>
                          <a:effectLst/>
                          <a:latin typeface="Arial" panose="020B0604020202020204" pitchFamily="34" charset="0"/>
                          <a:cs typeface="Arial" panose="020B0604020202020204" pitchFamily="34" charset="0"/>
                        </a:rPr>
                        <a:t>Living donors CKD EPI ml/min</a:t>
                      </a:r>
                    </a:p>
                  </a:txBody>
                  <a:tcPr marL="10067" marR="10067" marT="1006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F81BD"/>
                    </a:solidFill>
                  </a:tcPr>
                </a:tc>
                <a:tc>
                  <a:txBody>
                    <a:bodyPr/>
                    <a:lstStyle/>
                    <a:p>
                      <a:pPr algn="ctr" fontAlgn="t"/>
                      <a:r>
                        <a:rPr lang="en-US" sz="1400" b="1" i="0" u="none" strike="noStrike" noProof="0" dirty="0">
                          <a:solidFill>
                            <a:srgbClr val="FFFFFF"/>
                          </a:solidFill>
                          <a:effectLst/>
                          <a:latin typeface="Arial" panose="020B0604020202020204" pitchFamily="34" charset="0"/>
                          <a:cs typeface="Arial" panose="020B0604020202020204" pitchFamily="34" charset="0"/>
                        </a:rPr>
                        <a:t>Basal</a:t>
                      </a:r>
                    </a:p>
                  </a:txBody>
                  <a:tcPr marL="10067" marR="10067" marT="1006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F81BD"/>
                    </a:solidFill>
                  </a:tcPr>
                </a:tc>
                <a:tc>
                  <a:txBody>
                    <a:bodyPr/>
                    <a:lstStyle/>
                    <a:p>
                      <a:pPr algn="ctr" fontAlgn="t"/>
                      <a:r>
                        <a:rPr lang="en-US" sz="1400" b="1" i="0" u="none" strike="noStrike" noProof="0" dirty="0">
                          <a:solidFill>
                            <a:srgbClr val="FFFFFF"/>
                          </a:solidFill>
                          <a:effectLst/>
                          <a:latin typeface="Arial" panose="020B0604020202020204" pitchFamily="34" charset="0"/>
                          <a:cs typeface="Arial" panose="020B0604020202020204" pitchFamily="34" charset="0"/>
                        </a:rPr>
                        <a:t>3rd month</a:t>
                      </a:r>
                    </a:p>
                  </a:txBody>
                  <a:tcPr marL="10067" marR="10067" marT="1006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F81BD"/>
                    </a:solidFill>
                  </a:tcPr>
                </a:tc>
                <a:tc>
                  <a:txBody>
                    <a:bodyPr/>
                    <a:lstStyle/>
                    <a:p>
                      <a:pPr algn="ctr" fontAlgn="t"/>
                      <a:r>
                        <a:rPr lang="en-US" sz="1400" b="1" i="0" u="none" strike="noStrike" noProof="0" dirty="0">
                          <a:solidFill>
                            <a:srgbClr val="FFFFFF"/>
                          </a:solidFill>
                          <a:effectLst/>
                          <a:latin typeface="Arial" panose="020B0604020202020204" pitchFamily="34" charset="0"/>
                          <a:cs typeface="Arial" panose="020B0604020202020204" pitchFamily="34" charset="0"/>
                        </a:rPr>
                        <a:t>1 year</a:t>
                      </a:r>
                    </a:p>
                  </a:txBody>
                  <a:tcPr marL="10067" marR="10067" marT="1006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F81BD"/>
                    </a:solidFill>
                  </a:tcPr>
                </a:tc>
                <a:tc>
                  <a:txBody>
                    <a:bodyPr/>
                    <a:lstStyle/>
                    <a:p>
                      <a:pPr algn="ctr" fontAlgn="t"/>
                      <a:r>
                        <a:rPr lang="en-US" sz="1400" b="1" i="0" u="none" strike="noStrike" noProof="0" dirty="0">
                          <a:solidFill>
                            <a:srgbClr val="FFFFFF"/>
                          </a:solidFill>
                          <a:effectLst/>
                          <a:latin typeface="Arial" panose="020B0604020202020204" pitchFamily="34" charset="0"/>
                          <a:cs typeface="Arial" panose="020B0604020202020204" pitchFamily="34" charset="0"/>
                        </a:rPr>
                        <a:t>3y</a:t>
                      </a:r>
                    </a:p>
                  </a:txBody>
                  <a:tcPr marL="10067" marR="10067" marT="1006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F81BD"/>
                    </a:solidFill>
                  </a:tcPr>
                </a:tc>
                <a:tc>
                  <a:txBody>
                    <a:bodyPr/>
                    <a:lstStyle/>
                    <a:p>
                      <a:pPr algn="ctr" fontAlgn="t"/>
                      <a:r>
                        <a:rPr lang="en-US" sz="1400" b="1" i="0" u="none" strike="noStrike" noProof="0" dirty="0">
                          <a:solidFill>
                            <a:srgbClr val="FFFFFF"/>
                          </a:solidFill>
                          <a:effectLst/>
                          <a:latin typeface="Arial" panose="020B0604020202020204" pitchFamily="34" charset="0"/>
                          <a:cs typeface="Arial" panose="020B0604020202020204" pitchFamily="34" charset="0"/>
                        </a:rPr>
                        <a:t>5y</a:t>
                      </a:r>
                    </a:p>
                  </a:txBody>
                  <a:tcPr marL="10067" marR="10067" marT="1006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F81BD"/>
                    </a:solidFill>
                  </a:tcPr>
                </a:tc>
                <a:tc>
                  <a:txBody>
                    <a:bodyPr/>
                    <a:lstStyle/>
                    <a:p>
                      <a:pPr algn="ctr" fontAlgn="t"/>
                      <a:r>
                        <a:rPr lang="en-US" sz="1400" b="1" i="0" u="none" strike="noStrike" noProof="0" dirty="0">
                          <a:solidFill>
                            <a:srgbClr val="FFFFFF"/>
                          </a:solidFill>
                          <a:effectLst/>
                          <a:latin typeface="Arial" panose="020B0604020202020204" pitchFamily="34" charset="0"/>
                          <a:cs typeface="Arial" panose="020B0604020202020204" pitchFamily="34" charset="0"/>
                        </a:rPr>
                        <a:t>10y</a:t>
                      </a:r>
                    </a:p>
                  </a:txBody>
                  <a:tcPr marL="10067" marR="10067" marT="1006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F81BD"/>
                    </a:solidFill>
                  </a:tcPr>
                </a:tc>
                <a:tc>
                  <a:txBody>
                    <a:bodyPr/>
                    <a:lstStyle/>
                    <a:p>
                      <a:pPr algn="ctr" fontAlgn="t"/>
                      <a:r>
                        <a:rPr lang="en-US" sz="1400" b="1" i="0" u="none" strike="noStrike" noProof="0" dirty="0">
                          <a:solidFill>
                            <a:srgbClr val="FFFFFF"/>
                          </a:solidFill>
                          <a:effectLst/>
                          <a:latin typeface="Arial" panose="020B0604020202020204" pitchFamily="34" charset="0"/>
                          <a:cs typeface="Arial" panose="020B0604020202020204" pitchFamily="34" charset="0"/>
                        </a:rPr>
                        <a:t>p-value</a:t>
                      </a:r>
                      <a:endParaRPr lang="en-US" sz="1500" b="1" i="0" u="none" strike="noStrike" noProof="0" dirty="0">
                        <a:solidFill>
                          <a:srgbClr val="FFFFFF"/>
                        </a:solidFill>
                        <a:effectLst/>
                        <a:latin typeface="Arial" panose="020B0604020202020204" pitchFamily="34" charset="0"/>
                        <a:cs typeface="Arial" panose="020B0604020202020204" pitchFamily="34" charset="0"/>
                      </a:endParaRPr>
                    </a:p>
                  </a:txBody>
                  <a:tcPr marL="10067" marR="10067" marT="1006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3123991678"/>
                  </a:ext>
                </a:extLst>
              </a:tr>
              <a:tr h="241602">
                <a:tc>
                  <a:txBody>
                    <a:bodyPr/>
                    <a:lstStyle/>
                    <a:p>
                      <a:pPr algn="l" fontAlgn="b"/>
                      <a:r>
                        <a:rPr lang="en-US" sz="1400" b="0" i="0" u="none" strike="noStrike" noProof="0" dirty="0">
                          <a:solidFill>
                            <a:srgbClr val="000000"/>
                          </a:solidFill>
                          <a:effectLst/>
                          <a:latin typeface="Arial" panose="020B0604020202020204" pitchFamily="34" charset="0"/>
                          <a:cs typeface="Arial" panose="020B0604020202020204" pitchFamily="34" charset="0"/>
                        </a:rPr>
                        <a:t> &gt;70 years </a:t>
                      </a:r>
                      <a:r>
                        <a:rPr lang="en-US" sz="1400" b="1" i="0" u="none" strike="noStrike" noProof="0" dirty="0">
                          <a:solidFill>
                            <a:srgbClr val="000000"/>
                          </a:solidFill>
                          <a:effectLst/>
                          <a:latin typeface="Arial" panose="020B0604020202020204" pitchFamily="34" charset="0"/>
                          <a:cs typeface="Arial" panose="020B0604020202020204" pitchFamily="34" charset="0"/>
                        </a:rPr>
                        <a:t>n=127</a:t>
                      </a:r>
                    </a:p>
                  </a:txBody>
                  <a:tcPr marL="10067" marR="10067" marT="10067"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78</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51,6</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51,9</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57,1</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55,1</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54,8</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t"/>
                      <a:r>
                        <a:rPr lang="en-US" sz="1500" b="0" i="0" u="none" strike="noStrike" noProof="0" dirty="0">
                          <a:solidFill>
                            <a:srgbClr val="000000"/>
                          </a:solidFill>
                          <a:effectLst/>
                          <a:latin typeface="Calibri" panose="020F0502020204030204" pitchFamily="34" charset="0"/>
                        </a:rPr>
                        <a:t> </a:t>
                      </a:r>
                    </a:p>
                  </a:txBody>
                  <a:tcPr marL="10067" marR="10067" marT="10067" marB="0">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525746591"/>
                  </a:ext>
                </a:extLst>
              </a:tr>
              <a:tr h="241602">
                <a:tc>
                  <a:txBody>
                    <a:bodyPr/>
                    <a:lstStyle/>
                    <a:p>
                      <a:pPr algn="l" fontAlgn="b"/>
                      <a:r>
                        <a:rPr lang="en-US" sz="1400" b="0" i="0" u="none" strike="noStrike" noProof="0" dirty="0">
                          <a:solidFill>
                            <a:srgbClr val="000000"/>
                          </a:solidFill>
                          <a:effectLst/>
                          <a:latin typeface="Arial" panose="020B0604020202020204" pitchFamily="34" charset="0"/>
                          <a:cs typeface="Arial" panose="020B0604020202020204" pitchFamily="34" charset="0"/>
                        </a:rPr>
                        <a:t>&lt;70 years </a:t>
                      </a:r>
                      <a:r>
                        <a:rPr lang="en-US" sz="1400" b="1" i="0" u="none" strike="noStrike" noProof="0" dirty="0">
                          <a:solidFill>
                            <a:srgbClr val="000000"/>
                          </a:solidFill>
                          <a:effectLst/>
                          <a:latin typeface="Arial" panose="020B0604020202020204" pitchFamily="34" charset="0"/>
                          <a:cs typeface="Arial" panose="020B0604020202020204" pitchFamily="34" charset="0"/>
                        </a:rPr>
                        <a:t>n=1939</a:t>
                      </a:r>
                    </a:p>
                  </a:txBody>
                  <a:tcPr marL="10067" marR="10067" marT="10067"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93</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62,8</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64,1</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67,1</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67,9</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68,3</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t"/>
                      <a:r>
                        <a:rPr lang="en-US" sz="1500" b="0" i="0" u="none" strike="noStrike" noProof="0" dirty="0">
                          <a:solidFill>
                            <a:srgbClr val="000000"/>
                          </a:solidFill>
                          <a:effectLst/>
                          <a:latin typeface="Calibri" panose="020F0502020204030204" pitchFamily="34" charset="0"/>
                        </a:rPr>
                        <a:t> </a:t>
                      </a:r>
                    </a:p>
                  </a:txBody>
                  <a:tcPr marL="10067" marR="10067" marT="10067" marB="0">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989200311"/>
                  </a:ext>
                </a:extLst>
              </a:tr>
              <a:tr h="241602">
                <a:tc>
                  <a:txBody>
                    <a:bodyPr/>
                    <a:lstStyle/>
                    <a:p>
                      <a:pPr algn="l" fontAlgn="b"/>
                      <a:r>
                        <a:rPr lang="en-US" sz="1400" b="0" i="0" u="none" strike="noStrike" noProof="0" dirty="0">
                          <a:solidFill>
                            <a:srgbClr val="000000"/>
                          </a:solidFill>
                          <a:effectLst/>
                          <a:latin typeface="Arial" panose="020B0604020202020204" pitchFamily="34" charset="0"/>
                          <a:cs typeface="Arial" panose="020B0604020202020204" pitchFamily="34" charset="0"/>
                        </a:rPr>
                        <a:t>CKD EPI &lt;70 ml/min </a:t>
                      </a:r>
                      <a:r>
                        <a:rPr lang="en-US" sz="1400" b="1" i="0" u="none" strike="noStrike" noProof="0" dirty="0">
                          <a:solidFill>
                            <a:srgbClr val="000000"/>
                          </a:solidFill>
                          <a:effectLst/>
                          <a:latin typeface="Arial" panose="020B0604020202020204" pitchFamily="34" charset="0"/>
                          <a:cs typeface="Arial" panose="020B0604020202020204" pitchFamily="34" charset="0"/>
                        </a:rPr>
                        <a:t>n=163</a:t>
                      </a:r>
                    </a:p>
                  </a:txBody>
                  <a:tcPr marL="10067" marR="10067" marT="10067"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68</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51,3</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53,3</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56,9</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56,4</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56,3</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1500" b="0" i="0" u="none" strike="noStrike" noProof="0" dirty="0">
                          <a:solidFill>
                            <a:srgbClr val="000000"/>
                          </a:solidFill>
                          <a:effectLst/>
                          <a:latin typeface="Calibri" panose="020F0502020204030204" pitchFamily="34" charset="0"/>
                        </a:rPr>
                        <a:t> </a:t>
                      </a:r>
                    </a:p>
                  </a:txBody>
                  <a:tcPr marL="10067" marR="10067" marT="10067"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319225011"/>
                  </a:ext>
                </a:extLst>
              </a:tr>
              <a:tr h="241602">
                <a:tc>
                  <a:txBody>
                    <a:bodyPr/>
                    <a:lstStyle/>
                    <a:p>
                      <a:pPr algn="l" fontAlgn="b"/>
                      <a:r>
                        <a:rPr lang="en-US" sz="1400" b="0" i="0" u="none" strike="noStrike" noProof="0" dirty="0">
                          <a:solidFill>
                            <a:srgbClr val="000000"/>
                          </a:solidFill>
                          <a:effectLst/>
                          <a:latin typeface="Arial" panose="020B0604020202020204" pitchFamily="34" charset="0"/>
                          <a:cs typeface="Arial" panose="020B0604020202020204" pitchFamily="34" charset="0"/>
                        </a:rPr>
                        <a:t>CKD EPI &gt; 70 ml/min </a:t>
                      </a:r>
                      <a:r>
                        <a:rPr lang="en-US" sz="1400" b="1" i="0" u="none" strike="noStrike" noProof="0" dirty="0">
                          <a:solidFill>
                            <a:srgbClr val="000000"/>
                          </a:solidFill>
                          <a:effectLst/>
                          <a:latin typeface="Arial" panose="020B0604020202020204" pitchFamily="34" charset="0"/>
                          <a:cs typeface="Arial" panose="020B0604020202020204" pitchFamily="34" charset="0"/>
                        </a:rPr>
                        <a:t>n=1903</a:t>
                      </a:r>
                    </a:p>
                  </a:txBody>
                  <a:tcPr marL="10067" marR="10067" marT="10067"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95,2</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63,1</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64,3</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67,4</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68</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68,7</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b"/>
                      <a:r>
                        <a:rPr lang="en-US" sz="1500" b="0" i="0" u="none" strike="noStrike" noProof="0" dirty="0">
                          <a:solidFill>
                            <a:srgbClr val="000000"/>
                          </a:solidFill>
                          <a:effectLst/>
                          <a:latin typeface="Calibri" panose="020F0502020204030204" pitchFamily="34" charset="0"/>
                        </a:rPr>
                        <a:t> </a:t>
                      </a:r>
                    </a:p>
                  </a:txBody>
                  <a:tcPr marL="10067" marR="10067" marT="10067"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375930054"/>
                  </a:ext>
                </a:extLst>
              </a:tr>
              <a:tr h="241602">
                <a:tc>
                  <a:txBody>
                    <a:bodyPr/>
                    <a:lstStyle/>
                    <a:p>
                      <a:pPr algn="l" fontAlgn="b"/>
                      <a:r>
                        <a:rPr lang="en-US" sz="1400" b="0" i="0" u="none" strike="noStrike" noProof="0" dirty="0">
                          <a:solidFill>
                            <a:srgbClr val="000000"/>
                          </a:solidFill>
                          <a:effectLst/>
                          <a:latin typeface="Arial" panose="020B0604020202020204" pitchFamily="34" charset="0"/>
                          <a:cs typeface="Arial" panose="020B0604020202020204" pitchFamily="34" charset="0"/>
                        </a:rPr>
                        <a:t>Proteinuria &gt; 150 mg/24 h </a:t>
                      </a:r>
                      <a:r>
                        <a:rPr lang="en-US" sz="1400" b="1" i="0" u="none" strike="noStrike" noProof="0" dirty="0">
                          <a:solidFill>
                            <a:srgbClr val="000000"/>
                          </a:solidFill>
                          <a:effectLst/>
                          <a:latin typeface="Arial" panose="020B0604020202020204" pitchFamily="34" charset="0"/>
                          <a:cs typeface="Arial" panose="020B0604020202020204" pitchFamily="34" charset="0"/>
                        </a:rPr>
                        <a:t>n=312</a:t>
                      </a:r>
                    </a:p>
                  </a:txBody>
                  <a:tcPr marL="10067" marR="10067" marT="10067"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91,7</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63,6</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63,3</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64,9</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64,6</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64,3</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US" sz="1500" b="0" i="0" u="none" strike="noStrike" noProof="0" dirty="0">
                          <a:solidFill>
                            <a:srgbClr val="000000"/>
                          </a:solidFill>
                          <a:effectLst/>
                          <a:latin typeface="Calibri" panose="020F0502020204030204" pitchFamily="34" charset="0"/>
                        </a:rPr>
                        <a:t> </a:t>
                      </a:r>
                    </a:p>
                  </a:txBody>
                  <a:tcPr marL="10067" marR="10067" marT="10067"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849186201"/>
                  </a:ext>
                </a:extLst>
              </a:tr>
              <a:tr h="241602">
                <a:tc>
                  <a:txBody>
                    <a:bodyPr/>
                    <a:lstStyle/>
                    <a:p>
                      <a:pPr algn="l" fontAlgn="b"/>
                      <a:r>
                        <a:rPr lang="en-US" sz="1400" b="0" i="0" u="none" strike="noStrike" noProof="0" dirty="0">
                          <a:solidFill>
                            <a:srgbClr val="000000"/>
                          </a:solidFill>
                          <a:effectLst/>
                          <a:latin typeface="Arial" panose="020B0604020202020204" pitchFamily="34" charset="0"/>
                          <a:cs typeface="Arial" panose="020B0604020202020204" pitchFamily="34" charset="0"/>
                        </a:rPr>
                        <a:t>Proteinuria &lt; 150 mg/24 h </a:t>
                      </a:r>
                      <a:r>
                        <a:rPr lang="en-US" sz="1400" b="1" i="0" u="none" strike="noStrike" noProof="0" dirty="0">
                          <a:solidFill>
                            <a:srgbClr val="000000"/>
                          </a:solidFill>
                          <a:effectLst/>
                          <a:latin typeface="Arial" panose="020B0604020202020204" pitchFamily="34" charset="0"/>
                          <a:cs typeface="Arial" panose="020B0604020202020204" pitchFamily="34" charset="0"/>
                        </a:rPr>
                        <a:t>n=2132</a:t>
                      </a:r>
                    </a:p>
                  </a:txBody>
                  <a:tcPr marL="10067" marR="10067" marT="10067"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93,2</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62,5</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63,4</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66,9</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67,5</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en-US" sz="1400" b="0" i="0" u="none" strike="noStrike" noProof="0" dirty="0">
                          <a:solidFill>
                            <a:srgbClr val="000000"/>
                          </a:solidFill>
                          <a:effectLst/>
                          <a:latin typeface="Arial" panose="020B0604020202020204" pitchFamily="34" charset="0"/>
                          <a:cs typeface="Arial" panose="020B0604020202020204" pitchFamily="34" charset="0"/>
                        </a:rPr>
                        <a:t>68</a:t>
                      </a:r>
                    </a:p>
                  </a:txBody>
                  <a:tcPr marL="10067" marR="10067" marT="10067"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CE6F1"/>
                    </a:solidFill>
                  </a:tcPr>
                </a:tc>
                <a:tc>
                  <a:txBody>
                    <a:bodyPr/>
                    <a:lstStyle/>
                    <a:p>
                      <a:pPr algn="ctr" fontAlgn="b"/>
                      <a:r>
                        <a:rPr lang="en-US" sz="1500" b="0" i="0" u="none" strike="noStrike" noProof="0" dirty="0">
                          <a:solidFill>
                            <a:srgbClr val="000000"/>
                          </a:solidFill>
                          <a:effectLst/>
                          <a:latin typeface="Calibri" panose="020F0502020204030204" pitchFamily="34" charset="0"/>
                        </a:rPr>
                        <a:t> </a:t>
                      </a:r>
                    </a:p>
                  </a:txBody>
                  <a:tcPr marL="10067" marR="10067" marT="10067"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825251534"/>
                  </a:ext>
                </a:extLst>
              </a:tr>
            </a:tbl>
          </a:graphicData>
        </a:graphic>
      </p:graphicFrame>
      <p:sp>
        <p:nvSpPr>
          <p:cNvPr id="28" name="ZoneTexte 27">
            <a:extLst>
              <a:ext uri="{FF2B5EF4-FFF2-40B4-BE49-F238E27FC236}">
                <a16:creationId xmlns:a16="http://schemas.microsoft.com/office/drawing/2014/main" id="{62F1C7F2-5C81-F77D-83D2-6BDC02C55C68}"/>
              </a:ext>
            </a:extLst>
          </p:cNvPr>
          <p:cNvSpPr txBox="1"/>
          <p:nvPr/>
        </p:nvSpPr>
        <p:spPr>
          <a:xfrm>
            <a:off x="10251440" y="2287842"/>
            <a:ext cx="6096000" cy="461665"/>
          </a:xfrm>
          <a:prstGeom prst="rect">
            <a:avLst/>
          </a:prstGeom>
          <a:noFill/>
        </p:spPr>
        <p:txBody>
          <a:bodyPr wrap="square">
            <a:spAutoFit/>
          </a:bodyPr>
          <a:lstStyle/>
          <a:p>
            <a:r>
              <a:rPr lang="en-GB" sz="1400" b="0" i="0" u="none" strike="noStrike" noProof="0" dirty="0">
                <a:solidFill>
                  <a:srgbClr val="000000"/>
                </a:solidFill>
                <a:effectLst/>
                <a:latin typeface="Arial" panose="020B0604020202020204" pitchFamily="34" charset="0"/>
                <a:cs typeface="Arial" panose="020B0604020202020204" pitchFamily="34" charset="0"/>
              </a:rPr>
              <a:t>P=0.0000</a:t>
            </a:r>
            <a:r>
              <a:rPr lang="en-GB" sz="2400" noProof="0" dirty="0">
                <a:latin typeface="Arial" panose="020B0604020202020204" pitchFamily="34" charset="0"/>
                <a:cs typeface="Arial" panose="020B0604020202020204" pitchFamily="34" charset="0"/>
              </a:rPr>
              <a:t> </a:t>
            </a:r>
          </a:p>
        </p:txBody>
      </p:sp>
      <p:sp>
        <p:nvSpPr>
          <p:cNvPr id="29" name="ZoneTexte 28">
            <a:extLst>
              <a:ext uri="{FF2B5EF4-FFF2-40B4-BE49-F238E27FC236}">
                <a16:creationId xmlns:a16="http://schemas.microsoft.com/office/drawing/2014/main" id="{767AC91D-8B94-CFA9-0DC4-2DDA9E5620D8}"/>
              </a:ext>
            </a:extLst>
          </p:cNvPr>
          <p:cNvSpPr txBox="1"/>
          <p:nvPr/>
        </p:nvSpPr>
        <p:spPr>
          <a:xfrm>
            <a:off x="10251440" y="2775803"/>
            <a:ext cx="6096000" cy="461665"/>
          </a:xfrm>
          <a:prstGeom prst="rect">
            <a:avLst/>
          </a:prstGeom>
          <a:noFill/>
        </p:spPr>
        <p:txBody>
          <a:bodyPr wrap="square">
            <a:spAutoFit/>
          </a:bodyPr>
          <a:lstStyle/>
          <a:p>
            <a:r>
              <a:rPr lang="en-GB" sz="1400" b="0" i="0" u="none" strike="noStrike" noProof="0" dirty="0">
                <a:solidFill>
                  <a:srgbClr val="000000"/>
                </a:solidFill>
                <a:effectLst/>
                <a:latin typeface="Arial" panose="020B0604020202020204" pitchFamily="34" charset="0"/>
                <a:cs typeface="Arial" panose="020B0604020202020204" pitchFamily="34" charset="0"/>
              </a:rPr>
              <a:t>P=0.0000</a:t>
            </a:r>
            <a:r>
              <a:rPr lang="en-GB" sz="2400" noProof="0" dirty="0">
                <a:latin typeface="Arial" panose="020B0604020202020204" pitchFamily="34" charset="0"/>
                <a:cs typeface="Arial" panose="020B0604020202020204" pitchFamily="34" charset="0"/>
              </a:rPr>
              <a:t> </a:t>
            </a:r>
          </a:p>
        </p:txBody>
      </p:sp>
      <p:sp>
        <p:nvSpPr>
          <p:cNvPr id="30" name="ZoneTexte 29">
            <a:extLst>
              <a:ext uri="{FF2B5EF4-FFF2-40B4-BE49-F238E27FC236}">
                <a16:creationId xmlns:a16="http://schemas.microsoft.com/office/drawing/2014/main" id="{FEFA5765-4847-A127-05BA-A59D46B1DAD3}"/>
              </a:ext>
            </a:extLst>
          </p:cNvPr>
          <p:cNvSpPr txBox="1"/>
          <p:nvPr/>
        </p:nvSpPr>
        <p:spPr>
          <a:xfrm>
            <a:off x="10251440" y="3263764"/>
            <a:ext cx="6096000" cy="461665"/>
          </a:xfrm>
          <a:prstGeom prst="rect">
            <a:avLst/>
          </a:prstGeom>
          <a:noFill/>
        </p:spPr>
        <p:txBody>
          <a:bodyPr wrap="square">
            <a:spAutoFit/>
          </a:bodyPr>
          <a:lstStyle/>
          <a:p>
            <a:r>
              <a:rPr lang="en-GB" sz="1400" b="0" i="0" u="none" strike="noStrike" noProof="0" dirty="0">
                <a:solidFill>
                  <a:srgbClr val="000000"/>
                </a:solidFill>
                <a:effectLst/>
                <a:latin typeface="Arial" panose="020B0604020202020204" pitchFamily="34" charset="0"/>
                <a:cs typeface="Arial" panose="020B0604020202020204" pitchFamily="34" charset="0"/>
              </a:rPr>
              <a:t>P&gt;0.05</a:t>
            </a:r>
            <a:r>
              <a:rPr lang="en-GB" sz="2400" noProof="0" dirty="0">
                <a:latin typeface="Arial" panose="020B0604020202020204" pitchFamily="34" charset="0"/>
                <a:cs typeface="Arial" panose="020B0604020202020204" pitchFamily="34" charset="0"/>
              </a:rPr>
              <a:t> </a:t>
            </a:r>
          </a:p>
        </p:txBody>
      </p:sp>
      <p:sp>
        <p:nvSpPr>
          <p:cNvPr id="32" name="Parenthèse fermante 31">
            <a:extLst>
              <a:ext uri="{FF2B5EF4-FFF2-40B4-BE49-F238E27FC236}">
                <a16:creationId xmlns:a16="http://schemas.microsoft.com/office/drawing/2014/main" id="{54F4D55C-22AD-69F4-1F60-0B77B46FC46C}"/>
              </a:ext>
            </a:extLst>
          </p:cNvPr>
          <p:cNvSpPr/>
          <p:nvPr/>
        </p:nvSpPr>
        <p:spPr>
          <a:xfrm>
            <a:off x="10234929" y="2371721"/>
            <a:ext cx="45719" cy="426720"/>
          </a:xfrm>
          <a:prstGeom prst="rightBracket">
            <a:avLst/>
          </a:pr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noProof="0" dirty="0"/>
          </a:p>
        </p:txBody>
      </p:sp>
      <p:sp>
        <p:nvSpPr>
          <p:cNvPr id="33" name="Parenthèse fermante 32">
            <a:extLst>
              <a:ext uri="{FF2B5EF4-FFF2-40B4-BE49-F238E27FC236}">
                <a16:creationId xmlns:a16="http://schemas.microsoft.com/office/drawing/2014/main" id="{3D36B2D9-40F2-01C5-E955-BC8256F23C0C}"/>
              </a:ext>
            </a:extLst>
          </p:cNvPr>
          <p:cNvSpPr/>
          <p:nvPr/>
        </p:nvSpPr>
        <p:spPr>
          <a:xfrm>
            <a:off x="10238737" y="2854724"/>
            <a:ext cx="45719" cy="426720"/>
          </a:xfrm>
          <a:prstGeom prst="rightBracket">
            <a:avLst/>
          </a:pr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noProof="0" dirty="0"/>
          </a:p>
        </p:txBody>
      </p:sp>
      <p:sp>
        <p:nvSpPr>
          <p:cNvPr id="34" name="Parenthèse fermante 33">
            <a:extLst>
              <a:ext uri="{FF2B5EF4-FFF2-40B4-BE49-F238E27FC236}">
                <a16:creationId xmlns:a16="http://schemas.microsoft.com/office/drawing/2014/main" id="{9D02CD96-479C-2849-984E-BF4C878AE0E7}"/>
              </a:ext>
            </a:extLst>
          </p:cNvPr>
          <p:cNvSpPr/>
          <p:nvPr/>
        </p:nvSpPr>
        <p:spPr>
          <a:xfrm>
            <a:off x="10238736" y="3337727"/>
            <a:ext cx="45719" cy="426720"/>
          </a:xfrm>
          <a:prstGeom prst="rightBracket">
            <a:avLst/>
          </a:pr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noProof="0" dirty="0"/>
          </a:p>
        </p:txBody>
      </p:sp>
      <p:sp>
        <p:nvSpPr>
          <p:cNvPr id="11" name="TextBox 29">
            <a:extLst>
              <a:ext uri="{FF2B5EF4-FFF2-40B4-BE49-F238E27FC236}">
                <a16:creationId xmlns:a16="http://schemas.microsoft.com/office/drawing/2014/main" id="{674568B4-FE78-8801-2733-42D0EE3B1E0B}"/>
              </a:ext>
            </a:extLst>
          </p:cNvPr>
          <p:cNvSpPr txBox="1"/>
          <p:nvPr/>
        </p:nvSpPr>
        <p:spPr>
          <a:xfrm>
            <a:off x="2301" y="6610373"/>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Alabau Perich R. et al., ESOT Congress 2025 (Abstract 1588)</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5067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57932-13EF-40BF-289F-D91BED19F518}"/>
            </a:ext>
          </a:extLst>
        </p:cNvPr>
        <p:cNvGrpSpPr/>
        <p:nvPr/>
      </p:nvGrpSpPr>
      <p:grpSpPr>
        <a:xfrm>
          <a:off x="0" y="0"/>
          <a:ext cx="0" cy="0"/>
          <a:chOff x="0" y="0"/>
          <a:chExt cx="0" cy="0"/>
        </a:xfrm>
      </p:grpSpPr>
      <p:pic>
        <p:nvPicPr>
          <p:cNvPr id="19" name="Image 18">
            <a:extLst>
              <a:ext uri="{FF2B5EF4-FFF2-40B4-BE49-F238E27FC236}">
                <a16:creationId xmlns:a16="http://schemas.microsoft.com/office/drawing/2014/main" id="{75171F8E-40B3-E487-C97D-C453EEADF197}"/>
              </a:ext>
            </a:extLst>
          </p:cNvPr>
          <p:cNvPicPr>
            <a:picLocks noChangeAspect="1"/>
          </p:cNvPicPr>
          <p:nvPr/>
        </p:nvPicPr>
        <p:blipFill>
          <a:blip r:embed="rId3">
            <a:extLst>
              <a:ext uri="{28A0092B-C50C-407E-A947-70E740481C1C}">
                <a14:useLocalDpi xmlns:a14="http://schemas.microsoft.com/office/drawing/2010/main" val="0"/>
              </a:ext>
            </a:extLst>
          </a:blip>
          <a:srcRect t="13735" b="19845"/>
          <a:stretch>
            <a:fillRect/>
          </a:stretch>
        </p:blipFill>
        <p:spPr>
          <a:xfrm>
            <a:off x="5287093" y="1262447"/>
            <a:ext cx="6452693" cy="4958322"/>
          </a:xfrm>
          <a:prstGeom prst="rect">
            <a:avLst/>
          </a:prstGeom>
        </p:spPr>
      </p:pic>
      <p:sp>
        <p:nvSpPr>
          <p:cNvPr id="8" name="Title 2">
            <a:extLst>
              <a:ext uri="{FF2B5EF4-FFF2-40B4-BE49-F238E27FC236}">
                <a16:creationId xmlns:a16="http://schemas.microsoft.com/office/drawing/2014/main" id="{69ABFA8A-8BB6-C0E8-B173-20375193FC2A}"/>
              </a:ext>
            </a:extLst>
          </p:cNvPr>
          <p:cNvSpPr>
            <a:spLocks noGrp="1"/>
          </p:cNvSpPr>
          <p:nvPr>
            <p:ph type="title"/>
          </p:nvPr>
        </p:nvSpPr>
        <p:spPr>
          <a:xfrm>
            <a:off x="313544" y="214492"/>
            <a:ext cx="10969587" cy="402626"/>
          </a:xfrm>
        </p:spPr>
        <p:txBody>
          <a:bodyPr>
            <a:normAutofit fontScale="90000"/>
          </a:bodyPr>
          <a:lstStyle/>
          <a:p>
            <a:pPr fontAlgn="b"/>
            <a:r>
              <a:rPr lang="en-US" noProof="0" dirty="0"/>
              <a:t>Development of a magnetic resonance imaging protocol for </a:t>
            </a:r>
            <a:r>
              <a:rPr lang="en-US" i="1" noProof="0" dirty="0"/>
              <a:t>ex-vivo</a:t>
            </a:r>
            <a:r>
              <a:rPr lang="en-US" noProof="0" dirty="0"/>
              <a:t> assessment of deceased donor human kidneys</a:t>
            </a:r>
            <a:endParaRPr lang="en-US" sz="3200" u="none" strike="noStrike" noProof="0" dirty="0">
              <a:effectLst/>
            </a:endParaRPr>
          </a:p>
        </p:txBody>
      </p:sp>
      <p:sp>
        <p:nvSpPr>
          <p:cNvPr id="9" name="Rectangle 8">
            <a:extLst>
              <a:ext uri="{FF2B5EF4-FFF2-40B4-BE49-F238E27FC236}">
                <a16:creationId xmlns:a16="http://schemas.microsoft.com/office/drawing/2014/main" id="{23AAD698-64A1-23AE-576A-8DA1A5D6E5FC}"/>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B440D404-A914-E6B9-AB0F-6CA33BB0CC88}"/>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2" name="ZoneTexte 41">
            <a:extLst>
              <a:ext uri="{FF2B5EF4-FFF2-40B4-BE49-F238E27FC236}">
                <a16:creationId xmlns:a16="http://schemas.microsoft.com/office/drawing/2014/main" id="{4B016D98-F236-73F5-77C5-E8FC997D7502}"/>
              </a:ext>
            </a:extLst>
          </p:cNvPr>
          <p:cNvSpPr txBox="1"/>
          <p:nvPr/>
        </p:nvSpPr>
        <p:spPr>
          <a:xfrm>
            <a:off x="5589973" y="1027275"/>
            <a:ext cx="489319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Methods</a:t>
            </a:r>
          </a:p>
        </p:txBody>
      </p:sp>
      <p:sp>
        <p:nvSpPr>
          <p:cNvPr id="21" name="ZoneTexte 20">
            <a:extLst>
              <a:ext uri="{FF2B5EF4-FFF2-40B4-BE49-F238E27FC236}">
                <a16:creationId xmlns:a16="http://schemas.microsoft.com/office/drawing/2014/main" id="{62C39833-58A9-61CC-7E2C-5E32CAD84BDC}"/>
              </a:ext>
            </a:extLst>
          </p:cNvPr>
          <p:cNvSpPr txBox="1"/>
          <p:nvPr/>
        </p:nvSpPr>
        <p:spPr>
          <a:xfrm>
            <a:off x="6156555" y="1196552"/>
            <a:ext cx="5697609"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4" name="ZoneTexte 3">
            <a:extLst>
              <a:ext uri="{FF2B5EF4-FFF2-40B4-BE49-F238E27FC236}">
                <a16:creationId xmlns:a16="http://schemas.microsoft.com/office/drawing/2014/main" id="{AD685614-E73B-A78B-3E40-6724F11B808E}"/>
              </a:ext>
            </a:extLst>
          </p:cNvPr>
          <p:cNvSpPr txBox="1"/>
          <p:nvPr/>
        </p:nvSpPr>
        <p:spPr>
          <a:xfrm>
            <a:off x="211944" y="1004215"/>
            <a:ext cx="4584908" cy="44627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Background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In the UK deceased donor kidney viability is currently assessed using donor age, medical history, and estimated glomerular filtration rate, but these have limited predictive power resulting in potentially viable donor organs not being transplanted</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 development of a rapid, non-invasive, assessment method of deceased donor kidney quality, </a:t>
            </a:r>
            <a:r>
              <a:rPr kumimoji="0" lang="en-US" sz="1400" b="0" i="1"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ex-vivo</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prior to transplant, would give clinicians confidence in determining the viability of donor kidneys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Here, we outline a Magnetic Resonance Imaging (MRI) protocol to study whole human kidneys that have been declined for transplant, integrating MRI measures with 3D-histology and tissue proteomics to develop an assessment protocol of deceased donor quality</a:t>
            </a:r>
          </a:p>
        </p:txBody>
      </p:sp>
      <p:sp>
        <p:nvSpPr>
          <p:cNvPr id="22" name="ZoneTexte 21">
            <a:extLst>
              <a:ext uri="{FF2B5EF4-FFF2-40B4-BE49-F238E27FC236}">
                <a16:creationId xmlns:a16="http://schemas.microsoft.com/office/drawing/2014/main" id="{6BDB868D-F316-0F71-4993-20D8ADEECF26}"/>
              </a:ext>
            </a:extLst>
          </p:cNvPr>
          <p:cNvSpPr txBox="1"/>
          <p:nvPr/>
        </p:nvSpPr>
        <p:spPr>
          <a:xfrm>
            <a:off x="5643786" y="6124937"/>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 research pathway of a declined kidney</a:t>
            </a:r>
          </a:p>
        </p:txBody>
      </p:sp>
      <p:grpSp>
        <p:nvGrpSpPr>
          <p:cNvPr id="3" name="Groupe 6">
            <a:extLst>
              <a:ext uri="{FF2B5EF4-FFF2-40B4-BE49-F238E27FC236}">
                <a16:creationId xmlns:a16="http://schemas.microsoft.com/office/drawing/2014/main" id="{6C17B836-9600-E2AA-CDF0-A7AA9285355F}"/>
              </a:ext>
            </a:extLst>
          </p:cNvPr>
          <p:cNvGrpSpPr/>
          <p:nvPr/>
        </p:nvGrpSpPr>
        <p:grpSpPr>
          <a:xfrm>
            <a:off x="11575287" y="44389"/>
            <a:ext cx="525242" cy="509983"/>
            <a:chOff x="4213599" y="3634223"/>
            <a:chExt cx="485297" cy="471198"/>
          </a:xfrm>
        </p:grpSpPr>
        <p:sp>
          <p:nvSpPr>
            <p:cNvPr id="5" name="Ellipse 12">
              <a:hlinkClick r:id="rId4" action="ppaction://hlinksldjump"/>
              <a:extLst>
                <a:ext uri="{FF2B5EF4-FFF2-40B4-BE49-F238E27FC236}">
                  <a16:creationId xmlns:a16="http://schemas.microsoft.com/office/drawing/2014/main" id="{5C6E3963-D3CF-182F-4C2A-2BA9F9E61473}"/>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422F7285-69E2-6CD1-B888-3DB1A51DD29A}"/>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Forme libre : forme 15">
              <a:extLst>
                <a:ext uri="{FF2B5EF4-FFF2-40B4-BE49-F238E27FC236}">
                  <a16:creationId xmlns:a16="http://schemas.microsoft.com/office/drawing/2014/main" id="{7CA0FCC4-A8D9-E11A-1234-0279CA080E4A}"/>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794EA435-077A-726C-ED7C-AFA0DEFE78C6}"/>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2" name="Forme libre : forme 17">
              <a:extLst>
                <a:ext uri="{FF2B5EF4-FFF2-40B4-BE49-F238E27FC236}">
                  <a16:creationId xmlns:a16="http://schemas.microsoft.com/office/drawing/2014/main" id="{2C6B5FAE-E510-0C08-5512-1D1C3ECA0916}"/>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14" name="Rectangle 13">
            <a:hlinkClick r:id="rId4" action="ppaction://hlinksldjump"/>
            <a:extLst>
              <a:ext uri="{FF2B5EF4-FFF2-40B4-BE49-F238E27FC236}">
                <a16:creationId xmlns:a16="http://schemas.microsoft.com/office/drawing/2014/main" id="{EF9BFDD9-A948-9F77-B8F3-4A22339233AD}"/>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TextBox 29">
            <a:extLst>
              <a:ext uri="{FF2B5EF4-FFF2-40B4-BE49-F238E27FC236}">
                <a16:creationId xmlns:a16="http://schemas.microsoft.com/office/drawing/2014/main" id="{D0971807-D4A9-8A25-5D09-ED3C6E1FC08A}"/>
              </a:ext>
            </a:extLst>
          </p:cNvPr>
          <p:cNvSpPr txBox="1"/>
          <p:nvPr/>
        </p:nvSpPr>
        <p:spPr>
          <a:xfrm>
            <a:off x="2301" y="6610373"/>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Daniel A. et al., ESOT Congress 2025 (Abstract 1466)</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8819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54F74-DFCD-3CC4-938B-770FC58E41A0}"/>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6E73A743-D110-05CC-DF83-30F5BD6C5BB6}"/>
              </a:ext>
            </a:extLst>
          </p:cNvPr>
          <p:cNvSpPr>
            <a:spLocks noGrp="1"/>
          </p:cNvSpPr>
          <p:nvPr>
            <p:ph type="title"/>
          </p:nvPr>
        </p:nvSpPr>
        <p:spPr>
          <a:xfrm>
            <a:off x="313544" y="214492"/>
            <a:ext cx="10969587" cy="402626"/>
          </a:xfrm>
        </p:spPr>
        <p:txBody>
          <a:bodyPr>
            <a:normAutofit fontScale="90000"/>
          </a:bodyPr>
          <a:lstStyle/>
          <a:p>
            <a:pPr fontAlgn="b"/>
            <a:r>
              <a:rPr lang="en-GB" noProof="0" dirty="0"/>
              <a:t>Development of a magnetic resonance imaging protocol for </a:t>
            </a:r>
            <a:r>
              <a:rPr lang="en-GB" i="1" noProof="0" dirty="0"/>
              <a:t>ex-vivo </a:t>
            </a:r>
            <a:r>
              <a:rPr lang="en-GB" noProof="0" dirty="0"/>
              <a:t>assessment of deceased donor human kidneys</a:t>
            </a:r>
            <a:endParaRPr lang="en-GB" sz="3200" u="none" strike="noStrike" noProof="0" dirty="0">
              <a:effectLst/>
            </a:endParaRPr>
          </a:p>
        </p:txBody>
      </p:sp>
      <p:sp>
        <p:nvSpPr>
          <p:cNvPr id="9" name="Rectangle 8">
            <a:extLst>
              <a:ext uri="{FF2B5EF4-FFF2-40B4-BE49-F238E27FC236}">
                <a16:creationId xmlns:a16="http://schemas.microsoft.com/office/drawing/2014/main" id="{14BC585E-0B2A-5080-0B35-21439ECA45FF}"/>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1B50C3D-0AD4-E29D-9DE6-E0BF35FF44AB}"/>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3" name="Rectangle : coins arrondis 42">
            <a:extLst>
              <a:ext uri="{FF2B5EF4-FFF2-40B4-BE49-F238E27FC236}">
                <a16:creationId xmlns:a16="http://schemas.microsoft.com/office/drawing/2014/main" id="{ACF5B596-B0BA-63EA-98B3-6145CE110E19}"/>
              </a:ext>
            </a:extLst>
          </p:cNvPr>
          <p:cNvSpPr/>
          <p:nvPr/>
        </p:nvSpPr>
        <p:spPr>
          <a:xfrm>
            <a:off x="335995" y="1445735"/>
            <a:ext cx="4967525" cy="1384994"/>
          </a:xfrm>
          <a:prstGeom prst="roundRect">
            <a:avLst>
              <a:gd name="adj" fmla="val 7475"/>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4" name="Rectangle : coins arrondis 43">
            <a:extLst>
              <a:ext uri="{FF2B5EF4-FFF2-40B4-BE49-F238E27FC236}">
                <a16:creationId xmlns:a16="http://schemas.microsoft.com/office/drawing/2014/main" id="{AA2983BA-36EF-2970-45D6-B799BDDC66C5}"/>
              </a:ext>
            </a:extLst>
          </p:cNvPr>
          <p:cNvSpPr/>
          <p:nvPr/>
        </p:nvSpPr>
        <p:spPr>
          <a:xfrm>
            <a:off x="338643" y="3029714"/>
            <a:ext cx="4967524" cy="2002391"/>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5" name="Rectangle : coins arrondis 44">
            <a:extLst>
              <a:ext uri="{FF2B5EF4-FFF2-40B4-BE49-F238E27FC236}">
                <a16:creationId xmlns:a16="http://schemas.microsoft.com/office/drawing/2014/main" id="{022D533E-8437-29EF-9988-73E30977303E}"/>
              </a:ext>
            </a:extLst>
          </p:cNvPr>
          <p:cNvSpPr/>
          <p:nvPr/>
        </p:nvSpPr>
        <p:spPr>
          <a:xfrm>
            <a:off x="309884" y="5231090"/>
            <a:ext cx="4989975" cy="1169550"/>
          </a:xfrm>
          <a:prstGeom prst="roundRect">
            <a:avLst>
              <a:gd name="adj" fmla="val 20876"/>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id="{20C9A9FC-7572-2BC9-C6A6-37DBC058AE61}"/>
              </a:ext>
            </a:extLst>
          </p:cNvPr>
          <p:cNvSpPr txBox="1"/>
          <p:nvPr/>
        </p:nvSpPr>
        <p:spPr>
          <a:xfrm>
            <a:off x="6156555" y="1196552"/>
            <a:ext cx="5697609"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4" name="ZoneTexte 3">
            <a:extLst>
              <a:ext uri="{FF2B5EF4-FFF2-40B4-BE49-F238E27FC236}">
                <a16:creationId xmlns:a16="http://schemas.microsoft.com/office/drawing/2014/main" id="{C9D7AAEA-34B8-47C2-7D47-4306E54E8DC7}"/>
              </a:ext>
            </a:extLst>
          </p:cNvPr>
          <p:cNvSpPr txBox="1"/>
          <p:nvPr/>
        </p:nvSpPr>
        <p:spPr>
          <a:xfrm>
            <a:off x="211944" y="1004215"/>
            <a:ext cx="444133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Methods (Cont.)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cxnSp>
        <p:nvCxnSpPr>
          <p:cNvPr id="18" name="Connecteur droit 17">
            <a:extLst>
              <a:ext uri="{FF2B5EF4-FFF2-40B4-BE49-F238E27FC236}">
                <a16:creationId xmlns:a16="http://schemas.microsoft.com/office/drawing/2014/main" id="{BB165230-3C5E-D93C-E63C-7C7CC1E2DFA1}"/>
              </a:ext>
            </a:extLst>
          </p:cNvPr>
          <p:cNvCxnSpPr>
            <a:cxnSpLocks/>
          </p:cNvCxnSpPr>
          <p:nvPr/>
        </p:nvCxnSpPr>
        <p:spPr>
          <a:xfrm>
            <a:off x="2804872" y="2831642"/>
            <a:ext cx="0" cy="201529"/>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430FCC78-D6F0-02D1-0301-F0D2CBEB58F0}"/>
              </a:ext>
            </a:extLst>
          </p:cNvPr>
          <p:cNvSpPr txBox="1"/>
          <p:nvPr/>
        </p:nvSpPr>
        <p:spPr>
          <a:xfrm>
            <a:off x="5495454" y="4138254"/>
            <a:ext cx="6451492" cy="166199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Conclusions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An MRI protocol has been developed to allow the assessment of donor kidneys, with samples subsequently being collected for validation via histology and proteomics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This work aims to establish a framework to allow non-invasive, whole kidney, assessment and potentially facilitate future donor kidney evaluations</a:t>
            </a:r>
          </a:p>
        </p:txBody>
      </p:sp>
      <p:pic>
        <p:nvPicPr>
          <p:cNvPr id="23" name="Image 22">
            <a:extLst>
              <a:ext uri="{FF2B5EF4-FFF2-40B4-BE49-F238E27FC236}">
                <a16:creationId xmlns:a16="http://schemas.microsoft.com/office/drawing/2014/main" id="{EEA7208C-1F27-FAAB-C0A0-E5A0B5D25FB7}"/>
              </a:ext>
            </a:extLst>
          </p:cNvPr>
          <p:cNvPicPr>
            <a:picLocks noChangeAspect="1"/>
          </p:cNvPicPr>
          <p:nvPr/>
        </p:nvPicPr>
        <p:blipFill>
          <a:blip r:embed="rId3"/>
          <a:stretch>
            <a:fillRect/>
          </a:stretch>
        </p:blipFill>
        <p:spPr>
          <a:xfrm>
            <a:off x="289680" y="1616756"/>
            <a:ext cx="584776" cy="584776"/>
          </a:xfrm>
          <a:prstGeom prst="rect">
            <a:avLst/>
          </a:prstGeom>
        </p:spPr>
      </p:pic>
      <p:sp>
        <p:nvSpPr>
          <p:cNvPr id="28" name="ZoneTexte 27">
            <a:extLst>
              <a:ext uri="{FF2B5EF4-FFF2-40B4-BE49-F238E27FC236}">
                <a16:creationId xmlns:a16="http://schemas.microsoft.com/office/drawing/2014/main" id="{6156242E-13CF-23E4-259B-A4EA0A433319}"/>
              </a:ext>
            </a:extLst>
          </p:cNvPr>
          <p:cNvSpPr txBox="1"/>
          <p:nvPr/>
        </p:nvSpPr>
        <p:spPr>
          <a:xfrm>
            <a:off x="719328" y="1445733"/>
            <a:ext cx="4584193" cy="1384995"/>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 kidneys are retrieved for transplant but later declined and offered for research through the Quality in Organ Donation (QUOD) programme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Preparation mimics clinical practice; kidneys are flushed to remove any blood, bagged in University of Wisconsin solution and transported on ice</a:t>
            </a:r>
          </a:p>
        </p:txBody>
      </p:sp>
      <p:sp>
        <p:nvSpPr>
          <p:cNvPr id="32" name="ZoneTexte 31">
            <a:extLst>
              <a:ext uri="{FF2B5EF4-FFF2-40B4-BE49-F238E27FC236}">
                <a16:creationId xmlns:a16="http://schemas.microsoft.com/office/drawing/2014/main" id="{497F84E0-3333-4E23-20C1-7E5179982247}"/>
              </a:ext>
            </a:extLst>
          </p:cNvPr>
          <p:cNvSpPr txBox="1"/>
          <p:nvPr/>
        </p:nvSpPr>
        <p:spPr>
          <a:xfrm>
            <a:off x="465410" y="3000780"/>
            <a:ext cx="4967524"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All kidneys are scanned on a 3T MRI system in a head coil The MRI protocol collects: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High resolution structural scans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Relaxometry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Apparent Diffusion Coefficient (ADC)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Susceptibility-Weighted Imaging (SWI)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Magnetisation transfer ratio (MTR)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Fat/water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Field mapping scans</a:t>
            </a:r>
          </a:p>
        </p:txBody>
      </p:sp>
      <p:sp>
        <p:nvSpPr>
          <p:cNvPr id="34" name="ZoneTexte 33">
            <a:extLst>
              <a:ext uri="{FF2B5EF4-FFF2-40B4-BE49-F238E27FC236}">
                <a16:creationId xmlns:a16="http://schemas.microsoft.com/office/drawing/2014/main" id="{F7116554-FD87-594A-67C4-EBD0E0DBB52C}"/>
              </a:ext>
            </a:extLst>
          </p:cNvPr>
          <p:cNvSpPr txBox="1"/>
          <p:nvPr/>
        </p:nvSpPr>
        <p:spPr>
          <a:xfrm>
            <a:off x="365472" y="5231089"/>
            <a:ext cx="4805968" cy="116955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After MRI acquisition, the kidneys are cut lengthwise, and 24 punch biopsies taken from both the cortex and medulla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Half of these are formalin fixed for 3D-histology analysis; the other half are snap frozen for proteomic analysis</a:t>
            </a:r>
          </a:p>
        </p:txBody>
      </p:sp>
      <p:cxnSp>
        <p:nvCxnSpPr>
          <p:cNvPr id="36" name="Connecteur droit 35">
            <a:extLst>
              <a:ext uri="{FF2B5EF4-FFF2-40B4-BE49-F238E27FC236}">
                <a16:creationId xmlns:a16="http://schemas.microsoft.com/office/drawing/2014/main" id="{421F7322-EF1C-C228-6D22-54B3300133BF}"/>
              </a:ext>
            </a:extLst>
          </p:cNvPr>
          <p:cNvCxnSpPr>
            <a:cxnSpLocks/>
          </p:cNvCxnSpPr>
          <p:nvPr/>
        </p:nvCxnSpPr>
        <p:spPr>
          <a:xfrm>
            <a:off x="2756104" y="5032105"/>
            <a:ext cx="0" cy="201529"/>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pic>
        <p:nvPicPr>
          <p:cNvPr id="5" name="Picture 4" descr="A collage of images of a brain&#10;&#10;AI-generated content may be incorrect.">
            <a:extLst>
              <a:ext uri="{FF2B5EF4-FFF2-40B4-BE49-F238E27FC236}">
                <a16:creationId xmlns:a16="http://schemas.microsoft.com/office/drawing/2014/main" id="{D63391DB-8C97-0A46-A5E5-FAB24E467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438" y="876129"/>
            <a:ext cx="3525776" cy="3531520"/>
          </a:xfrm>
          <a:prstGeom prst="rect">
            <a:avLst/>
          </a:prstGeom>
        </p:spPr>
      </p:pic>
      <p:sp>
        <p:nvSpPr>
          <p:cNvPr id="10" name="TextBox 9">
            <a:extLst>
              <a:ext uri="{FF2B5EF4-FFF2-40B4-BE49-F238E27FC236}">
                <a16:creationId xmlns:a16="http://schemas.microsoft.com/office/drawing/2014/main" id="{C41E9165-8E96-552E-CA07-B78532EE5528}"/>
              </a:ext>
            </a:extLst>
          </p:cNvPr>
          <p:cNvSpPr txBox="1"/>
          <p:nvPr/>
        </p:nvSpPr>
        <p:spPr>
          <a:xfrm>
            <a:off x="5494104" y="1399043"/>
            <a:ext cx="2953404" cy="27392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Results</a:t>
            </a:r>
            <a:r>
              <a:rPr kumimoji="0" lang="en-GB"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To date, </a:t>
            </a:r>
            <a:r>
              <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n=15 </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kidneys have been imaged and biopsies taken</a:t>
            </a:r>
          </a:p>
          <a:p>
            <a:pPr marR="0" lvl="0" algn="just" defTabSz="914400" rtl="0" eaLnBrk="1" fontAlgn="auto" latinLnBrk="0" hangingPunct="1">
              <a:lnSpc>
                <a:spcPct val="100000"/>
              </a:lnSpc>
              <a:spcBef>
                <a:spcPts val="0"/>
              </a:spcBef>
              <a:spcAft>
                <a:spcPts val="0"/>
              </a:spcAft>
              <a:buClrTx/>
              <a:buSzTx/>
              <a:tabLst/>
              <a:defRPr/>
            </a:pPr>
            <a:endPar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 images acquired from a representative subject are shown. SWI data is especially effective for detecting any remaining blood products that should have been flushed at retrieval</a:t>
            </a:r>
            <a:endParaRPr kumimoji="0" lang="en-GB"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grpSp>
        <p:nvGrpSpPr>
          <p:cNvPr id="3" name="Groupe 6">
            <a:extLst>
              <a:ext uri="{FF2B5EF4-FFF2-40B4-BE49-F238E27FC236}">
                <a16:creationId xmlns:a16="http://schemas.microsoft.com/office/drawing/2014/main" id="{ED42846E-8719-A150-3682-4E7CA2038BE0}"/>
              </a:ext>
            </a:extLst>
          </p:cNvPr>
          <p:cNvGrpSpPr/>
          <p:nvPr/>
        </p:nvGrpSpPr>
        <p:grpSpPr>
          <a:xfrm>
            <a:off x="11575287" y="44389"/>
            <a:ext cx="525242" cy="509983"/>
            <a:chOff x="4213599" y="3634223"/>
            <a:chExt cx="485297" cy="471198"/>
          </a:xfrm>
        </p:grpSpPr>
        <p:sp>
          <p:nvSpPr>
            <p:cNvPr id="6" name="Ellipse 12">
              <a:hlinkClick r:id="rId5" action="ppaction://hlinksldjump"/>
              <a:extLst>
                <a:ext uri="{FF2B5EF4-FFF2-40B4-BE49-F238E27FC236}">
                  <a16:creationId xmlns:a16="http://schemas.microsoft.com/office/drawing/2014/main" id="{4D518BC0-C776-1CA4-EEBD-8A07F81EB0B4}"/>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B21629B8-A8D1-3B5F-8744-6EEAEAE5B740}"/>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2" name="Forme libre : forme 15">
              <a:extLst>
                <a:ext uri="{FF2B5EF4-FFF2-40B4-BE49-F238E27FC236}">
                  <a16:creationId xmlns:a16="http://schemas.microsoft.com/office/drawing/2014/main" id="{92ACA595-097B-3BFE-BD58-ACFB298777FE}"/>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F1BDA6AE-97BE-8734-7C3E-8BFF914B509D}"/>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9" name="Forme libre : forme 17">
              <a:extLst>
                <a:ext uri="{FF2B5EF4-FFF2-40B4-BE49-F238E27FC236}">
                  <a16:creationId xmlns:a16="http://schemas.microsoft.com/office/drawing/2014/main" id="{EEF80A19-6CAA-C763-AC74-5F4FC6796B76}"/>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22" name="Rectangle 21">
            <a:hlinkClick r:id="rId5" action="ppaction://hlinksldjump"/>
            <a:extLst>
              <a:ext uri="{FF2B5EF4-FFF2-40B4-BE49-F238E27FC236}">
                <a16:creationId xmlns:a16="http://schemas.microsoft.com/office/drawing/2014/main" id="{3CA3890F-B0F2-2FFB-F795-6EE779DF9F52}"/>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TextBox 29">
            <a:extLst>
              <a:ext uri="{FF2B5EF4-FFF2-40B4-BE49-F238E27FC236}">
                <a16:creationId xmlns:a16="http://schemas.microsoft.com/office/drawing/2014/main" id="{D6EDA618-6F5E-BBA2-DA47-57FE31663BC3}"/>
              </a:ext>
            </a:extLst>
          </p:cNvPr>
          <p:cNvSpPr txBox="1"/>
          <p:nvPr/>
        </p:nvSpPr>
        <p:spPr>
          <a:xfrm>
            <a:off x="2301" y="6610373"/>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Daniel A. et al., ESOT Congress 2025 (Abstract 1466)</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2908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88F7F-5B40-DE6C-A897-A4FF22D3D6B6}"/>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28448CB9-B0C4-2FA9-6C61-A2FA8B3F2ADA}"/>
              </a:ext>
            </a:extLst>
          </p:cNvPr>
          <p:cNvSpPr>
            <a:spLocks noGrp="1"/>
          </p:cNvSpPr>
          <p:nvPr>
            <p:ph type="title"/>
          </p:nvPr>
        </p:nvSpPr>
        <p:spPr>
          <a:xfrm>
            <a:off x="315992" y="146101"/>
            <a:ext cx="10515600" cy="402626"/>
          </a:xfrm>
        </p:spPr>
        <p:txBody>
          <a:bodyPr>
            <a:normAutofit fontScale="90000"/>
          </a:bodyPr>
          <a:lstStyle/>
          <a:p>
            <a:r>
              <a:rPr lang="en-US" noProof="0" dirty="0">
                <a:latin typeface="Arial" panose="020B0604020202020204" pitchFamily="34" charset="0"/>
                <a:cs typeface="Arial" panose="020B0604020202020204" pitchFamily="34" charset="0"/>
              </a:rPr>
              <a:t>Information</a:t>
            </a:r>
          </a:p>
        </p:txBody>
      </p:sp>
      <p:sp>
        <p:nvSpPr>
          <p:cNvPr id="9" name="Rectangle 8">
            <a:extLst>
              <a:ext uri="{FF2B5EF4-FFF2-40B4-BE49-F238E27FC236}">
                <a16:creationId xmlns:a16="http://schemas.microsoft.com/office/drawing/2014/main" id="{BA6D3EB3-3E47-33B7-B065-CF1028866C80}"/>
              </a:ext>
            </a:extLst>
          </p:cNvPr>
          <p:cNvSpPr/>
          <p:nvPr/>
        </p:nvSpPr>
        <p:spPr>
          <a:xfrm>
            <a:off x="0" y="637557"/>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dirty="0"/>
          </a:p>
        </p:txBody>
      </p:sp>
      <p:sp>
        <p:nvSpPr>
          <p:cNvPr id="3" name="ZoneTexte 2">
            <a:extLst>
              <a:ext uri="{FF2B5EF4-FFF2-40B4-BE49-F238E27FC236}">
                <a16:creationId xmlns:a16="http://schemas.microsoft.com/office/drawing/2014/main" id="{E87BF179-5E24-2B71-4CC9-D1FE4390F9B5}"/>
              </a:ext>
            </a:extLst>
          </p:cNvPr>
          <p:cNvSpPr txBox="1"/>
          <p:nvPr/>
        </p:nvSpPr>
        <p:spPr>
          <a:xfrm>
            <a:off x="315992" y="1971289"/>
            <a:ext cx="1314995" cy="914400"/>
          </a:xfrm>
          <a:prstGeom prst="rect">
            <a:avLst/>
          </a:prstGeom>
          <a:noFill/>
        </p:spPr>
        <p:txBody>
          <a:bodyPr wrap="none" lIns="0" tIns="0" rIns="0" bIns="0" rtlCol="0">
            <a:noAutofit/>
          </a:bodyPr>
          <a:lstStyle/>
          <a:p>
            <a:pPr marL="342900" indent="-342900" algn="l">
              <a:buAutoNum type="arabicPeriod"/>
            </a:pPr>
            <a:r>
              <a:rPr lang="en-US" sz="2400" noProof="0" dirty="0">
                <a:latin typeface="Arial" panose="020B0604020202020204" pitchFamily="34" charset="0"/>
                <a:cs typeface="Arial" panose="020B0604020202020204" pitchFamily="34" charset="0"/>
              </a:rPr>
              <a:t>This slide deck showcases the latest data presented at the ESOT Congress 2025.</a:t>
            </a:r>
          </a:p>
          <a:p>
            <a:pPr marL="342900" indent="-342900" algn="l">
              <a:buAutoNum type="arabicPeriod"/>
            </a:pPr>
            <a:endParaRPr lang="en-US" sz="2400" noProof="0" dirty="0">
              <a:latin typeface="Arial" panose="020B0604020202020204" pitchFamily="34" charset="0"/>
              <a:cs typeface="Arial" panose="020B0604020202020204" pitchFamily="34" charset="0"/>
            </a:endParaRPr>
          </a:p>
          <a:p>
            <a:pPr marL="342900" indent="-342900" algn="l">
              <a:buAutoNum type="arabicPeriod"/>
            </a:pPr>
            <a:endParaRPr lang="en-US" sz="2400" noProof="0" dirty="0">
              <a:latin typeface="Arial" panose="020B0604020202020204" pitchFamily="34" charset="0"/>
              <a:cs typeface="Arial" panose="020B0604020202020204" pitchFamily="34" charset="0"/>
            </a:endParaRPr>
          </a:p>
          <a:p>
            <a:pPr marL="342900" indent="-342900" algn="l">
              <a:buAutoNum type="arabicPeriod"/>
            </a:pPr>
            <a:r>
              <a:rPr lang="en-US" sz="2400" noProof="0" dirty="0">
                <a:latin typeface="Arial" panose="020B0604020202020204" pitchFamily="34" charset="0"/>
                <a:cs typeface="Arial" panose="020B0604020202020204" pitchFamily="34" charset="0"/>
              </a:rPr>
              <a:t>All abbreviations displayed in these slides, along with a complete copy of the </a:t>
            </a:r>
          </a:p>
          <a:p>
            <a:pPr algn="l"/>
            <a:r>
              <a:rPr lang="en-US" sz="2400" noProof="0" dirty="0">
                <a:latin typeface="Arial" panose="020B0604020202020204" pitchFamily="34" charset="0"/>
                <a:cs typeface="Arial" panose="020B0604020202020204" pitchFamily="34" charset="0"/>
              </a:rPr>
              <a:t>    original abstract text, can be found in the slide notes.</a:t>
            </a:r>
          </a:p>
          <a:p>
            <a:pPr algn="l"/>
            <a:endParaRPr lang="en-US" sz="2400" noProof="0" dirty="0">
              <a:latin typeface="Arial" panose="020B0604020202020204" pitchFamily="34" charset="0"/>
              <a:cs typeface="Arial" panose="020B0604020202020204" pitchFamily="34" charset="0"/>
            </a:endParaRPr>
          </a:p>
          <a:p>
            <a:pPr algn="l"/>
            <a:endParaRPr lang="en-US" sz="2400" noProof="0" dirty="0">
              <a:latin typeface="Arial" panose="020B0604020202020204" pitchFamily="34" charset="0"/>
              <a:cs typeface="Arial" panose="020B0604020202020204" pitchFamily="34" charset="0"/>
            </a:endParaRPr>
          </a:p>
          <a:p>
            <a:pPr algn="l"/>
            <a:r>
              <a:rPr lang="en-US" sz="2400" noProof="0" dirty="0">
                <a:latin typeface="Arial" panose="020B0604020202020204" pitchFamily="34" charset="0"/>
                <a:cs typeface="Arial" panose="020B0604020202020204" pitchFamily="34" charset="0"/>
              </a:rPr>
              <a:t>3.  Click on the symbol            to return to the contents page.</a:t>
            </a:r>
          </a:p>
        </p:txBody>
      </p:sp>
      <p:grpSp>
        <p:nvGrpSpPr>
          <p:cNvPr id="4" name="Groupe 3">
            <a:extLst>
              <a:ext uri="{FF2B5EF4-FFF2-40B4-BE49-F238E27FC236}">
                <a16:creationId xmlns:a16="http://schemas.microsoft.com/office/drawing/2014/main" id="{F6CCB665-0BB5-B618-3423-112C60C833EE}"/>
              </a:ext>
            </a:extLst>
          </p:cNvPr>
          <p:cNvGrpSpPr/>
          <p:nvPr/>
        </p:nvGrpSpPr>
        <p:grpSpPr>
          <a:xfrm>
            <a:off x="3547695" y="4297680"/>
            <a:ext cx="581423" cy="564532"/>
            <a:chOff x="11575287" y="44389"/>
            <a:chExt cx="525242" cy="509983"/>
          </a:xfrm>
        </p:grpSpPr>
        <p:sp>
          <p:nvSpPr>
            <p:cNvPr id="5" name="Ellipse 4">
              <a:extLst>
                <a:ext uri="{FF2B5EF4-FFF2-40B4-BE49-F238E27FC236}">
                  <a16:creationId xmlns:a16="http://schemas.microsoft.com/office/drawing/2014/main" id="{B3059334-B5F0-694F-D9F7-E8BE51D0A770}"/>
                </a:ext>
              </a:extLst>
            </p:cNvPr>
            <p:cNvSpPr/>
            <p:nvPr/>
          </p:nvSpPr>
          <p:spPr>
            <a:xfrm>
              <a:off x="11575287" y="44389"/>
              <a:ext cx="504927" cy="504928"/>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FC8FCF0A-34D7-7015-B7A1-B5690F07A825}"/>
                </a:ext>
              </a:extLst>
            </p:cNvPr>
            <p:cNvSpPr/>
            <p:nvPr/>
          </p:nvSpPr>
          <p:spPr>
            <a:xfrm>
              <a:off x="11819641" y="220151"/>
              <a:ext cx="49482" cy="129112"/>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7" name="Forme libre : forme 6">
              <a:extLst>
                <a:ext uri="{FF2B5EF4-FFF2-40B4-BE49-F238E27FC236}">
                  <a16:creationId xmlns:a16="http://schemas.microsoft.com/office/drawing/2014/main" id="{B6DF6573-1F22-D5CC-33D0-8A0AD6CAFB30}"/>
                </a:ext>
              </a:extLst>
            </p:cNvPr>
            <p:cNvSpPr/>
            <p:nvPr/>
          </p:nvSpPr>
          <p:spPr>
            <a:xfrm>
              <a:off x="11793363" y="229732"/>
              <a:ext cx="307166" cy="324640"/>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E82349"/>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72A795D2-02CB-31BB-D5F5-3BE0FE816AE7}"/>
                </a:ext>
              </a:extLst>
            </p:cNvPr>
            <p:cNvSpPr/>
            <p:nvPr/>
          </p:nvSpPr>
          <p:spPr>
            <a:xfrm>
              <a:off x="11900479" y="399824"/>
              <a:ext cx="101182" cy="95531"/>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1" name="Forme libre : forme 10">
              <a:extLst>
                <a:ext uri="{FF2B5EF4-FFF2-40B4-BE49-F238E27FC236}">
                  <a16:creationId xmlns:a16="http://schemas.microsoft.com/office/drawing/2014/main" id="{FE132545-A58C-7360-81BA-8C0300DC43BE}"/>
                </a:ext>
              </a:extLst>
            </p:cNvPr>
            <p:cNvSpPr/>
            <p:nvPr/>
          </p:nvSpPr>
          <p:spPr>
            <a:xfrm rot="18915104">
              <a:off x="11800798" y="245439"/>
              <a:ext cx="292298" cy="293651"/>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532558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5B3B6-3DB6-E4D6-E447-F9E4E28C5C14}"/>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9E147C23-6648-2869-D2F4-D7B61282D001}"/>
              </a:ext>
            </a:extLst>
          </p:cNvPr>
          <p:cNvSpPr>
            <a:spLocks noGrp="1"/>
          </p:cNvSpPr>
          <p:nvPr>
            <p:ph type="title"/>
          </p:nvPr>
        </p:nvSpPr>
        <p:spPr>
          <a:xfrm>
            <a:off x="315992" y="146101"/>
            <a:ext cx="10515600" cy="402626"/>
          </a:xfrm>
        </p:spPr>
        <p:txBody>
          <a:bodyPr>
            <a:normAutofit fontScale="90000"/>
          </a:bodyPr>
          <a:lstStyle/>
          <a:p>
            <a:r>
              <a:rPr lang="en-US" noProof="0" dirty="0">
                <a:latin typeface="Arial" panose="020B0604020202020204" pitchFamily="34" charset="0"/>
                <a:cs typeface="Arial" panose="020B0604020202020204" pitchFamily="34" charset="0"/>
              </a:rPr>
              <a:t>Content</a:t>
            </a:r>
          </a:p>
        </p:txBody>
      </p:sp>
      <p:sp>
        <p:nvSpPr>
          <p:cNvPr id="6" name="Rectangle 5">
            <a:extLst>
              <a:ext uri="{FF2B5EF4-FFF2-40B4-BE49-F238E27FC236}">
                <a16:creationId xmlns:a16="http://schemas.microsoft.com/office/drawing/2014/main" id="{EEA079F1-E377-15E0-2C25-5B96527F435D}"/>
              </a:ext>
            </a:extLst>
          </p:cNvPr>
          <p:cNvSpPr/>
          <p:nvPr/>
        </p:nvSpPr>
        <p:spPr>
          <a:xfrm>
            <a:off x="0" y="637557"/>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dirty="0"/>
          </a:p>
        </p:txBody>
      </p:sp>
      <p:sp>
        <p:nvSpPr>
          <p:cNvPr id="13" name="ZoneTexte 12">
            <a:extLst>
              <a:ext uri="{FF2B5EF4-FFF2-40B4-BE49-F238E27FC236}">
                <a16:creationId xmlns:a16="http://schemas.microsoft.com/office/drawing/2014/main" id="{6615C216-C1F2-F18F-F1BA-586EEDF47519}"/>
              </a:ext>
            </a:extLst>
          </p:cNvPr>
          <p:cNvSpPr txBox="1"/>
          <p:nvPr/>
        </p:nvSpPr>
        <p:spPr>
          <a:xfrm>
            <a:off x="5728587" y="1764511"/>
            <a:ext cx="0" cy="0"/>
          </a:xfrm>
          <a:prstGeom prst="rect">
            <a:avLst/>
          </a:prstGeom>
          <a:noFill/>
        </p:spPr>
        <p:txBody>
          <a:bodyPr wrap="none" lIns="0" tIns="0" rIns="0" bIns="0" rtlCol="0">
            <a:noAutofit/>
          </a:bodyPr>
          <a:lstStyle/>
          <a:p>
            <a:pPr algn="l"/>
            <a:endParaRPr lang="en-US" sz="1400" noProof="0" dirty="0">
              <a:latin typeface="Museo Slab 300" panose="02000000000000000000" pitchFamily="2" charset="77"/>
            </a:endParaRPr>
          </a:p>
        </p:txBody>
      </p:sp>
      <p:sp>
        <p:nvSpPr>
          <p:cNvPr id="20" name="ZoneTexte 19">
            <a:hlinkClick r:id="rId3" action="ppaction://hlinksldjump"/>
            <a:extLst>
              <a:ext uri="{FF2B5EF4-FFF2-40B4-BE49-F238E27FC236}">
                <a16:creationId xmlns:a16="http://schemas.microsoft.com/office/drawing/2014/main" id="{4112C6F0-D556-AB37-90FE-8D819C7B3C88}"/>
              </a:ext>
            </a:extLst>
          </p:cNvPr>
          <p:cNvSpPr txBox="1"/>
          <p:nvPr/>
        </p:nvSpPr>
        <p:spPr>
          <a:xfrm>
            <a:off x="7262666" y="1404986"/>
            <a:ext cx="4104000" cy="692497"/>
          </a:xfrm>
          <a:prstGeom prst="rect">
            <a:avLst/>
          </a:prstGeom>
          <a:noFill/>
        </p:spPr>
        <p:txBody>
          <a:bodyPr wrap="square">
            <a:spAutoFit/>
          </a:bodyPr>
          <a:lstStyle/>
          <a:p>
            <a:pPr algn="just" fontAlgn="b"/>
            <a:r>
              <a:rPr lang="en-US" sz="1300" b="0" i="1" u="none" strike="noStrike" noProof="0" dirty="0">
                <a:solidFill>
                  <a:srgbClr val="000000"/>
                </a:solidFill>
                <a:effectLst/>
                <a:latin typeface="Arial" panose="020B0604020202020204" pitchFamily="34" charset="0"/>
                <a:cs typeface="Arial" panose="020B0604020202020204" pitchFamily="34" charset="0"/>
              </a:rPr>
              <a:t>Development and validation of a novel risk prediction </a:t>
            </a:r>
            <a:r>
              <a:rPr lang="en-US" sz="1300" i="1" noProof="0" dirty="0">
                <a:solidFill>
                  <a:srgbClr val="000000"/>
                </a:solidFill>
                <a:latin typeface="Arial" panose="020B0604020202020204" pitchFamily="34" charset="0"/>
                <a:cs typeface="Arial" panose="020B0604020202020204" pitchFamily="34" charset="0"/>
              </a:rPr>
              <a:t>m</a:t>
            </a:r>
            <a:r>
              <a:rPr lang="en-US" sz="1300" b="0" i="1" u="none" strike="noStrike" noProof="0" dirty="0">
                <a:solidFill>
                  <a:srgbClr val="000000"/>
                </a:solidFill>
                <a:effectLst/>
                <a:latin typeface="Arial" panose="020B0604020202020204" pitchFamily="34" charset="0"/>
                <a:cs typeface="Arial" panose="020B0604020202020204" pitchFamily="34" charset="0"/>
              </a:rPr>
              <a:t>odel for kidney transplant outcomes in the European population</a:t>
            </a:r>
          </a:p>
        </p:txBody>
      </p:sp>
      <p:sp>
        <p:nvSpPr>
          <p:cNvPr id="32" name="ZoneTexte 31">
            <a:hlinkClick r:id="rId3" action="ppaction://hlinksldjump"/>
            <a:extLst>
              <a:ext uri="{FF2B5EF4-FFF2-40B4-BE49-F238E27FC236}">
                <a16:creationId xmlns:a16="http://schemas.microsoft.com/office/drawing/2014/main" id="{8C7C6382-0FD7-9CC8-165E-B31E1A1D59EE}"/>
              </a:ext>
            </a:extLst>
          </p:cNvPr>
          <p:cNvSpPr txBox="1"/>
          <p:nvPr/>
        </p:nvSpPr>
        <p:spPr>
          <a:xfrm>
            <a:off x="6166041" y="1523861"/>
            <a:ext cx="1295820" cy="507831"/>
          </a:xfrm>
          <a:prstGeom prst="rect">
            <a:avLst/>
          </a:prstGeom>
          <a:noFill/>
        </p:spPr>
        <p:txBody>
          <a:bodyPr wrap="square">
            <a:spAutoFit/>
          </a:bodyPr>
          <a:lstStyle/>
          <a:p>
            <a:r>
              <a:rPr lang="en-US" sz="2700" b="1" i="1" u="none" strike="noStrike" noProof="0" dirty="0">
                <a:solidFill>
                  <a:srgbClr val="E73A57"/>
                </a:solidFill>
                <a:effectLst/>
                <a:latin typeface="Century Gothic" panose="020B0502020202020204" pitchFamily="34" charset="0"/>
                <a:cs typeface="Arial" panose="020B0604020202020204" pitchFamily="34" charset="0"/>
              </a:rPr>
              <a:t>2279.</a:t>
            </a:r>
            <a:endParaRPr lang="en-US" sz="2700" b="1" i="1" noProof="0" dirty="0">
              <a:solidFill>
                <a:srgbClr val="E73A57"/>
              </a:solidFill>
              <a:latin typeface="Century Gothic" panose="020B0502020202020204" pitchFamily="34" charset="0"/>
            </a:endParaRPr>
          </a:p>
        </p:txBody>
      </p:sp>
      <p:sp>
        <p:nvSpPr>
          <p:cNvPr id="24" name="ZoneTexte 23">
            <a:hlinkClick r:id="rId4" action="ppaction://hlinksldjump"/>
            <a:extLst>
              <a:ext uri="{FF2B5EF4-FFF2-40B4-BE49-F238E27FC236}">
                <a16:creationId xmlns:a16="http://schemas.microsoft.com/office/drawing/2014/main" id="{04BF7FA0-FC4C-AF84-BD9D-F5E2B5633FA4}"/>
              </a:ext>
            </a:extLst>
          </p:cNvPr>
          <p:cNvSpPr txBox="1"/>
          <p:nvPr/>
        </p:nvSpPr>
        <p:spPr>
          <a:xfrm>
            <a:off x="7262666" y="2815773"/>
            <a:ext cx="4104000" cy="692497"/>
          </a:xfrm>
          <a:prstGeom prst="rect">
            <a:avLst/>
          </a:prstGeom>
          <a:noFill/>
        </p:spPr>
        <p:txBody>
          <a:bodyPr wrap="square">
            <a:spAutoFit/>
          </a:bodyPr>
          <a:lstStyle/>
          <a:p>
            <a:pPr algn="just" fontAlgn="b"/>
            <a:r>
              <a:rPr lang="en-US" sz="1300" b="0" i="1" u="none" strike="noStrike" noProof="0" dirty="0">
                <a:solidFill>
                  <a:srgbClr val="000000"/>
                </a:solidFill>
                <a:effectLst/>
                <a:latin typeface="Arial" panose="020B0604020202020204" pitchFamily="34" charset="0"/>
                <a:cs typeface="Arial" panose="020B0604020202020204" pitchFamily="34" charset="0"/>
              </a:rPr>
              <a:t>One-year outcome of HMP(O2)-perfused kidneys after the implementation of a national machine perfusion service</a:t>
            </a:r>
          </a:p>
        </p:txBody>
      </p:sp>
      <p:sp>
        <p:nvSpPr>
          <p:cNvPr id="33" name="ZoneTexte 32">
            <a:hlinkClick r:id="rId4" action="ppaction://hlinksldjump"/>
            <a:extLst>
              <a:ext uri="{FF2B5EF4-FFF2-40B4-BE49-F238E27FC236}">
                <a16:creationId xmlns:a16="http://schemas.microsoft.com/office/drawing/2014/main" id="{813A1305-D8BF-1EA5-58D4-F20B3731AEA3}"/>
              </a:ext>
            </a:extLst>
          </p:cNvPr>
          <p:cNvSpPr txBox="1"/>
          <p:nvPr/>
        </p:nvSpPr>
        <p:spPr>
          <a:xfrm>
            <a:off x="6166041" y="2919466"/>
            <a:ext cx="1295820" cy="507831"/>
          </a:xfrm>
          <a:prstGeom prst="rect">
            <a:avLst/>
          </a:prstGeom>
          <a:noFill/>
        </p:spPr>
        <p:txBody>
          <a:bodyPr wrap="square">
            <a:spAutoFit/>
          </a:bodyPr>
          <a:lstStyle/>
          <a:p>
            <a:r>
              <a:rPr lang="en-US" sz="2700" b="1" i="1" u="none" strike="noStrike" noProof="0" dirty="0">
                <a:solidFill>
                  <a:srgbClr val="E73A57"/>
                </a:solidFill>
                <a:effectLst/>
                <a:latin typeface="Century Gothic" panose="020B0502020202020204" pitchFamily="34" charset="0"/>
                <a:cs typeface="Arial" panose="020B0604020202020204" pitchFamily="34" charset="0"/>
              </a:rPr>
              <a:t>714.</a:t>
            </a:r>
            <a:endParaRPr lang="en-US" sz="2700" b="1" i="1" noProof="0" dirty="0">
              <a:solidFill>
                <a:srgbClr val="E73A57"/>
              </a:solidFill>
              <a:latin typeface="Century Gothic" panose="020B0502020202020204" pitchFamily="34" charset="0"/>
            </a:endParaRPr>
          </a:p>
        </p:txBody>
      </p:sp>
      <p:sp>
        <p:nvSpPr>
          <p:cNvPr id="26" name="ZoneTexte 25">
            <a:hlinkClick r:id="rId5" action="ppaction://hlinksldjump"/>
            <a:extLst>
              <a:ext uri="{FF2B5EF4-FFF2-40B4-BE49-F238E27FC236}">
                <a16:creationId xmlns:a16="http://schemas.microsoft.com/office/drawing/2014/main" id="{98582F81-B56C-8E32-A833-971C17887169}"/>
              </a:ext>
            </a:extLst>
          </p:cNvPr>
          <p:cNvSpPr txBox="1"/>
          <p:nvPr/>
        </p:nvSpPr>
        <p:spPr>
          <a:xfrm>
            <a:off x="7262666" y="3624127"/>
            <a:ext cx="4104000" cy="492443"/>
          </a:xfrm>
          <a:prstGeom prst="rect">
            <a:avLst/>
          </a:prstGeom>
          <a:noFill/>
        </p:spPr>
        <p:txBody>
          <a:bodyPr wrap="square">
            <a:spAutoFit/>
          </a:bodyPr>
          <a:lstStyle/>
          <a:p>
            <a:pPr algn="just" fontAlgn="b"/>
            <a:r>
              <a:rPr lang="en-US" sz="1300" b="0" i="1" u="none" strike="noStrike" noProof="0" dirty="0">
                <a:solidFill>
                  <a:srgbClr val="000000"/>
                </a:solidFill>
                <a:effectLst/>
                <a:latin typeface="Arial" panose="020B0604020202020204" pitchFamily="34" charset="0"/>
                <a:cs typeface="Arial" panose="020B0604020202020204" pitchFamily="34" charset="0"/>
              </a:rPr>
              <a:t>Rescuing donor kidneys for transplantation at a dedicated normothermic perfusion center</a:t>
            </a:r>
          </a:p>
        </p:txBody>
      </p:sp>
      <p:sp>
        <p:nvSpPr>
          <p:cNvPr id="34" name="ZoneTexte 33">
            <a:hlinkClick r:id="rId5" action="ppaction://hlinksldjump"/>
            <a:extLst>
              <a:ext uri="{FF2B5EF4-FFF2-40B4-BE49-F238E27FC236}">
                <a16:creationId xmlns:a16="http://schemas.microsoft.com/office/drawing/2014/main" id="{F5CBE842-C531-DD96-6B56-69CCA57993C5}"/>
              </a:ext>
            </a:extLst>
          </p:cNvPr>
          <p:cNvSpPr txBox="1"/>
          <p:nvPr/>
        </p:nvSpPr>
        <p:spPr>
          <a:xfrm>
            <a:off x="6166041" y="3616434"/>
            <a:ext cx="1295820" cy="507831"/>
          </a:xfrm>
          <a:prstGeom prst="rect">
            <a:avLst/>
          </a:prstGeom>
          <a:noFill/>
        </p:spPr>
        <p:txBody>
          <a:bodyPr wrap="square">
            <a:spAutoFit/>
          </a:bodyPr>
          <a:lstStyle/>
          <a:p>
            <a:r>
              <a:rPr lang="en-US" sz="2700" b="1" i="1" u="none" strike="noStrike" noProof="0" dirty="0">
                <a:solidFill>
                  <a:srgbClr val="E73A57"/>
                </a:solidFill>
                <a:effectLst/>
                <a:latin typeface="Century Gothic" panose="020B0502020202020204" pitchFamily="34" charset="0"/>
                <a:cs typeface="Arial" panose="020B0604020202020204" pitchFamily="34" charset="0"/>
              </a:rPr>
              <a:t>1095.</a:t>
            </a:r>
            <a:endParaRPr lang="en-US" sz="2700" b="1" i="1" noProof="0" dirty="0">
              <a:solidFill>
                <a:srgbClr val="E73A57"/>
              </a:solidFill>
              <a:latin typeface="Century Gothic" panose="020B0502020202020204" pitchFamily="34" charset="0"/>
            </a:endParaRPr>
          </a:p>
        </p:txBody>
      </p:sp>
      <p:sp>
        <p:nvSpPr>
          <p:cNvPr id="28" name="ZoneTexte 27">
            <a:hlinkClick r:id="rId6" action="ppaction://hlinksldjump"/>
            <a:extLst>
              <a:ext uri="{FF2B5EF4-FFF2-40B4-BE49-F238E27FC236}">
                <a16:creationId xmlns:a16="http://schemas.microsoft.com/office/drawing/2014/main" id="{EF3EA85A-A4D3-67CC-A7CF-74BEDA5BC79B}"/>
              </a:ext>
            </a:extLst>
          </p:cNvPr>
          <p:cNvSpPr txBox="1"/>
          <p:nvPr/>
        </p:nvSpPr>
        <p:spPr>
          <a:xfrm>
            <a:off x="7262666" y="4338051"/>
            <a:ext cx="4104000" cy="692497"/>
          </a:xfrm>
          <a:prstGeom prst="rect">
            <a:avLst/>
          </a:prstGeom>
          <a:noFill/>
        </p:spPr>
        <p:txBody>
          <a:bodyPr wrap="square">
            <a:spAutoFit/>
          </a:bodyPr>
          <a:lstStyle/>
          <a:p>
            <a:pPr algn="just" fontAlgn="b"/>
            <a:r>
              <a:rPr lang="en-US" sz="1300" b="0" i="1" u="none" strike="noStrike" noProof="0" dirty="0">
                <a:solidFill>
                  <a:srgbClr val="000000"/>
                </a:solidFill>
                <a:effectLst/>
                <a:latin typeface="Arial" panose="020B0604020202020204" pitchFamily="34" charset="0"/>
                <a:cs typeface="Arial" panose="020B0604020202020204" pitchFamily="34" charset="0"/>
              </a:rPr>
              <a:t>Is living kidney donation with expanded criteria safe for the donor? long-term follow-up from the Catalan registry</a:t>
            </a:r>
          </a:p>
        </p:txBody>
      </p:sp>
      <p:sp>
        <p:nvSpPr>
          <p:cNvPr id="35" name="ZoneTexte 34">
            <a:hlinkClick r:id="rId6" action="ppaction://hlinksldjump"/>
            <a:extLst>
              <a:ext uri="{FF2B5EF4-FFF2-40B4-BE49-F238E27FC236}">
                <a16:creationId xmlns:a16="http://schemas.microsoft.com/office/drawing/2014/main" id="{7DB1AF1E-1CD4-C3B0-DE6F-6FB36D7B4CC3}"/>
              </a:ext>
            </a:extLst>
          </p:cNvPr>
          <p:cNvSpPr txBox="1"/>
          <p:nvPr/>
        </p:nvSpPr>
        <p:spPr>
          <a:xfrm>
            <a:off x="6166041" y="4438079"/>
            <a:ext cx="1295820" cy="507831"/>
          </a:xfrm>
          <a:prstGeom prst="rect">
            <a:avLst/>
          </a:prstGeom>
          <a:noFill/>
        </p:spPr>
        <p:txBody>
          <a:bodyPr wrap="square">
            <a:spAutoFit/>
          </a:bodyPr>
          <a:lstStyle/>
          <a:p>
            <a:r>
              <a:rPr lang="en-US" sz="2700" b="1" i="1" u="none" strike="noStrike" noProof="0" dirty="0">
                <a:solidFill>
                  <a:srgbClr val="E73A57"/>
                </a:solidFill>
                <a:effectLst/>
                <a:latin typeface="Century Gothic" panose="020B0502020202020204" pitchFamily="34" charset="0"/>
                <a:cs typeface="Arial" panose="020B0604020202020204" pitchFamily="34" charset="0"/>
              </a:rPr>
              <a:t>1588.</a:t>
            </a:r>
            <a:endParaRPr lang="en-US" sz="2700" b="1" i="1" noProof="0" dirty="0">
              <a:solidFill>
                <a:srgbClr val="E73A57"/>
              </a:solidFill>
              <a:latin typeface="Century Gothic" panose="020B0502020202020204" pitchFamily="34" charset="0"/>
            </a:endParaRPr>
          </a:p>
        </p:txBody>
      </p:sp>
      <p:sp>
        <p:nvSpPr>
          <p:cNvPr id="30" name="ZoneTexte 29">
            <a:hlinkClick r:id="rId7" action="ppaction://hlinksldjump"/>
            <a:extLst>
              <a:ext uri="{FF2B5EF4-FFF2-40B4-BE49-F238E27FC236}">
                <a16:creationId xmlns:a16="http://schemas.microsoft.com/office/drawing/2014/main" id="{0C1093EB-BFF2-27EB-8687-7A6EB7229008}"/>
              </a:ext>
            </a:extLst>
          </p:cNvPr>
          <p:cNvSpPr txBox="1"/>
          <p:nvPr/>
        </p:nvSpPr>
        <p:spPr>
          <a:xfrm>
            <a:off x="7262666" y="5146639"/>
            <a:ext cx="4104000" cy="692497"/>
          </a:xfrm>
          <a:prstGeom prst="rect">
            <a:avLst/>
          </a:prstGeom>
          <a:noFill/>
        </p:spPr>
        <p:txBody>
          <a:bodyPr wrap="square">
            <a:spAutoFit/>
          </a:bodyPr>
          <a:lstStyle/>
          <a:p>
            <a:pPr algn="just" fontAlgn="b"/>
            <a:r>
              <a:rPr lang="en-US" sz="1300" b="0" i="1" u="none" strike="noStrike" noProof="0" dirty="0">
                <a:solidFill>
                  <a:srgbClr val="000000"/>
                </a:solidFill>
                <a:effectLst/>
                <a:latin typeface="Arial" panose="020B0604020202020204" pitchFamily="34" charset="0"/>
                <a:cs typeface="Arial" panose="020B0604020202020204" pitchFamily="34" charset="0"/>
              </a:rPr>
              <a:t>Development of a magnetic resonance imaging protocol for ex-vivo assessment of deceased donor human kidneys</a:t>
            </a:r>
          </a:p>
        </p:txBody>
      </p:sp>
      <p:sp>
        <p:nvSpPr>
          <p:cNvPr id="36" name="ZoneTexte 35">
            <a:hlinkClick r:id="rId7" action="ppaction://hlinksldjump"/>
            <a:extLst>
              <a:ext uri="{FF2B5EF4-FFF2-40B4-BE49-F238E27FC236}">
                <a16:creationId xmlns:a16="http://schemas.microsoft.com/office/drawing/2014/main" id="{39664B53-95D3-6712-9F1D-A4F91B7233C3}"/>
              </a:ext>
            </a:extLst>
          </p:cNvPr>
          <p:cNvSpPr txBox="1"/>
          <p:nvPr/>
        </p:nvSpPr>
        <p:spPr>
          <a:xfrm>
            <a:off x="6166041" y="5238974"/>
            <a:ext cx="1295820" cy="507831"/>
          </a:xfrm>
          <a:prstGeom prst="rect">
            <a:avLst/>
          </a:prstGeom>
          <a:noFill/>
        </p:spPr>
        <p:txBody>
          <a:bodyPr wrap="square">
            <a:spAutoFit/>
          </a:bodyPr>
          <a:lstStyle/>
          <a:p>
            <a:r>
              <a:rPr lang="en-US" sz="2700" b="1" i="1" noProof="0" dirty="0">
                <a:solidFill>
                  <a:srgbClr val="E73A57"/>
                </a:solidFill>
                <a:latin typeface="Century Gothic" panose="020B0502020202020204" pitchFamily="34" charset="0"/>
                <a:cs typeface="Arial" panose="020B0604020202020204" pitchFamily="34" charset="0"/>
              </a:rPr>
              <a:t>1466</a:t>
            </a:r>
            <a:r>
              <a:rPr lang="en-US" sz="2700" b="1" i="1" u="none" strike="noStrike" noProof="0" dirty="0">
                <a:solidFill>
                  <a:srgbClr val="E73A57"/>
                </a:solidFill>
                <a:effectLst/>
                <a:latin typeface="Century Gothic" panose="020B0502020202020204" pitchFamily="34" charset="0"/>
                <a:cs typeface="Arial" panose="020B0604020202020204" pitchFamily="34" charset="0"/>
              </a:rPr>
              <a:t>.</a:t>
            </a:r>
            <a:endParaRPr lang="en-US" sz="2700" b="1" i="1" noProof="0" dirty="0">
              <a:solidFill>
                <a:srgbClr val="E73A57"/>
              </a:solidFill>
              <a:latin typeface="Century Gothic" panose="020B0502020202020204" pitchFamily="34" charset="0"/>
            </a:endParaRPr>
          </a:p>
        </p:txBody>
      </p:sp>
      <p:sp>
        <p:nvSpPr>
          <p:cNvPr id="22" name="ZoneTexte 21">
            <a:hlinkClick r:id="rId8" action="ppaction://hlinksldjump"/>
            <a:extLst>
              <a:ext uri="{FF2B5EF4-FFF2-40B4-BE49-F238E27FC236}">
                <a16:creationId xmlns:a16="http://schemas.microsoft.com/office/drawing/2014/main" id="{F781D3B3-B7E7-8482-7452-AFEC28F97ACF}"/>
              </a:ext>
            </a:extLst>
          </p:cNvPr>
          <p:cNvSpPr txBox="1"/>
          <p:nvPr/>
        </p:nvSpPr>
        <p:spPr>
          <a:xfrm>
            <a:off x="7262666" y="2167817"/>
            <a:ext cx="4104000" cy="492443"/>
          </a:xfrm>
          <a:prstGeom prst="rect">
            <a:avLst/>
          </a:prstGeom>
          <a:noFill/>
        </p:spPr>
        <p:txBody>
          <a:bodyPr wrap="square">
            <a:spAutoFit/>
          </a:bodyPr>
          <a:lstStyle/>
          <a:p>
            <a:pPr algn="just" fontAlgn="b"/>
            <a:r>
              <a:rPr lang="en-US" sz="1300" b="0" i="1" u="none" strike="noStrike" noProof="0" dirty="0">
                <a:solidFill>
                  <a:srgbClr val="000000"/>
                </a:solidFill>
                <a:effectLst/>
                <a:latin typeface="Arial" panose="020B0604020202020204" pitchFamily="34" charset="0"/>
                <a:cs typeface="Arial" panose="020B0604020202020204" pitchFamily="34" charset="0"/>
              </a:rPr>
              <a:t>HLA </a:t>
            </a:r>
            <a:r>
              <a:rPr lang="en-US" sz="1300" b="0" i="1" u="none" strike="noStrike" noProof="0" dirty="0" err="1">
                <a:solidFill>
                  <a:srgbClr val="000000"/>
                </a:solidFill>
                <a:effectLst/>
                <a:latin typeface="Arial" panose="020B0604020202020204" pitchFamily="34" charset="0"/>
                <a:cs typeface="Arial" panose="020B0604020202020204" pitchFamily="34" charset="0"/>
              </a:rPr>
              <a:t>eplet</a:t>
            </a:r>
            <a:r>
              <a:rPr lang="en-US" sz="1300" b="0" i="1" u="none" strike="noStrike" noProof="0" dirty="0">
                <a:solidFill>
                  <a:srgbClr val="000000"/>
                </a:solidFill>
                <a:effectLst/>
                <a:latin typeface="Arial" panose="020B0604020202020204" pitchFamily="34" charset="0"/>
                <a:cs typeface="Arial" panose="020B0604020202020204" pitchFamily="34" charset="0"/>
              </a:rPr>
              <a:t> matching as a prognostic biomarker of kidney transplant outcomes</a:t>
            </a:r>
          </a:p>
        </p:txBody>
      </p:sp>
      <p:sp>
        <p:nvSpPr>
          <p:cNvPr id="37" name="ZoneTexte 36">
            <a:hlinkClick r:id="rId8" action="ppaction://hlinksldjump"/>
            <a:extLst>
              <a:ext uri="{FF2B5EF4-FFF2-40B4-BE49-F238E27FC236}">
                <a16:creationId xmlns:a16="http://schemas.microsoft.com/office/drawing/2014/main" id="{765609AD-6490-43D8-2CCF-D985673FA4E9}"/>
              </a:ext>
            </a:extLst>
          </p:cNvPr>
          <p:cNvSpPr txBox="1"/>
          <p:nvPr/>
        </p:nvSpPr>
        <p:spPr>
          <a:xfrm>
            <a:off x="6166041" y="2137376"/>
            <a:ext cx="1295820" cy="507831"/>
          </a:xfrm>
          <a:prstGeom prst="rect">
            <a:avLst/>
          </a:prstGeom>
          <a:noFill/>
        </p:spPr>
        <p:txBody>
          <a:bodyPr wrap="square">
            <a:spAutoFit/>
          </a:bodyPr>
          <a:lstStyle/>
          <a:p>
            <a:r>
              <a:rPr lang="en-US" sz="2700" b="1" i="1" u="none" strike="noStrike" noProof="0" dirty="0">
                <a:solidFill>
                  <a:srgbClr val="E73A57"/>
                </a:solidFill>
                <a:effectLst/>
                <a:latin typeface="Century Gothic" panose="020B0502020202020204" pitchFamily="34" charset="0"/>
                <a:cs typeface="Arial" panose="020B0604020202020204" pitchFamily="34" charset="0"/>
              </a:rPr>
              <a:t>1834.</a:t>
            </a:r>
            <a:endParaRPr lang="en-US" sz="2700" b="1" i="1" noProof="0" dirty="0">
              <a:solidFill>
                <a:srgbClr val="E73A57"/>
              </a:solidFill>
              <a:latin typeface="Century Gothic" panose="020B0502020202020204" pitchFamily="34" charset="0"/>
            </a:endParaRPr>
          </a:p>
        </p:txBody>
      </p:sp>
      <p:cxnSp>
        <p:nvCxnSpPr>
          <p:cNvPr id="39" name="Connecteur droit 38">
            <a:extLst>
              <a:ext uri="{FF2B5EF4-FFF2-40B4-BE49-F238E27FC236}">
                <a16:creationId xmlns:a16="http://schemas.microsoft.com/office/drawing/2014/main" id="{7FB45EFD-2143-6E80-5D21-CD3A9B0255FF}"/>
              </a:ext>
            </a:extLst>
          </p:cNvPr>
          <p:cNvCxnSpPr/>
          <p:nvPr/>
        </p:nvCxnSpPr>
        <p:spPr>
          <a:xfrm>
            <a:off x="2010143" y="1387735"/>
            <a:ext cx="8229600"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40" name="Title 2">
            <a:extLst>
              <a:ext uri="{FF2B5EF4-FFF2-40B4-BE49-F238E27FC236}">
                <a16:creationId xmlns:a16="http://schemas.microsoft.com/office/drawing/2014/main" id="{366189D8-6173-8499-2795-8B6BA1EA8EA3}"/>
              </a:ext>
            </a:extLst>
          </p:cNvPr>
          <p:cNvSpPr txBox="1">
            <a:spLocks/>
          </p:cNvSpPr>
          <p:nvPr/>
        </p:nvSpPr>
        <p:spPr>
          <a:xfrm>
            <a:off x="1938166" y="941341"/>
            <a:ext cx="8315669" cy="402626"/>
          </a:xfrm>
          <a:prstGeom prst="rect">
            <a:avLst/>
          </a:prstGeom>
        </p:spPr>
        <p:txBody>
          <a:bodyPr vert="horz" lIns="0" tIns="0" rIns="0" bIns="0" rtlCol="0" anchor="ctr" anchorCtr="0">
            <a:normAutofit fontScale="97500"/>
          </a:bodyPr>
          <a:lstStyle>
            <a:lvl1pPr algn="l" defTabSz="914400" rtl="0" eaLnBrk="1" latinLnBrk="0" hangingPunct="1">
              <a:lnSpc>
                <a:spcPct val="90000"/>
              </a:lnSpc>
              <a:spcBef>
                <a:spcPct val="0"/>
              </a:spcBef>
              <a:buNone/>
              <a:defRPr sz="3200" b="1" i="0" kern="1200">
                <a:solidFill>
                  <a:srgbClr val="123986"/>
                </a:solidFill>
                <a:latin typeface="Arial" panose="020B0604020202020204" pitchFamily="34" charset="0"/>
                <a:ea typeface="+mj-ea"/>
                <a:cs typeface="Arial" panose="020B0604020202020204" pitchFamily="34" charset="0"/>
              </a:defRPr>
            </a:lvl1pPr>
          </a:lstStyle>
          <a:p>
            <a:pPr algn="ctr"/>
            <a:r>
              <a:rPr lang="en-US" sz="1800" noProof="0" dirty="0"/>
              <a:t>KIDNEY</a:t>
            </a:r>
          </a:p>
        </p:txBody>
      </p:sp>
      <p:sp>
        <p:nvSpPr>
          <p:cNvPr id="18" name="ZoneTexte 17">
            <a:hlinkClick r:id="rId9" action="ppaction://hlinksldjump"/>
            <a:extLst>
              <a:ext uri="{FF2B5EF4-FFF2-40B4-BE49-F238E27FC236}">
                <a16:creationId xmlns:a16="http://schemas.microsoft.com/office/drawing/2014/main" id="{DEA7747A-CADB-1B13-1B20-F41CE5E29816}"/>
              </a:ext>
            </a:extLst>
          </p:cNvPr>
          <p:cNvSpPr txBox="1"/>
          <p:nvPr/>
        </p:nvSpPr>
        <p:spPr>
          <a:xfrm>
            <a:off x="1687285" y="1533104"/>
            <a:ext cx="4104000" cy="492443"/>
          </a:xfrm>
          <a:prstGeom prst="rect">
            <a:avLst/>
          </a:prstGeom>
          <a:noFill/>
        </p:spPr>
        <p:txBody>
          <a:bodyPr wrap="square">
            <a:spAutoFit/>
          </a:bodyPr>
          <a:lstStyle/>
          <a:p>
            <a:pPr algn="just" fontAlgn="b"/>
            <a:r>
              <a:rPr lang="en-US" sz="1300" b="0" i="1" u="none" strike="noStrike" noProof="0" dirty="0">
                <a:solidFill>
                  <a:srgbClr val="000000"/>
                </a:solidFill>
                <a:effectLst/>
                <a:latin typeface="Arial" panose="020B0604020202020204" pitchFamily="34" charset="0"/>
                <a:cs typeface="Arial" panose="020B0604020202020204" pitchFamily="34" charset="0"/>
              </a:rPr>
              <a:t>MIF Modulation of Macrophage Polarization through IRF1 in Renal Allograft Rejection</a:t>
            </a:r>
          </a:p>
        </p:txBody>
      </p:sp>
      <p:sp>
        <p:nvSpPr>
          <p:cNvPr id="19" name="ZoneTexte 18">
            <a:hlinkClick r:id="rId9" action="ppaction://hlinksldjump"/>
            <a:extLst>
              <a:ext uri="{FF2B5EF4-FFF2-40B4-BE49-F238E27FC236}">
                <a16:creationId xmlns:a16="http://schemas.microsoft.com/office/drawing/2014/main" id="{01F86F40-9A3C-6E6C-B7DD-71A612A885D6}"/>
              </a:ext>
            </a:extLst>
          </p:cNvPr>
          <p:cNvSpPr txBox="1"/>
          <p:nvPr/>
        </p:nvSpPr>
        <p:spPr>
          <a:xfrm>
            <a:off x="559903" y="1500711"/>
            <a:ext cx="1295820" cy="507831"/>
          </a:xfrm>
          <a:prstGeom prst="rect">
            <a:avLst/>
          </a:prstGeom>
          <a:noFill/>
        </p:spPr>
        <p:txBody>
          <a:bodyPr wrap="square">
            <a:spAutoFit/>
          </a:bodyPr>
          <a:lstStyle/>
          <a:p>
            <a:r>
              <a:rPr lang="en-US" sz="2700" b="1" i="1" u="none" strike="noStrike" noProof="0" dirty="0">
                <a:solidFill>
                  <a:srgbClr val="E73A57"/>
                </a:solidFill>
                <a:effectLst/>
                <a:latin typeface="Century Gothic" panose="020B0502020202020204" pitchFamily="34" charset="0"/>
                <a:cs typeface="Arial" panose="020B0604020202020204" pitchFamily="34" charset="0"/>
              </a:rPr>
              <a:t>1408.</a:t>
            </a:r>
            <a:endParaRPr lang="en-US" sz="2700" b="1" i="1" noProof="0" dirty="0">
              <a:solidFill>
                <a:srgbClr val="E73A57"/>
              </a:solidFill>
              <a:latin typeface="Century Gothic" panose="020B0502020202020204" pitchFamily="34" charset="0"/>
            </a:endParaRPr>
          </a:p>
        </p:txBody>
      </p:sp>
      <p:sp>
        <p:nvSpPr>
          <p:cNvPr id="23" name="ZoneTexte 22">
            <a:hlinkClick r:id="rId10" action="ppaction://hlinksldjump"/>
            <a:extLst>
              <a:ext uri="{FF2B5EF4-FFF2-40B4-BE49-F238E27FC236}">
                <a16:creationId xmlns:a16="http://schemas.microsoft.com/office/drawing/2014/main" id="{BD145E97-DC8A-D913-6BB4-9D79B5318ED1}"/>
              </a:ext>
            </a:extLst>
          </p:cNvPr>
          <p:cNvSpPr txBox="1"/>
          <p:nvPr/>
        </p:nvSpPr>
        <p:spPr>
          <a:xfrm>
            <a:off x="1687285" y="2912397"/>
            <a:ext cx="4104000" cy="492443"/>
          </a:xfrm>
          <a:prstGeom prst="rect">
            <a:avLst/>
          </a:prstGeom>
          <a:noFill/>
        </p:spPr>
        <p:txBody>
          <a:bodyPr wrap="square">
            <a:spAutoFit/>
          </a:bodyPr>
          <a:lstStyle/>
          <a:p>
            <a:pPr algn="just" fontAlgn="b"/>
            <a:r>
              <a:rPr lang="en-US" sz="1300" i="1" noProof="0" dirty="0">
                <a:solidFill>
                  <a:srgbClr val="000000"/>
                </a:solidFill>
                <a:latin typeface="Arial" panose="020B0604020202020204" pitchFamily="34" charset="0"/>
                <a:cs typeface="Arial" panose="020B0604020202020204" pitchFamily="34" charset="0"/>
              </a:rPr>
              <a:t>Investigating inequalities in access to </a:t>
            </a:r>
            <a:r>
              <a:rPr lang="en-US" sz="1300" i="1" noProof="0" dirty="0" err="1">
                <a:solidFill>
                  <a:srgbClr val="000000"/>
                </a:solidFill>
                <a:latin typeface="Arial" panose="020B0604020202020204" pitchFamily="34" charset="0"/>
                <a:cs typeface="Arial" panose="020B0604020202020204" pitchFamily="34" charset="0"/>
              </a:rPr>
              <a:t>paediatric</a:t>
            </a:r>
            <a:r>
              <a:rPr lang="en-US" sz="1300" i="1" noProof="0" dirty="0">
                <a:solidFill>
                  <a:srgbClr val="000000"/>
                </a:solidFill>
                <a:latin typeface="Arial" panose="020B0604020202020204" pitchFamily="34" charset="0"/>
                <a:cs typeface="Arial" panose="020B0604020202020204" pitchFamily="34" charset="0"/>
              </a:rPr>
              <a:t> kidney transplantation</a:t>
            </a:r>
          </a:p>
        </p:txBody>
      </p:sp>
      <p:sp>
        <p:nvSpPr>
          <p:cNvPr id="25" name="ZoneTexte 24">
            <a:hlinkClick r:id="rId10" action="ppaction://hlinksldjump"/>
            <a:extLst>
              <a:ext uri="{FF2B5EF4-FFF2-40B4-BE49-F238E27FC236}">
                <a16:creationId xmlns:a16="http://schemas.microsoft.com/office/drawing/2014/main" id="{133BDC20-2422-427D-79A4-5A2E9FCFE49C}"/>
              </a:ext>
            </a:extLst>
          </p:cNvPr>
          <p:cNvSpPr txBox="1"/>
          <p:nvPr/>
        </p:nvSpPr>
        <p:spPr>
          <a:xfrm>
            <a:off x="559903" y="2919466"/>
            <a:ext cx="1295820" cy="507831"/>
          </a:xfrm>
          <a:prstGeom prst="rect">
            <a:avLst/>
          </a:prstGeom>
          <a:noFill/>
        </p:spPr>
        <p:txBody>
          <a:bodyPr wrap="square">
            <a:spAutoFit/>
          </a:bodyPr>
          <a:lstStyle/>
          <a:p>
            <a:r>
              <a:rPr lang="en-US" sz="2700" b="1" i="1" u="none" strike="noStrike" noProof="0" dirty="0">
                <a:solidFill>
                  <a:srgbClr val="E73A57"/>
                </a:solidFill>
                <a:effectLst/>
                <a:latin typeface="Century Gothic" panose="020B0502020202020204" pitchFamily="34" charset="0"/>
                <a:cs typeface="Arial" panose="020B0604020202020204" pitchFamily="34" charset="0"/>
              </a:rPr>
              <a:t>2056.</a:t>
            </a:r>
            <a:endParaRPr lang="en-US" sz="2700" b="1" i="1" noProof="0" dirty="0">
              <a:solidFill>
                <a:srgbClr val="E73A57"/>
              </a:solidFill>
              <a:latin typeface="Century Gothic" panose="020B0502020202020204" pitchFamily="34" charset="0"/>
            </a:endParaRPr>
          </a:p>
        </p:txBody>
      </p:sp>
      <p:sp>
        <p:nvSpPr>
          <p:cNvPr id="29" name="ZoneTexte 28">
            <a:hlinkClick r:id="rId11" action="ppaction://hlinksldjump"/>
            <a:extLst>
              <a:ext uri="{FF2B5EF4-FFF2-40B4-BE49-F238E27FC236}">
                <a16:creationId xmlns:a16="http://schemas.microsoft.com/office/drawing/2014/main" id="{B4989D72-509B-1ABA-E659-8580EB9EF35C}"/>
              </a:ext>
            </a:extLst>
          </p:cNvPr>
          <p:cNvSpPr txBox="1"/>
          <p:nvPr/>
        </p:nvSpPr>
        <p:spPr>
          <a:xfrm>
            <a:off x="1656528" y="3528064"/>
            <a:ext cx="4104000" cy="692497"/>
          </a:xfrm>
          <a:prstGeom prst="rect">
            <a:avLst/>
          </a:prstGeom>
          <a:noFill/>
        </p:spPr>
        <p:txBody>
          <a:bodyPr wrap="square">
            <a:spAutoFit/>
          </a:bodyPr>
          <a:lstStyle/>
          <a:p>
            <a:pPr algn="just" fontAlgn="b"/>
            <a:r>
              <a:rPr lang="en-US" sz="1300" b="0" i="1" u="none" strike="noStrike" noProof="0" dirty="0">
                <a:solidFill>
                  <a:srgbClr val="000000"/>
                </a:solidFill>
                <a:effectLst/>
                <a:latin typeface="Arial" panose="020B0604020202020204" pitchFamily="34" charset="0"/>
                <a:cs typeface="Arial" panose="020B0604020202020204" pitchFamily="34" charset="0"/>
              </a:rPr>
              <a:t>Trends in factors affecting access to kidney transplantation and graft survival (Collaborative Transplant Study)</a:t>
            </a:r>
          </a:p>
        </p:txBody>
      </p:sp>
      <p:sp>
        <p:nvSpPr>
          <p:cNvPr id="31" name="ZoneTexte 30">
            <a:hlinkClick r:id="rId11" action="ppaction://hlinksldjump"/>
            <a:extLst>
              <a:ext uri="{FF2B5EF4-FFF2-40B4-BE49-F238E27FC236}">
                <a16:creationId xmlns:a16="http://schemas.microsoft.com/office/drawing/2014/main" id="{651FD6BE-C162-AA35-7779-B1BE83DBC203}"/>
              </a:ext>
            </a:extLst>
          </p:cNvPr>
          <p:cNvSpPr txBox="1"/>
          <p:nvPr/>
        </p:nvSpPr>
        <p:spPr>
          <a:xfrm>
            <a:off x="559903" y="3616434"/>
            <a:ext cx="1295820" cy="507831"/>
          </a:xfrm>
          <a:prstGeom prst="rect">
            <a:avLst/>
          </a:prstGeom>
          <a:noFill/>
        </p:spPr>
        <p:txBody>
          <a:bodyPr wrap="square">
            <a:spAutoFit/>
          </a:bodyPr>
          <a:lstStyle/>
          <a:p>
            <a:r>
              <a:rPr lang="en-US" sz="2700" b="1" i="1" u="none" strike="noStrike" noProof="0" dirty="0">
                <a:solidFill>
                  <a:srgbClr val="E73A57"/>
                </a:solidFill>
                <a:effectLst/>
                <a:latin typeface="Century Gothic" panose="020B0502020202020204" pitchFamily="34" charset="0"/>
                <a:cs typeface="Arial" panose="020B0604020202020204" pitchFamily="34" charset="0"/>
              </a:rPr>
              <a:t>1803.</a:t>
            </a:r>
            <a:endParaRPr lang="en-US" sz="2700" b="1" i="1" noProof="0" dirty="0">
              <a:solidFill>
                <a:srgbClr val="E73A57"/>
              </a:solidFill>
              <a:latin typeface="Century Gothic" panose="020B0502020202020204" pitchFamily="34" charset="0"/>
            </a:endParaRPr>
          </a:p>
        </p:txBody>
      </p:sp>
      <p:sp>
        <p:nvSpPr>
          <p:cNvPr id="41" name="ZoneTexte 40">
            <a:hlinkClick r:id="rId12" action="ppaction://hlinksldjump"/>
            <a:extLst>
              <a:ext uri="{FF2B5EF4-FFF2-40B4-BE49-F238E27FC236}">
                <a16:creationId xmlns:a16="http://schemas.microsoft.com/office/drawing/2014/main" id="{4E7F450A-D2B8-FAEF-844E-EBF0037E8219}"/>
              </a:ext>
            </a:extLst>
          </p:cNvPr>
          <p:cNvSpPr txBox="1"/>
          <p:nvPr/>
        </p:nvSpPr>
        <p:spPr>
          <a:xfrm>
            <a:off x="1656528" y="4446398"/>
            <a:ext cx="4104000" cy="492443"/>
          </a:xfrm>
          <a:prstGeom prst="rect">
            <a:avLst/>
          </a:prstGeom>
          <a:noFill/>
        </p:spPr>
        <p:txBody>
          <a:bodyPr wrap="square">
            <a:spAutoFit/>
          </a:bodyPr>
          <a:lstStyle/>
          <a:p>
            <a:pPr algn="just" fontAlgn="b"/>
            <a:r>
              <a:rPr lang="en-US" sz="1300" b="0" i="1" u="none" strike="noStrike" noProof="0" dirty="0">
                <a:solidFill>
                  <a:srgbClr val="000000"/>
                </a:solidFill>
                <a:effectLst/>
                <a:latin typeface="Arial" panose="020B0604020202020204" pitchFamily="34" charset="0"/>
                <a:cs typeface="Arial" panose="020B0604020202020204" pitchFamily="34" charset="0"/>
              </a:rPr>
              <a:t>Delivery of mRNA therapeutics during machine perfusion of donor kidneys</a:t>
            </a:r>
          </a:p>
        </p:txBody>
      </p:sp>
      <p:sp>
        <p:nvSpPr>
          <p:cNvPr id="42" name="ZoneTexte 41">
            <a:hlinkClick r:id="rId12" action="ppaction://hlinksldjump"/>
            <a:extLst>
              <a:ext uri="{FF2B5EF4-FFF2-40B4-BE49-F238E27FC236}">
                <a16:creationId xmlns:a16="http://schemas.microsoft.com/office/drawing/2014/main" id="{E45BA54D-3D5F-996C-C834-9CB26D603AA5}"/>
              </a:ext>
            </a:extLst>
          </p:cNvPr>
          <p:cNvSpPr txBox="1"/>
          <p:nvPr/>
        </p:nvSpPr>
        <p:spPr>
          <a:xfrm>
            <a:off x="559903" y="4438079"/>
            <a:ext cx="1295820" cy="507831"/>
          </a:xfrm>
          <a:prstGeom prst="rect">
            <a:avLst/>
          </a:prstGeom>
          <a:noFill/>
        </p:spPr>
        <p:txBody>
          <a:bodyPr wrap="square">
            <a:spAutoFit/>
          </a:bodyPr>
          <a:lstStyle/>
          <a:p>
            <a:r>
              <a:rPr lang="en-US" sz="2700" b="1" i="1" u="none" strike="noStrike" noProof="0" dirty="0">
                <a:solidFill>
                  <a:srgbClr val="E73A57"/>
                </a:solidFill>
                <a:effectLst/>
                <a:latin typeface="Century Gothic" panose="020B0502020202020204" pitchFamily="34" charset="0"/>
                <a:cs typeface="Arial" panose="020B0604020202020204" pitchFamily="34" charset="0"/>
              </a:rPr>
              <a:t>604.</a:t>
            </a:r>
            <a:endParaRPr lang="en-US" sz="2700" b="1" i="1" noProof="0" dirty="0">
              <a:solidFill>
                <a:srgbClr val="E73A57"/>
              </a:solidFill>
              <a:latin typeface="Century Gothic" panose="020B0502020202020204" pitchFamily="34" charset="0"/>
            </a:endParaRPr>
          </a:p>
        </p:txBody>
      </p:sp>
      <p:sp>
        <p:nvSpPr>
          <p:cNvPr id="44" name="ZoneTexte 43">
            <a:hlinkClick r:id="rId13" action="ppaction://hlinksldjump"/>
            <a:extLst>
              <a:ext uri="{FF2B5EF4-FFF2-40B4-BE49-F238E27FC236}">
                <a16:creationId xmlns:a16="http://schemas.microsoft.com/office/drawing/2014/main" id="{0D5E0BEB-3A97-D343-EB0D-BCB648477A7C}"/>
              </a:ext>
            </a:extLst>
          </p:cNvPr>
          <p:cNvSpPr txBox="1"/>
          <p:nvPr/>
        </p:nvSpPr>
        <p:spPr>
          <a:xfrm>
            <a:off x="1656528" y="5146640"/>
            <a:ext cx="4104000" cy="692497"/>
          </a:xfrm>
          <a:prstGeom prst="rect">
            <a:avLst/>
          </a:prstGeom>
          <a:noFill/>
        </p:spPr>
        <p:txBody>
          <a:bodyPr wrap="square">
            <a:spAutoFit/>
          </a:bodyPr>
          <a:lstStyle/>
          <a:p>
            <a:pPr algn="just" fontAlgn="b"/>
            <a:r>
              <a:rPr lang="en-US" sz="1300" b="0" i="1" u="none" strike="noStrike" noProof="0" dirty="0">
                <a:solidFill>
                  <a:srgbClr val="000000"/>
                </a:solidFill>
                <a:effectLst/>
                <a:latin typeface="Arial" panose="020B0604020202020204" pitchFamily="34" charset="0"/>
                <a:cs typeface="Arial" panose="020B0604020202020204" pitchFamily="34" charset="0"/>
              </a:rPr>
              <a:t>Evolution of transcriptomic signatures associated with donor´s diabetes in normoglycemic transplant recipients</a:t>
            </a:r>
          </a:p>
        </p:txBody>
      </p:sp>
      <p:sp>
        <p:nvSpPr>
          <p:cNvPr id="45" name="ZoneTexte 44">
            <a:hlinkClick r:id="rId13" action="ppaction://hlinksldjump"/>
            <a:extLst>
              <a:ext uri="{FF2B5EF4-FFF2-40B4-BE49-F238E27FC236}">
                <a16:creationId xmlns:a16="http://schemas.microsoft.com/office/drawing/2014/main" id="{86F8DF23-E31A-6C7F-9C2F-CB67E8B271EC}"/>
              </a:ext>
            </a:extLst>
          </p:cNvPr>
          <p:cNvSpPr txBox="1"/>
          <p:nvPr/>
        </p:nvSpPr>
        <p:spPr>
          <a:xfrm>
            <a:off x="559903" y="5238974"/>
            <a:ext cx="1295820" cy="507831"/>
          </a:xfrm>
          <a:prstGeom prst="rect">
            <a:avLst/>
          </a:prstGeom>
          <a:noFill/>
        </p:spPr>
        <p:txBody>
          <a:bodyPr wrap="square">
            <a:spAutoFit/>
          </a:bodyPr>
          <a:lstStyle/>
          <a:p>
            <a:r>
              <a:rPr lang="en-US" sz="2700" b="1" i="1" noProof="0" dirty="0">
                <a:solidFill>
                  <a:srgbClr val="E73A57"/>
                </a:solidFill>
                <a:latin typeface="Century Gothic" panose="020B0502020202020204" pitchFamily="34" charset="0"/>
                <a:cs typeface="Arial" panose="020B0604020202020204" pitchFamily="34" charset="0"/>
              </a:rPr>
              <a:t>2251</a:t>
            </a:r>
            <a:r>
              <a:rPr lang="en-US" sz="2700" b="1" i="1" u="none" strike="noStrike" noProof="0" dirty="0">
                <a:solidFill>
                  <a:srgbClr val="E73A57"/>
                </a:solidFill>
                <a:effectLst/>
                <a:latin typeface="Century Gothic" panose="020B0502020202020204" pitchFamily="34" charset="0"/>
                <a:cs typeface="Arial" panose="020B0604020202020204" pitchFamily="34" charset="0"/>
              </a:rPr>
              <a:t>.</a:t>
            </a:r>
            <a:endParaRPr lang="en-US" sz="2700" b="1" i="1" noProof="0" dirty="0">
              <a:solidFill>
                <a:srgbClr val="E73A57"/>
              </a:solidFill>
              <a:latin typeface="Century Gothic" panose="020B0502020202020204" pitchFamily="34" charset="0"/>
            </a:endParaRPr>
          </a:p>
        </p:txBody>
      </p:sp>
      <p:sp>
        <p:nvSpPr>
          <p:cNvPr id="47" name="ZoneTexte 46">
            <a:hlinkClick r:id="rId14" action="ppaction://hlinksldjump"/>
            <a:extLst>
              <a:ext uri="{FF2B5EF4-FFF2-40B4-BE49-F238E27FC236}">
                <a16:creationId xmlns:a16="http://schemas.microsoft.com/office/drawing/2014/main" id="{CE789F6C-B829-A466-357B-1A63B30D7E45}"/>
              </a:ext>
            </a:extLst>
          </p:cNvPr>
          <p:cNvSpPr txBox="1"/>
          <p:nvPr/>
        </p:nvSpPr>
        <p:spPr>
          <a:xfrm>
            <a:off x="1687285" y="2066673"/>
            <a:ext cx="4104000" cy="692497"/>
          </a:xfrm>
          <a:prstGeom prst="rect">
            <a:avLst/>
          </a:prstGeom>
          <a:noFill/>
        </p:spPr>
        <p:txBody>
          <a:bodyPr wrap="square">
            <a:spAutoFit/>
          </a:bodyPr>
          <a:lstStyle/>
          <a:p>
            <a:pPr algn="just" fontAlgn="b"/>
            <a:r>
              <a:rPr lang="en-US" sz="1300" b="0" i="1" u="none" strike="noStrike" noProof="0" dirty="0">
                <a:solidFill>
                  <a:srgbClr val="000000"/>
                </a:solidFill>
                <a:effectLst/>
                <a:latin typeface="Arial" panose="020B0604020202020204" pitchFamily="34" charset="0"/>
                <a:cs typeface="Arial" panose="020B0604020202020204" pitchFamily="34" charset="0"/>
              </a:rPr>
              <a:t>Association of donor-derived cell-free DNA with microvascular inflammation phenotypes in kidney allografts</a:t>
            </a:r>
          </a:p>
        </p:txBody>
      </p:sp>
      <p:sp>
        <p:nvSpPr>
          <p:cNvPr id="48" name="ZoneTexte 47">
            <a:hlinkClick r:id="rId14" action="ppaction://hlinksldjump"/>
            <a:extLst>
              <a:ext uri="{FF2B5EF4-FFF2-40B4-BE49-F238E27FC236}">
                <a16:creationId xmlns:a16="http://schemas.microsoft.com/office/drawing/2014/main" id="{734B3E37-4F1F-C1FF-F68A-5D20C0F84D77}"/>
              </a:ext>
            </a:extLst>
          </p:cNvPr>
          <p:cNvSpPr txBox="1"/>
          <p:nvPr/>
        </p:nvSpPr>
        <p:spPr>
          <a:xfrm>
            <a:off x="559903" y="2137376"/>
            <a:ext cx="1295820" cy="507831"/>
          </a:xfrm>
          <a:prstGeom prst="rect">
            <a:avLst/>
          </a:prstGeom>
          <a:noFill/>
        </p:spPr>
        <p:txBody>
          <a:bodyPr wrap="square">
            <a:spAutoFit/>
          </a:bodyPr>
          <a:lstStyle/>
          <a:p>
            <a:r>
              <a:rPr lang="en-US" sz="2700" b="1" i="1" u="none" strike="noStrike" noProof="0" dirty="0">
                <a:solidFill>
                  <a:srgbClr val="E73A57"/>
                </a:solidFill>
                <a:effectLst/>
                <a:latin typeface="Century Gothic" panose="020B0502020202020204" pitchFamily="34" charset="0"/>
                <a:cs typeface="Arial" panose="020B0604020202020204" pitchFamily="34" charset="0"/>
              </a:rPr>
              <a:t>1566.</a:t>
            </a:r>
            <a:endParaRPr lang="en-US" sz="2700" b="1" i="1" noProof="0" dirty="0">
              <a:solidFill>
                <a:srgbClr val="E73A57"/>
              </a:solidFill>
              <a:latin typeface="Century Gothic" panose="020B0502020202020204" pitchFamily="34" charset="0"/>
            </a:endParaRPr>
          </a:p>
        </p:txBody>
      </p:sp>
    </p:spTree>
    <p:extLst>
      <p:ext uri="{BB962C8B-B14F-4D97-AF65-F5344CB8AC3E}">
        <p14:creationId xmlns:p14="http://schemas.microsoft.com/office/powerpoint/2010/main" val="3726182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BF341-F472-3018-4D96-78882BC9A734}"/>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731B6884-B5DD-EAC1-FCFB-8FCFE39978D4}"/>
              </a:ext>
            </a:extLst>
          </p:cNvPr>
          <p:cNvSpPr>
            <a:spLocks noGrp="1"/>
          </p:cNvSpPr>
          <p:nvPr>
            <p:ph type="title"/>
          </p:nvPr>
        </p:nvSpPr>
        <p:spPr>
          <a:xfrm>
            <a:off x="313544" y="214492"/>
            <a:ext cx="10969587" cy="402626"/>
          </a:xfrm>
        </p:spPr>
        <p:txBody>
          <a:bodyPr>
            <a:normAutofit fontScale="90000"/>
          </a:bodyPr>
          <a:lstStyle/>
          <a:p>
            <a:pPr algn="l" fontAlgn="b"/>
            <a:r>
              <a:rPr lang="en-US" sz="3200" u="none" strike="noStrike" dirty="0">
                <a:effectLst/>
              </a:rPr>
              <a:t>MIF Modulation of Macrophage Polarization through IRF1 in Renal Allograft Rejection</a:t>
            </a:r>
          </a:p>
        </p:txBody>
      </p:sp>
      <p:sp>
        <p:nvSpPr>
          <p:cNvPr id="9" name="Rectangle 8">
            <a:extLst>
              <a:ext uri="{FF2B5EF4-FFF2-40B4-BE49-F238E27FC236}">
                <a16:creationId xmlns:a16="http://schemas.microsoft.com/office/drawing/2014/main" id="{33832B7F-503F-5AE1-6181-0A5327D321BB}"/>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0FE3A3C8-B2E2-FBC1-7DB7-11AD97F8EBDB}"/>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08658C32-C3D4-612E-D56A-D7056FBB9970}"/>
              </a:ext>
            </a:extLst>
          </p:cNvPr>
          <p:cNvSpPr txBox="1"/>
          <p:nvPr/>
        </p:nvSpPr>
        <p:spPr>
          <a:xfrm>
            <a:off x="313544" y="1008377"/>
            <a:ext cx="5099072" cy="46166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Background</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Rejection is a major cause of kidney transplant failure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While research has primarily focused on lymphocytes, recent studies emphasize myeloid cells, particularly macrophages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Understanding the phenotypic diversity of infiltrating macrophages in different rejection types provides insights into the mechanisms of rejection</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This study aims to investigate the roles of the cytokine MIF and the transcription factor IRF1 in macrophages during renal allograft rejection</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4" name="ZoneTexte 3">
            <a:extLst>
              <a:ext uri="{FF2B5EF4-FFF2-40B4-BE49-F238E27FC236}">
                <a16:creationId xmlns:a16="http://schemas.microsoft.com/office/drawing/2014/main" id="{9B135512-AFB5-ECAD-2D61-B2DD09576928}"/>
              </a:ext>
            </a:extLst>
          </p:cNvPr>
          <p:cNvSpPr txBox="1"/>
          <p:nvPr/>
        </p:nvSpPr>
        <p:spPr>
          <a:xfrm>
            <a:off x="5994399" y="1008377"/>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Methods</a:t>
            </a:r>
            <a:endParaRPr kumimoji="0" lang="fr-FR"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6" name="ZoneTexte 5">
            <a:extLst>
              <a:ext uri="{FF2B5EF4-FFF2-40B4-BE49-F238E27FC236}">
                <a16:creationId xmlns:a16="http://schemas.microsoft.com/office/drawing/2014/main" id="{5111C256-CC70-E2A0-7273-6B0FD00E447B}"/>
              </a:ext>
            </a:extLst>
          </p:cNvPr>
          <p:cNvSpPr txBox="1"/>
          <p:nvPr/>
        </p:nvSpPr>
        <p:spPr>
          <a:xfrm>
            <a:off x="6892558" y="1530006"/>
            <a:ext cx="4547602"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Single-cell RNA sequencing was conducted to investigate macrophage phenotypes across different rejections</a:t>
            </a:r>
            <a:endPar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0" name="ZoneTexte 9">
            <a:extLst>
              <a:ext uri="{FF2B5EF4-FFF2-40B4-BE49-F238E27FC236}">
                <a16:creationId xmlns:a16="http://schemas.microsoft.com/office/drawing/2014/main" id="{41B3319F-CC0A-8605-D006-95C367B950C0}"/>
              </a:ext>
            </a:extLst>
          </p:cNvPr>
          <p:cNvSpPr txBox="1"/>
          <p:nvPr/>
        </p:nvSpPr>
        <p:spPr>
          <a:xfrm>
            <a:off x="6892558" y="2729862"/>
            <a:ext cx="473456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Integration of renal allograft biopsy microarrays to confirm the roles of MIF and IRF1 in macrophages</a:t>
            </a:r>
            <a:endPar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4" name="ZoneTexte 13">
            <a:extLst>
              <a:ext uri="{FF2B5EF4-FFF2-40B4-BE49-F238E27FC236}">
                <a16:creationId xmlns:a16="http://schemas.microsoft.com/office/drawing/2014/main" id="{552FE17E-1B7A-EE10-C7FD-3D61F9B8A331}"/>
              </a:ext>
            </a:extLst>
          </p:cNvPr>
          <p:cNvSpPr txBox="1"/>
          <p:nvPr/>
        </p:nvSpPr>
        <p:spPr>
          <a:xfrm>
            <a:off x="6954954" y="3806607"/>
            <a:ext cx="459696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siRNA interference in THP-1 cells to assess the role of IRF1 in MIF-induced polarization</a:t>
            </a:r>
            <a:endPar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8" name="ZoneTexte 17">
            <a:extLst>
              <a:ext uri="{FF2B5EF4-FFF2-40B4-BE49-F238E27FC236}">
                <a16:creationId xmlns:a16="http://schemas.microsoft.com/office/drawing/2014/main" id="{C5ECEE28-E1B9-7BEB-4D5C-CBF813D0F979}"/>
              </a:ext>
            </a:extLst>
          </p:cNvPr>
          <p:cNvSpPr txBox="1"/>
          <p:nvPr/>
        </p:nvSpPr>
        <p:spPr>
          <a:xfrm>
            <a:off x="7025371" y="4765514"/>
            <a:ext cx="4601748"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Use of mouse skin and heart transplant models to examine how MIF signaling blockade with ISO-1 alleviates rejection </a:t>
            </a:r>
            <a:endPar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pic>
        <p:nvPicPr>
          <p:cNvPr id="23" name="Image 22" descr="Une image contenant texte, mammifère, dessin humoristique, chat&#10;&#10;Le contenu généré par l’IA peut être incorrect.">
            <a:extLst>
              <a:ext uri="{FF2B5EF4-FFF2-40B4-BE49-F238E27FC236}">
                <a16:creationId xmlns:a16="http://schemas.microsoft.com/office/drawing/2014/main" id="{ED54778A-7565-B574-3667-6FD02CB6053C}"/>
              </a:ext>
            </a:extLst>
          </p:cNvPr>
          <p:cNvPicPr>
            <a:picLocks noChangeAspect="1"/>
          </p:cNvPicPr>
          <p:nvPr/>
        </p:nvPicPr>
        <p:blipFill>
          <a:blip r:embed="rId3"/>
          <a:srcRect t="16579" r="69231" b="68561"/>
          <a:stretch/>
        </p:blipFill>
        <p:spPr>
          <a:xfrm>
            <a:off x="6150712" y="4978327"/>
            <a:ext cx="839339" cy="405370"/>
          </a:xfrm>
          <a:prstGeom prst="rect">
            <a:avLst/>
          </a:prstGeom>
        </p:spPr>
      </p:pic>
      <p:pic>
        <p:nvPicPr>
          <p:cNvPr id="5" name="Image 4" descr="Une image contenant texte, dessin humoristique, illustration&#10;&#10;Le contenu généré par l’IA peut être incorrect.">
            <a:extLst>
              <a:ext uri="{FF2B5EF4-FFF2-40B4-BE49-F238E27FC236}">
                <a16:creationId xmlns:a16="http://schemas.microsoft.com/office/drawing/2014/main" id="{17E8B521-34C5-6322-7AB5-6D45D6B4E239}"/>
              </a:ext>
            </a:extLst>
          </p:cNvPr>
          <p:cNvPicPr>
            <a:picLocks noChangeAspect="1"/>
          </p:cNvPicPr>
          <p:nvPr/>
        </p:nvPicPr>
        <p:blipFill>
          <a:blip r:embed="rId4"/>
          <a:srcRect l="80642" t="20399" r="7656" b="61661"/>
          <a:stretch/>
        </p:blipFill>
        <p:spPr>
          <a:xfrm>
            <a:off x="6251704" y="1655658"/>
            <a:ext cx="567160" cy="579693"/>
          </a:xfrm>
          <a:prstGeom prst="rect">
            <a:avLst/>
          </a:prstGeom>
        </p:spPr>
      </p:pic>
      <p:pic>
        <p:nvPicPr>
          <p:cNvPr id="12" name="Image 11">
            <a:extLst>
              <a:ext uri="{FF2B5EF4-FFF2-40B4-BE49-F238E27FC236}">
                <a16:creationId xmlns:a16="http://schemas.microsoft.com/office/drawing/2014/main" id="{5249CD7B-53D0-5D10-709A-830DD915247B}"/>
              </a:ext>
            </a:extLst>
          </p:cNvPr>
          <p:cNvPicPr>
            <a:picLocks noChangeAspect="1"/>
          </p:cNvPicPr>
          <p:nvPr/>
        </p:nvPicPr>
        <p:blipFill>
          <a:blip r:embed="rId5"/>
          <a:stretch>
            <a:fillRect/>
          </a:stretch>
        </p:blipFill>
        <p:spPr>
          <a:xfrm rot="5400000">
            <a:off x="6317188" y="2741349"/>
            <a:ext cx="426889" cy="561801"/>
          </a:xfrm>
          <a:prstGeom prst="rect">
            <a:avLst/>
          </a:prstGeom>
        </p:spPr>
      </p:pic>
      <p:pic>
        <p:nvPicPr>
          <p:cNvPr id="3" name="Graphic 6" descr="Petri Dish outline">
            <a:extLst>
              <a:ext uri="{FF2B5EF4-FFF2-40B4-BE49-F238E27FC236}">
                <a16:creationId xmlns:a16="http://schemas.microsoft.com/office/drawing/2014/main" id="{241515E4-96DA-1AA8-C117-FB1171B835B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226657" y="3745937"/>
            <a:ext cx="706114" cy="706114"/>
          </a:xfrm>
          <a:prstGeom prst="rect">
            <a:avLst/>
          </a:prstGeom>
        </p:spPr>
      </p:pic>
      <p:sp>
        <p:nvSpPr>
          <p:cNvPr id="25" name="Rectangle : coins arrondis 24">
            <a:extLst>
              <a:ext uri="{FF2B5EF4-FFF2-40B4-BE49-F238E27FC236}">
                <a16:creationId xmlns:a16="http://schemas.microsoft.com/office/drawing/2014/main" id="{3FA955B2-CFE2-7E7C-5E42-F6AEE528B6D4}"/>
              </a:ext>
            </a:extLst>
          </p:cNvPr>
          <p:cNvSpPr/>
          <p:nvPr/>
        </p:nvSpPr>
        <p:spPr>
          <a:xfrm>
            <a:off x="6096000" y="1504039"/>
            <a:ext cx="5531118" cy="882931"/>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 coins arrondis 25">
            <a:extLst>
              <a:ext uri="{FF2B5EF4-FFF2-40B4-BE49-F238E27FC236}">
                <a16:creationId xmlns:a16="http://schemas.microsoft.com/office/drawing/2014/main" id="{818F2D8A-963C-9785-E96D-61C16BD8B06B}"/>
              </a:ext>
            </a:extLst>
          </p:cNvPr>
          <p:cNvSpPr/>
          <p:nvPr/>
        </p:nvSpPr>
        <p:spPr>
          <a:xfrm>
            <a:off x="6096000" y="2580784"/>
            <a:ext cx="5531118" cy="882931"/>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 coins arrondis 26">
            <a:extLst>
              <a:ext uri="{FF2B5EF4-FFF2-40B4-BE49-F238E27FC236}">
                <a16:creationId xmlns:a16="http://schemas.microsoft.com/office/drawing/2014/main" id="{A07AEB2C-7B1A-4945-157B-52A736ED66C8}"/>
              </a:ext>
            </a:extLst>
          </p:cNvPr>
          <p:cNvSpPr/>
          <p:nvPr/>
        </p:nvSpPr>
        <p:spPr>
          <a:xfrm>
            <a:off x="6096000" y="3657529"/>
            <a:ext cx="5531118" cy="882931"/>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 coins arrondis 27">
            <a:extLst>
              <a:ext uri="{FF2B5EF4-FFF2-40B4-BE49-F238E27FC236}">
                <a16:creationId xmlns:a16="http://schemas.microsoft.com/office/drawing/2014/main" id="{AE1F6507-5D2F-E927-8F0F-A8CD39057D2F}"/>
              </a:ext>
            </a:extLst>
          </p:cNvPr>
          <p:cNvSpPr/>
          <p:nvPr/>
        </p:nvSpPr>
        <p:spPr>
          <a:xfrm>
            <a:off x="6097175" y="4739547"/>
            <a:ext cx="5531118" cy="882931"/>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9" name="Connecteur droit 71">
            <a:extLst>
              <a:ext uri="{FF2B5EF4-FFF2-40B4-BE49-F238E27FC236}">
                <a16:creationId xmlns:a16="http://schemas.microsoft.com/office/drawing/2014/main" id="{7DC91E1F-31A9-AD37-BF6B-D8642AC22DD0}"/>
              </a:ext>
            </a:extLst>
          </p:cNvPr>
          <p:cNvCxnSpPr>
            <a:cxnSpLocks/>
            <a:endCxn id="26" idx="0"/>
          </p:cNvCxnSpPr>
          <p:nvPr/>
        </p:nvCxnSpPr>
        <p:spPr>
          <a:xfrm>
            <a:off x="8861559" y="2386970"/>
            <a:ext cx="0" cy="193814"/>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22" name="Connecteur droit 71">
            <a:extLst>
              <a:ext uri="{FF2B5EF4-FFF2-40B4-BE49-F238E27FC236}">
                <a16:creationId xmlns:a16="http://schemas.microsoft.com/office/drawing/2014/main" id="{2846E28A-518F-F3D5-C723-90ED58958B98}"/>
              </a:ext>
            </a:extLst>
          </p:cNvPr>
          <p:cNvCxnSpPr>
            <a:cxnSpLocks/>
          </p:cNvCxnSpPr>
          <p:nvPr/>
        </p:nvCxnSpPr>
        <p:spPr>
          <a:xfrm>
            <a:off x="8861559" y="3463715"/>
            <a:ext cx="0" cy="193814"/>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30" name="Connecteur droit 71">
            <a:extLst>
              <a:ext uri="{FF2B5EF4-FFF2-40B4-BE49-F238E27FC236}">
                <a16:creationId xmlns:a16="http://schemas.microsoft.com/office/drawing/2014/main" id="{1D000F04-F18A-CC67-EE46-682FFF01194A}"/>
              </a:ext>
            </a:extLst>
          </p:cNvPr>
          <p:cNvCxnSpPr>
            <a:cxnSpLocks/>
          </p:cNvCxnSpPr>
          <p:nvPr/>
        </p:nvCxnSpPr>
        <p:spPr>
          <a:xfrm>
            <a:off x="8861559" y="4545733"/>
            <a:ext cx="0" cy="193814"/>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grpSp>
        <p:nvGrpSpPr>
          <p:cNvPr id="31" name="Groupe 3">
            <a:extLst>
              <a:ext uri="{FF2B5EF4-FFF2-40B4-BE49-F238E27FC236}">
                <a16:creationId xmlns:a16="http://schemas.microsoft.com/office/drawing/2014/main" id="{BC6E6486-A69F-DF97-7E0E-F7E4C104EC2E}"/>
              </a:ext>
            </a:extLst>
          </p:cNvPr>
          <p:cNvGrpSpPr/>
          <p:nvPr/>
        </p:nvGrpSpPr>
        <p:grpSpPr>
          <a:xfrm>
            <a:off x="11575287" y="44389"/>
            <a:ext cx="525242" cy="509983"/>
            <a:chOff x="4213599" y="3634223"/>
            <a:chExt cx="485297" cy="471198"/>
          </a:xfrm>
        </p:grpSpPr>
        <p:sp>
          <p:nvSpPr>
            <p:cNvPr id="33" name="Ellipse 6">
              <a:hlinkClick r:id="rId8" action="ppaction://hlinksldjump"/>
              <a:extLst>
                <a:ext uri="{FF2B5EF4-FFF2-40B4-BE49-F238E27FC236}">
                  <a16:creationId xmlns:a16="http://schemas.microsoft.com/office/drawing/2014/main" id="{3F3DDEAE-5915-F0A5-5149-C2F32D6E45C8}"/>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C8DFB583-19AA-702E-2637-D24CA63261E3}"/>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36" name="Forme libre : forme 15">
              <a:extLst>
                <a:ext uri="{FF2B5EF4-FFF2-40B4-BE49-F238E27FC236}">
                  <a16:creationId xmlns:a16="http://schemas.microsoft.com/office/drawing/2014/main" id="{6BA95BD2-614D-9D94-8381-C1942400F215}"/>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37" name="Rectangle 36">
              <a:extLst>
                <a:ext uri="{FF2B5EF4-FFF2-40B4-BE49-F238E27FC236}">
                  <a16:creationId xmlns:a16="http://schemas.microsoft.com/office/drawing/2014/main" id="{BEAA1508-777D-CDC2-5D03-73F199856575}"/>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39" name="Forme libre : forme 17">
              <a:extLst>
                <a:ext uri="{FF2B5EF4-FFF2-40B4-BE49-F238E27FC236}">
                  <a16:creationId xmlns:a16="http://schemas.microsoft.com/office/drawing/2014/main" id="{238D9A81-EFCA-7111-F459-721856396E50}"/>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40" name="Rectangle 39">
            <a:hlinkClick r:id="rId8" action="ppaction://hlinksldjump"/>
            <a:extLst>
              <a:ext uri="{FF2B5EF4-FFF2-40B4-BE49-F238E27FC236}">
                <a16:creationId xmlns:a16="http://schemas.microsoft.com/office/drawing/2014/main" id="{34EC9D27-139C-D4DC-5430-ED240AB118BA}"/>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TextBox 29">
            <a:extLst>
              <a:ext uri="{FF2B5EF4-FFF2-40B4-BE49-F238E27FC236}">
                <a16:creationId xmlns:a16="http://schemas.microsoft.com/office/drawing/2014/main" id="{2AE74822-86B6-97BB-EBF1-D5A7B0CF2AEB}"/>
              </a:ext>
            </a:extLst>
          </p:cNvPr>
          <p:cNvSpPr txBox="1"/>
          <p:nvPr/>
        </p:nvSpPr>
        <p:spPr>
          <a:xfrm>
            <a:off x="2301" y="6610373"/>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Chen Y. et al., ESOT Congress 2025 (Abstract 1408)</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6254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7AE8E-F4CE-3C3B-4C75-9B34E1A87CCE}"/>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89BFD412-6E62-492F-2C4B-E3EBBCDC5539}"/>
              </a:ext>
            </a:extLst>
          </p:cNvPr>
          <p:cNvSpPr>
            <a:spLocks noGrp="1"/>
          </p:cNvSpPr>
          <p:nvPr>
            <p:ph type="title"/>
          </p:nvPr>
        </p:nvSpPr>
        <p:spPr>
          <a:xfrm>
            <a:off x="313544" y="214492"/>
            <a:ext cx="10969587" cy="402626"/>
          </a:xfrm>
        </p:spPr>
        <p:txBody>
          <a:bodyPr>
            <a:normAutofit fontScale="90000"/>
          </a:bodyPr>
          <a:lstStyle/>
          <a:p>
            <a:pPr algn="l" fontAlgn="b"/>
            <a:r>
              <a:rPr lang="en-US" sz="3200" u="none" strike="noStrike" dirty="0">
                <a:effectLst/>
              </a:rPr>
              <a:t>MIF Modulation of Macrophage Polarization through IRF1 in Renal Allograft Rejection</a:t>
            </a:r>
          </a:p>
        </p:txBody>
      </p:sp>
      <p:sp>
        <p:nvSpPr>
          <p:cNvPr id="9" name="Rectangle 8">
            <a:extLst>
              <a:ext uri="{FF2B5EF4-FFF2-40B4-BE49-F238E27FC236}">
                <a16:creationId xmlns:a16="http://schemas.microsoft.com/office/drawing/2014/main" id="{88473688-C1DB-7CA4-44DC-A731AF2A952E}"/>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FF1A8863-B535-F61A-493B-0807E60038BA}"/>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A04E3EDB-01F1-D409-81EF-BD3C95D0FAF3}"/>
              </a:ext>
            </a:extLst>
          </p:cNvPr>
          <p:cNvSpPr txBox="1"/>
          <p:nvPr/>
        </p:nvSpPr>
        <p:spPr>
          <a:xfrm>
            <a:off x="231483" y="992316"/>
            <a:ext cx="6186836" cy="61863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Results</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Macrophages showed significant changes in quantity, functionality, and </a:t>
            </a:r>
            <a:r>
              <a:rPr lang="en-US" sz="1400" dirty="0">
                <a:solidFill>
                  <a:srgbClr val="140032"/>
                </a:solidFill>
                <a:latin typeface="Arial" panose="020B0604020202020204" pitchFamily="34" charset="0"/>
                <a:cs typeface="Arial" panose="020B0604020202020204" pitchFamily="34" charset="0"/>
              </a:rPr>
              <a:t>intracellular</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networks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solidFill>
                <a:srgbClr val="140032"/>
              </a:solidFill>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IRF-1 was significantly upregulated in macrophages from the rejection group, with enhanced transcriptional activity</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solidFill>
                <a:srgbClr val="140032"/>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Pseudotime </a:t>
            </a:r>
            <a:r>
              <a:rPr lang="en-US" altLang="zh-CN" sz="1400" dirty="0">
                <a:solidFill>
                  <a:srgbClr val="140032"/>
                </a:solidFill>
                <a:latin typeface="Arial" panose="020B0604020202020204" pitchFamily="34" charset="0"/>
                <a:cs typeface="Arial" panose="020B0604020202020204" pitchFamily="34" charset="0"/>
              </a:rPr>
              <a:t>trajectory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revealed a continuous upregulation of IRF-1 along the macrophage differentiation</a:t>
            </a:r>
          </a:p>
          <a:p>
            <a:pPr marL="285750" indent="-285750" algn="just">
              <a:buFont typeface="Arial" panose="020B0604020202020204" pitchFamily="34" charset="0"/>
              <a:buChar char="•"/>
              <a:defRPr/>
            </a:pPr>
            <a:endParaRPr lang="en-US" sz="1400" dirty="0">
              <a:solidFill>
                <a:srgbClr val="140032"/>
              </a:solidFill>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Macrophages in rejected allograft received enhanced MIF to CD74/CXCR4 signaling, which was predominantly in recipient-derived macrophages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solidFill>
                <a:srgbClr val="140032"/>
              </a:solidFill>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MIF-induced polarization occurred via:</a:t>
            </a:r>
          </a:p>
          <a:p>
            <a:pPr marL="342900" marR="0" lvl="0"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IRF-1–dependent: ↑ TNF, CD86, NOS2, inflammatory cytokines</a:t>
            </a:r>
          </a:p>
          <a:p>
            <a:pPr marL="342900" marR="0" lvl="0"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IRF-1–independent: ↑ CCR2, HLA-DR, TGF-</a:t>
            </a:r>
            <a:r>
              <a:rPr kumimoji="0" lang="el-G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β</a:t>
            </a:r>
          </a:p>
          <a:p>
            <a:pPr marL="342900" marR="0" lvl="0"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 MIF–CXCR4–IRF-1 feedback loop amplified inflammatory responses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indent="-285750" algn="just">
              <a:buFont typeface="Arial" panose="020B0604020202020204" pitchFamily="34" charset="0"/>
              <a:buChar char="•"/>
              <a:defRPr/>
            </a:pPr>
            <a:r>
              <a:rPr lang="en-US" altLang="zh-CN" sz="1400" dirty="0">
                <a:solidFill>
                  <a:srgbClr val="140032"/>
                </a:solidFill>
                <a:latin typeface="Arial" panose="020B0604020202020204" pitchFamily="34" charset="0"/>
                <a:cs typeface="Arial" panose="020B0604020202020204" pitchFamily="34" charset="0"/>
              </a:rPr>
              <a:t>In murine heart and skin transplant models treated with ISO-1, the MIF antagonist, immune cell infiltration and inflammation in the allograft were alleviated,</a:t>
            </a:r>
            <a:r>
              <a:rPr lang="zh-CN" altLang="en-US" sz="1400" dirty="0">
                <a:solidFill>
                  <a:srgbClr val="140032"/>
                </a:solidFill>
                <a:latin typeface="Arial" panose="020B0604020202020204" pitchFamily="34" charset="0"/>
                <a:cs typeface="Arial" panose="020B0604020202020204" pitchFamily="34" charset="0"/>
              </a:rPr>
              <a:t> </a:t>
            </a:r>
            <a:r>
              <a:rPr lang="en-US" altLang="zh-CN" sz="1400" dirty="0">
                <a:solidFill>
                  <a:srgbClr val="140032"/>
                </a:solidFill>
                <a:latin typeface="Arial" panose="020B0604020202020204" pitchFamily="34" charset="0"/>
                <a:cs typeface="Arial" panose="020B0604020202020204" pitchFamily="34" charset="0"/>
              </a:rPr>
              <a:t>confirming its therapeutic potential in rejection</a:t>
            </a:r>
            <a:endParaRPr lang="fr-FR" altLang="zh-CN" sz="1400" dirty="0">
              <a:solidFill>
                <a:srgbClr val="140032"/>
              </a:solidFill>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solidFill>
                <a:srgbClr val="140032"/>
              </a:solidFill>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6" name="ZoneTexte 5">
            <a:extLst>
              <a:ext uri="{FF2B5EF4-FFF2-40B4-BE49-F238E27FC236}">
                <a16:creationId xmlns:a16="http://schemas.microsoft.com/office/drawing/2014/main" id="{DCA59D94-C644-B8A1-14B0-0F220B54FCCB}"/>
              </a:ext>
            </a:extLst>
          </p:cNvPr>
          <p:cNvSpPr txBox="1"/>
          <p:nvPr/>
        </p:nvSpPr>
        <p:spPr>
          <a:xfrm>
            <a:off x="6611064" y="3420896"/>
            <a:ext cx="5182299"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Conclusions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This study delves into the pivotal role of the MIF signal and IRF1-mediated transcriptional regulation in macrophages during renal allograft rejection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MIF induces M1 polarization in an IRF1-dependent manner, with positive feedback loop amplifying inflammation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Targeting the MIF pathway offers a promising strategy for managing transplant rejection</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42" name="ZoneTexte 41">
            <a:extLst>
              <a:ext uri="{FF2B5EF4-FFF2-40B4-BE49-F238E27FC236}">
                <a16:creationId xmlns:a16="http://schemas.microsoft.com/office/drawing/2014/main" id="{91393124-BBC5-00FC-586B-5E51C1437657}"/>
              </a:ext>
            </a:extLst>
          </p:cNvPr>
          <p:cNvSpPr txBox="1"/>
          <p:nvPr/>
        </p:nvSpPr>
        <p:spPr>
          <a:xfrm>
            <a:off x="3719395" y="5223759"/>
            <a:ext cx="37854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endParaRPr kumimoji="0" lang="fr-FR" sz="16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pic>
        <p:nvPicPr>
          <p:cNvPr id="22" name="图片 21">
            <a:extLst>
              <a:ext uri="{FF2B5EF4-FFF2-40B4-BE49-F238E27FC236}">
                <a16:creationId xmlns:a16="http://schemas.microsoft.com/office/drawing/2014/main" id="{6267C0E9-2940-C9A7-DBED-089F0F594501}"/>
              </a:ext>
            </a:extLst>
          </p:cNvPr>
          <p:cNvPicPr>
            <a:picLocks noChangeAspect="1"/>
          </p:cNvPicPr>
          <p:nvPr/>
        </p:nvPicPr>
        <p:blipFill>
          <a:blip r:embed="rId3"/>
          <a:stretch>
            <a:fillRect/>
          </a:stretch>
        </p:blipFill>
        <p:spPr>
          <a:xfrm>
            <a:off x="7198467" y="756284"/>
            <a:ext cx="3810149" cy="2556126"/>
          </a:xfrm>
          <a:prstGeom prst="rect">
            <a:avLst/>
          </a:prstGeom>
        </p:spPr>
      </p:pic>
      <p:grpSp>
        <p:nvGrpSpPr>
          <p:cNvPr id="3" name="Groupe 3">
            <a:extLst>
              <a:ext uri="{FF2B5EF4-FFF2-40B4-BE49-F238E27FC236}">
                <a16:creationId xmlns:a16="http://schemas.microsoft.com/office/drawing/2014/main" id="{C38B4F81-C769-01C1-CB37-477CF09C92F0}"/>
              </a:ext>
            </a:extLst>
          </p:cNvPr>
          <p:cNvGrpSpPr/>
          <p:nvPr/>
        </p:nvGrpSpPr>
        <p:grpSpPr>
          <a:xfrm>
            <a:off x="11575287" y="44389"/>
            <a:ext cx="525242" cy="509983"/>
            <a:chOff x="4213599" y="3634223"/>
            <a:chExt cx="485297" cy="471198"/>
          </a:xfrm>
        </p:grpSpPr>
        <p:sp>
          <p:nvSpPr>
            <p:cNvPr id="5" name="Ellipse 6">
              <a:hlinkClick r:id="rId4" action="ppaction://hlinksldjump"/>
              <a:extLst>
                <a:ext uri="{FF2B5EF4-FFF2-40B4-BE49-F238E27FC236}">
                  <a16:creationId xmlns:a16="http://schemas.microsoft.com/office/drawing/2014/main" id="{A5B941B2-E0CB-0559-CB44-722D81B695D9}"/>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2EC786D5-A7F4-9172-63DA-0D7EACA3878E}"/>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4" name="Forme libre : forme 15">
              <a:extLst>
                <a:ext uri="{FF2B5EF4-FFF2-40B4-BE49-F238E27FC236}">
                  <a16:creationId xmlns:a16="http://schemas.microsoft.com/office/drawing/2014/main" id="{E440C943-9952-3B07-6E20-62199D2CA3C2}"/>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51CB40F4-91F5-8F3C-D942-F81507A244B2}"/>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9" name="Forme libre : forme 17">
              <a:extLst>
                <a:ext uri="{FF2B5EF4-FFF2-40B4-BE49-F238E27FC236}">
                  <a16:creationId xmlns:a16="http://schemas.microsoft.com/office/drawing/2014/main" id="{480E38D1-1B4C-32AA-B81C-29D9719AF009}"/>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20" name="Rectangle 19">
            <a:hlinkClick r:id="rId4" action="ppaction://hlinksldjump"/>
            <a:extLst>
              <a:ext uri="{FF2B5EF4-FFF2-40B4-BE49-F238E27FC236}">
                <a16:creationId xmlns:a16="http://schemas.microsoft.com/office/drawing/2014/main" id="{70ACE78D-48F1-B3A4-372D-1293855A4D85}"/>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TextBox 29">
            <a:extLst>
              <a:ext uri="{FF2B5EF4-FFF2-40B4-BE49-F238E27FC236}">
                <a16:creationId xmlns:a16="http://schemas.microsoft.com/office/drawing/2014/main" id="{DC7F5A4F-0BD7-2CCC-BC85-E62DE7415EAA}"/>
              </a:ext>
            </a:extLst>
          </p:cNvPr>
          <p:cNvSpPr txBox="1"/>
          <p:nvPr/>
        </p:nvSpPr>
        <p:spPr>
          <a:xfrm>
            <a:off x="2301" y="6610373"/>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Chen Y. et al., ESOT Congress 2025 (Abstract 1408)</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3170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74730-4B8C-2178-D4E4-200555E7791D}"/>
            </a:ext>
          </a:extLst>
        </p:cNvPr>
        <p:cNvGrpSpPr/>
        <p:nvPr/>
      </p:nvGrpSpPr>
      <p:grpSpPr>
        <a:xfrm>
          <a:off x="0" y="0"/>
          <a:ext cx="0" cy="0"/>
          <a:chOff x="0" y="0"/>
          <a:chExt cx="0" cy="0"/>
        </a:xfrm>
      </p:grpSpPr>
      <p:sp>
        <p:nvSpPr>
          <p:cNvPr id="24" name="ZoneTexte 23">
            <a:extLst>
              <a:ext uri="{FF2B5EF4-FFF2-40B4-BE49-F238E27FC236}">
                <a16:creationId xmlns:a16="http://schemas.microsoft.com/office/drawing/2014/main" id="{52D14E46-0113-1D41-8582-F356E173E626}"/>
              </a:ext>
            </a:extLst>
          </p:cNvPr>
          <p:cNvSpPr txBox="1"/>
          <p:nvPr/>
        </p:nvSpPr>
        <p:spPr>
          <a:xfrm>
            <a:off x="6223011" y="4501918"/>
            <a:ext cx="5519097"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Statistical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Uni- and multivariable logistic regressions to determine 	the independent association between dd-cfDNA and 	microvascular inflammation phenotypes</a:t>
            </a:r>
          </a:p>
        </p:txBody>
      </p:sp>
      <p:pic>
        <p:nvPicPr>
          <p:cNvPr id="12" name="Image 11" descr="Une image contenant ordinateur portable, Barre d’espacement, Appareil de saisie, Netbook&#10;&#10;Le contenu généré par l’IA peut être incorrect.">
            <a:extLst>
              <a:ext uri="{FF2B5EF4-FFF2-40B4-BE49-F238E27FC236}">
                <a16:creationId xmlns:a16="http://schemas.microsoft.com/office/drawing/2014/main" id="{4DC68AD0-8FD8-DD85-9277-34CC759F2EED}"/>
              </a:ext>
            </a:extLst>
          </p:cNvPr>
          <p:cNvPicPr>
            <a:picLocks noChangeAspect="1"/>
          </p:cNvPicPr>
          <p:nvPr/>
        </p:nvPicPr>
        <p:blipFill>
          <a:blip r:embed="rId3"/>
          <a:stretch>
            <a:fillRect/>
          </a:stretch>
        </p:blipFill>
        <p:spPr>
          <a:xfrm>
            <a:off x="6333775" y="4828443"/>
            <a:ext cx="572075" cy="858112"/>
          </a:xfrm>
          <a:prstGeom prst="rect">
            <a:avLst/>
          </a:prstGeom>
        </p:spPr>
      </p:pic>
      <p:sp>
        <p:nvSpPr>
          <p:cNvPr id="8" name="Title 2">
            <a:extLst>
              <a:ext uri="{FF2B5EF4-FFF2-40B4-BE49-F238E27FC236}">
                <a16:creationId xmlns:a16="http://schemas.microsoft.com/office/drawing/2014/main" id="{F4B4EE23-00E7-C570-904A-4A0576D4293F}"/>
              </a:ext>
            </a:extLst>
          </p:cNvPr>
          <p:cNvSpPr>
            <a:spLocks noGrp="1"/>
          </p:cNvSpPr>
          <p:nvPr>
            <p:ph type="title"/>
          </p:nvPr>
        </p:nvSpPr>
        <p:spPr>
          <a:xfrm>
            <a:off x="306924" y="910415"/>
            <a:ext cx="11109288" cy="402626"/>
          </a:xfrm>
        </p:spPr>
        <p:txBody>
          <a:bodyPr>
            <a:normAutofit fontScale="90000"/>
          </a:bodyPr>
          <a:lstStyle/>
          <a:p>
            <a:r>
              <a:rPr lang="en-US" noProof="0" dirty="0">
                <a:latin typeface="Arial" panose="020B0604020202020204" pitchFamily="34" charset="0"/>
                <a:cs typeface="Arial" panose="020B0604020202020204" pitchFamily="34" charset="0"/>
              </a:rPr>
              <a:t>Association of donor-derived cell-free DNA with microvascular inflammation phenotypes in kidney allografts</a:t>
            </a:r>
            <a:br>
              <a:rPr lang="en-US" noProof="0" dirty="0">
                <a:latin typeface="Arial" panose="020B0604020202020204" pitchFamily="34" charset="0"/>
                <a:cs typeface="Arial" panose="020B0604020202020204" pitchFamily="34" charset="0"/>
              </a:rPr>
            </a:br>
            <a:br>
              <a:rPr lang="en-US" noProof="0" dirty="0">
                <a:latin typeface="Arial" panose="020B0604020202020204" pitchFamily="34" charset="0"/>
                <a:cs typeface="Arial" panose="020B0604020202020204" pitchFamily="34" charset="0"/>
              </a:rPr>
            </a:br>
            <a:br>
              <a:rPr lang="en-US" noProof="0" dirty="0">
                <a:latin typeface="Arial" panose="020B0604020202020204" pitchFamily="34" charset="0"/>
                <a:cs typeface="Arial" panose="020B0604020202020204" pitchFamily="34" charset="0"/>
              </a:rPr>
            </a:br>
            <a:endParaRPr lang="en-US" noProof="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B21E4F2-0428-BA7B-8DBE-BD0694B901F8}"/>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5" name="Rectangle 374">
            <a:extLst>
              <a:ext uri="{FF2B5EF4-FFF2-40B4-BE49-F238E27FC236}">
                <a16:creationId xmlns:a16="http://schemas.microsoft.com/office/drawing/2014/main" id="{F63C85F1-0598-5319-B626-63026EFC824D}"/>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3" name="Groupe 12">
            <a:extLst>
              <a:ext uri="{FF2B5EF4-FFF2-40B4-BE49-F238E27FC236}">
                <a16:creationId xmlns:a16="http://schemas.microsoft.com/office/drawing/2014/main" id="{6DF39173-2583-D27D-16EC-68C4F7DA6E2E}"/>
              </a:ext>
            </a:extLst>
          </p:cNvPr>
          <p:cNvGrpSpPr/>
          <p:nvPr/>
        </p:nvGrpSpPr>
        <p:grpSpPr>
          <a:xfrm>
            <a:off x="11575287" y="44389"/>
            <a:ext cx="525242" cy="509983"/>
            <a:chOff x="4213599" y="3634223"/>
            <a:chExt cx="485297" cy="471198"/>
          </a:xfrm>
        </p:grpSpPr>
        <p:sp>
          <p:nvSpPr>
            <p:cNvPr id="14" name="Ellipse 13">
              <a:hlinkClick r:id="rId4" action="ppaction://hlinksldjump"/>
              <a:extLst>
                <a:ext uri="{FF2B5EF4-FFF2-40B4-BE49-F238E27FC236}">
                  <a16:creationId xmlns:a16="http://schemas.microsoft.com/office/drawing/2014/main" id="{4D78A981-4BA1-E1B4-636C-3106A7226F18}"/>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F2E9010C-BFF7-85C7-E987-1B5D3EEE8EC1}"/>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6" name="Forme libre : forme 15">
              <a:extLst>
                <a:ext uri="{FF2B5EF4-FFF2-40B4-BE49-F238E27FC236}">
                  <a16:creationId xmlns:a16="http://schemas.microsoft.com/office/drawing/2014/main" id="{6CCCC2B3-5054-5134-502D-652EAF1BE29E}"/>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3CD6016D-AAA7-2D94-E53A-864D709B9C10}"/>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8" name="Forme libre : forme 17">
              <a:extLst>
                <a:ext uri="{FF2B5EF4-FFF2-40B4-BE49-F238E27FC236}">
                  <a16:creationId xmlns:a16="http://schemas.microsoft.com/office/drawing/2014/main" id="{6702C315-2134-56C7-CDFB-B7A7E3FCC2A5}"/>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2" name="Rectangle 1">
            <a:hlinkClick r:id="rId4" action="ppaction://hlinksldjump"/>
            <a:extLst>
              <a:ext uri="{FF2B5EF4-FFF2-40B4-BE49-F238E27FC236}">
                <a16:creationId xmlns:a16="http://schemas.microsoft.com/office/drawing/2014/main" id="{1E73937B-793C-CC6F-90DE-506C6A064410}"/>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ZoneTexte 35">
            <a:extLst>
              <a:ext uri="{FF2B5EF4-FFF2-40B4-BE49-F238E27FC236}">
                <a16:creationId xmlns:a16="http://schemas.microsoft.com/office/drawing/2014/main" id="{F72BA82B-8576-863D-D35A-6948D4BE1C5E}"/>
              </a:ext>
            </a:extLst>
          </p:cNvPr>
          <p:cNvSpPr txBox="1"/>
          <p:nvPr/>
        </p:nvSpPr>
        <p:spPr>
          <a:xfrm>
            <a:off x="214905" y="1906018"/>
            <a:ext cx="4433232" cy="2616101"/>
          </a:xfrm>
          <a:prstGeom prst="rect">
            <a:avLst/>
          </a:prstGeom>
          <a:noFill/>
        </p:spPr>
        <p:txBody>
          <a:bodyPr wrap="square">
            <a:spAutoFit/>
          </a:bodyPr>
          <a:lstStyle/>
          <a:p>
            <a:r>
              <a:rPr lang="en-US" b="1" noProof="0" dirty="0">
                <a:latin typeface="Arial" panose="020B0604020202020204" pitchFamily="34" charset="0"/>
                <a:cs typeface="Arial" panose="020B0604020202020204" pitchFamily="34" charset="0"/>
              </a:rPr>
              <a:t>Background</a:t>
            </a:r>
          </a:p>
          <a:p>
            <a:endParaRPr lang="en-US" b="1"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noProof="0" dirty="0">
                <a:latin typeface="Arial" panose="020B0604020202020204" pitchFamily="34" charset="0"/>
                <a:cs typeface="Arial" panose="020B0604020202020204" pitchFamily="34" charset="0"/>
              </a:rPr>
              <a:t>Donor-derived cell-free DNA (dd-cfDNA) has shown to improve the detection of kidney allograft rejection</a:t>
            </a:r>
          </a:p>
          <a:p>
            <a:pPr algn="just"/>
            <a:endParaRPr lang="en-US" sz="16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noProof="0" dirty="0">
                <a:latin typeface="Arial" panose="020B0604020202020204" pitchFamily="34" charset="0"/>
                <a:cs typeface="Arial" panose="020B0604020202020204" pitchFamily="34" charset="0"/>
              </a:rPr>
              <a:t>However, its ability to identify the recently defined microvascular inflammation (MVI) phenotypes in the Banff 2022 Classification remains unclear</a:t>
            </a:r>
          </a:p>
        </p:txBody>
      </p:sp>
      <p:sp>
        <p:nvSpPr>
          <p:cNvPr id="39" name="ZoneTexte 38">
            <a:extLst>
              <a:ext uri="{FF2B5EF4-FFF2-40B4-BE49-F238E27FC236}">
                <a16:creationId xmlns:a16="http://schemas.microsoft.com/office/drawing/2014/main" id="{30D351DD-17D3-58D1-D382-2C89B3086CD1}"/>
              </a:ext>
            </a:extLst>
          </p:cNvPr>
          <p:cNvSpPr txBox="1"/>
          <p:nvPr/>
        </p:nvSpPr>
        <p:spPr>
          <a:xfrm>
            <a:off x="5983770" y="1008772"/>
            <a:ext cx="6096000" cy="369332"/>
          </a:xfrm>
          <a:prstGeom prst="rect">
            <a:avLst/>
          </a:prstGeom>
          <a:noFill/>
        </p:spPr>
        <p:txBody>
          <a:bodyPr wrap="square">
            <a:spAutoFit/>
          </a:bodyPr>
          <a:lstStyle/>
          <a:p>
            <a:r>
              <a:rPr lang="en-US" b="1" noProof="0" dirty="0">
                <a:latin typeface="Arial" panose="020B0604020202020204" pitchFamily="34" charset="0"/>
                <a:cs typeface="Arial" panose="020B0604020202020204" pitchFamily="34" charset="0"/>
              </a:rPr>
              <a:t>Methods</a:t>
            </a:r>
          </a:p>
        </p:txBody>
      </p:sp>
      <p:sp>
        <p:nvSpPr>
          <p:cNvPr id="3" name="Rectangle : coins arrondis 2">
            <a:extLst>
              <a:ext uri="{FF2B5EF4-FFF2-40B4-BE49-F238E27FC236}">
                <a16:creationId xmlns:a16="http://schemas.microsoft.com/office/drawing/2014/main" id="{5BC7D106-4107-2150-7543-5B7A3A635D09}"/>
              </a:ext>
            </a:extLst>
          </p:cNvPr>
          <p:cNvSpPr/>
          <p:nvPr/>
        </p:nvSpPr>
        <p:spPr>
          <a:xfrm>
            <a:off x="6096000" y="1568441"/>
            <a:ext cx="5773123" cy="1388119"/>
          </a:xfrm>
          <a:prstGeom prst="roundRect">
            <a:avLst>
              <a:gd name="adj" fmla="val 12348"/>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ZoneTexte 6">
            <a:extLst>
              <a:ext uri="{FF2B5EF4-FFF2-40B4-BE49-F238E27FC236}">
                <a16:creationId xmlns:a16="http://schemas.microsoft.com/office/drawing/2014/main" id="{7BDF2ED8-0029-D61A-70DE-AE656C72D3D7}"/>
              </a:ext>
            </a:extLst>
          </p:cNvPr>
          <p:cNvSpPr txBox="1"/>
          <p:nvPr/>
        </p:nvSpPr>
        <p:spPr>
          <a:xfrm>
            <a:off x="6223011" y="1578529"/>
            <a:ext cx="5372100" cy="160043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n=3,175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paediatric</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and adult kidney transplant recipients from 20</a:t>
            </a:r>
          </a:p>
          <a:p>
            <a:pPr algn="ju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transplant centers between September 2011 and October 2024, who underwent allograft biopsy with concurrent assessment of:</a:t>
            </a:r>
          </a:p>
          <a:p>
            <a:pPr marL="285750" indent="-285750" algn="just">
              <a:buFont typeface="Arial" panose="020B0604020202020204" pitchFamily="34" charset="0"/>
              <a:buChar char="•"/>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dd-cfDNA</a:t>
            </a:r>
            <a:endParaRPr lang="en-US" sz="1400" noProof="0" dirty="0">
              <a:solidFill>
                <a:srgbClr val="140032"/>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anti-HLA donor-specific antibodies (DSA)</a:t>
            </a:r>
          </a:p>
          <a:p>
            <a:pPr marL="285750" indent="-285750" algn="just">
              <a:buFont typeface="Arial" panose="020B0604020202020204" pitchFamily="34" charset="0"/>
              <a:buChar char="•"/>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functional parameters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9" name="ZoneTexte 18">
            <a:extLst>
              <a:ext uri="{FF2B5EF4-FFF2-40B4-BE49-F238E27FC236}">
                <a16:creationId xmlns:a16="http://schemas.microsoft.com/office/drawing/2014/main" id="{43E0FE7C-2FCF-FD1F-E8B0-373453AC2D1A}"/>
              </a:ext>
            </a:extLst>
          </p:cNvPr>
          <p:cNvSpPr txBox="1"/>
          <p:nvPr/>
        </p:nvSpPr>
        <p:spPr>
          <a:xfrm>
            <a:off x="6223011" y="3451882"/>
            <a:ext cx="5358104" cy="73866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Integration of clinical and pathological data to classify biopsies according to the </a:t>
            </a:r>
            <a:r>
              <a:rPr kumimoji="0" lang="en-US" sz="1400" b="0" i="0"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Banff 2022 Classification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20" name="Rectangle : coins arrondis 19">
            <a:extLst>
              <a:ext uri="{FF2B5EF4-FFF2-40B4-BE49-F238E27FC236}">
                <a16:creationId xmlns:a16="http://schemas.microsoft.com/office/drawing/2014/main" id="{BEEF48C3-F80E-B715-78DA-5DD92817DF55}"/>
              </a:ext>
            </a:extLst>
          </p:cNvPr>
          <p:cNvSpPr/>
          <p:nvPr/>
        </p:nvSpPr>
        <p:spPr>
          <a:xfrm>
            <a:off x="6095999" y="3372262"/>
            <a:ext cx="5773122" cy="760611"/>
          </a:xfrm>
          <a:prstGeom prst="roundRect">
            <a:avLst>
              <a:gd name="adj" fmla="val 12348"/>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Rectangle : coins arrondis 24">
            <a:extLst>
              <a:ext uri="{FF2B5EF4-FFF2-40B4-BE49-F238E27FC236}">
                <a16:creationId xmlns:a16="http://schemas.microsoft.com/office/drawing/2014/main" id="{3E56D6AA-8AD7-8415-81E5-301386F8FA23}"/>
              </a:ext>
            </a:extLst>
          </p:cNvPr>
          <p:cNvSpPr/>
          <p:nvPr/>
        </p:nvSpPr>
        <p:spPr>
          <a:xfrm>
            <a:off x="6086837" y="4519187"/>
            <a:ext cx="5773123" cy="1182454"/>
          </a:xfrm>
          <a:prstGeom prst="roundRect">
            <a:avLst>
              <a:gd name="adj" fmla="val 12348"/>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6" name="Connecteur droit 25">
            <a:extLst>
              <a:ext uri="{FF2B5EF4-FFF2-40B4-BE49-F238E27FC236}">
                <a16:creationId xmlns:a16="http://schemas.microsoft.com/office/drawing/2014/main" id="{53786D28-3797-C738-2282-302F4BF4321B}"/>
              </a:ext>
            </a:extLst>
          </p:cNvPr>
          <p:cNvCxnSpPr>
            <a:cxnSpLocks/>
          </p:cNvCxnSpPr>
          <p:nvPr/>
        </p:nvCxnSpPr>
        <p:spPr>
          <a:xfrm>
            <a:off x="8973399" y="2981177"/>
            <a:ext cx="0" cy="391085"/>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1E2CE0FD-A54E-B01F-3414-E845C63BC2B7}"/>
              </a:ext>
            </a:extLst>
          </p:cNvPr>
          <p:cNvCxnSpPr>
            <a:cxnSpLocks/>
          </p:cNvCxnSpPr>
          <p:nvPr/>
        </p:nvCxnSpPr>
        <p:spPr>
          <a:xfrm>
            <a:off x="8973399" y="4132873"/>
            <a:ext cx="0" cy="391085"/>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4" name="TextBox 29">
            <a:extLst>
              <a:ext uri="{FF2B5EF4-FFF2-40B4-BE49-F238E27FC236}">
                <a16:creationId xmlns:a16="http://schemas.microsoft.com/office/drawing/2014/main" id="{9BBA0AF7-66B6-39FF-AF9C-D538D7340D52}"/>
              </a:ext>
            </a:extLst>
          </p:cNvPr>
          <p:cNvSpPr txBox="1"/>
          <p:nvPr/>
        </p:nvSpPr>
        <p:spPr>
          <a:xfrm>
            <a:off x="2301" y="6610373"/>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err="1">
                <a:latin typeface="Arial" panose="020B0604020202020204" pitchFamily="34" charset="0"/>
                <a:cs typeface="Arial" panose="020B0604020202020204" pitchFamily="34" charset="0"/>
              </a:rPr>
              <a:t>Sablik</a:t>
            </a:r>
            <a:r>
              <a:rPr lang="en-US" sz="1000" dirty="0">
                <a:latin typeface="Arial" panose="020B0604020202020204" pitchFamily="34" charset="0"/>
                <a:cs typeface="Arial" panose="020B0604020202020204" pitchFamily="34" charset="0"/>
              </a:rPr>
              <a:t> M. et al., ESOT Congress 2025 (Abstract 1566)</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9108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DF108-2F61-A94B-23A6-137FA1D81DBE}"/>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99F3CF9D-830D-9A8F-50AB-8215CE6B855F}"/>
              </a:ext>
            </a:extLst>
          </p:cNvPr>
          <p:cNvSpPr>
            <a:spLocks noGrp="1"/>
          </p:cNvSpPr>
          <p:nvPr>
            <p:ph type="title"/>
          </p:nvPr>
        </p:nvSpPr>
        <p:spPr>
          <a:xfrm>
            <a:off x="306924" y="910415"/>
            <a:ext cx="11109288" cy="402626"/>
          </a:xfrm>
        </p:spPr>
        <p:txBody>
          <a:bodyPr>
            <a:normAutofit fontScale="90000"/>
          </a:bodyPr>
          <a:lstStyle/>
          <a:p>
            <a:r>
              <a:rPr lang="en-US" noProof="0" dirty="0">
                <a:latin typeface="Arial" panose="020B0604020202020204" pitchFamily="34" charset="0"/>
                <a:cs typeface="Arial" panose="020B0604020202020204" pitchFamily="34" charset="0"/>
              </a:rPr>
              <a:t>Association of donor-derived cell-free DNA with microvascular inflammation phenotypes in kidney allografts</a:t>
            </a:r>
            <a:br>
              <a:rPr lang="en-US" noProof="0" dirty="0">
                <a:latin typeface="Arial" panose="020B0604020202020204" pitchFamily="34" charset="0"/>
                <a:cs typeface="Arial" panose="020B0604020202020204" pitchFamily="34" charset="0"/>
              </a:rPr>
            </a:br>
            <a:br>
              <a:rPr lang="en-US" noProof="0" dirty="0">
                <a:latin typeface="Arial" panose="020B0604020202020204" pitchFamily="34" charset="0"/>
                <a:cs typeface="Arial" panose="020B0604020202020204" pitchFamily="34" charset="0"/>
              </a:rPr>
            </a:br>
            <a:br>
              <a:rPr lang="en-US" noProof="0" dirty="0">
                <a:latin typeface="Arial" panose="020B0604020202020204" pitchFamily="34" charset="0"/>
                <a:cs typeface="Arial" panose="020B0604020202020204" pitchFamily="34" charset="0"/>
              </a:rPr>
            </a:br>
            <a:endParaRPr lang="en-US" noProof="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E55E392-37EC-37A3-F741-39543FA25246}"/>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5" name="Rectangle 374">
            <a:extLst>
              <a:ext uri="{FF2B5EF4-FFF2-40B4-BE49-F238E27FC236}">
                <a16:creationId xmlns:a16="http://schemas.microsoft.com/office/drawing/2014/main" id="{E4738628-7865-EBE5-A086-0B8E95D23107}"/>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3" name="Groupe 12">
            <a:extLst>
              <a:ext uri="{FF2B5EF4-FFF2-40B4-BE49-F238E27FC236}">
                <a16:creationId xmlns:a16="http://schemas.microsoft.com/office/drawing/2014/main" id="{99A7C20F-4542-643C-20D8-F1E041107F1B}"/>
              </a:ext>
            </a:extLst>
          </p:cNvPr>
          <p:cNvGrpSpPr/>
          <p:nvPr/>
        </p:nvGrpSpPr>
        <p:grpSpPr>
          <a:xfrm>
            <a:off x="11575287" y="44389"/>
            <a:ext cx="525242" cy="509983"/>
            <a:chOff x="4213599" y="3634223"/>
            <a:chExt cx="485297" cy="471198"/>
          </a:xfrm>
        </p:grpSpPr>
        <p:sp>
          <p:nvSpPr>
            <p:cNvPr id="14" name="Ellipse 13">
              <a:hlinkClick r:id="rId3" action="ppaction://hlinksldjump"/>
              <a:extLst>
                <a:ext uri="{FF2B5EF4-FFF2-40B4-BE49-F238E27FC236}">
                  <a16:creationId xmlns:a16="http://schemas.microsoft.com/office/drawing/2014/main" id="{24B830A0-20B8-1502-3C9D-584E32C46C30}"/>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42449CD6-F9A9-337D-B76E-F018AEA93CB8}"/>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6" name="Forme libre : forme 15">
              <a:extLst>
                <a:ext uri="{FF2B5EF4-FFF2-40B4-BE49-F238E27FC236}">
                  <a16:creationId xmlns:a16="http://schemas.microsoft.com/office/drawing/2014/main" id="{4C5D50ED-EDF5-144C-6E46-8AABC07B2D3B}"/>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4F98ED0C-9F63-BF5F-1385-D232B26144BF}"/>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8" name="Forme libre : forme 17">
              <a:extLst>
                <a:ext uri="{FF2B5EF4-FFF2-40B4-BE49-F238E27FC236}">
                  <a16:creationId xmlns:a16="http://schemas.microsoft.com/office/drawing/2014/main" id="{B60BA924-3C4B-AAB6-0FA5-07F98F307D2D}"/>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2" name="Rectangle 1">
            <a:hlinkClick r:id="rId3" action="ppaction://hlinksldjump"/>
            <a:extLst>
              <a:ext uri="{FF2B5EF4-FFF2-40B4-BE49-F238E27FC236}">
                <a16:creationId xmlns:a16="http://schemas.microsoft.com/office/drawing/2014/main" id="{028746BC-3349-42B5-6BD9-C4F61EE0BD6C}"/>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ZoneTexte 3">
            <a:extLst>
              <a:ext uri="{FF2B5EF4-FFF2-40B4-BE49-F238E27FC236}">
                <a16:creationId xmlns:a16="http://schemas.microsoft.com/office/drawing/2014/main" id="{1DD0A97F-02EB-E35B-9CE8-1C0AB2AA4C2B}"/>
              </a:ext>
            </a:extLst>
          </p:cNvPr>
          <p:cNvSpPr txBox="1"/>
          <p:nvPr/>
        </p:nvSpPr>
        <p:spPr>
          <a:xfrm>
            <a:off x="216806" y="993496"/>
            <a:ext cx="5789076" cy="1446550"/>
          </a:xfrm>
          <a:prstGeom prst="rect">
            <a:avLst/>
          </a:prstGeom>
          <a:noFill/>
        </p:spPr>
        <p:txBody>
          <a:bodyPr wrap="square">
            <a:spAutoFit/>
          </a:bodyPr>
          <a:lstStyle/>
          <a:p>
            <a:r>
              <a:rPr lang="en-US" b="1" noProof="0" dirty="0">
                <a:latin typeface="Arial" panose="020B0604020202020204" pitchFamily="34" charset="0"/>
                <a:cs typeface="Arial" panose="020B0604020202020204" pitchFamily="34" charset="0"/>
              </a:rPr>
              <a:t>Results</a:t>
            </a:r>
            <a:endParaRPr lang="en-US" sz="1400" noProof="0" dirty="0">
              <a:latin typeface="Arial" panose="020B0604020202020204" pitchFamily="34" charset="0"/>
              <a:cs typeface="Arial" panose="020B0604020202020204" pitchFamily="34" charset="0"/>
            </a:endParaRPr>
          </a:p>
          <a:p>
            <a:endParaRPr lang="en-US" sz="1400" noProof="0" dirty="0">
              <a:latin typeface="Arial" panose="020B0604020202020204" pitchFamily="34" charset="0"/>
              <a:cs typeface="Arial" panose="020B0604020202020204" pitchFamily="34" charset="0"/>
            </a:endParaRPr>
          </a:p>
          <a:p>
            <a:r>
              <a:rPr lang="en-US" sz="1400" b="1" noProof="0" dirty="0">
                <a:latin typeface="Arial" panose="020B0604020202020204" pitchFamily="34" charset="0"/>
                <a:cs typeface="Arial" panose="020B0604020202020204" pitchFamily="34" charset="0"/>
              </a:rPr>
              <a:t>n=4,181 </a:t>
            </a:r>
            <a:r>
              <a:rPr lang="en-US" sz="1400" noProof="0" dirty="0">
                <a:latin typeface="Arial" panose="020B0604020202020204" pitchFamily="34" charset="0"/>
                <a:cs typeface="Arial" panose="020B0604020202020204" pitchFamily="34" charset="0"/>
              </a:rPr>
              <a:t>allograft biopsies</a:t>
            </a:r>
          </a:p>
          <a:p>
            <a:endParaRPr lang="en-US" sz="1400" noProof="0" dirty="0">
              <a:latin typeface="Arial" panose="020B0604020202020204" pitchFamily="34" charset="0"/>
              <a:cs typeface="Arial" panose="020B0604020202020204" pitchFamily="34" charset="0"/>
            </a:endParaRPr>
          </a:p>
          <a:p>
            <a:r>
              <a:rPr lang="en-US" sz="1400" noProof="0" dirty="0">
                <a:latin typeface="Arial" panose="020B0604020202020204" pitchFamily="34" charset="0"/>
                <a:cs typeface="Arial" panose="020B0604020202020204" pitchFamily="34" charset="0"/>
              </a:rPr>
              <a:t>Mild to moderate MVI:</a:t>
            </a:r>
          </a:p>
          <a:p>
            <a:r>
              <a:rPr lang="en-US" sz="1400" b="1" noProof="0" dirty="0">
                <a:latin typeface="Arial" panose="020B0604020202020204" pitchFamily="34" charset="0"/>
                <a:cs typeface="Arial" panose="020B0604020202020204" pitchFamily="34" charset="0"/>
              </a:rPr>
              <a:t>n=695 </a:t>
            </a:r>
            <a:r>
              <a:rPr lang="en-US" sz="1400" noProof="0" dirty="0">
                <a:latin typeface="Arial" panose="020B0604020202020204" pitchFamily="34" charset="0"/>
                <a:cs typeface="Arial" panose="020B0604020202020204" pitchFamily="34" charset="0"/>
              </a:rPr>
              <a:t>(16,6%) cases</a:t>
            </a:r>
          </a:p>
        </p:txBody>
      </p:sp>
      <p:pic>
        <p:nvPicPr>
          <p:cNvPr id="6" name="Image 5">
            <a:extLst>
              <a:ext uri="{FF2B5EF4-FFF2-40B4-BE49-F238E27FC236}">
                <a16:creationId xmlns:a16="http://schemas.microsoft.com/office/drawing/2014/main" id="{395B6E3E-8DC6-80DB-841F-6BC87ED0ABF0}"/>
              </a:ext>
            </a:extLst>
          </p:cNvPr>
          <p:cNvPicPr>
            <a:picLocks noChangeAspect="1"/>
          </p:cNvPicPr>
          <p:nvPr/>
        </p:nvPicPr>
        <p:blipFill>
          <a:blip r:embed="rId4"/>
          <a:srcRect l="-1" r="30181"/>
          <a:stretch/>
        </p:blipFill>
        <p:spPr>
          <a:xfrm>
            <a:off x="394701" y="3618499"/>
            <a:ext cx="3160652" cy="2313088"/>
          </a:xfrm>
          <a:prstGeom prst="rect">
            <a:avLst/>
          </a:prstGeom>
        </p:spPr>
      </p:pic>
      <p:sp>
        <p:nvSpPr>
          <p:cNvPr id="10" name="ZoneTexte 9">
            <a:extLst>
              <a:ext uri="{FF2B5EF4-FFF2-40B4-BE49-F238E27FC236}">
                <a16:creationId xmlns:a16="http://schemas.microsoft.com/office/drawing/2014/main" id="{DC7136B9-033F-7D62-D9EE-1E3942CBA38E}"/>
              </a:ext>
            </a:extLst>
          </p:cNvPr>
          <p:cNvSpPr txBox="1"/>
          <p:nvPr/>
        </p:nvSpPr>
        <p:spPr>
          <a:xfrm>
            <a:off x="6096000" y="4289346"/>
            <a:ext cx="5804479" cy="1446550"/>
          </a:xfrm>
          <a:prstGeom prst="rect">
            <a:avLst/>
          </a:prstGeom>
          <a:noFill/>
        </p:spPr>
        <p:txBody>
          <a:bodyPr wrap="square">
            <a:spAutoFit/>
          </a:bodyPr>
          <a:lstStyle/>
          <a:p>
            <a:r>
              <a:rPr lang="en-US" sz="1800" b="1" noProof="0" dirty="0">
                <a:latin typeface="Arial" panose="020B0604020202020204" pitchFamily="34" charset="0"/>
                <a:cs typeface="Arial" panose="020B0604020202020204" pitchFamily="34" charset="0"/>
              </a:rPr>
              <a:t>Conclusions</a:t>
            </a:r>
            <a:endParaRPr lang="en-US" b="1" noProof="0" dirty="0">
              <a:latin typeface="Arial" panose="020B0604020202020204" pitchFamily="34" charset="0"/>
              <a:cs typeface="Arial" panose="020B0604020202020204" pitchFamily="34" charset="0"/>
            </a:endParaRPr>
          </a:p>
          <a:p>
            <a:endParaRPr lang="en-US"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noProof="0" dirty="0">
                <a:latin typeface="Arial" panose="020B0604020202020204" pitchFamily="34" charset="0"/>
                <a:cs typeface="Arial" panose="020B0604020202020204" pitchFamily="34" charset="0"/>
              </a:rPr>
              <a:t>This study demonstrates that dd-cfDNA is independently associated with MVI, DSA-negative, C4d-negative, as well as probable AMR (mild MVI with DSA-positivity), highlighting its promising role in diagnosing and guiding treatment for these phenotypes</a:t>
            </a:r>
          </a:p>
        </p:txBody>
      </p:sp>
      <p:sp>
        <p:nvSpPr>
          <p:cNvPr id="11" name="ZoneTexte 10">
            <a:extLst>
              <a:ext uri="{FF2B5EF4-FFF2-40B4-BE49-F238E27FC236}">
                <a16:creationId xmlns:a16="http://schemas.microsoft.com/office/drawing/2014/main" id="{6FDFC70D-1FF5-5B3C-E070-539F2A994ADD}"/>
              </a:ext>
            </a:extLst>
          </p:cNvPr>
          <p:cNvSpPr txBox="1"/>
          <p:nvPr/>
        </p:nvSpPr>
        <p:spPr>
          <a:xfrm>
            <a:off x="6096000" y="1160776"/>
            <a:ext cx="5789076" cy="2893100"/>
          </a:xfrm>
          <a:prstGeom prst="rect">
            <a:avLst/>
          </a:prstGeom>
          <a:noFill/>
        </p:spPr>
        <p:txBody>
          <a:bodyPr wrap="square">
            <a:spAutoFit/>
          </a:bodyPr>
          <a:lstStyle/>
          <a:p>
            <a:pPr marL="285750" indent="-285750" algn="just">
              <a:buFont typeface="Arial" panose="020B0604020202020204" pitchFamily="34" charset="0"/>
              <a:buChar char="•"/>
            </a:pPr>
            <a:r>
              <a:rPr lang="en-US" sz="1400" noProof="0" dirty="0">
                <a:latin typeface="Arial" panose="020B0604020202020204" pitchFamily="34" charset="0"/>
                <a:cs typeface="Arial" panose="020B0604020202020204" pitchFamily="34" charset="0"/>
              </a:rPr>
              <a:t>Dd-cfDNA </a:t>
            </a:r>
            <a:r>
              <a:rPr lang="en-US" sz="1400" b="1" noProof="0" dirty="0">
                <a:solidFill>
                  <a:srgbClr val="FF0000"/>
                </a:solidFill>
                <a:latin typeface="Arial" panose="020B0604020202020204" pitchFamily="34" charset="0"/>
                <a:cs typeface="Arial" panose="020B0604020202020204" pitchFamily="34" charset="0"/>
              </a:rPr>
              <a:t>OR=2.12 </a:t>
            </a:r>
            <a:r>
              <a:rPr lang="en-US" sz="1400" noProof="0" dirty="0">
                <a:latin typeface="Arial" panose="020B0604020202020204" pitchFamily="34" charset="0"/>
                <a:cs typeface="Arial" panose="020B0604020202020204" pitchFamily="34" charset="0"/>
              </a:rPr>
              <a:t>[95% CI 1.83-2.45] p &lt;0.001</a:t>
            </a:r>
          </a:p>
          <a:p>
            <a:pPr marL="285750" indent="-285750" algn="just">
              <a:buFont typeface="Arial" panose="020B0604020202020204" pitchFamily="34" charset="0"/>
              <a:buChar char="•"/>
            </a:pPr>
            <a:r>
              <a:rPr lang="en-US" sz="1400" noProof="0" dirty="0">
                <a:latin typeface="Arial" panose="020B0604020202020204" pitchFamily="34" charset="0"/>
                <a:cs typeface="Arial" panose="020B0604020202020204" pitchFamily="34" charset="0"/>
              </a:rPr>
              <a:t>proteinuria </a:t>
            </a:r>
            <a:r>
              <a:rPr lang="en-US" sz="1400" b="1" noProof="0" dirty="0">
                <a:solidFill>
                  <a:srgbClr val="FF0000"/>
                </a:solidFill>
                <a:latin typeface="Arial" panose="020B0604020202020204" pitchFamily="34" charset="0"/>
                <a:cs typeface="Arial" panose="020B0604020202020204" pitchFamily="34" charset="0"/>
              </a:rPr>
              <a:t>OR=1.32 </a:t>
            </a:r>
            <a:r>
              <a:rPr lang="en-US" sz="1400" noProof="0" dirty="0">
                <a:latin typeface="Arial" panose="020B0604020202020204" pitchFamily="34" charset="0"/>
                <a:cs typeface="Arial" panose="020B0604020202020204" pitchFamily="34" charset="0"/>
              </a:rPr>
              <a:t>[95% CI 1.14-1.52] p&lt;0.001</a:t>
            </a:r>
          </a:p>
          <a:p>
            <a:pPr marL="285750" indent="-285750" algn="just">
              <a:buFont typeface="Arial" panose="020B0604020202020204" pitchFamily="34" charset="0"/>
              <a:buChar char="•"/>
            </a:pPr>
            <a:r>
              <a:rPr lang="en-US" sz="1400" noProof="0" dirty="0">
                <a:latin typeface="Arial" panose="020B0604020202020204" pitchFamily="34" charset="0"/>
                <a:cs typeface="Arial" panose="020B0604020202020204" pitchFamily="34" charset="0"/>
              </a:rPr>
              <a:t>History of rejection </a:t>
            </a:r>
            <a:r>
              <a:rPr lang="en-US" sz="1400" b="1" noProof="0" dirty="0">
                <a:solidFill>
                  <a:srgbClr val="FF0000"/>
                </a:solidFill>
                <a:latin typeface="Arial" panose="020B0604020202020204" pitchFamily="34" charset="0"/>
                <a:cs typeface="Arial" panose="020B0604020202020204" pitchFamily="34" charset="0"/>
              </a:rPr>
              <a:t>OR=5.18</a:t>
            </a:r>
            <a:r>
              <a:rPr lang="en-US" sz="1400" noProof="0" dirty="0">
                <a:latin typeface="Arial" panose="020B0604020202020204" pitchFamily="34" charset="0"/>
                <a:cs typeface="Arial" panose="020B0604020202020204" pitchFamily="34" charset="0"/>
              </a:rPr>
              <a:t> [95% CI 3.52-7.53]</a:t>
            </a:r>
          </a:p>
          <a:p>
            <a:pPr algn="just"/>
            <a:r>
              <a:rPr lang="en-US" sz="1400" noProof="0" dirty="0">
                <a:latin typeface="Arial" panose="020B0604020202020204" pitchFamily="34" charset="0"/>
                <a:cs typeface="Arial" panose="020B0604020202020204" pitchFamily="34" charset="0"/>
              </a:rPr>
              <a:t>      p&lt;0.001</a:t>
            </a:r>
          </a:p>
          <a:p>
            <a:pPr algn="just"/>
            <a:endParaRPr lang="en-US"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noProof="0" dirty="0">
                <a:latin typeface="Arial" panose="020B0604020202020204" pitchFamily="34" charset="0"/>
                <a:cs typeface="Arial" panose="020B0604020202020204" pitchFamily="34" charset="0"/>
              </a:rPr>
              <a:t>In multivariable analysis, dd-cfDNA remained independently associated with MVI, DSA- C4d- (</a:t>
            </a:r>
            <a:r>
              <a:rPr lang="en-US" sz="1400" b="1" noProof="0" dirty="0" err="1">
                <a:solidFill>
                  <a:srgbClr val="FF0000"/>
                </a:solidFill>
                <a:latin typeface="Arial" panose="020B0604020202020204" pitchFamily="34" charset="0"/>
                <a:cs typeface="Arial" panose="020B0604020202020204" pitchFamily="34" charset="0"/>
              </a:rPr>
              <a:t>aOR</a:t>
            </a:r>
            <a:r>
              <a:rPr lang="en-US" sz="1400" b="1" noProof="0" dirty="0">
                <a:solidFill>
                  <a:srgbClr val="FF0000"/>
                </a:solidFill>
                <a:latin typeface="Arial" panose="020B0604020202020204" pitchFamily="34" charset="0"/>
                <a:cs typeface="Arial" panose="020B0604020202020204" pitchFamily="34" charset="0"/>
              </a:rPr>
              <a:t>=1.68</a:t>
            </a:r>
            <a:r>
              <a:rPr lang="en-US" sz="1400" noProof="0" dirty="0">
                <a:latin typeface="Arial" panose="020B0604020202020204" pitchFamily="34" charset="0"/>
                <a:cs typeface="Arial" panose="020B0604020202020204" pitchFamily="34" charset="0"/>
              </a:rPr>
              <a:t> [95% CI 1.40-2.02] p&lt;0.001)</a:t>
            </a:r>
          </a:p>
          <a:p>
            <a:pPr algn="just"/>
            <a:endParaRPr lang="en-US" sz="14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noProof="0" dirty="0">
                <a:latin typeface="Arial" panose="020B0604020202020204" pitchFamily="34" charset="0"/>
                <a:cs typeface="Arial" panose="020B0604020202020204" pitchFamily="34" charset="0"/>
              </a:rPr>
              <a:t>Dd-cfDNA significantly associated with probable AMR in univariate analysis (</a:t>
            </a:r>
            <a:r>
              <a:rPr lang="en-US" sz="1400" b="1" noProof="0" dirty="0">
                <a:solidFill>
                  <a:srgbClr val="FF0000"/>
                </a:solidFill>
                <a:latin typeface="Arial" panose="020B0604020202020204" pitchFamily="34" charset="0"/>
                <a:cs typeface="Arial" panose="020B0604020202020204" pitchFamily="34" charset="0"/>
              </a:rPr>
              <a:t>OR=1.34</a:t>
            </a:r>
            <a:r>
              <a:rPr lang="en-US" sz="1400" noProof="0" dirty="0">
                <a:latin typeface="Arial" panose="020B0604020202020204" pitchFamily="34" charset="0"/>
                <a:cs typeface="Arial" panose="020B0604020202020204" pitchFamily="34" charset="0"/>
              </a:rPr>
              <a:t> [95% CI 1.08-1.66] p=0.007), and remained independently associated with probable AMR after adjusting for functional parameters and history of rejection (p=0.041)</a:t>
            </a:r>
          </a:p>
        </p:txBody>
      </p:sp>
      <p:sp>
        <p:nvSpPr>
          <p:cNvPr id="21" name="ZoneTexte 20">
            <a:extLst>
              <a:ext uri="{FF2B5EF4-FFF2-40B4-BE49-F238E27FC236}">
                <a16:creationId xmlns:a16="http://schemas.microsoft.com/office/drawing/2014/main" id="{AA6CB09A-6A76-65A6-3D5E-AA5B8F006F60}"/>
              </a:ext>
            </a:extLst>
          </p:cNvPr>
          <p:cNvSpPr txBox="1"/>
          <p:nvPr/>
        </p:nvSpPr>
        <p:spPr>
          <a:xfrm>
            <a:off x="260613" y="5898782"/>
            <a:ext cx="5680337" cy="707886"/>
          </a:xfrm>
          <a:prstGeom prst="rect">
            <a:avLst/>
          </a:prstGeom>
          <a:noFill/>
        </p:spPr>
        <p:txBody>
          <a:bodyPr wrap="square">
            <a:spAutoFit/>
          </a:bodyPr>
          <a:lstStyle/>
          <a:p>
            <a:pPr algn="just"/>
            <a:r>
              <a:rPr lang="en-US" sz="1000" b="1" noProof="0" dirty="0">
                <a:latin typeface="Arial" panose="020B0604020202020204" pitchFamily="34" charset="0"/>
                <a:cs typeface="Arial" panose="020B0604020202020204" pitchFamily="34" charset="0"/>
              </a:rPr>
              <a:t>Figure.</a:t>
            </a:r>
            <a:r>
              <a:rPr lang="en-US" sz="1000" noProof="0" dirty="0">
                <a:latin typeface="Arial" panose="020B0604020202020204" pitchFamily="34" charset="0"/>
                <a:cs typeface="Arial" panose="020B0604020202020204" pitchFamily="34" charset="0"/>
              </a:rPr>
              <a:t> Mean level of dd-cfDNA according to the Banff 2022 Classification. Each bar corresponds to one histological diagnosis with its mean dd-cfDNA value. Each dot corresponds to an individual dd-cfDNA value. Data are presented as mean ± SEM. </a:t>
            </a:r>
            <a:r>
              <a:rPr lang="en-US" sz="1000" b="1" noProof="0" dirty="0">
                <a:latin typeface="Arial" panose="020B0604020202020204" pitchFamily="34" charset="0"/>
                <a:cs typeface="Arial" panose="020B0604020202020204" pitchFamily="34" charset="0"/>
              </a:rPr>
              <a:t>IFTA</a:t>
            </a:r>
            <a:r>
              <a:rPr lang="en-US" sz="1000" noProof="0" dirty="0">
                <a:latin typeface="Arial" panose="020B0604020202020204" pitchFamily="34" charset="0"/>
                <a:cs typeface="Arial" panose="020B0604020202020204" pitchFamily="34" charset="0"/>
              </a:rPr>
              <a:t>, Interstitial Fibrosis and Tubular Atrophy; </a:t>
            </a:r>
            <a:r>
              <a:rPr lang="en-US" sz="1000" b="1" noProof="0" dirty="0">
                <a:latin typeface="Arial" panose="020B0604020202020204" pitchFamily="34" charset="0"/>
                <a:cs typeface="Arial" panose="020B0604020202020204" pitchFamily="34" charset="0"/>
              </a:rPr>
              <a:t>PVN</a:t>
            </a:r>
            <a:r>
              <a:rPr lang="en-US" sz="1000" noProof="0" dirty="0">
                <a:latin typeface="Arial" panose="020B0604020202020204" pitchFamily="34" charset="0"/>
                <a:cs typeface="Arial" panose="020B0604020202020204" pitchFamily="34" charset="0"/>
              </a:rPr>
              <a:t>, polyomavirus-associated nephropathy</a:t>
            </a:r>
          </a:p>
        </p:txBody>
      </p:sp>
      <p:graphicFrame>
        <p:nvGraphicFramePr>
          <p:cNvPr id="23" name="Graphique 22">
            <a:extLst>
              <a:ext uri="{FF2B5EF4-FFF2-40B4-BE49-F238E27FC236}">
                <a16:creationId xmlns:a16="http://schemas.microsoft.com/office/drawing/2014/main" id="{99987872-95D5-1F02-CB00-91FF312BC137}"/>
              </a:ext>
            </a:extLst>
          </p:cNvPr>
          <p:cNvGraphicFramePr>
            <a:graphicFrameLocks/>
          </p:cNvGraphicFramePr>
          <p:nvPr>
            <p:extLst>
              <p:ext uri="{D42A27DB-BD31-4B8C-83A1-F6EECF244321}">
                <p14:modId xmlns:p14="http://schemas.microsoft.com/office/powerpoint/2010/main" val="924846899"/>
              </p:ext>
            </p:extLst>
          </p:nvPr>
        </p:nvGraphicFramePr>
        <p:xfrm>
          <a:off x="2263036" y="1474169"/>
          <a:ext cx="2223070" cy="1333842"/>
        </p:xfrm>
        <a:graphic>
          <a:graphicData uri="http://schemas.openxmlformats.org/drawingml/2006/chart">
            <c:chart xmlns:c="http://schemas.openxmlformats.org/drawingml/2006/chart" xmlns:r="http://schemas.openxmlformats.org/officeDocument/2006/relationships" r:id="rId5"/>
          </a:graphicData>
        </a:graphic>
      </p:graphicFrame>
      <p:sp>
        <p:nvSpPr>
          <p:cNvPr id="27" name="ZoneTexte 26">
            <a:extLst>
              <a:ext uri="{FF2B5EF4-FFF2-40B4-BE49-F238E27FC236}">
                <a16:creationId xmlns:a16="http://schemas.microsoft.com/office/drawing/2014/main" id="{3F8781E9-9F1C-004E-C2FA-236BDFEE4D9B}"/>
              </a:ext>
            </a:extLst>
          </p:cNvPr>
          <p:cNvSpPr txBox="1"/>
          <p:nvPr/>
        </p:nvSpPr>
        <p:spPr>
          <a:xfrm>
            <a:off x="2635617" y="2541183"/>
            <a:ext cx="693130" cy="276999"/>
          </a:xfrm>
          <a:prstGeom prst="rect">
            <a:avLst/>
          </a:prstGeom>
          <a:noFill/>
        </p:spPr>
        <p:txBody>
          <a:bodyPr wrap="square">
            <a:spAutoFit/>
          </a:bodyPr>
          <a:lstStyle/>
          <a:p>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AMR</a:t>
            </a:r>
            <a:endParaRPr lang="en-US" noProof="0" dirty="0"/>
          </a:p>
        </p:txBody>
      </p:sp>
      <p:sp>
        <p:nvSpPr>
          <p:cNvPr id="29" name="ZoneTexte 28">
            <a:extLst>
              <a:ext uri="{FF2B5EF4-FFF2-40B4-BE49-F238E27FC236}">
                <a16:creationId xmlns:a16="http://schemas.microsoft.com/office/drawing/2014/main" id="{7B116695-15EC-560C-9A2B-6A493249BF4C}"/>
              </a:ext>
            </a:extLst>
          </p:cNvPr>
          <p:cNvSpPr txBox="1"/>
          <p:nvPr/>
        </p:nvSpPr>
        <p:spPr>
          <a:xfrm>
            <a:off x="3084907" y="2251434"/>
            <a:ext cx="496389" cy="246221"/>
          </a:xfrm>
          <a:prstGeom prst="rect">
            <a:avLst/>
          </a:prstGeom>
          <a:noFill/>
        </p:spPr>
        <p:txBody>
          <a:bodyPr wrap="square">
            <a:spAutoFit/>
          </a:bodyPr>
          <a:lstStyle/>
          <a:p>
            <a:r>
              <a:rPr lang="en-US" sz="1000" b="1" noProof="0" dirty="0">
                <a:latin typeface="Arial" panose="020B0604020202020204" pitchFamily="34" charset="0"/>
                <a:cs typeface="Arial" panose="020B0604020202020204" pitchFamily="34" charset="0"/>
              </a:rPr>
              <a:t>398</a:t>
            </a:r>
            <a:endParaRPr lang="en-US" b="1" noProof="0" dirty="0"/>
          </a:p>
        </p:txBody>
      </p:sp>
      <p:sp>
        <p:nvSpPr>
          <p:cNvPr id="30" name="ZoneTexte 29">
            <a:extLst>
              <a:ext uri="{FF2B5EF4-FFF2-40B4-BE49-F238E27FC236}">
                <a16:creationId xmlns:a16="http://schemas.microsoft.com/office/drawing/2014/main" id="{FD3256E6-F206-D693-46E1-4A41DA77F902}"/>
              </a:ext>
            </a:extLst>
          </p:cNvPr>
          <p:cNvSpPr txBox="1"/>
          <p:nvPr/>
        </p:nvSpPr>
        <p:spPr>
          <a:xfrm>
            <a:off x="2962987" y="1691491"/>
            <a:ext cx="496389" cy="246221"/>
          </a:xfrm>
          <a:prstGeom prst="rect">
            <a:avLst/>
          </a:prstGeom>
          <a:noFill/>
        </p:spPr>
        <p:txBody>
          <a:bodyPr wrap="square">
            <a:spAutoFit/>
          </a:bodyPr>
          <a:lstStyle/>
          <a:p>
            <a:r>
              <a:rPr lang="en-US" sz="1000" b="1" noProof="0" dirty="0">
                <a:latin typeface="Arial" panose="020B0604020202020204" pitchFamily="34" charset="0"/>
                <a:cs typeface="Arial" panose="020B0604020202020204" pitchFamily="34" charset="0"/>
              </a:rPr>
              <a:t>115</a:t>
            </a:r>
            <a:endParaRPr lang="en-US" b="1" noProof="0" dirty="0"/>
          </a:p>
        </p:txBody>
      </p:sp>
      <p:sp>
        <p:nvSpPr>
          <p:cNvPr id="31" name="ZoneTexte 30">
            <a:extLst>
              <a:ext uri="{FF2B5EF4-FFF2-40B4-BE49-F238E27FC236}">
                <a16:creationId xmlns:a16="http://schemas.microsoft.com/office/drawing/2014/main" id="{D242C6A1-E33B-1797-CED2-0F638D82BB00}"/>
              </a:ext>
            </a:extLst>
          </p:cNvPr>
          <p:cNvSpPr txBox="1"/>
          <p:nvPr/>
        </p:nvSpPr>
        <p:spPr>
          <a:xfrm>
            <a:off x="3555353" y="1944963"/>
            <a:ext cx="496389" cy="246221"/>
          </a:xfrm>
          <a:prstGeom prst="rect">
            <a:avLst/>
          </a:prstGeom>
          <a:noFill/>
        </p:spPr>
        <p:txBody>
          <a:bodyPr wrap="square">
            <a:spAutoFit/>
          </a:bodyPr>
          <a:lstStyle/>
          <a:p>
            <a:r>
              <a:rPr lang="en-US" sz="1000" b="1" noProof="0" dirty="0">
                <a:latin typeface="Arial" panose="020B0604020202020204" pitchFamily="34" charset="0"/>
                <a:cs typeface="Arial" panose="020B0604020202020204" pitchFamily="34" charset="0"/>
              </a:rPr>
              <a:t>72</a:t>
            </a:r>
            <a:endParaRPr lang="en-US" b="1" noProof="0" dirty="0"/>
          </a:p>
        </p:txBody>
      </p:sp>
      <p:sp>
        <p:nvSpPr>
          <p:cNvPr id="32" name="ZoneTexte 31">
            <a:extLst>
              <a:ext uri="{FF2B5EF4-FFF2-40B4-BE49-F238E27FC236}">
                <a16:creationId xmlns:a16="http://schemas.microsoft.com/office/drawing/2014/main" id="{E26EEDD3-25C0-A792-00A0-C4C143572205}"/>
              </a:ext>
            </a:extLst>
          </p:cNvPr>
          <p:cNvSpPr txBox="1"/>
          <p:nvPr/>
        </p:nvSpPr>
        <p:spPr>
          <a:xfrm>
            <a:off x="3349795" y="1721616"/>
            <a:ext cx="496389" cy="246221"/>
          </a:xfrm>
          <a:prstGeom prst="rect">
            <a:avLst/>
          </a:prstGeom>
          <a:noFill/>
        </p:spPr>
        <p:txBody>
          <a:bodyPr wrap="square">
            <a:spAutoFit/>
          </a:bodyPr>
          <a:lstStyle/>
          <a:p>
            <a:r>
              <a:rPr lang="en-US" sz="1000" b="1" noProof="0" dirty="0">
                <a:latin typeface="Arial" panose="020B0604020202020204" pitchFamily="34" charset="0"/>
                <a:cs typeface="Arial" panose="020B0604020202020204" pitchFamily="34" charset="0"/>
              </a:rPr>
              <a:t>110</a:t>
            </a:r>
            <a:endParaRPr lang="en-US" b="1" noProof="0" dirty="0"/>
          </a:p>
        </p:txBody>
      </p:sp>
      <p:sp>
        <p:nvSpPr>
          <p:cNvPr id="34" name="ZoneTexte 33">
            <a:extLst>
              <a:ext uri="{FF2B5EF4-FFF2-40B4-BE49-F238E27FC236}">
                <a16:creationId xmlns:a16="http://schemas.microsoft.com/office/drawing/2014/main" id="{49D55C33-2050-73EC-A28E-84567D61F03E}"/>
              </a:ext>
            </a:extLst>
          </p:cNvPr>
          <p:cNvSpPr txBox="1"/>
          <p:nvPr/>
        </p:nvSpPr>
        <p:spPr>
          <a:xfrm>
            <a:off x="2527248" y="1070440"/>
            <a:ext cx="789323" cy="646331"/>
          </a:xfrm>
          <a:prstGeom prst="rect">
            <a:avLst/>
          </a:prstGeom>
          <a:noFill/>
        </p:spPr>
        <p:txBody>
          <a:bodyPr wrap="square">
            <a:spAutoFit/>
          </a:bodyPr>
          <a:lstStyle/>
          <a:p>
            <a:pPr algn="ctr"/>
            <a:r>
              <a:rPr lang="en-US" sz="1200" noProof="0" dirty="0">
                <a:latin typeface="Arial" panose="020B0604020202020204" pitchFamily="34" charset="0"/>
                <a:cs typeface="Arial" panose="020B0604020202020204" pitchFamily="34" charset="0"/>
              </a:rPr>
              <a:t>MVI</a:t>
            </a:r>
          </a:p>
          <a:p>
            <a:pPr algn="ctr"/>
            <a:r>
              <a:rPr lang="en-US" sz="1200" noProof="0" dirty="0">
                <a:latin typeface="Arial" panose="020B0604020202020204" pitchFamily="34" charset="0"/>
                <a:cs typeface="Arial" panose="020B0604020202020204" pitchFamily="34" charset="0"/>
              </a:rPr>
              <a:t>DSA (-)</a:t>
            </a:r>
          </a:p>
          <a:p>
            <a:pPr algn="ctr"/>
            <a:r>
              <a:rPr lang="en-US" sz="1200" noProof="0" dirty="0">
                <a:latin typeface="Arial" panose="020B0604020202020204" pitchFamily="34" charset="0"/>
                <a:cs typeface="Arial" panose="020B0604020202020204" pitchFamily="34" charset="0"/>
              </a:rPr>
              <a:t> C4d (-)</a:t>
            </a:r>
            <a:endParaRPr lang="en-US" sz="1200" noProof="0" dirty="0"/>
          </a:p>
        </p:txBody>
      </p:sp>
      <p:sp>
        <p:nvSpPr>
          <p:cNvPr id="38" name="ZoneTexte 37">
            <a:extLst>
              <a:ext uri="{FF2B5EF4-FFF2-40B4-BE49-F238E27FC236}">
                <a16:creationId xmlns:a16="http://schemas.microsoft.com/office/drawing/2014/main" id="{12ACB63E-DA04-B335-376D-1F6AC7695F7D}"/>
              </a:ext>
            </a:extLst>
          </p:cNvPr>
          <p:cNvSpPr txBox="1"/>
          <p:nvPr/>
        </p:nvSpPr>
        <p:spPr>
          <a:xfrm>
            <a:off x="3846184" y="1747175"/>
            <a:ext cx="1384740" cy="461665"/>
          </a:xfrm>
          <a:prstGeom prst="rect">
            <a:avLst/>
          </a:prstGeom>
          <a:noFill/>
        </p:spPr>
        <p:txBody>
          <a:bodyPr wrap="square">
            <a:spAutoFit/>
          </a:bodyPr>
          <a:lstStyle/>
          <a:p>
            <a:pPr algn="ct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probable AMR</a:t>
            </a:r>
          </a:p>
          <a:p>
            <a:pPr algn="ctr"/>
            <a:r>
              <a:rPr lang="en-US" sz="1200" noProof="0" dirty="0">
                <a:latin typeface="Arial" panose="020B0604020202020204" pitchFamily="34" charset="0"/>
                <a:cs typeface="Arial" panose="020B0604020202020204" pitchFamily="34" charset="0"/>
              </a:rPr>
              <a:t>mild MVI DSA (+)</a:t>
            </a: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endParaRPr lang="en-US" sz="1600" noProof="0" dirty="0"/>
          </a:p>
        </p:txBody>
      </p:sp>
      <p:sp>
        <p:nvSpPr>
          <p:cNvPr id="40" name="ZoneTexte 39">
            <a:extLst>
              <a:ext uri="{FF2B5EF4-FFF2-40B4-BE49-F238E27FC236}">
                <a16:creationId xmlns:a16="http://schemas.microsoft.com/office/drawing/2014/main" id="{DB9B4C66-DCED-9701-76AD-4091D647BB9E}"/>
              </a:ext>
            </a:extLst>
          </p:cNvPr>
          <p:cNvSpPr txBox="1"/>
          <p:nvPr/>
        </p:nvSpPr>
        <p:spPr>
          <a:xfrm>
            <a:off x="3480138" y="1275339"/>
            <a:ext cx="627502" cy="461665"/>
          </a:xfrm>
          <a:prstGeom prst="rect">
            <a:avLst/>
          </a:prstGeom>
          <a:noFill/>
        </p:spPr>
        <p:txBody>
          <a:bodyPr wrap="square">
            <a:spAutoFit/>
          </a:bodyPr>
          <a:lstStyle/>
          <a:p>
            <a:pPr algn="ctr"/>
            <a:r>
              <a:rPr lang="en-US" sz="1200" noProof="0" dirty="0">
                <a:latin typeface="Arial" panose="020B0604020202020204" pitchFamily="34" charset="0"/>
                <a:cs typeface="Arial" panose="020B0604020202020204" pitchFamily="34" charset="0"/>
              </a:rPr>
              <a:t>Mixed cases</a:t>
            </a:r>
            <a:endParaRPr lang="en-US" sz="1200" noProof="0" dirty="0"/>
          </a:p>
        </p:txBody>
      </p:sp>
      <p:cxnSp>
        <p:nvCxnSpPr>
          <p:cNvPr id="41" name="Connecteur droit 40">
            <a:extLst>
              <a:ext uri="{FF2B5EF4-FFF2-40B4-BE49-F238E27FC236}">
                <a16:creationId xmlns:a16="http://schemas.microsoft.com/office/drawing/2014/main" id="{AC67ABDC-D109-9507-E39E-AE162DD09B1F}"/>
              </a:ext>
            </a:extLst>
          </p:cNvPr>
          <p:cNvCxnSpPr>
            <a:cxnSpLocks/>
          </p:cNvCxnSpPr>
          <p:nvPr/>
        </p:nvCxnSpPr>
        <p:spPr>
          <a:xfrm>
            <a:off x="2262932" y="1908919"/>
            <a:ext cx="0" cy="479881"/>
          </a:xfrm>
          <a:prstGeom prst="line">
            <a:avLst/>
          </a:prstGeom>
          <a:ln w="25400">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82582C50-D3BC-0FDD-BA7A-0B904B231D04}"/>
              </a:ext>
            </a:extLst>
          </p:cNvPr>
          <p:cNvCxnSpPr>
            <a:cxnSpLocks/>
          </p:cNvCxnSpPr>
          <p:nvPr/>
        </p:nvCxnSpPr>
        <p:spPr>
          <a:xfrm flipH="1">
            <a:off x="2097936" y="1910446"/>
            <a:ext cx="180236" cy="0"/>
          </a:xfrm>
          <a:prstGeom prst="line">
            <a:avLst/>
          </a:prstGeom>
          <a:ln w="25400">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B926CB14-CEE9-B7E4-26E5-21D3152D3780}"/>
              </a:ext>
            </a:extLst>
          </p:cNvPr>
          <p:cNvCxnSpPr>
            <a:cxnSpLocks/>
          </p:cNvCxnSpPr>
          <p:nvPr/>
        </p:nvCxnSpPr>
        <p:spPr>
          <a:xfrm flipH="1">
            <a:off x="2097936" y="2387717"/>
            <a:ext cx="180236" cy="0"/>
          </a:xfrm>
          <a:prstGeom prst="line">
            <a:avLst/>
          </a:prstGeom>
          <a:ln w="25400">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3F737857-7F7D-1CC5-0A43-66E3CAF18A59}"/>
              </a:ext>
            </a:extLst>
          </p:cNvPr>
          <p:cNvCxnSpPr>
            <a:cxnSpLocks/>
          </p:cNvCxnSpPr>
          <p:nvPr/>
        </p:nvCxnSpPr>
        <p:spPr>
          <a:xfrm flipH="1">
            <a:off x="2262932" y="2183116"/>
            <a:ext cx="393908" cy="0"/>
          </a:xfrm>
          <a:prstGeom prst="line">
            <a:avLst/>
          </a:prstGeom>
          <a:ln w="25400">
            <a:solidFill>
              <a:srgbClr val="113986"/>
            </a:solidFill>
            <a:headEnd type="arrow"/>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D0C3D1A4-5582-B959-3F10-7D2A9B8483EA}"/>
              </a:ext>
            </a:extLst>
          </p:cNvPr>
          <p:cNvCxnSpPr>
            <a:cxnSpLocks/>
          </p:cNvCxnSpPr>
          <p:nvPr/>
        </p:nvCxnSpPr>
        <p:spPr>
          <a:xfrm>
            <a:off x="319208" y="3518257"/>
            <a:ext cx="0" cy="323479"/>
          </a:xfrm>
          <a:prstGeom prst="line">
            <a:avLst/>
          </a:prstGeom>
          <a:ln w="25400">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78535293-F7B5-35B3-056A-9FE1AD367EA4}"/>
              </a:ext>
            </a:extLst>
          </p:cNvPr>
          <p:cNvCxnSpPr>
            <a:cxnSpLocks/>
          </p:cNvCxnSpPr>
          <p:nvPr/>
        </p:nvCxnSpPr>
        <p:spPr>
          <a:xfrm flipH="1">
            <a:off x="306924" y="3841736"/>
            <a:ext cx="251876" cy="0"/>
          </a:xfrm>
          <a:prstGeom prst="line">
            <a:avLst/>
          </a:prstGeom>
          <a:ln w="25400">
            <a:solidFill>
              <a:srgbClr val="113986"/>
            </a:solidFill>
            <a:headEnd type="arrow"/>
          </a:ln>
        </p:spPr>
        <p:style>
          <a:lnRef idx="1">
            <a:schemeClr val="accent1"/>
          </a:lnRef>
          <a:fillRef idx="0">
            <a:schemeClr val="accent1"/>
          </a:fillRef>
          <a:effectRef idx="0">
            <a:schemeClr val="accent1"/>
          </a:effectRef>
          <a:fontRef idx="minor">
            <a:schemeClr val="tx1"/>
          </a:fontRef>
        </p:style>
      </p:cxnSp>
      <p:sp>
        <p:nvSpPr>
          <p:cNvPr id="57" name="ZoneTexte 56">
            <a:extLst>
              <a:ext uri="{FF2B5EF4-FFF2-40B4-BE49-F238E27FC236}">
                <a16:creationId xmlns:a16="http://schemas.microsoft.com/office/drawing/2014/main" id="{B9E02228-1520-DF51-41B5-514E4B2CDD50}"/>
              </a:ext>
            </a:extLst>
          </p:cNvPr>
          <p:cNvSpPr txBox="1"/>
          <p:nvPr/>
        </p:nvSpPr>
        <p:spPr>
          <a:xfrm>
            <a:off x="239877" y="2788378"/>
            <a:ext cx="5680337" cy="738664"/>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Incremental increase of dd-cfDNA levels from probable AMR (0.67</a:t>
            </a:r>
            <a:r>
              <a:rPr kumimoji="0" lang="en-US" sz="1400" b="0" i="0" u="none" strike="noStrike" kern="1200" cap="none" spc="0" normalizeH="0" baseline="0" noProof="0" dirty="0">
                <a:ln>
                  <a:noFill/>
                </a:ln>
                <a:solidFill>
                  <a:srgbClr val="140032"/>
                </a:solidFill>
                <a:effectLst/>
                <a:uLnTx/>
                <a:uFillTx/>
                <a:latin typeface="Calibri" panose="020F0502020204030204"/>
                <a:ea typeface="+mn-ea"/>
                <a:cs typeface="+mn-cs"/>
              </a:rPr>
              <a:t>±</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0.11%) to MVI, DSA-C4d-cases (1.22</a:t>
            </a:r>
            <a:r>
              <a:rPr kumimoji="0" lang="en-US" sz="1400" b="0" i="0" u="none" strike="noStrike" kern="1200" cap="none" spc="0" normalizeH="0" baseline="0" noProof="0" dirty="0">
                <a:ln>
                  <a:noFill/>
                </a:ln>
                <a:solidFill>
                  <a:srgbClr val="140032"/>
                </a:solidFill>
                <a:effectLst/>
                <a:uLnTx/>
                <a:uFillTx/>
                <a:latin typeface="Calibri" panose="020F0502020204030204"/>
                <a:ea typeface="+mn-ea"/>
                <a:cs typeface="+mn-cs"/>
              </a:rPr>
              <a:t>±</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0.12%), with highest levels in AMR (1.73</a:t>
            </a:r>
            <a:r>
              <a:rPr kumimoji="0" lang="en-US" sz="1400" b="0" i="0" u="none" strike="noStrike" kern="1200" cap="none" spc="0" normalizeH="0" baseline="0" noProof="0" dirty="0">
                <a:ln>
                  <a:noFill/>
                </a:ln>
                <a:solidFill>
                  <a:srgbClr val="140032"/>
                </a:solidFill>
                <a:effectLst/>
                <a:uLnTx/>
                <a:uFillTx/>
                <a:latin typeface="Calibri" panose="020F0502020204030204"/>
                <a:ea typeface="+mn-ea"/>
                <a:cs typeface="+mn-cs"/>
              </a:rPr>
              <a:t>±</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0.11%) and mixed rejection (3.69</a:t>
            </a:r>
            <a:r>
              <a:rPr kumimoji="0" lang="en-US" sz="1400" b="0" i="0" u="none" strike="noStrike" kern="1200" cap="none" spc="0" normalizeH="0" baseline="0" noProof="0" dirty="0">
                <a:ln>
                  <a:noFill/>
                </a:ln>
                <a:solidFill>
                  <a:srgbClr val="140032"/>
                </a:solidFill>
                <a:effectLst/>
                <a:uLnTx/>
                <a:uFillTx/>
                <a:latin typeface="Calibri" panose="020F0502020204030204"/>
                <a:ea typeface="+mn-ea"/>
                <a:cs typeface="+mn-cs"/>
              </a:rPr>
              <a:t>±</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0.37%)</a:t>
            </a:r>
            <a:endParaRPr kumimoji="0" lang="en-US" sz="140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cxnSp>
        <p:nvCxnSpPr>
          <p:cNvPr id="59" name="Connecteur droit 58">
            <a:extLst>
              <a:ext uri="{FF2B5EF4-FFF2-40B4-BE49-F238E27FC236}">
                <a16:creationId xmlns:a16="http://schemas.microsoft.com/office/drawing/2014/main" id="{99F4C3C0-4493-A30B-4BB2-D91C97A7687A}"/>
              </a:ext>
            </a:extLst>
          </p:cNvPr>
          <p:cNvCxnSpPr>
            <a:cxnSpLocks/>
          </p:cNvCxnSpPr>
          <p:nvPr/>
        </p:nvCxnSpPr>
        <p:spPr>
          <a:xfrm>
            <a:off x="10492526" y="1138049"/>
            <a:ext cx="0" cy="839958"/>
          </a:xfrm>
          <a:prstGeom prst="line">
            <a:avLst/>
          </a:prstGeom>
          <a:ln w="25400">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2E88504A-E0AF-A1BF-731D-E0CCE35775F4}"/>
              </a:ext>
            </a:extLst>
          </p:cNvPr>
          <p:cNvCxnSpPr>
            <a:cxnSpLocks/>
          </p:cNvCxnSpPr>
          <p:nvPr/>
        </p:nvCxnSpPr>
        <p:spPr>
          <a:xfrm flipH="1">
            <a:off x="10312290" y="1138049"/>
            <a:ext cx="180236" cy="0"/>
          </a:xfrm>
          <a:prstGeom prst="line">
            <a:avLst/>
          </a:prstGeom>
          <a:ln w="25400">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08FD915B-D630-9F05-E2F8-A3709AF7E265}"/>
              </a:ext>
            </a:extLst>
          </p:cNvPr>
          <p:cNvCxnSpPr>
            <a:cxnSpLocks/>
          </p:cNvCxnSpPr>
          <p:nvPr/>
        </p:nvCxnSpPr>
        <p:spPr>
          <a:xfrm flipH="1">
            <a:off x="10324618" y="1978364"/>
            <a:ext cx="180236" cy="0"/>
          </a:xfrm>
          <a:prstGeom prst="line">
            <a:avLst/>
          </a:prstGeom>
          <a:ln w="25400">
            <a:solidFill>
              <a:srgbClr val="113986"/>
            </a:solidFill>
          </a:ln>
        </p:spPr>
        <p:style>
          <a:lnRef idx="1">
            <a:schemeClr val="accent1"/>
          </a:lnRef>
          <a:fillRef idx="0">
            <a:schemeClr val="accent1"/>
          </a:fillRef>
          <a:effectRef idx="0">
            <a:schemeClr val="accent1"/>
          </a:effectRef>
          <a:fontRef idx="minor">
            <a:schemeClr val="tx1"/>
          </a:fontRef>
        </p:style>
      </p:cxnSp>
      <p:sp>
        <p:nvSpPr>
          <p:cNvPr id="321" name="ZoneTexte 320">
            <a:extLst>
              <a:ext uri="{FF2B5EF4-FFF2-40B4-BE49-F238E27FC236}">
                <a16:creationId xmlns:a16="http://schemas.microsoft.com/office/drawing/2014/main" id="{C557EA72-8582-DF43-B3F2-569543DBDFC7}"/>
              </a:ext>
            </a:extLst>
          </p:cNvPr>
          <p:cNvSpPr txBox="1"/>
          <p:nvPr/>
        </p:nvSpPr>
        <p:spPr>
          <a:xfrm>
            <a:off x="10504854" y="1160776"/>
            <a:ext cx="1668780"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Associated with MVI, DSA-C4d- in univariate analysis</a:t>
            </a:r>
          </a:p>
        </p:txBody>
      </p:sp>
      <p:sp>
        <p:nvSpPr>
          <p:cNvPr id="325" name="Rectangle 1">
            <a:extLst>
              <a:ext uri="{FF2B5EF4-FFF2-40B4-BE49-F238E27FC236}">
                <a16:creationId xmlns:a16="http://schemas.microsoft.com/office/drawing/2014/main" id="{95DC7448-92C1-EF67-928C-1AEC2A58D825}"/>
              </a:ext>
            </a:extLst>
          </p:cNvPr>
          <p:cNvSpPr>
            <a:spLocks noChangeArrowheads="1"/>
          </p:cNvSpPr>
          <p:nvPr/>
        </p:nvSpPr>
        <p:spPr bwMode="auto">
          <a:xfrm>
            <a:off x="3722774" y="3699045"/>
            <a:ext cx="2416046"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sz="900" b="0" i="0" u="none" strike="noStrike" cap="none" normalizeH="0" baseline="0" noProof="0" dirty="0">
                <a:ln>
                  <a:noFill/>
                </a:ln>
                <a:solidFill>
                  <a:schemeClr val="tx1"/>
                </a:solidFill>
                <a:effectLst/>
                <a:latin typeface="Arial" panose="020B0604020202020204" pitchFamily="34" charset="0"/>
              </a:rPr>
              <a:t>No specific lesions</a:t>
            </a:r>
          </a:p>
          <a:p>
            <a:pPr marL="0" marR="0" lvl="0" indent="0" algn="l" defTabSz="914400" rtl="0" eaLnBrk="0" fontAlgn="base" latinLnBrk="0" hangingPunct="0">
              <a:lnSpc>
                <a:spcPct val="100000"/>
              </a:lnSpc>
              <a:spcBef>
                <a:spcPct val="0"/>
              </a:spcBef>
              <a:spcAft>
                <a:spcPct val="0"/>
              </a:spcAft>
              <a:buClrTx/>
              <a:buSzTx/>
              <a:tabLst/>
            </a:pPr>
            <a:r>
              <a:rPr kumimoji="0" lang="en-US" sz="900" b="0" i="0" u="none" strike="noStrike" cap="none" normalizeH="0" baseline="0" noProof="0" dirty="0">
                <a:ln>
                  <a:noFill/>
                </a:ln>
                <a:solidFill>
                  <a:schemeClr val="tx1"/>
                </a:solidFill>
                <a:effectLst/>
                <a:latin typeface="Arial" panose="020B0604020202020204" pitchFamily="34" charset="0"/>
              </a:rPr>
              <a:t>IFTA</a:t>
            </a:r>
          </a:p>
          <a:p>
            <a:pPr marL="0" marR="0" lvl="0" indent="0" algn="l" defTabSz="914400" rtl="0" eaLnBrk="0" fontAlgn="base" latinLnBrk="0" hangingPunct="0">
              <a:lnSpc>
                <a:spcPct val="100000"/>
              </a:lnSpc>
              <a:spcBef>
                <a:spcPct val="0"/>
              </a:spcBef>
              <a:spcAft>
                <a:spcPct val="0"/>
              </a:spcAft>
              <a:buClrTx/>
              <a:buSzTx/>
              <a:tabLst/>
            </a:pPr>
            <a:r>
              <a:rPr kumimoji="0" lang="en-US" sz="900" b="0" i="0" u="none" strike="noStrike" cap="none" normalizeH="0" baseline="0" noProof="0" dirty="0">
                <a:ln>
                  <a:noFill/>
                </a:ln>
                <a:solidFill>
                  <a:schemeClr val="tx1"/>
                </a:solidFill>
                <a:effectLst/>
                <a:latin typeface="Arial" panose="020B0604020202020204" pitchFamily="34" charset="0"/>
              </a:rPr>
              <a:t>PVN</a:t>
            </a:r>
          </a:p>
          <a:p>
            <a:pPr marL="0" marR="0" lvl="0" indent="0" algn="l" defTabSz="914400" rtl="0" eaLnBrk="0" fontAlgn="base" latinLnBrk="0" hangingPunct="0">
              <a:lnSpc>
                <a:spcPct val="100000"/>
              </a:lnSpc>
              <a:spcBef>
                <a:spcPct val="0"/>
              </a:spcBef>
              <a:spcAft>
                <a:spcPct val="0"/>
              </a:spcAft>
              <a:buClrTx/>
              <a:buSzTx/>
              <a:tabLst/>
            </a:pPr>
            <a:r>
              <a:rPr kumimoji="0" lang="en-US" sz="900" b="0" i="0" u="none" strike="noStrike" cap="none" normalizeH="0" baseline="0" noProof="0" dirty="0">
                <a:ln>
                  <a:noFill/>
                </a:ln>
                <a:solidFill>
                  <a:schemeClr val="tx1"/>
                </a:solidFill>
                <a:effectLst/>
                <a:latin typeface="Arial" panose="020B0604020202020204" pitchFamily="34" charset="0"/>
              </a:rPr>
              <a:t>C4d Staining Without Evidence of Rejection</a:t>
            </a:r>
          </a:p>
          <a:p>
            <a:pPr marL="0" marR="0" lvl="0" indent="0" algn="l" defTabSz="914400" rtl="0" eaLnBrk="0" fontAlgn="base" latinLnBrk="0" hangingPunct="0">
              <a:lnSpc>
                <a:spcPct val="100000"/>
              </a:lnSpc>
              <a:spcBef>
                <a:spcPct val="0"/>
              </a:spcBef>
              <a:spcAft>
                <a:spcPct val="0"/>
              </a:spcAft>
              <a:buClrTx/>
              <a:buSzTx/>
              <a:tabLst/>
            </a:pPr>
            <a:r>
              <a:rPr kumimoji="0" lang="en-US" sz="900" b="0" i="0" u="none" strike="noStrike" cap="none" normalizeH="0" baseline="0" noProof="0" dirty="0">
                <a:ln>
                  <a:noFill/>
                </a:ln>
                <a:solidFill>
                  <a:schemeClr val="tx1"/>
                </a:solidFill>
                <a:effectLst/>
                <a:latin typeface="Arial" panose="020B0604020202020204" pitchFamily="34" charset="0"/>
              </a:rPr>
              <a:t>Chronic AMR</a:t>
            </a:r>
          </a:p>
          <a:p>
            <a:pPr marL="0" marR="0" lvl="0" indent="0" algn="l" defTabSz="914400" rtl="0" eaLnBrk="0" fontAlgn="base" latinLnBrk="0" hangingPunct="0">
              <a:lnSpc>
                <a:spcPct val="100000"/>
              </a:lnSpc>
              <a:spcBef>
                <a:spcPct val="0"/>
              </a:spcBef>
              <a:spcAft>
                <a:spcPct val="0"/>
              </a:spcAft>
              <a:buClrTx/>
              <a:buSzTx/>
              <a:tabLst/>
            </a:pPr>
            <a:r>
              <a:rPr kumimoji="0" lang="en-US" sz="900" b="0" i="0" u="none" strike="noStrike" cap="none" normalizeH="0" baseline="0" noProof="0" dirty="0">
                <a:ln>
                  <a:noFill/>
                </a:ln>
                <a:solidFill>
                  <a:schemeClr val="tx1"/>
                </a:solidFill>
                <a:effectLst/>
                <a:latin typeface="Arial" panose="020B0604020202020204" pitchFamily="34" charset="0"/>
              </a:rPr>
              <a:t>Glomerulitis without rejection</a:t>
            </a:r>
          </a:p>
          <a:p>
            <a:pPr marL="0" marR="0" lvl="0" indent="0" algn="l" defTabSz="914400" rtl="0" eaLnBrk="0" fontAlgn="base" latinLnBrk="0" hangingPunct="0">
              <a:lnSpc>
                <a:spcPct val="100000"/>
              </a:lnSpc>
              <a:spcBef>
                <a:spcPct val="0"/>
              </a:spcBef>
              <a:spcAft>
                <a:spcPct val="0"/>
              </a:spcAft>
              <a:buClrTx/>
              <a:buSzTx/>
              <a:tabLst/>
            </a:pPr>
            <a:r>
              <a:rPr kumimoji="0" lang="en-US" sz="900" b="0" i="0" u="none" strike="noStrike" cap="none" normalizeH="0" baseline="0" noProof="0" dirty="0">
                <a:ln>
                  <a:noFill/>
                </a:ln>
                <a:solidFill>
                  <a:schemeClr val="tx1"/>
                </a:solidFill>
                <a:effectLst/>
                <a:latin typeface="Arial" panose="020B0604020202020204" pitchFamily="34" charset="0"/>
              </a:rPr>
              <a:t>Probable AMR</a:t>
            </a:r>
          </a:p>
          <a:p>
            <a:pPr marL="0" marR="0" lvl="0" indent="0" algn="l" defTabSz="914400" rtl="0" eaLnBrk="0" fontAlgn="base" latinLnBrk="0" hangingPunct="0">
              <a:lnSpc>
                <a:spcPct val="100000"/>
              </a:lnSpc>
              <a:spcBef>
                <a:spcPct val="0"/>
              </a:spcBef>
              <a:spcAft>
                <a:spcPct val="0"/>
              </a:spcAft>
              <a:buClrTx/>
              <a:buSzTx/>
              <a:tabLst/>
            </a:pPr>
            <a:r>
              <a:rPr kumimoji="0" lang="en-US" sz="900" b="0" i="0" u="none" strike="noStrike" cap="none" normalizeH="0" baseline="0" noProof="0" dirty="0">
                <a:ln>
                  <a:noFill/>
                </a:ln>
                <a:solidFill>
                  <a:schemeClr val="tx1"/>
                </a:solidFill>
                <a:effectLst/>
                <a:latin typeface="Arial" panose="020B0604020202020204" pitchFamily="34" charset="0"/>
              </a:rPr>
              <a:t>Borderline</a:t>
            </a:r>
          </a:p>
          <a:p>
            <a:pPr marL="0" marR="0" lvl="0" indent="0" algn="l" defTabSz="914400" rtl="0" eaLnBrk="0" fontAlgn="base" latinLnBrk="0" hangingPunct="0">
              <a:lnSpc>
                <a:spcPct val="100000"/>
              </a:lnSpc>
              <a:spcBef>
                <a:spcPct val="0"/>
              </a:spcBef>
              <a:spcAft>
                <a:spcPct val="0"/>
              </a:spcAft>
              <a:buClrTx/>
              <a:buSzTx/>
              <a:tabLst/>
            </a:pPr>
            <a:r>
              <a:rPr kumimoji="0" lang="en-US" sz="900" b="0" i="0" u="none" strike="noStrike" cap="none" normalizeH="0" baseline="0" noProof="0" dirty="0">
                <a:ln>
                  <a:noFill/>
                </a:ln>
                <a:solidFill>
                  <a:schemeClr val="tx1"/>
                </a:solidFill>
                <a:effectLst/>
                <a:latin typeface="Arial" panose="020B0604020202020204" pitchFamily="34" charset="0"/>
              </a:rPr>
              <a:t>MVI, DSA-negative C4d-negative</a:t>
            </a:r>
          </a:p>
          <a:p>
            <a:pPr marL="0" marR="0" lvl="0" indent="0" algn="l" defTabSz="914400" rtl="0" eaLnBrk="0" fontAlgn="base" latinLnBrk="0" hangingPunct="0">
              <a:lnSpc>
                <a:spcPct val="100000"/>
              </a:lnSpc>
              <a:spcBef>
                <a:spcPct val="0"/>
              </a:spcBef>
              <a:spcAft>
                <a:spcPct val="0"/>
              </a:spcAft>
              <a:buClrTx/>
              <a:buSzTx/>
              <a:tabLst/>
            </a:pPr>
            <a:r>
              <a:rPr kumimoji="0" lang="en-US" sz="900" b="0" i="0" u="none" strike="noStrike" cap="none" normalizeH="0" baseline="0" noProof="0" dirty="0">
                <a:ln>
                  <a:noFill/>
                </a:ln>
                <a:solidFill>
                  <a:schemeClr val="tx1"/>
                </a:solidFill>
                <a:effectLst/>
                <a:latin typeface="Arial" panose="020B0604020202020204" pitchFamily="34" charset="0"/>
              </a:rPr>
              <a:t>Chronic active TCMR</a:t>
            </a:r>
          </a:p>
          <a:p>
            <a:pPr marL="0" marR="0" lvl="0" indent="0" algn="l" defTabSz="914400" rtl="0" eaLnBrk="0" fontAlgn="base" latinLnBrk="0" hangingPunct="0">
              <a:lnSpc>
                <a:spcPct val="100000"/>
              </a:lnSpc>
              <a:spcBef>
                <a:spcPct val="0"/>
              </a:spcBef>
              <a:spcAft>
                <a:spcPct val="0"/>
              </a:spcAft>
              <a:buClrTx/>
              <a:buSzTx/>
              <a:tabLst/>
            </a:pPr>
            <a:r>
              <a:rPr kumimoji="0" lang="en-US" sz="900" b="0" i="0" u="none" strike="noStrike" cap="none" normalizeH="0" baseline="0" noProof="0" dirty="0">
                <a:ln>
                  <a:noFill/>
                </a:ln>
                <a:solidFill>
                  <a:schemeClr val="tx1"/>
                </a:solidFill>
                <a:effectLst/>
                <a:latin typeface="Arial" panose="020B0604020202020204" pitchFamily="34" charset="0"/>
              </a:rPr>
              <a:t>Acute TCMR</a:t>
            </a:r>
          </a:p>
          <a:p>
            <a:pPr marL="0" marR="0" lvl="0" indent="0" algn="l" defTabSz="914400" rtl="0" eaLnBrk="0" fontAlgn="base" latinLnBrk="0" hangingPunct="0">
              <a:lnSpc>
                <a:spcPct val="100000"/>
              </a:lnSpc>
              <a:spcBef>
                <a:spcPct val="0"/>
              </a:spcBef>
              <a:spcAft>
                <a:spcPct val="0"/>
              </a:spcAft>
              <a:buClrTx/>
              <a:buSzTx/>
              <a:tabLst/>
            </a:pPr>
            <a:r>
              <a:rPr kumimoji="0" lang="en-US" sz="900" b="0" i="0" u="none" strike="noStrike" cap="none" normalizeH="0" baseline="0" noProof="0" dirty="0">
                <a:ln>
                  <a:noFill/>
                </a:ln>
                <a:solidFill>
                  <a:schemeClr val="tx1"/>
                </a:solidFill>
                <a:effectLst/>
                <a:latin typeface="Arial" panose="020B0604020202020204" pitchFamily="34" charset="0"/>
              </a:rPr>
              <a:t>Active AMR</a:t>
            </a:r>
          </a:p>
          <a:p>
            <a:pPr marL="0" marR="0" lvl="0" indent="0" algn="l" defTabSz="914400" rtl="0" eaLnBrk="0" fontAlgn="base" latinLnBrk="0" hangingPunct="0">
              <a:lnSpc>
                <a:spcPct val="100000"/>
              </a:lnSpc>
              <a:spcBef>
                <a:spcPct val="0"/>
              </a:spcBef>
              <a:spcAft>
                <a:spcPct val="0"/>
              </a:spcAft>
              <a:buClrTx/>
              <a:buSzTx/>
              <a:tabLst/>
            </a:pPr>
            <a:r>
              <a:rPr kumimoji="0" lang="en-US" sz="900" b="0" i="0" u="none" strike="noStrike" cap="none" normalizeH="0" baseline="0" noProof="0" dirty="0">
                <a:ln>
                  <a:noFill/>
                </a:ln>
                <a:solidFill>
                  <a:schemeClr val="tx1"/>
                </a:solidFill>
                <a:effectLst/>
                <a:latin typeface="Arial" panose="020B0604020202020204" pitchFamily="34" charset="0"/>
              </a:rPr>
              <a:t>Chronic active AMR</a:t>
            </a:r>
          </a:p>
          <a:p>
            <a:pPr marL="0" marR="0" lvl="0" indent="0" algn="l" defTabSz="914400" rtl="0" eaLnBrk="0" fontAlgn="base" latinLnBrk="0" hangingPunct="0">
              <a:lnSpc>
                <a:spcPct val="100000"/>
              </a:lnSpc>
              <a:spcBef>
                <a:spcPct val="0"/>
              </a:spcBef>
              <a:spcAft>
                <a:spcPct val="0"/>
              </a:spcAft>
              <a:buClrTx/>
              <a:buSzTx/>
              <a:tabLst/>
            </a:pPr>
            <a:r>
              <a:rPr kumimoji="0" lang="en-US" sz="900" b="0" i="0" u="none" strike="noStrike" cap="none" normalizeH="0" baseline="0" noProof="0" dirty="0">
                <a:ln>
                  <a:noFill/>
                </a:ln>
                <a:solidFill>
                  <a:schemeClr val="tx1"/>
                </a:solidFill>
                <a:effectLst/>
                <a:latin typeface="Arial" panose="020B0604020202020204" pitchFamily="34" charset="0"/>
              </a:rPr>
              <a:t>(c)</a:t>
            </a:r>
            <a:r>
              <a:rPr kumimoji="0" lang="en-US" sz="900" b="0" i="0" u="none" strike="noStrike" cap="none" normalizeH="0" baseline="0" noProof="0" dirty="0" err="1">
                <a:ln>
                  <a:noFill/>
                </a:ln>
                <a:solidFill>
                  <a:schemeClr val="tx1"/>
                </a:solidFill>
                <a:effectLst/>
                <a:latin typeface="Arial" panose="020B0604020202020204" pitchFamily="34" charset="0"/>
              </a:rPr>
              <a:t>aTCMR</a:t>
            </a:r>
            <a:r>
              <a:rPr kumimoji="0" lang="en-US" sz="900" b="0" i="0" u="none" strike="noStrike" cap="none" normalizeH="0" baseline="0" noProof="0" dirty="0">
                <a:ln>
                  <a:noFill/>
                </a:ln>
                <a:solidFill>
                  <a:schemeClr val="tx1"/>
                </a:solidFill>
                <a:effectLst/>
                <a:latin typeface="Arial" panose="020B0604020202020204" pitchFamily="34" charset="0"/>
              </a:rPr>
              <a:t> + MVI, DSA (-) C4d (-)</a:t>
            </a:r>
          </a:p>
          <a:p>
            <a:pPr marL="0" marR="0" lvl="0" indent="0" algn="l" defTabSz="914400" rtl="0" eaLnBrk="0" fontAlgn="base" latinLnBrk="0" hangingPunct="0">
              <a:lnSpc>
                <a:spcPct val="100000"/>
              </a:lnSpc>
              <a:spcBef>
                <a:spcPct val="0"/>
              </a:spcBef>
              <a:spcAft>
                <a:spcPct val="0"/>
              </a:spcAft>
              <a:buClrTx/>
              <a:buSzTx/>
              <a:tabLst/>
            </a:pPr>
            <a:r>
              <a:rPr kumimoji="0" lang="en-US" sz="900" b="0" i="0" u="none" strike="noStrike" cap="none" normalizeH="0" baseline="0" noProof="0" dirty="0">
                <a:ln>
                  <a:noFill/>
                </a:ln>
                <a:solidFill>
                  <a:schemeClr val="tx1"/>
                </a:solidFill>
                <a:effectLst/>
                <a:latin typeface="Arial" panose="020B0604020202020204" pitchFamily="34" charset="0"/>
              </a:rPr>
              <a:t>Mixed</a:t>
            </a:r>
          </a:p>
        </p:txBody>
      </p:sp>
      <p:pic>
        <p:nvPicPr>
          <p:cNvPr id="327" name="Image 326">
            <a:extLst>
              <a:ext uri="{FF2B5EF4-FFF2-40B4-BE49-F238E27FC236}">
                <a16:creationId xmlns:a16="http://schemas.microsoft.com/office/drawing/2014/main" id="{2334FE21-B3B0-7101-ADD6-53115E5E575F}"/>
              </a:ext>
            </a:extLst>
          </p:cNvPr>
          <p:cNvPicPr>
            <a:picLocks noChangeAspect="1"/>
          </p:cNvPicPr>
          <p:nvPr/>
        </p:nvPicPr>
        <p:blipFill>
          <a:blip r:embed="rId6"/>
          <a:stretch>
            <a:fillRect/>
          </a:stretch>
        </p:blipFill>
        <p:spPr>
          <a:xfrm flipH="1">
            <a:off x="3630845" y="3762449"/>
            <a:ext cx="157734" cy="2067596"/>
          </a:xfrm>
          <a:prstGeom prst="rect">
            <a:avLst/>
          </a:prstGeom>
        </p:spPr>
      </p:pic>
      <p:sp>
        <p:nvSpPr>
          <p:cNvPr id="3" name="TextBox 29">
            <a:extLst>
              <a:ext uri="{FF2B5EF4-FFF2-40B4-BE49-F238E27FC236}">
                <a16:creationId xmlns:a16="http://schemas.microsoft.com/office/drawing/2014/main" id="{8828335B-A883-07E4-7FB6-FACE74243C0A}"/>
              </a:ext>
            </a:extLst>
          </p:cNvPr>
          <p:cNvSpPr txBox="1"/>
          <p:nvPr/>
        </p:nvSpPr>
        <p:spPr>
          <a:xfrm>
            <a:off x="2301" y="6610373"/>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err="1">
                <a:latin typeface="Arial" panose="020B0604020202020204" pitchFamily="34" charset="0"/>
                <a:cs typeface="Arial" panose="020B0604020202020204" pitchFamily="34" charset="0"/>
              </a:rPr>
              <a:t>Sablik</a:t>
            </a:r>
            <a:r>
              <a:rPr lang="en-US" sz="1000" dirty="0">
                <a:latin typeface="Arial" panose="020B0604020202020204" pitchFamily="34" charset="0"/>
                <a:cs typeface="Arial" panose="020B0604020202020204" pitchFamily="34" charset="0"/>
              </a:rPr>
              <a:t> M. et al., ESOT Congress 2025 (Abstract 1566)</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0010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79F4B-650F-52DF-437A-CB7916D13779}"/>
            </a:ext>
          </a:extLst>
        </p:cNvPr>
        <p:cNvGrpSpPr/>
        <p:nvPr/>
      </p:nvGrpSpPr>
      <p:grpSpPr>
        <a:xfrm>
          <a:off x="0" y="0"/>
          <a:ext cx="0" cy="0"/>
          <a:chOff x="0" y="0"/>
          <a:chExt cx="0" cy="0"/>
        </a:xfrm>
      </p:grpSpPr>
      <p:sp>
        <p:nvSpPr>
          <p:cNvPr id="26" name="ZoneTexte 25">
            <a:extLst>
              <a:ext uri="{FF2B5EF4-FFF2-40B4-BE49-F238E27FC236}">
                <a16:creationId xmlns:a16="http://schemas.microsoft.com/office/drawing/2014/main" id="{C045B74F-0500-6F0B-A325-80FFD24B7B7D}"/>
              </a:ext>
            </a:extLst>
          </p:cNvPr>
          <p:cNvSpPr txBox="1"/>
          <p:nvPr/>
        </p:nvSpPr>
        <p:spPr>
          <a:xfrm>
            <a:off x="5702097" y="3331277"/>
            <a:ext cx="6166074" cy="954107"/>
          </a:xfrm>
          <a:prstGeom prst="rect">
            <a:avLst/>
          </a:prstGeom>
          <a:noFill/>
        </p:spPr>
        <p:txBody>
          <a:bodyPr wrap="square">
            <a:spAutoFit/>
          </a:bodyPr>
          <a:lstStyle/>
          <a:p>
            <a:pPr algn="just"/>
            <a:r>
              <a:rPr lang="en-US" sz="1400" noProof="0" dirty="0">
                <a:latin typeface="Arial" panose="020B0604020202020204" pitchFamily="34" charset="0"/>
                <a:cs typeface="Arial" panose="020B0604020202020204" pitchFamily="34" charset="0"/>
              </a:rPr>
              <a:t>           </a:t>
            </a:r>
            <a:r>
              <a:rPr lang="en-US" sz="1400" u="sng" noProof="0" dirty="0">
                <a:latin typeface="Arial" panose="020B0604020202020204" pitchFamily="34" charset="0"/>
                <a:cs typeface="Arial" panose="020B0604020202020204" pitchFamily="34" charset="0"/>
              </a:rPr>
              <a:t>Statistical analysis</a:t>
            </a:r>
            <a:r>
              <a:rPr lang="en-US" sz="1400" noProof="0" dirty="0">
                <a:latin typeface="Arial" panose="020B0604020202020204" pitchFamily="34" charset="0"/>
                <a:cs typeface="Arial" panose="020B0604020202020204" pitchFamily="34" charset="0"/>
              </a:rPr>
              <a:t>:</a:t>
            </a:r>
          </a:p>
          <a:p>
            <a:pPr algn="just"/>
            <a:r>
              <a:rPr lang="en-US" sz="1400" noProof="0" dirty="0">
                <a:latin typeface="Arial" panose="020B0604020202020204" pitchFamily="34" charset="0"/>
                <a:cs typeface="Arial" panose="020B0604020202020204" pitchFamily="34" charset="0"/>
              </a:rPr>
              <a:t>	Multivariable logistic regression and Cox proportional 	hazards models used to determine associations between 	exposures (ethnicity, socioeconomic deprivation (SED) and sex)</a:t>
            </a:r>
          </a:p>
        </p:txBody>
      </p:sp>
      <p:pic>
        <p:nvPicPr>
          <p:cNvPr id="3" name="Image 2" descr="Une image contenant ordinateur portable, Barre d’espacement, Appareil de saisie, Netbook&#10;&#10;Le contenu généré par l’IA peut être incorrect.">
            <a:extLst>
              <a:ext uri="{FF2B5EF4-FFF2-40B4-BE49-F238E27FC236}">
                <a16:creationId xmlns:a16="http://schemas.microsoft.com/office/drawing/2014/main" id="{F65138BF-D0CB-10E5-1525-FF437548DC78}"/>
              </a:ext>
            </a:extLst>
          </p:cNvPr>
          <p:cNvPicPr>
            <a:picLocks noChangeAspect="1"/>
          </p:cNvPicPr>
          <p:nvPr/>
        </p:nvPicPr>
        <p:blipFill>
          <a:blip r:embed="rId3"/>
          <a:stretch>
            <a:fillRect/>
          </a:stretch>
        </p:blipFill>
        <p:spPr>
          <a:xfrm>
            <a:off x="6178837" y="3585418"/>
            <a:ext cx="489540" cy="734309"/>
          </a:xfrm>
          <a:prstGeom prst="rect">
            <a:avLst/>
          </a:prstGeom>
        </p:spPr>
      </p:pic>
      <p:sp>
        <p:nvSpPr>
          <p:cNvPr id="8" name="Title 2">
            <a:extLst>
              <a:ext uri="{FF2B5EF4-FFF2-40B4-BE49-F238E27FC236}">
                <a16:creationId xmlns:a16="http://schemas.microsoft.com/office/drawing/2014/main" id="{0C18CEF6-67DB-F970-5B61-B9D9FAB1A8F2}"/>
              </a:ext>
            </a:extLst>
          </p:cNvPr>
          <p:cNvSpPr>
            <a:spLocks noGrp="1"/>
          </p:cNvSpPr>
          <p:nvPr>
            <p:ph type="title"/>
          </p:nvPr>
        </p:nvSpPr>
        <p:spPr>
          <a:xfrm>
            <a:off x="346500" y="1041054"/>
            <a:ext cx="11169828" cy="402626"/>
          </a:xfrm>
        </p:spPr>
        <p:txBody>
          <a:bodyPr>
            <a:normAutofit fontScale="90000"/>
          </a:bodyPr>
          <a:lstStyle/>
          <a:p>
            <a:r>
              <a:rPr lang="en-US" noProof="0" dirty="0">
                <a:latin typeface="Arial" panose="020B0604020202020204" pitchFamily="34" charset="0"/>
                <a:cs typeface="Arial" panose="020B0604020202020204" pitchFamily="34" charset="0"/>
              </a:rPr>
              <a:t>Investigating inequalities in access to </a:t>
            </a:r>
            <a:r>
              <a:rPr lang="en-GB" noProof="0" dirty="0">
                <a:latin typeface="Arial" panose="020B0604020202020204" pitchFamily="34" charset="0"/>
                <a:cs typeface="Arial" panose="020B0604020202020204" pitchFamily="34" charset="0"/>
              </a:rPr>
              <a:t>paediatric</a:t>
            </a:r>
            <a:r>
              <a:rPr lang="en-US" noProof="0" dirty="0">
                <a:latin typeface="Arial" panose="020B0604020202020204" pitchFamily="34" charset="0"/>
                <a:cs typeface="Arial" panose="020B0604020202020204" pitchFamily="34" charset="0"/>
              </a:rPr>
              <a:t> kidney transplantation</a:t>
            </a:r>
            <a:br>
              <a:rPr lang="en-US" noProof="0" dirty="0">
                <a:latin typeface="Arial" panose="020B0604020202020204" pitchFamily="34" charset="0"/>
                <a:cs typeface="Arial" panose="020B0604020202020204" pitchFamily="34" charset="0"/>
              </a:rPr>
            </a:br>
            <a:br>
              <a:rPr lang="en-US" noProof="0" dirty="0">
                <a:latin typeface="Arial" panose="020B0604020202020204" pitchFamily="34" charset="0"/>
                <a:cs typeface="Arial" panose="020B0604020202020204" pitchFamily="34" charset="0"/>
              </a:rPr>
            </a:br>
            <a:br>
              <a:rPr lang="en-US" noProof="0" dirty="0">
                <a:latin typeface="Arial" panose="020B0604020202020204" pitchFamily="34" charset="0"/>
                <a:cs typeface="Arial" panose="020B0604020202020204" pitchFamily="34" charset="0"/>
              </a:rPr>
            </a:br>
            <a:br>
              <a:rPr lang="en-US" noProof="0" dirty="0">
                <a:latin typeface="Arial" panose="020B0604020202020204" pitchFamily="34" charset="0"/>
                <a:cs typeface="Arial" panose="020B0604020202020204" pitchFamily="34" charset="0"/>
              </a:rPr>
            </a:br>
            <a:endParaRPr lang="en-US" noProof="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B6E660B-0CB1-8D2D-A991-5A16212B1DAA}"/>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03F06DA4-97EF-627C-4C16-23158873FE1E}"/>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4" name="Groupe 3">
            <a:extLst>
              <a:ext uri="{FF2B5EF4-FFF2-40B4-BE49-F238E27FC236}">
                <a16:creationId xmlns:a16="http://schemas.microsoft.com/office/drawing/2014/main" id="{AD22AF65-9353-84A0-F1CD-586C8DDA37E3}"/>
              </a:ext>
            </a:extLst>
          </p:cNvPr>
          <p:cNvGrpSpPr/>
          <p:nvPr/>
        </p:nvGrpSpPr>
        <p:grpSpPr>
          <a:xfrm>
            <a:off x="11575287" y="44389"/>
            <a:ext cx="525242" cy="509983"/>
            <a:chOff x="4213599" y="3634223"/>
            <a:chExt cx="485297" cy="471198"/>
          </a:xfrm>
        </p:grpSpPr>
        <p:sp>
          <p:nvSpPr>
            <p:cNvPr id="7" name="Ellipse 6">
              <a:hlinkClick r:id="rId4" action="ppaction://hlinksldjump"/>
              <a:extLst>
                <a:ext uri="{FF2B5EF4-FFF2-40B4-BE49-F238E27FC236}">
                  <a16:creationId xmlns:a16="http://schemas.microsoft.com/office/drawing/2014/main" id="{E1876872-2F04-A020-2858-A502F82DD08F}"/>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EDA593D5-1B3F-13DC-B9B7-D206A0EB25A1}"/>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1" name="Forme libre : forme 15">
              <a:extLst>
                <a:ext uri="{FF2B5EF4-FFF2-40B4-BE49-F238E27FC236}">
                  <a16:creationId xmlns:a16="http://schemas.microsoft.com/office/drawing/2014/main" id="{F5B840C7-E3F6-41E4-596C-5F5C436EA32A}"/>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F5E220C-CC1D-DD5A-5B69-3D9BBC78D461}"/>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6" name="Forme libre : forme 17">
              <a:extLst>
                <a:ext uri="{FF2B5EF4-FFF2-40B4-BE49-F238E27FC236}">
                  <a16:creationId xmlns:a16="http://schemas.microsoft.com/office/drawing/2014/main" id="{3E3A0AC9-6EB9-67C4-0215-B2F9CAFF3DEE}"/>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39" name="Rectangle 38">
            <a:hlinkClick r:id="rId4" action="ppaction://hlinksldjump"/>
            <a:extLst>
              <a:ext uri="{FF2B5EF4-FFF2-40B4-BE49-F238E27FC236}">
                <a16:creationId xmlns:a16="http://schemas.microsoft.com/office/drawing/2014/main" id="{6D3E6712-2124-8953-9965-3801DF5AF781}"/>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ZoneTexte 23">
            <a:extLst>
              <a:ext uri="{FF2B5EF4-FFF2-40B4-BE49-F238E27FC236}">
                <a16:creationId xmlns:a16="http://schemas.microsoft.com/office/drawing/2014/main" id="{1420A3B0-2557-3956-23CB-01DF7C86FDF2}"/>
              </a:ext>
            </a:extLst>
          </p:cNvPr>
          <p:cNvSpPr txBox="1"/>
          <p:nvPr/>
        </p:nvSpPr>
        <p:spPr>
          <a:xfrm>
            <a:off x="220805" y="995740"/>
            <a:ext cx="4554393" cy="3323987"/>
          </a:xfrm>
          <a:prstGeom prst="rect">
            <a:avLst/>
          </a:prstGeom>
          <a:noFill/>
        </p:spPr>
        <p:txBody>
          <a:bodyPr wrap="square">
            <a:spAutoFit/>
          </a:bodyPr>
          <a:lstStyle/>
          <a:p>
            <a:r>
              <a:rPr lang="en-US" b="1" noProof="0" dirty="0">
                <a:latin typeface="Arial" panose="020B0604020202020204" pitchFamily="34" charset="0"/>
                <a:cs typeface="Arial" panose="020B0604020202020204" pitchFamily="34" charset="0"/>
              </a:rPr>
              <a:t>Background</a:t>
            </a:r>
            <a:endParaRPr lang="en-US" sz="1600" b="1" noProof="0" dirty="0">
              <a:latin typeface="Arial" panose="020B0604020202020204" pitchFamily="34" charset="0"/>
              <a:cs typeface="Arial" panose="020B0604020202020204" pitchFamily="34" charset="0"/>
            </a:endParaRPr>
          </a:p>
          <a:p>
            <a:endParaRPr lang="en-US" sz="1600" b="1"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noProof="0" dirty="0">
                <a:latin typeface="Arial" panose="020B0604020202020204" pitchFamily="34" charset="0"/>
                <a:cs typeface="Arial" panose="020B0604020202020204" pitchFamily="34" charset="0"/>
              </a:rPr>
              <a:t>Our understanding of whether access to kidney transplantation inequities exist for UK children is lacking</a:t>
            </a:r>
          </a:p>
          <a:p>
            <a:pPr marL="285750" indent="-285750" algn="just">
              <a:buFont typeface="Arial" panose="020B0604020202020204" pitchFamily="34" charset="0"/>
              <a:buChar char="•"/>
            </a:pPr>
            <a:endParaRPr lang="en-US" sz="16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noProof="0" dirty="0">
                <a:latin typeface="Arial" panose="020B0604020202020204" pitchFamily="34" charset="0"/>
                <a:cs typeface="Arial" panose="020B0604020202020204" pitchFamily="34" charset="0"/>
              </a:rPr>
              <a:t>To date, socioeconomic and ethnic inequities in access to pre-emptive kidney transplantation have been described, but no research has investigated associations with access to waitlist activation or transplantation in general</a:t>
            </a:r>
          </a:p>
          <a:p>
            <a:pPr algn="just"/>
            <a:endParaRPr lang="en-US" sz="1600" noProof="0" dirty="0">
              <a:latin typeface="Arial" panose="020B0604020202020204" pitchFamily="34" charset="0"/>
              <a:cs typeface="Arial" panose="020B0604020202020204" pitchFamily="34" charset="0"/>
            </a:endParaRPr>
          </a:p>
        </p:txBody>
      </p:sp>
      <p:sp>
        <p:nvSpPr>
          <p:cNvPr id="28" name="ZoneTexte 27">
            <a:extLst>
              <a:ext uri="{FF2B5EF4-FFF2-40B4-BE49-F238E27FC236}">
                <a16:creationId xmlns:a16="http://schemas.microsoft.com/office/drawing/2014/main" id="{B143D674-8BE2-9836-84E5-F9F7C211F0DF}"/>
              </a:ext>
            </a:extLst>
          </p:cNvPr>
          <p:cNvSpPr txBox="1"/>
          <p:nvPr/>
        </p:nvSpPr>
        <p:spPr>
          <a:xfrm>
            <a:off x="6001488" y="1007291"/>
            <a:ext cx="6096000" cy="369332"/>
          </a:xfrm>
          <a:prstGeom prst="rect">
            <a:avLst/>
          </a:prstGeom>
          <a:noFill/>
        </p:spPr>
        <p:txBody>
          <a:bodyPr wrap="square">
            <a:spAutoFit/>
          </a:bodyPr>
          <a:lstStyle/>
          <a:p>
            <a:r>
              <a:rPr lang="en-US" b="1" noProof="0" dirty="0">
                <a:latin typeface="Arial" panose="020B0604020202020204" pitchFamily="34" charset="0"/>
                <a:cs typeface="Arial" panose="020B0604020202020204" pitchFamily="34" charset="0"/>
              </a:rPr>
              <a:t>Methods</a:t>
            </a:r>
          </a:p>
        </p:txBody>
      </p:sp>
      <p:sp>
        <p:nvSpPr>
          <p:cNvPr id="50" name="Rectangle : coins arrondis 49">
            <a:extLst>
              <a:ext uri="{FF2B5EF4-FFF2-40B4-BE49-F238E27FC236}">
                <a16:creationId xmlns:a16="http://schemas.microsoft.com/office/drawing/2014/main" id="{C76A504B-3170-78AC-1B28-8F1BC726EF04}"/>
              </a:ext>
            </a:extLst>
          </p:cNvPr>
          <p:cNvSpPr/>
          <p:nvPr/>
        </p:nvSpPr>
        <p:spPr>
          <a:xfrm>
            <a:off x="6095050" y="2268056"/>
            <a:ext cx="5773124" cy="734016"/>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5" name="Rectangle : coins arrondis 54">
            <a:extLst>
              <a:ext uri="{FF2B5EF4-FFF2-40B4-BE49-F238E27FC236}">
                <a16:creationId xmlns:a16="http://schemas.microsoft.com/office/drawing/2014/main" id="{C232798E-DA1B-355E-E6B0-B160B43B4B1E}"/>
              </a:ext>
            </a:extLst>
          </p:cNvPr>
          <p:cNvSpPr/>
          <p:nvPr/>
        </p:nvSpPr>
        <p:spPr>
          <a:xfrm>
            <a:off x="6095999" y="1376623"/>
            <a:ext cx="5773123" cy="555040"/>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ZoneTexte 11">
            <a:extLst>
              <a:ext uri="{FF2B5EF4-FFF2-40B4-BE49-F238E27FC236}">
                <a16:creationId xmlns:a16="http://schemas.microsoft.com/office/drawing/2014/main" id="{8B54DDDA-B750-8415-D563-EB126C73E1FD}"/>
              </a:ext>
            </a:extLst>
          </p:cNvPr>
          <p:cNvSpPr txBox="1"/>
          <p:nvPr/>
        </p:nvSpPr>
        <p:spPr>
          <a:xfrm>
            <a:off x="6255745" y="1391786"/>
            <a:ext cx="6094070" cy="523220"/>
          </a:xfrm>
          <a:prstGeom prst="rect">
            <a:avLst/>
          </a:prstGeom>
          <a:noFill/>
        </p:spPr>
        <p:txBody>
          <a:bodyPr wrap="square">
            <a:spAutoFit/>
          </a:bodyPr>
          <a:lstStyle/>
          <a:p>
            <a:r>
              <a:rPr lang="en-US" sz="1400" u="sng" noProof="0" dirty="0">
                <a:latin typeface="Arial" panose="020B0604020202020204" pitchFamily="34" charset="0"/>
                <a:cs typeface="Arial" panose="020B0604020202020204" pitchFamily="34" charset="0"/>
              </a:rPr>
              <a:t>Analysis</a:t>
            </a:r>
            <a:r>
              <a:rPr lang="en-US" sz="1400" noProof="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400" noProof="0" dirty="0">
                <a:latin typeface="Arial" panose="020B0604020202020204" pitchFamily="34" charset="0"/>
                <a:cs typeface="Arial" panose="020B0604020202020204" pitchFamily="34" charset="0"/>
              </a:rPr>
              <a:t>UK Renal Registry and NHS Blood &amp; Transplant data</a:t>
            </a:r>
          </a:p>
        </p:txBody>
      </p:sp>
      <p:sp>
        <p:nvSpPr>
          <p:cNvPr id="22" name="ZoneTexte 21">
            <a:extLst>
              <a:ext uri="{FF2B5EF4-FFF2-40B4-BE49-F238E27FC236}">
                <a16:creationId xmlns:a16="http://schemas.microsoft.com/office/drawing/2014/main" id="{6B81CEAB-043B-956D-3EE5-DA74F02E28A4}"/>
              </a:ext>
            </a:extLst>
          </p:cNvPr>
          <p:cNvSpPr txBox="1"/>
          <p:nvPr/>
        </p:nvSpPr>
        <p:spPr>
          <a:xfrm>
            <a:off x="6501328" y="2493432"/>
            <a:ext cx="5422311" cy="523220"/>
          </a:xfrm>
          <a:prstGeom prst="rect">
            <a:avLst/>
          </a:prstGeom>
          <a:noFill/>
        </p:spPr>
        <p:txBody>
          <a:bodyPr wrap="square">
            <a:spAutoFit/>
          </a:bodyPr>
          <a:lstStyle/>
          <a:p>
            <a:pPr algn="just"/>
            <a:r>
              <a:rPr lang="en-US" sz="1400" noProof="0" dirty="0">
                <a:latin typeface="Arial" panose="020B0604020202020204" pitchFamily="34" charset="0"/>
                <a:cs typeface="Arial" panose="020B0604020202020204" pitchFamily="34" charset="0"/>
              </a:rPr>
              <a:t>Population comprised incident patients &lt;18 years starting kidney replacement therapies (KRT) in the UK between 1/1/96-31/12/20 </a:t>
            </a:r>
          </a:p>
        </p:txBody>
      </p:sp>
      <p:sp>
        <p:nvSpPr>
          <p:cNvPr id="23" name="Rectangle : coins arrondis 22">
            <a:extLst>
              <a:ext uri="{FF2B5EF4-FFF2-40B4-BE49-F238E27FC236}">
                <a16:creationId xmlns:a16="http://schemas.microsoft.com/office/drawing/2014/main" id="{72227B3A-0179-668F-CE10-094ACE32B4CD}"/>
              </a:ext>
            </a:extLst>
          </p:cNvPr>
          <p:cNvSpPr/>
          <p:nvPr/>
        </p:nvSpPr>
        <p:spPr>
          <a:xfrm>
            <a:off x="6095049" y="3331332"/>
            <a:ext cx="5773123" cy="1077219"/>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 coins arrondis 26">
            <a:extLst>
              <a:ext uri="{FF2B5EF4-FFF2-40B4-BE49-F238E27FC236}">
                <a16:creationId xmlns:a16="http://schemas.microsoft.com/office/drawing/2014/main" id="{F9B3ADBD-C385-D7B6-B85B-BB45460B4836}"/>
              </a:ext>
            </a:extLst>
          </p:cNvPr>
          <p:cNvSpPr/>
          <p:nvPr/>
        </p:nvSpPr>
        <p:spPr>
          <a:xfrm>
            <a:off x="6095049" y="4723176"/>
            <a:ext cx="5773122" cy="946542"/>
          </a:xfrm>
          <a:prstGeom prst="roundRect">
            <a:avLst>
              <a:gd name="adj" fmla="val 9841"/>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ZoneTexte 32">
            <a:extLst>
              <a:ext uri="{FF2B5EF4-FFF2-40B4-BE49-F238E27FC236}">
                <a16:creationId xmlns:a16="http://schemas.microsoft.com/office/drawing/2014/main" id="{06A2795D-16F5-AE33-8E77-DE6BF473D23D}"/>
              </a:ext>
            </a:extLst>
          </p:cNvPr>
          <p:cNvSpPr txBox="1"/>
          <p:nvPr/>
        </p:nvSpPr>
        <p:spPr>
          <a:xfrm>
            <a:off x="6761713" y="4931054"/>
            <a:ext cx="4306025" cy="738664"/>
          </a:xfrm>
          <a:prstGeom prst="rect">
            <a:avLst/>
          </a:prstGeom>
          <a:noFill/>
        </p:spPr>
        <p:txBody>
          <a:bodyPr wrap="square">
            <a:spAutoFit/>
          </a:bodyPr>
          <a:lstStyle/>
          <a:p>
            <a:r>
              <a:rPr lang="en-US" sz="1400" noProof="0" dirty="0">
                <a:latin typeface="Arial" panose="020B0604020202020204" pitchFamily="34" charset="0"/>
                <a:cs typeface="Arial" panose="020B0604020202020204" pitchFamily="34" charset="0"/>
              </a:rPr>
              <a:t>1) waitlist activation for deceased donor kidney transplantation; receipt of 2) any 3) deceased donor 4) living donor kidney transplant</a:t>
            </a:r>
          </a:p>
        </p:txBody>
      </p:sp>
      <p:cxnSp>
        <p:nvCxnSpPr>
          <p:cNvPr id="34" name="Connecteur droit 33">
            <a:extLst>
              <a:ext uri="{FF2B5EF4-FFF2-40B4-BE49-F238E27FC236}">
                <a16:creationId xmlns:a16="http://schemas.microsoft.com/office/drawing/2014/main" id="{68518178-A28A-9FF2-DB64-DC04334516C4}"/>
              </a:ext>
            </a:extLst>
          </p:cNvPr>
          <p:cNvCxnSpPr>
            <a:cxnSpLocks/>
          </p:cNvCxnSpPr>
          <p:nvPr/>
        </p:nvCxnSpPr>
        <p:spPr>
          <a:xfrm>
            <a:off x="8986099" y="1931663"/>
            <a:ext cx="0" cy="324486"/>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EE3FC099-244B-5895-DF7A-016F3FDD65B9}"/>
              </a:ext>
            </a:extLst>
          </p:cNvPr>
          <p:cNvCxnSpPr>
            <a:cxnSpLocks/>
          </p:cNvCxnSpPr>
          <p:nvPr/>
        </p:nvCxnSpPr>
        <p:spPr>
          <a:xfrm>
            <a:off x="8986099" y="2999226"/>
            <a:ext cx="0" cy="324486"/>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1D785438-05F0-ABCD-0E80-2B6C79E9E720}"/>
              </a:ext>
            </a:extLst>
          </p:cNvPr>
          <p:cNvCxnSpPr>
            <a:cxnSpLocks/>
          </p:cNvCxnSpPr>
          <p:nvPr/>
        </p:nvCxnSpPr>
        <p:spPr>
          <a:xfrm>
            <a:off x="8986099" y="4400931"/>
            <a:ext cx="0" cy="324486"/>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pic>
        <p:nvPicPr>
          <p:cNvPr id="15" name="Image 14" descr="Une image contenant cercle, noir et blanc, monochrome&#10;&#10;Le contenu généré par l’IA peut être incorrect.">
            <a:extLst>
              <a:ext uri="{FF2B5EF4-FFF2-40B4-BE49-F238E27FC236}">
                <a16:creationId xmlns:a16="http://schemas.microsoft.com/office/drawing/2014/main" id="{9D62A9A3-B578-532D-57A8-69E0FDCA7B43}"/>
              </a:ext>
            </a:extLst>
          </p:cNvPr>
          <p:cNvPicPr>
            <a:picLocks noChangeAspect="1"/>
          </p:cNvPicPr>
          <p:nvPr/>
        </p:nvPicPr>
        <p:blipFill>
          <a:blip r:embed="rId5"/>
          <a:stretch>
            <a:fillRect/>
          </a:stretch>
        </p:blipFill>
        <p:spPr>
          <a:xfrm>
            <a:off x="6292026" y="5053521"/>
            <a:ext cx="433407" cy="433407"/>
          </a:xfrm>
          <a:prstGeom prst="rect">
            <a:avLst/>
          </a:prstGeom>
        </p:spPr>
      </p:pic>
      <p:sp>
        <p:nvSpPr>
          <p:cNvPr id="20" name="ZoneTexte 19">
            <a:extLst>
              <a:ext uri="{FF2B5EF4-FFF2-40B4-BE49-F238E27FC236}">
                <a16:creationId xmlns:a16="http://schemas.microsoft.com/office/drawing/2014/main" id="{A5D6E5D2-F2C3-0A28-C1E3-609275CBC331}"/>
              </a:ext>
            </a:extLst>
          </p:cNvPr>
          <p:cNvSpPr txBox="1"/>
          <p:nvPr/>
        </p:nvSpPr>
        <p:spPr>
          <a:xfrm>
            <a:off x="6255745" y="4686958"/>
            <a:ext cx="612038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Outcomes</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p>
        </p:txBody>
      </p:sp>
      <p:sp>
        <p:nvSpPr>
          <p:cNvPr id="30" name="ZoneTexte 29">
            <a:extLst>
              <a:ext uri="{FF2B5EF4-FFF2-40B4-BE49-F238E27FC236}">
                <a16:creationId xmlns:a16="http://schemas.microsoft.com/office/drawing/2014/main" id="{0F842D4A-9BB1-9A36-8C6E-1A8A9F8D843F}"/>
              </a:ext>
            </a:extLst>
          </p:cNvPr>
          <p:cNvSpPr txBox="1"/>
          <p:nvPr/>
        </p:nvSpPr>
        <p:spPr>
          <a:xfrm>
            <a:off x="6255745" y="2271246"/>
            <a:ext cx="6187440" cy="3077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Study</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p:txBody>
      </p:sp>
      <p:pic>
        <p:nvPicPr>
          <p:cNvPr id="31" name="Graphic 12" descr="Users with solid fill">
            <a:extLst>
              <a:ext uri="{FF2B5EF4-FFF2-40B4-BE49-F238E27FC236}">
                <a16:creationId xmlns:a16="http://schemas.microsoft.com/office/drawing/2014/main" id="{73A59C2C-CB17-09FD-47A1-D26E2074ADA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149576" y="2542935"/>
            <a:ext cx="401381" cy="401381"/>
          </a:xfrm>
          <a:prstGeom prst="rect">
            <a:avLst/>
          </a:prstGeom>
        </p:spPr>
      </p:pic>
      <p:sp>
        <p:nvSpPr>
          <p:cNvPr id="5" name="TextBox 29">
            <a:extLst>
              <a:ext uri="{FF2B5EF4-FFF2-40B4-BE49-F238E27FC236}">
                <a16:creationId xmlns:a16="http://schemas.microsoft.com/office/drawing/2014/main" id="{B2ABF23C-CBD0-6B9D-F086-CC4C216179C8}"/>
              </a:ext>
            </a:extLst>
          </p:cNvPr>
          <p:cNvSpPr txBox="1"/>
          <p:nvPr/>
        </p:nvSpPr>
        <p:spPr>
          <a:xfrm>
            <a:off x="2301" y="6610373"/>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James A. et al., ESOT Congress 2025 (Abstract 2056)</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48183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USE PLEASE">
  <a:themeElements>
    <a:clrScheme name="Emotive N">
      <a:dk1>
        <a:srgbClr val="140032"/>
      </a:dk1>
      <a:lt1>
        <a:srgbClr val="FFFFFF"/>
      </a:lt1>
      <a:dk2>
        <a:srgbClr val="140032"/>
      </a:dk2>
      <a:lt2>
        <a:srgbClr val="E9DAE2"/>
      </a:lt2>
      <a:accent1>
        <a:srgbClr val="E63250"/>
      </a:accent1>
      <a:accent2>
        <a:srgbClr val="140032"/>
      </a:accent2>
      <a:accent3>
        <a:srgbClr val="70A0FE"/>
      </a:accent3>
      <a:accent4>
        <a:srgbClr val="59C092"/>
      </a:accent4>
      <a:accent5>
        <a:srgbClr val="ED744E"/>
      </a:accent5>
      <a:accent6>
        <a:srgbClr val="F9DB69"/>
      </a:accent6>
      <a:hlink>
        <a:srgbClr val="70A0FE"/>
      </a:hlink>
      <a:folHlink>
        <a:srgbClr val="1400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400" dirty="0" err="1" smtClean="0">
            <a:latin typeface="Museo Slab 300" panose="02000000000000000000" pitchFamily="2" charset="77"/>
          </a:defRPr>
        </a:defPPr>
      </a:lstStyle>
    </a:txDef>
  </a:objectDefaults>
  <a:extraClrSchemeLst/>
  <a:extLst>
    <a:ext uri="{05A4C25C-085E-4340-85A3-A5531E510DB2}">
      <thm15:themeFamily xmlns:thm15="http://schemas.microsoft.com/office/thememl/2012/main" name="Emotive Template_V1.4_TY" id="{A74BFF8C-8F94-CB42-9AD4-B10145D144BE}" vid="{DACDD689-CAD3-9D4E-88CA-E432F83FEA55}"/>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2262FD815B484284766D8F7ECEDA7D" ma:contentTypeVersion="15" ma:contentTypeDescription="Create a new document." ma:contentTypeScope="" ma:versionID="be7c2a35919c70ee8e452c3dc23d31f4">
  <xsd:schema xmlns:xsd="http://www.w3.org/2001/XMLSchema" xmlns:xs="http://www.w3.org/2001/XMLSchema" xmlns:p="http://schemas.microsoft.com/office/2006/metadata/properties" xmlns:ns2="92f294a8-e613-4a40-819b-533e87b86b7d" xmlns:ns3="ac375922-0f52-47b9-b97b-461f2f7e9afc" targetNamespace="http://schemas.microsoft.com/office/2006/metadata/properties" ma:root="true" ma:fieldsID="9eaada524f48cc92a57d00cbeeb21959" ns2:_="" ns3:_="">
    <xsd:import namespace="92f294a8-e613-4a40-819b-533e87b86b7d"/>
    <xsd:import namespace="ac375922-0f52-47b9-b97b-461f2f7e9a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f294a8-e613-4a40-819b-533e87b86b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681d818-29c8-402a-aa0e-76a3eb4f25bd"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_Flow_SignoffStatus" ma:index="21" nillable="true" ma:displayName="Sign-off status" ma:internalName="_x0024_Resources_x003a_core_x002c_Signoff_Status">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c375922-0f52-47b9-b97b-461f2f7e9afc"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933b418d-3ba0-43fa-a4fd-eb93f2ff90d4}" ma:internalName="TaxCatchAll" ma:showField="CatchAllData" ma:web="ac375922-0f52-47b9-b97b-461f2f7e9a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92f294a8-e613-4a40-819b-533e87b86b7d" xsi:nil="true"/>
    <TaxCatchAll xmlns="ac375922-0f52-47b9-b97b-461f2f7e9afc" xsi:nil="true"/>
    <lcf76f155ced4ddcb4097134ff3c332f xmlns="92f294a8-e613-4a40-819b-533e87b86b7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86A6CB2-EF24-4A65-89AB-70C939B76723}"/>
</file>

<file path=customXml/itemProps2.xml><?xml version="1.0" encoding="utf-8"?>
<ds:datastoreItem xmlns:ds="http://schemas.openxmlformats.org/officeDocument/2006/customXml" ds:itemID="{4BD8DDCB-1B00-4ECB-8985-770F98EAE28A}"/>
</file>

<file path=customXml/itemProps3.xml><?xml version="1.0" encoding="utf-8"?>
<ds:datastoreItem xmlns:ds="http://schemas.openxmlformats.org/officeDocument/2006/customXml" ds:itemID="{D7014C9F-FBE0-4411-8ABD-9F2C996F5A30}"/>
</file>

<file path=docProps/app.xml><?xml version="1.0" encoding="utf-8"?>
<Properties xmlns="http://schemas.openxmlformats.org/officeDocument/2006/extended-properties" xmlns:vt="http://schemas.openxmlformats.org/officeDocument/2006/docPropsVTypes">
  <TotalTime>8020</TotalTime>
  <Words>19040</Words>
  <Application>Microsoft Office PowerPoint</Application>
  <PresentationFormat>Widescreen</PresentationFormat>
  <Paragraphs>1098</Paragraphs>
  <Slides>28</Slides>
  <Notes>28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Aptos</vt:lpstr>
      <vt:lpstr>Aptos Display</vt:lpstr>
      <vt:lpstr>Arial</vt:lpstr>
      <vt:lpstr>Calibri</vt:lpstr>
      <vt:lpstr>Century Gothic</vt:lpstr>
      <vt:lpstr>Museo Slab 300</vt:lpstr>
      <vt:lpstr>STIXGeneral-Regular</vt:lpstr>
      <vt:lpstr>System Font Regular</vt:lpstr>
      <vt:lpstr>Wingdings</vt:lpstr>
      <vt:lpstr>Thème Office</vt:lpstr>
      <vt:lpstr>USE PLEASE</vt:lpstr>
      <vt:lpstr>PowerPoint Presentation</vt:lpstr>
      <vt:lpstr>Disclaimer</vt:lpstr>
      <vt:lpstr>Information</vt:lpstr>
      <vt:lpstr>Content</vt:lpstr>
      <vt:lpstr>MIF Modulation of Macrophage Polarization through IRF1 in Renal Allograft Rejection</vt:lpstr>
      <vt:lpstr>MIF Modulation of Macrophage Polarization through IRF1 in Renal Allograft Rejection</vt:lpstr>
      <vt:lpstr>Association of donor-derived cell-free DNA with microvascular inflammation phenotypes in kidney allografts   </vt:lpstr>
      <vt:lpstr>Association of donor-derived cell-free DNA with microvascular inflammation phenotypes in kidney allografts   </vt:lpstr>
      <vt:lpstr>Investigating inequalities in access to paediatric kidney transplantation    </vt:lpstr>
      <vt:lpstr>Investigating inequalities in access to paediatric kidney transplantation    </vt:lpstr>
      <vt:lpstr>Trends in factors affecting access to kidney transplantation and graft survival (Collaborative Transplant Study)</vt:lpstr>
      <vt:lpstr>Trends in factors affecting access to kidney transplantation and graft survival (Collaborative Transplant Study)</vt:lpstr>
      <vt:lpstr>Delivery of mRNA therapeutics during machine perfusion of donor kidneys     </vt:lpstr>
      <vt:lpstr>Delivery of mRNA therapeutics during machine perfusion of donor kidneys     </vt:lpstr>
      <vt:lpstr>Evolution of transcriptomic signatures associated with donor´s diabetes in normoglycemic transplant recipients    </vt:lpstr>
      <vt:lpstr>Evolution of transcriptomic signatures associated with donor´s diabetes in normoglycemic transplant recipients</vt:lpstr>
      <vt:lpstr>Development and validation of a novel risk prediction model for kidney transplant outcomes in the European population</vt:lpstr>
      <vt:lpstr>Development and validation of a novel risk prediction model for kidney transplant outcomes in the European population</vt:lpstr>
      <vt:lpstr>HLA eplet matching as a prognostic biomarker of kidney transplant outcomes</vt:lpstr>
      <vt:lpstr>HLA eplet matching as a prognostic biomarker of kidney transplant outcomes</vt:lpstr>
      <vt:lpstr>One-year outcome of HMP(O2)-perfused kidneys after the implementation of a national machine perfusion service</vt:lpstr>
      <vt:lpstr>One-year outcome of HMP(O2)-perfused kidneys after the implementation of a national machine perfusion service</vt:lpstr>
      <vt:lpstr>Rescuing donor kidneys for transplantation at a dedicated normothermic perfusion center</vt:lpstr>
      <vt:lpstr>Rescuing donor kidneys for transplantation at a dedicated normothermic perfusion center</vt:lpstr>
      <vt:lpstr>Is living kidney donation with expanded criteria safe for the donor? Long-term follow-up from the Catalan registry</vt:lpstr>
      <vt:lpstr>Is living kidney donation with expanded criteria safe for the donor? Long-term follow-up from the Catalan registry</vt:lpstr>
      <vt:lpstr>Development of a magnetic resonance imaging protocol for ex-vivo assessment of deceased donor human kidneys</vt:lpstr>
      <vt:lpstr>Development of a magnetic resonance imaging protocol for ex-vivo assessment of deceased donor human kidneys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Patrick MASSON</dc:creator>
  <cp:lastModifiedBy>Patrick MASSON</cp:lastModifiedBy>
  <cp:revision>64</cp:revision>
  <dcterms:created xsi:type="dcterms:W3CDTF">2025-04-17T17:04:42Z</dcterms:created>
  <dcterms:modified xsi:type="dcterms:W3CDTF">2025-06-27T14:42:16Z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0x010100682262FD815B484284766D8F7ECEDA7D</vt:lpwstr>
  </property>
</Properties>
</file>