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embeddedFontLst>
    <p:embeddedFont>
      <p:font typeface="Play" pitchFamily="2" charset="0"/>
      <p:regular r:id="rId5"/>
      <p:bold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gcG7UStitAuAebNrrbp8smUdIjD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24"/>
    <p:restoredTop sz="94729"/>
  </p:normalViewPr>
  <p:slideViewPr>
    <p:cSldViewPr snapToGrid="0">
      <p:cViewPr>
        <p:scale>
          <a:sx n="78" d="100"/>
          <a:sy n="78" d="100"/>
        </p:scale>
        <p:origin x="408" y="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viewProps" Target="viewProps.xml"/><Relationship Id="rId5" Type="http://schemas.openxmlformats.org/officeDocument/2006/relationships/font" Target="fonts/font1.fntdata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5" name="Google Shape;105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/>
          <p:cNvPicPr preferRelativeResize="0"/>
          <p:nvPr/>
        </p:nvPicPr>
        <p:blipFill>
          <a:blip r:embed="rId3"/>
          <a:srcRect/>
          <a:stretch/>
        </p:blipFill>
        <p:spPr>
          <a:xfrm>
            <a:off x="0" y="0"/>
            <a:ext cx="12191999" cy="6865398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 descr="A black and white logo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54722" y="227672"/>
            <a:ext cx="3016924" cy="949775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377910" y="1605827"/>
            <a:ext cx="573258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en-US" sz="4000" b="1" i="0" u="none" strike="noStrike" cap="none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-US" sz="4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ELPAT Congress</a:t>
            </a:r>
            <a:endParaRPr/>
          </a:p>
        </p:txBody>
      </p:sp>
      <p:sp>
        <p:nvSpPr>
          <p:cNvPr id="92" name="Google Shape;92;p1"/>
          <p:cNvSpPr/>
          <p:nvPr/>
        </p:nvSpPr>
        <p:spPr>
          <a:xfrm>
            <a:off x="377910" y="2431981"/>
            <a:ext cx="7209139" cy="1114408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541122" y="2556966"/>
            <a:ext cx="6882714" cy="872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BBD6CA"/>
                </a:solidFill>
                <a:latin typeface="Arial"/>
                <a:ea typeface="Arial"/>
                <a:cs typeface="Arial"/>
                <a:sym typeface="Arial"/>
              </a:rPr>
              <a:t>Ethical, Legal and Psychosocial Aspects of Transplantation.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BBD6CA"/>
                </a:solidFill>
                <a:latin typeface="Arial"/>
                <a:ea typeface="Arial"/>
                <a:cs typeface="Arial"/>
                <a:sym typeface="Arial"/>
              </a:rPr>
              <a:t>New Technologies – Evolving Humanities</a:t>
            </a:r>
            <a:endParaRPr/>
          </a:p>
        </p:txBody>
      </p:sp>
      <p:sp>
        <p:nvSpPr>
          <p:cNvPr id="94" name="Google Shape;94;p1"/>
          <p:cNvSpPr txBox="1"/>
          <p:nvPr/>
        </p:nvSpPr>
        <p:spPr>
          <a:xfrm>
            <a:off x="541122" y="3738525"/>
            <a:ext cx="688271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9-12 October 2025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Seville, Spain</a:t>
            </a:r>
            <a:endParaRPr/>
          </a:p>
        </p:txBody>
      </p:sp>
      <p:grpSp>
        <p:nvGrpSpPr>
          <p:cNvPr id="95" name="Google Shape;95;p1"/>
          <p:cNvGrpSpPr/>
          <p:nvPr/>
        </p:nvGrpSpPr>
        <p:grpSpPr>
          <a:xfrm>
            <a:off x="541122" y="4800934"/>
            <a:ext cx="7983498" cy="1420261"/>
            <a:chOff x="541122" y="5098839"/>
            <a:chExt cx="7983498" cy="1420261"/>
          </a:xfrm>
        </p:grpSpPr>
        <p:sp>
          <p:nvSpPr>
            <p:cNvPr id="96" name="Google Shape;96;p1"/>
            <p:cNvSpPr txBox="1"/>
            <p:nvPr/>
          </p:nvSpPr>
          <p:spPr>
            <a:xfrm>
              <a:off x="1641906" y="5098839"/>
              <a:ext cx="6882714" cy="14202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17 March 2025 </a:t>
              </a:r>
              <a:r>
                <a:rPr lang="en-US" sz="20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– Abstract submissions open</a:t>
              </a:r>
              <a:endParaRPr/>
            </a:p>
            <a:p>
              <a:pPr marL="0" marR="0" lvl="0" indent="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14 April 2025 </a:t>
              </a:r>
              <a:r>
                <a:rPr lang="en-US" sz="20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– Registration opens</a:t>
              </a:r>
              <a:endParaRPr/>
            </a:p>
            <a:p>
              <a:pPr marL="0" marR="0" lvl="0" indent="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19 May 2025 </a:t>
              </a:r>
              <a:r>
                <a:rPr lang="en-US" sz="20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– Abstract submission deadline</a:t>
              </a:r>
              <a:endParaRPr/>
            </a:p>
          </p:txBody>
        </p:sp>
        <p:pic>
          <p:nvPicPr>
            <p:cNvPr id="97" name="Google Shape;97;p1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541122" y="5391489"/>
              <a:ext cx="825242" cy="825242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98" name="Google Shape;98;p1"/>
          <p:cNvGrpSpPr/>
          <p:nvPr/>
        </p:nvGrpSpPr>
        <p:grpSpPr>
          <a:xfrm>
            <a:off x="9719441" y="4541832"/>
            <a:ext cx="2012865" cy="1760500"/>
            <a:chOff x="9928205" y="4758600"/>
            <a:chExt cx="2012865" cy="1760500"/>
          </a:xfrm>
        </p:grpSpPr>
        <p:pic>
          <p:nvPicPr>
            <p:cNvPr id="99" name="Google Shape;99;p1"/>
            <p:cNvPicPr preferRelativeResize="0"/>
            <p:nvPr/>
          </p:nvPicPr>
          <p:blipFill rotWithShape="1">
            <a:blip r:embed="rId6">
              <a:alphaModFix/>
            </a:blip>
            <a:srcRect l="4675" t="3270"/>
            <a:stretch/>
          </p:blipFill>
          <p:spPr>
            <a:xfrm>
              <a:off x="10390895" y="4758600"/>
              <a:ext cx="1087483" cy="110350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0" name="Google Shape;100;p1"/>
            <p:cNvSpPr txBox="1"/>
            <p:nvPr/>
          </p:nvSpPr>
          <p:spPr>
            <a:xfrm>
              <a:off x="9928205" y="5995880"/>
              <a:ext cx="2012865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Scan the QR code to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get the latest news</a:t>
              </a:r>
              <a:endParaRPr/>
            </a:p>
          </p:txBody>
        </p:sp>
      </p:grpSp>
      <p:sp>
        <p:nvSpPr>
          <p:cNvPr id="101" name="Google Shape;101;p1"/>
          <p:cNvSpPr txBox="1"/>
          <p:nvPr/>
        </p:nvSpPr>
        <p:spPr>
          <a:xfrm>
            <a:off x="8994306" y="510183"/>
            <a:ext cx="2819784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#ELPATcongress</a:t>
            </a:r>
            <a:endParaRPr sz="20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2"/>
          <p:cNvPicPr preferRelativeResize="0"/>
          <p:nvPr/>
        </p:nvPicPr>
        <p:blipFill>
          <a:blip r:embed="rId3"/>
          <a:srcRect/>
          <a:stretch/>
        </p:blipFill>
        <p:spPr>
          <a:xfrm>
            <a:off x="0" y="0"/>
            <a:ext cx="12191999" cy="686539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0F8ED1F2-126D-6CCE-F302-5BB327A4E917}"/>
              </a:ext>
            </a:extLst>
          </p:cNvPr>
          <p:cNvGrpSpPr/>
          <p:nvPr/>
        </p:nvGrpSpPr>
        <p:grpSpPr>
          <a:xfrm>
            <a:off x="312522" y="343982"/>
            <a:ext cx="6882714" cy="3577606"/>
            <a:chOff x="312522" y="332259"/>
            <a:chExt cx="6882714" cy="3577606"/>
          </a:xfrm>
        </p:grpSpPr>
        <p:sp>
          <p:nvSpPr>
            <p:cNvPr id="108" name="Google Shape;108;p2"/>
            <p:cNvSpPr txBox="1"/>
            <p:nvPr/>
          </p:nvSpPr>
          <p:spPr>
            <a:xfrm>
              <a:off x="312522" y="332259"/>
              <a:ext cx="6882714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 dirty="0" err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Organising</a:t>
              </a:r>
              <a:r>
                <a:rPr lang="en-US" sz="2000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Committee</a:t>
              </a:r>
              <a:endParaRPr dirty="0"/>
            </a:p>
          </p:txBody>
        </p:sp>
        <p:grpSp>
          <p:nvGrpSpPr>
            <p:cNvPr id="109" name="Google Shape;109;p2"/>
            <p:cNvGrpSpPr/>
            <p:nvPr/>
          </p:nvGrpSpPr>
          <p:grpSpPr>
            <a:xfrm>
              <a:off x="312522" y="801322"/>
              <a:ext cx="6471337" cy="3108543"/>
              <a:chOff x="312522" y="1017768"/>
              <a:chExt cx="6471337" cy="3108543"/>
            </a:xfrm>
          </p:grpSpPr>
          <p:sp>
            <p:nvSpPr>
              <p:cNvPr id="110" name="Google Shape;110;p2"/>
              <p:cNvSpPr txBox="1"/>
              <p:nvPr/>
            </p:nvSpPr>
            <p:spPr>
              <a:xfrm>
                <a:off x="312522" y="1017768"/>
                <a:ext cx="2776667" cy="310854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 b="1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Christina </a:t>
                </a:r>
                <a:r>
                  <a:rPr lang="en-US" sz="1400" b="1" dirty="0" err="1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Papachristou</a:t>
                </a:r>
                <a:endParaRPr sz="1400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Thessaloniki, Greece</a:t>
                </a:r>
                <a:endParaRPr dirty="0"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 b="1" dirty="0" err="1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Frederike</a:t>
                </a:r>
                <a:r>
                  <a:rPr lang="en-US" sz="1400" b="1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 </a:t>
                </a:r>
                <a:r>
                  <a:rPr lang="en-US" sz="1400" b="1" dirty="0" err="1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Ambagtsheer</a:t>
                </a:r>
                <a:endParaRPr sz="1400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Rotterdam, The Netherlands</a:t>
                </a:r>
                <a:endParaRPr dirty="0"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 b="1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Hannah Maple</a:t>
                </a:r>
                <a:endParaRPr dirty="0"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London, United Kingdom</a:t>
                </a:r>
                <a:endParaRPr dirty="0"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 b="1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David Shaw </a:t>
                </a:r>
                <a:endParaRPr dirty="0"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Basel, Switzerland</a:t>
                </a:r>
                <a:endParaRPr dirty="0"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 b="1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Antonia Cronin</a:t>
                </a:r>
                <a:endParaRPr dirty="0"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London, United Kingdom</a:t>
                </a:r>
                <a:endParaRPr dirty="0"/>
              </a:p>
            </p:txBody>
          </p:sp>
          <p:sp>
            <p:nvSpPr>
              <p:cNvPr id="111" name="Google Shape;111;p2"/>
              <p:cNvSpPr txBox="1"/>
              <p:nvPr/>
            </p:nvSpPr>
            <p:spPr>
              <a:xfrm>
                <a:off x="3089189" y="1017768"/>
                <a:ext cx="3694670" cy="310854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 b="1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Gregory </a:t>
                </a:r>
                <a:r>
                  <a:rPr lang="en-US" sz="1400" b="1" dirty="0" err="1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Moorlock</a:t>
                </a:r>
                <a:r>
                  <a:rPr lang="en-US" sz="1400" b="1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 </a:t>
                </a:r>
                <a:endParaRPr dirty="0"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Warwick, United Kingdom</a:t>
                </a:r>
                <a:endParaRPr dirty="0"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 b="1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Joe Brierley</a:t>
                </a:r>
                <a:endParaRPr dirty="0"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London, United Kingdom</a:t>
                </a:r>
                <a:endParaRPr dirty="0"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 b="1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Ines Mega</a:t>
                </a:r>
                <a:endParaRPr dirty="0"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Lisboa, Portugal</a:t>
                </a:r>
                <a:endParaRPr dirty="0"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 b="1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David Rodriguez-Arias </a:t>
                </a:r>
                <a:endParaRPr dirty="0"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Granada, Spain</a:t>
                </a:r>
                <a:endParaRPr dirty="0"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 b="1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Ana Manzano </a:t>
                </a:r>
                <a:endParaRPr dirty="0"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 b="1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Leeds, United Kingdom</a:t>
                </a:r>
                <a:endParaRPr dirty="0"/>
              </a:p>
            </p:txBody>
          </p:sp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5F4AC1DD-F3B3-8569-DBB7-D9B54485E209}"/>
              </a:ext>
            </a:extLst>
          </p:cNvPr>
          <p:cNvGrpSpPr/>
          <p:nvPr/>
        </p:nvGrpSpPr>
        <p:grpSpPr>
          <a:xfrm>
            <a:off x="312522" y="4235373"/>
            <a:ext cx="6102544" cy="2442583"/>
            <a:chOff x="312522" y="4094697"/>
            <a:chExt cx="6102544" cy="2442583"/>
          </a:xfrm>
        </p:grpSpPr>
        <p:sp>
          <p:nvSpPr>
            <p:cNvPr id="112" name="Google Shape;112;p2"/>
            <p:cNvSpPr txBox="1"/>
            <p:nvPr/>
          </p:nvSpPr>
          <p:spPr>
            <a:xfrm>
              <a:off x="312522" y="4094697"/>
              <a:ext cx="4014151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Scientific </a:t>
              </a:r>
              <a:r>
                <a:rPr lang="en-US" sz="1600" b="1" dirty="0" err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Programme</a:t>
              </a:r>
              <a:r>
                <a:rPr lang="en-US" sz="1600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Topics</a:t>
              </a:r>
              <a:endParaRPr dirty="0"/>
            </a:p>
          </p:txBody>
        </p:sp>
        <p:grpSp>
          <p:nvGrpSpPr>
            <p:cNvPr id="113" name="Google Shape;113;p2"/>
            <p:cNvGrpSpPr/>
            <p:nvPr/>
          </p:nvGrpSpPr>
          <p:grpSpPr>
            <a:xfrm>
              <a:off x="312522" y="4459829"/>
              <a:ext cx="6102544" cy="2077451"/>
              <a:chOff x="416757" y="4892289"/>
              <a:chExt cx="6102544" cy="2077451"/>
            </a:xfrm>
          </p:grpSpPr>
          <p:sp>
            <p:nvSpPr>
              <p:cNvPr id="114" name="Google Shape;114;p2"/>
              <p:cNvSpPr txBox="1"/>
              <p:nvPr/>
            </p:nvSpPr>
            <p:spPr>
              <a:xfrm>
                <a:off x="416757" y="4892289"/>
                <a:ext cx="3051272" cy="207745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171450" marR="0" lvl="0" indent="-17145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200"/>
                  <a:buFont typeface="Arial"/>
                  <a:buChar char="•"/>
                </a:pPr>
                <a:r>
                  <a:rPr lang="en-US" sz="12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Human, Organ, Technology Interaction</a:t>
                </a:r>
                <a:endParaRPr dirty="0"/>
              </a:p>
              <a:p>
                <a:pPr marL="171450" marR="0" lvl="0" indent="-17145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200"/>
                  <a:buFont typeface="Arial"/>
                  <a:buChar char="•"/>
                </a:pPr>
                <a:r>
                  <a:rPr lang="en-US" sz="12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The future of transplantation</a:t>
                </a:r>
                <a:endParaRPr dirty="0"/>
              </a:p>
              <a:p>
                <a:pPr marL="171450" marR="0" lvl="0" indent="-17145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200"/>
                  <a:buFont typeface="Arial"/>
                  <a:buChar char="•"/>
                </a:pPr>
                <a:r>
                  <a:rPr lang="en-US" sz="12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Xenotransplantation</a:t>
                </a:r>
                <a:endParaRPr dirty="0"/>
              </a:p>
              <a:p>
                <a:pPr marL="171450" marR="0" lvl="0" indent="-17145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200"/>
                  <a:buFont typeface="Arial"/>
                  <a:buChar char="•"/>
                </a:pPr>
                <a:r>
                  <a:rPr lang="en-US" sz="12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Sustaining transplant workforce</a:t>
                </a:r>
                <a:endParaRPr dirty="0"/>
              </a:p>
              <a:p>
                <a:pPr marL="171450" marR="0" lvl="0" indent="-17145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200"/>
                  <a:buFont typeface="Arial"/>
                  <a:buChar char="•"/>
                </a:pPr>
                <a:r>
                  <a:rPr lang="en-US" sz="12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New professions in transplantation</a:t>
                </a:r>
                <a:endParaRPr dirty="0"/>
              </a:p>
              <a:p>
                <a:pPr marL="171450" marR="0" lvl="0" indent="-17145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200"/>
                  <a:buFont typeface="Arial"/>
                  <a:buChar char="•"/>
                </a:pPr>
                <a:r>
                  <a:rPr lang="en-US" sz="12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Transplant psychology</a:t>
                </a:r>
              </a:p>
              <a:p>
                <a:pPr marL="171450" marR="0" lvl="0" indent="-17145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200"/>
                  <a:buFont typeface="Arial"/>
                  <a:buChar char="•"/>
                </a:pPr>
                <a:r>
                  <a:rPr lang="en-US" sz="1200" dirty="0">
                    <a:solidFill>
                      <a:schemeClr val="lt1"/>
                    </a:solidFill>
                  </a:rPr>
                  <a:t>Bioartificial organs</a:t>
                </a:r>
                <a:endParaRPr dirty="0"/>
              </a:p>
            </p:txBody>
          </p:sp>
          <p:sp>
            <p:nvSpPr>
              <p:cNvPr id="115" name="Google Shape;115;p2"/>
              <p:cNvSpPr txBox="1"/>
              <p:nvPr/>
            </p:nvSpPr>
            <p:spPr>
              <a:xfrm>
                <a:off x="3468029" y="4892289"/>
                <a:ext cx="3051272" cy="18004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171450" marR="0" lvl="0" indent="-17145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200"/>
                  <a:buFont typeface="Arial"/>
                  <a:buChar char="•"/>
                </a:pPr>
                <a:r>
                  <a:rPr lang="en-US" sz="12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Transplant inequalities</a:t>
                </a:r>
                <a:endParaRPr dirty="0"/>
              </a:p>
              <a:p>
                <a:pPr marL="171450" marR="0" lvl="0" indent="-17145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200"/>
                  <a:buFont typeface="Arial"/>
                  <a:buChar char="•"/>
                </a:pPr>
                <a:r>
                  <a:rPr lang="en-US" sz="12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End-of-life and organ protection</a:t>
                </a:r>
                <a:endParaRPr dirty="0"/>
              </a:p>
              <a:p>
                <a:pPr marL="171450" marR="0" lvl="0" indent="-17145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200"/>
                  <a:buFont typeface="Arial"/>
                  <a:buChar char="•"/>
                </a:pPr>
                <a:r>
                  <a:rPr lang="en-US" sz="12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Global mobility and trade</a:t>
                </a:r>
                <a:endParaRPr dirty="0"/>
              </a:p>
              <a:p>
                <a:pPr marL="171450" marR="0" lvl="0" indent="-17145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200"/>
                  <a:buFont typeface="Arial"/>
                  <a:buChar char="•"/>
                </a:pPr>
                <a:r>
                  <a:rPr lang="en-US" sz="12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Ethics and law in transplantation</a:t>
                </a:r>
                <a:endParaRPr dirty="0"/>
              </a:p>
              <a:p>
                <a:pPr marL="171450" marR="0" lvl="0" indent="-17145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200"/>
                  <a:buFont typeface="Arial"/>
                  <a:buChar char="•"/>
                </a:pPr>
                <a:r>
                  <a:rPr lang="en-US" sz="12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Cultural considerations</a:t>
                </a:r>
              </a:p>
              <a:p>
                <a:pPr marL="171450" marR="0" lvl="0" indent="-17145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200"/>
                  <a:buFont typeface="Arial"/>
                  <a:buChar char="•"/>
                </a:pPr>
                <a:r>
                  <a:rPr lang="en-US" sz="1200" dirty="0">
                    <a:solidFill>
                      <a:schemeClr val="lt1"/>
                    </a:solidFill>
                  </a:rPr>
                  <a:t>Living donation</a:t>
                </a:r>
                <a:endParaRPr dirty="0"/>
              </a:p>
            </p:txBody>
          </p:sp>
        </p:grpSp>
      </p:grpSp>
      <p:sp>
        <p:nvSpPr>
          <p:cNvPr id="116" name="Google Shape;116;p2"/>
          <p:cNvSpPr txBox="1"/>
          <p:nvPr/>
        </p:nvSpPr>
        <p:spPr>
          <a:xfrm>
            <a:off x="6783859" y="2505690"/>
            <a:ext cx="4341540" cy="1846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spc="3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Follow</a:t>
            </a:r>
            <a:endParaRPr lang="en-US" sz="20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#</a:t>
            </a:r>
            <a:r>
              <a:rPr lang="en-US" sz="3600" b="1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ELPATcongress</a:t>
            </a:r>
            <a:endParaRPr lang="en-US" sz="36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spc="3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spc="3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 more updates!</a:t>
            </a:r>
            <a:endParaRPr sz="1800" spc="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2262FD815B484284766D8F7ECEDA7D" ma:contentTypeVersion="13" ma:contentTypeDescription="Create a new document." ma:contentTypeScope="" ma:versionID="dffb042d1180da0fa2e231c9f7d59f05">
  <xsd:schema xmlns:xsd="http://www.w3.org/2001/XMLSchema" xmlns:xs="http://www.w3.org/2001/XMLSchema" xmlns:p="http://schemas.microsoft.com/office/2006/metadata/properties" xmlns:ns2="92f294a8-e613-4a40-819b-533e87b86b7d" xmlns:ns3="ac375922-0f52-47b9-b97b-461f2f7e9afc" targetNamespace="http://schemas.microsoft.com/office/2006/metadata/properties" ma:root="true" ma:fieldsID="c41a4c87800341af43d01643932d1d03" ns2:_="" ns3:_="">
    <xsd:import namespace="92f294a8-e613-4a40-819b-533e87b86b7d"/>
    <xsd:import namespace="ac375922-0f52-47b9-b97b-461f2f7e9a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f294a8-e613-4a40-819b-533e87b86b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5681d818-29c8-402a-aa0e-76a3eb4f25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375922-0f52-47b9-b97b-461f2f7e9afc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933b418d-3ba0-43fa-a4fd-eb93f2ff90d4}" ma:internalName="TaxCatchAll" ma:showField="CatchAllData" ma:web="ac375922-0f52-47b9-b97b-461f2f7e9a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375922-0f52-47b9-b97b-461f2f7e9afc" xsi:nil="true"/>
    <lcf76f155ced4ddcb4097134ff3c332f xmlns="92f294a8-e613-4a40-819b-533e87b86b7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B1653E8-9FD9-4120-A765-63860B93ECFD}"/>
</file>

<file path=customXml/itemProps2.xml><?xml version="1.0" encoding="utf-8"?>
<ds:datastoreItem xmlns:ds="http://schemas.openxmlformats.org/officeDocument/2006/customXml" ds:itemID="{C23C60D0-E282-425B-856C-63FB41738BA8}"/>
</file>

<file path=customXml/itemProps3.xml><?xml version="1.0" encoding="utf-8"?>
<ds:datastoreItem xmlns:ds="http://schemas.openxmlformats.org/officeDocument/2006/customXml" ds:itemID="{2428989B-1844-4C41-98EF-56EAE3CF6DEE}"/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166</Words>
  <Application>Microsoft Macintosh PowerPoint</Application>
  <PresentationFormat>Widescreen</PresentationFormat>
  <Paragraphs>59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Play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Michelle De Guia</dc:creator>
  <cp:lastModifiedBy>Michelle De Guia</cp:lastModifiedBy>
  <cp:revision>4</cp:revision>
  <dcterms:created xsi:type="dcterms:W3CDTF">2024-11-20T11:30:35Z</dcterms:created>
  <dcterms:modified xsi:type="dcterms:W3CDTF">2024-11-28T09:01:15Z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0x010100682262FD815B484284766D8F7ECEDA7D</vt:lpwstr>
  </property>
</Properties>
</file>