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notesSlides/notesSlide16.xml" ContentType="application/vnd.openxmlformats-officedocument.presentationml.notesSlide+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notesSlides/notesSlide20.xml" ContentType="application/vnd.openxmlformats-officedocument.presentationml.notesSlide+xml"/>
  <Override PartName="/ppt/tags/tag46.xml" ContentType="application/vnd.openxmlformats-officedocument.presentationml.tags+xml"/>
  <Override PartName="/ppt/notesSlides/notesSlide21.xml" ContentType="application/vnd.openxmlformats-officedocument.presentationml.notesSlide+xml"/>
  <Override PartName="/ppt/tags/tag47.xml" ContentType="application/vnd.openxmlformats-officedocument.presentationml.tags+xml"/>
  <Override PartName="/ppt/notesSlides/notesSlide22.xml" ContentType="application/vnd.openxmlformats-officedocument.presentationml.notesSlide+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notesSlides/notesSlide25.xml" ContentType="application/vnd.openxmlformats-officedocument.presentationml.notesSlide+xml"/>
  <Override PartName="/ppt/tags/tag51.xml" ContentType="application/vnd.openxmlformats-officedocument.presentationml.tags+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52.xml" ContentType="application/vnd.openxmlformats-officedocument.presentationml.tags+xml"/>
  <Override PartName="/ppt/notesSlides/notesSlide27.xml" ContentType="application/vnd.openxmlformats-officedocument.presentationml.notesSlide+xml"/>
  <Override PartName="/ppt/tags/tag53.xml" ContentType="application/vnd.openxmlformats-officedocument.presentationml.tags+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305" r:id="rId3"/>
    <p:sldId id="306" r:id="rId4"/>
    <p:sldId id="309" r:id="rId5"/>
    <p:sldId id="310" r:id="rId6"/>
    <p:sldId id="345" r:id="rId7"/>
    <p:sldId id="346" r:id="rId8"/>
    <p:sldId id="312" r:id="rId9"/>
    <p:sldId id="325" r:id="rId10"/>
    <p:sldId id="326" r:id="rId11"/>
    <p:sldId id="313" r:id="rId12"/>
    <p:sldId id="314" r:id="rId13"/>
    <p:sldId id="327" r:id="rId14"/>
    <p:sldId id="315" r:id="rId15"/>
    <p:sldId id="328" r:id="rId16"/>
    <p:sldId id="330" r:id="rId17"/>
    <p:sldId id="316" r:id="rId18"/>
    <p:sldId id="347" r:id="rId19"/>
    <p:sldId id="339" r:id="rId20"/>
    <p:sldId id="340" r:id="rId21"/>
    <p:sldId id="318" r:id="rId22"/>
    <p:sldId id="333" r:id="rId23"/>
    <p:sldId id="319" r:id="rId24"/>
    <p:sldId id="334" r:id="rId25"/>
    <p:sldId id="320" r:id="rId26"/>
    <p:sldId id="335" r:id="rId27"/>
    <p:sldId id="321" r:id="rId28"/>
    <p:sldId id="336" r:id="rId29"/>
    <p:sldId id="322" r:id="rId30"/>
    <p:sldId id="337" r:id="rId31"/>
    <p:sldId id="323" r:id="rId32"/>
    <p:sldId id="338" r:id="rId33"/>
  </p:sldIdLst>
  <p:sldSz cx="12192000" cy="6858000"/>
  <p:notesSz cx="6858000" cy="9144000"/>
  <p:custDataLst>
    <p:tags r:id="rId35"/>
  </p:custDataLst>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t Perrin" initials="LP" lastIdx="3" clrIdx="0">
    <p:extLst>
      <p:ext uri="{19B8F6BF-5375-455C-9EA6-DF929625EA0E}">
        <p15:presenceInfo xmlns:p15="http://schemas.microsoft.com/office/powerpoint/2012/main" userId="S::laurent.perrin@easloffice.eu::aadadaf0-fd15-4863-957f-08ff83be6f05" providerId="AD"/>
      </p:ext>
    </p:extLst>
  </p:cmAuthor>
  <p:cmAuthor id="2" name="Medical writers" initials="MW" lastIdx="1" clrIdx="1">
    <p:extLst>
      <p:ext uri="{19B8F6BF-5375-455C-9EA6-DF929625EA0E}">
        <p15:presenceInfo xmlns:p15="http://schemas.microsoft.com/office/powerpoint/2012/main" userId="Medical writ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FDCE9C"/>
    <a:srgbClr val="F1EB5B"/>
    <a:srgbClr val="636569"/>
    <a:srgbClr val="0097CE"/>
    <a:srgbClr val="003594"/>
    <a:srgbClr val="041E42"/>
    <a:srgbClr val="BE9060"/>
    <a:srgbClr val="FF9E1B"/>
    <a:srgbClr val="7CB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AC7F6-97B2-45CE-A5FE-1926815279AB}" v="76" dt="2023-08-18T08:44:48.8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2" autoAdjust="0"/>
    <p:restoredTop sz="95061" autoAdjust="0"/>
  </p:normalViewPr>
  <p:slideViewPr>
    <p:cSldViewPr snapToGrid="0">
      <p:cViewPr varScale="1">
        <p:scale>
          <a:sx n="103" d="100"/>
          <a:sy n="103" d="100"/>
        </p:scale>
        <p:origin x="968"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oglio_di_lavoro_di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dirty="0"/>
              <a:t>Median </a:t>
            </a:r>
            <a:r>
              <a:rPr lang="en-IN" dirty="0" err="1"/>
              <a:t>cfDNA</a:t>
            </a:r>
            <a:r>
              <a:rPr lang="en-IN" dirty="0"/>
              <a:t> &amp; </a:t>
            </a:r>
            <a:r>
              <a:rPr lang="en-IN" dirty="0" err="1"/>
              <a:t>cfRNA</a:t>
            </a:r>
            <a:r>
              <a:rPr lang="en-IN" dirty="0"/>
              <a:t> in relation to rejection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Sheet1!$B$1</c:f>
              <c:strCache>
                <c:ptCount val="1"/>
                <c:pt idx="0">
                  <c:v> cfDna</c:v>
                </c:pt>
              </c:strCache>
            </c:strRef>
          </c:tx>
          <c:spPr>
            <a:solidFill>
              <a:srgbClr val="FDCE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Sheet1!$A$2:$A$3</c:f>
              <c:strCache>
                <c:ptCount val="2"/>
                <c:pt idx="0">
                  <c:v>Yes (AMR / ACR)</c:v>
                </c:pt>
                <c:pt idx="1">
                  <c:v>No</c:v>
                </c:pt>
              </c:strCache>
            </c:strRef>
          </c:cat>
          <c:val>
            <c:numRef>
              <c:f>Sheet1!$B$2:$B$3</c:f>
              <c:numCache>
                <c:formatCode>General</c:formatCode>
                <c:ptCount val="2"/>
                <c:pt idx="0">
                  <c:v>21.7</c:v>
                </c:pt>
                <c:pt idx="1">
                  <c:v>8.3000000000000007</c:v>
                </c:pt>
              </c:numCache>
            </c:numRef>
          </c:val>
          <c:extLst>
            <c:ext xmlns:c16="http://schemas.microsoft.com/office/drawing/2014/chart" uri="{C3380CC4-5D6E-409C-BE32-E72D297353CC}">
              <c16:uniqueId val="{00000000-F486-4D4E-B87C-482744F990F2}"/>
            </c:ext>
          </c:extLst>
        </c:ser>
        <c:ser>
          <c:idx val="1"/>
          <c:order val="1"/>
          <c:tx>
            <c:strRef>
              <c:f>Sheet1!$D$1</c:f>
              <c:strCache>
                <c:ptCount val="1"/>
                <c:pt idx="0">
                  <c:v>cfRna</c:v>
                </c:pt>
              </c:strCache>
            </c:strRef>
          </c:tx>
          <c:spPr>
            <a:solidFill>
              <a:srgbClr val="00359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round/>
                    </a:ln>
                    <a:effectLst/>
                  </c:spPr>
                </c15:leaderLines>
              </c:ext>
            </c:extLst>
          </c:dLbls>
          <c:cat>
            <c:strRef>
              <c:f>Sheet1!$A$2:$A$3</c:f>
              <c:strCache>
                <c:ptCount val="2"/>
                <c:pt idx="0">
                  <c:v>Yes (AMR / ACR)</c:v>
                </c:pt>
                <c:pt idx="1">
                  <c:v>No</c:v>
                </c:pt>
              </c:strCache>
            </c:strRef>
          </c:cat>
          <c:val>
            <c:numRef>
              <c:f>Sheet1!$D$2:$D$3</c:f>
              <c:numCache>
                <c:formatCode>General</c:formatCode>
                <c:ptCount val="2"/>
                <c:pt idx="0">
                  <c:v>13.75</c:v>
                </c:pt>
                <c:pt idx="1">
                  <c:v>2.2999999999999998</c:v>
                </c:pt>
              </c:numCache>
            </c:numRef>
          </c:val>
          <c:extLst>
            <c:ext xmlns:c16="http://schemas.microsoft.com/office/drawing/2014/chart" uri="{C3380CC4-5D6E-409C-BE32-E72D297353CC}">
              <c16:uniqueId val="{00000001-F486-4D4E-B87C-482744F990F2}"/>
            </c:ext>
          </c:extLst>
        </c:ser>
        <c:dLbls>
          <c:showLegendKey val="0"/>
          <c:showVal val="0"/>
          <c:showCatName val="0"/>
          <c:showSerName val="0"/>
          <c:showPercent val="0"/>
          <c:showBubbleSize val="0"/>
        </c:dLbls>
        <c:gapWidth val="150"/>
        <c:axId val="519020256"/>
        <c:axId val="519007776"/>
      </c:barChart>
      <c:catAx>
        <c:axId val="5190202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Rejection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19007776"/>
        <c:crosses val="autoZero"/>
        <c:auto val="1"/>
        <c:lblAlgn val="ctr"/>
        <c:lblOffset val="100"/>
        <c:noMultiLvlLbl val="0"/>
      </c:catAx>
      <c:valAx>
        <c:axId val="519007776"/>
        <c:scaling>
          <c:orientation val="minMax"/>
        </c:scaling>
        <c:delete val="0"/>
        <c:axPos val="l"/>
        <c:majorGridlines>
          <c:spPr>
            <a:ln w="9525">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a:t>Median</a:t>
                </a:r>
                <a:r>
                  <a:rPr lang="en-IN" baseline="0"/>
                  <a:t> </a:t>
                </a:r>
                <a:endParaRPr lang="en-IN"/>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190202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75000"/>
            <a:lumOff val="25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A1C37-68DF-488F-B812-A449DA11197C}" type="datetimeFigureOut">
              <a:rPr lang="en-GB" smtClean="0"/>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EF6B1-FC36-47C3-822E-E0C01A484671}" type="slidenum">
              <a:rPr lang="en-GB" smtClean="0"/>
              <a:t>‹N›</a:t>
            </a:fld>
            <a:endParaRPr lang="en-GB"/>
          </a:p>
        </p:txBody>
      </p:sp>
    </p:spTree>
    <p:extLst>
      <p:ext uri="{BB962C8B-B14F-4D97-AF65-F5344CB8AC3E}">
        <p14:creationId xmlns:p14="http://schemas.microsoft.com/office/powerpoint/2010/main" val="30201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EF6B1-FC36-47C3-822E-E0C01A484671}" type="slidenum">
              <a:rPr lang="en-GB" smtClean="0"/>
              <a:t>4</a:t>
            </a:fld>
            <a:endParaRPr lang="en-GB"/>
          </a:p>
        </p:txBody>
      </p:sp>
    </p:spTree>
    <p:extLst>
      <p:ext uri="{BB962C8B-B14F-4D97-AF65-F5344CB8AC3E}">
        <p14:creationId xmlns:p14="http://schemas.microsoft.com/office/powerpoint/2010/main" val="3425635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b="0" i="1" dirty="0">
                <a:latin typeface="Gotham" panose="02000504050000020004" pitchFamily="2" charset="0"/>
              </a:rPr>
              <a:t>Abbreviations: BMI, body mass index; CE, </a:t>
            </a:r>
            <a:r>
              <a:rPr lang="fr-CH" sz="1200" b="0" i="1" dirty="0">
                <a:solidFill>
                  <a:srgbClr val="4D5156"/>
                </a:solidFill>
                <a:effectLst/>
                <a:latin typeface="Gotham" panose="02000504050000020004" pitchFamily="2" charset="0"/>
              </a:rPr>
              <a:t>Conformité </a:t>
            </a:r>
            <a:r>
              <a:rPr lang="fr-CH" sz="1200" b="0" i="1" dirty="0" err="1">
                <a:solidFill>
                  <a:srgbClr val="4D5156"/>
                </a:solidFill>
                <a:effectLst/>
                <a:latin typeface="Gotham" panose="02000504050000020004" pitchFamily="2" charset="0"/>
              </a:rPr>
              <a:t>Européene</a:t>
            </a:r>
            <a:r>
              <a:rPr lang="en-GB" sz="1200" b="0" i="1" dirty="0">
                <a:latin typeface="Gotham" panose="02000504050000020004" pitchFamily="2" charset="0"/>
              </a:rPr>
              <a:t>; cm, </a:t>
            </a:r>
            <a:r>
              <a:rPr lang="en-GB" sz="1200" b="0" i="1" dirty="0" err="1">
                <a:latin typeface="Gotham" panose="02000504050000020004" pitchFamily="2" charset="0"/>
              </a:rPr>
              <a:t>centimeters</a:t>
            </a:r>
            <a:r>
              <a:rPr lang="en-GB" sz="1200" b="0" i="1" dirty="0">
                <a:latin typeface="Gotham" panose="02000504050000020004" pitchFamily="2" charset="0"/>
              </a:rPr>
              <a:t>; CTS, cardiac transport system; DCD, donation after circulatory death; ECMO, extracorporeal membrane oxygenation; FDA, </a:t>
            </a:r>
            <a:r>
              <a:rPr lang="fr-CH" sz="1200" b="0" i="1" dirty="0">
                <a:solidFill>
                  <a:srgbClr val="4D5156"/>
                </a:solidFill>
                <a:effectLst/>
                <a:latin typeface="Gotham" panose="02000504050000020004" pitchFamily="2" charset="0"/>
              </a:rPr>
              <a:t>Food and Drug Administration; </a:t>
            </a:r>
            <a:r>
              <a:rPr lang="en-GB" sz="1200" b="0" i="1" dirty="0">
                <a:latin typeface="Gotham" panose="02000504050000020004" pitchFamily="2" charset="0"/>
              </a:rPr>
              <a:t>FEV1/FVC, forced expiratory volume/forced vital capacity (</a:t>
            </a:r>
            <a:r>
              <a:rPr lang="en-GB" sz="1200" b="0" i="1" dirty="0" err="1">
                <a:latin typeface="Gotham" panose="02000504050000020004" pitchFamily="2" charset="0"/>
              </a:rPr>
              <a:t>Tiffeneau-Pinelli</a:t>
            </a:r>
            <a:r>
              <a:rPr lang="en-GB" sz="1200" b="0" i="1" dirty="0">
                <a:latin typeface="Gotham" panose="02000504050000020004" pitchFamily="2" charset="0"/>
              </a:rPr>
              <a:t> index)</a:t>
            </a:r>
            <a:r>
              <a:rPr lang="fr-CH" sz="1200" b="0" i="1" dirty="0">
                <a:solidFill>
                  <a:srgbClr val="4D5156"/>
                </a:solidFill>
                <a:effectLst/>
                <a:latin typeface="Gotham" panose="02000504050000020004" pitchFamily="2" charset="0"/>
              </a:rPr>
              <a:t>;</a:t>
            </a:r>
            <a:r>
              <a:rPr lang="en-GB" sz="1200" b="0" i="1" dirty="0">
                <a:latin typeface="Gotham" panose="02000504050000020004" pitchFamily="2" charset="0"/>
              </a:rPr>
              <a:t> ICE, </a:t>
            </a:r>
            <a:r>
              <a:rPr lang="en-GB" sz="1200" i="1" dirty="0">
                <a:solidFill>
                  <a:srgbClr val="A5A5A5"/>
                </a:solidFill>
                <a:latin typeface="Gotham" panose="02000504050000020004" pitchFamily="2" charset="0"/>
              </a:rPr>
              <a:t>standard ice storage; kg, kilograms; LAS, lung allocation score; LG, </a:t>
            </a:r>
            <a:r>
              <a:rPr lang="en-GB" sz="1200" i="1" dirty="0" err="1">
                <a:solidFill>
                  <a:srgbClr val="A5A5A5"/>
                </a:solidFill>
                <a:latin typeface="Gotham" panose="02000504050000020004" pitchFamily="2" charset="0"/>
              </a:rPr>
              <a:t>LUNGguard</a:t>
            </a:r>
            <a:r>
              <a:rPr lang="en-GB" sz="1200" i="1" dirty="0">
                <a:solidFill>
                  <a:srgbClr val="A5A5A5"/>
                </a:solidFill>
                <a:latin typeface="Gotham" panose="02000504050000020004" pitchFamily="2" charset="0"/>
              </a:rPr>
              <a:t> donor lung preservation system; MCS, mechanical circulatory support; mm Hg, </a:t>
            </a:r>
            <a:r>
              <a:rPr lang="en-GB" sz="1200" i="1" dirty="0" err="1">
                <a:solidFill>
                  <a:srgbClr val="A5A5A5"/>
                </a:solidFill>
                <a:latin typeface="Gotham" panose="02000504050000020004" pitchFamily="2" charset="0"/>
              </a:rPr>
              <a:t>millimeters</a:t>
            </a:r>
            <a:r>
              <a:rPr lang="en-GB" sz="1200" i="1" dirty="0">
                <a:solidFill>
                  <a:srgbClr val="A5A5A5"/>
                </a:solidFill>
                <a:latin typeface="Gotham" panose="02000504050000020004" pitchFamily="2" charset="0"/>
              </a:rPr>
              <a:t> of mercury; Min, minutes; PCO2, partial pressure of carbon dioxide; PGD, primary graft dysfunction; PHM, predicted heart mass; PO2, partial pressure of oxygen; TIT, total ischemic time.</a:t>
            </a: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FG2_4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NOT TOO WARM, NOT TOO COLD: REAL-WORLD MULTI-CENTER OUTCOMES WITH ELEVATED HYPOTHERMIC PRESERVATION OF DONOR LUNGS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John Haney*</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Matthew Hartwig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Nathaniel Langer</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Pablo G. Sanchez</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Jasleen Kukreja</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Errol Bush</a:t>
            </a:r>
            <a:r>
              <a:rPr lang="en-US" sz="1800" b="1" baseline="30000" dirty="0">
                <a:effectLst/>
                <a:latin typeface="Gotham" panose="02000504050000020004" pitchFamily="2" charset="0"/>
                <a:ea typeface="Times New Roman" panose="02020603050405020304" pitchFamily="18" charset="0"/>
              </a:rPr>
              <a:t>5</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Duke University Medical Center, Durham,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Massachusetts General Hospital, Boston,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of Pittsburgh Medical Center, Pittsburgh,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UCSF Medical Center, San Francisco,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Johns Hopkins University, Baltimore,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Recent reports highlight the potential clinical improvements from hypothermic preservation at elevated temperatures of donor lungs, avoiding risk of mitochondrial injury with standard ice storage (ICE) where lungs reach temperatures near or below 0°C. The </a:t>
            </a:r>
            <a:r>
              <a:rPr lang="en-GB" sz="1800" dirty="0" err="1">
                <a:solidFill>
                  <a:srgbClr val="000000"/>
                </a:solidFill>
                <a:effectLst/>
                <a:latin typeface="Gotham" panose="02000504050000020004" pitchFamily="2" charset="0"/>
                <a:ea typeface="Calibri" panose="020F0502020204030204" pitchFamily="34" charset="0"/>
              </a:rPr>
              <a:t>LUNGguard</a:t>
            </a:r>
            <a:r>
              <a:rPr lang="en-GB" sz="1800" dirty="0">
                <a:solidFill>
                  <a:srgbClr val="000000"/>
                </a:solidFill>
                <a:effectLst/>
                <a:latin typeface="Gotham" panose="02000504050000020004" pitchFamily="2" charset="0"/>
                <a:ea typeface="Calibri" panose="020F0502020204030204" pitchFamily="34" charset="0"/>
              </a:rPr>
              <a:t> Donor Lung Preservation System (LG) is the only FDA and CE cleared preservation technology which maintains donor lungs at controlled elevated hypothermic temperatures, potentially mitigating temperature-related tissue injury. Real-world experience of this preservation strategy on recipient outcomes as studied in the GUARDIAN-Lung Registry is presented.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The GUARDIAN Lung Registry is a </a:t>
            </a:r>
            <a:r>
              <a:rPr lang="en-GB" sz="1800" dirty="0" err="1">
                <a:solidFill>
                  <a:srgbClr val="000000"/>
                </a:solidFill>
                <a:effectLst/>
                <a:latin typeface="Gotham" panose="02000504050000020004" pitchFamily="2" charset="0"/>
                <a:ea typeface="Calibri" panose="020F0502020204030204" pitchFamily="34" charset="0"/>
              </a:rPr>
              <a:t>multicenter</a:t>
            </a:r>
            <a:r>
              <a:rPr lang="en-GB" sz="1800" dirty="0">
                <a:solidFill>
                  <a:srgbClr val="000000"/>
                </a:solidFill>
                <a:effectLst/>
                <a:latin typeface="Gotham" panose="02000504050000020004" pitchFamily="2" charset="0"/>
                <a:ea typeface="Calibri" panose="020F0502020204030204" pitchFamily="34" charset="0"/>
              </a:rPr>
              <a:t> registry assessing outcomes following lung transplants comparing LG and ICE. Retrospective review of clinical outcomes was examined using summary statistics and Kaplan-Meyer survival analysis. Continued enrolment will allow updated data to be presented.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Transplants in patients using LG (n=86) vs ICE (n=90) had similar baseline characteristics, except significantly more LG-preserved lungs were retrieved from donors after circulatory death (DCD) donors, 17.6% LG vs 6.7% ICE, p = 0.025, see Table). The LG cohort had a clinically meaningful 54% reduction in primary graft dysfunction at 72 hours (p=0.058). LG was also associated with significantly improved one year Kaplan-Meier estimated survival, 95.0% vs 90.0%, p = 0.02, LG vs ICE, respectively (see Figure).</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Use of </a:t>
            </a:r>
            <a:r>
              <a:rPr lang="en-GB" sz="1800" dirty="0" err="1">
                <a:solidFill>
                  <a:srgbClr val="000000"/>
                </a:solidFill>
                <a:effectLst/>
                <a:latin typeface="Gotham" panose="02000504050000020004" pitchFamily="2" charset="0"/>
                <a:ea typeface="Calibri" panose="020F0502020204030204" pitchFamily="34" charset="0"/>
              </a:rPr>
              <a:t>LUNGguard</a:t>
            </a:r>
            <a:r>
              <a:rPr lang="en-GB" sz="1800" dirty="0">
                <a:solidFill>
                  <a:srgbClr val="000000"/>
                </a:solidFill>
                <a:effectLst/>
                <a:latin typeface="Gotham" panose="02000504050000020004" pitchFamily="2" charset="0"/>
                <a:ea typeface="Calibri" panose="020F0502020204030204" pitchFamily="34" charset="0"/>
              </a:rPr>
              <a:t> is associated with a reduction in PGD3 and enhanced 1-year survival compared to ICE. These data support growing evidence that avoiding donor lung near-freezing injury through controlled, elevated hypothermic preservation has a meaningful impact on post-transplant outcomes.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14</a:t>
            </a:fld>
            <a:endParaRPr lang="en-GB"/>
          </a:p>
        </p:txBody>
      </p:sp>
    </p:spTree>
    <p:extLst>
      <p:ext uri="{BB962C8B-B14F-4D97-AF65-F5344CB8AC3E}">
        <p14:creationId xmlns:p14="http://schemas.microsoft.com/office/powerpoint/2010/main" val="133784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BMI, body mass index; CE, </a:t>
            </a:r>
            <a:r>
              <a:rPr lang="fr-CH" sz="1800" b="0" i="1" dirty="0">
                <a:solidFill>
                  <a:srgbClr val="4D5156"/>
                </a:solidFill>
                <a:effectLst/>
                <a:latin typeface="Gotham" panose="02000504050000020004" pitchFamily="2" charset="0"/>
              </a:rPr>
              <a:t>Conformité </a:t>
            </a:r>
            <a:r>
              <a:rPr lang="fr-CH" sz="1800" b="0" i="1" dirty="0" err="1">
                <a:solidFill>
                  <a:srgbClr val="4D5156"/>
                </a:solidFill>
                <a:effectLst/>
                <a:latin typeface="Gotham" panose="02000504050000020004" pitchFamily="2" charset="0"/>
              </a:rPr>
              <a:t>Européene</a:t>
            </a:r>
            <a:r>
              <a:rPr lang="en-GB" sz="1800" b="0" i="1" dirty="0">
                <a:latin typeface="Gotham" panose="02000504050000020004" pitchFamily="2" charset="0"/>
              </a:rPr>
              <a:t>; cm, </a:t>
            </a:r>
            <a:r>
              <a:rPr lang="en-GB" sz="1800" b="0" i="1" dirty="0" err="1">
                <a:latin typeface="Gotham" panose="02000504050000020004" pitchFamily="2" charset="0"/>
              </a:rPr>
              <a:t>centimeters</a:t>
            </a:r>
            <a:r>
              <a:rPr lang="en-GB" sz="1800" b="0" i="1" dirty="0">
                <a:latin typeface="Gotham" panose="02000504050000020004" pitchFamily="2" charset="0"/>
              </a:rPr>
              <a:t>; CTS, cardiac transport system; DCD, donation after circulatory death; ECMO, extracorporeal membrane oxygenation; FDA, </a:t>
            </a:r>
            <a:r>
              <a:rPr lang="fr-CH" sz="1800" b="0" i="1" dirty="0">
                <a:solidFill>
                  <a:srgbClr val="4D5156"/>
                </a:solidFill>
                <a:effectLst/>
                <a:latin typeface="Gotham" panose="02000504050000020004" pitchFamily="2" charset="0"/>
              </a:rPr>
              <a:t>Food and Drug Administration; </a:t>
            </a:r>
            <a:r>
              <a:rPr lang="en-GB" sz="1800" b="0" i="1" dirty="0">
                <a:latin typeface="Gotham" panose="02000504050000020004" pitchFamily="2" charset="0"/>
              </a:rPr>
              <a:t>FEV1/FVC, forced expiratory volume/forced vital capacity (</a:t>
            </a:r>
            <a:r>
              <a:rPr lang="en-GB" sz="1800" b="0" i="1" dirty="0" err="1">
                <a:latin typeface="Gotham" panose="02000504050000020004" pitchFamily="2" charset="0"/>
              </a:rPr>
              <a:t>Tiffeneau-Pinelli</a:t>
            </a:r>
            <a:r>
              <a:rPr lang="en-GB" sz="1800" b="0" i="1" dirty="0">
                <a:latin typeface="Gotham" panose="02000504050000020004" pitchFamily="2" charset="0"/>
              </a:rPr>
              <a:t> index)</a:t>
            </a:r>
            <a:r>
              <a:rPr lang="fr-CH" sz="1800" b="0" i="1" dirty="0">
                <a:solidFill>
                  <a:srgbClr val="4D5156"/>
                </a:solidFill>
                <a:effectLst/>
                <a:latin typeface="Gotham" panose="02000504050000020004" pitchFamily="2" charset="0"/>
              </a:rPr>
              <a:t>;</a:t>
            </a:r>
            <a:r>
              <a:rPr lang="en-GB" sz="1800" b="0" i="1" dirty="0">
                <a:latin typeface="Gotham" panose="02000504050000020004" pitchFamily="2" charset="0"/>
              </a:rPr>
              <a:t> ICE, </a:t>
            </a:r>
            <a:r>
              <a:rPr lang="en-GB" sz="1800" i="1" dirty="0">
                <a:solidFill>
                  <a:srgbClr val="A5A5A5"/>
                </a:solidFill>
                <a:latin typeface="Gotham" panose="02000504050000020004" pitchFamily="2" charset="0"/>
              </a:rPr>
              <a:t>standard ice storage; kg, kilograms; LAS, lung allocation score; LG, </a:t>
            </a:r>
            <a:r>
              <a:rPr lang="en-GB" sz="1800" i="1" dirty="0" err="1">
                <a:solidFill>
                  <a:srgbClr val="A5A5A5"/>
                </a:solidFill>
                <a:latin typeface="Gotham" panose="02000504050000020004" pitchFamily="2" charset="0"/>
              </a:rPr>
              <a:t>LUNGguard</a:t>
            </a:r>
            <a:r>
              <a:rPr lang="en-GB" sz="1800" i="1" dirty="0">
                <a:solidFill>
                  <a:srgbClr val="A5A5A5"/>
                </a:solidFill>
                <a:latin typeface="Gotham" panose="02000504050000020004" pitchFamily="2" charset="0"/>
              </a:rPr>
              <a:t> donor lung preservation system; MCS, mechanical circulatory support; mm Hg, </a:t>
            </a:r>
            <a:r>
              <a:rPr lang="en-GB" sz="1800" i="1" dirty="0" err="1">
                <a:solidFill>
                  <a:srgbClr val="A5A5A5"/>
                </a:solidFill>
                <a:latin typeface="Gotham" panose="02000504050000020004" pitchFamily="2" charset="0"/>
              </a:rPr>
              <a:t>millimeters</a:t>
            </a:r>
            <a:r>
              <a:rPr lang="en-GB" sz="1800" i="1" dirty="0">
                <a:solidFill>
                  <a:srgbClr val="A5A5A5"/>
                </a:solidFill>
                <a:latin typeface="Gotham" panose="02000504050000020004" pitchFamily="2" charset="0"/>
              </a:rPr>
              <a:t> of mercury; Min, minutes; PCO2, partial pressure of carbon dioxide; PGD, primary graft dysfunction; PHM, predicted heart mass; PO2, partial pressure of oxygen; TIT, total ischemic time.</a:t>
            </a:r>
          </a:p>
          <a:p>
            <a:pPr algn="just"/>
            <a:endParaRPr lang="en-GB" sz="1800" b="1" i="1" dirty="0">
              <a:solidFill>
                <a:srgbClr val="A5A5A5"/>
              </a:solidFill>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FG2_4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NOT TOO WARM, NOT TOO COLD: REAL-WORLD MULTI-CENTER OUTCOMES WITH ELEVATED HYPOTHERMIC PRESERVATION OF DONOR LUNGS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John Haney*</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Matthew Hartwig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Nathaniel Langer</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Pablo G. Sanchez</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Jasleen Kukreja</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Errol Bush</a:t>
            </a:r>
            <a:r>
              <a:rPr lang="en-US" sz="1800" b="1" baseline="30000" dirty="0">
                <a:effectLst/>
                <a:latin typeface="Gotham" panose="02000504050000020004" pitchFamily="2" charset="0"/>
                <a:ea typeface="Times New Roman" panose="02020603050405020304" pitchFamily="18" charset="0"/>
              </a:rPr>
              <a:t>5</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Duke University Medical Center, Durham,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Massachusetts General Hospital, Boston,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of Pittsburgh Medical Center, Pittsburgh,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UCSF Medical Center, San Francisco,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Johns Hopkins University, Baltimore,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Recent reports highlight the potential clinical improvements from hypothermic preservation at elevated temperatures of donor lungs, avoiding risk of mitochondrial injury with standard ice storage (ICE) where lungs reach temperatures near or below 0°C. The </a:t>
            </a:r>
            <a:r>
              <a:rPr lang="en-GB" sz="1800" dirty="0" err="1">
                <a:solidFill>
                  <a:srgbClr val="000000"/>
                </a:solidFill>
                <a:effectLst/>
                <a:latin typeface="Gotham" panose="02000504050000020004" pitchFamily="2" charset="0"/>
                <a:ea typeface="Calibri" panose="020F0502020204030204" pitchFamily="34" charset="0"/>
              </a:rPr>
              <a:t>LUNGguard</a:t>
            </a:r>
            <a:r>
              <a:rPr lang="en-GB" sz="1800" dirty="0">
                <a:solidFill>
                  <a:srgbClr val="000000"/>
                </a:solidFill>
                <a:effectLst/>
                <a:latin typeface="Gotham" panose="02000504050000020004" pitchFamily="2" charset="0"/>
                <a:ea typeface="Calibri" panose="020F0502020204030204" pitchFamily="34" charset="0"/>
              </a:rPr>
              <a:t> Donor Lung Preservation System (LG) is the only FDA and CE cleared preservation technology which maintains donor lungs at controlled elevated hypothermic temperatures, potentially mitigating temperature-related tissue injury. Real-world experience of this preservation strategy on recipient outcomes as studied in the GUARDIAN-Lung Registry is presented.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The GUARDIAN Lung Registry is a </a:t>
            </a:r>
            <a:r>
              <a:rPr lang="en-GB" sz="1800" dirty="0" err="1">
                <a:solidFill>
                  <a:srgbClr val="000000"/>
                </a:solidFill>
                <a:effectLst/>
                <a:latin typeface="Gotham" panose="02000504050000020004" pitchFamily="2" charset="0"/>
                <a:ea typeface="Calibri" panose="020F0502020204030204" pitchFamily="34" charset="0"/>
              </a:rPr>
              <a:t>multicenter</a:t>
            </a:r>
            <a:r>
              <a:rPr lang="en-GB" sz="1800" dirty="0">
                <a:solidFill>
                  <a:srgbClr val="000000"/>
                </a:solidFill>
                <a:effectLst/>
                <a:latin typeface="Gotham" panose="02000504050000020004" pitchFamily="2" charset="0"/>
                <a:ea typeface="Calibri" panose="020F0502020204030204" pitchFamily="34" charset="0"/>
              </a:rPr>
              <a:t> registry assessing outcomes following lung transplants comparing LG and ICE. Retrospective review of clinical outcomes was examined using summary statistics and Kaplan-Meyer survival analysis. Continued enrolment will allow updated data to be presented.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Transplants in patients using LG (n=86) vs ICE (n=90) had similar baseline characteristics, except significantly more LG-preserved lungs were retrieved from donors after circulatory death (DCD) donors, 17.6% LG vs 6.7% ICE, p = 0.025, see Table). The LG cohort had a clinically meaningful 54% reduction in primary graft dysfunction at 72 hours (p=0.058). LG was also associated with significantly improved one year Kaplan-Meier estimated survival, 95.0% vs 90.0%, p = 0.02, LG vs ICE, respectively (see Figure).</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Use of </a:t>
            </a:r>
            <a:r>
              <a:rPr lang="en-GB" sz="1800" dirty="0" err="1">
                <a:solidFill>
                  <a:srgbClr val="000000"/>
                </a:solidFill>
                <a:effectLst/>
                <a:latin typeface="Gotham" panose="02000504050000020004" pitchFamily="2" charset="0"/>
                <a:ea typeface="Calibri" panose="020F0502020204030204" pitchFamily="34" charset="0"/>
              </a:rPr>
              <a:t>LUNGguard</a:t>
            </a:r>
            <a:r>
              <a:rPr lang="en-GB" sz="1800" dirty="0">
                <a:solidFill>
                  <a:srgbClr val="000000"/>
                </a:solidFill>
                <a:effectLst/>
                <a:latin typeface="Gotham" panose="02000504050000020004" pitchFamily="2" charset="0"/>
                <a:ea typeface="Calibri" panose="020F0502020204030204" pitchFamily="34" charset="0"/>
              </a:rPr>
              <a:t> is associated with a reduction in PGD3 and enhanced 1-year survival compared to ICE. These data support growing evidence that avoiding donor lung near-freezing injury through controlled, elevated hypothermic preservation has a meaningful impact on post-transplant outcomes.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15</a:t>
            </a:fld>
            <a:endParaRPr lang="en-GB"/>
          </a:p>
        </p:txBody>
      </p:sp>
    </p:spTree>
    <p:extLst>
      <p:ext uri="{BB962C8B-B14F-4D97-AF65-F5344CB8AC3E}">
        <p14:creationId xmlns:p14="http://schemas.microsoft.com/office/powerpoint/2010/main" val="3381703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BMI, body mass index; CE, </a:t>
            </a:r>
            <a:r>
              <a:rPr lang="fr-CH" sz="1800" b="0" i="1" dirty="0">
                <a:solidFill>
                  <a:srgbClr val="4D5156"/>
                </a:solidFill>
                <a:effectLst/>
                <a:latin typeface="Gotham" panose="02000504050000020004" pitchFamily="2" charset="0"/>
              </a:rPr>
              <a:t>Conformité </a:t>
            </a:r>
            <a:r>
              <a:rPr lang="fr-CH" sz="1800" b="0" i="1" dirty="0" err="1">
                <a:solidFill>
                  <a:srgbClr val="4D5156"/>
                </a:solidFill>
                <a:effectLst/>
                <a:latin typeface="Gotham" panose="02000504050000020004" pitchFamily="2" charset="0"/>
              </a:rPr>
              <a:t>Européene</a:t>
            </a:r>
            <a:r>
              <a:rPr lang="en-GB" sz="1800" b="0" i="1" dirty="0">
                <a:latin typeface="Gotham" panose="02000504050000020004" pitchFamily="2" charset="0"/>
              </a:rPr>
              <a:t>; cm, </a:t>
            </a:r>
            <a:r>
              <a:rPr lang="en-GB" sz="1800" b="0" i="1" dirty="0" err="1">
                <a:latin typeface="Gotham" panose="02000504050000020004" pitchFamily="2" charset="0"/>
              </a:rPr>
              <a:t>centimeters</a:t>
            </a:r>
            <a:r>
              <a:rPr lang="en-GB" sz="1800" b="0" i="1" dirty="0">
                <a:latin typeface="Gotham" panose="02000504050000020004" pitchFamily="2" charset="0"/>
              </a:rPr>
              <a:t>; CTS, cardiac transport system; DCD, donation after circulatory death; ECMO, extracorporeal membrane oxygenation; FDA, </a:t>
            </a:r>
            <a:r>
              <a:rPr lang="fr-CH" sz="1800" b="0" i="1" dirty="0">
                <a:solidFill>
                  <a:srgbClr val="4D5156"/>
                </a:solidFill>
                <a:effectLst/>
                <a:latin typeface="Gotham" panose="02000504050000020004" pitchFamily="2" charset="0"/>
              </a:rPr>
              <a:t>Food and Drug Administration; </a:t>
            </a:r>
            <a:r>
              <a:rPr lang="en-GB" sz="1800" b="0" i="1" dirty="0">
                <a:latin typeface="Gotham" panose="02000504050000020004" pitchFamily="2" charset="0"/>
              </a:rPr>
              <a:t>FEV1/FVC, forced expiratory volume/forced vital capacity (</a:t>
            </a:r>
            <a:r>
              <a:rPr lang="en-GB" sz="1800" b="0" i="1" dirty="0" err="1">
                <a:latin typeface="Gotham" panose="02000504050000020004" pitchFamily="2" charset="0"/>
              </a:rPr>
              <a:t>Tiffeneau-Pinelli</a:t>
            </a:r>
            <a:r>
              <a:rPr lang="en-GB" sz="1800" b="0" i="1" dirty="0">
                <a:latin typeface="Gotham" panose="02000504050000020004" pitchFamily="2" charset="0"/>
              </a:rPr>
              <a:t> index)</a:t>
            </a:r>
            <a:r>
              <a:rPr lang="fr-CH" sz="1800" b="0" i="1" dirty="0">
                <a:solidFill>
                  <a:srgbClr val="4D5156"/>
                </a:solidFill>
                <a:effectLst/>
                <a:latin typeface="Gotham" panose="02000504050000020004" pitchFamily="2" charset="0"/>
              </a:rPr>
              <a:t>;</a:t>
            </a:r>
            <a:r>
              <a:rPr lang="en-GB" sz="1800" b="0" i="1" dirty="0">
                <a:latin typeface="Gotham" panose="02000504050000020004" pitchFamily="2" charset="0"/>
              </a:rPr>
              <a:t> ICE, </a:t>
            </a:r>
            <a:r>
              <a:rPr lang="en-GB" sz="1800" i="1" dirty="0">
                <a:solidFill>
                  <a:srgbClr val="A5A5A5"/>
                </a:solidFill>
                <a:latin typeface="Gotham" panose="02000504050000020004" pitchFamily="2" charset="0"/>
              </a:rPr>
              <a:t>standard ice storage; kg, kilograms; LAS, lung allocation score; LG, </a:t>
            </a:r>
            <a:r>
              <a:rPr lang="en-GB" sz="1800" i="1" dirty="0" err="1">
                <a:solidFill>
                  <a:srgbClr val="A5A5A5"/>
                </a:solidFill>
                <a:latin typeface="Gotham" panose="02000504050000020004" pitchFamily="2" charset="0"/>
              </a:rPr>
              <a:t>LUNGguard</a:t>
            </a:r>
            <a:r>
              <a:rPr lang="en-GB" sz="1800" i="1" dirty="0">
                <a:solidFill>
                  <a:srgbClr val="A5A5A5"/>
                </a:solidFill>
                <a:latin typeface="Gotham" panose="02000504050000020004" pitchFamily="2" charset="0"/>
              </a:rPr>
              <a:t> donor lung preservation system; MCS, mechanical circulatory support; mm Hg, </a:t>
            </a:r>
            <a:r>
              <a:rPr lang="en-GB" sz="1800" i="1" dirty="0" err="1">
                <a:solidFill>
                  <a:srgbClr val="A5A5A5"/>
                </a:solidFill>
                <a:latin typeface="Gotham" panose="02000504050000020004" pitchFamily="2" charset="0"/>
              </a:rPr>
              <a:t>millimeters</a:t>
            </a:r>
            <a:r>
              <a:rPr lang="en-GB" sz="1800" i="1" dirty="0">
                <a:solidFill>
                  <a:srgbClr val="A5A5A5"/>
                </a:solidFill>
                <a:latin typeface="Gotham" panose="02000504050000020004" pitchFamily="2" charset="0"/>
              </a:rPr>
              <a:t> of mercury; Min, minutes; PCO2, partial pressure of carbon dioxide; PGD, primary graft dysfunction; PHM, predicted heart mass; PO2, partial pressure of oxygen; TIT, total ischemic time.</a:t>
            </a:r>
          </a:p>
          <a:p>
            <a:pPr algn="just"/>
            <a:endParaRPr lang="en-GB" sz="1800" b="1" i="1" dirty="0">
              <a:solidFill>
                <a:srgbClr val="A5A5A5"/>
              </a:solidFill>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FG2_4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NOT TOO WARM, NOT TOO COLD: REAL-WORLD MULTI-CENTER OUTCOMES WITH ELEVATED HYPOTHERMIC PRESERVATION OF DONOR LUNGS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John Haney*</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Matthew Hartwig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Nathaniel Langer</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Pablo G. Sanchez</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Jasleen Kukreja</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Errol Bush</a:t>
            </a:r>
            <a:r>
              <a:rPr lang="en-US" sz="1800" b="1" baseline="30000" dirty="0">
                <a:effectLst/>
                <a:latin typeface="Gotham" panose="02000504050000020004" pitchFamily="2" charset="0"/>
                <a:ea typeface="Times New Roman" panose="02020603050405020304" pitchFamily="18" charset="0"/>
              </a:rPr>
              <a:t>5</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Duke University Medical Center, Durham,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Massachusetts General Hospital, Boston,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of Pittsburgh Medical Center, Pittsburgh,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UCSF Medical Center, San Francisco,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Johns Hopkins University, Baltimore,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Recent reports highlight the potential clinical improvements from hypothermic preservation at elevated temperatures of donor lungs, avoiding risk of mitochondrial injury with standard ice storage (ICE) where lungs reach temperatures near or below 0°C. The </a:t>
            </a:r>
            <a:r>
              <a:rPr lang="en-GB" sz="1800" dirty="0" err="1">
                <a:solidFill>
                  <a:srgbClr val="000000"/>
                </a:solidFill>
                <a:effectLst/>
                <a:latin typeface="Gotham" panose="02000504050000020004" pitchFamily="2" charset="0"/>
                <a:ea typeface="Calibri" panose="020F0502020204030204" pitchFamily="34" charset="0"/>
              </a:rPr>
              <a:t>LUNGguard</a:t>
            </a:r>
            <a:r>
              <a:rPr lang="en-GB" sz="1800" dirty="0">
                <a:solidFill>
                  <a:srgbClr val="000000"/>
                </a:solidFill>
                <a:effectLst/>
                <a:latin typeface="Gotham" panose="02000504050000020004" pitchFamily="2" charset="0"/>
                <a:ea typeface="Calibri" panose="020F0502020204030204" pitchFamily="34" charset="0"/>
              </a:rPr>
              <a:t> Donor Lung Preservation System (LG) is the only FDA and CE cleared preservation technology which maintains donor lungs at controlled elevated hypothermic temperatures, potentially mitigating temperature-related tissue injury. Real-world experience of this preservation strategy on recipient outcomes as studied in the GUARDIAN-Lung Registry is presented.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The GUARDIAN Lung Registry is a </a:t>
            </a:r>
            <a:r>
              <a:rPr lang="en-GB" sz="1800" dirty="0" err="1">
                <a:solidFill>
                  <a:srgbClr val="000000"/>
                </a:solidFill>
                <a:effectLst/>
                <a:latin typeface="Gotham" panose="02000504050000020004" pitchFamily="2" charset="0"/>
                <a:ea typeface="Calibri" panose="020F0502020204030204" pitchFamily="34" charset="0"/>
              </a:rPr>
              <a:t>multicenter</a:t>
            </a:r>
            <a:r>
              <a:rPr lang="en-GB" sz="1800" dirty="0">
                <a:solidFill>
                  <a:srgbClr val="000000"/>
                </a:solidFill>
                <a:effectLst/>
                <a:latin typeface="Gotham" panose="02000504050000020004" pitchFamily="2" charset="0"/>
                <a:ea typeface="Calibri" panose="020F0502020204030204" pitchFamily="34" charset="0"/>
              </a:rPr>
              <a:t> registry assessing outcomes following lung transplants comparing LG and ICE. Retrospective review of clinical outcomes was examined using summary statistics and Kaplan-Meyer survival analysis. Continued enrolment will allow updated data to be presented.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Transplants in patients using LG (n=86) vs ICE (n=90) had similar baseline characteristics, except significantly more LG-preserved lungs were retrieved from donors after circulatory death (DCD) donors, 17.6% LG vs 6.7% ICE, p = 0.025, see Table). The LG cohort had a clinically meaningful 54% reduction in primary graft dysfunction at 72 hours (p=0.058). LG was also associated with significantly improved one year Kaplan-Meier estimated survival, 95.0% vs 90.0%, p = 0.02, LG vs ICE, respectively (see Figure).</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Use of </a:t>
            </a:r>
            <a:r>
              <a:rPr lang="en-GB" sz="1800" dirty="0" err="1">
                <a:solidFill>
                  <a:srgbClr val="000000"/>
                </a:solidFill>
                <a:effectLst/>
                <a:latin typeface="Gotham" panose="02000504050000020004" pitchFamily="2" charset="0"/>
                <a:ea typeface="Calibri" panose="020F0502020204030204" pitchFamily="34" charset="0"/>
              </a:rPr>
              <a:t>LUNGguard</a:t>
            </a:r>
            <a:r>
              <a:rPr lang="en-GB" sz="1800" dirty="0">
                <a:solidFill>
                  <a:srgbClr val="000000"/>
                </a:solidFill>
                <a:effectLst/>
                <a:latin typeface="Gotham" panose="02000504050000020004" pitchFamily="2" charset="0"/>
                <a:ea typeface="Calibri" panose="020F0502020204030204" pitchFamily="34" charset="0"/>
              </a:rPr>
              <a:t> is associated with a reduction in PGD3 and enhanced 1-year survival compared to ICE. These data support growing evidence that avoiding donor lung near-freezing injury through controlled, elevated hypothermic preservation has a meaningful impact on post-transplant outcomes.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16</a:t>
            </a:fld>
            <a:endParaRPr lang="en-GB"/>
          </a:p>
        </p:txBody>
      </p:sp>
    </p:spTree>
    <p:extLst>
      <p:ext uri="{BB962C8B-B14F-4D97-AF65-F5344CB8AC3E}">
        <p14:creationId xmlns:p14="http://schemas.microsoft.com/office/powerpoint/2010/main" val="374121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b="0" i="1" dirty="0">
                <a:latin typeface="Gotham" panose="02000504050000020004" pitchFamily="2" charset="0"/>
              </a:rPr>
              <a:t>Abbreviations: ACR, </a:t>
            </a:r>
            <a:r>
              <a:rPr lang="en-GB" sz="1200" i="1" dirty="0">
                <a:solidFill>
                  <a:srgbClr val="000000"/>
                </a:solidFill>
                <a:effectLst/>
                <a:latin typeface="Gotham" panose="02000504050000020004" pitchFamily="2" charset="0"/>
                <a:ea typeface="Calibri" panose="020F0502020204030204" pitchFamily="34" charset="0"/>
              </a:rPr>
              <a:t>acute cellular rejection; </a:t>
            </a:r>
            <a:r>
              <a:rPr lang="en-GB" sz="1200" b="0" i="1" dirty="0">
                <a:latin typeface="Gotham" panose="02000504050000020004" pitchFamily="2" charset="0"/>
              </a:rPr>
              <a:t>AMR, </a:t>
            </a:r>
            <a:r>
              <a:rPr lang="en-GB" sz="1200" i="1" dirty="0">
                <a:solidFill>
                  <a:srgbClr val="A5A5A5"/>
                </a:solidFill>
                <a:latin typeface="Gotham" panose="02000504050000020004" pitchFamily="2" charset="0"/>
              </a:rPr>
              <a:t>antibody-mediated rejection; B-HOT</a:t>
            </a:r>
            <a:r>
              <a:rPr lang="en-GB" sz="1200" i="1" kern="1200" dirty="0">
                <a:solidFill>
                  <a:srgbClr val="A5A5A5"/>
                </a:solidFill>
                <a:latin typeface="Gotham" panose="02000504050000020004" pitchFamily="2" charset="0"/>
                <a:ea typeface="+mn-ea"/>
                <a:cs typeface="+mn-cs"/>
              </a:rPr>
              <a:t>, </a:t>
            </a:r>
            <a:r>
              <a:rPr lang="fr-CH" sz="1200" i="1" kern="1200" dirty="0">
                <a:solidFill>
                  <a:srgbClr val="A5A5A5"/>
                </a:solidFill>
                <a:latin typeface="Gotham" panose="02000504050000020004" pitchFamily="2" charset="0"/>
                <a:ea typeface="+mn-ea"/>
                <a:cs typeface="+mn-cs"/>
              </a:rPr>
              <a:t>Banff Human </a:t>
            </a:r>
            <a:r>
              <a:rPr lang="fr-CH" sz="1200" i="1" kern="1200" dirty="0" err="1">
                <a:solidFill>
                  <a:srgbClr val="A5A5A5"/>
                </a:solidFill>
                <a:latin typeface="Gotham" panose="02000504050000020004" pitchFamily="2" charset="0"/>
                <a:ea typeface="+mn-ea"/>
                <a:cs typeface="+mn-cs"/>
              </a:rPr>
              <a:t>Organ</a:t>
            </a:r>
            <a:r>
              <a:rPr lang="fr-CH" sz="1200" i="1" kern="1200" dirty="0">
                <a:solidFill>
                  <a:srgbClr val="A5A5A5"/>
                </a:solidFill>
                <a:latin typeface="Gotham" panose="02000504050000020004" pitchFamily="2" charset="0"/>
                <a:ea typeface="+mn-ea"/>
                <a:cs typeface="+mn-cs"/>
              </a:rPr>
              <a:t> Transplant; BMPER, </a:t>
            </a:r>
            <a:r>
              <a:rPr lang="fr-CH" sz="1200" b="0" i="1" dirty="0">
                <a:solidFill>
                  <a:srgbClr val="4D5156"/>
                </a:solidFill>
                <a:effectLst/>
                <a:latin typeface="Gotham" panose="02000504050000020004" pitchFamily="2" charset="0"/>
              </a:rPr>
              <a:t>BMP binding </a:t>
            </a:r>
            <a:r>
              <a:rPr lang="fr-CH" sz="1200" b="0" i="1" dirty="0" err="1">
                <a:solidFill>
                  <a:srgbClr val="4D5156"/>
                </a:solidFill>
                <a:effectLst/>
                <a:latin typeface="Gotham" panose="02000504050000020004" pitchFamily="2" charset="0"/>
              </a:rPr>
              <a:t>endothelial</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regulator</a:t>
            </a:r>
            <a:r>
              <a:rPr lang="fr-CH" sz="1200" i="1" kern="1200" dirty="0">
                <a:solidFill>
                  <a:srgbClr val="A5A5A5"/>
                </a:solidFill>
                <a:latin typeface="Gotham" panose="02000504050000020004" pitchFamily="2" charset="0"/>
                <a:ea typeface="+mn-ea"/>
                <a:cs typeface="+mn-cs"/>
              </a:rPr>
              <a:t>; </a:t>
            </a:r>
            <a:r>
              <a:rPr lang="pt-BR" sz="1200" b="0" i="1" dirty="0">
                <a:solidFill>
                  <a:srgbClr val="5F6368"/>
                </a:solidFill>
                <a:effectLst/>
                <a:latin typeface="Gotham" panose="02000504050000020004" pitchFamily="2" charset="0"/>
              </a:rPr>
              <a:t>C3AR1</a:t>
            </a:r>
            <a:r>
              <a:rPr lang="pt-BR" sz="1200" b="0" i="1" dirty="0">
                <a:solidFill>
                  <a:srgbClr val="4D5156"/>
                </a:solidFill>
                <a:effectLst/>
                <a:latin typeface="Gotham" panose="02000504050000020004" pitchFamily="2" charset="0"/>
              </a:rPr>
              <a:t>, complement c3a receptor 1; </a:t>
            </a:r>
            <a:r>
              <a:rPr lang="fr-CH" sz="1200" b="0" i="1" dirty="0">
                <a:solidFill>
                  <a:srgbClr val="5F6368"/>
                </a:solidFill>
                <a:effectLst/>
                <a:latin typeface="Gotham" panose="02000504050000020004" pitchFamily="2" charset="0"/>
              </a:rPr>
              <a:t>CDH13</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cadherin</a:t>
            </a:r>
            <a:r>
              <a:rPr lang="fr-CH" sz="1200" b="0" i="1" dirty="0">
                <a:solidFill>
                  <a:srgbClr val="4D5156"/>
                </a:solidFill>
                <a:effectLst/>
                <a:latin typeface="Gotham" panose="02000504050000020004" pitchFamily="2" charset="0"/>
              </a:rPr>
              <a:t> 13; </a:t>
            </a:r>
            <a:r>
              <a:rPr lang="en-GB" sz="1200" i="1" dirty="0">
                <a:solidFill>
                  <a:srgbClr val="A5A5A5"/>
                </a:solidFill>
                <a:latin typeface="Gotham" panose="02000504050000020004" pitchFamily="2" charset="0"/>
              </a:rPr>
              <a:t>COL1A1, </a:t>
            </a:r>
            <a:r>
              <a:rPr lang="en-GB" sz="1200" b="0" i="1" dirty="0">
                <a:solidFill>
                  <a:srgbClr val="4D5156"/>
                </a:solidFill>
                <a:effectLst/>
                <a:latin typeface="Gotham" panose="02000504050000020004" pitchFamily="2" charset="0"/>
              </a:rPr>
              <a:t>pro-alpha1 chains of type I collagen; </a:t>
            </a:r>
            <a:r>
              <a:rPr lang="en-GB" sz="1200" i="1" dirty="0">
                <a:solidFill>
                  <a:srgbClr val="A5A5A5"/>
                </a:solidFill>
                <a:latin typeface="Gotham" panose="02000504050000020004" pitchFamily="2" charset="0"/>
              </a:rPr>
              <a:t>COL3A1, </a:t>
            </a:r>
            <a:r>
              <a:rPr lang="en-GB" sz="1200" b="0" i="1" dirty="0">
                <a:solidFill>
                  <a:srgbClr val="4D5156"/>
                </a:solidFill>
                <a:effectLst/>
                <a:latin typeface="Gotham" panose="02000504050000020004" pitchFamily="2" charset="0"/>
              </a:rPr>
              <a:t>pro-alpha1 chains of type III collagen; CTLA4, </a:t>
            </a:r>
            <a:r>
              <a:rPr lang="fr-CH" sz="1200" b="0" i="1" dirty="0" err="1">
                <a:solidFill>
                  <a:srgbClr val="4D5156"/>
                </a:solidFill>
                <a:effectLst/>
                <a:latin typeface="Gotham" panose="02000504050000020004" pitchFamily="2" charset="0"/>
              </a:rPr>
              <a:t>cytotoxic</a:t>
            </a:r>
            <a:r>
              <a:rPr lang="fr-CH" sz="1200" b="0" i="1" dirty="0">
                <a:solidFill>
                  <a:srgbClr val="4D5156"/>
                </a:solidFill>
                <a:effectLst/>
                <a:latin typeface="Gotham" panose="02000504050000020004" pitchFamily="2" charset="0"/>
              </a:rPr>
              <a:t> T lymphocyte antigen-4; </a:t>
            </a:r>
            <a:r>
              <a:rPr lang="en-GB" sz="1200" b="0" i="1" dirty="0">
                <a:solidFill>
                  <a:srgbClr val="4D5156"/>
                </a:solidFill>
                <a:effectLst/>
                <a:latin typeface="Gotham" panose="02000504050000020004" pitchFamily="2" charset="0"/>
              </a:rPr>
              <a:t>CXCL13, </a:t>
            </a:r>
            <a:r>
              <a:rPr lang="fr-CH" sz="1200" b="0" i="1" dirty="0" err="1">
                <a:solidFill>
                  <a:srgbClr val="4D5156"/>
                </a:solidFill>
                <a:effectLst/>
                <a:latin typeface="Gotham" panose="02000504050000020004" pitchFamily="2" charset="0"/>
              </a:rPr>
              <a:t>chemokine</a:t>
            </a:r>
            <a:r>
              <a:rPr lang="fr-CH" sz="1200" b="0" i="1" dirty="0">
                <a:solidFill>
                  <a:srgbClr val="4D5156"/>
                </a:solidFill>
                <a:effectLst/>
                <a:latin typeface="Gotham" panose="02000504050000020004" pitchFamily="2" charset="0"/>
              </a:rPr>
              <a:t> (C-X-C motif) ligand 13;</a:t>
            </a:r>
            <a:r>
              <a:rPr lang="en-GB" sz="1200" b="0" i="1" dirty="0">
                <a:solidFill>
                  <a:srgbClr val="4D5156"/>
                </a:solidFill>
                <a:effectLst/>
                <a:latin typeface="Gotham" panose="02000504050000020004" pitchFamily="2" charset="0"/>
              </a:rPr>
              <a:t> </a:t>
            </a:r>
            <a:r>
              <a:rPr lang="en-GB" sz="1200" b="0" i="1" dirty="0">
                <a:solidFill>
                  <a:srgbClr val="5F6368"/>
                </a:solidFill>
                <a:effectLst/>
                <a:latin typeface="Gotham" panose="02000504050000020004" pitchFamily="2" charset="0"/>
              </a:rPr>
              <a:t>HIF1A, h</a:t>
            </a:r>
            <a:r>
              <a:rPr lang="en-GB" sz="1200" b="0" i="1" dirty="0">
                <a:solidFill>
                  <a:srgbClr val="4D5156"/>
                </a:solidFill>
                <a:effectLst/>
                <a:latin typeface="Gotham" panose="02000504050000020004" pitchFamily="2" charset="0"/>
              </a:rPr>
              <a:t>ypoxia inducible factor 1 subunit alpha; IGF1, insulin like growth factor 1; </a:t>
            </a:r>
            <a:r>
              <a:rPr lang="fr-FR" sz="1200" b="0" i="1" dirty="0">
                <a:solidFill>
                  <a:srgbClr val="5F6368"/>
                </a:solidFill>
                <a:effectLst/>
                <a:latin typeface="Gotham" panose="02000504050000020004" pitchFamily="2" charset="0"/>
              </a:rPr>
              <a:t>IL2RA,</a:t>
            </a:r>
            <a:r>
              <a:rPr lang="fr-FR" sz="1200" b="0" i="1" dirty="0">
                <a:solidFill>
                  <a:srgbClr val="4D5156"/>
                </a:solidFill>
                <a:effectLst/>
                <a:latin typeface="Gotham" panose="02000504050000020004" pitchFamily="2" charset="0"/>
              </a:rPr>
              <a:t> </a:t>
            </a:r>
            <a:r>
              <a:rPr lang="fr-FR" sz="1200" b="0" i="1" dirty="0" err="1">
                <a:solidFill>
                  <a:srgbClr val="4D5156"/>
                </a:solidFill>
                <a:effectLst/>
                <a:latin typeface="Gotham" panose="02000504050000020004" pitchFamily="2" charset="0"/>
              </a:rPr>
              <a:t>interleukin</a:t>
            </a:r>
            <a:r>
              <a:rPr lang="fr-FR" sz="1200" b="0" i="1" dirty="0">
                <a:solidFill>
                  <a:srgbClr val="4D5156"/>
                </a:solidFill>
                <a:effectLst/>
                <a:latin typeface="Gotham" panose="02000504050000020004" pitchFamily="2" charset="0"/>
              </a:rPr>
              <a:t> 2 </a:t>
            </a:r>
            <a:r>
              <a:rPr lang="fr-FR" sz="1200" b="0" i="1" dirty="0" err="1">
                <a:solidFill>
                  <a:srgbClr val="4D5156"/>
                </a:solidFill>
                <a:effectLst/>
                <a:latin typeface="Gotham" panose="02000504050000020004" pitchFamily="2" charset="0"/>
              </a:rPr>
              <a:t>receptor</a:t>
            </a:r>
            <a:r>
              <a:rPr lang="fr-FR" sz="1200" b="0" i="1" dirty="0">
                <a:solidFill>
                  <a:srgbClr val="4D5156"/>
                </a:solidFill>
                <a:effectLst/>
                <a:latin typeface="Gotham" panose="02000504050000020004" pitchFamily="2" charset="0"/>
              </a:rPr>
              <a:t> </a:t>
            </a:r>
            <a:r>
              <a:rPr lang="fr-FR" sz="1200" b="0" i="1" dirty="0" err="1">
                <a:solidFill>
                  <a:srgbClr val="4D5156"/>
                </a:solidFill>
                <a:effectLst/>
                <a:latin typeface="Gotham" panose="02000504050000020004" pitchFamily="2" charset="0"/>
              </a:rPr>
              <a:t>subunit</a:t>
            </a:r>
            <a:r>
              <a:rPr lang="fr-FR" sz="1200" b="0" i="1" dirty="0">
                <a:solidFill>
                  <a:srgbClr val="4D5156"/>
                </a:solidFill>
                <a:effectLst/>
                <a:latin typeface="Gotham" panose="02000504050000020004" pitchFamily="2" charset="0"/>
              </a:rPr>
              <a:t> alpha; </a:t>
            </a:r>
            <a:r>
              <a:rPr lang="en-GB" sz="1200" i="1" dirty="0">
                <a:solidFill>
                  <a:srgbClr val="A5A5A5"/>
                </a:solidFill>
                <a:latin typeface="Gotham" panose="02000504050000020004" pitchFamily="2" charset="0"/>
              </a:rPr>
              <a:t>ISHLT, </a:t>
            </a:r>
            <a:r>
              <a:rPr lang="en-GB" sz="1200" b="0" i="1" dirty="0">
                <a:solidFill>
                  <a:srgbClr val="4D5156"/>
                </a:solidFill>
                <a:effectLst/>
                <a:latin typeface="Gotham" panose="02000504050000020004" pitchFamily="2" charset="0"/>
              </a:rPr>
              <a:t>international society for heart and lung transplantation; </a:t>
            </a:r>
            <a:r>
              <a:rPr lang="fr-CH" sz="1200" b="0" i="1" dirty="0">
                <a:solidFill>
                  <a:srgbClr val="5F6368"/>
                </a:solidFill>
                <a:effectLst/>
                <a:latin typeface="Gotham" panose="02000504050000020004" pitchFamily="2" charset="0"/>
              </a:rPr>
              <a:t>JAK3</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janus</a:t>
            </a:r>
            <a:r>
              <a:rPr lang="fr-CH" sz="1200" b="0" i="1" dirty="0">
                <a:solidFill>
                  <a:srgbClr val="4D5156"/>
                </a:solidFill>
                <a:effectLst/>
                <a:latin typeface="Gotham" panose="02000504050000020004" pitchFamily="2" charset="0"/>
              </a:rPr>
              <a:t> kinase 3; KDR, kinase insert </a:t>
            </a:r>
            <a:r>
              <a:rPr lang="fr-CH" sz="1200" b="0" i="1" dirty="0" err="1">
                <a:solidFill>
                  <a:srgbClr val="4D5156"/>
                </a:solidFill>
                <a:effectLst/>
                <a:latin typeface="Gotham" panose="02000504050000020004" pitchFamily="2" charset="0"/>
              </a:rPr>
              <a:t>domain</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receptor</a:t>
            </a:r>
            <a:r>
              <a:rPr lang="fr-CH" sz="1200" b="0" i="1" dirty="0">
                <a:solidFill>
                  <a:srgbClr val="4D5156"/>
                </a:solidFill>
                <a:effectLst/>
                <a:latin typeface="Gotham" panose="02000504050000020004" pitchFamily="2" charset="0"/>
              </a:rPr>
              <a:t>; LAG3, lymphocyte </a:t>
            </a:r>
            <a:r>
              <a:rPr lang="fr-CH" sz="1200" b="0" i="1" dirty="0" err="1">
                <a:solidFill>
                  <a:srgbClr val="4D5156"/>
                </a:solidFill>
                <a:effectLst/>
                <a:latin typeface="Gotham" panose="02000504050000020004" pitchFamily="2" charset="0"/>
              </a:rPr>
              <a:t>activating</a:t>
            </a:r>
            <a:r>
              <a:rPr lang="fr-CH" sz="1200" b="0" i="1" dirty="0">
                <a:solidFill>
                  <a:srgbClr val="4D5156"/>
                </a:solidFill>
                <a:effectLst/>
                <a:latin typeface="Gotham" panose="02000504050000020004" pitchFamily="2" charset="0"/>
              </a:rPr>
              <a:t> 3;  </a:t>
            </a:r>
            <a:r>
              <a:rPr lang="en-GB" sz="1200" b="0" i="1" dirty="0">
                <a:solidFill>
                  <a:srgbClr val="5F6368"/>
                </a:solidFill>
                <a:effectLst/>
                <a:latin typeface="Gotham" panose="02000504050000020004" pitchFamily="2" charset="0"/>
              </a:rPr>
              <a:t>LILRB4</a:t>
            </a:r>
            <a:r>
              <a:rPr lang="en-GB" sz="1200" b="0" i="1" dirty="0">
                <a:solidFill>
                  <a:srgbClr val="4D5156"/>
                </a:solidFill>
                <a:effectLst/>
                <a:latin typeface="Gotham" panose="02000504050000020004" pitchFamily="2" charset="0"/>
              </a:rPr>
              <a:t>, leukocyte immunoglobulin like receptor B4; </a:t>
            </a:r>
            <a:r>
              <a:rPr lang="fr-CH" sz="1200" b="0" i="1" dirty="0">
                <a:solidFill>
                  <a:srgbClr val="5F6368"/>
                </a:solidFill>
                <a:effectLst/>
                <a:latin typeface="Gotham" panose="02000504050000020004" pitchFamily="2" charset="0"/>
              </a:rPr>
              <a:t>MMP12</a:t>
            </a:r>
            <a:r>
              <a:rPr lang="fr-CH" sz="1200" b="0" i="1" dirty="0">
                <a:solidFill>
                  <a:srgbClr val="4D5156"/>
                </a:solidFill>
                <a:effectLst/>
                <a:latin typeface="Gotham" panose="02000504050000020004" pitchFamily="2" charset="0"/>
              </a:rPr>
              <a:t>, matrix </a:t>
            </a:r>
            <a:r>
              <a:rPr lang="fr-CH" sz="1200" b="0" i="1" dirty="0" err="1">
                <a:solidFill>
                  <a:srgbClr val="4D5156"/>
                </a:solidFill>
                <a:effectLst/>
                <a:latin typeface="Gotham" panose="02000504050000020004" pitchFamily="2" charset="0"/>
              </a:rPr>
              <a:t>metallopeptidase</a:t>
            </a:r>
            <a:r>
              <a:rPr lang="fr-CH" sz="1200" b="0" i="1" dirty="0">
                <a:solidFill>
                  <a:srgbClr val="4D5156"/>
                </a:solidFill>
                <a:effectLst/>
                <a:latin typeface="Gotham" panose="02000504050000020004" pitchFamily="2" charset="0"/>
              </a:rPr>
              <a:t> 12; </a:t>
            </a:r>
            <a:r>
              <a:rPr lang="en-GB" sz="1200" b="0" i="1" dirty="0">
                <a:solidFill>
                  <a:srgbClr val="5F6368"/>
                </a:solidFill>
                <a:effectLst/>
                <a:latin typeface="Gotham" panose="02000504050000020004" pitchFamily="2" charset="0"/>
              </a:rPr>
              <a:t>MS4A6A, m</a:t>
            </a:r>
            <a:r>
              <a:rPr lang="en-GB" sz="1200" b="0" i="1" dirty="0">
                <a:solidFill>
                  <a:srgbClr val="4D5156"/>
                </a:solidFill>
                <a:effectLst/>
                <a:latin typeface="Gotham" panose="02000504050000020004" pitchFamily="2" charset="0"/>
              </a:rPr>
              <a:t>embrane spanning 4-domains A6A; S100B, </a:t>
            </a:r>
            <a:r>
              <a:rPr lang="fr-CH" sz="1200" b="0" i="1" dirty="0">
                <a:solidFill>
                  <a:srgbClr val="4D5156"/>
                </a:solidFill>
                <a:effectLst/>
                <a:latin typeface="Gotham" panose="02000504050000020004" pitchFamily="2" charset="0"/>
              </a:rPr>
              <a:t>S100 calcium-binding </a:t>
            </a:r>
            <a:r>
              <a:rPr lang="fr-CH" sz="1200" b="0" i="1" dirty="0" err="1">
                <a:solidFill>
                  <a:srgbClr val="4D5156"/>
                </a:solidFill>
                <a:effectLst/>
                <a:latin typeface="Gotham" panose="02000504050000020004" pitchFamily="2" charset="0"/>
              </a:rPr>
              <a:t>protein</a:t>
            </a:r>
            <a:r>
              <a:rPr lang="fr-CH" sz="1200" b="0" i="1" dirty="0">
                <a:solidFill>
                  <a:srgbClr val="4D5156"/>
                </a:solidFill>
                <a:effectLst/>
                <a:latin typeface="Gotham" panose="02000504050000020004" pitchFamily="2" charset="0"/>
              </a:rPr>
              <a:t> B; TEK, </a:t>
            </a:r>
            <a:r>
              <a:rPr lang="fr-CH" sz="1200" b="0" i="1" dirty="0">
                <a:solidFill>
                  <a:srgbClr val="5F6368"/>
                </a:solidFill>
                <a:effectLst/>
                <a:latin typeface="Gotham" panose="02000504050000020004" pitchFamily="2" charset="0"/>
              </a:rPr>
              <a:t>TEK</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receptor</a:t>
            </a:r>
            <a:r>
              <a:rPr lang="fr-CH" sz="1200" b="0" i="1" dirty="0">
                <a:solidFill>
                  <a:srgbClr val="4D5156"/>
                </a:solidFill>
                <a:effectLst/>
                <a:latin typeface="Gotham" panose="02000504050000020004" pitchFamily="2" charset="0"/>
              </a:rPr>
              <a:t> tyrosine kinase; </a:t>
            </a:r>
            <a:r>
              <a:rPr lang="fr-CH" sz="1200" b="0" i="1" dirty="0">
                <a:solidFill>
                  <a:srgbClr val="202124"/>
                </a:solidFill>
                <a:effectLst/>
                <a:latin typeface="Gotham" panose="02000504050000020004" pitchFamily="2" charset="0"/>
              </a:rPr>
              <a:t>TNC, </a:t>
            </a:r>
            <a:r>
              <a:rPr lang="fr-CH" sz="1200" b="0" i="1" dirty="0" err="1">
                <a:solidFill>
                  <a:srgbClr val="4D5156"/>
                </a:solidFill>
                <a:effectLst/>
                <a:latin typeface="Gotham" panose="02000504050000020004" pitchFamily="2" charset="0"/>
              </a:rPr>
              <a:t>tenascin</a:t>
            </a:r>
            <a:r>
              <a:rPr lang="fr-CH" sz="1200" b="0" i="1" dirty="0">
                <a:solidFill>
                  <a:srgbClr val="4D5156"/>
                </a:solidFill>
                <a:effectLst/>
                <a:latin typeface="Gotham" panose="02000504050000020004" pitchFamily="2" charset="0"/>
              </a:rPr>
              <a:t> C; </a:t>
            </a:r>
            <a:r>
              <a:rPr lang="en-GB" sz="1200" b="0" i="1" dirty="0">
                <a:solidFill>
                  <a:srgbClr val="5F6368"/>
                </a:solidFill>
                <a:effectLst/>
                <a:latin typeface="Gotham" panose="02000504050000020004" pitchFamily="2" charset="0"/>
              </a:rPr>
              <a:t>TNFRSF9</a:t>
            </a:r>
            <a:r>
              <a:rPr lang="en-GB" sz="1200" b="0" i="1" dirty="0">
                <a:solidFill>
                  <a:srgbClr val="4D5156"/>
                </a:solidFill>
                <a:effectLst/>
                <a:latin typeface="Gotham" panose="02000504050000020004" pitchFamily="2" charset="0"/>
              </a:rPr>
              <a:t>, TNF receptor superfamily member 9;</a:t>
            </a:r>
            <a:r>
              <a:rPr lang="en-GB" sz="1200" b="0" i="1" dirty="0">
                <a:solidFill>
                  <a:schemeClr val="tx1"/>
                </a:solidFill>
                <a:effectLst/>
                <a:latin typeface="Gotham" panose="02000504050000020004" pitchFamily="2" charset="0"/>
              </a:rPr>
              <a:t> </a:t>
            </a:r>
            <a:r>
              <a:rPr lang="en-GB" sz="1200" b="0" i="1" dirty="0">
                <a:solidFill>
                  <a:srgbClr val="4D5156"/>
                </a:solidFill>
                <a:effectLst/>
                <a:latin typeface="Gotham" panose="02000504050000020004" pitchFamily="2" charset="0"/>
              </a:rPr>
              <a:t>VEGFA, </a:t>
            </a:r>
            <a:r>
              <a:rPr lang="en-GB" sz="1200" b="0" i="1" dirty="0">
                <a:solidFill>
                  <a:srgbClr val="333333"/>
                </a:solidFill>
                <a:effectLst/>
                <a:latin typeface="Gotham" panose="02000504050000020004" pitchFamily="2" charset="0"/>
              </a:rPr>
              <a:t>vascular endothelial growth factor alpha.</a:t>
            </a: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OS7_1</a:t>
            </a:r>
            <a:endParaRPr lang="en-US"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UTILITY OF THE BANFF HUMAN ORGAN TRANSPLANT PANEL IN DIAGNOSING ANTIBODY-MEDIATED REJECTION IN LUNG TRANSPLANT BIOPSIES </a:t>
            </a:r>
            <a:endParaRPr lang="en-US"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US"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Marta </a:t>
            </a:r>
            <a:r>
              <a:rPr lang="en-US" sz="1800" b="1" dirty="0" err="1">
                <a:effectLst/>
                <a:latin typeface="Gotham" panose="02000504050000020004" pitchFamily="2" charset="0"/>
                <a:ea typeface="Times New Roman" panose="02020603050405020304" pitchFamily="18" charset="0"/>
              </a:rPr>
              <a:t>Sablik</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Natalia Belousova</a:t>
            </a:r>
            <a:r>
              <a:rPr lang="en-US" sz="1800" b="1" baseline="30000" dirty="0">
                <a:effectLst/>
                <a:latin typeface="Gotham" panose="02000504050000020004" pitchFamily="2" charset="0"/>
                <a:ea typeface="Times New Roman" panose="02020603050405020304" pitchFamily="18" charset="0"/>
              </a:rPr>
              <a:t>2</a:t>
            </a:r>
            <a:r>
              <a:rPr lang="en-US"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Fariza</a:t>
            </a:r>
            <a:r>
              <a:rPr lang="en-US" sz="1800" b="1" dirty="0">
                <a:effectLst/>
                <a:latin typeface="Gotham" panose="02000504050000020004" pitchFamily="2" charset="0"/>
                <a:ea typeface="Times New Roman" panose="02020603050405020304" pitchFamily="18" charset="0"/>
              </a:rPr>
              <a:t> Mezine</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Dina Zielinski</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Marc Raynaud</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Patrick Bruneval</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Olivier Aubert</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Carmen Lefaucheur</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Alexandre Loupy</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Antoine Roux</a:t>
            </a:r>
            <a:r>
              <a:rPr lang="en-US" sz="1800" b="1" baseline="30000" dirty="0">
                <a:effectLst/>
                <a:latin typeface="Gotham" panose="02000504050000020004" pitchFamily="2" charset="0"/>
                <a:ea typeface="Times New Roman" panose="02020603050405020304" pitchFamily="18" charset="0"/>
              </a:rPr>
              <a:t>1;2</a:t>
            </a:r>
            <a:endParaRPr lang="en-US"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Paris Institute for Transplantation and Organ Regeneration, </a:t>
            </a:r>
            <a:r>
              <a:rPr lang="en-US" sz="1800" i="1" dirty="0" err="1">
                <a:effectLst/>
                <a:latin typeface="Gotham" panose="02000504050000020004" pitchFamily="2" charset="0"/>
                <a:ea typeface="Times New Roman" panose="02020603050405020304" pitchFamily="18" charset="0"/>
              </a:rPr>
              <a:t>Université</a:t>
            </a:r>
            <a:r>
              <a:rPr lang="en-US" sz="1800" i="1" dirty="0">
                <a:effectLst/>
                <a:latin typeface="Gotham" panose="02000504050000020004" pitchFamily="2" charset="0"/>
                <a:ea typeface="Times New Roman" panose="02020603050405020304" pitchFamily="18" charset="0"/>
              </a:rPr>
              <a:t> Paris </a:t>
            </a:r>
            <a:r>
              <a:rPr lang="en-US" sz="1800" i="1" dirty="0" err="1">
                <a:effectLst/>
                <a:latin typeface="Gotham" panose="02000504050000020004" pitchFamily="2" charset="0"/>
                <a:ea typeface="Times New Roman" panose="02020603050405020304" pitchFamily="18" charset="0"/>
              </a:rPr>
              <a:t>Cité</a:t>
            </a:r>
            <a:r>
              <a:rPr lang="en-US" sz="1800" i="1" dirty="0">
                <a:effectLst/>
                <a:latin typeface="Gotham" panose="02000504050000020004" pitchFamily="2" charset="0"/>
                <a:ea typeface="Times New Roman" panose="02020603050405020304" pitchFamily="18" charset="0"/>
              </a:rPr>
              <a:t>, INSERM, U-970, AP-HP, Paris, France</a:t>
            </a:r>
            <a:r>
              <a:rPr lang="en-US"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Lung Transplantation Department, </a:t>
            </a:r>
            <a:r>
              <a:rPr lang="en-US" sz="1800" i="1" dirty="0" err="1">
                <a:effectLst/>
                <a:latin typeface="Gotham" panose="02000504050000020004" pitchFamily="2" charset="0"/>
                <a:ea typeface="Times New Roman" panose="02020603050405020304" pitchFamily="18" charset="0"/>
              </a:rPr>
              <a:t>Hôpital</a:t>
            </a:r>
            <a:r>
              <a:rPr lang="en-US" sz="1800" i="1" dirty="0">
                <a:effectLst/>
                <a:latin typeface="Gotham" panose="02000504050000020004" pitchFamily="2" charset="0"/>
                <a:ea typeface="Times New Roman" panose="02020603050405020304" pitchFamily="18" charset="0"/>
              </a:rPr>
              <a:t> Foch, Suresnes, France</a:t>
            </a:r>
            <a:endParaRPr lang="en-US"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US"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Background</a:t>
            </a:r>
            <a:r>
              <a:rPr lang="en-US" sz="1800" dirty="0">
                <a:solidFill>
                  <a:srgbClr val="000000"/>
                </a:solidFill>
                <a:effectLst/>
                <a:latin typeface="Gotham" panose="02000504050000020004" pitchFamily="2" charset="0"/>
                <a:ea typeface="Calibri" panose="020F0502020204030204" pitchFamily="34" charset="0"/>
              </a:rPr>
              <a:t>: Despite reaching a consensus on the definition of pulmonary antibody-mediated rejection (AMR), diagnosing AMR remains a challenge in clinical practice. Molecular phenotyping has the potential to improve the current diagnostic approach. We aimed to identify the molecular signature and capture the key functional pathways involved in pulmonary AMR using the Banff Human Organ Transplant (B-HOT) panel.</a:t>
            </a:r>
            <a:endParaRPr lang="en-US"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Methods</a:t>
            </a:r>
            <a:r>
              <a:rPr lang="en-US" sz="1800" dirty="0">
                <a:solidFill>
                  <a:srgbClr val="000000"/>
                </a:solidFill>
                <a:effectLst/>
                <a:latin typeface="Gotham" panose="02000504050000020004" pitchFamily="2" charset="0"/>
                <a:ea typeface="Calibri" panose="020F0502020204030204" pitchFamily="34" charset="0"/>
              </a:rPr>
              <a:t>: One hundred twenty-one formalin-fixed paraffin-embedded transbronchial biopsies from lung transplant recipients were included. The biopsies were classified into three categories according to ISHLT guidelines: AMR (n=42), acute cellular rejection (ACR, n=50) or non-rejection (n=29), and gene expression analysis was performed using the B-HOT panel. We performed differential expression analysis comparing AMR vs. all non-AMR biopsies. Significant differentially expressed genes (false discovery rate &lt;0.05) were used as input for pathway analysis with </a:t>
            </a:r>
            <a:r>
              <a:rPr lang="en-US" sz="1800" dirty="0" err="1">
                <a:solidFill>
                  <a:srgbClr val="000000"/>
                </a:solidFill>
                <a:effectLst/>
                <a:latin typeface="Gotham" panose="02000504050000020004" pitchFamily="2" charset="0"/>
                <a:ea typeface="Calibri" panose="020F0502020204030204" pitchFamily="34" charset="0"/>
              </a:rPr>
              <a:t>ReactomePA</a:t>
            </a:r>
            <a:r>
              <a:rPr lang="en-US" sz="1800" dirty="0">
                <a:solidFill>
                  <a:srgbClr val="000000"/>
                </a:solidFill>
                <a:effectLst/>
                <a:latin typeface="Gotham" panose="02000504050000020004" pitchFamily="2" charset="0"/>
                <a:ea typeface="Calibri" panose="020F0502020204030204" pitchFamily="34" charset="0"/>
              </a:rPr>
              <a:t>.</a:t>
            </a:r>
            <a:endParaRPr lang="en-US"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Results: </a:t>
            </a:r>
            <a:r>
              <a:rPr lang="en-US" sz="1800" dirty="0">
                <a:effectLst/>
                <a:latin typeface="Gotham" panose="02000504050000020004" pitchFamily="2" charset="0"/>
                <a:ea typeface="Calibri" panose="020F0502020204030204" pitchFamily="34" charset="0"/>
              </a:rPr>
              <a:t>A total of 295 genes were differentially expressed. The top significant upregulated genes associated with pulmonary AMR demonstrated an activation of immune cascades and captured a cell injury-related profile, including cellular injury (TIMP1, S100B, TNC, HIF1A, IGF1, COL3A1, COL1A1), chemokine </a:t>
            </a:r>
            <a:r>
              <a:rPr lang="en-US" sz="1800" dirty="0" err="1">
                <a:effectLst/>
                <a:latin typeface="Gotham" panose="02000504050000020004" pitchFamily="2" charset="0"/>
                <a:ea typeface="Calibri" panose="020F0502020204030204" pitchFamily="34" charset="0"/>
              </a:rPr>
              <a:t>signalling</a:t>
            </a:r>
            <a:r>
              <a:rPr lang="en-US" sz="1800" dirty="0">
                <a:effectLst/>
                <a:latin typeface="Gotham" panose="02000504050000020004" pitchFamily="2" charset="0"/>
                <a:ea typeface="Calibri" panose="020F0502020204030204" pitchFamily="34" charset="0"/>
              </a:rPr>
              <a:t> (CXCL14, CXCL13), macrophage activation (MMP12, MS4A6A), complement activation (C3AR1), adaptive immune response (JAK3, TNFRSF9, TNFRSF18, IL2RA) and immune regulation (CD84, LILRB4, CTLA4, LAG3). Contrary to other transplanted solid organs, key endothelial transcripts (CDH13, CAV1, TEK, VEGFA, KDR, ROBO4) were down-regulated. Pathway analysis showed that the top significant AMR-associated pathways were: interleukin (specifically interleukin-4 and 13) and interferon </a:t>
            </a:r>
            <a:r>
              <a:rPr lang="en-US" sz="1800" dirty="0" err="1">
                <a:effectLst/>
                <a:latin typeface="Gotham" panose="02000504050000020004" pitchFamily="2" charset="0"/>
                <a:ea typeface="Calibri" panose="020F0502020204030204" pitchFamily="34" charset="0"/>
              </a:rPr>
              <a:t>signalling</a:t>
            </a:r>
            <a:r>
              <a:rPr lang="en-US" sz="1800" dirty="0">
                <a:effectLst/>
                <a:latin typeface="Gotham" panose="02000504050000020004" pitchFamily="2" charset="0"/>
                <a:ea typeface="Calibri" panose="020F0502020204030204" pitchFamily="34" charset="0"/>
              </a:rPr>
              <a:t>, toll-like receptor cascade, chemokine </a:t>
            </a:r>
            <a:r>
              <a:rPr lang="en-US" sz="1800" dirty="0" err="1">
                <a:effectLst/>
                <a:latin typeface="Gotham" panose="02000504050000020004" pitchFamily="2" charset="0"/>
                <a:ea typeface="Calibri" panose="020F0502020204030204" pitchFamily="34" charset="0"/>
              </a:rPr>
              <a:t>signalling</a:t>
            </a:r>
            <a:r>
              <a:rPr lang="en-US" sz="1800" dirty="0">
                <a:effectLst/>
                <a:latin typeface="Gotham" panose="02000504050000020004" pitchFamily="2" charset="0"/>
                <a:ea typeface="Calibri" panose="020F0502020204030204" pitchFamily="34" charset="0"/>
              </a:rPr>
              <a:t>, vascular wall interactions, complement cascade and lymphocyte interactions (co-stimulation CD28).</a:t>
            </a:r>
            <a:endParaRPr lang="en-US" sz="1800" dirty="0">
              <a:effectLst/>
              <a:latin typeface="Gotham" panose="02000504050000020004" pitchFamily="2" charset="0"/>
              <a:ea typeface="Times New Roman" panose="02020603050405020304" pitchFamily="18" charset="0"/>
            </a:endParaRPr>
          </a:p>
          <a:p>
            <a:pPr algn="just"/>
            <a:r>
              <a:rPr lang="en-US" sz="1800" b="1" dirty="0" err="1">
                <a:solidFill>
                  <a:srgbClr val="000000"/>
                </a:solidFill>
                <a:effectLst/>
                <a:latin typeface="Gotham" panose="02000504050000020004" pitchFamily="2" charset="0"/>
                <a:ea typeface="Calibri" panose="020F0502020204030204" pitchFamily="34" charset="0"/>
              </a:rPr>
              <a:t>Conclusions</a:t>
            </a:r>
            <a:r>
              <a:rPr lang="en-US" sz="1800" dirty="0" err="1">
                <a:solidFill>
                  <a:srgbClr val="000000"/>
                </a:solidFill>
                <a:effectLst/>
                <a:latin typeface="Gotham" panose="02000504050000020004" pitchFamily="2" charset="0"/>
                <a:ea typeface="Calibri" panose="020F0502020204030204" pitchFamily="34" charset="0"/>
              </a:rPr>
              <a:t>:This</a:t>
            </a:r>
            <a:r>
              <a:rPr lang="en-US" sz="1800" dirty="0">
                <a:solidFill>
                  <a:srgbClr val="000000"/>
                </a:solidFill>
                <a:effectLst/>
                <a:latin typeface="Gotham" panose="02000504050000020004" pitchFamily="2" charset="0"/>
                <a:ea typeface="Calibri" panose="020F0502020204030204" pitchFamily="34" charset="0"/>
              </a:rPr>
              <a:t> study shows that the B-HOT panel was able to capture the molecular profile of AMR in lung allografts and detects previously identified pathways observed in other solid organ allografts. Multicentric international cohorts are needed to develop robust precision molecular-based diagnostic systems for pulmonary AMR.</a:t>
            </a:r>
            <a:endParaRPr lang="en-US"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17</a:t>
            </a:fld>
            <a:endParaRPr lang="en-GB"/>
          </a:p>
        </p:txBody>
      </p:sp>
    </p:spTree>
    <p:extLst>
      <p:ext uri="{BB962C8B-B14F-4D97-AF65-F5344CB8AC3E}">
        <p14:creationId xmlns:p14="http://schemas.microsoft.com/office/powerpoint/2010/main" val="3484943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b="0" i="1" dirty="0">
                <a:latin typeface="Gotham" panose="02000504050000020004" pitchFamily="2" charset="0"/>
              </a:rPr>
              <a:t>Abbreviations: ACR, </a:t>
            </a:r>
            <a:r>
              <a:rPr lang="en-GB" sz="1200" i="1" dirty="0">
                <a:solidFill>
                  <a:srgbClr val="000000"/>
                </a:solidFill>
                <a:effectLst/>
                <a:latin typeface="Gotham" panose="02000504050000020004" pitchFamily="2" charset="0"/>
                <a:ea typeface="Calibri" panose="020F0502020204030204" pitchFamily="34" charset="0"/>
              </a:rPr>
              <a:t>acute cellular rejection; </a:t>
            </a:r>
            <a:r>
              <a:rPr lang="en-GB" sz="1200" b="0" i="1" dirty="0">
                <a:latin typeface="Gotham" panose="02000504050000020004" pitchFamily="2" charset="0"/>
              </a:rPr>
              <a:t>AMR, </a:t>
            </a:r>
            <a:r>
              <a:rPr lang="en-GB" sz="1200" i="1" dirty="0">
                <a:solidFill>
                  <a:srgbClr val="A5A5A5"/>
                </a:solidFill>
                <a:latin typeface="Gotham" panose="02000504050000020004" pitchFamily="2" charset="0"/>
              </a:rPr>
              <a:t>antibody-mediated rejection; B-HOT</a:t>
            </a:r>
            <a:r>
              <a:rPr lang="en-GB" sz="1200" i="1" kern="1200" dirty="0">
                <a:solidFill>
                  <a:srgbClr val="A5A5A5"/>
                </a:solidFill>
                <a:latin typeface="Gotham" panose="02000504050000020004" pitchFamily="2" charset="0"/>
                <a:ea typeface="+mn-ea"/>
                <a:cs typeface="+mn-cs"/>
              </a:rPr>
              <a:t>, </a:t>
            </a:r>
            <a:r>
              <a:rPr lang="fr-CH" sz="1200" i="1" kern="1200" dirty="0">
                <a:solidFill>
                  <a:srgbClr val="A5A5A5"/>
                </a:solidFill>
                <a:latin typeface="Gotham" panose="02000504050000020004" pitchFamily="2" charset="0"/>
                <a:ea typeface="+mn-ea"/>
                <a:cs typeface="+mn-cs"/>
              </a:rPr>
              <a:t>Banff Human </a:t>
            </a:r>
            <a:r>
              <a:rPr lang="fr-CH" sz="1200" i="1" kern="1200" dirty="0" err="1">
                <a:solidFill>
                  <a:srgbClr val="A5A5A5"/>
                </a:solidFill>
                <a:latin typeface="Gotham" panose="02000504050000020004" pitchFamily="2" charset="0"/>
                <a:ea typeface="+mn-ea"/>
                <a:cs typeface="+mn-cs"/>
              </a:rPr>
              <a:t>Organ</a:t>
            </a:r>
            <a:r>
              <a:rPr lang="fr-CH" sz="1200" i="1" kern="1200" dirty="0">
                <a:solidFill>
                  <a:srgbClr val="A5A5A5"/>
                </a:solidFill>
                <a:latin typeface="Gotham" panose="02000504050000020004" pitchFamily="2" charset="0"/>
                <a:ea typeface="+mn-ea"/>
                <a:cs typeface="+mn-cs"/>
              </a:rPr>
              <a:t> Transplant; BMPER, </a:t>
            </a:r>
            <a:r>
              <a:rPr lang="fr-CH" sz="1200" b="0" i="1" dirty="0">
                <a:solidFill>
                  <a:srgbClr val="4D5156"/>
                </a:solidFill>
                <a:effectLst/>
                <a:latin typeface="Gotham" panose="02000504050000020004" pitchFamily="2" charset="0"/>
              </a:rPr>
              <a:t>BMP binding </a:t>
            </a:r>
            <a:r>
              <a:rPr lang="fr-CH" sz="1200" b="0" i="1" dirty="0" err="1">
                <a:solidFill>
                  <a:srgbClr val="4D5156"/>
                </a:solidFill>
                <a:effectLst/>
                <a:latin typeface="Gotham" panose="02000504050000020004" pitchFamily="2" charset="0"/>
              </a:rPr>
              <a:t>endothelial</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regulator</a:t>
            </a:r>
            <a:r>
              <a:rPr lang="fr-CH" sz="1200" i="1" kern="1200" dirty="0">
                <a:solidFill>
                  <a:srgbClr val="A5A5A5"/>
                </a:solidFill>
                <a:latin typeface="Gotham" panose="02000504050000020004" pitchFamily="2" charset="0"/>
                <a:ea typeface="+mn-ea"/>
                <a:cs typeface="+mn-cs"/>
              </a:rPr>
              <a:t>; </a:t>
            </a:r>
            <a:r>
              <a:rPr lang="pt-BR" sz="1200" b="0" i="1" dirty="0">
                <a:solidFill>
                  <a:srgbClr val="5F6368"/>
                </a:solidFill>
                <a:effectLst/>
                <a:latin typeface="Gotham" panose="02000504050000020004" pitchFamily="2" charset="0"/>
              </a:rPr>
              <a:t>C3AR1</a:t>
            </a:r>
            <a:r>
              <a:rPr lang="pt-BR" sz="1200" b="0" i="1" dirty="0">
                <a:solidFill>
                  <a:srgbClr val="4D5156"/>
                </a:solidFill>
                <a:effectLst/>
                <a:latin typeface="Gotham" panose="02000504050000020004" pitchFamily="2" charset="0"/>
              </a:rPr>
              <a:t>, complement c3a receptor 1; </a:t>
            </a:r>
            <a:r>
              <a:rPr lang="fr-CH" sz="1200" b="0" i="1" dirty="0">
                <a:solidFill>
                  <a:srgbClr val="5F6368"/>
                </a:solidFill>
                <a:effectLst/>
                <a:latin typeface="Gotham" panose="02000504050000020004" pitchFamily="2" charset="0"/>
              </a:rPr>
              <a:t>CDH13</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cadherin</a:t>
            </a:r>
            <a:r>
              <a:rPr lang="fr-CH" sz="1200" b="0" i="1" dirty="0">
                <a:solidFill>
                  <a:srgbClr val="4D5156"/>
                </a:solidFill>
                <a:effectLst/>
                <a:latin typeface="Gotham" panose="02000504050000020004" pitchFamily="2" charset="0"/>
              </a:rPr>
              <a:t> 13; </a:t>
            </a:r>
            <a:r>
              <a:rPr lang="en-GB" sz="1200" i="1" dirty="0">
                <a:solidFill>
                  <a:srgbClr val="A5A5A5"/>
                </a:solidFill>
                <a:latin typeface="Gotham" panose="02000504050000020004" pitchFamily="2" charset="0"/>
              </a:rPr>
              <a:t>COL1A1, </a:t>
            </a:r>
            <a:r>
              <a:rPr lang="en-GB" sz="1200" b="0" i="1" dirty="0">
                <a:solidFill>
                  <a:srgbClr val="4D5156"/>
                </a:solidFill>
                <a:effectLst/>
                <a:latin typeface="Gotham" panose="02000504050000020004" pitchFamily="2" charset="0"/>
              </a:rPr>
              <a:t>pro-alpha1 chains of type I collagen; </a:t>
            </a:r>
            <a:r>
              <a:rPr lang="en-GB" sz="1200" i="1" dirty="0">
                <a:solidFill>
                  <a:srgbClr val="A5A5A5"/>
                </a:solidFill>
                <a:latin typeface="Gotham" panose="02000504050000020004" pitchFamily="2" charset="0"/>
              </a:rPr>
              <a:t>COL3A1, </a:t>
            </a:r>
            <a:r>
              <a:rPr lang="en-GB" sz="1200" b="0" i="1" dirty="0">
                <a:solidFill>
                  <a:srgbClr val="4D5156"/>
                </a:solidFill>
                <a:effectLst/>
                <a:latin typeface="Gotham" panose="02000504050000020004" pitchFamily="2" charset="0"/>
              </a:rPr>
              <a:t>pro-alpha1 chains of type III collagen; CTLA4, </a:t>
            </a:r>
            <a:r>
              <a:rPr lang="fr-CH" sz="1200" b="0" i="1" dirty="0" err="1">
                <a:solidFill>
                  <a:srgbClr val="4D5156"/>
                </a:solidFill>
                <a:effectLst/>
                <a:latin typeface="Gotham" panose="02000504050000020004" pitchFamily="2" charset="0"/>
              </a:rPr>
              <a:t>cytotoxic</a:t>
            </a:r>
            <a:r>
              <a:rPr lang="fr-CH" sz="1200" b="0" i="1" dirty="0">
                <a:solidFill>
                  <a:srgbClr val="4D5156"/>
                </a:solidFill>
                <a:effectLst/>
                <a:latin typeface="Gotham" panose="02000504050000020004" pitchFamily="2" charset="0"/>
              </a:rPr>
              <a:t> T lymphocyte antigen-4; </a:t>
            </a:r>
            <a:r>
              <a:rPr lang="en-GB" sz="1200" b="0" i="1" dirty="0">
                <a:solidFill>
                  <a:srgbClr val="4D5156"/>
                </a:solidFill>
                <a:effectLst/>
                <a:latin typeface="Gotham" panose="02000504050000020004" pitchFamily="2" charset="0"/>
              </a:rPr>
              <a:t>CXCL13, </a:t>
            </a:r>
            <a:r>
              <a:rPr lang="fr-CH" sz="1200" b="0" i="1" dirty="0" err="1">
                <a:solidFill>
                  <a:srgbClr val="4D5156"/>
                </a:solidFill>
                <a:effectLst/>
                <a:latin typeface="Gotham" panose="02000504050000020004" pitchFamily="2" charset="0"/>
              </a:rPr>
              <a:t>chemokine</a:t>
            </a:r>
            <a:r>
              <a:rPr lang="fr-CH" sz="1200" b="0" i="1" dirty="0">
                <a:solidFill>
                  <a:srgbClr val="4D5156"/>
                </a:solidFill>
                <a:effectLst/>
                <a:latin typeface="Gotham" panose="02000504050000020004" pitchFamily="2" charset="0"/>
              </a:rPr>
              <a:t> (C-X-C motif) ligand 13;</a:t>
            </a:r>
            <a:r>
              <a:rPr lang="en-GB" sz="1200" b="0" i="1" dirty="0">
                <a:solidFill>
                  <a:srgbClr val="4D5156"/>
                </a:solidFill>
                <a:effectLst/>
                <a:latin typeface="Gotham" panose="02000504050000020004" pitchFamily="2" charset="0"/>
              </a:rPr>
              <a:t> </a:t>
            </a:r>
            <a:r>
              <a:rPr lang="en-GB" sz="1200" b="0" i="1" dirty="0">
                <a:solidFill>
                  <a:srgbClr val="5F6368"/>
                </a:solidFill>
                <a:effectLst/>
                <a:latin typeface="Gotham" panose="02000504050000020004" pitchFamily="2" charset="0"/>
              </a:rPr>
              <a:t>HIF1A, h</a:t>
            </a:r>
            <a:r>
              <a:rPr lang="en-GB" sz="1200" b="0" i="1" dirty="0">
                <a:solidFill>
                  <a:srgbClr val="4D5156"/>
                </a:solidFill>
                <a:effectLst/>
                <a:latin typeface="Gotham" panose="02000504050000020004" pitchFamily="2" charset="0"/>
              </a:rPr>
              <a:t>ypoxia inducible factor 1 subunit alpha; IGF1, insulin like growth factor 1; </a:t>
            </a:r>
            <a:r>
              <a:rPr lang="fr-FR" sz="1200" b="0" i="1" dirty="0">
                <a:solidFill>
                  <a:srgbClr val="5F6368"/>
                </a:solidFill>
                <a:effectLst/>
                <a:latin typeface="Gotham" panose="02000504050000020004" pitchFamily="2" charset="0"/>
              </a:rPr>
              <a:t>IL2RA,</a:t>
            </a:r>
            <a:r>
              <a:rPr lang="fr-FR" sz="1200" b="0" i="1" dirty="0">
                <a:solidFill>
                  <a:srgbClr val="4D5156"/>
                </a:solidFill>
                <a:effectLst/>
                <a:latin typeface="Gotham" panose="02000504050000020004" pitchFamily="2" charset="0"/>
              </a:rPr>
              <a:t> </a:t>
            </a:r>
            <a:r>
              <a:rPr lang="fr-FR" sz="1200" b="0" i="1" dirty="0" err="1">
                <a:solidFill>
                  <a:srgbClr val="4D5156"/>
                </a:solidFill>
                <a:effectLst/>
                <a:latin typeface="Gotham" panose="02000504050000020004" pitchFamily="2" charset="0"/>
              </a:rPr>
              <a:t>interleukin</a:t>
            </a:r>
            <a:r>
              <a:rPr lang="fr-FR" sz="1200" b="0" i="1" dirty="0">
                <a:solidFill>
                  <a:srgbClr val="4D5156"/>
                </a:solidFill>
                <a:effectLst/>
                <a:latin typeface="Gotham" panose="02000504050000020004" pitchFamily="2" charset="0"/>
              </a:rPr>
              <a:t> 2 </a:t>
            </a:r>
            <a:r>
              <a:rPr lang="fr-FR" sz="1200" b="0" i="1" dirty="0" err="1">
                <a:solidFill>
                  <a:srgbClr val="4D5156"/>
                </a:solidFill>
                <a:effectLst/>
                <a:latin typeface="Gotham" panose="02000504050000020004" pitchFamily="2" charset="0"/>
              </a:rPr>
              <a:t>receptor</a:t>
            </a:r>
            <a:r>
              <a:rPr lang="fr-FR" sz="1200" b="0" i="1" dirty="0">
                <a:solidFill>
                  <a:srgbClr val="4D5156"/>
                </a:solidFill>
                <a:effectLst/>
                <a:latin typeface="Gotham" panose="02000504050000020004" pitchFamily="2" charset="0"/>
              </a:rPr>
              <a:t> </a:t>
            </a:r>
            <a:r>
              <a:rPr lang="fr-FR" sz="1200" b="0" i="1" dirty="0" err="1">
                <a:solidFill>
                  <a:srgbClr val="4D5156"/>
                </a:solidFill>
                <a:effectLst/>
                <a:latin typeface="Gotham" panose="02000504050000020004" pitchFamily="2" charset="0"/>
              </a:rPr>
              <a:t>subunit</a:t>
            </a:r>
            <a:r>
              <a:rPr lang="fr-FR" sz="1200" b="0" i="1" dirty="0">
                <a:solidFill>
                  <a:srgbClr val="4D5156"/>
                </a:solidFill>
                <a:effectLst/>
                <a:latin typeface="Gotham" panose="02000504050000020004" pitchFamily="2" charset="0"/>
              </a:rPr>
              <a:t> alpha; </a:t>
            </a:r>
            <a:r>
              <a:rPr lang="en-GB" sz="1200" i="1" dirty="0">
                <a:solidFill>
                  <a:srgbClr val="A5A5A5"/>
                </a:solidFill>
                <a:latin typeface="Gotham" panose="02000504050000020004" pitchFamily="2" charset="0"/>
              </a:rPr>
              <a:t>ISHLT, </a:t>
            </a:r>
            <a:r>
              <a:rPr lang="en-GB" sz="1200" b="0" i="1" dirty="0">
                <a:solidFill>
                  <a:srgbClr val="4D5156"/>
                </a:solidFill>
                <a:effectLst/>
                <a:latin typeface="Gotham" panose="02000504050000020004" pitchFamily="2" charset="0"/>
              </a:rPr>
              <a:t>international society for heart and lung transplantation; </a:t>
            </a:r>
            <a:r>
              <a:rPr lang="fr-CH" sz="1200" b="0" i="1" dirty="0">
                <a:solidFill>
                  <a:srgbClr val="5F6368"/>
                </a:solidFill>
                <a:effectLst/>
                <a:latin typeface="Gotham" panose="02000504050000020004" pitchFamily="2" charset="0"/>
              </a:rPr>
              <a:t>JAK3</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janus</a:t>
            </a:r>
            <a:r>
              <a:rPr lang="fr-CH" sz="1200" b="0" i="1" dirty="0">
                <a:solidFill>
                  <a:srgbClr val="4D5156"/>
                </a:solidFill>
                <a:effectLst/>
                <a:latin typeface="Gotham" panose="02000504050000020004" pitchFamily="2" charset="0"/>
              </a:rPr>
              <a:t> kinase 3; KDR, kinase insert </a:t>
            </a:r>
            <a:r>
              <a:rPr lang="fr-CH" sz="1200" b="0" i="1" dirty="0" err="1">
                <a:solidFill>
                  <a:srgbClr val="4D5156"/>
                </a:solidFill>
                <a:effectLst/>
                <a:latin typeface="Gotham" panose="02000504050000020004" pitchFamily="2" charset="0"/>
              </a:rPr>
              <a:t>domain</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receptor</a:t>
            </a:r>
            <a:r>
              <a:rPr lang="fr-CH" sz="1200" b="0" i="1" dirty="0">
                <a:solidFill>
                  <a:srgbClr val="4D5156"/>
                </a:solidFill>
                <a:effectLst/>
                <a:latin typeface="Gotham" panose="02000504050000020004" pitchFamily="2" charset="0"/>
              </a:rPr>
              <a:t>; LAG3, lymphocyte </a:t>
            </a:r>
            <a:r>
              <a:rPr lang="fr-CH" sz="1200" b="0" i="1" dirty="0" err="1">
                <a:solidFill>
                  <a:srgbClr val="4D5156"/>
                </a:solidFill>
                <a:effectLst/>
                <a:latin typeface="Gotham" panose="02000504050000020004" pitchFamily="2" charset="0"/>
              </a:rPr>
              <a:t>activating</a:t>
            </a:r>
            <a:r>
              <a:rPr lang="fr-CH" sz="1200" b="0" i="1" dirty="0">
                <a:solidFill>
                  <a:srgbClr val="4D5156"/>
                </a:solidFill>
                <a:effectLst/>
                <a:latin typeface="Gotham" panose="02000504050000020004" pitchFamily="2" charset="0"/>
              </a:rPr>
              <a:t> 3;  </a:t>
            </a:r>
            <a:r>
              <a:rPr lang="en-GB" sz="1200" b="0" i="1" dirty="0">
                <a:solidFill>
                  <a:srgbClr val="5F6368"/>
                </a:solidFill>
                <a:effectLst/>
                <a:latin typeface="Gotham" panose="02000504050000020004" pitchFamily="2" charset="0"/>
              </a:rPr>
              <a:t>LILRB4</a:t>
            </a:r>
            <a:r>
              <a:rPr lang="en-GB" sz="1200" b="0" i="1" dirty="0">
                <a:solidFill>
                  <a:srgbClr val="4D5156"/>
                </a:solidFill>
                <a:effectLst/>
                <a:latin typeface="Gotham" panose="02000504050000020004" pitchFamily="2" charset="0"/>
              </a:rPr>
              <a:t>, leukocyte immunoglobulin like receptor B4; </a:t>
            </a:r>
            <a:r>
              <a:rPr lang="fr-CH" sz="1200" b="0" i="1" dirty="0">
                <a:solidFill>
                  <a:srgbClr val="5F6368"/>
                </a:solidFill>
                <a:effectLst/>
                <a:latin typeface="Gotham" panose="02000504050000020004" pitchFamily="2" charset="0"/>
              </a:rPr>
              <a:t>MMP12</a:t>
            </a:r>
            <a:r>
              <a:rPr lang="fr-CH" sz="1200" b="0" i="1" dirty="0">
                <a:solidFill>
                  <a:srgbClr val="4D5156"/>
                </a:solidFill>
                <a:effectLst/>
                <a:latin typeface="Gotham" panose="02000504050000020004" pitchFamily="2" charset="0"/>
              </a:rPr>
              <a:t>, matrix </a:t>
            </a:r>
            <a:r>
              <a:rPr lang="fr-CH" sz="1200" b="0" i="1" dirty="0" err="1">
                <a:solidFill>
                  <a:srgbClr val="4D5156"/>
                </a:solidFill>
                <a:effectLst/>
                <a:latin typeface="Gotham" panose="02000504050000020004" pitchFamily="2" charset="0"/>
              </a:rPr>
              <a:t>metallopeptidase</a:t>
            </a:r>
            <a:r>
              <a:rPr lang="fr-CH" sz="1200" b="0" i="1" dirty="0">
                <a:solidFill>
                  <a:srgbClr val="4D5156"/>
                </a:solidFill>
                <a:effectLst/>
                <a:latin typeface="Gotham" panose="02000504050000020004" pitchFamily="2" charset="0"/>
              </a:rPr>
              <a:t> 12; </a:t>
            </a:r>
            <a:r>
              <a:rPr lang="en-GB" sz="1200" b="0" i="1" dirty="0">
                <a:solidFill>
                  <a:srgbClr val="5F6368"/>
                </a:solidFill>
                <a:effectLst/>
                <a:latin typeface="Gotham" panose="02000504050000020004" pitchFamily="2" charset="0"/>
              </a:rPr>
              <a:t>MS4A6A, m</a:t>
            </a:r>
            <a:r>
              <a:rPr lang="en-GB" sz="1200" b="0" i="1" dirty="0">
                <a:solidFill>
                  <a:srgbClr val="4D5156"/>
                </a:solidFill>
                <a:effectLst/>
                <a:latin typeface="Gotham" panose="02000504050000020004" pitchFamily="2" charset="0"/>
              </a:rPr>
              <a:t>embrane spanning 4-domains A6A; S100B, </a:t>
            </a:r>
            <a:r>
              <a:rPr lang="fr-CH" sz="1200" b="0" i="1" dirty="0">
                <a:solidFill>
                  <a:srgbClr val="4D5156"/>
                </a:solidFill>
                <a:effectLst/>
                <a:latin typeface="Gotham" panose="02000504050000020004" pitchFamily="2" charset="0"/>
              </a:rPr>
              <a:t>S100 calcium-binding </a:t>
            </a:r>
            <a:r>
              <a:rPr lang="fr-CH" sz="1200" b="0" i="1" dirty="0" err="1">
                <a:solidFill>
                  <a:srgbClr val="4D5156"/>
                </a:solidFill>
                <a:effectLst/>
                <a:latin typeface="Gotham" panose="02000504050000020004" pitchFamily="2" charset="0"/>
              </a:rPr>
              <a:t>protein</a:t>
            </a:r>
            <a:r>
              <a:rPr lang="fr-CH" sz="1200" b="0" i="1" dirty="0">
                <a:solidFill>
                  <a:srgbClr val="4D5156"/>
                </a:solidFill>
                <a:effectLst/>
                <a:latin typeface="Gotham" panose="02000504050000020004" pitchFamily="2" charset="0"/>
              </a:rPr>
              <a:t> B; TEK, </a:t>
            </a:r>
            <a:r>
              <a:rPr lang="fr-CH" sz="1200" b="0" i="1" dirty="0">
                <a:solidFill>
                  <a:srgbClr val="5F6368"/>
                </a:solidFill>
                <a:effectLst/>
                <a:latin typeface="Gotham" panose="02000504050000020004" pitchFamily="2" charset="0"/>
              </a:rPr>
              <a:t>TEK</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receptor</a:t>
            </a:r>
            <a:r>
              <a:rPr lang="fr-CH" sz="1200" b="0" i="1" dirty="0">
                <a:solidFill>
                  <a:srgbClr val="4D5156"/>
                </a:solidFill>
                <a:effectLst/>
                <a:latin typeface="Gotham" panose="02000504050000020004" pitchFamily="2" charset="0"/>
              </a:rPr>
              <a:t> tyrosine kinase; </a:t>
            </a:r>
            <a:r>
              <a:rPr lang="fr-CH" sz="1200" b="0" i="1" dirty="0">
                <a:solidFill>
                  <a:srgbClr val="202124"/>
                </a:solidFill>
                <a:effectLst/>
                <a:latin typeface="Gotham" panose="02000504050000020004" pitchFamily="2" charset="0"/>
              </a:rPr>
              <a:t>TNC, </a:t>
            </a:r>
            <a:r>
              <a:rPr lang="fr-CH" sz="1200" b="0" i="1" dirty="0" err="1">
                <a:solidFill>
                  <a:srgbClr val="4D5156"/>
                </a:solidFill>
                <a:effectLst/>
                <a:latin typeface="Gotham" panose="02000504050000020004" pitchFamily="2" charset="0"/>
              </a:rPr>
              <a:t>tenascin</a:t>
            </a:r>
            <a:r>
              <a:rPr lang="fr-CH" sz="1200" b="0" i="1" dirty="0">
                <a:solidFill>
                  <a:srgbClr val="4D5156"/>
                </a:solidFill>
                <a:effectLst/>
                <a:latin typeface="Gotham" panose="02000504050000020004" pitchFamily="2" charset="0"/>
              </a:rPr>
              <a:t> C; </a:t>
            </a:r>
            <a:r>
              <a:rPr lang="en-GB" sz="1200" b="0" i="1" dirty="0">
                <a:solidFill>
                  <a:srgbClr val="5F6368"/>
                </a:solidFill>
                <a:effectLst/>
                <a:latin typeface="Gotham" panose="02000504050000020004" pitchFamily="2" charset="0"/>
              </a:rPr>
              <a:t>TNFRSF9</a:t>
            </a:r>
            <a:r>
              <a:rPr lang="en-GB" sz="1200" b="0" i="1" dirty="0">
                <a:solidFill>
                  <a:srgbClr val="4D5156"/>
                </a:solidFill>
                <a:effectLst/>
                <a:latin typeface="Gotham" panose="02000504050000020004" pitchFamily="2" charset="0"/>
              </a:rPr>
              <a:t>, TNF receptor superfamily member 9;</a:t>
            </a:r>
            <a:r>
              <a:rPr lang="en-GB" sz="1200" b="0" i="1" dirty="0">
                <a:solidFill>
                  <a:schemeClr val="tx1"/>
                </a:solidFill>
                <a:effectLst/>
                <a:latin typeface="Gotham" panose="02000504050000020004" pitchFamily="2" charset="0"/>
              </a:rPr>
              <a:t> </a:t>
            </a:r>
            <a:r>
              <a:rPr lang="en-GB" sz="1200" b="0" i="1" dirty="0">
                <a:solidFill>
                  <a:srgbClr val="4D5156"/>
                </a:solidFill>
                <a:effectLst/>
                <a:latin typeface="Gotham" panose="02000504050000020004" pitchFamily="2" charset="0"/>
              </a:rPr>
              <a:t>VEGFA, </a:t>
            </a:r>
            <a:r>
              <a:rPr lang="en-GB" sz="1200" b="0" i="1" dirty="0">
                <a:solidFill>
                  <a:srgbClr val="333333"/>
                </a:solidFill>
                <a:effectLst/>
                <a:latin typeface="Gotham" panose="02000504050000020004" pitchFamily="2" charset="0"/>
              </a:rPr>
              <a:t>vascular endothelial growth factor alpha.</a:t>
            </a: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OS7_1</a:t>
            </a:r>
            <a:endParaRPr lang="en-US"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UTILITY OF THE BANFF HUMAN ORGAN TRANSPLANT PANEL IN DIAGNOSING ANTIBODY-MEDIATED REJECTION IN LUNG TRANSPLANT BIOPSIES </a:t>
            </a:r>
            <a:endParaRPr lang="en-US"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US"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Marta </a:t>
            </a:r>
            <a:r>
              <a:rPr lang="en-US" sz="1800" b="1" dirty="0" err="1">
                <a:effectLst/>
                <a:latin typeface="Gotham" panose="02000504050000020004" pitchFamily="2" charset="0"/>
                <a:ea typeface="Times New Roman" panose="02020603050405020304" pitchFamily="18" charset="0"/>
              </a:rPr>
              <a:t>Sablik</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Natalia Belousova</a:t>
            </a:r>
            <a:r>
              <a:rPr lang="en-US" sz="1800" b="1" baseline="30000" dirty="0">
                <a:effectLst/>
                <a:latin typeface="Gotham" panose="02000504050000020004" pitchFamily="2" charset="0"/>
                <a:ea typeface="Times New Roman" panose="02020603050405020304" pitchFamily="18" charset="0"/>
              </a:rPr>
              <a:t>2</a:t>
            </a:r>
            <a:r>
              <a:rPr lang="en-US"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Fariza</a:t>
            </a:r>
            <a:r>
              <a:rPr lang="en-US" sz="1800" b="1" dirty="0">
                <a:effectLst/>
                <a:latin typeface="Gotham" panose="02000504050000020004" pitchFamily="2" charset="0"/>
                <a:ea typeface="Times New Roman" panose="02020603050405020304" pitchFamily="18" charset="0"/>
              </a:rPr>
              <a:t> Mezine</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Dina Zielinski</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Marc Raynaud</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Patrick Bruneval</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Olivier Aubert</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Carmen Lefaucheur</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Alexandre Loupy</a:t>
            </a:r>
            <a:r>
              <a:rPr lang="en-US" sz="1800" b="1" baseline="30000" dirty="0">
                <a:effectLst/>
                <a:latin typeface="Gotham" panose="02000504050000020004" pitchFamily="2" charset="0"/>
                <a:ea typeface="Times New Roman" panose="02020603050405020304" pitchFamily="18" charset="0"/>
              </a:rPr>
              <a:t>1</a:t>
            </a:r>
            <a:r>
              <a:rPr lang="en-US"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Antoine Roux</a:t>
            </a:r>
            <a:r>
              <a:rPr lang="en-US" sz="1800" b="1" baseline="30000" dirty="0">
                <a:effectLst/>
                <a:latin typeface="Gotham" panose="02000504050000020004" pitchFamily="2" charset="0"/>
                <a:ea typeface="Times New Roman" panose="02020603050405020304" pitchFamily="18" charset="0"/>
              </a:rPr>
              <a:t>1;2</a:t>
            </a:r>
            <a:endParaRPr lang="en-US"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Paris Institute for Transplantation and Organ Regeneration, </a:t>
            </a:r>
            <a:r>
              <a:rPr lang="en-US" sz="1800" i="1" dirty="0" err="1">
                <a:effectLst/>
                <a:latin typeface="Gotham" panose="02000504050000020004" pitchFamily="2" charset="0"/>
                <a:ea typeface="Times New Roman" panose="02020603050405020304" pitchFamily="18" charset="0"/>
              </a:rPr>
              <a:t>Université</a:t>
            </a:r>
            <a:r>
              <a:rPr lang="en-US" sz="1800" i="1" dirty="0">
                <a:effectLst/>
                <a:latin typeface="Gotham" panose="02000504050000020004" pitchFamily="2" charset="0"/>
                <a:ea typeface="Times New Roman" panose="02020603050405020304" pitchFamily="18" charset="0"/>
              </a:rPr>
              <a:t> Paris </a:t>
            </a:r>
            <a:r>
              <a:rPr lang="en-US" sz="1800" i="1" dirty="0" err="1">
                <a:effectLst/>
                <a:latin typeface="Gotham" panose="02000504050000020004" pitchFamily="2" charset="0"/>
                <a:ea typeface="Times New Roman" panose="02020603050405020304" pitchFamily="18" charset="0"/>
              </a:rPr>
              <a:t>Cité</a:t>
            </a:r>
            <a:r>
              <a:rPr lang="en-US" sz="1800" i="1" dirty="0">
                <a:effectLst/>
                <a:latin typeface="Gotham" panose="02000504050000020004" pitchFamily="2" charset="0"/>
                <a:ea typeface="Times New Roman" panose="02020603050405020304" pitchFamily="18" charset="0"/>
              </a:rPr>
              <a:t>, INSERM, U-970, AP-HP, Paris, France</a:t>
            </a:r>
            <a:r>
              <a:rPr lang="en-US"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Lung Transplantation Department, </a:t>
            </a:r>
            <a:r>
              <a:rPr lang="en-US" sz="1800" i="1" dirty="0" err="1">
                <a:effectLst/>
                <a:latin typeface="Gotham" panose="02000504050000020004" pitchFamily="2" charset="0"/>
                <a:ea typeface="Times New Roman" panose="02020603050405020304" pitchFamily="18" charset="0"/>
              </a:rPr>
              <a:t>Hôpital</a:t>
            </a:r>
            <a:r>
              <a:rPr lang="en-US" sz="1800" i="1" dirty="0">
                <a:effectLst/>
                <a:latin typeface="Gotham" panose="02000504050000020004" pitchFamily="2" charset="0"/>
                <a:ea typeface="Times New Roman" panose="02020603050405020304" pitchFamily="18" charset="0"/>
              </a:rPr>
              <a:t> Foch, Suresnes, France</a:t>
            </a:r>
            <a:endParaRPr lang="en-US"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US"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Background</a:t>
            </a:r>
            <a:r>
              <a:rPr lang="en-US" sz="1800" dirty="0">
                <a:solidFill>
                  <a:srgbClr val="000000"/>
                </a:solidFill>
                <a:effectLst/>
                <a:latin typeface="Gotham" panose="02000504050000020004" pitchFamily="2" charset="0"/>
                <a:ea typeface="Calibri" panose="020F0502020204030204" pitchFamily="34" charset="0"/>
              </a:rPr>
              <a:t>: Despite reaching a consensus on the definition of pulmonary antibody-mediated rejection (AMR), diagnosing AMR remains a challenge in clinical practice. Molecular phenotyping has the potential to improve the current diagnostic approach. We aimed to identify the molecular signature and capture the key functional pathways involved in pulmonary AMR using the Banff Human Organ Transplant (B-HOT) panel.</a:t>
            </a:r>
            <a:endParaRPr lang="en-US"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Methods</a:t>
            </a:r>
            <a:r>
              <a:rPr lang="en-US" sz="1800" dirty="0">
                <a:solidFill>
                  <a:srgbClr val="000000"/>
                </a:solidFill>
                <a:effectLst/>
                <a:latin typeface="Gotham" panose="02000504050000020004" pitchFamily="2" charset="0"/>
                <a:ea typeface="Calibri" panose="020F0502020204030204" pitchFamily="34" charset="0"/>
              </a:rPr>
              <a:t>: One hundred twenty-one formalin-fixed paraffin-embedded transbronchial biopsies from lung transplant recipients were included. The biopsies were classified into three categories according to ISHLT guidelines: AMR (n=42), acute cellular rejection (ACR, n=50) or non-rejection (n=29), and gene expression analysis was performed using the B-HOT panel. We performed differential expression analysis comparing AMR vs. all non-AMR biopsies. Significant differentially expressed genes (false discovery rate &lt;0.05) were used as input for pathway analysis with </a:t>
            </a:r>
            <a:r>
              <a:rPr lang="en-US" sz="1800" dirty="0" err="1">
                <a:solidFill>
                  <a:srgbClr val="000000"/>
                </a:solidFill>
                <a:effectLst/>
                <a:latin typeface="Gotham" panose="02000504050000020004" pitchFamily="2" charset="0"/>
                <a:ea typeface="Calibri" panose="020F0502020204030204" pitchFamily="34" charset="0"/>
              </a:rPr>
              <a:t>ReactomePA</a:t>
            </a:r>
            <a:r>
              <a:rPr lang="en-US" sz="1800" dirty="0">
                <a:solidFill>
                  <a:srgbClr val="000000"/>
                </a:solidFill>
                <a:effectLst/>
                <a:latin typeface="Gotham" panose="02000504050000020004" pitchFamily="2" charset="0"/>
                <a:ea typeface="Calibri" panose="020F0502020204030204" pitchFamily="34" charset="0"/>
              </a:rPr>
              <a:t>.</a:t>
            </a:r>
            <a:endParaRPr lang="en-US"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Results: </a:t>
            </a:r>
            <a:r>
              <a:rPr lang="en-US" sz="1800" dirty="0">
                <a:effectLst/>
                <a:latin typeface="Gotham" panose="02000504050000020004" pitchFamily="2" charset="0"/>
                <a:ea typeface="Calibri" panose="020F0502020204030204" pitchFamily="34" charset="0"/>
              </a:rPr>
              <a:t>A total of 295 genes were differentially expressed. The top significant upregulated genes associated with pulmonary AMR demonstrated an activation of immune cascades and captured a cell injury-related profile, including cellular injury (TIMP1, S100B, TNC, HIF1A, IGF1, COL3A1, COL1A1), chemokine </a:t>
            </a:r>
            <a:r>
              <a:rPr lang="en-US" sz="1800" dirty="0" err="1">
                <a:effectLst/>
                <a:latin typeface="Gotham" panose="02000504050000020004" pitchFamily="2" charset="0"/>
                <a:ea typeface="Calibri" panose="020F0502020204030204" pitchFamily="34" charset="0"/>
              </a:rPr>
              <a:t>signalling</a:t>
            </a:r>
            <a:r>
              <a:rPr lang="en-US" sz="1800" dirty="0">
                <a:effectLst/>
                <a:latin typeface="Gotham" panose="02000504050000020004" pitchFamily="2" charset="0"/>
                <a:ea typeface="Calibri" panose="020F0502020204030204" pitchFamily="34" charset="0"/>
              </a:rPr>
              <a:t> (CXCL14, CXCL13), macrophage activation (MMP12, MS4A6A), complement activation (C3AR1), adaptive immune response (JAK3, TNFRSF9, TNFRSF18, IL2RA) and immune regulation (CD84, LILRB4, CTLA4, LAG3). Contrary to other transplanted solid organs, key endothelial transcripts (CDH13, CAV1, TEK, VEGFA, KDR, ROBO4) were down-regulated. Pathway analysis showed that the top significant AMR-associated pathways were: interleukin (specifically interleukin-4 and 13) and interferon </a:t>
            </a:r>
            <a:r>
              <a:rPr lang="en-US" sz="1800" dirty="0" err="1">
                <a:effectLst/>
                <a:latin typeface="Gotham" panose="02000504050000020004" pitchFamily="2" charset="0"/>
                <a:ea typeface="Calibri" panose="020F0502020204030204" pitchFamily="34" charset="0"/>
              </a:rPr>
              <a:t>signalling</a:t>
            </a:r>
            <a:r>
              <a:rPr lang="en-US" sz="1800" dirty="0">
                <a:effectLst/>
                <a:latin typeface="Gotham" panose="02000504050000020004" pitchFamily="2" charset="0"/>
                <a:ea typeface="Calibri" panose="020F0502020204030204" pitchFamily="34" charset="0"/>
              </a:rPr>
              <a:t>, toll-like receptor cascade, chemokine </a:t>
            </a:r>
            <a:r>
              <a:rPr lang="en-US" sz="1800" dirty="0" err="1">
                <a:effectLst/>
                <a:latin typeface="Gotham" panose="02000504050000020004" pitchFamily="2" charset="0"/>
                <a:ea typeface="Calibri" panose="020F0502020204030204" pitchFamily="34" charset="0"/>
              </a:rPr>
              <a:t>signalling</a:t>
            </a:r>
            <a:r>
              <a:rPr lang="en-US" sz="1800" dirty="0">
                <a:effectLst/>
                <a:latin typeface="Gotham" panose="02000504050000020004" pitchFamily="2" charset="0"/>
                <a:ea typeface="Calibri" panose="020F0502020204030204" pitchFamily="34" charset="0"/>
              </a:rPr>
              <a:t>, vascular wall interactions, complement cascade and lymphocyte interactions (co-stimulation CD28).</a:t>
            </a:r>
            <a:endParaRPr lang="en-US"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Conclusions</a:t>
            </a:r>
            <a:r>
              <a:rPr lang="en-US" sz="1800" dirty="0">
                <a:solidFill>
                  <a:srgbClr val="000000"/>
                </a:solidFill>
                <a:effectLst/>
                <a:latin typeface="Gotham" panose="02000504050000020004" pitchFamily="2" charset="0"/>
                <a:ea typeface="Calibri" panose="020F0502020204030204" pitchFamily="34" charset="0"/>
              </a:rPr>
              <a:t>: This study shows that the B-HOT panel was able to capture the molecular profile of AMR in lung allografts and detects previously identified pathways observed in other solid organ allografts. Multicentric international cohorts are needed to develop robust precision molecular-based diagnostic systems for pulmonary AMR.</a:t>
            </a:r>
            <a:endParaRPr lang="en-US"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18</a:t>
            </a:fld>
            <a:endParaRPr lang="en-GB"/>
          </a:p>
        </p:txBody>
      </p:sp>
    </p:spTree>
    <p:extLst>
      <p:ext uri="{BB962C8B-B14F-4D97-AF65-F5344CB8AC3E}">
        <p14:creationId xmlns:p14="http://schemas.microsoft.com/office/powerpoint/2010/main" val="672806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CLAD, </a:t>
            </a:r>
            <a:r>
              <a:rPr lang="en-GB" sz="1800" i="1" dirty="0">
                <a:solidFill>
                  <a:srgbClr val="000000"/>
                </a:solidFill>
                <a:effectLst/>
                <a:latin typeface="Gotham" panose="02000504050000020004" pitchFamily="2" charset="0"/>
                <a:ea typeface="Calibri" panose="020F0502020204030204" pitchFamily="34" charset="0"/>
              </a:rPr>
              <a:t>chronic lung allograft dysfunction; </a:t>
            </a:r>
            <a:r>
              <a:rPr lang="en-GB" sz="1800" b="0" i="1" dirty="0" err="1">
                <a:latin typeface="Gotham" panose="02000504050000020004" pitchFamily="2" charset="0"/>
              </a:rPr>
              <a:t>dnDSA</a:t>
            </a:r>
            <a:r>
              <a:rPr lang="en-GB" sz="1800" b="0" i="1" dirty="0">
                <a:latin typeface="Gotham" panose="02000504050000020004" pitchFamily="2" charset="0"/>
              </a:rPr>
              <a:t>,</a:t>
            </a:r>
            <a:r>
              <a:rPr lang="en-GB" sz="2800" i="1" dirty="0">
                <a:solidFill>
                  <a:srgbClr val="A5A5A5"/>
                </a:solidFill>
                <a:latin typeface="Gotham" panose="02000504050000020004" pitchFamily="2" charset="0"/>
              </a:rPr>
              <a:t> de novo donor-specific HLA-antibodies; FEV1, </a:t>
            </a:r>
            <a:r>
              <a:rPr lang="en-GB" sz="1800" i="1" dirty="0">
                <a:solidFill>
                  <a:srgbClr val="A5A5A5"/>
                </a:solidFill>
                <a:latin typeface="Gotham" panose="02000504050000020004" pitchFamily="2" charset="0"/>
              </a:rPr>
              <a:t>forced expiratory volume in 1 second; </a:t>
            </a:r>
            <a:r>
              <a:rPr lang="en-GB" sz="1800" b="0" i="1" dirty="0">
                <a:latin typeface="Gotham" panose="02000504050000020004" pitchFamily="2" charset="0"/>
              </a:rPr>
              <a:t>HLA,</a:t>
            </a:r>
            <a:r>
              <a:rPr lang="en-GB" sz="2800" i="1" dirty="0">
                <a:solidFill>
                  <a:srgbClr val="A5A5A5"/>
                </a:solidFill>
                <a:latin typeface="Gotham" panose="02000504050000020004" pitchFamily="2" charset="0"/>
              </a:rPr>
              <a:t> human leukocyte antigen; </a:t>
            </a:r>
            <a:r>
              <a:rPr lang="en-GB" sz="2800" i="1" dirty="0" err="1">
                <a:solidFill>
                  <a:srgbClr val="A5A5A5"/>
                </a:solidFill>
                <a:latin typeface="Gotham" panose="02000504050000020004" pitchFamily="2" charset="0"/>
              </a:rPr>
              <a:t>LuTX</a:t>
            </a:r>
            <a:r>
              <a:rPr lang="en-GB" sz="2800" i="1" dirty="0">
                <a:solidFill>
                  <a:srgbClr val="A5A5A5"/>
                </a:solidFill>
                <a:latin typeface="Gotham" panose="02000504050000020004" pitchFamily="2" charset="0"/>
              </a:rPr>
              <a:t>, lung transplantation; PIRCHE-II, </a:t>
            </a:r>
            <a:r>
              <a:rPr lang="en-GB" sz="1800" b="0" i="1" dirty="0">
                <a:solidFill>
                  <a:srgbClr val="4D5156"/>
                </a:solidFill>
                <a:effectLst/>
                <a:latin typeface="Gotham" panose="02000504050000020004" pitchFamily="2" charset="0"/>
              </a:rPr>
              <a:t>predicted indirectly recognizable HLA epitopes presented by HLA class II; </a:t>
            </a:r>
            <a:r>
              <a:rPr lang="en-GB" sz="1800" i="1" dirty="0">
                <a:solidFill>
                  <a:srgbClr val="A5A5A5"/>
                </a:solidFill>
                <a:latin typeface="Gotham" panose="02000504050000020004" pitchFamily="2" charset="0"/>
              </a:rPr>
              <a:t>SOT, </a:t>
            </a:r>
            <a:r>
              <a:rPr lang="en-GB" sz="2800" i="1" dirty="0">
                <a:solidFill>
                  <a:srgbClr val="A5A5A5"/>
                </a:solidFill>
                <a:latin typeface="Gotham" panose="02000504050000020004" pitchFamily="2" charset="0"/>
              </a:rPr>
              <a:t>solid organ transplantation; TX, transplantation.</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OS7_2</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USING PREDICTED INDIRECTLY RECOGNIZABLE HLA EPITOPES TO INVESTIGATE FORMATION OF DE NOVO DONOR-SPECIFIC HLA-ANTIBODIES AFTER LUNG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Maximilian </a:t>
            </a:r>
            <a:r>
              <a:rPr lang="en-US" sz="1800" b="1" dirty="0" err="1">
                <a:effectLst/>
                <a:latin typeface="Gotham" panose="02000504050000020004" pitchFamily="2" charset="0"/>
                <a:ea typeface="Times New Roman" panose="02020603050405020304" pitchFamily="18" charset="0"/>
              </a:rPr>
              <a:t>Vorstandlechner</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Lisa Kleid</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Julia Walter</a:t>
            </a:r>
            <a:r>
              <a:rPr lang="en-US" sz="1800" b="1" baseline="30000" dirty="0">
                <a:effectLst/>
                <a:latin typeface="Gotham" panose="02000504050000020004" pitchFamily="2" charset="0"/>
                <a:ea typeface="Times New Roman" panose="02020603050405020304" pitchFamily="18" charset="0"/>
              </a:rPr>
              <a:t>1;3;4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Christian Schneider</a:t>
            </a:r>
            <a:r>
              <a:rPr lang="en-US" sz="1800" b="1" baseline="30000" dirty="0">
                <a:effectLst/>
                <a:latin typeface="Gotham" panose="02000504050000020004" pitchFamily="2" charset="0"/>
                <a:ea typeface="Times New Roman" panose="02020603050405020304" pitchFamily="18" charset="0"/>
              </a:rPr>
              <a:t>1;4;5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Sebastian Michel</a:t>
            </a:r>
            <a:r>
              <a:rPr lang="en-US" sz="1800" b="1" baseline="30000" dirty="0">
                <a:effectLst/>
                <a:latin typeface="Gotham" panose="02000504050000020004" pitchFamily="2" charset="0"/>
                <a:ea typeface="Times New Roman" panose="02020603050405020304" pitchFamily="18" charset="0"/>
              </a:rPr>
              <a:t>4;5;6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Nikolaus Kneidinger</a:t>
            </a:r>
            <a:r>
              <a:rPr lang="en-US" sz="1800" b="1" baseline="30000" dirty="0">
                <a:effectLst/>
                <a:latin typeface="Gotham" panose="02000504050000020004" pitchFamily="2" charset="0"/>
                <a:ea typeface="Times New Roman" panose="02020603050405020304" pitchFamily="18" charset="0"/>
              </a:rPr>
              <a:t>3;4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Michael Irlbeck</a:t>
            </a:r>
            <a:r>
              <a:rPr lang="en-US" sz="1800" b="1" baseline="30000" dirty="0">
                <a:effectLst/>
                <a:latin typeface="Gotham" panose="02000504050000020004" pitchFamily="2" charset="0"/>
                <a:ea typeface="Times New Roman" panose="02020603050405020304" pitchFamily="18" charset="0"/>
              </a:rPr>
              <a:t>5;7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Rudolf Hatz</a:t>
            </a:r>
            <a:r>
              <a:rPr lang="en-US" sz="1800" b="1" baseline="30000" dirty="0">
                <a:effectLst/>
                <a:latin typeface="Gotham" panose="02000504050000020004" pitchFamily="2" charset="0"/>
                <a:ea typeface="Times New Roman" panose="02020603050405020304" pitchFamily="18" charset="0"/>
              </a:rPr>
              <a:t>1;4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 Dick</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Teresa Kauke</a:t>
            </a:r>
            <a:r>
              <a:rPr lang="en-US" sz="1800" b="1" baseline="30000" dirty="0">
                <a:effectLst/>
                <a:latin typeface="Gotham" panose="02000504050000020004" pitchFamily="2" charset="0"/>
                <a:ea typeface="Times New Roman" panose="02020603050405020304" pitchFamily="18" charset="0"/>
              </a:rPr>
              <a:t>1;4;5</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Hospital of Munich (LMU), Division of Thoracic Surgery, Munich,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University Hospital of Munich (LMU), Division of Transfusion Medicine, Laboratory for Immunogenetics, Munich,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Hospital of Munich (LMU), Department of Internal Medicine V - Pneumology, Munich,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German Center for Lung Research (DZL), Comprehensive Pneumology Center Munich (CPC-M), Munich,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University Hospital of Munich (LMU), Transplantation Center Munich, Munich,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University Hospital of Munich (LMU), Department of Cardiac Surgery, Munich,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University Hospital of Munich (LMU), Department of Anesthesiology, Munich, Germany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Human leucocyte antigen (HLA) histocompatibility between organ donor and recipient can play a crucial role in the outcome after lung transplantation (</a:t>
            </a:r>
            <a:r>
              <a:rPr lang="en-GB" sz="1800" dirty="0" err="1">
                <a:solidFill>
                  <a:srgbClr val="000000"/>
                </a:solidFill>
                <a:effectLst/>
                <a:latin typeface="Gotham" panose="02000504050000020004" pitchFamily="2" charset="0"/>
                <a:ea typeface="Calibri" panose="020F0502020204030204" pitchFamily="34" charset="0"/>
              </a:rPr>
              <a:t>LuTX</a:t>
            </a:r>
            <a:r>
              <a:rPr lang="en-GB" sz="1800" dirty="0">
                <a:solidFill>
                  <a:srgbClr val="000000"/>
                </a:solidFill>
                <a:effectLst/>
                <a:latin typeface="Gotham" panose="02000504050000020004" pitchFamily="2" charset="0"/>
                <a:ea typeface="Calibri" panose="020F0502020204030204" pitchFamily="34" charset="0"/>
              </a:rPr>
              <a:t>). The development of de novo donor-specific HLA-antibodies (</a:t>
            </a:r>
            <a:r>
              <a:rPr lang="en-GB" sz="1800" dirty="0" err="1">
                <a:solidFill>
                  <a:srgbClr val="000000"/>
                </a:solidFill>
                <a:effectLst/>
                <a:latin typeface="Gotham" panose="02000504050000020004" pitchFamily="2" charset="0"/>
                <a:ea typeface="Calibri" panose="020F0502020204030204" pitchFamily="34" charset="0"/>
              </a:rPr>
              <a:t>dnDSA</a:t>
            </a:r>
            <a:r>
              <a:rPr lang="en-GB" sz="1800" dirty="0">
                <a:solidFill>
                  <a:srgbClr val="000000"/>
                </a:solidFill>
                <a:effectLst/>
                <a:latin typeface="Gotham" panose="02000504050000020004" pitchFamily="2" charset="0"/>
                <a:ea typeface="Calibri" panose="020F0502020204030204" pitchFamily="34" charset="0"/>
              </a:rPr>
              <a:t>) can be a risk factor for graft failure and consequently have a negative impact on long-term post-TX (graft-)survival. Mismatches can be detected both directly and indirectly by the recipient’s immune system. This retrospective cohort study focuses on the prediction of </a:t>
            </a:r>
            <a:r>
              <a:rPr lang="en-GB" sz="1800" dirty="0" err="1">
                <a:solidFill>
                  <a:srgbClr val="000000"/>
                </a:solidFill>
                <a:effectLst/>
                <a:latin typeface="Gotham" panose="02000504050000020004" pitchFamily="2" charset="0"/>
                <a:ea typeface="Calibri" panose="020F0502020204030204" pitchFamily="34" charset="0"/>
              </a:rPr>
              <a:t>dnDSA</a:t>
            </a:r>
            <a:r>
              <a:rPr lang="en-GB" sz="1800" dirty="0">
                <a:solidFill>
                  <a:srgbClr val="000000"/>
                </a:solidFill>
                <a:effectLst/>
                <a:latin typeface="Gotham" panose="02000504050000020004" pitchFamily="2" charset="0"/>
                <a:ea typeface="Calibri" panose="020F0502020204030204" pitchFamily="34" charset="0"/>
              </a:rPr>
              <a:t> through the indirect pathway of antigen recognition by using the PIRCHE-II algorithm (predicted indirectly recognizable HLA epitopes).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Patients who underwent </a:t>
            </a:r>
            <a:r>
              <a:rPr lang="en-GB" sz="1800" dirty="0" err="1">
                <a:solidFill>
                  <a:srgbClr val="000000"/>
                </a:solidFill>
                <a:effectLst/>
                <a:latin typeface="Gotham" panose="02000504050000020004" pitchFamily="2" charset="0"/>
                <a:ea typeface="Calibri" panose="020F0502020204030204" pitchFamily="34" charset="0"/>
              </a:rPr>
              <a:t>LuTX</a:t>
            </a:r>
            <a:r>
              <a:rPr lang="en-GB" sz="1800" dirty="0">
                <a:solidFill>
                  <a:srgbClr val="000000"/>
                </a:solidFill>
                <a:effectLst/>
                <a:latin typeface="Gotham" panose="02000504050000020004" pitchFamily="2" charset="0"/>
                <a:ea typeface="Calibri" panose="020F0502020204030204" pitchFamily="34" charset="0"/>
              </a:rPr>
              <a:t> from 2005 to 2018 were considered for the study. Besides complete clinical records regarding underlying disease and indication for transplantation, inclusion criteria were single or double </a:t>
            </a:r>
            <a:r>
              <a:rPr lang="en-GB" sz="1800" dirty="0" err="1">
                <a:solidFill>
                  <a:srgbClr val="000000"/>
                </a:solidFill>
                <a:effectLst/>
                <a:latin typeface="Gotham" panose="02000504050000020004" pitchFamily="2" charset="0"/>
                <a:ea typeface="Calibri" panose="020F0502020204030204" pitchFamily="34" charset="0"/>
              </a:rPr>
              <a:t>LuTX</a:t>
            </a:r>
            <a:r>
              <a:rPr lang="en-GB" sz="1800" dirty="0">
                <a:solidFill>
                  <a:srgbClr val="000000"/>
                </a:solidFill>
                <a:effectLst/>
                <a:latin typeface="Gotham" panose="02000504050000020004" pitchFamily="2" charset="0"/>
                <a:ea typeface="Calibri" panose="020F0502020204030204" pitchFamily="34" charset="0"/>
              </a:rPr>
              <a:t>, complete donor and recipient class I and II HLA-typing (loci A, B, C, DR and DQ) prior to TX and regular post-TX-screenings for newly developed antibodies. In order to assess long-term transplant success and monitor chronic lung allograft dysfunction (CLAD), a follow-up time of at least one year was required.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Overall, a total of 581 patients was included in the study. 196 patients (33,7%) showed signs of a repeatedly declining forced expiratory volume in 1 second (FEV1), eventually resulting in CLAD. Two groups were formed based on the median value for PIRCHE-II. There was no significant difference in the two groups regarding probability of </a:t>
            </a:r>
            <a:r>
              <a:rPr lang="en-GB" sz="1800" dirty="0" err="1">
                <a:solidFill>
                  <a:srgbClr val="000000"/>
                </a:solidFill>
                <a:effectLst/>
                <a:latin typeface="Gotham" panose="02000504050000020004" pitchFamily="2" charset="0"/>
                <a:ea typeface="Calibri" panose="020F0502020204030204" pitchFamily="34" charset="0"/>
              </a:rPr>
              <a:t>dnDSA</a:t>
            </a:r>
            <a:r>
              <a:rPr lang="en-GB" sz="1800" dirty="0">
                <a:solidFill>
                  <a:srgbClr val="000000"/>
                </a:solidFill>
                <a:effectLst/>
                <a:latin typeface="Gotham" panose="02000504050000020004" pitchFamily="2" charset="0"/>
                <a:ea typeface="Calibri" panose="020F0502020204030204" pitchFamily="34" charset="0"/>
              </a:rPr>
              <a:t> development. However, there was a clear trend towards a reduced five-year survival rate in the group that showed a high-PIRCHE-II score and developed </a:t>
            </a:r>
            <a:r>
              <a:rPr lang="en-GB" sz="1800" dirty="0" err="1">
                <a:solidFill>
                  <a:srgbClr val="000000"/>
                </a:solidFill>
                <a:effectLst/>
                <a:latin typeface="Gotham" panose="02000504050000020004" pitchFamily="2" charset="0"/>
                <a:ea typeface="Calibri" panose="020F0502020204030204" pitchFamily="34" charset="0"/>
              </a:rPr>
              <a:t>dnDSA</a:t>
            </a:r>
            <a:r>
              <a:rPr lang="en-GB" sz="1800" dirty="0">
                <a:solidFill>
                  <a:srgbClr val="000000"/>
                </a:solidFill>
                <a:effectLst/>
                <a:latin typeface="Gotham" panose="02000504050000020004" pitchFamily="2" charset="0"/>
                <a:ea typeface="Calibri" panose="020F0502020204030204" pitchFamily="34" charset="0"/>
              </a:rPr>
              <a:t> post-TX (p = 0,076).</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Taking the current shortage of donor organs into consideration, PIRCHE may be able to identify acceptable mismatches to optimize donor-recipient compatibility, help improve long-term survival and reduce the rate of graft failures. However, as pre-TX HLA-matching, in contrast to other forms of solid organ transplantation (SOT), currently plays no role in general in the allocation of lung allografts, adjustments in the PIRCHE-II thresholds may be needed in order to better reflect epitope load and DSA development.</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96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CLAD, </a:t>
            </a:r>
            <a:r>
              <a:rPr lang="en-GB" sz="1800" i="1" dirty="0">
                <a:solidFill>
                  <a:srgbClr val="000000"/>
                </a:solidFill>
                <a:effectLst/>
                <a:latin typeface="Gotham" panose="02000504050000020004" pitchFamily="2" charset="0"/>
                <a:ea typeface="Calibri" panose="020F0502020204030204" pitchFamily="34" charset="0"/>
              </a:rPr>
              <a:t>chronic lung allograft dysfunction; </a:t>
            </a:r>
            <a:r>
              <a:rPr lang="en-GB" sz="1800" b="0" i="1" dirty="0" err="1">
                <a:latin typeface="Gotham" panose="02000504050000020004" pitchFamily="2" charset="0"/>
              </a:rPr>
              <a:t>dnDSA</a:t>
            </a:r>
            <a:r>
              <a:rPr lang="en-GB" sz="1800" b="0" i="1" dirty="0">
                <a:latin typeface="Gotham" panose="02000504050000020004" pitchFamily="2" charset="0"/>
              </a:rPr>
              <a:t>,</a:t>
            </a:r>
            <a:r>
              <a:rPr lang="en-GB" sz="2800" i="1" dirty="0">
                <a:solidFill>
                  <a:srgbClr val="A5A5A5"/>
                </a:solidFill>
                <a:latin typeface="Gotham" panose="02000504050000020004" pitchFamily="2" charset="0"/>
              </a:rPr>
              <a:t> de novo donor-specific HLA-antibodies; FEV1, </a:t>
            </a:r>
            <a:r>
              <a:rPr lang="en-GB" sz="1800" i="1" dirty="0">
                <a:solidFill>
                  <a:srgbClr val="A5A5A5"/>
                </a:solidFill>
                <a:latin typeface="Gotham" panose="02000504050000020004" pitchFamily="2" charset="0"/>
              </a:rPr>
              <a:t>forced expiratory volume in 1 second; </a:t>
            </a:r>
            <a:r>
              <a:rPr lang="en-GB" sz="1800" b="0" i="1" dirty="0">
                <a:latin typeface="Gotham" panose="02000504050000020004" pitchFamily="2" charset="0"/>
              </a:rPr>
              <a:t>HLA,</a:t>
            </a:r>
            <a:r>
              <a:rPr lang="en-GB" sz="2800" i="1" dirty="0">
                <a:solidFill>
                  <a:srgbClr val="A5A5A5"/>
                </a:solidFill>
                <a:latin typeface="Gotham" panose="02000504050000020004" pitchFamily="2" charset="0"/>
              </a:rPr>
              <a:t> human leukocyte antigen; </a:t>
            </a:r>
            <a:r>
              <a:rPr lang="en-GB" sz="2800" i="1" dirty="0" err="1">
                <a:solidFill>
                  <a:srgbClr val="A5A5A5"/>
                </a:solidFill>
                <a:latin typeface="Gotham" panose="02000504050000020004" pitchFamily="2" charset="0"/>
              </a:rPr>
              <a:t>LuTX</a:t>
            </a:r>
            <a:r>
              <a:rPr lang="en-GB" sz="2800" i="1" dirty="0">
                <a:solidFill>
                  <a:srgbClr val="A5A5A5"/>
                </a:solidFill>
                <a:latin typeface="Gotham" panose="02000504050000020004" pitchFamily="2" charset="0"/>
              </a:rPr>
              <a:t>, lung transplantation; PIRCHE-II, </a:t>
            </a:r>
            <a:r>
              <a:rPr lang="en-GB" sz="1800" b="0" i="1" dirty="0">
                <a:solidFill>
                  <a:srgbClr val="4D5156"/>
                </a:solidFill>
                <a:effectLst/>
                <a:latin typeface="Gotham" panose="02000504050000020004" pitchFamily="2" charset="0"/>
              </a:rPr>
              <a:t>predicted indirectly recognizable HLA epitopes presented by HLA class II; </a:t>
            </a:r>
            <a:r>
              <a:rPr lang="en-GB" sz="1800" i="1" dirty="0">
                <a:solidFill>
                  <a:srgbClr val="A5A5A5"/>
                </a:solidFill>
                <a:latin typeface="Gotham" panose="02000504050000020004" pitchFamily="2" charset="0"/>
              </a:rPr>
              <a:t>SOT, </a:t>
            </a:r>
            <a:r>
              <a:rPr lang="en-GB" sz="2800" i="1" dirty="0">
                <a:solidFill>
                  <a:srgbClr val="A5A5A5"/>
                </a:solidFill>
                <a:latin typeface="Gotham" panose="02000504050000020004" pitchFamily="2" charset="0"/>
              </a:rPr>
              <a:t>solid organ transplantation; TX, transplantation.</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OS7_2</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USING PREDICTED INDIRECTLY RECOGNIZABLE HLA EPITOPES TO INVESTIGATE FORMATION OF DE NOVO DONOR-SPECIFIC HLA-ANTIBODIES AFTER LUNG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Maximilian </a:t>
            </a:r>
            <a:r>
              <a:rPr lang="en-US" sz="1800" b="1" dirty="0" err="1">
                <a:effectLst/>
                <a:latin typeface="Gotham" panose="02000504050000020004" pitchFamily="2" charset="0"/>
                <a:ea typeface="Times New Roman" panose="02020603050405020304" pitchFamily="18" charset="0"/>
              </a:rPr>
              <a:t>Vorstandlechner</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Lisa Kleid</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Julia Walter</a:t>
            </a:r>
            <a:r>
              <a:rPr lang="en-US" sz="1800" b="1" baseline="30000" dirty="0">
                <a:effectLst/>
                <a:latin typeface="Gotham" panose="02000504050000020004" pitchFamily="2" charset="0"/>
                <a:ea typeface="Times New Roman" panose="02020603050405020304" pitchFamily="18" charset="0"/>
              </a:rPr>
              <a:t>1;3;4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Christian Schneider</a:t>
            </a:r>
            <a:r>
              <a:rPr lang="en-US" sz="1800" b="1" baseline="30000" dirty="0">
                <a:effectLst/>
                <a:latin typeface="Gotham" panose="02000504050000020004" pitchFamily="2" charset="0"/>
                <a:ea typeface="Times New Roman" panose="02020603050405020304" pitchFamily="18" charset="0"/>
              </a:rPr>
              <a:t>1;4;5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Sebastian Michel</a:t>
            </a:r>
            <a:r>
              <a:rPr lang="en-US" sz="1800" b="1" baseline="30000" dirty="0">
                <a:effectLst/>
                <a:latin typeface="Gotham" panose="02000504050000020004" pitchFamily="2" charset="0"/>
                <a:ea typeface="Times New Roman" panose="02020603050405020304" pitchFamily="18" charset="0"/>
              </a:rPr>
              <a:t>4;5;6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Nikolaus Kneidinger</a:t>
            </a:r>
            <a:r>
              <a:rPr lang="en-US" sz="1800" b="1" baseline="30000" dirty="0">
                <a:effectLst/>
                <a:latin typeface="Gotham" panose="02000504050000020004" pitchFamily="2" charset="0"/>
                <a:ea typeface="Times New Roman" panose="02020603050405020304" pitchFamily="18" charset="0"/>
              </a:rPr>
              <a:t>3;4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Michael Irlbeck</a:t>
            </a:r>
            <a:r>
              <a:rPr lang="en-US" sz="1800" b="1" baseline="30000" dirty="0">
                <a:effectLst/>
                <a:latin typeface="Gotham" panose="02000504050000020004" pitchFamily="2" charset="0"/>
                <a:ea typeface="Times New Roman" panose="02020603050405020304" pitchFamily="18" charset="0"/>
              </a:rPr>
              <a:t>5;7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Rudolf Hatz</a:t>
            </a:r>
            <a:r>
              <a:rPr lang="en-US" sz="1800" b="1" baseline="30000" dirty="0">
                <a:effectLst/>
                <a:latin typeface="Gotham" panose="02000504050000020004" pitchFamily="2" charset="0"/>
                <a:ea typeface="Times New Roman" panose="02020603050405020304" pitchFamily="18" charset="0"/>
              </a:rPr>
              <a:t>1;4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 Dick</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Teresa Kauke</a:t>
            </a:r>
            <a:r>
              <a:rPr lang="en-US" sz="1800" b="1" baseline="30000" dirty="0">
                <a:effectLst/>
                <a:latin typeface="Gotham" panose="02000504050000020004" pitchFamily="2" charset="0"/>
                <a:ea typeface="Times New Roman" panose="02020603050405020304" pitchFamily="18" charset="0"/>
              </a:rPr>
              <a:t>1;4;5</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Hospital of Munich (LMU), Division of Thoracic Surgery, Munich,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University Hospital of Munich (LMU), Division of Transfusion Medicine, Laboratory for Immunogenetics, Munich,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Hospital of Munich (LMU), Department of Internal Medicine V - Pneumology, Munich,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German Center for Lung Research (DZL), Comprehensive Pneumology Center Munich (CPC-M), Munich,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University Hospital of Munich (LMU), Transplantation Center Munich, Munich,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University Hospital of Munich (LMU), Department of Cardiac Surgery, Munich,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University Hospital of Munich (LMU), Department of Anesthesiology, Munich, Germany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Human leucocyte antigen (HLA) histocompatibility between organ donor and recipient can play a crucial role in the outcome after lung transplantation (</a:t>
            </a:r>
            <a:r>
              <a:rPr lang="en-GB" sz="1800" dirty="0" err="1">
                <a:solidFill>
                  <a:srgbClr val="000000"/>
                </a:solidFill>
                <a:effectLst/>
                <a:latin typeface="Gotham" panose="02000504050000020004" pitchFamily="2" charset="0"/>
                <a:ea typeface="Calibri" panose="020F0502020204030204" pitchFamily="34" charset="0"/>
              </a:rPr>
              <a:t>LuTX</a:t>
            </a:r>
            <a:r>
              <a:rPr lang="en-GB" sz="1800" dirty="0">
                <a:solidFill>
                  <a:srgbClr val="000000"/>
                </a:solidFill>
                <a:effectLst/>
                <a:latin typeface="Gotham" panose="02000504050000020004" pitchFamily="2" charset="0"/>
                <a:ea typeface="Calibri" panose="020F0502020204030204" pitchFamily="34" charset="0"/>
              </a:rPr>
              <a:t>). The development of de novo donor-specific HLA-antibodies (</a:t>
            </a:r>
            <a:r>
              <a:rPr lang="en-GB" sz="1800" dirty="0" err="1">
                <a:solidFill>
                  <a:srgbClr val="000000"/>
                </a:solidFill>
                <a:effectLst/>
                <a:latin typeface="Gotham" panose="02000504050000020004" pitchFamily="2" charset="0"/>
                <a:ea typeface="Calibri" panose="020F0502020204030204" pitchFamily="34" charset="0"/>
              </a:rPr>
              <a:t>dnDSA</a:t>
            </a:r>
            <a:r>
              <a:rPr lang="en-GB" sz="1800" dirty="0">
                <a:solidFill>
                  <a:srgbClr val="000000"/>
                </a:solidFill>
                <a:effectLst/>
                <a:latin typeface="Gotham" panose="02000504050000020004" pitchFamily="2" charset="0"/>
                <a:ea typeface="Calibri" panose="020F0502020204030204" pitchFamily="34" charset="0"/>
              </a:rPr>
              <a:t>) can be a risk factor for graft failure and consequently have a negative impact on long-term post-TX (graft-)survival. Mismatches can be detected both directly and indirectly by the recipient’s immune system. This retrospective cohort study focuses on the prediction of </a:t>
            </a:r>
            <a:r>
              <a:rPr lang="en-GB" sz="1800" dirty="0" err="1">
                <a:solidFill>
                  <a:srgbClr val="000000"/>
                </a:solidFill>
                <a:effectLst/>
                <a:latin typeface="Gotham" panose="02000504050000020004" pitchFamily="2" charset="0"/>
                <a:ea typeface="Calibri" panose="020F0502020204030204" pitchFamily="34" charset="0"/>
              </a:rPr>
              <a:t>dnDSA</a:t>
            </a:r>
            <a:r>
              <a:rPr lang="en-GB" sz="1800" dirty="0">
                <a:solidFill>
                  <a:srgbClr val="000000"/>
                </a:solidFill>
                <a:effectLst/>
                <a:latin typeface="Gotham" panose="02000504050000020004" pitchFamily="2" charset="0"/>
                <a:ea typeface="Calibri" panose="020F0502020204030204" pitchFamily="34" charset="0"/>
              </a:rPr>
              <a:t> through the indirect pathway of antigen recognition by using the PIRCHE-II algorithm (predicted indirectly recognizable HLA epitopes).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Patients who underwent </a:t>
            </a:r>
            <a:r>
              <a:rPr lang="en-GB" sz="1800" dirty="0" err="1">
                <a:solidFill>
                  <a:srgbClr val="000000"/>
                </a:solidFill>
                <a:effectLst/>
                <a:latin typeface="Gotham" panose="02000504050000020004" pitchFamily="2" charset="0"/>
                <a:ea typeface="Calibri" panose="020F0502020204030204" pitchFamily="34" charset="0"/>
              </a:rPr>
              <a:t>LuTX</a:t>
            </a:r>
            <a:r>
              <a:rPr lang="en-GB" sz="1800" dirty="0">
                <a:solidFill>
                  <a:srgbClr val="000000"/>
                </a:solidFill>
                <a:effectLst/>
                <a:latin typeface="Gotham" panose="02000504050000020004" pitchFamily="2" charset="0"/>
                <a:ea typeface="Calibri" panose="020F0502020204030204" pitchFamily="34" charset="0"/>
              </a:rPr>
              <a:t> from 2005 to 2018 were considered for the study. Besides complete clinical records regarding underlying disease and indication for transplantation, inclusion criteria were single or double </a:t>
            </a:r>
            <a:r>
              <a:rPr lang="en-GB" sz="1800" dirty="0" err="1">
                <a:solidFill>
                  <a:srgbClr val="000000"/>
                </a:solidFill>
                <a:effectLst/>
                <a:latin typeface="Gotham" panose="02000504050000020004" pitchFamily="2" charset="0"/>
                <a:ea typeface="Calibri" panose="020F0502020204030204" pitchFamily="34" charset="0"/>
              </a:rPr>
              <a:t>LuTX</a:t>
            </a:r>
            <a:r>
              <a:rPr lang="en-GB" sz="1800" dirty="0">
                <a:solidFill>
                  <a:srgbClr val="000000"/>
                </a:solidFill>
                <a:effectLst/>
                <a:latin typeface="Gotham" panose="02000504050000020004" pitchFamily="2" charset="0"/>
                <a:ea typeface="Calibri" panose="020F0502020204030204" pitchFamily="34" charset="0"/>
              </a:rPr>
              <a:t>, complete donor and recipient class I and II HLA-typing (loci A, B, C, DR and DQ) prior to TX and regular post-TX-screenings for newly developed antibodies. In order to assess long-term transplant success and monitor chronic lung allograft dysfunction (CLAD), a follow-up time of at least one year was required.</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Overall, a total of 581 patients was included in the study. 196 patients (33,7%) showed signs of a repeatedly declining forced expiratory volume in 1 second (FEV1), eventually resulting in CLAD. Two groups were formed based on the median value for PIRCHE-II. There was no significant difference in the two groups regarding probability of </a:t>
            </a:r>
            <a:r>
              <a:rPr lang="en-GB" sz="1800" dirty="0" err="1">
                <a:solidFill>
                  <a:srgbClr val="000000"/>
                </a:solidFill>
                <a:effectLst/>
                <a:latin typeface="Gotham" panose="02000504050000020004" pitchFamily="2" charset="0"/>
                <a:ea typeface="Calibri" panose="020F0502020204030204" pitchFamily="34" charset="0"/>
              </a:rPr>
              <a:t>dnDSA</a:t>
            </a:r>
            <a:r>
              <a:rPr lang="en-GB" sz="1800" dirty="0">
                <a:solidFill>
                  <a:srgbClr val="000000"/>
                </a:solidFill>
                <a:effectLst/>
                <a:latin typeface="Gotham" panose="02000504050000020004" pitchFamily="2" charset="0"/>
                <a:ea typeface="Calibri" panose="020F0502020204030204" pitchFamily="34" charset="0"/>
              </a:rPr>
              <a:t> development. However, there was a clear trend towards a reduced five-year survival rate in the group that showed a high-PIRCHE-II score and developed </a:t>
            </a:r>
            <a:r>
              <a:rPr lang="en-GB" sz="1800" dirty="0" err="1">
                <a:solidFill>
                  <a:srgbClr val="000000"/>
                </a:solidFill>
                <a:effectLst/>
                <a:latin typeface="Gotham" panose="02000504050000020004" pitchFamily="2" charset="0"/>
                <a:ea typeface="Calibri" panose="020F0502020204030204" pitchFamily="34" charset="0"/>
              </a:rPr>
              <a:t>dnDSA</a:t>
            </a:r>
            <a:r>
              <a:rPr lang="en-GB" sz="1800" dirty="0">
                <a:solidFill>
                  <a:srgbClr val="000000"/>
                </a:solidFill>
                <a:effectLst/>
                <a:latin typeface="Gotham" panose="02000504050000020004" pitchFamily="2" charset="0"/>
                <a:ea typeface="Calibri" panose="020F0502020204030204" pitchFamily="34" charset="0"/>
              </a:rPr>
              <a:t> post-TX (p = 0,076).</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Taking the current shortage of donor organs into consideration, PIRCHE may be able to identify acceptable mismatches to optimize donor-recipient compatibility, help improve long-term survival and reduce the rate of graft failures. However, as pre-TX HLA-matching, in contrast to other forms of solid organ transplantation (SOT), currently plays no role in general in the allocation of lung allografts, adjustments in the PIRCHE-II thresholds may be needed in order to better reflect epitope load and DSA development.</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046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b="0" i="1" dirty="0">
                <a:latin typeface="Gotham" panose="02000504050000020004" pitchFamily="2" charset="0"/>
              </a:rPr>
              <a:t>Abbreviations: </a:t>
            </a:r>
            <a:r>
              <a:rPr lang="en-GB" sz="1200" b="0" i="1" dirty="0">
                <a:solidFill>
                  <a:srgbClr val="70757A"/>
                </a:solidFill>
                <a:effectLst/>
                <a:latin typeface="Gotham" panose="02000504050000020004" pitchFamily="2" charset="0"/>
              </a:rPr>
              <a:t> </a:t>
            </a:r>
            <a:r>
              <a:rPr lang="en-GB" sz="1200" b="0" i="1" dirty="0">
                <a:solidFill>
                  <a:srgbClr val="5F6368"/>
                </a:solidFill>
                <a:effectLst/>
                <a:latin typeface="Gotham" panose="02000504050000020004" pitchFamily="2" charset="0"/>
              </a:rPr>
              <a:t>AICDA,</a:t>
            </a:r>
            <a:r>
              <a:rPr lang="en-GB" sz="1200" b="0" i="1" dirty="0">
                <a:solidFill>
                  <a:srgbClr val="4D5156"/>
                </a:solidFill>
                <a:effectLst/>
                <a:latin typeface="Gotham" panose="02000504050000020004" pitchFamily="2" charset="0"/>
              </a:rPr>
              <a:t> a</a:t>
            </a:r>
            <a:r>
              <a:rPr lang="en-GB" sz="1200" b="0" i="1" dirty="0">
                <a:solidFill>
                  <a:srgbClr val="5F6368"/>
                </a:solidFill>
                <a:effectLst/>
                <a:latin typeface="Gotham" panose="02000504050000020004" pitchFamily="2" charset="0"/>
              </a:rPr>
              <a:t>ctivation induced cytidine deaminase; </a:t>
            </a:r>
            <a:r>
              <a:rPr lang="en-GB" sz="1200" b="0" i="1" dirty="0">
                <a:latin typeface="Gotham" panose="02000504050000020004" pitchFamily="2" charset="0"/>
              </a:rPr>
              <a:t>BOB1, </a:t>
            </a:r>
            <a:r>
              <a:rPr lang="fr-CH" sz="1200" b="0" i="1" dirty="0">
                <a:solidFill>
                  <a:srgbClr val="4D5156"/>
                </a:solidFill>
                <a:effectLst/>
                <a:latin typeface="Gotham" panose="02000504050000020004" pitchFamily="2" charset="0"/>
              </a:rPr>
              <a:t>B </a:t>
            </a:r>
            <a:r>
              <a:rPr lang="fr-CH" sz="1200" b="0" i="1" dirty="0" err="1">
                <a:solidFill>
                  <a:srgbClr val="4D5156"/>
                </a:solidFill>
                <a:effectLst/>
                <a:latin typeface="Gotham" panose="02000504050000020004" pitchFamily="2" charset="0"/>
              </a:rPr>
              <a:t>cell</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specific</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octamer</a:t>
            </a:r>
            <a:r>
              <a:rPr lang="fr-CH" sz="1200" b="0" i="1" dirty="0">
                <a:solidFill>
                  <a:srgbClr val="4D5156"/>
                </a:solidFill>
                <a:effectLst/>
                <a:latin typeface="Gotham" panose="02000504050000020004" pitchFamily="2" charset="0"/>
              </a:rPr>
              <a:t> binding protein-1;</a:t>
            </a:r>
            <a:r>
              <a:rPr lang="en-GB" sz="1200" b="0" i="1" dirty="0">
                <a:latin typeface="Gotham" panose="02000504050000020004" pitchFamily="2" charset="0"/>
              </a:rPr>
              <a:t> CLAD, </a:t>
            </a:r>
            <a:r>
              <a:rPr lang="en-GB" sz="1200" i="1" dirty="0">
                <a:solidFill>
                  <a:srgbClr val="000000"/>
                </a:solidFill>
                <a:effectLst/>
                <a:latin typeface="Gotham" panose="02000504050000020004" pitchFamily="2" charset="0"/>
                <a:ea typeface="Calibri" panose="020F0502020204030204" pitchFamily="34" charset="0"/>
              </a:rPr>
              <a:t>chronic lung allograft dysfunction; IgHG1, i</a:t>
            </a:r>
            <a:r>
              <a:rPr lang="en-GB" sz="1200" b="0" i="1" dirty="0">
                <a:solidFill>
                  <a:srgbClr val="4D5156"/>
                </a:solidFill>
                <a:effectLst/>
                <a:latin typeface="Gotham" panose="02000504050000020004" pitchFamily="2" charset="0"/>
              </a:rPr>
              <a:t>mmunoglobulin heavy constant gamma 1; </a:t>
            </a:r>
            <a:r>
              <a:rPr lang="en-GB" sz="1200" i="1" dirty="0">
                <a:solidFill>
                  <a:srgbClr val="000000"/>
                </a:solidFill>
                <a:effectLst/>
                <a:latin typeface="Gotham" panose="02000504050000020004" pitchFamily="2" charset="0"/>
                <a:ea typeface="Calibri" panose="020F0502020204030204" pitchFamily="34" charset="0"/>
              </a:rPr>
              <a:t>IgHG3, i</a:t>
            </a:r>
            <a:r>
              <a:rPr lang="en-GB" sz="1200" b="0" i="1" dirty="0">
                <a:solidFill>
                  <a:srgbClr val="4D5156"/>
                </a:solidFill>
                <a:effectLst/>
                <a:latin typeface="Gotham" panose="02000504050000020004" pitchFamily="2" charset="0"/>
              </a:rPr>
              <a:t>mmunoglobulin heavy constant gamma 3; IL-17A, interleukin 17A; </a:t>
            </a:r>
            <a:r>
              <a:rPr lang="en-GB" sz="1200" i="1" dirty="0">
                <a:solidFill>
                  <a:srgbClr val="000000"/>
                </a:solidFill>
                <a:effectLst/>
                <a:latin typeface="Gotham" panose="02000504050000020004" pitchFamily="2" charset="0"/>
                <a:ea typeface="Calibri" panose="020F0502020204030204" pitchFamily="34" charset="0"/>
              </a:rPr>
              <a:t>IRF4, </a:t>
            </a:r>
            <a:r>
              <a:rPr lang="en-GB" sz="1200" i="1" dirty="0" err="1">
                <a:solidFill>
                  <a:srgbClr val="000000"/>
                </a:solidFill>
                <a:effectLst/>
                <a:latin typeface="Gotham" panose="02000504050000020004" pitchFamily="2" charset="0"/>
                <a:ea typeface="Calibri" panose="020F0502020204030204" pitchFamily="34" charset="0"/>
              </a:rPr>
              <a:t>i</a:t>
            </a:r>
            <a:r>
              <a:rPr lang="fr-CH" sz="1200" b="0" i="1" dirty="0" err="1">
                <a:solidFill>
                  <a:srgbClr val="4D5156"/>
                </a:solidFill>
                <a:effectLst/>
                <a:latin typeface="Gotham" panose="02000504050000020004" pitchFamily="2" charset="0"/>
              </a:rPr>
              <a:t>nterferon</a:t>
            </a:r>
            <a:r>
              <a:rPr lang="fr-CH" sz="1200" b="0" i="1" dirty="0">
                <a:solidFill>
                  <a:srgbClr val="4D5156"/>
                </a:solidFill>
                <a:effectLst/>
                <a:latin typeface="Gotham" panose="02000504050000020004" pitchFamily="2" charset="0"/>
              </a:rPr>
              <a:t> </a:t>
            </a:r>
            <a:r>
              <a:rPr lang="fr-CH" sz="1200" b="0" i="1" dirty="0" err="1">
                <a:solidFill>
                  <a:srgbClr val="4D5156"/>
                </a:solidFill>
                <a:effectLst/>
                <a:latin typeface="Gotham" panose="02000504050000020004" pitchFamily="2" charset="0"/>
              </a:rPr>
              <a:t>regulatory</a:t>
            </a:r>
            <a:r>
              <a:rPr lang="fr-CH" sz="1200" b="0" i="1" dirty="0">
                <a:solidFill>
                  <a:srgbClr val="4D5156"/>
                </a:solidFill>
                <a:effectLst/>
                <a:latin typeface="Gotham" panose="02000504050000020004" pitchFamily="2" charset="0"/>
              </a:rPr>
              <a:t> factor 4; PRDM1, PR/SET </a:t>
            </a:r>
            <a:r>
              <a:rPr lang="fr-CH" sz="1200" b="0" i="1" dirty="0" err="1">
                <a:solidFill>
                  <a:srgbClr val="4D5156"/>
                </a:solidFill>
                <a:effectLst/>
                <a:latin typeface="Gotham" panose="02000504050000020004" pitchFamily="2" charset="0"/>
              </a:rPr>
              <a:t>domain</a:t>
            </a:r>
            <a:r>
              <a:rPr lang="fr-CH" sz="1200" b="0" i="1" dirty="0">
                <a:solidFill>
                  <a:srgbClr val="4D5156"/>
                </a:solidFill>
                <a:effectLst/>
                <a:latin typeface="Gotham" panose="02000504050000020004" pitchFamily="2" charset="0"/>
              </a:rPr>
              <a:t> 1.</a:t>
            </a:r>
            <a:endParaRPr lang="en-GB" sz="12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OS7_3</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TRANSCRIPTIONAL CO-ACTIVATOR BOB1 AS THE KEY REGULATOR OF PATHOGENIC LYMPHOCYTIC RESPONSES IN CHRONIC LUNG ALLOGRAFT DYSFUNCTION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fr-FR" sz="1800" b="1" dirty="0" err="1">
                <a:effectLst/>
                <a:latin typeface="Arial" panose="020B0604020202020204" pitchFamily="34" charset="0"/>
                <a:ea typeface="Times New Roman" panose="02020603050405020304" pitchFamily="18" charset="0"/>
              </a:rPr>
              <a:t>Nataliya</a:t>
            </a:r>
            <a:r>
              <a:rPr lang="fr-FR" sz="1800" b="1" dirty="0">
                <a:effectLst/>
                <a:latin typeface="Arial" panose="020B0604020202020204" pitchFamily="34" charset="0"/>
                <a:ea typeface="Times New Roman" panose="02020603050405020304" pitchFamily="18" charset="0"/>
              </a:rPr>
              <a:t> </a:t>
            </a:r>
            <a:r>
              <a:rPr lang="fr-FR" sz="1800" b="1" dirty="0" err="1">
                <a:effectLst/>
                <a:latin typeface="Arial" panose="020B0604020202020204" pitchFamily="34" charset="0"/>
                <a:ea typeface="Times New Roman" panose="02020603050405020304" pitchFamily="18" charset="0"/>
              </a:rPr>
              <a:t>Yeremenko</a:t>
            </a:r>
            <a:r>
              <a:rPr lang="fr-FR" sz="1800" b="1" dirty="0">
                <a:effectLst/>
                <a:latin typeface="Arial" panose="020B0604020202020204" pitchFamily="34" charset="0"/>
                <a:ea typeface="Times New Roman" panose="02020603050405020304" pitchFamily="18" charset="0"/>
              </a:rPr>
              <a:t>*</a:t>
            </a:r>
            <a:r>
              <a:rPr lang="fr-FR"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fr-FR" sz="1800" b="1" dirty="0">
                <a:effectLst/>
                <a:latin typeface="Arial" panose="020B0604020202020204" pitchFamily="34" charset="0"/>
                <a:ea typeface="Times New Roman" panose="02020603050405020304" pitchFamily="18" charset="0"/>
              </a:rPr>
              <a:t>Aurore Foureau</a:t>
            </a:r>
            <a:r>
              <a:rPr lang="fr-FR"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fr-FR" sz="1800" b="1" dirty="0">
                <a:effectLst/>
                <a:latin typeface="Arial" panose="020B0604020202020204" pitchFamily="34" charset="0"/>
                <a:ea typeface="Times New Roman" panose="02020603050405020304" pitchFamily="18" charset="0"/>
              </a:rPr>
              <a:t>Nicolas Sailliet</a:t>
            </a:r>
            <a:r>
              <a:rPr lang="fr-FR"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fr-FR" sz="1800" b="1" dirty="0">
                <a:effectLst/>
                <a:latin typeface="Arial" panose="020B0604020202020204" pitchFamily="34" charset="0"/>
                <a:ea typeface="Times New Roman" panose="02020603050405020304" pitchFamily="18" charset="0"/>
              </a:rPr>
              <a:t>Adrien Tissot</a:t>
            </a:r>
            <a:r>
              <a:rPr lang="fr-FR"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fr-FR" sz="1800" b="1" dirty="0">
                <a:effectLst/>
                <a:latin typeface="Arial" panose="020B0604020202020204" pitchFamily="34" charset="0"/>
                <a:ea typeface="Times New Roman" panose="02020603050405020304" pitchFamily="18" charset="0"/>
              </a:rPr>
              <a:t>Alexey Tomilin</a:t>
            </a:r>
            <a:r>
              <a:rPr lang="fr-FR" sz="1800" b="1" baseline="30000" dirty="0">
                <a:effectLst/>
                <a:latin typeface="Arial" panose="020B0604020202020204" pitchFamily="34" charset="0"/>
                <a:ea typeface="Times New Roman" panose="02020603050405020304" pitchFamily="18" charset="0"/>
              </a:rPr>
              <a:t>2</a:t>
            </a:r>
            <a:r>
              <a:rPr lang="de-DE" sz="1800" b="1" dirty="0">
                <a:effectLst/>
                <a:latin typeface="Arial" panose="020B0604020202020204" pitchFamily="34" charset="0"/>
                <a:ea typeface="Arial" panose="020B0604020202020204" pitchFamily="34" charset="0"/>
              </a:rPr>
              <a:t>, </a:t>
            </a:r>
            <a:r>
              <a:rPr lang="fr-FR" sz="1800" b="1" dirty="0">
                <a:effectLst/>
                <a:latin typeface="Arial" panose="020B0604020202020204" pitchFamily="34" charset="0"/>
                <a:ea typeface="Times New Roman" panose="02020603050405020304" pitchFamily="18" charset="0"/>
              </a:rPr>
              <a:t>Sophie Brouard</a:t>
            </a:r>
            <a:r>
              <a:rPr lang="fr-FR" sz="1800" b="1" baseline="30000" dirty="0">
                <a:effectLst/>
                <a:latin typeface="Arial" panose="020B0604020202020204" pitchFamily="34" charset="0"/>
                <a:ea typeface="Times New Roman" panose="02020603050405020304" pitchFamily="18" charset="0"/>
              </a:rPr>
              <a:t>1</a:t>
            </a:r>
            <a:endParaRPr lang="en-CH"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The University of Nantes,  </a:t>
            </a:r>
            <a:r>
              <a:rPr lang="en-US" sz="1800" i="1" dirty="0" err="1">
                <a:effectLst/>
                <a:latin typeface="Arial" panose="020B0604020202020204" pitchFamily="34" charset="0"/>
                <a:ea typeface="Times New Roman" panose="02020603050405020304" pitchFamily="18" charset="0"/>
              </a:rPr>
              <a:t>Inserm</a:t>
            </a:r>
            <a:r>
              <a:rPr lang="en-US" sz="1800" i="1" dirty="0">
                <a:effectLst/>
                <a:latin typeface="Arial" panose="020B0604020202020204" pitchFamily="34" charset="0"/>
                <a:ea typeface="Times New Roman" panose="02020603050405020304" pitchFamily="18" charset="0"/>
              </a:rPr>
              <a:t>, CR2TI UMR1064,, NANTES, France</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Institute of Cytology of the Russian Academy of Sciences, Saint-Petersburg, Russian Federation</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CLAD is the leading cause of mortality after lung transplantation. Emerging evidence suggests that the balance of effector and regulatory lymphocytic responses determines lung allograft outcomes favouring rejection or tolerance. However, the molecular mechanisms controlling these responses remain largely unknown. Recently we demonstrated that the expression of lymphocyte-specific transcriptional co-activator BOB1 in the lung recipients' blood predicts CLAD development. In this study, we aimed to explore the role of BOB1 in the pathophysiology of CLAD.</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The imaging mass cytometry was performed on lung tissue obtained from patients with CLAD through transbronchial biopsy and stained with a panel of 36-heavy-metal-tagged antibodies. BOB1-specific inhibitors were developed through a classical medicinal chemistry approach via virtual library screening. The effect of BOB1 targeting was assessed on: 1) B-cell proliferation, apoptosis, activation, and immunoglobulin production in the model of T-dependent B-cell differentiation; 2) B-cell regulatory capacity in the co-cultures with activated effector T cells; 3) primary and secondary T-cell responses.</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a:t>
            </a:r>
            <a:r>
              <a:rPr lang="en-GB" sz="1800" dirty="0">
                <a:solidFill>
                  <a:srgbClr val="000000"/>
                </a:solidFill>
                <a:effectLst/>
                <a:latin typeface="Arial" panose="020B0604020202020204" pitchFamily="34" charset="0"/>
                <a:ea typeface="Calibri" panose="020F0502020204030204" pitchFamily="34" charset="0"/>
              </a:rPr>
              <a:t>: We identified multiple immune cell subsets in the lung allograft, the target tissue of CLAD, and observed the massive infiltration of plasma cells expressing high levels of BOB1. Targeting BOB1 abrogates B-cell proliferation, activation and differentiation into antibody-secreting </a:t>
            </a:r>
            <a:r>
              <a:rPr lang="en-GB" sz="1800" dirty="0" err="1">
                <a:solidFill>
                  <a:srgbClr val="000000"/>
                </a:solidFill>
                <a:effectLst/>
                <a:latin typeface="Arial" panose="020B0604020202020204" pitchFamily="34" charset="0"/>
                <a:ea typeface="Calibri" panose="020F0502020204030204" pitchFamily="34" charset="0"/>
              </a:rPr>
              <a:t>plasmablasts</a:t>
            </a:r>
            <a:r>
              <a:rPr lang="en-GB" sz="1800" dirty="0">
                <a:solidFill>
                  <a:srgbClr val="000000"/>
                </a:solidFill>
                <a:effectLst/>
                <a:latin typeface="Arial" panose="020B0604020202020204" pitchFamily="34" charset="0"/>
                <a:ea typeface="Calibri" panose="020F0502020204030204" pitchFamily="34" charset="0"/>
              </a:rPr>
              <a:t> in vitro. This phenotype and the arrest of isotype-switched immunoglobulin production was accompanied by the down-modulation of plasma cell differentiation and class-switching genes, such as IRF4, PRDM1, AICDA, IgHG1, and IgHG3. In addition, targeting BOB1 suppressed proliferation and IL-17A production by T cells during recall responses. In sharp contrast, the interference with BOB1 function did not affect the regulatory function of B cells.</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Conclusions</a:t>
            </a:r>
            <a:r>
              <a:rPr lang="en-GB" sz="1800" dirty="0">
                <a:solidFill>
                  <a:srgbClr val="000000"/>
                </a:solidFill>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 </a:t>
            </a:r>
            <a:r>
              <a:rPr lang="en-GB" sz="1800" dirty="0">
                <a:solidFill>
                  <a:srgbClr val="000000"/>
                </a:solidFill>
                <a:effectLst/>
                <a:latin typeface="Arial" panose="020B0604020202020204" pitchFamily="34" charset="0"/>
                <a:ea typeface="Calibri" panose="020F0502020204030204" pitchFamily="34" charset="0"/>
              </a:rPr>
              <a:t>The presence of BOB1+ lymphocytes in CLAD lungs and the notion that attenuation of biological activity of BOB1 in vitro dampens activated lymphocytic responses without compromising the immunosuppressive potential, support the role of BOB1 in CLAD pathogenesis, laying a solid rationale for the investigation of its targeting in relevant experimental models in vivo.</a:t>
            </a:r>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21</a:t>
            </a:fld>
            <a:endParaRPr lang="en-GB"/>
          </a:p>
        </p:txBody>
      </p:sp>
    </p:spTree>
    <p:extLst>
      <p:ext uri="{BB962C8B-B14F-4D97-AF65-F5344CB8AC3E}">
        <p14:creationId xmlns:p14="http://schemas.microsoft.com/office/powerpoint/2010/main" val="1528421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t>
            </a:r>
            <a:r>
              <a:rPr lang="en-GB" sz="1800" b="0" i="1" dirty="0">
                <a:solidFill>
                  <a:srgbClr val="70757A"/>
                </a:solidFill>
                <a:effectLst/>
                <a:latin typeface="Gotham" panose="02000504050000020004" pitchFamily="2" charset="0"/>
              </a:rPr>
              <a:t> </a:t>
            </a:r>
            <a:r>
              <a:rPr lang="en-GB" sz="1800" b="0" i="1" dirty="0">
                <a:solidFill>
                  <a:srgbClr val="5F6368"/>
                </a:solidFill>
                <a:effectLst/>
                <a:latin typeface="Gotham" panose="02000504050000020004" pitchFamily="2" charset="0"/>
              </a:rPr>
              <a:t>AICDA,</a:t>
            </a:r>
            <a:r>
              <a:rPr lang="en-GB" sz="1800" b="0" i="1" dirty="0">
                <a:solidFill>
                  <a:srgbClr val="4D5156"/>
                </a:solidFill>
                <a:effectLst/>
                <a:latin typeface="Gotham" panose="02000504050000020004" pitchFamily="2" charset="0"/>
              </a:rPr>
              <a:t> a</a:t>
            </a:r>
            <a:r>
              <a:rPr lang="en-GB" sz="1800" b="0" i="1" dirty="0">
                <a:solidFill>
                  <a:srgbClr val="5F6368"/>
                </a:solidFill>
                <a:effectLst/>
                <a:latin typeface="Gotham" panose="02000504050000020004" pitchFamily="2" charset="0"/>
              </a:rPr>
              <a:t>ctivation induced cytidine deaminase; </a:t>
            </a:r>
            <a:r>
              <a:rPr lang="en-GB" sz="1800" b="0" i="1" dirty="0">
                <a:latin typeface="Gotham" panose="02000504050000020004" pitchFamily="2" charset="0"/>
              </a:rPr>
              <a:t>BOB1, </a:t>
            </a:r>
            <a:r>
              <a:rPr lang="fr-CH" sz="1800" b="0" i="1" dirty="0">
                <a:solidFill>
                  <a:srgbClr val="4D5156"/>
                </a:solidFill>
                <a:effectLst/>
                <a:latin typeface="Gotham" panose="02000504050000020004" pitchFamily="2" charset="0"/>
              </a:rPr>
              <a:t>B </a:t>
            </a:r>
            <a:r>
              <a:rPr lang="fr-CH" sz="1800" b="0" i="1" dirty="0" err="1">
                <a:solidFill>
                  <a:srgbClr val="4D5156"/>
                </a:solidFill>
                <a:effectLst/>
                <a:latin typeface="Gotham" panose="02000504050000020004" pitchFamily="2" charset="0"/>
              </a:rPr>
              <a:t>cell</a:t>
            </a:r>
            <a:r>
              <a:rPr lang="fr-CH" sz="1800" b="0" i="1" dirty="0">
                <a:solidFill>
                  <a:srgbClr val="4D5156"/>
                </a:solidFill>
                <a:effectLst/>
                <a:latin typeface="Gotham" panose="02000504050000020004" pitchFamily="2" charset="0"/>
              </a:rPr>
              <a:t> </a:t>
            </a:r>
            <a:r>
              <a:rPr lang="fr-CH" sz="1800" b="0" i="1" dirty="0" err="1">
                <a:solidFill>
                  <a:srgbClr val="4D5156"/>
                </a:solidFill>
                <a:effectLst/>
                <a:latin typeface="Gotham" panose="02000504050000020004" pitchFamily="2" charset="0"/>
              </a:rPr>
              <a:t>specific</a:t>
            </a:r>
            <a:r>
              <a:rPr lang="fr-CH" sz="1800" b="0" i="1" dirty="0">
                <a:solidFill>
                  <a:srgbClr val="4D5156"/>
                </a:solidFill>
                <a:effectLst/>
                <a:latin typeface="Gotham" panose="02000504050000020004" pitchFamily="2" charset="0"/>
              </a:rPr>
              <a:t> </a:t>
            </a:r>
            <a:r>
              <a:rPr lang="fr-CH" sz="1800" b="0" i="1" dirty="0" err="1">
                <a:solidFill>
                  <a:srgbClr val="4D5156"/>
                </a:solidFill>
                <a:effectLst/>
                <a:latin typeface="Gotham" panose="02000504050000020004" pitchFamily="2" charset="0"/>
              </a:rPr>
              <a:t>octamer</a:t>
            </a:r>
            <a:r>
              <a:rPr lang="fr-CH" sz="1800" b="0" i="1" dirty="0">
                <a:solidFill>
                  <a:srgbClr val="4D5156"/>
                </a:solidFill>
                <a:effectLst/>
                <a:latin typeface="Gotham" panose="02000504050000020004" pitchFamily="2" charset="0"/>
              </a:rPr>
              <a:t> binding protein-1;</a:t>
            </a:r>
            <a:r>
              <a:rPr lang="en-GB" sz="1800" b="0" i="1" dirty="0">
                <a:latin typeface="Gotham" panose="02000504050000020004" pitchFamily="2" charset="0"/>
              </a:rPr>
              <a:t> CLAD, </a:t>
            </a:r>
            <a:r>
              <a:rPr lang="en-GB" sz="1800" i="1" dirty="0">
                <a:solidFill>
                  <a:srgbClr val="000000"/>
                </a:solidFill>
                <a:effectLst/>
                <a:latin typeface="Gotham" panose="02000504050000020004" pitchFamily="2" charset="0"/>
                <a:ea typeface="Calibri" panose="020F0502020204030204" pitchFamily="34" charset="0"/>
              </a:rPr>
              <a:t>chronic lung allograft dysfunction; IgHG1, i</a:t>
            </a:r>
            <a:r>
              <a:rPr lang="en-GB" sz="1800" b="0" i="1" dirty="0">
                <a:solidFill>
                  <a:srgbClr val="4D5156"/>
                </a:solidFill>
                <a:effectLst/>
                <a:latin typeface="Gotham" panose="02000504050000020004" pitchFamily="2" charset="0"/>
              </a:rPr>
              <a:t>mmunoglobulin heavy constant gamma 1; </a:t>
            </a:r>
            <a:r>
              <a:rPr lang="en-GB" sz="1800" i="1" dirty="0">
                <a:solidFill>
                  <a:srgbClr val="000000"/>
                </a:solidFill>
                <a:effectLst/>
                <a:latin typeface="Gotham" panose="02000504050000020004" pitchFamily="2" charset="0"/>
                <a:ea typeface="Calibri" panose="020F0502020204030204" pitchFamily="34" charset="0"/>
              </a:rPr>
              <a:t>IgHG3, i</a:t>
            </a:r>
            <a:r>
              <a:rPr lang="en-GB" sz="1800" b="0" i="1" dirty="0">
                <a:solidFill>
                  <a:srgbClr val="4D5156"/>
                </a:solidFill>
                <a:effectLst/>
                <a:latin typeface="Gotham" panose="02000504050000020004" pitchFamily="2" charset="0"/>
              </a:rPr>
              <a:t>mmunoglobulin heavy constant gamma 3; IL-17A, interleukin 17A; </a:t>
            </a:r>
            <a:r>
              <a:rPr lang="en-GB" sz="1800" i="1" dirty="0">
                <a:solidFill>
                  <a:srgbClr val="000000"/>
                </a:solidFill>
                <a:effectLst/>
                <a:latin typeface="Gotham" panose="02000504050000020004" pitchFamily="2" charset="0"/>
                <a:ea typeface="Calibri" panose="020F0502020204030204" pitchFamily="34" charset="0"/>
              </a:rPr>
              <a:t>IRF4, </a:t>
            </a:r>
            <a:r>
              <a:rPr lang="en-GB" sz="1800" i="1" dirty="0" err="1">
                <a:solidFill>
                  <a:srgbClr val="000000"/>
                </a:solidFill>
                <a:effectLst/>
                <a:latin typeface="Gotham" panose="02000504050000020004" pitchFamily="2" charset="0"/>
                <a:ea typeface="Calibri" panose="020F0502020204030204" pitchFamily="34" charset="0"/>
              </a:rPr>
              <a:t>i</a:t>
            </a:r>
            <a:r>
              <a:rPr lang="fr-CH" sz="1800" b="0" i="1" dirty="0" err="1">
                <a:solidFill>
                  <a:srgbClr val="4D5156"/>
                </a:solidFill>
                <a:effectLst/>
                <a:latin typeface="Gotham" panose="02000504050000020004" pitchFamily="2" charset="0"/>
              </a:rPr>
              <a:t>nterferon</a:t>
            </a:r>
            <a:r>
              <a:rPr lang="fr-CH" sz="1800" b="0" i="1" dirty="0">
                <a:solidFill>
                  <a:srgbClr val="4D5156"/>
                </a:solidFill>
                <a:effectLst/>
                <a:latin typeface="Gotham" panose="02000504050000020004" pitchFamily="2" charset="0"/>
              </a:rPr>
              <a:t> </a:t>
            </a:r>
            <a:r>
              <a:rPr lang="fr-CH" sz="1800" b="0" i="1" dirty="0" err="1">
                <a:solidFill>
                  <a:srgbClr val="4D5156"/>
                </a:solidFill>
                <a:effectLst/>
                <a:latin typeface="Gotham" panose="02000504050000020004" pitchFamily="2" charset="0"/>
              </a:rPr>
              <a:t>regulatory</a:t>
            </a:r>
            <a:r>
              <a:rPr lang="fr-CH" sz="1800" b="0" i="1" dirty="0">
                <a:solidFill>
                  <a:srgbClr val="4D5156"/>
                </a:solidFill>
                <a:effectLst/>
                <a:latin typeface="Gotham" panose="02000504050000020004" pitchFamily="2" charset="0"/>
              </a:rPr>
              <a:t> factor 4; PRDM1, PR/SET </a:t>
            </a:r>
            <a:r>
              <a:rPr lang="fr-CH" sz="1800" b="0" i="1" dirty="0" err="1">
                <a:solidFill>
                  <a:srgbClr val="4D5156"/>
                </a:solidFill>
                <a:effectLst/>
                <a:latin typeface="Gotham" panose="02000504050000020004" pitchFamily="2" charset="0"/>
              </a:rPr>
              <a:t>domain</a:t>
            </a:r>
            <a:r>
              <a:rPr lang="fr-CH" sz="1800" b="0" i="1" dirty="0">
                <a:solidFill>
                  <a:srgbClr val="4D5156"/>
                </a:solidFill>
                <a:effectLst/>
                <a:latin typeface="Gotham" panose="02000504050000020004" pitchFamily="2" charset="0"/>
              </a:rPr>
              <a:t> 1.</a:t>
            </a:r>
            <a:endParaRPr lang="en-GB" sz="1800" b="0" i="1" dirty="0">
              <a:latin typeface="Gotham" panose="02000504050000020004" pitchFamily="2" charset="0"/>
            </a:endParaRPr>
          </a:p>
          <a:p>
            <a:pPr algn="just"/>
            <a:endParaRPr lang="en-US" sz="1800" b="1" dirty="0">
              <a:effectLst/>
              <a:latin typeface="Arial" panose="020B0604020202020204" pitchFamily="34"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OS7_3</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TRANSCRIPTIONAL CO-ACTIVATOR BOB1 AS THE KEY REGULATOR OF PATHOGENIC LYMPHOCYTIC RESPONSES IN CHRONIC LUNG ALLOGRAFT DYSFUNCTION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fr-FR" sz="1800" b="1" dirty="0" err="1">
                <a:effectLst/>
                <a:latin typeface="Arial" panose="020B0604020202020204" pitchFamily="34" charset="0"/>
                <a:ea typeface="Times New Roman" panose="02020603050405020304" pitchFamily="18" charset="0"/>
              </a:rPr>
              <a:t>Nataliya</a:t>
            </a:r>
            <a:r>
              <a:rPr lang="fr-FR" sz="1800" b="1" dirty="0">
                <a:effectLst/>
                <a:latin typeface="Arial" panose="020B0604020202020204" pitchFamily="34" charset="0"/>
                <a:ea typeface="Times New Roman" panose="02020603050405020304" pitchFamily="18" charset="0"/>
              </a:rPr>
              <a:t> </a:t>
            </a:r>
            <a:r>
              <a:rPr lang="fr-FR" sz="1800" b="1" dirty="0" err="1">
                <a:effectLst/>
                <a:latin typeface="Arial" panose="020B0604020202020204" pitchFamily="34" charset="0"/>
                <a:ea typeface="Times New Roman" panose="02020603050405020304" pitchFamily="18" charset="0"/>
              </a:rPr>
              <a:t>Yeremenko</a:t>
            </a:r>
            <a:r>
              <a:rPr lang="fr-FR" sz="1800" b="1" dirty="0">
                <a:effectLst/>
                <a:latin typeface="Arial" panose="020B0604020202020204" pitchFamily="34" charset="0"/>
                <a:ea typeface="Times New Roman" panose="02020603050405020304" pitchFamily="18" charset="0"/>
              </a:rPr>
              <a:t>*</a:t>
            </a:r>
            <a:r>
              <a:rPr lang="fr-FR"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fr-FR" sz="1800" b="1" dirty="0">
                <a:effectLst/>
                <a:latin typeface="Arial" panose="020B0604020202020204" pitchFamily="34" charset="0"/>
                <a:ea typeface="Times New Roman" panose="02020603050405020304" pitchFamily="18" charset="0"/>
              </a:rPr>
              <a:t>Aurore Foureau</a:t>
            </a:r>
            <a:r>
              <a:rPr lang="fr-FR"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fr-FR" sz="1800" b="1" dirty="0">
                <a:effectLst/>
                <a:latin typeface="Arial" panose="020B0604020202020204" pitchFamily="34" charset="0"/>
                <a:ea typeface="Times New Roman" panose="02020603050405020304" pitchFamily="18" charset="0"/>
              </a:rPr>
              <a:t>Nicolas Sailliet</a:t>
            </a:r>
            <a:r>
              <a:rPr lang="fr-FR"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fr-FR" sz="1800" b="1" dirty="0">
                <a:effectLst/>
                <a:latin typeface="Arial" panose="020B0604020202020204" pitchFamily="34" charset="0"/>
                <a:ea typeface="Times New Roman" panose="02020603050405020304" pitchFamily="18" charset="0"/>
              </a:rPr>
              <a:t>Adrien Tissot</a:t>
            </a:r>
            <a:r>
              <a:rPr lang="fr-FR"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fr-FR" sz="1800" b="1" dirty="0">
                <a:effectLst/>
                <a:latin typeface="Arial" panose="020B0604020202020204" pitchFamily="34" charset="0"/>
                <a:ea typeface="Times New Roman" panose="02020603050405020304" pitchFamily="18" charset="0"/>
              </a:rPr>
              <a:t>Alexey Tomilin</a:t>
            </a:r>
            <a:r>
              <a:rPr lang="fr-FR" sz="1800" b="1" baseline="30000" dirty="0">
                <a:effectLst/>
                <a:latin typeface="Arial" panose="020B0604020202020204" pitchFamily="34" charset="0"/>
                <a:ea typeface="Times New Roman" panose="02020603050405020304" pitchFamily="18" charset="0"/>
              </a:rPr>
              <a:t>2</a:t>
            </a:r>
            <a:r>
              <a:rPr lang="de-DE" sz="1800" b="1" dirty="0">
                <a:effectLst/>
                <a:latin typeface="Arial" panose="020B0604020202020204" pitchFamily="34" charset="0"/>
                <a:ea typeface="Arial" panose="020B0604020202020204" pitchFamily="34" charset="0"/>
              </a:rPr>
              <a:t>, </a:t>
            </a:r>
            <a:r>
              <a:rPr lang="fr-FR" sz="1800" b="1" dirty="0">
                <a:effectLst/>
                <a:latin typeface="Arial" panose="020B0604020202020204" pitchFamily="34" charset="0"/>
                <a:ea typeface="Times New Roman" panose="02020603050405020304" pitchFamily="18" charset="0"/>
              </a:rPr>
              <a:t>Sophie Brouard</a:t>
            </a:r>
            <a:r>
              <a:rPr lang="fr-FR" sz="1800" b="1" baseline="30000" dirty="0">
                <a:effectLst/>
                <a:latin typeface="Arial" panose="020B0604020202020204" pitchFamily="34" charset="0"/>
                <a:ea typeface="Times New Roman" panose="02020603050405020304" pitchFamily="18" charset="0"/>
              </a:rPr>
              <a:t>1</a:t>
            </a:r>
            <a:endParaRPr lang="en-CH"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The University of Nantes,  </a:t>
            </a:r>
            <a:r>
              <a:rPr lang="en-US" sz="1800" i="1" dirty="0" err="1">
                <a:effectLst/>
                <a:latin typeface="Arial" panose="020B0604020202020204" pitchFamily="34" charset="0"/>
                <a:ea typeface="Times New Roman" panose="02020603050405020304" pitchFamily="18" charset="0"/>
              </a:rPr>
              <a:t>Inserm</a:t>
            </a:r>
            <a:r>
              <a:rPr lang="en-US" sz="1800" i="1" dirty="0">
                <a:effectLst/>
                <a:latin typeface="Arial" panose="020B0604020202020204" pitchFamily="34" charset="0"/>
                <a:ea typeface="Times New Roman" panose="02020603050405020304" pitchFamily="18" charset="0"/>
              </a:rPr>
              <a:t>, CR2TI UMR1064,, NANTES, France</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Institute of Cytology of the Russian Academy of Sciences, Saint-Petersburg, Russian Federation</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CLAD is the leading cause of mortality after lung transplantation. Emerging evidence suggests that the balance of effector and regulatory lymphocytic responses determines lung allograft outcomes favouring rejection or tolerance. However, the molecular mechanisms controlling these responses remain largely unknown. Recently we demonstrated that the expression of lymphocyte-specific transcriptional co-activator BOB1 in the lung recipients' blood predicts CLAD development. In this study, we aimed to explore the role of BOB1 in the pathophysiology of CLAD.</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The imaging mass cytometry was performed on lung tissue obtained from patients with CLAD through transbronchial biopsy and stained with a panel of 36-heavy-metal-tagged antibodies. BOB1-specific inhibitors were developed through a classical medicinal chemistry approach via virtual library screening. The effect of BOB1 targeting was assessed on: 1) B-cell proliferation, apoptosis, activation, and immunoglobulin production in the model of T-dependent B-cell differentiation; 2) B-cell regulatory capacity in the co-cultures with activated effector T cells; 3) primary and secondary T-cell responses.</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a:t>
            </a:r>
            <a:r>
              <a:rPr lang="en-GB" sz="1800" dirty="0">
                <a:solidFill>
                  <a:srgbClr val="000000"/>
                </a:solidFill>
                <a:effectLst/>
                <a:latin typeface="Arial" panose="020B0604020202020204" pitchFamily="34" charset="0"/>
                <a:ea typeface="Calibri" panose="020F0502020204030204" pitchFamily="34" charset="0"/>
              </a:rPr>
              <a:t>: We identified multiple immune cell subsets in the lung allograft, the target tissue of CLAD, and observed the massive infiltration of plasma cells expressing high levels of BOB1. Targeting BOB1 abrogates B-cell proliferation, activation and differentiation into antibody-secreting </a:t>
            </a:r>
            <a:r>
              <a:rPr lang="en-GB" sz="1800" dirty="0" err="1">
                <a:solidFill>
                  <a:srgbClr val="000000"/>
                </a:solidFill>
                <a:effectLst/>
                <a:latin typeface="Arial" panose="020B0604020202020204" pitchFamily="34" charset="0"/>
                <a:ea typeface="Calibri" panose="020F0502020204030204" pitchFamily="34" charset="0"/>
              </a:rPr>
              <a:t>plasmablasts</a:t>
            </a:r>
            <a:r>
              <a:rPr lang="en-GB" sz="1800" dirty="0">
                <a:solidFill>
                  <a:srgbClr val="000000"/>
                </a:solidFill>
                <a:effectLst/>
                <a:latin typeface="Arial" panose="020B0604020202020204" pitchFamily="34" charset="0"/>
                <a:ea typeface="Calibri" panose="020F0502020204030204" pitchFamily="34" charset="0"/>
              </a:rPr>
              <a:t> in vitro. This phenotype and the arrest of isotype-switched immunoglobulin production was accompanied by the down-modulation of plasma cell differentiation and class-switching genes, such as IRF4, PRDM1, AICDA, IgHG1, and IgHG3. In addition, targeting BOB1 suppressed proliferation and IL-17A production by T cells during recall responses. In sharp contrast, the interference with BOB1 function did not affect the regulatory function of B cells.</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Conclusions</a:t>
            </a:r>
            <a:r>
              <a:rPr lang="en-GB" sz="1800" dirty="0">
                <a:solidFill>
                  <a:srgbClr val="000000"/>
                </a:solidFill>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rPr>
              <a:t> </a:t>
            </a:r>
            <a:r>
              <a:rPr lang="en-GB" sz="1800" dirty="0">
                <a:solidFill>
                  <a:srgbClr val="000000"/>
                </a:solidFill>
                <a:effectLst/>
                <a:latin typeface="Arial" panose="020B0604020202020204" pitchFamily="34" charset="0"/>
                <a:ea typeface="Calibri" panose="020F0502020204030204" pitchFamily="34" charset="0"/>
              </a:rPr>
              <a:t>The presence of BOB1+ lymphocytes in CLAD lungs and the notion that attenuation of biological activity of BOB1 in vitro dampens activated lymphocytic responses without compromising the immunosuppressive potential, support the role of BOB1 in CLAD pathogenesis, laying a solid rationale for the investigation of its targeting in relevant experimental models in vivo.</a:t>
            </a:r>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22</a:t>
            </a:fld>
            <a:endParaRPr lang="en-GB"/>
          </a:p>
        </p:txBody>
      </p:sp>
    </p:spTree>
    <p:extLst>
      <p:ext uri="{BB962C8B-B14F-4D97-AF65-F5344CB8AC3E}">
        <p14:creationId xmlns:p14="http://schemas.microsoft.com/office/powerpoint/2010/main" val="182578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BLK, </a:t>
            </a:r>
            <a:r>
              <a:rPr lang="fr-CH" sz="2800" b="0" i="1" dirty="0">
                <a:solidFill>
                  <a:srgbClr val="4D5156"/>
                </a:solidFill>
                <a:effectLst/>
                <a:latin typeface="Gotham" panose="02000504050000020004" pitchFamily="2" charset="0"/>
              </a:rPr>
              <a:t>B lymphocyte kinase; </a:t>
            </a:r>
            <a:r>
              <a:rPr lang="en-GB" sz="1800" b="0" i="1" dirty="0">
                <a:latin typeface="Gotham" panose="02000504050000020004" pitchFamily="2" charset="0"/>
              </a:rPr>
              <a:t>CLAD, </a:t>
            </a:r>
            <a:r>
              <a:rPr lang="en-GB" sz="1800" i="1" dirty="0">
                <a:solidFill>
                  <a:srgbClr val="A5A5A5"/>
                </a:solidFill>
                <a:latin typeface="Gotham" panose="02000504050000020004" pitchFamily="2" charset="0"/>
              </a:rPr>
              <a:t>chronic lung allograft dysfunction; PCR, polymerase chain reaction; </a:t>
            </a:r>
            <a:r>
              <a:rPr lang="en-GB" sz="1800" b="0" i="1" dirty="0">
                <a:solidFill>
                  <a:srgbClr val="A5A5A5"/>
                </a:solidFill>
                <a:effectLst/>
                <a:latin typeface="Gotham" panose="02000504050000020004" pitchFamily="2" charset="0"/>
                <a:ea typeface="+mn-ea"/>
              </a:rPr>
              <a:t>POU2AF1, </a:t>
            </a:r>
            <a:r>
              <a:rPr lang="en-GB" sz="2800" b="0" i="1" dirty="0">
                <a:solidFill>
                  <a:srgbClr val="4D5156"/>
                </a:solidFill>
                <a:effectLst/>
                <a:latin typeface="Gotham" panose="02000504050000020004" pitchFamily="2" charset="0"/>
              </a:rPr>
              <a:t>POU domain class 2-associating factor 1</a:t>
            </a:r>
            <a:r>
              <a:rPr lang="en-GB" sz="1800" b="0" i="1" dirty="0">
                <a:solidFill>
                  <a:srgbClr val="4D5156"/>
                </a:solidFill>
                <a:effectLst/>
                <a:latin typeface="Gotham" panose="02000504050000020004" pitchFamily="2" charset="0"/>
                <a:ea typeface="+mn-ea"/>
              </a:rPr>
              <a:t>; </a:t>
            </a:r>
            <a:r>
              <a:rPr lang="en-GB" sz="2800" b="0" i="1" dirty="0">
                <a:solidFill>
                  <a:srgbClr val="5F6368"/>
                </a:solidFill>
                <a:effectLst/>
                <a:latin typeface="Gotham" panose="02000504050000020004" pitchFamily="2" charset="0"/>
              </a:rPr>
              <a:t>TCL1A</a:t>
            </a:r>
            <a:r>
              <a:rPr lang="en-GB" sz="2800" b="0" i="1" dirty="0">
                <a:solidFill>
                  <a:srgbClr val="4D5156"/>
                </a:solidFill>
                <a:effectLst/>
                <a:latin typeface="Gotham" panose="02000504050000020004" pitchFamily="2" charset="0"/>
              </a:rPr>
              <a:t>, TCL1 family AKT coactivator A.</a:t>
            </a:r>
            <a:endParaRPr lang="en-GB" sz="1800" b="0" i="1" dirty="0">
              <a:solidFill>
                <a:srgbClr val="4D5156"/>
              </a:solidFill>
              <a:effectLst/>
              <a:latin typeface="Gotham" panose="02000504050000020004" pitchFamily="2" charset="0"/>
              <a:ea typeface="+mn-ea"/>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OS7_4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VALIDATION OF A BLOOD GENE SIGNATURE TO PREDICT CHRONIC ALLOGRAFT DYSFUNCTION IN LUNG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Richard Danger*</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Eugénie Durand</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Aurore Foureau</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Johanna Claustre</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David Lair</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Antoine Roux</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Jerôme</a:t>
            </a:r>
            <a:r>
              <a:rPr lang="fr-FR" sz="1800" b="1" dirty="0">
                <a:effectLst/>
                <a:latin typeface="Gotham" panose="02000504050000020004" pitchFamily="2" charset="0"/>
                <a:ea typeface="Times New Roman" panose="02020603050405020304" pitchFamily="18" charset="0"/>
              </a:rPr>
              <a:t> Le Pavec</a:t>
            </a:r>
            <a:r>
              <a:rPr lang="fr-FR"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Benjamin Coiffard</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Benjamin Renaud-Picard</a:t>
            </a:r>
            <a:r>
              <a:rPr lang="fr-FR"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Jean-François Mornex</a:t>
            </a:r>
            <a:r>
              <a:rPr lang="fr-FR"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Claire Dromer</a:t>
            </a:r>
            <a:r>
              <a:rPr lang="fr-FR"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Martine Reynaud-Gaubert</a:t>
            </a:r>
            <a:r>
              <a:rPr lang="fr-FR" sz="1800" b="1" baseline="30000" dirty="0">
                <a:effectLst/>
                <a:latin typeface="Gotham" panose="02000504050000020004" pitchFamily="2" charset="0"/>
                <a:ea typeface="Times New Roman" panose="02020603050405020304" pitchFamily="18" charset="0"/>
              </a:rPr>
              <a:t>9</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Antoine Magnan</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Adrien Tissot</a:t>
            </a:r>
            <a:r>
              <a:rPr lang="fr-FR" sz="1800" b="1" baseline="30000" dirty="0">
                <a:effectLst/>
                <a:latin typeface="Gotham" panose="02000504050000020004" pitchFamily="2" charset="0"/>
                <a:ea typeface="Times New Roman" panose="02020603050405020304" pitchFamily="18" charset="0"/>
              </a:rPr>
              <a:t>10</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Sophie Brouard</a:t>
            </a:r>
            <a:r>
              <a:rPr lang="fr-FR" sz="1800" b="1" baseline="30000" dirty="0">
                <a:effectLst/>
                <a:latin typeface="Gotham" panose="02000504050000020004" pitchFamily="2" charset="0"/>
                <a:ea typeface="Times New Roman" panose="02020603050405020304" pitchFamily="18" charset="0"/>
              </a:rPr>
              <a:t>10</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CHU Nantes, Nantes Université, INSERM UMR 1064, ITUN, CR2TI, Nantes,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2</a:t>
            </a:r>
            <a:r>
              <a:rPr lang="fr-FR" sz="1800" i="1" dirty="0">
                <a:effectLst/>
                <a:latin typeface="Gotham" panose="02000504050000020004" pitchFamily="2" charset="0"/>
                <a:ea typeface="Times New Roman" panose="02020603050405020304" pitchFamily="18" charset="0"/>
              </a:rPr>
              <a:t>CHUGA, Service Hospitalier Universitaire Pneumologie Physiologie, Grenoble,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3</a:t>
            </a:r>
            <a:r>
              <a:rPr lang="fr-FR" sz="1800" i="1" dirty="0">
                <a:effectLst/>
                <a:latin typeface="Gotham" panose="02000504050000020004" pitchFamily="2" charset="0"/>
                <a:ea typeface="Times New Roman" panose="02020603050405020304" pitchFamily="18" charset="0"/>
              </a:rPr>
              <a:t>Hôpital Foch, Service de Pneumologie et Transplantation Pulmonaire, Suresnes,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4</a:t>
            </a:r>
            <a:r>
              <a:rPr lang="fr-FR" sz="1800" i="1" dirty="0">
                <a:effectLst/>
                <a:latin typeface="Gotham" panose="02000504050000020004" pitchFamily="2" charset="0"/>
                <a:ea typeface="Times New Roman" panose="02020603050405020304" pitchFamily="18" charset="0"/>
              </a:rPr>
              <a:t>Hôpital Marie-Lannelongue, Service de Pneumologie et Transplantation Pulmonaire, Le plessis-</a:t>
            </a:r>
            <a:r>
              <a:rPr lang="fr-FR" sz="1800" i="1" dirty="0" err="1">
                <a:effectLst/>
                <a:latin typeface="Gotham" panose="02000504050000020004" pitchFamily="2" charset="0"/>
                <a:ea typeface="Times New Roman" panose="02020603050405020304" pitchFamily="18" charset="0"/>
              </a:rPr>
              <a:t>Robisson</a:t>
            </a:r>
            <a:r>
              <a:rPr lang="fr-FR" sz="1800" i="1" dirty="0">
                <a:effectLst/>
                <a:latin typeface="Gotham" panose="02000504050000020004" pitchFamily="2" charset="0"/>
                <a:ea typeface="Times New Roman" panose="02020603050405020304" pitchFamily="18" charset="0"/>
              </a:rPr>
              <a:t>,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5</a:t>
            </a:r>
            <a:r>
              <a:rPr lang="fr-FR" sz="1800" i="1" dirty="0">
                <a:effectLst/>
                <a:latin typeface="Gotham" panose="02000504050000020004" pitchFamily="2" charset="0"/>
                <a:ea typeface="Times New Roman" panose="02020603050405020304" pitchFamily="18" charset="0"/>
              </a:rPr>
              <a:t>AP-HM Hôpital Nord, Aix Marseille Université, Service de Pneumologie et équipe de transplantation pulmonaire, Marseille,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6</a:t>
            </a:r>
            <a:r>
              <a:rPr lang="fr-FR" sz="1800" i="1" dirty="0">
                <a:effectLst/>
                <a:latin typeface="Gotham" panose="02000504050000020004" pitchFamily="2" charset="0"/>
                <a:ea typeface="Times New Roman" panose="02020603050405020304" pitchFamily="18" charset="0"/>
              </a:rPr>
              <a:t>CHU de Strasbourg, Service de Pneumologie et Transplantation Pulmonaire, Strasbourg,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7</a:t>
            </a:r>
            <a:r>
              <a:rPr lang="fr-FR" sz="1800" i="1" dirty="0">
                <a:effectLst/>
                <a:latin typeface="Gotham" panose="02000504050000020004" pitchFamily="2" charset="0"/>
                <a:ea typeface="Times New Roman" panose="02020603050405020304" pitchFamily="18" charset="0"/>
              </a:rPr>
              <a:t>CHU de Lyon, Service de Pneumologie et Transplantation Pulmonaire, Lyon,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8</a:t>
            </a:r>
            <a:r>
              <a:rPr lang="fr-FR" sz="1800" i="1" dirty="0">
                <a:effectLst/>
                <a:latin typeface="Gotham" panose="02000504050000020004" pitchFamily="2" charset="0"/>
                <a:ea typeface="Times New Roman" panose="02020603050405020304" pitchFamily="18" charset="0"/>
              </a:rPr>
              <a:t>CHU Bordeaux, Service de Pneumologie, Transplantation Pulmonaire, Bordeaux,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9</a:t>
            </a:r>
            <a:r>
              <a:rPr lang="fr-FR" sz="1800" i="1" dirty="0">
                <a:effectLst/>
                <a:latin typeface="Gotham" panose="02000504050000020004" pitchFamily="2" charset="0"/>
                <a:ea typeface="Times New Roman" panose="02020603050405020304" pitchFamily="18" charset="0"/>
              </a:rPr>
              <a:t>CHU de Marseille, Service de Pneumologie et Transplantation Pulmonaire, Marseille,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10</a:t>
            </a:r>
            <a:r>
              <a:rPr lang="fr-FR" sz="1800" i="1" dirty="0">
                <a:effectLst/>
                <a:latin typeface="Gotham" panose="02000504050000020004" pitchFamily="2" charset="0"/>
                <a:ea typeface="Times New Roman" panose="02020603050405020304" pitchFamily="18" charset="0"/>
              </a:rPr>
              <a:t>CHU Nantes, Nantes Université, INSERM UMR 1064, ITUN, CR2TI, Service de Pneumologie et Transplantation Pulmonaire, Nantes,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Since chronic lung allograft dysfunction (CLAD) is the major limitation to long-term survival after lung transplantation, identifying patients at risk of CLAD using non-invasive biomarkers would allow to prevent lung allograft damage. We previously identified three B-cell related genes with blood expression associated with CLAD, namely </a:t>
            </a:r>
            <a:r>
              <a:rPr lang="en-GB" sz="1800" i="1" dirty="0">
                <a:effectLst/>
                <a:latin typeface="Gotham" panose="02000504050000020004" pitchFamily="2" charset="0"/>
                <a:ea typeface="Calibri" panose="020F0502020204030204" pitchFamily="34" charset="0"/>
              </a:rPr>
              <a:t>BLK</a:t>
            </a:r>
            <a:r>
              <a:rPr lang="en-GB" sz="1800" dirty="0">
                <a:effectLst/>
                <a:latin typeface="Gotham" panose="02000504050000020004" pitchFamily="2" charset="0"/>
                <a:ea typeface="Calibri" panose="020F0502020204030204" pitchFamily="34" charset="0"/>
              </a:rPr>
              <a:t>, </a:t>
            </a:r>
            <a:r>
              <a:rPr lang="en-GB" sz="1800" i="1" dirty="0">
                <a:effectLst/>
                <a:latin typeface="Gotham" panose="02000504050000020004" pitchFamily="2" charset="0"/>
                <a:ea typeface="Calibri" panose="020F0502020204030204" pitchFamily="34" charset="0"/>
              </a:rPr>
              <a:t>POU2AF1</a:t>
            </a:r>
            <a:r>
              <a:rPr lang="en-GB" sz="1800" dirty="0">
                <a:effectLst/>
                <a:latin typeface="Gotham" panose="02000504050000020004" pitchFamily="2" charset="0"/>
                <a:ea typeface="Calibri" panose="020F0502020204030204" pitchFamily="34" charset="0"/>
              </a:rPr>
              <a:t> and </a:t>
            </a:r>
            <a:r>
              <a:rPr lang="en-GB" sz="1800" i="1" dirty="0">
                <a:effectLst/>
                <a:latin typeface="Gotham" panose="02000504050000020004" pitchFamily="2" charset="0"/>
                <a:ea typeface="Calibri" panose="020F0502020204030204" pitchFamily="34" charset="0"/>
              </a:rPr>
              <a:t>TCL1A</a:t>
            </a:r>
            <a:r>
              <a:rPr lang="en-GB" sz="1800" dirty="0">
                <a:effectLst/>
                <a:latin typeface="Gotham" panose="02000504050000020004" pitchFamily="2" charset="0"/>
                <a:ea typeface="Calibri" panose="020F0502020204030204" pitchFamily="34" charset="0"/>
              </a:rPr>
              <a:t>. The purpose of this study was to validate this signature in an independent cohort of 293 lung transplanted recipients.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The expression of the 3 genes was measured by quantitative PCR at 12, 18 or 24 months after transplantation in the blood samples of lung transplanted patients of the </a:t>
            </a:r>
            <a:r>
              <a:rPr lang="en-GB" sz="1800" dirty="0" err="1">
                <a:effectLst/>
                <a:latin typeface="Gotham" panose="02000504050000020004" pitchFamily="2" charset="0"/>
                <a:ea typeface="Calibri" panose="020F0502020204030204" pitchFamily="34" charset="0"/>
              </a:rPr>
              <a:t>multicenter</a:t>
            </a:r>
            <a:r>
              <a:rPr lang="en-GB" sz="1800" dirty="0">
                <a:effectLst/>
                <a:latin typeface="Gotham" panose="02000504050000020004" pitchFamily="2" charset="0"/>
                <a:ea typeface="Calibri" panose="020F0502020204030204" pitchFamily="34" charset="0"/>
              </a:rPr>
              <a:t> COLT cohort. Theses samples include samples from patients with CLAD (n=56) and patients with good graft function at least 5 years after transplantation (n=102). Blood from patients with lung infection at 12 months post-transplantation (n=10) and healthy volunteers (n=10) were analysed as controls.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The expression of the 3 genes measured during the second year post-transplantation was significantly decreased in blood from patients with CLAD occurring between 3 and 24 months after sample collection compared to patients with good graft function (p=0.041, </a:t>
            </a:r>
            <a:r>
              <a:rPr lang="en-GB" sz="1800" dirty="0">
                <a:effectLst/>
                <a:latin typeface="Gotham" panose="02000504050000020004" pitchFamily="2" charset="0"/>
                <a:ea typeface="Times New Roman" panose="02020603050405020304" pitchFamily="18" charset="0"/>
              </a:rPr>
              <a:t>0.029 and 0.038 for </a:t>
            </a:r>
            <a:r>
              <a:rPr lang="en-GB" sz="1800" i="1" dirty="0">
                <a:effectLst/>
                <a:latin typeface="Gotham" panose="02000504050000020004" pitchFamily="2" charset="0"/>
                <a:ea typeface="Times New Roman" panose="02020603050405020304" pitchFamily="18" charset="0"/>
              </a:rPr>
              <a:t>BLK</a:t>
            </a:r>
            <a:r>
              <a:rPr lang="en-GB" sz="1800" dirty="0">
                <a:effectLst/>
                <a:latin typeface="Gotham" panose="02000504050000020004" pitchFamily="2" charset="0"/>
                <a:ea typeface="Times New Roman" panose="02020603050405020304" pitchFamily="18" charset="0"/>
              </a:rPr>
              <a:t>, </a:t>
            </a:r>
            <a:r>
              <a:rPr lang="en-GB" sz="1800" i="1" dirty="0">
                <a:effectLst/>
                <a:latin typeface="Gotham" panose="02000504050000020004" pitchFamily="2" charset="0"/>
                <a:ea typeface="Times New Roman" panose="02020603050405020304" pitchFamily="18" charset="0"/>
              </a:rPr>
              <a:t>POU2AF1</a:t>
            </a:r>
            <a:r>
              <a:rPr lang="en-GB" sz="1800" dirty="0">
                <a:effectLst/>
                <a:latin typeface="Gotham" panose="02000504050000020004" pitchFamily="2" charset="0"/>
                <a:ea typeface="Times New Roman" panose="02020603050405020304" pitchFamily="18" charset="0"/>
              </a:rPr>
              <a:t> and </a:t>
            </a:r>
            <a:r>
              <a:rPr lang="en-GB" sz="1800" i="1" dirty="0">
                <a:effectLst/>
                <a:latin typeface="Gotham" panose="02000504050000020004" pitchFamily="2" charset="0"/>
                <a:ea typeface="Times New Roman" panose="02020603050405020304" pitchFamily="18" charset="0"/>
              </a:rPr>
              <a:t>TCL1A,</a:t>
            </a:r>
            <a:r>
              <a:rPr lang="en-GB" sz="1800" dirty="0">
                <a:effectLst/>
                <a:latin typeface="Gotham" panose="02000504050000020004" pitchFamily="2" charset="0"/>
                <a:ea typeface="Times New Roman" panose="02020603050405020304" pitchFamily="18" charset="0"/>
              </a:rPr>
              <a:t> respectively). </a:t>
            </a:r>
            <a:r>
              <a:rPr lang="en-GB" sz="1800" dirty="0">
                <a:effectLst/>
                <a:latin typeface="Gotham" panose="02000504050000020004" pitchFamily="2" charset="0"/>
                <a:ea typeface="Calibri" panose="020F0502020204030204" pitchFamily="34" charset="0"/>
              </a:rPr>
              <a:t>Gene expression was not significantly affected by lung infection. These results confirm </a:t>
            </a:r>
            <a:r>
              <a:rPr lang="en-GB" sz="1800" dirty="0">
                <a:effectLst/>
                <a:latin typeface="Gotham" panose="02000504050000020004" pitchFamily="2" charset="0"/>
                <a:ea typeface="Times New Roman" panose="02020603050405020304" pitchFamily="18" charset="0"/>
              </a:rPr>
              <a:t>the ability of these 3 genes to predict the development of CLAD in lung transplantation.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Times New Roman" panose="02020603050405020304" pitchFamily="18" charset="0"/>
              </a:rPr>
              <a:t> The downregulation of these three B cells-related genes suggests a B cell imbalance in favour of an alloimmune reaction. Combined with clinical parameters, these genes may help identifying patients likely to develop CLAD and to benefit from therapy to prevent development of the pathology.</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23</a:t>
            </a:fld>
            <a:endParaRPr lang="en-GB"/>
          </a:p>
        </p:txBody>
      </p:sp>
    </p:spTree>
    <p:extLst>
      <p:ext uri="{BB962C8B-B14F-4D97-AF65-F5344CB8AC3E}">
        <p14:creationId xmlns:p14="http://schemas.microsoft.com/office/powerpoint/2010/main" val="19651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t>
            </a:r>
            <a:r>
              <a:rPr lang="en-GB" sz="1800" b="0" i="1" dirty="0" err="1">
                <a:latin typeface="Gotham" panose="02000504050000020004" pitchFamily="2" charset="0"/>
              </a:rPr>
              <a:t>ddcfDNA</a:t>
            </a:r>
            <a:r>
              <a:rPr lang="en-GB" sz="1800" b="0" i="1" dirty="0">
                <a:latin typeface="Gotham" panose="02000504050000020004" pitchFamily="2" charset="0"/>
              </a:rPr>
              <a:t>, </a:t>
            </a:r>
            <a:r>
              <a:rPr lang="cs-CZ" sz="2800" i="1" dirty="0">
                <a:solidFill>
                  <a:srgbClr val="A5A5A5"/>
                </a:solidFill>
                <a:latin typeface="Gotham" panose="02000504050000020004" pitchFamily="2" charset="0"/>
              </a:rPr>
              <a:t>percent plasma donor derived cell-free DNA</a:t>
            </a:r>
            <a:r>
              <a:rPr lang="fr-CH" sz="2800" i="1" dirty="0">
                <a:solidFill>
                  <a:srgbClr val="A5A5A5"/>
                </a:solidFill>
                <a:latin typeface="Gotham" panose="02000504050000020004" pitchFamily="2" charset="0"/>
              </a:rPr>
              <a:t>; </a:t>
            </a:r>
            <a:r>
              <a:rPr lang="en-GB" sz="1800" b="0" i="1" dirty="0">
                <a:latin typeface="Gotham" panose="02000504050000020004" pitchFamily="2" charset="0"/>
              </a:rPr>
              <a:t>BLAD, </a:t>
            </a:r>
            <a:r>
              <a:rPr lang="cs-CZ" sz="1800" i="1" dirty="0">
                <a:solidFill>
                  <a:srgbClr val="A5A5A5"/>
                </a:solidFill>
                <a:latin typeface="Gotham" panose="02000504050000020004" pitchFamily="2" charset="0"/>
              </a:rPr>
              <a:t>Baseline lung allograft dysfunction</a:t>
            </a:r>
            <a:r>
              <a:rPr lang="fr-CH" sz="1800" i="1" dirty="0">
                <a:solidFill>
                  <a:srgbClr val="A5A5A5"/>
                </a:solidFill>
                <a:latin typeface="Gotham" panose="02000504050000020004" pitchFamily="2" charset="0"/>
              </a:rPr>
              <a:t>; </a:t>
            </a:r>
            <a:r>
              <a:rPr lang="fr-CH" sz="1800" i="1" dirty="0" err="1">
                <a:solidFill>
                  <a:srgbClr val="A5A5A5"/>
                </a:solidFill>
                <a:latin typeface="Gotham" panose="02000504050000020004" pitchFamily="2" charset="0"/>
              </a:rPr>
              <a:t>cfDNA</a:t>
            </a:r>
            <a:r>
              <a:rPr lang="fr-CH" sz="1800" i="1" dirty="0">
                <a:solidFill>
                  <a:srgbClr val="A5A5A5"/>
                </a:solidFill>
                <a:latin typeface="Gotham" panose="02000504050000020004" pitchFamily="2" charset="0"/>
              </a:rPr>
              <a:t>, </a:t>
            </a:r>
            <a:r>
              <a:rPr lang="cs-CZ" sz="1800" i="1" dirty="0">
                <a:solidFill>
                  <a:srgbClr val="A5A5A5"/>
                </a:solidFill>
                <a:latin typeface="Gotham" panose="02000504050000020004" pitchFamily="2" charset="0"/>
              </a:rPr>
              <a:t>cell-free DNA</a:t>
            </a:r>
            <a:r>
              <a:rPr lang="fr-CH" sz="1800" i="1" dirty="0">
                <a:solidFill>
                  <a:srgbClr val="A5A5A5"/>
                </a:solidFill>
                <a:latin typeface="Gotham" panose="02000504050000020004" pitchFamily="2" charset="0"/>
              </a:rPr>
              <a:t>; </a:t>
            </a:r>
            <a:r>
              <a:rPr lang="fr-CH" sz="1800" i="1" dirty="0" err="1">
                <a:solidFill>
                  <a:srgbClr val="A5A5A5"/>
                </a:solidFill>
                <a:latin typeface="Gotham" panose="02000504050000020004" pitchFamily="2" charset="0"/>
              </a:rPr>
              <a:t>cp</a:t>
            </a:r>
            <a:r>
              <a:rPr lang="fr-CH" sz="1800" i="1" dirty="0">
                <a:solidFill>
                  <a:srgbClr val="A5A5A5"/>
                </a:solidFill>
                <a:latin typeface="Gotham" panose="02000504050000020004" pitchFamily="2" charset="0"/>
              </a:rPr>
              <a:t>/ml, copies per millilitre; </a:t>
            </a:r>
            <a:r>
              <a:rPr lang="fr-CH" sz="1800" i="1" dirty="0" err="1">
                <a:solidFill>
                  <a:srgbClr val="A5A5A5"/>
                </a:solidFill>
                <a:latin typeface="Gotham" panose="02000504050000020004" pitchFamily="2" charset="0"/>
              </a:rPr>
              <a:t>ddcfDNA</a:t>
            </a:r>
            <a:r>
              <a:rPr lang="fr-CH" sz="1800" i="1" dirty="0">
                <a:solidFill>
                  <a:srgbClr val="A5A5A5"/>
                </a:solidFill>
                <a:latin typeface="Gotham" panose="02000504050000020004" pitchFamily="2" charset="0"/>
              </a:rPr>
              <a:t>, </a:t>
            </a:r>
            <a:r>
              <a:rPr lang="cs-CZ" sz="1800" i="1" dirty="0">
                <a:solidFill>
                  <a:srgbClr val="A5A5A5"/>
                </a:solidFill>
                <a:latin typeface="Gotham" panose="02000504050000020004" pitchFamily="2" charset="0"/>
              </a:rPr>
              <a:t>donor derived cell-free DNA</a:t>
            </a:r>
            <a:r>
              <a:rPr lang="fr-CH" sz="1800" i="1" dirty="0">
                <a:solidFill>
                  <a:srgbClr val="A5A5A5"/>
                </a:solidFill>
                <a:latin typeface="Gotham" panose="02000504050000020004" pitchFamily="2" charset="0"/>
              </a:rPr>
              <a:t>; IQR, interquartile range; </a:t>
            </a:r>
            <a:r>
              <a:rPr lang="fr-CH" sz="1800" i="1" dirty="0" err="1">
                <a:solidFill>
                  <a:srgbClr val="A5A5A5"/>
                </a:solidFill>
                <a:latin typeface="Gotham" panose="02000504050000020004" pitchFamily="2" charset="0"/>
              </a:rPr>
              <a:t>LuTx</a:t>
            </a:r>
            <a:r>
              <a:rPr lang="fr-CH" sz="1800" i="1" dirty="0">
                <a:solidFill>
                  <a:srgbClr val="A5A5A5"/>
                </a:solidFill>
                <a:latin typeface="Gotham" panose="02000504050000020004" pitchFamily="2" charset="0"/>
              </a:rPr>
              <a:t>, </a:t>
            </a:r>
            <a:r>
              <a:rPr lang="cs-CZ" sz="1800" i="1" dirty="0">
                <a:solidFill>
                  <a:srgbClr val="A5A5A5"/>
                </a:solidFill>
                <a:latin typeface="Gotham" panose="02000504050000020004" pitchFamily="2" charset="0"/>
              </a:rPr>
              <a:t>lung transplantation</a:t>
            </a:r>
            <a:r>
              <a:rPr lang="fr-CH" sz="1800" i="1" dirty="0">
                <a:solidFill>
                  <a:srgbClr val="A5A5A5"/>
                </a:solidFill>
                <a:latin typeface="Gotham" panose="02000504050000020004" pitchFamily="2" charset="0"/>
              </a:rPr>
              <a:t>.</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BOS6_3</a:t>
            </a:r>
            <a:endParaRPr lang="x-none"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INCREASED TOTAL CELL-FREE DNA EARLY AFTER LUNG TRANSPLANTATION IS ASSOCIATED WITH BASELINE LUNG ALLOGRAFT DYSFUNCTION </a:t>
            </a:r>
            <a:endParaRPr lang="x-none"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x-none"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Andrea </a:t>
            </a:r>
            <a:r>
              <a:rPr lang="en-US" sz="1800" b="1" dirty="0" err="1">
                <a:effectLst/>
                <a:latin typeface="Gotham" panose="02000504050000020004" pitchFamily="2" charset="0"/>
                <a:ea typeface="Times New Roman" panose="02020603050405020304" pitchFamily="18" charset="0"/>
              </a:rPr>
              <a:t>Zajacova</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Eliska</a:t>
            </a:r>
            <a:r>
              <a:rPr lang="en-US" sz="1800" b="1" dirty="0">
                <a:effectLst/>
                <a:latin typeface="Gotham" panose="02000504050000020004" pitchFamily="2" charset="0"/>
                <a:ea typeface="Times New Roman" panose="02020603050405020304" pitchFamily="18" charset="0"/>
              </a:rPr>
              <a:t> Dvorackova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Luis Fernando Casas Mendez</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Libor Fila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Robert Lischke</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Sangeeta Bhorade</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David Ross</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Jan Havlin</a:t>
            </a:r>
            <a:r>
              <a:rPr lang="en-US" sz="1800" b="1" baseline="30000" dirty="0">
                <a:effectLst/>
                <a:latin typeface="Gotham" panose="02000504050000020004" pitchFamily="2" charset="0"/>
                <a:ea typeface="Times New Roman" panose="02020603050405020304" pitchFamily="18" charset="0"/>
              </a:rPr>
              <a:t>3</a:t>
            </a:r>
            <a:endParaRPr lang="x-none"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Prague Lung Transplant Program, Department of Pneumology, </a:t>
            </a:r>
            <a:r>
              <a:rPr lang="en-US" sz="1800" i="1" dirty="0" err="1">
                <a:effectLst/>
                <a:latin typeface="Gotham" panose="02000504050000020004" pitchFamily="2" charset="0"/>
                <a:ea typeface="Times New Roman" panose="02020603050405020304" pitchFamily="18" charset="0"/>
              </a:rPr>
              <a:t>Motol</a:t>
            </a:r>
            <a:r>
              <a:rPr lang="en-US" sz="1800" i="1" dirty="0">
                <a:effectLst/>
                <a:latin typeface="Gotham" panose="02000504050000020004" pitchFamily="2" charset="0"/>
                <a:ea typeface="Times New Roman" panose="02020603050405020304" pitchFamily="18" charset="0"/>
              </a:rPr>
              <a:t> University Hospital and 2nd Faculty of Medicine, Charles University in Prague, Prague, Czech Republic</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Institute of Pharmacology, 1st Faculty of Medicine, Charles University in Prague, Prague, Czech Republic</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Prague Lung Transplant Program, 3rd Department of Surgery, </a:t>
            </a:r>
            <a:r>
              <a:rPr lang="en-US" sz="1800" i="1" dirty="0" err="1">
                <a:effectLst/>
                <a:latin typeface="Gotham" panose="02000504050000020004" pitchFamily="2" charset="0"/>
                <a:ea typeface="Times New Roman" panose="02020603050405020304" pitchFamily="18" charset="0"/>
              </a:rPr>
              <a:t>Motol</a:t>
            </a:r>
            <a:r>
              <a:rPr lang="en-US" sz="1800" i="1" dirty="0">
                <a:effectLst/>
                <a:latin typeface="Gotham" panose="02000504050000020004" pitchFamily="2" charset="0"/>
                <a:ea typeface="Times New Roman" panose="02020603050405020304" pitchFamily="18" charset="0"/>
              </a:rPr>
              <a:t> University Hospital and 1st Faculty of Medicine, Charles University in Prague, Prague, Czech Republic</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Medical Affairs, </a:t>
            </a:r>
            <a:r>
              <a:rPr lang="en-US" sz="1800" i="1" dirty="0" err="1">
                <a:effectLst/>
                <a:latin typeface="Gotham" panose="02000504050000020004" pitchFamily="2" charset="0"/>
                <a:ea typeface="Times New Roman" panose="02020603050405020304" pitchFamily="18" charset="0"/>
              </a:rPr>
              <a:t>Natera</a:t>
            </a:r>
            <a:r>
              <a:rPr lang="en-US" sz="1800" i="1" dirty="0">
                <a:effectLst/>
                <a:latin typeface="Gotham" panose="02000504050000020004" pitchFamily="2" charset="0"/>
                <a:ea typeface="Times New Roman" panose="02020603050405020304" pitchFamily="18" charset="0"/>
              </a:rPr>
              <a:t>, Inc. San Carlos, CA, San Carlos, United States</a:t>
            </a:r>
            <a:endParaRPr lang="x-none"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x-none"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cs-CZ" sz="1800" dirty="0">
                <a:solidFill>
                  <a:srgbClr val="000000"/>
                </a:solidFill>
                <a:effectLst/>
                <a:latin typeface="Gotham" panose="02000504050000020004" pitchFamily="2" charset="0"/>
                <a:ea typeface="Times New Roman" panose="02020603050405020304" pitchFamily="18" charset="0"/>
              </a:rPr>
              <a:t>Baseline lung allograft dysfunction (BLAD) is the inability to achieve the expected peak lung function within the first year after lung transplantation (LuTx). The underlying cause of BLAD is not yet fully understood, but early graft alteration has been identified as a risk factor. We hypothesized that early levels of absolute and percent plasma donor derived cell-free DNA (ddcfDNA and %ddcfDNA, respectively), which are biomarkers of graft damage, as well as total cell-free DNA (cfDNA) levels, may have predictive value for the incidence of BLAD.</a:t>
            </a:r>
            <a:endParaRPr lang="x-none"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cs-CZ" sz="1800" dirty="0">
                <a:solidFill>
                  <a:srgbClr val="000000"/>
                </a:solidFill>
                <a:effectLst/>
                <a:latin typeface="Gotham" panose="02000504050000020004" pitchFamily="2" charset="0"/>
                <a:ea typeface="Times New Roman" panose="02020603050405020304" pitchFamily="18" charset="0"/>
              </a:rPr>
              <a:t>A total of 16 patients who underwent bilateral LuTx between May 2021 and March 2022 (women 50%), followed-up in a single center were included, with a median age at the time of LuTx of 50.2 years (IQR 37.8 - 63.8). Blood samples were collected monthly from 3 up to 6 months post-LuTx. Samples obtained during rejection or infection were excluded. %ddcfDNA, ddcfDNA (cp/mL) and cfDNA (cp/mL) levels were obtained by the Prospera test. BLAD was defined as the inability to achieve forced expiratory volume in 1 second and forced vital capacity of 80% predicted on two consecutive measurements within the first year post LuTx. Analyses were performed by Mann-Whitney test.</a:t>
            </a:r>
            <a:endParaRPr lang="x-none"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 </a:t>
            </a:r>
            <a:r>
              <a:rPr lang="cs-CZ" sz="1800" dirty="0">
                <a:solidFill>
                  <a:srgbClr val="000000"/>
                </a:solidFill>
                <a:effectLst/>
                <a:latin typeface="Gotham" panose="02000504050000020004" pitchFamily="2" charset="0"/>
                <a:ea typeface="Times New Roman" panose="02020603050405020304" pitchFamily="18" charset="0"/>
              </a:rPr>
              <a:t>46 samples were analyzed (median 2.9 per patient). 5 of 16 patients had BLAD (31.3%). Median %ddcfDNA value for the non-BLAD group was 0.17% (IQR 0.11 - 0.31) and for the BLAD group 0.31% (IQR 0.22 - 0.60), p=0.21. In absolute values, median ddcfDNA for the non-BLAD group was 24.92 cp/mL (IQR 18.17 - 56.18) and  for the BLAD group 70.29 cp/mL (IQR 39.17 - 297.26), p=0.069. Median cfDNA for the non-BLAD group was 1413.46 cp/mL (IQR 1009.63 - 2101.32) and 2685.63 cp/mL (IQR 2046.48 - 4215.17) for the BLAD group, p=0.019. Figure 1.</a:t>
            </a:r>
            <a:endParaRPr lang="x-none"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b="1" dirty="0">
                <a:solidFill>
                  <a:srgbClr val="000000"/>
                </a:solidFill>
                <a:effectLst/>
                <a:latin typeface="Gotham" panose="02000504050000020004" pitchFamily="2" charset="0"/>
                <a:ea typeface="Calibri" panose="020F0502020204030204" pitchFamily="34" charset="0"/>
              </a:rPr>
              <a:t> </a:t>
            </a:r>
            <a:r>
              <a:rPr lang="cs-CZ" sz="1800" dirty="0">
                <a:solidFill>
                  <a:srgbClr val="000000"/>
                </a:solidFill>
                <a:effectLst/>
                <a:latin typeface="Gotham" panose="02000504050000020004" pitchFamily="2" charset="0"/>
                <a:ea typeface="Times New Roman" panose="02020603050405020304" pitchFamily="18" charset="0"/>
              </a:rPr>
              <a:t>Increased total cfDNA levels obtained between 3rd-6th month after LuTx were associated with a higher risk of BLAD. Due to the fact that 90% of cfDNA originates in white blood cells, we hypothesize that a proinflammatory state might be a risk factor for BLAD incidence but further investigation is required. Although a trend for elevated ddcfDNA and %ddcfDNA was observed for BLAD, this was not statistically significant.</a:t>
            </a:r>
            <a:endParaRPr lang="x-none"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54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BLK, </a:t>
            </a:r>
            <a:r>
              <a:rPr lang="fr-CH" sz="2800" b="0" i="1" dirty="0">
                <a:solidFill>
                  <a:srgbClr val="4D5156"/>
                </a:solidFill>
                <a:effectLst/>
                <a:latin typeface="Gotham" panose="02000504050000020004" pitchFamily="2" charset="0"/>
              </a:rPr>
              <a:t>B lymphocyte kinase; </a:t>
            </a:r>
            <a:r>
              <a:rPr lang="en-GB" sz="1800" b="0" i="1" dirty="0">
                <a:latin typeface="Gotham" panose="02000504050000020004" pitchFamily="2" charset="0"/>
              </a:rPr>
              <a:t>CLAD, </a:t>
            </a:r>
            <a:r>
              <a:rPr lang="en-GB" sz="1800" i="1" dirty="0">
                <a:solidFill>
                  <a:srgbClr val="A5A5A5"/>
                </a:solidFill>
                <a:latin typeface="Gotham" panose="02000504050000020004" pitchFamily="2" charset="0"/>
              </a:rPr>
              <a:t>chronic lung allograft dysfunction; PCR, polymerase chain reaction; </a:t>
            </a:r>
            <a:r>
              <a:rPr lang="en-GB" sz="1800" b="0" i="1" dirty="0">
                <a:solidFill>
                  <a:srgbClr val="A5A5A5"/>
                </a:solidFill>
                <a:effectLst/>
                <a:latin typeface="Gotham" panose="02000504050000020004" pitchFamily="2" charset="0"/>
                <a:ea typeface="+mn-ea"/>
              </a:rPr>
              <a:t>POU2AF1, </a:t>
            </a:r>
            <a:r>
              <a:rPr lang="en-GB" sz="2800" b="0" i="1" dirty="0">
                <a:solidFill>
                  <a:srgbClr val="4D5156"/>
                </a:solidFill>
                <a:effectLst/>
                <a:latin typeface="Gotham" panose="02000504050000020004" pitchFamily="2" charset="0"/>
              </a:rPr>
              <a:t>POU domain class 2-associating factor 1</a:t>
            </a:r>
            <a:r>
              <a:rPr lang="en-GB" sz="1800" b="0" i="1" dirty="0">
                <a:solidFill>
                  <a:srgbClr val="4D5156"/>
                </a:solidFill>
                <a:effectLst/>
                <a:latin typeface="Gotham" panose="02000504050000020004" pitchFamily="2" charset="0"/>
                <a:ea typeface="+mn-ea"/>
              </a:rPr>
              <a:t>; </a:t>
            </a:r>
            <a:r>
              <a:rPr lang="en-GB" sz="2800" b="0" i="1" dirty="0">
                <a:solidFill>
                  <a:srgbClr val="5F6368"/>
                </a:solidFill>
                <a:effectLst/>
                <a:latin typeface="Gotham" panose="02000504050000020004" pitchFamily="2" charset="0"/>
              </a:rPr>
              <a:t>TCL1A</a:t>
            </a:r>
            <a:r>
              <a:rPr lang="en-GB" sz="2800" b="0" i="1" dirty="0">
                <a:solidFill>
                  <a:srgbClr val="4D5156"/>
                </a:solidFill>
                <a:effectLst/>
                <a:latin typeface="Gotham" panose="02000504050000020004" pitchFamily="2" charset="0"/>
              </a:rPr>
              <a:t>, TCL1 family AKT coactivator A.</a:t>
            </a:r>
            <a:endParaRPr lang="en-GB" sz="1800" b="0" i="1" dirty="0">
              <a:solidFill>
                <a:srgbClr val="4D5156"/>
              </a:solidFill>
              <a:effectLst/>
              <a:latin typeface="Gotham" panose="02000504050000020004" pitchFamily="2" charset="0"/>
              <a:ea typeface="+mn-ea"/>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OS7_4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VALIDATION OF A BLOOD GENE SIGNATURE TO PREDICT CHRONIC ALLOGRAFT DYSFUNCTION IN LUNG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Richard Danger*</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Eugénie Durand</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Aurore Foureau</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Johanna Claustre</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David Lair</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Antoine Roux</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Jerôme</a:t>
            </a:r>
            <a:r>
              <a:rPr lang="fr-FR" sz="1800" b="1" dirty="0">
                <a:effectLst/>
                <a:latin typeface="Gotham" panose="02000504050000020004" pitchFamily="2" charset="0"/>
                <a:ea typeface="Times New Roman" panose="02020603050405020304" pitchFamily="18" charset="0"/>
              </a:rPr>
              <a:t> Le Pavec</a:t>
            </a:r>
            <a:r>
              <a:rPr lang="fr-FR"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Benjamin Coiffard</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Benjamin Renaud-Picard</a:t>
            </a:r>
            <a:r>
              <a:rPr lang="fr-FR"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Jean-François Mornex</a:t>
            </a:r>
            <a:r>
              <a:rPr lang="fr-FR"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Claire Dromer</a:t>
            </a:r>
            <a:r>
              <a:rPr lang="fr-FR"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Martine Reynaud-Gaubert</a:t>
            </a:r>
            <a:r>
              <a:rPr lang="fr-FR" sz="1800" b="1" baseline="30000" dirty="0">
                <a:effectLst/>
                <a:latin typeface="Gotham" panose="02000504050000020004" pitchFamily="2" charset="0"/>
                <a:ea typeface="Times New Roman" panose="02020603050405020304" pitchFamily="18" charset="0"/>
              </a:rPr>
              <a:t>9</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Antoine Magnan</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Adrien Tissot</a:t>
            </a:r>
            <a:r>
              <a:rPr lang="fr-FR" sz="1800" b="1" baseline="30000" dirty="0">
                <a:effectLst/>
                <a:latin typeface="Gotham" panose="02000504050000020004" pitchFamily="2" charset="0"/>
                <a:ea typeface="Times New Roman" panose="02020603050405020304" pitchFamily="18" charset="0"/>
              </a:rPr>
              <a:t>10</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Sophie Brouard</a:t>
            </a:r>
            <a:r>
              <a:rPr lang="fr-FR" sz="1800" b="1" baseline="30000" dirty="0">
                <a:effectLst/>
                <a:latin typeface="Gotham" panose="02000504050000020004" pitchFamily="2" charset="0"/>
                <a:ea typeface="Times New Roman" panose="02020603050405020304" pitchFamily="18" charset="0"/>
              </a:rPr>
              <a:t>10</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CHU Nantes, Nantes Université, INSERM UMR 1064, ITUN, CR2TI, Nantes,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2</a:t>
            </a:r>
            <a:r>
              <a:rPr lang="fr-FR" sz="1800" i="1" dirty="0">
                <a:effectLst/>
                <a:latin typeface="Gotham" panose="02000504050000020004" pitchFamily="2" charset="0"/>
                <a:ea typeface="Times New Roman" panose="02020603050405020304" pitchFamily="18" charset="0"/>
              </a:rPr>
              <a:t>CHUGA, Service Hospitalier Universitaire Pneumologie Physiologie, Grenoble,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3</a:t>
            </a:r>
            <a:r>
              <a:rPr lang="fr-FR" sz="1800" i="1" dirty="0">
                <a:effectLst/>
                <a:latin typeface="Gotham" panose="02000504050000020004" pitchFamily="2" charset="0"/>
                <a:ea typeface="Times New Roman" panose="02020603050405020304" pitchFamily="18" charset="0"/>
              </a:rPr>
              <a:t>Hôpital Foch, Service de Pneumologie et Transplantation Pulmonaire, Suresnes,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4</a:t>
            </a:r>
            <a:r>
              <a:rPr lang="fr-FR" sz="1800" i="1" dirty="0">
                <a:effectLst/>
                <a:latin typeface="Gotham" panose="02000504050000020004" pitchFamily="2" charset="0"/>
                <a:ea typeface="Times New Roman" panose="02020603050405020304" pitchFamily="18" charset="0"/>
              </a:rPr>
              <a:t>Hôpital Marie-Lannelongue, Service de Pneumologie et Transplantation Pulmonaire, Le plessis-</a:t>
            </a:r>
            <a:r>
              <a:rPr lang="fr-FR" sz="1800" i="1" dirty="0" err="1">
                <a:effectLst/>
                <a:latin typeface="Gotham" panose="02000504050000020004" pitchFamily="2" charset="0"/>
                <a:ea typeface="Times New Roman" panose="02020603050405020304" pitchFamily="18" charset="0"/>
              </a:rPr>
              <a:t>Robisson</a:t>
            </a:r>
            <a:r>
              <a:rPr lang="fr-FR" sz="1800" i="1" dirty="0">
                <a:effectLst/>
                <a:latin typeface="Gotham" panose="02000504050000020004" pitchFamily="2" charset="0"/>
                <a:ea typeface="Times New Roman" panose="02020603050405020304" pitchFamily="18" charset="0"/>
              </a:rPr>
              <a:t>,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5</a:t>
            </a:r>
            <a:r>
              <a:rPr lang="fr-FR" sz="1800" i="1" dirty="0">
                <a:effectLst/>
                <a:latin typeface="Gotham" panose="02000504050000020004" pitchFamily="2" charset="0"/>
                <a:ea typeface="Times New Roman" panose="02020603050405020304" pitchFamily="18" charset="0"/>
              </a:rPr>
              <a:t>AP-HM Hôpital Nord, Aix Marseille Université, Service de Pneumologie et équipe de transplantation pulmonaire, Marseille,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6</a:t>
            </a:r>
            <a:r>
              <a:rPr lang="fr-FR" sz="1800" i="1" dirty="0">
                <a:effectLst/>
                <a:latin typeface="Gotham" panose="02000504050000020004" pitchFamily="2" charset="0"/>
                <a:ea typeface="Times New Roman" panose="02020603050405020304" pitchFamily="18" charset="0"/>
              </a:rPr>
              <a:t>CHU de Strasbourg, Service de Pneumologie et Transplantation Pulmonaire, Strasbourg,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7</a:t>
            </a:r>
            <a:r>
              <a:rPr lang="fr-FR" sz="1800" i="1" dirty="0">
                <a:effectLst/>
                <a:latin typeface="Gotham" panose="02000504050000020004" pitchFamily="2" charset="0"/>
                <a:ea typeface="Times New Roman" panose="02020603050405020304" pitchFamily="18" charset="0"/>
              </a:rPr>
              <a:t>CHU de Lyon, Service de Pneumologie et Transplantation Pulmonaire, Lyon,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8</a:t>
            </a:r>
            <a:r>
              <a:rPr lang="fr-FR" sz="1800" i="1" dirty="0">
                <a:effectLst/>
                <a:latin typeface="Gotham" panose="02000504050000020004" pitchFamily="2" charset="0"/>
                <a:ea typeface="Times New Roman" panose="02020603050405020304" pitchFamily="18" charset="0"/>
              </a:rPr>
              <a:t>CHU Bordeaux, Service de Pneumologie, Transplantation Pulmonaire, Bordeaux,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9</a:t>
            </a:r>
            <a:r>
              <a:rPr lang="fr-FR" sz="1800" i="1" dirty="0">
                <a:effectLst/>
                <a:latin typeface="Gotham" panose="02000504050000020004" pitchFamily="2" charset="0"/>
                <a:ea typeface="Times New Roman" panose="02020603050405020304" pitchFamily="18" charset="0"/>
              </a:rPr>
              <a:t>CHU de Marseille, Service de Pneumologie et Transplantation Pulmonaire, Marseille,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10</a:t>
            </a:r>
            <a:r>
              <a:rPr lang="fr-FR" sz="1800" i="1" dirty="0">
                <a:effectLst/>
                <a:latin typeface="Gotham" panose="02000504050000020004" pitchFamily="2" charset="0"/>
                <a:ea typeface="Times New Roman" panose="02020603050405020304" pitchFamily="18" charset="0"/>
              </a:rPr>
              <a:t>CHU Nantes, Nantes Université, INSERM UMR 1064, ITUN, CR2TI, Service de Pneumologie et Transplantation Pulmonaire, Nantes,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Since chronic lung allograft dysfunction (CLAD) is the major limitation to long-term survival after lung transplantation, identifying patients at risk of CLAD using non-invasive biomarkers would allow to prevent lung allograft damage. We previously identified three B-cell related genes with blood expression associated with CLAD, namely </a:t>
            </a:r>
            <a:r>
              <a:rPr lang="en-GB" sz="1800" i="1" dirty="0">
                <a:effectLst/>
                <a:latin typeface="Gotham" panose="02000504050000020004" pitchFamily="2" charset="0"/>
                <a:ea typeface="Calibri" panose="020F0502020204030204" pitchFamily="34" charset="0"/>
              </a:rPr>
              <a:t>BLK</a:t>
            </a:r>
            <a:r>
              <a:rPr lang="en-GB" sz="1800" dirty="0">
                <a:effectLst/>
                <a:latin typeface="Gotham" panose="02000504050000020004" pitchFamily="2" charset="0"/>
                <a:ea typeface="Calibri" panose="020F0502020204030204" pitchFamily="34" charset="0"/>
              </a:rPr>
              <a:t>, </a:t>
            </a:r>
            <a:r>
              <a:rPr lang="en-GB" sz="1800" i="1" dirty="0">
                <a:effectLst/>
                <a:latin typeface="Gotham" panose="02000504050000020004" pitchFamily="2" charset="0"/>
                <a:ea typeface="Calibri" panose="020F0502020204030204" pitchFamily="34" charset="0"/>
              </a:rPr>
              <a:t>POU2AF1</a:t>
            </a:r>
            <a:r>
              <a:rPr lang="en-GB" sz="1800" dirty="0">
                <a:effectLst/>
                <a:latin typeface="Gotham" panose="02000504050000020004" pitchFamily="2" charset="0"/>
                <a:ea typeface="Calibri" panose="020F0502020204030204" pitchFamily="34" charset="0"/>
              </a:rPr>
              <a:t> and </a:t>
            </a:r>
            <a:r>
              <a:rPr lang="en-GB" sz="1800" i="1" dirty="0">
                <a:effectLst/>
                <a:latin typeface="Gotham" panose="02000504050000020004" pitchFamily="2" charset="0"/>
                <a:ea typeface="Calibri" panose="020F0502020204030204" pitchFamily="34" charset="0"/>
              </a:rPr>
              <a:t>TCL1A</a:t>
            </a:r>
            <a:r>
              <a:rPr lang="en-GB" sz="1800" dirty="0">
                <a:effectLst/>
                <a:latin typeface="Gotham" panose="02000504050000020004" pitchFamily="2" charset="0"/>
                <a:ea typeface="Calibri" panose="020F0502020204030204" pitchFamily="34" charset="0"/>
              </a:rPr>
              <a:t>. The purpose of this study was to validate this signature in an independent cohort of 293 lung transplanted recipients.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The expression of the 3 genes was measured by quantitative PCR at 12, 18 or 24 months after transplantation in the blood samples of lung transplanted patients of the </a:t>
            </a:r>
            <a:r>
              <a:rPr lang="en-GB" sz="1800" dirty="0" err="1">
                <a:effectLst/>
                <a:latin typeface="Gotham" panose="02000504050000020004" pitchFamily="2" charset="0"/>
                <a:ea typeface="Calibri" panose="020F0502020204030204" pitchFamily="34" charset="0"/>
              </a:rPr>
              <a:t>multicenter</a:t>
            </a:r>
            <a:r>
              <a:rPr lang="en-GB" sz="1800" dirty="0">
                <a:effectLst/>
                <a:latin typeface="Gotham" panose="02000504050000020004" pitchFamily="2" charset="0"/>
                <a:ea typeface="Calibri" panose="020F0502020204030204" pitchFamily="34" charset="0"/>
              </a:rPr>
              <a:t> COLT cohort. Theses samples include samples from patients with CLAD (n=56) and patients with good graft function at least 5 years after transplantation (n=102). Blood from patients with lung infection at 12 months post-transplantation (n=10) and healthy volunteers (n=10) were analysed as controls.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The expression of the 3 genes measured during the second year post-transplantation was significantly decreased in blood from patients with CLAD occurring between 3 and 24 months after sample collection compared to patients with good graft function (p=0.041, </a:t>
            </a:r>
            <a:r>
              <a:rPr lang="en-GB" sz="1800" dirty="0">
                <a:effectLst/>
                <a:latin typeface="Gotham" panose="02000504050000020004" pitchFamily="2" charset="0"/>
                <a:ea typeface="Times New Roman" panose="02020603050405020304" pitchFamily="18" charset="0"/>
              </a:rPr>
              <a:t>0.029 and 0.038 for </a:t>
            </a:r>
            <a:r>
              <a:rPr lang="en-GB" sz="1800" i="1" dirty="0">
                <a:effectLst/>
                <a:latin typeface="Gotham" panose="02000504050000020004" pitchFamily="2" charset="0"/>
                <a:ea typeface="Times New Roman" panose="02020603050405020304" pitchFamily="18" charset="0"/>
              </a:rPr>
              <a:t>BLK</a:t>
            </a:r>
            <a:r>
              <a:rPr lang="en-GB" sz="1800" dirty="0">
                <a:effectLst/>
                <a:latin typeface="Gotham" panose="02000504050000020004" pitchFamily="2" charset="0"/>
                <a:ea typeface="Times New Roman" panose="02020603050405020304" pitchFamily="18" charset="0"/>
              </a:rPr>
              <a:t>, </a:t>
            </a:r>
            <a:r>
              <a:rPr lang="en-GB" sz="1800" i="1" dirty="0">
                <a:effectLst/>
                <a:latin typeface="Gotham" panose="02000504050000020004" pitchFamily="2" charset="0"/>
                <a:ea typeface="Times New Roman" panose="02020603050405020304" pitchFamily="18" charset="0"/>
              </a:rPr>
              <a:t>POU2AF1</a:t>
            </a:r>
            <a:r>
              <a:rPr lang="en-GB" sz="1800" dirty="0">
                <a:effectLst/>
                <a:latin typeface="Gotham" panose="02000504050000020004" pitchFamily="2" charset="0"/>
                <a:ea typeface="Times New Roman" panose="02020603050405020304" pitchFamily="18" charset="0"/>
              </a:rPr>
              <a:t> and </a:t>
            </a:r>
            <a:r>
              <a:rPr lang="en-GB" sz="1800" i="1" dirty="0">
                <a:effectLst/>
                <a:latin typeface="Gotham" panose="02000504050000020004" pitchFamily="2" charset="0"/>
                <a:ea typeface="Times New Roman" panose="02020603050405020304" pitchFamily="18" charset="0"/>
              </a:rPr>
              <a:t>TCL1A,</a:t>
            </a:r>
            <a:r>
              <a:rPr lang="en-GB" sz="1800" dirty="0">
                <a:effectLst/>
                <a:latin typeface="Gotham" panose="02000504050000020004" pitchFamily="2" charset="0"/>
                <a:ea typeface="Times New Roman" panose="02020603050405020304" pitchFamily="18" charset="0"/>
              </a:rPr>
              <a:t> respectively). </a:t>
            </a:r>
            <a:r>
              <a:rPr lang="en-GB" sz="1800" dirty="0">
                <a:effectLst/>
                <a:latin typeface="Gotham" panose="02000504050000020004" pitchFamily="2" charset="0"/>
                <a:ea typeface="Calibri" panose="020F0502020204030204" pitchFamily="34" charset="0"/>
              </a:rPr>
              <a:t>Gene expression was not significantly affected by lung infection. These results confirm </a:t>
            </a:r>
            <a:r>
              <a:rPr lang="en-GB" sz="1800" dirty="0">
                <a:effectLst/>
                <a:latin typeface="Gotham" panose="02000504050000020004" pitchFamily="2" charset="0"/>
                <a:ea typeface="Times New Roman" panose="02020603050405020304" pitchFamily="18" charset="0"/>
              </a:rPr>
              <a:t>the ability of these 3 genes to predict the development of CLAD in lung transplantation.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Times New Roman" panose="02020603050405020304" pitchFamily="18" charset="0"/>
              </a:rPr>
              <a:t> The downregulation of these three B cells-related genes suggests a B cell imbalance in favour of an alloimmune reaction. Combined with clinical parameters, these genes may help identifying patients likely to develop CLAD and to benefit from therapy to prevent development of the pathology.</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24</a:t>
            </a:fld>
            <a:endParaRPr lang="en-GB"/>
          </a:p>
        </p:txBody>
      </p:sp>
    </p:spTree>
    <p:extLst>
      <p:ext uri="{BB962C8B-B14F-4D97-AF65-F5344CB8AC3E}">
        <p14:creationId xmlns:p14="http://schemas.microsoft.com/office/powerpoint/2010/main" val="4243936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i="1" dirty="0">
                <a:latin typeface="Gotham" panose="02000504050000020004" pitchFamily="2" charset="0"/>
              </a:rPr>
              <a:t>Abbreviations: ACR, </a:t>
            </a:r>
            <a:r>
              <a:rPr lang="en-GB" sz="1200" i="1" dirty="0">
                <a:solidFill>
                  <a:srgbClr val="000000"/>
                </a:solidFill>
                <a:effectLst/>
                <a:latin typeface="Gotham" panose="02000504050000020004" pitchFamily="2" charset="0"/>
                <a:ea typeface="Calibri" panose="020F0502020204030204" pitchFamily="34" charset="0"/>
              </a:rPr>
              <a:t>acute cellular rejection; </a:t>
            </a:r>
            <a:r>
              <a:rPr lang="en-GB" sz="1200" b="0" i="1" dirty="0">
                <a:latin typeface="Gotham" panose="02000504050000020004" pitchFamily="2" charset="0"/>
              </a:rPr>
              <a:t>AMR, </a:t>
            </a:r>
            <a:r>
              <a:rPr lang="en-GB" sz="1200" i="1" dirty="0">
                <a:solidFill>
                  <a:srgbClr val="A5A5A5"/>
                </a:solidFill>
                <a:latin typeface="Gotham" panose="02000504050000020004" pitchFamily="2" charset="0"/>
              </a:rPr>
              <a:t>antibody-mediated rejection;</a:t>
            </a:r>
            <a:r>
              <a:rPr lang="en-GB" sz="1200" b="0" i="1" dirty="0">
                <a:solidFill>
                  <a:srgbClr val="A5A5A5"/>
                </a:solidFill>
                <a:latin typeface="Gotham" panose="02000504050000020004" pitchFamily="2" charset="0"/>
              </a:rPr>
              <a:t> </a:t>
            </a:r>
            <a:r>
              <a:rPr lang="en-GB" sz="1200" i="1" dirty="0">
                <a:solidFill>
                  <a:srgbClr val="A5A5A5"/>
                </a:solidFill>
                <a:latin typeface="Gotham" panose="02000504050000020004" pitchFamily="2" charset="0"/>
              </a:rPr>
              <a:t>B-HOT</a:t>
            </a:r>
            <a:r>
              <a:rPr lang="en-GB" sz="1200" i="1" kern="1200" dirty="0">
                <a:solidFill>
                  <a:srgbClr val="A5A5A5"/>
                </a:solidFill>
                <a:latin typeface="Gotham" panose="02000504050000020004" pitchFamily="2" charset="0"/>
                <a:ea typeface="+mn-ea"/>
                <a:cs typeface="+mn-cs"/>
              </a:rPr>
              <a:t>, </a:t>
            </a:r>
            <a:r>
              <a:rPr lang="fr-CH" sz="1200" i="1" kern="1200" dirty="0">
                <a:solidFill>
                  <a:srgbClr val="A5A5A5"/>
                </a:solidFill>
                <a:latin typeface="Gotham" panose="02000504050000020004" pitchFamily="2" charset="0"/>
                <a:ea typeface="+mn-ea"/>
                <a:cs typeface="+mn-cs"/>
              </a:rPr>
              <a:t>Banff Human </a:t>
            </a:r>
            <a:r>
              <a:rPr lang="fr-CH" sz="1200" i="1" kern="1200" dirty="0" err="1">
                <a:solidFill>
                  <a:srgbClr val="A5A5A5"/>
                </a:solidFill>
                <a:latin typeface="Gotham" panose="02000504050000020004" pitchFamily="2" charset="0"/>
                <a:ea typeface="+mn-ea"/>
                <a:cs typeface="+mn-cs"/>
              </a:rPr>
              <a:t>Organ</a:t>
            </a:r>
            <a:r>
              <a:rPr lang="fr-CH" sz="1200" i="1" kern="1200" dirty="0">
                <a:solidFill>
                  <a:srgbClr val="A5A5A5"/>
                </a:solidFill>
                <a:latin typeface="Gotham" panose="02000504050000020004" pitchFamily="2" charset="0"/>
                <a:ea typeface="+mn-ea"/>
                <a:cs typeface="+mn-cs"/>
              </a:rPr>
              <a:t> Transplant; </a:t>
            </a:r>
            <a:r>
              <a:rPr lang="en-GB" sz="1200" i="1" dirty="0">
                <a:solidFill>
                  <a:srgbClr val="A5A5A5"/>
                </a:solidFill>
                <a:latin typeface="Gotham" panose="02000504050000020004" pitchFamily="2" charset="0"/>
              </a:rPr>
              <a:t>DSA, donor-specific antigen; </a:t>
            </a:r>
            <a:r>
              <a:rPr lang="en-GB" sz="1200" b="0" i="1" dirty="0">
                <a:solidFill>
                  <a:srgbClr val="4D5156"/>
                </a:solidFill>
                <a:effectLst/>
                <a:latin typeface="Gotham" panose="02000504050000020004" pitchFamily="2" charset="0"/>
              </a:rPr>
              <a:t>HLA, human leukocyte antigen; </a:t>
            </a:r>
            <a:r>
              <a:rPr lang="en-GB" sz="1200" i="1" dirty="0">
                <a:solidFill>
                  <a:srgbClr val="A5A5A5"/>
                </a:solidFill>
                <a:latin typeface="Gotham" panose="02000504050000020004" pitchFamily="2" charset="0"/>
              </a:rPr>
              <a:t>ISHLT, </a:t>
            </a:r>
            <a:r>
              <a:rPr lang="en-GB" sz="1200" b="0" i="1" dirty="0">
                <a:solidFill>
                  <a:srgbClr val="4D5156"/>
                </a:solidFill>
                <a:effectLst/>
                <a:latin typeface="Gotham" panose="02000504050000020004" pitchFamily="2" charset="0"/>
              </a:rPr>
              <a:t>international society for heart and lung transplantation.</a:t>
            </a:r>
            <a:endParaRPr lang="en-GB" sz="1200" b="0" i="1" dirty="0">
              <a:solidFill>
                <a:srgbClr val="333333"/>
              </a:solidFill>
              <a:effectLst/>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OS7_5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UNSUPERVISED ANALYSIS OF LUNG TRANSPLANT PHENOTYPES USING GENE EXPRESSION DATA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Marta </a:t>
            </a:r>
            <a:r>
              <a:rPr lang="fr-FR" sz="1800" b="1" dirty="0" err="1">
                <a:effectLst/>
                <a:latin typeface="Gotham" panose="02000504050000020004" pitchFamily="2" charset="0"/>
                <a:ea typeface="Times New Roman" panose="02020603050405020304" pitchFamily="18" charset="0"/>
              </a:rPr>
              <a:t>Sablik</a:t>
            </a:r>
            <a:r>
              <a:rPr lang="fr-FR" sz="1800" b="1" dirty="0">
                <a:effectLst/>
                <a:latin typeface="Gotham" panose="02000504050000020004" pitchFamily="2" charset="0"/>
                <a:ea typeface="Times New Roman" panose="02020603050405020304" pitchFamily="18" charset="0"/>
              </a:rPr>
              <a: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Natalia Belousova</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Fariza</a:t>
            </a:r>
            <a:r>
              <a:rPr lang="fr-FR" sz="1800" b="1" dirty="0">
                <a:effectLst/>
                <a:latin typeface="Gotham" panose="02000504050000020004" pitchFamily="2" charset="0"/>
                <a:ea typeface="Times New Roman" panose="02020603050405020304" pitchFamily="18" charset="0"/>
              </a:rPr>
              <a:t> Mezine</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Dina Zielinski</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Marc Raynaud</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Patrick Bruneval</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Olivier Aubert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Carmen Lefaucheur</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Alexandre Loupy</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Antoine Roux</a:t>
            </a:r>
            <a:r>
              <a:rPr lang="fr-FR" sz="1800" b="1" baseline="30000" dirty="0">
                <a:effectLst/>
                <a:latin typeface="Gotham" panose="02000504050000020004" pitchFamily="2" charset="0"/>
                <a:ea typeface="Times New Roman" panose="02020603050405020304" pitchFamily="18" charset="0"/>
              </a:rPr>
              <a:t>1;2</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Paris Institute for Transplantation and </a:t>
            </a:r>
            <a:r>
              <a:rPr lang="fr-FR" sz="1800" i="1" dirty="0" err="1">
                <a:effectLst/>
                <a:latin typeface="Gotham" panose="02000504050000020004" pitchFamily="2" charset="0"/>
                <a:ea typeface="Times New Roman" panose="02020603050405020304" pitchFamily="18" charset="0"/>
              </a:rPr>
              <a:t>Organ</a:t>
            </a:r>
            <a:r>
              <a:rPr lang="fr-FR" sz="1800" i="1" dirty="0">
                <a:effectLst/>
                <a:latin typeface="Gotham" panose="02000504050000020004" pitchFamily="2" charset="0"/>
                <a:ea typeface="Times New Roman" panose="02020603050405020304" pitchFamily="18" charset="0"/>
              </a:rPr>
              <a:t> </a:t>
            </a:r>
            <a:r>
              <a:rPr lang="fr-FR" sz="1800" i="1" dirty="0" err="1">
                <a:effectLst/>
                <a:latin typeface="Gotham" panose="02000504050000020004" pitchFamily="2" charset="0"/>
                <a:ea typeface="Times New Roman" panose="02020603050405020304" pitchFamily="18" charset="0"/>
              </a:rPr>
              <a:t>Regeneration</a:t>
            </a:r>
            <a:r>
              <a:rPr lang="fr-FR" sz="1800" i="1" dirty="0">
                <a:effectLst/>
                <a:latin typeface="Gotham" panose="02000504050000020004" pitchFamily="2" charset="0"/>
                <a:ea typeface="Times New Roman" panose="02020603050405020304" pitchFamily="18" charset="0"/>
              </a:rPr>
              <a:t>, Université Paris Cité, INSERM, U-970, AP-HP, Paris,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2</a:t>
            </a:r>
            <a:r>
              <a:rPr lang="fr-FR" sz="1800" i="1" dirty="0">
                <a:effectLst/>
                <a:latin typeface="Gotham" panose="02000504050000020004" pitchFamily="2" charset="0"/>
                <a:ea typeface="Times New Roman" panose="02020603050405020304" pitchFamily="18" charset="0"/>
              </a:rPr>
              <a:t>Lung Transplantation </a:t>
            </a:r>
            <a:r>
              <a:rPr lang="fr-FR" sz="1800" i="1" dirty="0" err="1">
                <a:effectLst/>
                <a:latin typeface="Gotham" panose="02000504050000020004" pitchFamily="2" charset="0"/>
                <a:ea typeface="Times New Roman" panose="02020603050405020304" pitchFamily="18" charset="0"/>
              </a:rPr>
              <a:t>Department</a:t>
            </a:r>
            <a:r>
              <a:rPr lang="fr-FR" sz="1800" i="1" dirty="0">
                <a:effectLst/>
                <a:latin typeface="Gotham" panose="02000504050000020004" pitchFamily="2" charset="0"/>
                <a:ea typeface="Times New Roman" panose="02020603050405020304" pitchFamily="18" charset="0"/>
              </a:rPr>
              <a:t>, Hôpital Foch, Suresnes,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Non-specific histopathologic findings and a lack of accurately defined phenotypes pose a barrier in diagnosing rejection in lung allografts. We hypothesized that new rejection phenotypes could be identified using probabilistic unsupervised analysis of gene expression data.</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121 formalin-fixed paraffin-embedded transbronchial biopsies were included and classified according to ISHLT criteria to three categories: antibody-mediated rejection (AMR, n=42), acute cellular rejection (ACR, n=50) or non-rejection (n=29). Histological, clinical and immunological data were gathered and biopsies were sequenced using the Banff Human Organ Transplant panel. Archetypal analysis was applied to normalized gene counts to identify distinct phenotypes. The final archetypal model was chosen using the elbow method on the residual sum of squares. We performed differential expression analysis comparing each archetype vs. all other archetypes.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 </a:t>
            </a:r>
            <a:r>
              <a:rPr lang="en-GB" sz="1800" dirty="0">
                <a:effectLst/>
                <a:latin typeface="Gotham" panose="02000504050000020004" pitchFamily="2" charset="0"/>
                <a:ea typeface="Calibri" panose="020F0502020204030204" pitchFamily="34" charset="0"/>
              </a:rPr>
              <a:t>We identified four distinct histological, immunological and molecular archetypes. Archetype 1 (n=21 biopsies) was characterized by capillary lesions and circulating anti-HLA DSA. Differentially expressed genes captured B- and T-cells activation (CD48, CD3D, JAK3) and interferon signalling (STAT1, CXCL11). Archetype 2 (n=46) was predominantly defined by perivascular mononuclear cell infiltrates. Its upregulated transcripts were associated with cell-extracellular matrix interactions, angiogenesis (COL4A3, VEGFA) and cell injury (AGER). Archetype 3 (n=35) and archetype 4 (n=18) were histologically similar with capillary lesions, perivascular mononuclear cell infiltrates and circulating anti-HLA DSA occurring at low frequencies. Molecularly the archetypes differed with top transcripts of archetype 3 being mainly involved in cellular processes while archetype 4 captured anti-inflammatory responses (IL1R2, IL4R) and interferon signalling (IFNGR1, JAK1, STAT3).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Unsupervised archetypal analysis of gene expression data identified lung allograft phenotypes with distinct histological, immunological and molecular profiles. This approach has the potential to refine rejection-related diagnoses in lung allografts and improve the shortcoming of the current diagnostic classification system.  </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25</a:t>
            </a:fld>
            <a:endParaRPr lang="en-GB"/>
          </a:p>
        </p:txBody>
      </p:sp>
    </p:spTree>
    <p:extLst>
      <p:ext uri="{BB962C8B-B14F-4D97-AF65-F5344CB8AC3E}">
        <p14:creationId xmlns:p14="http://schemas.microsoft.com/office/powerpoint/2010/main" val="3050148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ACR, </a:t>
            </a:r>
            <a:r>
              <a:rPr lang="en-GB" sz="1800" i="1" dirty="0">
                <a:solidFill>
                  <a:srgbClr val="000000"/>
                </a:solidFill>
                <a:effectLst/>
                <a:latin typeface="Gotham" panose="02000504050000020004" pitchFamily="2" charset="0"/>
                <a:ea typeface="Calibri" panose="020F0502020204030204" pitchFamily="34" charset="0"/>
              </a:rPr>
              <a:t>acute cellular rejection; </a:t>
            </a:r>
            <a:r>
              <a:rPr lang="en-GB" sz="1800" b="0" i="1" dirty="0">
                <a:latin typeface="Gotham" panose="02000504050000020004" pitchFamily="2" charset="0"/>
              </a:rPr>
              <a:t>AMR, </a:t>
            </a:r>
            <a:r>
              <a:rPr lang="en-GB" sz="1800" i="1" dirty="0">
                <a:solidFill>
                  <a:srgbClr val="A5A5A5"/>
                </a:solidFill>
                <a:latin typeface="Gotham" panose="02000504050000020004" pitchFamily="2" charset="0"/>
              </a:rPr>
              <a:t>antibody-mediated rejection;</a:t>
            </a:r>
            <a:r>
              <a:rPr lang="en-GB" sz="1800" b="0" i="1" dirty="0">
                <a:solidFill>
                  <a:srgbClr val="A5A5A5"/>
                </a:solidFill>
                <a:latin typeface="Gotham" panose="02000504050000020004" pitchFamily="2" charset="0"/>
              </a:rPr>
              <a:t> </a:t>
            </a:r>
            <a:r>
              <a:rPr lang="en-GB" sz="1800" i="1" dirty="0">
                <a:solidFill>
                  <a:srgbClr val="A5A5A5"/>
                </a:solidFill>
                <a:latin typeface="Gotham" panose="02000504050000020004" pitchFamily="2" charset="0"/>
              </a:rPr>
              <a:t>B-HOT</a:t>
            </a:r>
            <a:r>
              <a:rPr lang="en-GB" sz="1800" i="1" kern="1200" dirty="0">
                <a:solidFill>
                  <a:srgbClr val="A5A5A5"/>
                </a:solidFill>
                <a:latin typeface="Gotham" panose="02000504050000020004" pitchFamily="2" charset="0"/>
                <a:ea typeface="+mn-ea"/>
                <a:cs typeface="+mn-cs"/>
              </a:rPr>
              <a:t>, </a:t>
            </a:r>
            <a:r>
              <a:rPr lang="fr-CH" sz="1800" i="1" kern="1200" dirty="0">
                <a:solidFill>
                  <a:srgbClr val="A5A5A5"/>
                </a:solidFill>
                <a:latin typeface="Gotham" panose="02000504050000020004" pitchFamily="2" charset="0"/>
                <a:ea typeface="+mn-ea"/>
                <a:cs typeface="+mn-cs"/>
              </a:rPr>
              <a:t>Banff Human </a:t>
            </a:r>
            <a:r>
              <a:rPr lang="fr-CH" sz="1800" i="1" kern="1200" dirty="0" err="1">
                <a:solidFill>
                  <a:srgbClr val="A5A5A5"/>
                </a:solidFill>
                <a:latin typeface="Gotham" panose="02000504050000020004" pitchFamily="2" charset="0"/>
                <a:ea typeface="+mn-ea"/>
                <a:cs typeface="+mn-cs"/>
              </a:rPr>
              <a:t>Organ</a:t>
            </a:r>
            <a:r>
              <a:rPr lang="fr-CH" sz="1800" i="1" kern="1200" dirty="0">
                <a:solidFill>
                  <a:srgbClr val="A5A5A5"/>
                </a:solidFill>
                <a:latin typeface="Gotham" panose="02000504050000020004" pitchFamily="2" charset="0"/>
                <a:ea typeface="+mn-ea"/>
                <a:cs typeface="+mn-cs"/>
              </a:rPr>
              <a:t> Transplant; </a:t>
            </a:r>
            <a:r>
              <a:rPr lang="en-GB" sz="1800" i="1" dirty="0">
                <a:solidFill>
                  <a:srgbClr val="A5A5A5"/>
                </a:solidFill>
                <a:latin typeface="Gotham" panose="02000504050000020004" pitchFamily="2" charset="0"/>
              </a:rPr>
              <a:t>DSA, donor-specific antigen; </a:t>
            </a:r>
            <a:r>
              <a:rPr lang="en-GB" sz="1800" b="0" i="1" dirty="0">
                <a:solidFill>
                  <a:srgbClr val="4D5156"/>
                </a:solidFill>
                <a:effectLst/>
                <a:latin typeface="Gotham" panose="02000504050000020004" pitchFamily="2" charset="0"/>
              </a:rPr>
              <a:t>HLA, human leukocyte antigen; </a:t>
            </a:r>
            <a:r>
              <a:rPr lang="en-GB" sz="1800" i="1" dirty="0">
                <a:solidFill>
                  <a:srgbClr val="A5A5A5"/>
                </a:solidFill>
                <a:latin typeface="Gotham" panose="02000504050000020004" pitchFamily="2" charset="0"/>
              </a:rPr>
              <a:t>ISHLT, </a:t>
            </a:r>
            <a:r>
              <a:rPr lang="en-GB" sz="1800" b="0" i="1" dirty="0">
                <a:solidFill>
                  <a:srgbClr val="4D5156"/>
                </a:solidFill>
                <a:effectLst/>
                <a:latin typeface="Gotham" panose="02000504050000020004" pitchFamily="2" charset="0"/>
              </a:rPr>
              <a:t>international society for heart and lung transplantation.</a:t>
            </a:r>
            <a:endParaRPr lang="en-GB" sz="1800" b="0" i="1" dirty="0">
              <a:solidFill>
                <a:srgbClr val="333333"/>
              </a:solidFill>
              <a:effectLst/>
              <a:latin typeface="Gotham" panose="02000504050000020004"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solidFill>
                  <a:srgbClr val="4D5156"/>
                </a:solidFill>
                <a:effectLst/>
                <a:latin typeface="arial" panose="020B0604020202020204" pitchFamily="34" charset="0"/>
              </a:rPr>
              <a:t> </a:t>
            </a:r>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OS7_5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UNSUPERVISED ANALYSIS OF LUNG TRANSPLANT PHENOTYPES USING GENE EXPRESSION DATA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Marta </a:t>
            </a:r>
            <a:r>
              <a:rPr lang="fr-FR" sz="1800" b="1" dirty="0" err="1">
                <a:effectLst/>
                <a:latin typeface="Gotham" panose="02000504050000020004" pitchFamily="2" charset="0"/>
                <a:ea typeface="Times New Roman" panose="02020603050405020304" pitchFamily="18" charset="0"/>
              </a:rPr>
              <a:t>Sablik</a:t>
            </a:r>
            <a:r>
              <a:rPr lang="fr-FR" sz="1800" b="1" dirty="0">
                <a:effectLst/>
                <a:latin typeface="Gotham" panose="02000504050000020004" pitchFamily="2" charset="0"/>
                <a:ea typeface="Times New Roman" panose="02020603050405020304" pitchFamily="18" charset="0"/>
              </a:rPr>
              <a: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Natalia Belousova</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Fariza</a:t>
            </a:r>
            <a:r>
              <a:rPr lang="fr-FR" sz="1800" b="1" dirty="0">
                <a:effectLst/>
                <a:latin typeface="Gotham" panose="02000504050000020004" pitchFamily="2" charset="0"/>
                <a:ea typeface="Times New Roman" panose="02020603050405020304" pitchFamily="18" charset="0"/>
              </a:rPr>
              <a:t> Mezine</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Dina Zielinski</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Marc Raynaud</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Patrick Bruneval</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Olivier Aubert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Carmen Lefaucheur</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Alexandre Loupy</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Antoine Roux</a:t>
            </a:r>
            <a:r>
              <a:rPr lang="fr-FR" sz="1800" b="1" baseline="30000" dirty="0">
                <a:effectLst/>
                <a:latin typeface="Gotham" panose="02000504050000020004" pitchFamily="2" charset="0"/>
                <a:ea typeface="Times New Roman" panose="02020603050405020304" pitchFamily="18" charset="0"/>
              </a:rPr>
              <a:t>1;2</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Paris Institute for Transplantation and </a:t>
            </a:r>
            <a:r>
              <a:rPr lang="fr-FR" sz="1800" i="1" dirty="0" err="1">
                <a:effectLst/>
                <a:latin typeface="Gotham" panose="02000504050000020004" pitchFamily="2" charset="0"/>
                <a:ea typeface="Times New Roman" panose="02020603050405020304" pitchFamily="18" charset="0"/>
              </a:rPr>
              <a:t>Organ</a:t>
            </a:r>
            <a:r>
              <a:rPr lang="fr-FR" sz="1800" i="1" dirty="0">
                <a:effectLst/>
                <a:latin typeface="Gotham" panose="02000504050000020004" pitchFamily="2" charset="0"/>
                <a:ea typeface="Times New Roman" panose="02020603050405020304" pitchFamily="18" charset="0"/>
              </a:rPr>
              <a:t> </a:t>
            </a:r>
            <a:r>
              <a:rPr lang="fr-FR" sz="1800" i="1" dirty="0" err="1">
                <a:effectLst/>
                <a:latin typeface="Gotham" panose="02000504050000020004" pitchFamily="2" charset="0"/>
                <a:ea typeface="Times New Roman" panose="02020603050405020304" pitchFamily="18" charset="0"/>
              </a:rPr>
              <a:t>Regeneration</a:t>
            </a:r>
            <a:r>
              <a:rPr lang="fr-FR" sz="1800" i="1" dirty="0">
                <a:effectLst/>
                <a:latin typeface="Gotham" panose="02000504050000020004" pitchFamily="2" charset="0"/>
                <a:ea typeface="Times New Roman" panose="02020603050405020304" pitchFamily="18" charset="0"/>
              </a:rPr>
              <a:t>, Université Paris Cité, INSERM, U-970, AP-HP, Paris,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2</a:t>
            </a:r>
            <a:r>
              <a:rPr lang="fr-FR" sz="1800" i="1" dirty="0">
                <a:effectLst/>
                <a:latin typeface="Gotham" panose="02000504050000020004" pitchFamily="2" charset="0"/>
                <a:ea typeface="Times New Roman" panose="02020603050405020304" pitchFamily="18" charset="0"/>
              </a:rPr>
              <a:t>Lung Transplantation </a:t>
            </a:r>
            <a:r>
              <a:rPr lang="fr-FR" sz="1800" i="1" dirty="0" err="1">
                <a:effectLst/>
                <a:latin typeface="Gotham" panose="02000504050000020004" pitchFamily="2" charset="0"/>
                <a:ea typeface="Times New Roman" panose="02020603050405020304" pitchFamily="18" charset="0"/>
              </a:rPr>
              <a:t>Department</a:t>
            </a:r>
            <a:r>
              <a:rPr lang="fr-FR" sz="1800" i="1" dirty="0">
                <a:effectLst/>
                <a:latin typeface="Gotham" panose="02000504050000020004" pitchFamily="2" charset="0"/>
                <a:ea typeface="Times New Roman" panose="02020603050405020304" pitchFamily="18" charset="0"/>
              </a:rPr>
              <a:t>, Hôpital Foch, Suresnes,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Non-specific histopathologic findings and a lack of accurately defined phenotypes pose a barrier in diagnosing rejection in lung allografts. We hypothesized that new rejection phenotypes could be identified using probabilistic unsupervised analysis of gene expression data.</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121 formalin-fixed paraffin-embedded transbronchial biopsies were included and classified according to ISHLT criteria to three categories: antibody-mediated rejection (AMR, n=42), acute cellular rejection (ACR, n=50) or non-rejection (n=29). Histological, clinical and immunological data were gathered and biopsies were sequenced using the Banff Human Organ Transplant panel. Archetypal analysis was applied to normalized gene counts to identify distinct phenotypes. The final archetypal model was chosen using the elbow method on the residual sum of squares. We performed differential expression analysis comparing each archetype vs. all other archetypes.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 </a:t>
            </a:r>
            <a:r>
              <a:rPr lang="en-GB" sz="1800" dirty="0">
                <a:effectLst/>
                <a:latin typeface="Gotham" panose="02000504050000020004" pitchFamily="2" charset="0"/>
                <a:ea typeface="Calibri" panose="020F0502020204030204" pitchFamily="34" charset="0"/>
              </a:rPr>
              <a:t>We identified four distinct histological, immunological and molecular archetypes. Archetype 1 (n=21 biopsies) was characterized by capillary lesions and circulating anti-HLA DSA. Differentially expressed genes captured B- and T-cells activation (CD48, CD3D, JAK3) and interferon signalling (STAT1, CXCL11). Archetype 2 (n=46) was predominantly defined by perivascular mononuclear cell infiltrates. Its upregulated transcripts were associated with cell-extracellular matrix interactions, angiogenesis (COL4A3, VEGFA) and cell injury (AGER). Archetype 3 (n=35) and archetype 4 (n=18) were histologically similar with capillary lesions, perivascular mononuclear cell infiltrates and circulating anti-HLA DSA occurring at low frequencies. Molecularly the archetypes differed with top transcripts of archetype 3 being mainly involved in cellular processes while archetype 4 captured anti-inflammatory responses (IL1R2, IL4R) and interferon signalling (IFNGR1, JAK1, STAT3).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Unsupervised archetypal analysis of gene expression data identified lung allograft phenotypes with distinct histological, immunological and molecular profiles. This approach has the potential to refine rejection-related diagnoses in lung allografts and improve the shortcoming of the current diagnostic classification system.  </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26</a:t>
            </a:fld>
            <a:endParaRPr lang="en-GB"/>
          </a:p>
        </p:txBody>
      </p:sp>
    </p:spTree>
    <p:extLst>
      <p:ext uri="{BB962C8B-B14F-4D97-AF65-F5344CB8AC3E}">
        <p14:creationId xmlns:p14="http://schemas.microsoft.com/office/powerpoint/2010/main" val="3537962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CLAD, </a:t>
            </a:r>
            <a:r>
              <a:rPr lang="en-GB" sz="2800" b="0" i="1" dirty="0">
                <a:solidFill>
                  <a:srgbClr val="A5A5A5"/>
                </a:solidFill>
                <a:latin typeface="Gotham" panose="02000504050000020004" pitchFamily="2" charset="0"/>
              </a:rPr>
              <a:t>chronic lung allograft dysfunction; </a:t>
            </a:r>
            <a:r>
              <a:rPr lang="en-GB" sz="2800" b="0" i="1" dirty="0" err="1">
                <a:solidFill>
                  <a:srgbClr val="A5A5A5"/>
                </a:solidFill>
                <a:latin typeface="Gotham" panose="02000504050000020004" pitchFamily="2" charset="0"/>
              </a:rPr>
              <a:t>ddcfDNA</a:t>
            </a:r>
            <a:r>
              <a:rPr lang="en-GB" sz="2800" b="0" i="1" dirty="0">
                <a:solidFill>
                  <a:srgbClr val="A5A5A5"/>
                </a:solidFill>
                <a:latin typeface="Gotham" panose="02000504050000020004" pitchFamily="2" charset="0"/>
              </a:rPr>
              <a:t>, donor derived cell-free DNA; INDEL, insertion-deletion; </a:t>
            </a:r>
            <a:r>
              <a:rPr lang="en-GB" sz="1800" b="0" i="1" dirty="0">
                <a:latin typeface="Gotham" panose="02000504050000020004" pitchFamily="2" charset="0"/>
              </a:rPr>
              <a:t>LT, </a:t>
            </a:r>
            <a:r>
              <a:rPr lang="en-GB" sz="2800" b="0" i="1" dirty="0">
                <a:solidFill>
                  <a:srgbClr val="A5A5A5"/>
                </a:solidFill>
                <a:latin typeface="Gotham" panose="02000504050000020004" pitchFamily="2" charset="0"/>
              </a:rPr>
              <a:t>lung transplantation; M, month; PCR, polymerase chain reaction.</a:t>
            </a:r>
            <a:r>
              <a:rPr lang="en-GB" sz="2800" dirty="0">
                <a:solidFill>
                  <a:srgbClr val="A5A5A5"/>
                </a:solidFill>
                <a:latin typeface="Gotham" panose="02000504050000020004" pitchFamily="2" charset="0"/>
              </a:rPr>
              <a:t> </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OS7_6</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ROLE OF DONOR-DERIVED CELL-FREE DNA IN CHRONIC LUNG ALLOGRAFT DYSFUNCTION. A LONGITUDINAL STUDY.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Marta </a:t>
            </a:r>
            <a:r>
              <a:rPr lang="en-US" sz="1800" b="1" dirty="0" err="1">
                <a:effectLst/>
                <a:latin typeface="Gotham" panose="02000504050000020004" pitchFamily="2" charset="0"/>
                <a:ea typeface="Times New Roman" panose="02020603050405020304" pitchFamily="18" charset="0"/>
              </a:rPr>
              <a:t>Arjona</a:t>
            </a:r>
            <a:r>
              <a:rPr lang="en-US" sz="1800" b="1" dirty="0">
                <a:effectLst/>
                <a:latin typeface="Gotham" panose="02000504050000020004" pitchFamily="2" charset="0"/>
                <a:ea typeface="Times New Roman" panose="02020603050405020304" pitchFamily="18" charset="0"/>
              </a:rPr>
              <a:t> Peris</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Berta </a:t>
            </a:r>
            <a:r>
              <a:rPr lang="en-US" sz="1800" b="1" dirty="0" err="1">
                <a:effectLst/>
                <a:latin typeface="Gotham" panose="02000504050000020004" pitchFamily="2" charset="0"/>
                <a:ea typeface="Times New Roman" panose="02020603050405020304" pitchFamily="18" charset="0"/>
              </a:rPr>
              <a:t>Saez</a:t>
            </a:r>
            <a:r>
              <a:rPr lang="en-US" sz="1800" b="1" dirty="0">
                <a:effectLst/>
                <a:latin typeface="Gotham" panose="02000504050000020004" pitchFamily="2" charset="0"/>
                <a:ea typeface="Times New Roman" panose="02020603050405020304" pitchFamily="18" charset="0"/>
              </a:rPr>
              <a:t> Gimenez</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Cristina </a:t>
            </a:r>
            <a:r>
              <a:rPr lang="en-US" sz="1800" b="1" dirty="0" err="1">
                <a:effectLst/>
                <a:latin typeface="Gotham" panose="02000504050000020004" pitchFamily="2" charset="0"/>
                <a:ea typeface="Times New Roman" panose="02020603050405020304" pitchFamily="18" charset="0"/>
              </a:rPr>
              <a:t>Berastegui</a:t>
            </a:r>
            <a:r>
              <a:rPr lang="en-US" sz="1800" b="1" dirty="0">
                <a:effectLst/>
                <a:latin typeface="Gotham" panose="02000504050000020004" pitchFamily="2" charset="0"/>
                <a:ea typeface="Times New Roman" panose="02020603050405020304" pitchFamily="18" charset="0"/>
              </a:rPr>
              <a:t> García</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Victoria Ruiz De Miguel</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Meritxell</a:t>
            </a:r>
            <a:r>
              <a:rPr lang="en-US" sz="1800" b="1" dirty="0">
                <a:effectLst/>
                <a:latin typeface="Gotham" panose="02000504050000020004" pitchFamily="2" charset="0"/>
                <a:ea typeface="Times New Roman" panose="02020603050405020304" pitchFamily="18" charset="0"/>
              </a:rPr>
              <a:t> Boada Pérez</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Marta Zapata Ortega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Carlos Bravo Masgoret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Susana Gomez-</a:t>
            </a:r>
            <a:r>
              <a:rPr lang="en-US" sz="1800" b="1" dirty="0" err="1">
                <a:effectLst/>
                <a:latin typeface="Gotham" panose="02000504050000020004" pitchFamily="2" charset="0"/>
                <a:ea typeface="Times New Roman" panose="02020603050405020304" pitchFamily="18" charset="0"/>
              </a:rPr>
              <a:t>Olles</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Jordi </a:t>
            </a:r>
            <a:r>
              <a:rPr lang="en-US" sz="1800" b="1" dirty="0" err="1">
                <a:effectLst/>
                <a:latin typeface="Gotham" panose="02000504050000020004" pitchFamily="2" charset="0"/>
                <a:ea typeface="Times New Roman" panose="02020603050405020304" pitchFamily="18" charset="0"/>
              </a:rPr>
              <a:t>Riera</a:t>
            </a:r>
            <a:r>
              <a:rPr lang="en-US" sz="1800" b="1" dirty="0">
                <a:effectLst/>
                <a:latin typeface="Gotham" panose="02000504050000020004" pitchFamily="2" charset="0"/>
                <a:ea typeface="Times New Roman" panose="02020603050405020304" pitchFamily="18" charset="0"/>
              </a:rPr>
              <a:t> Del Brio</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Antonio Roman Broto</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Vall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University Hospital, Pulmonology Service, Lung Transplant Program,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Vall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University Hospital, Pulmonology Service, Lung Transplant Program; Department of Cell Biology, Physiology and Immunology, </a:t>
            </a:r>
            <a:r>
              <a:rPr lang="en-US" sz="1800" i="1" dirty="0" err="1">
                <a:effectLst/>
                <a:latin typeface="Gotham" panose="02000504050000020004" pitchFamily="2" charset="0"/>
                <a:ea typeface="Times New Roman" panose="02020603050405020304" pitchFamily="18" charset="0"/>
              </a:rPr>
              <a:t>Universitat</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Autònoma</a:t>
            </a:r>
            <a:r>
              <a:rPr lang="en-US" sz="1800" i="1" dirty="0">
                <a:effectLst/>
                <a:latin typeface="Gotham" panose="02000504050000020004" pitchFamily="2" charset="0"/>
                <a:ea typeface="Times New Roman" panose="02020603050405020304" pitchFamily="18" charset="0"/>
              </a:rPr>
              <a:t> de Barcelona,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Vall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University Hospital, Pulmonology Service, Lung Transplant Program; CIBER de </a:t>
            </a:r>
            <a:r>
              <a:rPr lang="en-US" sz="1800" i="1" dirty="0" err="1">
                <a:effectLst/>
                <a:latin typeface="Gotham" panose="02000504050000020004" pitchFamily="2" charset="0"/>
                <a:ea typeface="Times New Roman" panose="02020603050405020304" pitchFamily="18" charset="0"/>
              </a:rPr>
              <a:t>Enfermedades</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Respiratorias</a:t>
            </a:r>
            <a:r>
              <a:rPr lang="en-US" sz="1800" i="1" dirty="0">
                <a:effectLst/>
                <a:latin typeface="Gotham" panose="02000504050000020004" pitchFamily="2" charset="0"/>
                <a:ea typeface="Times New Roman" panose="02020603050405020304" pitchFamily="18" charset="0"/>
              </a:rPr>
              <a:t> (CIBERES),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VHIR - </a:t>
            </a:r>
            <a:r>
              <a:rPr lang="en-US" sz="1800" i="1" dirty="0" err="1">
                <a:effectLst/>
                <a:latin typeface="Gotham" panose="02000504050000020004" pitchFamily="2" charset="0"/>
                <a:ea typeface="Times New Roman" panose="02020603050405020304" pitchFamily="18" charset="0"/>
              </a:rPr>
              <a:t>Vall</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Institut</a:t>
            </a:r>
            <a:r>
              <a:rPr lang="en-US" sz="1800" i="1" dirty="0">
                <a:effectLst/>
                <a:latin typeface="Gotham" panose="02000504050000020004" pitchFamily="2" charset="0"/>
                <a:ea typeface="Times New Roman" panose="02020603050405020304" pitchFamily="18" charset="0"/>
              </a:rPr>
              <a:t> de </a:t>
            </a:r>
            <a:r>
              <a:rPr lang="en-US" sz="1800" i="1" dirty="0" err="1">
                <a:effectLst/>
                <a:latin typeface="Gotham" panose="02000504050000020004" pitchFamily="2" charset="0"/>
                <a:ea typeface="Times New Roman" panose="02020603050405020304" pitchFamily="18" charset="0"/>
              </a:rPr>
              <a:t>Recerca</a:t>
            </a:r>
            <a:r>
              <a:rPr lang="en-US" sz="1800" i="1" dirty="0">
                <a:effectLst/>
                <a:latin typeface="Gotham" panose="02000504050000020004" pitchFamily="2" charset="0"/>
                <a:ea typeface="Times New Roman" panose="02020603050405020304" pitchFamily="18" charset="0"/>
              </a:rPr>
              <a:t>, Department of Pulmonology,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VHIR - </a:t>
            </a:r>
            <a:r>
              <a:rPr lang="en-US" sz="1800" i="1" dirty="0" err="1">
                <a:effectLst/>
                <a:latin typeface="Gotham" panose="02000504050000020004" pitchFamily="2" charset="0"/>
                <a:ea typeface="Times New Roman" panose="02020603050405020304" pitchFamily="18" charset="0"/>
              </a:rPr>
              <a:t>Vall</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Institut</a:t>
            </a:r>
            <a:r>
              <a:rPr lang="en-US" sz="1800" i="1" dirty="0">
                <a:effectLst/>
                <a:latin typeface="Gotham" panose="02000504050000020004" pitchFamily="2" charset="0"/>
                <a:ea typeface="Times New Roman" panose="02020603050405020304" pitchFamily="18" charset="0"/>
              </a:rPr>
              <a:t> de </a:t>
            </a:r>
            <a:r>
              <a:rPr lang="en-US" sz="1800" i="1" dirty="0" err="1">
                <a:effectLst/>
                <a:latin typeface="Gotham" panose="02000504050000020004" pitchFamily="2" charset="0"/>
                <a:ea typeface="Times New Roman" panose="02020603050405020304" pitchFamily="18" charset="0"/>
              </a:rPr>
              <a:t>Recerca</a:t>
            </a:r>
            <a:r>
              <a:rPr lang="en-US" sz="1800" i="1" dirty="0">
                <a:effectLst/>
                <a:latin typeface="Gotham" panose="02000504050000020004" pitchFamily="2" charset="0"/>
                <a:ea typeface="Times New Roman" panose="02020603050405020304" pitchFamily="18" charset="0"/>
              </a:rPr>
              <a:t>, Department of Pulmonology, </a:t>
            </a:r>
            <a:r>
              <a:rPr lang="en-US" sz="1800" i="1" dirty="0" err="1">
                <a:effectLst/>
                <a:latin typeface="Gotham" panose="02000504050000020004" pitchFamily="2" charset="0"/>
                <a:ea typeface="Times New Roman" panose="02020603050405020304" pitchFamily="18" charset="0"/>
              </a:rPr>
              <a:t>Vall</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Research Institute, Barcelona, Spain; CIBER de </a:t>
            </a:r>
            <a:r>
              <a:rPr lang="en-US" sz="1800" i="1" dirty="0" err="1">
                <a:effectLst/>
                <a:latin typeface="Gotham" panose="02000504050000020004" pitchFamily="2" charset="0"/>
                <a:ea typeface="Times New Roman" panose="02020603050405020304" pitchFamily="18" charset="0"/>
              </a:rPr>
              <a:t>Enfermedades</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Respiratorias</a:t>
            </a:r>
            <a:r>
              <a:rPr lang="en-US" sz="1800" i="1" dirty="0">
                <a:effectLst/>
                <a:latin typeface="Gotham" panose="02000504050000020004" pitchFamily="2" charset="0"/>
                <a:ea typeface="Times New Roman" panose="02020603050405020304" pitchFamily="18" charset="0"/>
              </a:rPr>
              <a:t> (CIBERES), Instituto de </a:t>
            </a:r>
            <a:r>
              <a:rPr lang="en-US" sz="1800" i="1" dirty="0" err="1">
                <a:effectLst/>
                <a:latin typeface="Gotham" panose="02000504050000020004" pitchFamily="2" charset="0"/>
                <a:ea typeface="Times New Roman" panose="02020603050405020304" pitchFamily="18" charset="0"/>
              </a:rPr>
              <a:t>Salud</a:t>
            </a:r>
            <a:r>
              <a:rPr lang="en-US" sz="1800" i="1" dirty="0">
                <a:effectLst/>
                <a:latin typeface="Gotham" panose="02000504050000020004" pitchFamily="2" charset="0"/>
                <a:ea typeface="Times New Roman" panose="02020603050405020304" pitchFamily="18" charset="0"/>
              </a:rPr>
              <a:t> Carlos III,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Vall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University Hospital, ICU, </a:t>
            </a:r>
            <a:r>
              <a:rPr lang="en-US" sz="1800" i="1" dirty="0" err="1">
                <a:effectLst/>
                <a:latin typeface="Gotham" panose="02000504050000020004" pitchFamily="2" charset="0"/>
                <a:ea typeface="Times New Roman" panose="02020603050405020304" pitchFamily="18" charset="0"/>
              </a:rPr>
              <a:t>Vall</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University Hospital, SODIR, VHIR, CIBERES, ISCIII, Barcelona, Spain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Background</a:t>
            </a:r>
            <a:r>
              <a:rPr lang="en-US" sz="1800" dirty="0">
                <a:solidFill>
                  <a:srgbClr val="000000"/>
                </a:solidFill>
                <a:effectLst/>
                <a:latin typeface="Gotham" panose="02000504050000020004" pitchFamily="2" charset="0"/>
                <a:ea typeface="Calibri" panose="020F0502020204030204" pitchFamily="34" charset="0"/>
              </a:rPr>
              <a:t>: Survival after lung transplantation (LT) is hampered by the development of chronic lung allograft dysfunction (CLAD). There is no treatment available to reverse CLAD once diagnosed, but early intervention could modify the progressive lung function decline. Thus, biomarkers are need for early detection of CLAD. High levels of donor derived cell-free DNA (</a:t>
            </a:r>
            <a:r>
              <a:rPr lang="en-US" sz="1800" dirty="0" err="1">
                <a:solidFill>
                  <a:srgbClr val="000000"/>
                </a:solidFill>
                <a:effectLst/>
                <a:latin typeface="Gotham" panose="02000504050000020004" pitchFamily="2" charset="0"/>
                <a:ea typeface="Calibri" panose="020F0502020204030204" pitchFamily="34" charset="0"/>
              </a:rPr>
              <a:t>ddcfDNA</a:t>
            </a:r>
            <a:r>
              <a:rPr lang="en-US" sz="1800" dirty="0">
                <a:solidFill>
                  <a:srgbClr val="000000"/>
                </a:solidFill>
                <a:effectLst/>
                <a:latin typeface="Gotham" panose="02000504050000020004" pitchFamily="2" charset="0"/>
                <a:ea typeface="Calibri" panose="020F0502020204030204" pitchFamily="34" charset="0"/>
              </a:rPr>
              <a:t>) have been described to precede acute cellar rejection and antibody mediated rejection diagnosis. The aim of this study is to assess if there is any association between </a:t>
            </a:r>
            <a:r>
              <a:rPr lang="en-US" sz="1800" dirty="0" err="1">
                <a:solidFill>
                  <a:srgbClr val="000000"/>
                </a:solidFill>
                <a:effectLst/>
                <a:latin typeface="Gotham" panose="02000504050000020004" pitchFamily="2" charset="0"/>
                <a:ea typeface="Calibri" panose="020F0502020204030204" pitchFamily="34" charset="0"/>
              </a:rPr>
              <a:t>ddcfDNA</a:t>
            </a:r>
            <a:r>
              <a:rPr lang="en-US" sz="1800" dirty="0">
                <a:solidFill>
                  <a:srgbClr val="000000"/>
                </a:solidFill>
                <a:effectLst/>
                <a:latin typeface="Gotham" panose="02000504050000020004" pitchFamily="2" charset="0"/>
                <a:ea typeface="Calibri" panose="020F0502020204030204" pitchFamily="34" charset="0"/>
              </a:rPr>
              <a:t> and chronic lung allograft dysfunction (CLAD).</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Methods</a:t>
            </a:r>
            <a:r>
              <a:rPr lang="en-US" sz="1800" dirty="0">
                <a:solidFill>
                  <a:srgbClr val="000000"/>
                </a:solidFill>
                <a:effectLst/>
                <a:latin typeface="Gotham" panose="02000504050000020004" pitchFamily="2" charset="0"/>
                <a:ea typeface="Calibri" panose="020F0502020204030204" pitchFamily="34" charset="0"/>
              </a:rPr>
              <a:t>: This is a longitudinal study in which </a:t>
            </a:r>
            <a:r>
              <a:rPr lang="en-US" sz="1800" dirty="0" err="1">
                <a:solidFill>
                  <a:srgbClr val="000000"/>
                </a:solidFill>
                <a:effectLst/>
                <a:latin typeface="Gotham" panose="02000504050000020004" pitchFamily="2" charset="0"/>
                <a:ea typeface="Calibri" panose="020F0502020204030204" pitchFamily="34" charset="0"/>
              </a:rPr>
              <a:t>ddcfDNA</a:t>
            </a:r>
            <a:r>
              <a:rPr lang="en-US" sz="1800" dirty="0">
                <a:solidFill>
                  <a:srgbClr val="000000"/>
                </a:solidFill>
                <a:effectLst/>
                <a:latin typeface="Gotham" panose="02000504050000020004" pitchFamily="2" charset="0"/>
                <a:ea typeface="Calibri" panose="020F0502020204030204" pitchFamily="34" charset="0"/>
              </a:rPr>
              <a:t> levels were determined in 100 LT recipients at the 3rd, 6th, 9th, 12th,24th and 36th month after LT. Firstly, real-time PCR was performed to detect an informative INDEL polymorphism for each donor/recipient pair. Secondly, levels of </a:t>
            </a:r>
            <a:r>
              <a:rPr lang="en-US" sz="1800" dirty="0" err="1">
                <a:solidFill>
                  <a:srgbClr val="000000"/>
                </a:solidFill>
                <a:effectLst/>
                <a:latin typeface="Gotham" panose="02000504050000020004" pitchFamily="2" charset="0"/>
                <a:ea typeface="Calibri" panose="020F0502020204030204" pitchFamily="34" charset="0"/>
              </a:rPr>
              <a:t>ddcfDNA</a:t>
            </a:r>
            <a:r>
              <a:rPr lang="en-US" sz="1800" dirty="0">
                <a:solidFill>
                  <a:srgbClr val="000000"/>
                </a:solidFill>
                <a:effectLst/>
                <a:latin typeface="Gotham" panose="02000504050000020004" pitchFamily="2" charset="0"/>
                <a:ea typeface="Calibri" panose="020F0502020204030204" pitchFamily="34" charset="0"/>
              </a:rPr>
              <a:t> were determined by quantifying the informative INDEL by digital PCR in the plasma of the recipient. Clinical data was collected during a three years follow-up to determine infections, antibody mediated and acute cellular rejection, and CLAD.</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Results</a:t>
            </a:r>
            <a:r>
              <a:rPr lang="en-US" sz="1800" dirty="0">
                <a:solidFill>
                  <a:srgbClr val="000000"/>
                </a:solidFill>
                <a:effectLst/>
                <a:latin typeface="Gotham" panose="02000504050000020004" pitchFamily="2" charset="0"/>
                <a:ea typeface="Calibri" panose="020F0502020204030204" pitchFamily="34" charset="0"/>
              </a:rPr>
              <a:t>: Globally, we noted an upward trend of </a:t>
            </a:r>
            <a:r>
              <a:rPr lang="en-US" sz="1800" dirty="0" err="1">
                <a:solidFill>
                  <a:srgbClr val="000000"/>
                </a:solidFill>
                <a:effectLst/>
                <a:latin typeface="Gotham" panose="02000504050000020004" pitchFamily="2" charset="0"/>
                <a:ea typeface="Calibri" panose="020F0502020204030204" pitchFamily="34" charset="0"/>
              </a:rPr>
              <a:t>ddcfDNA</a:t>
            </a:r>
            <a:r>
              <a:rPr lang="en-US" sz="1800" dirty="0">
                <a:solidFill>
                  <a:srgbClr val="000000"/>
                </a:solidFill>
                <a:effectLst/>
                <a:latin typeface="Gotham" panose="02000504050000020004" pitchFamily="2" charset="0"/>
                <a:ea typeface="Calibri" panose="020F0502020204030204" pitchFamily="34" charset="0"/>
              </a:rPr>
              <a:t> levels at 1, 2 and 3 years of follow-up when referred to 3 months. Levels of </a:t>
            </a:r>
            <a:r>
              <a:rPr lang="en-US" sz="1800" dirty="0" err="1">
                <a:solidFill>
                  <a:srgbClr val="000000"/>
                </a:solidFill>
                <a:effectLst/>
                <a:latin typeface="Gotham" panose="02000504050000020004" pitchFamily="2" charset="0"/>
                <a:ea typeface="Calibri" panose="020F0502020204030204" pitchFamily="34" charset="0"/>
              </a:rPr>
              <a:t>ddcfDNA</a:t>
            </a:r>
            <a:r>
              <a:rPr lang="en-US" sz="1800" dirty="0">
                <a:solidFill>
                  <a:srgbClr val="000000"/>
                </a:solidFill>
                <a:effectLst/>
                <a:latin typeface="Gotham" panose="02000504050000020004" pitchFamily="2" charset="0"/>
                <a:ea typeface="Calibri" panose="020F0502020204030204" pitchFamily="34" charset="0"/>
              </a:rPr>
              <a:t> were compared between CLAD and no CLAD patients at different time points, and a cut-off value of 1.86% at 12 months could identify those patients with higher probability of developing CLAD (Figure 1).</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Conclusions</a:t>
            </a:r>
            <a:r>
              <a:rPr lang="en-US" sz="1800" dirty="0">
                <a:solidFill>
                  <a:srgbClr val="000000"/>
                </a:solidFill>
                <a:effectLst/>
                <a:latin typeface="Gotham" panose="02000504050000020004" pitchFamily="2" charset="0"/>
                <a:ea typeface="Calibri" panose="020F0502020204030204" pitchFamily="34" charset="0"/>
              </a:rPr>
              <a:t>: Determine </a:t>
            </a:r>
            <a:r>
              <a:rPr lang="en-US" sz="1800" dirty="0" err="1">
                <a:solidFill>
                  <a:srgbClr val="000000"/>
                </a:solidFill>
                <a:effectLst/>
                <a:latin typeface="Gotham" panose="02000504050000020004" pitchFamily="2" charset="0"/>
                <a:ea typeface="Calibri" panose="020F0502020204030204" pitchFamily="34" charset="0"/>
              </a:rPr>
              <a:t>ddcfDNA</a:t>
            </a:r>
            <a:r>
              <a:rPr lang="en-US" sz="1800" dirty="0">
                <a:solidFill>
                  <a:srgbClr val="000000"/>
                </a:solidFill>
                <a:effectLst/>
                <a:latin typeface="Gotham" panose="02000504050000020004" pitchFamily="2" charset="0"/>
                <a:ea typeface="Calibri" panose="020F0502020204030204" pitchFamily="34" charset="0"/>
              </a:rPr>
              <a:t> levels in plasma could be a useful non-invasive biomarker for CLAD prediction. </a:t>
            </a:r>
            <a:r>
              <a:rPr lang="en-US" sz="1800" i="1" dirty="0">
                <a:solidFill>
                  <a:srgbClr val="000000"/>
                </a:solidFill>
                <a:effectLst/>
                <a:latin typeface="Gotham" panose="02000504050000020004" pitchFamily="2" charset="0"/>
                <a:ea typeface="Calibri" panose="020F0502020204030204" pitchFamily="34" charset="0"/>
              </a:rPr>
              <a:t>This study was partially funded by ISCIII ("PI17/01485"), co-funded by ERDF and SEPAR (552/2017).</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27</a:t>
            </a:fld>
            <a:endParaRPr lang="en-GB"/>
          </a:p>
        </p:txBody>
      </p:sp>
    </p:spTree>
    <p:extLst>
      <p:ext uri="{BB962C8B-B14F-4D97-AF65-F5344CB8AC3E}">
        <p14:creationId xmlns:p14="http://schemas.microsoft.com/office/powerpoint/2010/main" val="2902277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000" b="0" i="1" dirty="0">
                <a:latin typeface="Gotham" panose="02000504050000020004" pitchFamily="2" charset="0"/>
              </a:rPr>
              <a:t>Abbreviations: CLAD, </a:t>
            </a:r>
            <a:r>
              <a:rPr lang="en-GB" sz="1200" b="0" i="1" dirty="0">
                <a:solidFill>
                  <a:srgbClr val="A5A5A5"/>
                </a:solidFill>
                <a:latin typeface="Gotham" panose="02000504050000020004" pitchFamily="2" charset="0"/>
              </a:rPr>
              <a:t>chronic lung allograft dysfunction; </a:t>
            </a:r>
            <a:r>
              <a:rPr lang="en-GB" sz="1200" b="0" i="1" dirty="0" err="1">
                <a:solidFill>
                  <a:srgbClr val="A5A5A5"/>
                </a:solidFill>
                <a:latin typeface="Gotham" panose="02000504050000020004" pitchFamily="2" charset="0"/>
              </a:rPr>
              <a:t>ddcfDNA</a:t>
            </a:r>
            <a:r>
              <a:rPr lang="en-GB" sz="1200" b="0" i="1" dirty="0">
                <a:solidFill>
                  <a:srgbClr val="A5A5A5"/>
                </a:solidFill>
                <a:latin typeface="Gotham" panose="02000504050000020004" pitchFamily="2" charset="0"/>
              </a:rPr>
              <a:t>, donor derived cell-free DNA; INDEL, insertion-deletion; </a:t>
            </a:r>
            <a:r>
              <a:rPr lang="en-GB" sz="1000" b="0" i="1" dirty="0">
                <a:latin typeface="Gotham" panose="02000504050000020004" pitchFamily="2" charset="0"/>
              </a:rPr>
              <a:t>LT, </a:t>
            </a:r>
            <a:r>
              <a:rPr lang="en-GB" sz="1200" b="0" i="1" dirty="0">
                <a:solidFill>
                  <a:srgbClr val="A5A5A5"/>
                </a:solidFill>
                <a:latin typeface="Gotham" panose="02000504050000020004" pitchFamily="2" charset="0"/>
              </a:rPr>
              <a:t>lung transplantation; M, month; PCR, polymerase chain reaction.</a:t>
            </a:r>
            <a:r>
              <a:rPr lang="en-GB" sz="1200" dirty="0">
                <a:solidFill>
                  <a:srgbClr val="A5A5A5"/>
                </a:solidFill>
                <a:latin typeface="Gotham" panose="02000504050000020004" pitchFamily="2" charset="0"/>
              </a:rPr>
              <a:t> </a:t>
            </a:r>
            <a:endParaRPr lang="en-GB" sz="10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OS7_6</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ROLE OF DONOR-DERIVED CELL-FREE DNA IN CHRONIC LUNG ALLOGRAFT DYSFUNCTION. A LONGITUDINAL STUDY.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Marta </a:t>
            </a:r>
            <a:r>
              <a:rPr lang="en-US" sz="1800" b="1" dirty="0" err="1">
                <a:effectLst/>
                <a:latin typeface="Gotham" panose="02000504050000020004" pitchFamily="2" charset="0"/>
                <a:ea typeface="Times New Roman" panose="02020603050405020304" pitchFamily="18" charset="0"/>
              </a:rPr>
              <a:t>Arjona</a:t>
            </a:r>
            <a:r>
              <a:rPr lang="en-US" sz="1800" b="1" dirty="0">
                <a:effectLst/>
                <a:latin typeface="Gotham" panose="02000504050000020004" pitchFamily="2" charset="0"/>
                <a:ea typeface="Times New Roman" panose="02020603050405020304" pitchFamily="18" charset="0"/>
              </a:rPr>
              <a:t> Peris</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Berta </a:t>
            </a:r>
            <a:r>
              <a:rPr lang="en-US" sz="1800" b="1" dirty="0" err="1">
                <a:effectLst/>
                <a:latin typeface="Gotham" panose="02000504050000020004" pitchFamily="2" charset="0"/>
                <a:ea typeface="Times New Roman" panose="02020603050405020304" pitchFamily="18" charset="0"/>
              </a:rPr>
              <a:t>Saez</a:t>
            </a:r>
            <a:r>
              <a:rPr lang="en-US" sz="1800" b="1" dirty="0">
                <a:effectLst/>
                <a:latin typeface="Gotham" panose="02000504050000020004" pitchFamily="2" charset="0"/>
                <a:ea typeface="Times New Roman" panose="02020603050405020304" pitchFamily="18" charset="0"/>
              </a:rPr>
              <a:t> Gimenez</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Cristina </a:t>
            </a:r>
            <a:r>
              <a:rPr lang="en-US" sz="1800" b="1" dirty="0" err="1">
                <a:effectLst/>
                <a:latin typeface="Gotham" panose="02000504050000020004" pitchFamily="2" charset="0"/>
                <a:ea typeface="Times New Roman" panose="02020603050405020304" pitchFamily="18" charset="0"/>
              </a:rPr>
              <a:t>Berastegui</a:t>
            </a:r>
            <a:r>
              <a:rPr lang="en-US" sz="1800" b="1" dirty="0">
                <a:effectLst/>
                <a:latin typeface="Gotham" panose="02000504050000020004" pitchFamily="2" charset="0"/>
                <a:ea typeface="Times New Roman" panose="02020603050405020304" pitchFamily="18" charset="0"/>
              </a:rPr>
              <a:t> García</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Victoria Ruiz De Miguel</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Meritxell</a:t>
            </a:r>
            <a:r>
              <a:rPr lang="en-US" sz="1800" b="1" dirty="0">
                <a:effectLst/>
                <a:latin typeface="Gotham" panose="02000504050000020004" pitchFamily="2" charset="0"/>
                <a:ea typeface="Times New Roman" panose="02020603050405020304" pitchFamily="18" charset="0"/>
              </a:rPr>
              <a:t> Boada Pérez</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Marta Zapata Ortega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Carlos Bravo Masgoret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Susana Gomez-</a:t>
            </a:r>
            <a:r>
              <a:rPr lang="en-US" sz="1800" b="1" dirty="0" err="1">
                <a:effectLst/>
                <a:latin typeface="Gotham" panose="02000504050000020004" pitchFamily="2" charset="0"/>
                <a:ea typeface="Times New Roman" panose="02020603050405020304" pitchFamily="18" charset="0"/>
              </a:rPr>
              <a:t>Olles</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Jordi </a:t>
            </a:r>
            <a:r>
              <a:rPr lang="en-US" sz="1800" b="1" dirty="0" err="1">
                <a:effectLst/>
                <a:latin typeface="Gotham" panose="02000504050000020004" pitchFamily="2" charset="0"/>
                <a:ea typeface="Times New Roman" panose="02020603050405020304" pitchFamily="18" charset="0"/>
              </a:rPr>
              <a:t>Riera</a:t>
            </a:r>
            <a:r>
              <a:rPr lang="en-US" sz="1800" b="1" dirty="0">
                <a:effectLst/>
                <a:latin typeface="Gotham" panose="02000504050000020004" pitchFamily="2" charset="0"/>
                <a:ea typeface="Times New Roman" panose="02020603050405020304" pitchFamily="18" charset="0"/>
              </a:rPr>
              <a:t> Del Brio</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Antonio Roman Broto</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Vall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University Hospital, Pulmonology Service, Lung Transplant Program,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Vall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University Hospital, Pulmonology Service, Lung Transplant Program; Department of Cell Biology, Physiology and Immunology, </a:t>
            </a:r>
            <a:r>
              <a:rPr lang="en-US" sz="1800" i="1" dirty="0" err="1">
                <a:effectLst/>
                <a:latin typeface="Gotham" panose="02000504050000020004" pitchFamily="2" charset="0"/>
                <a:ea typeface="Times New Roman" panose="02020603050405020304" pitchFamily="18" charset="0"/>
              </a:rPr>
              <a:t>Universitat</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Autònoma</a:t>
            </a:r>
            <a:r>
              <a:rPr lang="en-US" sz="1800" i="1" dirty="0">
                <a:effectLst/>
                <a:latin typeface="Gotham" panose="02000504050000020004" pitchFamily="2" charset="0"/>
                <a:ea typeface="Times New Roman" panose="02020603050405020304" pitchFamily="18" charset="0"/>
              </a:rPr>
              <a:t> de Barcelona,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Vall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University Hospital, Pulmonology Service, Lung Transplant Program; CIBER de </a:t>
            </a:r>
            <a:r>
              <a:rPr lang="en-US" sz="1800" i="1" dirty="0" err="1">
                <a:effectLst/>
                <a:latin typeface="Gotham" panose="02000504050000020004" pitchFamily="2" charset="0"/>
                <a:ea typeface="Times New Roman" panose="02020603050405020304" pitchFamily="18" charset="0"/>
              </a:rPr>
              <a:t>Enfermedades</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Respiratorias</a:t>
            </a:r>
            <a:r>
              <a:rPr lang="en-US" sz="1800" i="1" dirty="0">
                <a:effectLst/>
                <a:latin typeface="Gotham" panose="02000504050000020004" pitchFamily="2" charset="0"/>
                <a:ea typeface="Times New Roman" panose="02020603050405020304" pitchFamily="18" charset="0"/>
              </a:rPr>
              <a:t> (CIBERES),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VHIR - </a:t>
            </a:r>
            <a:r>
              <a:rPr lang="en-US" sz="1800" i="1" dirty="0" err="1">
                <a:effectLst/>
                <a:latin typeface="Gotham" panose="02000504050000020004" pitchFamily="2" charset="0"/>
                <a:ea typeface="Times New Roman" panose="02020603050405020304" pitchFamily="18" charset="0"/>
              </a:rPr>
              <a:t>Vall</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Institut</a:t>
            </a:r>
            <a:r>
              <a:rPr lang="en-US" sz="1800" i="1" dirty="0">
                <a:effectLst/>
                <a:latin typeface="Gotham" panose="02000504050000020004" pitchFamily="2" charset="0"/>
                <a:ea typeface="Times New Roman" panose="02020603050405020304" pitchFamily="18" charset="0"/>
              </a:rPr>
              <a:t> de </a:t>
            </a:r>
            <a:r>
              <a:rPr lang="en-US" sz="1800" i="1" dirty="0" err="1">
                <a:effectLst/>
                <a:latin typeface="Gotham" panose="02000504050000020004" pitchFamily="2" charset="0"/>
                <a:ea typeface="Times New Roman" panose="02020603050405020304" pitchFamily="18" charset="0"/>
              </a:rPr>
              <a:t>Recerca</a:t>
            </a:r>
            <a:r>
              <a:rPr lang="en-US" sz="1800" i="1" dirty="0">
                <a:effectLst/>
                <a:latin typeface="Gotham" panose="02000504050000020004" pitchFamily="2" charset="0"/>
                <a:ea typeface="Times New Roman" panose="02020603050405020304" pitchFamily="18" charset="0"/>
              </a:rPr>
              <a:t>, Department of Pulmonology,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VHIR - </a:t>
            </a:r>
            <a:r>
              <a:rPr lang="en-US" sz="1800" i="1" dirty="0" err="1">
                <a:effectLst/>
                <a:latin typeface="Gotham" panose="02000504050000020004" pitchFamily="2" charset="0"/>
                <a:ea typeface="Times New Roman" panose="02020603050405020304" pitchFamily="18" charset="0"/>
              </a:rPr>
              <a:t>Vall</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Institut</a:t>
            </a:r>
            <a:r>
              <a:rPr lang="en-US" sz="1800" i="1" dirty="0">
                <a:effectLst/>
                <a:latin typeface="Gotham" panose="02000504050000020004" pitchFamily="2" charset="0"/>
                <a:ea typeface="Times New Roman" panose="02020603050405020304" pitchFamily="18" charset="0"/>
              </a:rPr>
              <a:t> de </a:t>
            </a:r>
            <a:r>
              <a:rPr lang="en-US" sz="1800" i="1" dirty="0" err="1">
                <a:effectLst/>
                <a:latin typeface="Gotham" panose="02000504050000020004" pitchFamily="2" charset="0"/>
                <a:ea typeface="Times New Roman" panose="02020603050405020304" pitchFamily="18" charset="0"/>
              </a:rPr>
              <a:t>Recerca</a:t>
            </a:r>
            <a:r>
              <a:rPr lang="en-US" sz="1800" i="1" dirty="0">
                <a:effectLst/>
                <a:latin typeface="Gotham" panose="02000504050000020004" pitchFamily="2" charset="0"/>
                <a:ea typeface="Times New Roman" panose="02020603050405020304" pitchFamily="18" charset="0"/>
              </a:rPr>
              <a:t>, Department of Pulmonology, </a:t>
            </a:r>
            <a:r>
              <a:rPr lang="en-US" sz="1800" i="1" dirty="0" err="1">
                <a:effectLst/>
                <a:latin typeface="Gotham" panose="02000504050000020004" pitchFamily="2" charset="0"/>
                <a:ea typeface="Times New Roman" panose="02020603050405020304" pitchFamily="18" charset="0"/>
              </a:rPr>
              <a:t>Vall</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Research Institute, Barcelona, Spain; CIBER de </a:t>
            </a:r>
            <a:r>
              <a:rPr lang="en-US" sz="1800" i="1" dirty="0" err="1">
                <a:effectLst/>
                <a:latin typeface="Gotham" panose="02000504050000020004" pitchFamily="2" charset="0"/>
                <a:ea typeface="Times New Roman" panose="02020603050405020304" pitchFamily="18" charset="0"/>
              </a:rPr>
              <a:t>Enfermedades</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Respiratorias</a:t>
            </a:r>
            <a:r>
              <a:rPr lang="en-US" sz="1800" i="1" dirty="0">
                <a:effectLst/>
                <a:latin typeface="Gotham" panose="02000504050000020004" pitchFamily="2" charset="0"/>
                <a:ea typeface="Times New Roman" panose="02020603050405020304" pitchFamily="18" charset="0"/>
              </a:rPr>
              <a:t> (CIBERES), Instituto de </a:t>
            </a:r>
            <a:r>
              <a:rPr lang="en-US" sz="1800" i="1" dirty="0" err="1">
                <a:effectLst/>
                <a:latin typeface="Gotham" panose="02000504050000020004" pitchFamily="2" charset="0"/>
                <a:ea typeface="Times New Roman" panose="02020603050405020304" pitchFamily="18" charset="0"/>
              </a:rPr>
              <a:t>Salud</a:t>
            </a:r>
            <a:r>
              <a:rPr lang="en-US" sz="1800" i="1" dirty="0">
                <a:effectLst/>
                <a:latin typeface="Gotham" panose="02000504050000020004" pitchFamily="2" charset="0"/>
                <a:ea typeface="Times New Roman" panose="02020603050405020304" pitchFamily="18" charset="0"/>
              </a:rPr>
              <a:t> Carlos III,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Vall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University Hospital, ICU, </a:t>
            </a:r>
            <a:r>
              <a:rPr lang="en-US" sz="1800" i="1" dirty="0" err="1">
                <a:effectLst/>
                <a:latin typeface="Gotham" panose="02000504050000020004" pitchFamily="2" charset="0"/>
                <a:ea typeface="Times New Roman" panose="02020603050405020304" pitchFamily="18" charset="0"/>
              </a:rPr>
              <a:t>Vall</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University Hospital, SODIR, VHIR, CIBERES, ISCIII, Barcelona, Spain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Background</a:t>
            </a:r>
            <a:r>
              <a:rPr lang="en-US" sz="1800" dirty="0">
                <a:solidFill>
                  <a:srgbClr val="000000"/>
                </a:solidFill>
                <a:effectLst/>
                <a:latin typeface="Gotham" panose="02000504050000020004" pitchFamily="2" charset="0"/>
                <a:ea typeface="Calibri" panose="020F0502020204030204" pitchFamily="34" charset="0"/>
              </a:rPr>
              <a:t>: Survival after lung transplantation (LT) is hampered by the development of chronic lung allograft dysfunction (CLAD). There is no treatment available to reverse CLAD once diagnosed, but early intervention could modify the progressive lung function decline. Thus, biomarkers are need for early detection of CLAD. High levels of donor derived cell-free DNA (</a:t>
            </a:r>
            <a:r>
              <a:rPr lang="en-US" sz="1800" dirty="0" err="1">
                <a:solidFill>
                  <a:srgbClr val="000000"/>
                </a:solidFill>
                <a:effectLst/>
                <a:latin typeface="Gotham" panose="02000504050000020004" pitchFamily="2" charset="0"/>
                <a:ea typeface="Calibri" panose="020F0502020204030204" pitchFamily="34" charset="0"/>
              </a:rPr>
              <a:t>ddcfDNA</a:t>
            </a:r>
            <a:r>
              <a:rPr lang="en-US" sz="1800" dirty="0">
                <a:solidFill>
                  <a:srgbClr val="000000"/>
                </a:solidFill>
                <a:effectLst/>
                <a:latin typeface="Gotham" panose="02000504050000020004" pitchFamily="2" charset="0"/>
                <a:ea typeface="Calibri" panose="020F0502020204030204" pitchFamily="34" charset="0"/>
              </a:rPr>
              <a:t>) have been described to precede acute cellar rejection and antibody mediated rejection diagnosis. The aim of this study is to assess if there is any association between </a:t>
            </a:r>
            <a:r>
              <a:rPr lang="en-US" sz="1800" dirty="0" err="1">
                <a:solidFill>
                  <a:srgbClr val="000000"/>
                </a:solidFill>
                <a:effectLst/>
                <a:latin typeface="Gotham" panose="02000504050000020004" pitchFamily="2" charset="0"/>
                <a:ea typeface="Calibri" panose="020F0502020204030204" pitchFamily="34" charset="0"/>
              </a:rPr>
              <a:t>ddcfDNA</a:t>
            </a:r>
            <a:r>
              <a:rPr lang="en-US" sz="1800" dirty="0">
                <a:solidFill>
                  <a:srgbClr val="000000"/>
                </a:solidFill>
                <a:effectLst/>
                <a:latin typeface="Gotham" panose="02000504050000020004" pitchFamily="2" charset="0"/>
                <a:ea typeface="Calibri" panose="020F0502020204030204" pitchFamily="34" charset="0"/>
              </a:rPr>
              <a:t> and chronic lung allograft dysfunction (CLAD).</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Methods</a:t>
            </a:r>
            <a:r>
              <a:rPr lang="en-US" sz="1800" dirty="0">
                <a:solidFill>
                  <a:srgbClr val="000000"/>
                </a:solidFill>
                <a:effectLst/>
                <a:latin typeface="Gotham" panose="02000504050000020004" pitchFamily="2" charset="0"/>
                <a:ea typeface="Calibri" panose="020F0502020204030204" pitchFamily="34" charset="0"/>
              </a:rPr>
              <a:t>: This is a longitudinal study in which </a:t>
            </a:r>
            <a:r>
              <a:rPr lang="en-US" sz="1800" dirty="0" err="1">
                <a:solidFill>
                  <a:srgbClr val="000000"/>
                </a:solidFill>
                <a:effectLst/>
                <a:latin typeface="Gotham" panose="02000504050000020004" pitchFamily="2" charset="0"/>
                <a:ea typeface="Calibri" panose="020F0502020204030204" pitchFamily="34" charset="0"/>
              </a:rPr>
              <a:t>ddcfDNA</a:t>
            </a:r>
            <a:r>
              <a:rPr lang="en-US" sz="1800" dirty="0">
                <a:solidFill>
                  <a:srgbClr val="000000"/>
                </a:solidFill>
                <a:effectLst/>
                <a:latin typeface="Gotham" panose="02000504050000020004" pitchFamily="2" charset="0"/>
                <a:ea typeface="Calibri" panose="020F0502020204030204" pitchFamily="34" charset="0"/>
              </a:rPr>
              <a:t> levels were determined in 100 LT recipients at the 3rd, 6th, 9th, 12th,24th and 36th month after LT. Firstly, real-time PCR was performed to detect an informative INDEL polymorphism for each donor/recipient pair. Secondly, levels of </a:t>
            </a:r>
            <a:r>
              <a:rPr lang="en-US" sz="1800" dirty="0" err="1">
                <a:solidFill>
                  <a:srgbClr val="000000"/>
                </a:solidFill>
                <a:effectLst/>
                <a:latin typeface="Gotham" panose="02000504050000020004" pitchFamily="2" charset="0"/>
                <a:ea typeface="Calibri" panose="020F0502020204030204" pitchFamily="34" charset="0"/>
              </a:rPr>
              <a:t>ddcfDNA</a:t>
            </a:r>
            <a:r>
              <a:rPr lang="en-US" sz="1800" dirty="0">
                <a:solidFill>
                  <a:srgbClr val="000000"/>
                </a:solidFill>
                <a:effectLst/>
                <a:latin typeface="Gotham" panose="02000504050000020004" pitchFamily="2" charset="0"/>
                <a:ea typeface="Calibri" panose="020F0502020204030204" pitchFamily="34" charset="0"/>
              </a:rPr>
              <a:t> were determined by quantifying the informative INDEL by digital PCR in the plasma of the recipient. Clinical data was collected during a three years follow-up to determine infections, antibody mediated and acute cellular rejection, and CLAD.</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Results</a:t>
            </a:r>
            <a:r>
              <a:rPr lang="en-US" sz="1800" dirty="0">
                <a:solidFill>
                  <a:srgbClr val="000000"/>
                </a:solidFill>
                <a:effectLst/>
                <a:latin typeface="Gotham" panose="02000504050000020004" pitchFamily="2" charset="0"/>
                <a:ea typeface="Calibri" panose="020F0502020204030204" pitchFamily="34" charset="0"/>
              </a:rPr>
              <a:t>: Globally, we noted an upward trend of </a:t>
            </a:r>
            <a:r>
              <a:rPr lang="en-US" sz="1800" dirty="0" err="1">
                <a:solidFill>
                  <a:srgbClr val="000000"/>
                </a:solidFill>
                <a:effectLst/>
                <a:latin typeface="Gotham" panose="02000504050000020004" pitchFamily="2" charset="0"/>
                <a:ea typeface="Calibri" panose="020F0502020204030204" pitchFamily="34" charset="0"/>
              </a:rPr>
              <a:t>ddcfDNA</a:t>
            </a:r>
            <a:r>
              <a:rPr lang="en-US" sz="1800" dirty="0">
                <a:solidFill>
                  <a:srgbClr val="000000"/>
                </a:solidFill>
                <a:effectLst/>
                <a:latin typeface="Gotham" panose="02000504050000020004" pitchFamily="2" charset="0"/>
                <a:ea typeface="Calibri" panose="020F0502020204030204" pitchFamily="34" charset="0"/>
              </a:rPr>
              <a:t> levels at 1, 2 and 3 years of follow-up when referred to 3 months. Levels of </a:t>
            </a:r>
            <a:r>
              <a:rPr lang="en-US" sz="1800" dirty="0" err="1">
                <a:solidFill>
                  <a:srgbClr val="000000"/>
                </a:solidFill>
                <a:effectLst/>
                <a:latin typeface="Gotham" panose="02000504050000020004" pitchFamily="2" charset="0"/>
                <a:ea typeface="Calibri" panose="020F0502020204030204" pitchFamily="34" charset="0"/>
              </a:rPr>
              <a:t>ddcfDNA</a:t>
            </a:r>
            <a:r>
              <a:rPr lang="en-US" sz="1800" dirty="0">
                <a:solidFill>
                  <a:srgbClr val="000000"/>
                </a:solidFill>
                <a:effectLst/>
                <a:latin typeface="Gotham" panose="02000504050000020004" pitchFamily="2" charset="0"/>
                <a:ea typeface="Calibri" panose="020F0502020204030204" pitchFamily="34" charset="0"/>
              </a:rPr>
              <a:t> were compared between CLAD and no CLAD patients at different time points, and a cut-off value of 1.86% at 12 months could identify those patients with higher probability of developing CLAD (Figure 1).</a:t>
            </a:r>
            <a:endParaRPr lang="en-CH" sz="1800" dirty="0">
              <a:effectLst/>
              <a:latin typeface="Gotham" panose="02000504050000020004" pitchFamily="2" charset="0"/>
              <a:ea typeface="Times New Roman" panose="02020603050405020304" pitchFamily="18" charset="0"/>
            </a:endParaRPr>
          </a:p>
          <a:p>
            <a:pPr algn="just"/>
            <a:r>
              <a:rPr lang="en-US" sz="1800" b="1" dirty="0">
                <a:solidFill>
                  <a:srgbClr val="000000"/>
                </a:solidFill>
                <a:effectLst/>
                <a:latin typeface="Gotham" panose="02000504050000020004" pitchFamily="2" charset="0"/>
                <a:ea typeface="Calibri" panose="020F0502020204030204" pitchFamily="34" charset="0"/>
              </a:rPr>
              <a:t>Conclusions</a:t>
            </a:r>
            <a:r>
              <a:rPr lang="en-US" sz="1800" dirty="0">
                <a:solidFill>
                  <a:srgbClr val="000000"/>
                </a:solidFill>
                <a:effectLst/>
                <a:latin typeface="Gotham" panose="02000504050000020004" pitchFamily="2" charset="0"/>
                <a:ea typeface="Calibri" panose="020F0502020204030204" pitchFamily="34" charset="0"/>
              </a:rPr>
              <a:t>: Determine </a:t>
            </a:r>
            <a:r>
              <a:rPr lang="en-US" sz="1800" dirty="0" err="1">
                <a:solidFill>
                  <a:srgbClr val="000000"/>
                </a:solidFill>
                <a:effectLst/>
                <a:latin typeface="Gotham" panose="02000504050000020004" pitchFamily="2" charset="0"/>
                <a:ea typeface="Calibri" panose="020F0502020204030204" pitchFamily="34" charset="0"/>
              </a:rPr>
              <a:t>ddcfDNA</a:t>
            </a:r>
            <a:r>
              <a:rPr lang="en-US" sz="1800" dirty="0">
                <a:solidFill>
                  <a:srgbClr val="000000"/>
                </a:solidFill>
                <a:effectLst/>
                <a:latin typeface="Gotham" panose="02000504050000020004" pitchFamily="2" charset="0"/>
                <a:ea typeface="Calibri" panose="020F0502020204030204" pitchFamily="34" charset="0"/>
              </a:rPr>
              <a:t> levels in plasma could be a useful non-invasive biomarker for CLAD prediction. </a:t>
            </a:r>
            <a:r>
              <a:rPr lang="en-US" sz="1800" i="1" dirty="0">
                <a:solidFill>
                  <a:srgbClr val="000000"/>
                </a:solidFill>
                <a:effectLst/>
                <a:latin typeface="Gotham" panose="02000504050000020004" pitchFamily="2" charset="0"/>
                <a:ea typeface="Calibri" panose="020F0502020204030204" pitchFamily="34" charset="0"/>
              </a:rPr>
              <a:t>This study was partially funded by ISCIII ("PI17/01485"), co-funded by ERDF and SEPAR (552/2017).</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28</a:t>
            </a:fld>
            <a:endParaRPr lang="en-GB"/>
          </a:p>
        </p:txBody>
      </p:sp>
    </p:spTree>
    <p:extLst>
      <p:ext uri="{BB962C8B-B14F-4D97-AF65-F5344CB8AC3E}">
        <p14:creationId xmlns:p14="http://schemas.microsoft.com/office/powerpoint/2010/main" val="3749331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t>
            </a:r>
            <a:r>
              <a:rPr lang="en-GB" sz="1200" b="0" i="1" dirty="0">
                <a:latin typeface="Gotham" panose="02000504050000020004" pitchFamily="2" charset="0"/>
              </a:rPr>
              <a:t>ACR, </a:t>
            </a:r>
            <a:r>
              <a:rPr lang="en-GB" sz="1200" i="1" dirty="0">
                <a:solidFill>
                  <a:srgbClr val="000000"/>
                </a:solidFill>
                <a:effectLst/>
                <a:latin typeface="Gotham" panose="02000504050000020004" pitchFamily="2" charset="0"/>
                <a:ea typeface="Calibri" panose="020F0502020204030204" pitchFamily="34" charset="0"/>
              </a:rPr>
              <a:t>acute cellular rejection; </a:t>
            </a:r>
            <a:r>
              <a:rPr lang="en-GB" sz="1200" b="0" i="1" dirty="0">
                <a:latin typeface="Gotham" panose="02000504050000020004" pitchFamily="2" charset="0"/>
              </a:rPr>
              <a:t>AMR, </a:t>
            </a:r>
            <a:r>
              <a:rPr lang="en-GB" sz="1200" i="1" dirty="0">
                <a:solidFill>
                  <a:srgbClr val="A5A5A5"/>
                </a:solidFill>
                <a:latin typeface="Gotham" panose="02000504050000020004" pitchFamily="2" charset="0"/>
              </a:rPr>
              <a:t>antibody-mediated rejection</a:t>
            </a:r>
            <a:r>
              <a:rPr lang="en-GB" sz="1200" b="0" i="1" dirty="0">
                <a:latin typeface="Gotham" panose="02000504050000020004" pitchFamily="2" charset="0"/>
              </a:rPr>
              <a:t>; BMI, body mass index; dd-</a:t>
            </a:r>
            <a:r>
              <a:rPr lang="en-GB" sz="1200" b="0" i="1" dirty="0" err="1">
                <a:latin typeface="Gotham" panose="02000504050000020004" pitchFamily="2" charset="0"/>
              </a:rPr>
              <a:t>cfDNA</a:t>
            </a:r>
            <a:r>
              <a:rPr lang="en-GB" sz="1200" b="0" i="1" dirty="0">
                <a:latin typeface="Gotham" panose="02000504050000020004" pitchFamily="2" charset="0"/>
              </a:rPr>
              <a:t>, </a:t>
            </a:r>
            <a:r>
              <a:rPr lang="en-GB" sz="1800" b="0" i="1" dirty="0">
                <a:solidFill>
                  <a:srgbClr val="A5A5A5"/>
                </a:solidFill>
                <a:latin typeface="Gotham" panose="02000504050000020004" pitchFamily="2" charset="0"/>
              </a:rPr>
              <a:t>d</a:t>
            </a:r>
            <a:r>
              <a:rPr lang="en-GB" sz="1800" i="1" dirty="0">
                <a:solidFill>
                  <a:srgbClr val="A5A5A5"/>
                </a:solidFill>
                <a:latin typeface="Gotham" panose="02000504050000020004" pitchFamily="2" charset="0"/>
              </a:rPr>
              <a:t>onor-derived cell-free DNA; dd-</a:t>
            </a:r>
            <a:r>
              <a:rPr lang="en-GB" sz="1800" i="1" dirty="0" err="1">
                <a:solidFill>
                  <a:srgbClr val="A5A5A5"/>
                </a:solidFill>
                <a:latin typeface="Gotham" panose="02000504050000020004" pitchFamily="2" charset="0"/>
              </a:rPr>
              <a:t>cfRNA</a:t>
            </a:r>
            <a:r>
              <a:rPr lang="en-GB" sz="1800" i="1" dirty="0">
                <a:solidFill>
                  <a:srgbClr val="A5A5A5"/>
                </a:solidFill>
                <a:latin typeface="Gotham" panose="02000504050000020004" pitchFamily="2" charset="0"/>
              </a:rPr>
              <a:t>, </a:t>
            </a:r>
            <a:r>
              <a:rPr lang="en-GB" sz="2800" i="1" dirty="0">
                <a:solidFill>
                  <a:srgbClr val="A5A5A5"/>
                </a:solidFill>
                <a:latin typeface="Gotham" panose="02000504050000020004" pitchFamily="2" charset="0"/>
              </a:rPr>
              <a:t>donor-derived cell-free RNA; </a:t>
            </a:r>
            <a:r>
              <a:rPr lang="en-GB" sz="1800" i="1" dirty="0" err="1">
                <a:solidFill>
                  <a:srgbClr val="A5A5A5"/>
                </a:solidFill>
                <a:latin typeface="Gotham" panose="02000504050000020004" pitchFamily="2" charset="0"/>
              </a:rPr>
              <a:t>ddPCR</a:t>
            </a:r>
            <a:r>
              <a:rPr lang="en-GB" sz="1800" i="1" dirty="0">
                <a:solidFill>
                  <a:srgbClr val="A5A5A5"/>
                </a:solidFill>
                <a:latin typeface="Gotham" panose="02000504050000020004" pitchFamily="2" charset="0"/>
              </a:rPr>
              <a:t>, droplet digital PCR;</a:t>
            </a:r>
            <a:r>
              <a:rPr lang="en-GB" sz="1800" b="0" i="1" dirty="0">
                <a:solidFill>
                  <a:srgbClr val="A5A5A5"/>
                </a:solidFill>
                <a:latin typeface="Gotham" panose="02000504050000020004" pitchFamily="2" charset="0"/>
              </a:rPr>
              <a:t> IQR</a:t>
            </a:r>
            <a:r>
              <a:rPr lang="en-GB" sz="1800" i="1" dirty="0">
                <a:solidFill>
                  <a:srgbClr val="A5A5A5"/>
                </a:solidFill>
                <a:latin typeface="Gotham" panose="02000504050000020004" pitchFamily="2" charset="0"/>
              </a:rPr>
              <a:t>, interquartile range; </a:t>
            </a:r>
            <a:r>
              <a:rPr lang="en-GB" sz="1800" i="1" dirty="0" err="1">
                <a:solidFill>
                  <a:srgbClr val="A5A5A5"/>
                </a:solidFill>
                <a:latin typeface="Gotham" panose="02000504050000020004" pitchFamily="2" charset="0"/>
              </a:rPr>
              <a:t>mmPCR</a:t>
            </a:r>
            <a:r>
              <a:rPr lang="en-GB" sz="1800" i="1" dirty="0">
                <a:solidFill>
                  <a:srgbClr val="A5A5A5"/>
                </a:solidFill>
                <a:latin typeface="Gotham" panose="02000504050000020004" pitchFamily="2" charset="0"/>
              </a:rPr>
              <a:t>, </a:t>
            </a:r>
            <a:r>
              <a:rPr lang="en-GB" sz="2800" i="1" dirty="0">
                <a:solidFill>
                  <a:srgbClr val="A5A5A5"/>
                </a:solidFill>
                <a:latin typeface="Gotham" panose="02000504050000020004" pitchFamily="2" charset="0"/>
              </a:rPr>
              <a:t>massively multiplexed PCR; ng/L, nanograms per litre; NGS, next generation sequencing; </a:t>
            </a:r>
            <a:r>
              <a:rPr lang="en-GB" sz="1800" i="1" dirty="0">
                <a:solidFill>
                  <a:srgbClr val="A5A5A5"/>
                </a:solidFill>
                <a:latin typeface="Gotham" panose="02000504050000020004" pitchFamily="2" charset="0"/>
              </a:rPr>
              <a:t>PCR, polymerase chain reaction.</a:t>
            </a:r>
            <a:endParaRPr lang="en-GB" sz="12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OS7_7</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DONOR-DERIVED CELL-FREE DNA AND CELL-FREE RNA LEVELS USING A COST-EFFECTIVE LIQUID BIOPSY TECHNIQUE MONITORING LUNG ALLOGRAFT REJECTION.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OWAIS TISEKAR*</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MD </a:t>
            </a:r>
            <a:r>
              <a:rPr lang="en-US" sz="1800" b="1" dirty="0" err="1">
                <a:effectLst/>
                <a:latin typeface="Arial" panose="020B0604020202020204" pitchFamily="34" charset="0"/>
                <a:ea typeface="Times New Roman" panose="02020603050405020304" pitchFamily="18" charset="0"/>
              </a:rPr>
              <a:t>Moiz</a:t>
            </a:r>
            <a:r>
              <a:rPr lang="en-US" sz="1800" b="1" dirty="0">
                <a:effectLst/>
                <a:latin typeface="Arial" panose="020B0604020202020204" pitchFamily="34" charset="0"/>
                <a:ea typeface="Times New Roman" panose="02020603050405020304" pitchFamily="18" charset="0"/>
              </a:rPr>
              <a:t> Lalani</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err="1">
                <a:effectLst/>
                <a:latin typeface="Arial" panose="020B0604020202020204" pitchFamily="34" charset="0"/>
                <a:ea typeface="Times New Roman" panose="02020603050405020304" pitchFamily="18" charset="0"/>
              </a:rPr>
              <a:t>Vijil</a:t>
            </a:r>
            <a:r>
              <a:rPr lang="en-US" sz="1800" b="1" dirty="0">
                <a:effectLst/>
                <a:latin typeface="Arial" panose="020B0604020202020204" pitchFamily="34" charset="0"/>
                <a:ea typeface="Times New Roman" panose="02020603050405020304" pitchFamily="18" charset="0"/>
              </a:rPr>
              <a:t> Rahulan</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Samuel Devi</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Manjunath Negigowda</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Menander M</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Prabhat Dutta</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Sandeep Attawar</a:t>
            </a:r>
            <a:r>
              <a:rPr lang="en-US" sz="1800" b="1" baseline="30000" dirty="0">
                <a:effectLst/>
                <a:latin typeface="Arial" panose="020B0604020202020204" pitchFamily="34" charset="0"/>
                <a:ea typeface="Times New Roman" panose="02020603050405020304" pitchFamily="18" charset="0"/>
              </a:rPr>
              <a:t>1</a:t>
            </a:r>
            <a:endParaRPr lang="en-CH"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Krishna Institute of Medical Sciences , Institute of Heart and Lung Transplant , </a:t>
            </a:r>
            <a:r>
              <a:rPr lang="en-US" sz="1800" i="1" dirty="0" err="1">
                <a:effectLst/>
                <a:latin typeface="Arial" panose="020B0604020202020204" pitchFamily="34" charset="0"/>
                <a:ea typeface="Times New Roman" panose="02020603050405020304" pitchFamily="18" charset="0"/>
              </a:rPr>
              <a:t>hyderabad</a:t>
            </a:r>
            <a:r>
              <a:rPr lang="en-US" sz="1800" i="1" dirty="0">
                <a:effectLst/>
                <a:latin typeface="Arial" panose="020B0604020202020204" pitchFamily="34" charset="0"/>
                <a:ea typeface="Times New Roman" panose="02020603050405020304" pitchFamily="18" charset="0"/>
              </a:rPr>
              <a:t>, India</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a:t>
            </a:r>
            <a:r>
              <a:rPr lang="en-US" sz="1800" dirty="0">
                <a:solidFill>
                  <a:srgbClr val="202020"/>
                </a:solidFill>
                <a:effectLst/>
                <a:latin typeface="Arial" panose="020B0604020202020204" pitchFamily="34" charset="0"/>
                <a:ea typeface="Times New Roman" panose="02020603050405020304" pitchFamily="18" charset="0"/>
              </a:rPr>
              <a:t>Donor-derived cell-free DNA (dd-</a:t>
            </a:r>
            <a:r>
              <a:rPr lang="en-US" sz="1800" dirty="0" err="1">
                <a:solidFill>
                  <a:srgbClr val="202020"/>
                </a:solidFill>
                <a:effectLst/>
                <a:latin typeface="Arial" panose="020B0604020202020204" pitchFamily="34" charset="0"/>
                <a:ea typeface="Times New Roman" panose="02020603050405020304" pitchFamily="18" charset="0"/>
              </a:rPr>
              <a:t>cfDNA</a:t>
            </a:r>
            <a:r>
              <a:rPr lang="en-US" sz="1800" dirty="0">
                <a:solidFill>
                  <a:srgbClr val="202020"/>
                </a:solidFill>
                <a:effectLst/>
                <a:latin typeface="Arial" panose="020B0604020202020204" pitchFamily="34" charset="0"/>
                <a:ea typeface="Times New Roman" panose="02020603050405020304" pitchFamily="18" charset="0"/>
              </a:rPr>
              <a:t>) and cell-free RNA are non-invasive tests that look for donor-specific DNA/RNA markers in recipient plasma. Next Generation Sequencing (NGS), droplet digital PCR (</a:t>
            </a:r>
            <a:r>
              <a:rPr lang="en-US" sz="1800" dirty="0" err="1">
                <a:solidFill>
                  <a:srgbClr val="202020"/>
                </a:solidFill>
                <a:effectLst/>
                <a:latin typeface="Arial" panose="020B0604020202020204" pitchFamily="34" charset="0"/>
                <a:ea typeface="Times New Roman" panose="02020603050405020304" pitchFamily="18" charset="0"/>
              </a:rPr>
              <a:t>ddPCR</a:t>
            </a:r>
            <a:r>
              <a:rPr lang="en-US" sz="1800" dirty="0">
                <a:solidFill>
                  <a:srgbClr val="202020"/>
                </a:solidFill>
                <a:effectLst/>
                <a:latin typeface="Arial" panose="020B0604020202020204" pitchFamily="34" charset="0"/>
                <a:ea typeface="Times New Roman" panose="02020603050405020304" pitchFamily="18" charset="0"/>
              </a:rPr>
              <a:t>), and massively multiplexed PCR (</a:t>
            </a:r>
            <a:r>
              <a:rPr lang="en-US" sz="1800" dirty="0" err="1">
                <a:solidFill>
                  <a:srgbClr val="202020"/>
                </a:solidFill>
                <a:effectLst/>
                <a:latin typeface="Arial" panose="020B0604020202020204" pitchFamily="34" charset="0"/>
                <a:ea typeface="Times New Roman" panose="02020603050405020304" pitchFamily="18" charset="0"/>
              </a:rPr>
              <a:t>mmPCR</a:t>
            </a:r>
            <a:r>
              <a:rPr lang="en-US" sz="1800" dirty="0">
                <a:solidFill>
                  <a:srgbClr val="202020"/>
                </a:solidFill>
                <a:effectLst/>
                <a:latin typeface="Arial" panose="020B0604020202020204" pitchFamily="34" charset="0"/>
                <a:ea typeface="Times New Roman" panose="02020603050405020304" pitchFamily="18" charset="0"/>
              </a:rPr>
              <a:t>) platforms, which are currently available to diagnose allograft rejection, are not economically viable in developing countries. To address this problem, we created a real-time PCR-based donor-derived cell-free DNA (dd-</a:t>
            </a:r>
            <a:r>
              <a:rPr lang="en-US" sz="1800" dirty="0" err="1">
                <a:solidFill>
                  <a:srgbClr val="202020"/>
                </a:solidFill>
                <a:effectLst/>
                <a:latin typeface="Arial" panose="020B0604020202020204" pitchFamily="34" charset="0"/>
                <a:ea typeface="Times New Roman" panose="02020603050405020304" pitchFamily="18" charset="0"/>
              </a:rPr>
              <a:t>cfDNA</a:t>
            </a:r>
            <a:r>
              <a:rPr lang="en-US" sz="1800" dirty="0">
                <a:solidFill>
                  <a:srgbClr val="202020"/>
                </a:solidFill>
                <a:effectLst/>
                <a:latin typeface="Arial" panose="020B0604020202020204" pitchFamily="34" charset="0"/>
                <a:ea typeface="Times New Roman" panose="02020603050405020304" pitchFamily="18" charset="0"/>
              </a:rPr>
              <a:t>) and cell-free RNA (dd-</a:t>
            </a:r>
            <a:r>
              <a:rPr lang="en-US" sz="1800" dirty="0" err="1">
                <a:solidFill>
                  <a:srgbClr val="202020"/>
                </a:solidFill>
                <a:effectLst/>
                <a:latin typeface="Arial" panose="020B0604020202020204" pitchFamily="34" charset="0"/>
                <a:ea typeface="Times New Roman" panose="02020603050405020304" pitchFamily="18" charset="0"/>
              </a:rPr>
              <a:t>cfRNA</a:t>
            </a:r>
            <a:r>
              <a:rPr lang="en-US" sz="1800" dirty="0">
                <a:solidFill>
                  <a:srgbClr val="202020"/>
                </a:solidFill>
                <a:effectLst/>
                <a:latin typeface="Arial" panose="020B0604020202020204" pitchFamily="34" charset="0"/>
                <a:ea typeface="Times New Roman" panose="02020603050405020304" pitchFamily="18" charset="0"/>
              </a:rPr>
              <a:t>) assay.</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We used a novel PCR assay to measure donor-derived cell-free DNA (dd-</a:t>
            </a:r>
            <a:r>
              <a:rPr lang="en-GB" sz="1800" dirty="0" err="1">
                <a:effectLst/>
                <a:latin typeface="Arial" panose="020B0604020202020204" pitchFamily="34" charset="0"/>
                <a:ea typeface="Calibri" panose="020F0502020204030204" pitchFamily="34" charset="0"/>
              </a:rPr>
              <a:t>cfDNA</a:t>
            </a:r>
            <a:r>
              <a:rPr lang="en-GB" sz="1800" dirty="0">
                <a:effectLst/>
                <a:latin typeface="Arial" panose="020B0604020202020204" pitchFamily="34" charset="0"/>
                <a:ea typeface="Calibri" panose="020F0502020204030204" pitchFamily="34" charset="0"/>
              </a:rPr>
              <a:t>) and donor-derived cell-free RNA (dd-</a:t>
            </a:r>
            <a:r>
              <a:rPr lang="en-GB" sz="1800" dirty="0" err="1">
                <a:effectLst/>
                <a:latin typeface="Arial" panose="020B0604020202020204" pitchFamily="34" charset="0"/>
                <a:ea typeface="Calibri" panose="020F0502020204030204" pitchFamily="34" charset="0"/>
              </a:rPr>
              <a:t>cfRNA</a:t>
            </a:r>
            <a:r>
              <a:rPr lang="en-GB" sz="1800" dirty="0">
                <a:effectLst/>
                <a:latin typeface="Arial" panose="020B0604020202020204" pitchFamily="34" charset="0"/>
                <a:ea typeface="Calibri" panose="020F0502020204030204" pitchFamily="34" charset="0"/>
              </a:rPr>
              <a:t>) in 123 plasma samples from 60 lung transplant recipients to diagnose acute rejection.</a:t>
            </a:r>
            <a:endParaRPr lang="en-CH"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rPr>
              <a:t>Preoperative, intraoperative, and postoperative risk factors were subjected to regression analysis.</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 </a:t>
            </a:r>
            <a:r>
              <a:rPr lang="en-GB" sz="1800" dirty="0">
                <a:effectLst/>
                <a:latin typeface="Arial" panose="020B0604020202020204" pitchFamily="34" charset="0"/>
                <a:ea typeface="Calibri" panose="020F0502020204030204" pitchFamily="34" charset="0"/>
              </a:rPr>
              <a:t>The majority of the patients (61.2%) were male, with a mean age of 47.37 years (range: 14-72 years) and a BMI of 22.84. (range: 14.1- 33.7). The most common pre-transplant diagnosis was idiopathic pulmonary fibrosis (35.8%), followed by chronic hypersensitivity pneumonitis (15.4%) and connective tissue-related interstitial disease (8.9%).</a:t>
            </a:r>
            <a:endParaRPr lang="en-CH" sz="1800" dirty="0">
              <a:effectLst/>
              <a:latin typeface="Times New Roman" panose="02020603050405020304" pitchFamily="18" charset="0"/>
              <a:ea typeface="Times New Roman" panose="02020603050405020304" pitchFamily="18" charset="0"/>
            </a:endParaRPr>
          </a:p>
          <a:p>
            <a:pPr marL="266700" algn="just">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Our key findings are as follows:</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Both"/>
            </a:pPr>
            <a:r>
              <a:rPr lang="en-GB" sz="1800" dirty="0">
                <a:effectLst/>
                <a:latin typeface="Arial" panose="020B0604020202020204" pitchFamily="34" charset="0"/>
                <a:ea typeface="Calibri" panose="020F0502020204030204" pitchFamily="34" charset="0"/>
                <a:cs typeface="Times New Roman" panose="02020603050405020304" pitchFamily="18" charset="0"/>
              </a:rPr>
              <a:t>When compared to the stable organ </a:t>
            </a:r>
            <a:r>
              <a:rPr lang="en-IN" sz="1800" dirty="0">
                <a:effectLst/>
                <a:latin typeface="Arial" panose="020B0604020202020204" pitchFamily="34" charset="0"/>
                <a:ea typeface="Calibri" panose="020F0502020204030204" pitchFamily="34" charset="0"/>
                <a:cs typeface="Times New Roman" panose="02020603050405020304" pitchFamily="18" charset="0"/>
              </a:rPr>
              <a:t>(median 8.3; IQR: 0.0-40.65 ng /µl).</a:t>
            </a:r>
            <a:r>
              <a:rPr lang="en-GB" sz="1800" dirty="0">
                <a:effectLst/>
                <a:latin typeface="Arial" panose="020B0604020202020204" pitchFamily="34" charset="0"/>
                <a:ea typeface="Calibri" panose="020F0502020204030204" pitchFamily="34" charset="0"/>
                <a:cs typeface="Times New Roman" panose="02020603050405020304" pitchFamily="18" charset="0"/>
              </a:rPr>
              <a:t>, the dd-</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cfDNA</a:t>
            </a:r>
            <a:r>
              <a:rPr lang="en-GB" sz="1800" dirty="0">
                <a:effectLst/>
                <a:latin typeface="Arial" panose="020B0604020202020204" pitchFamily="34" charset="0"/>
                <a:ea typeface="Calibri" panose="020F0502020204030204" pitchFamily="34" charset="0"/>
                <a:cs typeface="Times New Roman" panose="02020603050405020304" pitchFamily="18" charset="0"/>
              </a:rPr>
              <a:t> level was higher in acute rejection (median 21.7 ng/l, interquartile range (IQR): -0.0- 95.65 ng/l). </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Both"/>
            </a:pPr>
            <a:r>
              <a:rPr lang="en-IN" sz="1800" dirty="0">
                <a:effectLst/>
                <a:latin typeface="Arial" panose="020B0604020202020204" pitchFamily="34" charset="0"/>
                <a:ea typeface="Calibri" panose="020F0502020204030204" pitchFamily="34" charset="0"/>
                <a:cs typeface="Times New Roman" panose="02020603050405020304" pitchFamily="18" charset="0"/>
              </a:rPr>
              <a:t>The dd-</a:t>
            </a:r>
            <a:r>
              <a:rPr lang="en-IN" sz="1800" dirty="0" err="1">
                <a:effectLst/>
                <a:latin typeface="Arial" panose="020B0604020202020204" pitchFamily="34" charset="0"/>
                <a:ea typeface="Calibri" panose="020F0502020204030204" pitchFamily="34" charset="0"/>
                <a:cs typeface="Times New Roman" panose="02020603050405020304" pitchFamily="18" charset="0"/>
              </a:rPr>
              <a:t>cfRNA</a:t>
            </a:r>
            <a:r>
              <a:rPr lang="en-IN" sz="1800" dirty="0">
                <a:effectLst/>
                <a:latin typeface="Arial" panose="020B0604020202020204" pitchFamily="34" charset="0"/>
                <a:ea typeface="Calibri" panose="020F0502020204030204" pitchFamily="34" charset="0"/>
                <a:cs typeface="Times New Roman" panose="02020603050405020304" pitchFamily="18" charset="0"/>
              </a:rPr>
              <a:t> level was higher in acute rejection (median 13.75 ng/l, interquartile range (IQR):-0.0- 46.8 ng/l) than in stable organ (median 2.3 ng/l, IQR:-0.0- 17.3 ng/l).</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Both"/>
            </a:pPr>
            <a:r>
              <a:rPr lang="en-IN" sz="1800" dirty="0">
                <a:effectLst/>
                <a:latin typeface="Arial" panose="020B0604020202020204" pitchFamily="34" charset="0"/>
                <a:ea typeface="Calibri" panose="020F0502020204030204" pitchFamily="34" charset="0"/>
                <a:cs typeface="Times New Roman" panose="02020603050405020304" pitchFamily="18" charset="0"/>
              </a:rPr>
              <a:t>Data analysis of dd-</a:t>
            </a:r>
            <a:r>
              <a:rPr lang="en-IN" sz="1800" dirty="0" err="1">
                <a:effectLst/>
                <a:latin typeface="Arial" panose="020B0604020202020204" pitchFamily="34" charset="0"/>
                <a:ea typeface="Calibri" panose="020F0502020204030204" pitchFamily="34" charset="0"/>
                <a:cs typeface="Times New Roman" panose="02020603050405020304" pitchFamily="18" charset="0"/>
              </a:rPr>
              <a:t>cfDNA</a:t>
            </a:r>
            <a:r>
              <a:rPr lang="en-IN" sz="1800" dirty="0">
                <a:effectLst/>
                <a:latin typeface="Arial" panose="020B0604020202020204" pitchFamily="34" charset="0"/>
                <a:ea typeface="Calibri" panose="020F0502020204030204" pitchFamily="34" charset="0"/>
                <a:cs typeface="Times New Roman" panose="02020603050405020304" pitchFamily="18" charset="0"/>
              </a:rPr>
              <a:t> levels revealed a rejection sensitivity of 56.7% and specificity of 79.7%, whereas dd-</a:t>
            </a:r>
            <a:r>
              <a:rPr lang="en-IN" sz="1800" dirty="0" err="1">
                <a:effectLst/>
                <a:latin typeface="Arial" panose="020B0604020202020204" pitchFamily="34" charset="0"/>
                <a:ea typeface="Calibri" panose="020F0502020204030204" pitchFamily="34" charset="0"/>
                <a:cs typeface="Times New Roman" panose="02020603050405020304" pitchFamily="18" charset="0"/>
              </a:rPr>
              <a:t>cfRNA</a:t>
            </a:r>
            <a:r>
              <a:rPr lang="en-IN" sz="1800" dirty="0">
                <a:effectLst/>
                <a:latin typeface="Arial" panose="020B0604020202020204" pitchFamily="34" charset="0"/>
                <a:ea typeface="Calibri" panose="020F0502020204030204" pitchFamily="34" charset="0"/>
                <a:cs typeface="Times New Roman" panose="02020603050405020304" pitchFamily="18" charset="0"/>
              </a:rPr>
              <a:t> levels revealed a rejection sensitivity of 33% and specificity of 77.1%. However, the positive predictive values for dd-</a:t>
            </a:r>
            <a:r>
              <a:rPr lang="en-IN" sz="1800" dirty="0" err="1">
                <a:effectLst/>
                <a:latin typeface="Arial" panose="020B0604020202020204" pitchFamily="34" charset="0"/>
                <a:ea typeface="Calibri" panose="020F0502020204030204" pitchFamily="34" charset="0"/>
                <a:cs typeface="Times New Roman" panose="02020603050405020304" pitchFamily="18" charset="0"/>
              </a:rPr>
              <a:t>cfDNA</a:t>
            </a:r>
            <a:r>
              <a:rPr lang="en-IN" sz="1800" dirty="0">
                <a:effectLst/>
                <a:latin typeface="Arial" panose="020B0604020202020204" pitchFamily="34" charset="0"/>
                <a:ea typeface="Calibri" panose="020F0502020204030204" pitchFamily="34" charset="0"/>
                <a:cs typeface="Times New Roman" panose="02020603050405020304" pitchFamily="18" charset="0"/>
              </a:rPr>
              <a:t> and dd-</a:t>
            </a:r>
            <a:r>
              <a:rPr lang="en-IN" sz="1800" dirty="0" err="1">
                <a:effectLst/>
                <a:latin typeface="Arial" panose="020B0604020202020204" pitchFamily="34" charset="0"/>
                <a:ea typeface="Calibri" panose="020F0502020204030204" pitchFamily="34" charset="0"/>
                <a:cs typeface="Times New Roman" panose="02020603050405020304" pitchFamily="18" charset="0"/>
              </a:rPr>
              <a:t>cfRNA</a:t>
            </a:r>
            <a:r>
              <a:rPr lang="en-IN" sz="1800" dirty="0">
                <a:effectLst/>
                <a:latin typeface="Arial" panose="020B0604020202020204" pitchFamily="34" charset="0"/>
                <a:ea typeface="Calibri" panose="020F0502020204030204" pitchFamily="34" charset="0"/>
                <a:cs typeface="Times New Roman" panose="02020603050405020304" pitchFamily="18" charset="0"/>
              </a:rPr>
              <a:t> were only 28.8% and 33%, respectively, while the negative predictive values were 89.68% and 87.1%, respectively.</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arenBoth"/>
            </a:pPr>
            <a:r>
              <a:rPr lang="en-IN" sz="1800" dirty="0">
                <a:effectLst/>
                <a:latin typeface="Arial" panose="020B0604020202020204" pitchFamily="34" charset="0"/>
                <a:ea typeface="Calibri" panose="020F0502020204030204" pitchFamily="34" charset="0"/>
                <a:cs typeface="Times New Roman" panose="02020603050405020304" pitchFamily="18" charset="0"/>
              </a:rPr>
              <a:t>Using multinomial logistic regression, we discovered that only donor ischaemia time had a statistically significant impact on dd-</a:t>
            </a:r>
            <a:r>
              <a:rPr lang="en-IN" sz="1800" dirty="0" err="1">
                <a:effectLst/>
                <a:latin typeface="Arial" panose="020B0604020202020204" pitchFamily="34" charset="0"/>
                <a:ea typeface="Calibri" panose="020F0502020204030204" pitchFamily="34" charset="0"/>
                <a:cs typeface="Times New Roman" panose="02020603050405020304" pitchFamily="18" charset="0"/>
              </a:rPr>
              <a:t>cfDNA</a:t>
            </a:r>
            <a:r>
              <a:rPr lang="en-IN" sz="1800" dirty="0">
                <a:effectLst/>
                <a:latin typeface="Arial" panose="020B0604020202020204" pitchFamily="34" charset="0"/>
                <a:ea typeface="Calibri" panose="020F0502020204030204" pitchFamily="34" charset="0"/>
                <a:cs typeface="Times New Roman" panose="02020603050405020304" pitchFamily="18" charset="0"/>
              </a:rPr>
              <a:t> or dd-</a:t>
            </a:r>
            <a:r>
              <a:rPr lang="en-IN" sz="1800" dirty="0" err="1">
                <a:effectLst/>
                <a:latin typeface="Arial" panose="020B0604020202020204" pitchFamily="34" charset="0"/>
                <a:ea typeface="Calibri" panose="020F0502020204030204" pitchFamily="34" charset="0"/>
                <a:cs typeface="Times New Roman" panose="02020603050405020304" pitchFamily="18" charset="0"/>
              </a:rPr>
              <a:t>cfRNA</a:t>
            </a:r>
            <a:r>
              <a:rPr lang="en-IN" sz="1800" dirty="0">
                <a:effectLst/>
                <a:latin typeface="Arial" panose="020B0604020202020204" pitchFamily="34" charset="0"/>
                <a:ea typeface="Calibri" panose="020F0502020204030204" pitchFamily="34" charset="0"/>
                <a:cs typeface="Times New Roman" panose="02020603050405020304" pitchFamily="18" charset="0"/>
              </a:rPr>
              <a:t> levels.</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b="1" dirty="0" err="1">
                <a:solidFill>
                  <a:srgbClr val="000000"/>
                </a:solidFill>
                <a:effectLst/>
                <a:latin typeface="Arial" panose="020B0604020202020204" pitchFamily="34" charset="0"/>
                <a:ea typeface="Calibri" panose="020F0502020204030204" pitchFamily="34" charset="0"/>
              </a:rPr>
              <a:t>Conclusions</a:t>
            </a:r>
            <a:r>
              <a:rPr lang="en-GB" sz="1800" dirty="0" err="1">
                <a:solidFill>
                  <a:srgbClr val="000000"/>
                </a:solidFill>
                <a:effectLst/>
                <a:latin typeface="Arial" panose="020B0604020202020204" pitchFamily="34" charset="0"/>
                <a:ea typeface="Calibri" panose="020F0502020204030204" pitchFamily="34" charset="0"/>
              </a:rPr>
              <a:t>:</a:t>
            </a:r>
            <a:r>
              <a:rPr lang="en-GB" sz="1800" dirty="0" err="1">
                <a:effectLst/>
                <a:latin typeface="Arial" panose="020B0604020202020204" pitchFamily="34" charset="0"/>
                <a:ea typeface="Calibri" panose="020F0502020204030204" pitchFamily="34" charset="0"/>
              </a:rPr>
              <a:t>dd-cfRNA</a:t>
            </a:r>
            <a:r>
              <a:rPr lang="en-GB" sz="1800" dirty="0">
                <a:effectLst/>
                <a:latin typeface="Arial" panose="020B0604020202020204" pitchFamily="34" charset="0"/>
                <a:ea typeface="Calibri" panose="020F0502020204030204" pitchFamily="34" charset="0"/>
              </a:rPr>
              <a:t>, like dd-</a:t>
            </a:r>
            <a:r>
              <a:rPr lang="en-GB" sz="1800" dirty="0" err="1">
                <a:effectLst/>
                <a:latin typeface="Arial" panose="020B0604020202020204" pitchFamily="34" charset="0"/>
                <a:ea typeface="Calibri" panose="020F0502020204030204" pitchFamily="34" charset="0"/>
              </a:rPr>
              <a:t>cfDNA</a:t>
            </a:r>
            <a:r>
              <a:rPr lang="en-GB" sz="1800" dirty="0">
                <a:effectLst/>
                <a:latin typeface="Arial" panose="020B0604020202020204" pitchFamily="34" charset="0"/>
                <a:ea typeface="Calibri" panose="020F0502020204030204" pitchFamily="34" charset="0"/>
              </a:rPr>
              <a:t>, has good negative predictive values in detecting rejection that histopathology may have missed. </a:t>
            </a:r>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29</a:t>
            </a:fld>
            <a:endParaRPr lang="en-GB"/>
          </a:p>
        </p:txBody>
      </p:sp>
    </p:spTree>
    <p:extLst>
      <p:ext uri="{BB962C8B-B14F-4D97-AF65-F5344CB8AC3E}">
        <p14:creationId xmlns:p14="http://schemas.microsoft.com/office/powerpoint/2010/main" val="218528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t>
            </a:r>
            <a:r>
              <a:rPr lang="en-GB" sz="1200" b="0" i="1" dirty="0">
                <a:latin typeface="Gotham" panose="02000504050000020004" pitchFamily="2" charset="0"/>
              </a:rPr>
              <a:t>ACR, </a:t>
            </a:r>
            <a:r>
              <a:rPr lang="en-GB" sz="1200" i="1" dirty="0">
                <a:solidFill>
                  <a:srgbClr val="000000"/>
                </a:solidFill>
                <a:effectLst/>
                <a:latin typeface="Gotham" panose="02000504050000020004" pitchFamily="2" charset="0"/>
                <a:ea typeface="Calibri" panose="020F0502020204030204" pitchFamily="34" charset="0"/>
              </a:rPr>
              <a:t>acute cellular rejection; </a:t>
            </a:r>
            <a:r>
              <a:rPr lang="en-GB" sz="1200" b="0" i="1" dirty="0">
                <a:latin typeface="Gotham" panose="02000504050000020004" pitchFamily="2" charset="0"/>
              </a:rPr>
              <a:t>AMR, </a:t>
            </a:r>
            <a:r>
              <a:rPr lang="en-GB" sz="1200" i="1" dirty="0">
                <a:solidFill>
                  <a:srgbClr val="A5A5A5"/>
                </a:solidFill>
                <a:latin typeface="Gotham" panose="02000504050000020004" pitchFamily="2" charset="0"/>
              </a:rPr>
              <a:t>antibody-mediated rejection</a:t>
            </a:r>
            <a:r>
              <a:rPr lang="en-GB" sz="1200" b="0" i="1" dirty="0">
                <a:latin typeface="Gotham" panose="02000504050000020004" pitchFamily="2" charset="0"/>
              </a:rPr>
              <a:t>; BMI, body mass index; dd-</a:t>
            </a:r>
            <a:r>
              <a:rPr lang="en-GB" sz="1200" b="0" i="1" dirty="0" err="1">
                <a:latin typeface="Gotham" panose="02000504050000020004" pitchFamily="2" charset="0"/>
              </a:rPr>
              <a:t>cfDNA</a:t>
            </a:r>
            <a:r>
              <a:rPr lang="en-GB" sz="1200" b="0" i="1" dirty="0">
                <a:latin typeface="Gotham" panose="02000504050000020004" pitchFamily="2" charset="0"/>
              </a:rPr>
              <a:t>, </a:t>
            </a:r>
            <a:r>
              <a:rPr lang="en-GB" sz="1800" b="0" i="1" dirty="0">
                <a:solidFill>
                  <a:srgbClr val="A5A5A5"/>
                </a:solidFill>
                <a:latin typeface="Gotham" panose="02000504050000020004" pitchFamily="2" charset="0"/>
              </a:rPr>
              <a:t>d</a:t>
            </a:r>
            <a:r>
              <a:rPr lang="en-GB" sz="1800" i="1" dirty="0">
                <a:solidFill>
                  <a:srgbClr val="A5A5A5"/>
                </a:solidFill>
                <a:latin typeface="Gotham" panose="02000504050000020004" pitchFamily="2" charset="0"/>
              </a:rPr>
              <a:t>onor-derived cell-free DNA; dd-</a:t>
            </a:r>
            <a:r>
              <a:rPr lang="en-GB" sz="1800" i="1" dirty="0" err="1">
                <a:solidFill>
                  <a:srgbClr val="A5A5A5"/>
                </a:solidFill>
                <a:latin typeface="Gotham" panose="02000504050000020004" pitchFamily="2" charset="0"/>
              </a:rPr>
              <a:t>cfRNA</a:t>
            </a:r>
            <a:r>
              <a:rPr lang="en-GB" sz="1800" i="1" dirty="0">
                <a:solidFill>
                  <a:srgbClr val="A5A5A5"/>
                </a:solidFill>
                <a:latin typeface="Gotham" panose="02000504050000020004" pitchFamily="2" charset="0"/>
              </a:rPr>
              <a:t>, </a:t>
            </a:r>
            <a:r>
              <a:rPr lang="en-GB" sz="2800" i="1" dirty="0">
                <a:solidFill>
                  <a:srgbClr val="A5A5A5"/>
                </a:solidFill>
                <a:latin typeface="Gotham" panose="02000504050000020004" pitchFamily="2" charset="0"/>
              </a:rPr>
              <a:t>donor-derived cell-free RNA; </a:t>
            </a:r>
            <a:r>
              <a:rPr lang="en-GB" sz="1800" i="1" dirty="0" err="1">
                <a:solidFill>
                  <a:srgbClr val="A5A5A5"/>
                </a:solidFill>
                <a:latin typeface="Gotham" panose="02000504050000020004" pitchFamily="2" charset="0"/>
              </a:rPr>
              <a:t>ddPCR</a:t>
            </a:r>
            <a:r>
              <a:rPr lang="en-GB" sz="1800" i="1" dirty="0">
                <a:solidFill>
                  <a:srgbClr val="A5A5A5"/>
                </a:solidFill>
                <a:latin typeface="Gotham" panose="02000504050000020004" pitchFamily="2" charset="0"/>
              </a:rPr>
              <a:t>, droplet digital PCR;</a:t>
            </a:r>
            <a:r>
              <a:rPr lang="en-GB" sz="1800" b="0" i="1" dirty="0">
                <a:solidFill>
                  <a:srgbClr val="A5A5A5"/>
                </a:solidFill>
                <a:latin typeface="Gotham" panose="02000504050000020004" pitchFamily="2" charset="0"/>
              </a:rPr>
              <a:t> IQR</a:t>
            </a:r>
            <a:r>
              <a:rPr lang="en-GB" sz="1800" i="1" dirty="0">
                <a:solidFill>
                  <a:srgbClr val="A5A5A5"/>
                </a:solidFill>
                <a:latin typeface="Gotham" panose="02000504050000020004" pitchFamily="2" charset="0"/>
              </a:rPr>
              <a:t>, interquartile range; </a:t>
            </a:r>
            <a:r>
              <a:rPr lang="en-GB" sz="1800" i="1" dirty="0" err="1">
                <a:solidFill>
                  <a:srgbClr val="A5A5A5"/>
                </a:solidFill>
                <a:latin typeface="Gotham" panose="02000504050000020004" pitchFamily="2" charset="0"/>
              </a:rPr>
              <a:t>mmPCR</a:t>
            </a:r>
            <a:r>
              <a:rPr lang="en-GB" sz="1800" i="1" dirty="0">
                <a:solidFill>
                  <a:srgbClr val="A5A5A5"/>
                </a:solidFill>
                <a:latin typeface="Gotham" panose="02000504050000020004" pitchFamily="2" charset="0"/>
              </a:rPr>
              <a:t>, </a:t>
            </a:r>
            <a:r>
              <a:rPr lang="en-GB" sz="2800" i="1" dirty="0">
                <a:solidFill>
                  <a:srgbClr val="A5A5A5"/>
                </a:solidFill>
                <a:latin typeface="Gotham" panose="02000504050000020004" pitchFamily="2" charset="0"/>
              </a:rPr>
              <a:t>massively multiplexed PCR; ng/L, nanograms per litre; NGS, next generation sequencing; </a:t>
            </a:r>
            <a:r>
              <a:rPr lang="en-GB" sz="1800" i="1" dirty="0">
                <a:solidFill>
                  <a:srgbClr val="A5A5A5"/>
                </a:solidFill>
                <a:latin typeface="Gotham" panose="02000504050000020004" pitchFamily="2" charset="0"/>
              </a:rPr>
              <a:t>PCR, polymerase chain reaction.</a:t>
            </a:r>
            <a:endParaRPr lang="en-GB" sz="12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OS7_7</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DONOR-DERIVED CELL-FREE DNA AND CELL-FREE RNA LEVELS USING A COST-EFFECTIVE LIQUID BIOPSY TECHNIQUE MONITORING LUNG ALLOGRAFT REJECTION.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OWAIS TISEKAR*</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MD </a:t>
            </a:r>
            <a:r>
              <a:rPr lang="en-US" sz="1800" b="1" dirty="0" err="1">
                <a:effectLst/>
                <a:latin typeface="Arial" panose="020B0604020202020204" pitchFamily="34" charset="0"/>
                <a:ea typeface="Times New Roman" panose="02020603050405020304" pitchFamily="18" charset="0"/>
              </a:rPr>
              <a:t>Moiz</a:t>
            </a:r>
            <a:r>
              <a:rPr lang="en-US" sz="1800" b="1" dirty="0">
                <a:effectLst/>
                <a:latin typeface="Arial" panose="020B0604020202020204" pitchFamily="34" charset="0"/>
                <a:ea typeface="Times New Roman" panose="02020603050405020304" pitchFamily="18" charset="0"/>
              </a:rPr>
              <a:t> Lalani</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err="1">
                <a:effectLst/>
                <a:latin typeface="Arial" panose="020B0604020202020204" pitchFamily="34" charset="0"/>
                <a:ea typeface="Times New Roman" panose="02020603050405020304" pitchFamily="18" charset="0"/>
              </a:rPr>
              <a:t>Vijil</a:t>
            </a:r>
            <a:r>
              <a:rPr lang="en-US" sz="1800" b="1" dirty="0">
                <a:effectLst/>
                <a:latin typeface="Arial" panose="020B0604020202020204" pitchFamily="34" charset="0"/>
                <a:ea typeface="Times New Roman" panose="02020603050405020304" pitchFamily="18" charset="0"/>
              </a:rPr>
              <a:t> Rahulan</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Samuel Devi</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Manjunath Negigowda</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Menander M</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Prabhat Dutta</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Sandeep Attawar</a:t>
            </a:r>
            <a:r>
              <a:rPr lang="en-US" sz="1800" b="1" baseline="30000" dirty="0">
                <a:effectLst/>
                <a:latin typeface="Arial" panose="020B0604020202020204" pitchFamily="34" charset="0"/>
                <a:ea typeface="Times New Roman" panose="02020603050405020304" pitchFamily="18" charset="0"/>
              </a:rPr>
              <a:t>1</a:t>
            </a:r>
            <a:endParaRPr lang="en-CH"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Krishna Institute of Medical Sciences , Institute of Heart and Lung Transplant , </a:t>
            </a:r>
            <a:r>
              <a:rPr lang="en-US" sz="1800" i="1" dirty="0" err="1">
                <a:effectLst/>
                <a:latin typeface="Arial" panose="020B0604020202020204" pitchFamily="34" charset="0"/>
                <a:ea typeface="Times New Roman" panose="02020603050405020304" pitchFamily="18" charset="0"/>
              </a:rPr>
              <a:t>hyderabad</a:t>
            </a:r>
            <a:r>
              <a:rPr lang="en-US" sz="1800" i="1" dirty="0">
                <a:effectLst/>
                <a:latin typeface="Arial" panose="020B0604020202020204" pitchFamily="34" charset="0"/>
                <a:ea typeface="Times New Roman" panose="02020603050405020304" pitchFamily="18" charset="0"/>
              </a:rPr>
              <a:t>, India</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a:t>
            </a:r>
            <a:r>
              <a:rPr lang="en-US" sz="1800" dirty="0">
                <a:solidFill>
                  <a:srgbClr val="202020"/>
                </a:solidFill>
                <a:effectLst/>
                <a:latin typeface="Arial" panose="020B0604020202020204" pitchFamily="34" charset="0"/>
                <a:ea typeface="Times New Roman" panose="02020603050405020304" pitchFamily="18" charset="0"/>
              </a:rPr>
              <a:t>Donor-derived cell-free DNA (dd-</a:t>
            </a:r>
            <a:r>
              <a:rPr lang="en-US" sz="1800" dirty="0" err="1">
                <a:solidFill>
                  <a:srgbClr val="202020"/>
                </a:solidFill>
                <a:effectLst/>
                <a:latin typeface="Arial" panose="020B0604020202020204" pitchFamily="34" charset="0"/>
                <a:ea typeface="Times New Roman" panose="02020603050405020304" pitchFamily="18" charset="0"/>
              </a:rPr>
              <a:t>cfDNA</a:t>
            </a:r>
            <a:r>
              <a:rPr lang="en-US" sz="1800" dirty="0">
                <a:solidFill>
                  <a:srgbClr val="202020"/>
                </a:solidFill>
                <a:effectLst/>
                <a:latin typeface="Arial" panose="020B0604020202020204" pitchFamily="34" charset="0"/>
                <a:ea typeface="Times New Roman" panose="02020603050405020304" pitchFamily="18" charset="0"/>
              </a:rPr>
              <a:t>) and cell-free RNA are non-invasive tests that look for donor-specific DNA/RNA markers in recipient plasma. Next Generation Sequencing (NGS), droplet digital PCR (</a:t>
            </a:r>
            <a:r>
              <a:rPr lang="en-US" sz="1800" dirty="0" err="1">
                <a:solidFill>
                  <a:srgbClr val="202020"/>
                </a:solidFill>
                <a:effectLst/>
                <a:latin typeface="Arial" panose="020B0604020202020204" pitchFamily="34" charset="0"/>
                <a:ea typeface="Times New Roman" panose="02020603050405020304" pitchFamily="18" charset="0"/>
              </a:rPr>
              <a:t>ddPCR</a:t>
            </a:r>
            <a:r>
              <a:rPr lang="en-US" sz="1800" dirty="0">
                <a:solidFill>
                  <a:srgbClr val="202020"/>
                </a:solidFill>
                <a:effectLst/>
                <a:latin typeface="Arial" panose="020B0604020202020204" pitchFamily="34" charset="0"/>
                <a:ea typeface="Times New Roman" panose="02020603050405020304" pitchFamily="18" charset="0"/>
              </a:rPr>
              <a:t>), and massively multiplexed PCR (</a:t>
            </a:r>
            <a:r>
              <a:rPr lang="en-US" sz="1800" dirty="0" err="1">
                <a:solidFill>
                  <a:srgbClr val="202020"/>
                </a:solidFill>
                <a:effectLst/>
                <a:latin typeface="Arial" panose="020B0604020202020204" pitchFamily="34" charset="0"/>
                <a:ea typeface="Times New Roman" panose="02020603050405020304" pitchFamily="18" charset="0"/>
              </a:rPr>
              <a:t>mmPCR</a:t>
            </a:r>
            <a:r>
              <a:rPr lang="en-US" sz="1800" dirty="0">
                <a:solidFill>
                  <a:srgbClr val="202020"/>
                </a:solidFill>
                <a:effectLst/>
                <a:latin typeface="Arial" panose="020B0604020202020204" pitchFamily="34" charset="0"/>
                <a:ea typeface="Times New Roman" panose="02020603050405020304" pitchFamily="18" charset="0"/>
              </a:rPr>
              <a:t>) platforms, which are currently available to diagnose allograft rejection, are not economically viable in developing countries. To address this problem, we created a real-time PCR-based donor-derived cell-free DNA (dd-</a:t>
            </a:r>
            <a:r>
              <a:rPr lang="en-US" sz="1800" dirty="0" err="1">
                <a:solidFill>
                  <a:srgbClr val="202020"/>
                </a:solidFill>
                <a:effectLst/>
                <a:latin typeface="Arial" panose="020B0604020202020204" pitchFamily="34" charset="0"/>
                <a:ea typeface="Times New Roman" panose="02020603050405020304" pitchFamily="18" charset="0"/>
              </a:rPr>
              <a:t>cfDNA</a:t>
            </a:r>
            <a:r>
              <a:rPr lang="en-US" sz="1800" dirty="0">
                <a:solidFill>
                  <a:srgbClr val="202020"/>
                </a:solidFill>
                <a:effectLst/>
                <a:latin typeface="Arial" panose="020B0604020202020204" pitchFamily="34" charset="0"/>
                <a:ea typeface="Times New Roman" panose="02020603050405020304" pitchFamily="18" charset="0"/>
              </a:rPr>
              <a:t>) and cell-free RNA (dd-</a:t>
            </a:r>
            <a:r>
              <a:rPr lang="en-US" sz="1800" dirty="0" err="1">
                <a:solidFill>
                  <a:srgbClr val="202020"/>
                </a:solidFill>
                <a:effectLst/>
                <a:latin typeface="Arial" panose="020B0604020202020204" pitchFamily="34" charset="0"/>
                <a:ea typeface="Times New Roman" panose="02020603050405020304" pitchFamily="18" charset="0"/>
              </a:rPr>
              <a:t>cfRNA</a:t>
            </a:r>
            <a:r>
              <a:rPr lang="en-US" sz="1800" dirty="0">
                <a:solidFill>
                  <a:srgbClr val="202020"/>
                </a:solidFill>
                <a:effectLst/>
                <a:latin typeface="Arial" panose="020B0604020202020204" pitchFamily="34" charset="0"/>
                <a:ea typeface="Times New Roman" panose="02020603050405020304" pitchFamily="18" charset="0"/>
              </a:rPr>
              <a:t>) assay.</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We used a novel PCR assay to measure donor-derived cell-free DNA (dd-</a:t>
            </a:r>
            <a:r>
              <a:rPr lang="en-GB" sz="1800" dirty="0" err="1">
                <a:effectLst/>
                <a:latin typeface="Arial" panose="020B0604020202020204" pitchFamily="34" charset="0"/>
                <a:ea typeface="Calibri" panose="020F0502020204030204" pitchFamily="34" charset="0"/>
              </a:rPr>
              <a:t>cfDNA</a:t>
            </a:r>
            <a:r>
              <a:rPr lang="en-GB" sz="1800" dirty="0">
                <a:effectLst/>
                <a:latin typeface="Arial" panose="020B0604020202020204" pitchFamily="34" charset="0"/>
                <a:ea typeface="Calibri" panose="020F0502020204030204" pitchFamily="34" charset="0"/>
              </a:rPr>
              <a:t>) and donor-derived cell-free RNA (dd-</a:t>
            </a:r>
            <a:r>
              <a:rPr lang="en-GB" sz="1800" dirty="0" err="1">
                <a:effectLst/>
                <a:latin typeface="Arial" panose="020B0604020202020204" pitchFamily="34" charset="0"/>
                <a:ea typeface="Calibri" panose="020F0502020204030204" pitchFamily="34" charset="0"/>
              </a:rPr>
              <a:t>cfRNA</a:t>
            </a:r>
            <a:r>
              <a:rPr lang="en-GB" sz="1800" dirty="0">
                <a:effectLst/>
                <a:latin typeface="Arial" panose="020B0604020202020204" pitchFamily="34" charset="0"/>
                <a:ea typeface="Calibri" panose="020F0502020204030204" pitchFamily="34" charset="0"/>
              </a:rPr>
              <a:t>) in 123 plasma samples from 60 lung transplant recipients to diagnose acute rejection.</a:t>
            </a:r>
            <a:endParaRPr lang="en-CH" sz="1800" dirty="0">
              <a:effectLst/>
              <a:latin typeface="Times New Roman" panose="02020603050405020304" pitchFamily="18" charset="0"/>
              <a:ea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rPr>
              <a:t>Preoperative, intraoperative, and postoperative risk factors were subjected to regression analysis.</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 </a:t>
            </a:r>
            <a:r>
              <a:rPr lang="en-GB" sz="1800" dirty="0">
                <a:effectLst/>
                <a:latin typeface="Arial" panose="020B0604020202020204" pitchFamily="34" charset="0"/>
                <a:ea typeface="Calibri" panose="020F0502020204030204" pitchFamily="34" charset="0"/>
              </a:rPr>
              <a:t>The majority of the patients (61.2%) were male, with a mean age of 47.37 years (range: 14-72 years) and a BMI of 22.84. (range: 14.1- 33.7). The most common pre-transplant diagnosis was idiopathic pulmonary fibrosis (35.8%), followed by chronic hypersensitivity pneumonitis (15.4%) and connective tissue-related interstitial disease (8.9%).</a:t>
            </a:r>
            <a:endParaRPr lang="en-CH" sz="1800" dirty="0">
              <a:effectLst/>
              <a:latin typeface="Times New Roman" panose="02020603050405020304" pitchFamily="18" charset="0"/>
              <a:ea typeface="Times New Roman" panose="02020603050405020304" pitchFamily="18" charset="0"/>
            </a:endParaRPr>
          </a:p>
          <a:p>
            <a:pPr marL="266700" algn="just">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Our key findings are as follows:</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Both"/>
            </a:pPr>
            <a:r>
              <a:rPr lang="en-GB" sz="1800" dirty="0">
                <a:effectLst/>
                <a:latin typeface="Arial" panose="020B0604020202020204" pitchFamily="34" charset="0"/>
                <a:ea typeface="Calibri" panose="020F0502020204030204" pitchFamily="34" charset="0"/>
                <a:cs typeface="Times New Roman" panose="02020603050405020304" pitchFamily="18" charset="0"/>
              </a:rPr>
              <a:t>When compared to the stable organ </a:t>
            </a:r>
            <a:r>
              <a:rPr lang="en-IN" sz="1800" dirty="0">
                <a:effectLst/>
                <a:latin typeface="Arial" panose="020B0604020202020204" pitchFamily="34" charset="0"/>
                <a:ea typeface="Calibri" panose="020F0502020204030204" pitchFamily="34" charset="0"/>
                <a:cs typeface="Times New Roman" panose="02020603050405020304" pitchFamily="18" charset="0"/>
              </a:rPr>
              <a:t>(median 8.3; IQR: 0.0-40.65 ng /µl).</a:t>
            </a:r>
            <a:r>
              <a:rPr lang="en-GB" sz="1800" dirty="0">
                <a:effectLst/>
                <a:latin typeface="Arial" panose="020B0604020202020204" pitchFamily="34" charset="0"/>
                <a:ea typeface="Calibri" panose="020F0502020204030204" pitchFamily="34" charset="0"/>
                <a:cs typeface="Times New Roman" panose="02020603050405020304" pitchFamily="18" charset="0"/>
              </a:rPr>
              <a:t>, the dd-</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cfDNA</a:t>
            </a:r>
            <a:r>
              <a:rPr lang="en-GB" sz="1800" dirty="0">
                <a:effectLst/>
                <a:latin typeface="Arial" panose="020B0604020202020204" pitchFamily="34" charset="0"/>
                <a:ea typeface="Calibri" panose="020F0502020204030204" pitchFamily="34" charset="0"/>
                <a:cs typeface="Times New Roman" panose="02020603050405020304" pitchFamily="18" charset="0"/>
              </a:rPr>
              <a:t> level was higher in acute rejection (median 21.7 ng/l, interquartile range (IQR): -0.0- 95.65 ng/l). </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Both"/>
            </a:pPr>
            <a:r>
              <a:rPr lang="en-IN" sz="1800" dirty="0">
                <a:effectLst/>
                <a:latin typeface="Arial" panose="020B0604020202020204" pitchFamily="34" charset="0"/>
                <a:ea typeface="Calibri" panose="020F0502020204030204" pitchFamily="34" charset="0"/>
                <a:cs typeface="Times New Roman" panose="02020603050405020304" pitchFamily="18" charset="0"/>
              </a:rPr>
              <a:t>The dd-</a:t>
            </a:r>
            <a:r>
              <a:rPr lang="en-IN" sz="1800" dirty="0" err="1">
                <a:effectLst/>
                <a:latin typeface="Arial" panose="020B0604020202020204" pitchFamily="34" charset="0"/>
                <a:ea typeface="Calibri" panose="020F0502020204030204" pitchFamily="34" charset="0"/>
                <a:cs typeface="Times New Roman" panose="02020603050405020304" pitchFamily="18" charset="0"/>
              </a:rPr>
              <a:t>cfRNA</a:t>
            </a:r>
            <a:r>
              <a:rPr lang="en-IN" sz="1800" dirty="0">
                <a:effectLst/>
                <a:latin typeface="Arial" panose="020B0604020202020204" pitchFamily="34" charset="0"/>
                <a:ea typeface="Calibri" panose="020F0502020204030204" pitchFamily="34" charset="0"/>
                <a:cs typeface="Times New Roman" panose="02020603050405020304" pitchFamily="18" charset="0"/>
              </a:rPr>
              <a:t> level was higher in acute rejection (median 13.75 ng/l, interquartile range (IQR):-0.0- 46.8 ng/l) than in stable organ (median 2.3 ng/l, IQR:-0.0- 17.3 ng/l).</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Both"/>
            </a:pPr>
            <a:r>
              <a:rPr lang="en-IN" sz="1800" dirty="0">
                <a:effectLst/>
                <a:latin typeface="Arial" panose="020B0604020202020204" pitchFamily="34" charset="0"/>
                <a:ea typeface="Calibri" panose="020F0502020204030204" pitchFamily="34" charset="0"/>
                <a:cs typeface="Times New Roman" panose="02020603050405020304" pitchFamily="18" charset="0"/>
              </a:rPr>
              <a:t>Data analysis of dd-</a:t>
            </a:r>
            <a:r>
              <a:rPr lang="en-IN" sz="1800" dirty="0" err="1">
                <a:effectLst/>
                <a:latin typeface="Arial" panose="020B0604020202020204" pitchFamily="34" charset="0"/>
                <a:ea typeface="Calibri" panose="020F0502020204030204" pitchFamily="34" charset="0"/>
                <a:cs typeface="Times New Roman" panose="02020603050405020304" pitchFamily="18" charset="0"/>
              </a:rPr>
              <a:t>cfDNA</a:t>
            </a:r>
            <a:r>
              <a:rPr lang="en-IN" sz="1800" dirty="0">
                <a:effectLst/>
                <a:latin typeface="Arial" panose="020B0604020202020204" pitchFamily="34" charset="0"/>
                <a:ea typeface="Calibri" panose="020F0502020204030204" pitchFamily="34" charset="0"/>
                <a:cs typeface="Times New Roman" panose="02020603050405020304" pitchFamily="18" charset="0"/>
              </a:rPr>
              <a:t> levels revealed a rejection sensitivity of 56.7% and specificity of 79.7%, whereas dd-</a:t>
            </a:r>
            <a:r>
              <a:rPr lang="en-IN" sz="1800" dirty="0" err="1">
                <a:effectLst/>
                <a:latin typeface="Arial" panose="020B0604020202020204" pitchFamily="34" charset="0"/>
                <a:ea typeface="Calibri" panose="020F0502020204030204" pitchFamily="34" charset="0"/>
                <a:cs typeface="Times New Roman" panose="02020603050405020304" pitchFamily="18" charset="0"/>
              </a:rPr>
              <a:t>cfRNA</a:t>
            </a:r>
            <a:r>
              <a:rPr lang="en-IN" sz="1800" dirty="0">
                <a:effectLst/>
                <a:latin typeface="Arial" panose="020B0604020202020204" pitchFamily="34" charset="0"/>
                <a:ea typeface="Calibri" panose="020F0502020204030204" pitchFamily="34" charset="0"/>
                <a:cs typeface="Times New Roman" panose="02020603050405020304" pitchFamily="18" charset="0"/>
              </a:rPr>
              <a:t> levels revealed a rejection sensitivity of 33% and specificity of 77.1%. However, the positive predictive values for dd-</a:t>
            </a:r>
            <a:r>
              <a:rPr lang="en-IN" sz="1800" dirty="0" err="1">
                <a:effectLst/>
                <a:latin typeface="Arial" panose="020B0604020202020204" pitchFamily="34" charset="0"/>
                <a:ea typeface="Calibri" panose="020F0502020204030204" pitchFamily="34" charset="0"/>
                <a:cs typeface="Times New Roman" panose="02020603050405020304" pitchFamily="18" charset="0"/>
              </a:rPr>
              <a:t>cfDNA</a:t>
            </a:r>
            <a:r>
              <a:rPr lang="en-IN" sz="1800" dirty="0">
                <a:effectLst/>
                <a:latin typeface="Arial" panose="020B0604020202020204" pitchFamily="34" charset="0"/>
                <a:ea typeface="Calibri" panose="020F0502020204030204" pitchFamily="34" charset="0"/>
                <a:cs typeface="Times New Roman" panose="02020603050405020304" pitchFamily="18" charset="0"/>
              </a:rPr>
              <a:t> and dd-</a:t>
            </a:r>
            <a:r>
              <a:rPr lang="en-IN" sz="1800" dirty="0" err="1">
                <a:effectLst/>
                <a:latin typeface="Arial" panose="020B0604020202020204" pitchFamily="34" charset="0"/>
                <a:ea typeface="Calibri" panose="020F0502020204030204" pitchFamily="34" charset="0"/>
                <a:cs typeface="Times New Roman" panose="02020603050405020304" pitchFamily="18" charset="0"/>
              </a:rPr>
              <a:t>cfRNA</a:t>
            </a:r>
            <a:r>
              <a:rPr lang="en-IN" sz="1800" dirty="0">
                <a:effectLst/>
                <a:latin typeface="Arial" panose="020B0604020202020204" pitchFamily="34" charset="0"/>
                <a:ea typeface="Calibri" panose="020F0502020204030204" pitchFamily="34" charset="0"/>
                <a:cs typeface="Times New Roman" panose="02020603050405020304" pitchFamily="18" charset="0"/>
              </a:rPr>
              <a:t> were only 28.8% and 33%, respectively, while the negative predictive values were 89.68% and 87.1%, respectively.</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arenBoth"/>
            </a:pPr>
            <a:r>
              <a:rPr lang="en-IN" sz="1800" dirty="0">
                <a:effectLst/>
                <a:latin typeface="Arial" panose="020B0604020202020204" pitchFamily="34" charset="0"/>
                <a:ea typeface="Calibri" panose="020F0502020204030204" pitchFamily="34" charset="0"/>
                <a:cs typeface="Times New Roman" panose="02020603050405020304" pitchFamily="18" charset="0"/>
              </a:rPr>
              <a:t>Using multinomial logistic regression, we discovered that only donor ischaemia time had a statistically significant impact on dd-</a:t>
            </a:r>
            <a:r>
              <a:rPr lang="en-IN" sz="1800" dirty="0" err="1">
                <a:effectLst/>
                <a:latin typeface="Arial" panose="020B0604020202020204" pitchFamily="34" charset="0"/>
                <a:ea typeface="Calibri" panose="020F0502020204030204" pitchFamily="34" charset="0"/>
                <a:cs typeface="Times New Roman" panose="02020603050405020304" pitchFamily="18" charset="0"/>
              </a:rPr>
              <a:t>cfDNA</a:t>
            </a:r>
            <a:r>
              <a:rPr lang="en-IN" sz="1800" dirty="0">
                <a:effectLst/>
                <a:latin typeface="Arial" panose="020B0604020202020204" pitchFamily="34" charset="0"/>
                <a:ea typeface="Calibri" panose="020F0502020204030204" pitchFamily="34" charset="0"/>
                <a:cs typeface="Times New Roman" panose="02020603050405020304" pitchFamily="18" charset="0"/>
              </a:rPr>
              <a:t> or dd-</a:t>
            </a:r>
            <a:r>
              <a:rPr lang="en-IN" sz="1800" dirty="0" err="1">
                <a:effectLst/>
                <a:latin typeface="Arial" panose="020B0604020202020204" pitchFamily="34" charset="0"/>
                <a:ea typeface="Calibri" panose="020F0502020204030204" pitchFamily="34" charset="0"/>
                <a:cs typeface="Times New Roman" panose="02020603050405020304" pitchFamily="18" charset="0"/>
              </a:rPr>
              <a:t>cfRNA</a:t>
            </a:r>
            <a:r>
              <a:rPr lang="en-IN" sz="1800" dirty="0">
                <a:effectLst/>
                <a:latin typeface="Arial" panose="020B0604020202020204" pitchFamily="34" charset="0"/>
                <a:ea typeface="Calibri" panose="020F0502020204030204" pitchFamily="34" charset="0"/>
                <a:cs typeface="Times New Roman" panose="02020603050405020304" pitchFamily="18" charset="0"/>
              </a:rPr>
              <a:t> levels.</a:t>
            </a:r>
            <a:endParaRPr lang="en-CH"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b="1" dirty="0" err="1">
                <a:solidFill>
                  <a:srgbClr val="000000"/>
                </a:solidFill>
                <a:effectLst/>
                <a:latin typeface="Arial" panose="020B0604020202020204" pitchFamily="34" charset="0"/>
                <a:ea typeface="Calibri" panose="020F0502020204030204" pitchFamily="34" charset="0"/>
              </a:rPr>
              <a:t>Conclusions</a:t>
            </a:r>
            <a:r>
              <a:rPr lang="en-GB" sz="1800" dirty="0" err="1">
                <a:solidFill>
                  <a:srgbClr val="000000"/>
                </a:solidFill>
                <a:effectLst/>
                <a:latin typeface="Arial" panose="020B0604020202020204" pitchFamily="34" charset="0"/>
                <a:ea typeface="Calibri" panose="020F0502020204030204" pitchFamily="34" charset="0"/>
              </a:rPr>
              <a:t>:</a:t>
            </a:r>
            <a:r>
              <a:rPr lang="en-GB" sz="1800" dirty="0" err="1">
                <a:effectLst/>
                <a:latin typeface="Arial" panose="020B0604020202020204" pitchFamily="34" charset="0"/>
                <a:ea typeface="Calibri" panose="020F0502020204030204" pitchFamily="34" charset="0"/>
              </a:rPr>
              <a:t>dd-cfRNA</a:t>
            </a:r>
            <a:r>
              <a:rPr lang="en-GB" sz="1800" dirty="0">
                <a:effectLst/>
                <a:latin typeface="Arial" panose="020B0604020202020204" pitchFamily="34" charset="0"/>
                <a:ea typeface="Calibri" panose="020F0502020204030204" pitchFamily="34" charset="0"/>
              </a:rPr>
              <a:t>, like dd-</a:t>
            </a:r>
            <a:r>
              <a:rPr lang="en-GB" sz="1800" dirty="0" err="1">
                <a:effectLst/>
                <a:latin typeface="Arial" panose="020B0604020202020204" pitchFamily="34" charset="0"/>
                <a:ea typeface="Calibri" panose="020F0502020204030204" pitchFamily="34" charset="0"/>
              </a:rPr>
              <a:t>cfDNA</a:t>
            </a:r>
            <a:r>
              <a:rPr lang="en-GB" sz="1800" dirty="0">
                <a:effectLst/>
                <a:latin typeface="Arial" panose="020B0604020202020204" pitchFamily="34" charset="0"/>
                <a:ea typeface="Calibri" panose="020F0502020204030204" pitchFamily="34" charset="0"/>
              </a:rPr>
              <a:t>, has good negative predictive values in detecting rejection that histopathology may have missed. </a:t>
            </a:r>
            <a:endParaRPr lang="en-CH"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30</a:t>
            </a:fld>
            <a:endParaRPr lang="en-GB"/>
          </a:p>
        </p:txBody>
      </p:sp>
    </p:spTree>
    <p:extLst>
      <p:ext uri="{BB962C8B-B14F-4D97-AF65-F5344CB8AC3E}">
        <p14:creationId xmlns:p14="http://schemas.microsoft.com/office/powerpoint/2010/main" val="1200448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b="0" i="1" dirty="0">
                <a:latin typeface="Gotham" panose="02000504050000020004" pitchFamily="2" charset="0"/>
              </a:rPr>
              <a:t>Abbreviations: BAL, </a:t>
            </a:r>
            <a:r>
              <a:rPr lang="en-US" sz="1000" i="1" dirty="0">
                <a:effectLst/>
                <a:latin typeface="Gotham" panose="02000504050000020004" pitchFamily="2" charset="0"/>
                <a:ea typeface="Calibri" panose="020F0502020204030204" pitchFamily="34" charset="0"/>
              </a:rPr>
              <a:t>bronchoalveolar lavage; </a:t>
            </a:r>
            <a:r>
              <a:rPr lang="en-GB" sz="1000" b="0" i="1" dirty="0">
                <a:latin typeface="Gotham" panose="02000504050000020004" pitchFamily="2" charset="0"/>
              </a:rPr>
              <a:t>CF, </a:t>
            </a:r>
            <a:r>
              <a:rPr lang="en-GB" sz="1200" i="1" dirty="0">
                <a:solidFill>
                  <a:srgbClr val="A5A5A5"/>
                </a:solidFill>
                <a:latin typeface="Gotham" panose="02000504050000020004" pitchFamily="2" charset="0"/>
              </a:rPr>
              <a:t>cystic fibrosis; </a:t>
            </a:r>
            <a:r>
              <a:rPr lang="en-GB" sz="1000" b="0" i="1" dirty="0">
                <a:latin typeface="Gotham" panose="02000504050000020004" pitchFamily="2" charset="0"/>
              </a:rPr>
              <a:t>CR,</a:t>
            </a:r>
            <a:r>
              <a:rPr lang="en-GB" sz="1200" i="1" dirty="0">
                <a:solidFill>
                  <a:srgbClr val="A5A5A5"/>
                </a:solidFill>
                <a:latin typeface="Gotham" panose="02000504050000020004" pitchFamily="2" charset="0"/>
              </a:rPr>
              <a:t> Chronic rejection; ECP, </a:t>
            </a:r>
            <a:r>
              <a:rPr lang="en-GB" sz="1800" i="1" dirty="0">
                <a:solidFill>
                  <a:srgbClr val="A5A5A5"/>
                </a:solidFill>
                <a:latin typeface="Gotham" panose="02000504050000020004" pitchFamily="2" charset="0"/>
              </a:rPr>
              <a:t>extracorporeal photopheresis;</a:t>
            </a:r>
            <a:r>
              <a:rPr lang="en-US" sz="1800" i="1" dirty="0">
                <a:solidFill>
                  <a:srgbClr val="A5A5A5"/>
                </a:solidFill>
                <a:latin typeface="Gotham" panose="02000504050000020004" pitchFamily="2" charset="0"/>
              </a:rPr>
              <a:t> FEV1, </a:t>
            </a:r>
            <a:r>
              <a:rPr lang="en-GB" sz="1800" i="1" dirty="0">
                <a:solidFill>
                  <a:srgbClr val="A5A5A5"/>
                </a:solidFill>
                <a:latin typeface="Gotham" panose="02000504050000020004" pitchFamily="2" charset="0"/>
              </a:rPr>
              <a:t>forced expiratory volume in 1 second</a:t>
            </a:r>
            <a:r>
              <a:rPr lang="en-US" sz="1800" i="1" dirty="0">
                <a:solidFill>
                  <a:srgbClr val="A5A5A5"/>
                </a:solidFill>
                <a:latin typeface="Gotham" panose="02000504050000020004" pitchFamily="2" charset="0"/>
              </a:rPr>
              <a:t>; </a:t>
            </a:r>
            <a:r>
              <a:rPr lang="en-GB" sz="1800" i="1" dirty="0">
                <a:solidFill>
                  <a:srgbClr val="A5A5A5"/>
                </a:solidFill>
                <a:latin typeface="Gotham" panose="02000504050000020004" pitchFamily="2" charset="0"/>
              </a:rPr>
              <a:t>IL10, interleukin 10; </a:t>
            </a:r>
            <a:r>
              <a:rPr lang="en-GB" sz="1800" b="0" i="1" dirty="0">
                <a:solidFill>
                  <a:srgbClr val="A5A5A5"/>
                </a:solidFill>
                <a:latin typeface="Gotham" panose="02000504050000020004" pitchFamily="2" charset="0"/>
              </a:rPr>
              <a:t>IL1b</a:t>
            </a:r>
            <a:r>
              <a:rPr lang="en-GB" sz="1800" i="1" dirty="0">
                <a:solidFill>
                  <a:srgbClr val="A5A5A5"/>
                </a:solidFill>
                <a:latin typeface="Gotham" panose="02000504050000020004" pitchFamily="2" charset="0"/>
              </a:rPr>
              <a:t>, interleukin 1 beta</a:t>
            </a:r>
            <a:r>
              <a:rPr lang="en-GB" sz="1800" b="0" i="1" dirty="0">
                <a:solidFill>
                  <a:srgbClr val="A5A5A5"/>
                </a:solidFill>
                <a:latin typeface="Gotham" panose="02000504050000020004" pitchFamily="2" charset="0"/>
              </a:rPr>
              <a:t>; IL1RA</a:t>
            </a:r>
            <a:r>
              <a:rPr lang="en-GB" sz="1800" i="1" dirty="0">
                <a:solidFill>
                  <a:srgbClr val="A5A5A5"/>
                </a:solidFill>
                <a:latin typeface="Gotham" panose="02000504050000020004" pitchFamily="2" charset="0"/>
              </a:rPr>
              <a:t>, interleukin 1 receptor alpha; IL6, interleukin 6; </a:t>
            </a:r>
            <a:r>
              <a:rPr lang="en-GB" sz="1200" i="1" dirty="0" err="1">
                <a:solidFill>
                  <a:srgbClr val="A5A5A5"/>
                </a:solidFill>
                <a:latin typeface="Gotham" panose="02000504050000020004" pitchFamily="2" charset="0"/>
              </a:rPr>
              <a:t>LuTx</a:t>
            </a:r>
            <a:r>
              <a:rPr lang="en-GB" sz="1200" i="1" dirty="0">
                <a:solidFill>
                  <a:srgbClr val="A5A5A5"/>
                </a:solidFill>
                <a:latin typeface="Gotham" panose="02000504050000020004" pitchFamily="2" charset="0"/>
              </a:rPr>
              <a:t>, lung transplantation; mRNA, messenger RNA; NK, natural killer cell; Th17, T helper 17 cells; Treg, regulatory T cell.</a:t>
            </a: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OS7_8</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INDUCTION EXTRACORPOREAL PHOTOPHERESIS STIMULATES BENEFICIAL IMMUNE MODULATION IN CYSTIC FIBROSIS PATIENTS UNDERGOING LUNG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Ilaria </a:t>
            </a:r>
            <a:r>
              <a:rPr lang="en-US" sz="1800" b="1" dirty="0" err="1">
                <a:effectLst/>
                <a:latin typeface="Gotham" panose="02000504050000020004" pitchFamily="2" charset="0"/>
                <a:ea typeface="Times New Roman" panose="02020603050405020304" pitchFamily="18" charset="0"/>
              </a:rPr>
              <a:t>Righi</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Claudio Fenizia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Claudia Vanetti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Lorella</a:t>
            </a:r>
            <a:r>
              <a:rPr lang="en-US" sz="1800" b="1" dirty="0">
                <a:effectLst/>
                <a:latin typeface="Gotham" panose="02000504050000020004" pitchFamily="2" charset="0"/>
                <a:ea typeface="Times New Roman" panose="02020603050405020304" pitchFamily="18" charset="0"/>
              </a:rPr>
              <a:t> Torretta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Letizia Corinna Morlacchi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Valeria Rossetti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Lorenzo Rosso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Giacomo Grisorio</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Mario Nosotti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Daria Trabattoni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Mario Clerici</a:t>
            </a:r>
            <a:r>
              <a:rPr lang="en-US" sz="1800" b="1" baseline="30000" dirty="0">
                <a:effectLst/>
                <a:latin typeface="Gotham" panose="02000504050000020004" pitchFamily="2" charset="0"/>
                <a:ea typeface="Times New Roman" panose="02020603050405020304" pitchFamily="18" charset="0"/>
              </a:rPr>
              <a:t>4</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Fondazione IRCCS Ca' </a:t>
            </a:r>
            <a:r>
              <a:rPr lang="en-US" sz="1800" i="1" dirty="0" err="1">
                <a:effectLst/>
                <a:latin typeface="Gotham" panose="02000504050000020004" pitchFamily="2" charset="0"/>
                <a:ea typeface="Times New Roman" panose="02020603050405020304" pitchFamily="18" charset="0"/>
              </a:rPr>
              <a:t>Granda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Ospedale</a:t>
            </a:r>
            <a:r>
              <a:rPr lang="en-US" sz="1800" i="1" dirty="0">
                <a:effectLst/>
                <a:latin typeface="Gotham" panose="02000504050000020004" pitchFamily="2" charset="0"/>
                <a:ea typeface="Times New Roman" panose="02020603050405020304" pitchFamily="18" charset="0"/>
              </a:rPr>
              <a:t> Maggiore </a:t>
            </a:r>
            <a:r>
              <a:rPr lang="en-US" sz="1800" i="1" dirty="0" err="1">
                <a:effectLst/>
                <a:latin typeface="Gotham" panose="02000504050000020004" pitchFamily="2" charset="0"/>
                <a:ea typeface="Times New Roman" panose="02020603050405020304" pitchFamily="18" charset="0"/>
              </a:rPr>
              <a:t>Policlinico</a:t>
            </a:r>
            <a:r>
              <a:rPr lang="en-US" sz="1800" i="1" dirty="0">
                <a:effectLst/>
                <a:latin typeface="Gotham" panose="02000504050000020004" pitchFamily="2" charset="0"/>
                <a:ea typeface="Times New Roman" panose="02020603050405020304" pitchFamily="18" charset="0"/>
              </a:rPr>
              <a:t>,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University of Milan, Department of Biomedical and Clinical sciences,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of Milan,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University of Milan, Department of Pathophysiology and Transplantation, Milan, Italy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Chronic rejection (CR) is the leading cause of late morbidity and mortality upon lung transplantation (</a:t>
            </a:r>
            <a:r>
              <a:rPr lang="en-US" sz="1800" dirty="0" err="1">
                <a:effectLst/>
                <a:latin typeface="Gotham" panose="02000504050000020004" pitchFamily="2" charset="0"/>
                <a:ea typeface="Calibri" panose="020F0502020204030204" pitchFamily="34" charset="0"/>
              </a:rPr>
              <a:t>LuTx</a:t>
            </a:r>
            <a:r>
              <a:rPr lang="en-US" sz="1800" dirty="0">
                <a:effectLst/>
                <a:latin typeface="Gotham" panose="02000504050000020004" pitchFamily="2" charset="0"/>
                <a:ea typeface="Calibri" panose="020F0502020204030204" pitchFamily="34" charset="0"/>
              </a:rPr>
              <a:t>). Extracorporeal photopheresis (ECP) has emerged as a promising immunomodulatory treatment against rejection. We performed and in-depth investigation of the immunological effects of induction ECP in </a:t>
            </a:r>
            <a:r>
              <a:rPr lang="en-US" sz="1800" dirty="0" err="1">
                <a:effectLst/>
                <a:latin typeface="Gotham" panose="02000504050000020004" pitchFamily="2" charset="0"/>
                <a:ea typeface="Calibri" panose="020F0502020204030204" pitchFamily="34" charset="0"/>
              </a:rPr>
              <a:t>LuTx</a:t>
            </a:r>
            <a:r>
              <a:rPr lang="en-US" sz="1800" dirty="0">
                <a:effectLst/>
                <a:latin typeface="Gotham" panose="02000504050000020004" pitchFamily="2" charset="0"/>
                <a:ea typeface="Calibri" panose="020F0502020204030204" pitchFamily="34" charset="0"/>
              </a:rPr>
              <a:t> recipients with a diagnosis of cystic fibrosis (CF).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A pilot clinical trial enrolled 20 CF </a:t>
            </a:r>
            <a:r>
              <a:rPr lang="en-US" sz="1800" dirty="0" err="1">
                <a:effectLst/>
                <a:latin typeface="Gotham" panose="02000504050000020004" pitchFamily="2" charset="0"/>
                <a:ea typeface="Calibri" panose="020F0502020204030204" pitchFamily="34" charset="0"/>
              </a:rPr>
              <a:t>LuTx</a:t>
            </a:r>
            <a:r>
              <a:rPr lang="en-US" sz="1800" dirty="0">
                <a:effectLst/>
                <a:latin typeface="Gotham" panose="02000504050000020004" pitchFamily="2" charset="0"/>
                <a:ea typeface="Calibri" panose="020F0502020204030204" pitchFamily="34" charset="0"/>
              </a:rPr>
              <a:t> patients who were randomly allocated in 2 arms: standard immunosuppressive therapy alone </a:t>
            </a:r>
            <a:r>
              <a:rPr lang="en-US" sz="1800" i="1" dirty="0">
                <a:effectLst/>
                <a:latin typeface="Gotham" panose="02000504050000020004" pitchFamily="2" charset="0"/>
                <a:ea typeface="Calibri" panose="020F0502020204030204" pitchFamily="34" charset="0"/>
              </a:rPr>
              <a:t>vs</a:t>
            </a:r>
            <a:r>
              <a:rPr lang="en-US" sz="1800" dirty="0">
                <a:effectLst/>
                <a:latin typeface="Gotham" panose="02000504050000020004" pitchFamily="2" charset="0"/>
                <a:ea typeface="Calibri" panose="020F0502020204030204" pitchFamily="34" charset="0"/>
              </a:rPr>
              <a:t>. standard immunosuppressive therapy plus ECP (one cycle within 72 hours of transplantation followed by 5 cycles in the following 3 months)</a:t>
            </a:r>
            <a:r>
              <a:rPr lang="en-US" sz="1800" dirty="0">
                <a:solidFill>
                  <a:srgbClr val="000000"/>
                </a:solidFill>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 Functional activation of T and NK subpopulations as well as mRNA expression and cytokine secretion profiling were evaluated in peripheral blood and in bronchoalveolar lavage (BAL) before the first cycle and 48 hours after the end of each cycle  and up to 12 months after </a:t>
            </a:r>
            <a:r>
              <a:rPr lang="en-US" sz="1800" dirty="0" err="1">
                <a:effectLst/>
                <a:latin typeface="Gotham" panose="02000504050000020004" pitchFamily="2" charset="0"/>
                <a:ea typeface="Calibri" panose="020F0502020204030204" pitchFamily="34" charset="0"/>
              </a:rPr>
              <a:t>LuTx</a:t>
            </a:r>
            <a:r>
              <a:rPr lang="en-US" sz="1800" dirty="0">
                <a:effectLst/>
                <a:latin typeface="Gotham" panose="02000504050000020004" pitchFamily="2" charset="0"/>
                <a:ea typeface="Calibri" panose="020F0502020204030204" pitchFamily="34" charset="0"/>
              </a:rPr>
              <a:t>. Clinical parameters, including respiratory volumes (e.g. FEV1), rejection episodes and infections, were analyzed as well.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ECP was well tolerated with no complications nor opportunistic infections. Rejection rate was comparable in the two groups Notably, a significantly better FEV1 was </a:t>
            </a:r>
            <a:r>
              <a:rPr lang="en-US" sz="1800" dirty="0" err="1">
                <a:effectLst/>
                <a:latin typeface="Gotham" panose="02000504050000020004" pitchFamily="2" charset="0"/>
                <a:ea typeface="Calibri" panose="020F0502020204030204" pitchFamily="34" charset="0"/>
              </a:rPr>
              <a:t>observedin</a:t>
            </a:r>
            <a:r>
              <a:rPr lang="en-US" sz="1800" dirty="0">
                <a:effectLst/>
                <a:latin typeface="Gotham" panose="02000504050000020004" pitchFamily="2" charset="0"/>
                <a:ea typeface="Calibri" panose="020F0502020204030204" pitchFamily="34" charset="0"/>
              </a:rPr>
              <a:t> the ECP group overtime. Treg lymphocytes and IL10-producing NKs were significantly increased, while Th17 cells were significantly reduced in the ECP group compared to the control. Cytokine profile showed that ECP reduced pro-inflammatory cytokines (e.g. IL1b, IL6) production, increasing that of anti-inflammatory cytokines (e.g. IL10, IL1RA) both in plasma and BAL</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Induction ECP is associated with immune modulation resulting in improved patients’ respiratory performance. More extensive studies and longer follow-up are needed to verify if ECP-induced immune modulation will have a beneficial effect of organ rejection as well.</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31</a:t>
            </a:fld>
            <a:endParaRPr lang="en-GB"/>
          </a:p>
        </p:txBody>
      </p:sp>
    </p:spTree>
    <p:extLst>
      <p:ext uri="{BB962C8B-B14F-4D97-AF65-F5344CB8AC3E}">
        <p14:creationId xmlns:p14="http://schemas.microsoft.com/office/powerpoint/2010/main" val="4099923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b="0" i="1" dirty="0">
                <a:latin typeface="Gotham" panose="02000504050000020004" pitchFamily="2" charset="0"/>
              </a:rPr>
              <a:t>Abbreviations: BAL, </a:t>
            </a:r>
            <a:r>
              <a:rPr lang="en-US" sz="1000" i="1" dirty="0">
                <a:effectLst/>
                <a:latin typeface="Gotham" panose="02000504050000020004" pitchFamily="2" charset="0"/>
                <a:ea typeface="Calibri" panose="020F0502020204030204" pitchFamily="34" charset="0"/>
              </a:rPr>
              <a:t>bronchoalveolar lavage; </a:t>
            </a:r>
            <a:r>
              <a:rPr lang="en-GB" sz="1000" b="0" i="1" dirty="0">
                <a:latin typeface="Gotham" panose="02000504050000020004" pitchFamily="2" charset="0"/>
              </a:rPr>
              <a:t>CF, </a:t>
            </a:r>
            <a:r>
              <a:rPr lang="en-GB" sz="1200" i="1" dirty="0">
                <a:solidFill>
                  <a:srgbClr val="A5A5A5"/>
                </a:solidFill>
                <a:latin typeface="Gotham" panose="02000504050000020004" pitchFamily="2" charset="0"/>
              </a:rPr>
              <a:t>cystic fibrosis; </a:t>
            </a:r>
            <a:r>
              <a:rPr lang="en-GB" sz="1000" b="0" i="1" dirty="0">
                <a:latin typeface="Gotham" panose="02000504050000020004" pitchFamily="2" charset="0"/>
              </a:rPr>
              <a:t>CR,</a:t>
            </a:r>
            <a:r>
              <a:rPr lang="en-GB" sz="1200" i="1" dirty="0">
                <a:solidFill>
                  <a:srgbClr val="A5A5A5"/>
                </a:solidFill>
                <a:latin typeface="Gotham" panose="02000504050000020004" pitchFamily="2" charset="0"/>
              </a:rPr>
              <a:t> Chronic rejection; ECP, </a:t>
            </a:r>
            <a:r>
              <a:rPr lang="en-GB" sz="1800" i="1" dirty="0">
                <a:solidFill>
                  <a:srgbClr val="A5A5A5"/>
                </a:solidFill>
                <a:latin typeface="Gotham" panose="02000504050000020004" pitchFamily="2" charset="0"/>
              </a:rPr>
              <a:t>extracorporeal photopheresis;</a:t>
            </a:r>
            <a:r>
              <a:rPr lang="en-US" sz="1800" i="1" dirty="0">
                <a:solidFill>
                  <a:srgbClr val="A5A5A5"/>
                </a:solidFill>
                <a:latin typeface="Gotham" panose="02000504050000020004" pitchFamily="2" charset="0"/>
              </a:rPr>
              <a:t> FEV1, </a:t>
            </a:r>
            <a:r>
              <a:rPr lang="en-GB" sz="1800" i="1" dirty="0">
                <a:solidFill>
                  <a:srgbClr val="A5A5A5"/>
                </a:solidFill>
                <a:latin typeface="Gotham" panose="02000504050000020004" pitchFamily="2" charset="0"/>
              </a:rPr>
              <a:t>forced expiratory volume in 1 second</a:t>
            </a:r>
            <a:r>
              <a:rPr lang="en-US" sz="1800" i="1" dirty="0">
                <a:solidFill>
                  <a:srgbClr val="A5A5A5"/>
                </a:solidFill>
                <a:latin typeface="Gotham" panose="02000504050000020004" pitchFamily="2" charset="0"/>
              </a:rPr>
              <a:t>; </a:t>
            </a:r>
            <a:r>
              <a:rPr lang="en-GB" sz="1800" i="1" dirty="0">
                <a:solidFill>
                  <a:srgbClr val="A5A5A5"/>
                </a:solidFill>
                <a:latin typeface="Gotham" panose="02000504050000020004" pitchFamily="2" charset="0"/>
              </a:rPr>
              <a:t>IL10, interleukin 10; </a:t>
            </a:r>
            <a:r>
              <a:rPr lang="en-GB" sz="1800" b="0" i="1" dirty="0">
                <a:solidFill>
                  <a:srgbClr val="A5A5A5"/>
                </a:solidFill>
                <a:latin typeface="Gotham" panose="02000504050000020004" pitchFamily="2" charset="0"/>
              </a:rPr>
              <a:t>IL1b</a:t>
            </a:r>
            <a:r>
              <a:rPr lang="en-GB" sz="1800" i="1" dirty="0">
                <a:solidFill>
                  <a:srgbClr val="A5A5A5"/>
                </a:solidFill>
                <a:latin typeface="Gotham" panose="02000504050000020004" pitchFamily="2" charset="0"/>
              </a:rPr>
              <a:t>, interleukin 1 beta</a:t>
            </a:r>
            <a:r>
              <a:rPr lang="en-GB" sz="1800" b="0" i="1" dirty="0">
                <a:solidFill>
                  <a:srgbClr val="A5A5A5"/>
                </a:solidFill>
                <a:latin typeface="Gotham" panose="02000504050000020004" pitchFamily="2" charset="0"/>
              </a:rPr>
              <a:t>; IL1RA</a:t>
            </a:r>
            <a:r>
              <a:rPr lang="en-GB" sz="1800" i="1" dirty="0">
                <a:solidFill>
                  <a:srgbClr val="A5A5A5"/>
                </a:solidFill>
                <a:latin typeface="Gotham" panose="02000504050000020004" pitchFamily="2" charset="0"/>
              </a:rPr>
              <a:t>, interleukin 1 receptor alpha; IL6, interleukin 6; </a:t>
            </a:r>
            <a:r>
              <a:rPr lang="en-GB" sz="1200" i="1" dirty="0" err="1">
                <a:solidFill>
                  <a:srgbClr val="A5A5A5"/>
                </a:solidFill>
                <a:latin typeface="Gotham" panose="02000504050000020004" pitchFamily="2" charset="0"/>
              </a:rPr>
              <a:t>LuTx</a:t>
            </a:r>
            <a:r>
              <a:rPr lang="en-GB" sz="1200" i="1" dirty="0">
                <a:solidFill>
                  <a:srgbClr val="A5A5A5"/>
                </a:solidFill>
                <a:latin typeface="Gotham" panose="02000504050000020004" pitchFamily="2" charset="0"/>
              </a:rPr>
              <a:t>, lung transplantation; mRNA, messenger RNA; NK, natural killer cell;  Th17, T helper 17 cells; Treg, regulatory T cell.</a:t>
            </a:r>
            <a:endParaRPr lang="en-GB" sz="1800" b="0" i="1" dirty="0">
              <a:effectLst/>
              <a:latin typeface="Gotham" panose="02000504050000020004" pitchFamily="2"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OS7_8</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INDUCTION EXTRACORPOREAL PHOTOPHERESIS STIMULATES BENEFICIAL IMMUNE MODULATION IN CYSTIC FIBROSIS PATIENTS UNDERGOING LUNG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Ilaria </a:t>
            </a:r>
            <a:r>
              <a:rPr lang="en-US" sz="1800" b="1" dirty="0" err="1">
                <a:effectLst/>
                <a:latin typeface="Gotham" panose="02000504050000020004" pitchFamily="2" charset="0"/>
                <a:ea typeface="Times New Roman" panose="02020603050405020304" pitchFamily="18" charset="0"/>
              </a:rPr>
              <a:t>Righi</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Claudio Fenizia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Claudia Vanetti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Lorella</a:t>
            </a:r>
            <a:r>
              <a:rPr lang="en-US" sz="1800" b="1" dirty="0">
                <a:effectLst/>
                <a:latin typeface="Gotham" panose="02000504050000020004" pitchFamily="2" charset="0"/>
                <a:ea typeface="Times New Roman" panose="02020603050405020304" pitchFamily="18" charset="0"/>
              </a:rPr>
              <a:t> Torretta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Letizia Corinna Morlacchi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Valeria Rossetti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Lorenzo Rosso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Giacomo Grisorio</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Mario Nosotti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Daria Trabattoni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Mario Clerici</a:t>
            </a:r>
            <a:r>
              <a:rPr lang="en-US" sz="1800" b="1" baseline="30000" dirty="0">
                <a:effectLst/>
                <a:latin typeface="Gotham" panose="02000504050000020004" pitchFamily="2" charset="0"/>
                <a:ea typeface="Times New Roman" panose="02020603050405020304" pitchFamily="18" charset="0"/>
              </a:rPr>
              <a:t>4</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Fondazione IRCCS Ca' </a:t>
            </a:r>
            <a:r>
              <a:rPr lang="en-US" sz="1800" i="1" dirty="0" err="1">
                <a:effectLst/>
                <a:latin typeface="Gotham" panose="02000504050000020004" pitchFamily="2" charset="0"/>
                <a:ea typeface="Times New Roman" panose="02020603050405020304" pitchFamily="18" charset="0"/>
              </a:rPr>
              <a:t>Granda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Ospedale</a:t>
            </a:r>
            <a:r>
              <a:rPr lang="en-US" sz="1800" i="1" dirty="0">
                <a:effectLst/>
                <a:latin typeface="Gotham" panose="02000504050000020004" pitchFamily="2" charset="0"/>
                <a:ea typeface="Times New Roman" panose="02020603050405020304" pitchFamily="18" charset="0"/>
              </a:rPr>
              <a:t> Maggiore </a:t>
            </a:r>
            <a:r>
              <a:rPr lang="en-US" sz="1800" i="1" dirty="0" err="1">
                <a:effectLst/>
                <a:latin typeface="Gotham" panose="02000504050000020004" pitchFamily="2" charset="0"/>
                <a:ea typeface="Times New Roman" panose="02020603050405020304" pitchFamily="18" charset="0"/>
              </a:rPr>
              <a:t>Policlinico</a:t>
            </a:r>
            <a:r>
              <a:rPr lang="en-US" sz="1800" i="1" dirty="0">
                <a:effectLst/>
                <a:latin typeface="Gotham" panose="02000504050000020004" pitchFamily="2" charset="0"/>
                <a:ea typeface="Times New Roman" panose="02020603050405020304" pitchFamily="18" charset="0"/>
              </a:rPr>
              <a:t>,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University of Milan, Department of Biomedical and Clinical sciences,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of Milan, Milan,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University of Milan, Department of Pathophysiology and Transplantation, Milan, Italy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Chronic rejection (CR) is the leading cause of late morbidity and mortality upon lung transplantation (</a:t>
            </a:r>
            <a:r>
              <a:rPr lang="en-US" sz="1800" dirty="0" err="1">
                <a:effectLst/>
                <a:latin typeface="Gotham" panose="02000504050000020004" pitchFamily="2" charset="0"/>
                <a:ea typeface="Calibri" panose="020F0502020204030204" pitchFamily="34" charset="0"/>
              </a:rPr>
              <a:t>LuTx</a:t>
            </a:r>
            <a:r>
              <a:rPr lang="en-US" sz="1800" dirty="0">
                <a:effectLst/>
                <a:latin typeface="Gotham" panose="02000504050000020004" pitchFamily="2" charset="0"/>
                <a:ea typeface="Calibri" panose="020F0502020204030204" pitchFamily="34" charset="0"/>
              </a:rPr>
              <a:t>). Extracorporeal photopheresis (ECP) has emerged as a promising immunomodulatory treatment against rejection. We performed and in-depth investigation of the immunological effects of induction ECP in </a:t>
            </a:r>
            <a:r>
              <a:rPr lang="en-US" sz="1800" dirty="0" err="1">
                <a:effectLst/>
                <a:latin typeface="Gotham" panose="02000504050000020004" pitchFamily="2" charset="0"/>
                <a:ea typeface="Calibri" panose="020F0502020204030204" pitchFamily="34" charset="0"/>
              </a:rPr>
              <a:t>LuTx</a:t>
            </a:r>
            <a:r>
              <a:rPr lang="en-US" sz="1800" dirty="0">
                <a:effectLst/>
                <a:latin typeface="Gotham" panose="02000504050000020004" pitchFamily="2" charset="0"/>
                <a:ea typeface="Calibri" panose="020F0502020204030204" pitchFamily="34" charset="0"/>
              </a:rPr>
              <a:t> recipients with a diagnosis of cystic fibrosis (CF).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A pilot clinical trial enrolled 20 CF </a:t>
            </a:r>
            <a:r>
              <a:rPr lang="en-US" sz="1800" dirty="0" err="1">
                <a:effectLst/>
                <a:latin typeface="Gotham" panose="02000504050000020004" pitchFamily="2" charset="0"/>
                <a:ea typeface="Calibri" panose="020F0502020204030204" pitchFamily="34" charset="0"/>
              </a:rPr>
              <a:t>LuTx</a:t>
            </a:r>
            <a:r>
              <a:rPr lang="en-US" sz="1800" dirty="0">
                <a:effectLst/>
                <a:latin typeface="Gotham" panose="02000504050000020004" pitchFamily="2" charset="0"/>
                <a:ea typeface="Calibri" panose="020F0502020204030204" pitchFamily="34" charset="0"/>
              </a:rPr>
              <a:t> patients who were randomly allocated in 2 arms: standard immunosuppressive therapy alone </a:t>
            </a:r>
            <a:r>
              <a:rPr lang="en-US" sz="1800" i="1" dirty="0">
                <a:effectLst/>
                <a:latin typeface="Gotham" panose="02000504050000020004" pitchFamily="2" charset="0"/>
                <a:ea typeface="Calibri" panose="020F0502020204030204" pitchFamily="34" charset="0"/>
              </a:rPr>
              <a:t>vs</a:t>
            </a:r>
            <a:r>
              <a:rPr lang="en-US" sz="1800" dirty="0">
                <a:effectLst/>
                <a:latin typeface="Gotham" panose="02000504050000020004" pitchFamily="2" charset="0"/>
                <a:ea typeface="Calibri" panose="020F0502020204030204" pitchFamily="34" charset="0"/>
              </a:rPr>
              <a:t>. standard immunosuppressive therapy plus ECP (one cycle within 72 hours of transplantation followed by 5 cycles in the following 3 months)</a:t>
            </a:r>
            <a:r>
              <a:rPr lang="en-US" sz="1800" dirty="0">
                <a:solidFill>
                  <a:srgbClr val="000000"/>
                </a:solidFill>
                <a:effectLst/>
                <a:latin typeface="Gotham" panose="02000504050000020004" pitchFamily="2" charset="0"/>
                <a:ea typeface="Calibri" panose="020F0502020204030204" pitchFamily="34" charset="0"/>
              </a:rPr>
              <a:t>.</a:t>
            </a:r>
            <a:r>
              <a:rPr lang="en-US" sz="1800" dirty="0">
                <a:effectLst/>
                <a:latin typeface="Gotham" panose="02000504050000020004" pitchFamily="2" charset="0"/>
                <a:ea typeface="Calibri" panose="020F0502020204030204" pitchFamily="34" charset="0"/>
              </a:rPr>
              <a:t> Functional activation of T and NK subpopulations as well as mRNA expression and cytokine secretion profiling were evaluated in peripheral blood and in bronchoalveolar lavage (BAL) before the first cycle and 48 hours after the end of each cycle  and up to 12 months after </a:t>
            </a:r>
            <a:r>
              <a:rPr lang="en-US" sz="1800" dirty="0" err="1">
                <a:effectLst/>
                <a:latin typeface="Gotham" panose="02000504050000020004" pitchFamily="2" charset="0"/>
                <a:ea typeface="Calibri" panose="020F0502020204030204" pitchFamily="34" charset="0"/>
              </a:rPr>
              <a:t>LuTx</a:t>
            </a:r>
            <a:r>
              <a:rPr lang="en-US" sz="1800" dirty="0">
                <a:effectLst/>
                <a:latin typeface="Gotham" panose="02000504050000020004" pitchFamily="2" charset="0"/>
                <a:ea typeface="Calibri" panose="020F0502020204030204" pitchFamily="34" charset="0"/>
              </a:rPr>
              <a:t>. Clinical parameters, including respiratory volumes (e.g. FEV1), rejection episodes and infections, were analyzed as well.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ECP was well tolerated with no complications nor opportunistic infections. Rejection rate was comparable in the two groups Notably, a significantly better FEV1 was </a:t>
            </a:r>
            <a:r>
              <a:rPr lang="en-US" sz="1800" dirty="0" err="1">
                <a:effectLst/>
                <a:latin typeface="Gotham" panose="02000504050000020004" pitchFamily="2" charset="0"/>
                <a:ea typeface="Calibri" panose="020F0502020204030204" pitchFamily="34" charset="0"/>
              </a:rPr>
              <a:t>observedin</a:t>
            </a:r>
            <a:r>
              <a:rPr lang="en-US" sz="1800" dirty="0">
                <a:effectLst/>
                <a:latin typeface="Gotham" panose="02000504050000020004" pitchFamily="2" charset="0"/>
                <a:ea typeface="Calibri" panose="020F0502020204030204" pitchFamily="34" charset="0"/>
              </a:rPr>
              <a:t> the ECP group overtime. Treg lymphocytes and IL10-producing NKs were significantly increased, while Th17 cells were significantly reduced in the ECP group compared to the control. Cytokine profile showed that ECP reduced pro-inflammatory cytokines (e.g. IL1b, IL6) production, increasing that of anti-inflammatory cytokines (e.g. IL10, IL1RA) both in plasma and BAL</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Calibri" panose="020F0502020204030204" pitchFamily="34" charset="0"/>
              </a:rPr>
              <a:t>Induction ECP is associated with immune modulation resulting in improved patients’ respiratory performance. More extensive studies and longer follow-up are needed to verify if ECP-induced immune modulation will have a beneficial effect of organ rejection as well.</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32</a:t>
            </a:fld>
            <a:endParaRPr lang="en-GB"/>
          </a:p>
        </p:txBody>
      </p:sp>
    </p:spTree>
    <p:extLst>
      <p:ext uri="{BB962C8B-B14F-4D97-AF65-F5344CB8AC3E}">
        <p14:creationId xmlns:p14="http://schemas.microsoft.com/office/powerpoint/2010/main" val="322645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t>
            </a:r>
            <a:r>
              <a:rPr lang="en-GB" sz="1800" b="0" i="1" dirty="0" err="1">
                <a:latin typeface="Gotham" panose="02000504050000020004" pitchFamily="2" charset="0"/>
              </a:rPr>
              <a:t>ddcfDNA</a:t>
            </a:r>
            <a:r>
              <a:rPr lang="en-GB" sz="1800" b="0" i="1" dirty="0">
                <a:latin typeface="Gotham" panose="02000504050000020004" pitchFamily="2" charset="0"/>
              </a:rPr>
              <a:t>, </a:t>
            </a:r>
            <a:r>
              <a:rPr lang="cs-CZ" sz="2800" i="1" dirty="0">
                <a:solidFill>
                  <a:srgbClr val="A5A5A5"/>
                </a:solidFill>
                <a:latin typeface="Gotham" panose="02000504050000020004" pitchFamily="2" charset="0"/>
              </a:rPr>
              <a:t>percent plasma donor derived cell-free DNA</a:t>
            </a:r>
            <a:r>
              <a:rPr lang="fr-CH" sz="2800" i="1" dirty="0">
                <a:solidFill>
                  <a:srgbClr val="A5A5A5"/>
                </a:solidFill>
                <a:latin typeface="Gotham" panose="02000504050000020004" pitchFamily="2" charset="0"/>
              </a:rPr>
              <a:t>; </a:t>
            </a:r>
            <a:r>
              <a:rPr lang="en-GB" sz="1800" b="0" i="1" dirty="0">
                <a:latin typeface="Gotham" panose="02000504050000020004" pitchFamily="2" charset="0"/>
              </a:rPr>
              <a:t>BLAD, </a:t>
            </a:r>
            <a:r>
              <a:rPr lang="cs-CZ" sz="1800" i="1" dirty="0">
                <a:solidFill>
                  <a:srgbClr val="A5A5A5"/>
                </a:solidFill>
                <a:latin typeface="Gotham" panose="02000504050000020004" pitchFamily="2" charset="0"/>
              </a:rPr>
              <a:t>Baseline lung allograft dysfunction</a:t>
            </a:r>
            <a:r>
              <a:rPr lang="fr-CH" sz="1800" i="1" dirty="0">
                <a:solidFill>
                  <a:srgbClr val="A5A5A5"/>
                </a:solidFill>
                <a:latin typeface="Gotham" panose="02000504050000020004" pitchFamily="2" charset="0"/>
              </a:rPr>
              <a:t>; </a:t>
            </a:r>
            <a:r>
              <a:rPr lang="fr-CH" sz="1800" i="1" dirty="0" err="1">
                <a:solidFill>
                  <a:srgbClr val="A5A5A5"/>
                </a:solidFill>
                <a:latin typeface="Gotham" panose="02000504050000020004" pitchFamily="2" charset="0"/>
              </a:rPr>
              <a:t>cfDNA</a:t>
            </a:r>
            <a:r>
              <a:rPr lang="fr-CH" sz="1800" i="1" dirty="0">
                <a:solidFill>
                  <a:srgbClr val="A5A5A5"/>
                </a:solidFill>
                <a:latin typeface="Gotham" panose="02000504050000020004" pitchFamily="2" charset="0"/>
              </a:rPr>
              <a:t>, </a:t>
            </a:r>
            <a:r>
              <a:rPr lang="cs-CZ" sz="1800" i="1" dirty="0">
                <a:solidFill>
                  <a:srgbClr val="A5A5A5"/>
                </a:solidFill>
                <a:latin typeface="Gotham" panose="02000504050000020004" pitchFamily="2" charset="0"/>
              </a:rPr>
              <a:t>cell-free DNA</a:t>
            </a:r>
            <a:r>
              <a:rPr lang="fr-CH" sz="1800" i="1" dirty="0">
                <a:solidFill>
                  <a:srgbClr val="A5A5A5"/>
                </a:solidFill>
                <a:latin typeface="Gotham" panose="02000504050000020004" pitchFamily="2" charset="0"/>
              </a:rPr>
              <a:t>; </a:t>
            </a:r>
            <a:r>
              <a:rPr lang="fr-CH" sz="1800" i="1" dirty="0" err="1">
                <a:solidFill>
                  <a:srgbClr val="A5A5A5"/>
                </a:solidFill>
                <a:latin typeface="Gotham" panose="02000504050000020004" pitchFamily="2" charset="0"/>
              </a:rPr>
              <a:t>cp</a:t>
            </a:r>
            <a:r>
              <a:rPr lang="fr-CH" sz="1800" i="1" dirty="0">
                <a:solidFill>
                  <a:srgbClr val="A5A5A5"/>
                </a:solidFill>
                <a:latin typeface="Gotham" panose="02000504050000020004" pitchFamily="2" charset="0"/>
              </a:rPr>
              <a:t>/ml, copies per millilitre; </a:t>
            </a:r>
            <a:r>
              <a:rPr lang="fr-CH" sz="1800" i="1" dirty="0" err="1">
                <a:solidFill>
                  <a:srgbClr val="A5A5A5"/>
                </a:solidFill>
                <a:latin typeface="Gotham" panose="02000504050000020004" pitchFamily="2" charset="0"/>
              </a:rPr>
              <a:t>ddcfDNA</a:t>
            </a:r>
            <a:r>
              <a:rPr lang="fr-CH" sz="1800" i="1" dirty="0">
                <a:solidFill>
                  <a:srgbClr val="A5A5A5"/>
                </a:solidFill>
                <a:latin typeface="Gotham" panose="02000504050000020004" pitchFamily="2" charset="0"/>
              </a:rPr>
              <a:t>, </a:t>
            </a:r>
            <a:r>
              <a:rPr lang="cs-CZ" sz="1800" i="1" dirty="0">
                <a:solidFill>
                  <a:srgbClr val="A5A5A5"/>
                </a:solidFill>
                <a:latin typeface="Gotham" panose="02000504050000020004" pitchFamily="2" charset="0"/>
              </a:rPr>
              <a:t>donor derived cell-free DNA</a:t>
            </a:r>
            <a:r>
              <a:rPr lang="fr-CH" sz="1800" i="1" dirty="0">
                <a:solidFill>
                  <a:srgbClr val="A5A5A5"/>
                </a:solidFill>
                <a:latin typeface="Gotham" panose="02000504050000020004" pitchFamily="2" charset="0"/>
              </a:rPr>
              <a:t>; IQR, interquartile range; </a:t>
            </a:r>
            <a:r>
              <a:rPr lang="fr-CH" sz="1800" i="1" dirty="0" err="1">
                <a:solidFill>
                  <a:srgbClr val="A5A5A5"/>
                </a:solidFill>
                <a:latin typeface="Gotham" panose="02000504050000020004" pitchFamily="2" charset="0"/>
              </a:rPr>
              <a:t>LuTx</a:t>
            </a:r>
            <a:r>
              <a:rPr lang="fr-CH" sz="1800" i="1" dirty="0">
                <a:solidFill>
                  <a:srgbClr val="A5A5A5"/>
                </a:solidFill>
                <a:latin typeface="Gotham" panose="02000504050000020004" pitchFamily="2" charset="0"/>
              </a:rPr>
              <a:t>, </a:t>
            </a:r>
            <a:r>
              <a:rPr lang="cs-CZ" sz="1800" i="1" dirty="0">
                <a:solidFill>
                  <a:srgbClr val="A5A5A5"/>
                </a:solidFill>
                <a:latin typeface="Gotham" panose="02000504050000020004" pitchFamily="2" charset="0"/>
              </a:rPr>
              <a:t>lung transplantation</a:t>
            </a:r>
            <a:r>
              <a:rPr lang="fr-CH" sz="1800" i="1" dirty="0">
                <a:solidFill>
                  <a:srgbClr val="A5A5A5"/>
                </a:solidFill>
                <a:latin typeface="Gotham" panose="02000504050000020004" pitchFamily="2" charset="0"/>
              </a:rPr>
              <a:t>.</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BOS6_3</a:t>
            </a:r>
            <a:endParaRPr lang="x-none"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INCREASED TOTAL CELL-FREE DNA EARLY AFTER LUNG TRANSPLANTATION IS ASSOCIATED WITH BASELINE LUNG ALLOGRAFT DYSFUNCTION </a:t>
            </a:r>
            <a:endParaRPr lang="x-none"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x-none"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Andrea </a:t>
            </a:r>
            <a:r>
              <a:rPr lang="en-US" sz="1800" b="1" dirty="0" err="1">
                <a:effectLst/>
                <a:latin typeface="Gotham" panose="02000504050000020004" pitchFamily="2" charset="0"/>
                <a:ea typeface="Times New Roman" panose="02020603050405020304" pitchFamily="18" charset="0"/>
              </a:rPr>
              <a:t>Zajacova</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Eliska</a:t>
            </a:r>
            <a:r>
              <a:rPr lang="en-US" sz="1800" b="1" dirty="0">
                <a:effectLst/>
                <a:latin typeface="Gotham" panose="02000504050000020004" pitchFamily="2" charset="0"/>
                <a:ea typeface="Times New Roman" panose="02020603050405020304" pitchFamily="18" charset="0"/>
              </a:rPr>
              <a:t> Dvorackova</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Luis Fernando Casas Mendez</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Libor Fila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Robert Lischke</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Sangeeta Bhorade</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David Ross</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Jan Havlin</a:t>
            </a:r>
            <a:r>
              <a:rPr lang="en-US" sz="1800" b="1" baseline="30000" dirty="0">
                <a:effectLst/>
                <a:latin typeface="Gotham" panose="02000504050000020004" pitchFamily="2" charset="0"/>
                <a:ea typeface="Times New Roman" panose="02020603050405020304" pitchFamily="18" charset="0"/>
              </a:rPr>
              <a:t>3</a:t>
            </a:r>
            <a:endParaRPr lang="x-none"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Prague Lung Transplant Program, Department of Pneumology, </a:t>
            </a:r>
            <a:r>
              <a:rPr lang="en-US" sz="1800" i="1" dirty="0" err="1">
                <a:effectLst/>
                <a:latin typeface="Gotham" panose="02000504050000020004" pitchFamily="2" charset="0"/>
                <a:ea typeface="Times New Roman" panose="02020603050405020304" pitchFamily="18" charset="0"/>
              </a:rPr>
              <a:t>Motol</a:t>
            </a:r>
            <a:r>
              <a:rPr lang="en-US" sz="1800" i="1" dirty="0">
                <a:effectLst/>
                <a:latin typeface="Gotham" panose="02000504050000020004" pitchFamily="2" charset="0"/>
                <a:ea typeface="Times New Roman" panose="02020603050405020304" pitchFamily="18" charset="0"/>
              </a:rPr>
              <a:t> University Hospital and 2nd Faculty of Medicine, Charles University in Prague, Prague, Czech Republic</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Institute of Pharmacology, 1st Faculty of Medicine, Charles University in Prague, Prague, Czech Republic</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Prague Lung Transplant Program, 3rd Department of Surgery, </a:t>
            </a:r>
            <a:r>
              <a:rPr lang="en-US" sz="1800" i="1" dirty="0" err="1">
                <a:effectLst/>
                <a:latin typeface="Gotham" panose="02000504050000020004" pitchFamily="2" charset="0"/>
                <a:ea typeface="Times New Roman" panose="02020603050405020304" pitchFamily="18" charset="0"/>
              </a:rPr>
              <a:t>Motol</a:t>
            </a:r>
            <a:r>
              <a:rPr lang="en-US" sz="1800" i="1" dirty="0">
                <a:effectLst/>
                <a:latin typeface="Gotham" panose="02000504050000020004" pitchFamily="2" charset="0"/>
                <a:ea typeface="Times New Roman" panose="02020603050405020304" pitchFamily="18" charset="0"/>
              </a:rPr>
              <a:t> University Hospital and 1st Faculty of Medicine, Charles University in Prague, Prague, Czech Republic</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Medical Affairs, </a:t>
            </a:r>
            <a:r>
              <a:rPr lang="en-US" sz="1800" i="1" dirty="0" err="1">
                <a:effectLst/>
                <a:latin typeface="Gotham" panose="02000504050000020004" pitchFamily="2" charset="0"/>
                <a:ea typeface="Times New Roman" panose="02020603050405020304" pitchFamily="18" charset="0"/>
              </a:rPr>
              <a:t>Natera</a:t>
            </a:r>
            <a:r>
              <a:rPr lang="en-US" sz="1800" i="1" dirty="0">
                <a:effectLst/>
                <a:latin typeface="Gotham" panose="02000504050000020004" pitchFamily="2" charset="0"/>
                <a:ea typeface="Times New Roman" panose="02020603050405020304" pitchFamily="18" charset="0"/>
              </a:rPr>
              <a:t>, Inc. San Carlos, CA, San Carlos, United States</a:t>
            </a:r>
            <a:endParaRPr lang="x-none"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x-none"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cs-CZ" sz="1800" dirty="0">
                <a:solidFill>
                  <a:srgbClr val="000000"/>
                </a:solidFill>
                <a:effectLst/>
                <a:latin typeface="Gotham" panose="02000504050000020004" pitchFamily="2" charset="0"/>
                <a:ea typeface="Times New Roman" panose="02020603050405020304" pitchFamily="18" charset="0"/>
              </a:rPr>
              <a:t>Baseline lung allograft dysfunction (BLAD) is the inability to achieve the expected peak lung function within the first year after lung transplantation (LuTx). The underlying cause of BLAD is not yet fully understood, but early graft alteration has been identified as a risk factor. We hypothesized that early levels of absolute and percent plasma donor derived cell-free DNA (ddcfDNA and %ddcfDNA, respectively), which are biomarkers of graft damage, as well as total cell-free DNA (cfDNA) levels, may have predictive value for the incidence of BLAD.</a:t>
            </a:r>
            <a:endParaRPr lang="x-none"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cs-CZ" sz="1800" dirty="0">
                <a:solidFill>
                  <a:srgbClr val="000000"/>
                </a:solidFill>
                <a:effectLst/>
                <a:latin typeface="Gotham" panose="02000504050000020004" pitchFamily="2" charset="0"/>
                <a:ea typeface="Times New Roman" panose="02020603050405020304" pitchFamily="18" charset="0"/>
              </a:rPr>
              <a:t>A total of 16 patients who underwent bilateral LuTx between May 2021 and March 2022 (women 50%), followed-up in a single center were included, with a median age at the time of LuTx of 50.2 years (IQR 37.8 - 63.8). Blood samples were collected monthly from 3 up to 6 months post-LuTx. Samples obtained during rejection or infection were excluded. %ddcfDNA, ddcfDNA (cp/mL) and cfDNA (cp/mL) levels were obtained by the Prospera test. BLAD was defined as the inability to achieve forced expiratory volume in 1 second and forced vital capacity of 80% predicted on two consecutive measurements within the first year post LuTx. Analyses were performed by Mann-Whitney test.</a:t>
            </a:r>
            <a:endParaRPr lang="x-none"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 </a:t>
            </a:r>
            <a:r>
              <a:rPr lang="cs-CZ" sz="1800" dirty="0">
                <a:solidFill>
                  <a:srgbClr val="000000"/>
                </a:solidFill>
                <a:effectLst/>
                <a:latin typeface="Gotham" panose="02000504050000020004" pitchFamily="2" charset="0"/>
                <a:ea typeface="Times New Roman" panose="02020603050405020304" pitchFamily="18" charset="0"/>
              </a:rPr>
              <a:t>46 samples were analyzed (median 2.9 per patient). 5 of 16 patients had BLAD (31.3%). Median %ddcfDNA value for the non-BLAD group was 0.17% (IQR 0.11 - 0.31) and for the BLAD group 0.31% (IQR 0.22 - 0.60), p=0.21. In absolute values, median ddcfDNA for the non-BLAD group was 24.92 cp/mL (IQR 18.17 - 56.18) and  for the BLAD group 70.29 cp/mL (IQR 39.17 - 297.26), p=0.069. Median cfDNA for the non-BLAD group was 1413.46 cp/mL (IQR 1009.63 - 2101.32) and 2685.63 cp/mL (IQR 2046.48 - 4215.17) for the BLAD group, p=0.019. Figure 1.</a:t>
            </a:r>
            <a:endParaRPr lang="x-none"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b="1" dirty="0">
                <a:solidFill>
                  <a:srgbClr val="000000"/>
                </a:solidFill>
                <a:effectLst/>
                <a:latin typeface="Gotham" panose="02000504050000020004" pitchFamily="2" charset="0"/>
                <a:ea typeface="Calibri" panose="020F0502020204030204" pitchFamily="34" charset="0"/>
              </a:rPr>
              <a:t> </a:t>
            </a:r>
            <a:r>
              <a:rPr lang="cs-CZ" sz="1800" dirty="0">
                <a:solidFill>
                  <a:srgbClr val="000000"/>
                </a:solidFill>
                <a:effectLst/>
                <a:latin typeface="Gotham" panose="02000504050000020004" pitchFamily="2" charset="0"/>
                <a:ea typeface="Times New Roman" panose="02020603050405020304" pitchFamily="18" charset="0"/>
              </a:rPr>
              <a:t>Increased total cfDNA levels obtained between 3rd-6th month after LuTx were associated with a higher risk of BLAD. Due to the fact that 90% of cfDNA originates in white blood cells, we hypothesize that a proinflammatory state might be a risk factor for BLAD incidence but further investigation is required. Although a trend for elevated ddcfDNA and %ddcfDNA was observed for BLAD, this was not statistically significant.</a:t>
            </a:r>
            <a:endParaRPr lang="x-none"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38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BAL, </a:t>
            </a:r>
            <a:r>
              <a:rPr lang="en-GB" sz="1800" i="1" dirty="0">
                <a:solidFill>
                  <a:srgbClr val="000000"/>
                </a:solidFill>
                <a:effectLst/>
                <a:latin typeface="Gotham" panose="02000504050000020004" pitchFamily="2" charset="0"/>
                <a:ea typeface="Calibri" panose="020F0502020204030204" pitchFamily="34" charset="0"/>
              </a:rPr>
              <a:t>bronchoalveolar lavage ; </a:t>
            </a:r>
            <a:r>
              <a:rPr lang="en-GB" sz="1800" b="0" i="1" dirty="0">
                <a:latin typeface="Gotham" panose="02000504050000020004" pitchFamily="2" charset="0"/>
              </a:rPr>
              <a:t>dd-</a:t>
            </a:r>
            <a:r>
              <a:rPr lang="en-GB" sz="1800" b="0" i="1" dirty="0" err="1">
                <a:latin typeface="Gotham" panose="02000504050000020004" pitchFamily="2" charset="0"/>
              </a:rPr>
              <a:t>cfDNA</a:t>
            </a:r>
            <a:r>
              <a:rPr lang="en-GB" sz="1800" b="0" i="1" dirty="0">
                <a:latin typeface="Gotham" panose="02000504050000020004" pitchFamily="2" charset="0"/>
              </a:rPr>
              <a:t>, </a:t>
            </a:r>
            <a:r>
              <a:rPr lang="en-GB" sz="2800" b="0" i="1" dirty="0">
                <a:solidFill>
                  <a:srgbClr val="A5A5A5"/>
                </a:solidFill>
                <a:latin typeface="Gotham" panose="02000504050000020004" pitchFamily="2" charset="0"/>
              </a:rPr>
              <a:t>d</a:t>
            </a:r>
            <a:r>
              <a:rPr lang="en-GB" sz="2800" i="1" dirty="0">
                <a:solidFill>
                  <a:srgbClr val="A5A5A5"/>
                </a:solidFill>
                <a:latin typeface="Gotham" panose="02000504050000020004" pitchFamily="2" charset="0"/>
              </a:rPr>
              <a:t>onor-derived cell-free DNA ; LAI, </a:t>
            </a:r>
            <a:r>
              <a:rPr lang="en-GB" sz="4000" i="1" dirty="0">
                <a:solidFill>
                  <a:srgbClr val="A5A5A5"/>
                </a:solidFill>
                <a:latin typeface="Gotham" panose="02000504050000020004" pitchFamily="2" charset="0"/>
              </a:rPr>
              <a:t>lung allograft injury; </a:t>
            </a:r>
            <a:r>
              <a:rPr lang="en-GB" sz="4000" b="0" i="1" dirty="0">
                <a:solidFill>
                  <a:srgbClr val="A5A5A5"/>
                </a:solidFill>
                <a:latin typeface="Gotham" panose="02000504050000020004" pitchFamily="2" charset="0"/>
              </a:rPr>
              <a:t>LASHA</a:t>
            </a:r>
            <a:r>
              <a:rPr lang="en-GB" sz="4000" i="1" dirty="0">
                <a:solidFill>
                  <a:srgbClr val="A5A5A5"/>
                </a:solidFill>
                <a:latin typeface="Gotham" panose="02000504050000020004" pitchFamily="2" charset="0"/>
              </a:rPr>
              <a:t>, </a:t>
            </a:r>
            <a:r>
              <a:rPr lang="fr-CH" sz="5400" b="0" i="1" dirty="0" err="1">
                <a:solidFill>
                  <a:srgbClr val="4D5156"/>
                </a:solidFill>
                <a:effectLst/>
                <a:latin typeface="Gotham" panose="02000504050000020004" pitchFamily="2" charset="0"/>
              </a:rPr>
              <a:t>lung</a:t>
            </a:r>
            <a:r>
              <a:rPr lang="fr-CH" sz="5400" b="0" i="1" dirty="0">
                <a:solidFill>
                  <a:srgbClr val="4D5156"/>
                </a:solidFill>
                <a:effectLst/>
                <a:latin typeface="Gotham" panose="02000504050000020004" pitchFamily="2" charset="0"/>
              </a:rPr>
              <a:t> </a:t>
            </a:r>
            <a:r>
              <a:rPr lang="fr-CH" sz="5400" b="0" i="1" dirty="0" err="1">
                <a:solidFill>
                  <a:srgbClr val="4D5156"/>
                </a:solidFill>
                <a:effectLst/>
                <a:latin typeface="Gotham" panose="02000504050000020004" pitchFamily="2" charset="0"/>
              </a:rPr>
              <a:t>allograft</a:t>
            </a:r>
            <a:r>
              <a:rPr lang="fr-CH" sz="5400" b="0" i="1" dirty="0">
                <a:solidFill>
                  <a:srgbClr val="4D5156"/>
                </a:solidFill>
                <a:effectLst/>
                <a:latin typeface="Gotham" panose="02000504050000020004" pitchFamily="2" charset="0"/>
              </a:rPr>
              <a:t> </a:t>
            </a:r>
            <a:r>
              <a:rPr lang="fr-CH" sz="5400" b="0" i="1" dirty="0" err="1">
                <a:solidFill>
                  <a:srgbClr val="4D5156"/>
                </a:solidFill>
                <a:effectLst/>
                <a:latin typeface="Gotham" panose="02000504050000020004" pitchFamily="2" charset="0"/>
              </a:rPr>
              <a:t>standardized</a:t>
            </a:r>
            <a:r>
              <a:rPr lang="fr-CH" sz="5400" b="0" i="1" dirty="0">
                <a:solidFill>
                  <a:srgbClr val="4D5156"/>
                </a:solidFill>
                <a:effectLst/>
                <a:latin typeface="Gotham" panose="02000504050000020004" pitchFamily="2" charset="0"/>
              </a:rPr>
              <a:t> </a:t>
            </a:r>
            <a:r>
              <a:rPr lang="fr-CH" sz="5400" b="0" i="1" dirty="0" err="1">
                <a:solidFill>
                  <a:srgbClr val="4D5156"/>
                </a:solidFill>
                <a:effectLst/>
                <a:latin typeface="Gotham" panose="02000504050000020004" pitchFamily="2" charset="0"/>
              </a:rPr>
              <a:t>histological</a:t>
            </a:r>
            <a:r>
              <a:rPr lang="fr-CH" sz="5400" b="0" i="1" dirty="0">
                <a:solidFill>
                  <a:srgbClr val="4D5156"/>
                </a:solidFill>
                <a:effectLst/>
                <a:latin typeface="Gotham" panose="02000504050000020004" pitchFamily="2" charset="0"/>
              </a:rPr>
              <a:t> </a:t>
            </a:r>
            <a:r>
              <a:rPr lang="fr-CH" sz="5400" b="0" i="1" dirty="0" err="1">
                <a:solidFill>
                  <a:srgbClr val="4D5156"/>
                </a:solidFill>
                <a:effectLst/>
                <a:latin typeface="Gotham" panose="02000504050000020004" pitchFamily="2" charset="0"/>
              </a:rPr>
              <a:t>analysis</a:t>
            </a:r>
            <a:r>
              <a:rPr lang="en-GB" sz="4000" i="1" dirty="0">
                <a:solidFill>
                  <a:srgbClr val="A5A5A5"/>
                </a:solidFill>
                <a:latin typeface="Gotham" panose="02000504050000020004" pitchFamily="2" charset="0"/>
              </a:rPr>
              <a:t>; </a:t>
            </a:r>
            <a:r>
              <a:rPr lang="en-GB" sz="4000" b="0" i="1" dirty="0">
                <a:solidFill>
                  <a:srgbClr val="A5A5A5"/>
                </a:solidFill>
                <a:latin typeface="Gotham" panose="02000504050000020004" pitchFamily="2" charset="0"/>
              </a:rPr>
              <a:t>NGS</a:t>
            </a:r>
            <a:r>
              <a:rPr lang="en-GB" sz="4000" i="1" dirty="0">
                <a:solidFill>
                  <a:srgbClr val="A5A5A5"/>
                </a:solidFill>
                <a:latin typeface="Gotham" panose="02000504050000020004" pitchFamily="2" charset="0"/>
              </a:rPr>
              <a:t>, next generation sequencing; </a:t>
            </a:r>
            <a:r>
              <a:rPr lang="en-GB" sz="2800" i="1" dirty="0">
                <a:solidFill>
                  <a:srgbClr val="A5A5A5"/>
                </a:solidFill>
                <a:latin typeface="Gotham" panose="02000504050000020004" pitchFamily="2" charset="0"/>
              </a:rPr>
              <a:t>TBBs, transbronchial biopsies.</a:t>
            </a: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BOS6_5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COMPARISON OF PLASMA DONOR-DERIVED CELL-FREE DNA WITH LASHA SCORING SYSTEM IN LUNG TRANSPLANTATION: A SINGLE CENTRE EXPERIENCE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Federica </a:t>
            </a:r>
            <a:r>
              <a:rPr lang="en-US" sz="1800" b="1" dirty="0" err="1">
                <a:effectLst/>
                <a:latin typeface="Gotham" panose="02000504050000020004" pitchFamily="2" charset="0"/>
                <a:ea typeface="Times New Roman" panose="02020603050405020304" pitchFamily="18" charset="0"/>
              </a:rPr>
              <a:t>Pezzuto</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Veronica Tauro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Manuela Orlandi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Francesca Lunardi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Monica Loy</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Eleonora Faccioli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Marta Vadori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Davide Biondini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Serena Marinello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Fausto Braccioni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Marco Schiavon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Deborah Levine</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Emanuele Cozzi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Federico Rea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Fiorella Calabrese</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of Padova, 35128,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University Hospital of Padova, 35128,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Stanford University, 94305,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Donor-derived cell-free DNA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has been investigated as a non-invasive alternative approach to transbronchial biopsies (TBBs) to evaluate lung allograft injury (LAI) following transplantation. The aim of the study was to compare the diagnostic yield of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to scheduled TBBs systematically evaluated according to the LASHA template.</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Twenty-one recipients were prospectively enrolled between October and November 2022. TBBs were scored according to LASHA template. Alveolar macrophages, oedema, and mild capillary dilation with score &lt;2 were considered nonspecific and classified as unremarkable if not associated with altered microbiological or immunological findings. A comprehensive immunological and microbiological/cytological evaluation was carried out on blood and bronchoalveolar lavage (BAL), respectively.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was measured (%) by NGS on plasma collected at the same time of TBBs.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was under the threshold of 0.85% in 10 patients. In 8 patients, TBB was negative or unremarkable. None showed immunological complications. The negative predictive value was 80%.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was over the threshold in 11 patients. The positive predictive value was 82%. </a:t>
            </a: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Plasma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is highly predictive of LAI, even after a granular histological evaluation. Further studies are needed to confirm the clinical validity of </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especially for the detection of specific or concomitant pathological lesions of LAI.</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8</a:t>
            </a:fld>
            <a:endParaRPr lang="en-GB"/>
          </a:p>
        </p:txBody>
      </p:sp>
    </p:spTree>
    <p:extLst>
      <p:ext uri="{BB962C8B-B14F-4D97-AF65-F5344CB8AC3E}">
        <p14:creationId xmlns:p14="http://schemas.microsoft.com/office/powerpoint/2010/main" val="199722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000" b="0" i="1" dirty="0">
                <a:latin typeface="Gotham" panose="02000504050000020004" pitchFamily="2" charset="0"/>
              </a:rPr>
              <a:t>Abbreviations: BAL, </a:t>
            </a:r>
            <a:r>
              <a:rPr lang="en-GB" sz="1000" i="1" dirty="0">
                <a:solidFill>
                  <a:srgbClr val="000000"/>
                </a:solidFill>
                <a:effectLst/>
                <a:latin typeface="Gotham" panose="02000504050000020004" pitchFamily="2" charset="0"/>
                <a:ea typeface="Calibri" panose="020F0502020204030204" pitchFamily="34" charset="0"/>
              </a:rPr>
              <a:t>bronchoalveolar lavage ; </a:t>
            </a:r>
            <a:r>
              <a:rPr lang="en-GB" sz="1000" b="0" i="1" dirty="0">
                <a:latin typeface="Gotham" panose="02000504050000020004" pitchFamily="2" charset="0"/>
              </a:rPr>
              <a:t>dd-</a:t>
            </a:r>
            <a:r>
              <a:rPr lang="en-GB" sz="1000" b="0" i="1" dirty="0" err="1">
                <a:latin typeface="Gotham" panose="02000504050000020004" pitchFamily="2" charset="0"/>
              </a:rPr>
              <a:t>cfDNA</a:t>
            </a:r>
            <a:r>
              <a:rPr lang="en-GB" sz="1000" b="0" i="1" dirty="0">
                <a:latin typeface="Gotham" panose="02000504050000020004" pitchFamily="2" charset="0"/>
              </a:rPr>
              <a:t>, </a:t>
            </a:r>
            <a:r>
              <a:rPr lang="en-GB" sz="1200" b="0" i="1" dirty="0">
                <a:solidFill>
                  <a:srgbClr val="A5A5A5"/>
                </a:solidFill>
                <a:latin typeface="Gotham" panose="02000504050000020004" pitchFamily="2" charset="0"/>
              </a:rPr>
              <a:t>d</a:t>
            </a:r>
            <a:r>
              <a:rPr lang="en-GB" sz="1200" i="1" dirty="0">
                <a:solidFill>
                  <a:srgbClr val="A5A5A5"/>
                </a:solidFill>
                <a:latin typeface="Gotham" panose="02000504050000020004" pitchFamily="2" charset="0"/>
              </a:rPr>
              <a:t>onor-derived cell-free DNA ; LAI, </a:t>
            </a:r>
            <a:r>
              <a:rPr lang="en-GB" sz="1800" i="1" dirty="0">
                <a:solidFill>
                  <a:srgbClr val="A5A5A5"/>
                </a:solidFill>
                <a:latin typeface="Gotham" panose="02000504050000020004" pitchFamily="2" charset="0"/>
              </a:rPr>
              <a:t>lung allograft injury; </a:t>
            </a:r>
            <a:r>
              <a:rPr lang="en-GB" sz="1800" b="0" i="1" dirty="0">
                <a:solidFill>
                  <a:srgbClr val="A5A5A5"/>
                </a:solidFill>
                <a:latin typeface="Gotham" panose="02000504050000020004" pitchFamily="2" charset="0"/>
              </a:rPr>
              <a:t>LASHA</a:t>
            </a:r>
            <a:r>
              <a:rPr lang="en-GB" sz="1800" i="1" dirty="0">
                <a:solidFill>
                  <a:srgbClr val="A5A5A5"/>
                </a:solidFill>
                <a:latin typeface="Gotham" panose="02000504050000020004" pitchFamily="2" charset="0"/>
              </a:rPr>
              <a:t>, </a:t>
            </a:r>
            <a:r>
              <a:rPr lang="fr-CH" sz="2800" b="0" i="1" dirty="0" err="1">
                <a:solidFill>
                  <a:srgbClr val="4D5156"/>
                </a:solidFill>
                <a:effectLst/>
                <a:latin typeface="Gotham" panose="02000504050000020004" pitchFamily="2" charset="0"/>
              </a:rPr>
              <a:t>lung</a:t>
            </a:r>
            <a:r>
              <a:rPr lang="fr-CH" sz="2800" b="0" i="1" dirty="0">
                <a:solidFill>
                  <a:srgbClr val="4D5156"/>
                </a:solidFill>
                <a:effectLst/>
                <a:latin typeface="Gotham" panose="02000504050000020004" pitchFamily="2" charset="0"/>
              </a:rPr>
              <a:t> </a:t>
            </a:r>
            <a:r>
              <a:rPr lang="fr-CH" sz="2800" b="0" i="1" dirty="0" err="1">
                <a:solidFill>
                  <a:srgbClr val="4D5156"/>
                </a:solidFill>
                <a:effectLst/>
                <a:latin typeface="Gotham" panose="02000504050000020004" pitchFamily="2" charset="0"/>
              </a:rPr>
              <a:t>allograft</a:t>
            </a:r>
            <a:r>
              <a:rPr lang="fr-CH" sz="2800" b="0" i="1" dirty="0">
                <a:solidFill>
                  <a:srgbClr val="4D5156"/>
                </a:solidFill>
                <a:effectLst/>
                <a:latin typeface="Gotham" panose="02000504050000020004" pitchFamily="2" charset="0"/>
              </a:rPr>
              <a:t> </a:t>
            </a:r>
            <a:r>
              <a:rPr lang="fr-CH" sz="2800" b="0" i="1" dirty="0" err="1">
                <a:solidFill>
                  <a:srgbClr val="4D5156"/>
                </a:solidFill>
                <a:effectLst/>
                <a:latin typeface="Gotham" panose="02000504050000020004" pitchFamily="2" charset="0"/>
              </a:rPr>
              <a:t>standardized</a:t>
            </a:r>
            <a:r>
              <a:rPr lang="fr-CH" sz="2800" b="0" i="1" dirty="0">
                <a:solidFill>
                  <a:srgbClr val="4D5156"/>
                </a:solidFill>
                <a:effectLst/>
                <a:latin typeface="Gotham" panose="02000504050000020004" pitchFamily="2" charset="0"/>
              </a:rPr>
              <a:t> </a:t>
            </a:r>
            <a:r>
              <a:rPr lang="fr-CH" sz="2800" b="0" i="1" dirty="0" err="1">
                <a:solidFill>
                  <a:srgbClr val="4D5156"/>
                </a:solidFill>
                <a:effectLst/>
                <a:latin typeface="Gotham" panose="02000504050000020004" pitchFamily="2" charset="0"/>
              </a:rPr>
              <a:t>histological</a:t>
            </a:r>
            <a:r>
              <a:rPr lang="fr-CH" sz="2800" b="0" i="1" dirty="0">
                <a:solidFill>
                  <a:srgbClr val="4D5156"/>
                </a:solidFill>
                <a:effectLst/>
                <a:latin typeface="Gotham" panose="02000504050000020004" pitchFamily="2" charset="0"/>
              </a:rPr>
              <a:t> </a:t>
            </a:r>
            <a:r>
              <a:rPr lang="fr-CH" sz="2800" b="0" i="1" dirty="0" err="1">
                <a:solidFill>
                  <a:srgbClr val="4D5156"/>
                </a:solidFill>
                <a:effectLst/>
                <a:latin typeface="Gotham" panose="02000504050000020004" pitchFamily="2" charset="0"/>
              </a:rPr>
              <a:t>analysis</a:t>
            </a:r>
            <a:r>
              <a:rPr lang="en-GB" sz="1800" i="1" dirty="0">
                <a:solidFill>
                  <a:srgbClr val="A5A5A5"/>
                </a:solidFill>
                <a:latin typeface="Gotham" panose="02000504050000020004" pitchFamily="2" charset="0"/>
              </a:rPr>
              <a:t>; </a:t>
            </a:r>
            <a:r>
              <a:rPr lang="en-GB" sz="1800" b="0" i="1" dirty="0">
                <a:solidFill>
                  <a:srgbClr val="A5A5A5"/>
                </a:solidFill>
                <a:latin typeface="Gotham" panose="02000504050000020004" pitchFamily="2" charset="0"/>
              </a:rPr>
              <a:t>NGS</a:t>
            </a:r>
            <a:r>
              <a:rPr lang="en-GB" sz="1800" i="1" dirty="0">
                <a:solidFill>
                  <a:srgbClr val="A5A5A5"/>
                </a:solidFill>
                <a:latin typeface="Gotham" panose="02000504050000020004" pitchFamily="2" charset="0"/>
              </a:rPr>
              <a:t>, next generation sequencing; </a:t>
            </a:r>
            <a:r>
              <a:rPr lang="en-GB" sz="1200" i="1" dirty="0">
                <a:solidFill>
                  <a:srgbClr val="A5A5A5"/>
                </a:solidFill>
                <a:latin typeface="Gotham" panose="02000504050000020004" pitchFamily="2" charset="0"/>
              </a:rPr>
              <a:t>TBBs, transbronchial biopsies.</a:t>
            </a: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BOS6_5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COMPARISON OF PLASMA DONOR-DERIVED CELL-FREE DNA WITH LASHA SCORING SYSTEM IN LUNG TRANSPLANTATION: A SINGLE CENTRE EXPERIENCE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Federica </a:t>
            </a:r>
            <a:r>
              <a:rPr lang="en-US" sz="1800" b="1" dirty="0" err="1">
                <a:effectLst/>
                <a:latin typeface="Gotham" panose="02000504050000020004" pitchFamily="2" charset="0"/>
                <a:ea typeface="Times New Roman" panose="02020603050405020304" pitchFamily="18" charset="0"/>
              </a:rPr>
              <a:t>Pezzuto</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Veronica Tauro</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Manuela Orlandi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Francesca Lunardi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Monica Loy</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Eleonora Faccioli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Marta Vadori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Davide Biondini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Serena Marinello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Fausto Braccioni</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Marco Schiavon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Deborah Levine</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Emanuele Cozzi</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Federico Rea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Fiorella Calabrese</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of Padova, 35128,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University Hospital of Padova, 35128,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Stanford University, 94305,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Donor-derived cell-free DNA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has been investigated as a non-invasive alternative approach to transbronchial biopsies (TBBs) to evaluate lung allograft injury (LAI) following transplantation. The aim of the study was to compare the diagnostic yield of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to scheduled TBBs systematically evaluated according to the LASHA template.</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Twenty-one recipients were prospectively enrolled between October and November 2022. TBBs were scored according to LASHA template. Alveolar macrophages, oedema, and mild capillary dilation with score &lt;2 were considered nonspecific and classified as unremarkable if not associated with altered microbiological or immunological findings. A comprehensive immunological and microbiological/cytological evaluation was carried out on blood and bronchoalveolar lavage (BAL), respectively.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was measured (%) by NGS on plasma collected at the same time of TBBs.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was under the threshold of 0.85% in 10 patients. In 8 patients, TBB was negative or unremarkable. None showed immunological complications. The negative predictive value was 80%.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was over the threshold in 11 patients. The positive predictive value was 82%. </a:t>
            </a: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Plasma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is highly predictive of LAI, even after a granular histological evaluation. Further studies are needed to confirm the clinical validity of </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especially for the detection of specific or concomitant pathological lesions of LAI.</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9</a:t>
            </a:fld>
            <a:endParaRPr lang="en-GB"/>
          </a:p>
        </p:txBody>
      </p:sp>
    </p:spTree>
    <p:extLst>
      <p:ext uri="{BB962C8B-B14F-4D97-AF65-F5344CB8AC3E}">
        <p14:creationId xmlns:p14="http://schemas.microsoft.com/office/powerpoint/2010/main" val="357272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t>
            </a:r>
            <a:r>
              <a:rPr lang="en-GB" sz="1800" b="0" i="1" dirty="0" err="1">
                <a:latin typeface="Gotham" panose="02000504050000020004" pitchFamily="2" charset="0"/>
              </a:rPr>
              <a:t>cDCD</a:t>
            </a:r>
            <a:r>
              <a:rPr lang="en-GB" sz="1800" b="0" i="1" dirty="0">
                <a:latin typeface="Gotham" panose="02000504050000020004" pitchFamily="2" charset="0"/>
              </a:rPr>
              <a:t>, </a:t>
            </a:r>
            <a:r>
              <a:rPr lang="en-GB" sz="2800" i="1" dirty="0">
                <a:solidFill>
                  <a:srgbClr val="A5A5A5"/>
                </a:solidFill>
                <a:latin typeface="Gotham" panose="02000504050000020004" pitchFamily="2" charset="0"/>
              </a:rPr>
              <a:t>controlled </a:t>
            </a:r>
            <a:r>
              <a:rPr lang="en-GB" sz="4000" b="0" i="1" dirty="0">
                <a:solidFill>
                  <a:srgbClr val="4D5156"/>
                </a:solidFill>
                <a:effectLst/>
                <a:latin typeface="Gotham" panose="02000504050000020004" pitchFamily="2" charset="0"/>
              </a:rPr>
              <a:t>donation after </a:t>
            </a:r>
            <a:r>
              <a:rPr lang="en-GB" sz="4000" b="0" i="1" dirty="0">
                <a:solidFill>
                  <a:srgbClr val="5F6368"/>
                </a:solidFill>
                <a:effectLst/>
                <a:latin typeface="Gotham" panose="02000504050000020004" pitchFamily="2" charset="0"/>
              </a:rPr>
              <a:t>circulatory death</a:t>
            </a:r>
            <a:r>
              <a:rPr lang="en-GB" sz="2800" i="1" dirty="0">
                <a:solidFill>
                  <a:srgbClr val="A5A5A5"/>
                </a:solidFill>
                <a:latin typeface="Gotham" panose="02000504050000020004" pitchFamily="2" charset="0"/>
              </a:rPr>
              <a:t>; DAMPs, </a:t>
            </a:r>
            <a:r>
              <a:rPr lang="en-GB" sz="4000" i="1" dirty="0">
                <a:solidFill>
                  <a:srgbClr val="A5A5A5"/>
                </a:solidFill>
                <a:latin typeface="Gotham" panose="02000504050000020004" pitchFamily="2" charset="0"/>
              </a:rPr>
              <a:t>damage associated molecular patterns; DBD, donors after brain death; </a:t>
            </a:r>
            <a:r>
              <a:rPr lang="en-GB" sz="2800" i="1" dirty="0" err="1">
                <a:solidFill>
                  <a:srgbClr val="A5A5A5"/>
                </a:solidFill>
                <a:latin typeface="Gotham" panose="02000504050000020004" pitchFamily="2" charset="0"/>
              </a:rPr>
              <a:t>mtDNA</a:t>
            </a:r>
            <a:r>
              <a:rPr lang="en-GB" sz="2800" i="1" dirty="0">
                <a:solidFill>
                  <a:srgbClr val="A5A5A5"/>
                </a:solidFill>
                <a:latin typeface="Gotham" panose="02000504050000020004" pitchFamily="2" charset="0"/>
              </a:rPr>
              <a:t>, mitochondrial-DNA; PGD, primary graft dysfunction. </a:t>
            </a:r>
            <a:endParaRPr lang="en-GB" sz="1800" b="0" i="1" dirty="0">
              <a:latin typeface="Gotham" panose="02000504050000020004" pitchFamily="2" charset="0"/>
            </a:endParaRPr>
          </a:p>
          <a:p>
            <a:pPr algn="just"/>
            <a:r>
              <a:rPr lang="en-GB" sz="1800" b="0" i="1" dirty="0">
                <a:effectLst/>
                <a:latin typeface="Gotham" panose="02000504050000020004" pitchFamily="2" charset="0"/>
                <a:ea typeface="Times New Roman" panose="02020603050405020304" pitchFamily="18" charset="0"/>
              </a:rPr>
              <a:t> </a:t>
            </a:r>
          </a:p>
          <a:p>
            <a:pPr algn="just"/>
            <a:r>
              <a:rPr lang="en-US" sz="1800" b="1" dirty="0">
                <a:effectLst/>
                <a:latin typeface="Gotham" panose="02000504050000020004" pitchFamily="2" charset="0"/>
                <a:ea typeface="Times New Roman" panose="02020603050405020304" pitchFamily="18" charset="0"/>
              </a:rPr>
              <a:t>FG2_2</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MITOCHONDRIAL DAMAGE COMPARISON BETWEEN BRAIN DEATH DONORS AND DONORS AFTER CIRCULATORY DEATH IN LUNG TRANSPLANTATION: PROSPECTIVE MULTICENTER STUDY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Irene Bello*</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Alberto Sandiumenge</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Ramon Martí</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Elisabeth Coll</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Marina Pérez Redondo</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Silvana Crowley</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Maria </a:t>
            </a:r>
            <a:r>
              <a:rPr lang="en-US" sz="1800" b="1" dirty="0" err="1">
                <a:effectLst/>
                <a:latin typeface="Gotham" panose="02000504050000020004" pitchFamily="2" charset="0"/>
                <a:ea typeface="Times New Roman" panose="02020603050405020304" pitchFamily="18" charset="0"/>
              </a:rPr>
              <a:t>Ángeles</a:t>
            </a:r>
            <a:r>
              <a:rPr lang="en-US" sz="1800" b="1" dirty="0">
                <a:effectLst/>
                <a:latin typeface="Gotham" panose="02000504050000020004" pitchFamily="2" charset="0"/>
                <a:ea typeface="Times New Roman" panose="02020603050405020304" pitchFamily="18" charset="0"/>
              </a:rPr>
              <a:t> Ballesteros</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Sara Naranjo</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Fernando Mosteiro</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Eva Fieira</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Aroa</a:t>
            </a:r>
            <a:r>
              <a:rPr lang="en-US" sz="1800" b="1" dirty="0">
                <a:effectLst/>
                <a:latin typeface="Gotham" panose="02000504050000020004" pitchFamily="2" charset="0"/>
                <a:ea typeface="Times New Roman" panose="02020603050405020304" pitchFamily="18" charset="0"/>
              </a:rPr>
              <a:t> Gomez Brey</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Teresa Pont Castellana</a:t>
            </a:r>
            <a:r>
              <a:rPr lang="en-US" sz="1800" b="1" baseline="30000" dirty="0">
                <a:effectLst/>
                <a:latin typeface="Gotham" panose="02000504050000020004" pitchFamily="2" charset="0"/>
                <a:ea typeface="Times New Roman" panose="02020603050405020304" pitchFamily="18" charset="0"/>
              </a:rPr>
              <a:t>3</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Hospital </a:t>
            </a:r>
            <a:r>
              <a:rPr lang="en-US" sz="1800" i="1" dirty="0" err="1">
                <a:effectLst/>
                <a:latin typeface="Gotham" panose="02000504050000020004" pitchFamily="2" charset="0"/>
                <a:ea typeface="Times New Roman" panose="02020603050405020304" pitchFamily="18" charset="0"/>
              </a:rPr>
              <a:t>Clínic</a:t>
            </a:r>
            <a:r>
              <a:rPr lang="en-US" sz="1800" i="1" dirty="0">
                <a:effectLst/>
                <a:latin typeface="Gotham" panose="02000504050000020004" pitchFamily="2" charset="0"/>
                <a:ea typeface="Times New Roman" panose="02020603050405020304" pitchFamily="18" charset="0"/>
              </a:rPr>
              <a:t>,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IDIBAPS,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Hospital </a:t>
            </a:r>
            <a:r>
              <a:rPr lang="en-US" sz="1800" i="1" dirty="0" err="1">
                <a:effectLst/>
                <a:latin typeface="Gotham" panose="02000504050000020004" pitchFamily="2" charset="0"/>
                <a:ea typeface="Times New Roman" panose="02020603050405020304" pitchFamily="18" charset="0"/>
              </a:rPr>
              <a:t>Vall</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Vall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Institut</a:t>
            </a:r>
            <a:r>
              <a:rPr lang="en-US" sz="1800" i="1" dirty="0">
                <a:effectLst/>
                <a:latin typeface="Gotham" panose="02000504050000020004" pitchFamily="2" charset="0"/>
                <a:ea typeface="Times New Roman" panose="02020603050405020304" pitchFamily="18" charset="0"/>
              </a:rPr>
              <a:t> of Research,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ONT, Madrid,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Hospital Puerta de </a:t>
            </a:r>
            <a:r>
              <a:rPr lang="en-US" sz="1800" i="1" dirty="0" err="1">
                <a:effectLst/>
                <a:latin typeface="Gotham" panose="02000504050000020004" pitchFamily="2" charset="0"/>
                <a:ea typeface="Times New Roman" panose="02020603050405020304" pitchFamily="18" charset="0"/>
              </a:rPr>
              <a:t>Hierro</a:t>
            </a:r>
            <a:r>
              <a:rPr lang="en-US" sz="1800" i="1" dirty="0">
                <a:effectLst/>
                <a:latin typeface="Gotham" panose="02000504050000020004" pitchFamily="2" charset="0"/>
                <a:ea typeface="Times New Roman" panose="02020603050405020304" pitchFamily="18" charset="0"/>
              </a:rPr>
              <a:t> , Madrid,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Hospital Marqués de </a:t>
            </a:r>
            <a:r>
              <a:rPr lang="en-US" sz="1800" i="1" dirty="0" err="1">
                <a:effectLst/>
                <a:latin typeface="Gotham" panose="02000504050000020004" pitchFamily="2" charset="0"/>
                <a:ea typeface="Times New Roman" panose="02020603050405020304" pitchFamily="18" charset="0"/>
              </a:rPr>
              <a:t>Valdecilla</a:t>
            </a:r>
            <a:r>
              <a:rPr lang="en-US" sz="1800" i="1" dirty="0">
                <a:effectLst/>
                <a:latin typeface="Gotham" panose="02000504050000020004" pitchFamily="2" charset="0"/>
                <a:ea typeface="Times New Roman" panose="02020603050405020304" pitchFamily="18" charset="0"/>
              </a:rPr>
              <a:t>, Santander,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8</a:t>
            </a:r>
            <a:r>
              <a:rPr lang="en-US" sz="1800" i="1" dirty="0">
                <a:effectLst/>
                <a:latin typeface="Gotham" panose="02000504050000020004" pitchFamily="2" charset="0"/>
                <a:ea typeface="Times New Roman" panose="02020603050405020304" pitchFamily="18" charset="0"/>
              </a:rPr>
              <a:t>Complejo </a:t>
            </a:r>
            <a:r>
              <a:rPr lang="en-US" sz="1800" i="1" dirty="0" err="1">
                <a:effectLst/>
                <a:latin typeface="Gotham" panose="02000504050000020004" pitchFamily="2" charset="0"/>
                <a:ea typeface="Times New Roman" panose="02020603050405020304" pitchFamily="18" charset="0"/>
              </a:rPr>
              <a:t>Hospitalario</a:t>
            </a:r>
            <a:r>
              <a:rPr lang="en-US" sz="1800" i="1" dirty="0">
                <a:effectLst/>
                <a:latin typeface="Gotham" panose="02000504050000020004" pitchFamily="2" charset="0"/>
                <a:ea typeface="Times New Roman" panose="02020603050405020304" pitchFamily="18" charset="0"/>
              </a:rPr>
              <a:t> Universitario A </a:t>
            </a:r>
            <a:r>
              <a:rPr lang="en-US" sz="1800" i="1" dirty="0" err="1">
                <a:effectLst/>
                <a:latin typeface="Gotham" panose="02000504050000020004" pitchFamily="2" charset="0"/>
                <a:ea typeface="Times New Roman" panose="02020603050405020304" pitchFamily="18" charset="0"/>
              </a:rPr>
              <a:t>Coruña</a:t>
            </a:r>
            <a:r>
              <a:rPr lang="en-US" sz="1800" i="1" dirty="0">
                <a:effectLst/>
                <a:latin typeface="Gotham" panose="02000504050000020004" pitchFamily="2" charset="0"/>
                <a:ea typeface="Times New Roman" panose="02020603050405020304" pitchFamily="18" charset="0"/>
              </a:rPr>
              <a:t>, A </a:t>
            </a:r>
            <a:r>
              <a:rPr lang="en-US" sz="1800" i="1" dirty="0" err="1">
                <a:effectLst/>
                <a:latin typeface="Gotham" panose="02000504050000020004" pitchFamily="2" charset="0"/>
                <a:ea typeface="Times New Roman" panose="02020603050405020304" pitchFamily="18" charset="0"/>
              </a:rPr>
              <a:t>Coruña</a:t>
            </a:r>
            <a:r>
              <a:rPr lang="en-US" sz="1800" i="1" dirty="0">
                <a:effectLst/>
                <a:latin typeface="Gotham" panose="02000504050000020004" pitchFamily="2" charset="0"/>
                <a:ea typeface="Times New Roman" panose="02020603050405020304" pitchFamily="18" charset="0"/>
              </a:rPr>
              <a:t>, Spain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The warm ischemia time associated to donation after controlled circulatory death (</a:t>
            </a:r>
            <a:r>
              <a:rPr lang="en-GB" sz="1800" dirty="0" err="1">
                <a:effectLst/>
                <a:latin typeface="Gotham" panose="02000504050000020004" pitchFamily="2" charset="0"/>
                <a:ea typeface="Calibri" panose="020F0502020204030204" pitchFamily="34" charset="0"/>
              </a:rPr>
              <a:t>cDCD</a:t>
            </a:r>
            <a:r>
              <a:rPr lang="en-GB" sz="1800" dirty="0">
                <a:effectLst/>
                <a:latin typeface="Gotham" panose="02000504050000020004" pitchFamily="2" charset="0"/>
                <a:ea typeface="Calibri" panose="020F0502020204030204" pitchFamily="34" charset="0"/>
              </a:rPr>
              <a:t>) may enhance the apoptosis process in lung tissue leading to post-mortem degradation of mitochondrial-DNA (</a:t>
            </a:r>
            <a:r>
              <a:rPr lang="en-GB" sz="1800" dirty="0" err="1">
                <a:effectLst/>
                <a:latin typeface="Gotham" panose="02000504050000020004" pitchFamily="2" charset="0"/>
                <a:ea typeface="Calibri" panose="020F0502020204030204" pitchFamily="34" charset="0"/>
              </a:rPr>
              <a:t>mtDNA</a:t>
            </a:r>
            <a:r>
              <a:rPr lang="en-GB" sz="1800" dirty="0">
                <a:effectLst/>
                <a:latin typeface="Gotham" panose="02000504050000020004" pitchFamily="2" charset="0"/>
                <a:ea typeface="Calibri" panose="020F0502020204030204" pitchFamily="34" charset="0"/>
              </a:rPr>
              <a:t>) into damage associated molecular patterns (DAMPs). Multiple observations suggest that the DAMPs could serve as sentinel marker to primary graft dysfunction (PGD)</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Our objective is to compare the DAMPs observed in lung recipients from donors after brain death (DBD) and </a:t>
            </a:r>
            <a:r>
              <a:rPr lang="en-GB" sz="1800" dirty="0" err="1">
                <a:effectLst/>
                <a:latin typeface="Gotham" panose="02000504050000020004" pitchFamily="2" charset="0"/>
                <a:ea typeface="Calibri" panose="020F0502020204030204" pitchFamily="34" charset="0"/>
              </a:rPr>
              <a:t>cDCD</a:t>
            </a:r>
            <a:r>
              <a:rPr lang="en-GB" sz="1800" dirty="0">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Eighty adult lung recipients, 40 from DBD and 40 from </a:t>
            </a:r>
            <a:r>
              <a:rPr lang="en-GB" sz="1800" dirty="0" err="1">
                <a:effectLst/>
                <a:latin typeface="Gotham" panose="02000504050000020004" pitchFamily="2" charset="0"/>
                <a:ea typeface="Calibri" panose="020F0502020204030204" pitchFamily="34" charset="0"/>
              </a:rPr>
              <a:t>cDCD</a:t>
            </a:r>
            <a:r>
              <a:rPr lang="en-GB" sz="1800" dirty="0">
                <a:effectLst/>
                <a:latin typeface="Gotham" panose="02000504050000020004" pitchFamily="2" charset="0"/>
                <a:ea typeface="Calibri" panose="020F0502020204030204" pitchFamily="34" charset="0"/>
              </a:rPr>
              <a:t> donors (paired by lung transplantation indication and age) were prospectively enrolled in 4 Spanish transplant centres from Jul-18 to Jul-19. Blood samples were collected from the donor before (E0) and during the retrieval process (E1), and from the recipient before implant (R-1), after graft reperfusion (R0) and 72(R72) hours after lung transplantation. Mitochondrial damage (DAMPs) was analysed and compared between groups.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Demographics of donors and recipients as well as transplant surgical procedure characteristics were similar between groups except for a higher rate of corticoid treatment and </a:t>
            </a:r>
            <a:r>
              <a:rPr lang="en-GB" sz="1800" dirty="0" err="1">
                <a:effectLst/>
                <a:latin typeface="Gotham" panose="02000504050000020004" pitchFamily="2" charset="0"/>
                <a:ea typeface="Calibri" panose="020F0502020204030204" pitchFamily="34" charset="0"/>
              </a:rPr>
              <a:t>vaso</a:t>
            </a:r>
            <a:r>
              <a:rPr lang="en-GB" sz="1800" dirty="0">
                <a:effectLst/>
                <a:latin typeface="Gotham" panose="02000504050000020004" pitchFamily="2" charset="0"/>
                <a:ea typeface="Calibri" panose="020F0502020204030204" pitchFamily="34" charset="0"/>
              </a:rPr>
              <a:t>-active support in DBD group and higher blood transfusion requirements in </a:t>
            </a:r>
            <a:r>
              <a:rPr lang="en-GB" sz="1800" dirty="0" err="1">
                <a:effectLst/>
                <a:latin typeface="Gotham" panose="02000504050000020004" pitchFamily="2" charset="0"/>
                <a:ea typeface="Calibri" panose="020F0502020204030204" pitchFamily="34" charset="0"/>
              </a:rPr>
              <a:t>cDCD</a:t>
            </a:r>
            <a:r>
              <a:rPr lang="en-GB" sz="1800" dirty="0">
                <a:effectLst/>
                <a:latin typeface="Gotham" panose="02000504050000020004" pitchFamily="2" charset="0"/>
                <a:ea typeface="Calibri" panose="020F0502020204030204" pitchFamily="34" charset="0"/>
              </a:rPr>
              <a:t> group. No differences were found in mitochondrial damage between groups in E0, E1, </a:t>
            </a:r>
            <a:r>
              <a:rPr lang="en-GB" sz="1800" dirty="0">
                <a:effectLst/>
                <a:latin typeface="Gotham" panose="02000504050000020004" pitchFamily="2" charset="0"/>
                <a:ea typeface="Calibri" panose="020F0502020204030204" pitchFamily="34" charset="0"/>
                <a:cs typeface="Arial" panose="020B0604020202020204" pitchFamily="34" charset="0"/>
                <a:sym typeface="Symbol" panose="05050102010706020507" pitchFamily="18" charset="2"/>
              </a:rPr>
              <a:t></a:t>
            </a:r>
            <a:r>
              <a:rPr lang="en-GB" sz="1800" dirty="0">
                <a:effectLst/>
                <a:latin typeface="Gotham" panose="02000504050000020004" pitchFamily="2" charset="0"/>
                <a:ea typeface="Calibri" panose="020F0502020204030204" pitchFamily="34" charset="0"/>
              </a:rPr>
              <a:t>E, R-1,R0 and R72 (Figure 1). Primary graft dysfunction (PGD) incidence and mortality did not have statistically differences between both groups.(Table 1).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Controlled DCD did not have higher mitochondrial damage and PGD incidence than DBD despite warm ischemic time in our cohort. Lung transplantation from </a:t>
            </a:r>
            <a:r>
              <a:rPr lang="en-GB" sz="1800" dirty="0" err="1">
                <a:effectLst/>
                <a:latin typeface="Gotham" panose="02000504050000020004" pitchFamily="2" charset="0"/>
                <a:ea typeface="Calibri" panose="020F0502020204030204" pitchFamily="34" charset="0"/>
              </a:rPr>
              <a:t>cDCD</a:t>
            </a:r>
            <a:r>
              <a:rPr lang="en-GB" sz="1800" dirty="0">
                <a:effectLst/>
                <a:latin typeface="Gotham" panose="02000504050000020004" pitchFamily="2" charset="0"/>
                <a:ea typeface="Calibri" panose="020F0502020204030204" pitchFamily="34" charset="0"/>
              </a:rPr>
              <a:t> is a safe alternative to increase the lung donor pool.</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10</a:t>
            </a:fld>
            <a:endParaRPr lang="en-GB"/>
          </a:p>
        </p:txBody>
      </p:sp>
    </p:spTree>
    <p:extLst>
      <p:ext uri="{BB962C8B-B14F-4D97-AF65-F5344CB8AC3E}">
        <p14:creationId xmlns:p14="http://schemas.microsoft.com/office/powerpoint/2010/main" val="130479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000" b="0" i="1" dirty="0">
                <a:latin typeface="Gotham" panose="02000504050000020004" pitchFamily="2" charset="0"/>
              </a:rPr>
              <a:t>Abbreviations: </a:t>
            </a:r>
            <a:r>
              <a:rPr lang="en-GB" sz="1000" b="0" i="1" dirty="0" err="1">
                <a:latin typeface="Gotham" panose="02000504050000020004" pitchFamily="2" charset="0"/>
              </a:rPr>
              <a:t>cDCD</a:t>
            </a:r>
            <a:r>
              <a:rPr lang="en-GB" sz="1000" b="0" i="1" dirty="0">
                <a:latin typeface="Gotham" panose="02000504050000020004" pitchFamily="2" charset="0"/>
              </a:rPr>
              <a:t>, </a:t>
            </a:r>
            <a:r>
              <a:rPr lang="en-GB" sz="1200" i="1" dirty="0">
                <a:solidFill>
                  <a:srgbClr val="A5A5A5"/>
                </a:solidFill>
                <a:latin typeface="Gotham" panose="02000504050000020004" pitchFamily="2" charset="0"/>
              </a:rPr>
              <a:t>controlled </a:t>
            </a:r>
            <a:r>
              <a:rPr lang="en-GB" sz="1800" b="0" i="1" dirty="0">
                <a:solidFill>
                  <a:srgbClr val="4D5156"/>
                </a:solidFill>
                <a:effectLst/>
                <a:latin typeface="Gotham" panose="02000504050000020004" pitchFamily="2" charset="0"/>
              </a:rPr>
              <a:t>donation after </a:t>
            </a:r>
            <a:r>
              <a:rPr lang="en-GB" sz="1800" b="0" i="1" dirty="0">
                <a:solidFill>
                  <a:srgbClr val="5F6368"/>
                </a:solidFill>
                <a:effectLst/>
                <a:latin typeface="Gotham" panose="02000504050000020004" pitchFamily="2" charset="0"/>
              </a:rPr>
              <a:t>circulatory death</a:t>
            </a:r>
            <a:r>
              <a:rPr lang="en-GB" sz="1200" i="1" dirty="0">
                <a:solidFill>
                  <a:srgbClr val="A5A5A5"/>
                </a:solidFill>
                <a:latin typeface="Gotham" panose="02000504050000020004" pitchFamily="2" charset="0"/>
              </a:rPr>
              <a:t>; DAMPs, </a:t>
            </a:r>
            <a:r>
              <a:rPr lang="en-GB" sz="1800" i="1" dirty="0">
                <a:solidFill>
                  <a:srgbClr val="A5A5A5"/>
                </a:solidFill>
                <a:latin typeface="Gotham" panose="02000504050000020004" pitchFamily="2" charset="0"/>
              </a:rPr>
              <a:t>damage associated molecular patterns; DBD, donors after brain death; </a:t>
            </a:r>
            <a:r>
              <a:rPr lang="en-GB" sz="1200" i="1" dirty="0" err="1">
                <a:solidFill>
                  <a:srgbClr val="A5A5A5"/>
                </a:solidFill>
                <a:latin typeface="Gotham" panose="02000504050000020004" pitchFamily="2" charset="0"/>
              </a:rPr>
              <a:t>mtDNA</a:t>
            </a:r>
            <a:r>
              <a:rPr lang="en-GB" sz="1200" i="1" dirty="0">
                <a:solidFill>
                  <a:srgbClr val="A5A5A5"/>
                </a:solidFill>
                <a:latin typeface="Gotham" panose="02000504050000020004" pitchFamily="2" charset="0"/>
              </a:rPr>
              <a:t>, mitochondrial-DNA; PGD, primary graft dysfunction. </a:t>
            </a:r>
            <a:endParaRPr lang="en-GB" sz="1000" b="0" i="1" dirty="0">
              <a:latin typeface="Gotham" panose="02000504050000020004" pitchFamily="2" charset="0"/>
            </a:endParaRPr>
          </a:p>
          <a:p>
            <a:pPr algn="just"/>
            <a:endParaRPr lang="en-GB" sz="10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FG2_2</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MITOCHONDRIAL DAMAGE COMPARISON BETWEEN BRAIN DEATH DONORS AND DONORS AFTER CIRCULATORY DEATH IN LUNG TRANSPLANTATION: PROSPECTIVE MULTICENTER STUDY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Irene Bello*</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Alberto Sandiumenge</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Ramon Martí</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Elisabeth Coll</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Marina Pérez Redondo</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Silvana Crowley</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Maria </a:t>
            </a:r>
            <a:r>
              <a:rPr lang="en-US" sz="1800" b="1" dirty="0" err="1">
                <a:effectLst/>
                <a:latin typeface="Gotham" panose="02000504050000020004" pitchFamily="2" charset="0"/>
                <a:ea typeface="Times New Roman" panose="02020603050405020304" pitchFamily="18" charset="0"/>
              </a:rPr>
              <a:t>Ángeles</a:t>
            </a:r>
            <a:r>
              <a:rPr lang="en-US" sz="1800" b="1" dirty="0">
                <a:effectLst/>
                <a:latin typeface="Gotham" panose="02000504050000020004" pitchFamily="2" charset="0"/>
                <a:ea typeface="Times New Roman" panose="02020603050405020304" pitchFamily="18" charset="0"/>
              </a:rPr>
              <a:t> Ballesteros</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Sara Naranjo</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Fernando Mosteiro</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Eva Fieira</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Aroa</a:t>
            </a:r>
            <a:r>
              <a:rPr lang="en-US" sz="1800" b="1" dirty="0">
                <a:effectLst/>
                <a:latin typeface="Gotham" panose="02000504050000020004" pitchFamily="2" charset="0"/>
                <a:ea typeface="Times New Roman" panose="02020603050405020304" pitchFamily="18" charset="0"/>
              </a:rPr>
              <a:t> Gomez Brey</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Teresa Pont Castellana</a:t>
            </a:r>
            <a:r>
              <a:rPr lang="en-US" sz="1800" b="1" baseline="30000" dirty="0">
                <a:effectLst/>
                <a:latin typeface="Gotham" panose="02000504050000020004" pitchFamily="2" charset="0"/>
                <a:ea typeface="Times New Roman" panose="02020603050405020304" pitchFamily="18" charset="0"/>
              </a:rPr>
              <a:t>3</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Hospital </a:t>
            </a:r>
            <a:r>
              <a:rPr lang="en-US" sz="1800" i="1" dirty="0" err="1">
                <a:effectLst/>
                <a:latin typeface="Gotham" panose="02000504050000020004" pitchFamily="2" charset="0"/>
                <a:ea typeface="Times New Roman" panose="02020603050405020304" pitchFamily="18" charset="0"/>
              </a:rPr>
              <a:t>Clínic</a:t>
            </a:r>
            <a:r>
              <a:rPr lang="en-US" sz="1800" i="1" dirty="0">
                <a:effectLst/>
                <a:latin typeface="Gotham" panose="02000504050000020004" pitchFamily="2" charset="0"/>
                <a:ea typeface="Times New Roman" panose="02020603050405020304" pitchFamily="18" charset="0"/>
              </a:rPr>
              <a:t>,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IDIBAPS,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Hospital </a:t>
            </a:r>
            <a:r>
              <a:rPr lang="en-US" sz="1800" i="1" dirty="0" err="1">
                <a:effectLst/>
                <a:latin typeface="Gotham" panose="02000504050000020004" pitchFamily="2" charset="0"/>
                <a:ea typeface="Times New Roman" panose="02020603050405020304" pitchFamily="18" charset="0"/>
              </a:rPr>
              <a:t>Vall</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Vall </a:t>
            </a:r>
            <a:r>
              <a:rPr lang="en-US" sz="1800" i="1" dirty="0" err="1">
                <a:effectLst/>
                <a:latin typeface="Gotham" panose="02000504050000020004" pitchFamily="2" charset="0"/>
                <a:ea typeface="Times New Roman" panose="02020603050405020304" pitchFamily="18" charset="0"/>
              </a:rPr>
              <a:t>d'Hebron</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Institut</a:t>
            </a:r>
            <a:r>
              <a:rPr lang="en-US" sz="1800" i="1" dirty="0">
                <a:effectLst/>
                <a:latin typeface="Gotham" panose="02000504050000020004" pitchFamily="2" charset="0"/>
                <a:ea typeface="Times New Roman" panose="02020603050405020304" pitchFamily="18" charset="0"/>
              </a:rPr>
              <a:t> of Research,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ONT, Madrid,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Hospital Puerta de </a:t>
            </a:r>
            <a:r>
              <a:rPr lang="en-US" sz="1800" i="1" dirty="0" err="1">
                <a:effectLst/>
                <a:latin typeface="Gotham" panose="02000504050000020004" pitchFamily="2" charset="0"/>
                <a:ea typeface="Times New Roman" panose="02020603050405020304" pitchFamily="18" charset="0"/>
              </a:rPr>
              <a:t>Hierro</a:t>
            </a:r>
            <a:r>
              <a:rPr lang="en-US" sz="1800" i="1" dirty="0">
                <a:effectLst/>
                <a:latin typeface="Gotham" panose="02000504050000020004" pitchFamily="2" charset="0"/>
                <a:ea typeface="Times New Roman" panose="02020603050405020304" pitchFamily="18" charset="0"/>
              </a:rPr>
              <a:t> , Madrid,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Hospital Marqués de </a:t>
            </a:r>
            <a:r>
              <a:rPr lang="en-US" sz="1800" i="1" dirty="0" err="1">
                <a:effectLst/>
                <a:latin typeface="Gotham" panose="02000504050000020004" pitchFamily="2" charset="0"/>
                <a:ea typeface="Times New Roman" panose="02020603050405020304" pitchFamily="18" charset="0"/>
              </a:rPr>
              <a:t>Valdecilla</a:t>
            </a:r>
            <a:r>
              <a:rPr lang="en-US" sz="1800" i="1" dirty="0">
                <a:effectLst/>
                <a:latin typeface="Gotham" panose="02000504050000020004" pitchFamily="2" charset="0"/>
                <a:ea typeface="Times New Roman" panose="02020603050405020304" pitchFamily="18" charset="0"/>
              </a:rPr>
              <a:t>, Santander,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8</a:t>
            </a:r>
            <a:r>
              <a:rPr lang="en-US" sz="1800" i="1" dirty="0">
                <a:effectLst/>
                <a:latin typeface="Gotham" panose="02000504050000020004" pitchFamily="2" charset="0"/>
                <a:ea typeface="Times New Roman" panose="02020603050405020304" pitchFamily="18" charset="0"/>
              </a:rPr>
              <a:t>Complejo </a:t>
            </a:r>
            <a:r>
              <a:rPr lang="en-US" sz="1800" i="1" dirty="0" err="1">
                <a:effectLst/>
                <a:latin typeface="Gotham" panose="02000504050000020004" pitchFamily="2" charset="0"/>
                <a:ea typeface="Times New Roman" panose="02020603050405020304" pitchFamily="18" charset="0"/>
              </a:rPr>
              <a:t>Hospitalario</a:t>
            </a:r>
            <a:r>
              <a:rPr lang="en-US" sz="1800" i="1" dirty="0">
                <a:effectLst/>
                <a:latin typeface="Gotham" panose="02000504050000020004" pitchFamily="2" charset="0"/>
                <a:ea typeface="Times New Roman" panose="02020603050405020304" pitchFamily="18" charset="0"/>
              </a:rPr>
              <a:t> Universitario A </a:t>
            </a:r>
            <a:r>
              <a:rPr lang="en-US" sz="1800" i="1" dirty="0" err="1">
                <a:effectLst/>
                <a:latin typeface="Gotham" panose="02000504050000020004" pitchFamily="2" charset="0"/>
                <a:ea typeface="Times New Roman" panose="02020603050405020304" pitchFamily="18" charset="0"/>
              </a:rPr>
              <a:t>Coruña</a:t>
            </a:r>
            <a:r>
              <a:rPr lang="en-US" sz="1800" i="1" dirty="0">
                <a:effectLst/>
                <a:latin typeface="Gotham" panose="02000504050000020004" pitchFamily="2" charset="0"/>
                <a:ea typeface="Times New Roman" panose="02020603050405020304" pitchFamily="18" charset="0"/>
              </a:rPr>
              <a:t>, A </a:t>
            </a:r>
            <a:r>
              <a:rPr lang="en-US" sz="1800" i="1" dirty="0" err="1">
                <a:effectLst/>
                <a:latin typeface="Gotham" panose="02000504050000020004" pitchFamily="2" charset="0"/>
                <a:ea typeface="Times New Roman" panose="02020603050405020304" pitchFamily="18" charset="0"/>
              </a:rPr>
              <a:t>Coruña</a:t>
            </a:r>
            <a:r>
              <a:rPr lang="en-US" sz="1800" i="1" dirty="0">
                <a:effectLst/>
                <a:latin typeface="Gotham" panose="02000504050000020004" pitchFamily="2" charset="0"/>
                <a:ea typeface="Times New Roman" panose="02020603050405020304" pitchFamily="18" charset="0"/>
              </a:rPr>
              <a:t>, Spain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The warm ischemia time associated to donation after controlled circulatory death (</a:t>
            </a:r>
            <a:r>
              <a:rPr lang="en-GB" sz="1800" dirty="0" err="1">
                <a:effectLst/>
                <a:latin typeface="Gotham" panose="02000504050000020004" pitchFamily="2" charset="0"/>
                <a:ea typeface="Calibri" panose="020F0502020204030204" pitchFamily="34" charset="0"/>
              </a:rPr>
              <a:t>cDCD</a:t>
            </a:r>
            <a:r>
              <a:rPr lang="en-GB" sz="1800" dirty="0">
                <a:effectLst/>
                <a:latin typeface="Gotham" panose="02000504050000020004" pitchFamily="2" charset="0"/>
                <a:ea typeface="Calibri" panose="020F0502020204030204" pitchFamily="34" charset="0"/>
              </a:rPr>
              <a:t>) may enhance the apoptosis process in lung tissue leading to post-mortem degradation of mitochondrial-DNA (</a:t>
            </a:r>
            <a:r>
              <a:rPr lang="en-GB" sz="1800" dirty="0" err="1">
                <a:effectLst/>
                <a:latin typeface="Gotham" panose="02000504050000020004" pitchFamily="2" charset="0"/>
                <a:ea typeface="Calibri" panose="020F0502020204030204" pitchFamily="34" charset="0"/>
              </a:rPr>
              <a:t>mtDNA</a:t>
            </a:r>
            <a:r>
              <a:rPr lang="en-GB" sz="1800" dirty="0">
                <a:effectLst/>
                <a:latin typeface="Gotham" panose="02000504050000020004" pitchFamily="2" charset="0"/>
                <a:ea typeface="Calibri" panose="020F0502020204030204" pitchFamily="34" charset="0"/>
              </a:rPr>
              <a:t>) into damage associated molecular patterns (DAMPs). Multiple observations suggest that the DAMPs could serve as sentinel marker to primary graft dysfunction (PGD)</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Our objective is to compare the DAMPs observed in lung recipients from donors after brain death (DBD) and </a:t>
            </a:r>
            <a:r>
              <a:rPr lang="en-GB" sz="1800" dirty="0" err="1">
                <a:effectLst/>
                <a:latin typeface="Gotham" panose="02000504050000020004" pitchFamily="2" charset="0"/>
                <a:ea typeface="Calibri" panose="020F0502020204030204" pitchFamily="34" charset="0"/>
              </a:rPr>
              <a:t>cDCD</a:t>
            </a:r>
            <a:r>
              <a:rPr lang="en-GB" sz="1800" dirty="0">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Eighty adult lung recipients, 40 from DBD and 40 from </a:t>
            </a:r>
            <a:r>
              <a:rPr lang="en-GB" sz="1800" dirty="0" err="1">
                <a:effectLst/>
                <a:latin typeface="Gotham" panose="02000504050000020004" pitchFamily="2" charset="0"/>
                <a:ea typeface="Calibri" panose="020F0502020204030204" pitchFamily="34" charset="0"/>
              </a:rPr>
              <a:t>cDCD</a:t>
            </a:r>
            <a:r>
              <a:rPr lang="en-GB" sz="1800" dirty="0">
                <a:effectLst/>
                <a:latin typeface="Gotham" panose="02000504050000020004" pitchFamily="2" charset="0"/>
                <a:ea typeface="Calibri" panose="020F0502020204030204" pitchFamily="34" charset="0"/>
              </a:rPr>
              <a:t> donors (paired by lung transplantation indication and age) were prospectively enrolled in 4 Spanish transplant centres from Jul-18 to Jul-19. Blood samples were collected from the donor before (E0) and during the retrieval process (E1), and from the recipient before implant (R-1), after graft reperfusion (R0) and 72(R72) hours after lung transplantation. Mitochondrial damage (DAMPs) was analysed and compared between groups.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Demographics of donors and recipients as well as transplant surgical procedure characteristics were similar between groups except for a higher rate of corticoid treatment and </a:t>
            </a:r>
            <a:r>
              <a:rPr lang="en-GB" sz="1800" dirty="0" err="1">
                <a:effectLst/>
                <a:latin typeface="Gotham" panose="02000504050000020004" pitchFamily="2" charset="0"/>
                <a:ea typeface="Calibri" panose="020F0502020204030204" pitchFamily="34" charset="0"/>
              </a:rPr>
              <a:t>vaso</a:t>
            </a:r>
            <a:r>
              <a:rPr lang="en-GB" sz="1800" dirty="0">
                <a:effectLst/>
                <a:latin typeface="Gotham" panose="02000504050000020004" pitchFamily="2" charset="0"/>
                <a:ea typeface="Calibri" panose="020F0502020204030204" pitchFamily="34" charset="0"/>
              </a:rPr>
              <a:t>-active support in DBD group and higher blood transfusion requirements in </a:t>
            </a:r>
            <a:r>
              <a:rPr lang="en-GB" sz="1800" dirty="0" err="1">
                <a:effectLst/>
                <a:latin typeface="Gotham" panose="02000504050000020004" pitchFamily="2" charset="0"/>
                <a:ea typeface="Calibri" panose="020F0502020204030204" pitchFamily="34" charset="0"/>
              </a:rPr>
              <a:t>cDCD</a:t>
            </a:r>
            <a:r>
              <a:rPr lang="en-GB" sz="1800" dirty="0">
                <a:effectLst/>
                <a:latin typeface="Gotham" panose="02000504050000020004" pitchFamily="2" charset="0"/>
                <a:ea typeface="Calibri" panose="020F0502020204030204" pitchFamily="34" charset="0"/>
              </a:rPr>
              <a:t> group. No differences were found in mitochondrial damage between groups in E0, E1, </a:t>
            </a:r>
            <a:r>
              <a:rPr lang="en-GB" sz="1800" dirty="0">
                <a:effectLst/>
                <a:latin typeface="Gotham" panose="02000504050000020004" pitchFamily="2" charset="0"/>
                <a:ea typeface="Calibri" panose="020F0502020204030204" pitchFamily="34" charset="0"/>
                <a:cs typeface="Arial" panose="020B0604020202020204" pitchFamily="34" charset="0"/>
                <a:sym typeface="Symbol" panose="05050102010706020507" pitchFamily="18" charset="2"/>
              </a:rPr>
              <a:t></a:t>
            </a:r>
            <a:r>
              <a:rPr lang="en-GB" sz="1800" dirty="0">
                <a:effectLst/>
                <a:latin typeface="Gotham" panose="02000504050000020004" pitchFamily="2" charset="0"/>
                <a:ea typeface="Calibri" panose="020F0502020204030204" pitchFamily="34" charset="0"/>
              </a:rPr>
              <a:t>E, R-1,R0 and R72 (Figure 1). Primary graft dysfunction (PGD) incidence and mortality did not have statistically differences between both groups.(Table 1).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Controlled DCD did not have higher mitochondrial damage and PGD incidence than DBD despite warm ischemic time in our cohort. Lung transplantation from </a:t>
            </a:r>
            <a:r>
              <a:rPr lang="en-GB" sz="1800" dirty="0" err="1">
                <a:effectLst/>
                <a:latin typeface="Gotham" panose="02000504050000020004" pitchFamily="2" charset="0"/>
                <a:ea typeface="Calibri" panose="020F0502020204030204" pitchFamily="34" charset="0"/>
              </a:rPr>
              <a:t>cDCD</a:t>
            </a:r>
            <a:r>
              <a:rPr lang="en-GB" sz="1800" dirty="0">
                <a:effectLst/>
                <a:latin typeface="Gotham" panose="02000504050000020004" pitchFamily="2" charset="0"/>
                <a:ea typeface="Calibri" panose="020F0502020204030204" pitchFamily="34" charset="0"/>
              </a:rPr>
              <a:t> is a safe alternative to increase the lung donor pool.</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11</a:t>
            </a:fld>
            <a:endParaRPr lang="en-GB"/>
          </a:p>
        </p:txBody>
      </p:sp>
    </p:spTree>
    <p:extLst>
      <p:ext uri="{BB962C8B-B14F-4D97-AF65-F5344CB8AC3E}">
        <p14:creationId xmlns:p14="http://schemas.microsoft.com/office/powerpoint/2010/main" val="87312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EVLP, </a:t>
            </a:r>
            <a:r>
              <a:rPr lang="en-GB" sz="1800" i="1" dirty="0">
                <a:solidFill>
                  <a:srgbClr val="A5A5A5"/>
                </a:solidFill>
                <a:latin typeface="Gotham" panose="02000504050000020004" pitchFamily="2" charset="0"/>
              </a:rPr>
              <a:t>ex vivo lung perfusion; PaO2/FiO2 ratio, </a:t>
            </a:r>
            <a:r>
              <a:rPr lang="en-GB" sz="2800" b="0" i="1" dirty="0">
                <a:effectLst/>
                <a:latin typeface="Gotham" panose="02000504050000020004" pitchFamily="2" charset="0"/>
              </a:rPr>
              <a:t>ratio of arterial oxygen partial pressure (PaO2) to fractional inspired oxygen(FiO2)</a:t>
            </a:r>
            <a:r>
              <a:rPr lang="en-GB" sz="1800" i="1" dirty="0">
                <a:solidFill>
                  <a:srgbClr val="A5A5A5"/>
                </a:solidFill>
                <a:latin typeface="Gotham" panose="02000504050000020004" pitchFamily="2" charset="0"/>
              </a:rPr>
              <a:t>; </a:t>
            </a:r>
            <a:r>
              <a:rPr lang="en-GB" sz="1800" b="0" i="1" dirty="0" err="1">
                <a:latin typeface="Gotham" panose="02000504050000020004" pitchFamily="2" charset="0"/>
              </a:rPr>
              <a:t>uDCD</a:t>
            </a:r>
            <a:r>
              <a:rPr lang="en-GB" sz="1800" b="0" i="1" dirty="0">
                <a:latin typeface="Gotham" panose="02000504050000020004" pitchFamily="2" charset="0"/>
              </a:rPr>
              <a:t>, </a:t>
            </a:r>
            <a:r>
              <a:rPr lang="en-GB" sz="1800" i="1" dirty="0">
                <a:solidFill>
                  <a:srgbClr val="A5A5A5"/>
                </a:solidFill>
                <a:latin typeface="Gotham" panose="02000504050000020004" pitchFamily="2" charset="0"/>
              </a:rPr>
              <a:t>uncontrolled donation after circulatory death; WIT, </a:t>
            </a:r>
            <a:r>
              <a:rPr lang="en-GB" sz="1800" i="1" dirty="0">
                <a:solidFill>
                  <a:srgbClr val="000000"/>
                </a:solidFill>
                <a:effectLst/>
                <a:latin typeface="Gotham" panose="02000504050000020004" pitchFamily="2" charset="0"/>
                <a:ea typeface="Calibri" panose="020F0502020204030204" pitchFamily="34" charset="0"/>
              </a:rPr>
              <a:t>warm ischemia time.</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FG2_3</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A NOVEL WHOLE-BODY COOLING SYSTEM PROTECTS DONOR LUNGS FROM ISCHEMIA REPERFUSION INJURY:TARGETING UNCONTROLLED DONATION AFTER CIRCULATORY DEATH DONORS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b="1" dirty="0" err="1">
                <a:effectLst/>
                <a:latin typeface="Arial" panose="020B0604020202020204" pitchFamily="34" charset="0"/>
                <a:ea typeface="Times New Roman" panose="02020603050405020304" pitchFamily="18" charset="0"/>
              </a:rPr>
              <a:t>Hiromichi</a:t>
            </a:r>
            <a:r>
              <a:rPr lang="en-US" sz="1800" b="1" dirty="0">
                <a:effectLst/>
                <a:latin typeface="Arial" panose="020B0604020202020204" pitchFamily="34" charset="0"/>
                <a:ea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rPr>
              <a:t>Niikawa</a:t>
            </a:r>
            <a:r>
              <a:rPr lang="en-US" sz="1800" b="1" dirty="0">
                <a:effectLst/>
                <a:latin typeface="Arial" panose="020B0604020202020204" pitchFamily="34" charset="0"/>
                <a:ea typeface="Times New Roman" panose="02020603050405020304" pitchFamily="18" charset="0"/>
              </a:rPr>
              <a:t>*</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Daisuke Sakota</a:t>
            </a:r>
            <a:r>
              <a:rPr lang="en-US" sz="1800" b="1" baseline="30000" dirty="0">
                <a:effectLst/>
                <a:latin typeface="Arial" panose="020B0604020202020204" pitchFamily="34" charset="0"/>
                <a:ea typeface="Times New Roman" panose="02020603050405020304" pitchFamily="18" charset="0"/>
              </a:rPr>
              <a:t>2</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Ryo Kosaka</a:t>
            </a:r>
            <a:r>
              <a:rPr lang="en-US" sz="1800" b="1" baseline="30000" dirty="0">
                <a:effectLst/>
                <a:latin typeface="Arial" panose="020B0604020202020204" pitchFamily="34" charset="0"/>
                <a:ea typeface="Times New Roman" panose="02020603050405020304" pitchFamily="18" charset="0"/>
              </a:rPr>
              <a:t>2</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Katsuhiro Ohuchi</a:t>
            </a:r>
            <a:r>
              <a:rPr lang="en-US" sz="1800" b="1" baseline="30000" dirty="0">
                <a:effectLst/>
                <a:latin typeface="Arial" panose="020B0604020202020204" pitchFamily="34" charset="0"/>
                <a:ea typeface="Times New Roman" panose="02020603050405020304" pitchFamily="18" charset="0"/>
              </a:rPr>
              <a:t>3</a:t>
            </a:r>
            <a:r>
              <a:rPr lang="de-DE" sz="1800" b="1" dirty="0">
                <a:effectLst/>
                <a:latin typeface="Arial" panose="020B0604020202020204" pitchFamily="34" charset="0"/>
                <a:ea typeface="Arial" panose="020B0604020202020204" pitchFamily="34" charset="0"/>
              </a:rPr>
              <a:t>, </a:t>
            </a:r>
            <a:r>
              <a:rPr lang="en-US" sz="1800" b="1" dirty="0" err="1">
                <a:effectLst/>
                <a:latin typeface="Arial" panose="020B0604020202020204" pitchFamily="34" charset="0"/>
                <a:ea typeface="Times New Roman" panose="02020603050405020304" pitchFamily="18" charset="0"/>
              </a:rPr>
              <a:t>Hirokuni</a:t>
            </a:r>
            <a:r>
              <a:rPr lang="en-US" sz="1800" b="1" dirty="0">
                <a:effectLst/>
                <a:latin typeface="Arial" panose="020B0604020202020204" pitchFamily="34" charset="0"/>
                <a:ea typeface="Times New Roman" panose="02020603050405020304" pitchFamily="18" charset="0"/>
              </a:rPr>
              <a:t> Arai</a:t>
            </a:r>
            <a:r>
              <a:rPr lang="en-US" sz="1800" b="1" baseline="30000" dirty="0">
                <a:effectLst/>
                <a:latin typeface="Arial" panose="020B0604020202020204" pitchFamily="34" charset="0"/>
                <a:ea typeface="Times New Roman" panose="02020603050405020304" pitchFamily="18" charset="0"/>
              </a:rPr>
              <a:t>3</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Kenneth Mccurry</a:t>
            </a:r>
            <a:r>
              <a:rPr lang="en-US" sz="1800" b="1" baseline="30000" dirty="0">
                <a:effectLst/>
                <a:latin typeface="Arial" panose="020B0604020202020204" pitchFamily="34" charset="0"/>
                <a:ea typeface="Times New Roman" panose="02020603050405020304" pitchFamily="18" charset="0"/>
              </a:rPr>
              <a:t>4;5;6</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Yoshinori Okada</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Toshihiro Okamoto</a:t>
            </a:r>
            <a:r>
              <a:rPr lang="en-US" sz="1800" b="1" baseline="30000" dirty="0">
                <a:effectLst/>
                <a:latin typeface="Arial" panose="020B0604020202020204" pitchFamily="34" charset="0"/>
                <a:ea typeface="Times New Roman" panose="02020603050405020304" pitchFamily="18" charset="0"/>
              </a:rPr>
              <a:t>4;5;6</a:t>
            </a:r>
            <a:endParaRPr lang="en-CH"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Institute of Development, Aging and Cancer, Tohoku University, Department of Thoracic Surgery, Sendai, Japan</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Health and Medical Research Institute, National Institute of Advanced Industrial Science and Technology (AIST), Tsukuba, Japan</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Graduate School of Medical and Dental Sciences, Tokyo Medical and Dental University, Tokyo, Japan</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4</a:t>
            </a:r>
            <a:r>
              <a:rPr lang="en-US" sz="1800" i="1" dirty="0">
                <a:effectLst/>
                <a:latin typeface="Arial" panose="020B0604020202020204" pitchFamily="34" charset="0"/>
                <a:ea typeface="Times New Roman" panose="02020603050405020304" pitchFamily="18" charset="0"/>
              </a:rPr>
              <a:t>Cleveland Clinic, Department of Thoracic and Cardiovascular Surgery, Cleveland, United States</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5</a:t>
            </a:r>
            <a:r>
              <a:rPr lang="en-US" sz="1800" i="1" dirty="0">
                <a:effectLst/>
                <a:latin typeface="Arial" panose="020B0604020202020204" pitchFamily="34" charset="0"/>
                <a:ea typeface="Times New Roman" panose="02020603050405020304" pitchFamily="18" charset="0"/>
              </a:rPr>
              <a:t>Lerner Research Institute, Cleveland Clinic, Department of Inflammation and Immunology, Cleveland, United States</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6</a:t>
            </a:r>
            <a:r>
              <a:rPr lang="en-US" sz="1800" i="1" dirty="0">
                <a:effectLst/>
                <a:latin typeface="Arial" panose="020B0604020202020204" pitchFamily="34" charset="0"/>
                <a:ea typeface="Times New Roman" panose="02020603050405020304" pitchFamily="18" charset="0"/>
              </a:rPr>
              <a:t>Transplant Center, Cleveland Clinic, Cleveland, United States</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Lung transplantation using lungs from uncontrolled donation after circulatory death (</a:t>
            </a:r>
            <a:r>
              <a:rPr lang="en-GB" sz="1800" dirty="0" err="1">
                <a:solidFill>
                  <a:srgbClr val="000000"/>
                </a:solidFill>
                <a:effectLst/>
                <a:latin typeface="Arial" panose="020B0604020202020204" pitchFamily="34" charset="0"/>
                <a:ea typeface="Calibri" panose="020F0502020204030204" pitchFamily="34" charset="0"/>
              </a:rPr>
              <a:t>uDCD</a:t>
            </a:r>
            <a:r>
              <a:rPr lang="en-GB" sz="1800" dirty="0">
                <a:solidFill>
                  <a:srgbClr val="000000"/>
                </a:solidFill>
                <a:effectLst/>
                <a:latin typeface="Arial" panose="020B0604020202020204" pitchFamily="34" charset="0"/>
                <a:ea typeface="Calibri" panose="020F0502020204030204" pitchFamily="34" charset="0"/>
              </a:rPr>
              <a:t>) may increase lung donor pool. We developed a novel chest cooling system for </a:t>
            </a:r>
            <a:r>
              <a:rPr lang="en-GB" sz="1800" dirty="0" err="1">
                <a:solidFill>
                  <a:srgbClr val="000000"/>
                </a:solidFill>
                <a:effectLst/>
                <a:latin typeface="Arial" panose="020B0604020202020204" pitchFamily="34" charset="0"/>
                <a:ea typeface="Calibri" panose="020F0502020204030204" pitchFamily="34" charset="0"/>
              </a:rPr>
              <a:t>uDCD</a:t>
            </a:r>
            <a:r>
              <a:rPr lang="en-GB" sz="1800" dirty="0">
                <a:solidFill>
                  <a:srgbClr val="000000"/>
                </a:solidFill>
                <a:effectLst/>
                <a:latin typeface="Arial" panose="020B0604020202020204" pitchFamily="34" charset="0"/>
                <a:ea typeface="Calibri" panose="020F0502020204030204" pitchFamily="34" charset="0"/>
              </a:rPr>
              <a:t> donors without surgical intervention. We hypothesized that the system described as involving whole-body cooling using a proprietary material could improve pulmonary function of </a:t>
            </a:r>
            <a:r>
              <a:rPr lang="en-GB" sz="1800" dirty="0" err="1">
                <a:solidFill>
                  <a:srgbClr val="000000"/>
                </a:solidFill>
                <a:effectLst/>
                <a:latin typeface="Arial" panose="020B0604020202020204" pitchFamily="34" charset="0"/>
                <a:ea typeface="Calibri" panose="020F0502020204030204" pitchFamily="34" charset="0"/>
              </a:rPr>
              <a:t>uDCD</a:t>
            </a:r>
            <a:r>
              <a:rPr lang="en-GB" sz="1800" dirty="0">
                <a:solidFill>
                  <a:srgbClr val="000000"/>
                </a:solidFill>
                <a:effectLst/>
                <a:latin typeface="Arial" panose="020B0604020202020204" pitchFamily="34" charset="0"/>
                <a:ea typeface="Calibri" panose="020F0502020204030204" pitchFamily="34" charset="0"/>
              </a:rPr>
              <a:t> donors. The aim of this study was to verify whether the cooling system ameliorates the physiological parameters, compared to control using ex vivo lung perfusion (EVLP).</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Ten pigs were divided into 2 groups (DCD or cooling group). In the DCD group, lungs were subjected to 90 min of warm ischemia time (WIT) at room temperature, whereas lungs were cooled with the cooling system during WIT in the cooling group. Tracheal temperature was continuously measured during WIT. Subsequently, lungs were procured in a standard fashion and then perfused in 2 hours of Lund-type EVLP following 5 hours of cold preservation. Transplant suitability was decided based on physiological parameters and visual findings. Lung tissue samples were collected for measurement of wet to dry ratio.</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a:t>
            </a:r>
            <a:r>
              <a:rPr lang="en-GB" sz="1800" dirty="0">
                <a:solidFill>
                  <a:srgbClr val="000000"/>
                </a:solidFill>
                <a:effectLst/>
                <a:latin typeface="Arial" panose="020B0604020202020204" pitchFamily="34" charset="0"/>
                <a:ea typeface="Calibri" panose="020F0502020204030204" pitchFamily="34" charset="0"/>
              </a:rPr>
              <a:t>: The tracheal temperature in the cooling group gradually decreased during WIT and finally reached 28.5°C, while there was no decrease in the temperature of the DCD group (Figure A). In EVLP evaluation, the cooling group was significantly associated with higher PaO2/FiO2 ratio (412 ± 82 vs. 261 ± 71 mmHg, p &lt; 0.05, Figure B), lower peak inspiratory pressure (13 ± 2 vs. 19 ± 4 cmH2O, p &lt; 0.05), lower lung weight ratio (lung weight at 2 hour/lung weight at 0 hour, 109 ± 15 vs. 166 ± 35%, p &lt; 0.05), lower wet to dry ratio (5.35 ± 0.32 vs. 6.35 ± 0.24, p &lt; 0.05), and higher rate of transplant suitability (100 vs. 0%, p &lt; 0.05) than control.</a:t>
            </a:r>
            <a:endParaRPr lang="en-US" sz="1800" dirty="0">
              <a:solidFill>
                <a:srgbClr val="000000"/>
              </a:solidFill>
              <a:effectLst/>
              <a:latin typeface="Arial" panose="020B0604020202020204" pitchFamily="34" charset="0"/>
              <a:ea typeface="Calibri" panose="020F0502020204030204" pitchFamily="34" charset="0"/>
            </a:endParaRPr>
          </a:p>
          <a:p>
            <a:pPr algn="just"/>
            <a:r>
              <a:rPr lang="en-GB" sz="1800" b="1" dirty="0">
                <a:solidFill>
                  <a:srgbClr val="000000"/>
                </a:solidFill>
                <a:effectLst/>
                <a:latin typeface="Arial" panose="020B0604020202020204" pitchFamily="34" charset="0"/>
                <a:ea typeface="Calibri" panose="020F0502020204030204" pitchFamily="34" charset="0"/>
              </a:rPr>
              <a:t>Conclusions</a:t>
            </a:r>
            <a:r>
              <a:rPr lang="en-GB" sz="1800" dirty="0">
                <a:solidFill>
                  <a:srgbClr val="000000"/>
                </a:solidFill>
                <a:effectLst/>
                <a:latin typeface="Arial" panose="020B0604020202020204" pitchFamily="34" charset="0"/>
                <a:ea typeface="Calibri" panose="020F0502020204030204" pitchFamily="34" charset="0"/>
              </a:rPr>
              <a:t>: These results demonstrated that the novel chest cooling system resulted in better pulmonary function in a pig lung </a:t>
            </a:r>
            <a:r>
              <a:rPr lang="en-GB" sz="1800" dirty="0" err="1">
                <a:solidFill>
                  <a:srgbClr val="000000"/>
                </a:solidFill>
                <a:effectLst/>
                <a:latin typeface="Arial" panose="020B0604020202020204" pitchFamily="34" charset="0"/>
                <a:ea typeface="Calibri" panose="020F0502020204030204" pitchFamily="34" charset="0"/>
              </a:rPr>
              <a:t>uDCD</a:t>
            </a:r>
            <a:r>
              <a:rPr lang="en-GB" sz="1800" dirty="0">
                <a:solidFill>
                  <a:srgbClr val="000000"/>
                </a:solidFill>
                <a:effectLst/>
                <a:latin typeface="Arial" panose="020B0604020202020204" pitchFamily="34" charset="0"/>
                <a:ea typeface="Calibri" panose="020F0502020204030204" pitchFamily="34" charset="0"/>
              </a:rPr>
              <a:t> model, suggesting that the new cooling system without surgical intervention may protect </a:t>
            </a:r>
            <a:r>
              <a:rPr lang="en-GB" sz="1800" dirty="0" err="1">
                <a:solidFill>
                  <a:srgbClr val="000000"/>
                </a:solidFill>
                <a:effectLst/>
                <a:latin typeface="Arial" panose="020B0604020202020204" pitchFamily="34" charset="0"/>
                <a:ea typeface="Calibri" panose="020F0502020204030204" pitchFamily="34" charset="0"/>
              </a:rPr>
              <a:t>uDCD</a:t>
            </a:r>
            <a:r>
              <a:rPr lang="en-GB" sz="1800" dirty="0">
                <a:solidFill>
                  <a:srgbClr val="000000"/>
                </a:solidFill>
                <a:effectLst/>
                <a:latin typeface="Arial" panose="020B0604020202020204" pitchFamily="34" charset="0"/>
                <a:ea typeface="Calibri" panose="020F0502020204030204" pitchFamily="34" charset="0"/>
              </a:rPr>
              <a:t> donor lungs from ischemia reperfusion injury and expand the lung donor pool.</a:t>
            </a:r>
            <a:r>
              <a:rPr lang="en-CH" sz="2800" dirty="0">
                <a:effectLst/>
              </a:rPr>
              <a:t> </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12</a:t>
            </a:fld>
            <a:endParaRPr lang="en-GB"/>
          </a:p>
        </p:txBody>
      </p:sp>
    </p:spTree>
    <p:extLst>
      <p:ext uri="{BB962C8B-B14F-4D97-AF65-F5344CB8AC3E}">
        <p14:creationId xmlns:p14="http://schemas.microsoft.com/office/powerpoint/2010/main" val="249845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EVLP, </a:t>
            </a:r>
            <a:r>
              <a:rPr lang="en-GB" sz="1800" i="1" dirty="0">
                <a:solidFill>
                  <a:srgbClr val="A5A5A5"/>
                </a:solidFill>
                <a:latin typeface="Gotham" panose="02000504050000020004" pitchFamily="2" charset="0"/>
              </a:rPr>
              <a:t>ex vivo lung perfusion; PaO2/FiO2 ratio, </a:t>
            </a:r>
            <a:r>
              <a:rPr lang="en-GB" sz="2800" b="0" i="1" dirty="0">
                <a:effectLst/>
                <a:latin typeface="Gotham" panose="02000504050000020004" pitchFamily="2" charset="0"/>
              </a:rPr>
              <a:t>ratio of arterial oxygen partial pressure (PaO2) to fractional inspired oxygen(FiO2)</a:t>
            </a:r>
            <a:r>
              <a:rPr lang="en-GB" sz="1800" i="1" dirty="0">
                <a:solidFill>
                  <a:srgbClr val="A5A5A5"/>
                </a:solidFill>
                <a:latin typeface="Gotham" panose="02000504050000020004" pitchFamily="2" charset="0"/>
              </a:rPr>
              <a:t>; </a:t>
            </a:r>
            <a:r>
              <a:rPr lang="en-GB" sz="1800" b="0" i="1" dirty="0" err="1">
                <a:latin typeface="Gotham" panose="02000504050000020004" pitchFamily="2" charset="0"/>
              </a:rPr>
              <a:t>uDCD</a:t>
            </a:r>
            <a:r>
              <a:rPr lang="en-GB" sz="1800" b="0" i="1" dirty="0">
                <a:latin typeface="Gotham" panose="02000504050000020004" pitchFamily="2" charset="0"/>
              </a:rPr>
              <a:t>, </a:t>
            </a:r>
            <a:r>
              <a:rPr lang="en-GB" sz="1800" i="1" dirty="0">
                <a:solidFill>
                  <a:srgbClr val="A5A5A5"/>
                </a:solidFill>
                <a:latin typeface="Gotham" panose="02000504050000020004" pitchFamily="2" charset="0"/>
              </a:rPr>
              <a:t>uncontrolled donation after circulatory death; WIT, </a:t>
            </a:r>
            <a:r>
              <a:rPr lang="en-GB" sz="1800" i="1" dirty="0">
                <a:solidFill>
                  <a:srgbClr val="000000"/>
                </a:solidFill>
                <a:effectLst/>
                <a:latin typeface="Gotham" panose="02000504050000020004" pitchFamily="2" charset="0"/>
                <a:ea typeface="Calibri" panose="020F0502020204030204" pitchFamily="34" charset="0"/>
              </a:rPr>
              <a:t>warm ischemia time.</a:t>
            </a:r>
            <a:endParaRPr lang="en-GB" sz="1800" b="0" i="1" dirty="0">
              <a:latin typeface="Gotham" panose="02000504050000020004" pitchFamily="2" charset="0"/>
            </a:endParaRPr>
          </a:p>
          <a:p>
            <a:pPr algn="just"/>
            <a:endParaRPr lang="en-US" sz="1800" b="1" dirty="0">
              <a:effectLst/>
              <a:latin typeface="Arial" panose="020B0604020202020204" pitchFamily="34"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FG2_3</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A NOVEL WHOLE-BODY COOLING SYSTEM PROTECTS DONOR LUNGS FROM ISCHEMIA REPERFUSION INJURY:TARGETING UNCONTROLLED DONATION AFTER CIRCULATORY DEATH DONORS </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US" sz="1800" b="1" dirty="0" err="1">
                <a:effectLst/>
                <a:latin typeface="Arial" panose="020B0604020202020204" pitchFamily="34" charset="0"/>
                <a:ea typeface="Times New Roman" panose="02020603050405020304" pitchFamily="18" charset="0"/>
              </a:rPr>
              <a:t>Hiromichi</a:t>
            </a:r>
            <a:r>
              <a:rPr lang="en-US" sz="1800" b="1" dirty="0">
                <a:effectLst/>
                <a:latin typeface="Arial" panose="020B0604020202020204" pitchFamily="34" charset="0"/>
                <a:ea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rPr>
              <a:t>Niikawa</a:t>
            </a:r>
            <a:r>
              <a:rPr lang="en-US" sz="1800" b="1" dirty="0">
                <a:effectLst/>
                <a:latin typeface="Arial" panose="020B0604020202020204" pitchFamily="34" charset="0"/>
                <a:ea typeface="Times New Roman" panose="02020603050405020304" pitchFamily="18" charset="0"/>
              </a:rPr>
              <a:t>*</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Daisuke Sakota</a:t>
            </a:r>
            <a:r>
              <a:rPr lang="en-US" sz="1800" b="1" baseline="30000" dirty="0">
                <a:effectLst/>
                <a:latin typeface="Arial" panose="020B0604020202020204" pitchFamily="34" charset="0"/>
                <a:ea typeface="Times New Roman" panose="02020603050405020304" pitchFamily="18" charset="0"/>
              </a:rPr>
              <a:t>2</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Ryo Kosaka</a:t>
            </a:r>
            <a:r>
              <a:rPr lang="en-US" sz="1800" b="1" baseline="30000" dirty="0">
                <a:effectLst/>
                <a:latin typeface="Arial" panose="020B0604020202020204" pitchFamily="34" charset="0"/>
                <a:ea typeface="Times New Roman" panose="02020603050405020304" pitchFamily="18" charset="0"/>
              </a:rPr>
              <a:t>2</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Katsuhiro Ohuchi</a:t>
            </a:r>
            <a:r>
              <a:rPr lang="en-US" sz="1800" b="1" baseline="30000" dirty="0">
                <a:effectLst/>
                <a:latin typeface="Arial" panose="020B0604020202020204" pitchFamily="34" charset="0"/>
                <a:ea typeface="Times New Roman" panose="02020603050405020304" pitchFamily="18" charset="0"/>
              </a:rPr>
              <a:t>3</a:t>
            </a:r>
            <a:r>
              <a:rPr lang="de-DE" sz="1800" b="1" dirty="0">
                <a:effectLst/>
                <a:latin typeface="Arial" panose="020B0604020202020204" pitchFamily="34" charset="0"/>
                <a:ea typeface="Arial" panose="020B0604020202020204" pitchFamily="34" charset="0"/>
              </a:rPr>
              <a:t>, </a:t>
            </a:r>
            <a:r>
              <a:rPr lang="en-US" sz="1800" b="1" dirty="0" err="1">
                <a:effectLst/>
                <a:latin typeface="Arial" panose="020B0604020202020204" pitchFamily="34" charset="0"/>
                <a:ea typeface="Times New Roman" panose="02020603050405020304" pitchFamily="18" charset="0"/>
              </a:rPr>
              <a:t>Hirokuni</a:t>
            </a:r>
            <a:r>
              <a:rPr lang="en-US" sz="1800" b="1" dirty="0">
                <a:effectLst/>
                <a:latin typeface="Arial" panose="020B0604020202020204" pitchFamily="34" charset="0"/>
                <a:ea typeface="Times New Roman" panose="02020603050405020304" pitchFamily="18" charset="0"/>
              </a:rPr>
              <a:t> Arai</a:t>
            </a:r>
            <a:r>
              <a:rPr lang="en-US" sz="1800" b="1" baseline="30000" dirty="0">
                <a:effectLst/>
                <a:latin typeface="Arial" panose="020B0604020202020204" pitchFamily="34" charset="0"/>
                <a:ea typeface="Times New Roman" panose="02020603050405020304" pitchFamily="18" charset="0"/>
              </a:rPr>
              <a:t>3</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Kenneth Mccurry</a:t>
            </a:r>
            <a:r>
              <a:rPr lang="en-US" sz="1800" b="1" baseline="30000" dirty="0">
                <a:effectLst/>
                <a:latin typeface="Arial" panose="020B0604020202020204" pitchFamily="34" charset="0"/>
                <a:ea typeface="Times New Roman" panose="02020603050405020304" pitchFamily="18" charset="0"/>
              </a:rPr>
              <a:t>4;5;6</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Yoshinori Okada</a:t>
            </a:r>
            <a:r>
              <a:rPr lang="en-US" sz="1800" b="1" baseline="30000" dirty="0">
                <a:effectLst/>
                <a:latin typeface="Arial" panose="020B0604020202020204" pitchFamily="34" charset="0"/>
                <a:ea typeface="Times New Roman" panose="02020603050405020304" pitchFamily="18" charset="0"/>
              </a:rPr>
              <a:t>1</a:t>
            </a:r>
            <a:r>
              <a:rPr lang="de-DE" sz="1800" b="1"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Times New Roman" panose="02020603050405020304" pitchFamily="18" charset="0"/>
              </a:rPr>
              <a:t>Toshihiro Okamoto</a:t>
            </a:r>
            <a:r>
              <a:rPr lang="en-US" sz="1800" b="1" baseline="30000" dirty="0">
                <a:effectLst/>
                <a:latin typeface="Arial" panose="020B0604020202020204" pitchFamily="34" charset="0"/>
                <a:ea typeface="Times New Roman" panose="02020603050405020304" pitchFamily="18" charset="0"/>
              </a:rPr>
              <a:t>4;5;6</a:t>
            </a:r>
            <a:endParaRPr lang="en-CH" sz="1800" dirty="0">
              <a:effectLst/>
              <a:latin typeface="Times New Roman" panose="02020603050405020304" pitchFamily="18" charset="0"/>
              <a:ea typeface="Times New Roman" panose="02020603050405020304" pitchFamily="18" charset="0"/>
            </a:endParaRPr>
          </a:p>
          <a:p>
            <a:pPr algn="just"/>
            <a:r>
              <a:rPr lang="en-US" sz="1800" i="1" baseline="30000" dirty="0">
                <a:effectLst/>
                <a:latin typeface="Arial" panose="020B0604020202020204" pitchFamily="34" charset="0"/>
                <a:ea typeface="Times New Roman" panose="02020603050405020304" pitchFamily="18" charset="0"/>
              </a:rPr>
              <a:t>1</a:t>
            </a:r>
            <a:r>
              <a:rPr lang="en-US" sz="1800" i="1" dirty="0">
                <a:effectLst/>
                <a:latin typeface="Arial" panose="020B0604020202020204" pitchFamily="34" charset="0"/>
                <a:ea typeface="Times New Roman" panose="02020603050405020304" pitchFamily="18" charset="0"/>
              </a:rPr>
              <a:t>Institute of Development, Aging and Cancer, Tohoku University, Department of Thoracic Surgery, Sendai, Japan</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2</a:t>
            </a:r>
            <a:r>
              <a:rPr lang="en-US" sz="1800" i="1" dirty="0">
                <a:effectLst/>
                <a:latin typeface="Arial" panose="020B0604020202020204" pitchFamily="34" charset="0"/>
                <a:ea typeface="Times New Roman" panose="02020603050405020304" pitchFamily="18" charset="0"/>
              </a:rPr>
              <a:t>Health and Medical Research Institute, National Institute of Advanced Industrial Science and Technology (AIST), Tsukuba, Japan</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3</a:t>
            </a:r>
            <a:r>
              <a:rPr lang="en-US" sz="1800" i="1" dirty="0">
                <a:effectLst/>
                <a:latin typeface="Arial" panose="020B0604020202020204" pitchFamily="34" charset="0"/>
                <a:ea typeface="Times New Roman" panose="02020603050405020304" pitchFamily="18" charset="0"/>
              </a:rPr>
              <a:t>Graduate School of Medical and Dental Sciences, Tokyo Medical and Dental University, Tokyo, Japan</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4</a:t>
            </a:r>
            <a:r>
              <a:rPr lang="en-US" sz="1800" i="1" dirty="0">
                <a:effectLst/>
                <a:latin typeface="Arial" panose="020B0604020202020204" pitchFamily="34" charset="0"/>
                <a:ea typeface="Times New Roman" panose="02020603050405020304" pitchFamily="18" charset="0"/>
              </a:rPr>
              <a:t>Cleveland Clinic, Department of Thoracic and Cardiovascular Surgery, Cleveland, United States</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5</a:t>
            </a:r>
            <a:r>
              <a:rPr lang="en-US" sz="1800" i="1" dirty="0">
                <a:effectLst/>
                <a:latin typeface="Arial" panose="020B0604020202020204" pitchFamily="34" charset="0"/>
                <a:ea typeface="Times New Roman" panose="02020603050405020304" pitchFamily="18" charset="0"/>
              </a:rPr>
              <a:t>Lerner Research Institute, Cleveland Clinic, Department of Inflammation and Immunology, Cleveland, United States</a:t>
            </a:r>
            <a:r>
              <a:rPr lang="de-DE" sz="1800" dirty="0">
                <a:effectLst/>
                <a:latin typeface="Arial" panose="020B0604020202020204" pitchFamily="34" charset="0"/>
                <a:ea typeface="Arial" panose="020B0604020202020204" pitchFamily="34" charset="0"/>
              </a:rPr>
              <a:t>, </a:t>
            </a:r>
            <a:r>
              <a:rPr lang="en-US" sz="1800" i="1" baseline="30000" dirty="0">
                <a:effectLst/>
                <a:latin typeface="Arial" panose="020B0604020202020204" pitchFamily="34" charset="0"/>
                <a:ea typeface="Times New Roman" panose="02020603050405020304" pitchFamily="18" charset="0"/>
              </a:rPr>
              <a:t>6</a:t>
            </a:r>
            <a:r>
              <a:rPr lang="en-US" sz="1800" i="1" dirty="0">
                <a:effectLst/>
                <a:latin typeface="Arial" panose="020B0604020202020204" pitchFamily="34" charset="0"/>
                <a:ea typeface="Times New Roman" panose="02020603050405020304" pitchFamily="18" charset="0"/>
              </a:rPr>
              <a:t>Transplant Center, Cleveland Clinic, Cleveland, United States</a:t>
            </a:r>
            <a:endParaRPr lang="en-CH"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Background</a:t>
            </a:r>
            <a:r>
              <a:rPr lang="en-GB" sz="1800" dirty="0">
                <a:solidFill>
                  <a:srgbClr val="000000"/>
                </a:solidFill>
                <a:effectLst/>
                <a:latin typeface="Arial" panose="020B0604020202020204" pitchFamily="34" charset="0"/>
                <a:ea typeface="Calibri" panose="020F0502020204030204" pitchFamily="34" charset="0"/>
              </a:rPr>
              <a:t>: Lung transplantation using lungs from uncontrolled donation after circulatory death (</a:t>
            </a:r>
            <a:r>
              <a:rPr lang="en-GB" sz="1800" dirty="0" err="1">
                <a:solidFill>
                  <a:srgbClr val="000000"/>
                </a:solidFill>
                <a:effectLst/>
                <a:latin typeface="Arial" panose="020B0604020202020204" pitchFamily="34" charset="0"/>
                <a:ea typeface="Calibri" panose="020F0502020204030204" pitchFamily="34" charset="0"/>
              </a:rPr>
              <a:t>uDCD</a:t>
            </a:r>
            <a:r>
              <a:rPr lang="en-GB" sz="1800" dirty="0">
                <a:solidFill>
                  <a:srgbClr val="000000"/>
                </a:solidFill>
                <a:effectLst/>
                <a:latin typeface="Arial" panose="020B0604020202020204" pitchFamily="34" charset="0"/>
                <a:ea typeface="Calibri" panose="020F0502020204030204" pitchFamily="34" charset="0"/>
              </a:rPr>
              <a:t>) may increase lung donor pool. We developed a novel chest cooling system for </a:t>
            </a:r>
            <a:r>
              <a:rPr lang="en-GB" sz="1800" dirty="0" err="1">
                <a:solidFill>
                  <a:srgbClr val="000000"/>
                </a:solidFill>
                <a:effectLst/>
                <a:latin typeface="Arial" panose="020B0604020202020204" pitchFamily="34" charset="0"/>
                <a:ea typeface="Calibri" panose="020F0502020204030204" pitchFamily="34" charset="0"/>
              </a:rPr>
              <a:t>uDCD</a:t>
            </a:r>
            <a:r>
              <a:rPr lang="en-GB" sz="1800" dirty="0">
                <a:solidFill>
                  <a:srgbClr val="000000"/>
                </a:solidFill>
                <a:effectLst/>
                <a:latin typeface="Arial" panose="020B0604020202020204" pitchFamily="34" charset="0"/>
                <a:ea typeface="Calibri" panose="020F0502020204030204" pitchFamily="34" charset="0"/>
              </a:rPr>
              <a:t> donors without surgical intervention. We hypothesized that the system described as involving whole-body cooling using a proprietary material could improve pulmonary function of </a:t>
            </a:r>
            <a:r>
              <a:rPr lang="en-GB" sz="1800" dirty="0" err="1">
                <a:solidFill>
                  <a:srgbClr val="000000"/>
                </a:solidFill>
                <a:effectLst/>
                <a:latin typeface="Arial" panose="020B0604020202020204" pitchFamily="34" charset="0"/>
                <a:ea typeface="Calibri" panose="020F0502020204030204" pitchFamily="34" charset="0"/>
              </a:rPr>
              <a:t>uDCD</a:t>
            </a:r>
            <a:r>
              <a:rPr lang="en-GB" sz="1800" dirty="0">
                <a:solidFill>
                  <a:srgbClr val="000000"/>
                </a:solidFill>
                <a:effectLst/>
                <a:latin typeface="Arial" panose="020B0604020202020204" pitchFamily="34" charset="0"/>
                <a:ea typeface="Calibri" panose="020F0502020204030204" pitchFamily="34" charset="0"/>
              </a:rPr>
              <a:t> donors. The aim of this study was to verify whether the cooling system ameliorates the physiological parameters, compared to control using ex vivo lung perfusion (EVLP).</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Methods</a:t>
            </a:r>
            <a:r>
              <a:rPr lang="en-GB" sz="1800" dirty="0">
                <a:solidFill>
                  <a:srgbClr val="000000"/>
                </a:solidFill>
                <a:effectLst/>
                <a:latin typeface="Arial" panose="020B0604020202020204" pitchFamily="34" charset="0"/>
                <a:ea typeface="Calibri" panose="020F0502020204030204" pitchFamily="34" charset="0"/>
              </a:rPr>
              <a:t>: Ten pigs were divided into 2 groups (DCD or cooling group). In the DCD group, lungs were subjected to 90 min of warm ischemia time (WIT) at room temperature, whereas lungs were cooled with the cooling system during WIT in the cooling group. Tracheal temperature was continuously measured during WIT. Subsequently, lungs were procured in a standard fashion and then perfused in 2 hours of Lund-type EVLP following 5 hours of cold preservation. Transplant suitability was decided based on physiological parameters and visual findings. Lung tissue samples were collected for measurement of wet to dry ratio.</a:t>
            </a:r>
            <a:endParaRPr lang="en-CH" sz="1800" dirty="0">
              <a:effectLst/>
              <a:latin typeface="Times New Roman" panose="02020603050405020304" pitchFamily="18" charset="0"/>
              <a:ea typeface="Times New Roman" panose="02020603050405020304" pitchFamily="18" charset="0"/>
            </a:endParaRPr>
          </a:p>
          <a:p>
            <a:pPr algn="just"/>
            <a:r>
              <a:rPr lang="en-GB" sz="1800" b="1" dirty="0">
                <a:solidFill>
                  <a:srgbClr val="000000"/>
                </a:solidFill>
                <a:effectLst/>
                <a:latin typeface="Arial" panose="020B0604020202020204" pitchFamily="34" charset="0"/>
                <a:ea typeface="Calibri" panose="020F0502020204030204" pitchFamily="34" charset="0"/>
              </a:rPr>
              <a:t>Results</a:t>
            </a:r>
            <a:r>
              <a:rPr lang="en-GB" sz="1800" dirty="0">
                <a:solidFill>
                  <a:srgbClr val="000000"/>
                </a:solidFill>
                <a:effectLst/>
                <a:latin typeface="Arial" panose="020B0604020202020204" pitchFamily="34" charset="0"/>
                <a:ea typeface="Calibri" panose="020F0502020204030204" pitchFamily="34" charset="0"/>
              </a:rPr>
              <a:t>: The tracheal temperature in the cooling group gradually decreased during WIT and finally reached 28.5°C, while there was no decrease in the temperature of the DCD group (Figure A). In EVLP evaluation, the cooling group was significantly associated with higher PaO2/FiO2 ratio (412 ± 82 vs. 261 ± 71 mmHg, p &lt; 0.05, Figure B), lower peak inspiratory pressure (13 ± 2 vs. 19 ± 4 cmH2O, p &lt; 0.05), lower lung weight ratio (lung weight at 2 hour/lung weight at 0 hour, 109 ± 15 vs. 166 ± 35%, p &lt; 0.05), lower wet to dry ratio (5.35 ± 0.32 vs. 6.35 ± 0.24, p &lt; 0.05), and higher rate of transplant suitability (100 vs. 0%, p &lt; 0.05) than control.</a:t>
            </a:r>
            <a:endParaRPr lang="en-US" sz="1800" dirty="0">
              <a:solidFill>
                <a:srgbClr val="000000"/>
              </a:solidFill>
              <a:effectLst/>
              <a:latin typeface="Arial" panose="020B0604020202020204" pitchFamily="34" charset="0"/>
              <a:ea typeface="Calibri" panose="020F0502020204030204" pitchFamily="34" charset="0"/>
            </a:endParaRPr>
          </a:p>
          <a:p>
            <a:pPr algn="just"/>
            <a:r>
              <a:rPr lang="en-GB" sz="1800" b="1" dirty="0">
                <a:solidFill>
                  <a:srgbClr val="000000"/>
                </a:solidFill>
                <a:effectLst/>
                <a:latin typeface="Arial" panose="020B0604020202020204" pitchFamily="34" charset="0"/>
                <a:ea typeface="Calibri" panose="020F0502020204030204" pitchFamily="34" charset="0"/>
              </a:rPr>
              <a:t>Conclusions</a:t>
            </a:r>
            <a:r>
              <a:rPr lang="en-GB" sz="1800" dirty="0">
                <a:solidFill>
                  <a:srgbClr val="000000"/>
                </a:solidFill>
                <a:effectLst/>
                <a:latin typeface="Arial" panose="020B0604020202020204" pitchFamily="34" charset="0"/>
                <a:ea typeface="Calibri" panose="020F0502020204030204" pitchFamily="34" charset="0"/>
              </a:rPr>
              <a:t>: These results demonstrated that the novel chest cooling system resulted in better pulmonary function in a pig lung </a:t>
            </a:r>
            <a:r>
              <a:rPr lang="en-GB" sz="1800" dirty="0" err="1">
                <a:solidFill>
                  <a:srgbClr val="000000"/>
                </a:solidFill>
                <a:effectLst/>
                <a:latin typeface="Arial" panose="020B0604020202020204" pitchFamily="34" charset="0"/>
                <a:ea typeface="Calibri" panose="020F0502020204030204" pitchFamily="34" charset="0"/>
              </a:rPr>
              <a:t>uDCD</a:t>
            </a:r>
            <a:r>
              <a:rPr lang="en-GB" sz="1800" dirty="0">
                <a:solidFill>
                  <a:srgbClr val="000000"/>
                </a:solidFill>
                <a:effectLst/>
                <a:latin typeface="Arial" panose="020B0604020202020204" pitchFamily="34" charset="0"/>
                <a:ea typeface="Calibri" panose="020F0502020204030204" pitchFamily="34" charset="0"/>
              </a:rPr>
              <a:t> model, suggesting that the new cooling system without surgical intervention may protect </a:t>
            </a:r>
            <a:r>
              <a:rPr lang="en-GB" sz="1800" dirty="0" err="1">
                <a:solidFill>
                  <a:srgbClr val="000000"/>
                </a:solidFill>
                <a:effectLst/>
                <a:latin typeface="Arial" panose="020B0604020202020204" pitchFamily="34" charset="0"/>
                <a:ea typeface="Calibri" panose="020F0502020204030204" pitchFamily="34" charset="0"/>
              </a:rPr>
              <a:t>uDCD</a:t>
            </a:r>
            <a:r>
              <a:rPr lang="en-GB" sz="1800" dirty="0">
                <a:solidFill>
                  <a:srgbClr val="000000"/>
                </a:solidFill>
                <a:effectLst/>
                <a:latin typeface="Arial" panose="020B0604020202020204" pitchFamily="34" charset="0"/>
                <a:ea typeface="Calibri" panose="020F0502020204030204" pitchFamily="34" charset="0"/>
              </a:rPr>
              <a:t> donor lungs from ischemia reperfusion injury and expand the lung donor pool.</a:t>
            </a:r>
            <a:r>
              <a:rPr lang="en-CH" sz="2800" dirty="0">
                <a:effectLst/>
              </a:rPr>
              <a:t> </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13</a:t>
            </a:fld>
            <a:endParaRPr lang="en-GB"/>
          </a:p>
        </p:txBody>
      </p:sp>
    </p:spTree>
    <p:extLst>
      <p:ext uri="{BB962C8B-B14F-4D97-AF65-F5344CB8AC3E}">
        <p14:creationId xmlns:p14="http://schemas.microsoft.com/office/powerpoint/2010/main" val="1372053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png"/><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3BB7-C3E7-4ED6-BD45-C5EE3A82A9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56C13B-CB60-4B1B-AD03-D5E42D5F7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0099A6DB-1673-4DE3-A3E7-99C558904D27}"/>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98C4F28-45B1-4C83-A426-630AE00E4506}"/>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7CBFB6"/>
                </a:solidFill>
                <a:latin typeface="Gotham Thin" pitchFamily="50" charset="0"/>
              </a:rPr>
              <a:t>Basic science</a:t>
            </a:r>
          </a:p>
        </p:txBody>
      </p:sp>
      <p:pic>
        <p:nvPicPr>
          <p:cNvPr id="10" name="Picture 9" descr="A white outline of a microscope&#10;&#10;Description automatically generated">
            <a:extLst>
              <a:ext uri="{FF2B5EF4-FFF2-40B4-BE49-F238E27FC236}">
                <a16:creationId xmlns:a16="http://schemas.microsoft.com/office/drawing/2014/main" id="{5AE3C1E1-ED78-413C-B2AB-F5F98BDC4878}"/>
              </a:ext>
            </a:extLst>
          </p:cNvPr>
          <p:cNvPicPr>
            <a:picLocks noChangeAspect="1"/>
          </p:cNvPicPr>
          <p:nvPr userDrawn="1"/>
        </p:nvPicPr>
        <p:blipFill>
          <a:blip r:embed="rId3">
            <a:duotone>
              <a:prstClr val="black"/>
              <a:srgbClr val="7CBFB6">
                <a:tint val="45000"/>
                <a:satMod val="400000"/>
              </a:srgbClr>
            </a:duotone>
            <a:extLst>
              <a:ext uri="{28A0092B-C50C-407E-A947-70E740481C1C}">
                <a14:useLocalDpi xmlns:a14="http://schemas.microsoft.com/office/drawing/2010/main" val="0"/>
              </a:ext>
            </a:extLst>
          </a:blip>
          <a:stretch>
            <a:fillRect/>
          </a:stretch>
        </p:blipFill>
        <p:spPr>
          <a:xfrm>
            <a:off x="6984090" y="3858403"/>
            <a:ext cx="1072898" cy="1072898"/>
          </a:xfrm>
          <a:prstGeom prst="rect">
            <a:avLst/>
          </a:prstGeom>
        </p:spPr>
      </p:pic>
      <p:pic>
        <p:nvPicPr>
          <p:cNvPr id="11" name="Picture 10" descr="A picture containing text, font, graphics, screenshot&#10;&#10;Description automatically generated">
            <a:extLst>
              <a:ext uri="{FF2B5EF4-FFF2-40B4-BE49-F238E27FC236}">
                <a16:creationId xmlns:a16="http://schemas.microsoft.com/office/drawing/2014/main" id="{680D68D0-FD9F-44B3-ACC7-963C8B2CE3FD}"/>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296816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BC544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3736BA9-2FB1-4AC0-9670-0C61FB4F77E9}"/>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A96164ED-8307-482A-B05B-7AF1699F200E}"/>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428236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BC544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1" name="Picture 10" descr="A red house with white trim&#10;&#10;Description automatically generated">
            <a:extLst>
              <a:ext uri="{FF2B5EF4-FFF2-40B4-BE49-F238E27FC236}">
                <a16:creationId xmlns:a16="http://schemas.microsoft.com/office/drawing/2014/main" id="{BA149D92-C7B0-4D01-8573-C0955D8159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
        <p:nvSpPr>
          <p:cNvPr id="12" name="Title 1">
            <a:extLst>
              <a:ext uri="{FF2B5EF4-FFF2-40B4-BE49-F238E27FC236}">
                <a16:creationId xmlns:a16="http://schemas.microsoft.com/office/drawing/2014/main" id="{C60F1E21-9A2B-4F43-AE2F-6E2293BC598D}"/>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3" name="Text Placeholder 16">
            <a:extLst>
              <a:ext uri="{FF2B5EF4-FFF2-40B4-BE49-F238E27FC236}">
                <a16:creationId xmlns:a16="http://schemas.microsoft.com/office/drawing/2014/main" id="{5001EDA5-53A1-4A6A-A719-FD3C1375A9F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637500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DA9ABD"/>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19F2105-9402-4D06-A7E9-30C3EF6B43E3}"/>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3FD801D6-BC57-4E0A-BCA4-ED49C023A24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1743455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DA9ABD"/>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6" name="Picture 5" descr="A pink house with a white chimney&#10;&#10;Description automatically generated">
            <a:extLst>
              <a:ext uri="{FF2B5EF4-FFF2-40B4-BE49-F238E27FC236}">
                <a16:creationId xmlns:a16="http://schemas.microsoft.com/office/drawing/2014/main" id="{0E12C55E-A913-4516-BA73-7399F11840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
        <p:nvSpPr>
          <p:cNvPr id="11" name="Title 1">
            <a:extLst>
              <a:ext uri="{FF2B5EF4-FFF2-40B4-BE49-F238E27FC236}">
                <a16:creationId xmlns:a16="http://schemas.microsoft.com/office/drawing/2014/main" id="{D816A0C4-6DF7-4D85-9C29-303FD422D777}"/>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2" name="Text Placeholder 16">
            <a:extLst>
              <a:ext uri="{FF2B5EF4-FFF2-40B4-BE49-F238E27FC236}">
                <a16:creationId xmlns:a16="http://schemas.microsoft.com/office/drawing/2014/main" id="{55E5582E-D5D6-4C7D-9C0A-CE224B7BCF51}"/>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10108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DCE9C"/>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DDF5284-CB3F-4DEF-8A8A-6E5DDCB6AF09}"/>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E3695BB0-50D5-4806-B039-5B6C4C2F841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525534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DCE9C"/>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sp>
        <p:nvSpPr>
          <p:cNvPr id="12" name="Title 1">
            <a:extLst>
              <a:ext uri="{FF2B5EF4-FFF2-40B4-BE49-F238E27FC236}">
                <a16:creationId xmlns:a16="http://schemas.microsoft.com/office/drawing/2014/main" id="{5507F121-561B-41F5-A3DC-AB6EA5E5AF73}"/>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3" name="Text Placeholder 16">
            <a:extLst>
              <a:ext uri="{FF2B5EF4-FFF2-40B4-BE49-F238E27FC236}">
                <a16:creationId xmlns:a16="http://schemas.microsoft.com/office/drawing/2014/main" id="{D87E03EE-5868-40E7-9A0B-B85213272FBB}"/>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36261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3637956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9753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3654169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188666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2E0D9E-E3B7-4CD0-992E-3E247BEA6EFA}"/>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DA20C03-BDC6-448E-92C9-40E64CAC8234}"/>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F46465"/>
                </a:solidFill>
                <a:latin typeface="Gotham Thin" pitchFamily="50" charset="0"/>
              </a:rPr>
              <a:t>Heart</a:t>
            </a:r>
          </a:p>
        </p:txBody>
      </p:sp>
      <p:pic>
        <p:nvPicPr>
          <p:cNvPr id="14" name="Picture 13" descr="A white outline of a heart&#10;&#10;Description automatically generated with medium confidence">
            <a:extLst>
              <a:ext uri="{FF2B5EF4-FFF2-40B4-BE49-F238E27FC236}">
                <a16:creationId xmlns:a16="http://schemas.microsoft.com/office/drawing/2014/main" id="{A0A76DC3-3B13-4F7E-90B1-B7D30C1FDB3D}"/>
              </a:ext>
            </a:extLst>
          </p:cNvPr>
          <p:cNvPicPr>
            <a:picLocks noChangeAspect="1"/>
          </p:cNvPicPr>
          <p:nvPr userDrawn="1"/>
        </p:nvPicPr>
        <p:blipFill>
          <a:blip r:embed="rId3">
            <a:duotone>
              <a:prstClr val="black"/>
              <a:srgbClr val="F46465">
                <a:tint val="45000"/>
                <a:satMod val="400000"/>
              </a:srgbClr>
            </a:duotone>
            <a:extLst>
              <a:ext uri="{28A0092B-C50C-407E-A947-70E740481C1C}">
                <a14:useLocalDpi xmlns:a14="http://schemas.microsoft.com/office/drawing/2010/main" val="0"/>
              </a:ext>
            </a:extLst>
          </a:blip>
          <a:stretch>
            <a:fillRect/>
          </a:stretch>
        </p:blipFill>
        <p:spPr>
          <a:xfrm>
            <a:off x="3935742" y="3864135"/>
            <a:ext cx="1072898" cy="1072898"/>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707B6921-B1B9-4727-B9B1-344D41C967BC}"/>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3151187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FB4D-5C03-4A9E-868A-91330B115E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619B2A-A6FF-41AB-9137-1A85C3614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4F7A5F-2130-4F4D-9311-EEDF990DB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A763D7-6213-4AEA-BF3B-F1D108B77559}"/>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6" name="Footer Placeholder 5">
            <a:extLst>
              <a:ext uri="{FF2B5EF4-FFF2-40B4-BE49-F238E27FC236}">
                <a16:creationId xmlns:a16="http://schemas.microsoft.com/office/drawing/2014/main" id="{16773784-7C0A-4D28-9D32-2D6E05FDE0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14DE4F-9BF5-4E31-BFF4-DDCD16342B90}"/>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157206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A3BC-90A3-4117-83A2-02AD9FD0B6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508767-5B4E-4793-9CC3-0A79DFABF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E94F1B-3C93-424B-81BB-D8F68718CE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88F068-954E-46AB-9EDE-22263481DE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E70BA-4E7E-4C6E-93B2-8DFB53F47A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092703-F44A-4B3A-B9EC-AEABFE6FA8FD}"/>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8" name="Footer Placeholder 7">
            <a:extLst>
              <a:ext uri="{FF2B5EF4-FFF2-40B4-BE49-F238E27FC236}">
                <a16:creationId xmlns:a16="http://schemas.microsoft.com/office/drawing/2014/main" id="{B6547830-EE59-4D12-8E55-3FB0AC5808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D5595B-47B1-400C-94ED-2E886D764057}"/>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737752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5092-D826-4E9B-9D10-EAFBA2196C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A4994D-590D-456D-9F0F-4C1E3C4B9CCA}"/>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4" name="Footer Placeholder 3">
            <a:extLst>
              <a:ext uri="{FF2B5EF4-FFF2-40B4-BE49-F238E27FC236}">
                <a16:creationId xmlns:a16="http://schemas.microsoft.com/office/drawing/2014/main" id="{723E3B7D-120D-4100-A1D3-C2AC35648D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4D6709-74D3-4C28-AFCD-71EDBFA4CA05}"/>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985626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942451-E97A-45E3-BEFD-246C61B26E6D}"/>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3" name="Footer Placeholder 2">
            <a:extLst>
              <a:ext uri="{FF2B5EF4-FFF2-40B4-BE49-F238E27FC236}">
                <a16:creationId xmlns:a16="http://schemas.microsoft.com/office/drawing/2014/main" id="{E8B162DA-F99E-486B-B73B-40087E792E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BB6B68-677D-4BF3-A2D7-E958DEF94C18}"/>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4038011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6B12-A27E-4539-8D26-45FA65103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2AF748-76EB-487F-B705-5853F05641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E491C5-7CCA-4081-B2DF-76FF273BF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E6AAD-11C2-4588-97F0-91BC49E250E3}"/>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6" name="Footer Placeholder 5">
            <a:extLst>
              <a:ext uri="{FF2B5EF4-FFF2-40B4-BE49-F238E27FC236}">
                <a16:creationId xmlns:a16="http://schemas.microsoft.com/office/drawing/2014/main" id="{90BB62A5-8136-4F3F-8266-54A5593E58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601D98-BD63-41A8-816D-E9BDF84CCADC}"/>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4242838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58DA-6897-497A-BC61-A516DEA2ED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045AD9-8B5C-47A1-A4E3-5303389F4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F09084-9735-4655-9786-B7D2B5F47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6A806-F98F-4010-93E1-4EBD47E6D9B8}"/>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6" name="Footer Placeholder 5">
            <a:extLst>
              <a:ext uri="{FF2B5EF4-FFF2-40B4-BE49-F238E27FC236}">
                <a16:creationId xmlns:a16="http://schemas.microsoft.com/office/drawing/2014/main" id="{BC31E6E9-AC94-496B-8C1D-5ACED87439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0AC05F-E555-451E-A607-416502C3E06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791736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9232-D9DB-46F8-80A4-C8FF342062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3E52C6-96BD-49FF-844D-5700EC051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F83D56-9B77-4BC8-8EB4-404460C7B748}"/>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9C86E194-7287-489F-8258-E43D48D87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50CA09-D483-43EA-B614-7FABD3663A05}"/>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1180302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AB86-2865-4D99-9E74-941929C8E9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0BF1F5-A04A-4B07-8B4C-6BE7E2200A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9DBDBF-1166-435F-9C5D-0F3026A39BC8}"/>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165E930E-EE06-4CE2-B0FE-12098B14C6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BD2B7A-ECFF-45C5-A568-442FCEE72FF6}"/>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44568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F131EB-E193-4CD8-B091-A38E0E272942}"/>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818EF14-A79E-4F1F-9823-62C640A49EC7}"/>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CH" altLang="en-CH" sz="6000" dirty="0">
                <a:solidFill>
                  <a:srgbClr val="BC5441"/>
                </a:solidFill>
                <a:latin typeface="Gotham Thin" pitchFamily="50" charset="0"/>
              </a:rPr>
              <a:t>Liver &amp; Pancreas/Islet</a:t>
            </a:r>
            <a:endParaRPr lang="en-GB" sz="6000" dirty="0">
              <a:solidFill>
                <a:srgbClr val="BC5441"/>
              </a:solidFill>
              <a:latin typeface="Gotham Thin" pitchFamily="50" charset="0"/>
            </a:endParaRPr>
          </a:p>
        </p:txBody>
      </p:sp>
      <p:pic>
        <p:nvPicPr>
          <p:cNvPr id="14" name="Picture 13" descr="A white line drawing of a ball and liver&#10;&#10;Description automatically generated with low confidence">
            <a:extLst>
              <a:ext uri="{FF2B5EF4-FFF2-40B4-BE49-F238E27FC236}">
                <a16:creationId xmlns:a16="http://schemas.microsoft.com/office/drawing/2014/main" id="{6B22A520-0C51-4338-94C1-E46D785050F5}"/>
              </a:ext>
            </a:extLst>
          </p:cNvPr>
          <p:cNvPicPr>
            <a:picLocks noChangeAspect="1"/>
          </p:cNvPicPr>
          <p:nvPr userDrawn="1"/>
        </p:nvPicPr>
        <p:blipFill>
          <a:blip r:embed="rId3">
            <a:duotone>
              <a:prstClr val="black"/>
              <a:srgbClr val="BC5441">
                <a:tint val="45000"/>
                <a:satMod val="400000"/>
              </a:srgbClr>
            </a:duotone>
            <a:extLst>
              <a:ext uri="{28A0092B-C50C-407E-A947-70E740481C1C}">
                <a14:useLocalDpi xmlns:a14="http://schemas.microsoft.com/office/drawing/2010/main" val="0"/>
              </a:ext>
            </a:extLst>
          </a:blip>
          <a:stretch>
            <a:fillRect/>
          </a:stretch>
        </p:blipFill>
        <p:spPr>
          <a:xfrm>
            <a:off x="9763364" y="3701052"/>
            <a:ext cx="1424261" cy="1515702"/>
          </a:xfrm>
          <a:prstGeom prst="rect">
            <a:avLst/>
          </a:prstGeom>
        </p:spPr>
      </p:pic>
      <p:pic>
        <p:nvPicPr>
          <p:cNvPr id="7" name="Picture 6" descr="A picture containing text, font, graphics, screenshot&#10;&#10;Description automatically generated">
            <a:extLst>
              <a:ext uri="{FF2B5EF4-FFF2-40B4-BE49-F238E27FC236}">
                <a16:creationId xmlns:a16="http://schemas.microsoft.com/office/drawing/2014/main" id="{F7AE2534-6C28-4883-9095-5617C69F798C}"/>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266568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E7DD9C-E4E5-4DD2-9D1F-309651C43E44}"/>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50240AC-EC41-4FB2-8B29-8C9B1BEFBA4C}"/>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DA9ABD"/>
                </a:solidFill>
                <a:latin typeface="Gotham Thin" pitchFamily="50" charset="0"/>
              </a:rPr>
              <a:t>Kidney</a:t>
            </a:r>
          </a:p>
        </p:txBody>
      </p:sp>
      <p:pic>
        <p:nvPicPr>
          <p:cNvPr id="14" name="Picture 13" descr="A picture containing symbol, font, graphics, logo&#10;&#10;Description automatically generated">
            <a:extLst>
              <a:ext uri="{FF2B5EF4-FFF2-40B4-BE49-F238E27FC236}">
                <a16:creationId xmlns:a16="http://schemas.microsoft.com/office/drawing/2014/main" id="{E8756E5D-15AF-46E7-BCA5-569B826B3978}"/>
              </a:ext>
            </a:extLst>
          </p:cNvPr>
          <p:cNvPicPr>
            <a:picLocks noChangeAspect="1"/>
          </p:cNvPicPr>
          <p:nvPr userDrawn="1"/>
        </p:nvPicPr>
        <p:blipFill>
          <a:blip r:embed="rId3">
            <a:duotone>
              <a:prstClr val="black"/>
              <a:srgbClr val="DA9ABD">
                <a:tint val="45000"/>
                <a:satMod val="400000"/>
              </a:srgbClr>
            </a:duotone>
            <a:extLst>
              <a:ext uri="{28A0092B-C50C-407E-A947-70E740481C1C}">
                <a14:useLocalDpi xmlns:a14="http://schemas.microsoft.com/office/drawing/2010/main" val="0"/>
              </a:ext>
            </a:extLst>
          </a:blip>
          <a:stretch>
            <a:fillRect/>
          </a:stretch>
        </p:blipFill>
        <p:spPr>
          <a:xfrm>
            <a:off x="4375644" y="3858403"/>
            <a:ext cx="1072898" cy="1072898"/>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5FF9F2F3-55D2-4D23-8DDF-74FD82455E70}"/>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99827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31CF4F-2E5F-47A8-8CED-0DEF383D46C9}"/>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0D92DA-F4B3-4E04-841D-FD095EE8D5FC}"/>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Arial" panose="020B0604020202020204" pitchFamily="34" charset="0"/>
                <a:cs typeface="Arial" panose="020B0604020202020204" pitchFamily="34" charset="0"/>
              </a:rPr>
              <a:t>Best of</a:t>
            </a:r>
          </a:p>
          <a:p>
            <a:r>
              <a:rPr lang="en-GB" sz="6000" b="1" dirty="0">
                <a:solidFill>
                  <a:schemeClr val="bg1"/>
                </a:solidFill>
                <a:latin typeface="Arial" panose="020B0604020202020204" pitchFamily="34" charset="0"/>
                <a:cs typeface="Arial" panose="020B0604020202020204" pitchFamily="34" charset="0"/>
              </a:rPr>
              <a:t>ESOT Congress 2023</a:t>
            </a:r>
          </a:p>
          <a:p>
            <a:r>
              <a:rPr lang="en-GB" sz="6000" dirty="0">
                <a:solidFill>
                  <a:srgbClr val="FDCE9C"/>
                </a:solidFill>
                <a:latin typeface="Arial" panose="020B0604020202020204" pitchFamily="34" charset="0"/>
                <a:cs typeface="Arial" panose="020B0604020202020204" pitchFamily="34" charset="0"/>
              </a:rPr>
              <a:t>Lung</a:t>
            </a:r>
          </a:p>
        </p:txBody>
      </p:sp>
      <p:pic>
        <p:nvPicPr>
          <p:cNvPr id="13" name="Picture 12" descr="A picture containing text, font, graphics, screenshot&#10;&#10;Description automatically generated">
            <a:extLst>
              <a:ext uri="{FF2B5EF4-FFF2-40B4-BE49-F238E27FC236}">
                <a16:creationId xmlns:a16="http://schemas.microsoft.com/office/drawing/2014/main" id="{D35E1173-D2F9-4CF8-8C60-AD30547AA4BF}"/>
              </a:ext>
            </a:extLst>
          </p:cNvPr>
          <p:cNvPicPr>
            <a:picLocks noChangeAspect="1"/>
          </p:cNvPicPr>
          <p:nvPr userDrawn="1"/>
        </p:nvPicPr>
        <p:blipFill>
          <a:blip r:embed="rId3">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pic>
        <p:nvPicPr>
          <p:cNvPr id="14" name="Picture 13" descr="A white line drawing of lungs&#10;&#10;Description automatically generated with low confidence">
            <a:extLst>
              <a:ext uri="{FF2B5EF4-FFF2-40B4-BE49-F238E27FC236}">
                <a16:creationId xmlns:a16="http://schemas.microsoft.com/office/drawing/2014/main" id="{7F4C1019-4765-4214-B5D8-AB87AD20E579}"/>
              </a:ext>
            </a:extLst>
          </p:cNvPr>
          <p:cNvPicPr>
            <a:picLocks noChangeAspect="1"/>
          </p:cNvPicPr>
          <p:nvPr userDrawn="1"/>
        </p:nvPicPr>
        <p:blipFill>
          <a:blip r:embed="rId5">
            <a:duotone>
              <a:prstClr val="black"/>
              <a:srgbClr val="FDCE9C">
                <a:tint val="45000"/>
                <a:satMod val="400000"/>
              </a:srgbClr>
            </a:duotone>
            <a:extLst>
              <a:ext uri="{28A0092B-C50C-407E-A947-70E740481C1C}">
                <a14:useLocalDpi xmlns:a14="http://schemas.microsoft.com/office/drawing/2010/main" val="0"/>
              </a:ext>
            </a:extLst>
          </a:blip>
          <a:stretch>
            <a:fillRect/>
          </a:stretch>
        </p:blipFill>
        <p:spPr>
          <a:xfrm>
            <a:off x="3865505" y="3858403"/>
            <a:ext cx="1072898" cy="1072898"/>
          </a:xfrm>
          <a:prstGeom prst="rect">
            <a:avLst/>
          </a:prstGeom>
        </p:spPr>
      </p:pic>
    </p:spTree>
    <p:custDataLst>
      <p:tags r:id="rId1"/>
    </p:custDataLst>
    <p:extLst>
      <p:ext uri="{BB962C8B-B14F-4D97-AF65-F5344CB8AC3E}">
        <p14:creationId xmlns:p14="http://schemas.microsoft.com/office/powerpoint/2010/main" val="12216759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7CBFB6"/>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ED1E0CA-88AA-494B-937E-E9CA99CAE697}"/>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55BFA9E1-F324-4173-9401-B9726929B6FC}"/>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80761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9E90-4FD1-4544-964A-0EEDA7AE1A02}"/>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7CBFB6"/>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2" name="Picture 11" descr="A blue and white house&#10;&#10;Description automatically generated">
            <a:extLst>
              <a:ext uri="{FF2B5EF4-FFF2-40B4-BE49-F238E27FC236}">
                <a16:creationId xmlns:a16="http://schemas.microsoft.com/office/drawing/2014/main" id="{EDD65291-E15A-4DA8-AE45-8D4A7F5E69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6898" y="415994"/>
            <a:ext cx="431396" cy="431396"/>
          </a:xfrm>
          <a:prstGeom prst="rect">
            <a:avLst/>
          </a:prstGeom>
        </p:spPr>
      </p:pic>
      <p:sp>
        <p:nvSpPr>
          <p:cNvPr id="17" name="Text Placeholder 16">
            <a:extLst>
              <a:ext uri="{FF2B5EF4-FFF2-40B4-BE49-F238E27FC236}">
                <a16:creationId xmlns:a16="http://schemas.microsoft.com/office/drawing/2014/main" id="{E95F890B-BBB3-4954-A652-C931A810B8E5}"/>
              </a:ext>
            </a:extLst>
          </p:cNvPr>
          <p:cNvSpPr>
            <a:spLocks noGrp="1"/>
          </p:cNvSpPr>
          <p:nvPr>
            <p:ph type="body" sz="quarter" idx="12"/>
          </p:nvPr>
        </p:nvSpPr>
        <p:spPr>
          <a:xfrm>
            <a:off x="285750" y="6500651"/>
            <a:ext cx="7167563" cy="309591"/>
          </a:xfrm>
        </p:spPr>
        <p:txBody>
          <a:bodyPr>
            <a:normAutofit/>
          </a:bodyPr>
          <a:lstStyle>
            <a:lvl1pPr marL="0" indent="0" algn="l">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52373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46465"/>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4EC9105-E72F-4A46-A910-B5B6CE27FCB0}"/>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B6640D7A-B859-47DF-806F-8BBE922159A9}"/>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176412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46465"/>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6" name="Picture 5" descr="A red house with a white chimney&#10;&#10;Description automatically generated">
            <a:extLst>
              <a:ext uri="{FF2B5EF4-FFF2-40B4-BE49-F238E27FC236}">
                <a16:creationId xmlns:a16="http://schemas.microsoft.com/office/drawing/2014/main" id="{985C9867-CB86-4D65-B358-C74FC6EAE0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sp>
        <p:nvSpPr>
          <p:cNvPr id="11" name="Title 1">
            <a:extLst>
              <a:ext uri="{FF2B5EF4-FFF2-40B4-BE49-F238E27FC236}">
                <a16:creationId xmlns:a16="http://schemas.microsoft.com/office/drawing/2014/main" id="{2C12DF76-F1E4-40F6-8420-017D35828320}"/>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2" name="Text Placeholder 16">
            <a:extLst>
              <a:ext uri="{FF2B5EF4-FFF2-40B4-BE49-F238E27FC236}">
                <a16:creationId xmlns:a16="http://schemas.microsoft.com/office/drawing/2014/main" id="{D1E4B0FE-623B-4A2A-9841-22D78B014AAA}"/>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7688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A76BF-E18B-4166-99FF-3AAA12282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CA4EC0-601A-4F57-973F-197DB042F5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B961F-5F34-4EBC-ABFD-BD892E325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35F14BE8-5CFA-43C9-B67B-08551CBD7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1D3A0D-4FBF-4B01-B2BC-38337BA92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4291-7C69-404B-816B-928B0CB91C7D}" type="slidenum">
              <a:rPr lang="en-GB" smtClean="0"/>
              <a:t>‹N›</a:t>
            </a:fld>
            <a:endParaRPr lang="en-GB"/>
          </a:p>
        </p:txBody>
      </p:sp>
    </p:spTree>
    <p:custDataLst>
      <p:tags r:id="rId29"/>
    </p:custDataLst>
    <p:extLst>
      <p:ext uri="{BB962C8B-B14F-4D97-AF65-F5344CB8AC3E}">
        <p14:creationId xmlns:p14="http://schemas.microsoft.com/office/powerpoint/2010/main" val="30669295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60" r:id="rId6"/>
    <p:sldLayoutId id="2147483650"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51" r:id="rId16"/>
    <p:sldLayoutId id="2147483661" r:id="rId17"/>
    <p:sldLayoutId id="2147483662" r:id="rId18"/>
    <p:sldLayoutId id="2147483663"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tags" Target="../tags/tag31.xml"/><Relationship Id="rId6" Type="http://schemas.openxmlformats.org/officeDocument/2006/relationships/slide" Target="slide4.xml"/><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32.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33.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34.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35.xml"/><Relationship Id="rId5" Type="http://schemas.openxmlformats.org/officeDocument/2006/relationships/image" Target="../media/image17.pn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36.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37.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38.xml"/><Relationship Id="rId5" Type="http://schemas.openxmlformats.org/officeDocument/2006/relationships/image" Target="../media/image17.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39.xml"/><Relationship Id="rId5" Type="http://schemas.openxmlformats.org/officeDocument/2006/relationships/image" Target="../media/image17.pn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40.xml"/><Relationship Id="rId5" Type="http://schemas.openxmlformats.org/officeDocument/2006/relationships/image" Target="../media/image17.png"/><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41.xml"/><Relationship Id="rId5" Type="http://schemas.openxmlformats.org/officeDocument/2006/relationships/image" Target="../media/image17.png"/><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42.xml"/><Relationship Id="rId5" Type="http://schemas.openxmlformats.org/officeDocument/2006/relationships/image" Target="../media/image17.png"/><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43.xml"/><Relationship Id="rId5" Type="http://schemas.openxmlformats.org/officeDocument/2006/relationships/image" Target="../media/image17.png"/><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44.xml"/><Relationship Id="rId5" Type="http://schemas.openxmlformats.org/officeDocument/2006/relationships/image" Target="../media/image17.png"/><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45.xml"/><Relationship Id="rId5" Type="http://schemas.openxmlformats.org/officeDocument/2006/relationships/image" Target="../media/image17.pn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46.xml"/><Relationship Id="rId5" Type="http://schemas.openxmlformats.org/officeDocument/2006/relationships/image" Target="../media/image17.png"/><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47.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tags" Target="../tags/tag48.xml"/><Relationship Id="rId6" Type="http://schemas.openxmlformats.org/officeDocument/2006/relationships/slide" Target="slide4.xml"/><Relationship Id="rId5" Type="http://schemas.openxmlformats.org/officeDocument/2006/relationships/image" Target="../media/image28.sv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49.xml"/><Relationship Id="rId6" Type="http://schemas.openxmlformats.org/officeDocument/2006/relationships/image" Target="../media/image29.jpeg"/><Relationship Id="rId5" Type="http://schemas.openxmlformats.org/officeDocument/2006/relationships/image" Target="../media/image17.png"/><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50.xml"/><Relationship Id="rId5" Type="http://schemas.openxmlformats.org/officeDocument/2006/relationships/image" Target="../media/image17.pn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51.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52.xml"/><Relationship Id="rId5" Type="http://schemas.openxmlformats.org/officeDocument/2006/relationships/image" Target="../media/image17.png"/><Relationship Id="rId4" Type="http://schemas.openxmlformats.org/officeDocument/2006/relationships/slide" Target="slide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53.xml"/><Relationship Id="rId5" Type="http://schemas.openxmlformats.org/officeDocument/2006/relationships/image" Target="../media/image17.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notesSlide" Target="../notesSlides/notesSlide1.xml"/><Relationship Id="rId7" Type="http://schemas.openxmlformats.org/officeDocument/2006/relationships/slide" Target="slide12.xml"/><Relationship Id="rId2" Type="http://schemas.openxmlformats.org/officeDocument/2006/relationships/slideLayout" Target="../slideLayouts/slideLayout14.xml"/><Relationship Id="rId1" Type="http://schemas.openxmlformats.org/officeDocument/2006/relationships/tags" Target="../tags/tag25.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slide" Target="slide17.xml"/></Relationships>
</file>

<file path=ppt/slides/_rels/slide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19.xml"/><Relationship Id="rId7" Type="http://schemas.openxmlformats.org/officeDocument/2006/relationships/slide" Target="slide27.xml"/><Relationship Id="rId2" Type="http://schemas.openxmlformats.org/officeDocument/2006/relationships/slideLayout" Target="../slideLayouts/slideLayout14.xml"/><Relationship Id="rId1" Type="http://schemas.openxmlformats.org/officeDocument/2006/relationships/tags" Target="../tags/tag26.xml"/><Relationship Id="rId6" Type="http://schemas.openxmlformats.org/officeDocument/2006/relationships/slide" Target="slide25.xml"/><Relationship Id="rId5" Type="http://schemas.openxmlformats.org/officeDocument/2006/relationships/slide" Target="slide23.xml"/><Relationship Id="rId4" Type="http://schemas.openxmlformats.org/officeDocument/2006/relationships/slide" Target="slide21.xml"/><Relationship Id="rId9" Type="http://schemas.openxmlformats.org/officeDocument/2006/relationships/slide" Target="slide3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svg"/><Relationship Id="rId2" Type="http://schemas.openxmlformats.org/officeDocument/2006/relationships/slideLayout" Target="../slideLayouts/slideLayout15.xml"/><Relationship Id="rId1" Type="http://schemas.openxmlformats.org/officeDocument/2006/relationships/tags" Target="../tags/tag2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28.xml"/><Relationship Id="rId5" Type="http://schemas.openxmlformats.org/officeDocument/2006/relationships/image" Target="../media/image17.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tags" Target="../tags/tag29.xml"/><Relationship Id="rId6" Type="http://schemas.openxmlformats.org/officeDocument/2006/relationships/slide" Target="slide4.xml"/><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30.xml"/><Relationship Id="rId5" Type="http://schemas.openxmlformats.org/officeDocument/2006/relationships/image" Target="../media/image17.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08541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000" dirty="0">
                <a:latin typeface="Arial" panose="020B0604020202020204" pitchFamily="34" charset="0"/>
                <a:cs typeface="Arial" panose="020B0604020202020204" pitchFamily="34" charset="0"/>
              </a:rPr>
              <a:t>Mitochondrial damage comparison between brain death donors and donors after circulatory death in lung transplantation: Prospective </a:t>
            </a:r>
            <a:r>
              <a:rPr lang="en-GB" sz="2000" dirty="0" err="1">
                <a:latin typeface="Arial" panose="020B0604020202020204" pitchFamily="34" charset="0"/>
                <a:cs typeface="Arial" panose="020B0604020202020204" pitchFamily="34" charset="0"/>
              </a:rPr>
              <a:t>multicenter</a:t>
            </a:r>
            <a:r>
              <a:rPr lang="en-GB" sz="2000" dirty="0">
                <a:latin typeface="Arial" panose="020B0604020202020204" pitchFamily="34" charset="0"/>
                <a:cs typeface="Arial" panose="020B0604020202020204" pitchFamily="34" charset="0"/>
              </a:rPr>
              <a:t> study</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en-US" dirty="0">
                <a:latin typeface="Arial" panose="020B0604020202020204" pitchFamily="34" charset="0"/>
                <a:cs typeface="Arial" panose="020B0604020202020204" pitchFamily="34" charset="0"/>
              </a:rPr>
              <a:t>Bello I. </a:t>
            </a:r>
            <a:r>
              <a:rPr lang="en-GB" dirty="0">
                <a:latin typeface="Arial" panose="020B0604020202020204" pitchFamily="34" charset="0"/>
                <a:cs typeface="Arial" panose="020B0604020202020204" pitchFamily="34" charset="0"/>
              </a:rPr>
              <a:t>et al., ESOT Congress 2023; FG2_2</a:t>
            </a:r>
          </a:p>
        </p:txBody>
      </p:sp>
      <p:sp>
        <p:nvSpPr>
          <p:cNvPr id="6" name="TextBox 5">
            <a:extLst>
              <a:ext uri="{FF2B5EF4-FFF2-40B4-BE49-F238E27FC236}">
                <a16:creationId xmlns:a16="http://schemas.microsoft.com/office/drawing/2014/main" id="{2F8CD115-AC0B-4840-9FCA-61034A6C3F6D}"/>
              </a:ext>
            </a:extLst>
          </p:cNvPr>
          <p:cNvSpPr txBox="1"/>
          <p:nvPr/>
        </p:nvSpPr>
        <p:spPr>
          <a:xfrm>
            <a:off x="717436" y="1064389"/>
            <a:ext cx="5226164" cy="3170099"/>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warm ischemia time associated to </a:t>
            </a:r>
            <a:r>
              <a:rPr lang="en-GB" dirty="0" err="1">
                <a:solidFill>
                  <a:srgbClr val="A5A5A5"/>
                </a:solidFill>
                <a:latin typeface="Arial" panose="020B0604020202020204" pitchFamily="34" charset="0"/>
                <a:cs typeface="Arial" panose="020B0604020202020204" pitchFamily="34" charset="0"/>
              </a:rPr>
              <a:t>cDCD</a:t>
            </a:r>
            <a:r>
              <a:rPr lang="en-GB" dirty="0">
                <a:solidFill>
                  <a:srgbClr val="A5A5A5"/>
                </a:solidFill>
                <a:latin typeface="Arial" panose="020B0604020202020204" pitchFamily="34" charset="0"/>
                <a:cs typeface="Arial" panose="020B0604020202020204" pitchFamily="34" charset="0"/>
              </a:rPr>
              <a:t> may enhance the apoptosis process in lung tissue leading to post-mortem degradation of </a:t>
            </a:r>
            <a:r>
              <a:rPr lang="en-GB" dirty="0" err="1">
                <a:solidFill>
                  <a:srgbClr val="A5A5A5"/>
                </a:solidFill>
                <a:latin typeface="Arial" panose="020B0604020202020204" pitchFamily="34" charset="0"/>
                <a:cs typeface="Arial" panose="020B0604020202020204" pitchFamily="34" charset="0"/>
              </a:rPr>
              <a:t>mtDNA</a:t>
            </a:r>
            <a:r>
              <a:rPr lang="en-GB" dirty="0">
                <a:solidFill>
                  <a:srgbClr val="A5A5A5"/>
                </a:solidFill>
                <a:latin typeface="Arial" panose="020B0604020202020204" pitchFamily="34" charset="0"/>
                <a:cs typeface="Arial" panose="020B0604020202020204" pitchFamily="34" charset="0"/>
              </a:rPr>
              <a:t> into DAMPs</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Multiple observations suggest that the DAMPs could serve as sentinel marker to PGD</a:t>
            </a:r>
          </a:p>
          <a:p>
            <a:pPr marL="285750" indent="-285750" algn="just">
              <a:buFont typeface="Arial" panose="020B0604020202020204" pitchFamily="34" charset="0"/>
              <a:buChar char="•"/>
            </a:pPr>
            <a:endParaRPr lang="en-CH"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compare the DAMPs observed in lung recipients from DBD and </a:t>
            </a:r>
            <a:r>
              <a:rPr lang="en-GB" dirty="0" err="1">
                <a:solidFill>
                  <a:srgbClr val="A5A5A5"/>
                </a:solidFill>
                <a:latin typeface="Arial" panose="020B0604020202020204" pitchFamily="34" charset="0"/>
                <a:cs typeface="Arial" panose="020B0604020202020204" pitchFamily="34" charset="0"/>
              </a:rPr>
              <a:t>cDCD</a:t>
            </a:r>
            <a:endParaRPr lang="en-CH" dirty="0">
              <a:solidFill>
                <a:srgbClr val="A5A5A5"/>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8D41BA9-5A2F-4136-990B-6BC939E2D5BC}"/>
              </a:ext>
            </a:extLst>
          </p:cNvPr>
          <p:cNvSpPr txBox="1"/>
          <p:nvPr/>
        </p:nvSpPr>
        <p:spPr>
          <a:xfrm>
            <a:off x="6248294" y="1061978"/>
            <a:ext cx="1504950" cy="400110"/>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endParaRPr lang="en-CH" sz="28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53" name="Group 52">
            <a:extLst>
              <a:ext uri="{FF2B5EF4-FFF2-40B4-BE49-F238E27FC236}">
                <a16:creationId xmlns:a16="http://schemas.microsoft.com/office/drawing/2014/main" id="{6769AEE0-5052-4832-A1BB-94DD11A2952B}"/>
              </a:ext>
            </a:extLst>
          </p:cNvPr>
          <p:cNvGrpSpPr/>
          <p:nvPr/>
        </p:nvGrpSpPr>
        <p:grpSpPr>
          <a:xfrm>
            <a:off x="6854413" y="1581491"/>
            <a:ext cx="4489948" cy="1618898"/>
            <a:chOff x="6975888" y="1527278"/>
            <a:chExt cx="4489948" cy="1618898"/>
          </a:xfrm>
        </p:grpSpPr>
        <p:pic>
          <p:nvPicPr>
            <p:cNvPr id="9" name="Graphic 8" descr="Group of people with solid fill">
              <a:extLst>
                <a:ext uri="{FF2B5EF4-FFF2-40B4-BE49-F238E27FC236}">
                  <a16:creationId xmlns:a16="http://schemas.microsoft.com/office/drawing/2014/main" id="{7BD36CB2-E91D-4072-9B4C-64DA1884B0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5888" y="1560975"/>
              <a:ext cx="670288" cy="670288"/>
            </a:xfrm>
            <a:prstGeom prst="rect">
              <a:avLst/>
            </a:prstGeom>
          </p:spPr>
        </p:pic>
        <p:sp>
          <p:nvSpPr>
            <p:cNvPr id="10" name="TextBox 9">
              <a:extLst>
                <a:ext uri="{FF2B5EF4-FFF2-40B4-BE49-F238E27FC236}">
                  <a16:creationId xmlns:a16="http://schemas.microsoft.com/office/drawing/2014/main" id="{EAC905B0-F2B7-4843-A577-3617E575403A}"/>
                </a:ext>
              </a:extLst>
            </p:cNvPr>
            <p:cNvSpPr txBox="1"/>
            <p:nvPr/>
          </p:nvSpPr>
          <p:spPr>
            <a:xfrm>
              <a:off x="7453313" y="1527278"/>
              <a:ext cx="4012523" cy="738664"/>
            </a:xfrm>
            <a:prstGeom prst="rect">
              <a:avLst/>
            </a:prstGeom>
            <a:noFill/>
          </p:spPr>
          <p:txBody>
            <a:bodyPr wrap="square" rtlCol="0">
              <a:spAutoFit/>
            </a:bodyPr>
            <a:lstStyle/>
            <a:p>
              <a:pPr algn="ctr"/>
              <a:r>
                <a:rPr lang="en-GB" sz="1400" dirty="0">
                  <a:solidFill>
                    <a:srgbClr val="A5A5A5"/>
                  </a:solidFill>
                  <a:latin typeface="Arial" panose="020B0604020202020204" pitchFamily="34" charset="0"/>
                  <a:cs typeface="Arial" panose="020B0604020202020204" pitchFamily="34" charset="0"/>
                </a:rPr>
                <a:t>80 adult lung recipients were prospectively enrolled in 4 Spanish transplant centres from July 2018 to July 2019</a:t>
              </a:r>
            </a:p>
          </p:txBody>
        </p:sp>
        <p:sp>
          <p:nvSpPr>
            <p:cNvPr id="12" name="Rectangle: Rounded Corners 11">
              <a:extLst>
                <a:ext uri="{FF2B5EF4-FFF2-40B4-BE49-F238E27FC236}">
                  <a16:creationId xmlns:a16="http://schemas.microsoft.com/office/drawing/2014/main" id="{2B8A5662-9CF1-4D24-B1A3-C94F6B84E161}"/>
                </a:ext>
              </a:extLst>
            </p:cNvPr>
            <p:cNvSpPr/>
            <p:nvPr/>
          </p:nvSpPr>
          <p:spPr>
            <a:xfrm>
              <a:off x="7769577" y="2677703"/>
              <a:ext cx="845146" cy="4089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40 </a:t>
              </a:r>
            </a:p>
            <a:p>
              <a:pPr algn="ctr"/>
              <a:r>
                <a:rPr lang="en-GB" sz="1200" dirty="0">
                  <a:solidFill>
                    <a:schemeClr val="tx1"/>
                  </a:solidFill>
                  <a:latin typeface="Arial" panose="020B0604020202020204" pitchFamily="34" charset="0"/>
                  <a:cs typeface="Arial" panose="020B0604020202020204" pitchFamily="34" charset="0"/>
                </a:rPr>
                <a:t>DBD</a:t>
              </a:r>
            </a:p>
          </p:txBody>
        </p:sp>
        <p:sp>
          <p:nvSpPr>
            <p:cNvPr id="14" name="TextBox 13">
              <a:extLst>
                <a:ext uri="{FF2B5EF4-FFF2-40B4-BE49-F238E27FC236}">
                  <a16:creationId xmlns:a16="http://schemas.microsoft.com/office/drawing/2014/main" id="{23CE563D-6D4C-4141-9E35-693F3A444750}"/>
                </a:ext>
              </a:extLst>
            </p:cNvPr>
            <p:cNvSpPr txBox="1"/>
            <p:nvPr/>
          </p:nvSpPr>
          <p:spPr>
            <a:xfrm>
              <a:off x="8680267" y="2499845"/>
              <a:ext cx="1589877" cy="646331"/>
            </a:xfrm>
            <a:prstGeom prst="rect">
              <a:avLst/>
            </a:prstGeom>
            <a:noFill/>
          </p:spPr>
          <p:txBody>
            <a:bodyPr wrap="square" rtlCol="0">
              <a:spAutoFit/>
            </a:bodyPr>
            <a:lstStyle/>
            <a:p>
              <a:pPr algn="ctr"/>
              <a:r>
                <a:rPr lang="en-GB" sz="1200" dirty="0">
                  <a:solidFill>
                    <a:srgbClr val="A5A5A5"/>
                  </a:solidFill>
                  <a:latin typeface="Arial" panose="020B0604020202020204" pitchFamily="34" charset="0"/>
                  <a:cs typeface="Arial" panose="020B0604020202020204" pitchFamily="34" charset="0"/>
                </a:rPr>
                <a:t>Paired by lung transplantation indication and age</a:t>
              </a:r>
            </a:p>
          </p:txBody>
        </p:sp>
        <p:grpSp>
          <p:nvGrpSpPr>
            <p:cNvPr id="32" name="Group 31">
              <a:extLst>
                <a:ext uri="{FF2B5EF4-FFF2-40B4-BE49-F238E27FC236}">
                  <a16:creationId xmlns:a16="http://schemas.microsoft.com/office/drawing/2014/main" id="{2F7CFEDA-A44C-4F67-81EB-C1647C30F08F}"/>
                </a:ext>
              </a:extLst>
            </p:cNvPr>
            <p:cNvGrpSpPr/>
            <p:nvPr/>
          </p:nvGrpSpPr>
          <p:grpSpPr>
            <a:xfrm>
              <a:off x="8184063" y="2265942"/>
              <a:ext cx="2558955" cy="364394"/>
              <a:chOff x="7472299" y="926970"/>
              <a:chExt cx="2674372" cy="364394"/>
            </a:xfrm>
          </p:grpSpPr>
          <p:cxnSp>
            <p:nvCxnSpPr>
              <p:cNvPr id="29" name="Connector: Elbow 28">
                <a:extLst>
                  <a:ext uri="{FF2B5EF4-FFF2-40B4-BE49-F238E27FC236}">
                    <a16:creationId xmlns:a16="http://schemas.microsoft.com/office/drawing/2014/main" id="{D5FE4616-4E46-416D-A983-2EA027D58AC9}"/>
                  </a:ext>
                </a:extLst>
              </p:cNvPr>
              <p:cNvCxnSpPr>
                <a:cxnSpLocks/>
              </p:cNvCxnSpPr>
              <p:nvPr/>
            </p:nvCxnSpPr>
            <p:spPr>
              <a:xfrm>
                <a:off x="8771818" y="1070681"/>
                <a:ext cx="1374853"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FED9A549-EA63-455A-8B0D-8ECA3AE05AA2}"/>
                  </a:ext>
                </a:extLst>
              </p:cNvPr>
              <p:cNvCxnSpPr>
                <a:cxnSpLocks/>
              </p:cNvCxnSpPr>
              <p:nvPr/>
            </p:nvCxnSpPr>
            <p:spPr>
              <a:xfrm rot="10800000" flipV="1">
                <a:off x="7472299" y="1070418"/>
                <a:ext cx="1374853"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4E6D2C4-9995-4257-995E-B0CFB5915582}"/>
                  </a:ext>
                </a:extLst>
              </p:cNvPr>
              <p:cNvCxnSpPr>
                <a:cxnSpLocks/>
              </p:cNvCxnSpPr>
              <p:nvPr/>
            </p:nvCxnSpPr>
            <p:spPr>
              <a:xfrm>
                <a:off x="8813292" y="926970"/>
                <a:ext cx="0" cy="144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33" name="Rectangle: Rounded Corners 32">
              <a:extLst>
                <a:ext uri="{FF2B5EF4-FFF2-40B4-BE49-F238E27FC236}">
                  <a16:creationId xmlns:a16="http://schemas.microsoft.com/office/drawing/2014/main" id="{75603638-8D88-477B-BDB6-5E2FEB04603A}"/>
                </a:ext>
              </a:extLst>
            </p:cNvPr>
            <p:cNvSpPr/>
            <p:nvPr/>
          </p:nvSpPr>
          <p:spPr>
            <a:xfrm>
              <a:off x="10294137" y="2676841"/>
              <a:ext cx="897761" cy="4089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40 </a:t>
              </a:r>
              <a:r>
                <a:rPr lang="en-GB" sz="1200" dirty="0" err="1">
                  <a:solidFill>
                    <a:schemeClr val="tx1"/>
                  </a:solidFill>
                  <a:latin typeface="Arial" panose="020B0604020202020204" pitchFamily="34" charset="0"/>
                  <a:cs typeface="Arial" panose="020B0604020202020204" pitchFamily="34" charset="0"/>
                </a:rPr>
                <a:t>cDCD</a:t>
              </a:r>
              <a:endParaRPr lang="en-GB" sz="1200" dirty="0">
                <a:solidFill>
                  <a:schemeClr val="tx1"/>
                </a:solidFill>
                <a:latin typeface="Arial" panose="020B060402020202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id="{35D9857E-73BA-4119-9550-2A856F12AAE8}"/>
              </a:ext>
            </a:extLst>
          </p:cNvPr>
          <p:cNvGrpSpPr/>
          <p:nvPr/>
        </p:nvGrpSpPr>
        <p:grpSpPr>
          <a:xfrm>
            <a:off x="6412374" y="3370510"/>
            <a:ext cx="4685272" cy="2899196"/>
            <a:chOff x="7003926" y="3428620"/>
            <a:chExt cx="4685272" cy="2899196"/>
          </a:xfrm>
        </p:grpSpPr>
        <p:sp>
          <p:nvSpPr>
            <p:cNvPr id="20" name="TextBox 19">
              <a:extLst>
                <a:ext uri="{FF2B5EF4-FFF2-40B4-BE49-F238E27FC236}">
                  <a16:creationId xmlns:a16="http://schemas.microsoft.com/office/drawing/2014/main" id="{D6CB696A-A669-4EDD-AE01-CDADC95F575E}"/>
                </a:ext>
              </a:extLst>
            </p:cNvPr>
            <p:cNvSpPr txBox="1"/>
            <p:nvPr/>
          </p:nvSpPr>
          <p:spPr>
            <a:xfrm>
              <a:off x="7003926" y="4953470"/>
              <a:ext cx="1643215" cy="646331"/>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Before (E0) and during the retrieval process (E1) </a:t>
              </a:r>
            </a:p>
          </p:txBody>
        </p:sp>
        <p:sp>
          <p:nvSpPr>
            <p:cNvPr id="21" name="Rectangle: Rounded Corners 20">
              <a:extLst>
                <a:ext uri="{FF2B5EF4-FFF2-40B4-BE49-F238E27FC236}">
                  <a16:creationId xmlns:a16="http://schemas.microsoft.com/office/drawing/2014/main" id="{6AED60F3-AEDC-4437-BAE9-48024ED4381C}"/>
                </a:ext>
              </a:extLst>
            </p:cNvPr>
            <p:cNvSpPr/>
            <p:nvPr/>
          </p:nvSpPr>
          <p:spPr>
            <a:xfrm>
              <a:off x="8338248" y="3428620"/>
              <a:ext cx="1450376" cy="4089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Blood samples collection</a:t>
              </a:r>
            </a:p>
          </p:txBody>
        </p:sp>
        <p:sp>
          <p:nvSpPr>
            <p:cNvPr id="22" name="Rectangle: Rounded Corners 21">
              <a:extLst>
                <a:ext uri="{FF2B5EF4-FFF2-40B4-BE49-F238E27FC236}">
                  <a16:creationId xmlns:a16="http://schemas.microsoft.com/office/drawing/2014/main" id="{9C01956A-8302-4751-83DF-95A55E3FD090}"/>
                </a:ext>
              </a:extLst>
            </p:cNvPr>
            <p:cNvSpPr/>
            <p:nvPr/>
          </p:nvSpPr>
          <p:spPr>
            <a:xfrm>
              <a:off x="7455589" y="4287550"/>
              <a:ext cx="720839" cy="4089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Donor</a:t>
              </a:r>
            </a:p>
          </p:txBody>
        </p:sp>
        <p:grpSp>
          <p:nvGrpSpPr>
            <p:cNvPr id="16" name="Group 15">
              <a:extLst>
                <a:ext uri="{FF2B5EF4-FFF2-40B4-BE49-F238E27FC236}">
                  <a16:creationId xmlns:a16="http://schemas.microsoft.com/office/drawing/2014/main" id="{97C8CCAC-95F7-4FED-B507-50239788A3DB}"/>
                </a:ext>
              </a:extLst>
            </p:cNvPr>
            <p:cNvGrpSpPr/>
            <p:nvPr/>
          </p:nvGrpSpPr>
          <p:grpSpPr>
            <a:xfrm>
              <a:off x="7806484" y="4051875"/>
              <a:ext cx="2513903" cy="225525"/>
              <a:chOff x="8020890" y="4640812"/>
              <a:chExt cx="2022170" cy="225525"/>
            </a:xfrm>
          </p:grpSpPr>
          <p:cxnSp>
            <p:nvCxnSpPr>
              <p:cNvPr id="18" name="Connector: Elbow 17">
                <a:extLst>
                  <a:ext uri="{FF2B5EF4-FFF2-40B4-BE49-F238E27FC236}">
                    <a16:creationId xmlns:a16="http://schemas.microsoft.com/office/drawing/2014/main" id="{70259FA1-1A0A-4CC6-BEC1-CF9FAFDCE275}"/>
                  </a:ext>
                </a:extLst>
              </p:cNvPr>
              <p:cNvCxnSpPr>
                <a:cxnSpLocks/>
              </p:cNvCxnSpPr>
              <p:nvPr/>
            </p:nvCxnSpPr>
            <p:spPr>
              <a:xfrm>
                <a:off x="8020890" y="4640812"/>
                <a:ext cx="202217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95F7858-6E79-448D-AB22-494CFDAD198C}"/>
                  </a:ext>
                </a:extLst>
              </p:cNvPr>
              <p:cNvCxnSpPr>
                <a:cxnSpLocks/>
              </p:cNvCxnSpPr>
              <p:nvPr/>
            </p:nvCxnSpPr>
            <p:spPr>
              <a:xfrm>
                <a:off x="8030415" y="4650337"/>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47068D68-5FA3-414F-992E-69A473B6935F}"/>
                </a:ext>
              </a:extLst>
            </p:cNvPr>
            <p:cNvSpPr txBox="1"/>
            <p:nvPr/>
          </p:nvSpPr>
          <p:spPr>
            <a:xfrm>
              <a:off x="8973295" y="4976479"/>
              <a:ext cx="2715903" cy="646331"/>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Before implant (R-1), after graft reperfusion (R0) and 72 hours after lung transplantation (R72)</a:t>
              </a:r>
            </a:p>
          </p:txBody>
        </p:sp>
        <p:cxnSp>
          <p:nvCxnSpPr>
            <p:cNvPr id="45" name="Straight Arrow Connector 44">
              <a:extLst>
                <a:ext uri="{FF2B5EF4-FFF2-40B4-BE49-F238E27FC236}">
                  <a16:creationId xmlns:a16="http://schemas.microsoft.com/office/drawing/2014/main" id="{942A766E-9C90-4F9D-A1D4-9CDB94D1CDB9}"/>
                </a:ext>
              </a:extLst>
            </p:cNvPr>
            <p:cNvCxnSpPr>
              <a:cxnSpLocks/>
            </p:cNvCxnSpPr>
            <p:nvPr/>
          </p:nvCxnSpPr>
          <p:spPr>
            <a:xfrm>
              <a:off x="7816008" y="4728239"/>
              <a:ext cx="0" cy="276196"/>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3E42424A-7A5D-4A3E-B0E8-9A8CCE801545}"/>
                </a:ext>
              </a:extLst>
            </p:cNvPr>
            <p:cNvSpPr/>
            <p:nvPr/>
          </p:nvSpPr>
          <p:spPr>
            <a:xfrm>
              <a:off x="9800321" y="4279078"/>
              <a:ext cx="1023753" cy="4089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Recipient</a:t>
              </a:r>
            </a:p>
          </p:txBody>
        </p:sp>
        <p:cxnSp>
          <p:nvCxnSpPr>
            <p:cNvPr id="47" name="Straight Arrow Connector 46">
              <a:extLst>
                <a:ext uri="{FF2B5EF4-FFF2-40B4-BE49-F238E27FC236}">
                  <a16:creationId xmlns:a16="http://schemas.microsoft.com/office/drawing/2014/main" id="{B2750060-022F-41D0-841B-A7F202D73680}"/>
                </a:ext>
              </a:extLst>
            </p:cNvPr>
            <p:cNvCxnSpPr>
              <a:cxnSpLocks/>
            </p:cNvCxnSpPr>
            <p:nvPr/>
          </p:nvCxnSpPr>
          <p:spPr>
            <a:xfrm>
              <a:off x="10320387" y="4728239"/>
              <a:ext cx="0" cy="276196"/>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33BF648-DDFA-4CA3-B47C-B4171BCCCD18}"/>
                </a:ext>
              </a:extLst>
            </p:cNvPr>
            <p:cNvCxnSpPr>
              <a:cxnSpLocks/>
            </p:cNvCxnSpPr>
            <p:nvPr/>
          </p:nvCxnSpPr>
          <p:spPr>
            <a:xfrm>
              <a:off x="9055414" y="3837541"/>
              <a:ext cx="0" cy="214334"/>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50" name="Right Brace 49">
              <a:extLst>
                <a:ext uri="{FF2B5EF4-FFF2-40B4-BE49-F238E27FC236}">
                  <a16:creationId xmlns:a16="http://schemas.microsoft.com/office/drawing/2014/main" id="{674D6A0F-D3B3-4626-AD93-9588D2ADF8AF}"/>
                </a:ext>
              </a:extLst>
            </p:cNvPr>
            <p:cNvSpPr/>
            <p:nvPr/>
          </p:nvSpPr>
          <p:spPr>
            <a:xfrm rot="5400000">
              <a:off x="8933061" y="4483653"/>
              <a:ext cx="279797" cy="2494854"/>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AFE3DFE4-0F9B-48A8-BDE2-E34D08A964CD}"/>
                </a:ext>
              </a:extLst>
            </p:cNvPr>
            <p:cNvSpPr txBox="1"/>
            <p:nvPr/>
          </p:nvSpPr>
          <p:spPr>
            <a:xfrm>
              <a:off x="7162544" y="5866151"/>
              <a:ext cx="3839879" cy="461665"/>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Mitochondrial damage (DAMPs) is analysed and compared between groups</a:t>
              </a:r>
            </a:p>
          </p:txBody>
        </p:sp>
      </p:grpSp>
      <p:sp>
        <p:nvSpPr>
          <p:cNvPr id="55" name="Oval 54">
            <a:extLst>
              <a:ext uri="{FF2B5EF4-FFF2-40B4-BE49-F238E27FC236}">
                <a16:creationId xmlns:a16="http://schemas.microsoft.com/office/drawing/2014/main" id="{FEEDB7DB-3ECE-47F2-B633-44E2BD4656B9}"/>
              </a:ext>
            </a:extLst>
          </p:cNvPr>
          <p:cNvSpPr/>
          <p:nvPr/>
        </p:nvSpPr>
        <p:spPr>
          <a:xfrm>
            <a:off x="6402750" y="1568546"/>
            <a:ext cx="360000" cy="360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a:t>
            </a:r>
          </a:p>
        </p:txBody>
      </p:sp>
      <p:sp>
        <p:nvSpPr>
          <p:cNvPr id="56" name="Oval 55">
            <a:extLst>
              <a:ext uri="{FF2B5EF4-FFF2-40B4-BE49-F238E27FC236}">
                <a16:creationId xmlns:a16="http://schemas.microsoft.com/office/drawing/2014/main" id="{F39DCD09-0BC5-42A0-A81B-4EC20549B068}"/>
              </a:ext>
            </a:extLst>
          </p:cNvPr>
          <p:cNvSpPr/>
          <p:nvPr/>
        </p:nvSpPr>
        <p:spPr>
          <a:xfrm>
            <a:off x="6402750" y="3370510"/>
            <a:ext cx="360000" cy="360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2</a:t>
            </a:r>
          </a:p>
        </p:txBody>
      </p:sp>
      <p:pic>
        <p:nvPicPr>
          <p:cNvPr id="34" name="Picture 33" descr="A house with a white roof&#10;&#10;Description automatically generated">
            <a:hlinkClick r:id="rId6" action="ppaction://hlinksldjump"/>
            <a:extLst>
              <a:ext uri="{FF2B5EF4-FFF2-40B4-BE49-F238E27FC236}">
                <a16:creationId xmlns:a16="http://schemas.microsoft.com/office/drawing/2014/main" id="{1A0C0666-A996-4D96-8D42-47932218F0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207632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000" dirty="0">
                <a:latin typeface="Arial" panose="020B0604020202020204" pitchFamily="34" charset="0"/>
                <a:cs typeface="Arial" panose="020B0604020202020204" pitchFamily="34" charset="0"/>
              </a:rPr>
              <a:t>Mitochondrial damage comparison between brain death donors and donors after circulatory death in lung transplantation: Prospective </a:t>
            </a:r>
            <a:r>
              <a:rPr lang="en-GB" sz="2000" dirty="0" err="1">
                <a:latin typeface="Arial" panose="020B0604020202020204" pitchFamily="34" charset="0"/>
                <a:cs typeface="Arial" panose="020B0604020202020204" pitchFamily="34" charset="0"/>
              </a:rPr>
              <a:t>multicenter</a:t>
            </a:r>
            <a:r>
              <a:rPr lang="en-GB" sz="2000" dirty="0">
                <a:latin typeface="Arial" panose="020B0604020202020204" pitchFamily="34" charset="0"/>
                <a:cs typeface="Arial" panose="020B0604020202020204" pitchFamily="34" charset="0"/>
              </a:rPr>
              <a:t> study</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en-US" dirty="0">
                <a:latin typeface="Arial" panose="020B0604020202020204" pitchFamily="34" charset="0"/>
                <a:cs typeface="Arial" panose="020B0604020202020204" pitchFamily="34" charset="0"/>
              </a:rPr>
              <a:t>Bello I. </a:t>
            </a:r>
            <a:r>
              <a:rPr lang="en-GB" dirty="0">
                <a:latin typeface="Arial" panose="020B0604020202020204" pitchFamily="34" charset="0"/>
                <a:cs typeface="Arial" panose="020B0604020202020204" pitchFamily="34" charset="0"/>
              </a:rPr>
              <a:t>et al., ESOT Congress 2023; FG2_2</a:t>
            </a:r>
          </a:p>
        </p:txBody>
      </p:sp>
      <p:sp>
        <p:nvSpPr>
          <p:cNvPr id="57" name="TextBox 56">
            <a:extLst>
              <a:ext uri="{FF2B5EF4-FFF2-40B4-BE49-F238E27FC236}">
                <a16:creationId xmlns:a16="http://schemas.microsoft.com/office/drawing/2014/main" id="{05FA7A1C-400E-412A-BE9E-93BEFCC3BC89}"/>
              </a:ext>
            </a:extLst>
          </p:cNvPr>
          <p:cNvSpPr txBox="1"/>
          <p:nvPr/>
        </p:nvSpPr>
        <p:spPr>
          <a:xfrm>
            <a:off x="717436" y="1071161"/>
            <a:ext cx="5216639" cy="2339102"/>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Demographics of donors and recipients as well as transplant surgical procedure characteristics are similar between groups except for a higher rate of corticoid treatment and </a:t>
            </a:r>
            <a:r>
              <a:rPr lang="en-GB" sz="1400" dirty="0" err="1">
                <a:solidFill>
                  <a:srgbClr val="A5A5A5"/>
                </a:solidFill>
                <a:latin typeface="Arial" panose="020B0604020202020204" pitchFamily="34" charset="0"/>
                <a:cs typeface="Arial" panose="020B0604020202020204" pitchFamily="34" charset="0"/>
              </a:rPr>
              <a:t>vaso</a:t>
            </a:r>
            <a:r>
              <a:rPr lang="en-GB" sz="1400" dirty="0">
                <a:solidFill>
                  <a:srgbClr val="A5A5A5"/>
                </a:solidFill>
                <a:latin typeface="Arial" panose="020B0604020202020204" pitchFamily="34" charset="0"/>
                <a:cs typeface="Arial" panose="020B0604020202020204" pitchFamily="34" charset="0"/>
              </a:rPr>
              <a:t>-active support in DBD group and higher blood transfusion requirements in </a:t>
            </a:r>
            <a:r>
              <a:rPr lang="en-GB" sz="1400" dirty="0" err="1">
                <a:solidFill>
                  <a:srgbClr val="A5A5A5"/>
                </a:solidFill>
                <a:latin typeface="Arial" panose="020B0604020202020204" pitchFamily="34" charset="0"/>
                <a:cs typeface="Arial" panose="020B0604020202020204" pitchFamily="34" charset="0"/>
              </a:rPr>
              <a:t>cDCD</a:t>
            </a:r>
            <a:r>
              <a:rPr lang="en-GB" sz="1400" dirty="0">
                <a:solidFill>
                  <a:srgbClr val="A5A5A5"/>
                </a:solidFill>
                <a:latin typeface="Arial" panose="020B0604020202020204" pitchFamily="34" charset="0"/>
                <a:cs typeface="Arial" panose="020B0604020202020204" pitchFamily="34" charset="0"/>
              </a:rPr>
              <a:t> group</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No differences is found in mitochondrial damage between groups in E0, E1, </a:t>
            </a:r>
            <a:r>
              <a:rPr lang="en-GB" sz="1400" dirty="0">
                <a:solidFill>
                  <a:srgbClr val="A5A5A5"/>
                </a:solidFill>
                <a:latin typeface="Arial" panose="020B0604020202020204" pitchFamily="34" charset="0"/>
                <a:cs typeface="Arial" panose="020B0604020202020204" pitchFamily="34" charset="0"/>
                <a:sym typeface="Symbol" panose="05050102010706020507" pitchFamily="18" charset="2"/>
              </a:rPr>
              <a:t></a:t>
            </a:r>
            <a:r>
              <a:rPr lang="en-GB" sz="1400" dirty="0">
                <a:solidFill>
                  <a:srgbClr val="A5A5A5"/>
                </a:solidFill>
                <a:latin typeface="Arial" panose="020B0604020202020204" pitchFamily="34" charset="0"/>
                <a:cs typeface="Arial" panose="020B0604020202020204" pitchFamily="34" charset="0"/>
              </a:rPr>
              <a:t>E, R-1, R0 and R72 (Figure)</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PGD incidence and mortality do not have statistically differences between both groups (Table)</a:t>
            </a:r>
            <a:endParaRPr lang="en-CH" sz="1400" dirty="0">
              <a:solidFill>
                <a:srgbClr val="A5A5A5"/>
              </a:solidFill>
              <a:latin typeface="Arial" panose="020B0604020202020204" pitchFamily="34" charset="0"/>
              <a:cs typeface="Arial" panose="020B0604020202020204" pitchFamily="34" charset="0"/>
            </a:endParaRPr>
          </a:p>
        </p:txBody>
      </p:sp>
      <p:pic>
        <p:nvPicPr>
          <p:cNvPr id="58" name="Imagen 1" descr="Interfaz de usuario gráfica, Diagrama&#10;&#10;Descripción generada automáticamente">
            <a:extLst>
              <a:ext uri="{FF2B5EF4-FFF2-40B4-BE49-F238E27FC236}">
                <a16:creationId xmlns:a16="http://schemas.microsoft.com/office/drawing/2014/main" id="{F3B93494-E3DB-41AA-93DA-9B2C478F1AC6}"/>
              </a:ext>
            </a:extLst>
          </p:cNvPr>
          <p:cNvPicPr/>
          <p:nvPr/>
        </p:nvPicPr>
        <p:blipFill rotWithShape="1">
          <a:blip r:embed="rId4">
            <a:extLst>
              <a:ext uri="{28A0092B-C50C-407E-A947-70E740481C1C}">
                <a14:useLocalDpi xmlns:a14="http://schemas.microsoft.com/office/drawing/2010/main" val="0"/>
              </a:ext>
            </a:extLst>
          </a:blip>
          <a:srcRect l="5195" t="2644" r="5568" b="13115"/>
          <a:stretch/>
        </p:blipFill>
        <p:spPr>
          <a:xfrm>
            <a:off x="5934075" y="1821795"/>
            <a:ext cx="6216764" cy="3595051"/>
          </a:xfrm>
          <a:prstGeom prst="rect">
            <a:avLst/>
          </a:prstGeom>
        </p:spPr>
      </p:pic>
      <p:sp>
        <p:nvSpPr>
          <p:cNvPr id="59" name="TextBox 58">
            <a:extLst>
              <a:ext uri="{FF2B5EF4-FFF2-40B4-BE49-F238E27FC236}">
                <a16:creationId xmlns:a16="http://schemas.microsoft.com/office/drawing/2014/main" id="{DE199BB4-A077-4CB8-8775-A08B831632ED}"/>
              </a:ext>
            </a:extLst>
          </p:cNvPr>
          <p:cNvSpPr txBox="1"/>
          <p:nvPr/>
        </p:nvSpPr>
        <p:spPr>
          <a:xfrm>
            <a:off x="717436" y="5423209"/>
            <a:ext cx="10779239" cy="830997"/>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sz="1400" dirty="0" err="1">
                <a:solidFill>
                  <a:srgbClr val="A5A5A5"/>
                </a:solidFill>
                <a:latin typeface="Arial" panose="020B0604020202020204" pitchFamily="34" charset="0"/>
                <a:cs typeface="Arial" panose="020B0604020202020204" pitchFamily="34" charset="0"/>
              </a:rPr>
              <a:t>cDCD</a:t>
            </a:r>
            <a:r>
              <a:rPr lang="en-GB" sz="1400" dirty="0">
                <a:solidFill>
                  <a:srgbClr val="A5A5A5"/>
                </a:solidFill>
                <a:latin typeface="Arial" panose="020B0604020202020204" pitchFamily="34" charset="0"/>
                <a:cs typeface="Arial" panose="020B0604020202020204" pitchFamily="34" charset="0"/>
              </a:rPr>
              <a:t> do not have higher mitochondrial damage and PGD incidence than DBD despite warm ischemic time in our cohort</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Lung transplantation from </a:t>
            </a:r>
            <a:r>
              <a:rPr lang="en-GB" sz="1400" dirty="0" err="1">
                <a:solidFill>
                  <a:srgbClr val="A5A5A5"/>
                </a:solidFill>
                <a:latin typeface="Arial" panose="020B0604020202020204" pitchFamily="34" charset="0"/>
                <a:cs typeface="Arial" panose="020B0604020202020204" pitchFamily="34" charset="0"/>
              </a:rPr>
              <a:t>cDCD</a:t>
            </a:r>
            <a:r>
              <a:rPr lang="en-GB" sz="1400" dirty="0">
                <a:solidFill>
                  <a:srgbClr val="A5A5A5"/>
                </a:solidFill>
                <a:latin typeface="Arial" panose="020B0604020202020204" pitchFamily="34" charset="0"/>
                <a:cs typeface="Arial" panose="020B0604020202020204" pitchFamily="34" charset="0"/>
              </a:rPr>
              <a:t> is a safe alternative to increase the lung donor pool</a:t>
            </a:r>
            <a:endParaRPr lang="en-CH" sz="1400" dirty="0">
              <a:solidFill>
                <a:srgbClr val="A5A5A5"/>
              </a:solidFill>
              <a:latin typeface="Arial" panose="020B0604020202020204" pitchFamily="34" charset="0"/>
              <a:cs typeface="Arial" panose="020B0604020202020204" pitchFamily="34" charset="0"/>
            </a:endParaRPr>
          </a:p>
        </p:txBody>
      </p:sp>
      <p:graphicFrame>
        <p:nvGraphicFramePr>
          <p:cNvPr id="60" name="Table 10">
            <a:extLst>
              <a:ext uri="{FF2B5EF4-FFF2-40B4-BE49-F238E27FC236}">
                <a16:creationId xmlns:a16="http://schemas.microsoft.com/office/drawing/2014/main" id="{5B507079-2441-4B42-90C3-D94BA99BAEC8}"/>
              </a:ext>
            </a:extLst>
          </p:cNvPr>
          <p:cNvGraphicFramePr>
            <a:graphicFrameLocks noGrp="1"/>
          </p:cNvGraphicFramePr>
          <p:nvPr>
            <p:extLst>
              <p:ext uri="{D42A27DB-BD31-4B8C-83A1-F6EECF244321}">
                <p14:modId xmlns:p14="http://schemas.microsoft.com/office/powerpoint/2010/main" val="1253131863"/>
              </p:ext>
            </p:extLst>
          </p:nvPr>
        </p:nvGraphicFramePr>
        <p:xfrm>
          <a:off x="1098269" y="3891350"/>
          <a:ext cx="4685274" cy="1477015"/>
        </p:xfrm>
        <a:graphic>
          <a:graphicData uri="http://schemas.openxmlformats.org/drawingml/2006/table">
            <a:tbl>
              <a:tblPr firstRow="1" bandRow="1">
                <a:tableStyleId>{5C22544A-7EE6-4342-B048-85BDC9FD1C3A}</a:tableStyleId>
              </a:tblPr>
              <a:tblGrid>
                <a:gridCol w="2441893">
                  <a:extLst>
                    <a:ext uri="{9D8B030D-6E8A-4147-A177-3AD203B41FA5}">
                      <a16:colId xmlns:a16="http://schemas.microsoft.com/office/drawing/2014/main" val="744838191"/>
                    </a:ext>
                  </a:extLst>
                </a:gridCol>
                <a:gridCol w="789905">
                  <a:extLst>
                    <a:ext uri="{9D8B030D-6E8A-4147-A177-3AD203B41FA5}">
                      <a16:colId xmlns:a16="http://schemas.microsoft.com/office/drawing/2014/main" val="1565589160"/>
                    </a:ext>
                  </a:extLst>
                </a:gridCol>
                <a:gridCol w="707355">
                  <a:extLst>
                    <a:ext uri="{9D8B030D-6E8A-4147-A177-3AD203B41FA5}">
                      <a16:colId xmlns:a16="http://schemas.microsoft.com/office/drawing/2014/main" val="3225743119"/>
                    </a:ext>
                  </a:extLst>
                </a:gridCol>
                <a:gridCol w="746121">
                  <a:extLst>
                    <a:ext uri="{9D8B030D-6E8A-4147-A177-3AD203B41FA5}">
                      <a16:colId xmlns:a16="http://schemas.microsoft.com/office/drawing/2014/main" val="3312964605"/>
                    </a:ext>
                  </a:extLst>
                </a:gridCol>
              </a:tblGrid>
              <a:tr h="383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Outcomes</a:t>
                      </a:r>
                      <a:endParaRPr lang="en-CH" sz="1600" dirty="0">
                        <a:effectLst/>
                        <a:latin typeface="Cambria" panose="02040503050406030204" pitchFamily="18" charset="0"/>
                        <a:ea typeface="Cambria" panose="02040503050406030204" pitchFamily="18" charset="0"/>
                        <a:cs typeface="Helv"/>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a:txBody>
                    <a:bodyPr/>
                    <a:lstStyle/>
                    <a:p>
                      <a:pPr algn="ctr"/>
                      <a:r>
                        <a:rPr lang="de-DE" sz="1100" dirty="0">
                          <a:effectLst/>
                        </a:rPr>
                        <a:t>DBD</a:t>
                      </a:r>
                      <a:endParaRPr lang="en-CH" sz="1100" dirty="0">
                        <a:effectLst/>
                      </a:endParaRPr>
                    </a:p>
                    <a:p>
                      <a:pPr algn="ctr"/>
                      <a:r>
                        <a:rPr lang="de-DE" sz="1100" dirty="0">
                          <a:effectLst/>
                        </a:rPr>
                        <a:t>(n=40)</a:t>
                      </a:r>
                      <a:endParaRPr lang="en-CH" sz="1100" dirty="0">
                        <a:effectLst/>
                        <a:latin typeface="Cambria" panose="02040503050406030204" pitchFamily="18" charset="0"/>
                        <a:ea typeface="Cambria" panose="02040503050406030204" pitchFamily="18" charset="0"/>
                        <a:cs typeface="Helv"/>
                      </a:endParaRPr>
                    </a:p>
                  </a:txBody>
                  <a:tcPr marL="63165" marR="63165"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de-DE" sz="1100" dirty="0">
                          <a:effectLst/>
                        </a:rPr>
                        <a:t>cDCD</a:t>
                      </a:r>
                      <a:endParaRPr lang="en-CH" sz="1100" dirty="0">
                        <a:effectLst/>
                      </a:endParaRPr>
                    </a:p>
                    <a:p>
                      <a:pPr algn="ctr"/>
                      <a:r>
                        <a:rPr lang="de-DE" sz="1100" dirty="0">
                          <a:effectLst/>
                        </a:rPr>
                        <a:t>(n=40)</a:t>
                      </a:r>
                      <a:endParaRPr lang="en-CH" sz="1100" dirty="0">
                        <a:effectLst/>
                        <a:latin typeface="Cambria" panose="02040503050406030204" pitchFamily="18" charset="0"/>
                        <a:ea typeface="Cambria" panose="02040503050406030204" pitchFamily="18" charset="0"/>
                        <a:cs typeface="Helv"/>
                      </a:endParaRPr>
                    </a:p>
                  </a:txBody>
                  <a:tcPr marL="63165" marR="63165"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effectLst/>
                        </a:rPr>
                        <a:t>p-value</a:t>
                      </a:r>
                      <a:endParaRPr lang="en-CH" sz="1600" dirty="0">
                        <a:effectLst/>
                        <a:latin typeface="Cambria" panose="02040503050406030204" pitchFamily="18" charset="0"/>
                        <a:ea typeface="Cambria" panose="02040503050406030204" pitchFamily="18" charset="0"/>
                        <a:cs typeface="Helv"/>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extLst>
                  <a:ext uri="{0D108BD9-81ED-4DB2-BD59-A6C34878D82A}">
                    <a16:rowId xmlns:a16="http://schemas.microsoft.com/office/drawing/2014/main" val="4087025161"/>
                  </a:ext>
                </a:extLst>
              </a:tr>
              <a:tr h="502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rPr>
                        <a:t>Primary graft dysfunction, n (%)</a:t>
                      </a:r>
                      <a:endParaRPr lang="en-CH" sz="1600" dirty="0">
                        <a:effectLst/>
                      </a:endParaRPr>
                    </a:p>
                    <a:p>
                      <a:pPr algn="l"/>
                      <a:r>
                        <a:rPr lang="en-US" sz="1100" dirty="0">
                          <a:effectLst/>
                        </a:rPr>
                        <a:t>   Of any grade</a:t>
                      </a:r>
                      <a:endParaRPr lang="en-CH" sz="1600" dirty="0">
                        <a:effectLst/>
                      </a:endParaRPr>
                    </a:p>
                    <a:p>
                      <a:r>
                        <a:rPr lang="en-US" sz="1100" dirty="0">
                          <a:effectLst/>
                        </a:rPr>
                        <a:t>   Grade III</a:t>
                      </a:r>
                      <a:endParaRPr lang="en-GB" sz="1100" dirty="0">
                        <a:solidFill>
                          <a:schemeClr val="tx1"/>
                        </a:solidFill>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dirty="0">
                          <a:effectLst/>
                        </a:rPr>
                        <a:t> </a:t>
                      </a:r>
                      <a:endParaRPr lang="en-CH" sz="1100" dirty="0">
                        <a:effectLst/>
                      </a:endParaRPr>
                    </a:p>
                    <a:p>
                      <a:pPr algn="ctr"/>
                      <a:r>
                        <a:rPr lang="en-US" sz="1100" dirty="0">
                          <a:effectLst/>
                        </a:rPr>
                        <a:t>27 (67.5)</a:t>
                      </a:r>
                      <a:endParaRPr lang="en-CH" sz="1100" dirty="0">
                        <a:effectLst/>
                      </a:endParaRPr>
                    </a:p>
                    <a:p>
                      <a:pPr algn="ctr"/>
                      <a:r>
                        <a:rPr lang="en-US" sz="1100" dirty="0">
                          <a:effectLst/>
                        </a:rPr>
                        <a:t>14 (35)</a:t>
                      </a:r>
                      <a:endParaRPr lang="en-CH" sz="1100" dirty="0">
                        <a:effectLst/>
                        <a:latin typeface="Cambria" panose="02040503050406030204" pitchFamily="18" charset="0"/>
                        <a:ea typeface="Cambria" panose="02040503050406030204" pitchFamily="18" charset="0"/>
                        <a:cs typeface="Helv"/>
                      </a:endParaRPr>
                    </a:p>
                  </a:txBody>
                  <a:tcPr marL="63165" marR="63165"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dirty="0">
                          <a:effectLst/>
                        </a:rPr>
                        <a:t> </a:t>
                      </a:r>
                      <a:endParaRPr lang="en-CH" sz="1100" dirty="0">
                        <a:effectLst/>
                      </a:endParaRPr>
                    </a:p>
                    <a:p>
                      <a:pPr algn="ctr"/>
                      <a:r>
                        <a:rPr lang="en-US" sz="1100" dirty="0">
                          <a:effectLst/>
                        </a:rPr>
                        <a:t>26 (65)</a:t>
                      </a:r>
                      <a:endParaRPr lang="en-CH" sz="1100" dirty="0">
                        <a:effectLst/>
                      </a:endParaRPr>
                    </a:p>
                    <a:p>
                      <a:pPr algn="ctr"/>
                      <a:r>
                        <a:rPr lang="en-US" sz="1100" dirty="0">
                          <a:effectLst/>
                        </a:rPr>
                        <a:t>11 (27.5)</a:t>
                      </a:r>
                      <a:endParaRPr lang="en-CH" sz="1100" dirty="0">
                        <a:effectLst/>
                        <a:latin typeface="Cambria" panose="02040503050406030204" pitchFamily="18" charset="0"/>
                        <a:ea typeface="Cambria" panose="02040503050406030204" pitchFamily="18" charset="0"/>
                        <a:cs typeface="Helv"/>
                      </a:endParaRPr>
                    </a:p>
                  </a:txBody>
                  <a:tcPr marL="63165" marR="63165"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dirty="0">
                          <a:effectLst/>
                        </a:rPr>
                        <a:t> </a:t>
                      </a:r>
                      <a:endParaRPr lang="en-CH" sz="1100" dirty="0">
                        <a:effectLst/>
                      </a:endParaRPr>
                    </a:p>
                    <a:p>
                      <a:pPr algn="ctr"/>
                      <a:r>
                        <a:rPr lang="en-US" sz="1100" dirty="0">
                          <a:effectLst/>
                        </a:rPr>
                        <a:t>0.100</a:t>
                      </a:r>
                      <a:endParaRPr lang="en-CH" sz="1100" dirty="0">
                        <a:effectLst/>
                      </a:endParaRPr>
                    </a:p>
                    <a:p>
                      <a:pPr algn="ctr"/>
                      <a:r>
                        <a:rPr lang="en-US" sz="1100" dirty="0">
                          <a:effectLst/>
                        </a:rPr>
                        <a:t>0.469</a:t>
                      </a:r>
                      <a:endParaRPr lang="en-CH" sz="1100" dirty="0">
                        <a:effectLst/>
                        <a:latin typeface="Cambria" panose="02040503050406030204" pitchFamily="18" charset="0"/>
                        <a:ea typeface="Cambria" panose="02040503050406030204" pitchFamily="18" charset="0"/>
                        <a:cs typeface="Helv"/>
                      </a:endParaRPr>
                    </a:p>
                  </a:txBody>
                  <a:tcPr marL="63165" marR="63165"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759353621"/>
                  </a:ext>
                </a:extLst>
              </a:tr>
              <a:tr h="249405">
                <a:tc>
                  <a:txBody>
                    <a:bodyPr/>
                    <a:lstStyle/>
                    <a:p>
                      <a:pPr algn="l"/>
                      <a:r>
                        <a:rPr lang="en-US" sz="1100" dirty="0">
                          <a:effectLst/>
                        </a:rPr>
                        <a:t>Post-operative mortality</a:t>
                      </a:r>
                      <a:endParaRPr lang="en-CH" sz="1600" dirty="0">
                        <a:effectLst/>
                        <a:latin typeface="Cambria" panose="02040503050406030204" pitchFamily="18" charset="0"/>
                        <a:ea typeface="Cambria" panose="02040503050406030204" pitchFamily="18" charset="0"/>
                        <a:cs typeface="Helv"/>
                      </a:endParaRPr>
                    </a:p>
                  </a:txBody>
                  <a:tcPr marL="63165" marR="63165"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dirty="0">
                          <a:effectLst/>
                        </a:rPr>
                        <a:t>0 (0)</a:t>
                      </a:r>
                      <a:endParaRPr lang="en-CH" sz="1600" dirty="0">
                        <a:effectLst/>
                        <a:latin typeface="Cambria" panose="02040503050406030204" pitchFamily="18" charset="0"/>
                        <a:ea typeface="Cambria" panose="02040503050406030204" pitchFamily="18" charset="0"/>
                        <a:cs typeface="Helv"/>
                      </a:endParaRPr>
                    </a:p>
                  </a:txBody>
                  <a:tcPr marL="63165" marR="63165"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dirty="0">
                          <a:effectLst/>
                        </a:rPr>
                        <a:t>2 (5)</a:t>
                      </a:r>
                      <a:endParaRPr lang="en-CH" sz="1600" dirty="0">
                        <a:effectLst/>
                        <a:latin typeface="Cambria" panose="02040503050406030204" pitchFamily="18" charset="0"/>
                        <a:ea typeface="Cambria" panose="02040503050406030204" pitchFamily="18" charset="0"/>
                        <a:cs typeface="Helv"/>
                      </a:endParaRPr>
                    </a:p>
                  </a:txBody>
                  <a:tcPr marL="63165" marR="63165"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a:effectLst/>
                        </a:rPr>
                        <a:t>0.494</a:t>
                      </a:r>
                      <a:endParaRPr lang="en-CH" sz="1600">
                        <a:effectLst/>
                        <a:latin typeface="Cambria" panose="02040503050406030204" pitchFamily="18" charset="0"/>
                        <a:ea typeface="Cambria" panose="02040503050406030204" pitchFamily="18" charset="0"/>
                        <a:cs typeface="Helv"/>
                      </a:endParaRPr>
                    </a:p>
                  </a:txBody>
                  <a:tcPr marL="63165" marR="63165"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056070370"/>
                  </a:ext>
                </a:extLst>
              </a:tr>
              <a:tr h="249405">
                <a:tc>
                  <a:txBody>
                    <a:bodyPr/>
                    <a:lstStyle/>
                    <a:p>
                      <a:pPr algn="l"/>
                      <a:r>
                        <a:rPr lang="en-US" sz="1100" dirty="0">
                          <a:effectLst/>
                        </a:rPr>
                        <a:t>Three-month mortality</a:t>
                      </a:r>
                      <a:endParaRPr lang="en-CH" sz="1600" dirty="0">
                        <a:effectLst/>
                        <a:latin typeface="Cambria" panose="02040503050406030204" pitchFamily="18" charset="0"/>
                        <a:ea typeface="Cambria" panose="02040503050406030204" pitchFamily="18" charset="0"/>
                        <a:cs typeface="Helv"/>
                      </a:endParaRPr>
                    </a:p>
                  </a:txBody>
                  <a:tcPr marL="63165" marR="63165"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dirty="0">
                          <a:effectLst/>
                        </a:rPr>
                        <a:t>0 (0)</a:t>
                      </a:r>
                      <a:endParaRPr lang="en-CH" sz="1600" dirty="0">
                        <a:effectLst/>
                        <a:latin typeface="Cambria" panose="02040503050406030204" pitchFamily="18" charset="0"/>
                        <a:ea typeface="Cambria" panose="02040503050406030204" pitchFamily="18" charset="0"/>
                        <a:cs typeface="Helv"/>
                      </a:endParaRPr>
                    </a:p>
                  </a:txBody>
                  <a:tcPr marL="63165" marR="63165"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dirty="0">
                          <a:effectLst/>
                        </a:rPr>
                        <a:t>2 (5)</a:t>
                      </a:r>
                      <a:endParaRPr lang="en-CH" sz="1600" dirty="0">
                        <a:effectLst/>
                        <a:latin typeface="Cambria" panose="02040503050406030204" pitchFamily="18" charset="0"/>
                        <a:ea typeface="Cambria" panose="02040503050406030204" pitchFamily="18" charset="0"/>
                        <a:cs typeface="Helv"/>
                      </a:endParaRPr>
                    </a:p>
                  </a:txBody>
                  <a:tcPr marL="63165" marR="63165"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US" sz="1100" dirty="0">
                          <a:effectLst/>
                        </a:rPr>
                        <a:t>0.494</a:t>
                      </a:r>
                      <a:endParaRPr lang="en-CH" sz="1600" dirty="0">
                        <a:effectLst/>
                        <a:latin typeface="Cambria" panose="02040503050406030204" pitchFamily="18" charset="0"/>
                        <a:ea typeface="Cambria" panose="02040503050406030204" pitchFamily="18" charset="0"/>
                        <a:cs typeface="Helv"/>
                      </a:endParaRPr>
                    </a:p>
                  </a:txBody>
                  <a:tcPr marL="63165" marR="63165" marT="0" marB="0"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558133533"/>
                  </a:ext>
                </a:extLst>
              </a:tr>
            </a:tbl>
          </a:graphicData>
        </a:graphic>
      </p:graphicFrame>
      <p:sp>
        <p:nvSpPr>
          <p:cNvPr id="62" name="TextBox 61">
            <a:extLst>
              <a:ext uri="{FF2B5EF4-FFF2-40B4-BE49-F238E27FC236}">
                <a16:creationId xmlns:a16="http://schemas.microsoft.com/office/drawing/2014/main" id="{4EA8DE2A-16BC-4338-9BB9-809F45EDDF89}"/>
              </a:ext>
            </a:extLst>
          </p:cNvPr>
          <p:cNvSpPr txBox="1"/>
          <p:nvPr/>
        </p:nvSpPr>
        <p:spPr>
          <a:xfrm>
            <a:off x="7585132" y="1544796"/>
            <a:ext cx="2914650" cy="276999"/>
          </a:xfrm>
          <a:prstGeom prst="rect">
            <a:avLst/>
          </a:prstGeom>
          <a:noFill/>
        </p:spPr>
        <p:txBody>
          <a:bodyPr wrap="square">
            <a:spAutoFit/>
          </a:bodyPr>
          <a:lstStyle/>
          <a:p>
            <a:pPr algn="ctr"/>
            <a:r>
              <a:rPr lang="en-GB" sz="1200" dirty="0" err="1">
                <a:latin typeface="Arial" panose="020B0604020202020204" pitchFamily="34" charset="0"/>
                <a:cs typeface="Arial" panose="020B0604020202020204" pitchFamily="34" charset="0"/>
              </a:rPr>
              <a:t>mtDNA</a:t>
            </a:r>
            <a:r>
              <a:rPr lang="en-GB" sz="1200" dirty="0">
                <a:latin typeface="Arial" panose="020B0604020202020204" pitchFamily="34" charset="0"/>
                <a:cs typeface="Arial" panose="020B0604020202020204" pitchFamily="34" charset="0"/>
              </a:rPr>
              <a:t> number of copies/µl plasma</a:t>
            </a:r>
          </a:p>
        </p:txBody>
      </p:sp>
      <p:pic>
        <p:nvPicPr>
          <p:cNvPr id="9" name="Picture 8" descr="A house with a white roof&#10;&#10;Description automatically generated">
            <a:hlinkClick r:id="rId5" action="ppaction://hlinksldjump"/>
            <a:extLst>
              <a:ext uri="{FF2B5EF4-FFF2-40B4-BE49-F238E27FC236}">
                <a16:creationId xmlns:a16="http://schemas.microsoft.com/office/drawing/2014/main" id="{1D0E5755-A22E-42C1-BF08-991E54B47B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134596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636364" cy="715996"/>
          </a:xfrm>
        </p:spPr>
        <p:txBody>
          <a:bodyPr>
            <a:noAutofit/>
          </a:bodyPr>
          <a:lstStyle/>
          <a:p>
            <a:r>
              <a:rPr lang="en-GB" sz="1900" dirty="0">
                <a:latin typeface="Arial" panose="020B0604020202020204" pitchFamily="34" charset="0"/>
                <a:cs typeface="Arial" panose="020B0604020202020204" pitchFamily="34" charset="0"/>
              </a:rPr>
              <a:t>A novel whole-body cooling system protects donor lungs from ischemia reperfusion injury: Targeting uncontrolled donation after circulatory death donors</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en-US" dirty="0" err="1">
                <a:latin typeface="Arial" panose="020B0604020202020204" pitchFamily="34" charset="0"/>
                <a:cs typeface="Arial" panose="020B0604020202020204" pitchFamily="34" charset="0"/>
              </a:rPr>
              <a:t>Niikawa</a:t>
            </a:r>
            <a:r>
              <a:rPr lang="en-US" dirty="0">
                <a:latin typeface="Arial" panose="020B0604020202020204" pitchFamily="34" charset="0"/>
                <a:cs typeface="Arial" panose="020B0604020202020204" pitchFamily="34" charset="0"/>
              </a:rPr>
              <a:t> H. </a:t>
            </a:r>
            <a:r>
              <a:rPr lang="en-GB" dirty="0">
                <a:latin typeface="Arial" panose="020B0604020202020204" pitchFamily="34" charset="0"/>
                <a:cs typeface="Arial" panose="020B0604020202020204" pitchFamily="34" charset="0"/>
              </a:rPr>
              <a:t>et al., ESOT Congress 2023; FG2_3</a:t>
            </a:r>
          </a:p>
        </p:txBody>
      </p:sp>
      <p:sp>
        <p:nvSpPr>
          <p:cNvPr id="14" name="TextBox 13">
            <a:extLst>
              <a:ext uri="{FF2B5EF4-FFF2-40B4-BE49-F238E27FC236}">
                <a16:creationId xmlns:a16="http://schemas.microsoft.com/office/drawing/2014/main" id="{59CEF09A-12F9-424D-83EB-4DDCCAE9E152}"/>
              </a:ext>
            </a:extLst>
          </p:cNvPr>
          <p:cNvSpPr txBox="1"/>
          <p:nvPr/>
        </p:nvSpPr>
        <p:spPr>
          <a:xfrm>
            <a:off x="717436" y="1078796"/>
            <a:ext cx="5188064" cy="4278094"/>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endParaRPr lang="en-GB" sz="1200" b="1"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Lung transplantation using lungs from </a:t>
            </a:r>
            <a:r>
              <a:rPr lang="en-GB" dirty="0" err="1">
                <a:solidFill>
                  <a:srgbClr val="A5A5A5"/>
                </a:solidFill>
                <a:latin typeface="Arial" panose="020B0604020202020204" pitchFamily="34" charset="0"/>
                <a:cs typeface="Arial" panose="020B0604020202020204" pitchFamily="34" charset="0"/>
              </a:rPr>
              <a:t>uDCD</a:t>
            </a:r>
            <a:r>
              <a:rPr lang="en-GB" dirty="0">
                <a:solidFill>
                  <a:srgbClr val="A5A5A5"/>
                </a:solidFill>
                <a:latin typeface="Arial" panose="020B0604020202020204" pitchFamily="34" charset="0"/>
                <a:cs typeface="Arial" panose="020B0604020202020204" pitchFamily="34" charset="0"/>
              </a:rPr>
              <a:t> may increase lung donor pool</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A novel chest cooling system for </a:t>
            </a:r>
            <a:r>
              <a:rPr lang="en-GB" dirty="0" err="1">
                <a:solidFill>
                  <a:srgbClr val="A5A5A5"/>
                </a:solidFill>
                <a:latin typeface="Arial" panose="020B0604020202020204" pitchFamily="34" charset="0"/>
                <a:cs typeface="Arial" panose="020B0604020202020204" pitchFamily="34" charset="0"/>
              </a:rPr>
              <a:t>uDCD</a:t>
            </a:r>
            <a:r>
              <a:rPr lang="en-GB" dirty="0">
                <a:solidFill>
                  <a:srgbClr val="A5A5A5"/>
                </a:solidFill>
                <a:latin typeface="Arial" panose="020B0604020202020204" pitchFamily="34" charset="0"/>
                <a:cs typeface="Arial" panose="020B0604020202020204" pitchFamily="34" charset="0"/>
              </a:rPr>
              <a:t> donors without surgical intervention was </a:t>
            </a:r>
            <a:r>
              <a:rPr lang="en-GB" dirty="0" err="1">
                <a:solidFill>
                  <a:srgbClr val="A5A5A5"/>
                </a:solidFill>
                <a:latin typeface="Arial" panose="020B0604020202020204" pitchFamily="34" charset="0"/>
                <a:cs typeface="Arial" panose="020B0604020202020204" pitchFamily="34" charset="0"/>
              </a:rPr>
              <a:t>developped</a:t>
            </a: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We hypothesized that the system described as involving whole-body cooling using a proprietary material could improve pulmonary function of </a:t>
            </a:r>
            <a:r>
              <a:rPr lang="en-GB" dirty="0" err="1">
                <a:solidFill>
                  <a:srgbClr val="A5A5A5"/>
                </a:solidFill>
                <a:latin typeface="Arial" panose="020B0604020202020204" pitchFamily="34" charset="0"/>
                <a:cs typeface="Arial" panose="020B0604020202020204" pitchFamily="34" charset="0"/>
              </a:rPr>
              <a:t>uDCD</a:t>
            </a:r>
            <a:r>
              <a:rPr lang="en-GB" dirty="0">
                <a:solidFill>
                  <a:srgbClr val="A5A5A5"/>
                </a:solidFill>
                <a:latin typeface="Arial" panose="020B0604020202020204" pitchFamily="34" charset="0"/>
                <a:cs typeface="Arial" panose="020B0604020202020204" pitchFamily="34" charset="0"/>
              </a:rPr>
              <a:t> donors</a:t>
            </a:r>
          </a:p>
          <a:p>
            <a:pPr algn="just"/>
            <a:r>
              <a:rPr lang="en-GB" dirty="0">
                <a:solidFill>
                  <a:srgbClr val="A5A5A5"/>
                </a:solidFill>
                <a:latin typeface="Arial" panose="020B0604020202020204" pitchFamily="34" charset="0"/>
                <a:cs typeface="Arial" panose="020B0604020202020204" pitchFamily="34" charset="0"/>
              </a:rPr>
              <a:t> </a:t>
            </a:r>
          </a:p>
          <a:p>
            <a:pPr algn="just"/>
            <a:r>
              <a:rPr lang="en-GB" b="1" dirty="0">
                <a:solidFill>
                  <a:srgbClr val="A5A5A5"/>
                </a:solidFill>
                <a:latin typeface="Arial" panose="020B0604020202020204" pitchFamily="34" charset="0"/>
                <a:cs typeface="Arial" panose="020B0604020202020204" pitchFamily="34" charset="0"/>
              </a:rPr>
              <a:t>Aim:</a:t>
            </a:r>
            <a:r>
              <a:rPr lang="en-GB" dirty="0">
                <a:solidFill>
                  <a:srgbClr val="A5A5A5"/>
                </a:solidFill>
                <a:latin typeface="Arial" panose="020B0604020202020204" pitchFamily="34" charset="0"/>
                <a:cs typeface="Arial" panose="020B0604020202020204" pitchFamily="34" charset="0"/>
              </a:rPr>
              <a:t> To verify whether the cooling system ameliorates the physiological parameters, compared to control using EVLP</a:t>
            </a:r>
            <a:endParaRPr lang="en-CH" dirty="0">
              <a:solidFill>
                <a:srgbClr val="A5A5A5"/>
              </a:solidFill>
              <a:latin typeface="Arial" panose="020B0604020202020204" pitchFamily="34" charset="0"/>
              <a:cs typeface="Arial" panose="020B0604020202020204" pitchFamily="34" charset="0"/>
            </a:endParaRP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97937E06-4211-49F2-AC1E-8D13055FFE28}"/>
              </a:ext>
            </a:extLst>
          </p:cNvPr>
          <p:cNvPicPr>
            <a:picLocks noChangeAspect="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l="10910" t="15726" r="12291" b="16132"/>
          <a:stretch/>
        </p:blipFill>
        <p:spPr>
          <a:xfrm>
            <a:off x="7406752" y="2216777"/>
            <a:ext cx="519112" cy="343596"/>
          </a:xfrm>
          <a:prstGeom prst="rect">
            <a:avLst/>
          </a:prstGeom>
        </p:spPr>
      </p:pic>
      <p:grpSp>
        <p:nvGrpSpPr>
          <p:cNvPr id="22" name="Group 21">
            <a:extLst>
              <a:ext uri="{FF2B5EF4-FFF2-40B4-BE49-F238E27FC236}">
                <a16:creationId xmlns:a16="http://schemas.microsoft.com/office/drawing/2014/main" id="{913BD7ED-6955-4D41-93FE-5D71DD077230}"/>
              </a:ext>
            </a:extLst>
          </p:cNvPr>
          <p:cNvGrpSpPr/>
          <p:nvPr/>
        </p:nvGrpSpPr>
        <p:grpSpPr>
          <a:xfrm>
            <a:off x="7615296" y="1822060"/>
            <a:ext cx="2558955" cy="364394"/>
            <a:chOff x="8062588" y="2320155"/>
            <a:chExt cx="2558955" cy="364394"/>
          </a:xfrm>
        </p:grpSpPr>
        <p:cxnSp>
          <p:nvCxnSpPr>
            <p:cNvPr id="19" name="Connector: Elbow 18">
              <a:extLst>
                <a:ext uri="{FF2B5EF4-FFF2-40B4-BE49-F238E27FC236}">
                  <a16:creationId xmlns:a16="http://schemas.microsoft.com/office/drawing/2014/main" id="{51FC12FB-5CCD-4BE1-81C6-DC0DBDCAF7F0}"/>
                </a:ext>
              </a:extLst>
            </p:cNvPr>
            <p:cNvCxnSpPr>
              <a:cxnSpLocks/>
            </p:cNvCxnSpPr>
            <p:nvPr/>
          </p:nvCxnSpPr>
          <p:spPr>
            <a:xfrm>
              <a:off x="9306024" y="2463866"/>
              <a:ext cx="1315519"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6F155C34-4F57-49BE-BD57-A8D12472763C}"/>
                </a:ext>
              </a:extLst>
            </p:cNvPr>
            <p:cNvCxnSpPr>
              <a:cxnSpLocks/>
            </p:cNvCxnSpPr>
            <p:nvPr/>
          </p:nvCxnSpPr>
          <p:spPr>
            <a:xfrm rot="10800000" flipV="1">
              <a:off x="8062588" y="2463603"/>
              <a:ext cx="1315519"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E39689A-2DF6-424E-873F-86A0C87DCA84}"/>
                </a:ext>
              </a:extLst>
            </p:cNvPr>
            <p:cNvCxnSpPr>
              <a:cxnSpLocks/>
            </p:cNvCxnSpPr>
            <p:nvPr/>
          </p:nvCxnSpPr>
          <p:spPr>
            <a:xfrm>
              <a:off x="9345708" y="2320155"/>
              <a:ext cx="0" cy="144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pic>
        <p:nvPicPr>
          <p:cNvPr id="23" name="Picture 22" descr="A black background with a black square&#10;&#10;Description automatically generated with medium confidence">
            <a:extLst>
              <a:ext uri="{FF2B5EF4-FFF2-40B4-BE49-F238E27FC236}">
                <a16:creationId xmlns:a16="http://schemas.microsoft.com/office/drawing/2014/main" id="{B049F276-A23F-4F9E-9E43-AA59DAD92B12}"/>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10910" t="15726" r="12291" b="16132"/>
          <a:stretch/>
        </p:blipFill>
        <p:spPr>
          <a:xfrm>
            <a:off x="9914695" y="2216513"/>
            <a:ext cx="519112" cy="343596"/>
          </a:xfrm>
          <a:prstGeom prst="rect">
            <a:avLst/>
          </a:prstGeom>
        </p:spPr>
      </p:pic>
      <p:sp>
        <p:nvSpPr>
          <p:cNvPr id="25" name="TextBox 24">
            <a:extLst>
              <a:ext uri="{FF2B5EF4-FFF2-40B4-BE49-F238E27FC236}">
                <a16:creationId xmlns:a16="http://schemas.microsoft.com/office/drawing/2014/main" id="{D84ABF12-4509-42BD-813D-DE6EB8126BCC}"/>
              </a:ext>
            </a:extLst>
          </p:cNvPr>
          <p:cNvSpPr txBox="1"/>
          <p:nvPr/>
        </p:nvSpPr>
        <p:spPr>
          <a:xfrm>
            <a:off x="6329173" y="2216513"/>
            <a:ext cx="1231341" cy="276999"/>
          </a:xfrm>
          <a:prstGeom prst="rect">
            <a:avLst/>
          </a:prstGeom>
          <a:noFill/>
        </p:spPr>
        <p:txBody>
          <a:bodyPr wrap="square">
            <a:spAutoFit/>
          </a:bodyPr>
          <a:lstStyle/>
          <a:p>
            <a:pPr algn="ctr"/>
            <a:r>
              <a:rPr lang="en-GB" sz="1200" b="1" dirty="0">
                <a:solidFill>
                  <a:srgbClr val="BE9060"/>
                </a:solidFill>
                <a:latin typeface="Arial" panose="020B0604020202020204" pitchFamily="34" charset="0"/>
                <a:cs typeface="Arial" panose="020B0604020202020204" pitchFamily="34" charset="0"/>
              </a:rPr>
              <a:t>DCD group</a:t>
            </a:r>
          </a:p>
        </p:txBody>
      </p:sp>
      <p:sp>
        <p:nvSpPr>
          <p:cNvPr id="26" name="TextBox 25">
            <a:extLst>
              <a:ext uri="{FF2B5EF4-FFF2-40B4-BE49-F238E27FC236}">
                <a16:creationId xmlns:a16="http://schemas.microsoft.com/office/drawing/2014/main" id="{371A209F-1501-4966-BED3-88FEB75FA93A}"/>
              </a:ext>
            </a:extLst>
          </p:cNvPr>
          <p:cNvSpPr txBox="1"/>
          <p:nvPr/>
        </p:nvSpPr>
        <p:spPr>
          <a:xfrm>
            <a:off x="10263861" y="2239645"/>
            <a:ext cx="1550859" cy="276999"/>
          </a:xfrm>
          <a:prstGeom prst="rect">
            <a:avLst/>
          </a:prstGeom>
          <a:noFill/>
        </p:spPr>
        <p:txBody>
          <a:bodyPr wrap="square">
            <a:spAutoFit/>
          </a:bodyPr>
          <a:lstStyle/>
          <a:p>
            <a:pPr algn="ctr"/>
            <a:r>
              <a:rPr lang="en-GB" sz="1200" b="1" dirty="0">
                <a:solidFill>
                  <a:srgbClr val="A5A5A5"/>
                </a:solidFill>
                <a:latin typeface="Arial" panose="020B0604020202020204" pitchFamily="34" charset="0"/>
                <a:cs typeface="Arial" panose="020B0604020202020204" pitchFamily="34" charset="0"/>
              </a:rPr>
              <a:t>Cooling group</a:t>
            </a:r>
            <a:endParaRPr lang="en-GB" sz="12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03AE7DA-6DEA-4F48-A3A3-70EB62EEA238}"/>
              </a:ext>
            </a:extLst>
          </p:cNvPr>
          <p:cNvSpPr txBox="1"/>
          <p:nvPr/>
        </p:nvSpPr>
        <p:spPr>
          <a:xfrm>
            <a:off x="7464175" y="2197794"/>
            <a:ext cx="334322" cy="307777"/>
          </a:xfrm>
          <a:prstGeom prst="rect">
            <a:avLst/>
          </a:prstGeom>
          <a:noFill/>
        </p:spPr>
        <p:txBody>
          <a:bodyPr wrap="square">
            <a:spAutoFit/>
          </a:bodyPr>
          <a:lstStyle/>
          <a:p>
            <a:pPr algn="ctr"/>
            <a:r>
              <a:rPr lang="en-GB" sz="1400" dirty="0">
                <a:solidFill>
                  <a:schemeClr val="bg1"/>
                </a:solidFill>
                <a:latin typeface="Arial" panose="020B0604020202020204" pitchFamily="34" charset="0"/>
                <a:cs typeface="Arial" panose="020B0604020202020204" pitchFamily="34" charset="0"/>
              </a:rPr>
              <a:t>5</a:t>
            </a:r>
          </a:p>
        </p:txBody>
      </p:sp>
      <p:sp>
        <p:nvSpPr>
          <p:cNvPr id="28" name="TextBox 27">
            <a:extLst>
              <a:ext uri="{FF2B5EF4-FFF2-40B4-BE49-F238E27FC236}">
                <a16:creationId xmlns:a16="http://schemas.microsoft.com/office/drawing/2014/main" id="{F34D8F84-EA6C-4774-8F6A-50284C3A8FE6}"/>
              </a:ext>
            </a:extLst>
          </p:cNvPr>
          <p:cNvSpPr txBox="1"/>
          <p:nvPr/>
        </p:nvSpPr>
        <p:spPr>
          <a:xfrm>
            <a:off x="9989119" y="2208867"/>
            <a:ext cx="334322" cy="307777"/>
          </a:xfrm>
          <a:prstGeom prst="rect">
            <a:avLst/>
          </a:prstGeom>
          <a:noFill/>
        </p:spPr>
        <p:txBody>
          <a:bodyPr wrap="square">
            <a:spAutoFit/>
          </a:bodyPr>
          <a:lstStyle/>
          <a:p>
            <a:pPr algn="ctr"/>
            <a:r>
              <a:rPr lang="en-GB" sz="1400" dirty="0">
                <a:solidFill>
                  <a:schemeClr val="bg1"/>
                </a:solidFill>
                <a:latin typeface="Arial" panose="020B0604020202020204" pitchFamily="34" charset="0"/>
                <a:cs typeface="Arial" panose="020B0604020202020204" pitchFamily="34" charset="0"/>
              </a:rPr>
              <a:t>5</a:t>
            </a:r>
          </a:p>
        </p:txBody>
      </p:sp>
      <p:cxnSp>
        <p:nvCxnSpPr>
          <p:cNvPr id="29" name="Straight Arrow Connector 28">
            <a:extLst>
              <a:ext uri="{FF2B5EF4-FFF2-40B4-BE49-F238E27FC236}">
                <a16:creationId xmlns:a16="http://schemas.microsoft.com/office/drawing/2014/main" id="{E06D22A2-2E15-472E-9E44-D8E0ED958426}"/>
              </a:ext>
            </a:extLst>
          </p:cNvPr>
          <p:cNvCxnSpPr>
            <a:cxnSpLocks/>
          </p:cNvCxnSpPr>
          <p:nvPr/>
        </p:nvCxnSpPr>
        <p:spPr>
          <a:xfrm>
            <a:off x="7615296" y="2538671"/>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EF7ABE2-0252-49F6-91CA-762EE7B76727}"/>
              </a:ext>
            </a:extLst>
          </p:cNvPr>
          <p:cNvSpPr txBox="1"/>
          <p:nvPr/>
        </p:nvSpPr>
        <p:spPr>
          <a:xfrm>
            <a:off x="6450309" y="2735663"/>
            <a:ext cx="2321423" cy="461665"/>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Lungs subjected to 90 min of WIT at room temperature</a:t>
            </a:r>
            <a:endParaRPr lang="en-GB" sz="12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25F4B73-6E85-4716-A3F7-5F4A4572061F}"/>
              </a:ext>
            </a:extLst>
          </p:cNvPr>
          <p:cNvSpPr txBox="1"/>
          <p:nvPr/>
        </p:nvSpPr>
        <p:spPr>
          <a:xfrm>
            <a:off x="9048228" y="2735663"/>
            <a:ext cx="2218889" cy="461665"/>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Lungs cooled with the cooling system during WIT </a:t>
            </a:r>
          </a:p>
        </p:txBody>
      </p:sp>
      <p:cxnSp>
        <p:nvCxnSpPr>
          <p:cNvPr id="34" name="Straight Arrow Connector 33">
            <a:extLst>
              <a:ext uri="{FF2B5EF4-FFF2-40B4-BE49-F238E27FC236}">
                <a16:creationId xmlns:a16="http://schemas.microsoft.com/office/drawing/2014/main" id="{AFDEF072-DDE9-430C-980B-DD57489056D8}"/>
              </a:ext>
            </a:extLst>
          </p:cNvPr>
          <p:cNvCxnSpPr>
            <a:cxnSpLocks/>
          </p:cNvCxnSpPr>
          <p:nvPr/>
        </p:nvCxnSpPr>
        <p:spPr>
          <a:xfrm>
            <a:off x="10157310" y="2538671"/>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0337641-BA13-4ABD-A670-A069AD7403FB}"/>
              </a:ext>
            </a:extLst>
          </p:cNvPr>
          <p:cNvCxnSpPr>
            <a:cxnSpLocks/>
          </p:cNvCxnSpPr>
          <p:nvPr/>
        </p:nvCxnSpPr>
        <p:spPr>
          <a:xfrm>
            <a:off x="8863823" y="3324459"/>
            <a:ext cx="0" cy="239511"/>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A3898686-B090-478E-A74F-F39B67617CBF}"/>
              </a:ext>
            </a:extLst>
          </p:cNvPr>
          <p:cNvGrpSpPr/>
          <p:nvPr/>
        </p:nvGrpSpPr>
        <p:grpSpPr>
          <a:xfrm rot="5400000">
            <a:off x="8805509" y="1972329"/>
            <a:ext cx="157040" cy="2546562"/>
            <a:chOff x="7791038" y="4056542"/>
            <a:chExt cx="317922" cy="1146162"/>
          </a:xfrm>
        </p:grpSpPr>
        <p:cxnSp>
          <p:nvCxnSpPr>
            <p:cNvPr id="41" name="Connector: Elbow 40">
              <a:extLst>
                <a:ext uri="{FF2B5EF4-FFF2-40B4-BE49-F238E27FC236}">
                  <a16:creationId xmlns:a16="http://schemas.microsoft.com/office/drawing/2014/main" id="{071EF2E4-AB40-4A2D-9DF6-3855D0D0FA83}"/>
                </a:ext>
              </a:extLst>
            </p:cNvPr>
            <p:cNvCxnSpPr>
              <a:cxnSpLocks/>
            </p:cNvCxnSpPr>
            <p:nvPr/>
          </p:nvCxnSpPr>
          <p:spPr>
            <a:xfrm rot="10800000" flipH="1">
              <a:off x="7791038" y="4648497"/>
              <a:ext cx="314905" cy="554207"/>
            </a:xfrm>
            <a:prstGeom prst="bentConnector2">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8509D347-915D-4909-AD25-55C2A6B7F6EF}"/>
                </a:ext>
              </a:extLst>
            </p:cNvPr>
            <p:cNvCxnSpPr>
              <a:cxnSpLocks/>
            </p:cNvCxnSpPr>
            <p:nvPr/>
          </p:nvCxnSpPr>
          <p:spPr>
            <a:xfrm>
              <a:off x="7794055" y="4056542"/>
              <a:ext cx="314905" cy="603159"/>
            </a:xfrm>
            <a:prstGeom prst="bentConnector2">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a:extLst>
              <a:ext uri="{FF2B5EF4-FFF2-40B4-BE49-F238E27FC236}">
                <a16:creationId xmlns:a16="http://schemas.microsoft.com/office/drawing/2014/main" id="{3BFA78DC-E3CF-45FD-96E4-5EC18131B3E2}"/>
              </a:ext>
            </a:extLst>
          </p:cNvPr>
          <p:cNvCxnSpPr>
            <a:cxnSpLocks/>
          </p:cNvCxnSpPr>
          <p:nvPr/>
        </p:nvCxnSpPr>
        <p:spPr>
          <a:xfrm>
            <a:off x="8873350" y="4048856"/>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C0EFE33-55E8-4997-97D9-74FF7A1110DC}"/>
              </a:ext>
            </a:extLst>
          </p:cNvPr>
          <p:cNvCxnSpPr>
            <a:cxnSpLocks/>
          </p:cNvCxnSpPr>
          <p:nvPr/>
        </p:nvCxnSpPr>
        <p:spPr>
          <a:xfrm>
            <a:off x="8873348" y="4997805"/>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85D94C2-6E5C-4072-9BB3-1A3519DFD234}"/>
              </a:ext>
            </a:extLst>
          </p:cNvPr>
          <p:cNvCxnSpPr>
            <a:cxnSpLocks/>
          </p:cNvCxnSpPr>
          <p:nvPr/>
        </p:nvCxnSpPr>
        <p:spPr>
          <a:xfrm>
            <a:off x="8873348" y="5712004"/>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8DC2AB7-CB7B-4C50-BBA9-0134C6A7E2C7}"/>
              </a:ext>
            </a:extLst>
          </p:cNvPr>
          <p:cNvSpPr txBox="1"/>
          <p:nvPr/>
        </p:nvSpPr>
        <p:spPr>
          <a:xfrm>
            <a:off x="6286502" y="1074512"/>
            <a:ext cx="1533253" cy="400110"/>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endParaRPr lang="en-GB" sz="1200" b="1" dirty="0">
              <a:solidFill>
                <a:srgbClr val="000000"/>
              </a:solidFill>
              <a:latin typeface="Arial" panose="020B0604020202020204" pitchFamily="34" charset="0"/>
              <a:cs typeface="Arial" panose="020B0604020202020204" pitchFamily="34" charset="0"/>
            </a:endParaRPr>
          </a:p>
        </p:txBody>
      </p:sp>
      <p:sp>
        <p:nvSpPr>
          <p:cNvPr id="60" name="Rectangle: Rounded Corners 59">
            <a:extLst>
              <a:ext uri="{FF2B5EF4-FFF2-40B4-BE49-F238E27FC236}">
                <a16:creationId xmlns:a16="http://schemas.microsoft.com/office/drawing/2014/main" id="{C39232B9-81A2-4E7E-A234-921C1F702C2A}"/>
              </a:ext>
            </a:extLst>
          </p:cNvPr>
          <p:cNvSpPr/>
          <p:nvPr/>
        </p:nvSpPr>
        <p:spPr>
          <a:xfrm>
            <a:off x="7632352" y="1529893"/>
            <a:ext cx="2541899" cy="2852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Ten pigs divided into 2 groups</a:t>
            </a:r>
          </a:p>
        </p:txBody>
      </p:sp>
      <p:sp>
        <p:nvSpPr>
          <p:cNvPr id="63" name="Rectangle: Rounded Corners 62">
            <a:extLst>
              <a:ext uri="{FF2B5EF4-FFF2-40B4-BE49-F238E27FC236}">
                <a16:creationId xmlns:a16="http://schemas.microsoft.com/office/drawing/2014/main" id="{E9567FD4-0D4D-4F8A-82AC-2A209403D450}"/>
              </a:ext>
            </a:extLst>
          </p:cNvPr>
          <p:cNvSpPr/>
          <p:nvPr/>
        </p:nvSpPr>
        <p:spPr>
          <a:xfrm>
            <a:off x="7197743" y="3599782"/>
            <a:ext cx="3365553" cy="4089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Tracheal temperature is continuously measured during WIT</a:t>
            </a:r>
          </a:p>
        </p:txBody>
      </p:sp>
      <p:sp>
        <p:nvSpPr>
          <p:cNvPr id="64" name="Rectangle: Rounded Corners 63">
            <a:extLst>
              <a:ext uri="{FF2B5EF4-FFF2-40B4-BE49-F238E27FC236}">
                <a16:creationId xmlns:a16="http://schemas.microsoft.com/office/drawing/2014/main" id="{7D501E4E-614E-4D10-9DE0-76AB9BFC8DFD}"/>
              </a:ext>
            </a:extLst>
          </p:cNvPr>
          <p:cNvSpPr/>
          <p:nvPr/>
        </p:nvSpPr>
        <p:spPr>
          <a:xfrm>
            <a:off x="6766800" y="4313870"/>
            <a:ext cx="4203570" cy="63378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Lungs are procured in a standard fashion and then perfused in 2 hours of Lund-type EVLP following 5 hours of cold preservation</a:t>
            </a:r>
          </a:p>
        </p:txBody>
      </p:sp>
      <p:sp>
        <p:nvSpPr>
          <p:cNvPr id="65" name="Rectangle: Rounded Corners 64">
            <a:extLst>
              <a:ext uri="{FF2B5EF4-FFF2-40B4-BE49-F238E27FC236}">
                <a16:creationId xmlns:a16="http://schemas.microsoft.com/office/drawing/2014/main" id="{58AAAD67-58AA-4E02-A83D-1A12262105AB}"/>
              </a:ext>
            </a:extLst>
          </p:cNvPr>
          <p:cNvSpPr/>
          <p:nvPr/>
        </p:nvSpPr>
        <p:spPr>
          <a:xfrm>
            <a:off x="6987756" y="5252822"/>
            <a:ext cx="3741951" cy="4089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Transplant suitability is decided based on physiological parameters and visual findings</a:t>
            </a:r>
          </a:p>
        </p:txBody>
      </p:sp>
      <p:sp>
        <p:nvSpPr>
          <p:cNvPr id="66" name="Rectangle: Rounded Corners 65">
            <a:extLst>
              <a:ext uri="{FF2B5EF4-FFF2-40B4-BE49-F238E27FC236}">
                <a16:creationId xmlns:a16="http://schemas.microsoft.com/office/drawing/2014/main" id="{1698DE19-25CD-43D0-94D5-E5EE3BB6D895}"/>
              </a:ext>
            </a:extLst>
          </p:cNvPr>
          <p:cNvSpPr/>
          <p:nvPr/>
        </p:nvSpPr>
        <p:spPr>
          <a:xfrm>
            <a:off x="7188678" y="5970924"/>
            <a:ext cx="3383680" cy="4089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Lung tissue samples are collected for measurement of wet to dry ratio</a:t>
            </a:r>
          </a:p>
        </p:txBody>
      </p:sp>
      <p:pic>
        <p:nvPicPr>
          <p:cNvPr id="32" name="Picture 31" descr="A house with a white roof&#10;&#10;Description automatically generated">
            <a:hlinkClick r:id="rId5" action="ppaction://hlinksldjump"/>
            <a:extLst>
              <a:ext uri="{FF2B5EF4-FFF2-40B4-BE49-F238E27FC236}">
                <a16:creationId xmlns:a16="http://schemas.microsoft.com/office/drawing/2014/main" id="{1B21EB0A-999D-4819-9D19-9C7CBC5722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241521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636364" cy="715996"/>
          </a:xfrm>
        </p:spPr>
        <p:txBody>
          <a:bodyPr>
            <a:noAutofit/>
          </a:bodyPr>
          <a:lstStyle/>
          <a:p>
            <a:r>
              <a:rPr lang="en-GB" sz="1900" dirty="0">
                <a:latin typeface="Arial" panose="020B0604020202020204" pitchFamily="34" charset="0"/>
                <a:cs typeface="Arial" panose="020B0604020202020204" pitchFamily="34" charset="0"/>
              </a:rPr>
              <a:t>A novel whole-body cooling system protects donor lungs from ischemia reperfusion injury: Targeting uncontrolled donation after circulatory death donors</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en-US" dirty="0" err="1">
                <a:latin typeface="Arial" panose="020B0604020202020204" pitchFamily="34" charset="0"/>
                <a:cs typeface="Arial" panose="020B0604020202020204" pitchFamily="34" charset="0"/>
              </a:rPr>
              <a:t>Niikawa</a:t>
            </a:r>
            <a:r>
              <a:rPr lang="en-US" dirty="0">
                <a:latin typeface="Arial" panose="020B0604020202020204" pitchFamily="34" charset="0"/>
                <a:cs typeface="Arial" panose="020B0604020202020204" pitchFamily="34" charset="0"/>
              </a:rPr>
              <a:t> H. </a:t>
            </a:r>
            <a:r>
              <a:rPr lang="en-GB" dirty="0">
                <a:latin typeface="Arial" panose="020B0604020202020204" pitchFamily="34" charset="0"/>
                <a:cs typeface="Arial" panose="020B0604020202020204" pitchFamily="34" charset="0"/>
              </a:rPr>
              <a:t>et al., ESOT Congress 2023; FG2_3</a:t>
            </a:r>
          </a:p>
        </p:txBody>
      </p:sp>
      <p:sp>
        <p:nvSpPr>
          <p:cNvPr id="13" name="TextBox 12">
            <a:extLst>
              <a:ext uri="{FF2B5EF4-FFF2-40B4-BE49-F238E27FC236}">
                <a16:creationId xmlns:a16="http://schemas.microsoft.com/office/drawing/2014/main" id="{6F7B982B-B6EB-4D32-A07E-EE07292E7E72}"/>
              </a:ext>
            </a:extLst>
          </p:cNvPr>
          <p:cNvSpPr txBox="1"/>
          <p:nvPr/>
        </p:nvSpPr>
        <p:spPr>
          <a:xfrm>
            <a:off x="717435" y="1079804"/>
            <a:ext cx="5210173" cy="4955203"/>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endPar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The tracheal temperature in the cooling group gradually decreases during WIT and finally reaches 28.5°C, while there is no decrease in the temperature of the DCD group (Figure A)</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In EVLP evaluation, compared to control, the cooling group is significantly associated with:</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Higher PaO2/FiO2 ratio (412 </a:t>
            </a:r>
            <a:r>
              <a:rPr lang="en-GB" sz="1600" dirty="0">
                <a:solidFill>
                  <a:srgbClr val="A5A5A5"/>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A5A5A5"/>
                </a:solidFill>
                <a:latin typeface="Arial" panose="020B0604020202020204" pitchFamily="34" charset="0"/>
                <a:cs typeface="Arial" panose="020B0604020202020204" pitchFamily="34" charset="0"/>
              </a:rPr>
              <a:t>82 vs 261 </a:t>
            </a:r>
            <a:r>
              <a:rPr lang="en-GB" sz="1600" dirty="0">
                <a:solidFill>
                  <a:srgbClr val="A5A5A5"/>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A5A5A5"/>
                </a:solidFill>
                <a:latin typeface="Arial" panose="020B0604020202020204" pitchFamily="34" charset="0"/>
                <a:cs typeface="Arial" panose="020B0604020202020204" pitchFamily="34" charset="0"/>
              </a:rPr>
              <a:t>71 mmHg, p&lt;0.05, Figure B)</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Lower peak inspiratory pressure (13</a:t>
            </a:r>
            <a:r>
              <a:rPr lang="en-GB" sz="1600" dirty="0">
                <a:solidFill>
                  <a:srgbClr val="A5A5A5"/>
                </a:solidFill>
                <a:effectLst/>
                <a:latin typeface="Arial" panose="020B0604020202020204" pitchFamily="34" charset="0"/>
                <a:ea typeface="Calibri" panose="020F0502020204030204" pitchFamily="34" charset="0"/>
                <a:cs typeface="Arial" panose="020B0604020202020204" pitchFamily="34" charset="0"/>
              </a:rPr>
              <a:t> ± </a:t>
            </a:r>
            <a:r>
              <a:rPr lang="en-GB" sz="1600" dirty="0">
                <a:solidFill>
                  <a:srgbClr val="A5A5A5"/>
                </a:solidFill>
                <a:latin typeface="Arial" panose="020B0604020202020204" pitchFamily="34" charset="0"/>
                <a:cs typeface="Arial" panose="020B0604020202020204" pitchFamily="34" charset="0"/>
              </a:rPr>
              <a:t>2 v. 19 </a:t>
            </a:r>
            <a:r>
              <a:rPr lang="en-GB" sz="1600" dirty="0">
                <a:solidFill>
                  <a:srgbClr val="A5A5A5"/>
                </a:solidFill>
                <a:effectLst/>
                <a:latin typeface="Arial" panose="020B0604020202020204" pitchFamily="34" charset="0"/>
                <a:ea typeface="Calibri" panose="020F0502020204030204" pitchFamily="34" charset="0"/>
                <a:cs typeface="Arial" panose="020B0604020202020204" pitchFamily="34" charset="0"/>
              </a:rPr>
              <a:t>±</a:t>
            </a:r>
            <a:r>
              <a:rPr lang="en-GB" sz="1600" dirty="0">
                <a:solidFill>
                  <a:srgbClr val="A5A5A5"/>
                </a:solidFill>
                <a:latin typeface="Arial" panose="020B0604020202020204" pitchFamily="34" charset="0"/>
                <a:cs typeface="Arial" panose="020B0604020202020204" pitchFamily="34" charset="0"/>
              </a:rPr>
              <a:t> 4 cmH</a:t>
            </a:r>
            <a:r>
              <a:rPr lang="en-GB" sz="1600" baseline="-25000" dirty="0">
                <a:solidFill>
                  <a:srgbClr val="A5A5A5"/>
                </a:solidFill>
                <a:latin typeface="Arial" panose="020B0604020202020204" pitchFamily="34" charset="0"/>
                <a:cs typeface="Arial" panose="020B0604020202020204" pitchFamily="34" charset="0"/>
              </a:rPr>
              <a:t>2</a:t>
            </a:r>
            <a:r>
              <a:rPr lang="en-GB" sz="1600" dirty="0">
                <a:solidFill>
                  <a:srgbClr val="A5A5A5"/>
                </a:solidFill>
                <a:latin typeface="Arial" panose="020B0604020202020204" pitchFamily="34" charset="0"/>
                <a:cs typeface="Arial" panose="020B0604020202020204" pitchFamily="34" charset="0"/>
              </a:rPr>
              <a:t>O, p&lt;0.05)</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Lower lung weight ratio (lung weight at 2 hour/lung weight at 0 hour, 109 </a:t>
            </a:r>
            <a:r>
              <a:rPr lang="en-GB" sz="1600" dirty="0">
                <a:solidFill>
                  <a:srgbClr val="A5A5A5"/>
                </a:solidFill>
                <a:effectLst/>
                <a:latin typeface="Arial" panose="020B0604020202020204" pitchFamily="34" charset="0"/>
                <a:ea typeface="Calibri" panose="020F0502020204030204" pitchFamily="34" charset="0"/>
                <a:cs typeface="Arial" panose="020B0604020202020204" pitchFamily="34" charset="0"/>
              </a:rPr>
              <a:t>±</a:t>
            </a:r>
            <a:r>
              <a:rPr lang="en-GB" sz="1600" dirty="0">
                <a:solidFill>
                  <a:srgbClr val="A5A5A5"/>
                </a:solidFill>
                <a:latin typeface="Arial" panose="020B0604020202020204" pitchFamily="34" charset="0"/>
                <a:cs typeface="Arial" panose="020B0604020202020204" pitchFamily="34" charset="0"/>
              </a:rPr>
              <a:t> 15 vs 166 </a:t>
            </a:r>
            <a:r>
              <a:rPr lang="en-GB" sz="1600" dirty="0">
                <a:solidFill>
                  <a:srgbClr val="A5A5A5"/>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A5A5A5"/>
                </a:solidFill>
                <a:latin typeface="Arial" panose="020B0604020202020204" pitchFamily="34" charset="0"/>
                <a:cs typeface="Arial" panose="020B0604020202020204" pitchFamily="34" charset="0"/>
              </a:rPr>
              <a:t>35%, p&lt;0.05)</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Lower wet to dry ratio (5.35 </a:t>
            </a:r>
            <a:r>
              <a:rPr lang="en-GB" sz="1600" dirty="0">
                <a:solidFill>
                  <a:srgbClr val="A5A5A5"/>
                </a:solidFill>
                <a:effectLst/>
                <a:latin typeface="Arial" panose="020B0604020202020204" pitchFamily="34" charset="0"/>
                <a:ea typeface="Calibri" panose="020F0502020204030204" pitchFamily="34" charset="0"/>
                <a:cs typeface="Arial" panose="020B0604020202020204" pitchFamily="34" charset="0"/>
              </a:rPr>
              <a:t>±</a:t>
            </a:r>
            <a:r>
              <a:rPr lang="en-GB" sz="1600" dirty="0">
                <a:solidFill>
                  <a:srgbClr val="A5A5A5"/>
                </a:solidFill>
                <a:latin typeface="Arial" panose="020B0604020202020204" pitchFamily="34" charset="0"/>
                <a:cs typeface="Arial" panose="020B0604020202020204" pitchFamily="34" charset="0"/>
              </a:rPr>
              <a:t> 0.32 vs 6.35 </a:t>
            </a:r>
            <a:r>
              <a:rPr lang="en-GB" sz="1600" dirty="0">
                <a:solidFill>
                  <a:srgbClr val="A5A5A5"/>
                </a:solidFill>
                <a:effectLst/>
                <a:latin typeface="Arial" panose="020B0604020202020204" pitchFamily="34" charset="0"/>
                <a:ea typeface="Calibri" panose="020F0502020204030204" pitchFamily="34" charset="0"/>
                <a:cs typeface="Arial" panose="020B0604020202020204" pitchFamily="34" charset="0"/>
              </a:rPr>
              <a:t>±</a:t>
            </a:r>
            <a:r>
              <a:rPr lang="en-GB" sz="1600" dirty="0">
                <a:solidFill>
                  <a:srgbClr val="A5A5A5"/>
                </a:solidFill>
                <a:latin typeface="Arial" panose="020B0604020202020204" pitchFamily="34" charset="0"/>
                <a:cs typeface="Arial" panose="020B0604020202020204" pitchFamily="34" charset="0"/>
              </a:rPr>
              <a:t> 0.24, p&lt;0.05)</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Higher rate of transplant suitability (100 vs 0%, p&lt;0.05)</a:t>
            </a:r>
            <a:endParaRPr lang="en-CH" sz="1600" dirty="0">
              <a:solidFill>
                <a:srgbClr val="A5A5A5"/>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1C51923E-AB54-4C92-87C8-F8B58D168C3E}"/>
              </a:ext>
            </a:extLst>
          </p:cNvPr>
          <p:cNvPicPr>
            <a:picLocks noChangeAspect="1"/>
          </p:cNvPicPr>
          <p:nvPr/>
        </p:nvPicPr>
        <p:blipFill rotWithShape="1">
          <a:blip r:embed="rId4"/>
          <a:srcRect t="19614" r="9109"/>
          <a:stretch/>
        </p:blipFill>
        <p:spPr>
          <a:xfrm>
            <a:off x="6096000" y="1651431"/>
            <a:ext cx="5820135" cy="1949019"/>
          </a:xfrm>
          <a:prstGeom prst="rect">
            <a:avLst/>
          </a:prstGeom>
        </p:spPr>
      </p:pic>
      <p:sp>
        <p:nvSpPr>
          <p:cNvPr id="18" name="TextBox 17">
            <a:extLst>
              <a:ext uri="{FF2B5EF4-FFF2-40B4-BE49-F238E27FC236}">
                <a16:creationId xmlns:a16="http://schemas.microsoft.com/office/drawing/2014/main" id="{294ED349-757C-47BC-B0C6-E8B65E100DF7}"/>
              </a:ext>
            </a:extLst>
          </p:cNvPr>
          <p:cNvSpPr txBox="1"/>
          <p:nvPr/>
        </p:nvSpPr>
        <p:spPr>
          <a:xfrm>
            <a:off x="6096000" y="1312877"/>
            <a:ext cx="1252538"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Figure A</a:t>
            </a:r>
          </a:p>
        </p:txBody>
      </p:sp>
      <p:sp>
        <p:nvSpPr>
          <p:cNvPr id="19" name="TextBox 18">
            <a:extLst>
              <a:ext uri="{FF2B5EF4-FFF2-40B4-BE49-F238E27FC236}">
                <a16:creationId xmlns:a16="http://schemas.microsoft.com/office/drawing/2014/main" id="{CD758AB3-BB86-4192-B031-4C547D31E6CF}"/>
              </a:ext>
            </a:extLst>
          </p:cNvPr>
          <p:cNvSpPr txBox="1"/>
          <p:nvPr/>
        </p:nvSpPr>
        <p:spPr>
          <a:xfrm>
            <a:off x="9006067" y="1312877"/>
            <a:ext cx="1252538"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Figure B</a:t>
            </a:r>
          </a:p>
        </p:txBody>
      </p:sp>
      <p:sp>
        <p:nvSpPr>
          <p:cNvPr id="22" name="TextBox 21">
            <a:extLst>
              <a:ext uri="{FF2B5EF4-FFF2-40B4-BE49-F238E27FC236}">
                <a16:creationId xmlns:a16="http://schemas.microsoft.com/office/drawing/2014/main" id="{9347BE50-A3F5-4322-ACF4-A3F3B2A6CB20}"/>
              </a:ext>
            </a:extLst>
          </p:cNvPr>
          <p:cNvSpPr txBox="1"/>
          <p:nvPr/>
        </p:nvSpPr>
        <p:spPr>
          <a:xfrm>
            <a:off x="6276977" y="3683572"/>
            <a:ext cx="5210173" cy="2616101"/>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sz="1800" dirty="0">
                <a:solidFill>
                  <a:srgbClr val="A5A5A5"/>
                </a:solidFill>
                <a:latin typeface="Arial" panose="020B0604020202020204" pitchFamily="34" charset="0"/>
                <a:cs typeface="Arial" panose="020B0604020202020204" pitchFamily="34" charset="0"/>
              </a:rPr>
              <a:t>These results demonstrated that the novel chest cooling system resulted in better pulmonary function in a pig lung </a:t>
            </a:r>
            <a:r>
              <a:rPr lang="en-GB" sz="1800" dirty="0" err="1">
                <a:solidFill>
                  <a:srgbClr val="A5A5A5"/>
                </a:solidFill>
                <a:latin typeface="Arial" panose="020B0604020202020204" pitchFamily="34" charset="0"/>
                <a:cs typeface="Arial" panose="020B0604020202020204" pitchFamily="34" charset="0"/>
              </a:rPr>
              <a:t>uDCD</a:t>
            </a:r>
            <a:r>
              <a:rPr lang="en-GB" sz="1800" dirty="0">
                <a:solidFill>
                  <a:srgbClr val="A5A5A5"/>
                </a:solidFill>
                <a:latin typeface="Arial" panose="020B0604020202020204" pitchFamily="34" charset="0"/>
                <a:cs typeface="Arial" panose="020B0604020202020204" pitchFamily="34" charset="0"/>
              </a:rPr>
              <a:t> model, suggesting that the new cooling system without surgical intervention may protect </a:t>
            </a:r>
            <a:r>
              <a:rPr lang="en-GB" sz="1800" dirty="0" err="1">
                <a:solidFill>
                  <a:srgbClr val="A5A5A5"/>
                </a:solidFill>
                <a:latin typeface="Arial" panose="020B0604020202020204" pitchFamily="34" charset="0"/>
                <a:cs typeface="Arial" panose="020B0604020202020204" pitchFamily="34" charset="0"/>
              </a:rPr>
              <a:t>uDCD</a:t>
            </a:r>
            <a:r>
              <a:rPr lang="en-GB" sz="1800" dirty="0">
                <a:solidFill>
                  <a:srgbClr val="A5A5A5"/>
                </a:solidFill>
                <a:latin typeface="Arial" panose="020B0604020202020204" pitchFamily="34" charset="0"/>
                <a:cs typeface="Arial" panose="020B0604020202020204" pitchFamily="34" charset="0"/>
              </a:rPr>
              <a:t> donor lungs from ischemia reperfusion injury and expand the lung donor pool</a:t>
            </a:r>
            <a:endParaRPr lang="en-CH" sz="1800" dirty="0">
              <a:solidFill>
                <a:srgbClr val="A5A5A5"/>
              </a:solidFill>
              <a:latin typeface="Arial" panose="020B0604020202020204" pitchFamily="34" charset="0"/>
              <a:cs typeface="Arial" panose="020B0604020202020204" pitchFamily="34" charset="0"/>
            </a:endParaRPr>
          </a:p>
          <a:p>
            <a:pPr algn="just"/>
            <a:endPar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descr="A house with a white roof&#10;&#10;Description automatically generated">
            <a:hlinkClick r:id="rId5" action="ppaction://hlinksldjump"/>
            <a:extLst>
              <a:ext uri="{FF2B5EF4-FFF2-40B4-BE49-F238E27FC236}">
                <a16:creationId xmlns:a16="http://schemas.microsoft.com/office/drawing/2014/main" id="{31B6EC10-5F2C-4E9E-A6C8-067A1F225B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69452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500" dirty="0">
                <a:latin typeface="Arial" panose="020B0604020202020204" pitchFamily="34" charset="0"/>
                <a:cs typeface="Arial" panose="020B0604020202020204" pitchFamily="34" charset="0"/>
              </a:rPr>
              <a:t>Not too warm, not too cold: Real-world multi-</a:t>
            </a:r>
            <a:r>
              <a:rPr lang="en-GB" sz="2500" dirty="0" err="1">
                <a:latin typeface="Arial" panose="020B0604020202020204" pitchFamily="34" charset="0"/>
                <a:cs typeface="Arial" panose="020B0604020202020204" pitchFamily="34" charset="0"/>
              </a:rPr>
              <a:t>center</a:t>
            </a:r>
            <a:r>
              <a:rPr lang="en-GB" sz="2500" dirty="0">
                <a:latin typeface="Arial" panose="020B0604020202020204" pitchFamily="34" charset="0"/>
                <a:cs typeface="Arial" panose="020B0604020202020204" pitchFamily="34" charset="0"/>
              </a:rPr>
              <a:t> outcomes with elevated hypothermic preservation of donor lungs</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en-US" dirty="0">
                <a:latin typeface="Arial" panose="020B0604020202020204" pitchFamily="34" charset="0"/>
                <a:cs typeface="Arial" panose="020B0604020202020204" pitchFamily="34" charset="0"/>
              </a:rPr>
              <a:t>Haney J. </a:t>
            </a:r>
            <a:r>
              <a:rPr lang="en-GB" dirty="0">
                <a:latin typeface="Arial" panose="020B0604020202020204" pitchFamily="34" charset="0"/>
                <a:cs typeface="Arial" panose="020B0604020202020204" pitchFamily="34" charset="0"/>
              </a:rPr>
              <a:t>et al., ESOT Congress 2023; FG2_4</a:t>
            </a:r>
          </a:p>
        </p:txBody>
      </p:sp>
      <p:sp>
        <p:nvSpPr>
          <p:cNvPr id="6" name="TextBox 5">
            <a:extLst>
              <a:ext uri="{FF2B5EF4-FFF2-40B4-BE49-F238E27FC236}">
                <a16:creationId xmlns:a16="http://schemas.microsoft.com/office/drawing/2014/main" id="{0012B78C-83C3-436A-B11E-68EED4529447}"/>
              </a:ext>
            </a:extLst>
          </p:cNvPr>
          <p:cNvSpPr txBox="1"/>
          <p:nvPr/>
        </p:nvSpPr>
        <p:spPr>
          <a:xfrm>
            <a:off x="717436" y="1118444"/>
            <a:ext cx="5235689" cy="4339650"/>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Recent reports highlight the potential clinical improvements from hypothermic preservation at elevated temperatures of donor lungs, avoiding risk of mitochondrial injury with standard ice storage (ICE) where lungs reach temperatures near or below 0°C</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The </a:t>
            </a:r>
            <a:r>
              <a:rPr lang="en-GB" sz="1600" dirty="0" err="1">
                <a:solidFill>
                  <a:srgbClr val="A5A5A5"/>
                </a:solidFill>
                <a:latin typeface="Arial" panose="020B0604020202020204" pitchFamily="34" charset="0"/>
                <a:cs typeface="Arial" panose="020B0604020202020204" pitchFamily="34" charset="0"/>
              </a:rPr>
              <a:t>LUNGguard</a:t>
            </a:r>
            <a:r>
              <a:rPr lang="en-GB" sz="1600" dirty="0">
                <a:solidFill>
                  <a:srgbClr val="A5A5A5"/>
                </a:solidFill>
                <a:latin typeface="Arial" panose="020B0604020202020204" pitchFamily="34" charset="0"/>
                <a:cs typeface="Arial" panose="020B0604020202020204" pitchFamily="34" charset="0"/>
              </a:rPr>
              <a:t> Donor Lung Preservation System (LG) is the only FDA and CE cleared preservation technology which maintains donor lungs at controlled elevated hypothermic temperatures, potentially mitigating temperature-related tissue injury</a:t>
            </a:r>
          </a:p>
          <a:p>
            <a:pPr algn="just"/>
            <a:endParaRPr lang="en-GB" sz="1600" b="1" dirty="0">
              <a:solidFill>
                <a:srgbClr val="A5A5A5"/>
              </a:solidFill>
              <a:latin typeface="Arial" panose="020B0604020202020204" pitchFamily="34" charset="0"/>
              <a:cs typeface="Arial" panose="020B0604020202020204" pitchFamily="34" charset="0"/>
            </a:endParaRPr>
          </a:p>
          <a:p>
            <a:pPr algn="just"/>
            <a:r>
              <a:rPr lang="en-GB" sz="1600" b="1" dirty="0">
                <a:solidFill>
                  <a:srgbClr val="A5A5A5"/>
                </a:solidFill>
                <a:latin typeface="Arial" panose="020B0604020202020204" pitchFamily="34" charset="0"/>
                <a:cs typeface="Arial" panose="020B0604020202020204" pitchFamily="34" charset="0"/>
              </a:rPr>
              <a:t>Aim: </a:t>
            </a:r>
            <a:r>
              <a:rPr lang="en-GB" sz="1600" dirty="0">
                <a:solidFill>
                  <a:srgbClr val="A5A5A5"/>
                </a:solidFill>
                <a:latin typeface="Arial" panose="020B0604020202020204" pitchFamily="34" charset="0"/>
                <a:cs typeface="Arial" panose="020B0604020202020204" pitchFamily="34" charset="0"/>
              </a:rPr>
              <a:t>To present real-world experience of this preservation strategy on recipient outcomes as studied in the GUARDIAN-Lung Registry </a:t>
            </a:r>
          </a:p>
        </p:txBody>
      </p:sp>
      <p:sp>
        <p:nvSpPr>
          <p:cNvPr id="8" name="TextBox 7">
            <a:extLst>
              <a:ext uri="{FF2B5EF4-FFF2-40B4-BE49-F238E27FC236}">
                <a16:creationId xmlns:a16="http://schemas.microsoft.com/office/drawing/2014/main" id="{83153EC7-A739-405D-A0D9-60EC23F4BA96}"/>
              </a:ext>
            </a:extLst>
          </p:cNvPr>
          <p:cNvSpPr txBox="1"/>
          <p:nvPr/>
        </p:nvSpPr>
        <p:spPr>
          <a:xfrm>
            <a:off x="6238877" y="1135857"/>
            <a:ext cx="1495425" cy="400110"/>
          </a:xfrm>
          <a:prstGeom prst="rect">
            <a:avLst/>
          </a:prstGeom>
          <a:solidFill>
            <a:schemeClr val="bg1"/>
          </a:solid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endParaRPr lang="en-CH" sz="2000" b="1" dirty="0">
              <a:solidFill>
                <a:srgbClr val="636569"/>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CAEEE63D-7030-43ED-864F-19B547F3570C}"/>
              </a:ext>
            </a:extLst>
          </p:cNvPr>
          <p:cNvGrpSpPr/>
          <p:nvPr/>
        </p:nvGrpSpPr>
        <p:grpSpPr>
          <a:xfrm>
            <a:off x="6803095" y="1751927"/>
            <a:ext cx="4196750" cy="3980963"/>
            <a:chOff x="7326970" y="1712605"/>
            <a:chExt cx="4196750" cy="3980963"/>
          </a:xfrm>
        </p:grpSpPr>
        <p:grpSp>
          <p:nvGrpSpPr>
            <p:cNvPr id="9" name="Group 8">
              <a:extLst>
                <a:ext uri="{FF2B5EF4-FFF2-40B4-BE49-F238E27FC236}">
                  <a16:creationId xmlns:a16="http://schemas.microsoft.com/office/drawing/2014/main" id="{34BA9BCB-16F7-4ED2-895D-503282ABCB53}"/>
                </a:ext>
              </a:extLst>
            </p:cNvPr>
            <p:cNvGrpSpPr/>
            <p:nvPr/>
          </p:nvGrpSpPr>
          <p:grpSpPr>
            <a:xfrm>
              <a:off x="7326970" y="1712605"/>
              <a:ext cx="3990478" cy="3236805"/>
              <a:chOff x="6994400" y="3083737"/>
              <a:chExt cx="3990478" cy="3236805"/>
            </a:xfrm>
          </p:grpSpPr>
          <p:sp>
            <p:nvSpPr>
              <p:cNvPr id="11" name="Rectangle: Rounded Corners 10">
                <a:extLst>
                  <a:ext uri="{FF2B5EF4-FFF2-40B4-BE49-F238E27FC236}">
                    <a16:creationId xmlns:a16="http://schemas.microsoft.com/office/drawing/2014/main" id="{F35D014D-1434-42AE-A179-E90E3DD5137B}"/>
                  </a:ext>
                </a:extLst>
              </p:cNvPr>
              <p:cNvSpPr/>
              <p:nvPr/>
            </p:nvSpPr>
            <p:spPr>
              <a:xfrm>
                <a:off x="7712150" y="3083737"/>
                <a:ext cx="2702565" cy="7446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GUARDIAN Lung Registry (</a:t>
                </a:r>
                <a:r>
                  <a:rPr lang="en-GB"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multicenter</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registry)</a:t>
                </a:r>
                <a:endParaRPr lang="en-GB" sz="1400" dirty="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89E655A2-5D23-4933-9FC8-C950CB0DC362}"/>
                  </a:ext>
                </a:extLst>
              </p:cNvPr>
              <p:cNvSpPr/>
              <p:nvPr/>
            </p:nvSpPr>
            <p:spPr>
              <a:xfrm>
                <a:off x="6994400" y="4279078"/>
                <a:ext cx="1643215" cy="943968"/>
              </a:xfrm>
              <a:prstGeom prst="roundRect">
                <a:avLst/>
              </a:prstGeom>
              <a:solidFill>
                <a:srgbClr val="041E4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solidFill>
                      <a:schemeClr val="bg1"/>
                    </a:solidFill>
                    <a:latin typeface="Arial" panose="020B0604020202020204" pitchFamily="34" charset="0"/>
                    <a:ea typeface="Calibri" panose="020F0502020204030204" pitchFamily="34" charset="0"/>
                    <a:cs typeface="Arial" panose="020B0604020202020204" pitchFamily="34" charset="0"/>
                  </a:rPr>
                  <a:t>O</a:t>
                </a: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utcomes following lung transplants using LG, n=86</a:t>
                </a:r>
                <a:endParaRPr lang="en-GB" sz="1400" dirty="0">
                  <a:solidFill>
                    <a:schemeClr val="bg1"/>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C21F1BF8-7A90-4F4D-ABD4-0352D40917F5}"/>
                  </a:ext>
                </a:extLst>
              </p:cNvPr>
              <p:cNvGrpSpPr/>
              <p:nvPr/>
            </p:nvGrpSpPr>
            <p:grpSpPr>
              <a:xfrm>
                <a:off x="7806484" y="4051875"/>
                <a:ext cx="2513903" cy="225525"/>
                <a:chOff x="8020890" y="4640812"/>
                <a:chExt cx="2022170" cy="225525"/>
              </a:xfrm>
            </p:grpSpPr>
            <p:cxnSp>
              <p:nvCxnSpPr>
                <p:cNvPr id="21" name="Connector: Elbow 20">
                  <a:extLst>
                    <a:ext uri="{FF2B5EF4-FFF2-40B4-BE49-F238E27FC236}">
                      <a16:creationId xmlns:a16="http://schemas.microsoft.com/office/drawing/2014/main" id="{A0966AB8-2F33-4C4A-B4FB-F685F38B6C71}"/>
                    </a:ext>
                  </a:extLst>
                </p:cNvPr>
                <p:cNvCxnSpPr>
                  <a:cxnSpLocks/>
                </p:cNvCxnSpPr>
                <p:nvPr/>
              </p:nvCxnSpPr>
              <p:spPr>
                <a:xfrm>
                  <a:off x="8020890" y="4640812"/>
                  <a:ext cx="202217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1A64DDC-6FCD-4938-8954-6E19C24AA666}"/>
                    </a:ext>
                  </a:extLst>
                </p:cNvPr>
                <p:cNvCxnSpPr>
                  <a:cxnSpLocks/>
                </p:cNvCxnSpPr>
                <p:nvPr/>
              </p:nvCxnSpPr>
              <p:spPr>
                <a:xfrm>
                  <a:off x="8030415" y="4650337"/>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65D966AA-7B97-4EDD-B9E4-3623126DB5BB}"/>
                  </a:ext>
                </a:extLst>
              </p:cNvPr>
              <p:cNvCxnSpPr>
                <a:cxnSpLocks/>
              </p:cNvCxnSpPr>
              <p:nvPr/>
            </p:nvCxnSpPr>
            <p:spPr>
              <a:xfrm>
                <a:off x="9055414" y="3837541"/>
                <a:ext cx="0" cy="214334"/>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48D10A0-EF0C-4297-854E-D2C691C5F881}"/>
                  </a:ext>
                </a:extLst>
              </p:cNvPr>
              <p:cNvSpPr txBox="1"/>
              <p:nvPr/>
            </p:nvSpPr>
            <p:spPr>
              <a:xfrm>
                <a:off x="7144999" y="5581878"/>
                <a:ext cx="3839879" cy="738664"/>
              </a:xfrm>
              <a:prstGeom prst="rect">
                <a:avLst/>
              </a:prstGeom>
              <a:noFill/>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Retrospective review of clinical outcomes was examined using summary statistics and Kaplan-Meyer survival analysis</a:t>
                </a:r>
              </a:p>
            </p:txBody>
          </p:sp>
        </p:grpSp>
        <p:sp>
          <p:nvSpPr>
            <p:cNvPr id="23" name="Rectangle: Rounded Corners 22">
              <a:extLst>
                <a:ext uri="{FF2B5EF4-FFF2-40B4-BE49-F238E27FC236}">
                  <a16:creationId xmlns:a16="http://schemas.microsoft.com/office/drawing/2014/main" id="{C13D70AE-7E29-4949-B400-1FD3CECC13AB}"/>
                </a:ext>
              </a:extLst>
            </p:cNvPr>
            <p:cNvSpPr/>
            <p:nvPr/>
          </p:nvSpPr>
          <p:spPr>
            <a:xfrm>
              <a:off x="9782194" y="2917694"/>
              <a:ext cx="1741526" cy="943968"/>
            </a:xfrm>
            <a:prstGeom prst="roundRect">
              <a:avLst/>
            </a:prstGeom>
            <a:solidFill>
              <a:srgbClr val="0097CE"/>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solidFill>
                    <a:schemeClr val="bg1"/>
                  </a:solidFill>
                  <a:latin typeface="Arial" panose="020B0604020202020204" pitchFamily="34" charset="0"/>
                  <a:ea typeface="Calibri" panose="020F0502020204030204" pitchFamily="34" charset="0"/>
                  <a:cs typeface="Arial" panose="020B0604020202020204" pitchFamily="34" charset="0"/>
                </a:rPr>
                <a:t>O</a:t>
              </a: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utcomes following lung transplants using ICE, n=90</a:t>
              </a:r>
              <a:endParaRPr lang="en-GB" sz="1400" dirty="0">
                <a:solidFill>
                  <a:schemeClr val="bg1"/>
                </a:solidFill>
                <a:latin typeface="Arial" panose="020B0604020202020204" pitchFamily="34" charset="0"/>
                <a:cs typeface="Arial" panose="020B0604020202020204" pitchFamily="34" charset="0"/>
              </a:endParaRPr>
            </a:p>
          </p:txBody>
        </p:sp>
        <p:sp>
          <p:nvSpPr>
            <p:cNvPr id="24" name="Right Brace 23">
              <a:extLst>
                <a:ext uri="{FF2B5EF4-FFF2-40B4-BE49-F238E27FC236}">
                  <a16:creationId xmlns:a16="http://schemas.microsoft.com/office/drawing/2014/main" id="{49018477-9784-403E-A67A-F6A16A33A885}"/>
                </a:ext>
              </a:extLst>
            </p:cNvPr>
            <p:cNvSpPr/>
            <p:nvPr/>
          </p:nvSpPr>
          <p:spPr>
            <a:xfrm rot="5400000">
              <a:off x="9265630" y="2813896"/>
              <a:ext cx="279797" cy="2513902"/>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811CA772-24E6-4245-84B6-563083094F82}"/>
                </a:ext>
              </a:extLst>
            </p:cNvPr>
            <p:cNvCxnSpPr>
              <a:cxnSpLocks/>
            </p:cNvCxnSpPr>
            <p:nvPr/>
          </p:nvCxnSpPr>
          <p:spPr>
            <a:xfrm>
              <a:off x="9368934" y="4949410"/>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99F07D4-FCAB-4258-9957-7FD19D1F7455}"/>
                </a:ext>
              </a:extLst>
            </p:cNvPr>
            <p:cNvSpPr txBox="1"/>
            <p:nvPr/>
          </p:nvSpPr>
          <p:spPr>
            <a:xfrm>
              <a:off x="7458519" y="5170348"/>
              <a:ext cx="3839879" cy="523220"/>
            </a:xfrm>
            <a:prstGeom prst="rect">
              <a:avLst/>
            </a:prstGeom>
            <a:noFill/>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Continued enrolment will allow updated data to be presented</a:t>
              </a:r>
            </a:p>
          </p:txBody>
        </p:sp>
        <p:sp>
          <p:nvSpPr>
            <p:cNvPr id="27" name="TextBox 26">
              <a:extLst>
                <a:ext uri="{FF2B5EF4-FFF2-40B4-BE49-F238E27FC236}">
                  <a16:creationId xmlns:a16="http://schemas.microsoft.com/office/drawing/2014/main" id="{AC16A8DD-31D0-4E39-BDEE-236BD2BD7945}"/>
                </a:ext>
              </a:extLst>
            </p:cNvPr>
            <p:cNvSpPr txBox="1"/>
            <p:nvPr/>
          </p:nvSpPr>
          <p:spPr>
            <a:xfrm>
              <a:off x="9026063" y="3226041"/>
              <a:ext cx="685741" cy="307777"/>
            </a:xfrm>
            <a:prstGeom prst="rect">
              <a:avLst/>
            </a:prstGeom>
            <a:noFill/>
          </p:spPr>
          <p:txBody>
            <a:bodyPr wrap="square">
              <a:spAutoFit/>
            </a:bodyPr>
            <a:lstStyle/>
            <a:p>
              <a:pPr algn="ctr"/>
              <a:r>
                <a:rPr lang="en-GB" sz="1400" b="1" dirty="0">
                  <a:solidFill>
                    <a:srgbClr val="A5A5A5"/>
                  </a:solidFill>
                  <a:latin typeface="Arial" panose="020B0604020202020204" pitchFamily="34" charset="0"/>
                  <a:cs typeface="Arial" panose="020B0604020202020204" pitchFamily="34" charset="0"/>
                </a:rPr>
                <a:t>VS</a:t>
              </a:r>
            </a:p>
          </p:txBody>
        </p:sp>
      </p:grpSp>
      <p:pic>
        <p:nvPicPr>
          <p:cNvPr id="29" name="Picture 28" descr="A house with a white roof&#10;&#10;Description automatically generated">
            <a:hlinkClick r:id="rId4" action="ppaction://hlinksldjump"/>
            <a:extLst>
              <a:ext uri="{FF2B5EF4-FFF2-40B4-BE49-F238E27FC236}">
                <a16:creationId xmlns:a16="http://schemas.microsoft.com/office/drawing/2014/main" id="{C535699B-691A-462C-8551-BCC226393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709809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500" dirty="0">
                <a:latin typeface="Arial" panose="020B0604020202020204" pitchFamily="34" charset="0"/>
                <a:cs typeface="Arial" panose="020B0604020202020204" pitchFamily="34" charset="0"/>
              </a:rPr>
              <a:t>Not too warm, not too cold: Real-world multi-</a:t>
            </a:r>
            <a:r>
              <a:rPr lang="en-GB" sz="2500" dirty="0" err="1">
                <a:latin typeface="Arial" panose="020B0604020202020204" pitchFamily="34" charset="0"/>
                <a:cs typeface="Arial" panose="020B0604020202020204" pitchFamily="34" charset="0"/>
              </a:rPr>
              <a:t>center</a:t>
            </a:r>
            <a:r>
              <a:rPr lang="en-GB" sz="2500" dirty="0">
                <a:latin typeface="Arial" panose="020B0604020202020204" pitchFamily="34" charset="0"/>
                <a:cs typeface="Arial" panose="020B0604020202020204" pitchFamily="34" charset="0"/>
              </a:rPr>
              <a:t> outcomes with elevated hypothermic preservation of donor lungs</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en-US" dirty="0">
                <a:latin typeface="Arial" panose="020B0604020202020204" pitchFamily="34" charset="0"/>
                <a:cs typeface="Arial" panose="020B0604020202020204" pitchFamily="34" charset="0"/>
              </a:rPr>
              <a:t>Haney J. </a:t>
            </a:r>
            <a:r>
              <a:rPr lang="en-GB" dirty="0">
                <a:latin typeface="Arial" panose="020B0604020202020204" pitchFamily="34" charset="0"/>
                <a:cs typeface="Arial" panose="020B0604020202020204" pitchFamily="34" charset="0"/>
              </a:rPr>
              <a:t>et al., ESOT Congress 2023; FG2_4</a:t>
            </a:r>
          </a:p>
        </p:txBody>
      </p:sp>
      <p:sp>
        <p:nvSpPr>
          <p:cNvPr id="6" name="TextBox 5">
            <a:extLst>
              <a:ext uri="{FF2B5EF4-FFF2-40B4-BE49-F238E27FC236}">
                <a16:creationId xmlns:a16="http://schemas.microsoft.com/office/drawing/2014/main" id="{0012B78C-83C3-436A-B11E-68EED4529447}"/>
              </a:ext>
            </a:extLst>
          </p:cNvPr>
          <p:cNvSpPr txBox="1"/>
          <p:nvPr/>
        </p:nvSpPr>
        <p:spPr>
          <a:xfrm>
            <a:off x="717436" y="1069517"/>
            <a:ext cx="10785383" cy="1138773"/>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Transplants in patients using LG vs ICE have similar baseline characteristics, except significantly more LG-preserved lungs are retrieved from DCD, 17.6% LG vs 6.7% ICE, p=0.025 (Table)</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The LG cohort has a clinically meaningful 54% reduction in primary graft dysfunction at 72 hours (p=0.058)</a:t>
            </a:r>
          </a:p>
        </p:txBody>
      </p:sp>
      <p:pic>
        <p:nvPicPr>
          <p:cNvPr id="30" name="Picture 29" descr="Table&#10;&#10;Description automatically generated">
            <a:extLst>
              <a:ext uri="{FF2B5EF4-FFF2-40B4-BE49-F238E27FC236}">
                <a16:creationId xmlns:a16="http://schemas.microsoft.com/office/drawing/2014/main" id="{CFE59D8B-7E77-4867-ADEB-0D9DB186B6B7}"/>
              </a:ext>
            </a:extLst>
          </p:cNvPr>
          <p:cNvPicPr/>
          <p:nvPr/>
        </p:nvPicPr>
        <p:blipFill rotWithShape="1">
          <a:blip r:embed="rId4"/>
          <a:srcRect t="-1" b="48570"/>
          <a:stretch/>
        </p:blipFill>
        <p:spPr>
          <a:xfrm>
            <a:off x="499921" y="2429871"/>
            <a:ext cx="5534660" cy="4024800"/>
          </a:xfrm>
          <a:prstGeom prst="rect">
            <a:avLst/>
          </a:prstGeom>
        </p:spPr>
      </p:pic>
      <p:grpSp>
        <p:nvGrpSpPr>
          <p:cNvPr id="31" name="Group 30">
            <a:extLst>
              <a:ext uri="{FF2B5EF4-FFF2-40B4-BE49-F238E27FC236}">
                <a16:creationId xmlns:a16="http://schemas.microsoft.com/office/drawing/2014/main" id="{38CD49F9-C937-4007-8D58-DFA10F68D369}"/>
              </a:ext>
            </a:extLst>
          </p:cNvPr>
          <p:cNvGrpSpPr/>
          <p:nvPr/>
        </p:nvGrpSpPr>
        <p:grpSpPr>
          <a:xfrm>
            <a:off x="6157419" y="2420031"/>
            <a:ext cx="5534660" cy="3152094"/>
            <a:chOff x="6815455" y="1072515"/>
            <a:chExt cx="5534660" cy="3152094"/>
          </a:xfrm>
        </p:grpSpPr>
        <p:pic>
          <p:nvPicPr>
            <p:cNvPr id="32" name="Picture 31" descr="Table&#10;&#10;Description automatically generated">
              <a:extLst>
                <a:ext uri="{FF2B5EF4-FFF2-40B4-BE49-F238E27FC236}">
                  <a16:creationId xmlns:a16="http://schemas.microsoft.com/office/drawing/2014/main" id="{FF9BA337-2432-4926-988D-C2290FF5E922}"/>
                </a:ext>
              </a:extLst>
            </p:cNvPr>
            <p:cNvPicPr/>
            <p:nvPr/>
          </p:nvPicPr>
          <p:blipFill rotWithShape="1">
            <a:blip r:embed="rId4"/>
            <a:srcRect t="56336" b="7173"/>
            <a:stretch/>
          </p:blipFill>
          <p:spPr>
            <a:xfrm>
              <a:off x="6815455" y="1371600"/>
              <a:ext cx="5534660" cy="2853009"/>
            </a:xfrm>
            <a:prstGeom prst="rect">
              <a:avLst/>
            </a:prstGeom>
          </p:spPr>
        </p:pic>
        <p:pic>
          <p:nvPicPr>
            <p:cNvPr id="33" name="Picture 32" descr="Table&#10;&#10;Description automatically generated">
              <a:extLst>
                <a:ext uri="{FF2B5EF4-FFF2-40B4-BE49-F238E27FC236}">
                  <a16:creationId xmlns:a16="http://schemas.microsoft.com/office/drawing/2014/main" id="{BD8CC03A-8813-4C3D-95C9-545540AE6456}"/>
                </a:ext>
              </a:extLst>
            </p:cNvPr>
            <p:cNvPicPr/>
            <p:nvPr/>
          </p:nvPicPr>
          <p:blipFill rotWithShape="1">
            <a:blip r:embed="rId4"/>
            <a:srcRect b="96175"/>
            <a:stretch/>
          </p:blipFill>
          <p:spPr>
            <a:xfrm>
              <a:off x="6815455" y="1072515"/>
              <a:ext cx="5534660" cy="299085"/>
            </a:xfrm>
            <a:prstGeom prst="rect">
              <a:avLst/>
            </a:prstGeom>
          </p:spPr>
        </p:pic>
        <p:pic>
          <p:nvPicPr>
            <p:cNvPr id="34" name="Picture 33" descr="Table&#10;&#10;Description automatically generated">
              <a:extLst>
                <a:ext uri="{FF2B5EF4-FFF2-40B4-BE49-F238E27FC236}">
                  <a16:creationId xmlns:a16="http://schemas.microsoft.com/office/drawing/2014/main" id="{81DE2447-44F5-4C12-9A52-719C7EEBF37E}"/>
                </a:ext>
              </a:extLst>
            </p:cNvPr>
            <p:cNvPicPr/>
            <p:nvPr/>
          </p:nvPicPr>
          <p:blipFill rotWithShape="1">
            <a:blip r:embed="rId4"/>
            <a:srcRect l="1802" t="53168" r="69285" b="45406"/>
            <a:stretch/>
          </p:blipFill>
          <p:spPr>
            <a:xfrm>
              <a:off x="6910391" y="1129666"/>
              <a:ext cx="1600200" cy="111444"/>
            </a:xfrm>
            <a:prstGeom prst="rect">
              <a:avLst/>
            </a:prstGeom>
          </p:spPr>
        </p:pic>
      </p:grpSp>
      <p:pic>
        <p:nvPicPr>
          <p:cNvPr id="10" name="Picture 9" descr="A house with a white roof&#10;&#10;Description automatically generated">
            <a:hlinkClick r:id="rId5" action="ppaction://hlinksldjump"/>
            <a:extLst>
              <a:ext uri="{FF2B5EF4-FFF2-40B4-BE49-F238E27FC236}">
                <a16:creationId xmlns:a16="http://schemas.microsoft.com/office/drawing/2014/main" id="{147A45F6-6C9A-41DC-BE6F-427846D52C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1613275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500" dirty="0">
                <a:latin typeface="Arial" panose="020B0604020202020204" pitchFamily="34" charset="0"/>
                <a:cs typeface="Arial" panose="020B0604020202020204" pitchFamily="34" charset="0"/>
              </a:rPr>
              <a:t>Not too warm, not too cold: Real-world multi-</a:t>
            </a:r>
            <a:r>
              <a:rPr lang="en-GB" sz="2500" dirty="0" err="1">
                <a:latin typeface="Arial" panose="020B0604020202020204" pitchFamily="34" charset="0"/>
                <a:cs typeface="Arial" panose="020B0604020202020204" pitchFamily="34" charset="0"/>
              </a:rPr>
              <a:t>center</a:t>
            </a:r>
            <a:r>
              <a:rPr lang="en-GB" sz="2500" dirty="0">
                <a:latin typeface="Arial" panose="020B0604020202020204" pitchFamily="34" charset="0"/>
                <a:cs typeface="Arial" panose="020B0604020202020204" pitchFamily="34" charset="0"/>
              </a:rPr>
              <a:t> outcomes with elevated hypothermic preservation of donor lungs</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en-US" dirty="0">
                <a:latin typeface="Arial" panose="020B0604020202020204" pitchFamily="34" charset="0"/>
                <a:cs typeface="Arial" panose="020B0604020202020204" pitchFamily="34" charset="0"/>
              </a:rPr>
              <a:t>Haney J. </a:t>
            </a:r>
            <a:r>
              <a:rPr lang="en-GB" dirty="0">
                <a:latin typeface="Arial" panose="020B0604020202020204" pitchFamily="34" charset="0"/>
                <a:cs typeface="Arial" panose="020B0604020202020204" pitchFamily="34" charset="0"/>
              </a:rPr>
              <a:t>et al., ESOT Congress 2023; FG2_4</a:t>
            </a:r>
          </a:p>
        </p:txBody>
      </p:sp>
      <p:sp>
        <p:nvSpPr>
          <p:cNvPr id="6" name="TextBox 5">
            <a:extLst>
              <a:ext uri="{FF2B5EF4-FFF2-40B4-BE49-F238E27FC236}">
                <a16:creationId xmlns:a16="http://schemas.microsoft.com/office/drawing/2014/main" id="{0012B78C-83C3-436A-B11E-68EED4529447}"/>
              </a:ext>
            </a:extLst>
          </p:cNvPr>
          <p:cNvSpPr txBox="1"/>
          <p:nvPr/>
        </p:nvSpPr>
        <p:spPr>
          <a:xfrm>
            <a:off x="717437" y="1070819"/>
            <a:ext cx="5235688" cy="1508105"/>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 (cont.)</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LG is also associated with significantly improved one year Kaplan-Meier estimated survival, 95.0% vs 90.0%, p=0.02, LG vs ICE, respectively (Figure)</a:t>
            </a:r>
          </a:p>
        </p:txBody>
      </p:sp>
      <p:sp>
        <p:nvSpPr>
          <p:cNvPr id="8" name="TextBox 7">
            <a:extLst>
              <a:ext uri="{FF2B5EF4-FFF2-40B4-BE49-F238E27FC236}">
                <a16:creationId xmlns:a16="http://schemas.microsoft.com/office/drawing/2014/main" id="{83153EC7-A739-405D-A0D9-60EC23F4BA96}"/>
              </a:ext>
            </a:extLst>
          </p:cNvPr>
          <p:cNvSpPr txBox="1"/>
          <p:nvPr/>
        </p:nvSpPr>
        <p:spPr>
          <a:xfrm>
            <a:off x="6238877" y="1070819"/>
            <a:ext cx="5235686" cy="3200876"/>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Use of </a:t>
            </a:r>
            <a:r>
              <a:rPr lang="en-GB" dirty="0" err="1">
                <a:solidFill>
                  <a:srgbClr val="A5A5A5"/>
                </a:solidFill>
                <a:latin typeface="Arial" panose="020B0604020202020204" pitchFamily="34" charset="0"/>
                <a:cs typeface="Arial" panose="020B0604020202020204" pitchFamily="34" charset="0"/>
              </a:rPr>
              <a:t>LUNGguard</a:t>
            </a:r>
            <a:r>
              <a:rPr lang="en-GB" dirty="0">
                <a:solidFill>
                  <a:srgbClr val="A5A5A5"/>
                </a:solidFill>
                <a:latin typeface="Arial" panose="020B0604020202020204" pitchFamily="34" charset="0"/>
                <a:cs typeface="Arial" panose="020B0604020202020204" pitchFamily="34" charset="0"/>
              </a:rPr>
              <a:t> is associated with a reduction in PGD3 and enhanced 1-year survival compared to ICE</a:t>
            </a:r>
          </a:p>
          <a:p>
            <a:pPr algn="just"/>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These data support growing evidence that avoiding donor lung near-freezing injury through controlled, elevated hypothermic preservation has a meaningful impact on post-transplant outcomes</a:t>
            </a:r>
            <a:endParaRPr lang="en-CH" dirty="0">
              <a:solidFill>
                <a:srgbClr val="A5A5A5"/>
              </a:solidFill>
              <a:latin typeface="Arial" panose="020B0604020202020204" pitchFamily="34" charset="0"/>
              <a:cs typeface="Arial" panose="020B0604020202020204" pitchFamily="34" charset="0"/>
            </a:endParaRPr>
          </a:p>
          <a:p>
            <a:pPr algn="just"/>
            <a:endParaRPr lang="en-CH" sz="2000" b="1" dirty="0">
              <a:solidFill>
                <a:srgbClr val="636569"/>
              </a:solidFill>
              <a:latin typeface="Arial" panose="020B0604020202020204" pitchFamily="34" charset="0"/>
              <a:cs typeface="Arial" panose="020B0604020202020204" pitchFamily="34" charset="0"/>
            </a:endParaRPr>
          </a:p>
        </p:txBody>
      </p:sp>
      <p:pic>
        <p:nvPicPr>
          <p:cNvPr id="29" name="Picture 28" descr="Chart&#10;&#10;Description automatically generated">
            <a:extLst>
              <a:ext uri="{FF2B5EF4-FFF2-40B4-BE49-F238E27FC236}">
                <a16:creationId xmlns:a16="http://schemas.microsoft.com/office/drawing/2014/main" id="{BB3400B5-8444-4170-A280-AF48C1E63C38}"/>
              </a:ext>
            </a:extLst>
          </p:cNvPr>
          <p:cNvPicPr/>
          <p:nvPr/>
        </p:nvPicPr>
        <p:blipFill>
          <a:blip r:embed="rId4"/>
          <a:stretch>
            <a:fillRect/>
          </a:stretch>
        </p:blipFill>
        <p:spPr>
          <a:xfrm>
            <a:off x="736602" y="3018772"/>
            <a:ext cx="5502275" cy="3138170"/>
          </a:xfrm>
          <a:prstGeom prst="rect">
            <a:avLst/>
          </a:prstGeom>
        </p:spPr>
      </p:pic>
      <p:pic>
        <p:nvPicPr>
          <p:cNvPr id="7" name="Picture 6" descr="A house with a white roof&#10;&#10;Description automatically generated">
            <a:hlinkClick r:id="rId5" action="ppaction://hlinksldjump"/>
            <a:extLst>
              <a:ext uri="{FF2B5EF4-FFF2-40B4-BE49-F238E27FC236}">
                <a16:creationId xmlns:a16="http://schemas.microsoft.com/office/drawing/2014/main" id="{B9C7C29A-C1FC-4CD5-AD2A-13579C94F1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1821595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500" dirty="0">
                <a:latin typeface="Arial" panose="020B0604020202020204" pitchFamily="34" charset="0"/>
                <a:cs typeface="Arial" panose="020B0604020202020204" pitchFamily="34" charset="0"/>
              </a:rPr>
              <a:t>Utility of the </a:t>
            </a:r>
            <a:r>
              <a:rPr lang="en-GB" sz="2500" dirty="0" err="1">
                <a:latin typeface="Arial" panose="020B0604020202020204" pitchFamily="34" charset="0"/>
                <a:cs typeface="Arial" panose="020B0604020202020204" pitchFamily="34" charset="0"/>
              </a:rPr>
              <a:t>banff</a:t>
            </a:r>
            <a:r>
              <a:rPr lang="en-GB" sz="2500" dirty="0">
                <a:latin typeface="Arial" panose="020B0604020202020204" pitchFamily="34" charset="0"/>
                <a:cs typeface="Arial" panose="020B0604020202020204" pitchFamily="34" charset="0"/>
              </a:rPr>
              <a:t> human organ transplant panel in diagnosing antibody-mediated rejection in lung transplant biopsies</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en-US" dirty="0" err="1">
                <a:latin typeface="Arial" panose="020B0604020202020204" pitchFamily="34" charset="0"/>
                <a:cs typeface="Arial" panose="020B0604020202020204" pitchFamily="34" charset="0"/>
              </a:rPr>
              <a:t>Sablik</a:t>
            </a:r>
            <a:r>
              <a:rPr lang="en-US" dirty="0">
                <a:latin typeface="Arial" panose="020B0604020202020204" pitchFamily="34" charset="0"/>
                <a:cs typeface="Arial" panose="020B0604020202020204" pitchFamily="34" charset="0"/>
              </a:rPr>
              <a:t> M. </a:t>
            </a:r>
            <a:r>
              <a:rPr lang="en-GB" dirty="0">
                <a:latin typeface="Arial" panose="020B0604020202020204" pitchFamily="34" charset="0"/>
                <a:cs typeface="Arial" panose="020B0604020202020204" pitchFamily="34" charset="0"/>
              </a:rPr>
              <a:t>et al., ESOT Congress 2023; OS7_1</a:t>
            </a:r>
          </a:p>
        </p:txBody>
      </p:sp>
      <p:sp>
        <p:nvSpPr>
          <p:cNvPr id="5" name="TextBox 4">
            <a:extLst>
              <a:ext uri="{FF2B5EF4-FFF2-40B4-BE49-F238E27FC236}">
                <a16:creationId xmlns:a16="http://schemas.microsoft.com/office/drawing/2014/main" id="{8740A4E2-96DB-437E-B1CB-84DAAB79B3F3}"/>
              </a:ext>
            </a:extLst>
          </p:cNvPr>
          <p:cNvSpPr txBox="1"/>
          <p:nvPr/>
        </p:nvSpPr>
        <p:spPr>
          <a:xfrm>
            <a:off x="717436" y="1069805"/>
            <a:ext cx="5196981" cy="3724096"/>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Diagnosing AMR in lung allografts is challenging</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While microarray-based rejection-related signatures have been published, the capacity of novel approaches to capture clinically relevant genes associated to pulmonary AMR remains to be demonstrated</a:t>
            </a:r>
          </a:p>
          <a:p>
            <a:pPr algn="just"/>
            <a:endParaRPr lang="en-GB"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identify the molecular signature and capture the key functional pathways involved in pulmonary AMR using the B-HOT panel</a:t>
            </a:r>
          </a:p>
        </p:txBody>
      </p:sp>
      <p:sp>
        <p:nvSpPr>
          <p:cNvPr id="6" name="TextBox 5">
            <a:extLst>
              <a:ext uri="{FF2B5EF4-FFF2-40B4-BE49-F238E27FC236}">
                <a16:creationId xmlns:a16="http://schemas.microsoft.com/office/drawing/2014/main" id="{0D544083-4AA5-4613-9D8E-F1BBE59EF9B1}"/>
              </a:ext>
            </a:extLst>
          </p:cNvPr>
          <p:cNvSpPr txBox="1"/>
          <p:nvPr/>
        </p:nvSpPr>
        <p:spPr>
          <a:xfrm>
            <a:off x="6277585" y="1069805"/>
            <a:ext cx="1495425" cy="400110"/>
          </a:xfrm>
          <a:prstGeom prst="rect">
            <a:avLst/>
          </a:prstGeom>
          <a:solidFill>
            <a:schemeClr val="bg1"/>
          </a:solid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endParaRPr lang="en-CH" sz="2000" b="1" dirty="0">
              <a:solidFill>
                <a:srgbClr val="636569"/>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2E73ED66-5926-44B3-BF4A-074D0DB54067}"/>
              </a:ext>
            </a:extLst>
          </p:cNvPr>
          <p:cNvGrpSpPr/>
          <p:nvPr/>
        </p:nvGrpSpPr>
        <p:grpSpPr>
          <a:xfrm>
            <a:off x="7331296" y="1659620"/>
            <a:ext cx="4003850" cy="3555730"/>
            <a:chOff x="7331296" y="1659620"/>
            <a:chExt cx="4003850" cy="3555730"/>
          </a:xfrm>
        </p:grpSpPr>
        <p:grpSp>
          <p:nvGrpSpPr>
            <p:cNvPr id="28" name="Group 27">
              <a:extLst>
                <a:ext uri="{FF2B5EF4-FFF2-40B4-BE49-F238E27FC236}">
                  <a16:creationId xmlns:a16="http://schemas.microsoft.com/office/drawing/2014/main" id="{4BA5185C-528F-4649-BA0F-9F16A22074E7}"/>
                </a:ext>
              </a:extLst>
            </p:cNvPr>
            <p:cNvGrpSpPr/>
            <p:nvPr/>
          </p:nvGrpSpPr>
          <p:grpSpPr>
            <a:xfrm>
              <a:off x="7331296" y="1659620"/>
              <a:ext cx="4003850" cy="3555730"/>
              <a:chOff x="7331296" y="1659620"/>
              <a:chExt cx="4003850" cy="3555730"/>
            </a:xfrm>
          </p:grpSpPr>
          <p:grpSp>
            <p:nvGrpSpPr>
              <p:cNvPr id="2" name="Group 1">
                <a:extLst>
                  <a:ext uri="{FF2B5EF4-FFF2-40B4-BE49-F238E27FC236}">
                    <a16:creationId xmlns:a16="http://schemas.microsoft.com/office/drawing/2014/main" id="{E865B2AF-E99E-490D-AC0B-C38BC422BDA9}"/>
                  </a:ext>
                </a:extLst>
              </p:cNvPr>
              <p:cNvGrpSpPr/>
              <p:nvPr/>
            </p:nvGrpSpPr>
            <p:grpSpPr>
              <a:xfrm>
                <a:off x="7331296" y="1659620"/>
                <a:ext cx="4003850" cy="3533022"/>
                <a:chOff x="7319538" y="1553257"/>
                <a:chExt cx="4003850" cy="3533022"/>
              </a:xfrm>
            </p:grpSpPr>
            <p:grpSp>
              <p:nvGrpSpPr>
                <p:cNvPr id="58" name="Group 57">
                  <a:extLst>
                    <a:ext uri="{FF2B5EF4-FFF2-40B4-BE49-F238E27FC236}">
                      <a16:creationId xmlns:a16="http://schemas.microsoft.com/office/drawing/2014/main" id="{702875A0-FF07-4E55-8484-6F6314B101F8}"/>
                    </a:ext>
                  </a:extLst>
                </p:cNvPr>
                <p:cNvGrpSpPr/>
                <p:nvPr/>
              </p:nvGrpSpPr>
              <p:grpSpPr>
                <a:xfrm>
                  <a:off x="7319538" y="1553257"/>
                  <a:ext cx="4003850" cy="3533022"/>
                  <a:chOff x="6975785" y="1520411"/>
                  <a:chExt cx="4003850" cy="3533022"/>
                </a:xfrm>
              </p:grpSpPr>
              <p:grpSp>
                <p:nvGrpSpPr>
                  <p:cNvPr id="9" name="Group 8">
                    <a:extLst>
                      <a:ext uri="{FF2B5EF4-FFF2-40B4-BE49-F238E27FC236}">
                        <a16:creationId xmlns:a16="http://schemas.microsoft.com/office/drawing/2014/main" id="{8DE98BEC-05EB-49CA-8612-C89A65B68293}"/>
                      </a:ext>
                    </a:extLst>
                  </p:cNvPr>
                  <p:cNvGrpSpPr/>
                  <p:nvPr/>
                </p:nvGrpSpPr>
                <p:grpSpPr>
                  <a:xfrm>
                    <a:off x="7734302" y="2102350"/>
                    <a:ext cx="2513903" cy="456551"/>
                    <a:chOff x="8020890" y="4409786"/>
                    <a:chExt cx="2022170" cy="456551"/>
                  </a:xfrm>
                </p:grpSpPr>
                <p:cxnSp>
                  <p:nvCxnSpPr>
                    <p:cNvPr id="10" name="Straight Arrow Connector 9">
                      <a:extLst>
                        <a:ext uri="{FF2B5EF4-FFF2-40B4-BE49-F238E27FC236}">
                          <a16:creationId xmlns:a16="http://schemas.microsoft.com/office/drawing/2014/main" id="{AF269AFF-7308-42E2-8320-50E0A19AC06C}"/>
                        </a:ext>
                      </a:extLst>
                    </p:cNvPr>
                    <p:cNvCxnSpPr>
                      <a:cxnSpLocks/>
                    </p:cNvCxnSpPr>
                    <p:nvPr/>
                  </p:nvCxnSpPr>
                  <p:spPr>
                    <a:xfrm flipH="1">
                      <a:off x="9030540" y="4409786"/>
                      <a:ext cx="1436" cy="451709"/>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C753F0AE-5346-404C-BD46-D0C4316C4347}"/>
                        </a:ext>
                      </a:extLst>
                    </p:cNvPr>
                    <p:cNvCxnSpPr>
                      <a:cxnSpLocks/>
                    </p:cNvCxnSpPr>
                    <p:nvPr/>
                  </p:nvCxnSpPr>
                  <p:spPr>
                    <a:xfrm>
                      <a:off x="8020890" y="4640812"/>
                      <a:ext cx="202217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214A0AA-DD16-412C-A539-BE07D1648FA7}"/>
                        </a:ext>
                      </a:extLst>
                    </p:cNvPr>
                    <p:cNvCxnSpPr>
                      <a:cxnSpLocks/>
                    </p:cNvCxnSpPr>
                    <p:nvPr/>
                  </p:nvCxnSpPr>
                  <p:spPr>
                    <a:xfrm>
                      <a:off x="8030415" y="4650337"/>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tangle: Rounded Corners 13">
                    <a:extLst>
                      <a:ext uri="{FF2B5EF4-FFF2-40B4-BE49-F238E27FC236}">
                        <a16:creationId xmlns:a16="http://schemas.microsoft.com/office/drawing/2014/main" id="{627421A5-AB87-4777-9265-2CA1DFD228F4}"/>
                      </a:ext>
                    </a:extLst>
                  </p:cNvPr>
                  <p:cNvSpPr/>
                  <p:nvPr/>
                </p:nvSpPr>
                <p:spPr>
                  <a:xfrm>
                    <a:off x="7392584" y="2578098"/>
                    <a:ext cx="720839" cy="408921"/>
                  </a:xfrm>
                  <a:prstGeom prst="roundRect">
                    <a:avLst/>
                  </a:prstGeom>
                  <a:solidFill>
                    <a:srgbClr val="041E4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solidFill>
                          <a:schemeClr val="bg1"/>
                        </a:solidFill>
                        <a:latin typeface="Arial" panose="020B0604020202020204" pitchFamily="34" charset="0"/>
                        <a:cs typeface="Arial" panose="020B0604020202020204" pitchFamily="34" charset="0"/>
                      </a:rPr>
                      <a:t>AMR</a:t>
                    </a:r>
                  </a:p>
                  <a:p>
                    <a:pPr algn="ctr"/>
                    <a:r>
                      <a:rPr lang="en-GB" sz="1200">
                        <a:solidFill>
                          <a:schemeClr val="bg1"/>
                        </a:solidFill>
                        <a:latin typeface="Arial" panose="020B0604020202020204" pitchFamily="34" charset="0"/>
                        <a:cs typeface="Arial" panose="020B0604020202020204" pitchFamily="34" charset="0"/>
                      </a:rPr>
                      <a:t>n=42</a:t>
                    </a:r>
                    <a:endParaRPr lang="en-GB" sz="1200" dirty="0">
                      <a:solidFill>
                        <a:schemeClr val="bg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DD513006-32DD-4243-923E-C79CDD3470C5}"/>
                      </a:ext>
                    </a:extLst>
                  </p:cNvPr>
                  <p:cNvSpPr/>
                  <p:nvPr/>
                </p:nvSpPr>
                <p:spPr>
                  <a:xfrm>
                    <a:off x="8617291" y="2578098"/>
                    <a:ext cx="720839" cy="408921"/>
                  </a:xfrm>
                  <a:prstGeom prst="roundRect">
                    <a:avLst/>
                  </a:prstGeom>
                  <a:solidFill>
                    <a:srgbClr val="0097CE"/>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solidFill>
                          <a:schemeClr val="bg1"/>
                        </a:solidFill>
                        <a:latin typeface="Arial" panose="020B0604020202020204" pitchFamily="34" charset="0"/>
                        <a:cs typeface="Arial" panose="020B0604020202020204" pitchFamily="34" charset="0"/>
                      </a:rPr>
                      <a:t>ACR</a:t>
                    </a:r>
                  </a:p>
                  <a:p>
                    <a:pPr algn="ctr"/>
                    <a:r>
                      <a:rPr lang="en-GB" sz="1200">
                        <a:solidFill>
                          <a:schemeClr val="bg1"/>
                        </a:solidFill>
                        <a:latin typeface="Arial" panose="020B0604020202020204" pitchFamily="34" charset="0"/>
                        <a:cs typeface="Arial" panose="020B0604020202020204" pitchFamily="34" charset="0"/>
                      </a:rPr>
                      <a:t>n=50</a:t>
                    </a:r>
                    <a:endParaRPr lang="en-GB" sz="1200" dirty="0">
                      <a:solidFill>
                        <a:schemeClr val="bg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F047383B-02CB-4788-A52C-BCAD80BC3044}"/>
                      </a:ext>
                    </a:extLst>
                  </p:cNvPr>
                  <p:cNvSpPr/>
                  <p:nvPr/>
                </p:nvSpPr>
                <p:spPr>
                  <a:xfrm>
                    <a:off x="9591590" y="2578098"/>
                    <a:ext cx="1346535" cy="408921"/>
                  </a:xfrm>
                  <a:prstGeom prst="roundRect">
                    <a:avLst/>
                  </a:prstGeom>
                  <a:solidFill>
                    <a:srgbClr val="00359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solidFill>
                          <a:schemeClr val="bg1"/>
                        </a:solidFill>
                        <a:latin typeface="Arial" panose="020B0604020202020204" pitchFamily="34" charset="0"/>
                        <a:cs typeface="Arial" panose="020B0604020202020204" pitchFamily="34" charset="0"/>
                      </a:rPr>
                      <a:t>Non-rejection</a:t>
                    </a:r>
                  </a:p>
                  <a:p>
                    <a:pPr algn="ctr"/>
                    <a:r>
                      <a:rPr lang="en-GB" sz="1200">
                        <a:solidFill>
                          <a:schemeClr val="bg1"/>
                        </a:solidFill>
                        <a:latin typeface="Arial" panose="020B0604020202020204" pitchFamily="34" charset="0"/>
                        <a:cs typeface="Arial" panose="020B0604020202020204" pitchFamily="34" charset="0"/>
                      </a:rPr>
                      <a:t>n=29</a:t>
                    </a:r>
                    <a:endParaRPr lang="en-GB" sz="1200"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6091C5F-D76C-4A96-960E-AB58890E31B0}"/>
                      </a:ext>
                    </a:extLst>
                  </p:cNvPr>
                  <p:cNvSpPr txBox="1"/>
                  <p:nvPr/>
                </p:nvSpPr>
                <p:spPr>
                  <a:xfrm>
                    <a:off x="7513692" y="3619477"/>
                    <a:ext cx="295155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A5A5A5"/>
                        </a:solidFill>
                        <a:effectLst/>
                        <a:uLnTx/>
                        <a:uFillTx/>
                        <a:latin typeface="Arial" panose="020B0604020202020204" pitchFamily="34" charset="0"/>
                        <a:cs typeface="Arial" panose="020B0604020202020204" pitchFamily="34" charset="0"/>
                      </a:rPr>
                      <a:t>Sequenced using the B-HOT panel</a:t>
                    </a:r>
                    <a:endPar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AD122F2A-88E9-4BAD-88EF-A782AFB05BF6}"/>
                      </a:ext>
                    </a:extLst>
                  </p:cNvPr>
                  <p:cNvSpPr/>
                  <p:nvPr/>
                </p:nvSpPr>
                <p:spPr>
                  <a:xfrm>
                    <a:off x="6975785" y="1520411"/>
                    <a:ext cx="4003850" cy="602088"/>
                  </a:xfrm>
                  <a:prstGeom prst="roundRect">
                    <a:avLst/>
                  </a:prstGeom>
                  <a:solidFill>
                    <a:srgbClr val="FDCE9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Formalin-fixed paraffin-embedded transbronchial biopsies from lung transplant recipients</a:t>
                    </a:r>
                  </a:p>
                  <a:p>
                    <a:pPr algn="ctr"/>
                    <a:r>
                      <a:rPr lang="en-GB" sz="1200" dirty="0">
                        <a:solidFill>
                          <a:schemeClr val="tx1"/>
                        </a:solidFill>
                        <a:latin typeface="Arial" panose="020B0604020202020204" pitchFamily="34" charset="0"/>
                        <a:cs typeface="Arial" panose="020B0604020202020204" pitchFamily="34" charset="0"/>
                      </a:rPr>
                      <a:t>n=121</a:t>
                    </a:r>
                  </a:p>
                </p:txBody>
              </p:sp>
              <p:cxnSp>
                <p:nvCxnSpPr>
                  <p:cNvPr id="23" name="Straight Arrow Connector 22">
                    <a:extLst>
                      <a:ext uri="{FF2B5EF4-FFF2-40B4-BE49-F238E27FC236}">
                        <a16:creationId xmlns:a16="http://schemas.microsoft.com/office/drawing/2014/main" id="{B41F9F58-681D-47AE-9C2D-B64A65DBCAF7}"/>
                      </a:ext>
                    </a:extLst>
                  </p:cNvPr>
                  <p:cNvCxnSpPr>
                    <a:cxnSpLocks/>
                  </p:cNvCxnSpPr>
                  <p:nvPr/>
                </p:nvCxnSpPr>
                <p:spPr>
                  <a:xfrm>
                    <a:off x="8989470" y="2977424"/>
                    <a:ext cx="0" cy="648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9619459-C32D-440B-8A35-9305F7A17CFD}"/>
                      </a:ext>
                    </a:extLst>
                  </p:cNvPr>
                  <p:cNvGrpSpPr/>
                  <p:nvPr/>
                </p:nvGrpSpPr>
                <p:grpSpPr>
                  <a:xfrm rot="5400000">
                    <a:off x="8785760" y="1954262"/>
                    <a:ext cx="446345" cy="2511855"/>
                    <a:chOff x="7685789" y="4054353"/>
                    <a:chExt cx="962303" cy="1145229"/>
                  </a:xfrm>
                </p:grpSpPr>
                <p:cxnSp>
                  <p:nvCxnSpPr>
                    <p:cNvPr id="25" name="Connector: Elbow 24">
                      <a:extLst>
                        <a:ext uri="{FF2B5EF4-FFF2-40B4-BE49-F238E27FC236}">
                          <a16:creationId xmlns:a16="http://schemas.microsoft.com/office/drawing/2014/main" id="{B18D13B1-C002-474E-9957-AD574B14F24E}"/>
                        </a:ext>
                      </a:extLst>
                    </p:cNvPr>
                    <p:cNvCxnSpPr>
                      <a:cxnSpLocks/>
                      <a:stCxn id="14" idx="2"/>
                    </p:cNvCxnSpPr>
                    <p:nvPr/>
                  </p:nvCxnSpPr>
                  <p:spPr>
                    <a:xfrm rot="10800000" flipH="1">
                      <a:off x="7685789" y="4648498"/>
                      <a:ext cx="958487" cy="551084"/>
                    </a:xfrm>
                    <a:prstGeom prst="bentConnector2">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215CEAA9-5CF1-4890-A159-924F9EADCF83}"/>
                        </a:ext>
                      </a:extLst>
                    </p:cNvPr>
                    <p:cNvCxnSpPr>
                      <a:cxnSpLocks/>
                      <a:stCxn id="18" idx="2"/>
                    </p:cNvCxnSpPr>
                    <p:nvPr/>
                  </p:nvCxnSpPr>
                  <p:spPr>
                    <a:xfrm>
                      <a:off x="7685789" y="4054353"/>
                      <a:ext cx="962303" cy="605346"/>
                    </a:xfrm>
                    <a:prstGeom prst="bentConnector2">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cxnSp>
                <p:nvCxnSpPr>
                  <p:cNvPr id="46" name="Connector: Elbow 45">
                    <a:extLst>
                      <a:ext uri="{FF2B5EF4-FFF2-40B4-BE49-F238E27FC236}">
                        <a16:creationId xmlns:a16="http://schemas.microsoft.com/office/drawing/2014/main" id="{8B50E1FE-7F78-4471-91DD-1DECAE813A42}"/>
                      </a:ext>
                    </a:extLst>
                  </p:cNvPr>
                  <p:cNvCxnSpPr>
                    <a:cxnSpLocks/>
                    <a:endCxn id="49" idx="0"/>
                  </p:cNvCxnSpPr>
                  <p:nvPr/>
                </p:nvCxnSpPr>
                <p:spPr>
                  <a:xfrm>
                    <a:off x="7746145" y="4077517"/>
                    <a:ext cx="2513903" cy="521872"/>
                  </a:xfrm>
                  <a:prstGeom prst="bentConnector2">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08B9BEC-27A2-4FF7-BE76-73DCE6E03E38}"/>
                      </a:ext>
                    </a:extLst>
                  </p:cNvPr>
                  <p:cNvCxnSpPr>
                    <a:cxnSpLocks/>
                  </p:cNvCxnSpPr>
                  <p:nvPr/>
                </p:nvCxnSpPr>
                <p:spPr>
                  <a:xfrm>
                    <a:off x="7746143" y="4062847"/>
                    <a:ext cx="0" cy="54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609AA21-5F1A-4683-ACE2-60955FFCAE09}"/>
                      </a:ext>
                    </a:extLst>
                  </p:cNvPr>
                  <p:cNvCxnSpPr>
                    <a:cxnSpLocks/>
                  </p:cNvCxnSpPr>
                  <p:nvPr/>
                </p:nvCxnSpPr>
                <p:spPr>
                  <a:xfrm>
                    <a:off x="8995075" y="3930655"/>
                    <a:ext cx="1" cy="137137"/>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E550996D-3573-479D-B3A6-242F87920509}"/>
                      </a:ext>
                    </a:extLst>
                  </p:cNvPr>
                  <p:cNvSpPr/>
                  <p:nvPr/>
                </p:nvSpPr>
                <p:spPr>
                  <a:xfrm>
                    <a:off x="9586780" y="4599389"/>
                    <a:ext cx="1346535" cy="454044"/>
                  </a:xfrm>
                  <a:prstGeom prst="roundRect">
                    <a:avLst/>
                  </a:prstGeom>
                  <a:solidFill>
                    <a:srgbClr val="A5A5A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solidFill>
                          <a:schemeClr val="bg1"/>
                        </a:solidFill>
                        <a:latin typeface="Arial" panose="020B0604020202020204" pitchFamily="34" charset="0"/>
                        <a:ea typeface="Calibri" panose="020F0502020204030204" pitchFamily="34" charset="0"/>
                        <a:cs typeface="Arial" panose="020B0604020202020204" pitchFamily="34" charset="0"/>
                      </a:rPr>
                      <a:t>All non-AMR biopsies</a:t>
                    </a:r>
                    <a:endParaRPr lang="en-GB" sz="1200" dirty="0">
                      <a:solidFill>
                        <a:schemeClr val="bg1"/>
                      </a:solidFill>
                      <a:latin typeface="Arial" panose="020B0604020202020204" pitchFamily="34" charset="0"/>
                      <a:cs typeface="Arial" panose="020B0604020202020204" pitchFamily="34" charset="0"/>
                    </a:endParaRPr>
                  </a:p>
                </p:txBody>
              </p:sp>
            </p:grpSp>
            <p:sp>
              <p:nvSpPr>
                <p:cNvPr id="61" name="TextBox 60">
                  <a:extLst>
                    <a:ext uri="{FF2B5EF4-FFF2-40B4-BE49-F238E27FC236}">
                      <a16:creationId xmlns:a16="http://schemas.microsoft.com/office/drawing/2014/main" id="{BBC4D0D2-2A4A-4528-9B75-346D920B1ED9}"/>
                    </a:ext>
                  </a:extLst>
                </p:cNvPr>
                <p:cNvSpPr txBox="1"/>
                <p:nvPr/>
              </p:nvSpPr>
              <p:spPr>
                <a:xfrm>
                  <a:off x="7685587" y="3107157"/>
                  <a:ext cx="3314519" cy="276999"/>
                </a:xfrm>
                <a:prstGeom prst="rect">
                  <a:avLst/>
                </a:prstGeom>
                <a:solidFill>
                  <a:schemeClr val="bg1"/>
                </a:solidFill>
                <a:ln>
                  <a:solidFill>
                    <a:srgbClr val="FDCE9C"/>
                  </a:solidFill>
                </a:ln>
              </p:spPr>
              <p:txBody>
                <a:bodyPr wrap="square">
                  <a:spAutoFit/>
                </a:bodyPr>
                <a:lstStyle/>
                <a:p>
                  <a:pPr algn="ctr"/>
                  <a:r>
                    <a:rPr lang="en-GB" sz="1200">
                      <a:solidFill>
                        <a:srgbClr val="A5A5A5"/>
                      </a:solidFill>
                      <a:latin typeface="Arial" panose="020B0604020202020204" pitchFamily="34" charset="0"/>
                      <a:cs typeface="Arial" panose="020B0604020202020204" pitchFamily="34" charset="0"/>
                    </a:rPr>
                    <a:t>Classified according to ISHLT guidelines</a:t>
                  </a:r>
                  <a:endParaRPr lang="en-GB" sz="1200" dirty="0">
                    <a:solidFill>
                      <a:srgbClr val="A5A5A5"/>
                    </a:solidFill>
                    <a:latin typeface="Arial" panose="020B0604020202020204" pitchFamily="34" charset="0"/>
                    <a:cs typeface="Arial" panose="020B0604020202020204" pitchFamily="34" charset="0"/>
                  </a:endParaRPr>
                </a:p>
              </p:txBody>
            </p:sp>
          </p:grpSp>
          <p:sp>
            <p:nvSpPr>
              <p:cNvPr id="35" name="TextBox 34">
                <a:extLst>
                  <a:ext uri="{FF2B5EF4-FFF2-40B4-BE49-F238E27FC236}">
                    <a16:creationId xmlns:a16="http://schemas.microsoft.com/office/drawing/2014/main" id="{B3B7359F-0C5F-460A-8974-329F6B9884EA}"/>
                  </a:ext>
                </a:extLst>
              </p:cNvPr>
              <p:cNvSpPr txBox="1"/>
              <p:nvPr/>
            </p:nvSpPr>
            <p:spPr>
              <a:xfrm>
                <a:off x="7747665" y="4292113"/>
                <a:ext cx="3209613" cy="276999"/>
              </a:xfrm>
              <a:prstGeom prst="rect">
                <a:avLst/>
              </a:prstGeom>
              <a:solidFill>
                <a:schemeClr val="bg1"/>
              </a:solidFill>
              <a:ln>
                <a:solidFill>
                  <a:srgbClr val="FDCE9C"/>
                </a:solidFill>
              </a:ln>
            </p:spPr>
            <p:txBody>
              <a:bodyPr wrap="square">
                <a:spAutoFit/>
              </a:bodyPr>
              <a:lstStyle>
                <a:defPPr>
                  <a:defRPr lang="en-CH"/>
                </a:defPPr>
                <a:lvl1pPr algn="ctr">
                  <a:defRPr sz="1200">
                    <a:solidFill>
                      <a:srgbClr val="A5A5A5"/>
                    </a:solidFill>
                  </a:defRPr>
                </a:lvl1pPr>
              </a:lstStyle>
              <a:p>
                <a:r>
                  <a:rPr lang="en-GB" dirty="0">
                    <a:latin typeface="Arial" panose="020B0604020202020204" pitchFamily="34" charset="0"/>
                    <a:cs typeface="Arial" panose="020B0604020202020204" pitchFamily="34" charset="0"/>
                  </a:rPr>
                  <a:t>Differential gene expression analysis </a:t>
                </a:r>
              </a:p>
            </p:txBody>
          </p:sp>
          <p:sp>
            <p:nvSpPr>
              <p:cNvPr id="39" name="Rectangle: Rounded Corners 38">
                <a:extLst>
                  <a:ext uri="{FF2B5EF4-FFF2-40B4-BE49-F238E27FC236}">
                    <a16:creationId xmlns:a16="http://schemas.microsoft.com/office/drawing/2014/main" id="{A1212183-BDD5-4438-921D-CD41E75A0E81}"/>
                  </a:ext>
                </a:extLst>
              </p:cNvPr>
              <p:cNvSpPr/>
              <p:nvPr/>
            </p:nvSpPr>
            <p:spPr>
              <a:xfrm>
                <a:off x="7428388" y="4761306"/>
                <a:ext cx="1346532" cy="454044"/>
              </a:xfrm>
              <a:prstGeom prst="roundRect">
                <a:avLst/>
              </a:prstGeom>
              <a:solidFill>
                <a:srgbClr val="F1EB5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AMR</a:t>
                </a:r>
              </a:p>
            </p:txBody>
          </p:sp>
        </p:grpSp>
        <p:sp>
          <p:nvSpPr>
            <p:cNvPr id="41" name="TextBox 40">
              <a:extLst>
                <a:ext uri="{FF2B5EF4-FFF2-40B4-BE49-F238E27FC236}">
                  <a16:creationId xmlns:a16="http://schemas.microsoft.com/office/drawing/2014/main" id="{2AD11058-6422-40D8-B63E-C2822620A152}"/>
                </a:ext>
              </a:extLst>
            </p:cNvPr>
            <p:cNvSpPr txBox="1"/>
            <p:nvPr/>
          </p:nvSpPr>
          <p:spPr>
            <a:xfrm>
              <a:off x="8936345" y="4809948"/>
              <a:ext cx="79375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VS</a:t>
              </a:r>
            </a:p>
          </p:txBody>
        </p:sp>
      </p:grpSp>
      <p:pic>
        <p:nvPicPr>
          <p:cNvPr id="43" name="Picture 42" descr="A house with a white roof&#10;&#10;Description automatically generated">
            <a:hlinkClick r:id="rId4" action="ppaction://hlinksldjump"/>
            <a:extLst>
              <a:ext uri="{FF2B5EF4-FFF2-40B4-BE49-F238E27FC236}">
                <a16:creationId xmlns:a16="http://schemas.microsoft.com/office/drawing/2014/main" id="{FA598506-30CB-481B-8CFA-358852F662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1424818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500" dirty="0">
                <a:latin typeface="Arial" panose="020B0604020202020204" pitchFamily="34" charset="0"/>
                <a:cs typeface="Arial" panose="020B0604020202020204" pitchFamily="34" charset="0"/>
              </a:rPr>
              <a:t>Utility of the </a:t>
            </a:r>
            <a:r>
              <a:rPr lang="en-GB" sz="2500" dirty="0" err="1">
                <a:latin typeface="Arial" panose="020B0604020202020204" pitchFamily="34" charset="0"/>
                <a:cs typeface="Arial" panose="020B0604020202020204" pitchFamily="34" charset="0"/>
              </a:rPr>
              <a:t>banff</a:t>
            </a:r>
            <a:r>
              <a:rPr lang="en-GB" sz="2500" dirty="0">
                <a:latin typeface="Arial" panose="020B0604020202020204" pitchFamily="34" charset="0"/>
                <a:cs typeface="Arial" panose="020B0604020202020204" pitchFamily="34" charset="0"/>
              </a:rPr>
              <a:t> human organ transplant panel in diagnosing antibody-mediated rejection in lung transplant biopsies</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en-US" dirty="0" err="1">
                <a:latin typeface="Arial" panose="020B0604020202020204" pitchFamily="34" charset="0"/>
                <a:cs typeface="Arial" panose="020B0604020202020204" pitchFamily="34" charset="0"/>
              </a:rPr>
              <a:t>Sablik</a:t>
            </a:r>
            <a:r>
              <a:rPr lang="en-US" dirty="0">
                <a:latin typeface="Arial" panose="020B0604020202020204" pitchFamily="34" charset="0"/>
                <a:cs typeface="Arial" panose="020B0604020202020204" pitchFamily="34" charset="0"/>
              </a:rPr>
              <a:t> M. </a:t>
            </a:r>
            <a:r>
              <a:rPr lang="en-GB" dirty="0">
                <a:latin typeface="Arial" panose="020B0604020202020204" pitchFamily="34" charset="0"/>
                <a:cs typeface="Arial" panose="020B0604020202020204" pitchFamily="34" charset="0"/>
              </a:rPr>
              <a:t>et al., ESOT Congress 2023; OS7_1</a:t>
            </a:r>
          </a:p>
        </p:txBody>
      </p:sp>
      <p:sp>
        <p:nvSpPr>
          <p:cNvPr id="28" name="TextBox 27">
            <a:extLst>
              <a:ext uri="{FF2B5EF4-FFF2-40B4-BE49-F238E27FC236}">
                <a16:creationId xmlns:a16="http://schemas.microsoft.com/office/drawing/2014/main" id="{63403CA6-DAC2-4E9F-B5BB-1514AC3DEA0D}"/>
              </a:ext>
            </a:extLst>
          </p:cNvPr>
          <p:cNvSpPr txBox="1"/>
          <p:nvPr/>
        </p:nvSpPr>
        <p:spPr>
          <a:xfrm>
            <a:off x="717437" y="1070819"/>
            <a:ext cx="5235688" cy="4708981"/>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A total of 295 genes are differentially expressed</a:t>
            </a:r>
          </a:p>
          <a:p>
            <a:pPr marL="285750" indent="-285750" algn="just">
              <a:buFont typeface="Arial" panose="020B0604020202020204" pitchFamily="34" charset="0"/>
              <a:buChar char="•"/>
            </a:pPr>
            <a:endParaRPr lang="en-GB" sz="14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Increased expression of genes associated with a cell injury-related profile and activation of immune cascades:</a:t>
            </a:r>
          </a:p>
          <a:p>
            <a:pPr marL="742950" lvl="1" indent="-285750" algn="just">
              <a:buFont typeface="Courier New" panose="02070309020205020404" pitchFamily="49" charset="0"/>
              <a:buChar char="o"/>
            </a:pPr>
            <a:r>
              <a:rPr lang="en-GB" sz="1400" dirty="0">
                <a:solidFill>
                  <a:srgbClr val="A5A5A5"/>
                </a:solidFill>
                <a:latin typeface="Arial" panose="020B0604020202020204" pitchFamily="34" charset="0"/>
                <a:cs typeface="Arial" panose="020B0604020202020204" pitchFamily="34" charset="0"/>
              </a:rPr>
              <a:t>Complement activation (C3AR1) </a:t>
            </a:r>
          </a:p>
          <a:p>
            <a:pPr marL="742950" lvl="1" indent="-285750" algn="just">
              <a:buFont typeface="Courier New" panose="02070309020205020404" pitchFamily="49" charset="0"/>
              <a:buChar char="o"/>
            </a:pPr>
            <a:r>
              <a:rPr lang="en-GB" sz="1400" dirty="0">
                <a:solidFill>
                  <a:srgbClr val="A5A5A5"/>
                </a:solidFill>
                <a:latin typeface="Arial" panose="020B0604020202020204" pitchFamily="34" charset="0"/>
                <a:cs typeface="Arial" panose="020B0604020202020204" pitchFamily="34" charset="0"/>
              </a:rPr>
              <a:t>Macrophage activation (MMP12, MS4A6A)</a:t>
            </a:r>
          </a:p>
          <a:p>
            <a:pPr marL="742950" lvl="1" indent="-285750" algn="just">
              <a:buFont typeface="Courier New" panose="02070309020205020404" pitchFamily="49" charset="0"/>
              <a:buChar char="o"/>
            </a:pPr>
            <a:r>
              <a:rPr lang="en-GB" sz="1400" dirty="0">
                <a:solidFill>
                  <a:srgbClr val="A5A5A5"/>
                </a:solidFill>
                <a:latin typeface="Arial" panose="020B0604020202020204" pitchFamily="34" charset="0"/>
                <a:cs typeface="Arial" panose="020B0604020202020204" pitchFamily="34" charset="0"/>
              </a:rPr>
              <a:t>Immune regulation (CD84, LILRB4, CTLA4, LAG3) and activation (JAK3, TNFRSF9, IL2RA) </a:t>
            </a:r>
          </a:p>
          <a:p>
            <a:pPr marL="742950" lvl="1" indent="-285750" algn="just">
              <a:buFont typeface="Courier New" panose="02070309020205020404" pitchFamily="49" charset="0"/>
              <a:buChar char="o"/>
            </a:pPr>
            <a:r>
              <a:rPr lang="en-GB" sz="1400" dirty="0">
                <a:solidFill>
                  <a:srgbClr val="A5A5A5"/>
                </a:solidFill>
                <a:latin typeface="Arial" panose="020B0604020202020204" pitchFamily="34" charset="0"/>
                <a:cs typeface="Arial" panose="020B0604020202020204" pitchFamily="34" charset="0"/>
              </a:rPr>
              <a:t>Chemokine signalling (CXCL13)</a:t>
            </a:r>
          </a:p>
          <a:p>
            <a:pPr marL="742950" lvl="1" indent="-285750" algn="just">
              <a:buFont typeface="Courier New" panose="02070309020205020404" pitchFamily="49" charset="0"/>
              <a:buChar char="o"/>
            </a:pPr>
            <a:r>
              <a:rPr lang="en-GB" sz="1400" dirty="0">
                <a:solidFill>
                  <a:srgbClr val="A5A5A5"/>
                </a:solidFill>
                <a:latin typeface="Arial" panose="020B0604020202020204" pitchFamily="34" charset="0"/>
                <a:cs typeface="Arial" panose="020B0604020202020204" pitchFamily="34" charset="0"/>
              </a:rPr>
              <a:t>Response to wounding (S100B, TNC, HIF1A, COL3A1, COL1A1)</a:t>
            </a:r>
          </a:p>
          <a:p>
            <a:pPr marL="285750" indent="-285750" algn="just">
              <a:buFont typeface="Arial" panose="020B0604020202020204" pitchFamily="34" charset="0"/>
              <a:buChar char="•"/>
            </a:pPr>
            <a:endParaRPr lang="en-GB" sz="14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Decreased expression of genes associated with  endothelial activation (CDH13, TEK, VEGFA, BMPER)</a:t>
            </a:r>
          </a:p>
          <a:p>
            <a:pPr marL="285750" indent="-285750" algn="just">
              <a:buFont typeface="Arial" panose="020B0604020202020204" pitchFamily="34" charset="0"/>
              <a:buChar char="•"/>
            </a:pPr>
            <a:endParaRPr lang="en-GB" sz="14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Top associated pathways:</a:t>
            </a:r>
          </a:p>
          <a:p>
            <a:pPr marL="742950" lvl="1" indent="-285750" algn="just">
              <a:buFont typeface="Courier New" panose="02070309020205020404" pitchFamily="49" charset="0"/>
              <a:buChar char="o"/>
            </a:pPr>
            <a:r>
              <a:rPr lang="en-GB" sz="1400" dirty="0">
                <a:solidFill>
                  <a:srgbClr val="A5A5A5"/>
                </a:solidFill>
                <a:latin typeface="Arial" panose="020B0604020202020204" pitchFamily="34" charset="0"/>
                <a:cs typeface="Arial" panose="020B0604020202020204" pitchFamily="34" charset="0"/>
              </a:rPr>
              <a:t>Interleukin and interferon signalling</a:t>
            </a:r>
          </a:p>
          <a:p>
            <a:pPr marL="742950" lvl="1" indent="-285750" algn="just">
              <a:buFont typeface="Courier New" panose="02070309020205020404" pitchFamily="49" charset="0"/>
              <a:buChar char="o"/>
            </a:pPr>
            <a:r>
              <a:rPr lang="en-GB" sz="1400" dirty="0">
                <a:solidFill>
                  <a:srgbClr val="A5A5A5"/>
                </a:solidFill>
                <a:latin typeface="Arial" panose="020B0604020202020204" pitchFamily="34" charset="0"/>
                <a:cs typeface="Arial" panose="020B0604020202020204" pitchFamily="34" charset="0"/>
              </a:rPr>
              <a:t>Lymphoid with non-lymphoid cell interactions</a:t>
            </a:r>
          </a:p>
          <a:p>
            <a:pPr marL="742950" lvl="1" indent="-285750" algn="just">
              <a:buFont typeface="Courier New" panose="02070309020205020404" pitchFamily="49" charset="0"/>
              <a:buChar char="o"/>
            </a:pPr>
            <a:r>
              <a:rPr lang="en-GB" sz="1400" dirty="0">
                <a:solidFill>
                  <a:srgbClr val="A5A5A5"/>
                </a:solidFill>
                <a:latin typeface="Arial" panose="020B0604020202020204" pitchFamily="34" charset="0"/>
                <a:cs typeface="Arial" panose="020B0604020202020204" pitchFamily="34" charset="0"/>
              </a:rPr>
              <a:t>Complement system activation</a:t>
            </a:r>
          </a:p>
          <a:p>
            <a:pPr marL="742950" lvl="1" indent="-285750" algn="just">
              <a:buFont typeface="Courier New" panose="02070309020205020404" pitchFamily="49" charset="0"/>
              <a:buChar char="o"/>
            </a:pPr>
            <a:r>
              <a:rPr lang="en-GB" sz="1400" dirty="0">
                <a:solidFill>
                  <a:srgbClr val="A5A5A5"/>
                </a:solidFill>
                <a:latin typeface="Arial" panose="020B0604020202020204" pitchFamily="34" charset="0"/>
                <a:cs typeface="Arial" panose="020B0604020202020204" pitchFamily="34" charset="0"/>
              </a:rPr>
              <a:t>Chemokine signalling</a:t>
            </a:r>
          </a:p>
        </p:txBody>
      </p:sp>
      <p:sp>
        <p:nvSpPr>
          <p:cNvPr id="29" name="TextBox 28">
            <a:extLst>
              <a:ext uri="{FF2B5EF4-FFF2-40B4-BE49-F238E27FC236}">
                <a16:creationId xmlns:a16="http://schemas.microsoft.com/office/drawing/2014/main" id="{7D3387DD-0C8A-427E-A389-47A903413320}"/>
              </a:ext>
            </a:extLst>
          </p:cNvPr>
          <p:cNvSpPr txBox="1"/>
          <p:nvPr/>
        </p:nvSpPr>
        <p:spPr>
          <a:xfrm>
            <a:off x="6238877" y="1070819"/>
            <a:ext cx="5235686" cy="2339102"/>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This study shows that the B-HOT panel was able to identify the molecular profile of AMR in lung allografts</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This study aids in better understanding the disease state and the mechanisms involved in pulmonary humoral rejection </a:t>
            </a:r>
          </a:p>
        </p:txBody>
      </p:sp>
      <p:pic>
        <p:nvPicPr>
          <p:cNvPr id="7" name="Picture 6" descr="A house with a white roof&#10;&#10;Description automatically generated">
            <a:hlinkClick r:id="rId4" action="ppaction://hlinksldjump"/>
            <a:extLst>
              <a:ext uri="{FF2B5EF4-FFF2-40B4-BE49-F238E27FC236}">
                <a16:creationId xmlns:a16="http://schemas.microsoft.com/office/drawing/2014/main" id="{FFC06589-D408-4E05-B76A-0F904BF47F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1153980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000" dirty="0">
                <a:latin typeface="Arial" panose="020B0604020202020204" pitchFamily="34" charset="0"/>
                <a:cs typeface="Arial" panose="020B0604020202020204" pitchFamily="34" charset="0"/>
              </a:rPr>
              <a:t>Using predicted indirectly recognizable HLA epitopes to investigate formation of de novo donor-specific HLA-antibodies after lung transplantation</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a:xfrm>
            <a:off x="285750" y="6510378"/>
            <a:ext cx="7167563" cy="309591"/>
          </a:xfrm>
        </p:spPr>
        <p:txBody>
          <a:bodyPr/>
          <a:lstStyle/>
          <a:p>
            <a:r>
              <a:rPr lang="en-US" dirty="0" err="1">
                <a:latin typeface="Arial" panose="020B0604020202020204" pitchFamily="34" charset="0"/>
                <a:cs typeface="Arial" panose="020B0604020202020204" pitchFamily="34" charset="0"/>
              </a:rPr>
              <a:t>Vorstandlechner</a:t>
            </a:r>
            <a:r>
              <a:rPr lang="en-US" dirty="0">
                <a:latin typeface="Arial" panose="020B0604020202020204" pitchFamily="34" charset="0"/>
                <a:cs typeface="Arial" panose="020B0604020202020204" pitchFamily="34" charset="0"/>
              </a:rPr>
              <a:t> M. </a:t>
            </a:r>
            <a:r>
              <a:rPr lang="en-GB" dirty="0">
                <a:latin typeface="Arial" panose="020B0604020202020204" pitchFamily="34" charset="0"/>
                <a:cs typeface="Arial" panose="020B0604020202020204" pitchFamily="34" charset="0"/>
              </a:rPr>
              <a:t>et al., ESOT Congress 2023; OS7_2</a:t>
            </a:r>
          </a:p>
        </p:txBody>
      </p:sp>
      <p:sp>
        <p:nvSpPr>
          <p:cNvPr id="7" name="TextBox 6">
            <a:extLst>
              <a:ext uri="{FF2B5EF4-FFF2-40B4-BE49-F238E27FC236}">
                <a16:creationId xmlns:a16="http://schemas.microsoft.com/office/drawing/2014/main" id="{5AC8CE88-1A9C-4ACF-B0C5-F193DC760F5E}"/>
              </a:ext>
            </a:extLst>
          </p:cNvPr>
          <p:cNvSpPr txBox="1"/>
          <p:nvPr/>
        </p:nvSpPr>
        <p:spPr>
          <a:xfrm>
            <a:off x="717436" y="1069805"/>
            <a:ext cx="5196981" cy="455509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HLA histocompatibility between organ donor and recipient can play a crucial role in the outcome after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LuTX</a:t>
            </a: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 development of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dnDSA</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can be a risk factor for graft failure and consequently have a negative impact on post-TX (graft-) survival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Mismatches can be detected both directly and indirectly by the recipient’s immune system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Aim:</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To predict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dnDSA</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through the indirect pathway of antigen recognition by using the PIRCHE-II algorithm (predicted indirectly recognizable HLA epitopes)</a:t>
            </a:r>
          </a:p>
        </p:txBody>
      </p:sp>
      <p:sp>
        <p:nvSpPr>
          <p:cNvPr id="10" name="TextBox 9">
            <a:extLst>
              <a:ext uri="{FF2B5EF4-FFF2-40B4-BE49-F238E27FC236}">
                <a16:creationId xmlns:a16="http://schemas.microsoft.com/office/drawing/2014/main" id="{3BBC63AA-FBED-4114-B32C-0AD1AF0B9DE3}"/>
              </a:ext>
            </a:extLst>
          </p:cNvPr>
          <p:cNvSpPr txBox="1"/>
          <p:nvPr/>
        </p:nvSpPr>
        <p:spPr>
          <a:xfrm>
            <a:off x="6277585" y="1069955"/>
            <a:ext cx="1495425" cy="400110"/>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Methods</a:t>
            </a:r>
            <a:endParaRPr kumimoji="0" lang="en-CH"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4198550D-84EF-4F7D-B4EA-E55334576E5A}"/>
              </a:ext>
            </a:extLst>
          </p:cNvPr>
          <p:cNvGrpSpPr/>
          <p:nvPr/>
        </p:nvGrpSpPr>
        <p:grpSpPr>
          <a:xfrm>
            <a:off x="6373745" y="1749369"/>
            <a:ext cx="5309173" cy="3679441"/>
            <a:chOff x="6373745" y="1564542"/>
            <a:chExt cx="5309173" cy="3679441"/>
          </a:xfrm>
        </p:grpSpPr>
        <p:sp>
          <p:nvSpPr>
            <p:cNvPr id="11" name="Rectangle: Rounded Corners 10">
              <a:extLst>
                <a:ext uri="{FF2B5EF4-FFF2-40B4-BE49-F238E27FC236}">
                  <a16:creationId xmlns:a16="http://schemas.microsoft.com/office/drawing/2014/main" id="{9F11646F-DEF0-4813-950E-B2B1EFF52798}"/>
                </a:ext>
              </a:extLst>
            </p:cNvPr>
            <p:cNvSpPr/>
            <p:nvPr/>
          </p:nvSpPr>
          <p:spPr>
            <a:xfrm>
              <a:off x="6985513" y="1564542"/>
              <a:ext cx="4003850" cy="400110"/>
            </a:xfrm>
            <a:prstGeom prst="roundRect">
              <a:avLst/>
            </a:prstGeom>
            <a:solidFill>
              <a:srgbClr val="FDCE9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Patients who underwent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LuTX</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from 2005 to 2018 </a:t>
              </a:r>
            </a:p>
          </p:txBody>
        </p:sp>
        <p:cxnSp>
          <p:nvCxnSpPr>
            <p:cNvPr id="12" name="Straight Arrow Connector 11">
              <a:extLst>
                <a:ext uri="{FF2B5EF4-FFF2-40B4-BE49-F238E27FC236}">
                  <a16:creationId xmlns:a16="http://schemas.microsoft.com/office/drawing/2014/main" id="{84FD9252-C51B-4BF6-8F75-EB7F0BC7CE07}"/>
                </a:ext>
              </a:extLst>
            </p:cNvPr>
            <p:cNvCxnSpPr>
              <a:cxnSpLocks/>
            </p:cNvCxnSpPr>
            <p:nvPr/>
          </p:nvCxnSpPr>
          <p:spPr>
            <a:xfrm>
              <a:off x="8979742" y="2011092"/>
              <a:ext cx="0" cy="284634"/>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56FC9D-1E42-4143-920C-20E79A334B55}"/>
                </a:ext>
              </a:extLst>
            </p:cNvPr>
            <p:cNvSpPr txBox="1"/>
            <p:nvPr/>
          </p:nvSpPr>
          <p:spPr>
            <a:xfrm>
              <a:off x="8240434" y="2339502"/>
              <a:ext cx="1483473" cy="276999"/>
            </a:xfrm>
            <a:prstGeom prst="rect">
              <a:avLst/>
            </a:prstGeom>
            <a:noFill/>
            <a:ln>
              <a:solidFill>
                <a:srgbClr val="FDCE9C"/>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Inclusion criteria</a:t>
              </a:r>
            </a:p>
          </p:txBody>
        </p:sp>
        <p:cxnSp>
          <p:nvCxnSpPr>
            <p:cNvPr id="16" name="Connector: Elbow 15">
              <a:extLst>
                <a:ext uri="{FF2B5EF4-FFF2-40B4-BE49-F238E27FC236}">
                  <a16:creationId xmlns:a16="http://schemas.microsoft.com/office/drawing/2014/main" id="{ED2A9502-D789-4A9D-8C0A-5A01F846A75C}"/>
                </a:ext>
              </a:extLst>
            </p:cNvPr>
            <p:cNvCxnSpPr>
              <a:cxnSpLocks/>
            </p:cNvCxnSpPr>
            <p:nvPr/>
          </p:nvCxnSpPr>
          <p:spPr>
            <a:xfrm>
              <a:off x="7111729" y="2834713"/>
              <a:ext cx="255600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A744B69-4F2A-4C28-9065-77EA5CE9759F}"/>
                </a:ext>
              </a:extLst>
            </p:cNvPr>
            <p:cNvCxnSpPr>
              <a:cxnSpLocks/>
            </p:cNvCxnSpPr>
            <p:nvPr/>
          </p:nvCxnSpPr>
          <p:spPr>
            <a:xfrm>
              <a:off x="7123571" y="2834509"/>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2A5AFDB0-EA41-4BE5-A588-4BC0114535F8}"/>
                </a:ext>
              </a:extLst>
            </p:cNvPr>
            <p:cNvSpPr/>
            <p:nvPr/>
          </p:nvSpPr>
          <p:spPr>
            <a:xfrm>
              <a:off x="6373745" y="3065464"/>
              <a:ext cx="1495425" cy="1327738"/>
            </a:xfrm>
            <a:prstGeom prst="roundRect">
              <a:avLst/>
            </a:prstGeom>
            <a:solidFill>
              <a:srgbClr val="041E4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Complete clinical records regarding underlying disease and indication for TX</a:t>
              </a:r>
            </a:p>
          </p:txBody>
        </p:sp>
        <p:sp>
          <p:nvSpPr>
            <p:cNvPr id="19" name="Rectangle: Rounded Corners 18">
              <a:extLst>
                <a:ext uri="{FF2B5EF4-FFF2-40B4-BE49-F238E27FC236}">
                  <a16:creationId xmlns:a16="http://schemas.microsoft.com/office/drawing/2014/main" id="{DF17B461-DC61-44F5-A6FF-5004F5CB9717}"/>
                </a:ext>
              </a:extLst>
            </p:cNvPr>
            <p:cNvSpPr/>
            <p:nvPr/>
          </p:nvSpPr>
          <p:spPr>
            <a:xfrm>
              <a:off x="7965536" y="3079430"/>
              <a:ext cx="808811" cy="1313772"/>
            </a:xfrm>
            <a:prstGeom prst="roundRect">
              <a:avLst/>
            </a:prstGeom>
            <a:solidFill>
              <a:srgbClr val="0097CE"/>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Single or double </a:t>
              </a:r>
              <a:r>
                <a:rPr kumimoji="0" lang="en-GB" sz="12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LuTX</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EA6B8B4C-966F-4BDD-B3B6-193F5FA807D0}"/>
                </a:ext>
              </a:extLst>
            </p:cNvPr>
            <p:cNvSpPr/>
            <p:nvPr/>
          </p:nvSpPr>
          <p:spPr>
            <a:xfrm>
              <a:off x="8880441" y="3079430"/>
              <a:ext cx="1566036" cy="1313772"/>
            </a:xfrm>
            <a:prstGeom prst="roundRect">
              <a:avLst/>
            </a:prstGeom>
            <a:solidFill>
              <a:srgbClr val="00359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Complete donor and recipient class I and II HLA-typing (loci A, B, C, DR and DQ) prior to TX </a:t>
              </a:r>
            </a:p>
          </p:txBody>
        </p:sp>
        <p:cxnSp>
          <p:nvCxnSpPr>
            <p:cNvPr id="21" name="Connector: Elbow 20">
              <a:extLst>
                <a:ext uri="{FF2B5EF4-FFF2-40B4-BE49-F238E27FC236}">
                  <a16:creationId xmlns:a16="http://schemas.microsoft.com/office/drawing/2014/main" id="{A2F910BE-BBC4-4BC2-A18F-182D9E92B4C1}"/>
                </a:ext>
              </a:extLst>
            </p:cNvPr>
            <p:cNvCxnSpPr>
              <a:cxnSpLocks/>
            </p:cNvCxnSpPr>
            <p:nvPr/>
          </p:nvCxnSpPr>
          <p:spPr>
            <a:xfrm>
              <a:off x="9604767" y="2830787"/>
              <a:ext cx="151200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270C7CA1-1CEC-43CA-BD64-102F62103913}"/>
                </a:ext>
              </a:extLst>
            </p:cNvPr>
            <p:cNvSpPr/>
            <p:nvPr/>
          </p:nvSpPr>
          <p:spPr>
            <a:xfrm>
              <a:off x="10542843" y="3079430"/>
              <a:ext cx="1140075" cy="1313772"/>
            </a:xfrm>
            <a:prstGeom prst="roundRect">
              <a:avLst/>
            </a:prstGeom>
            <a:solidFill>
              <a:srgbClr val="F1EB5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Regular post-TX-screenings for newly developed antibodies</a:t>
              </a:r>
            </a:p>
          </p:txBody>
        </p:sp>
        <p:cxnSp>
          <p:nvCxnSpPr>
            <p:cNvPr id="23" name="Straight Arrow Connector 22">
              <a:extLst>
                <a:ext uri="{FF2B5EF4-FFF2-40B4-BE49-F238E27FC236}">
                  <a16:creationId xmlns:a16="http://schemas.microsoft.com/office/drawing/2014/main" id="{0365D219-901D-4F02-A578-D8727A606C94}"/>
                </a:ext>
              </a:extLst>
            </p:cNvPr>
            <p:cNvCxnSpPr>
              <a:cxnSpLocks/>
            </p:cNvCxnSpPr>
            <p:nvPr/>
          </p:nvCxnSpPr>
          <p:spPr>
            <a:xfrm>
              <a:off x="8365474" y="2840992"/>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BCD9349-3DA6-466A-887D-BD51E910EF22}"/>
                </a:ext>
              </a:extLst>
            </p:cNvPr>
            <p:cNvCxnSpPr>
              <a:cxnSpLocks/>
            </p:cNvCxnSpPr>
            <p:nvPr/>
          </p:nvCxnSpPr>
          <p:spPr>
            <a:xfrm>
              <a:off x="8975619" y="2681927"/>
              <a:ext cx="1" cy="137137"/>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7538C5E-6973-42D0-B8C3-BA5C0BBCDD59}"/>
                </a:ext>
              </a:extLst>
            </p:cNvPr>
            <p:cNvSpPr txBox="1"/>
            <p:nvPr/>
          </p:nvSpPr>
          <p:spPr>
            <a:xfrm>
              <a:off x="7012470" y="4782318"/>
              <a:ext cx="4199216" cy="461665"/>
            </a:xfrm>
            <a:prstGeom prst="rect">
              <a:avLst/>
            </a:prstGeom>
            <a:noFill/>
            <a:ln>
              <a:solidFill>
                <a:srgbClr val="FDCE9C"/>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Follow-up time of at least one year to assess long-term transplant success and monitor CLAD  </a:t>
              </a:r>
            </a:p>
          </p:txBody>
        </p:sp>
        <p:sp>
          <p:nvSpPr>
            <p:cNvPr id="26" name="Right Brace 25">
              <a:extLst>
                <a:ext uri="{FF2B5EF4-FFF2-40B4-BE49-F238E27FC236}">
                  <a16:creationId xmlns:a16="http://schemas.microsoft.com/office/drawing/2014/main" id="{4BCC111A-6B51-464B-BB15-04B0354BFAC6}"/>
                </a:ext>
              </a:extLst>
            </p:cNvPr>
            <p:cNvSpPr/>
            <p:nvPr/>
          </p:nvSpPr>
          <p:spPr>
            <a:xfrm rot="5400000">
              <a:off x="8972180" y="2576912"/>
              <a:ext cx="279797" cy="4000702"/>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29" name="Picture 28" descr="A house with a white roof&#10;&#10;Description automatically generated">
            <a:hlinkClick r:id="rId4" action="ppaction://hlinksldjump"/>
            <a:extLst>
              <a:ext uri="{FF2B5EF4-FFF2-40B4-BE49-F238E27FC236}">
                <a16:creationId xmlns:a16="http://schemas.microsoft.com/office/drawing/2014/main" id="{282851E9-1F3A-4B78-8C6B-F0A644F2A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295871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9BAE92-618C-4F47-AE97-39949012AC92}"/>
              </a:ext>
            </a:extLst>
          </p:cNvPr>
          <p:cNvSpPr>
            <a:spLocks noGrp="1"/>
          </p:cNvSpPr>
          <p:nvPr>
            <p:ph idx="1"/>
          </p:nvPr>
        </p:nvSpPr>
        <p:spPr/>
        <p:txBody>
          <a:bodyPr/>
          <a:lstStyle/>
          <a:p>
            <a:pPr algn="just">
              <a:lnSpc>
                <a:spcPct val="150000"/>
              </a:lnSpc>
            </a:pPr>
            <a:endParaRPr lang="en-GB" sz="2000" b="0" i="0" u="none" strike="noStrike" dirty="0">
              <a:solidFill>
                <a:srgbClr val="636569"/>
              </a:solidFill>
              <a:effectLst/>
              <a:latin typeface="Arial" panose="020B0604020202020204" pitchFamily="34" charset="0"/>
              <a:cs typeface="Arial" panose="020B0604020202020204" pitchFamily="34" charset="0"/>
            </a:endParaRPr>
          </a:p>
          <a:p>
            <a:pPr algn="just">
              <a:lnSpc>
                <a:spcPct val="150000"/>
              </a:lnSpc>
            </a:pPr>
            <a:endParaRPr lang="en-GB" dirty="0">
              <a:latin typeface="Arial" panose="020B0604020202020204" pitchFamily="34" charset="0"/>
              <a:cs typeface="Arial" panose="020B0604020202020204" pitchFamily="34" charset="0"/>
            </a:endParaRPr>
          </a:p>
          <a:p>
            <a:pPr algn="just">
              <a:lnSpc>
                <a:spcPct val="150000"/>
              </a:lnSpc>
            </a:pPr>
            <a:r>
              <a:rPr lang="en-GB" sz="2000" b="0" i="0" u="none" strike="noStrike" dirty="0">
                <a:solidFill>
                  <a:srgbClr val="636569"/>
                </a:solidFill>
                <a:effectLst/>
                <a:latin typeface="Arial" panose="020B0604020202020204" pitchFamily="34" charset="0"/>
                <a:cs typeface="Arial" panose="020B0604020202020204" pitchFamily="34" charset="0"/>
              </a:rPr>
              <a:t>This slide deck is designed for personal educational purposes only and should not be utilised for making patient management decisions. It is important to verify all information provided before treating patients or applying any therapies mentioned in these materials.</a:t>
            </a:r>
            <a:endParaRPr lang="en-GB" sz="2000" b="1" dirty="0">
              <a:solidFill>
                <a:srgbClr val="636569"/>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2D5DBC49-6820-47E4-A175-223A2554FEAA}"/>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Disclaimer</a:t>
            </a:r>
          </a:p>
        </p:txBody>
      </p:sp>
      <p:sp>
        <p:nvSpPr>
          <p:cNvPr id="4" name="Text Placeholder 3">
            <a:extLst>
              <a:ext uri="{FF2B5EF4-FFF2-40B4-BE49-F238E27FC236}">
                <a16:creationId xmlns:a16="http://schemas.microsoft.com/office/drawing/2014/main" id="{45AA6533-326C-497A-92DD-13F84F441564}"/>
              </a:ext>
            </a:extLst>
          </p:cNvPr>
          <p:cNvSpPr>
            <a:spLocks noGrp="1"/>
          </p:cNvSpPr>
          <p:nvPr>
            <p:ph type="body" sz="quarter" idx="12"/>
          </p:nvPr>
        </p:nvSpPr>
        <p:spPr/>
        <p:txBody>
          <a:bodyPr/>
          <a:lstStyle/>
          <a:p>
            <a:endParaRPr lang="en-GB">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06083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000" dirty="0">
                <a:latin typeface="Arial" panose="020B0604020202020204" pitchFamily="34" charset="0"/>
                <a:cs typeface="Arial" panose="020B0604020202020204" pitchFamily="34" charset="0"/>
              </a:rPr>
              <a:t>Using predicted indirectly recognizable HLA epitopes to investigate formation of de novo donor-specific HLA-antibodies after lung transplantation</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a:xfrm>
            <a:off x="285750" y="6510379"/>
            <a:ext cx="7167563" cy="309591"/>
          </a:xfrm>
        </p:spPr>
        <p:txBody>
          <a:bodyPr/>
          <a:lstStyle/>
          <a:p>
            <a:r>
              <a:rPr lang="en-US" dirty="0" err="1">
                <a:latin typeface="Arial" panose="020B0604020202020204" pitchFamily="34" charset="0"/>
                <a:cs typeface="Arial" panose="020B0604020202020204" pitchFamily="34" charset="0"/>
              </a:rPr>
              <a:t>Vorstandlechner</a:t>
            </a:r>
            <a:r>
              <a:rPr lang="en-US" dirty="0">
                <a:latin typeface="Arial" panose="020B0604020202020204" pitchFamily="34" charset="0"/>
                <a:cs typeface="Arial" panose="020B0604020202020204" pitchFamily="34" charset="0"/>
              </a:rPr>
              <a:t> M. </a:t>
            </a:r>
            <a:r>
              <a:rPr lang="en-GB" dirty="0">
                <a:latin typeface="Arial" panose="020B0604020202020204" pitchFamily="34" charset="0"/>
                <a:cs typeface="Arial" panose="020B0604020202020204" pitchFamily="34" charset="0"/>
              </a:rPr>
              <a:t>et al., ESOT Congress 2023; OS7_2</a:t>
            </a:r>
          </a:p>
        </p:txBody>
      </p:sp>
      <p:sp>
        <p:nvSpPr>
          <p:cNvPr id="7" name="TextBox 6">
            <a:extLst>
              <a:ext uri="{FF2B5EF4-FFF2-40B4-BE49-F238E27FC236}">
                <a16:creationId xmlns:a16="http://schemas.microsoft.com/office/drawing/2014/main" id="{5AC8CE88-1A9C-4ACF-B0C5-F193DC760F5E}"/>
              </a:ext>
            </a:extLst>
          </p:cNvPr>
          <p:cNvSpPr txBox="1"/>
          <p:nvPr/>
        </p:nvSpPr>
        <p:spPr>
          <a:xfrm>
            <a:off x="717436" y="1088855"/>
            <a:ext cx="5196981" cy="458587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Results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Overall, a total of 585 patients is included in the study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196 patients (33.7%) show signs of a repeatedly declining FEV1, eventually resulting in CLAD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r>
              <a:rPr lang="de-DE" sz="1600" dirty="0">
                <a:solidFill>
                  <a:schemeClr val="bg2">
                    <a:lumMod val="75000"/>
                  </a:schemeClr>
                </a:solidFill>
                <a:latin typeface="Arial" panose="020B0604020202020204" pitchFamily="34" charset="0"/>
                <a:cs typeface="Arial" panose="020B0604020202020204" pitchFamily="34" charset="0"/>
              </a:rPr>
              <a:t>151 </a:t>
            </a:r>
            <a:r>
              <a:rPr lang="de-DE" sz="1600" dirty="0" err="1">
                <a:solidFill>
                  <a:schemeClr val="bg2">
                    <a:lumMod val="75000"/>
                  </a:schemeClr>
                </a:solidFill>
                <a:latin typeface="Arial" panose="020B0604020202020204" pitchFamily="34" charset="0"/>
                <a:cs typeface="Arial" panose="020B0604020202020204" pitchFamily="34" charset="0"/>
              </a:rPr>
              <a:t>patients</a:t>
            </a:r>
            <a:r>
              <a:rPr lang="de-DE" sz="1600" dirty="0">
                <a:solidFill>
                  <a:schemeClr val="bg2">
                    <a:lumMod val="75000"/>
                  </a:schemeClr>
                </a:solidFill>
                <a:latin typeface="Arial" panose="020B0604020202020204" pitchFamily="34" charset="0"/>
                <a:cs typeface="Arial" panose="020B0604020202020204" pitchFamily="34" charset="0"/>
              </a:rPr>
              <a:t> </a:t>
            </a:r>
            <a:r>
              <a:rPr lang="de-DE" sz="1600" dirty="0" err="1">
                <a:solidFill>
                  <a:schemeClr val="bg2">
                    <a:lumMod val="75000"/>
                  </a:schemeClr>
                </a:solidFill>
                <a:latin typeface="Arial" panose="020B0604020202020204" pitchFamily="34" charset="0"/>
                <a:cs typeface="Arial" panose="020B0604020202020204" pitchFamily="34" charset="0"/>
              </a:rPr>
              <a:t>developed</a:t>
            </a:r>
            <a:r>
              <a:rPr lang="de-DE" sz="1600" dirty="0">
                <a:solidFill>
                  <a:schemeClr val="bg2">
                    <a:lumMod val="75000"/>
                  </a:schemeClr>
                </a:solidFill>
                <a:latin typeface="Arial" panose="020B0604020202020204" pitchFamily="34" charset="0"/>
                <a:cs typeface="Arial" panose="020B0604020202020204" pitchFamily="34" charset="0"/>
              </a:rPr>
              <a:t> </a:t>
            </a:r>
            <a:r>
              <a:rPr lang="de-DE" sz="1600" dirty="0" err="1">
                <a:solidFill>
                  <a:schemeClr val="bg2">
                    <a:lumMod val="75000"/>
                  </a:schemeClr>
                </a:solidFill>
                <a:latin typeface="Arial" panose="020B0604020202020204" pitchFamily="34" charset="0"/>
                <a:cs typeface="Arial" panose="020B0604020202020204" pitchFamily="34" charset="0"/>
              </a:rPr>
              <a:t>dnDSA</a:t>
            </a:r>
            <a:r>
              <a:rPr lang="de-DE" sz="1600" dirty="0">
                <a:solidFill>
                  <a:schemeClr val="bg2">
                    <a:lumMod val="75000"/>
                  </a:schemeClr>
                </a:solidFill>
                <a:latin typeface="Arial" panose="020B0604020202020204" pitchFamily="34" charset="0"/>
                <a:cs typeface="Arial" panose="020B0604020202020204" pitchFamily="34" charset="0"/>
              </a:rPr>
              <a:t>. Among these patients, the incidence of CLAD and death due to graft failure were increased (p&lt;0.0001; p=0.02)</a:t>
            </a:r>
            <a:endParaRPr kumimoji="0" lang="en-GB" sz="1600" b="0" i="0" u="none" strike="noStrike" kern="1200" cap="none" spc="0" normalizeH="0" baseline="0" noProof="0" dirty="0">
              <a:ln>
                <a:noFill/>
              </a:ln>
              <a:solidFill>
                <a:schemeClr val="bg2">
                  <a:lumMod val="75000"/>
                </a:schemeClr>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r>
              <a:rPr lang="de-DE" sz="1600" dirty="0">
                <a:solidFill>
                  <a:schemeClr val="bg2">
                    <a:lumMod val="75000"/>
                  </a:schemeClr>
                </a:solidFill>
                <a:latin typeface="Arial" panose="020B0604020202020204" pitchFamily="34" charset="0"/>
                <a:cs typeface="Arial" panose="020B0604020202020204" pitchFamily="34" charset="0"/>
              </a:rPr>
              <a:t>Of all dnDSA, HLA-DQ7 was the most common antibody and clearly associated with CLAD</a:t>
            </a:r>
          </a:p>
          <a:p>
            <a:pPr marR="0" lvl="0" algn="just"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chemeClr val="bg2">
                  <a:lumMod val="75000"/>
                </a:schemeClr>
              </a:solidFill>
              <a:effectLst/>
              <a:uLnTx/>
              <a:uFillTx/>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r>
              <a:rPr lang="de-DE" sz="1600" dirty="0">
                <a:solidFill>
                  <a:schemeClr val="bg2">
                    <a:lumMod val="75000"/>
                  </a:schemeClr>
                </a:solidFill>
                <a:latin typeface="Arial" panose="020B0604020202020204" pitchFamily="34" charset="0"/>
                <a:cs typeface="Arial" panose="020B0604020202020204" pitchFamily="34" charset="0"/>
              </a:rPr>
              <a:t>The </a:t>
            </a:r>
            <a:r>
              <a:rPr lang="de-DE" sz="1600" dirty="0" err="1">
                <a:solidFill>
                  <a:schemeClr val="bg2">
                    <a:lumMod val="75000"/>
                  </a:schemeClr>
                </a:solidFill>
                <a:latin typeface="Arial" panose="020B0604020202020204" pitchFamily="34" charset="0"/>
                <a:cs typeface="Arial" panose="020B0604020202020204" pitchFamily="34" charset="0"/>
              </a:rPr>
              <a:t>mean</a:t>
            </a:r>
            <a:r>
              <a:rPr lang="de-DE" sz="1600" dirty="0">
                <a:solidFill>
                  <a:schemeClr val="bg2">
                    <a:lumMod val="75000"/>
                  </a:schemeClr>
                </a:solidFill>
                <a:latin typeface="Arial" panose="020B0604020202020204" pitchFamily="34" charset="0"/>
                <a:cs typeface="Arial" panose="020B0604020202020204" pitchFamily="34" charset="0"/>
              </a:rPr>
              <a:t> PIRCHE-II-score was </a:t>
            </a:r>
            <a:r>
              <a:rPr lang="de-DE" sz="1600" dirty="0" err="1">
                <a:solidFill>
                  <a:schemeClr val="bg2">
                    <a:lumMod val="75000"/>
                  </a:schemeClr>
                </a:solidFill>
                <a:latin typeface="Arial" panose="020B0604020202020204" pitchFamily="34" charset="0"/>
                <a:cs typeface="Arial" panose="020B0604020202020204" pitchFamily="34" charset="0"/>
              </a:rPr>
              <a:t>significantly</a:t>
            </a:r>
            <a:r>
              <a:rPr lang="de-DE" sz="1600" dirty="0">
                <a:solidFill>
                  <a:schemeClr val="bg2">
                    <a:lumMod val="75000"/>
                  </a:schemeClr>
                </a:solidFill>
                <a:latin typeface="Arial" panose="020B0604020202020204" pitchFamily="34" charset="0"/>
                <a:cs typeface="Arial" panose="020B0604020202020204" pitchFamily="34" charset="0"/>
              </a:rPr>
              <a:t> </a:t>
            </a:r>
            <a:r>
              <a:rPr lang="de-DE" sz="1600" dirty="0" err="1">
                <a:solidFill>
                  <a:schemeClr val="bg2">
                    <a:lumMod val="75000"/>
                  </a:schemeClr>
                </a:solidFill>
                <a:latin typeface="Arial" panose="020B0604020202020204" pitchFamily="34" charset="0"/>
                <a:cs typeface="Arial" panose="020B0604020202020204" pitchFamily="34" charset="0"/>
              </a:rPr>
              <a:t>higher</a:t>
            </a:r>
            <a:r>
              <a:rPr lang="de-DE" sz="1600" dirty="0">
                <a:solidFill>
                  <a:schemeClr val="bg2">
                    <a:lumMod val="75000"/>
                  </a:schemeClr>
                </a:solidFill>
                <a:latin typeface="Arial" panose="020B0604020202020204" pitchFamily="34" charset="0"/>
                <a:cs typeface="Arial" panose="020B0604020202020204" pitchFamily="34" charset="0"/>
              </a:rPr>
              <a:t> in </a:t>
            </a:r>
            <a:r>
              <a:rPr lang="de-DE" sz="1600" dirty="0" err="1">
                <a:solidFill>
                  <a:schemeClr val="bg2">
                    <a:lumMod val="75000"/>
                  </a:schemeClr>
                </a:solidFill>
                <a:latin typeface="Arial" panose="020B0604020202020204" pitchFamily="34" charset="0"/>
                <a:cs typeface="Arial" panose="020B0604020202020204" pitchFamily="34" charset="0"/>
              </a:rPr>
              <a:t>patients</a:t>
            </a:r>
            <a:r>
              <a:rPr lang="de-DE" sz="1600" dirty="0">
                <a:solidFill>
                  <a:schemeClr val="bg2">
                    <a:lumMod val="75000"/>
                  </a:schemeClr>
                </a:solidFill>
                <a:latin typeface="Arial" panose="020B0604020202020204" pitchFamily="34" charset="0"/>
                <a:cs typeface="Arial" panose="020B0604020202020204" pitchFamily="34" charset="0"/>
              </a:rPr>
              <a:t> </a:t>
            </a:r>
            <a:r>
              <a:rPr lang="de-DE" sz="1600" dirty="0" err="1">
                <a:solidFill>
                  <a:schemeClr val="bg2">
                    <a:lumMod val="75000"/>
                  </a:schemeClr>
                </a:solidFill>
                <a:latin typeface="Arial" panose="020B0604020202020204" pitchFamily="34" charset="0"/>
                <a:cs typeface="Arial" panose="020B0604020202020204" pitchFamily="34" charset="0"/>
              </a:rPr>
              <a:t>who</a:t>
            </a:r>
            <a:r>
              <a:rPr lang="de-DE" sz="1600" dirty="0">
                <a:solidFill>
                  <a:schemeClr val="bg2">
                    <a:lumMod val="75000"/>
                  </a:schemeClr>
                </a:solidFill>
                <a:latin typeface="Arial" panose="020B0604020202020204" pitchFamily="34" charset="0"/>
                <a:cs typeface="Arial" panose="020B0604020202020204" pitchFamily="34" charset="0"/>
              </a:rPr>
              <a:t> </a:t>
            </a:r>
            <a:r>
              <a:rPr lang="de-DE" sz="1600" dirty="0" err="1">
                <a:solidFill>
                  <a:schemeClr val="bg2">
                    <a:lumMod val="75000"/>
                  </a:schemeClr>
                </a:solidFill>
                <a:latin typeface="Arial" panose="020B0604020202020204" pitchFamily="34" charset="0"/>
                <a:cs typeface="Arial" panose="020B0604020202020204" pitchFamily="34" charset="0"/>
              </a:rPr>
              <a:t>died</a:t>
            </a:r>
            <a:r>
              <a:rPr lang="de-DE" sz="1600" dirty="0">
                <a:solidFill>
                  <a:schemeClr val="bg2">
                    <a:lumMod val="75000"/>
                  </a:schemeClr>
                </a:solidFill>
                <a:latin typeface="Arial" panose="020B0604020202020204" pitchFamily="34" charset="0"/>
                <a:cs typeface="Arial" panose="020B0604020202020204" pitchFamily="34" charset="0"/>
              </a:rPr>
              <a:t> </a:t>
            </a:r>
            <a:r>
              <a:rPr lang="de-DE" sz="1600" dirty="0" err="1">
                <a:solidFill>
                  <a:schemeClr val="bg2">
                    <a:lumMod val="75000"/>
                  </a:schemeClr>
                </a:solidFill>
                <a:latin typeface="Arial" panose="020B0604020202020204" pitchFamily="34" charset="0"/>
                <a:cs typeface="Arial" panose="020B0604020202020204" pitchFamily="34" charset="0"/>
              </a:rPr>
              <a:t>within</a:t>
            </a:r>
            <a:r>
              <a:rPr lang="de-DE" sz="1600" dirty="0">
                <a:solidFill>
                  <a:schemeClr val="bg2">
                    <a:lumMod val="75000"/>
                  </a:schemeClr>
                </a:solidFill>
                <a:latin typeface="Arial" panose="020B0604020202020204" pitchFamily="34" charset="0"/>
                <a:cs typeface="Arial" panose="020B0604020202020204" pitchFamily="34" charset="0"/>
              </a:rPr>
              <a:t> </a:t>
            </a:r>
            <a:r>
              <a:rPr lang="de-DE" sz="1600" dirty="0" err="1">
                <a:solidFill>
                  <a:schemeClr val="bg2">
                    <a:lumMod val="75000"/>
                  </a:schemeClr>
                </a:solidFill>
                <a:latin typeface="Arial" panose="020B0604020202020204" pitchFamily="34" charset="0"/>
                <a:cs typeface="Arial" panose="020B0604020202020204" pitchFamily="34" charset="0"/>
              </a:rPr>
              <a:t>the</a:t>
            </a:r>
            <a:r>
              <a:rPr lang="de-DE" sz="1600" dirty="0">
                <a:solidFill>
                  <a:schemeClr val="bg2">
                    <a:lumMod val="75000"/>
                  </a:schemeClr>
                </a:solidFill>
                <a:latin typeface="Arial" panose="020B0604020202020204" pitchFamily="34" charset="0"/>
                <a:cs typeface="Arial" panose="020B0604020202020204" pitchFamily="34" charset="0"/>
              </a:rPr>
              <a:t> </a:t>
            </a:r>
            <a:r>
              <a:rPr lang="de-DE" sz="1600" dirty="0" err="1">
                <a:solidFill>
                  <a:schemeClr val="bg2">
                    <a:lumMod val="75000"/>
                  </a:schemeClr>
                </a:solidFill>
                <a:latin typeface="Arial" panose="020B0604020202020204" pitchFamily="34" charset="0"/>
                <a:cs typeface="Arial" panose="020B0604020202020204" pitchFamily="34" charset="0"/>
              </a:rPr>
              <a:t>first</a:t>
            </a:r>
            <a:r>
              <a:rPr lang="de-DE" sz="1600" dirty="0">
                <a:solidFill>
                  <a:schemeClr val="bg2">
                    <a:lumMod val="75000"/>
                  </a:schemeClr>
                </a:solidFill>
                <a:latin typeface="Arial" panose="020B0604020202020204" pitchFamily="34" charset="0"/>
                <a:cs typeface="Arial" panose="020B0604020202020204" pitchFamily="34" charset="0"/>
              </a:rPr>
              <a:t> </a:t>
            </a:r>
            <a:r>
              <a:rPr lang="de-DE" sz="1600" dirty="0" err="1">
                <a:solidFill>
                  <a:schemeClr val="bg2">
                    <a:lumMod val="75000"/>
                  </a:schemeClr>
                </a:solidFill>
                <a:latin typeface="Arial" panose="020B0604020202020204" pitchFamily="34" charset="0"/>
                <a:cs typeface="Arial" panose="020B0604020202020204" pitchFamily="34" charset="0"/>
              </a:rPr>
              <a:t>year</a:t>
            </a:r>
            <a:r>
              <a:rPr lang="de-DE" sz="1600" dirty="0">
                <a:solidFill>
                  <a:schemeClr val="bg2">
                    <a:lumMod val="75000"/>
                  </a:schemeClr>
                </a:solidFill>
                <a:latin typeface="Arial" panose="020B0604020202020204" pitchFamily="34" charset="0"/>
                <a:cs typeface="Arial" panose="020B0604020202020204" pitchFamily="34" charset="0"/>
              </a:rPr>
              <a:t> after </a:t>
            </a:r>
            <a:r>
              <a:rPr lang="de-DE" sz="1600" dirty="0" err="1">
                <a:solidFill>
                  <a:schemeClr val="bg2">
                    <a:lumMod val="75000"/>
                  </a:schemeClr>
                </a:solidFill>
                <a:latin typeface="Arial" panose="020B0604020202020204" pitchFamily="34" charset="0"/>
                <a:cs typeface="Arial" panose="020B0604020202020204" pitchFamily="34" charset="0"/>
              </a:rPr>
              <a:t>LuTX</a:t>
            </a:r>
            <a:r>
              <a:rPr lang="de-DE" sz="1600" dirty="0">
                <a:solidFill>
                  <a:schemeClr val="bg2">
                    <a:lumMod val="75000"/>
                  </a:schemeClr>
                </a:solidFill>
                <a:latin typeface="Arial" panose="020B0604020202020204" pitchFamily="34" charset="0"/>
                <a:cs typeface="Arial" panose="020B0604020202020204" pitchFamily="34" charset="0"/>
              </a:rPr>
              <a:t>. (</a:t>
            </a:r>
            <a:r>
              <a:rPr lang="de-DE" sz="1600" dirty="0" err="1">
                <a:solidFill>
                  <a:schemeClr val="bg2">
                    <a:lumMod val="75000"/>
                  </a:schemeClr>
                </a:solidFill>
                <a:latin typeface="Arial" panose="020B0604020202020204" pitchFamily="34" charset="0"/>
                <a:cs typeface="Arial" panose="020B0604020202020204" pitchFamily="34" charset="0"/>
              </a:rPr>
              <a:t>survival</a:t>
            </a:r>
            <a:r>
              <a:rPr lang="de-DE" sz="1600" dirty="0">
                <a:solidFill>
                  <a:schemeClr val="bg2">
                    <a:lumMod val="75000"/>
                  </a:schemeClr>
                </a:solidFill>
                <a:latin typeface="Arial" panose="020B0604020202020204" pitchFamily="34" charset="0"/>
                <a:cs typeface="Arial" panose="020B0604020202020204" pitchFamily="34" charset="0"/>
              </a:rPr>
              <a:t> &lt; 1 </a:t>
            </a:r>
            <a:r>
              <a:rPr lang="de-DE" sz="1600" dirty="0" err="1">
                <a:solidFill>
                  <a:schemeClr val="bg2">
                    <a:lumMod val="75000"/>
                  </a:schemeClr>
                </a:solidFill>
                <a:latin typeface="Arial" panose="020B0604020202020204" pitchFamily="34" charset="0"/>
                <a:cs typeface="Arial" panose="020B0604020202020204" pitchFamily="34" charset="0"/>
              </a:rPr>
              <a:t>year</a:t>
            </a:r>
            <a:r>
              <a:rPr lang="de-DE" sz="1600" dirty="0">
                <a:solidFill>
                  <a:schemeClr val="bg2">
                    <a:lumMod val="75000"/>
                  </a:schemeClr>
                </a:solidFill>
                <a:latin typeface="Arial" panose="020B0604020202020204" pitchFamily="34" charset="0"/>
                <a:cs typeface="Arial" panose="020B0604020202020204" pitchFamily="34" charset="0"/>
              </a:rPr>
              <a:t>: 109.0 vs. survival &gt; 1 year: 91.1; p=0.006)</a:t>
            </a:r>
            <a:endParaRPr kumimoji="0" lang="en-GB" sz="1600" b="0" i="0" u="none" strike="noStrike" kern="1200" cap="none" spc="0" normalizeH="0" baseline="0" noProof="0" dirty="0">
              <a:ln>
                <a:noFill/>
              </a:ln>
              <a:solidFill>
                <a:schemeClr val="bg2">
                  <a:lumMod val="75000"/>
                </a:schemeClr>
              </a:solidFill>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EFCE3FB-0AD8-4165-8904-97141C95AF5A}"/>
              </a:ext>
            </a:extLst>
          </p:cNvPr>
          <p:cNvSpPr txBox="1"/>
          <p:nvPr/>
        </p:nvSpPr>
        <p:spPr>
          <a:xfrm>
            <a:off x="6277585" y="1088855"/>
            <a:ext cx="5235686" cy="28931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Conclusions</a:t>
            </a:r>
          </a:p>
          <a:p>
            <a:pPr marL="285750" lvl="0" indent="-285750" algn="just">
              <a:buFont typeface="Arial" panose="020B0604020202020204" pitchFamily="34" charset="0"/>
              <a:buChar char="•"/>
              <a:defRPr/>
            </a:pPr>
            <a:r>
              <a:rPr lang="de-AT" dirty="0">
                <a:solidFill>
                  <a:schemeClr val="bg2">
                    <a:lumMod val="75000"/>
                  </a:schemeClr>
                </a:solidFill>
                <a:latin typeface="Arial" panose="020B0604020202020204" pitchFamily="34" charset="0"/>
                <a:cs typeface="Arial" panose="020B0604020202020204" pitchFamily="34" charset="0"/>
              </a:rPr>
              <a:t>The </a:t>
            </a:r>
            <a:r>
              <a:rPr lang="de-AT" dirty="0" err="1">
                <a:solidFill>
                  <a:schemeClr val="bg2">
                    <a:lumMod val="75000"/>
                  </a:schemeClr>
                </a:solidFill>
                <a:latin typeface="Arial" panose="020B0604020202020204" pitchFamily="34" charset="0"/>
                <a:cs typeface="Arial" panose="020B0604020202020204" pitchFamily="34" charset="0"/>
              </a:rPr>
              <a:t>analysis</a:t>
            </a:r>
            <a:r>
              <a:rPr lang="de-AT" dirty="0">
                <a:solidFill>
                  <a:schemeClr val="bg2">
                    <a:lumMod val="75000"/>
                  </a:schemeClr>
                </a:solidFill>
                <a:latin typeface="Arial" panose="020B0604020202020204" pitchFamily="34" charset="0"/>
                <a:cs typeface="Arial" panose="020B0604020202020204" pitchFamily="34" charset="0"/>
              </a:rPr>
              <a:t> </a:t>
            </a:r>
            <a:r>
              <a:rPr lang="de-AT" dirty="0" err="1">
                <a:solidFill>
                  <a:schemeClr val="bg2">
                    <a:lumMod val="75000"/>
                  </a:schemeClr>
                </a:solidFill>
                <a:latin typeface="Arial" panose="020B0604020202020204" pitchFamily="34" charset="0"/>
                <a:cs typeface="Arial" panose="020B0604020202020204" pitchFamily="34" charset="0"/>
              </a:rPr>
              <a:t>of</a:t>
            </a:r>
            <a:r>
              <a:rPr lang="de-AT" dirty="0">
                <a:solidFill>
                  <a:schemeClr val="bg2">
                    <a:lumMod val="75000"/>
                  </a:schemeClr>
                </a:solidFill>
                <a:latin typeface="Arial" panose="020B0604020202020204" pitchFamily="34" charset="0"/>
                <a:cs typeface="Arial" panose="020B0604020202020204" pitchFamily="34" charset="0"/>
              </a:rPr>
              <a:t> </a:t>
            </a:r>
            <a:r>
              <a:rPr lang="de-AT" dirty="0" err="1">
                <a:solidFill>
                  <a:schemeClr val="bg2">
                    <a:lumMod val="75000"/>
                  </a:schemeClr>
                </a:solidFill>
                <a:latin typeface="Arial" panose="020B0604020202020204" pitchFamily="34" charset="0"/>
                <a:cs typeface="Arial" panose="020B0604020202020204" pitchFamily="34" charset="0"/>
              </a:rPr>
              <a:t>our</a:t>
            </a:r>
            <a:r>
              <a:rPr lang="de-AT" dirty="0">
                <a:solidFill>
                  <a:schemeClr val="bg2">
                    <a:lumMod val="75000"/>
                  </a:schemeClr>
                </a:solidFill>
                <a:latin typeface="Arial" panose="020B0604020202020204" pitchFamily="34" charset="0"/>
                <a:cs typeface="Arial" panose="020B0604020202020204" pitchFamily="34" charset="0"/>
              </a:rPr>
              <a:t> </a:t>
            </a:r>
            <a:r>
              <a:rPr lang="de-AT" dirty="0" err="1">
                <a:solidFill>
                  <a:schemeClr val="bg2">
                    <a:lumMod val="75000"/>
                  </a:schemeClr>
                </a:solidFill>
                <a:latin typeface="Arial" panose="020B0604020202020204" pitchFamily="34" charset="0"/>
                <a:cs typeface="Arial" panose="020B0604020202020204" pitchFamily="34" charset="0"/>
              </a:rPr>
              <a:t>data</a:t>
            </a:r>
            <a:r>
              <a:rPr lang="de-AT" dirty="0">
                <a:solidFill>
                  <a:schemeClr val="bg2">
                    <a:lumMod val="75000"/>
                  </a:schemeClr>
                </a:solidFill>
                <a:latin typeface="Arial" panose="020B0604020202020204" pitchFamily="34" charset="0"/>
                <a:cs typeface="Arial" panose="020B0604020202020204" pitchFamily="34" charset="0"/>
              </a:rPr>
              <a:t> </a:t>
            </a:r>
            <a:r>
              <a:rPr lang="de-AT" dirty="0" err="1">
                <a:solidFill>
                  <a:schemeClr val="bg2">
                    <a:lumMod val="75000"/>
                  </a:schemeClr>
                </a:solidFill>
                <a:latin typeface="Arial" panose="020B0604020202020204" pitchFamily="34" charset="0"/>
                <a:cs typeface="Arial" panose="020B0604020202020204" pitchFamily="34" charset="0"/>
              </a:rPr>
              <a:t>highlights</a:t>
            </a:r>
            <a:r>
              <a:rPr lang="de-AT" dirty="0">
                <a:solidFill>
                  <a:schemeClr val="bg2">
                    <a:lumMod val="75000"/>
                  </a:schemeClr>
                </a:solidFill>
                <a:latin typeface="Arial" panose="020B0604020202020204" pitchFamily="34" charset="0"/>
                <a:cs typeface="Arial" panose="020B0604020202020204" pitchFamily="34" charset="0"/>
              </a:rPr>
              <a:t> </a:t>
            </a:r>
            <a:r>
              <a:rPr lang="de-AT" dirty="0" err="1">
                <a:solidFill>
                  <a:schemeClr val="bg2">
                    <a:lumMod val="75000"/>
                  </a:schemeClr>
                </a:solidFill>
                <a:latin typeface="Arial" panose="020B0604020202020204" pitchFamily="34" charset="0"/>
                <a:cs typeface="Arial" panose="020B0604020202020204" pitchFamily="34" charset="0"/>
              </a:rPr>
              <a:t>the</a:t>
            </a:r>
            <a:r>
              <a:rPr lang="de-AT" dirty="0">
                <a:solidFill>
                  <a:schemeClr val="bg2">
                    <a:lumMod val="75000"/>
                  </a:schemeClr>
                </a:solidFill>
                <a:latin typeface="Arial" panose="020B0604020202020204" pitchFamily="34" charset="0"/>
                <a:cs typeface="Arial" panose="020B0604020202020204" pitchFamily="34" charset="0"/>
              </a:rPr>
              <a:t> </a:t>
            </a:r>
            <a:r>
              <a:rPr lang="de-AT" dirty="0" err="1">
                <a:solidFill>
                  <a:schemeClr val="bg2">
                    <a:lumMod val="75000"/>
                  </a:schemeClr>
                </a:solidFill>
                <a:latin typeface="Arial" panose="020B0604020202020204" pitchFamily="34" charset="0"/>
                <a:cs typeface="Arial" panose="020B0604020202020204" pitchFamily="34" charset="0"/>
              </a:rPr>
              <a:t>importance</a:t>
            </a:r>
            <a:r>
              <a:rPr lang="de-AT" dirty="0">
                <a:solidFill>
                  <a:schemeClr val="bg2">
                    <a:lumMod val="75000"/>
                  </a:schemeClr>
                </a:solidFill>
                <a:latin typeface="Arial" panose="020B0604020202020204" pitchFamily="34" charset="0"/>
                <a:cs typeface="Arial" panose="020B0604020202020204" pitchFamily="34" charset="0"/>
              </a:rPr>
              <a:t> </a:t>
            </a:r>
            <a:r>
              <a:rPr lang="de-AT" dirty="0" err="1">
                <a:solidFill>
                  <a:schemeClr val="bg2">
                    <a:lumMod val="75000"/>
                  </a:schemeClr>
                </a:solidFill>
                <a:latin typeface="Arial" panose="020B0604020202020204" pitchFamily="34" charset="0"/>
                <a:cs typeface="Arial" panose="020B0604020202020204" pitchFamily="34" charset="0"/>
              </a:rPr>
              <a:t>of</a:t>
            </a:r>
            <a:r>
              <a:rPr lang="de-AT" dirty="0">
                <a:solidFill>
                  <a:schemeClr val="bg2">
                    <a:lumMod val="75000"/>
                  </a:schemeClr>
                </a:solidFill>
                <a:latin typeface="Arial" panose="020B0604020202020204" pitchFamily="34" charset="0"/>
                <a:cs typeface="Arial" panose="020B0604020202020204" pitchFamily="34" charset="0"/>
              </a:rPr>
              <a:t> </a:t>
            </a:r>
            <a:r>
              <a:rPr lang="de-AT" dirty="0" err="1">
                <a:solidFill>
                  <a:schemeClr val="bg2">
                    <a:lumMod val="75000"/>
                  </a:schemeClr>
                </a:solidFill>
                <a:latin typeface="Arial" panose="020B0604020202020204" pitchFamily="34" charset="0"/>
                <a:cs typeface="Arial" panose="020B0604020202020204" pitchFamily="34" charset="0"/>
              </a:rPr>
              <a:t>immunological</a:t>
            </a:r>
            <a:r>
              <a:rPr lang="de-AT" dirty="0">
                <a:solidFill>
                  <a:schemeClr val="bg2">
                    <a:lumMod val="75000"/>
                  </a:schemeClr>
                </a:solidFill>
                <a:latin typeface="Arial" panose="020B0604020202020204" pitchFamily="34" charset="0"/>
                <a:cs typeface="Arial" panose="020B0604020202020204" pitchFamily="34" charset="0"/>
              </a:rPr>
              <a:t> </a:t>
            </a:r>
            <a:r>
              <a:rPr lang="de-AT" dirty="0" err="1">
                <a:solidFill>
                  <a:schemeClr val="bg2">
                    <a:lumMod val="75000"/>
                  </a:schemeClr>
                </a:solidFill>
                <a:latin typeface="Arial" panose="020B0604020202020204" pitchFamily="34" charset="0"/>
                <a:cs typeface="Arial" panose="020B0604020202020204" pitchFamily="34" charset="0"/>
              </a:rPr>
              <a:t>compatibility</a:t>
            </a:r>
            <a:r>
              <a:rPr lang="de-AT" dirty="0">
                <a:solidFill>
                  <a:schemeClr val="bg2">
                    <a:lumMod val="75000"/>
                  </a:schemeClr>
                </a:solidFill>
                <a:latin typeface="Arial" panose="020B0604020202020204" pitchFamily="34" charset="0"/>
                <a:cs typeface="Arial" panose="020B0604020202020204" pitchFamily="34" charset="0"/>
              </a:rPr>
              <a:t> in </a:t>
            </a:r>
            <a:r>
              <a:rPr lang="de-AT" dirty="0" err="1">
                <a:solidFill>
                  <a:schemeClr val="bg2">
                    <a:lumMod val="75000"/>
                  </a:schemeClr>
                </a:solidFill>
                <a:latin typeface="Arial" panose="020B0604020202020204" pitchFamily="34" charset="0"/>
                <a:cs typeface="Arial" panose="020B0604020202020204" pitchFamily="34" charset="0"/>
              </a:rPr>
              <a:t>transplantation</a:t>
            </a:r>
            <a:r>
              <a:rPr lang="de-AT" dirty="0">
                <a:solidFill>
                  <a:schemeClr val="bg2">
                    <a:lumMod val="75000"/>
                  </a:schemeClr>
                </a:solidFill>
                <a:latin typeface="Arial" panose="020B0604020202020204" pitchFamily="34" charset="0"/>
                <a:cs typeface="Arial" panose="020B0604020202020204" pitchFamily="34" charset="0"/>
              </a:rPr>
              <a:t>. DnDSA increases the risk of CLAD and graft failure and can ultimately reduce survival chances after LuTX </a:t>
            </a:r>
            <a:endParaRPr kumimoji="0" lang="en-GB" sz="1800" b="0" i="0" u="none" strike="noStrike" kern="1200" cap="none" spc="0" normalizeH="0" baseline="0" noProof="0" dirty="0">
              <a:ln>
                <a:noFill/>
              </a:ln>
              <a:solidFill>
                <a:schemeClr val="bg2">
                  <a:lumMod val="75000"/>
                </a:schemeClr>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chemeClr val="bg2">
                  <a:lumMod val="75000"/>
                </a:schemeClr>
              </a:solidFill>
              <a:effectLst/>
              <a:uLnTx/>
              <a:uFillTx/>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r>
              <a:rPr lang="de-AT" dirty="0">
                <a:solidFill>
                  <a:schemeClr val="bg2">
                    <a:lumMod val="75000"/>
                  </a:schemeClr>
                </a:solidFill>
                <a:latin typeface="Arial" panose="020B0604020202020204" pitchFamily="34" charset="0"/>
                <a:cs typeface="Arial" panose="020B0604020202020204" pitchFamily="34" charset="0"/>
              </a:rPr>
              <a:t>PIRCHE may be able to further optimize donor-recipient compatibility and help improve survival</a:t>
            </a:r>
            <a:endParaRPr kumimoji="0" lang="en-GB" sz="1800" b="0" i="0" u="none" strike="noStrike" kern="1200" cap="none" spc="0" normalizeH="0" baseline="0" noProof="0" dirty="0">
              <a:ln>
                <a:noFill/>
              </a:ln>
              <a:solidFill>
                <a:schemeClr val="bg2">
                  <a:lumMod val="75000"/>
                </a:schemeClr>
              </a:solidFill>
              <a:effectLst/>
              <a:uLnTx/>
              <a:uFillTx/>
              <a:latin typeface="Arial" panose="020B0604020202020204" pitchFamily="34" charset="0"/>
              <a:cs typeface="Arial" panose="020B0604020202020204" pitchFamily="34" charset="0"/>
            </a:endParaRPr>
          </a:p>
        </p:txBody>
      </p:sp>
      <p:pic>
        <p:nvPicPr>
          <p:cNvPr id="8" name="Picture 7" descr="A house with a white roof&#10;&#10;Description automatically generated">
            <a:hlinkClick r:id="rId4" action="ppaction://hlinksldjump"/>
            <a:extLst>
              <a:ext uri="{FF2B5EF4-FFF2-40B4-BE49-F238E27FC236}">
                <a16:creationId xmlns:a16="http://schemas.microsoft.com/office/drawing/2014/main" id="{4109F110-56BB-4556-BD9E-9D5CC2A70F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2537974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300" dirty="0">
                <a:latin typeface="Arial" panose="020B0604020202020204" pitchFamily="34" charset="0"/>
                <a:cs typeface="Arial" panose="020B0604020202020204" pitchFamily="34" charset="0"/>
              </a:rPr>
              <a:t>Transcriptional co-activator BOB1 as the key regulator of pathogenic lymphocytic responses in chronic lung allograft dysfunction</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fr-FR" dirty="0" err="1">
                <a:latin typeface="Arial" panose="020B0604020202020204" pitchFamily="34" charset="0"/>
                <a:cs typeface="Arial" panose="020B0604020202020204" pitchFamily="34" charset="0"/>
              </a:rPr>
              <a:t>Yeremenko</a:t>
            </a:r>
            <a:r>
              <a:rPr lang="fr-FR" dirty="0">
                <a:latin typeface="Arial" panose="020B0604020202020204" pitchFamily="34" charset="0"/>
                <a:cs typeface="Arial" panose="020B0604020202020204" pitchFamily="34" charset="0"/>
              </a:rPr>
              <a:t> N</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et al., ESOT Congress 2023; OS7_3</a:t>
            </a:r>
          </a:p>
        </p:txBody>
      </p:sp>
      <p:sp>
        <p:nvSpPr>
          <p:cNvPr id="5" name="TextBox 4">
            <a:extLst>
              <a:ext uri="{FF2B5EF4-FFF2-40B4-BE49-F238E27FC236}">
                <a16:creationId xmlns:a16="http://schemas.microsoft.com/office/drawing/2014/main" id="{C1274ACF-667E-4106-907E-1BDD30D47A86}"/>
              </a:ext>
            </a:extLst>
          </p:cNvPr>
          <p:cNvSpPr txBox="1"/>
          <p:nvPr/>
        </p:nvSpPr>
        <p:spPr>
          <a:xfrm>
            <a:off x="717436" y="1069805"/>
            <a:ext cx="5196981" cy="4832092"/>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CLAD is the leading cause of mortality after lung transplantation</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Balance of effector and regulatory lymphocytic responses determines lung allograft outcomes favouring rejection or tolerance</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molecular mechanisms controlling these responses remain largely unknown</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expression of lymphocyte-specific transcriptional co-activator BOB1 in the lung recipients' blood predicts CLAD development</a:t>
            </a:r>
          </a:p>
          <a:p>
            <a:pPr algn="just"/>
            <a:endParaRPr lang="en-GB"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explore the role of BOB1 in the pathophysiology of CLAD</a:t>
            </a:r>
          </a:p>
        </p:txBody>
      </p:sp>
      <p:sp>
        <p:nvSpPr>
          <p:cNvPr id="6" name="TextBox 5">
            <a:extLst>
              <a:ext uri="{FF2B5EF4-FFF2-40B4-BE49-F238E27FC236}">
                <a16:creationId xmlns:a16="http://schemas.microsoft.com/office/drawing/2014/main" id="{4B582F7B-D361-4AF8-A9F3-94DF0FDA4ADC}"/>
              </a:ext>
            </a:extLst>
          </p:cNvPr>
          <p:cNvSpPr txBox="1"/>
          <p:nvPr/>
        </p:nvSpPr>
        <p:spPr>
          <a:xfrm>
            <a:off x="6277585" y="1067610"/>
            <a:ext cx="1495425" cy="400110"/>
          </a:xfrm>
          <a:prstGeom prst="rect">
            <a:avLst/>
          </a:prstGeom>
          <a:solidFill>
            <a:schemeClr val="bg1"/>
          </a:solid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endParaRPr lang="en-CH" sz="2000" b="1" dirty="0">
              <a:solidFill>
                <a:srgbClr val="636569"/>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BA44B574-199D-4518-B82D-768AD824783E}"/>
              </a:ext>
            </a:extLst>
          </p:cNvPr>
          <p:cNvSpPr/>
          <p:nvPr/>
        </p:nvSpPr>
        <p:spPr>
          <a:xfrm>
            <a:off x="6402750" y="1685281"/>
            <a:ext cx="360000" cy="360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a:t>
            </a:r>
          </a:p>
        </p:txBody>
      </p:sp>
      <p:grpSp>
        <p:nvGrpSpPr>
          <p:cNvPr id="35" name="Group 34">
            <a:extLst>
              <a:ext uri="{FF2B5EF4-FFF2-40B4-BE49-F238E27FC236}">
                <a16:creationId xmlns:a16="http://schemas.microsoft.com/office/drawing/2014/main" id="{D094E817-58D1-4411-8071-424E0B6A19CE}"/>
              </a:ext>
            </a:extLst>
          </p:cNvPr>
          <p:cNvGrpSpPr/>
          <p:nvPr/>
        </p:nvGrpSpPr>
        <p:grpSpPr>
          <a:xfrm>
            <a:off x="6986589" y="1657490"/>
            <a:ext cx="3859319" cy="1548098"/>
            <a:chOff x="7340633" y="1662227"/>
            <a:chExt cx="3859319" cy="1548098"/>
          </a:xfrm>
        </p:grpSpPr>
        <p:sp>
          <p:nvSpPr>
            <p:cNvPr id="10" name="Rectangle: Rounded Corners 9">
              <a:extLst>
                <a:ext uri="{FF2B5EF4-FFF2-40B4-BE49-F238E27FC236}">
                  <a16:creationId xmlns:a16="http://schemas.microsoft.com/office/drawing/2014/main" id="{1F558AB6-39BF-42A8-87C3-A5CB49DF1CE5}"/>
                </a:ext>
              </a:extLst>
            </p:cNvPr>
            <p:cNvSpPr/>
            <p:nvPr/>
          </p:nvSpPr>
          <p:spPr>
            <a:xfrm>
              <a:off x="7340633" y="1664162"/>
              <a:ext cx="1758890" cy="400105"/>
            </a:xfrm>
            <a:prstGeom prst="roundRect">
              <a:avLst/>
            </a:prstGeom>
            <a:solidFill>
              <a:srgbClr val="FDCE9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Patients with CLAD </a:t>
              </a:r>
            </a:p>
          </p:txBody>
        </p:sp>
        <p:cxnSp>
          <p:nvCxnSpPr>
            <p:cNvPr id="11" name="Straight Arrow Connector 10">
              <a:extLst>
                <a:ext uri="{FF2B5EF4-FFF2-40B4-BE49-F238E27FC236}">
                  <a16:creationId xmlns:a16="http://schemas.microsoft.com/office/drawing/2014/main" id="{85BBAAA3-E845-4EDD-BF33-016813311B32}"/>
                </a:ext>
              </a:extLst>
            </p:cNvPr>
            <p:cNvCxnSpPr>
              <a:cxnSpLocks/>
            </p:cNvCxnSpPr>
            <p:nvPr/>
          </p:nvCxnSpPr>
          <p:spPr>
            <a:xfrm rot="16200000" flipH="1">
              <a:off x="9281301" y="1763738"/>
              <a:ext cx="0" cy="197085"/>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22C3AB63-6EA7-4E45-828B-A470C5E5D832}"/>
                </a:ext>
              </a:extLst>
            </p:cNvPr>
            <p:cNvSpPr/>
            <p:nvPr/>
          </p:nvSpPr>
          <p:spPr>
            <a:xfrm>
              <a:off x="9441062" y="1662227"/>
              <a:ext cx="1758890" cy="400107"/>
            </a:xfrm>
            <a:prstGeom prst="roundRect">
              <a:avLst/>
            </a:prstGeom>
            <a:solidFill>
              <a:srgbClr val="FDCE9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Transbronchial biopsy</a:t>
              </a:r>
            </a:p>
          </p:txBody>
        </p:sp>
        <p:sp>
          <p:nvSpPr>
            <p:cNvPr id="14" name="Rectangle: Rounded Corners 13">
              <a:extLst>
                <a:ext uri="{FF2B5EF4-FFF2-40B4-BE49-F238E27FC236}">
                  <a16:creationId xmlns:a16="http://schemas.microsoft.com/office/drawing/2014/main" id="{8C23E28B-01FE-4EA5-9E78-22620EFF29B6}"/>
                </a:ext>
              </a:extLst>
            </p:cNvPr>
            <p:cNvSpPr/>
            <p:nvPr/>
          </p:nvSpPr>
          <p:spPr>
            <a:xfrm>
              <a:off x="9441062" y="2388170"/>
              <a:ext cx="1758890" cy="812428"/>
            </a:xfrm>
            <a:prstGeom prst="roundRect">
              <a:avLst/>
            </a:prstGeom>
            <a:solidFill>
              <a:srgbClr val="FDCE9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Stained with a panel of 36-heavy-metal-tagged antibodies</a:t>
              </a:r>
            </a:p>
          </p:txBody>
        </p:sp>
        <p:cxnSp>
          <p:nvCxnSpPr>
            <p:cNvPr id="15" name="Straight Arrow Connector 14">
              <a:extLst>
                <a:ext uri="{FF2B5EF4-FFF2-40B4-BE49-F238E27FC236}">
                  <a16:creationId xmlns:a16="http://schemas.microsoft.com/office/drawing/2014/main" id="{01D8DC76-E171-47BA-AE7E-22384A0FE085}"/>
                </a:ext>
              </a:extLst>
            </p:cNvPr>
            <p:cNvCxnSpPr>
              <a:cxnSpLocks/>
            </p:cNvCxnSpPr>
            <p:nvPr/>
          </p:nvCxnSpPr>
          <p:spPr>
            <a:xfrm>
              <a:off x="10320507" y="2152175"/>
              <a:ext cx="0" cy="197085"/>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F50430AB-90FF-4F81-BF53-FAFACEBE62E3}"/>
                </a:ext>
              </a:extLst>
            </p:cNvPr>
            <p:cNvSpPr/>
            <p:nvPr/>
          </p:nvSpPr>
          <p:spPr>
            <a:xfrm>
              <a:off x="7343190" y="2397898"/>
              <a:ext cx="1758890" cy="812427"/>
            </a:xfrm>
            <a:prstGeom prst="roundRect">
              <a:avLst/>
            </a:prstGeom>
            <a:solidFill>
              <a:srgbClr val="FDCE9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The imaging mass cytometry</a:t>
              </a:r>
            </a:p>
          </p:txBody>
        </p:sp>
        <p:cxnSp>
          <p:nvCxnSpPr>
            <p:cNvPr id="17" name="Straight Arrow Connector 16">
              <a:extLst>
                <a:ext uri="{FF2B5EF4-FFF2-40B4-BE49-F238E27FC236}">
                  <a16:creationId xmlns:a16="http://schemas.microsoft.com/office/drawing/2014/main" id="{579482B0-8155-48F0-AA2E-F469F590C9A1}"/>
                </a:ext>
              </a:extLst>
            </p:cNvPr>
            <p:cNvCxnSpPr>
              <a:cxnSpLocks/>
            </p:cNvCxnSpPr>
            <p:nvPr/>
          </p:nvCxnSpPr>
          <p:spPr>
            <a:xfrm rot="5400000">
              <a:off x="9271573" y="2696846"/>
              <a:ext cx="0" cy="197085"/>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Oval 17">
            <a:extLst>
              <a:ext uri="{FF2B5EF4-FFF2-40B4-BE49-F238E27FC236}">
                <a16:creationId xmlns:a16="http://schemas.microsoft.com/office/drawing/2014/main" id="{73452BD1-E2F0-4D5D-B59B-F87834861806}"/>
              </a:ext>
            </a:extLst>
          </p:cNvPr>
          <p:cNvSpPr/>
          <p:nvPr/>
        </p:nvSpPr>
        <p:spPr>
          <a:xfrm>
            <a:off x="6400193" y="3411394"/>
            <a:ext cx="360000" cy="360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46D94D31-9CEB-4784-8BD8-AC2AA5802E43}"/>
              </a:ext>
            </a:extLst>
          </p:cNvPr>
          <p:cNvSpPr txBox="1"/>
          <p:nvPr/>
        </p:nvSpPr>
        <p:spPr>
          <a:xfrm>
            <a:off x="6986589" y="3398601"/>
            <a:ext cx="3312000" cy="646331"/>
          </a:xfrm>
          <a:prstGeom prst="rect">
            <a:avLst/>
          </a:prstGeom>
          <a:noFill/>
          <a:ln>
            <a:solidFill>
              <a:srgbClr val="FDCE9C"/>
            </a:solidFill>
          </a:ln>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BOB1-specific inhibitors were developed through a classical medicinal chemistry approach via virtual library screening</a:t>
            </a:r>
          </a:p>
        </p:txBody>
      </p:sp>
      <p:sp>
        <p:nvSpPr>
          <p:cNvPr id="22" name="Oval 21">
            <a:extLst>
              <a:ext uri="{FF2B5EF4-FFF2-40B4-BE49-F238E27FC236}">
                <a16:creationId xmlns:a16="http://schemas.microsoft.com/office/drawing/2014/main" id="{DD80546D-5860-4782-9815-51E2D23FB871}"/>
              </a:ext>
            </a:extLst>
          </p:cNvPr>
          <p:cNvSpPr/>
          <p:nvPr/>
        </p:nvSpPr>
        <p:spPr>
          <a:xfrm>
            <a:off x="6400193" y="4104831"/>
            <a:ext cx="360000" cy="360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3</a:t>
            </a:r>
          </a:p>
        </p:txBody>
      </p:sp>
      <p:grpSp>
        <p:nvGrpSpPr>
          <p:cNvPr id="34" name="Group 33">
            <a:extLst>
              <a:ext uri="{FF2B5EF4-FFF2-40B4-BE49-F238E27FC236}">
                <a16:creationId xmlns:a16="http://schemas.microsoft.com/office/drawing/2014/main" id="{60766087-A5B2-4197-A6FA-1478612A3C9D}"/>
              </a:ext>
            </a:extLst>
          </p:cNvPr>
          <p:cNvGrpSpPr/>
          <p:nvPr/>
        </p:nvGrpSpPr>
        <p:grpSpPr>
          <a:xfrm>
            <a:off x="6580193" y="4183531"/>
            <a:ext cx="4938256" cy="1992039"/>
            <a:chOff x="6271424" y="4805057"/>
            <a:chExt cx="4938256" cy="1992039"/>
          </a:xfrm>
        </p:grpSpPr>
        <p:grpSp>
          <p:nvGrpSpPr>
            <p:cNvPr id="30" name="Group 29">
              <a:extLst>
                <a:ext uri="{FF2B5EF4-FFF2-40B4-BE49-F238E27FC236}">
                  <a16:creationId xmlns:a16="http://schemas.microsoft.com/office/drawing/2014/main" id="{555F53E5-AF70-4DB1-B4F3-819CF9D00E77}"/>
                </a:ext>
              </a:extLst>
            </p:cNvPr>
            <p:cNvGrpSpPr/>
            <p:nvPr/>
          </p:nvGrpSpPr>
          <p:grpSpPr>
            <a:xfrm>
              <a:off x="7318728" y="5146243"/>
              <a:ext cx="3312000" cy="432000"/>
              <a:chOff x="7768611" y="5146243"/>
              <a:chExt cx="2818768" cy="432000"/>
            </a:xfrm>
          </p:grpSpPr>
          <p:cxnSp>
            <p:nvCxnSpPr>
              <p:cNvPr id="23" name="Straight Arrow Connector 22">
                <a:extLst>
                  <a:ext uri="{FF2B5EF4-FFF2-40B4-BE49-F238E27FC236}">
                    <a16:creationId xmlns:a16="http://schemas.microsoft.com/office/drawing/2014/main" id="{9FFF4BA5-F2EC-4CAB-8FA1-8101F74D6991}"/>
                  </a:ext>
                </a:extLst>
              </p:cNvPr>
              <p:cNvCxnSpPr>
                <a:cxnSpLocks/>
              </p:cNvCxnSpPr>
              <p:nvPr/>
            </p:nvCxnSpPr>
            <p:spPr>
              <a:xfrm flipH="1">
                <a:off x="9397130" y="5146243"/>
                <a:ext cx="0" cy="432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EEA60E1E-9287-4E24-8F41-55867728E46E}"/>
                  </a:ext>
                </a:extLst>
              </p:cNvPr>
              <p:cNvCxnSpPr>
                <a:cxnSpLocks/>
              </p:cNvCxnSpPr>
              <p:nvPr/>
            </p:nvCxnSpPr>
            <p:spPr>
              <a:xfrm>
                <a:off x="7768611" y="5352667"/>
                <a:ext cx="2818768"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a:extLst>
                <a:ext uri="{FF2B5EF4-FFF2-40B4-BE49-F238E27FC236}">
                  <a16:creationId xmlns:a16="http://schemas.microsoft.com/office/drawing/2014/main" id="{802545BF-9254-42B5-9C2C-8549F227F01E}"/>
                </a:ext>
              </a:extLst>
            </p:cNvPr>
            <p:cNvCxnSpPr>
              <a:cxnSpLocks/>
            </p:cNvCxnSpPr>
            <p:nvPr/>
          </p:nvCxnSpPr>
          <p:spPr>
            <a:xfrm>
              <a:off x="7320416" y="5347623"/>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936A29DD-767F-4B24-8438-27876D6E8D33}"/>
                </a:ext>
              </a:extLst>
            </p:cNvPr>
            <p:cNvSpPr/>
            <p:nvPr/>
          </p:nvSpPr>
          <p:spPr>
            <a:xfrm>
              <a:off x="6271424" y="5612263"/>
              <a:ext cx="2107052" cy="1184832"/>
            </a:xfrm>
            <a:prstGeom prst="roundRect">
              <a:avLst/>
            </a:prstGeom>
            <a:solidFill>
              <a:srgbClr val="041E4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B-cell proliferation, apoptosis, activation, and immunoglobulin production in the model of T-dependent B-cell differentiation</a:t>
              </a:r>
            </a:p>
          </p:txBody>
        </p:sp>
        <p:sp>
          <p:nvSpPr>
            <p:cNvPr id="27" name="Rectangle: Rounded Corners 26">
              <a:extLst>
                <a:ext uri="{FF2B5EF4-FFF2-40B4-BE49-F238E27FC236}">
                  <a16:creationId xmlns:a16="http://schemas.microsoft.com/office/drawing/2014/main" id="{415968FD-776B-4E00-9175-20270439D866}"/>
                </a:ext>
              </a:extLst>
            </p:cNvPr>
            <p:cNvSpPr/>
            <p:nvPr/>
          </p:nvSpPr>
          <p:spPr>
            <a:xfrm>
              <a:off x="8494648" y="5612262"/>
              <a:ext cx="1469726" cy="1184833"/>
            </a:xfrm>
            <a:prstGeom prst="roundRect">
              <a:avLst/>
            </a:prstGeom>
            <a:solidFill>
              <a:srgbClr val="0097CE"/>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B-cell regulatory capacity in the co-cultures with activated effector T cells</a:t>
              </a:r>
            </a:p>
          </p:txBody>
        </p:sp>
        <p:sp>
          <p:nvSpPr>
            <p:cNvPr id="28" name="Rectangle: Rounded Corners 27">
              <a:extLst>
                <a:ext uri="{FF2B5EF4-FFF2-40B4-BE49-F238E27FC236}">
                  <a16:creationId xmlns:a16="http://schemas.microsoft.com/office/drawing/2014/main" id="{553D3563-8F7D-4389-A096-EA113BC5BBEC}"/>
                </a:ext>
              </a:extLst>
            </p:cNvPr>
            <p:cNvSpPr/>
            <p:nvPr/>
          </p:nvSpPr>
          <p:spPr>
            <a:xfrm>
              <a:off x="10080546" y="5612264"/>
              <a:ext cx="1129134" cy="1184832"/>
            </a:xfrm>
            <a:prstGeom prst="roundRect">
              <a:avLst/>
            </a:prstGeom>
            <a:solidFill>
              <a:srgbClr val="00359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Primary and secondary T-cell response</a:t>
              </a:r>
            </a:p>
          </p:txBody>
        </p:sp>
        <p:sp>
          <p:nvSpPr>
            <p:cNvPr id="29" name="Rectangle: Rounded Corners 28">
              <a:extLst>
                <a:ext uri="{FF2B5EF4-FFF2-40B4-BE49-F238E27FC236}">
                  <a16:creationId xmlns:a16="http://schemas.microsoft.com/office/drawing/2014/main" id="{A5DCF9B5-5E1F-4577-821B-FD643AB85129}"/>
                </a:ext>
              </a:extLst>
            </p:cNvPr>
            <p:cNvSpPr/>
            <p:nvPr/>
          </p:nvSpPr>
          <p:spPr>
            <a:xfrm>
              <a:off x="7441542" y="4805057"/>
              <a:ext cx="3587051" cy="305762"/>
            </a:xfrm>
            <a:prstGeom prst="roundRect">
              <a:avLst/>
            </a:prstGeom>
            <a:solidFill>
              <a:srgbClr val="FDCE9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Effect of BOB1 targeting was assessed on</a:t>
              </a:r>
            </a:p>
          </p:txBody>
        </p:sp>
      </p:grpSp>
      <p:pic>
        <p:nvPicPr>
          <p:cNvPr id="31" name="Picture 30" descr="A house with a white roof&#10;&#10;Description automatically generated">
            <a:hlinkClick r:id="rId4" action="ppaction://hlinksldjump"/>
            <a:extLst>
              <a:ext uri="{FF2B5EF4-FFF2-40B4-BE49-F238E27FC236}">
                <a16:creationId xmlns:a16="http://schemas.microsoft.com/office/drawing/2014/main" id="{7C81E01F-6AEB-4544-AECE-D90D017F33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870086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300" dirty="0">
                <a:latin typeface="Arial" panose="020B0604020202020204" pitchFamily="34" charset="0"/>
                <a:cs typeface="Arial" panose="020B0604020202020204" pitchFamily="34" charset="0"/>
              </a:rPr>
              <a:t>Transcriptional co-activator BOB1 as the key regulator of pathogenic lymphocytic responses in chronic lung allograft dysfunction</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fr-FR" dirty="0" err="1">
                <a:latin typeface="Arial" panose="020B0604020202020204" pitchFamily="34" charset="0"/>
                <a:cs typeface="Arial" panose="020B0604020202020204" pitchFamily="34" charset="0"/>
              </a:rPr>
              <a:t>Yeremenko</a:t>
            </a:r>
            <a:r>
              <a:rPr lang="fr-FR" dirty="0">
                <a:latin typeface="Arial" panose="020B0604020202020204" pitchFamily="34" charset="0"/>
                <a:cs typeface="Arial" panose="020B0604020202020204" pitchFamily="34" charset="0"/>
              </a:rPr>
              <a:t> N</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et al., ESOT Congress 2023; OS7_3</a:t>
            </a:r>
          </a:p>
        </p:txBody>
      </p:sp>
      <p:sp>
        <p:nvSpPr>
          <p:cNvPr id="5" name="TextBox 4">
            <a:extLst>
              <a:ext uri="{FF2B5EF4-FFF2-40B4-BE49-F238E27FC236}">
                <a16:creationId xmlns:a16="http://schemas.microsoft.com/office/drawing/2014/main" id="{C1274ACF-667E-4106-907E-1BDD30D47A86}"/>
              </a:ext>
            </a:extLst>
          </p:cNvPr>
          <p:cNvSpPr txBox="1"/>
          <p:nvPr/>
        </p:nvSpPr>
        <p:spPr>
          <a:xfrm>
            <a:off x="717436" y="1069805"/>
            <a:ext cx="5235686" cy="4093428"/>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Multiple immune cell subsets are found in the lung allograft with a massive infiltration of plasma cells expressing high levels of BOB1</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Targeting BOB1 abrogates B-cell proliferation, activation and differentiation into antibody-secreting </a:t>
            </a:r>
            <a:r>
              <a:rPr lang="en-GB" sz="1600" dirty="0" err="1">
                <a:solidFill>
                  <a:srgbClr val="A5A5A5"/>
                </a:solidFill>
                <a:latin typeface="Arial" panose="020B0604020202020204" pitchFamily="34" charset="0"/>
                <a:cs typeface="Arial" panose="020B0604020202020204" pitchFamily="34" charset="0"/>
              </a:rPr>
              <a:t>plasmablasts</a:t>
            </a:r>
            <a:r>
              <a:rPr lang="en-GB" sz="1600" dirty="0">
                <a:solidFill>
                  <a:srgbClr val="A5A5A5"/>
                </a:solidFill>
                <a:latin typeface="Arial" panose="020B0604020202020204" pitchFamily="34" charset="0"/>
                <a:cs typeface="Arial" panose="020B0604020202020204" pitchFamily="34" charset="0"/>
              </a:rPr>
              <a:t> </a:t>
            </a:r>
            <a:r>
              <a:rPr lang="en-GB" sz="1600" i="1" dirty="0">
                <a:solidFill>
                  <a:srgbClr val="A5A5A5"/>
                </a:solidFill>
                <a:latin typeface="Arial" panose="020B0604020202020204" pitchFamily="34" charset="0"/>
                <a:cs typeface="Arial" panose="020B0604020202020204" pitchFamily="34" charset="0"/>
              </a:rPr>
              <a:t>in vitro</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This phenotype and the arrest of isotype-switched immunoglobulin production is accompanied by the down-modulation of plasma cell differentiation and class-switching genes, such as IRF4, PRDM1, AICDA, IgHG1, and IgHG3</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Targeting BOB1 suppresses proliferation and IL-17A production by T cells during recall responses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The interference with BOB1 function do not affect the regulatory function of B cells</a:t>
            </a:r>
          </a:p>
        </p:txBody>
      </p:sp>
      <p:sp>
        <p:nvSpPr>
          <p:cNvPr id="31" name="TextBox 30">
            <a:extLst>
              <a:ext uri="{FF2B5EF4-FFF2-40B4-BE49-F238E27FC236}">
                <a16:creationId xmlns:a16="http://schemas.microsoft.com/office/drawing/2014/main" id="{11B9BCB0-C156-4FDB-B2FE-8AB534560F0B}"/>
              </a:ext>
            </a:extLst>
          </p:cNvPr>
          <p:cNvSpPr txBox="1"/>
          <p:nvPr/>
        </p:nvSpPr>
        <p:spPr>
          <a:xfrm>
            <a:off x="6238878" y="1069805"/>
            <a:ext cx="5235686" cy="2893100"/>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presence of BOB1</a:t>
            </a:r>
            <a:r>
              <a:rPr lang="en-GB" baseline="30000" dirty="0">
                <a:solidFill>
                  <a:srgbClr val="A5A5A5"/>
                </a:solidFill>
                <a:latin typeface="Arial" panose="020B0604020202020204" pitchFamily="34" charset="0"/>
                <a:cs typeface="Arial" panose="020B0604020202020204" pitchFamily="34" charset="0"/>
              </a:rPr>
              <a:t>+</a:t>
            </a:r>
            <a:r>
              <a:rPr lang="en-GB" dirty="0">
                <a:solidFill>
                  <a:srgbClr val="A5A5A5"/>
                </a:solidFill>
                <a:latin typeface="Arial" panose="020B0604020202020204" pitchFamily="34" charset="0"/>
                <a:cs typeface="Arial" panose="020B0604020202020204" pitchFamily="34" charset="0"/>
              </a:rPr>
              <a:t> lymphocytes in CLAD lungs and the notion that attenuation of biological activity of BOB1 in vitro dampens activated lymphocytic responses without compromising the immunosuppressive potential, support the role of BOB1 in CLAD pathogenesis, laying a solid rationale for the investigation of its targeting in relevant experimental models in vivo</a:t>
            </a:r>
            <a:endParaRPr lang="en-CH" sz="2000" b="1" dirty="0">
              <a:solidFill>
                <a:srgbClr val="636569"/>
              </a:solidFill>
              <a:latin typeface="Arial" panose="020B0604020202020204" pitchFamily="34" charset="0"/>
              <a:cs typeface="Arial" panose="020B0604020202020204" pitchFamily="34" charset="0"/>
            </a:endParaRPr>
          </a:p>
        </p:txBody>
      </p:sp>
      <p:pic>
        <p:nvPicPr>
          <p:cNvPr id="6" name="Picture 5" descr="A house with a white roof&#10;&#10;Description automatically generated">
            <a:hlinkClick r:id="rId4" action="ppaction://hlinksldjump"/>
            <a:extLst>
              <a:ext uri="{FF2B5EF4-FFF2-40B4-BE49-F238E27FC236}">
                <a16:creationId xmlns:a16="http://schemas.microsoft.com/office/drawing/2014/main" id="{A84DF70F-8220-4BF6-BF00-A472B12DD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3732731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500" dirty="0">
                <a:latin typeface="Arial" panose="020B0604020202020204" pitchFamily="34" charset="0"/>
                <a:cs typeface="Arial" panose="020B0604020202020204" pitchFamily="34" charset="0"/>
              </a:rPr>
              <a:t>Validation of a blood gene signature to predict chronic allograft dysfunction in lung transplantation</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Danger R.</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et al., ESOT Congress 2023; OS7_4</a:t>
            </a:r>
          </a:p>
        </p:txBody>
      </p:sp>
      <p:sp>
        <p:nvSpPr>
          <p:cNvPr id="5" name="TextBox 4">
            <a:extLst>
              <a:ext uri="{FF2B5EF4-FFF2-40B4-BE49-F238E27FC236}">
                <a16:creationId xmlns:a16="http://schemas.microsoft.com/office/drawing/2014/main" id="{36E16C29-51F6-43B1-BA18-CF904B9D2D22}"/>
              </a:ext>
            </a:extLst>
          </p:cNvPr>
          <p:cNvSpPr txBox="1"/>
          <p:nvPr/>
        </p:nvSpPr>
        <p:spPr>
          <a:xfrm>
            <a:off x="717436" y="1069805"/>
            <a:ext cx="5196981" cy="3724096"/>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Since CLAD is the major limitation to long-term survival after lung transplantation, identifying patients at risk of CLAD using non-invasive biomarkers would allow to prevent lung allograft damage</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B-cell related genes BLK, POU2AF1 and TCL1A are expressed in blood and  associated with CLAD</a:t>
            </a:r>
          </a:p>
          <a:p>
            <a:pPr marL="285750" indent="-285750" algn="just">
              <a:buFont typeface="Arial" panose="020B0604020202020204" pitchFamily="34" charset="0"/>
              <a:buChar char="•"/>
            </a:pPr>
            <a:endParaRPr lang="en-GB" b="1"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a:t>
            </a:r>
            <a:r>
              <a:rPr lang="en-GB" dirty="0">
                <a:solidFill>
                  <a:srgbClr val="A5A5A5"/>
                </a:solidFill>
                <a:latin typeface="Arial" panose="020B0604020202020204" pitchFamily="34" charset="0"/>
                <a:cs typeface="Arial" panose="020B0604020202020204" pitchFamily="34" charset="0"/>
              </a:rPr>
              <a:t> To validate this signature in an independent cohort of 293 lung transplanted recipients</a:t>
            </a:r>
          </a:p>
        </p:txBody>
      </p:sp>
      <p:sp>
        <p:nvSpPr>
          <p:cNvPr id="6" name="TextBox 5">
            <a:extLst>
              <a:ext uri="{FF2B5EF4-FFF2-40B4-BE49-F238E27FC236}">
                <a16:creationId xmlns:a16="http://schemas.microsoft.com/office/drawing/2014/main" id="{C6DC0343-76F4-4B27-B36F-836BE8A1BA39}"/>
              </a:ext>
            </a:extLst>
          </p:cNvPr>
          <p:cNvSpPr txBox="1"/>
          <p:nvPr/>
        </p:nvSpPr>
        <p:spPr>
          <a:xfrm>
            <a:off x="6277585" y="1067610"/>
            <a:ext cx="1495425" cy="400110"/>
          </a:xfrm>
          <a:prstGeom prst="rect">
            <a:avLst/>
          </a:prstGeom>
          <a:solidFill>
            <a:schemeClr val="bg1"/>
          </a:solid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endParaRPr lang="en-CH" sz="2000" b="1" dirty="0">
              <a:solidFill>
                <a:srgbClr val="636569"/>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1ED99F6E-7D36-4E94-A40B-018EB2A013E6}"/>
              </a:ext>
            </a:extLst>
          </p:cNvPr>
          <p:cNvGrpSpPr/>
          <p:nvPr/>
        </p:nvGrpSpPr>
        <p:grpSpPr>
          <a:xfrm>
            <a:off x="6574582" y="1749369"/>
            <a:ext cx="5346479" cy="3473744"/>
            <a:chOff x="6574582" y="1749369"/>
            <a:chExt cx="5346479" cy="3473744"/>
          </a:xfrm>
        </p:grpSpPr>
        <p:sp>
          <p:nvSpPr>
            <p:cNvPr id="10" name="Rectangle: Rounded Corners 9">
              <a:extLst>
                <a:ext uri="{FF2B5EF4-FFF2-40B4-BE49-F238E27FC236}">
                  <a16:creationId xmlns:a16="http://schemas.microsoft.com/office/drawing/2014/main" id="{41C85F6D-A2AA-4B05-9C4D-AEF223567AFD}"/>
                </a:ext>
              </a:extLst>
            </p:cNvPr>
            <p:cNvSpPr/>
            <p:nvPr/>
          </p:nvSpPr>
          <p:spPr>
            <a:xfrm>
              <a:off x="6985513" y="1749369"/>
              <a:ext cx="4003850" cy="400110"/>
            </a:xfrm>
            <a:prstGeom prst="roundRect">
              <a:avLst/>
            </a:prstGeom>
            <a:solidFill>
              <a:srgbClr val="FDCE9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Blood samples of lung transplanted patients of the </a:t>
              </a:r>
              <a:r>
                <a:rPr lang="en-GB" sz="1200" dirty="0" err="1">
                  <a:solidFill>
                    <a:schemeClr val="tx1"/>
                  </a:solidFill>
                  <a:latin typeface="Arial" panose="020B0604020202020204" pitchFamily="34" charset="0"/>
                  <a:cs typeface="Arial" panose="020B0604020202020204" pitchFamily="34" charset="0"/>
                </a:rPr>
                <a:t>multicenter</a:t>
              </a:r>
              <a:r>
                <a:rPr lang="en-GB" sz="1200" dirty="0">
                  <a:solidFill>
                    <a:schemeClr val="tx1"/>
                  </a:solidFill>
                  <a:latin typeface="Arial" panose="020B0604020202020204" pitchFamily="34" charset="0"/>
                  <a:cs typeface="Arial" panose="020B0604020202020204" pitchFamily="34" charset="0"/>
                </a:rPr>
                <a:t> COLT cohort</a:t>
              </a:r>
            </a:p>
          </p:txBody>
        </p:sp>
        <p:cxnSp>
          <p:nvCxnSpPr>
            <p:cNvPr id="13" name="Connector: Elbow 12">
              <a:extLst>
                <a:ext uri="{FF2B5EF4-FFF2-40B4-BE49-F238E27FC236}">
                  <a16:creationId xmlns:a16="http://schemas.microsoft.com/office/drawing/2014/main" id="{04ACB714-8955-4837-8A28-77B01CD44ACD}"/>
                </a:ext>
              </a:extLst>
            </p:cNvPr>
            <p:cNvCxnSpPr>
              <a:cxnSpLocks/>
            </p:cNvCxnSpPr>
            <p:nvPr/>
          </p:nvCxnSpPr>
          <p:spPr>
            <a:xfrm>
              <a:off x="7111729" y="2319146"/>
              <a:ext cx="291600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CCBDF1D-A3E4-4472-ABC2-3246ABEB522E}"/>
                </a:ext>
              </a:extLst>
            </p:cNvPr>
            <p:cNvCxnSpPr>
              <a:cxnSpLocks/>
            </p:cNvCxnSpPr>
            <p:nvPr/>
          </p:nvCxnSpPr>
          <p:spPr>
            <a:xfrm>
              <a:off x="7123571" y="2318942"/>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566331A2-A4F4-4D7C-A7AC-A603B3CFDD9B}"/>
                </a:ext>
              </a:extLst>
            </p:cNvPr>
            <p:cNvSpPr/>
            <p:nvPr/>
          </p:nvSpPr>
          <p:spPr>
            <a:xfrm>
              <a:off x="6747041" y="2560727"/>
              <a:ext cx="764640" cy="461665"/>
            </a:xfrm>
            <a:prstGeom prst="roundRect">
              <a:avLst/>
            </a:prstGeom>
            <a:solidFill>
              <a:srgbClr val="041E4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CLAD n=56</a:t>
              </a:r>
            </a:p>
          </p:txBody>
        </p:sp>
        <p:sp>
          <p:nvSpPr>
            <p:cNvPr id="16" name="Rectangle: Rounded Corners 15">
              <a:extLst>
                <a:ext uri="{FF2B5EF4-FFF2-40B4-BE49-F238E27FC236}">
                  <a16:creationId xmlns:a16="http://schemas.microsoft.com/office/drawing/2014/main" id="{9AD976D0-E833-4B91-9205-60279EC5F2EA}"/>
                </a:ext>
              </a:extLst>
            </p:cNvPr>
            <p:cNvSpPr/>
            <p:nvPr/>
          </p:nvSpPr>
          <p:spPr>
            <a:xfrm>
              <a:off x="7587255" y="2544207"/>
              <a:ext cx="1566036" cy="1210670"/>
            </a:xfrm>
            <a:prstGeom prst="roundRect">
              <a:avLst/>
            </a:prstGeom>
            <a:solidFill>
              <a:srgbClr val="0097CE"/>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latin typeface="Arial" panose="020B0604020202020204" pitchFamily="34" charset="0"/>
                  <a:ea typeface="Calibri" panose="020F0502020204030204" pitchFamily="34" charset="0"/>
                  <a:cs typeface="Arial" panose="020B0604020202020204" pitchFamily="34" charset="0"/>
                </a:rPr>
                <a:t>P</a:t>
              </a:r>
              <a:r>
                <a:rPr lang="en-GB" sz="1200" dirty="0">
                  <a:effectLst/>
                  <a:latin typeface="Arial" panose="020B0604020202020204" pitchFamily="34" charset="0"/>
                  <a:ea typeface="Calibri" panose="020F0502020204030204" pitchFamily="34" charset="0"/>
                  <a:cs typeface="Arial" panose="020B0604020202020204" pitchFamily="34" charset="0"/>
                </a:rPr>
                <a:t>atients with good graft function at least 5 years after transplantation n=102</a:t>
              </a:r>
              <a:endParaRPr lang="en-GB" sz="1200" dirty="0">
                <a:solidFill>
                  <a:schemeClr val="bg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2B169CDF-B7B5-4C74-A004-F4C44E6D34A9}"/>
                </a:ext>
              </a:extLst>
            </p:cNvPr>
            <p:cNvSpPr/>
            <p:nvPr/>
          </p:nvSpPr>
          <p:spPr>
            <a:xfrm>
              <a:off x="9228865" y="2560727"/>
              <a:ext cx="1566036" cy="1210670"/>
            </a:xfrm>
            <a:prstGeom prst="roundRect">
              <a:avLst/>
            </a:prstGeom>
            <a:solidFill>
              <a:srgbClr val="00359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Blood from patients with lung infection at 12 months post-transplantation</a:t>
              </a:r>
            </a:p>
            <a:p>
              <a:pPr algn="ctr"/>
              <a:r>
                <a:rPr lang="en-GB" sz="1200" dirty="0">
                  <a:solidFill>
                    <a:schemeClr val="bg1"/>
                  </a:solidFill>
                  <a:latin typeface="Arial" panose="020B0604020202020204" pitchFamily="34" charset="0"/>
                  <a:cs typeface="Arial" panose="020B0604020202020204" pitchFamily="34" charset="0"/>
                </a:rPr>
                <a:t>n=10</a:t>
              </a:r>
            </a:p>
          </p:txBody>
        </p:sp>
        <p:cxnSp>
          <p:nvCxnSpPr>
            <p:cNvPr id="18" name="Connector: Elbow 17">
              <a:extLst>
                <a:ext uri="{FF2B5EF4-FFF2-40B4-BE49-F238E27FC236}">
                  <a16:creationId xmlns:a16="http://schemas.microsoft.com/office/drawing/2014/main" id="{AFF1A712-3512-4756-9D8C-298875F596E6}"/>
                </a:ext>
              </a:extLst>
            </p:cNvPr>
            <p:cNvCxnSpPr>
              <a:cxnSpLocks/>
            </p:cNvCxnSpPr>
            <p:nvPr/>
          </p:nvCxnSpPr>
          <p:spPr>
            <a:xfrm>
              <a:off x="9604767" y="2315120"/>
              <a:ext cx="180000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660A7AAF-68D4-45D0-A72E-6C3800A72503}"/>
                </a:ext>
              </a:extLst>
            </p:cNvPr>
            <p:cNvSpPr/>
            <p:nvPr/>
          </p:nvSpPr>
          <p:spPr>
            <a:xfrm>
              <a:off x="10870475" y="2563863"/>
              <a:ext cx="1050586" cy="592384"/>
            </a:xfrm>
            <a:prstGeom prst="roundRect">
              <a:avLst/>
            </a:prstGeom>
            <a:solidFill>
              <a:srgbClr val="F1EB5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Healthy volunteers</a:t>
              </a:r>
            </a:p>
            <a:p>
              <a:pPr algn="ctr"/>
              <a:r>
                <a:rPr lang="en-GB" sz="1200" dirty="0">
                  <a:solidFill>
                    <a:schemeClr val="tx1"/>
                  </a:solidFill>
                  <a:latin typeface="Arial" panose="020B0604020202020204" pitchFamily="34" charset="0"/>
                  <a:cs typeface="Arial" panose="020B0604020202020204" pitchFamily="34" charset="0"/>
                </a:rPr>
                <a:t>n=10 </a:t>
              </a:r>
            </a:p>
          </p:txBody>
        </p:sp>
        <p:cxnSp>
          <p:nvCxnSpPr>
            <p:cNvPr id="20" name="Straight Arrow Connector 19">
              <a:extLst>
                <a:ext uri="{FF2B5EF4-FFF2-40B4-BE49-F238E27FC236}">
                  <a16:creationId xmlns:a16="http://schemas.microsoft.com/office/drawing/2014/main" id="{F171F990-DDF6-4BFF-9C70-5AE9B7E0F9D3}"/>
                </a:ext>
              </a:extLst>
            </p:cNvPr>
            <p:cNvCxnSpPr>
              <a:cxnSpLocks/>
            </p:cNvCxnSpPr>
            <p:nvPr/>
          </p:nvCxnSpPr>
          <p:spPr>
            <a:xfrm>
              <a:off x="8365474" y="2325425"/>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BD7AAFE-A6B7-4287-A150-8F02BB193B50}"/>
                </a:ext>
              </a:extLst>
            </p:cNvPr>
            <p:cNvCxnSpPr>
              <a:cxnSpLocks/>
            </p:cNvCxnSpPr>
            <p:nvPr/>
          </p:nvCxnSpPr>
          <p:spPr>
            <a:xfrm>
              <a:off x="8975619" y="2166360"/>
              <a:ext cx="1" cy="137137"/>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A92F97E-00C2-463C-A14E-9EB66229D84A}"/>
                </a:ext>
              </a:extLst>
            </p:cNvPr>
            <p:cNvSpPr txBox="1"/>
            <p:nvPr/>
          </p:nvSpPr>
          <p:spPr>
            <a:xfrm>
              <a:off x="6574582" y="4761448"/>
              <a:ext cx="4845167" cy="461665"/>
            </a:xfrm>
            <a:prstGeom prst="rect">
              <a:avLst/>
            </a:prstGeom>
            <a:noFill/>
            <a:ln>
              <a:solidFill>
                <a:srgbClr val="FDCE9C"/>
              </a:solidFill>
            </a:ln>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BLK, POU2AF1 and TCL1A gene expression using quantitative PCR at 12, 18 or 24 months after transplantation</a:t>
              </a:r>
            </a:p>
          </p:txBody>
        </p:sp>
        <p:sp>
          <p:nvSpPr>
            <p:cNvPr id="23" name="Right Brace 22">
              <a:extLst>
                <a:ext uri="{FF2B5EF4-FFF2-40B4-BE49-F238E27FC236}">
                  <a16:creationId xmlns:a16="http://schemas.microsoft.com/office/drawing/2014/main" id="{341704DA-3EA8-4EA3-9071-F344959A88BE}"/>
                </a:ext>
              </a:extLst>
            </p:cNvPr>
            <p:cNvSpPr/>
            <p:nvPr/>
          </p:nvSpPr>
          <p:spPr>
            <a:xfrm rot="5400000">
              <a:off x="10454354" y="2504949"/>
              <a:ext cx="241218" cy="2692196"/>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E5C5B9A4-839F-4835-A78E-F944F935283D}"/>
                </a:ext>
              </a:extLst>
            </p:cNvPr>
            <p:cNvSpPr txBox="1"/>
            <p:nvPr/>
          </p:nvSpPr>
          <p:spPr>
            <a:xfrm>
              <a:off x="10095598" y="3945513"/>
              <a:ext cx="958729" cy="276999"/>
            </a:xfrm>
            <a:prstGeom prst="rect">
              <a:avLst/>
            </a:prstGeom>
            <a:noFill/>
          </p:spPr>
          <p:txBody>
            <a:bodyPr wrap="square">
              <a:spAutoFit/>
            </a:bodyPr>
            <a:lstStyle/>
            <a:p>
              <a:pPr algn="ctr"/>
              <a:r>
                <a:rPr lang="en-GB" sz="1200" b="1" dirty="0">
                  <a:solidFill>
                    <a:srgbClr val="A5A5A5"/>
                  </a:solidFill>
                  <a:latin typeface="Arial" panose="020B0604020202020204" pitchFamily="34" charset="0"/>
                  <a:cs typeface="Arial" panose="020B0604020202020204" pitchFamily="34" charset="0"/>
                </a:rPr>
                <a:t>Controls</a:t>
              </a:r>
              <a:endParaRPr lang="en-GB" sz="1200" b="1" dirty="0">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16011BAD-862E-43FC-AE82-622D5C7AF3D6}"/>
                </a:ext>
              </a:extLst>
            </p:cNvPr>
            <p:cNvGrpSpPr/>
            <p:nvPr/>
          </p:nvGrpSpPr>
          <p:grpSpPr>
            <a:xfrm>
              <a:off x="7111729" y="4355510"/>
              <a:ext cx="4293037" cy="147855"/>
              <a:chOff x="7047384" y="4355510"/>
              <a:chExt cx="2513902" cy="147855"/>
            </a:xfrm>
          </p:grpSpPr>
          <p:cxnSp>
            <p:nvCxnSpPr>
              <p:cNvPr id="29" name="Connector: Elbow 28">
                <a:extLst>
                  <a:ext uri="{FF2B5EF4-FFF2-40B4-BE49-F238E27FC236}">
                    <a16:creationId xmlns:a16="http://schemas.microsoft.com/office/drawing/2014/main" id="{F6E05B00-5C00-419E-97B9-A4E4DA5D970A}"/>
                  </a:ext>
                </a:extLst>
              </p:cNvPr>
              <p:cNvCxnSpPr>
                <a:cxnSpLocks/>
              </p:cNvCxnSpPr>
              <p:nvPr/>
            </p:nvCxnSpPr>
            <p:spPr>
              <a:xfrm rot="16200000" flipH="1">
                <a:off x="7582127" y="3820767"/>
                <a:ext cx="146068" cy="1215554"/>
              </a:xfrm>
              <a:prstGeom prst="bentConnector2">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FCFF235F-7130-4576-B7F6-BBA202AE7DE2}"/>
                  </a:ext>
                </a:extLst>
              </p:cNvPr>
              <p:cNvCxnSpPr>
                <a:cxnSpLocks/>
              </p:cNvCxnSpPr>
              <p:nvPr/>
            </p:nvCxnSpPr>
            <p:spPr>
              <a:xfrm rot="5400000">
                <a:off x="8826790" y="3768870"/>
                <a:ext cx="146069" cy="1322922"/>
              </a:xfrm>
              <a:prstGeom prst="bentConnector2">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A38A7265-F1D9-4353-BB42-A04969D95869}"/>
                </a:ext>
              </a:extLst>
            </p:cNvPr>
            <p:cNvCxnSpPr>
              <a:cxnSpLocks/>
            </p:cNvCxnSpPr>
            <p:nvPr/>
          </p:nvCxnSpPr>
          <p:spPr>
            <a:xfrm>
              <a:off x="8365474" y="4357173"/>
              <a:ext cx="1" cy="137137"/>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8887ECE-3925-4BCF-82F3-5B8521F70C62}"/>
                </a:ext>
              </a:extLst>
            </p:cNvPr>
            <p:cNvCxnSpPr>
              <a:cxnSpLocks/>
            </p:cNvCxnSpPr>
            <p:nvPr/>
          </p:nvCxnSpPr>
          <p:spPr>
            <a:xfrm>
              <a:off x="10011883" y="4353270"/>
              <a:ext cx="1" cy="137137"/>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145F0BB-C0B8-48E4-8A5A-9C7BEEF64990}"/>
                </a:ext>
              </a:extLst>
            </p:cNvPr>
            <p:cNvCxnSpPr>
              <a:cxnSpLocks/>
            </p:cNvCxnSpPr>
            <p:nvPr/>
          </p:nvCxnSpPr>
          <p:spPr>
            <a:xfrm>
              <a:off x="8987438" y="4501578"/>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Picture 25" descr="A house with a white roof&#10;&#10;Description automatically generated">
            <a:hlinkClick r:id="rId4" action="ppaction://hlinksldjump"/>
            <a:extLst>
              <a:ext uri="{FF2B5EF4-FFF2-40B4-BE49-F238E27FC236}">
                <a16:creationId xmlns:a16="http://schemas.microsoft.com/office/drawing/2014/main" id="{5153A407-245F-44BC-A996-1BA75B8170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3971839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500" dirty="0">
                <a:latin typeface="Arial" panose="020B0604020202020204" pitchFamily="34" charset="0"/>
                <a:cs typeface="Arial" panose="020B0604020202020204" pitchFamily="34" charset="0"/>
              </a:rPr>
              <a:t>Validation of a blood gene signature to predict chronic allograft dysfunction in lung transplantation</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Danger R.</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et al., ESOT Congress 2023; OS7_4</a:t>
            </a:r>
          </a:p>
        </p:txBody>
      </p:sp>
      <p:sp>
        <p:nvSpPr>
          <p:cNvPr id="5" name="TextBox 4">
            <a:extLst>
              <a:ext uri="{FF2B5EF4-FFF2-40B4-BE49-F238E27FC236}">
                <a16:creationId xmlns:a16="http://schemas.microsoft.com/office/drawing/2014/main" id="{36E16C29-51F6-43B1-BA18-CF904B9D2D22}"/>
              </a:ext>
            </a:extLst>
          </p:cNvPr>
          <p:cNvSpPr txBox="1"/>
          <p:nvPr/>
        </p:nvSpPr>
        <p:spPr>
          <a:xfrm>
            <a:off x="717436" y="1069805"/>
            <a:ext cx="5196981" cy="4555093"/>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expression of the 3 genes measured during the second year post-transplantation is significantly decreased in blood from patients with CLAD occurring between 3 and 24 months after sample collection compared to patients with good graft function (p=0.041, 0.029 and 0.038 for BLK, POU2AF1 and TCL1A, respectively)</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Gene expression was not significantly affected by lung infection</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These results confirm the ability of these 3 genes to predict the development of CLAD in lung transplantation</a:t>
            </a:r>
          </a:p>
        </p:txBody>
      </p:sp>
      <p:sp>
        <p:nvSpPr>
          <p:cNvPr id="26" name="TextBox 25">
            <a:extLst>
              <a:ext uri="{FF2B5EF4-FFF2-40B4-BE49-F238E27FC236}">
                <a16:creationId xmlns:a16="http://schemas.microsoft.com/office/drawing/2014/main" id="{DD92EB37-A5E9-457B-816E-2086B39BF4C5}"/>
              </a:ext>
            </a:extLst>
          </p:cNvPr>
          <p:cNvSpPr txBox="1"/>
          <p:nvPr/>
        </p:nvSpPr>
        <p:spPr>
          <a:xfrm>
            <a:off x="6277585" y="1069805"/>
            <a:ext cx="5235686" cy="2616101"/>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 downregulation of these three B cells-related genes suggests a B cell imbalance in favour of an alloimmune reaction</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Combined with clinical parameters, these genes may help identifying patients likely to develop CLAD and to benefit from therapy to prevent development of the pathology</a:t>
            </a:r>
            <a:endParaRPr lang="en-CH" sz="2000" b="1" dirty="0">
              <a:solidFill>
                <a:srgbClr val="636569"/>
              </a:solidFill>
              <a:latin typeface="Arial" panose="020B0604020202020204" pitchFamily="34" charset="0"/>
              <a:cs typeface="Arial" panose="020B0604020202020204" pitchFamily="34" charset="0"/>
            </a:endParaRPr>
          </a:p>
        </p:txBody>
      </p:sp>
      <p:pic>
        <p:nvPicPr>
          <p:cNvPr id="6" name="Picture 5" descr="A house with a white roof&#10;&#10;Description automatically generated">
            <a:hlinkClick r:id="rId4" action="ppaction://hlinksldjump"/>
            <a:extLst>
              <a:ext uri="{FF2B5EF4-FFF2-40B4-BE49-F238E27FC236}">
                <a16:creationId xmlns:a16="http://schemas.microsoft.com/office/drawing/2014/main" id="{AF24E2D4-DE36-4495-9D14-7789146E25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2799998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500" dirty="0">
                <a:latin typeface="Arial" panose="020B0604020202020204" pitchFamily="34" charset="0"/>
                <a:cs typeface="Arial" panose="020B0604020202020204" pitchFamily="34" charset="0"/>
              </a:rPr>
              <a:t>Unsupervised analysis of lung transplant phenotypes using gene expression data</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fr-CH" dirty="0" err="1">
                <a:latin typeface="Arial" panose="020B0604020202020204" pitchFamily="34" charset="0"/>
                <a:cs typeface="Arial" panose="020B0604020202020204" pitchFamily="34" charset="0"/>
              </a:rPr>
              <a:t>Sablik</a:t>
            </a:r>
            <a:r>
              <a:rPr lang="fr-CH" dirty="0">
                <a:latin typeface="Arial" panose="020B0604020202020204" pitchFamily="34" charset="0"/>
                <a:cs typeface="Arial" panose="020B0604020202020204" pitchFamily="34" charset="0"/>
              </a:rPr>
              <a:t> M.</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et al., ESOT Congress 2023; OS7_5</a:t>
            </a:r>
          </a:p>
        </p:txBody>
      </p:sp>
      <p:sp>
        <p:nvSpPr>
          <p:cNvPr id="5" name="TextBox 4">
            <a:extLst>
              <a:ext uri="{FF2B5EF4-FFF2-40B4-BE49-F238E27FC236}">
                <a16:creationId xmlns:a16="http://schemas.microsoft.com/office/drawing/2014/main" id="{B8987799-DA74-4123-A2E7-BBBDA2A23B8D}"/>
              </a:ext>
            </a:extLst>
          </p:cNvPr>
          <p:cNvSpPr txBox="1"/>
          <p:nvPr/>
        </p:nvSpPr>
        <p:spPr>
          <a:xfrm>
            <a:off x="717436" y="1069805"/>
            <a:ext cx="5196981" cy="2339102"/>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Non-specific histopathologic findings and a lack of accurately defined phenotypes pose a barrier in diagnosing rejection in lung allografts</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identify new rejection phenotypes using probabilistic unsupervised analysis of gene expression data</a:t>
            </a:r>
          </a:p>
        </p:txBody>
      </p:sp>
      <p:sp>
        <p:nvSpPr>
          <p:cNvPr id="6" name="TextBox 5">
            <a:extLst>
              <a:ext uri="{FF2B5EF4-FFF2-40B4-BE49-F238E27FC236}">
                <a16:creationId xmlns:a16="http://schemas.microsoft.com/office/drawing/2014/main" id="{B71F5679-285C-48C1-9F41-CB364C5B36B4}"/>
              </a:ext>
            </a:extLst>
          </p:cNvPr>
          <p:cNvSpPr txBox="1"/>
          <p:nvPr/>
        </p:nvSpPr>
        <p:spPr>
          <a:xfrm>
            <a:off x="6277585" y="1067610"/>
            <a:ext cx="1495425" cy="400110"/>
          </a:xfrm>
          <a:prstGeom prst="rect">
            <a:avLst/>
          </a:prstGeom>
          <a:solidFill>
            <a:schemeClr val="bg1"/>
          </a:solid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endParaRPr lang="en-CH" sz="2000" b="1" dirty="0">
              <a:solidFill>
                <a:srgbClr val="636569"/>
              </a:solidFill>
              <a:latin typeface="Arial" panose="020B0604020202020204" pitchFamily="34" charset="0"/>
              <a:cs typeface="Arial" panose="020B0604020202020204" pitchFamily="34" charset="0"/>
            </a:endParaRPr>
          </a:p>
        </p:txBody>
      </p:sp>
      <p:pic>
        <p:nvPicPr>
          <p:cNvPr id="25" name="Picture 24" descr="A house with a white roof&#10;&#10;Description automatically generated">
            <a:hlinkClick r:id="rId4" action="ppaction://hlinksldjump"/>
            <a:extLst>
              <a:ext uri="{FF2B5EF4-FFF2-40B4-BE49-F238E27FC236}">
                <a16:creationId xmlns:a16="http://schemas.microsoft.com/office/drawing/2014/main" id="{F2C86033-72D2-4DD4-9EFC-44BE1D8AC2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grpSp>
        <p:nvGrpSpPr>
          <p:cNvPr id="88" name="Group 87">
            <a:extLst>
              <a:ext uri="{FF2B5EF4-FFF2-40B4-BE49-F238E27FC236}">
                <a16:creationId xmlns:a16="http://schemas.microsoft.com/office/drawing/2014/main" id="{64D4D9C7-8C9F-44FD-8E37-42F1628C005D}"/>
              </a:ext>
            </a:extLst>
          </p:cNvPr>
          <p:cNvGrpSpPr/>
          <p:nvPr/>
        </p:nvGrpSpPr>
        <p:grpSpPr>
          <a:xfrm>
            <a:off x="6273214" y="1606822"/>
            <a:ext cx="5291026" cy="4409450"/>
            <a:chOff x="6705214" y="1674199"/>
            <a:chExt cx="5291026" cy="4409450"/>
          </a:xfrm>
        </p:grpSpPr>
        <p:cxnSp>
          <p:nvCxnSpPr>
            <p:cNvPr id="86" name="Straight Arrow Connector 85">
              <a:extLst>
                <a:ext uri="{FF2B5EF4-FFF2-40B4-BE49-F238E27FC236}">
                  <a16:creationId xmlns:a16="http://schemas.microsoft.com/office/drawing/2014/main" id="{74B8D69C-115C-4B28-B4E8-42A3AC72EE75}"/>
                </a:ext>
              </a:extLst>
            </p:cNvPr>
            <p:cNvCxnSpPr>
              <a:cxnSpLocks/>
            </p:cNvCxnSpPr>
            <p:nvPr/>
          </p:nvCxnSpPr>
          <p:spPr>
            <a:xfrm flipH="1">
              <a:off x="8645296" y="4732447"/>
              <a:ext cx="1083" cy="864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512B570D-BAA9-4A0E-80EE-BC494C30CAD6}"/>
                </a:ext>
              </a:extLst>
            </p:cNvPr>
            <p:cNvCxnSpPr>
              <a:cxnSpLocks/>
            </p:cNvCxnSpPr>
            <p:nvPr/>
          </p:nvCxnSpPr>
          <p:spPr>
            <a:xfrm flipH="1">
              <a:off x="10068821" y="4732447"/>
              <a:ext cx="1083" cy="864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34460C6D-0913-4D1D-AF11-A9A0AFA85E17}"/>
                </a:ext>
              </a:extLst>
            </p:cNvPr>
            <p:cNvGrpSpPr/>
            <p:nvPr/>
          </p:nvGrpSpPr>
          <p:grpSpPr>
            <a:xfrm>
              <a:off x="8109064" y="2256138"/>
              <a:ext cx="2513903" cy="456551"/>
              <a:chOff x="8020890" y="4409786"/>
              <a:chExt cx="2022170" cy="456551"/>
            </a:xfrm>
          </p:grpSpPr>
          <p:cxnSp>
            <p:nvCxnSpPr>
              <p:cNvPr id="56" name="Straight Arrow Connector 55">
                <a:extLst>
                  <a:ext uri="{FF2B5EF4-FFF2-40B4-BE49-F238E27FC236}">
                    <a16:creationId xmlns:a16="http://schemas.microsoft.com/office/drawing/2014/main" id="{2F2DE366-C687-4EF8-8395-A41509AE3618}"/>
                  </a:ext>
                </a:extLst>
              </p:cNvPr>
              <p:cNvCxnSpPr>
                <a:cxnSpLocks/>
              </p:cNvCxnSpPr>
              <p:nvPr/>
            </p:nvCxnSpPr>
            <p:spPr>
              <a:xfrm flipH="1">
                <a:off x="9030540" y="4409786"/>
                <a:ext cx="0" cy="451709"/>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B82E5F1E-C4A8-470A-A6CD-49F787226B42}"/>
                  </a:ext>
                </a:extLst>
              </p:cNvPr>
              <p:cNvCxnSpPr>
                <a:cxnSpLocks/>
              </p:cNvCxnSpPr>
              <p:nvPr/>
            </p:nvCxnSpPr>
            <p:spPr>
              <a:xfrm>
                <a:off x="8020890" y="4640812"/>
                <a:ext cx="202217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0CFFB94-A6CE-405E-9EEA-B4931E01C6CB}"/>
                  </a:ext>
                </a:extLst>
              </p:cNvPr>
              <p:cNvCxnSpPr>
                <a:cxnSpLocks/>
              </p:cNvCxnSpPr>
              <p:nvPr/>
            </p:nvCxnSpPr>
            <p:spPr>
              <a:xfrm>
                <a:off x="8030415" y="4650337"/>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Rectangle: Rounded Corners 42">
              <a:extLst>
                <a:ext uri="{FF2B5EF4-FFF2-40B4-BE49-F238E27FC236}">
                  <a16:creationId xmlns:a16="http://schemas.microsoft.com/office/drawing/2014/main" id="{E4EC6D3D-E044-4C21-9BA0-DDC6E39FBE5B}"/>
                </a:ext>
              </a:extLst>
            </p:cNvPr>
            <p:cNvSpPr/>
            <p:nvPr/>
          </p:nvSpPr>
          <p:spPr>
            <a:xfrm>
              <a:off x="7767346" y="2731886"/>
              <a:ext cx="720839" cy="408921"/>
            </a:xfrm>
            <a:prstGeom prst="roundRect">
              <a:avLst/>
            </a:prstGeom>
            <a:solidFill>
              <a:srgbClr val="041E4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solidFill>
                    <a:schemeClr val="bg1"/>
                  </a:solidFill>
                  <a:latin typeface="Arial" panose="020B0604020202020204" pitchFamily="34" charset="0"/>
                  <a:cs typeface="Arial" panose="020B0604020202020204" pitchFamily="34" charset="0"/>
                </a:rPr>
                <a:t>AMR</a:t>
              </a:r>
            </a:p>
            <a:p>
              <a:pPr algn="ctr"/>
              <a:r>
                <a:rPr lang="en-GB" sz="1200">
                  <a:solidFill>
                    <a:schemeClr val="bg1"/>
                  </a:solidFill>
                  <a:latin typeface="Arial" panose="020B0604020202020204" pitchFamily="34" charset="0"/>
                  <a:cs typeface="Arial" panose="020B0604020202020204" pitchFamily="34" charset="0"/>
                </a:rPr>
                <a:t>n=42</a:t>
              </a:r>
              <a:endParaRPr lang="en-GB" sz="1200" dirty="0">
                <a:solidFill>
                  <a:schemeClr val="bg1"/>
                </a:solidFill>
                <a:latin typeface="Arial" panose="020B0604020202020204" pitchFamily="34" charset="0"/>
                <a:cs typeface="Arial" panose="020B0604020202020204" pitchFamily="34" charset="0"/>
              </a:endParaRPr>
            </a:p>
          </p:txBody>
        </p:sp>
        <p:sp>
          <p:nvSpPr>
            <p:cNvPr id="44" name="Rectangle: Rounded Corners 43">
              <a:extLst>
                <a:ext uri="{FF2B5EF4-FFF2-40B4-BE49-F238E27FC236}">
                  <a16:creationId xmlns:a16="http://schemas.microsoft.com/office/drawing/2014/main" id="{E7B59C2B-8A23-4E78-8A82-6DF5CECC180E}"/>
                </a:ext>
              </a:extLst>
            </p:cNvPr>
            <p:cNvSpPr/>
            <p:nvPr/>
          </p:nvSpPr>
          <p:spPr>
            <a:xfrm>
              <a:off x="8992053" y="2731886"/>
              <a:ext cx="720839" cy="408921"/>
            </a:xfrm>
            <a:prstGeom prst="roundRect">
              <a:avLst/>
            </a:prstGeom>
            <a:solidFill>
              <a:srgbClr val="0097CE"/>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solidFill>
                    <a:schemeClr val="bg1"/>
                  </a:solidFill>
                  <a:latin typeface="Arial" panose="020B0604020202020204" pitchFamily="34" charset="0"/>
                  <a:cs typeface="Arial" panose="020B0604020202020204" pitchFamily="34" charset="0"/>
                </a:rPr>
                <a:t>ACR</a:t>
              </a:r>
            </a:p>
            <a:p>
              <a:pPr algn="ctr"/>
              <a:r>
                <a:rPr lang="en-GB" sz="1200">
                  <a:solidFill>
                    <a:schemeClr val="bg1"/>
                  </a:solidFill>
                  <a:latin typeface="Arial" panose="020B0604020202020204" pitchFamily="34" charset="0"/>
                  <a:cs typeface="Arial" panose="020B0604020202020204" pitchFamily="34" charset="0"/>
                </a:rPr>
                <a:t>n=50</a:t>
              </a:r>
              <a:endParaRPr lang="en-GB" sz="1200" dirty="0">
                <a:solidFill>
                  <a:schemeClr val="bg1"/>
                </a:solidFill>
                <a:latin typeface="Arial" panose="020B0604020202020204" pitchFamily="34" charset="0"/>
                <a:cs typeface="Arial" panose="020B0604020202020204" pitchFamily="34" charset="0"/>
              </a:endParaRPr>
            </a:p>
          </p:txBody>
        </p:sp>
        <p:sp>
          <p:nvSpPr>
            <p:cNvPr id="45" name="Rectangle: Rounded Corners 44">
              <a:extLst>
                <a:ext uri="{FF2B5EF4-FFF2-40B4-BE49-F238E27FC236}">
                  <a16:creationId xmlns:a16="http://schemas.microsoft.com/office/drawing/2014/main" id="{12950932-EA1C-4E2E-8874-824A4B54B64C}"/>
                </a:ext>
              </a:extLst>
            </p:cNvPr>
            <p:cNvSpPr/>
            <p:nvPr/>
          </p:nvSpPr>
          <p:spPr>
            <a:xfrm>
              <a:off x="9966352" y="2731886"/>
              <a:ext cx="1346535" cy="408921"/>
            </a:xfrm>
            <a:prstGeom prst="roundRect">
              <a:avLst/>
            </a:prstGeom>
            <a:solidFill>
              <a:srgbClr val="00359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solidFill>
                    <a:schemeClr val="bg1"/>
                  </a:solidFill>
                  <a:latin typeface="Arial" panose="020B0604020202020204" pitchFamily="34" charset="0"/>
                  <a:cs typeface="Arial" panose="020B0604020202020204" pitchFamily="34" charset="0"/>
                </a:rPr>
                <a:t>Non-rejection</a:t>
              </a:r>
            </a:p>
            <a:p>
              <a:pPr algn="ctr"/>
              <a:r>
                <a:rPr lang="en-GB" sz="1200">
                  <a:solidFill>
                    <a:schemeClr val="bg1"/>
                  </a:solidFill>
                  <a:latin typeface="Arial" panose="020B0604020202020204" pitchFamily="34" charset="0"/>
                  <a:cs typeface="Arial" panose="020B0604020202020204" pitchFamily="34" charset="0"/>
                </a:rPr>
                <a:t>n=29</a:t>
              </a:r>
              <a:endParaRPr lang="en-GB" sz="1200" dirty="0">
                <a:solidFill>
                  <a:schemeClr val="bg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2F9FD1B0-4497-4668-BBC5-36E1CA77B779}"/>
                </a:ext>
              </a:extLst>
            </p:cNvPr>
            <p:cNvSpPr txBox="1"/>
            <p:nvPr/>
          </p:nvSpPr>
          <p:spPr>
            <a:xfrm>
              <a:off x="7888454" y="3736194"/>
              <a:ext cx="295155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Sequenced using the B-HOT panel</a:t>
              </a:r>
            </a:p>
          </p:txBody>
        </p:sp>
        <p:sp>
          <p:nvSpPr>
            <p:cNvPr id="47" name="Rectangle: Rounded Corners 46">
              <a:extLst>
                <a:ext uri="{FF2B5EF4-FFF2-40B4-BE49-F238E27FC236}">
                  <a16:creationId xmlns:a16="http://schemas.microsoft.com/office/drawing/2014/main" id="{9685469E-E20D-4045-9EAB-98571C01DCE3}"/>
                </a:ext>
              </a:extLst>
            </p:cNvPr>
            <p:cNvSpPr/>
            <p:nvPr/>
          </p:nvSpPr>
          <p:spPr>
            <a:xfrm>
              <a:off x="7350547" y="1674199"/>
              <a:ext cx="4003850" cy="602088"/>
            </a:xfrm>
            <a:prstGeom prst="roundRect">
              <a:avLst/>
            </a:prstGeom>
            <a:solidFill>
              <a:srgbClr val="FDCE9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Formalin-fixed paraffin-embedded transbronchial biopsies from lung transplant recipients</a:t>
              </a:r>
            </a:p>
            <a:p>
              <a:pPr algn="ctr"/>
              <a:r>
                <a:rPr lang="en-GB" sz="1200" dirty="0">
                  <a:solidFill>
                    <a:schemeClr val="tx1"/>
                  </a:solidFill>
                  <a:latin typeface="Arial" panose="020B0604020202020204" pitchFamily="34" charset="0"/>
                  <a:cs typeface="Arial" panose="020B0604020202020204" pitchFamily="34" charset="0"/>
                </a:rPr>
                <a:t>n=121</a:t>
              </a:r>
            </a:p>
          </p:txBody>
        </p:sp>
        <p:cxnSp>
          <p:nvCxnSpPr>
            <p:cNvPr id="48" name="Straight Arrow Connector 47">
              <a:extLst>
                <a:ext uri="{FF2B5EF4-FFF2-40B4-BE49-F238E27FC236}">
                  <a16:creationId xmlns:a16="http://schemas.microsoft.com/office/drawing/2014/main" id="{2701A232-E23D-4B18-9A0C-15FE5E0C19CE}"/>
                </a:ext>
              </a:extLst>
            </p:cNvPr>
            <p:cNvCxnSpPr>
              <a:cxnSpLocks/>
            </p:cNvCxnSpPr>
            <p:nvPr/>
          </p:nvCxnSpPr>
          <p:spPr>
            <a:xfrm>
              <a:off x="9364232" y="3131212"/>
              <a:ext cx="0" cy="648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453D5948-9863-4686-9F6B-7AF04F11F980}"/>
                </a:ext>
              </a:extLst>
            </p:cNvPr>
            <p:cNvGrpSpPr/>
            <p:nvPr/>
          </p:nvGrpSpPr>
          <p:grpSpPr>
            <a:xfrm rot="5400000">
              <a:off x="9160522" y="2108050"/>
              <a:ext cx="446345" cy="2511855"/>
              <a:chOff x="7685789" y="4054353"/>
              <a:chExt cx="962303" cy="1145229"/>
            </a:xfrm>
          </p:grpSpPr>
          <p:cxnSp>
            <p:nvCxnSpPr>
              <p:cNvPr id="54" name="Connector: Elbow 53">
                <a:extLst>
                  <a:ext uri="{FF2B5EF4-FFF2-40B4-BE49-F238E27FC236}">
                    <a16:creationId xmlns:a16="http://schemas.microsoft.com/office/drawing/2014/main" id="{517ABC3B-8BA0-418C-A23D-6725BB2AD604}"/>
                  </a:ext>
                </a:extLst>
              </p:cNvPr>
              <p:cNvCxnSpPr>
                <a:cxnSpLocks/>
                <a:stCxn id="43" idx="2"/>
              </p:cNvCxnSpPr>
              <p:nvPr/>
            </p:nvCxnSpPr>
            <p:spPr>
              <a:xfrm rot="10800000" flipH="1">
                <a:off x="7685789" y="4648498"/>
                <a:ext cx="958487" cy="551084"/>
              </a:xfrm>
              <a:prstGeom prst="bentConnector2">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66B3845E-5232-4F19-BE1B-F6840743F42D}"/>
                  </a:ext>
                </a:extLst>
              </p:cNvPr>
              <p:cNvCxnSpPr>
                <a:cxnSpLocks/>
                <a:stCxn id="45" idx="2"/>
              </p:cNvCxnSpPr>
              <p:nvPr/>
            </p:nvCxnSpPr>
            <p:spPr>
              <a:xfrm>
                <a:off x="7685789" y="4054353"/>
                <a:ext cx="962303" cy="605346"/>
              </a:xfrm>
              <a:prstGeom prst="bentConnector2">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0F04FEEB-CC65-4B04-A5E9-AD1F5873F390}"/>
                </a:ext>
              </a:extLst>
            </p:cNvPr>
            <p:cNvSpPr txBox="1"/>
            <p:nvPr/>
          </p:nvSpPr>
          <p:spPr>
            <a:xfrm>
              <a:off x="7716596" y="3228099"/>
              <a:ext cx="3314519" cy="276999"/>
            </a:xfrm>
            <a:prstGeom prst="rect">
              <a:avLst/>
            </a:prstGeom>
            <a:solidFill>
              <a:schemeClr val="bg1"/>
            </a:solidFill>
            <a:ln>
              <a:solidFill>
                <a:srgbClr val="FDCE9C"/>
              </a:solidFill>
            </a:ln>
          </p:spPr>
          <p:txBody>
            <a:bodyPr wrap="square">
              <a:spAutoFit/>
            </a:bodyPr>
            <a:lstStyle/>
            <a:p>
              <a:pPr algn="ctr"/>
              <a:r>
                <a:rPr lang="en-GB" sz="1200">
                  <a:solidFill>
                    <a:srgbClr val="A5A5A5"/>
                  </a:solidFill>
                  <a:latin typeface="Arial" panose="020B0604020202020204" pitchFamily="34" charset="0"/>
                  <a:cs typeface="Arial" panose="020B0604020202020204" pitchFamily="34" charset="0"/>
                </a:rPr>
                <a:t>Classified according to ISHLT guidelines</a:t>
              </a:r>
              <a:endParaRPr lang="en-GB" sz="1200" dirty="0">
                <a:solidFill>
                  <a:srgbClr val="A5A5A5"/>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BBC418BC-A829-43DA-AA2A-34033C89ABC7}"/>
                </a:ext>
              </a:extLst>
            </p:cNvPr>
            <p:cNvSpPr txBox="1"/>
            <p:nvPr/>
          </p:nvSpPr>
          <p:spPr>
            <a:xfrm>
              <a:off x="7111316" y="4299973"/>
              <a:ext cx="4553420" cy="276999"/>
            </a:xfrm>
            <a:prstGeom prst="rect">
              <a:avLst/>
            </a:prstGeom>
            <a:noFill/>
          </p:spPr>
          <p:txBody>
            <a:bodyPr wrap="square">
              <a:spAutoFit/>
            </a:bodyPr>
            <a:lstStyle>
              <a:defPPr>
                <a:defRPr lang="en-CH"/>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A5A5A5"/>
                  </a:solidFill>
                  <a:effectLst/>
                  <a:uLnTx/>
                  <a:uFillTx/>
                  <a:latin typeface="Gotham"/>
                </a:defRPr>
              </a:lvl1pPr>
            </a:lstStyle>
            <a:p>
              <a:r>
                <a:rPr lang="en-GB" dirty="0">
                  <a:latin typeface="Arial" panose="020B0604020202020204" pitchFamily="34" charset="0"/>
                  <a:cs typeface="Arial" panose="020B0604020202020204" pitchFamily="34" charset="0"/>
                </a:rPr>
                <a:t>Archetypal analysis is applied to normalized gene counts</a:t>
              </a:r>
            </a:p>
          </p:txBody>
        </p:sp>
        <p:cxnSp>
          <p:nvCxnSpPr>
            <p:cNvPr id="60" name="Straight Arrow Connector 59">
              <a:extLst>
                <a:ext uri="{FF2B5EF4-FFF2-40B4-BE49-F238E27FC236}">
                  <a16:creationId xmlns:a16="http://schemas.microsoft.com/office/drawing/2014/main" id="{62971160-BD07-4DF9-B8B6-07D88B65F2CD}"/>
                </a:ext>
              </a:extLst>
            </p:cNvPr>
            <p:cNvCxnSpPr>
              <a:cxnSpLocks/>
            </p:cNvCxnSpPr>
            <p:nvPr/>
          </p:nvCxnSpPr>
          <p:spPr>
            <a:xfrm flipH="1">
              <a:off x="9383480" y="4064040"/>
              <a:ext cx="0" cy="288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9E3F2684-DA3E-4C7C-B591-C1BA0CE72A8A}"/>
                </a:ext>
              </a:extLst>
            </p:cNvPr>
            <p:cNvGrpSpPr/>
            <p:nvPr/>
          </p:nvGrpSpPr>
          <p:grpSpPr>
            <a:xfrm>
              <a:off x="6705214" y="4589176"/>
              <a:ext cx="5291026" cy="1494473"/>
              <a:chOff x="6933040" y="4615305"/>
              <a:chExt cx="5291026" cy="1494473"/>
            </a:xfrm>
          </p:grpSpPr>
          <p:cxnSp>
            <p:nvCxnSpPr>
              <p:cNvPr id="50" name="Connector: Elbow 49">
                <a:extLst>
                  <a:ext uri="{FF2B5EF4-FFF2-40B4-BE49-F238E27FC236}">
                    <a16:creationId xmlns:a16="http://schemas.microsoft.com/office/drawing/2014/main" id="{4064B38F-AD86-46A8-B08F-D274EC392317}"/>
                  </a:ext>
                </a:extLst>
              </p:cNvPr>
              <p:cNvCxnSpPr>
                <a:cxnSpLocks/>
                <a:endCxn id="67" idx="0"/>
              </p:cNvCxnSpPr>
              <p:nvPr/>
            </p:nvCxnSpPr>
            <p:spPr>
              <a:xfrm>
                <a:off x="7453313" y="4756247"/>
                <a:ext cx="4250480" cy="899487"/>
              </a:xfrm>
              <a:prstGeom prst="bentConnector2">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B225DF4-0514-4A08-A1FC-E213F3E3D27C}"/>
                  </a:ext>
                </a:extLst>
              </p:cNvPr>
              <p:cNvCxnSpPr>
                <a:cxnSpLocks/>
              </p:cNvCxnSpPr>
              <p:nvPr/>
            </p:nvCxnSpPr>
            <p:spPr>
              <a:xfrm flipH="1">
                <a:off x="7453313" y="4740223"/>
                <a:ext cx="1083" cy="864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7137012-1745-4896-AF45-8A5E3A0AA78D}"/>
                  </a:ext>
                </a:extLst>
              </p:cNvPr>
              <p:cNvCxnSpPr>
                <a:cxnSpLocks/>
              </p:cNvCxnSpPr>
              <p:nvPr/>
            </p:nvCxnSpPr>
            <p:spPr>
              <a:xfrm>
                <a:off x="9616776" y="4615305"/>
                <a:ext cx="1" cy="137137"/>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6D81A056-4804-4663-BD3E-22D08AE13429}"/>
                  </a:ext>
                </a:extLst>
              </p:cNvPr>
              <p:cNvSpPr/>
              <p:nvPr/>
            </p:nvSpPr>
            <p:spPr>
              <a:xfrm>
                <a:off x="8357086" y="5644620"/>
                <a:ext cx="1040547" cy="454044"/>
              </a:xfrm>
              <a:prstGeom prst="roundRect">
                <a:avLst/>
              </a:prstGeom>
              <a:solidFill>
                <a:srgbClr val="A5A5A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Archetype 2</a:t>
                </a:r>
                <a:endParaRPr lang="en-GB" sz="1200" dirty="0">
                  <a:solidFill>
                    <a:schemeClr val="bg1"/>
                  </a:solidFill>
                  <a:latin typeface="Arial" panose="020B0604020202020204" pitchFamily="34" charset="0"/>
                  <a:cs typeface="Arial" panose="020B0604020202020204" pitchFamily="34" charset="0"/>
                </a:endParaRPr>
              </a:p>
            </p:txBody>
          </p:sp>
          <p:sp>
            <p:nvSpPr>
              <p:cNvPr id="39" name="Rectangle: Rounded Corners 38">
                <a:extLst>
                  <a:ext uri="{FF2B5EF4-FFF2-40B4-BE49-F238E27FC236}">
                    <a16:creationId xmlns:a16="http://schemas.microsoft.com/office/drawing/2014/main" id="{00265DE0-5B1E-48B6-BCE6-D73C908935C5}"/>
                  </a:ext>
                </a:extLst>
              </p:cNvPr>
              <p:cNvSpPr/>
              <p:nvPr/>
            </p:nvSpPr>
            <p:spPr>
              <a:xfrm>
                <a:off x="6933040" y="5644620"/>
                <a:ext cx="1040546" cy="454044"/>
              </a:xfrm>
              <a:prstGeom prst="roundRect">
                <a:avLst/>
              </a:prstGeom>
              <a:solidFill>
                <a:srgbClr val="F1EB5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Archetype 1</a:t>
                </a:r>
                <a:endParaRPr kumimoji="0" lang="en-GB" sz="12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2D0AE7F0-B1AE-4BC2-9DEC-C633E1C8CE66}"/>
                  </a:ext>
                </a:extLst>
              </p:cNvPr>
              <p:cNvSpPr txBox="1"/>
              <p:nvPr/>
            </p:nvSpPr>
            <p:spPr>
              <a:xfrm>
                <a:off x="7950975" y="5717753"/>
                <a:ext cx="44725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VS</a:t>
                </a:r>
              </a:p>
            </p:txBody>
          </p:sp>
          <p:sp>
            <p:nvSpPr>
              <p:cNvPr id="62" name="Rectangle: Rounded Corners 61">
                <a:extLst>
                  <a:ext uri="{FF2B5EF4-FFF2-40B4-BE49-F238E27FC236}">
                    <a16:creationId xmlns:a16="http://schemas.microsoft.com/office/drawing/2014/main" id="{BBF4803F-3BE0-47E2-AE76-F6CB406BA6E3}"/>
                  </a:ext>
                </a:extLst>
              </p:cNvPr>
              <p:cNvSpPr/>
              <p:nvPr/>
            </p:nvSpPr>
            <p:spPr>
              <a:xfrm>
                <a:off x="9781133" y="5655734"/>
                <a:ext cx="1040546" cy="454044"/>
              </a:xfrm>
              <a:prstGeom prst="round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A5A5A5"/>
                    </a:solidFill>
                    <a:effectLst/>
                    <a:uLnTx/>
                    <a:uFillTx/>
                    <a:latin typeface="Arial" panose="020B0604020202020204" pitchFamily="34" charset="0"/>
                    <a:ea typeface="Calibri" panose="020F0502020204030204" pitchFamily="34" charset="0"/>
                    <a:cs typeface="Arial" panose="020B0604020202020204" pitchFamily="34" charset="0"/>
                  </a:rPr>
                  <a:t>Archetype 3</a:t>
                </a:r>
                <a:endParaRPr kumimoji="0" lang="en-GB" sz="120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51B8FA01-3293-4EAA-BFFA-33DBCE57D3DB}"/>
                  </a:ext>
                </a:extLst>
              </p:cNvPr>
              <p:cNvSpPr txBox="1"/>
              <p:nvPr/>
            </p:nvSpPr>
            <p:spPr>
              <a:xfrm>
                <a:off x="9364231" y="5717752"/>
                <a:ext cx="44725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VS</a:t>
                </a:r>
              </a:p>
            </p:txBody>
          </p:sp>
          <p:sp>
            <p:nvSpPr>
              <p:cNvPr id="66" name="TextBox 65">
                <a:extLst>
                  <a:ext uri="{FF2B5EF4-FFF2-40B4-BE49-F238E27FC236}">
                    <a16:creationId xmlns:a16="http://schemas.microsoft.com/office/drawing/2014/main" id="{EC560D01-92E6-48DA-A9A5-25B2F0E2C37B}"/>
                  </a:ext>
                </a:extLst>
              </p:cNvPr>
              <p:cNvSpPr txBox="1"/>
              <p:nvPr/>
            </p:nvSpPr>
            <p:spPr>
              <a:xfrm>
                <a:off x="10778973" y="5717751"/>
                <a:ext cx="44725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VS</a:t>
                </a:r>
              </a:p>
            </p:txBody>
          </p:sp>
          <p:sp>
            <p:nvSpPr>
              <p:cNvPr id="67" name="Rectangle: Rounded Corners 66">
                <a:extLst>
                  <a:ext uri="{FF2B5EF4-FFF2-40B4-BE49-F238E27FC236}">
                    <a16:creationId xmlns:a16="http://schemas.microsoft.com/office/drawing/2014/main" id="{FFF7EEA5-F2F5-4B57-8C79-49FC3132848E}"/>
                  </a:ext>
                </a:extLst>
              </p:cNvPr>
              <p:cNvSpPr/>
              <p:nvPr/>
            </p:nvSpPr>
            <p:spPr>
              <a:xfrm>
                <a:off x="11183520" y="5655734"/>
                <a:ext cx="1040546" cy="454044"/>
              </a:xfrm>
              <a:prstGeom prst="roundRect">
                <a:avLst/>
              </a:prstGeom>
              <a:solidFill>
                <a:srgbClr val="FDCE9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Archetype 4</a:t>
                </a:r>
                <a:endParaRPr kumimoji="0" lang="en-GB" sz="12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grpSp>
        <p:sp>
          <p:nvSpPr>
            <p:cNvPr id="61" name="TextBox 60">
              <a:extLst>
                <a:ext uri="{FF2B5EF4-FFF2-40B4-BE49-F238E27FC236}">
                  <a16:creationId xmlns:a16="http://schemas.microsoft.com/office/drawing/2014/main" id="{0E34C1DD-279C-4CED-BC7C-0DF9CB25FF3B}"/>
                </a:ext>
              </a:extLst>
            </p:cNvPr>
            <p:cNvSpPr txBox="1"/>
            <p:nvPr/>
          </p:nvSpPr>
          <p:spPr>
            <a:xfrm>
              <a:off x="7277382" y="4894984"/>
              <a:ext cx="4146689" cy="461665"/>
            </a:xfrm>
            <a:prstGeom prst="rect">
              <a:avLst/>
            </a:prstGeom>
            <a:solidFill>
              <a:schemeClr val="bg1"/>
            </a:solidFill>
            <a:ln>
              <a:solidFill>
                <a:srgbClr val="FDCE9C"/>
              </a:solidFill>
            </a:ln>
          </p:spPr>
          <p:txBody>
            <a:bodyPr wrap="square">
              <a:spAutoFit/>
            </a:bodyPr>
            <a:lstStyle>
              <a:defPPr>
                <a:defRPr lang="en-CH"/>
              </a:defPPr>
              <a:lvl1pPr algn="ctr">
                <a:defRPr sz="1200">
                  <a:solidFill>
                    <a:srgbClr val="A5A5A5"/>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Differential gene expression analysis (each archetype vs. all other archetypes) </a:t>
              </a:r>
            </a:p>
          </p:txBody>
        </p:sp>
      </p:grpSp>
    </p:spTree>
    <p:custDataLst>
      <p:tags r:id="rId1"/>
    </p:custDataLst>
    <p:extLst>
      <p:ext uri="{BB962C8B-B14F-4D97-AF65-F5344CB8AC3E}">
        <p14:creationId xmlns:p14="http://schemas.microsoft.com/office/powerpoint/2010/main" val="4018634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500" dirty="0">
                <a:latin typeface="Arial" panose="020B0604020202020204" pitchFamily="34" charset="0"/>
                <a:cs typeface="Arial" panose="020B0604020202020204" pitchFamily="34" charset="0"/>
              </a:rPr>
              <a:t>Unsupervised analysis of lung transplant phenotypes using gene expression data</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fr-CH" dirty="0" err="1">
                <a:latin typeface="Arial" panose="020B0604020202020204" pitchFamily="34" charset="0"/>
                <a:cs typeface="Arial" panose="020B0604020202020204" pitchFamily="34" charset="0"/>
              </a:rPr>
              <a:t>Sablik</a:t>
            </a:r>
            <a:r>
              <a:rPr lang="fr-CH" dirty="0">
                <a:latin typeface="Arial" panose="020B0604020202020204" pitchFamily="34" charset="0"/>
                <a:cs typeface="Arial" panose="020B0604020202020204" pitchFamily="34" charset="0"/>
              </a:rPr>
              <a:t> M.</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et al., ESOT Congress 2023; OS7_5</a:t>
            </a:r>
          </a:p>
        </p:txBody>
      </p:sp>
      <p:sp>
        <p:nvSpPr>
          <p:cNvPr id="5" name="TextBox 4">
            <a:extLst>
              <a:ext uri="{FF2B5EF4-FFF2-40B4-BE49-F238E27FC236}">
                <a16:creationId xmlns:a16="http://schemas.microsoft.com/office/drawing/2014/main" id="{B8987799-DA74-4123-A2E7-BBBDA2A23B8D}"/>
              </a:ext>
            </a:extLst>
          </p:cNvPr>
          <p:cNvSpPr txBox="1"/>
          <p:nvPr/>
        </p:nvSpPr>
        <p:spPr>
          <a:xfrm>
            <a:off x="717436" y="1050755"/>
            <a:ext cx="5510369" cy="3847207"/>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4 distinct histological, immunological and molecular archetypes are identified (Figure):</a:t>
            </a:r>
          </a:p>
          <a:p>
            <a:pPr marL="742950" lvl="1" indent="-285750" algn="just">
              <a:buFont typeface="Courier New" panose="02070309020205020404" pitchFamily="49" charset="0"/>
              <a:buChar char="o"/>
            </a:pPr>
            <a:r>
              <a:rPr lang="en-GB" sz="1400" dirty="0">
                <a:solidFill>
                  <a:srgbClr val="A5A5A5"/>
                </a:solidFill>
                <a:latin typeface="Arial" panose="020B0604020202020204" pitchFamily="34" charset="0"/>
                <a:cs typeface="Arial" panose="020B0604020202020204" pitchFamily="34" charset="0"/>
              </a:rPr>
              <a:t>Archetype 1 (n=21 biopsies) is characterized by capillary lesions and circulating anti-HLA DSA</a:t>
            </a:r>
          </a:p>
          <a:p>
            <a:pPr marL="1200150" lvl="2" indent="-285750" algn="just">
              <a:buFont typeface="Wingdings" panose="05000000000000000000" pitchFamily="2" charset="2"/>
              <a:buChar char="§"/>
            </a:pPr>
            <a:r>
              <a:rPr lang="en-GB" sz="1400" dirty="0">
                <a:solidFill>
                  <a:srgbClr val="A5A5A5"/>
                </a:solidFill>
                <a:latin typeface="Arial" panose="020B0604020202020204" pitchFamily="34" charset="0"/>
                <a:cs typeface="Arial" panose="020B0604020202020204" pitchFamily="34" charset="0"/>
              </a:rPr>
              <a:t>Differentially expressed genes captured B- and T-cells activation and interferon signalling </a:t>
            </a:r>
          </a:p>
          <a:p>
            <a:pPr marL="742950" lvl="1" indent="-285750" algn="just">
              <a:buFont typeface="Courier New" panose="02070309020205020404" pitchFamily="49" charset="0"/>
              <a:buChar char="o"/>
            </a:pPr>
            <a:r>
              <a:rPr lang="en-GB" sz="1400" dirty="0">
                <a:solidFill>
                  <a:srgbClr val="A5A5A5"/>
                </a:solidFill>
                <a:latin typeface="Arial" panose="020B0604020202020204" pitchFamily="34" charset="0"/>
                <a:cs typeface="Arial" panose="020B0604020202020204" pitchFamily="34" charset="0"/>
              </a:rPr>
              <a:t>Archetype 2 (n=46) is predominantly defined by perivascular mononuclear cell infiltrates</a:t>
            </a:r>
          </a:p>
          <a:p>
            <a:pPr marL="1200150" lvl="2" indent="-285750" algn="just">
              <a:buFont typeface="Wingdings" panose="05000000000000000000" pitchFamily="2" charset="2"/>
              <a:buChar char="§"/>
            </a:pPr>
            <a:r>
              <a:rPr lang="en-GB" sz="1400" dirty="0">
                <a:solidFill>
                  <a:srgbClr val="A5A5A5"/>
                </a:solidFill>
                <a:latin typeface="Arial" panose="020B0604020202020204" pitchFamily="34" charset="0"/>
                <a:cs typeface="Arial" panose="020B0604020202020204" pitchFamily="34" charset="0"/>
              </a:rPr>
              <a:t>Upregulated transcripts are associated with cell-extracellular matrix interactions and cell injury </a:t>
            </a:r>
          </a:p>
          <a:p>
            <a:pPr marL="742950" lvl="1" indent="-285750" algn="just">
              <a:buFont typeface="Courier New" panose="02070309020205020404" pitchFamily="49" charset="0"/>
              <a:buChar char="o"/>
            </a:pPr>
            <a:r>
              <a:rPr lang="en-GB" sz="1400" dirty="0">
                <a:solidFill>
                  <a:srgbClr val="A5A5A5"/>
                </a:solidFill>
                <a:latin typeface="Arial" panose="020B0604020202020204" pitchFamily="34" charset="0"/>
                <a:cs typeface="Arial" panose="020B0604020202020204" pitchFamily="34" charset="0"/>
              </a:rPr>
              <a:t>Archetype 3 (n=35) and archetype 4 (n=18) are histologically similar but molecularly differ: </a:t>
            </a:r>
          </a:p>
          <a:p>
            <a:pPr marL="1200150" lvl="2" indent="-285750" algn="just">
              <a:buFont typeface="Courier New" panose="02070309020205020404" pitchFamily="49" charset="0"/>
              <a:buChar char="o"/>
            </a:pPr>
            <a:r>
              <a:rPr lang="en-GB" sz="1400" dirty="0">
                <a:solidFill>
                  <a:srgbClr val="A5A5A5"/>
                </a:solidFill>
                <a:latin typeface="Arial" panose="020B0604020202020204" pitchFamily="34" charset="0"/>
                <a:cs typeface="Arial" panose="020B0604020202020204" pitchFamily="34" charset="0"/>
              </a:rPr>
              <a:t>Archetype 3: Top transcripts involved in cellular processes </a:t>
            </a:r>
          </a:p>
          <a:p>
            <a:pPr marL="1200150" lvl="2" indent="-285750" algn="just">
              <a:buFont typeface="Courier New" panose="02070309020205020404" pitchFamily="49" charset="0"/>
              <a:buChar char="o"/>
            </a:pPr>
            <a:r>
              <a:rPr lang="en-GB" sz="1400" dirty="0">
                <a:solidFill>
                  <a:srgbClr val="A5A5A5"/>
                </a:solidFill>
                <a:latin typeface="Arial" panose="020B0604020202020204" pitchFamily="34" charset="0"/>
                <a:cs typeface="Arial" panose="020B0604020202020204" pitchFamily="34" charset="0"/>
              </a:rPr>
              <a:t>Archetype 4: Top transcripts capture anti-inflammatory responses and interferon signalling</a:t>
            </a:r>
          </a:p>
        </p:txBody>
      </p:sp>
      <p:pic>
        <p:nvPicPr>
          <p:cNvPr id="25" name="Picture 24">
            <a:extLst>
              <a:ext uri="{FF2B5EF4-FFF2-40B4-BE49-F238E27FC236}">
                <a16:creationId xmlns:a16="http://schemas.microsoft.com/office/drawing/2014/main" id="{DE757899-0B2A-4D38-A82D-4B18248C8DBB}"/>
              </a:ext>
            </a:extLst>
          </p:cNvPr>
          <p:cNvPicPr/>
          <p:nvPr/>
        </p:nvPicPr>
        <p:blipFill rotWithShape="1">
          <a:blip r:embed="rId4">
            <a:extLst>
              <a:ext uri="{28A0092B-C50C-407E-A947-70E740481C1C}">
                <a14:useLocalDpi xmlns:a14="http://schemas.microsoft.com/office/drawing/2010/main" val="0"/>
              </a:ext>
            </a:extLst>
          </a:blip>
          <a:srcRect t="5130" b="39986"/>
          <a:stretch/>
        </p:blipFill>
        <p:spPr bwMode="auto">
          <a:xfrm>
            <a:off x="6376440" y="860210"/>
            <a:ext cx="5730875" cy="4382605"/>
          </a:xfrm>
          <a:prstGeom prst="rect">
            <a:avLst/>
          </a:prstGeom>
          <a:ln>
            <a:noFill/>
          </a:ln>
          <a:extLst>
            <a:ext uri="{53640926-AAD7-44D8-BBD7-CCE9431645EC}">
              <a14:shadowObscured xmlns:a14="http://schemas.microsoft.com/office/drawing/2010/main"/>
            </a:ext>
          </a:extLst>
        </p:spPr>
      </p:pic>
      <p:sp>
        <p:nvSpPr>
          <p:cNvPr id="31" name="TextBox 30">
            <a:extLst>
              <a:ext uri="{FF2B5EF4-FFF2-40B4-BE49-F238E27FC236}">
                <a16:creationId xmlns:a16="http://schemas.microsoft.com/office/drawing/2014/main" id="{D35A7566-F7EF-4B4D-B969-40167C42BD06}"/>
              </a:ext>
            </a:extLst>
          </p:cNvPr>
          <p:cNvSpPr txBox="1"/>
          <p:nvPr/>
        </p:nvSpPr>
        <p:spPr>
          <a:xfrm>
            <a:off x="717436" y="5344369"/>
            <a:ext cx="10811418" cy="1138773"/>
          </a:xfrm>
          <a:prstGeom prst="rect">
            <a:avLst/>
          </a:prstGeom>
          <a:noFill/>
        </p:spPr>
        <p:txBody>
          <a:bodyPr wrap="square">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171450" indent="-171450">
              <a:buFont typeface="Arial" panose="020B0604020202020204" pitchFamily="34" charset="0"/>
              <a:buChar char="•"/>
            </a:pPr>
            <a:r>
              <a:rPr lang="en-GB" sz="1200" dirty="0">
                <a:solidFill>
                  <a:srgbClr val="A5A5A5"/>
                </a:solidFill>
                <a:latin typeface="Arial" panose="020B0604020202020204" pitchFamily="34" charset="0"/>
                <a:cs typeface="Arial" panose="020B0604020202020204" pitchFamily="34" charset="0"/>
              </a:rPr>
              <a:t>Unsupervised archetypal analysis of gene expression data identifies lung allograft phenotypes with distinct histological, immunological and molecular profiles</a:t>
            </a:r>
          </a:p>
          <a:p>
            <a:pPr marL="171450" indent="-171450">
              <a:buFont typeface="Arial" panose="020B0604020202020204" pitchFamily="34" charset="0"/>
              <a:buChar char="•"/>
            </a:pPr>
            <a:r>
              <a:rPr lang="en-GB" sz="1200" dirty="0">
                <a:solidFill>
                  <a:srgbClr val="A5A5A5"/>
                </a:solidFill>
                <a:latin typeface="Arial" panose="020B0604020202020204" pitchFamily="34" charset="0"/>
                <a:cs typeface="Arial" panose="020B0604020202020204" pitchFamily="34" charset="0"/>
              </a:rPr>
              <a:t>This approach has the potential to refine rejection-related diagnoses in lung allografts and improve the shortcoming of the current diagnostic classification system</a:t>
            </a:r>
          </a:p>
        </p:txBody>
      </p:sp>
      <p:sp>
        <p:nvSpPr>
          <p:cNvPr id="2" name="TextBox 1">
            <a:extLst>
              <a:ext uri="{FF2B5EF4-FFF2-40B4-BE49-F238E27FC236}">
                <a16:creationId xmlns:a16="http://schemas.microsoft.com/office/drawing/2014/main" id="{59D61A5B-E2BF-4842-BBB2-C8D900B5B14E}"/>
              </a:ext>
            </a:extLst>
          </p:cNvPr>
          <p:cNvSpPr txBox="1"/>
          <p:nvPr/>
        </p:nvSpPr>
        <p:spPr>
          <a:xfrm>
            <a:off x="6268999" y="5162923"/>
            <a:ext cx="5900101" cy="553998"/>
          </a:xfrm>
          <a:prstGeom prst="rect">
            <a:avLst/>
          </a:prstGeom>
          <a:noFill/>
        </p:spPr>
        <p:txBody>
          <a:bodyPr wrap="square" rtlCol="0">
            <a:spAutoFit/>
          </a:bodyPr>
          <a:lstStyle/>
          <a:p>
            <a:r>
              <a:rPr lang="en-GB" sz="1000" b="1" dirty="0">
                <a:solidFill>
                  <a:srgbClr val="636569"/>
                </a:solidFill>
                <a:latin typeface="Arial" panose="020B0604020202020204" pitchFamily="34" charset="0"/>
                <a:cs typeface="Arial" panose="020B0604020202020204" pitchFamily="34" charset="0"/>
              </a:rPr>
              <a:t>Figure. Volcano plots of differentially expressed genes associated with each archetype. </a:t>
            </a:r>
            <a:r>
              <a:rPr lang="en-GB" sz="1000" dirty="0">
                <a:solidFill>
                  <a:srgbClr val="A5A5A5"/>
                </a:solidFill>
                <a:latin typeface="Arial" panose="020B0604020202020204" pitchFamily="34" charset="0"/>
                <a:cs typeface="Arial" panose="020B0604020202020204" pitchFamily="34" charset="0"/>
              </a:rPr>
              <a:t>Dots represent individual transcripts. Red dots indicate differentially expressed genes after applying a threshold of 0.05 to false discovery rate corrected p-values.</a:t>
            </a:r>
            <a:endParaRPr lang="en-GB" sz="1200" dirty="0">
              <a:solidFill>
                <a:srgbClr val="A5A5A5"/>
              </a:solidFill>
              <a:latin typeface="Arial" panose="020B0604020202020204" pitchFamily="34" charset="0"/>
              <a:cs typeface="Arial" panose="020B0604020202020204" pitchFamily="34" charset="0"/>
            </a:endParaRPr>
          </a:p>
        </p:txBody>
      </p:sp>
      <p:pic>
        <p:nvPicPr>
          <p:cNvPr id="8" name="Picture 7" descr="A house with a white roof&#10;&#10;Description automatically generated">
            <a:hlinkClick r:id="rId5" action="ppaction://hlinksldjump"/>
            <a:extLst>
              <a:ext uri="{FF2B5EF4-FFF2-40B4-BE49-F238E27FC236}">
                <a16:creationId xmlns:a16="http://schemas.microsoft.com/office/drawing/2014/main" id="{18A41134-04BC-4890-B7E9-5327449B88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3535975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500" dirty="0">
                <a:latin typeface="Arial" panose="020B0604020202020204" pitchFamily="34" charset="0"/>
                <a:cs typeface="Arial" panose="020B0604020202020204" pitchFamily="34" charset="0"/>
              </a:rPr>
              <a:t>Role of donor-derived cell-free DNA in chronic lung allograft dysfunction. A longitudinal study</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fr-CH" dirty="0" err="1">
                <a:latin typeface="Arial" panose="020B0604020202020204" pitchFamily="34" charset="0"/>
                <a:cs typeface="Arial" panose="020B0604020202020204" pitchFamily="34" charset="0"/>
              </a:rPr>
              <a:t>Peris</a:t>
            </a:r>
            <a:r>
              <a:rPr lang="fr-CH" dirty="0">
                <a:latin typeface="Arial" panose="020B0604020202020204" pitchFamily="34" charset="0"/>
                <a:cs typeface="Arial" panose="020B0604020202020204" pitchFamily="34" charset="0"/>
              </a:rPr>
              <a:t> M. A..</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et al., ESOT Congress 2023; OS7_6</a:t>
            </a:r>
          </a:p>
        </p:txBody>
      </p:sp>
      <p:sp>
        <p:nvSpPr>
          <p:cNvPr id="5" name="TextBox 4">
            <a:extLst>
              <a:ext uri="{FF2B5EF4-FFF2-40B4-BE49-F238E27FC236}">
                <a16:creationId xmlns:a16="http://schemas.microsoft.com/office/drawing/2014/main" id="{0C2DDBC7-D8BE-4CF0-BBCE-992332D8E0EF}"/>
              </a:ext>
            </a:extLst>
          </p:cNvPr>
          <p:cNvSpPr txBox="1"/>
          <p:nvPr/>
        </p:nvSpPr>
        <p:spPr>
          <a:xfrm>
            <a:off x="717436" y="1069805"/>
            <a:ext cx="5196981" cy="5109091"/>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Survival after LT is hampered by the development of CLAD</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There is no treatment available to reverse CLAD once diagnosed, but early intervention could modify the progressive lung function decline</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Thus, biomarkers are needed for early detection of CLAD</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High levels of </a:t>
            </a:r>
            <a:r>
              <a:rPr lang="en-GB" dirty="0" err="1">
                <a:solidFill>
                  <a:srgbClr val="A5A5A5"/>
                </a:solidFill>
                <a:latin typeface="Arial" panose="020B0604020202020204" pitchFamily="34" charset="0"/>
                <a:cs typeface="Arial" panose="020B0604020202020204" pitchFamily="34" charset="0"/>
              </a:rPr>
              <a:t>ddcfDNA</a:t>
            </a:r>
            <a:r>
              <a:rPr lang="en-GB" dirty="0">
                <a:solidFill>
                  <a:srgbClr val="A5A5A5"/>
                </a:solidFill>
                <a:latin typeface="Arial" panose="020B0604020202020204" pitchFamily="34" charset="0"/>
                <a:cs typeface="Arial" panose="020B0604020202020204" pitchFamily="34" charset="0"/>
              </a:rPr>
              <a:t> have been described to precede acute cellar rejection and antibody mediated rejection diagnosis</a:t>
            </a:r>
          </a:p>
          <a:p>
            <a:pPr algn="just"/>
            <a:endParaRPr lang="en-GB" b="1"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assess if there is any association between </a:t>
            </a:r>
            <a:r>
              <a:rPr lang="en-GB" dirty="0" err="1">
                <a:solidFill>
                  <a:srgbClr val="A5A5A5"/>
                </a:solidFill>
                <a:latin typeface="Arial" panose="020B0604020202020204" pitchFamily="34" charset="0"/>
                <a:cs typeface="Arial" panose="020B0604020202020204" pitchFamily="34" charset="0"/>
              </a:rPr>
              <a:t>ddcfDNA</a:t>
            </a:r>
            <a:r>
              <a:rPr lang="en-GB" dirty="0">
                <a:solidFill>
                  <a:srgbClr val="A5A5A5"/>
                </a:solidFill>
                <a:latin typeface="Arial" panose="020B0604020202020204" pitchFamily="34" charset="0"/>
                <a:cs typeface="Arial" panose="020B0604020202020204" pitchFamily="34" charset="0"/>
              </a:rPr>
              <a:t> and CLAD</a:t>
            </a:r>
          </a:p>
        </p:txBody>
      </p:sp>
      <p:sp>
        <p:nvSpPr>
          <p:cNvPr id="6" name="TextBox 5">
            <a:extLst>
              <a:ext uri="{FF2B5EF4-FFF2-40B4-BE49-F238E27FC236}">
                <a16:creationId xmlns:a16="http://schemas.microsoft.com/office/drawing/2014/main" id="{8B797048-629F-4BB2-9AE4-E00F3E5FCC82}"/>
              </a:ext>
            </a:extLst>
          </p:cNvPr>
          <p:cNvSpPr txBox="1"/>
          <p:nvPr/>
        </p:nvSpPr>
        <p:spPr>
          <a:xfrm>
            <a:off x="6277585" y="1067610"/>
            <a:ext cx="1495425" cy="400110"/>
          </a:xfrm>
          <a:prstGeom prst="rect">
            <a:avLst/>
          </a:prstGeom>
          <a:solidFill>
            <a:schemeClr val="bg1"/>
          </a:solid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endParaRPr lang="en-CH" sz="2000" b="1" dirty="0">
              <a:solidFill>
                <a:srgbClr val="636569"/>
              </a:solidFill>
              <a:latin typeface="Arial" panose="020B0604020202020204" pitchFamily="34" charset="0"/>
              <a:cs typeface="Arial" panose="020B0604020202020204" pitchFamily="34" charset="0"/>
            </a:endParaRPr>
          </a:p>
        </p:txBody>
      </p:sp>
      <p:grpSp>
        <p:nvGrpSpPr>
          <p:cNvPr id="60" name="Group 59">
            <a:extLst>
              <a:ext uri="{FF2B5EF4-FFF2-40B4-BE49-F238E27FC236}">
                <a16:creationId xmlns:a16="http://schemas.microsoft.com/office/drawing/2014/main" id="{4AF1C316-925F-431F-B11B-F83507AAD512}"/>
              </a:ext>
            </a:extLst>
          </p:cNvPr>
          <p:cNvGrpSpPr/>
          <p:nvPr/>
        </p:nvGrpSpPr>
        <p:grpSpPr>
          <a:xfrm>
            <a:off x="6400193" y="1615871"/>
            <a:ext cx="5308455" cy="3532452"/>
            <a:chOff x="6400193" y="1489410"/>
            <a:chExt cx="5308455" cy="3532452"/>
          </a:xfrm>
        </p:grpSpPr>
        <p:pic>
          <p:nvPicPr>
            <p:cNvPr id="10" name="Graphic 9" descr="Group of people with solid fill">
              <a:extLst>
                <a:ext uri="{FF2B5EF4-FFF2-40B4-BE49-F238E27FC236}">
                  <a16:creationId xmlns:a16="http://schemas.microsoft.com/office/drawing/2014/main" id="{9813BF7F-1B63-45CF-AC15-CEC4E968AF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9995" y="1926818"/>
              <a:ext cx="563813" cy="563813"/>
            </a:xfrm>
            <a:prstGeom prst="rect">
              <a:avLst/>
            </a:prstGeom>
          </p:spPr>
        </p:pic>
        <p:cxnSp>
          <p:nvCxnSpPr>
            <p:cNvPr id="20" name="Straight Arrow Connector 19">
              <a:extLst>
                <a:ext uri="{FF2B5EF4-FFF2-40B4-BE49-F238E27FC236}">
                  <a16:creationId xmlns:a16="http://schemas.microsoft.com/office/drawing/2014/main" id="{A2BEEC1B-D0CC-4FCF-BDA6-DE42BD6D9B91}"/>
                </a:ext>
              </a:extLst>
            </p:cNvPr>
            <p:cNvCxnSpPr>
              <a:cxnSpLocks/>
            </p:cNvCxnSpPr>
            <p:nvPr/>
          </p:nvCxnSpPr>
          <p:spPr>
            <a:xfrm rot="16200000">
              <a:off x="9136342" y="692812"/>
              <a:ext cx="0" cy="3096000"/>
            </a:xfrm>
            <a:prstGeom prst="straightConnector1">
              <a:avLst/>
            </a:prstGeom>
            <a:ln w="28575">
              <a:solidFill>
                <a:srgbClr val="A5A5A5"/>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417726B-02AD-48C5-A829-E366ED96778B}"/>
                </a:ext>
              </a:extLst>
            </p:cNvPr>
            <p:cNvSpPr txBox="1"/>
            <p:nvPr/>
          </p:nvSpPr>
          <p:spPr>
            <a:xfrm>
              <a:off x="7464749" y="1918828"/>
              <a:ext cx="496375"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M0</a:t>
              </a:r>
              <a:endParaRPr lang="en-GB" sz="1200"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86A664B0-DA17-4C24-B4F7-FBF6DA9D7AF7}"/>
                </a:ext>
              </a:extLst>
            </p:cNvPr>
            <p:cNvCxnSpPr/>
            <p:nvPr/>
          </p:nvCxnSpPr>
          <p:spPr>
            <a:xfrm>
              <a:off x="7716712" y="2169346"/>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1878AB1-3549-43D9-A739-B9FD268AA7D0}"/>
                </a:ext>
              </a:extLst>
            </p:cNvPr>
            <p:cNvSpPr txBox="1"/>
            <p:nvPr/>
          </p:nvSpPr>
          <p:spPr>
            <a:xfrm>
              <a:off x="10251557" y="1914424"/>
              <a:ext cx="597381"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M36</a:t>
              </a:r>
              <a:endParaRPr lang="en-GB" sz="1200"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FD49BE90-A4DE-4A8B-82C2-4A638C5A91C3}"/>
                </a:ext>
              </a:extLst>
            </p:cNvPr>
            <p:cNvCxnSpPr/>
            <p:nvPr/>
          </p:nvCxnSpPr>
          <p:spPr>
            <a:xfrm>
              <a:off x="10543463" y="2161067"/>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1106250-04CA-4F1D-94D3-172E1A4BAD6F}"/>
                </a:ext>
              </a:extLst>
            </p:cNvPr>
            <p:cNvCxnSpPr>
              <a:cxnSpLocks/>
            </p:cNvCxnSpPr>
            <p:nvPr/>
          </p:nvCxnSpPr>
          <p:spPr>
            <a:xfrm rot="10800000">
              <a:off x="7714801" y="2359468"/>
              <a:ext cx="0" cy="180000"/>
            </a:xfrm>
            <a:prstGeom prst="straightConnector1">
              <a:avLst/>
            </a:prstGeom>
            <a:ln w="28575">
              <a:solidFill>
                <a:srgbClr val="00359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F0172A6-7C33-40CB-8BDA-4743A758732B}"/>
                </a:ext>
              </a:extLst>
            </p:cNvPr>
            <p:cNvCxnSpPr>
              <a:cxnSpLocks/>
            </p:cNvCxnSpPr>
            <p:nvPr/>
          </p:nvCxnSpPr>
          <p:spPr>
            <a:xfrm rot="10800000">
              <a:off x="8492150" y="2359468"/>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7A86847-6A88-4AAE-B917-1396C2D2F225}"/>
                </a:ext>
              </a:extLst>
            </p:cNvPr>
            <p:cNvCxnSpPr>
              <a:cxnSpLocks/>
            </p:cNvCxnSpPr>
            <p:nvPr/>
          </p:nvCxnSpPr>
          <p:spPr>
            <a:xfrm rot="10800000">
              <a:off x="9955089" y="2377021"/>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C48C50D-9E69-438E-9120-03E772216B49}"/>
                </a:ext>
              </a:extLst>
            </p:cNvPr>
            <p:cNvCxnSpPr>
              <a:cxnSpLocks/>
            </p:cNvCxnSpPr>
            <p:nvPr/>
          </p:nvCxnSpPr>
          <p:spPr>
            <a:xfrm rot="10800000">
              <a:off x="10545292" y="2375678"/>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3B9B0A-90D3-400E-AA00-60339E07D04D}"/>
                </a:ext>
              </a:extLst>
            </p:cNvPr>
            <p:cNvSpPr txBox="1"/>
            <p:nvPr/>
          </p:nvSpPr>
          <p:spPr>
            <a:xfrm>
              <a:off x="8375415" y="2869162"/>
              <a:ext cx="1888947" cy="276999"/>
            </a:xfrm>
            <a:prstGeom prst="rect">
              <a:avLst/>
            </a:prstGeom>
            <a:noFill/>
          </p:spPr>
          <p:txBody>
            <a:bodyPr wrap="square">
              <a:spAutoFit/>
            </a:bodyPr>
            <a:lstStyle/>
            <a:p>
              <a:pPr algn="ctr"/>
              <a:r>
                <a:rPr lang="en-GB" sz="1200" dirty="0">
                  <a:solidFill>
                    <a:srgbClr val="FF9E1B"/>
                  </a:solidFill>
                  <a:latin typeface="Arial" panose="020B0604020202020204" pitchFamily="34" charset="0"/>
                  <a:cs typeface="Arial" panose="020B0604020202020204" pitchFamily="34" charset="0"/>
                </a:rPr>
                <a:t>Plasma collection</a:t>
              </a:r>
            </a:p>
          </p:txBody>
        </p:sp>
        <p:sp>
          <p:nvSpPr>
            <p:cNvPr id="18" name="TextBox 17">
              <a:extLst>
                <a:ext uri="{FF2B5EF4-FFF2-40B4-BE49-F238E27FC236}">
                  <a16:creationId xmlns:a16="http://schemas.microsoft.com/office/drawing/2014/main" id="{DEF74C8F-19E0-4FED-A427-DD60CB51A08E}"/>
                </a:ext>
              </a:extLst>
            </p:cNvPr>
            <p:cNvSpPr txBox="1"/>
            <p:nvPr/>
          </p:nvSpPr>
          <p:spPr>
            <a:xfrm>
              <a:off x="7517111" y="2527019"/>
              <a:ext cx="395376" cy="276999"/>
            </a:xfrm>
            <a:prstGeom prst="rect">
              <a:avLst/>
            </a:prstGeom>
            <a:noFill/>
          </p:spPr>
          <p:txBody>
            <a:bodyPr wrap="square">
              <a:spAutoFit/>
            </a:bodyPr>
            <a:lstStyle/>
            <a:p>
              <a:pPr algn="ctr"/>
              <a:r>
                <a:rPr lang="en-GB" sz="1200" dirty="0">
                  <a:solidFill>
                    <a:srgbClr val="003594"/>
                  </a:solidFill>
                  <a:latin typeface="Arial" panose="020B0604020202020204" pitchFamily="34" charset="0"/>
                  <a:cs typeface="Arial" panose="020B0604020202020204" pitchFamily="34" charset="0"/>
                </a:rPr>
                <a:t>LT</a:t>
              </a:r>
            </a:p>
          </p:txBody>
        </p:sp>
        <p:sp>
          <p:nvSpPr>
            <p:cNvPr id="19" name="Right Brace 18">
              <a:extLst>
                <a:ext uri="{FF2B5EF4-FFF2-40B4-BE49-F238E27FC236}">
                  <a16:creationId xmlns:a16="http://schemas.microsoft.com/office/drawing/2014/main" id="{5992CF7F-28DA-440E-AEBC-984767B768DF}"/>
                </a:ext>
              </a:extLst>
            </p:cNvPr>
            <p:cNvSpPr/>
            <p:nvPr/>
          </p:nvSpPr>
          <p:spPr>
            <a:xfrm rot="5400000">
              <a:off x="9173997" y="1490814"/>
              <a:ext cx="279797" cy="2459126"/>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3792648-F3EC-4EC5-A7D7-7631E0817E82}"/>
                </a:ext>
              </a:extLst>
            </p:cNvPr>
            <p:cNvSpPr txBox="1"/>
            <p:nvPr/>
          </p:nvSpPr>
          <p:spPr>
            <a:xfrm>
              <a:off x="6654403" y="2489563"/>
              <a:ext cx="962081" cy="461665"/>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n=100 LT recipients</a:t>
              </a:r>
              <a:endParaRPr lang="en-GB" sz="12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828D3B83-1317-4718-A6B3-BF9A533F6C02}"/>
                </a:ext>
              </a:extLst>
            </p:cNvPr>
            <p:cNvSpPr txBox="1"/>
            <p:nvPr/>
          </p:nvSpPr>
          <p:spPr>
            <a:xfrm>
              <a:off x="6762696" y="1524756"/>
              <a:ext cx="1729454" cy="276999"/>
            </a:xfrm>
            <a:prstGeom prst="rect">
              <a:avLst/>
            </a:prstGeom>
            <a:noFill/>
          </p:spPr>
          <p:txBody>
            <a:bodyPr wrap="square">
              <a:spAutoFit/>
            </a:bodyPr>
            <a:lstStyle/>
            <a:p>
              <a:r>
                <a:rPr lang="en-US" sz="1200" b="1" dirty="0">
                  <a:solidFill>
                    <a:srgbClr val="A5A5A5"/>
                  </a:solidFill>
                  <a:latin typeface="Arial" panose="020B0604020202020204" pitchFamily="34" charset="0"/>
                  <a:cs typeface="Arial" panose="020B0604020202020204" pitchFamily="34" charset="0"/>
                </a:rPr>
                <a:t>Longitudinal study </a:t>
              </a:r>
              <a:endParaRPr lang="en-GB" sz="1200" b="1" dirty="0">
                <a:solidFill>
                  <a:srgbClr val="A5A5A5"/>
                </a:solidFill>
                <a:latin typeface="Arial" panose="020B0604020202020204" pitchFamily="34" charset="0"/>
                <a:cs typeface="Arial" panose="020B0604020202020204" pitchFamily="34" charset="0"/>
              </a:endParaRPr>
            </a:p>
          </p:txBody>
        </p:sp>
        <p:cxnSp>
          <p:nvCxnSpPr>
            <p:cNvPr id="34" name="Straight Arrow Connector 33">
              <a:extLst>
                <a:ext uri="{FF2B5EF4-FFF2-40B4-BE49-F238E27FC236}">
                  <a16:creationId xmlns:a16="http://schemas.microsoft.com/office/drawing/2014/main" id="{6B1DB269-7256-46D4-BC39-AFC91FDA47BA}"/>
                </a:ext>
              </a:extLst>
            </p:cNvPr>
            <p:cNvCxnSpPr>
              <a:cxnSpLocks/>
            </p:cNvCxnSpPr>
            <p:nvPr/>
          </p:nvCxnSpPr>
          <p:spPr>
            <a:xfrm rot="10800000">
              <a:off x="8091314" y="2359468"/>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67E2220-FEB9-4FC3-A570-D8D782C8876E}"/>
                </a:ext>
              </a:extLst>
            </p:cNvPr>
            <p:cNvCxnSpPr>
              <a:cxnSpLocks/>
            </p:cNvCxnSpPr>
            <p:nvPr/>
          </p:nvCxnSpPr>
          <p:spPr>
            <a:xfrm rot="10800000">
              <a:off x="9290270" y="2369196"/>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6003309-8375-4814-8CF3-5FCD3DA3DF08}"/>
                </a:ext>
              </a:extLst>
            </p:cNvPr>
            <p:cNvCxnSpPr>
              <a:cxnSpLocks/>
            </p:cNvCxnSpPr>
            <p:nvPr/>
          </p:nvCxnSpPr>
          <p:spPr>
            <a:xfrm rot="10800000">
              <a:off x="8889434" y="2369196"/>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C4EB9C6-F87D-4CE6-930E-CF446FB40BC2}"/>
                </a:ext>
              </a:extLst>
            </p:cNvPr>
            <p:cNvCxnSpPr/>
            <p:nvPr/>
          </p:nvCxnSpPr>
          <p:spPr>
            <a:xfrm>
              <a:off x="9950526" y="2154889"/>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1A08C4D-8B01-4C8F-BDE0-9BDF5F9A4799}"/>
                </a:ext>
              </a:extLst>
            </p:cNvPr>
            <p:cNvCxnSpPr/>
            <p:nvPr/>
          </p:nvCxnSpPr>
          <p:spPr>
            <a:xfrm>
              <a:off x="9290270" y="2166643"/>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FC4236B-05E4-4C40-92FA-232B1D7B63CA}"/>
                </a:ext>
              </a:extLst>
            </p:cNvPr>
            <p:cNvCxnSpPr/>
            <p:nvPr/>
          </p:nvCxnSpPr>
          <p:spPr>
            <a:xfrm>
              <a:off x="8889434" y="2154889"/>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66AAA37-EA08-4676-A03B-7D01672896D2}"/>
                </a:ext>
              </a:extLst>
            </p:cNvPr>
            <p:cNvCxnSpPr/>
            <p:nvPr/>
          </p:nvCxnSpPr>
          <p:spPr>
            <a:xfrm>
              <a:off x="8492150" y="2167521"/>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1CA2D4C-A141-4D5B-93E6-BF9ED31A4DB6}"/>
                </a:ext>
              </a:extLst>
            </p:cNvPr>
            <p:cNvCxnSpPr/>
            <p:nvPr/>
          </p:nvCxnSpPr>
          <p:spPr>
            <a:xfrm>
              <a:off x="8093235" y="2166643"/>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F4B47F8-5D24-47B6-8FD9-A2C302B475AF}"/>
                </a:ext>
              </a:extLst>
            </p:cNvPr>
            <p:cNvSpPr txBox="1"/>
            <p:nvPr/>
          </p:nvSpPr>
          <p:spPr>
            <a:xfrm>
              <a:off x="7839707" y="1915267"/>
              <a:ext cx="496375"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M3</a:t>
              </a:r>
              <a:endParaRPr lang="en-GB" sz="1200"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C0C8367F-977A-4A7D-9341-C0378E34C7E9}"/>
                </a:ext>
              </a:extLst>
            </p:cNvPr>
            <p:cNvSpPr txBox="1"/>
            <p:nvPr/>
          </p:nvSpPr>
          <p:spPr>
            <a:xfrm>
              <a:off x="8244597" y="1921350"/>
              <a:ext cx="496375"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M6</a:t>
              </a:r>
              <a:endParaRPr lang="en-GB" sz="1200"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F09B280D-B32B-4FC8-95F2-0F894CE418E3}"/>
                </a:ext>
              </a:extLst>
            </p:cNvPr>
            <p:cNvSpPr txBox="1"/>
            <p:nvPr/>
          </p:nvSpPr>
          <p:spPr>
            <a:xfrm>
              <a:off x="8643023" y="1916508"/>
              <a:ext cx="496375"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M9</a:t>
              </a:r>
              <a:endParaRPr lang="en-GB" sz="1200"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84418C26-64FD-4AA5-910C-69B5C63BE712}"/>
                </a:ext>
              </a:extLst>
            </p:cNvPr>
            <p:cNvSpPr txBox="1"/>
            <p:nvPr/>
          </p:nvSpPr>
          <p:spPr>
            <a:xfrm>
              <a:off x="8991386" y="1919186"/>
              <a:ext cx="597381"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M12</a:t>
              </a:r>
              <a:endParaRPr lang="en-GB" sz="1200"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8A2A2646-483C-4D68-BACE-AEC4E10DEE9F}"/>
                </a:ext>
              </a:extLst>
            </p:cNvPr>
            <p:cNvSpPr txBox="1"/>
            <p:nvPr/>
          </p:nvSpPr>
          <p:spPr>
            <a:xfrm>
              <a:off x="9656398" y="1916508"/>
              <a:ext cx="597381"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M24</a:t>
              </a:r>
              <a:endParaRPr lang="en-GB" sz="1200" dirty="0">
                <a:latin typeface="Arial" panose="020B0604020202020204" pitchFamily="34" charset="0"/>
                <a:cs typeface="Arial" panose="020B0604020202020204" pitchFamily="34" charset="0"/>
              </a:endParaRPr>
            </a:p>
          </p:txBody>
        </p:sp>
        <p:cxnSp>
          <p:nvCxnSpPr>
            <p:cNvPr id="51" name="Connector: Elbow 50">
              <a:extLst>
                <a:ext uri="{FF2B5EF4-FFF2-40B4-BE49-F238E27FC236}">
                  <a16:creationId xmlns:a16="http://schemas.microsoft.com/office/drawing/2014/main" id="{802C4553-2DD1-48FA-80BE-7F9657365E4C}"/>
                </a:ext>
              </a:extLst>
            </p:cNvPr>
            <p:cNvCxnSpPr>
              <a:cxnSpLocks/>
            </p:cNvCxnSpPr>
            <p:nvPr/>
          </p:nvCxnSpPr>
          <p:spPr>
            <a:xfrm>
              <a:off x="8064876" y="3288097"/>
              <a:ext cx="2513903"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5ECD198-E425-423B-9F9C-BD868403E438}"/>
                </a:ext>
              </a:extLst>
            </p:cNvPr>
            <p:cNvCxnSpPr>
              <a:cxnSpLocks/>
            </p:cNvCxnSpPr>
            <p:nvPr/>
          </p:nvCxnSpPr>
          <p:spPr>
            <a:xfrm>
              <a:off x="8076717" y="3297622"/>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6C96A6F-7FD4-49ED-A892-612021C30C08}"/>
                </a:ext>
              </a:extLst>
            </p:cNvPr>
            <p:cNvCxnSpPr>
              <a:cxnSpLocks/>
            </p:cNvCxnSpPr>
            <p:nvPr/>
          </p:nvCxnSpPr>
          <p:spPr>
            <a:xfrm>
              <a:off x="9313806" y="3150960"/>
              <a:ext cx="1" cy="137137"/>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C3B152B-5431-4FCF-95EA-28D9798731AB}"/>
                </a:ext>
              </a:extLst>
            </p:cNvPr>
            <p:cNvSpPr txBox="1"/>
            <p:nvPr/>
          </p:nvSpPr>
          <p:spPr>
            <a:xfrm>
              <a:off x="6834362" y="3501797"/>
              <a:ext cx="2513904" cy="830997"/>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Real-time PCR is performed to detect an informative INDEL polymorphism for each donor/recipient pair</a:t>
              </a:r>
              <a:endParaRPr lang="en-GB" sz="1200"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318250D8-FF25-4B91-A929-85E3C50D2507}"/>
                </a:ext>
              </a:extLst>
            </p:cNvPr>
            <p:cNvSpPr txBox="1"/>
            <p:nvPr/>
          </p:nvSpPr>
          <p:spPr>
            <a:xfrm>
              <a:off x="9445557" y="3508780"/>
              <a:ext cx="2263091" cy="830997"/>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Levels of </a:t>
              </a:r>
              <a:r>
                <a:rPr lang="en-GB" sz="1200" dirty="0" err="1">
                  <a:solidFill>
                    <a:srgbClr val="A5A5A5"/>
                  </a:solidFill>
                  <a:latin typeface="Arial" panose="020B0604020202020204" pitchFamily="34" charset="0"/>
                  <a:cs typeface="Arial" panose="020B0604020202020204" pitchFamily="34" charset="0"/>
                </a:rPr>
                <a:t>ddcfDNA</a:t>
              </a:r>
              <a:r>
                <a:rPr lang="en-GB" sz="1200" dirty="0">
                  <a:solidFill>
                    <a:srgbClr val="A5A5A5"/>
                  </a:solidFill>
                  <a:latin typeface="Arial" panose="020B0604020202020204" pitchFamily="34" charset="0"/>
                  <a:cs typeface="Arial" panose="020B0604020202020204" pitchFamily="34" charset="0"/>
                </a:rPr>
                <a:t> are determined by quantifying the informative INDEL by digital PCR </a:t>
              </a:r>
              <a:endParaRPr lang="en-GB" sz="1200"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FE663160-B4C3-4147-9AB7-B58895CCC333}"/>
                </a:ext>
              </a:extLst>
            </p:cNvPr>
            <p:cNvSpPr txBox="1"/>
            <p:nvPr/>
          </p:nvSpPr>
          <p:spPr>
            <a:xfrm>
              <a:off x="6813365" y="4560197"/>
              <a:ext cx="4895283" cy="461665"/>
            </a:xfrm>
            <a:prstGeom prst="rect">
              <a:avLst/>
            </a:prstGeom>
            <a:noFill/>
            <a:ln>
              <a:solidFill>
                <a:srgbClr val="FDCE9C"/>
              </a:solidFill>
            </a:ln>
          </p:spPr>
          <p:txBody>
            <a:bodyPr wrap="square">
              <a:spAutoFit/>
            </a:bodyPr>
            <a:lstStyle/>
            <a:p>
              <a:r>
                <a:rPr lang="en-US" sz="1200" dirty="0">
                  <a:solidFill>
                    <a:srgbClr val="A5A5A5"/>
                  </a:solidFill>
                  <a:latin typeface="Arial" panose="020B0604020202020204" pitchFamily="34" charset="0"/>
                  <a:cs typeface="Arial" panose="020B0604020202020204" pitchFamily="34" charset="0"/>
                </a:rPr>
                <a:t>Clinical data was collected during a three years follow-up to determine infections, antibody mediated and acute cellular rejection, and CLAD</a:t>
              </a:r>
              <a:endParaRPr lang="en-GB" sz="1200" dirty="0">
                <a:solidFill>
                  <a:srgbClr val="A5A5A5"/>
                </a:solidFill>
                <a:latin typeface="Arial" panose="020B0604020202020204" pitchFamily="34" charset="0"/>
                <a:cs typeface="Arial" panose="020B0604020202020204" pitchFamily="34" charset="0"/>
              </a:endParaRPr>
            </a:p>
          </p:txBody>
        </p:sp>
        <p:sp>
          <p:nvSpPr>
            <p:cNvPr id="58" name="Oval 57">
              <a:extLst>
                <a:ext uri="{FF2B5EF4-FFF2-40B4-BE49-F238E27FC236}">
                  <a16:creationId xmlns:a16="http://schemas.microsoft.com/office/drawing/2014/main" id="{C1A3983D-8370-411E-A33C-1B0D30025AE5}"/>
                </a:ext>
              </a:extLst>
            </p:cNvPr>
            <p:cNvSpPr/>
            <p:nvPr/>
          </p:nvSpPr>
          <p:spPr>
            <a:xfrm>
              <a:off x="6400193" y="1489410"/>
              <a:ext cx="360000" cy="360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a:t>
              </a:r>
            </a:p>
          </p:txBody>
        </p:sp>
        <p:sp>
          <p:nvSpPr>
            <p:cNvPr id="59" name="Oval 58">
              <a:extLst>
                <a:ext uri="{FF2B5EF4-FFF2-40B4-BE49-F238E27FC236}">
                  <a16:creationId xmlns:a16="http://schemas.microsoft.com/office/drawing/2014/main" id="{45FAD851-609F-4845-B612-40EC9A9C7FD0}"/>
                </a:ext>
              </a:extLst>
            </p:cNvPr>
            <p:cNvSpPr/>
            <p:nvPr/>
          </p:nvSpPr>
          <p:spPr>
            <a:xfrm>
              <a:off x="6400193" y="4648591"/>
              <a:ext cx="360000" cy="360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2</a:t>
              </a:r>
            </a:p>
          </p:txBody>
        </p:sp>
      </p:grpSp>
      <p:pic>
        <p:nvPicPr>
          <p:cNvPr id="61" name="Picture 60" descr="A house with a white roof&#10;&#10;Description automatically generated">
            <a:hlinkClick r:id="rId6" action="ppaction://hlinksldjump"/>
            <a:extLst>
              <a:ext uri="{FF2B5EF4-FFF2-40B4-BE49-F238E27FC236}">
                <a16:creationId xmlns:a16="http://schemas.microsoft.com/office/drawing/2014/main" id="{BE970BA7-B769-45CA-85C7-C446AF1D04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3220260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500" dirty="0">
                <a:latin typeface="Arial" panose="020B0604020202020204" pitchFamily="34" charset="0"/>
                <a:cs typeface="Arial" panose="020B0604020202020204" pitchFamily="34" charset="0"/>
              </a:rPr>
              <a:t>Role of donor-derived cell-free DNA in chronic lung allograft dysfunction. A longitudinal study</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fr-CH" dirty="0" err="1">
                <a:latin typeface="Arial" panose="020B0604020202020204" pitchFamily="34" charset="0"/>
                <a:cs typeface="Arial" panose="020B0604020202020204" pitchFamily="34" charset="0"/>
              </a:rPr>
              <a:t>Peris</a:t>
            </a:r>
            <a:r>
              <a:rPr lang="fr-CH" dirty="0">
                <a:latin typeface="Arial" panose="020B0604020202020204" pitchFamily="34" charset="0"/>
                <a:cs typeface="Arial" panose="020B0604020202020204" pitchFamily="34" charset="0"/>
              </a:rPr>
              <a:t> M. A..</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et al., ESOT Congress 2023; OS7_6</a:t>
            </a:r>
          </a:p>
        </p:txBody>
      </p:sp>
      <p:sp>
        <p:nvSpPr>
          <p:cNvPr id="56" name="TextBox 55">
            <a:extLst>
              <a:ext uri="{FF2B5EF4-FFF2-40B4-BE49-F238E27FC236}">
                <a16:creationId xmlns:a16="http://schemas.microsoft.com/office/drawing/2014/main" id="{7F80115D-500D-490F-A15D-4F1CDA7B8EA9}"/>
              </a:ext>
            </a:extLst>
          </p:cNvPr>
          <p:cNvSpPr txBox="1"/>
          <p:nvPr/>
        </p:nvSpPr>
        <p:spPr>
          <a:xfrm>
            <a:off x="717436" y="1069805"/>
            <a:ext cx="5196981" cy="2616101"/>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Upward trend of </a:t>
            </a:r>
            <a:r>
              <a:rPr lang="en-GB" dirty="0" err="1">
                <a:solidFill>
                  <a:srgbClr val="A5A5A5"/>
                </a:solidFill>
                <a:latin typeface="Arial" panose="020B0604020202020204" pitchFamily="34" charset="0"/>
                <a:cs typeface="Arial" panose="020B0604020202020204" pitchFamily="34" charset="0"/>
              </a:rPr>
              <a:t>ddcfDNA</a:t>
            </a:r>
            <a:r>
              <a:rPr lang="en-GB" dirty="0">
                <a:solidFill>
                  <a:srgbClr val="A5A5A5"/>
                </a:solidFill>
                <a:latin typeface="Arial" panose="020B0604020202020204" pitchFamily="34" charset="0"/>
                <a:cs typeface="Arial" panose="020B0604020202020204" pitchFamily="34" charset="0"/>
              </a:rPr>
              <a:t> levels at 1, 2 and 3 years of follow-up when referred to 3 months</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Levels of </a:t>
            </a:r>
            <a:r>
              <a:rPr lang="en-GB" dirty="0" err="1">
                <a:solidFill>
                  <a:srgbClr val="A5A5A5"/>
                </a:solidFill>
                <a:latin typeface="Arial" panose="020B0604020202020204" pitchFamily="34" charset="0"/>
                <a:cs typeface="Arial" panose="020B0604020202020204" pitchFamily="34" charset="0"/>
              </a:rPr>
              <a:t>ddcfDNA</a:t>
            </a:r>
            <a:r>
              <a:rPr lang="en-GB" dirty="0">
                <a:solidFill>
                  <a:srgbClr val="A5A5A5"/>
                </a:solidFill>
                <a:latin typeface="Arial" panose="020B0604020202020204" pitchFamily="34" charset="0"/>
                <a:cs typeface="Arial" panose="020B0604020202020204" pitchFamily="34" charset="0"/>
              </a:rPr>
              <a:t> are compared between CLAD and no CLAD patients at different time points, and a cut-off value of 1.86% at 12 months could identify those patients with higher probability of developing CLAD (Figure)</a:t>
            </a:r>
          </a:p>
        </p:txBody>
      </p:sp>
      <p:sp>
        <p:nvSpPr>
          <p:cNvPr id="62" name="TextBox 61">
            <a:extLst>
              <a:ext uri="{FF2B5EF4-FFF2-40B4-BE49-F238E27FC236}">
                <a16:creationId xmlns:a16="http://schemas.microsoft.com/office/drawing/2014/main" id="{CEC0E787-0909-43A8-9778-B64D4BB753EE}"/>
              </a:ext>
            </a:extLst>
          </p:cNvPr>
          <p:cNvSpPr txBox="1"/>
          <p:nvPr/>
        </p:nvSpPr>
        <p:spPr>
          <a:xfrm>
            <a:off x="717436" y="4583488"/>
            <a:ext cx="5196979" cy="1231106"/>
          </a:xfrm>
          <a:prstGeom prst="rect">
            <a:avLst/>
          </a:prstGeom>
          <a:noFill/>
        </p:spPr>
        <p:txBody>
          <a:bodyPr wrap="square">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171450" indent="-171450">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Determining </a:t>
            </a:r>
            <a:r>
              <a:rPr lang="en-GB" dirty="0" err="1">
                <a:solidFill>
                  <a:srgbClr val="A5A5A5"/>
                </a:solidFill>
                <a:latin typeface="Arial" panose="020B0604020202020204" pitchFamily="34" charset="0"/>
                <a:cs typeface="Arial" panose="020B0604020202020204" pitchFamily="34" charset="0"/>
              </a:rPr>
              <a:t>ddcfDNA</a:t>
            </a:r>
            <a:r>
              <a:rPr lang="en-GB" dirty="0">
                <a:solidFill>
                  <a:srgbClr val="A5A5A5"/>
                </a:solidFill>
                <a:latin typeface="Arial" panose="020B0604020202020204" pitchFamily="34" charset="0"/>
                <a:cs typeface="Arial" panose="020B0604020202020204" pitchFamily="34" charset="0"/>
              </a:rPr>
              <a:t> levels in plasma could be a useful non-invasive biomarker for CLAD prediction</a:t>
            </a:r>
          </a:p>
        </p:txBody>
      </p:sp>
      <p:pic>
        <p:nvPicPr>
          <p:cNvPr id="63" name="Picture 62" descr="A house with a white roof&#10;&#10;Description automatically generated">
            <a:hlinkClick r:id="rId4" action="ppaction://hlinksldjump"/>
            <a:extLst>
              <a:ext uri="{FF2B5EF4-FFF2-40B4-BE49-F238E27FC236}">
                <a16:creationId xmlns:a16="http://schemas.microsoft.com/office/drawing/2014/main" id="{AB2729A7-A677-4DF0-AB8F-7CA8578B51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grpSp>
        <p:nvGrpSpPr>
          <p:cNvPr id="2" name="Group 1">
            <a:extLst>
              <a:ext uri="{FF2B5EF4-FFF2-40B4-BE49-F238E27FC236}">
                <a16:creationId xmlns:a16="http://schemas.microsoft.com/office/drawing/2014/main" id="{D33D0C81-B578-42AB-B9FB-AD8B690C4C41}"/>
              </a:ext>
            </a:extLst>
          </p:cNvPr>
          <p:cNvGrpSpPr/>
          <p:nvPr/>
        </p:nvGrpSpPr>
        <p:grpSpPr>
          <a:xfrm>
            <a:off x="6978489" y="1033219"/>
            <a:ext cx="4101439" cy="5130970"/>
            <a:chOff x="7373125" y="1026653"/>
            <a:chExt cx="4101439" cy="5130970"/>
          </a:xfrm>
        </p:grpSpPr>
        <p:pic>
          <p:nvPicPr>
            <p:cNvPr id="61" name="Imagen 1">
              <a:extLst>
                <a:ext uri="{FF2B5EF4-FFF2-40B4-BE49-F238E27FC236}">
                  <a16:creationId xmlns:a16="http://schemas.microsoft.com/office/drawing/2014/main" id="{3E391BFC-6A6B-448D-A4C8-B430B323AFA1}"/>
                </a:ext>
              </a:extLst>
            </p:cNvPr>
            <p:cNvPicPr/>
            <p:nvPr/>
          </p:nvPicPr>
          <p:blipFill rotWithShape="1">
            <a:blip r:embed="rId6" cstate="print">
              <a:extLst>
                <a:ext uri="{28A0092B-C50C-407E-A947-70E740481C1C}">
                  <a14:useLocalDpi xmlns:a14="http://schemas.microsoft.com/office/drawing/2010/main" val="0"/>
                </a:ext>
              </a:extLst>
            </a:blip>
            <a:srcRect l="25707"/>
            <a:stretch/>
          </p:blipFill>
          <p:spPr>
            <a:xfrm>
              <a:off x="7613583" y="1026653"/>
              <a:ext cx="3860981" cy="5130970"/>
            </a:xfrm>
            <a:prstGeom prst="rect">
              <a:avLst/>
            </a:prstGeom>
          </p:spPr>
        </p:pic>
        <p:pic>
          <p:nvPicPr>
            <p:cNvPr id="8" name="Imagen 1">
              <a:extLst>
                <a:ext uri="{FF2B5EF4-FFF2-40B4-BE49-F238E27FC236}">
                  <a16:creationId xmlns:a16="http://schemas.microsoft.com/office/drawing/2014/main" id="{A40012F2-51EE-47C1-82F7-716DDC344253}"/>
                </a:ext>
              </a:extLst>
            </p:cNvPr>
            <p:cNvPicPr/>
            <p:nvPr/>
          </p:nvPicPr>
          <p:blipFill rotWithShape="1">
            <a:blip r:embed="rId6" cstate="print">
              <a:extLst>
                <a:ext uri="{28A0092B-C50C-407E-A947-70E740481C1C}">
                  <a14:useLocalDpi xmlns:a14="http://schemas.microsoft.com/office/drawing/2010/main" val="0"/>
                </a:ext>
              </a:extLst>
            </a:blip>
            <a:srcRect r="95373"/>
            <a:stretch/>
          </p:blipFill>
          <p:spPr>
            <a:xfrm>
              <a:off x="7373125" y="1026653"/>
              <a:ext cx="240456" cy="5130970"/>
            </a:xfrm>
            <a:prstGeom prst="rect">
              <a:avLst/>
            </a:prstGeom>
          </p:spPr>
        </p:pic>
      </p:grpSp>
    </p:spTree>
    <p:custDataLst>
      <p:tags r:id="rId1"/>
    </p:custDataLst>
    <p:extLst>
      <p:ext uri="{BB962C8B-B14F-4D97-AF65-F5344CB8AC3E}">
        <p14:creationId xmlns:p14="http://schemas.microsoft.com/office/powerpoint/2010/main" val="1248237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300" dirty="0">
                <a:latin typeface="Arial" panose="020B0604020202020204" pitchFamily="34" charset="0"/>
                <a:cs typeface="Arial" panose="020B0604020202020204" pitchFamily="34" charset="0"/>
              </a:rPr>
              <a:t>Donor-derived cell-free DNA and cell-free RNA levels using a cost-effective liquid biopsy technique monitoring lung allograft rejection</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fr-CH" dirty="0" err="1">
                <a:latin typeface="Arial" panose="020B0604020202020204" pitchFamily="34" charset="0"/>
                <a:cs typeface="Arial" panose="020B0604020202020204" pitchFamily="34" charset="0"/>
              </a:rPr>
              <a:t>Tisekar</a:t>
            </a:r>
            <a:r>
              <a:rPr lang="fr-CH" dirty="0">
                <a:latin typeface="Arial" panose="020B0604020202020204" pitchFamily="34" charset="0"/>
                <a:cs typeface="Arial" panose="020B0604020202020204" pitchFamily="34" charset="0"/>
              </a:rPr>
              <a:t> O. </a:t>
            </a:r>
            <a:r>
              <a:rPr lang="en-GB" dirty="0">
                <a:latin typeface="Arial" panose="020B0604020202020204" pitchFamily="34" charset="0"/>
                <a:cs typeface="Arial" panose="020B0604020202020204" pitchFamily="34" charset="0"/>
              </a:rPr>
              <a:t>et al., ESOT Congress 2023; OS7_7</a:t>
            </a:r>
          </a:p>
        </p:txBody>
      </p:sp>
      <p:sp>
        <p:nvSpPr>
          <p:cNvPr id="5" name="TextBox 4">
            <a:extLst>
              <a:ext uri="{FF2B5EF4-FFF2-40B4-BE49-F238E27FC236}">
                <a16:creationId xmlns:a16="http://schemas.microsoft.com/office/drawing/2014/main" id="{44E57452-4504-4970-92AB-BA0C9685F3FD}"/>
              </a:ext>
            </a:extLst>
          </p:cNvPr>
          <p:cNvSpPr txBox="1"/>
          <p:nvPr/>
        </p:nvSpPr>
        <p:spPr>
          <a:xfrm>
            <a:off x="717436" y="1069805"/>
            <a:ext cx="5196981" cy="3447098"/>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dd-</a:t>
            </a:r>
            <a:r>
              <a:rPr lang="en-GB" dirty="0" err="1">
                <a:solidFill>
                  <a:srgbClr val="A5A5A5"/>
                </a:solidFill>
                <a:latin typeface="Arial" panose="020B0604020202020204" pitchFamily="34" charset="0"/>
                <a:cs typeface="Arial" panose="020B0604020202020204" pitchFamily="34" charset="0"/>
              </a:rPr>
              <a:t>cfDNA</a:t>
            </a:r>
            <a:r>
              <a:rPr lang="en-GB" dirty="0">
                <a:solidFill>
                  <a:srgbClr val="A5A5A5"/>
                </a:solidFill>
                <a:latin typeface="Arial" panose="020B0604020202020204" pitchFamily="34" charset="0"/>
                <a:cs typeface="Arial" panose="020B0604020202020204" pitchFamily="34" charset="0"/>
              </a:rPr>
              <a:t> and cell-free RNA are non-invasive tests that look for donor-specific DNA/RNA markers in recipient plasma</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NGS, </a:t>
            </a:r>
            <a:r>
              <a:rPr lang="en-GB" dirty="0" err="1">
                <a:solidFill>
                  <a:srgbClr val="A5A5A5"/>
                </a:solidFill>
                <a:latin typeface="Arial" panose="020B0604020202020204" pitchFamily="34" charset="0"/>
                <a:cs typeface="Arial" panose="020B0604020202020204" pitchFamily="34" charset="0"/>
              </a:rPr>
              <a:t>ddPCR</a:t>
            </a:r>
            <a:r>
              <a:rPr lang="en-GB" dirty="0">
                <a:solidFill>
                  <a:srgbClr val="A5A5A5"/>
                </a:solidFill>
                <a:latin typeface="Arial" panose="020B0604020202020204" pitchFamily="34" charset="0"/>
                <a:cs typeface="Arial" panose="020B0604020202020204" pitchFamily="34" charset="0"/>
              </a:rPr>
              <a:t>, and </a:t>
            </a:r>
            <a:r>
              <a:rPr lang="en-GB" dirty="0" err="1">
                <a:solidFill>
                  <a:srgbClr val="A5A5A5"/>
                </a:solidFill>
                <a:latin typeface="Arial" panose="020B0604020202020204" pitchFamily="34" charset="0"/>
                <a:cs typeface="Arial" panose="020B0604020202020204" pitchFamily="34" charset="0"/>
              </a:rPr>
              <a:t>mmPCR</a:t>
            </a:r>
            <a:r>
              <a:rPr lang="en-GB" dirty="0">
                <a:solidFill>
                  <a:srgbClr val="A5A5A5"/>
                </a:solidFill>
                <a:latin typeface="Arial" panose="020B0604020202020204" pitchFamily="34" charset="0"/>
                <a:cs typeface="Arial" panose="020B0604020202020204" pitchFamily="34" charset="0"/>
              </a:rPr>
              <a:t> platforms are currently available to diagnose allograft rejection, but are not economically viable in developing countries </a:t>
            </a:r>
          </a:p>
          <a:p>
            <a:pPr marL="285750" indent="-285750" algn="just">
              <a:buFont typeface="Arial" panose="020B0604020202020204" pitchFamily="34" charset="0"/>
              <a:buChar char="•"/>
            </a:pPr>
            <a:endParaRPr lang="en-GB" b="1"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create a real-time PCR-based dd-</a:t>
            </a:r>
            <a:r>
              <a:rPr lang="en-GB" dirty="0" err="1">
                <a:solidFill>
                  <a:srgbClr val="A5A5A5"/>
                </a:solidFill>
                <a:latin typeface="Arial" panose="020B0604020202020204" pitchFamily="34" charset="0"/>
                <a:cs typeface="Arial" panose="020B0604020202020204" pitchFamily="34" charset="0"/>
              </a:rPr>
              <a:t>cfDNA</a:t>
            </a:r>
            <a:r>
              <a:rPr lang="en-GB" dirty="0">
                <a:solidFill>
                  <a:srgbClr val="A5A5A5"/>
                </a:solidFill>
                <a:latin typeface="Arial" panose="020B0604020202020204" pitchFamily="34" charset="0"/>
                <a:cs typeface="Arial" panose="020B0604020202020204" pitchFamily="34" charset="0"/>
              </a:rPr>
              <a:t> and dd-</a:t>
            </a:r>
            <a:r>
              <a:rPr lang="en-GB" dirty="0" err="1">
                <a:solidFill>
                  <a:srgbClr val="A5A5A5"/>
                </a:solidFill>
                <a:latin typeface="Arial" panose="020B0604020202020204" pitchFamily="34" charset="0"/>
                <a:cs typeface="Arial" panose="020B0604020202020204" pitchFamily="34" charset="0"/>
              </a:rPr>
              <a:t>cfRNA</a:t>
            </a:r>
            <a:r>
              <a:rPr lang="en-GB" dirty="0">
                <a:solidFill>
                  <a:srgbClr val="A5A5A5"/>
                </a:solidFill>
                <a:latin typeface="Arial" panose="020B0604020202020204" pitchFamily="34" charset="0"/>
                <a:cs typeface="Arial" panose="020B0604020202020204" pitchFamily="34" charset="0"/>
              </a:rPr>
              <a:t> assay</a:t>
            </a:r>
          </a:p>
        </p:txBody>
      </p:sp>
      <p:sp>
        <p:nvSpPr>
          <p:cNvPr id="6" name="TextBox 5">
            <a:extLst>
              <a:ext uri="{FF2B5EF4-FFF2-40B4-BE49-F238E27FC236}">
                <a16:creationId xmlns:a16="http://schemas.microsoft.com/office/drawing/2014/main" id="{ECD7E82D-F0F1-4781-B6F1-65B5EF0DB195}"/>
              </a:ext>
            </a:extLst>
          </p:cNvPr>
          <p:cNvSpPr txBox="1"/>
          <p:nvPr/>
        </p:nvSpPr>
        <p:spPr>
          <a:xfrm>
            <a:off x="6277585" y="1067610"/>
            <a:ext cx="1495425" cy="400110"/>
          </a:xfrm>
          <a:prstGeom prst="rect">
            <a:avLst/>
          </a:prstGeom>
          <a:solidFill>
            <a:schemeClr val="bg1"/>
          </a:solid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endParaRPr lang="en-CH" sz="2000" b="1" dirty="0">
              <a:solidFill>
                <a:srgbClr val="636569"/>
              </a:solidFill>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815717DC-D0CC-40F1-B238-B262D65E7AFE}"/>
              </a:ext>
            </a:extLst>
          </p:cNvPr>
          <p:cNvCxnSpPr>
            <a:cxnSpLocks/>
          </p:cNvCxnSpPr>
          <p:nvPr/>
        </p:nvCxnSpPr>
        <p:spPr>
          <a:xfrm>
            <a:off x="8863825" y="2053722"/>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23BD1C90-3E98-46A2-B3C6-861A40D02884}"/>
              </a:ext>
            </a:extLst>
          </p:cNvPr>
          <p:cNvSpPr/>
          <p:nvPr/>
        </p:nvSpPr>
        <p:spPr>
          <a:xfrm>
            <a:off x="7188218" y="1604648"/>
            <a:ext cx="3365553" cy="4089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123 plasma samples from 60 lung transplant recipients</a:t>
            </a:r>
          </a:p>
        </p:txBody>
      </p:sp>
      <p:sp>
        <p:nvSpPr>
          <p:cNvPr id="11" name="Rectangle: Rounded Corners 10">
            <a:extLst>
              <a:ext uri="{FF2B5EF4-FFF2-40B4-BE49-F238E27FC236}">
                <a16:creationId xmlns:a16="http://schemas.microsoft.com/office/drawing/2014/main" id="{CAF524D1-B40F-4A79-BF04-0F82F1905F4F}"/>
              </a:ext>
            </a:extLst>
          </p:cNvPr>
          <p:cNvSpPr/>
          <p:nvPr/>
        </p:nvSpPr>
        <p:spPr>
          <a:xfrm>
            <a:off x="7181048" y="2317572"/>
            <a:ext cx="3365554" cy="40892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dd-</a:t>
            </a:r>
            <a:r>
              <a:rPr lang="en-GB" sz="1200" dirty="0" err="1">
                <a:solidFill>
                  <a:schemeClr val="tx1"/>
                </a:solidFill>
                <a:latin typeface="Arial" panose="020B0604020202020204" pitchFamily="34" charset="0"/>
                <a:cs typeface="Arial" panose="020B0604020202020204" pitchFamily="34" charset="0"/>
              </a:rPr>
              <a:t>cfDNA</a:t>
            </a:r>
            <a:r>
              <a:rPr lang="en-GB" sz="1200" dirty="0">
                <a:solidFill>
                  <a:schemeClr val="tx1"/>
                </a:solidFill>
                <a:latin typeface="Arial" panose="020B0604020202020204" pitchFamily="34" charset="0"/>
                <a:cs typeface="Arial" panose="020B0604020202020204" pitchFamily="34" charset="0"/>
              </a:rPr>
              <a:t> and dd-</a:t>
            </a:r>
            <a:r>
              <a:rPr lang="en-GB" sz="1200" dirty="0" err="1">
                <a:solidFill>
                  <a:schemeClr val="tx1"/>
                </a:solidFill>
                <a:latin typeface="Arial" panose="020B0604020202020204" pitchFamily="34" charset="0"/>
                <a:cs typeface="Arial" panose="020B0604020202020204" pitchFamily="34" charset="0"/>
              </a:rPr>
              <a:t>cfRNA</a:t>
            </a:r>
            <a:r>
              <a:rPr lang="en-GB" sz="1200" dirty="0">
                <a:solidFill>
                  <a:schemeClr val="tx1"/>
                </a:solidFill>
                <a:latin typeface="Arial" panose="020B0604020202020204" pitchFamily="34" charset="0"/>
                <a:cs typeface="Arial" panose="020B0604020202020204" pitchFamily="34" charset="0"/>
              </a:rPr>
              <a:t> measured by PCR</a:t>
            </a:r>
          </a:p>
        </p:txBody>
      </p:sp>
      <p:cxnSp>
        <p:nvCxnSpPr>
          <p:cNvPr id="12" name="Straight Arrow Connector 11">
            <a:extLst>
              <a:ext uri="{FF2B5EF4-FFF2-40B4-BE49-F238E27FC236}">
                <a16:creationId xmlns:a16="http://schemas.microsoft.com/office/drawing/2014/main" id="{82B941E3-6CA9-422D-A028-30687F8BB9CA}"/>
              </a:ext>
            </a:extLst>
          </p:cNvPr>
          <p:cNvCxnSpPr>
            <a:cxnSpLocks/>
          </p:cNvCxnSpPr>
          <p:nvPr/>
        </p:nvCxnSpPr>
        <p:spPr>
          <a:xfrm>
            <a:off x="8870995" y="2766647"/>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53C590A7-A079-4A36-A1C7-DA24AB35BE37}"/>
              </a:ext>
            </a:extLst>
          </p:cNvPr>
          <p:cNvSpPr/>
          <p:nvPr/>
        </p:nvSpPr>
        <p:spPr>
          <a:xfrm>
            <a:off x="7188218" y="3030497"/>
            <a:ext cx="3365554" cy="40892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Diagnosis of acute rejection</a:t>
            </a:r>
          </a:p>
        </p:txBody>
      </p:sp>
      <p:sp>
        <p:nvSpPr>
          <p:cNvPr id="15" name="TextBox 14">
            <a:extLst>
              <a:ext uri="{FF2B5EF4-FFF2-40B4-BE49-F238E27FC236}">
                <a16:creationId xmlns:a16="http://schemas.microsoft.com/office/drawing/2014/main" id="{E54A4DA4-09EE-4BC7-9790-8BBC155CA60D}"/>
              </a:ext>
            </a:extLst>
          </p:cNvPr>
          <p:cNvSpPr txBox="1"/>
          <p:nvPr/>
        </p:nvSpPr>
        <p:spPr>
          <a:xfrm>
            <a:off x="6813436" y="3862728"/>
            <a:ext cx="4661128" cy="461665"/>
          </a:xfrm>
          <a:prstGeom prst="rect">
            <a:avLst/>
          </a:prstGeom>
          <a:noFill/>
          <a:ln>
            <a:solidFill>
              <a:srgbClr val="FDCE9C"/>
            </a:solidFill>
          </a:ln>
        </p:spPr>
        <p:txBody>
          <a:bodyPr wrap="square">
            <a:spAutoFit/>
          </a:bodyPr>
          <a:lstStyle/>
          <a:p>
            <a:r>
              <a:rPr lang="en-GB" sz="1200" dirty="0">
                <a:solidFill>
                  <a:srgbClr val="A5A5A5"/>
                </a:solidFill>
                <a:latin typeface="Arial" panose="020B0604020202020204" pitchFamily="34" charset="0"/>
                <a:cs typeface="Arial" panose="020B0604020202020204" pitchFamily="34" charset="0"/>
              </a:rPr>
              <a:t>Preoperative, intraoperative, and postoperative risk factors are subjected to regression analysis</a:t>
            </a:r>
          </a:p>
        </p:txBody>
      </p:sp>
      <p:sp>
        <p:nvSpPr>
          <p:cNvPr id="16" name="Oval 15">
            <a:extLst>
              <a:ext uri="{FF2B5EF4-FFF2-40B4-BE49-F238E27FC236}">
                <a16:creationId xmlns:a16="http://schemas.microsoft.com/office/drawing/2014/main" id="{F811611C-14D4-4191-98CF-FD120B0B6A25}"/>
              </a:ext>
            </a:extLst>
          </p:cNvPr>
          <p:cNvSpPr/>
          <p:nvPr/>
        </p:nvSpPr>
        <p:spPr>
          <a:xfrm>
            <a:off x="6400193" y="1615871"/>
            <a:ext cx="360000" cy="360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96E35624-0D9C-4DE9-9B69-3E611C723274}"/>
              </a:ext>
            </a:extLst>
          </p:cNvPr>
          <p:cNvSpPr/>
          <p:nvPr/>
        </p:nvSpPr>
        <p:spPr>
          <a:xfrm>
            <a:off x="6400193" y="3880430"/>
            <a:ext cx="360000" cy="360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2</a:t>
            </a:r>
          </a:p>
        </p:txBody>
      </p:sp>
      <p:pic>
        <p:nvPicPr>
          <p:cNvPr id="18" name="Picture 17" descr="A house with a white roof&#10;&#10;Description automatically generated">
            <a:hlinkClick r:id="rId4" action="ppaction://hlinksldjump"/>
            <a:extLst>
              <a:ext uri="{FF2B5EF4-FFF2-40B4-BE49-F238E27FC236}">
                <a16:creationId xmlns:a16="http://schemas.microsoft.com/office/drawing/2014/main" id="{FEF80440-56F9-4D9B-AF4A-F1D013BE19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210094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screen with white text&#10;&#10;Description automatically generated">
            <a:extLst>
              <a:ext uri="{FF2B5EF4-FFF2-40B4-BE49-F238E27FC236}">
                <a16:creationId xmlns:a16="http://schemas.microsoft.com/office/drawing/2014/main" id="{6F2771E9-8523-4912-B529-425574519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96" y="1252333"/>
            <a:ext cx="10562808" cy="2890086"/>
          </a:xfrm>
          <a:prstGeom prst="rect">
            <a:avLst/>
          </a:prstGeom>
        </p:spPr>
      </p:pic>
      <p:sp>
        <p:nvSpPr>
          <p:cNvPr id="3" name="Title 2">
            <a:extLst>
              <a:ext uri="{FF2B5EF4-FFF2-40B4-BE49-F238E27FC236}">
                <a16:creationId xmlns:a16="http://schemas.microsoft.com/office/drawing/2014/main" id="{704F7F6C-6B0A-47A4-9D52-02ABF3F2510C}"/>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Information</a:t>
            </a:r>
          </a:p>
        </p:txBody>
      </p:sp>
    </p:spTree>
    <p:custDataLst>
      <p:tags r:id="rId1"/>
    </p:custDataLst>
    <p:extLst>
      <p:ext uri="{BB962C8B-B14F-4D97-AF65-F5344CB8AC3E}">
        <p14:creationId xmlns:p14="http://schemas.microsoft.com/office/powerpoint/2010/main" val="904746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300" dirty="0">
                <a:latin typeface="Arial" panose="020B0604020202020204" pitchFamily="34" charset="0"/>
                <a:cs typeface="Arial" panose="020B0604020202020204" pitchFamily="34" charset="0"/>
              </a:rPr>
              <a:t>Donor-derived cell-free DNA and cell-free RNA levels using a cost-effective liquid biopsy technique monitoring lung allograft rejection</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fr-CH" dirty="0" err="1">
                <a:latin typeface="Arial" panose="020B0604020202020204" pitchFamily="34" charset="0"/>
                <a:cs typeface="Arial" panose="020B0604020202020204" pitchFamily="34" charset="0"/>
              </a:rPr>
              <a:t>Tisekar</a:t>
            </a:r>
            <a:r>
              <a:rPr lang="fr-CH" dirty="0">
                <a:latin typeface="Arial" panose="020B0604020202020204" pitchFamily="34" charset="0"/>
                <a:cs typeface="Arial" panose="020B0604020202020204" pitchFamily="34" charset="0"/>
              </a:rPr>
              <a:t> O. </a:t>
            </a:r>
            <a:r>
              <a:rPr lang="en-GB" dirty="0">
                <a:latin typeface="Arial" panose="020B0604020202020204" pitchFamily="34" charset="0"/>
                <a:cs typeface="Arial" panose="020B0604020202020204" pitchFamily="34" charset="0"/>
              </a:rPr>
              <a:t>et al., ESOT Congress 2023; OS7_7</a:t>
            </a:r>
          </a:p>
        </p:txBody>
      </p:sp>
      <p:sp>
        <p:nvSpPr>
          <p:cNvPr id="5" name="TextBox 4">
            <a:extLst>
              <a:ext uri="{FF2B5EF4-FFF2-40B4-BE49-F238E27FC236}">
                <a16:creationId xmlns:a16="http://schemas.microsoft.com/office/drawing/2014/main" id="{44E57452-4504-4970-92AB-BA0C9685F3FD}"/>
              </a:ext>
            </a:extLst>
          </p:cNvPr>
          <p:cNvSpPr txBox="1"/>
          <p:nvPr/>
        </p:nvSpPr>
        <p:spPr>
          <a:xfrm>
            <a:off x="717436" y="1069805"/>
            <a:ext cx="5196981" cy="4832092"/>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200" dirty="0">
                <a:solidFill>
                  <a:srgbClr val="A5A5A5"/>
                </a:solidFill>
                <a:latin typeface="Arial" panose="020B0604020202020204" pitchFamily="34" charset="0"/>
                <a:cs typeface="Arial" panose="020B0604020202020204" pitchFamily="34" charset="0"/>
              </a:rPr>
              <a:t>61.2% of the patients are male, with a mean age of 47.37 years (range: 14-72 years) and a BMI of 22.84 (range: 14.1-33.7)</a:t>
            </a:r>
          </a:p>
          <a:p>
            <a:pPr marL="285750" indent="-285750" algn="just">
              <a:buFont typeface="Arial" panose="020B0604020202020204" pitchFamily="34" charset="0"/>
              <a:buChar char="•"/>
            </a:pPr>
            <a:endParaRPr lang="en-GB" sz="12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200" dirty="0">
                <a:solidFill>
                  <a:srgbClr val="A5A5A5"/>
                </a:solidFill>
                <a:latin typeface="Arial" panose="020B0604020202020204" pitchFamily="34" charset="0"/>
                <a:cs typeface="Arial" panose="020B0604020202020204" pitchFamily="34" charset="0"/>
              </a:rPr>
              <a:t>The most common pre-transplant diagnosis is idiopathic pulmonary fibrosis (35.8%), followed by chronic hypersensitivity pneumonitis (15.4%) and connective tissue-related interstitial disease (8.9%)</a:t>
            </a:r>
          </a:p>
          <a:p>
            <a:pPr marL="285750" indent="-285750" algn="just">
              <a:buFont typeface="Arial" panose="020B0604020202020204" pitchFamily="34" charset="0"/>
              <a:buChar char="•"/>
            </a:pPr>
            <a:endParaRPr lang="en-GB" sz="12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200" dirty="0">
                <a:solidFill>
                  <a:srgbClr val="A5A5A5"/>
                </a:solidFill>
                <a:latin typeface="Arial" panose="020B0604020202020204" pitchFamily="34" charset="0"/>
                <a:cs typeface="Arial" panose="020B0604020202020204" pitchFamily="34" charset="0"/>
              </a:rPr>
              <a:t>When compared to the stable organ (median 8.3, IQR: 0.0-40.65 ng/mL), the dd-</a:t>
            </a:r>
            <a:r>
              <a:rPr lang="en-GB" sz="1200" dirty="0" err="1">
                <a:solidFill>
                  <a:srgbClr val="A5A5A5"/>
                </a:solidFill>
                <a:latin typeface="Arial" panose="020B0604020202020204" pitchFamily="34" charset="0"/>
                <a:cs typeface="Arial" panose="020B0604020202020204" pitchFamily="34" charset="0"/>
              </a:rPr>
              <a:t>cfDNA</a:t>
            </a:r>
            <a:r>
              <a:rPr lang="en-GB" sz="1200" dirty="0">
                <a:solidFill>
                  <a:srgbClr val="A5A5A5"/>
                </a:solidFill>
                <a:latin typeface="Arial" panose="020B0604020202020204" pitchFamily="34" charset="0"/>
                <a:cs typeface="Arial" panose="020B0604020202020204" pitchFamily="34" charset="0"/>
              </a:rPr>
              <a:t> level is higher in acute rejection (median 21.7 ng/L, IQR: -0.0-95.65 ng/L)</a:t>
            </a:r>
          </a:p>
          <a:p>
            <a:pPr marL="285750" indent="-285750" algn="just">
              <a:buFont typeface="Arial" panose="020B0604020202020204" pitchFamily="34" charset="0"/>
              <a:buChar char="•"/>
            </a:pPr>
            <a:endParaRPr lang="en-GB" sz="12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200" dirty="0">
                <a:solidFill>
                  <a:srgbClr val="A5A5A5"/>
                </a:solidFill>
                <a:latin typeface="Arial" panose="020B0604020202020204" pitchFamily="34" charset="0"/>
                <a:cs typeface="Arial" panose="020B0604020202020204" pitchFamily="34" charset="0"/>
              </a:rPr>
              <a:t>The dd-</a:t>
            </a:r>
            <a:r>
              <a:rPr lang="en-GB" sz="1200" dirty="0" err="1">
                <a:solidFill>
                  <a:srgbClr val="A5A5A5"/>
                </a:solidFill>
                <a:latin typeface="Arial" panose="020B0604020202020204" pitchFamily="34" charset="0"/>
                <a:cs typeface="Arial" panose="020B0604020202020204" pitchFamily="34" charset="0"/>
              </a:rPr>
              <a:t>cfRNA</a:t>
            </a:r>
            <a:r>
              <a:rPr lang="en-GB" sz="1200" dirty="0">
                <a:solidFill>
                  <a:srgbClr val="A5A5A5"/>
                </a:solidFill>
                <a:latin typeface="Arial" panose="020B0604020202020204" pitchFamily="34" charset="0"/>
                <a:cs typeface="Arial" panose="020B0604020202020204" pitchFamily="34" charset="0"/>
              </a:rPr>
              <a:t> level is higher in acute rejection (median 13.75 ng/L, IQR: -0.0-46.8 ng/L) than in stable organ (median 2.3 ng/L, IQR: -0.0-17.3 ng/L)</a:t>
            </a:r>
          </a:p>
          <a:p>
            <a:pPr algn="just"/>
            <a:endParaRPr lang="en-GB" sz="12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200" dirty="0">
                <a:solidFill>
                  <a:srgbClr val="A5A5A5"/>
                </a:solidFill>
                <a:latin typeface="Arial" panose="020B0604020202020204" pitchFamily="34" charset="0"/>
                <a:cs typeface="Arial" panose="020B0604020202020204" pitchFamily="34" charset="0"/>
              </a:rPr>
              <a:t>Data analysis of dd-</a:t>
            </a:r>
            <a:r>
              <a:rPr lang="en-GB" sz="1200" dirty="0" err="1">
                <a:solidFill>
                  <a:srgbClr val="A5A5A5"/>
                </a:solidFill>
                <a:latin typeface="Arial" panose="020B0604020202020204" pitchFamily="34" charset="0"/>
                <a:cs typeface="Arial" panose="020B0604020202020204" pitchFamily="34" charset="0"/>
              </a:rPr>
              <a:t>cfDNA</a:t>
            </a:r>
            <a:r>
              <a:rPr lang="en-GB" sz="1200" dirty="0">
                <a:solidFill>
                  <a:srgbClr val="A5A5A5"/>
                </a:solidFill>
                <a:latin typeface="Arial" panose="020B0604020202020204" pitchFamily="34" charset="0"/>
                <a:cs typeface="Arial" panose="020B0604020202020204" pitchFamily="34" charset="0"/>
              </a:rPr>
              <a:t> levels reveals a rejection sensitivity of 56.7% and specificity of 79.7%, whereas dd-</a:t>
            </a:r>
            <a:r>
              <a:rPr lang="en-GB" sz="1200" dirty="0" err="1">
                <a:solidFill>
                  <a:srgbClr val="A5A5A5"/>
                </a:solidFill>
                <a:latin typeface="Arial" panose="020B0604020202020204" pitchFamily="34" charset="0"/>
                <a:cs typeface="Arial" panose="020B0604020202020204" pitchFamily="34" charset="0"/>
              </a:rPr>
              <a:t>cfRNA</a:t>
            </a:r>
            <a:r>
              <a:rPr lang="en-GB" sz="1200" dirty="0">
                <a:solidFill>
                  <a:srgbClr val="A5A5A5"/>
                </a:solidFill>
                <a:latin typeface="Arial" panose="020B0604020202020204" pitchFamily="34" charset="0"/>
                <a:cs typeface="Arial" panose="020B0604020202020204" pitchFamily="34" charset="0"/>
              </a:rPr>
              <a:t> levels reveals a rejection sensitivity of 33% and specificity of 77.1%. However, the positive predictive values for dd-</a:t>
            </a:r>
            <a:r>
              <a:rPr lang="en-GB" sz="1200" dirty="0" err="1">
                <a:solidFill>
                  <a:srgbClr val="A5A5A5"/>
                </a:solidFill>
                <a:latin typeface="Arial" panose="020B0604020202020204" pitchFamily="34" charset="0"/>
                <a:cs typeface="Arial" panose="020B0604020202020204" pitchFamily="34" charset="0"/>
              </a:rPr>
              <a:t>cfDNA</a:t>
            </a:r>
            <a:r>
              <a:rPr lang="en-GB" sz="1200" dirty="0">
                <a:solidFill>
                  <a:srgbClr val="A5A5A5"/>
                </a:solidFill>
                <a:latin typeface="Arial" panose="020B0604020202020204" pitchFamily="34" charset="0"/>
                <a:cs typeface="Arial" panose="020B0604020202020204" pitchFamily="34" charset="0"/>
              </a:rPr>
              <a:t> and dd-</a:t>
            </a:r>
            <a:r>
              <a:rPr lang="en-GB" sz="1200" dirty="0" err="1">
                <a:solidFill>
                  <a:srgbClr val="A5A5A5"/>
                </a:solidFill>
                <a:latin typeface="Arial" panose="020B0604020202020204" pitchFamily="34" charset="0"/>
                <a:cs typeface="Arial" panose="020B0604020202020204" pitchFamily="34" charset="0"/>
              </a:rPr>
              <a:t>cfRNA</a:t>
            </a:r>
            <a:r>
              <a:rPr lang="en-GB" sz="1200" dirty="0">
                <a:solidFill>
                  <a:srgbClr val="A5A5A5"/>
                </a:solidFill>
                <a:latin typeface="Arial" panose="020B0604020202020204" pitchFamily="34" charset="0"/>
                <a:cs typeface="Arial" panose="020B0604020202020204" pitchFamily="34" charset="0"/>
              </a:rPr>
              <a:t> ae only 28.8% and 33%, respectively, while the negative predictive values are 89.68% and 87.1%, respectively</a:t>
            </a:r>
          </a:p>
          <a:p>
            <a:pPr marL="285750" indent="-285750" algn="just">
              <a:buFont typeface="Arial" panose="020B0604020202020204" pitchFamily="34" charset="0"/>
              <a:buChar char="•"/>
            </a:pPr>
            <a:endParaRPr lang="en-GB" sz="12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200" dirty="0">
                <a:solidFill>
                  <a:srgbClr val="A5A5A5"/>
                </a:solidFill>
                <a:latin typeface="Arial" panose="020B0604020202020204" pitchFamily="34" charset="0"/>
                <a:cs typeface="Arial" panose="020B0604020202020204" pitchFamily="34" charset="0"/>
              </a:rPr>
              <a:t>Using multinomial logistic regression, only donor ischaemia time have a statistically significant impact on dd-</a:t>
            </a:r>
            <a:r>
              <a:rPr lang="en-GB" sz="1200" dirty="0" err="1">
                <a:solidFill>
                  <a:srgbClr val="A5A5A5"/>
                </a:solidFill>
                <a:latin typeface="Arial" panose="020B0604020202020204" pitchFamily="34" charset="0"/>
                <a:cs typeface="Arial" panose="020B0604020202020204" pitchFamily="34" charset="0"/>
              </a:rPr>
              <a:t>cfDNA</a:t>
            </a:r>
            <a:r>
              <a:rPr lang="en-GB" sz="1200" dirty="0">
                <a:solidFill>
                  <a:srgbClr val="A5A5A5"/>
                </a:solidFill>
                <a:latin typeface="Arial" panose="020B0604020202020204" pitchFamily="34" charset="0"/>
                <a:cs typeface="Arial" panose="020B0604020202020204" pitchFamily="34" charset="0"/>
              </a:rPr>
              <a:t> or dd-</a:t>
            </a:r>
            <a:r>
              <a:rPr lang="en-GB" sz="1200" dirty="0" err="1">
                <a:solidFill>
                  <a:srgbClr val="A5A5A5"/>
                </a:solidFill>
                <a:latin typeface="Arial" panose="020B0604020202020204" pitchFamily="34" charset="0"/>
                <a:cs typeface="Arial" panose="020B0604020202020204" pitchFamily="34" charset="0"/>
              </a:rPr>
              <a:t>cfRNA</a:t>
            </a:r>
            <a:r>
              <a:rPr lang="en-GB" sz="1200" dirty="0">
                <a:solidFill>
                  <a:srgbClr val="A5A5A5"/>
                </a:solidFill>
                <a:latin typeface="Arial" panose="020B0604020202020204" pitchFamily="34" charset="0"/>
                <a:cs typeface="Arial" panose="020B0604020202020204" pitchFamily="34" charset="0"/>
              </a:rPr>
              <a:t> levels</a:t>
            </a:r>
            <a:endParaRPr lang="en-GB" dirty="0">
              <a:solidFill>
                <a:srgbClr val="A5A5A5"/>
              </a:solidFill>
              <a:latin typeface="Arial" panose="020B0604020202020204" pitchFamily="34" charset="0"/>
              <a:cs typeface="Arial" panose="020B0604020202020204" pitchFamily="34" charset="0"/>
            </a:endParaRPr>
          </a:p>
        </p:txBody>
      </p:sp>
      <p:graphicFrame>
        <p:nvGraphicFramePr>
          <p:cNvPr id="19" name="Chart 18">
            <a:extLst>
              <a:ext uri="{FF2B5EF4-FFF2-40B4-BE49-F238E27FC236}">
                <a16:creationId xmlns:a16="http://schemas.microsoft.com/office/drawing/2014/main" id="{E98B32A5-CE6E-4AAF-B465-648F11FD6CFD}"/>
              </a:ext>
            </a:extLst>
          </p:cNvPr>
          <p:cNvGraphicFramePr/>
          <p:nvPr>
            <p:extLst>
              <p:ext uri="{D42A27DB-BD31-4B8C-83A1-F6EECF244321}">
                <p14:modId xmlns:p14="http://schemas.microsoft.com/office/powerpoint/2010/main" val="3305533387"/>
              </p:ext>
            </p:extLst>
          </p:nvPr>
        </p:nvGraphicFramePr>
        <p:xfrm>
          <a:off x="6162675" y="1241041"/>
          <a:ext cx="5196979" cy="319913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8E4490B2-1F9E-4537-BCBC-844FA9BC3911}"/>
              </a:ext>
            </a:extLst>
          </p:cNvPr>
          <p:cNvSpPr txBox="1"/>
          <p:nvPr/>
        </p:nvSpPr>
        <p:spPr>
          <a:xfrm>
            <a:off x="6277585" y="4607033"/>
            <a:ext cx="5196979" cy="1231106"/>
          </a:xfrm>
          <a:prstGeom prst="rect">
            <a:avLst/>
          </a:prstGeom>
          <a:noFill/>
        </p:spPr>
        <p:txBody>
          <a:bodyPr wrap="square">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171450" indent="-171450">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dd-</a:t>
            </a:r>
            <a:r>
              <a:rPr lang="en-GB" dirty="0" err="1">
                <a:solidFill>
                  <a:srgbClr val="A5A5A5"/>
                </a:solidFill>
                <a:latin typeface="Arial" panose="020B0604020202020204" pitchFamily="34" charset="0"/>
                <a:cs typeface="Arial" panose="020B0604020202020204" pitchFamily="34" charset="0"/>
              </a:rPr>
              <a:t>cfRNA</a:t>
            </a:r>
            <a:r>
              <a:rPr lang="en-GB" dirty="0">
                <a:solidFill>
                  <a:srgbClr val="A5A5A5"/>
                </a:solidFill>
                <a:latin typeface="Arial" panose="020B0604020202020204" pitchFamily="34" charset="0"/>
                <a:cs typeface="Arial" panose="020B0604020202020204" pitchFamily="34" charset="0"/>
              </a:rPr>
              <a:t>, like dd-</a:t>
            </a:r>
            <a:r>
              <a:rPr lang="en-GB" dirty="0" err="1">
                <a:solidFill>
                  <a:srgbClr val="A5A5A5"/>
                </a:solidFill>
                <a:latin typeface="Arial" panose="020B0604020202020204" pitchFamily="34" charset="0"/>
                <a:cs typeface="Arial" panose="020B0604020202020204" pitchFamily="34" charset="0"/>
              </a:rPr>
              <a:t>cfDNA</a:t>
            </a:r>
            <a:r>
              <a:rPr lang="en-GB" dirty="0">
                <a:solidFill>
                  <a:srgbClr val="A5A5A5"/>
                </a:solidFill>
                <a:latin typeface="Arial" panose="020B0604020202020204" pitchFamily="34" charset="0"/>
                <a:cs typeface="Arial" panose="020B0604020202020204" pitchFamily="34" charset="0"/>
              </a:rPr>
              <a:t>, has good negative predictive values in detecting rejection that histopathology may have missed</a:t>
            </a:r>
          </a:p>
        </p:txBody>
      </p:sp>
      <p:pic>
        <p:nvPicPr>
          <p:cNvPr id="23" name="Picture 22" descr="A house with a white roof&#10;&#10;Description automatically generated">
            <a:hlinkClick r:id="rId5" action="ppaction://hlinksldjump"/>
            <a:extLst>
              <a:ext uri="{FF2B5EF4-FFF2-40B4-BE49-F238E27FC236}">
                <a16:creationId xmlns:a16="http://schemas.microsoft.com/office/drawing/2014/main" id="{F1F70D02-B006-4258-A3FC-3188A7958A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4226232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200" dirty="0">
                <a:latin typeface="Arial" panose="020B0604020202020204" pitchFamily="34" charset="0"/>
                <a:cs typeface="Arial" panose="020B0604020202020204" pitchFamily="34" charset="0"/>
              </a:rPr>
              <a:t>Induction extracorporeal photopheresis stimulates beneficial immune modulation in cystic fibrosis patients undergoing lung transplantation</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Righi I. </a:t>
            </a:r>
            <a:r>
              <a:rPr lang="en-GB" dirty="0">
                <a:latin typeface="Arial" panose="020B0604020202020204" pitchFamily="34" charset="0"/>
                <a:cs typeface="Arial" panose="020B0604020202020204" pitchFamily="34" charset="0"/>
              </a:rPr>
              <a:t>et al., ESOT Congress 2023; OS7_8</a:t>
            </a:r>
          </a:p>
        </p:txBody>
      </p:sp>
      <p:sp>
        <p:nvSpPr>
          <p:cNvPr id="6" name="TextBox 5">
            <a:extLst>
              <a:ext uri="{FF2B5EF4-FFF2-40B4-BE49-F238E27FC236}">
                <a16:creationId xmlns:a16="http://schemas.microsoft.com/office/drawing/2014/main" id="{41F391F5-EE64-4CFC-82D7-1B90EEB29E55}"/>
              </a:ext>
            </a:extLst>
          </p:cNvPr>
          <p:cNvSpPr txBox="1"/>
          <p:nvPr/>
        </p:nvSpPr>
        <p:spPr>
          <a:xfrm>
            <a:off x="717436" y="1069805"/>
            <a:ext cx="5196981" cy="2893100"/>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CR is the leading cause of late morbidity and mortality upon </a:t>
            </a:r>
            <a:r>
              <a:rPr lang="en-GB" dirty="0" err="1">
                <a:solidFill>
                  <a:srgbClr val="A5A5A5"/>
                </a:solidFill>
                <a:latin typeface="Arial" panose="020B0604020202020204" pitchFamily="34" charset="0"/>
                <a:cs typeface="Arial" panose="020B0604020202020204" pitchFamily="34" charset="0"/>
              </a:rPr>
              <a:t>LuTx</a:t>
            </a: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ECP has emerged as a promising immunomodulatory treatment against rejection</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perform an in-depth investigation of the immunological effects of induction ECP in </a:t>
            </a:r>
            <a:r>
              <a:rPr lang="en-GB" dirty="0" err="1">
                <a:solidFill>
                  <a:srgbClr val="A5A5A5"/>
                </a:solidFill>
                <a:latin typeface="Arial" panose="020B0604020202020204" pitchFamily="34" charset="0"/>
                <a:cs typeface="Arial" panose="020B0604020202020204" pitchFamily="34" charset="0"/>
              </a:rPr>
              <a:t>LuTx</a:t>
            </a:r>
            <a:r>
              <a:rPr lang="en-GB" dirty="0">
                <a:solidFill>
                  <a:srgbClr val="A5A5A5"/>
                </a:solidFill>
                <a:latin typeface="Arial" panose="020B0604020202020204" pitchFamily="34" charset="0"/>
                <a:cs typeface="Arial" panose="020B0604020202020204" pitchFamily="34" charset="0"/>
              </a:rPr>
              <a:t> recipients with a diagnosis of CF</a:t>
            </a:r>
          </a:p>
        </p:txBody>
      </p:sp>
      <p:sp>
        <p:nvSpPr>
          <p:cNvPr id="7" name="TextBox 6">
            <a:extLst>
              <a:ext uri="{FF2B5EF4-FFF2-40B4-BE49-F238E27FC236}">
                <a16:creationId xmlns:a16="http://schemas.microsoft.com/office/drawing/2014/main" id="{AE75A323-7092-4BD4-B509-680E820BF4E3}"/>
              </a:ext>
            </a:extLst>
          </p:cNvPr>
          <p:cNvSpPr txBox="1"/>
          <p:nvPr/>
        </p:nvSpPr>
        <p:spPr>
          <a:xfrm>
            <a:off x="6277585" y="1067610"/>
            <a:ext cx="1495425" cy="400110"/>
          </a:xfrm>
          <a:prstGeom prst="rect">
            <a:avLst/>
          </a:prstGeom>
          <a:solidFill>
            <a:schemeClr val="bg1"/>
          </a:solid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endParaRPr lang="en-CH" sz="2000" b="1" dirty="0">
              <a:solidFill>
                <a:srgbClr val="636569"/>
              </a:solidFill>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9E6EE1D8-4132-464B-8D2A-B437445B330E}"/>
              </a:ext>
            </a:extLst>
          </p:cNvPr>
          <p:cNvGrpSpPr/>
          <p:nvPr/>
        </p:nvGrpSpPr>
        <p:grpSpPr>
          <a:xfrm>
            <a:off x="6895532" y="1619954"/>
            <a:ext cx="4546977" cy="2686961"/>
            <a:chOff x="6895532" y="1619954"/>
            <a:chExt cx="4546977" cy="2686961"/>
          </a:xfrm>
        </p:grpSpPr>
        <p:grpSp>
          <p:nvGrpSpPr>
            <p:cNvPr id="9" name="Group 8">
              <a:extLst>
                <a:ext uri="{FF2B5EF4-FFF2-40B4-BE49-F238E27FC236}">
                  <a16:creationId xmlns:a16="http://schemas.microsoft.com/office/drawing/2014/main" id="{C72FCC35-6570-469D-B95C-AA953DC4C9CD}"/>
                </a:ext>
              </a:extLst>
            </p:cNvPr>
            <p:cNvGrpSpPr/>
            <p:nvPr/>
          </p:nvGrpSpPr>
          <p:grpSpPr>
            <a:xfrm>
              <a:off x="7796320" y="2016069"/>
              <a:ext cx="2558955" cy="364394"/>
              <a:chOff x="8062588" y="2320155"/>
              <a:chExt cx="2558955" cy="364394"/>
            </a:xfrm>
          </p:grpSpPr>
          <p:cxnSp>
            <p:nvCxnSpPr>
              <p:cNvPr id="10" name="Connector: Elbow 9">
                <a:extLst>
                  <a:ext uri="{FF2B5EF4-FFF2-40B4-BE49-F238E27FC236}">
                    <a16:creationId xmlns:a16="http://schemas.microsoft.com/office/drawing/2014/main" id="{A08A3AC5-D344-4EF2-9721-FFB6D3AA24DA}"/>
                  </a:ext>
                </a:extLst>
              </p:cNvPr>
              <p:cNvCxnSpPr>
                <a:cxnSpLocks/>
              </p:cNvCxnSpPr>
              <p:nvPr/>
            </p:nvCxnSpPr>
            <p:spPr>
              <a:xfrm>
                <a:off x="9306024" y="2463866"/>
                <a:ext cx="1315519"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F71A7443-F3CF-4305-8AF0-0742AD754EB1}"/>
                  </a:ext>
                </a:extLst>
              </p:cNvPr>
              <p:cNvCxnSpPr>
                <a:cxnSpLocks/>
              </p:cNvCxnSpPr>
              <p:nvPr/>
            </p:nvCxnSpPr>
            <p:spPr>
              <a:xfrm rot="10800000" flipV="1">
                <a:off x="8062588" y="2463603"/>
                <a:ext cx="1315519"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39CF5B-DF47-471F-A21E-275EAD2D40D4}"/>
                  </a:ext>
                </a:extLst>
              </p:cNvPr>
              <p:cNvCxnSpPr>
                <a:cxnSpLocks/>
              </p:cNvCxnSpPr>
              <p:nvPr/>
            </p:nvCxnSpPr>
            <p:spPr>
              <a:xfrm>
                <a:off x="9345708" y="2320155"/>
                <a:ext cx="0" cy="144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13" name="Rectangle: Rounded Corners 12">
              <a:extLst>
                <a:ext uri="{FF2B5EF4-FFF2-40B4-BE49-F238E27FC236}">
                  <a16:creationId xmlns:a16="http://schemas.microsoft.com/office/drawing/2014/main" id="{F2ADCDFF-9484-4F24-A4A6-2F9DF2309D2B}"/>
                </a:ext>
              </a:extLst>
            </p:cNvPr>
            <p:cNvSpPr/>
            <p:nvPr/>
          </p:nvSpPr>
          <p:spPr>
            <a:xfrm>
              <a:off x="7517753" y="1619954"/>
              <a:ext cx="3132756" cy="40011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Pilot clinical trial enrolled 20 CF </a:t>
              </a:r>
              <a:r>
                <a:rPr lang="en-GB" sz="1200" dirty="0" err="1">
                  <a:solidFill>
                    <a:schemeClr val="tx1"/>
                  </a:solidFill>
                  <a:latin typeface="Arial" panose="020B0604020202020204" pitchFamily="34" charset="0"/>
                  <a:cs typeface="Arial" panose="020B0604020202020204" pitchFamily="34" charset="0"/>
                </a:rPr>
                <a:t>LuTx</a:t>
              </a:r>
              <a:r>
                <a:rPr lang="en-GB" sz="1200" dirty="0">
                  <a:solidFill>
                    <a:schemeClr val="tx1"/>
                  </a:solidFill>
                  <a:latin typeface="Arial" panose="020B0604020202020204" pitchFamily="34" charset="0"/>
                  <a:cs typeface="Arial" panose="020B0604020202020204" pitchFamily="34" charset="0"/>
                </a:rPr>
                <a:t> patients randomly allocated in 2 arms</a:t>
              </a:r>
            </a:p>
          </p:txBody>
        </p:sp>
        <p:sp>
          <p:nvSpPr>
            <p:cNvPr id="14" name="Rectangle: Rounded Corners 13">
              <a:extLst>
                <a:ext uri="{FF2B5EF4-FFF2-40B4-BE49-F238E27FC236}">
                  <a16:creationId xmlns:a16="http://schemas.microsoft.com/office/drawing/2014/main" id="{E7B73A66-EB38-4328-8CC0-739027C0E7B7}"/>
                </a:ext>
              </a:extLst>
            </p:cNvPr>
            <p:cNvSpPr/>
            <p:nvPr/>
          </p:nvSpPr>
          <p:spPr>
            <a:xfrm>
              <a:off x="6895532" y="2392014"/>
              <a:ext cx="1801575" cy="670891"/>
            </a:xfrm>
            <a:prstGeom prst="roundRect">
              <a:avLst/>
            </a:prstGeom>
            <a:solidFill>
              <a:srgbClr val="041E4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Standard immunosuppressive therapy alone </a:t>
              </a:r>
            </a:p>
          </p:txBody>
        </p:sp>
        <p:sp>
          <p:nvSpPr>
            <p:cNvPr id="15" name="Rectangle: Rounded Corners 14">
              <a:extLst>
                <a:ext uri="{FF2B5EF4-FFF2-40B4-BE49-F238E27FC236}">
                  <a16:creationId xmlns:a16="http://schemas.microsoft.com/office/drawing/2014/main" id="{F3E3FF4B-0F00-4F32-A2A8-9802FF7B0E98}"/>
                </a:ext>
              </a:extLst>
            </p:cNvPr>
            <p:cNvSpPr/>
            <p:nvPr/>
          </p:nvSpPr>
          <p:spPr>
            <a:xfrm>
              <a:off x="9454487" y="2392014"/>
              <a:ext cx="1801575" cy="715996"/>
            </a:xfrm>
            <a:prstGeom prst="roundRect">
              <a:avLst/>
            </a:prstGeom>
            <a:solidFill>
              <a:srgbClr val="0097CE"/>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Standard immunosuppressive therapy plus ECP</a:t>
              </a:r>
            </a:p>
          </p:txBody>
        </p:sp>
        <p:cxnSp>
          <p:nvCxnSpPr>
            <p:cNvPr id="16" name="Straight Arrow Connector 15">
              <a:extLst>
                <a:ext uri="{FF2B5EF4-FFF2-40B4-BE49-F238E27FC236}">
                  <a16:creationId xmlns:a16="http://schemas.microsoft.com/office/drawing/2014/main" id="{5AC2DC0E-A875-4551-83E5-A7C7CC05BFF2}"/>
                </a:ext>
              </a:extLst>
            </p:cNvPr>
            <p:cNvCxnSpPr>
              <a:cxnSpLocks/>
            </p:cNvCxnSpPr>
            <p:nvPr/>
          </p:nvCxnSpPr>
          <p:spPr>
            <a:xfrm>
              <a:off x="10364372" y="3156650"/>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9E00A16A-D9E3-47B2-8DA9-3EDAC12D3001}"/>
                </a:ext>
              </a:extLst>
            </p:cNvPr>
            <p:cNvGrpSpPr/>
            <p:nvPr/>
          </p:nvGrpSpPr>
          <p:grpSpPr>
            <a:xfrm>
              <a:off x="9286235" y="3340428"/>
              <a:ext cx="2156274" cy="966487"/>
              <a:chOff x="8701189" y="3207215"/>
              <a:chExt cx="2156274" cy="966487"/>
            </a:xfrm>
          </p:grpSpPr>
          <p:cxnSp>
            <p:nvCxnSpPr>
              <p:cNvPr id="17" name="Straight Arrow Connector 16">
                <a:extLst>
                  <a:ext uri="{FF2B5EF4-FFF2-40B4-BE49-F238E27FC236}">
                    <a16:creationId xmlns:a16="http://schemas.microsoft.com/office/drawing/2014/main" id="{16F6A59B-B6E5-4B37-98D7-6A9175D50383}"/>
                  </a:ext>
                </a:extLst>
              </p:cNvPr>
              <p:cNvCxnSpPr>
                <a:cxnSpLocks/>
              </p:cNvCxnSpPr>
              <p:nvPr/>
            </p:nvCxnSpPr>
            <p:spPr>
              <a:xfrm rot="16200000">
                <a:off x="10065463" y="2737200"/>
                <a:ext cx="0" cy="1584000"/>
              </a:xfrm>
              <a:prstGeom prst="straightConnector1">
                <a:avLst/>
              </a:prstGeom>
              <a:ln w="28575">
                <a:solidFill>
                  <a:srgbClr val="A5A5A5"/>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2BAB191-BA02-4F78-954E-C36F8EA45542}"/>
                  </a:ext>
                </a:extLst>
              </p:cNvPr>
              <p:cNvSpPr txBox="1"/>
              <p:nvPr/>
            </p:nvSpPr>
            <p:spPr>
              <a:xfrm>
                <a:off x="9029289" y="3207216"/>
                <a:ext cx="496375"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D0</a:t>
                </a:r>
                <a:endParaRPr lang="en-GB" sz="1200" dirty="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B5A19D11-0551-481C-9269-CD78CB68721E}"/>
                  </a:ext>
                </a:extLst>
              </p:cNvPr>
              <p:cNvCxnSpPr/>
              <p:nvPr/>
            </p:nvCxnSpPr>
            <p:spPr>
              <a:xfrm>
                <a:off x="9271206" y="3457734"/>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E7471BC-04ED-4552-8781-1D4886AB402D}"/>
                  </a:ext>
                </a:extLst>
              </p:cNvPr>
              <p:cNvSpPr txBox="1"/>
              <p:nvPr/>
            </p:nvSpPr>
            <p:spPr>
              <a:xfrm>
                <a:off x="8701189" y="3390700"/>
                <a:ext cx="594849" cy="276999"/>
              </a:xfrm>
              <a:prstGeom prst="rect">
                <a:avLst/>
              </a:prstGeom>
              <a:noFill/>
            </p:spPr>
            <p:txBody>
              <a:bodyPr wrap="square">
                <a:spAutoFit/>
              </a:bodyPr>
              <a:lstStyle/>
              <a:p>
                <a:pPr algn="ctr"/>
                <a:r>
                  <a:rPr lang="en-GB" sz="1200" b="1" dirty="0" err="1">
                    <a:solidFill>
                      <a:srgbClr val="A5A5A5"/>
                    </a:solidFill>
                    <a:latin typeface="Arial" panose="020B0604020202020204" pitchFamily="34" charset="0"/>
                    <a:cs typeface="Arial" panose="020B0604020202020204" pitchFamily="34" charset="0"/>
                  </a:rPr>
                  <a:t>LuTx</a:t>
                </a:r>
                <a:endParaRPr lang="en-GB" sz="12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D747F67-0880-453C-AA50-658595EDD1A3}"/>
                  </a:ext>
                </a:extLst>
              </p:cNvPr>
              <p:cNvSpPr txBox="1"/>
              <p:nvPr/>
            </p:nvSpPr>
            <p:spPr>
              <a:xfrm>
                <a:off x="9432516" y="3207863"/>
                <a:ext cx="496375"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D3</a:t>
                </a:r>
                <a:endParaRPr lang="en-GB" sz="1200" dirty="0">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CB4C042F-0B71-4CAD-B168-FF182F14163C}"/>
                  </a:ext>
                </a:extLst>
              </p:cNvPr>
              <p:cNvCxnSpPr/>
              <p:nvPr/>
            </p:nvCxnSpPr>
            <p:spPr>
              <a:xfrm>
                <a:off x="9674433" y="3458381"/>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6" name="Right Brace 25">
                <a:extLst>
                  <a:ext uri="{FF2B5EF4-FFF2-40B4-BE49-F238E27FC236}">
                    <a16:creationId xmlns:a16="http://schemas.microsoft.com/office/drawing/2014/main" id="{09A8DEE7-0188-4E9F-ACB7-AADCE30CFF1A}"/>
                  </a:ext>
                </a:extLst>
              </p:cNvPr>
              <p:cNvSpPr/>
              <p:nvPr/>
            </p:nvSpPr>
            <p:spPr>
              <a:xfrm rot="5400000">
                <a:off x="9420435" y="3481294"/>
                <a:ext cx="93516" cy="372790"/>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E510C50-F6A1-45D3-8199-4B0C9D7B5107}"/>
                  </a:ext>
                </a:extLst>
              </p:cNvPr>
              <p:cNvSpPr txBox="1"/>
              <p:nvPr/>
            </p:nvSpPr>
            <p:spPr>
              <a:xfrm>
                <a:off x="10361088" y="3207215"/>
                <a:ext cx="496375"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M3</a:t>
                </a:r>
                <a:endParaRPr lang="en-GB" sz="1200" dirty="0">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9252B750-FA19-47C5-B248-BDE29D9C788F}"/>
                  </a:ext>
                </a:extLst>
              </p:cNvPr>
              <p:cNvCxnSpPr/>
              <p:nvPr/>
            </p:nvCxnSpPr>
            <p:spPr>
              <a:xfrm>
                <a:off x="10621548" y="3444240"/>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9" name="Right Brace 28">
                <a:extLst>
                  <a:ext uri="{FF2B5EF4-FFF2-40B4-BE49-F238E27FC236}">
                    <a16:creationId xmlns:a16="http://schemas.microsoft.com/office/drawing/2014/main" id="{F7C21D37-D7DC-414A-95FC-CFE42397B361}"/>
                  </a:ext>
                </a:extLst>
              </p:cNvPr>
              <p:cNvSpPr/>
              <p:nvPr/>
            </p:nvSpPr>
            <p:spPr>
              <a:xfrm rot="5400000">
                <a:off x="10108854" y="3208546"/>
                <a:ext cx="96511" cy="928874"/>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CE1D425-6689-481E-B599-CDB684DBE880}"/>
                  </a:ext>
                </a:extLst>
              </p:cNvPr>
              <p:cNvSpPr txBox="1"/>
              <p:nvPr/>
            </p:nvSpPr>
            <p:spPr>
              <a:xfrm>
                <a:off x="9169769" y="3712037"/>
                <a:ext cx="594848" cy="461665"/>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1 cycle </a:t>
                </a:r>
                <a:endParaRPr lang="en-GB" sz="12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78D7B2-66AF-4FD4-853A-F8D8B36FF33B}"/>
                  </a:ext>
                </a:extLst>
              </p:cNvPr>
              <p:cNvSpPr txBox="1"/>
              <p:nvPr/>
            </p:nvSpPr>
            <p:spPr>
              <a:xfrm>
                <a:off x="9831110" y="3712037"/>
                <a:ext cx="684490" cy="461665"/>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5 cycles </a:t>
                </a:r>
                <a:endParaRPr lang="en-GB" sz="1200" dirty="0">
                  <a:latin typeface="Arial" panose="020B0604020202020204" pitchFamily="34" charset="0"/>
                  <a:cs typeface="Arial" panose="020B0604020202020204" pitchFamily="34" charset="0"/>
                </a:endParaRPr>
              </a:p>
            </p:txBody>
          </p:sp>
        </p:grpSp>
      </p:grpSp>
      <p:sp>
        <p:nvSpPr>
          <p:cNvPr id="34" name="TextBox 33">
            <a:extLst>
              <a:ext uri="{FF2B5EF4-FFF2-40B4-BE49-F238E27FC236}">
                <a16:creationId xmlns:a16="http://schemas.microsoft.com/office/drawing/2014/main" id="{2FF86F1C-7692-424D-8E0E-C24CF205C2F3}"/>
              </a:ext>
            </a:extLst>
          </p:cNvPr>
          <p:cNvSpPr txBox="1"/>
          <p:nvPr/>
        </p:nvSpPr>
        <p:spPr>
          <a:xfrm>
            <a:off x="6872240" y="4341759"/>
            <a:ext cx="4672060" cy="830997"/>
          </a:xfrm>
          <a:prstGeom prst="rect">
            <a:avLst/>
          </a:prstGeom>
          <a:solidFill>
            <a:schemeClr val="bg1"/>
          </a:solidFill>
          <a:ln>
            <a:solidFill>
              <a:srgbClr val="FDCE9C"/>
            </a:solidFill>
          </a:ln>
        </p:spPr>
        <p:txBody>
          <a:bodyPr wrap="square">
            <a:spAutoFit/>
          </a:bodyPr>
          <a:lstStyle/>
          <a:p>
            <a:pPr algn="ctr"/>
            <a:r>
              <a:rPr lang="en-US" sz="1200" dirty="0">
                <a:solidFill>
                  <a:srgbClr val="A5A5A5"/>
                </a:solidFill>
                <a:latin typeface="Arial" panose="020B0604020202020204" pitchFamily="34" charset="0"/>
                <a:cs typeface="Arial" panose="020B0604020202020204" pitchFamily="34" charset="0"/>
              </a:rPr>
              <a:t>Functional activation of T and NK subpopulations as well as mRNA expression and cytokine secretion profiling are evaluated in peripheral blood and in BAL before the first cycle and 48 hours after the end of each cycle  and up to 12 months after </a:t>
            </a:r>
            <a:r>
              <a:rPr lang="en-US" sz="1200" dirty="0" err="1">
                <a:solidFill>
                  <a:srgbClr val="A5A5A5"/>
                </a:solidFill>
                <a:latin typeface="Arial" panose="020B0604020202020204" pitchFamily="34" charset="0"/>
                <a:cs typeface="Arial" panose="020B0604020202020204" pitchFamily="34" charset="0"/>
              </a:rPr>
              <a:t>LuTx</a:t>
            </a:r>
            <a:endParaRPr lang="en-GB" sz="1200" dirty="0">
              <a:solidFill>
                <a:srgbClr val="A5A5A5"/>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110F51B-0646-43B3-9997-BAD0B8C543AB}"/>
              </a:ext>
            </a:extLst>
          </p:cNvPr>
          <p:cNvSpPr txBox="1"/>
          <p:nvPr/>
        </p:nvSpPr>
        <p:spPr>
          <a:xfrm>
            <a:off x="6895532" y="5587113"/>
            <a:ext cx="4487525" cy="461665"/>
          </a:xfrm>
          <a:prstGeom prst="rect">
            <a:avLst/>
          </a:prstGeom>
          <a:noFill/>
          <a:ln>
            <a:solidFill>
              <a:srgbClr val="FDCE9C"/>
            </a:solidFill>
          </a:ln>
        </p:spPr>
        <p:txBody>
          <a:bodyPr wrap="square">
            <a:spAutoFit/>
          </a:bodyPr>
          <a:lstStyle/>
          <a:p>
            <a:pPr algn="ctr"/>
            <a:r>
              <a:rPr lang="en-US" sz="1200" dirty="0">
                <a:solidFill>
                  <a:srgbClr val="A5A5A5"/>
                </a:solidFill>
                <a:latin typeface="Arial" panose="020B0604020202020204" pitchFamily="34" charset="0"/>
                <a:cs typeface="Arial" panose="020B0604020202020204" pitchFamily="34" charset="0"/>
              </a:rPr>
              <a:t>Clinical parameters, including respiratory volumes (e.g. FEV1), rejection episodes and infections, are analyzed </a:t>
            </a:r>
            <a:endParaRPr lang="en-GB" sz="1200" dirty="0">
              <a:solidFill>
                <a:srgbClr val="A5A5A5"/>
              </a:solidFill>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47701124-8F1E-4E50-AAC1-B6D2F6F56A67}"/>
              </a:ext>
            </a:extLst>
          </p:cNvPr>
          <p:cNvSpPr/>
          <p:nvPr/>
        </p:nvSpPr>
        <p:spPr>
          <a:xfrm>
            <a:off x="6400193" y="1615871"/>
            <a:ext cx="360000" cy="360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a:t>
            </a:r>
          </a:p>
        </p:txBody>
      </p:sp>
      <p:sp>
        <p:nvSpPr>
          <p:cNvPr id="39" name="Oval 38">
            <a:extLst>
              <a:ext uri="{FF2B5EF4-FFF2-40B4-BE49-F238E27FC236}">
                <a16:creationId xmlns:a16="http://schemas.microsoft.com/office/drawing/2014/main" id="{D9264243-F111-47E3-ADFA-E07FC8AC1BC6}"/>
              </a:ext>
            </a:extLst>
          </p:cNvPr>
          <p:cNvSpPr/>
          <p:nvPr/>
        </p:nvSpPr>
        <p:spPr>
          <a:xfrm>
            <a:off x="6394912" y="4341759"/>
            <a:ext cx="360000" cy="360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2</a:t>
            </a:r>
          </a:p>
        </p:txBody>
      </p:sp>
      <p:sp>
        <p:nvSpPr>
          <p:cNvPr id="40" name="Oval 39">
            <a:extLst>
              <a:ext uri="{FF2B5EF4-FFF2-40B4-BE49-F238E27FC236}">
                <a16:creationId xmlns:a16="http://schemas.microsoft.com/office/drawing/2014/main" id="{D002DB16-A671-4BBC-B617-F38F6B98BC62}"/>
              </a:ext>
            </a:extLst>
          </p:cNvPr>
          <p:cNvSpPr/>
          <p:nvPr/>
        </p:nvSpPr>
        <p:spPr>
          <a:xfrm>
            <a:off x="6394912" y="5637945"/>
            <a:ext cx="360000" cy="360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3</a:t>
            </a:r>
          </a:p>
        </p:txBody>
      </p:sp>
      <p:pic>
        <p:nvPicPr>
          <p:cNvPr id="41" name="Picture 40" descr="A house with a white roof&#10;&#10;Description automatically generated">
            <a:hlinkClick r:id="rId4" action="ppaction://hlinksldjump"/>
            <a:extLst>
              <a:ext uri="{FF2B5EF4-FFF2-40B4-BE49-F238E27FC236}">
                <a16:creationId xmlns:a16="http://schemas.microsoft.com/office/drawing/2014/main" id="{F1EB96B9-56AB-4B73-B6CF-70F1BA79A5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675459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200" dirty="0">
                <a:latin typeface="Arial" panose="020B0604020202020204" pitchFamily="34" charset="0"/>
                <a:cs typeface="Arial" panose="020B0604020202020204" pitchFamily="34" charset="0"/>
              </a:rPr>
              <a:t>Induction extracorporeal photopheresis stimulates beneficial immune modulation in cystic fibrosis patients undergoing lung transplantation</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fr-CH" dirty="0">
                <a:latin typeface="Arial" panose="020B0604020202020204" pitchFamily="34" charset="0"/>
                <a:cs typeface="Arial" panose="020B0604020202020204" pitchFamily="34" charset="0"/>
              </a:rPr>
              <a:t>Righi I. </a:t>
            </a:r>
            <a:r>
              <a:rPr lang="en-GB" dirty="0">
                <a:latin typeface="Arial" panose="020B0604020202020204" pitchFamily="34" charset="0"/>
                <a:cs typeface="Arial" panose="020B0604020202020204" pitchFamily="34" charset="0"/>
              </a:rPr>
              <a:t>et al., ESOT Congress 2023; OS7_8</a:t>
            </a:r>
          </a:p>
        </p:txBody>
      </p:sp>
      <p:sp>
        <p:nvSpPr>
          <p:cNvPr id="6" name="TextBox 5">
            <a:extLst>
              <a:ext uri="{FF2B5EF4-FFF2-40B4-BE49-F238E27FC236}">
                <a16:creationId xmlns:a16="http://schemas.microsoft.com/office/drawing/2014/main" id="{41F391F5-EE64-4CFC-82D7-1B90EEB29E55}"/>
              </a:ext>
            </a:extLst>
          </p:cNvPr>
          <p:cNvSpPr txBox="1"/>
          <p:nvPr/>
        </p:nvSpPr>
        <p:spPr>
          <a:xfrm>
            <a:off x="717436" y="1069805"/>
            <a:ext cx="5196981" cy="4585871"/>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ECP was well tolerated with no complications nor opportunistic infections</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Rejection rate was comparable in the two groups</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Notably, a significantly better FEV1 was observed in the ECP group overtime</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Treg lymphocytes and IL10-producing NKs were significantly increased, while Th17 cells were significantly reduced in the ECP group compared to the control</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Cytokine profile showed that ECP reduced pro-inflammatory cytokines (e.g. IL1b, IL6) production, increasing that of anti-inflammatory cytokines (e.g. IL10, IL1RA) both in plasma and BAL</a:t>
            </a:r>
          </a:p>
        </p:txBody>
      </p:sp>
      <p:sp>
        <p:nvSpPr>
          <p:cNvPr id="33" name="TextBox 32">
            <a:extLst>
              <a:ext uri="{FF2B5EF4-FFF2-40B4-BE49-F238E27FC236}">
                <a16:creationId xmlns:a16="http://schemas.microsoft.com/office/drawing/2014/main" id="{4FC889C0-8409-4D20-8B79-0ACD5054C73F}"/>
              </a:ext>
            </a:extLst>
          </p:cNvPr>
          <p:cNvSpPr txBox="1"/>
          <p:nvPr/>
        </p:nvSpPr>
        <p:spPr>
          <a:xfrm>
            <a:off x="6277585" y="1069805"/>
            <a:ext cx="5235686" cy="2616101"/>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Induction ECP is associated with immune modulation resulting in improved patients’ respiratory performance</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More extensive studies and longer follow-up are needed to verify if ECP-induced immune modulation will have a beneficial effect of organ rejection as well</a:t>
            </a:r>
            <a:endParaRPr lang="en-CH" sz="2000" b="1" dirty="0">
              <a:solidFill>
                <a:srgbClr val="636569"/>
              </a:solidFill>
              <a:latin typeface="Arial" panose="020B0604020202020204" pitchFamily="34" charset="0"/>
              <a:cs typeface="Arial" panose="020B0604020202020204" pitchFamily="34" charset="0"/>
            </a:endParaRPr>
          </a:p>
        </p:txBody>
      </p:sp>
      <p:pic>
        <p:nvPicPr>
          <p:cNvPr id="35" name="Picture 34" descr="A house with a white roof&#10;&#10;Description automatically generated">
            <a:hlinkClick r:id="rId4" action="ppaction://hlinksldjump"/>
            <a:extLst>
              <a:ext uri="{FF2B5EF4-FFF2-40B4-BE49-F238E27FC236}">
                <a16:creationId xmlns:a16="http://schemas.microsoft.com/office/drawing/2014/main" id="{3DAD8911-D81D-4485-BF50-0CB4918164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3697557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488A8E-6703-4632-A595-EF007E255BA5}"/>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Content</a:t>
            </a:r>
          </a:p>
        </p:txBody>
      </p:sp>
      <p:graphicFrame>
        <p:nvGraphicFramePr>
          <p:cNvPr id="5" name="Table 4">
            <a:extLst>
              <a:ext uri="{FF2B5EF4-FFF2-40B4-BE49-F238E27FC236}">
                <a16:creationId xmlns:a16="http://schemas.microsoft.com/office/drawing/2014/main" id="{D8614BE9-742F-4D5D-8E22-BB3BEFA207CB}"/>
              </a:ext>
            </a:extLst>
          </p:cNvPr>
          <p:cNvGraphicFramePr>
            <a:graphicFrameLocks noGrp="1"/>
          </p:cNvGraphicFramePr>
          <p:nvPr>
            <p:extLst>
              <p:ext uri="{D42A27DB-BD31-4B8C-83A1-F6EECF244321}">
                <p14:modId xmlns:p14="http://schemas.microsoft.com/office/powerpoint/2010/main" val="1242686023"/>
              </p:ext>
            </p:extLst>
          </p:nvPr>
        </p:nvGraphicFramePr>
        <p:xfrm>
          <a:off x="717436" y="1235994"/>
          <a:ext cx="10293865" cy="4211320"/>
        </p:xfrm>
        <a:graphic>
          <a:graphicData uri="http://schemas.openxmlformats.org/drawingml/2006/table">
            <a:tbl>
              <a:tblPr firstRow="1" bandRow="1">
                <a:tableStyleId>{5C22544A-7EE6-4342-B048-85BDC9FD1C3A}</a:tableStyleId>
              </a:tblPr>
              <a:tblGrid>
                <a:gridCol w="1619290">
                  <a:extLst>
                    <a:ext uri="{9D8B030D-6E8A-4147-A177-3AD203B41FA5}">
                      <a16:colId xmlns:a16="http://schemas.microsoft.com/office/drawing/2014/main" val="3986580769"/>
                    </a:ext>
                  </a:extLst>
                </a:gridCol>
                <a:gridCol w="8674575">
                  <a:extLst>
                    <a:ext uri="{9D8B030D-6E8A-4147-A177-3AD203B41FA5}">
                      <a16:colId xmlns:a16="http://schemas.microsoft.com/office/drawing/2014/main" val="381621612"/>
                    </a:ext>
                  </a:extLst>
                </a:gridCol>
              </a:tblGrid>
              <a:tr h="370840">
                <a:tc gridSpan="2">
                  <a:txBody>
                    <a:bodyPr/>
                    <a:lstStyle/>
                    <a:p>
                      <a:r>
                        <a:rPr lang="en-GB" dirty="0">
                          <a:latin typeface="Arial" panose="020B0604020202020204" pitchFamily="34" charset="0"/>
                          <a:cs typeface="Arial" panose="020B0604020202020204" pitchFamily="34" charset="0"/>
                        </a:rPr>
                        <a:t>Lung</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hMerge="1">
                  <a:txBody>
                    <a:bodyPr/>
                    <a:lstStyle/>
                    <a:p>
                      <a:endParaRPr lang="en-GB" dirty="0"/>
                    </a:p>
                  </a:txBody>
                  <a:tcP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extLst>
                  <a:ext uri="{0D108BD9-81ED-4DB2-BD59-A6C34878D82A}">
                    <a16:rowId xmlns:a16="http://schemas.microsoft.com/office/drawing/2014/main" val="287210948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BOS6_3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DCE9C"/>
                    </a:solidFill>
                  </a:tcPr>
                </a:tc>
                <a:tc>
                  <a:txBody>
                    <a:bodyPr/>
                    <a:lstStyle/>
                    <a:p>
                      <a:r>
                        <a:rPr lang="en-GB" u="sng" baseline="0" dirty="0">
                          <a:solidFill>
                            <a:srgbClr val="636569"/>
                          </a:solidFill>
                          <a:uFill>
                            <a:solidFill>
                              <a:schemeClr val="bg1"/>
                            </a:solidFill>
                          </a:u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Increased total cell-free DNA early after lung transplantation is associated with baseline lung allograft dysfunction </a:t>
                      </a:r>
                      <a:endParaRPr lang="en-GB" u="sng" baseline="0"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306094991"/>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BOS6_5</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DCE9C"/>
                    </a:solidFill>
                  </a:tcPr>
                </a:tc>
                <a:tc>
                  <a:txBody>
                    <a:bodyPr/>
                    <a:lstStyle/>
                    <a:p>
                      <a:r>
                        <a:rPr lang="en-GB" u="sng" baseline="0" dirty="0">
                          <a:solidFill>
                            <a:srgbClr val="636569"/>
                          </a:solidFill>
                          <a:uFill>
                            <a:solidFill>
                              <a:schemeClr val="bg1"/>
                            </a:solidFill>
                          </a:u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Comparison of plasma donor-derived cell-free DNA with LASHA scoring system in lung transplantation: A single centre experience</a:t>
                      </a:r>
                      <a:endParaRPr lang="en-GB" u="sng" baseline="0"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423674480"/>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FG2_2</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DCE9C"/>
                    </a:solidFill>
                  </a:tcPr>
                </a:tc>
                <a:tc>
                  <a:txBody>
                    <a:bodyPr/>
                    <a:lstStyle/>
                    <a:p>
                      <a:r>
                        <a:rPr lang="en-GB" sz="1800" u="sng" baseline="0" dirty="0">
                          <a:solidFill>
                            <a:srgbClr val="636569"/>
                          </a:solidFill>
                          <a:uFill>
                            <a:solidFill>
                              <a:schemeClr val="bg1"/>
                            </a:solidFill>
                          </a:u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Mitochondrial damage comparison between brain death donors and donors after circulatory death in lung transplantation: Prospective </a:t>
                      </a:r>
                      <a:r>
                        <a:rPr lang="en-GB" sz="1800" u="sng" baseline="0" dirty="0" err="1">
                          <a:solidFill>
                            <a:srgbClr val="636569"/>
                          </a:solidFill>
                          <a:uFill>
                            <a:solidFill>
                              <a:schemeClr val="bg1"/>
                            </a:solidFill>
                          </a:u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multicenter</a:t>
                      </a:r>
                      <a:r>
                        <a:rPr lang="en-GB" sz="1800" u="sng" baseline="0" dirty="0">
                          <a:solidFill>
                            <a:srgbClr val="636569"/>
                          </a:solidFill>
                          <a:uFill>
                            <a:solidFill>
                              <a:schemeClr val="bg1"/>
                            </a:solidFill>
                          </a:u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 study</a:t>
                      </a:r>
                      <a:endParaRPr lang="en-GB" u="sng" baseline="0"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69975570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FG2_3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DCE9C"/>
                    </a:solidFill>
                  </a:tcPr>
                </a:tc>
                <a:tc>
                  <a:txBody>
                    <a:bodyPr/>
                    <a:lstStyle/>
                    <a:p>
                      <a:r>
                        <a:rPr lang="en-GB" u="sng" baseline="0" dirty="0">
                          <a:solidFill>
                            <a:srgbClr val="636569"/>
                          </a:solidFill>
                          <a:uFill>
                            <a:solidFill>
                              <a:schemeClr val="bg1"/>
                            </a:solidFill>
                          </a:u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 novel whole-body cooling system protects donor lungs from ischemia reperfusion injury: Targeting uncontrolled donation after circulatory death donors</a:t>
                      </a:r>
                      <a:endParaRPr lang="en-GB" u="sng" baseline="0"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7573994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FG2_4</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DCE9C"/>
                    </a:solidFill>
                  </a:tcPr>
                </a:tc>
                <a:tc>
                  <a:txBody>
                    <a:bodyPr/>
                    <a:lstStyle/>
                    <a:p>
                      <a:r>
                        <a:rPr lang="en-GB" sz="1800" u="sng" baseline="0" dirty="0">
                          <a:solidFill>
                            <a:srgbClr val="636569"/>
                          </a:solidFill>
                          <a:uFill>
                            <a:solidFill>
                              <a:schemeClr val="bg1"/>
                            </a:solidFill>
                          </a:u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Not too warm, not too cold: Real-world multi-</a:t>
                      </a:r>
                      <a:r>
                        <a:rPr lang="en-GB" sz="1800" u="sng" baseline="0" dirty="0" err="1">
                          <a:solidFill>
                            <a:srgbClr val="636569"/>
                          </a:solidFill>
                          <a:uFill>
                            <a:solidFill>
                              <a:schemeClr val="bg1"/>
                            </a:solidFill>
                          </a:u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center</a:t>
                      </a:r>
                      <a:r>
                        <a:rPr lang="en-GB" sz="1800" u="sng" baseline="0" dirty="0">
                          <a:solidFill>
                            <a:srgbClr val="636569"/>
                          </a:solidFill>
                          <a:uFill>
                            <a:solidFill>
                              <a:schemeClr val="bg1"/>
                            </a:solidFill>
                          </a:u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outcomes with elevated hypothermic preservation of donor lungs</a:t>
                      </a:r>
                      <a:endParaRPr lang="en-GB" u="sng" baseline="0"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370801651"/>
                  </a:ext>
                </a:extLst>
              </a:tr>
              <a:tr h="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OS7_1</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DCE9C"/>
                    </a:solidFill>
                  </a:tcPr>
                </a:tc>
                <a:tc>
                  <a:txBody>
                    <a:bodyPr/>
                    <a:lstStyle/>
                    <a:p>
                      <a:r>
                        <a:rPr lang="en-GB" sz="1800" u="sng" baseline="0" dirty="0">
                          <a:solidFill>
                            <a:srgbClr val="636569"/>
                          </a:solidFill>
                          <a:uFill>
                            <a:solidFill>
                              <a:schemeClr val="bg1"/>
                            </a:solidFill>
                          </a:u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Utility of the </a:t>
                      </a:r>
                      <a:r>
                        <a:rPr lang="en-GB" sz="1800" u="sng" baseline="0" dirty="0" err="1">
                          <a:solidFill>
                            <a:srgbClr val="636569"/>
                          </a:solidFill>
                          <a:uFill>
                            <a:solidFill>
                              <a:schemeClr val="bg1"/>
                            </a:solidFill>
                          </a:u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banff</a:t>
                      </a:r>
                      <a:r>
                        <a:rPr lang="en-GB" sz="1800" u="sng" baseline="0" dirty="0">
                          <a:solidFill>
                            <a:srgbClr val="636569"/>
                          </a:solidFill>
                          <a:uFill>
                            <a:solidFill>
                              <a:schemeClr val="bg1"/>
                            </a:solidFill>
                          </a:u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human organ transplant panel in diagnosing antibody-mediated rejection in lung transplant biopsies</a:t>
                      </a:r>
                      <a:endParaRPr lang="en-GB" u="sng" baseline="0"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077793808"/>
                  </a:ext>
                </a:extLst>
              </a:tr>
            </a:tbl>
          </a:graphicData>
        </a:graphic>
      </p:graphicFrame>
    </p:spTree>
    <p:custDataLst>
      <p:tags r:id="rId1"/>
    </p:custDataLst>
    <p:extLst>
      <p:ext uri="{BB962C8B-B14F-4D97-AF65-F5344CB8AC3E}">
        <p14:creationId xmlns:p14="http://schemas.microsoft.com/office/powerpoint/2010/main" val="376672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488A8E-6703-4632-A595-EF007E255BA5}"/>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Content</a:t>
            </a:r>
          </a:p>
        </p:txBody>
      </p:sp>
      <p:graphicFrame>
        <p:nvGraphicFramePr>
          <p:cNvPr id="5" name="Table 4">
            <a:extLst>
              <a:ext uri="{FF2B5EF4-FFF2-40B4-BE49-F238E27FC236}">
                <a16:creationId xmlns:a16="http://schemas.microsoft.com/office/drawing/2014/main" id="{D8614BE9-742F-4D5D-8E22-BB3BEFA207CB}"/>
              </a:ext>
            </a:extLst>
          </p:cNvPr>
          <p:cNvGraphicFramePr>
            <a:graphicFrameLocks noGrp="1"/>
          </p:cNvGraphicFramePr>
          <p:nvPr>
            <p:extLst>
              <p:ext uri="{D42A27DB-BD31-4B8C-83A1-F6EECF244321}">
                <p14:modId xmlns:p14="http://schemas.microsoft.com/office/powerpoint/2010/main" val="181556503"/>
              </p:ext>
            </p:extLst>
          </p:nvPr>
        </p:nvGraphicFramePr>
        <p:xfrm>
          <a:off x="717436" y="1043494"/>
          <a:ext cx="10293865" cy="4582160"/>
        </p:xfrm>
        <a:graphic>
          <a:graphicData uri="http://schemas.openxmlformats.org/drawingml/2006/table">
            <a:tbl>
              <a:tblPr firstRow="1" bandRow="1">
                <a:tableStyleId>{5C22544A-7EE6-4342-B048-85BDC9FD1C3A}</a:tableStyleId>
              </a:tblPr>
              <a:tblGrid>
                <a:gridCol w="1619290">
                  <a:extLst>
                    <a:ext uri="{9D8B030D-6E8A-4147-A177-3AD203B41FA5}">
                      <a16:colId xmlns:a16="http://schemas.microsoft.com/office/drawing/2014/main" val="3986580769"/>
                    </a:ext>
                  </a:extLst>
                </a:gridCol>
                <a:gridCol w="8674575">
                  <a:extLst>
                    <a:ext uri="{9D8B030D-6E8A-4147-A177-3AD203B41FA5}">
                      <a16:colId xmlns:a16="http://schemas.microsoft.com/office/drawing/2014/main" val="381621612"/>
                    </a:ext>
                  </a:extLst>
                </a:gridCol>
              </a:tblGrid>
              <a:tr h="370840">
                <a:tc gridSpan="2">
                  <a:txBody>
                    <a:bodyPr/>
                    <a:lstStyle/>
                    <a:p>
                      <a:r>
                        <a:rPr lang="en-GB" dirty="0">
                          <a:latin typeface="Arial" panose="020B0604020202020204" pitchFamily="34" charset="0"/>
                          <a:cs typeface="Arial" panose="020B0604020202020204" pitchFamily="34" charset="0"/>
                        </a:rPr>
                        <a:t>Lung</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hMerge="1">
                  <a:txBody>
                    <a:bodyPr/>
                    <a:lstStyle/>
                    <a:p>
                      <a:endParaRPr lang="en-GB" dirty="0"/>
                    </a:p>
                  </a:txBody>
                  <a:tcP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extLst>
                  <a:ext uri="{0D108BD9-81ED-4DB2-BD59-A6C34878D82A}">
                    <a16:rowId xmlns:a16="http://schemas.microsoft.com/office/drawing/2014/main" val="2872109482"/>
                  </a:ext>
                </a:extLst>
              </a:tr>
              <a:tr h="394781">
                <a:tc>
                  <a:txBody>
                    <a:bodyPr/>
                    <a:lstStyle/>
                    <a:p>
                      <a:pPr algn="ctr"/>
                      <a:r>
                        <a:rPr lang="en-GB" sz="1800" b="1" dirty="0">
                          <a:solidFill>
                            <a:schemeClr val="bg1"/>
                          </a:solidFill>
                          <a:latin typeface="Arial" panose="020B0604020202020204" pitchFamily="34" charset="0"/>
                          <a:cs typeface="Arial" panose="020B0604020202020204" pitchFamily="34" charset="0"/>
                        </a:rPr>
                        <a:t>OS7_2</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DCE9C"/>
                    </a:solidFill>
                  </a:tcPr>
                </a:tc>
                <a:tc>
                  <a:txBody>
                    <a:bodyPr/>
                    <a:lstStyle/>
                    <a:p>
                      <a:r>
                        <a:rPr lang="en-GB" sz="1800" b="0" u="sng" strike="noStrike"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Using predicted indirectly recognizable HLA epitopes to investigate formation of de novo donor-specific HLA-antibodies after lung transplantation</a:t>
                      </a:r>
                      <a:endParaRPr lang="en-GB" sz="1800" b="0" u="sng" strike="noStrike"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306094991"/>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OS7_3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DCE9C"/>
                    </a:solidFill>
                  </a:tcPr>
                </a:tc>
                <a:tc>
                  <a:txBody>
                    <a:bodyPr/>
                    <a:lstStyle/>
                    <a:p>
                      <a:r>
                        <a:rPr lang="en-GB" sz="1800" b="0" u="sng" strike="noStrike"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Transcriptional co-activator BOB1 as the key regulator of pathogenic lymphocytic responses in chronic lung allograft dysfunction</a:t>
                      </a:r>
                      <a:endParaRPr lang="en-GB" sz="1800" b="0" u="sng" strike="noStrike"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423674480"/>
                  </a:ext>
                </a:extLst>
              </a:tr>
              <a:tr h="370840">
                <a:tc>
                  <a:txBody>
                    <a:bodyPr/>
                    <a:lstStyle/>
                    <a:p>
                      <a:pPr algn="ctr"/>
                      <a:r>
                        <a:rPr lang="en-GB" sz="1800" b="1" dirty="0">
                          <a:solidFill>
                            <a:schemeClr val="bg1"/>
                          </a:solidFill>
                          <a:latin typeface="Arial" panose="020B0604020202020204" pitchFamily="34" charset="0"/>
                          <a:cs typeface="Arial" panose="020B0604020202020204" pitchFamily="34" charset="0"/>
                        </a:rPr>
                        <a:t>OS7_4</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DCE9C"/>
                    </a:solidFill>
                  </a:tcPr>
                </a:tc>
                <a:tc>
                  <a:txBody>
                    <a:bodyPr/>
                    <a:lstStyle/>
                    <a:p>
                      <a:r>
                        <a:rPr lang="en-GB" sz="1800" b="0" u="sng" strike="noStrike"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Validation of a blood gene signature to predict chronic allograft dysfunction in lung transplantation </a:t>
                      </a:r>
                      <a:endParaRPr lang="en-GB" sz="1800" b="0" u="sng" strike="noStrike"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69975570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OS7_5</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DCE9C"/>
                    </a:solidFill>
                  </a:tcPr>
                </a:tc>
                <a:tc>
                  <a:txBody>
                    <a:bodyPr/>
                    <a:lstStyle/>
                    <a:p>
                      <a:r>
                        <a:rPr lang="en-GB" sz="1800" b="0" u="sng" strike="noStrike"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Unsupervised analysis of lung transplant phenotypes using gene expression data</a:t>
                      </a:r>
                      <a:endParaRPr lang="en-GB" sz="1800" b="0" u="sng" strike="noStrike"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7573994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OS7_6</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DCE9C"/>
                    </a:solidFill>
                  </a:tcPr>
                </a:tc>
                <a:tc>
                  <a:txBody>
                    <a:bodyPr/>
                    <a:lstStyle/>
                    <a:p>
                      <a:r>
                        <a:rPr lang="en-GB" sz="1800" b="0" u="sng" strike="noStrike"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Role of donor-derived cell-free DNA in chronic lung allograft dysfunction. A longitudinal study</a:t>
                      </a:r>
                      <a:endParaRPr lang="en-GB" sz="1800" b="0" u="sng" strike="noStrike"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370801651"/>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OS7_7</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DCE9C"/>
                    </a:solidFill>
                  </a:tcPr>
                </a:tc>
                <a:tc>
                  <a:txBody>
                    <a:bodyPr/>
                    <a:lstStyle/>
                    <a:p>
                      <a:r>
                        <a:rPr lang="en-GB" sz="1800" b="0" u="sng" strike="noStrike"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Donor-derived cell-free DNA and cell-free RNA levels using a cost-effective liquid biopsy technique monitoring lung allograft rejection</a:t>
                      </a:r>
                      <a:endParaRPr lang="en-GB" sz="1800" b="0" u="sng" strike="noStrike"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077793808"/>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OS7_8</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FDCE9C"/>
                    </a:solidFill>
                  </a:tcPr>
                </a:tc>
                <a:tc>
                  <a:txBody>
                    <a:bodyPr/>
                    <a:lstStyle/>
                    <a:p>
                      <a:r>
                        <a:rPr lang="en-GB" sz="1800" b="0" u="sng" strike="noStrike" kern="1200"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Induction extracorporeal photopheresis stimulates beneficial immune modulation in cystic fibrosis patients undergoing lung transplantation </a:t>
                      </a:r>
                      <a:endParaRPr lang="en-GB" sz="1800" b="0" u="sng" strike="noStrike" kern="1200"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878415243"/>
                  </a:ext>
                </a:extLst>
              </a:tr>
            </a:tbl>
          </a:graphicData>
        </a:graphic>
      </p:graphicFrame>
    </p:spTree>
    <p:custDataLst>
      <p:tags r:id="rId1"/>
    </p:custDataLst>
    <p:extLst>
      <p:ext uri="{BB962C8B-B14F-4D97-AF65-F5344CB8AC3E}">
        <p14:creationId xmlns:p14="http://schemas.microsoft.com/office/powerpoint/2010/main" val="229664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rmAutofit fontScale="90000"/>
          </a:bodyPr>
          <a:lstStyle/>
          <a:p>
            <a:r>
              <a:rPr lang="en-GB" dirty="0">
                <a:latin typeface="Arial" panose="020B0604020202020204" pitchFamily="34" charset="0"/>
                <a:cs typeface="Arial" panose="020B0604020202020204" pitchFamily="34" charset="0"/>
              </a:rPr>
              <a:t>Increased </a:t>
            </a:r>
            <a:r>
              <a:rPr lang="fr-CH" dirty="0">
                <a:latin typeface="Arial" panose="020B0604020202020204" pitchFamily="34" charset="0"/>
                <a:cs typeface="Arial" panose="020B0604020202020204" pitchFamily="34" charset="0"/>
              </a:rPr>
              <a:t>t</a:t>
            </a:r>
            <a:r>
              <a:rPr lang="en-GB" dirty="0" err="1">
                <a:latin typeface="Arial" panose="020B0604020202020204" pitchFamily="34" charset="0"/>
                <a:cs typeface="Arial" panose="020B0604020202020204" pitchFamily="34" charset="0"/>
              </a:rPr>
              <a:t>otal</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c</a:t>
            </a:r>
            <a:r>
              <a:rPr lang="en-GB" dirty="0">
                <a:latin typeface="Arial" panose="020B0604020202020204" pitchFamily="34" charset="0"/>
                <a:cs typeface="Arial" panose="020B0604020202020204" pitchFamily="34" charset="0"/>
              </a:rPr>
              <a:t>ell-free DNA </a:t>
            </a:r>
            <a:r>
              <a:rPr lang="fr-CH" dirty="0">
                <a:latin typeface="Arial" panose="020B0604020202020204" pitchFamily="34" charset="0"/>
                <a:cs typeface="Arial" panose="020B0604020202020204" pitchFamily="34" charset="0"/>
              </a:rPr>
              <a:t>e</a:t>
            </a:r>
            <a:r>
              <a:rPr lang="en-GB" dirty="0" err="1">
                <a:latin typeface="Arial" panose="020B0604020202020204" pitchFamily="34" charset="0"/>
                <a:cs typeface="Arial" panose="020B0604020202020204" pitchFamily="34" charset="0"/>
              </a:rPr>
              <a:t>arly</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a</a:t>
            </a:r>
            <a:r>
              <a:rPr lang="en-GB" dirty="0" err="1">
                <a:latin typeface="Arial" panose="020B0604020202020204" pitchFamily="34" charset="0"/>
                <a:cs typeface="Arial" panose="020B0604020202020204" pitchFamily="34" charset="0"/>
              </a:rPr>
              <a:t>fter</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l</a:t>
            </a:r>
            <a:r>
              <a:rPr lang="en-GB" dirty="0" err="1">
                <a:latin typeface="Arial" panose="020B0604020202020204" pitchFamily="34" charset="0"/>
                <a:cs typeface="Arial" panose="020B0604020202020204" pitchFamily="34" charset="0"/>
              </a:rPr>
              <a:t>ung</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t</a:t>
            </a:r>
            <a:r>
              <a:rPr lang="en-GB" dirty="0" err="1">
                <a:latin typeface="Arial" panose="020B0604020202020204" pitchFamily="34" charset="0"/>
                <a:cs typeface="Arial" panose="020B0604020202020204" pitchFamily="34" charset="0"/>
              </a:rPr>
              <a:t>ransplantation</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s </a:t>
            </a:r>
            <a:r>
              <a:rPr lang="fr-CH" dirty="0">
                <a:latin typeface="Arial" panose="020B0604020202020204" pitchFamily="34" charset="0"/>
                <a:cs typeface="Arial" panose="020B0604020202020204" pitchFamily="34" charset="0"/>
              </a:rPr>
              <a:t>a</a:t>
            </a:r>
            <a:r>
              <a:rPr lang="en-GB" dirty="0" err="1">
                <a:latin typeface="Arial" panose="020B0604020202020204" pitchFamily="34" charset="0"/>
                <a:cs typeface="Arial" panose="020B0604020202020204" pitchFamily="34" charset="0"/>
              </a:rPr>
              <a:t>ssociated</a:t>
            </a:r>
            <a:r>
              <a:rPr lang="en-GB" dirty="0">
                <a:latin typeface="Arial" panose="020B0604020202020204" pitchFamily="34" charset="0"/>
                <a:cs typeface="Arial" panose="020B0604020202020204" pitchFamily="34" charset="0"/>
              </a:rPr>
              <a:t> with </a:t>
            </a:r>
            <a:r>
              <a:rPr lang="fr-CH" dirty="0">
                <a:latin typeface="Arial" panose="020B0604020202020204" pitchFamily="34" charset="0"/>
                <a:cs typeface="Arial" panose="020B0604020202020204" pitchFamily="34" charset="0"/>
              </a:rPr>
              <a:t>b</a:t>
            </a:r>
            <a:r>
              <a:rPr lang="en-GB" dirty="0" err="1">
                <a:latin typeface="Arial" panose="020B0604020202020204" pitchFamily="34" charset="0"/>
                <a:cs typeface="Arial" panose="020B0604020202020204" pitchFamily="34" charset="0"/>
              </a:rPr>
              <a:t>aseline</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l</a:t>
            </a:r>
            <a:r>
              <a:rPr lang="en-GB" dirty="0" err="1">
                <a:latin typeface="Arial" panose="020B0604020202020204" pitchFamily="34" charset="0"/>
                <a:cs typeface="Arial" panose="020B0604020202020204" pitchFamily="34" charset="0"/>
              </a:rPr>
              <a:t>ung</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a</a:t>
            </a:r>
            <a:r>
              <a:rPr lang="en-GB" dirty="0" err="1">
                <a:latin typeface="Arial" panose="020B0604020202020204" pitchFamily="34" charset="0"/>
                <a:cs typeface="Arial" panose="020B0604020202020204" pitchFamily="34" charset="0"/>
              </a:rPr>
              <a:t>llograft</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d</a:t>
            </a:r>
            <a:r>
              <a:rPr lang="en-GB" dirty="0" err="1">
                <a:latin typeface="Arial" panose="020B0604020202020204" pitchFamily="34" charset="0"/>
                <a:cs typeface="Arial" panose="020B0604020202020204" pitchFamily="34" charset="0"/>
              </a:rPr>
              <a:t>ysfunction</a:t>
            </a:r>
            <a:endParaRPr lang="en-GB"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en-US" dirty="0" err="1">
                <a:latin typeface="Arial" panose="020B0604020202020204" pitchFamily="34" charset="0"/>
                <a:cs typeface="Arial" panose="020B0604020202020204" pitchFamily="34" charset="0"/>
              </a:rPr>
              <a:t>Zajacova</a:t>
            </a:r>
            <a:r>
              <a:rPr lang="en-US" dirty="0">
                <a:latin typeface="Arial" panose="020B0604020202020204" pitchFamily="34" charset="0"/>
                <a:cs typeface="Arial" panose="020B0604020202020204" pitchFamily="34" charset="0"/>
              </a:rPr>
              <a:t> A. </a:t>
            </a:r>
            <a:r>
              <a:rPr lang="en-GB" dirty="0">
                <a:latin typeface="Arial" panose="020B0604020202020204" pitchFamily="34" charset="0"/>
                <a:cs typeface="Arial" panose="020B0604020202020204" pitchFamily="34" charset="0"/>
              </a:rPr>
              <a:t>et al., ESOT Congress 2023; BOS6_3</a:t>
            </a:r>
          </a:p>
        </p:txBody>
      </p:sp>
      <p:sp>
        <p:nvSpPr>
          <p:cNvPr id="6" name="TextBox 5">
            <a:extLst>
              <a:ext uri="{FF2B5EF4-FFF2-40B4-BE49-F238E27FC236}">
                <a16:creationId xmlns:a16="http://schemas.microsoft.com/office/drawing/2014/main" id="{B2407D1A-51E4-4C01-8C75-787E11D9D47D}"/>
              </a:ext>
            </a:extLst>
          </p:cNvPr>
          <p:cNvSpPr txBox="1"/>
          <p:nvPr/>
        </p:nvSpPr>
        <p:spPr>
          <a:xfrm>
            <a:off x="717436" y="1078231"/>
            <a:ext cx="5226164" cy="28931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endParaRPr kumimoji="0" lang="en-GB"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r>
              <a:rPr kumimoji="0" lang="cs-CZ"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BLAD is the inability to achieve the </a:t>
            </a:r>
            <a:r>
              <a:rPr lang="cs-CZ" dirty="0">
                <a:solidFill>
                  <a:srgbClr val="A5A5A5"/>
                </a:solidFill>
                <a:latin typeface="Arial" panose="020B0604020202020204" pitchFamily="34" charset="0"/>
                <a:cs typeface="Arial" panose="020B0604020202020204" pitchFamily="34" charset="0"/>
              </a:rPr>
              <a:t>forced expiratory volume in 1 second and forced vital capacity of 80% predicted on two consecutive measurements within the first year post LuTx</a:t>
            </a:r>
            <a:endParaRPr lang="fr-CH" dirty="0">
              <a:solidFill>
                <a:srgbClr val="A5A5A5"/>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endParaRPr kumimoji="0" lang="fr-CH"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 underlying cause of BLAD is not yet fully understood, but early graft alteration has been identified as a risk factor</a:t>
            </a:r>
            <a:endParaRPr kumimoji="0" lang="fr-CH"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tabLst/>
              <a:defRPr/>
            </a:pPr>
            <a:endParaRPr kumimoji="0" lang="fr-CH"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EAF76FB8-1EB8-4BD3-ABA6-B785609C8D24}"/>
              </a:ext>
            </a:extLst>
          </p:cNvPr>
          <p:cNvGrpSpPr/>
          <p:nvPr/>
        </p:nvGrpSpPr>
        <p:grpSpPr>
          <a:xfrm>
            <a:off x="6344649" y="1593332"/>
            <a:ext cx="5503278" cy="4261388"/>
            <a:chOff x="6555242" y="1527508"/>
            <a:chExt cx="5271464" cy="3491191"/>
          </a:xfrm>
        </p:grpSpPr>
        <p:sp>
          <p:nvSpPr>
            <p:cNvPr id="13" name="Rectangle: Rounded Corners 12">
              <a:extLst>
                <a:ext uri="{FF2B5EF4-FFF2-40B4-BE49-F238E27FC236}">
                  <a16:creationId xmlns:a16="http://schemas.microsoft.com/office/drawing/2014/main" id="{E877DA7D-1917-489B-A062-12CA508A79C8}"/>
                </a:ext>
              </a:extLst>
            </p:cNvPr>
            <p:cNvSpPr/>
            <p:nvPr/>
          </p:nvSpPr>
          <p:spPr>
            <a:xfrm>
              <a:off x="6555752" y="1527508"/>
              <a:ext cx="4916389" cy="54620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16 patients who underwent bilateral LuTx between May 2021 and March 2022</a:t>
              </a:r>
              <a:r>
                <a:rPr kumimoji="0" lang="fr-CH"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CH" sz="12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were</a:t>
              </a:r>
              <a:r>
                <a:rPr kumimoji="0" lang="fr-CH"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cs-CZ"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followed-up in a single center</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A0F5EB5F-56E2-4AC7-B196-D80B0B7B82A3}"/>
                </a:ext>
              </a:extLst>
            </p:cNvPr>
            <p:cNvSpPr/>
            <p:nvPr/>
          </p:nvSpPr>
          <p:spPr>
            <a:xfrm>
              <a:off x="6566179" y="2921511"/>
              <a:ext cx="4912641" cy="348812"/>
            </a:xfrm>
            <a:prstGeom prst="roundRect">
              <a:avLst/>
            </a:prstGeom>
            <a:noFill/>
            <a:ln>
              <a:solidFill>
                <a:srgbClr val="FDCE9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Blood samples were collected monthly from 3 up to 6 months post-</a:t>
              </a:r>
              <a:r>
                <a:rPr kumimoji="0" lang="en-GB"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LuTx</a:t>
              </a:r>
              <a:endPar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3814A01F-66F3-49F3-840A-4F8858B166DA}"/>
                </a:ext>
              </a:extLst>
            </p:cNvPr>
            <p:cNvGrpSpPr/>
            <p:nvPr/>
          </p:nvGrpSpPr>
          <p:grpSpPr>
            <a:xfrm>
              <a:off x="6555751" y="2108849"/>
              <a:ext cx="5270955" cy="518644"/>
              <a:chOff x="6555752" y="2119739"/>
              <a:chExt cx="5270955" cy="518644"/>
            </a:xfrm>
          </p:grpSpPr>
          <p:grpSp>
            <p:nvGrpSpPr>
              <p:cNvPr id="19" name="Group 18">
                <a:extLst>
                  <a:ext uri="{FF2B5EF4-FFF2-40B4-BE49-F238E27FC236}">
                    <a16:creationId xmlns:a16="http://schemas.microsoft.com/office/drawing/2014/main" id="{C7E03F63-EBAB-4023-B727-BA78A91DC6F0}"/>
                  </a:ext>
                </a:extLst>
              </p:cNvPr>
              <p:cNvGrpSpPr/>
              <p:nvPr/>
            </p:nvGrpSpPr>
            <p:grpSpPr>
              <a:xfrm>
                <a:off x="6555752" y="2119739"/>
                <a:ext cx="2050555" cy="518644"/>
                <a:chOff x="7637850" y="2087175"/>
                <a:chExt cx="2050555" cy="518644"/>
              </a:xfrm>
            </p:grpSpPr>
            <p:pic>
              <p:nvPicPr>
                <p:cNvPr id="10" name="Graphic 9" descr="Man with solid fill">
                  <a:extLst>
                    <a:ext uri="{FF2B5EF4-FFF2-40B4-BE49-F238E27FC236}">
                      <a16:creationId xmlns:a16="http://schemas.microsoft.com/office/drawing/2014/main" id="{437B174F-9CED-4B34-8162-C35EF04155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37850" y="2087175"/>
                  <a:ext cx="516750" cy="516750"/>
                </a:xfrm>
                <a:prstGeom prst="rect">
                  <a:avLst/>
                </a:prstGeom>
              </p:spPr>
            </p:pic>
            <p:pic>
              <p:nvPicPr>
                <p:cNvPr id="12" name="Graphic 11" descr="Woman with solid fill">
                  <a:extLst>
                    <a:ext uri="{FF2B5EF4-FFF2-40B4-BE49-F238E27FC236}">
                      <a16:creationId xmlns:a16="http://schemas.microsoft.com/office/drawing/2014/main" id="{8875C8E3-1233-4763-99D2-37AF2CB6479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60625" y="2089069"/>
                  <a:ext cx="516750" cy="516750"/>
                </a:xfrm>
                <a:prstGeom prst="rect">
                  <a:avLst/>
                </a:prstGeom>
              </p:spPr>
            </p:pic>
            <p:sp>
              <p:nvSpPr>
                <p:cNvPr id="14" name="TextBox 13">
                  <a:extLst>
                    <a:ext uri="{FF2B5EF4-FFF2-40B4-BE49-F238E27FC236}">
                      <a16:creationId xmlns:a16="http://schemas.microsoft.com/office/drawing/2014/main" id="{4CCBFED0-6B67-445D-A94B-CF36EF97DF5F}"/>
                    </a:ext>
                  </a:extLst>
                </p:cNvPr>
                <p:cNvSpPr txBox="1"/>
                <p:nvPr/>
              </p:nvSpPr>
              <p:spPr>
                <a:xfrm>
                  <a:off x="8059350" y="2160884"/>
                  <a:ext cx="601275" cy="3025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8 M</a:t>
                  </a:r>
                </a:p>
              </p:txBody>
            </p:sp>
            <p:sp>
              <p:nvSpPr>
                <p:cNvPr id="15" name="TextBox 14">
                  <a:extLst>
                    <a:ext uri="{FF2B5EF4-FFF2-40B4-BE49-F238E27FC236}">
                      <a16:creationId xmlns:a16="http://schemas.microsoft.com/office/drawing/2014/main" id="{BCFD6A56-95EE-4806-B6A7-7EFB8E7FC4E3}"/>
                    </a:ext>
                  </a:extLst>
                </p:cNvPr>
                <p:cNvSpPr txBox="1"/>
                <p:nvPr/>
              </p:nvSpPr>
              <p:spPr>
                <a:xfrm>
                  <a:off x="9087130" y="2159008"/>
                  <a:ext cx="601275" cy="3025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8 F</a:t>
                  </a:r>
                </a:p>
              </p:txBody>
            </p:sp>
          </p:grpSp>
          <p:sp>
            <p:nvSpPr>
              <p:cNvPr id="20" name="TextBox 19">
                <a:extLst>
                  <a:ext uri="{FF2B5EF4-FFF2-40B4-BE49-F238E27FC236}">
                    <a16:creationId xmlns:a16="http://schemas.microsoft.com/office/drawing/2014/main" id="{CC84BC32-B4AD-413A-891A-1FB113E079C5}"/>
                  </a:ext>
                </a:extLst>
              </p:cNvPr>
              <p:cNvSpPr txBox="1"/>
              <p:nvPr/>
            </p:nvSpPr>
            <p:spPr>
              <a:xfrm>
                <a:off x="8521782" y="2175747"/>
                <a:ext cx="3304925" cy="3782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Median age at the time of </a:t>
                </a:r>
                <a:r>
                  <a:rPr kumimoji="0" lang="en-GB"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LuTx</a:t>
                </a: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50.2 years </a:t>
                </a:r>
                <a:endParaRPr kumimoji="0" lang="cs-CZ"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(IQR 37.8-63.8) </a:t>
                </a:r>
              </a:p>
            </p:txBody>
          </p:sp>
        </p:grpSp>
        <p:sp>
          <p:nvSpPr>
            <p:cNvPr id="23" name="Rectangle: Rounded Corners 22">
              <a:extLst>
                <a:ext uri="{FF2B5EF4-FFF2-40B4-BE49-F238E27FC236}">
                  <a16:creationId xmlns:a16="http://schemas.microsoft.com/office/drawing/2014/main" id="{CDA49E7F-87AA-4AAB-B356-C311ECAE6FFE}"/>
                </a:ext>
              </a:extLst>
            </p:cNvPr>
            <p:cNvSpPr/>
            <p:nvPr/>
          </p:nvSpPr>
          <p:spPr>
            <a:xfrm>
              <a:off x="6555242" y="4472497"/>
              <a:ext cx="4916389" cy="54620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ddcfDNA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ddcfDNA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(cp/ml) and cfDNA (cp/ml) levels were obtained by the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Prospera</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test</a:t>
              </a:r>
              <a:r>
                <a:rPr kumimoji="0" lang="cs-CZ"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a:t>
              </a:r>
              <a:r>
                <a:rPr kumimoji="0" lang="cs-CZ"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the</a:t>
              </a:r>
              <a:r>
                <a:rPr kumimoji="0" lang="cs-CZ"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cs-CZ"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results</a:t>
              </a:r>
              <a:r>
                <a:rPr kumimoji="0" lang="cs-CZ"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cs-CZ"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analysed</a:t>
              </a:r>
              <a:r>
                <a:rPr kumimoji="0" lang="cs-CZ"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by </a:t>
              </a:r>
              <a:r>
                <a:rPr lang="cs-CZ" sz="1200" dirty="0" err="1">
                  <a:solidFill>
                    <a:prstClr val="black"/>
                  </a:solidFill>
                  <a:latin typeface="Arial" panose="020B0604020202020204" pitchFamily="34" charset="0"/>
                  <a:cs typeface="Arial" panose="020B0604020202020204" pitchFamily="34" charset="0"/>
                </a:rPr>
                <a:t>the</a:t>
              </a:r>
              <a:r>
                <a:rPr lang="cs-CZ" sz="1200" dirty="0">
                  <a:solidFill>
                    <a:prstClr val="black"/>
                  </a:solidFill>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Mann-Whitney test</a:t>
              </a:r>
            </a:p>
          </p:txBody>
        </p:sp>
      </p:grpSp>
      <p:sp>
        <p:nvSpPr>
          <p:cNvPr id="27" name="TextBox 26">
            <a:extLst>
              <a:ext uri="{FF2B5EF4-FFF2-40B4-BE49-F238E27FC236}">
                <a16:creationId xmlns:a16="http://schemas.microsoft.com/office/drawing/2014/main" id="{3FCCB218-FBDC-4342-9845-134EC61F3C37}"/>
              </a:ext>
            </a:extLst>
          </p:cNvPr>
          <p:cNvSpPr txBox="1"/>
          <p:nvPr/>
        </p:nvSpPr>
        <p:spPr>
          <a:xfrm>
            <a:off x="6327190" y="1081966"/>
            <a:ext cx="133012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Methods</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4" name="Picture 23" descr="A house with a white roof&#10;&#10;Description automatically generated">
            <a:hlinkClick r:id="" action="ppaction://noaction"/>
            <a:extLst>
              <a:ext uri="{FF2B5EF4-FFF2-40B4-BE49-F238E27FC236}">
                <a16:creationId xmlns:a16="http://schemas.microsoft.com/office/drawing/2014/main" id="{8CA5F7B0-86D9-413A-BABC-BB6600FF92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
        <p:nvSpPr>
          <p:cNvPr id="26" name="Rectangle: Rounded Corners 16">
            <a:extLst>
              <a:ext uri="{FF2B5EF4-FFF2-40B4-BE49-F238E27FC236}">
                <a16:creationId xmlns:a16="http://schemas.microsoft.com/office/drawing/2014/main" id="{A0F5EB5F-56E2-4AC7-B196-D80B0B7B82A3}"/>
              </a:ext>
            </a:extLst>
          </p:cNvPr>
          <p:cNvSpPr/>
          <p:nvPr/>
        </p:nvSpPr>
        <p:spPr>
          <a:xfrm>
            <a:off x="6344648" y="4241400"/>
            <a:ext cx="5132587" cy="387179"/>
          </a:xfrm>
          <a:prstGeom prst="roundRect">
            <a:avLst/>
          </a:prstGeom>
          <a:noFill/>
          <a:ln>
            <a:solidFill>
              <a:srgbClr val="FDCE9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Samples obtained during rejection or infection were excluded</a:t>
            </a:r>
          </a:p>
        </p:txBody>
      </p:sp>
      <p:cxnSp>
        <p:nvCxnSpPr>
          <p:cNvPr id="30" name="Straight Arrow Connector 15">
            <a:extLst>
              <a:ext uri="{FF2B5EF4-FFF2-40B4-BE49-F238E27FC236}">
                <a16:creationId xmlns:a16="http://schemas.microsoft.com/office/drawing/2014/main" id="{CDFEE7A2-7103-4098-8BA2-61BBDAA769EF}"/>
              </a:ext>
            </a:extLst>
          </p:cNvPr>
          <p:cNvCxnSpPr>
            <a:cxnSpLocks/>
          </p:cNvCxnSpPr>
          <p:nvPr/>
        </p:nvCxnSpPr>
        <p:spPr>
          <a:xfrm flipH="1">
            <a:off x="8915268" y="4689742"/>
            <a:ext cx="3" cy="381463"/>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717436" y="4219317"/>
            <a:ext cx="5226164" cy="1231106"/>
          </a:xfrm>
          <a:prstGeom prst="rect">
            <a:avLst/>
          </a:prstGeom>
          <a:noFill/>
        </p:spPr>
        <p:txBody>
          <a:bodyPr wrap="square" rtlCol="0">
            <a:spAutoFit/>
          </a:bodyPr>
          <a:lstStyle/>
          <a:p>
            <a:pPr lvl="0" algn="just">
              <a:defRPr/>
            </a:pPr>
            <a:r>
              <a:rPr lang="fr-CH" sz="2000" b="1" dirty="0">
                <a:solidFill>
                  <a:srgbClr val="A5A5A5"/>
                </a:solidFill>
                <a:latin typeface="Arial" panose="020B0604020202020204" pitchFamily="34" charset="0"/>
                <a:cs typeface="Arial" panose="020B0604020202020204" pitchFamily="34" charset="0"/>
              </a:rPr>
              <a:t>Aim:</a:t>
            </a:r>
            <a:r>
              <a:rPr lang="fr-CH" sz="2000" b="1" dirty="0">
                <a:solidFill>
                  <a:srgbClr val="636569"/>
                </a:solidFill>
                <a:latin typeface="Arial" panose="020B0604020202020204" pitchFamily="34" charset="0"/>
                <a:cs typeface="Arial" panose="020B0604020202020204" pitchFamily="34" charset="0"/>
              </a:rPr>
              <a:t> </a:t>
            </a:r>
            <a:r>
              <a:rPr lang="cs-CZ" dirty="0">
                <a:solidFill>
                  <a:srgbClr val="A5A5A5"/>
                </a:solidFill>
                <a:latin typeface="Arial" panose="020B0604020202020204" pitchFamily="34" charset="0"/>
                <a:cs typeface="Arial" panose="020B0604020202020204" pitchFamily="34" charset="0"/>
              </a:rPr>
              <a:t>T</a:t>
            </a:r>
            <a:r>
              <a:rPr lang="fr-CH" dirty="0">
                <a:solidFill>
                  <a:srgbClr val="A5A5A5"/>
                </a:solidFill>
                <a:latin typeface="Arial" panose="020B0604020202020204" pitchFamily="34" charset="0"/>
                <a:cs typeface="Arial" panose="020B0604020202020204" pitchFamily="34" charset="0"/>
              </a:rPr>
              <a:t>o </a:t>
            </a:r>
            <a:r>
              <a:rPr lang="en-GB" dirty="0">
                <a:solidFill>
                  <a:srgbClr val="A5A5A5"/>
                </a:solidFill>
                <a:latin typeface="Arial" panose="020B0604020202020204" pitchFamily="34" charset="0"/>
                <a:cs typeface="Arial" panose="020B0604020202020204" pitchFamily="34" charset="0"/>
              </a:rPr>
              <a:t>determine</a:t>
            </a:r>
            <a:r>
              <a:rPr lang="fr-CH" dirty="0">
                <a:solidFill>
                  <a:srgbClr val="A5A5A5"/>
                </a:solidFill>
                <a:latin typeface="Arial" panose="020B0604020202020204" pitchFamily="34" charset="0"/>
                <a:cs typeface="Arial" panose="020B0604020202020204" pitchFamily="34" charset="0"/>
              </a:rPr>
              <a:t> if </a:t>
            </a:r>
            <a:r>
              <a:rPr lang="cs-CZ" dirty="0">
                <a:solidFill>
                  <a:srgbClr val="A5A5A5"/>
                </a:solidFill>
                <a:latin typeface="Arial" panose="020B0604020202020204" pitchFamily="34" charset="0"/>
                <a:cs typeface="Arial" panose="020B0604020202020204" pitchFamily="34" charset="0"/>
              </a:rPr>
              <a:t>early </a:t>
            </a:r>
            <a:r>
              <a:rPr lang="cs-CZ" dirty="0" err="1">
                <a:solidFill>
                  <a:srgbClr val="A5A5A5"/>
                </a:solidFill>
                <a:latin typeface="Arial" panose="020B0604020202020204" pitchFamily="34" charset="0"/>
                <a:cs typeface="Arial" panose="020B0604020202020204" pitchFamily="34" charset="0"/>
              </a:rPr>
              <a:t>levels</a:t>
            </a:r>
            <a:r>
              <a:rPr lang="cs-CZ" dirty="0">
                <a:solidFill>
                  <a:srgbClr val="A5A5A5"/>
                </a:solidFill>
                <a:latin typeface="Arial" panose="020B0604020202020204" pitchFamily="34" charset="0"/>
                <a:cs typeface="Arial" panose="020B0604020202020204" pitchFamily="34" charset="0"/>
              </a:rPr>
              <a:t> </a:t>
            </a:r>
            <a:r>
              <a:rPr lang="en-GB" dirty="0">
                <a:solidFill>
                  <a:srgbClr val="A5A5A5"/>
                </a:solidFill>
                <a:latin typeface="Arial" panose="020B0604020202020204" pitchFamily="34" charset="0"/>
                <a:cs typeface="Arial" panose="020B0604020202020204" pitchFamily="34" charset="0"/>
              </a:rPr>
              <a:t>of </a:t>
            </a:r>
            <a:r>
              <a:rPr lang="en-GB" dirty="0" err="1">
                <a:solidFill>
                  <a:srgbClr val="A5A5A5"/>
                </a:solidFill>
                <a:latin typeface="Arial" panose="020B0604020202020204" pitchFamily="34" charset="0"/>
                <a:cs typeface="Arial" panose="020B0604020202020204" pitchFamily="34" charset="0"/>
              </a:rPr>
              <a:t>ddcfDNA</a:t>
            </a:r>
            <a:r>
              <a:rPr lang="en-GB" dirty="0">
                <a:solidFill>
                  <a:srgbClr val="A5A5A5"/>
                </a:solidFill>
                <a:latin typeface="Arial" panose="020B0604020202020204" pitchFamily="34" charset="0"/>
                <a:cs typeface="Arial" panose="020B0604020202020204" pitchFamily="34" charset="0"/>
              </a:rPr>
              <a:t> and %</a:t>
            </a:r>
            <a:r>
              <a:rPr lang="en-GB" dirty="0" err="1">
                <a:solidFill>
                  <a:srgbClr val="A5A5A5"/>
                </a:solidFill>
                <a:latin typeface="Arial" panose="020B0604020202020204" pitchFamily="34" charset="0"/>
                <a:cs typeface="Arial" panose="020B0604020202020204" pitchFamily="34" charset="0"/>
              </a:rPr>
              <a:t>ddcfDNA</a:t>
            </a:r>
            <a:r>
              <a:rPr lang="cs-CZ" dirty="0">
                <a:solidFill>
                  <a:srgbClr val="A5A5A5"/>
                </a:solidFill>
                <a:latin typeface="Arial" panose="020B0604020202020204" pitchFamily="34" charset="0"/>
                <a:cs typeface="Arial" panose="020B0604020202020204" pitchFamily="34" charset="0"/>
              </a:rPr>
              <a:t>, which are biomarkers of graft damage, as well as total cfDNA levels, may have predictive value for the incidence of BLAD</a:t>
            </a:r>
          </a:p>
        </p:txBody>
      </p:sp>
      <p:cxnSp>
        <p:nvCxnSpPr>
          <p:cNvPr id="5" name="Straight Arrow Connector 15">
            <a:extLst>
              <a:ext uri="{FF2B5EF4-FFF2-40B4-BE49-F238E27FC236}">
                <a16:creationId xmlns:a16="http://schemas.microsoft.com/office/drawing/2014/main" id="{08C7B409-2E79-5B48-4876-96CCDE4B30C2}"/>
              </a:ext>
            </a:extLst>
          </p:cNvPr>
          <p:cNvCxnSpPr>
            <a:cxnSpLocks/>
          </p:cNvCxnSpPr>
          <p:nvPr/>
        </p:nvCxnSpPr>
        <p:spPr>
          <a:xfrm flipH="1">
            <a:off x="8910938" y="3794978"/>
            <a:ext cx="3" cy="381463"/>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15">
            <a:extLst>
              <a:ext uri="{FF2B5EF4-FFF2-40B4-BE49-F238E27FC236}">
                <a16:creationId xmlns:a16="http://schemas.microsoft.com/office/drawing/2014/main" id="{BAF151F1-7766-8F0F-6ED4-BC90DDA5F070}"/>
              </a:ext>
            </a:extLst>
          </p:cNvPr>
          <p:cNvCxnSpPr>
            <a:cxnSpLocks/>
          </p:cNvCxnSpPr>
          <p:nvPr/>
        </p:nvCxnSpPr>
        <p:spPr>
          <a:xfrm flipH="1">
            <a:off x="8910935" y="2833044"/>
            <a:ext cx="3" cy="381463"/>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6816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rmAutofit fontScale="90000"/>
          </a:bodyPr>
          <a:lstStyle/>
          <a:p>
            <a:r>
              <a:rPr lang="en-GB" dirty="0">
                <a:latin typeface="Arial" panose="020B0604020202020204" pitchFamily="34" charset="0"/>
                <a:cs typeface="Arial" panose="020B0604020202020204" pitchFamily="34" charset="0"/>
              </a:rPr>
              <a:t>Increased </a:t>
            </a:r>
            <a:r>
              <a:rPr lang="fr-CH" dirty="0">
                <a:latin typeface="Arial" panose="020B0604020202020204" pitchFamily="34" charset="0"/>
                <a:cs typeface="Arial" panose="020B0604020202020204" pitchFamily="34" charset="0"/>
              </a:rPr>
              <a:t>t</a:t>
            </a:r>
            <a:r>
              <a:rPr lang="en-GB" dirty="0" err="1">
                <a:latin typeface="Arial" panose="020B0604020202020204" pitchFamily="34" charset="0"/>
                <a:cs typeface="Arial" panose="020B0604020202020204" pitchFamily="34" charset="0"/>
              </a:rPr>
              <a:t>otal</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c</a:t>
            </a:r>
            <a:r>
              <a:rPr lang="en-GB" dirty="0">
                <a:latin typeface="Arial" panose="020B0604020202020204" pitchFamily="34" charset="0"/>
                <a:cs typeface="Arial" panose="020B0604020202020204" pitchFamily="34" charset="0"/>
              </a:rPr>
              <a:t>ell-free DNA </a:t>
            </a:r>
            <a:r>
              <a:rPr lang="fr-CH" dirty="0">
                <a:latin typeface="Arial" panose="020B0604020202020204" pitchFamily="34" charset="0"/>
                <a:cs typeface="Arial" panose="020B0604020202020204" pitchFamily="34" charset="0"/>
              </a:rPr>
              <a:t>e</a:t>
            </a:r>
            <a:r>
              <a:rPr lang="en-GB" dirty="0" err="1">
                <a:latin typeface="Arial" panose="020B0604020202020204" pitchFamily="34" charset="0"/>
                <a:cs typeface="Arial" panose="020B0604020202020204" pitchFamily="34" charset="0"/>
              </a:rPr>
              <a:t>arly</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a</a:t>
            </a:r>
            <a:r>
              <a:rPr lang="en-GB" dirty="0" err="1">
                <a:latin typeface="Arial" panose="020B0604020202020204" pitchFamily="34" charset="0"/>
                <a:cs typeface="Arial" panose="020B0604020202020204" pitchFamily="34" charset="0"/>
              </a:rPr>
              <a:t>fter</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l</a:t>
            </a:r>
            <a:r>
              <a:rPr lang="en-GB" dirty="0" err="1">
                <a:latin typeface="Arial" panose="020B0604020202020204" pitchFamily="34" charset="0"/>
                <a:cs typeface="Arial" panose="020B0604020202020204" pitchFamily="34" charset="0"/>
              </a:rPr>
              <a:t>ung</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t</a:t>
            </a:r>
            <a:r>
              <a:rPr lang="en-GB" dirty="0" err="1">
                <a:latin typeface="Arial" panose="020B0604020202020204" pitchFamily="34" charset="0"/>
                <a:cs typeface="Arial" panose="020B0604020202020204" pitchFamily="34" charset="0"/>
              </a:rPr>
              <a:t>ransplantation</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s </a:t>
            </a:r>
            <a:r>
              <a:rPr lang="fr-CH" dirty="0">
                <a:latin typeface="Arial" panose="020B0604020202020204" pitchFamily="34" charset="0"/>
                <a:cs typeface="Arial" panose="020B0604020202020204" pitchFamily="34" charset="0"/>
              </a:rPr>
              <a:t>a</a:t>
            </a:r>
            <a:r>
              <a:rPr lang="en-GB" dirty="0" err="1">
                <a:latin typeface="Arial" panose="020B0604020202020204" pitchFamily="34" charset="0"/>
                <a:cs typeface="Arial" panose="020B0604020202020204" pitchFamily="34" charset="0"/>
              </a:rPr>
              <a:t>ssociated</a:t>
            </a:r>
            <a:r>
              <a:rPr lang="en-GB" dirty="0">
                <a:latin typeface="Arial" panose="020B0604020202020204" pitchFamily="34" charset="0"/>
                <a:cs typeface="Arial" panose="020B0604020202020204" pitchFamily="34" charset="0"/>
              </a:rPr>
              <a:t> with </a:t>
            </a:r>
            <a:r>
              <a:rPr lang="fr-CH" dirty="0">
                <a:latin typeface="Arial" panose="020B0604020202020204" pitchFamily="34" charset="0"/>
                <a:cs typeface="Arial" panose="020B0604020202020204" pitchFamily="34" charset="0"/>
              </a:rPr>
              <a:t>b</a:t>
            </a:r>
            <a:r>
              <a:rPr lang="en-GB" dirty="0" err="1">
                <a:latin typeface="Arial" panose="020B0604020202020204" pitchFamily="34" charset="0"/>
                <a:cs typeface="Arial" panose="020B0604020202020204" pitchFamily="34" charset="0"/>
              </a:rPr>
              <a:t>aseline</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l</a:t>
            </a:r>
            <a:r>
              <a:rPr lang="en-GB" dirty="0" err="1">
                <a:latin typeface="Arial" panose="020B0604020202020204" pitchFamily="34" charset="0"/>
                <a:cs typeface="Arial" panose="020B0604020202020204" pitchFamily="34" charset="0"/>
              </a:rPr>
              <a:t>ung</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a</a:t>
            </a:r>
            <a:r>
              <a:rPr lang="en-GB" dirty="0" err="1">
                <a:latin typeface="Arial" panose="020B0604020202020204" pitchFamily="34" charset="0"/>
                <a:cs typeface="Arial" panose="020B0604020202020204" pitchFamily="34" charset="0"/>
              </a:rPr>
              <a:t>llograft</a:t>
            </a:r>
            <a:r>
              <a:rPr lang="en-GB"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d</a:t>
            </a:r>
            <a:r>
              <a:rPr lang="en-GB" dirty="0" err="1">
                <a:latin typeface="Arial" panose="020B0604020202020204" pitchFamily="34" charset="0"/>
                <a:cs typeface="Arial" panose="020B0604020202020204" pitchFamily="34" charset="0"/>
              </a:rPr>
              <a:t>ysfunction</a:t>
            </a:r>
            <a:endParaRPr lang="en-GB"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en-US" dirty="0" err="1">
                <a:latin typeface="Arial" panose="020B0604020202020204" pitchFamily="34" charset="0"/>
                <a:cs typeface="Arial" panose="020B0604020202020204" pitchFamily="34" charset="0"/>
              </a:rPr>
              <a:t>Zajacova</a:t>
            </a:r>
            <a:r>
              <a:rPr lang="en-US" dirty="0">
                <a:latin typeface="Arial" panose="020B0604020202020204" pitchFamily="34" charset="0"/>
                <a:cs typeface="Arial" panose="020B0604020202020204" pitchFamily="34" charset="0"/>
              </a:rPr>
              <a:t> A. </a:t>
            </a:r>
            <a:r>
              <a:rPr lang="en-GB" dirty="0">
                <a:latin typeface="Arial" panose="020B0604020202020204" pitchFamily="34" charset="0"/>
                <a:cs typeface="Arial" panose="020B0604020202020204" pitchFamily="34" charset="0"/>
              </a:rPr>
              <a:t>et al., ESOT Congress 2023; BOS6_3</a:t>
            </a:r>
          </a:p>
        </p:txBody>
      </p:sp>
      <p:pic>
        <p:nvPicPr>
          <p:cNvPr id="1025" name="obrázek 1" descr="https://lh3.googleusercontent.com/nq9dRqJt0Y3ACoWDvC5apG1iOsqNJUgCwcWW4ifRluzQAXUXDLbfFgqgbdeUldUBjMlNkzKc_WAZ5FU_RvzMrK7cIwUBueVbL3g03x3lwhdAbWSMVU4Ea8rO-tNnBukRoa0toMVBV01g">
            <a:extLst>
              <a:ext uri="{FF2B5EF4-FFF2-40B4-BE49-F238E27FC236}">
                <a16:creationId xmlns:a16="http://schemas.microsoft.com/office/drawing/2014/main" id="{96FE4501-2ECC-476B-8F31-142D9FE4DD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00" t="22156" r="9890" b="4794"/>
          <a:stretch/>
        </p:blipFill>
        <p:spPr bwMode="auto">
          <a:xfrm>
            <a:off x="703205" y="3325897"/>
            <a:ext cx="5378566" cy="25545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4F39DF4-D2C7-4C03-8897-013FF2F28D28}"/>
              </a:ext>
            </a:extLst>
          </p:cNvPr>
          <p:cNvSpPr>
            <a:spLocks noChangeArrowheads="1"/>
          </p:cNvSpPr>
          <p:nvPr/>
        </p:nvSpPr>
        <p:spPr bwMode="auto">
          <a:xfrm>
            <a:off x="0" y="365316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x-none" sz="1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endParaRPr kumimoji="0" lang="en-US" altLang="x-none"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B3E7EF-08DD-4B1A-89D9-626BBA51D6EB}"/>
              </a:ext>
            </a:extLst>
          </p:cNvPr>
          <p:cNvSpPr txBox="1"/>
          <p:nvPr/>
        </p:nvSpPr>
        <p:spPr>
          <a:xfrm>
            <a:off x="717435" y="1081295"/>
            <a:ext cx="11023709"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x-none"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Results</a:t>
            </a:r>
            <a:endParaRPr kumimoji="0" lang="en-GB" altLang="x-none"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altLang="x-none"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46 samples were analyzed (median 2.9 per </a:t>
            </a:r>
            <a:r>
              <a:rPr kumimoji="0" lang="cs-CZ" altLang="x-none"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patient</a:t>
            </a:r>
            <a:r>
              <a:rPr kumimoji="0" lang="cs-CZ" altLang="x-none"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t>
            </a:r>
            <a:r>
              <a:rPr lang="cs-CZ" altLang="x-none" sz="1600" dirty="0">
                <a:solidFill>
                  <a:srgbClr val="A5A5A5"/>
                </a:solidFill>
                <a:latin typeface="Arial" panose="020B0604020202020204" pitchFamily="34" charset="0"/>
                <a:cs typeface="Arial" panose="020B0604020202020204" pitchFamily="34" charset="0"/>
              </a:rPr>
              <a:t> and </a:t>
            </a:r>
            <a:r>
              <a:rPr kumimoji="0" lang="cs-CZ" altLang="x-none"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5 of 16 patients had BLAD (31.3%)</a:t>
            </a:r>
            <a:endParaRPr kumimoji="0" lang="fr-CH" altLang="x-none"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graphicFrame>
        <p:nvGraphicFramePr>
          <p:cNvPr id="9" name="Table 10">
            <a:extLst>
              <a:ext uri="{FF2B5EF4-FFF2-40B4-BE49-F238E27FC236}">
                <a16:creationId xmlns:a16="http://schemas.microsoft.com/office/drawing/2014/main" id="{5DC284EC-A5C4-4679-AA86-1A51687D8902}"/>
              </a:ext>
            </a:extLst>
          </p:cNvPr>
          <p:cNvGraphicFramePr>
            <a:graphicFrameLocks noGrp="1"/>
          </p:cNvGraphicFramePr>
          <p:nvPr>
            <p:extLst>
              <p:ext uri="{D42A27DB-BD31-4B8C-83A1-F6EECF244321}">
                <p14:modId xmlns:p14="http://schemas.microsoft.com/office/powerpoint/2010/main" val="3882355839"/>
              </p:ext>
            </p:extLst>
          </p:nvPr>
        </p:nvGraphicFramePr>
        <p:xfrm>
          <a:off x="779407" y="1897302"/>
          <a:ext cx="10784833" cy="1131263"/>
        </p:xfrm>
        <a:graphic>
          <a:graphicData uri="http://schemas.openxmlformats.org/drawingml/2006/table">
            <a:tbl>
              <a:tblPr firstRow="1" bandRow="1">
                <a:tableStyleId>{5C22544A-7EE6-4342-B048-85BDC9FD1C3A}</a:tableStyleId>
              </a:tblPr>
              <a:tblGrid>
                <a:gridCol w="955467">
                  <a:extLst>
                    <a:ext uri="{9D8B030D-6E8A-4147-A177-3AD203B41FA5}">
                      <a16:colId xmlns:a16="http://schemas.microsoft.com/office/drawing/2014/main" val="1754475561"/>
                    </a:ext>
                  </a:extLst>
                </a:gridCol>
                <a:gridCol w="567299">
                  <a:extLst>
                    <a:ext uri="{9D8B030D-6E8A-4147-A177-3AD203B41FA5}">
                      <a16:colId xmlns:a16="http://schemas.microsoft.com/office/drawing/2014/main" val="1565589160"/>
                    </a:ext>
                  </a:extLst>
                </a:gridCol>
                <a:gridCol w="890237">
                  <a:extLst>
                    <a:ext uri="{9D8B030D-6E8A-4147-A177-3AD203B41FA5}">
                      <a16:colId xmlns:a16="http://schemas.microsoft.com/office/drawing/2014/main" val="1811999021"/>
                    </a:ext>
                  </a:extLst>
                </a:gridCol>
                <a:gridCol w="741139">
                  <a:extLst>
                    <a:ext uri="{9D8B030D-6E8A-4147-A177-3AD203B41FA5}">
                      <a16:colId xmlns:a16="http://schemas.microsoft.com/office/drawing/2014/main" val="4106988559"/>
                    </a:ext>
                  </a:extLst>
                </a:gridCol>
                <a:gridCol w="1837628">
                  <a:extLst>
                    <a:ext uri="{9D8B030D-6E8A-4147-A177-3AD203B41FA5}">
                      <a16:colId xmlns:a16="http://schemas.microsoft.com/office/drawing/2014/main" val="3225743119"/>
                    </a:ext>
                  </a:extLst>
                </a:gridCol>
                <a:gridCol w="1068844">
                  <a:extLst>
                    <a:ext uri="{9D8B030D-6E8A-4147-A177-3AD203B41FA5}">
                      <a16:colId xmlns:a16="http://schemas.microsoft.com/office/drawing/2014/main" val="2133675322"/>
                    </a:ext>
                  </a:extLst>
                </a:gridCol>
                <a:gridCol w="803263">
                  <a:extLst>
                    <a:ext uri="{9D8B030D-6E8A-4147-A177-3AD203B41FA5}">
                      <a16:colId xmlns:a16="http://schemas.microsoft.com/office/drawing/2014/main" val="739595631"/>
                    </a:ext>
                  </a:extLst>
                </a:gridCol>
                <a:gridCol w="1837628">
                  <a:extLst>
                    <a:ext uri="{9D8B030D-6E8A-4147-A177-3AD203B41FA5}">
                      <a16:colId xmlns:a16="http://schemas.microsoft.com/office/drawing/2014/main" val="332209134"/>
                    </a:ext>
                  </a:extLst>
                </a:gridCol>
                <a:gridCol w="1318892">
                  <a:extLst>
                    <a:ext uri="{9D8B030D-6E8A-4147-A177-3AD203B41FA5}">
                      <a16:colId xmlns:a16="http://schemas.microsoft.com/office/drawing/2014/main" val="1038325583"/>
                    </a:ext>
                  </a:extLst>
                </a:gridCol>
                <a:gridCol w="764436">
                  <a:extLst>
                    <a:ext uri="{9D8B030D-6E8A-4147-A177-3AD203B41FA5}">
                      <a16:colId xmlns:a16="http://schemas.microsoft.com/office/drawing/2014/main" val="2283349202"/>
                    </a:ext>
                  </a:extLst>
                </a:gridCol>
              </a:tblGrid>
              <a:tr h="219775">
                <a:tc rowSpan="2">
                  <a:txBody>
                    <a:bodyPr/>
                    <a:lstStyle/>
                    <a:p>
                      <a:pPr algn="ctr"/>
                      <a:r>
                        <a:rPr lang="en-GB" sz="1100" b="1" kern="1200" dirty="0">
                          <a:solidFill>
                            <a:schemeClr val="lt1"/>
                          </a:solidFill>
                          <a:latin typeface="+mn-lt"/>
                          <a:ea typeface="+mn-ea"/>
                          <a:cs typeface="+mn-cs"/>
                        </a:rPr>
                        <a:t>Groups</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gridSpan="6">
                  <a:txBody>
                    <a:bodyPr/>
                    <a:lstStyle/>
                    <a:p>
                      <a:pPr algn="ctr"/>
                      <a:r>
                        <a:rPr lang="en-GB" sz="1100" b="1" kern="1200" dirty="0">
                          <a:solidFill>
                            <a:schemeClr val="lt1"/>
                          </a:solidFill>
                          <a:latin typeface="+mn-lt"/>
                          <a:ea typeface="+mn-ea"/>
                          <a:cs typeface="+mn-cs"/>
                        </a:rPr>
                        <a:t>Median </a:t>
                      </a:r>
                      <a:r>
                        <a:rPr lang="en-GB" sz="1100" b="1" kern="1200" dirty="0" err="1">
                          <a:solidFill>
                            <a:schemeClr val="lt1"/>
                          </a:solidFill>
                          <a:latin typeface="+mn-lt"/>
                          <a:ea typeface="+mn-ea"/>
                          <a:cs typeface="+mn-cs"/>
                        </a:rPr>
                        <a:t>ddcfDNA</a:t>
                      </a: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hMerge="1">
                  <a:txBody>
                    <a:bodyPr/>
                    <a:lstStyle/>
                    <a:p>
                      <a:endParaRPr lang="en-GB"/>
                    </a:p>
                  </a:txBody>
                  <a:tcPr/>
                </a:tc>
                <a:tc hMerge="1">
                  <a:txBody>
                    <a:bodyPr/>
                    <a:lstStyle/>
                    <a:p>
                      <a:endParaRPr lang="en-GB"/>
                    </a:p>
                  </a:txBody>
                  <a:tcPr/>
                </a:tc>
                <a:tc hMerge="1">
                  <a:txBody>
                    <a:bodyPr/>
                    <a:lstStyle/>
                    <a:p>
                      <a:pPr algn="ctr"/>
                      <a:r>
                        <a:rPr lang="en-GB" sz="1100" b="1" kern="1200" dirty="0" err="1">
                          <a:solidFill>
                            <a:schemeClr val="lt1"/>
                          </a:solidFill>
                          <a:latin typeface="+mn-lt"/>
                          <a:ea typeface="+mn-ea"/>
                          <a:cs typeface="+mn-cs"/>
                        </a:rPr>
                        <a:t>ddcfDNA</a:t>
                      </a:r>
                      <a:endParaRPr lang="en-GB" sz="1100" b="1" kern="1200" dirty="0">
                        <a:solidFill>
                          <a:schemeClr val="lt1"/>
                        </a:solid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hMerge="1">
                  <a:txBody>
                    <a:bodyPr/>
                    <a:lstStyle/>
                    <a:p>
                      <a:pPr algn="ct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hMerge="1">
                  <a:txBody>
                    <a:bodyPr/>
                    <a:lstStyle/>
                    <a:p>
                      <a:pPr algn="ct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gridSpan="3">
                  <a:txBody>
                    <a:bodyPr/>
                    <a:lstStyle/>
                    <a:p>
                      <a:pPr algn="ctr"/>
                      <a:r>
                        <a:rPr lang="en-GB" sz="1100" b="1" kern="1200">
                          <a:solidFill>
                            <a:schemeClr val="lt1"/>
                          </a:solidFill>
                          <a:latin typeface="+mn-lt"/>
                          <a:ea typeface="+mn-ea"/>
                          <a:cs typeface="+mn-cs"/>
                        </a:rPr>
                        <a:t>Median cfDNA</a:t>
                      </a: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hMerge="1">
                  <a:txBody>
                    <a:bodyPr/>
                    <a:lstStyle/>
                    <a:p>
                      <a:pPr algn="ct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hMerge="1">
                  <a:txBody>
                    <a:bodyPr/>
                    <a:lstStyle/>
                    <a:p>
                      <a:pPr algn="ct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extLst>
                  <a:ext uri="{0D108BD9-81ED-4DB2-BD59-A6C34878D82A}">
                    <a16:rowId xmlns:a16="http://schemas.microsoft.com/office/drawing/2014/main" val="4087025161"/>
                  </a:ext>
                </a:extLst>
              </a:tr>
              <a:tr h="282903">
                <a:tc vMerge="1">
                  <a:txBody>
                    <a:bodyPr/>
                    <a:lstStyle/>
                    <a:p>
                      <a:endParaRPr lang="en-GB"/>
                    </a:p>
                  </a:txBody>
                  <a:tcPr>
                    <a:lnT w="12700" cap="flat" cmpd="sng" algn="ctr">
                      <a:solidFill>
                        <a:srgbClr val="00B0F0"/>
                      </a:solidFill>
                      <a:prstDash val="solid"/>
                      <a:round/>
                      <a:headEnd type="none" w="med" len="med"/>
                      <a:tailEnd type="none" w="med" len="med"/>
                    </a:lnT>
                  </a:tcPr>
                </a:tc>
                <a:tc>
                  <a:txBody>
                    <a:bodyPr/>
                    <a:lstStyle/>
                    <a:p>
                      <a:pPr algn="ctr"/>
                      <a:r>
                        <a:rPr lang="en-GB" sz="1100" b="1" kern="1200" dirty="0">
                          <a:solidFill>
                            <a:schemeClr val="lt1"/>
                          </a:solidFill>
                          <a:latin typeface="+mn-lt"/>
                          <a:ea typeface="+mn-ea"/>
                          <a:cs typeface="+mn-cs"/>
                        </a:rPr>
                        <a:t>%</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GB" sz="1100" b="1" kern="1200" dirty="0">
                          <a:solidFill>
                            <a:schemeClr val="lt1"/>
                          </a:solidFill>
                          <a:latin typeface="+mn-lt"/>
                          <a:ea typeface="+mn-ea"/>
                          <a:cs typeface="+mn-cs"/>
                        </a:rPr>
                        <a:t>IQR</a:t>
                      </a:r>
                      <a:endParaRPr lang="en-GB" dirty="0"/>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GB" sz="1100" b="1" kern="1200" dirty="0">
                          <a:solidFill>
                            <a:schemeClr val="lt1"/>
                          </a:solidFill>
                          <a:latin typeface="+mn-lt"/>
                          <a:ea typeface="+mn-ea"/>
                          <a:cs typeface="+mn-cs"/>
                        </a:rPr>
                        <a:t>p-value</a:t>
                      </a:r>
                      <a:endParaRPr lang="en-GB" dirty="0"/>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GB" sz="1100" b="1" kern="1200" dirty="0">
                          <a:solidFill>
                            <a:schemeClr val="lt1"/>
                          </a:solidFill>
                          <a:latin typeface="+mn-lt"/>
                          <a:ea typeface="+mn-ea"/>
                          <a:cs typeface="+mn-cs"/>
                        </a:rPr>
                        <a:t>Absolute value (cp/ml)</a:t>
                      </a:r>
                      <a:endParaRPr lang="en-GB" dirty="0"/>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GB" sz="1100" b="1" kern="1200" dirty="0">
                          <a:solidFill>
                            <a:schemeClr val="lt1"/>
                          </a:solidFill>
                          <a:latin typeface="+mn-lt"/>
                          <a:ea typeface="+mn-ea"/>
                          <a:cs typeface="+mn-cs"/>
                        </a:rPr>
                        <a:t>IQR</a:t>
                      </a:r>
                      <a:endParaRPr lang="en-GB" dirty="0"/>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GB" sz="1100" b="1" kern="1200" dirty="0">
                          <a:solidFill>
                            <a:schemeClr val="lt1"/>
                          </a:solidFill>
                          <a:latin typeface="+mn-lt"/>
                          <a:ea typeface="+mn-ea"/>
                          <a:cs typeface="+mn-cs"/>
                        </a:rPr>
                        <a:t>p-value</a:t>
                      </a:r>
                      <a:endParaRPr lang="en-GB" dirty="0"/>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mn-lt"/>
                          <a:ea typeface="+mn-ea"/>
                          <a:cs typeface="+mn-cs"/>
                        </a:rPr>
                        <a:t>Absolute value (cp/ml)</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GB" sz="1100" b="1" kern="1200" dirty="0">
                          <a:solidFill>
                            <a:schemeClr val="lt1"/>
                          </a:solidFill>
                          <a:latin typeface="+mn-lt"/>
                          <a:ea typeface="+mn-ea"/>
                          <a:cs typeface="+mn-cs"/>
                        </a:rPr>
                        <a:t>IQR</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mn-lt"/>
                          <a:ea typeface="+mn-ea"/>
                          <a:cs typeface="+mn-cs"/>
                        </a:rPr>
                        <a:t>p-value</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extLst>
                  <a:ext uri="{0D108BD9-81ED-4DB2-BD59-A6C34878D82A}">
                    <a16:rowId xmlns:a16="http://schemas.microsoft.com/office/drawing/2014/main" val="3806767448"/>
                  </a:ext>
                </a:extLst>
              </a:tr>
              <a:tr h="219775">
                <a:tc>
                  <a:txBody>
                    <a:bodyPr/>
                    <a:lstStyle/>
                    <a:p>
                      <a:r>
                        <a:rPr lang="en-GB" sz="1100" dirty="0"/>
                        <a:t>Non-BLAD</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kern="1200" dirty="0">
                          <a:solidFill>
                            <a:schemeClr val="tx1"/>
                          </a:solidFill>
                          <a:effectLst/>
                          <a:latin typeface="+mn-lt"/>
                          <a:ea typeface="Calibri" panose="020F0502020204030204" pitchFamily="34" charset="0"/>
                          <a:cs typeface="+mn-cs"/>
                        </a:rPr>
                        <a:t>0.17</a:t>
                      </a:r>
                      <a:endParaRPr lang="en-GB" sz="1100" b="0" dirty="0">
                        <a:solidFill>
                          <a:schemeClr val="tx1"/>
                        </a:solidFill>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dirty="0">
                          <a:solidFill>
                            <a:schemeClr val="tx1"/>
                          </a:solidFill>
                        </a:rPr>
                        <a:t>0.11-0.31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rowSpan="3">
                  <a:txBody>
                    <a:bodyPr/>
                    <a:lstStyle/>
                    <a:p>
                      <a:pPr algn="ctr"/>
                      <a:r>
                        <a:rPr lang="cs-CZ" altLang="x-none" sz="1100" kern="1200" dirty="0">
                          <a:solidFill>
                            <a:schemeClr val="tx1"/>
                          </a:solidFill>
                          <a:effectLst/>
                          <a:latin typeface="+mn-lt"/>
                          <a:ea typeface="Times New Roman" panose="02020603050405020304" pitchFamily="18" charset="0"/>
                          <a:cs typeface="+mn-cs"/>
                        </a:rPr>
                        <a:t>p=0.21</a:t>
                      </a:r>
                      <a:endParaRPr lang="en-GB" sz="1100" kern="1200" dirty="0">
                        <a:solidFill>
                          <a:schemeClr val="tx1"/>
                        </a:solidFill>
                        <a:effectLst/>
                        <a:latin typeface="+mn-lt"/>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kern="1200" dirty="0">
                          <a:solidFill>
                            <a:schemeClr val="tx1"/>
                          </a:solidFill>
                          <a:effectLst/>
                          <a:latin typeface="+mn-lt"/>
                          <a:ea typeface="Calibri" panose="020F0502020204030204" pitchFamily="34" charset="0"/>
                          <a:cs typeface="+mn-cs"/>
                        </a:rPr>
                        <a:t>24.92</a:t>
                      </a:r>
                      <a:endParaRPr lang="en-GB" sz="1100" kern="1200" dirty="0">
                        <a:solidFill>
                          <a:schemeClr val="tx1"/>
                        </a:solidFill>
                        <a:effectLst/>
                        <a:latin typeface="+mn-lt"/>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cs-CZ" altLang="x-none" sz="1100" kern="1200" dirty="0">
                          <a:solidFill>
                            <a:schemeClr val="tx1"/>
                          </a:solidFill>
                          <a:effectLst/>
                          <a:latin typeface="+mn-lt"/>
                          <a:ea typeface="Times New Roman" panose="02020603050405020304" pitchFamily="18" charset="0"/>
                          <a:cs typeface="+mn-cs"/>
                        </a:rPr>
                        <a:t>18.1</a:t>
                      </a:r>
                      <a:r>
                        <a:rPr lang="fr-CH" altLang="x-none" sz="1100" kern="1200" dirty="0">
                          <a:solidFill>
                            <a:schemeClr val="tx1"/>
                          </a:solidFill>
                          <a:effectLst/>
                          <a:latin typeface="+mn-lt"/>
                          <a:ea typeface="Times New Roman" panose="02020603050405020304" pitchFamily="18" charset="0"/>
                          <a:cs typeface="+mn-cs"/>
                        </a:rPr>
                        <a:t>-</a:t>
                      </a:r>
                      <a:r>
                        <a:rPr lang="cs-CZ" altLang="x-none" sz="1100" kern="1200" dirty="0">
                          <a:solidFill>
                            <a:schemeClr val="tx1"/>
                          </a:solidFill>
                          <a:effectLst/>
                          <a:latin typeface="+mn-lt"/>
                          <a:ea typeface="Times New Roman" panose="02020603050405020304" pitchFamily="18" charset="0"/>
                          <a:cs typeface="+mn-cs"/>
                        </a:rPr>
                        <a:t> 56.18</a:t>
                      </a:r>
                      <a:endParaRPr lang="en-GB" sz="1100" kern="1200" dirty="0">
                        <a:solidFill>
                          <a:schemeClr val="tx1"/>
                        </a:solidFill>
                        <a:effectLst/>
                        <a:latin typeface="+mn-lt"/>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rowSpan="3">
                  <a:txBody>
                    <a:bodyPr/>
                    <a:lstStyle/>
                    <a:p>
                      <a:pPr algn="ctr"/>
                      <a:r>
                        <a:rPr lang="cs-CZ" altLang="x-none" sz="1100" kern="1200" dirty="0">
                          <a:solidFill>
                            <a:schemeClr val="tx1"/>
                          </a:solidFill>
                          <a:effectLst/>
                          <a:latin typeface="+mn-lt"/>
                          <a:ea typeface="Times New Roman" panose="02020603050405020304" pitchFamily="18" charset="0"/>
                          <a:cs typeface="+mn-cs"/>
                        </a:rPr>
                        <a:t>p=0.069</a:t>
                      </a:r>
                      <a:endParaRPr lang="en-GB" sz="1100" kern="1200" dirty="0">
                        <a:solidFill>
                          <a:schemeClr val="tx1"/>
                        </a:solidFill>
                        <a:effectLst/>
                        <a:latin typeface="+mn-lt"/>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rowSpan="2">
                  <a:txBody>
                    <a:bodyPr/>
                    <a:lstStyle/>
                    <a:p>
                      <a:pPr algn="ctr"/>
                      <a:r>
                        <a:rPr lang="cs-CZ" altLang="x-none" sz="1100" kern="1200" dirty="0">
                          <a:solidFill>
                            <a:schemeClr val="tx1"/>
                          </a:solidFill>
                          <a:effectLst/>
                          <a:latin typeface="+mn-lt"/>
                          <a:ea typeface="Times New Roman" panose="02020603050405020304" pitchFamily="18" charset="0"/>
                          <a:cs typeface="+mn-cs"/>
                        </a:rPr>
                        <a:t>1413.46</a:t>
                      </a:r>
                      <a:endParaRPr lang="en-GB" sz="1100" kern="1200" dirty="0">
                        <a:solidFill>
                          <a:schemeClr val="tx1"/>
                        </a:solidFill>
                        <a:effectLst/>
                        <a:latin typeface="+mn-lt"/>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rowSpan="2">
                  <a:txBody>
                    <a:bodyPr/>
                    <a:lstStyle/>
                    <a:p>
                      <a:pPr algn="ctr"/>
                      <a:r>
                        <a:rPr lang="cs-CZ" altLang="x-none" sz="1100" kern="1200" dirty="0">
                          <a:solidFill>
                            <a:schemeClr val="tx1"/>
                          </a:solidFill>
                          <a:effectLst/>
                          <a:latin typeface="+mn-lt"/>
                          <a:ea typeface="Times New Roman" panose="02020603050405020304" pitchFamily="18" charset="0"/>
                          <a:cs typeface="+mn-cs"/>
                        </a:rPr>
                        <a:t>1009.63-2101.32</a:t>
                      </a:r>
                      <a:endParaRPr lang="en-GB" sz="1100" kern="1200" dirty="0">
                        <a:solidFill>
                          <a:schemeClr val="tx1"/>
                        </a:solidFill>
                        <a:effectLst/>
                        <a:latin typeface="+mn-lt"/>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rowSpan="3">
                  <a:txBody>
                    <a:bodyPr/>
                    <a:lstStyle/>
                    <a:p>
                      <a:pPr algn="ctr"/>
                      <a:r>
                        <a:rPr lang="cs-CZ" altLang="x-none" sz="1100" kern="1200" dirty="0">
                          <a:solidFill>
                            <a:schemeClr val="tx1"/>
                          </a:solidFill>
                          <a:effectLst/>
                          <a:latin typeface="+mn-lt"/>
                          <a:ea typeface="Times New Roman" panose="02020603050405020304" pitchFamily="18" charset="0"/>
                          <a:cs typeface="+mn-cs"/>
                        </a:rPr>
                        <a:t>p=0.019</a:t>
                      </a:r>
                      <a:endParaRPr lang="en-GB" sz="1100" kern="1200" dirty="0">
                        <a:solidFill>
                          <a:schemeClr val="tx1"/>
                        </a:solidFill>
                        <a:effectLst/>
                        <a:latin typeface="+mn-lt"/>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759353621"/>
                  </a:ext>
                </a:extLst>
              </a:tr>
              <a:tr h="0">
                <a:tc rowSpan="2">
                  <a:txBody>
                    <a:bodyPr/>
                    <a:lstStyle/>
                    <a:p>
                      <a:r>
                        <a:rPr lang="en-GB" sz="1100" dirty="0"/>
                        <a:t>BLAD</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rowSpan="2">
                  <a:txBody>
                    <a:bodyPr/>
                    <a:lstStyle/>
                    <a:p>
                      <a:pPr algn="ctr"/>
                      <a:r>
                        <a:rPr lang="en-GB" sz="1100" kern="1200" dirty="0">
                          <a:solidFill>
                            <a:schemeClr val="tx1"/>
                          </a:solidFill>
                          <a:effectLst/>
                          <a:latin typeface="+mn-lt"/>
                          <a:ea typeface="Calibri" panose="020F0502020204030204" pitchFamily="34" charset="0"/>
                          <a:cs typeface="+mn-cs"/>
                        </a:rPr>
                        <a:t>0.31</a:t>
                      </a:r>
                      <a:endParaRPr lang="en-GB" sz="1100" dirty="0">
                        <a:solidFill>
                          <a:schemeClr val="tx1"/>
                        </a:solidFill>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rowSpan="2">
                  <a:txBody>
                    <a:bodyPr/>
                    <a:lstStyle/>
                    <a:p>
                      <a:pPr algn="ctr"/>
                      <a:r>
                        <a:rPr lang="en-GB" sz="1100" dirty="0">
                          <a:solidFill>
                            <a:schemeClr val="tx1"/>
                          </a:solidFill>
                        </a:rPr>
                        <a:t>0.22-0.60</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vMerge="1">
                  <a:txBody>
                    <a:bodyPr/>
                    <a:lstStyle/>
                    <a:p>
                      <a:pPr algn="ctr"/>
                      <a:endParaRPr lang="en-GB" sz="1100" dirty="0">
                        <a:solidFill>
                          <a:schemeClr val="tx1"/>
                        </a:solidFill>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rowSpan="2">
                  <a:txBody>
                    <a:bodyPr/>
                    <a:lstStyle/>
                    <a:p>
                      <a:pPr algn="ctr"/>
                      <a:r>
                        <a:rPr lang="cs-CZ" altLang="x-none" sz="1100" kern="1200" dirty="0">
                          <a:solidFill>
                            <a:schemeClr val="tx1"/>
                          </a:solidFill>
                          <a:effectLst/>
                          <a:latin typeface="+mn-lt"/>
                          <a:ea typeface="Times New Roman" panose="02020603050405020304" pitchFamily="18" charset="0"/>
                          <a:cs typeface="+mn-cs"/>
                        </a:rPr>
                        <a:t>70.29</a:t>
                      </a:r>
                      <a:endParaRPr lang="en-GB" sz="1100" kern="1200" dirty="0">
                        <a:solidFill>
                          <a:schemeClr val="tx1"/>
                        </a:solidFill>
                        <a:effectLst/>
                        <a:latin typeface="+mn-lt"/>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rowSpan="2">
                  <a:txBody>
                    <a:bodyPr/>
                    <a:lstStyle/>
                    <a:p>
                      <a:pPr algn="ctr"/>
                      <a:r>
                        <a:rPr lang="cs-CZ" altLang="x-none" sz="1100" kern="1200" dirty="0">
                          <a:solidFill>
                            <a:schemeClr val="tx1"/>
                          </a:solidFill>
                          <a:effectLst/>
                          <a:latin typeface="+mn-lt"/>
                          <a:ea typeface="Times New Roman" panose="02020603050405020304" pitchFamily="18" charset="0"/>
                          <a:cs typeface="+mn-cs"/>
                        </a:rPr>
                        <a:t>39.17</a:t>
                      </a:r>
                      <a:r>
                        <a:rPr lang="fr-CH" altLang="x-none" sz="1100" kern="1200" dirty="0">
                          <a:solidFill>
                            <a:schemeClr val="tx1"/>
                          </a:solidFill>
                          <a:effectLst/>
                          <a:latin typeface="+mn-lt"/>
                          <a:ea typeface="Times New Roman" panose="02020603050405020304" pitchFamily="18" charset="0"/>
                          <a:cs typeface="+mn-cs"/>
                        </a:rPr>
                        <a:t>-</a:t>
                      </a:r>
                      <a:r>
                        <a:rPr lang="cs-CZ" altLang="x-none" sz="1100" kern="1200" dirty="0">
                          <a:solidFill>
                            <a:schemeClr val="tx1"/>
                          </a:solidFill>
                          <a:effectLst/>
                          <a:latin typeface="+mn-lt"/>
                          <a:ea typeface="Times New Roman" panose="02020603050405020304" pitchFamily="18" charset="0"/>
                          <a:cs typeface="+mn-cs"/>
                        </a:rPr>
                        <a:t>297.26</a:t>
                      </a:r>
                      <a:endParaRPr lang="en-GB" sz="1100" kern="1200" dirty="0">
                        <a:solidFill>
                          <a:schemeClr val="tx1"/>
                        </a:solidFill>
                        <a:effectLst/>
                        <a:latin typeface="+mn-lt"/>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vMerge="1">
                  <a:txBody>
                    <a:bodyPr/>
                    <a:lstStyle/>
                    <a:p>
                      <a:pPr algn="ctr"/>
                      <a:endParaRPr lang="en-GB" sz="1100" dirty="0">
                        <a:solidFill>
                          <a:schemeClr val="tx1"/>
                        </a:solidFill>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20819962"/>
                  </a:ext>
                </a:extLst>
              </a:tr>
              <a:tr h="21977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kumimoji="0" lang="cs-CZ" altLang="x-none"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2685.63</a:t>
                      </a:r>
                      <a:endParaRPr lang="en-GB" sz="1100" kern="1200" dirty="0">
                        <a:solidFill>
                          <a:schemeClr val="tx1"/>
                        </a:solidFill>
                        <a:effectLst/>
                        <a:latin typeface="+mn-lt"/>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cs-CZ" altLang="x-none" sz="1100" kern="1200" dirty="0">
                          <a:solidFill>
                            <a:schemeClr val="tx1"/>
                          </a:solidFill>
                          <a:effectLst/>
                          <a:latin typeface="+mn-lt"/>
                          <a:ea typeface="Times New Roman" panose="02020603050405020304" pitchFamily="18" charset="0"/>
                          <a:cs typeface="+mn-cs"/>
                        </a:rPr>
                        <a:t>2046.48-4215.17</a:t>
                      </a:r>
                      <a:endParaRPr lang="en-GB" sz="1100" kern="1200" dirty="0">
                        <a:solidFill>
                          <a:schemeClr val="tx1"/>
                        </a:solidFill>
                        <a:effectLst/>
                        <a:latin typeface="+mn-lt"/>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vMerge="1">
                  <a:txBody>
                    <a:bodyPr/>
                    <a:lstStyle/>
                    <a:p>
                      <a:pPr algn="ctr"/>
                      <a:endParaRPr lang="en-GB" sz="1100" kern="1200" dirty="0">
                        <a:solidFill>
                          <a:schemeClr val="tx1"/>
                        </a:solidFill>
                        <a:effectLst/>
                        <a:latin typeface="+mn-lt"/>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099707241"/>
                  </a:ext>
                </a:extLst>
              </a:tr>
            </a:tbl>
          </a:graphicData>
        </a:graphic>
      </p:graphicFrame>
      <p:sp>
        <p:nvSpPr>
          <p:cNvPr id="10" name="TextBox 9">
            <a:extLst>
              <a:ext uri="{FF2B5EF4-FFF2-40B4-BE49-F238E27FC236}">
                <a16:creationId xmlns:a16="http://schemas.microsoft.com/office/drawing/2014/main" id="{0D12754F-2DAC-4349-941F-B8A93479F8B1}"/>
              </a:ext>
            </a:extLst>
          </p:cNvPr>
          <p:cNvSpPr txBox="1"/>
          <p:nvPr/>
        </p:nvSpPr>
        <p:spPr>
          <a:xfrm>
            <a:off x="6291262" y="3305086"/>
            <a:ext cx="5272978" cy="236988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altLang="x-none"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Conclusions</a:t>
            </a:r>
            <a:endParaRPr kumimoji="0" lang="en-GB" altLang="x-none"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altLang="x-none"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Increased total cfDNA levels obtained between 3rd-6th month after LuTx </a:t>
            </a:r>
            <a:r>
              <a:rPr kumimoji="0" lang="fr-CH" altLang="x-none"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are</a:t>
            </a:r>
            <a:r>
              <a:rPr kumimoji="0" lang="cs-CZ" altLang="x-none"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associated with a higher risk of BLAD</a:t>
            </a:r>
            <a:endParaRPr kumimoji="0" lang="fr-CH" altLang="x-none"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r>
              <a:rPr kumimoji="0" lang="cs-CZ" altLang="x-none"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As 90% of cfDNA originates in white blood cells, a proinflammatory state might be a risk factor for BLAD incidence, </a:t>
            </a:r>
            <a:r>
              <a:rPr kumimoji="0" lang="cs-CZ" altLang="x-none"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but</a:t>
            </a:r>
            <a:r>
              <a:rPr lang="cs-CZ" altLang="x-none" sz="1600" dirty="0">
                <a:solidFill>
                  <a:srgbClr val="A5A5A5"/>
                </a:solidFill>
                <a:latin typeface="Arial" panose="020B0604020202020204" pitchFamily="34" charset="0"/>
                <a:cs typeface="Arial" panose="020B0604020202020204" pitchFamily="34" charset="0"/>
              </a:rPr>
              <a:t> further investigation is required</a:t>
            </a:r>
            <a:endParaRPr kumimoji="0" lang="fr-CH" altLang="x-none"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defRPr/>
            </a:pPr>
            <a:r>
              <a:rPr kumimoji="0" lang="fr-CH" altLang="x-none"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a:t>
            </a:r>
            <a:r>
              <a:rPr kumimoji="0" lang="cs-CZ" altLang="x-none" sz="1600" b="0" i="0" u="none" strike="noStrike" kern="1200" cap="none" spc="0" normalizeH="0" noProof="0" dirty="0">
                <a:ln>
                  <a:noFill/>
                </a:ln>
                <a:solidFill>
                  <a:srgbClr val="A5A5A5"/>
                </a:solidFill>
                <a:effectLst/>
                <a:uLnTx/>
                <a:uFillTx/>
                <a:latin typeface="Arial" panose="020B0604020202020204" pitchFamily="34" charset="0"/>
                <a:cs typeface="Arial" panose="020B0604020202020204" pitchFamily="34" charset="0"/>
              </a:rPr>
              <a:t> </a:t>
            </a:r>
            <a:r>
              <a:rPr lang="cs-CZ" altLang="x-none" sz="1600" dirty="0" err="1">
                <a:solidFill>
                  <a:srgbClr val="A5A5A5"/>
                </a:solidFill>
                <a:latin typeface="Arial" panose="020B0604020202020204" pitchFamily="34" charset="0"/>
                <a:cs typeface="Arial" panose="020B0604020202020204" pitchFamily="34" charset="0"/>
              </a:rPr>
              <a:t>statistically</a:t>
            </a:r>
            <a:r>
              <a:rPr lang="cs-CZ" altLang="x-none" sz="1600" dirty="0">
                <a:solidFill>
                  <a:srgbClr val="A5A5A5"/>
                </a:solidFill>
                <a:latin typeface="Arial" panose="020B0604020202020204" pitchFamily="34" charset="0"/>
                <a:cs typeface="Arial" panose="020B0604020202020204" pitchFamily="34" charset="0"/>
              </a:rPr>
              <a:t> non-</a:t>
            </a:r>
            <a:r>
              <a:rPr lang="cs-CZ" altLang="x-none" sz="1600" dirty="0" err="1">
                <a:solidFill>
                  <a:srgbClr val="A5A5A5"/>
                </a:solidFill>
                <a:latin typeface="Arial" panose="020B0604020202020204" pitchFamily="34" charset="0"/>
                <a:cs typeface="Arial" panose="020B0604020202020204" pitchFamily="34" charset="0"/>
              </a:rPr>
              <a:t>significant</a:t>
            </a:r>
            <a:r>
              <a:rPr lang="cs-CZ" altLang="x-none" sz="1600" dirty="0">
                <a:solidFill>
                  <a:srgbClr val="A5A5A5"/>
                </a:solidFill>
                <a:latin typeface="Arial" panose="020B0604020202020204" pitchFamily="34" charset="0"/>
                <a:cs typeface="Arial" panose="020B0604020202020204" pitchFamily="34" charset="0"/>
              </a:rPr>
              <a:t> trend </a:t>
            </a:r>
            <a:r>
              <a:rPr kumimoji="0" lang="cs-CZ" altLang="x-none"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for elevated ddcfDNA and %</a:t>
            </a:r>
            <a:r>
              <a:rPr kumimoji="0" lang="cs-CZ" altLang="x-none"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ddcfDNA</a:t>
            </a:r>
            <a:r>
              <a:rPr kumimoji="0" lang="cs-CZ" altLang="x-none"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in BLA</a:t>
            </a:r>
            <a:r>
              <a:rPr kumimoji="0" lang="fr-CH" altLang="x-none"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D</a:t>
            </a:r>
            <a:r>
              <a:rPr kumimoji="0" lang="cs-CZ" altLang="x-none" sz="1600" b="0" i="0" u="none" strike="noStrike" kern="1200" cap="none" spc="0" normalizeH="0" noProof="0" dirty="0">
                <a:ln>
                  <a:noFill/>
                </a:ln>
                <a:solidFill>
                  <a:srgbClr val="A5A5A5"/>
                </a:solidFill>
                <a:effectLst/>
                <a:uLnTx/>
                <a:uFillTx/>
                <a:latin typeface="Arial" panose="020B0604020202020204" pitchFamily="34" charset="0"/>
                <a:cs typeface="Arial" panose="020B0604020202020204" pitchFamily="34" charset="0"/>
              </a:rPr>
              <a:t> </a:t>
            </a:r>
            <a:r>
              <a:rPr kumimoji="0" lang="cs-CZ" altLang="x-none" sz="1600" b="0" i="0" u="none" strike="noStrike" kern="1200" cap="none" spc="0" normalizeH="0" noProof="0" dirty="0" err="1">
                <a:ln>
                  <a:noFill/>
                </a:ln>
                <a:solidFill>
                  <a:srgbClr val="A5A5A5"/>
                </a:solidFill>
                <a:effectLst/>
                <a:uLnTx/>
                <a:uFillTx/>
                <a:latin typeface="Arial" panose="020B0604020202020204" pitchFamily="34" charset="0"/>
                <a:cs typeface="Arial" panose="020B0604020202020204" pitchFamily="34" charset="0"/>
              </a:rPr>
              <a:t>was</a:t>
            </a:r>
            <a:r>
              <a:rPr kumimoji="0" lang="cs-CZ" altLang="x-none" sz="1600" b="0" i="0" u="none" strike="noStrike" kern="1200" cap="none" spc="0" normalizeH="0" noProof="0" dirty="0">
                <a:ln>
                  <a:noFill/>
                </a:ln>
                <a:solidFill>
                  <a:srgbClr val="A5A5A5"/>
                </a:solidFill>
                <a:effectLst/>
                <a:uLnTx/>
                <a:uFillTx/>
                <a:latin typeface="Arial" panose="020B0604020202020204" pitchFamily="34" charset="0"/>
                <a:cs typeface="Arial" panose="020B0604020202020204" pitchFamily="34" charset="0"/>
              </a:rPr>
              <a:t> </a:t>
            </a:r>
            <a:r>
              <a:rPr kumimoji="0" lang="cs-CZ" altLang="x-none" sz="1600" b="0" i="0" u="none" strike="noStrike" kern="1200" cap="none" spc="0" normalizeH="0" noProof="0" dirty="0" err="1">
                <a:ln>
                  <a:noFill/>
                </a:ln>
                <a:solidFill>
                  <a:srgbClr val="A5A5A5"/>
                </a:solidFill>
                <a:effectLst/>
                <a:uLnTx/>
                <a:uFillTx/>
                <a:latin typeface="Arial" panose="020B0604020202020204" pitchFamily="34" charset="0"/>
                <a:cs typeface="Arial" panose="020B0604020202020204" pitchFamily="34" charset="0"/>
              </a:rPr>
              <a:t>observed</a:t>
            </a:r>
            <a:endParaRPr kumimoji="0" lang="x-none"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DFC6BCC-3DBB-4758-99F7-1E88B2236904}"/>
              </a:ext>
            </a:extLst>
          </p:cNvPr>
          <p:cNvSpPr txBox="1"/>
          <p:nvPr/>
        </p:nvSpPr>
        <p:spPr>
          <a:xfrm>
            <a:off x="779407" y="5790804"/>
            <a:ext cx="530236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H"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Comparison</a:t>
            </a:r>
            <a:r>
              <a:rPr kumimoji="0" lang="fr-CH"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of 3rd-6th </a:t>
            </a:r>
            <a:r>
              <a:rPr kumimoji="0" lang="fr-CH"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month</a:t>
            </a:r>
            <a:r>
              <a:rPr kumimoji="0" lang="fr-CH"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t>
            </a:r>
            <a:r>
              <a:rPr kumimoji="0" lang="fr-CH"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median</a:t>
            </a:r>
            <a:r>
              <a:rPr kumimoji="0" lang="fr-CH"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of %</a:t>
            </a:r>
            <a:r>
              <a:rPr kumimoji="0" lang="fr-CH"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ddcfDNA</a:t>
            </a:r>
            <a:r>
              <a:rPr kumimoji="0" lang="fr-CH"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t>
            </a:r>
            <a:r>
              <a:rPr kumimoji="0" lang="fr-CH"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absolute</a:t>
            </a:r>
            <a:r>
              <a:rPr kumimoji="0" lang="fr-CH"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t>
            </a:r>
            <a:r>
              <a:rPr kumimoji="0" lang="fr-CH"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ddcfDNA</a:t>
            </a:r>
            <a:r>
              <a:rPr kumimoji="0" lang="fr-CH"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and total </a:t>
            </a:r>
            <a:r>
              <a:rPr kumimoji="0" lang="fr-CH"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cfDNA</a:t>
            </a:r>
            <a:r>
              <a:rPr kumimoji="0" lang="fr-CH"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t>
            </a:r>
            <a:r>
              <a:rPr kumimoji="0" lang="fr-CH"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between</a:t>
            </a:r>
            <a:r>
              <a:rPr kumimoji="0" lang="fr-CH"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t>
            </a:r>
            <a:r>
              <a:rPr kumimoji="0" lang="fr-CH"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LuTx</a:t>
            </a:r>
            <a:r>
              <a:rPr kumimoji="0" lang="fr-CH"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t>
            </a:r>
            <a:r>
              <a:rPr kumimoji="0" lang="fr-CH"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recipients</a:t>
            </a:r>
            <a:r>
              <a:rPr kumimoji="0" lang="fr-CH"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t>
            </a:r>
            <a:r>
              <a:rPr kumimoji="0" lang="fr-CH"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with</a:t>
            </a:r>
            <a:r>
              <a:rPr kumimoji="0" lang="fr-CH"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and </a:t>
            </a:r>
            <a:r>
              <a:rPr kumimoji="0" lang="fr-CH" sz="12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without</a:t>
            </a:r>
            <a:r>
              <a:rPr kumimoji="0" lang="fr-CH" sz="12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BLAD</a:t>
            </a:r>
          </a:p>
        </p:txBody>
      </p:sp>
      <p:pic>
        <p:nvPicPr>
          <p:cNvPr id="13" name="Picture 12" descr="A house with a white roof&#10;&#10;Description automatically generated">
            <a:hlinkClick r:id="" action="ppaction://noaction"/>
            <a:extLst>
              <a:ext uri="{FF2B5EF4-FFF2-40B4-BE49-F238E27FC236}">
                <a16:creationId xmlns:a16="http://schemas.microsoft.com/office/drawing/2014/main" id="{7776BB6C-87C6-42CC-ACA6-4EFE7CE20F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3723850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300" dirty="0">
                <a:latin typeface="Arial" panose="020B0604020202020204" pitchFamily="34" charset="0"/>
                <a:cs typeface="Arial" panose="020B0604020202020204" pitchFamily="34" charset="0"/>
              </a:rPr>
              <a:t>Comparison of plasma donor-derived cell-free DNA with LASHA scoring system in lung transplantation: A single centre experience </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en-US" dirty="0" err="1">
                <a:latin typeface="Arial" panose="020B0604020202020204" pitchFamily="34" charset="0"/>
                <a:cs typeface="Arial" panose="020B0604020202020204" pitchFamily="34" charset="0"/>
              </a:rPr>
              <a:t>Pezzuto</a:t>
            </a:r>
            <a:r>
              <a:rPr lang="en-US" dirty="0">
                <a:latin typeface="Arial" panose="020B0604020202020204" pitchFamily="34" charset="0"/>
                <a:cs typeface="Arial" panose="020B0604020202020204" pitchFamily="34" charset="0"/>
              </a:rPr>
              <a:t> F. </a:t>
            </a:r>
            <a:r>
              <a:rPr lang="en-GB" dirty="0">
                <a:latin typeface="Arial" panose="020B0604020202020204" pitchFamily="34" charset="0"/>
                <a:cs typeface="Arial" panose="020B0604020202020204" pitchFamily="34" charset="0"/>
              </a:rPr>
              <a:t>et al., ESOT Congress 2023; BOS6_5</a:t>
            </a:r>
          </a:p>
        </p:txBody>
      </p:sp>
      <p:sp>
        <p:nvSpPr>
          <p:cNvPr id="6" name="TextBox 5">
            <a:extLst>
              <a:ext uri="{FF2B5EF4-FFF2-40B4-BE49-F238E27FC236}">
                <a16:creationId xmlns:a16="http://schemas.microsoft.com/office/drawing/2014/main" id="{DE8D7213-A809-44A6-BC0D-E5FAA44559E4}"/>
              </a:ext>
            </a:extLst>
          </p:cNvPr>
          <p:cNvSpPr txBox="1"/>
          <p:nvPr/>
        </p:nvSpPr>
        <p:spPr>
          <a:xfrm>
            <a:off x="717436" y="1065669"/>
            <a:ext cx="5197589" cy="2339102"/>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dd-</a:t>
            </a:r>
            <a:r>
              <a:rPr lang="en-GB" dirty="0" err="1">
                <a:solidFill>
                  <a:srgbClr val="A5A5A5"/>
                </a:solidFill>
                <a:latin typeface="Arial" panose="020B0604020202020204" pitchFamily="34" charset="0"/>
                <a:cs typeface="Arial" panose="020B0604020202020204" pitchFamily="34" charset="0"/>
              </a:rPr>
              <a:t>cfDNA</a:t>
            </a:r>
            <a:r>
              <a:rPr lang="en-GB" dirty="0">
                <a:solidFill>
                  <a:srgbClr val="A5A5A5"/>
                </a:solidFill>
                <a:latin typeface="Arial" panose="020B0604020202020204" pitchFamily="34" charset="0"/>
                <a:cs typeface="Arial" panose="020B0604020202020204" pitchFamily="34" charset="0"/>
              </a:rPr>
              <a:t> has been investigated as a non-invasive alternative approach to TBBs to evaluate LAI following transplantation</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compare the diagnostic yield of dd-</a:t>
            </a:r>
            <a:r>
              <a:rPr lang="en-GB" dirty="0" err="1">
                <a:solidFill>
                  <a:srgbClr val="A5A5A5"/>
                </a:solidFill>
                <a:latin typeface="Arial" panose="020B0604020202020204" pitchFamily="34" charset="0"/>
                <a:cs typeface="Arial" panose="020B0604020202020204" pitchFamily="34" charset="0"/>
              </a:rPr>
              <a:t>cfDNA</a:t>
            </a:r>
            <a:r>
              <a:rPr lang="en-GB" dirty="0">
                <a:solidFill>
                  <a:srgbClr val="A5A5A5"/>
                </a:solidFill>
                <a:latin typeface="Arial" panose="020B0604020202020204" pitchFamily="34" charset="0"/>
                <a:cs typeface="Arial" panose="020B0604020202020204" pitchFamily="34" charset="0"/>
              </a:rPr>
              <a:t> to scheduled TBBs systematically evaluated according to the LASHA template</a:t>
            </a:r>
            <a:endParaRPr lang="en-CH" dirty="0">
              <a:solidFill>
                <a:srgbClr val="A5A5A5"/>
              </a:solidFill>
              <a:latin typeface="Arial" panose="020B0604020202020204" pitchFamily="34" charset="0"/>
              <a:cs typeface="Arial" panose="020B0604020202020204" pitchFamily="34" charset="0"/>
            </a:endParaRPr>
          </a:p>
        </p:txBody>
      </p:sp>
      <p:pic>
        <p:nvPicPr>
          <p:cNvPr id="9" name="Graphic 8" descr="Group of people with solid fill">
            <a:extLst>
              <a:ext uri="{FF2B5EF4-FFF2-40B4-BE49-F238E27FC236}">
                <a16:creationId xmlns:a16="http://schemas.microsoft.com/office/drawing/2014/main" id="{A0A4D192-A2DB-4B9E-90F1-41DC351EC4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6977" y="1638657"/>
            <a:ext cx="600075" cy="600075"/>
          </a:xfrm>
          <a:prstGeom prst="rect">
            <a:avLst/>
          </a:prstGeom>
        </p:spPr>
      </p:pic>
      <p:cxnSp>
        <p:nvCxnSpPr>
          <p:cNvPr id="11" name="Straight Arrow Connector 10">
            <a:extLst>
              <a:ext uri="{FF2B5EF4-FFF2-40B4-BE49-F238E27FC236}">
                <a16:creationId xmlns:a16="http://schemas.microsoft.com/office/drawing/2014/main" id="{9B0AE9EF-0548-4A7A-B455-795E0AFE7224}"/>
              </a:ext>
            </a:extLst>
          </p:cNvPr>
          <p:cNvCxnSpPr>
            <a:cxnSpLocks/>
          </p:cNvCxnSpPr>
          <p:nvPr/>
        </p:nvCxnSpPr>
        <p:spPr>
          <a:xfrm>
            <a:off x="9031977" y="2200304"/>
            <a:ext cx="0" cy="276196"/>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5B4BD667-9D2D-48CC-9C20-B334B2EED3D7}"/>
              </a:ext>
            </a:extLst>
          </p:cNvPr>
          <p:cNvSpPr/>
          <p:nvPr/>
        </p:nvSpPr>
        <p:spPr>
          <a:xfrm>
            <a:off x="7075267" y="2519063"/>
            <a:ext cx="3913419" cy="408921"/>
          </a:xfrm>
          <a:prstGeom prst="roundRect">
            <a:avLst/>
          </a:prstGeom>
          <a:noFill/>
          <a:ln>
            <a:solidFill>
              <a:srgbClr val="FDCE9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rgbClr val="A5A5A5"/>
                </a:solidFill>
                <a:latin typeface="Arial" panose="020B0604020202020204" pitchFamily="34" charset="0"/>
                <a:cs typeface="Arial" panose="020B0604020202020204" pitchFamily="34" charset="0"/>
              </a:rPr>
              <a:t>TBBs are scored according to LASHA template</a:t>
            </a:r>
          </a:p>
        </p:txBody>
      </p:sp>
      <p:cxnSp>
        <p:nvCxnSpPr>
          <p:cNvPr id="16" name="Straight Arrow Connector 15">
            <a:extLst>
              <a:ext uri="{FF2B5EF4-FFF2-40B4-BE49-F238E27FC236}">
                <a16:creationId xmlns:a16="http://schemas.microsoft.com/office/drawing/2014/main" id="{A2551EE1-1E15-4B1C-B613-10886D1D408A}"/>
              </a:ext>
            </a:extLst>
          </p:cNvPr>
          <p:cNvCxnSpPr>
            <a:cxnSpLocks/>
          </p:cNvCxnSpPr>
          <p:nvPr/>
        </p:nvCxnSpPr>
        <p:spPr>
          <a:xfrm>
            <a:off x="9031977" y="2984507"/>
            <a:ext cx="0" cy="276196"/>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02176A1-9CEF-475B-897D-EB7CE7771F33}"/>
              </a:ext>
            </a:extLst>
          </p:cNvPr>
          <p:cNvSpPr txBox="1"/>
          <p:nvPr/>
        </p:nvSpPr>
        <p:spPr>
          <a:xfrm>
            <a:off x="6976161" y="3259691"/>
            <a:ext cx="4111629" cy="1169551"/>
          </a:xfrm>
          <a:prstGeom prst="rect">
            <a:avLst/>
          </a:prstGeom>
          <a:solidFill>
            <a:srgbClr val="FDCE9C"/>
          </a:solidFill>
          <a:ln>
            <a:solidFill>
              <a:srgbClr val="FDCE9C"/>
            </a:solidFill>
          </a:ln>
        </p:spPr>
        <p:txBody>
          <a:bodyPr wrap="square" rtlCol="0">
            <a:spAutoFit/>
          </a:bodyPr>
          <a:lstStyle/>
          <a:p>
            <a:pPr algn="ctr"/>
            <a:r>
              <a:rPr lang="en-GB" sz="1400" dirty="0">
                <a:latin typeface="Arial" panose="020B0604020202020204" pitchFamily="34" charset="0"/>
                <a:cs typeface="Arial" panose="020B0604020202020204" pitchFamily="34" charset="0"/>
              </a:rPr>
              <a:t>Alveolar macrophages, oedema, and mild capillary dilation with score &lt;2 are considered nonspecific and classified as unremarkable if not associated with altered microbiological or immunological findings</a:t>
            </a:r>
          </a:p>
        </p:txBody>
      </p:sp>
      <p:grpSp>
        <p:nvGrpSpPr>
          <p:cNvPr id="41" name="Group 40">
            <a:extLst>
              <a:ext uri="{FF2B5EF4-FFF2-40B4-BE49-F238E27FC236}">
                <a16:creationId xmlns:a16="http://schemas.microsoft.com/office/drawing/2014/main" id="{2A630139-D606-4F0F-B0A5-6187924472AE}"/>
              </a:ext>
            </a:extLst>
          </p:cNvPr>
          <p:cNvGrpSpPr/>
          <p:nvPr/>
        </p:nvGrpSpPr>
        <p:grpSpPr>
          <a:xfrm>
            <a:off x="7773588" y="4439229"/>
            <a:ext cx="2513903" cy="451709"/>
            <a:chOff x="8020890" y="4429242"/>
            <a:chExt cx="2022170" cy="451709"/>
          </a:xfrm>
        </p:grpSpPr>
        <p:cxnSp>
          <p:nvCxnSpPr>
            <p:cNvPr id="21" name="Straight Arrow Connector 20">
              <a:extLst>
                <a:ext uri="{FF2B5EF4-FFF2-40B4-BE49-F238E27FC236}">
                  <a16:creationId xmlns:a16="http://schemas.microsoft.com/office/drawing/2014/main" id="{3EB760E4-8696-4BD5-802C-1F19FA4BABD0}"/>
                </a:ext>
              </a:extLst>
            </p:cNvPr>
            <p:cNvCxnSpPr>
              <a:cxnSpLocks/>
              <a:stCxn id="18" idx="2"/>
            </p:cNvCxnSpPr>
            <p:nvPr/>
          </p:nvCxnSpPr>
          <p:spPr>
            <a:xfrm flipH="1">
              <a:off x="9030540" y="4429242"/>
              <a:ext cx="1436" cy="451709"/>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63FD7C3F-FF6A-4730-823F-E3D9402822AD}"/>
                </a:ext>
              </a:extLst>
            </p:cNvPr>
            <p:cNvCxnSpPr>
              <a:cxnSpLocks/>
            </p:cNvCxnSpPr>
            <p:nvPr/>
          </p:nvCxnSpPr>
          <p:spPr>
            <a:xfrm>
              <a:off x="8020890" y="4640812"/>
              <a:ext cx="2022170"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7AAC5AB-6C9E-454A-8218-D378C5C2A1B4}"/>
                </a:ext>
              </a:extLst>
            </p:cNvPr>
            <p:cNvCxnSpPr>
              <a:cxnSpLocks/>
            </p:cNvCxnSpPr>
            <p:nvPr/>
          </p:nvCxnSpPr>
          <p:spPr>
            <a:xfrm>
              <a:off x="8030415" y="4650337"/>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4E991534-85CD-487C-A643-D5723EAFB825}"/>
              </a:ext>
            </a:extLst>
          </p:cNvPr>
          <p:cNvSpPr txBox="1"/>
          <p:nvPr/>
        </p:nvSpPr>
        <p:spPr>
          <a:xfrm>
            <a:off x="7096424" y="5608521"/>
            <a:ext cx="1392455" cy="461665"/>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Immunological evaluation </a:t>
            </a:r>
          </a:p>
        </p:txBody>
      </p:sp>
      <p:sp>
        <p:nvSpPr>
          <p:cNvPr id="31" name="Rectangle: Rounded Corners 30">
            <a:extLst>
              <a:ext uri="{FF2B5EF4-FFF2-40B4-BE49-F238E27FC236}">
                <a16:creationId xmlns:a16="http://schemas.microsoft.com/office/drawing/2014/main" id="{E07635E7-1CE8-4339-9C81-C4B17023DDB1}"/>
              </a:ext>
            </a:extLst>
          </p:cNvPr>
          <p:cNvSpPr/>
          <p:nvPr/>
        </p:nvSpPr>
        <p:spPr>
          <a:xfrm>
            <a:off x="7431870" y="4895521"/>
            <a:ext cx="720839" cy="408921"/>
          </a:xfrm>
          <a:prstGeom prst="roundRect">
            <a:avLst/>
          </a:prstGeom>
          <a:solidFill>
            <a:srgbClr val="041E4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Blood</a:t>
            </a:r>
          </a:p>
        </p:txBody>
      </p:sp>
      <p:sp>
        <p:nvSpPr>
          <p:cNvPr id="32" name="Rectangle: Rounded Corners 31">
            <a:extLst>
              <a:ext uri="{FF2B5EF4-FFF2-40B4-BE49-F238E27FC236}">
                <a16:creationId xmlns:a16="http://schemas.microsoft.com/office/drawing/2014/main" id="{6EB11D2F-D425-4880-A512-AF4230D67962}"/>
              </a:ext>
            </a:extLst>
          </p:cNvPr>
          <p:cNvSpPr/>
          <p:nvPr/>
        </p:nvSpPr>
        <p:spPr>
          <a:xfrm>
            <a:off x="8666305" y="4895521"/>
            <a:ext cx="720839" cy="408921"/>
          </a:xfrm>
          <a:prstGeom prst="roundRect">
            <a:avLst/>
          </a:prstGeom>
          <a:solidFill>
            <a:srgbClr val="0097CE"/>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BAL</a:t>
            </a:r>
          </a:p>
        </p:txBody>
      </p:sp>
      <p:cxnSp>
        <p:nvCxnSpPr>
          <p:cNvPr id="33" name="Straight Arrow Connector 32">
            <a:extLst>
              <a:ext uri="{FF2B5EF4-FFF2-40B4-BE49-F238E27FC236}">
                <a16:creationId xmlns:a16="http://schemas.microsoft.com/office/drawing/2014/main" id="{A38B4B3B-C9D4-4237-85EA-8878A679664F}"/>
              </a:ext>
            </a:extLst>
          </p:cNvPr>
          <p:cNvCxnSpPr>
            <a:cxnSpLocks/>
          </p:cNvCxnSpPr>
          <p:nvPr/>
        </p:nvCxnSpPr>
        <p:spPr>
          <a:xfrm>
            <a:off x="7782765" y="5332325"/>
            <a:ext cx="0" cy="276196"/>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4CB94B2-1950-4745-86B7-26A2E1249307}"/>
              </a:ext>
            </a:extLst>
          </p:cNvPr>
          <p:cNvCxnSpPr>
            <a:cxnSpLocks/>
          </p:cNvCxnSpPr>
          <p:nvPr/>
        </p:nvCxnSpPr>
        <p:spPr>
          <a:xfrm>
            <a:off x="9016996" y="5332325"/>
            <a:ext cx="0" cy="276196"/>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05A10571-7873-4DCF-8B10-E8C2112DAEE4}"/>
              </a:ext>
            </a:extLst>
          </p:cNvPr>
          <p:cNvSpPr/>
          <p:nvPr/>
        </p:nvSpPr>
        <p:spPr>
          <a:xfrm>
            <a:off x="9909859" y="4895521"/>
            <a:ext cx="763954" cy="408921"/>
          </a:xfrm>
          <a:prstGeom prst="roundRect">
            <a:avLst/>
          </a:prstGeom>
          <a:solidFill>
            <a:srgbClr val="00359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Plasma</a:t>
            </a:r>
          </a:p>
        </p:txBody>
      </p:sp>
      <p:cxnSp>
        <p:nvCxnSpPr>
          <p:cNvPr id="36" name="Straight Arrow Connector 35">
            <a:extLst>
              <a:ext uri="{FF2B5EF4-FFF2-40B4-BE49-F238E27FC236}">
                <a16:creationId xmlns:a16="http://schemas.microsoft.com/office/drawing/2014/main" id="{8CD094B2-5851-4CDF-8572-89C282D8F42A}"/>
              </a:ext>
            </a:extLst>
          </p:cNvPr>
          <p:cNvCxnSpPr>
            <a:cxnSpLocks/>
          </p:cNvCxnSpPr>
          <p:nvPr/>
        </p:nvCxnSpPr>
        <p:spPr>
          <a:xfrm>
            <a:off x="10281185" y="5332325"/>
            <a:ext cx="0" cy="276196"/>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65FF94F-8C2F-40CF-BA8C-75B031B94E35}"/>
              </a:ext>
            </a:extLst>
          </p:cNvPr>
          <p:cNvSpPr txBox="1"/>
          <p:nvPr/>
        </p:nvSpPr>
        <p:spPr>
          <a:xfrm>
            <a:off x="8334311" y="5615041"/>
            <a:ext cx="1392458" cy="646331"/>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Microbiological/cytological evaluation </a:t>
            </a:r>
          </a:p>
        </p:txBody>
      </p:sp>
      <p:sp>
        <p:nvSpPr>
          <p:cNvPr id="42" name="TextBox 41">
            <a:extLst>
              <a:ext uri="{FF2B5EF4-FFF2-40B4-BE49-F238E27FC236}">
                <a16:creationId xmlns:a16="http://schemas.microsoft.com/office/drawing/2014/main" id="{CDE56DBF-9DF7-4B1A-AFB4-AB17718471D3}"/>
              </a:ext>
            </a:extLst>
          </p:cNvPr>
          <p:cNvSpPr txBox="1"/>
          <p:nvPr/>
        </p:nvSpPr>
        <p:spPr>
          <a:xfrm>
            <a:off x="9584956" y="5615041"/>
            <a:ext cx="1392458" cy="461665"/>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 dd-</a:t>
            </a:r>
            <a:r>
              <a:rPr lang="en-GB" sz="1200" dirty="0" err="1">
                <a:solidFill>
                  <a:srgbClr val="A5A5A5"/>
                </a:solidFill>
                <a:latin typeface="Arial" panose="020B0604020202020204" pitchFamily="34" charset="0"/>
                <a:cs typeface="Arial" panose="020B0604020202020204" pitchFamily="34" charset="0"/>
              </a:rPr>
              <a:t>cfDNA</a:t>
            </a:r>
            <a:r>
              <a:rPr lang="en-GB" sz="1200" dirty="0">
                <a:solidFill>
                  <a:srgbClr val="A5A5A5"/>
                </a:solidFill>
                <a:latin typeface="Arial" panose="020B0604020202020204" pitchFamily="34" charset="0"/>
                <a:cs typeface="Arial" panose="020B0604020202020204" pitchFamily="34" charset="0"/>
              </a:rPr>
              <a:t> by NGS</a:t>
            </a:r>
          </a:p>
        </p:txBody>
      </p:sp>
      <p:sp>
        <p:nvSpPr>
          <p:cNvPr id="44" name="TextBox 43">
            <a:extLst>
              <a:ext uri="{FF2B5EF4-FFF2-40B4-BE49-F238E27FC236}">
                <a16:creationId xmlns:a16="http://schemas.microsoft.com/office/drawing/2014/main" id="{43A403F1-BDA8-4980-89A7-93F551EDAD6F}"/>
              </a:ext>
            </a:extLst>
          </p:cNvPr>
          <p:cNvSpPr txBox="1"/>
          <p:nvPr/>
        </p:nvSpPr>
        <p:spPr>
          <a:xfrm>
            <a:off x="6276977" y="1064538"/>
            <a:ext cx="1392455" cy="400110"/>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endParaRPr lang="en-CH" sz="2000" b="1" dirty="0">
              <a:solidFill>
                <a:srgbClr val="636569"/>
              </a:solidFill>
              <a:latin typeface="Arial" panose="020B0604020202020204" pitchFamily="34" charset="0"/>
              <a:cs typeface="Arial" panose="020B0604020202020204" pitchFamily="34" charset="0"/>
            </a:endParaRPr>
          </a:p>
        </p:txBody>
      </p:sp>
      <p:sp>
        <p:nvSpPr>
          <p:cNvPr id="45" name="Rectangle: Rounded Corners 44">
            <a:extLst>
              <a:ext uri="{FF2B5EF4-FFF2-40B4-BE49-F238E27FC236}">
                <a16:creationId xmlns:a16="http://schemas.microsoft.com/office/drawing/2014/main" id="{CB46B835-EDB8-42E6-84FE-C645B361A63D}"/>
              </a:ext>
            </a:extLst>
          </p:cNvPr>
          <p:cNvSpPr/>
          <p:nvPr/>
        </p:nvSpPr>
        <p:spPr>
          <a:xfrm>
            <a:off x="7076968" y="1726567"/>
            <a:ext cx="3913419" cy="4089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21 recipients were prospectively enrolled between October and November 2022</a:t>
            </a:r>
          </a:p>
        </p:txBody>
      </p:sp>
      <p:pic>
        <p:nvPicPr>
          <p:cNvPr id="27" name="Picture 26" descr="A house with a white roof&#10;&#10;Description automatically generated">
            <a:hlinkClick r:id="rId6" action="ppaction://hlinksldjump"/>
            <a:extLst>
              <a:ext uri="{FF2B5EF4-FFF2-40B4-BE49-F238E27FC236}">
                <a16:creationId xmlns:a16="http://schemas.microsoft.com/office/drawing/2014/main" id="{BDABD028-F3FF-4508-9C44-73EE3A057B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235310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38855F-138A-4D59-B4C5-DFBDA146D9DB}"/>
              </a:ext>
            </a:extLst>
          </p:cNvPr>
          <p:cNvSpPr>
            <a:spLocks noGrp="1"/>
          </p:cNvSpPr>
          <p:nvPr>
            <p:ph type="title"/>
          </p:nvPr>
        </p:nvSpPr>
        <p:spPr>
          <a:xfrm>
            <a:off x="717436" y="67375"/>
            <a:ext cx="10515600" cy="715996"/>
          </a:xfrm>
        </p:spPr>
        <p:txBody>
          <a:bodyPr>
            <a:noAutofit/>
          </a:bodyPr>
          <a:lstStyle/>
          <a:p>
            <a:r>
              <a:rPr lang="en-GB" sz="2300" dirty="0">
                <a:latin typeface="Arial" panose="020B0604020202020204" pitchFamily="34" charset="0"/>
                <a:cs typeface="Arial" panose="020B0604020202020204" pitchFamily="34" charset="0"/>
              </a:rPr>
              <a:t>Comparison of plasma donor-derived cell-free DNA with LASHA scoring system in lung transplantation: A single centre experience </a:t>
            </a:r>
          </a:p>
        </p:txBody>
      </p:sp>
      <p:sp>
        <p:nvSpPr>
          <p:cNvPr id="4" name="Text Placeholder 3">
            <a:extLst>
              <a:ext uri="{FF2B5EF4-FFF2-40B4-BE49-F238E27FC236}">
                <a16:creationId xmlns:a16="http://schemas.microsoft.com/office/drawing/2014/main" id="{A6E4496E-3265-40AC-8DEB-6899A1E2C884}"/>
              </a:ext>
            </a:extLst>
          </p:cNvPr>
          <p:cNvSpPr>
            <a:spLocks noGrp="1"/>
          </p:cNvSpPr>
          <p:nvPr>
            <p:ph type="body" sz="quarter" idx="12"/>
          </p:nvPr>
        </p:nvSpPr>
        <p:spPr/>
        <p:txBody>
          <a:bodyPr/>
          <a:lstStyle/>
          <a:p>
            <a:r>
              <a:rPr lang="en-US" dirty="0" err="1"/>
              <a:t>Pezzuto</a:t>
            </a:r>
            <a:r>
              <a:rPr lang="en-US" dirty="0"/>
              <a:t> F. </a:t>
            </a:r>
            <a:r>
              <a:rPr lang="en-GB" dirty="0"/>
              <a:t>et al., ESOT Congress 2023; BOS6_5</a:t>
            </a:r>
          </a:p>
        </p:txBody>
      </p:sp>
      <p:sp>
        <p:nvSpPr>
          <p:cNvPr id="7" name="TextBox 6">
            <a:extLst>
              <a:ext uri="{FF2B5EF4-FFF2-40B4-BE49-F238E27FC236}">
                <a16:creationId xmlns:a16="http://schemas.microsoft.com/office/drawing/2014/main" id="{65C86016-8479-408C-BE83-2390C99E6496}"/>
              </a:ext>
            </a:extLst>
          </p:cNvPr>
          <p:cNvSpPr txBox="1"/>
          <p:nvPr/>
        </p:nvSpPr>
        <p:spPr>
          <a:xfrm>
            <a:off x="717435" y="1064486"/>
            <a:ext cx="4378439" cy="2616101"/>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dd-</a:t>
            </a:r>
            <a:r>
              <a:rPr lang="en-GB" sz="1600" dirty="0" err="1">
                <a:solidFill>
                  <a:srgbClr val="A5A5A5"/>
                </a:solidFill>
                <a:latin typeface="Arial" panose="020B0604020202020204" pitchFamily="34" charset="0"/>
                <a:cs typeface="Arial" panose="020B0604020202020204" pitchFamily="34" charset="0"/>
              </a:rPr>
              <a:t>cfDNA</a:t>
            </a:r>
            <a:r>
              <a:rPr lang="en-GB" sz="1600" dirty="0">
                <a:solidFill>
                  <a:srgbClr val="A5A5A5"/>
                </a:solidFill>
                <a:latin typeface="Arial" panose="020B0604020202020204" pitchFamily="34" charset="0"/>
                <a:cs typeface="Arial" panose="020B0604020202020204" pitchFamily="34" charset="0"/>
              </a:rPr>
              <a:t> was under the threshold of 0.85% in 10 patients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In 8 patients, TBB was negative or unremarkable</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None showed immunological complications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The negative predictive value was 80%</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dd-</a:t>
            </a:r>
            <a:r>
              <a:rPr lang="en-GB" sz="1600" dirty="0" err="1">
                <a:solidFill>
                  <a:srgbClr val="A5A5A5"/>
                </a:solidFill>
                <a:latin typeface="Arial" panose="020B0604020202020204" pitchFamily="34" charset="0"/>
                <a:cs typeface="Arial" panose="020B0604020202020204" pitchFamily="34" charset="0"/>
              </a:rPr>
              <a:t>cfDNA</a:t>
            </a:r>
            <a:r>
              <a:rPr lang="en-GB" sz="1600" dirty="0">
                <a:solidFill>
                  <a:srgbClr val="A5A5A5"/>
                </a:solidFill>
                <a:latin typeface="Arial" panose="020B0604020202020204" pitchFamily="34" charset="0"/>
                <a:cs typeface="Arial" panose="020B0604020202020204" pitchFamily="34" charset="0"/>
              </a:rPr>
              <a:t> was over the threshold in 11 patients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The positive predictive value was 82% </a:t>
            </a:r>
            <a:endParaRPr lang="en-CH" sz="1600" dirty="0">
              <a:solidFill>
                <a:srgbClr val="A5A5A5"/>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5D587FE-899F-49DE-BA90-F7F77D8CC929}"/>
              </a:ext>
            </a:extLst>
          </p:cNvPr>
          <p:cNvSpPr txBox="1"/>
          <p:nvPr/>
        </p:nvSpPr>
        <p:spPr>
          <a:xfrm>
            <a:off x="717436" y="4169951"/>
            <a:ext cx="4378438" cy="2123658"/>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Plasma dd-</a:t>
            </a:r>
            <a:r>
              <a:rPr lang="en-GB" sz="1600" dirty="0" err="1">
                <a:solidFill>
                  <a:srgbClr val="A5A5A5"/>
                </a:solidFill>
                <a:latin typeface="Arial" panose="020B0604020202020204" pitchFamily="34" charset="0"/>
                <a:cs typeface="Arial" panose="020B0604020202020204" pitchFamily="34" charset="0"/>
              </a:rPr>
              <a:t>cfDNA</a:t>
            </a:r>
            <a:r>
              <a:rPr lang="en-GB" sz="1600" dirty="0">
                <a:solidFill>
                  <a:srgbClr val="A5A5A5"/>
                </a:solidFill>
                <a:latin typeface="Arial" panose="020B0604020202020204" pitchFamily="34" charset="0"/>
                <a:cs typeface="Arial" panose="020B0604020202020204" pitchFamily="34" charset="0"/>
              </a:rPr>
              <a:t> is highly predictive of LAI, even after a granular histological evaluation</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Further studies are needed to confirm the clinical validity of </a:t>
            </a:r>
            <a:r>
              <a:rPr lang="en-GB" sz="1600" dirty="0" err="1">
                <a:solidFill>
                  <a:srgbClr val="A5A5A5"/>
                </a:solidFill>
                <a:latin typeface="Arial" panose="020B0604020202020204" pitchFamily="34" charset="0"/>
                <a:cs typeface="Arial" panose="020B0604020202020204" pitchFamily="34" charset="0"/>
              </a:rPr>
              <a:t>cfDNA</a:t>
            </a:r>
            <a:r>
              <a:rPr lang="en-GB" sz="1600" dirty="0">
                <a:solidFill>
                  <a:srgbClr val="A5A5A5"/>
                </a:solidFill>
                <a:latin typeface="Arial" panose="020B0604020202020204" pitchFamily="34" charset="0"/>
                <a:cs typeface="Arial" panose="020B0604020202020204" pitchFamily="34" charset="0"/>
              </a:rPr>
              <a:t>, especially for the detection of specific or concomitant pathological lesions of LAI</a:t>
            </a:r>
            <a:endParaRPr lang="en-GB" sz="2000"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012A3379-149F-4611-A0A3-4D2E6E8FDF66}"/>
              </a:ext>
            </a:extLst>
          </p:cNvPr>
          <p:cNvGraphicFramePr>
            <a:graphicFrameLocks noGrp="1"/>
          </p:cNvGraphicFramePr>
          <p:nvPr>
            <p:extLst>
              <p:ext uri="{D42A27DB-BD31-4B8C-83A1-F6EECF244321}">
                <p14:modId xmlns:p14="http://schemas.microsoft.com/office/powerpoint/2010/main" val="2327187255"/>
              </p:ext>
            </p:extLst>
          </p:nvPr>
        </p:nvGraphicFramePr>
        <p:xfrm>
          <a:off x="5191124" y="874954"/>
          <a:ext cx="6734176" cy="5306482"/>
        </p:xfrm>
        <a:graphic>
          <a:graphicData uri="http://schemas.openxmlformats.org/drawingml/2006/table">
            <a:tbl>
              <a:tblPr firstRow="1" firstCol="1" bandRow="1">
                <a:tableStyleId>{35758FB7-9AC5-4552-8A53-C91805E547FA}</a:tableStyleId>
              </a:tblPr>
              <a:tblGrid>
                <a:gridCol w="432525">
                  <a:extLst>
                    <a:ext uri="{9D8B030D-6E8A-4147-A177-3AD203B41FA5}">
                      <a16:colId xmlns:a16="http://schemas.microsoft.com/office/drawing/2014/main" val="1429865271"/>
                    </a:ext>
                  </a:extLst>
                </a:gridCol>
                <a:gridCol w="657949">
                  <a:extLst>
                    <a:ext uri="{9D8B030D-6E8A-4147-A177-3AD203B41FA5}">
                      <a16:colId xmlns:a16="http://schemas.microsoft.com/office/drawing/2014/main" val="2219272773"/>
                    </a:ext>
                  </a:extLst>
                </a:gridCol>
                <a:gridCol w="726520">
                  <a:extLst>
                    <a:ext uri="{9D8B030D-6E8A-4147-A177-3AD203B41FA5}">
                      <a16:colId xmlns:a16="http://schemas.microsoft.com/office/drawing/2014/main" val="3444747200"/>
                    </a:ext>
                  </a:extLst>
                </a:gridCol>
                <a:gridCol w="572225">
                  <a:extLst>
                    <a:ext uri="{9D8B030D-6E8A-4147-A177-3AD203B41FA5}">
                      <a16:colId xmlns:a16="http://schemas.microsoft.com/office/drawing/2014/main" val="896747794"/>
                    </a:ext>
                  </a:extLst>
                </a:gridCol>
                <a:gridCol w="455404">
                  <a:extLst>
                    <a:ext uri="{9D8B030D-6E8A-4147-A177-3AD203B41FA5}">
                      <a16:colId xmlns:a16="http://schemas.microsoft.com/office/drawing/2014/main" val="2189350887"/>
                    </a:ext>
                  </a:extLst>
                </a:gridCol>
                <a:gridCol w="1555928">
                  <a:extLst>
                    <a:ext uri="{9D8B030D-6E8A-4147-A177-3AD203B41FA5}">
                      <a16:colId xmlns:a16="http://schemas.microsoft.com/office/drawing/2014/main" val="3749453679"/>
                    </a:ext>
                  </a:extLst>
                </a:gridCol>
                <a:gridCol w="809625">
                  <a:extLst>
                    <a:ext uri="{9D8B030D-6E8A-4147-A177-3AD203B41FA5}">
                      <a16:colId xmlns:a16="http://schemas.microsoft.com/office/drawing/2014/main" val="1117508624"/>
                    </a:ext>
                  </a:extLst>
                </a:gridCol>
                <a:gridCol w="666750">
                  <a:extLst>
                    <a:ext uri="{9D8B030D-6E8A-4147-A177-3AD203B41FA5}">
                      <a16:colId xmlns:a16="http://schemas.microsoft.com/office/drawing/2014/main" val="3187280979"/>
                    </a:ext>
                  </a:extLst>
                </a:gridCol>
                <a:gridCol w="857250">
                  <a:extLst>
                    <a:ext uri="{9D8B030D-6E8A-4147-A177-3AD203B41FA5}">
                      <a16:colId xmlns:a16="http://schemas.microsoft.com/office/drawing/2014/main" val="1764910413"/>
                    </a:ext>
                  </a:extLst>
                </a:gridCol>
              </a:tblGrid>
              <a:tr h="479542">
                <a:tc>
                  <a:txBody>
                    <a:bodyPr/>
                    <a:lstStyle/>
                    <a:p>
                      <a:pPr marL="71755" marR="71755" algn="ctr">
                        <a:spcAft>
                          <a:spcPts val="0"/>
                        </a:spcAft>
                      </a:pPr>
                      <a:r>
                        <a:rPr lang="en-GB" sz="1000" dirty="0">
                          <a:solidFill>
                            <a:schemeClr val="tx1"/>
                          </a:solidFill>
                          <a:effectLst/>
                          <a:latin typeface="Arial" panose="020B0604020202020204" pitchFamily="34" charset="0"/>
                          <a:cs typeface="Arial" panose="020B0604020202020204" pitchFamily="34" charset="0"/>
                        </a:rPr>
                        <a:t>Sex</a:t>
                      </a:r>
                      <a:endParaRPr lang="en-CH"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marL="71755" marR="71755" algn="ctr">
                        <a:spcAft>
                          <a:spcPts val="0"/>
                        </a:spcAft>
                      </a:pPr>
                      <a:r>
                        <a:rPr lang="en-GB" sz="1000" dirty="0">
                          <a:solidFill>
                            <a:schemeClr val="tx1"/>
                          </a:solidFill>
                          <a:effectLst/>
                          <a:latin typeface="Arial" panose="020B0604020202020204" pitchFamily="34" charset="0"/>
                          <a:cs typeface="Arial" panose="020B0604020202020204" pitchFamily="34" charset="0"/>
                        </a:rPr>
                        <a:t>Age</a:t>
                      </a:r>
                    </a:p>
                    <a:p>
                      <a:pPr marL="71755" marR="71755" algn="ctr">
                        <a:spcAft>
                          <a:spcPts val="0"/>
                        </a:spcAft>
                      </a:pPr>
                      <a:r>
                        <a:rPr lang="en-GB" sz="1000" dirty="0">
                          <a:solidFill>
                            <a:schemeClr val="tx1"/>
                          </a:solidFill>
                          <a:effectLst/>
                          <a:latin typeface="Arial" panose="020B0604020202020204" pitchFamily="34" charset="0"/>
                          <a:cs typeface="Arial" panose="020B0604020202020204" pitchFamily="34" charset="0"/>
                        </a:rPr>
                        <a:t>(years)</a:t>
                      </a:r>
                      <a:endParaRPr lang="en-CH"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marL="71755" marR="71755" algn="ctr">
                        <a:spcAft>
                          <a:spcPts val="0"/>
                        </a:spcAft>
                      </a:pPr>
                      <a:r>
                        <a:rPr lang="en-GB" sz="1000" dirty="0">
                          <a:solidFill>
                            <a:schemeClr val="tx1"/>
                          </a:solidFill>
                          <a:effectLst/>
                          <a:latin typeface="Arial" panose="020B0604020202020204" pitchFamily="34" charset="0"/>
                          <a:cs typeface="Arial" panose="020B0604020202020204" pitchFamily="34" charset="0"/>
                        </a:rPr>
                        <a:t>Months </a:t>
                      </a:r>
                    </a:p>
                    <a:p>
                      <a:pPr marL="71755" marR="71755" algn="ctr">
                        <a:spcAft>
                          <a:spcPts val="0"/>
                        </a:spcAft>
                      </a:pPr>
                      <a:r>
                        <a:rPr lang="en-GB" sz="1000" dirty="0">
                          <a:solidFill>
                            <a:schemeClr val="tx1"/>
                          </a:solidFill>
                          <a:effectLst/>
                          <a:latin typeface="Arial" panose="020B0604020202020204" pitchFamily="34" charset="0"/>
                          <a:cs typeface="Arial" panose="020B0604020202020204" pitchFamily="34" charset="0"/>
                        </a:rPr>
                        <a:t>from </a:t>
                      </a:r>
                      <a:r>
                        <a:rPr lang="en-GB" sz="1000" dirty="0" err="1">
                          <a:solidFill>
                            <a:schemeClr val="tx1"/>
                          </a:solidFill>
                          <a:effectLst/>
                          <a:latin typeface="Arial" panose="020B0604020202020204" pitchFamily="34" charset="0"/>
                          <a:cs typeface="Arial" panose="020B0604020202020204" pitchFamily="34" charset="0"/>
                        </a:rPr>
                        <a:t>Ltx</a:t>
                      </a:r>
                      <a:r>
                        <a:rPr lang="en-GB" sz="1000" dirty="0">
                          <a:solidFill>
                            <a:schemeClr val="tx1"/>
                          </a:solidFill>
                          <a:effectLst/>
                          <a:latin typeface="Arial" panose="020B0604020202020204" pitchFamily="34" charset="0"/>
                          <a:cs typeface="Arial" panose="020B0604020202020204" pitchFamily="34" charset="0"/>
                        </a:rPr>
                        <a:t> </a:t>
                      </a:r>
                      <a:endParaRPr lang="en-CH"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marL="71755" marR="71755" algn="ctr">
                        <a:spcAft>
                          <a:spcPts val="0"/>
                        </a:spcAft>
                      </a:pPr>
                      <a:r>
                        <a:rPr lang="en-GB" sz="1000">
                          <a:solidFill>
                            <a:schemeClr val="tx1"/>
                          </a:solidFill>
                          <a:effectLst/>
                          <a:latin typeface="Arial" panose="020B0604020202020204" pitchFamily="34" charset="0"/>
                          <a:cs typeface="Arial" panose="020B0604020202020204" pitchFamily="34" charset="0"/>
                        </a:rPr>
                        <a:t>CLAD</a:t>
                      </a:r>
                      <a:endParaRPr lang="en-CH" sz="105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marL="71755" marR="71755" algn="ctr">
                        <a:spcAft>
                          <a:spcPts val="0"/>
                        </a:spcAft>
                      </a:pPr>
                      <a:r>
                        <a:rPr lang="en-GB" sz="1000">
                          <a:solidFill>
                            <a:schemeClr val="tx1"/>
                          </a:solidFill>
                          <a:effectLst/>
                          <a:latin typeface="Arial" panose="020B0604020202020204" pitchFamily="34" charset="0"/>
                          <a:cs typeface="Arial" panose="020B0604020202020204" pitchFamily="34" charset="0"/>
                        </a:rPr>
                        <a:t>DSA</a:t>
                      </a:r>
                      <a:endParaRPr lang="en-CH" sz="105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marL="71755" marR="71755" algn="ctr">
                        <a:spcAft>
                          <a:spcPts val="0"/>
                        </a:spcAft>
                      </a:pPr>
                      <a:r>
                        <a:rPr lang="en-GB" sz="1000" dirty="0">
                          <a:solidFill>
                            <a:schemeClr val="tx1"/>
                          </a:solidFill>
                          <a:effectLst/>
                          <a:latin typeface="Arial" panose="020B0604020202020204" pitchFamily="34" charset="0"/>
                          <a:cs typeface="Arial" panose="020B0604020202020204" pitchFamily="34" charset="0"/>
                        </a:rPr>
                        <a:t>Altered histological parameters in LASHA template</a:t>
                      </a:r>
                      <a:endParaRPr lang="en-CH"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marL="71755" marR="71755" algn="ctr">
                        <a:spcAft>
                          <a:spcPts val="0"/>
                        </a:spcAft>
                      </a:pPr>
                      <a:r>
                        <a:rPr lang="en-GB" sz="1000" dirty="0">
                          <a:solidFill>
                            <a:schemeClr val="tx1"/>
                          </a:solidFill>
                          <a:effectLst/>
                          <a:latin typeface="Arial" panose="020B0604020202020204" pitchFamily="34" charset="0"/>
                          <a:cs typeface="Arial" panose="020B0604020202020204" pitchFamily="34" charset="0"/>
                        </a:rPr>
                        <a:t>Infections </a:t>
                      </a:r>
                    </a:p>
                    <a:p>
                      <a:pPr marL="71755" marR="71755" algn="ctr">
                        <a:spcAft>
                          <a:spcPts val="0"/>
                        </a:spcAft>
                      </a:pPr>
                      <a:r>
                        <a:rPr lang="en-GB" sz="1000" dirty="0">
                          <a:solidFill>
                            <a:schemeClr val="tx1"/>
                          </a:solidFill>
                          <a:effectLst/>
                          <a:latin typeface="Arial" panose="020B0604020202020204" pitchFamily="34" charset="0"/>
                          <a:cs typeface="Arial" panose="020B0604020202020204" pitchFamily="34" charset="0"/>
                        </a:rPr>
                        <a:t>in BAL</a:t>
                      </a:r>
                      <a:endParaRPr lang="en-CH"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marL="71755" marR="71755" algn="ctr">
                        <a:spcAft>
                          <a:spcPts val="0"/>
                        </a:spcAft>
                      </a:pPr>
                      <a:r>
                        <a:rPr lang="en-GB" sz="1000" dirty="0">
                          <a:solidFill>
                            <a:schemeClr val="tx1"/>
                          </a:solidFill>
                          <a:effectLst/>
                          <a:latin typeface="Arial" panose="020B0604020202020204" pitchFamily="34" charset="0"/>
                          <a:cs typeface="Arial" panose="020B0604020202020204" pitchFamily="34" charset="0"/>
                        </a:rPr>
                        <a:t>dd-</a:t>
                      </a:r>
                      <a:r>
                        <a:rPr lang="en-GB" sz="1000" dirty="0" err="1">
                          <a:solidFill>
                            <a:schemeClr val="tx1"/>
                          </a:solidFill>
                          <a:effectLst/>
                          <a:latin typeface="Arial" panose="020B0604020202020204" pitchFamily="34" charset="0"/>
                          <a:cs typeface="Arial" panose="020B0604020202020204" pitchFamily="34" charset="0"/>
                        </a:rPr>
                        <a:t>cfDNA</a:t>
                      </a:r>
                      <a:r>
                        <a:rPr lang="en-GB" sz="1000" dirty="0">
                          <a:solidFill>
                            <a:schemeClr val="tx1"/>
                          </a:solidFill>
                          <a:effectLst/>
                          <a:latin typeface="Arial" panose="020B0604020202020204" pitchFamily="34" charset="0"/>
                          <a:cs typeface="Arial" panose="020B0604020202020204" pitchFamily="34" charset="0"/>
                        </a:rPr>
                        <a:t> (%)</a:t>
                      </a:r>
                      <a:endParaRPr lang="en-CH"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marL="71755" marR="71755" algn="ctr">
                        <a:spcAft>
                          <a:spcPts val="0"/>
                        </a:spcAft>
                      </a:pPr>
                      <a:r>
                        <a:rPr lang="en-GB" sz="1000" dirty="0">
                          <a:solidFill>
                            <a:schemeClr val="tx1"/>
                          </a:solidFill>
                          <a:effectLst/>
                          <a:latin typeface="Arial" panose="020B0604020202020204" pitchFamily="34" charset="0"/>
                          <a:cs typeface="Arial" panose="020B0604020202020204" pitchFamily="34" charset="0"/>
                        </a:rPr>
                        <a:t>Lung allograft injury</a:t>
                      </a:r>
                      <a:endParaRPr lang="en-CH"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381968529"/>
                  </a:ext>
                </a:extLst>
              </a:tr>
              <a:tr h="212220">
                <a:tc>
                  <a:txBody>
                    <a:bodyPr/>
                    <a:lstStyle/>
                    <a:p>
                      <a:pPr algn="ctr"/>
                      <a:r>
                        <a:rPr lang="en-GB" sz="1000" b="0" dirty="0">
                          <a:effectLst/>
                          <a:latin typeface="Arial" panose="020B0604020202020204" pitchFamily="34" charset="0"/>
                          <a:cs typeface="Arial" panose="020B0604020202020204" pitchFamily="34" charset="0"/>
                        </a:rPr>
                        <a:t>M</a:t>
                      </a:r>
                      <a:endParaRPr lang="en-CH" sz="1050" b="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66</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26</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Unremarkable</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0,08</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No</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757580462"/>
                  </a:ext>
                </a:extLst>
              </a:tr>
              <a:tr h="212220">
                <a:tc>
                  <a:txBody>
                    <a:bodyPr/>
                    <a:lstStyle/>
                    <a:p>
                      <a:pPr algn="ctr"/>
                      <a:r>
                        <a:rPr lang="en-GB" sz="1000" b="0">
                          <a:effectLst/>
                          <a:latin typeface="Arial" panose="020B0604020202020204" pitchFamily="34" charset="0"/>
                          <a:cs typeface="Arial" panose="020B0604020202020204" pitchFamily="34" charset="0"/>
                        </a:rPr>
                        <a:t>M</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34</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4</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0</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Negative</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0,11</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Yes</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563269004"/>
                  </a:ext>
                </a:extLst>
              </a:tr>
              <a:tr h="212220">
                <a:tc>
                  <a:txBody>
                    <a:bodyPr/>
                    <a:lstStyle/>
                    <a:p>
                      <a:pPr algn="ctr"/>
                      <a:r>
                        <a:rPr lang="en-GB" sz="1000" b="0">
                          <a:effectLst/>
                          <a:latin typeface="Arial" panose="020B0604020202020204" pitchFamily="34" charset="0"/>
                          <a:cs typeface="Arial" panose="020B0604020202020204" pitchFamily="34" charset="0"/>
                        </a:rPr>
                        <a:t>M</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58</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17</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Unremarkable</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0,13</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No </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96857146"/>
                  </a:ext>
                </a:extLst>
              </a:tr>
              <a:tr h="212220">
                <a:tc>
                  <a:txBody>
                    <a:bodyPr/>
                    <a:lstStyle/>
                    <a:p>
                      <a:pPr algn="ctr"/>
                      <a:r>
                        <a:rPr lang="en-GB" sz="1000" b="0">
                          <a:effectLst/>
                          <a:latin typeface="Arial" panose="020B0604020202020204" pitchFamily="34" charset="0"/>
                          <a:cs typeface="Arial" panose="020B0604020202020204" pitchFamily="34" charset="0"/>
                        </a:rPr>
                        <a:t>M</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66</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3</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Negative</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0,22</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No</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89769012"/>
                  </a:ext>
                </a:extLst>
              </a:tr>
              <a:tr h="212220">
                <a:tc>
                  <a:txBody>
                    <a:bodyPr/>
                    <a:lstStyle/>
                    <a:p>
                      <a:pPr algn="ctr"/>
                      <a:r>
                        <a:rPr lang="en-GB" sz="1000" b="0">
                          <a:effectLst/>
                          <a:latin typeface="Arial" panose="020B0604020202020204" pitchFamily="34" charset="0"/>
                          <a:cs typeface="Arial" panose="020B0604020202020204" pitchFamily="34" charset="0"/>
                        </a:rPr>
                        <a:t>F</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61</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21</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Negative</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0,24</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No</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664128940"/>
                  </a:ext>
                </a:extLst>
              </a:tr>
              <a:tr h="212220">
                <a:tc>
                  <a:txBody>
                    <a:bodyPr/>
                    <a:lstStyle/>
                    <a:p>
                      <a:pPr algn="ctr"/>
                      <a:r>
                        <a:rPr lang="en-GB" sz="1000" b="0" dirty="0">
                          <a:effectLst/>
                          <a:latin typeface="Arial" panose="020B0604020202020204" pitchFamily="34" charset="0"/>
                          <a:cs typeface="Arial" panose="020B0604020202020204" pitchFamily="34" charset="0"/>
                        </a:rPr>
                        <a:t>M</a:t>
                      </a:r>
                      <a:endParaRPr lang="en-CH" sz="1050" b="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55</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8</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1</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Negative</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0,26</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No</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99563871"/>
                  </a:ext>
                </a:extLst>
              </a:tr>
              <a:tr h="266771">
                <a:tc>
                  <a:txBody>
                    <a:bodyPr/>
                    <a:lstStyle/>
                    <a:p>
                      <a:pPr algn="ctr"/>
                      <a:r>
                        <a:rPr lang="en-GB" sz="1000" b="0">
                          <a:effectLst/>
                          <a:latin typeface="Arial" panose="020B0604020202020204" pitchFamily="34" charset="0"/>
                          <a:cs typeface="Arial" panose="020B0604020202020204" pitchFamily="34" charset="0"/>
                        </a:rPr>
                        <a:t>F</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33</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2</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Organizing pneumonia (I/R injury?)</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0,26</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No</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179034331"/>
                  </a:ext>
                </a:extLst>
              </a:tr>
              <a:tr h="212220">
                <a:tc>
                  <a:txBody>
                    <a:bodyPr/>
                    <a:lstStyle/>
                    <a:p>
                      <a:pPr algn="ctr"/>
                      <a:r>
                        <a:rPr lang="en-GB" sz="1000" b="0">
                          <a:effectLst/>
                          <a:latin typeface="Arial" panose="020B0604020202020204" pitchFamily="34" charset="0"/>
                          <a:cs typeface="Arial" panose="020B0604020202020204" pitchFamily="34" charset="0"/>
                        </a:rPr>
                        <a:t>F</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26</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94</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Negative</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0,35</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No</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963587662"/>
                  </a:ext>
                </a:extLst>
              </a:tr>
              <a:tr h="212220">
                <a:tc>
                  <a:txBody>
                    <a:bodyPr/>
                    <a:lstStyle/>
                    <a:p>
                      <a:pPr algn="ctr"/>
                      <a:r>
                        <a:rPr lang="en-GB" sz="1000" b="0">
                          <a:effectLst/>
                          <a:latin typeface="Arial" panose="020B0604020202020204" pitchFamily="34" charset="0"/>
                          <a:cs typeface="Arial" panose="020B0604020202020204" pitchFamily="34" charset="0"/>
                        </a:rPr>
                        <a:t>F</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34</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52</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Unremarkable</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0,50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No</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90732605"/>
                  </a:ext>
                </a:extLst>
              </a:tr>
              <a:tr h="266771">
                <a:tc>
                  <a:txBody>
                    <a:bodyPr/>
                    <a:lstStyle/>
                    <a:p>
                      <a:pPr algn="ctr"/>
                      <a:r>
                        <a:rPr lang="en-GB" sz="1000" b="0">
                          <a:effectLst/>
                          <a:latin typeface="Arial" panose="020B0604020202020204" pitchFamily="34" charset="0"/>
                          <a:cs typeface="Arial" panose="020B0604020202020204" pitchFamily="34" charset="0"/>
                        </a:rPr>
                        <a:t>M</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64</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15</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Neutrophilic/cellular debris in alveolar septa </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0,58</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Yes </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442005159"/>
                  </a:ext>
                </a:extLst>
              </a:tr>
              <a:tr h="212220">
                <a:tc>
                  <a:txBody>
                    <a:bodyPr/>
                    <a:lstStyle/>
                    <a:p>
                      <a:pPr algn="ctr"/>
                      <a:r>
                        <a:rPr lang="en-GB" sz="1000" b="0" dirty="0">
                          <a:effectLst/>
                          <a:latin typeface="Arial" panose="020B0604020202020204" pitchFamily="34" charset="0"/>
                          <a:cs typeface="Arial" panose="020B0604020202020204" pitchFamily="34" charset="0"/>
                        </a:rPr>
                        <a:t>F</a:t>
                      </a:r>
                      <a:endParaRPr lang="en-CH" sz="1050" b="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24</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7</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Unremarkable</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0,86</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No</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106344708"/>
                  </a:ext>
                </a:extLst>
              </a:tr>
              <a:tr h="266771">
                <a:tc>
                  <a:txBody>
                    <a:bodyPr/>
                    <a:lstStyle/>
                    <a:p>
                      <a:pPr algn="ctr"/>
                      <a:r>
                        <a:rPr lang="en-GB" sz="1000" b="0">
                          <a:effectLst/>
                          <a:latin typeface="Arial" panose="020B0604020202020204" pitchFamily="34" charset="0"/>
                          <a:cs typeface="Arial" panose="020B0604020202020204" pitchFamily="34" charset="0"/>
                        </a:rPr>
                        <a:t>M</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61</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3</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Neutrophils in alveolar septa </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0,90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Yes </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269980878"/>
                  </a:ext>
                </a:extLst>
              </a:tr>
              <a:tr h="212220">
                <a:tc>
                  <a:txBody>
                    <a:bodyPr/>
                    <a:lstStyle/>
                    <a:p>
                      <a:pPr algn="ctr"/>
                      <a:r>
                        <a:rPr lang="en-GB" sz="1000" b="0">
                          <a:effectLst/>
                          <a:latin typeface="Arial" panose="020B0604020202020204" pitchFamily="34" charset="0"/>
                          <a:cs typeface="Arial" panose="020B0604020202020204" pitchFamily="34" charset="0"/>
                        </a:rPr>
                        <a:t>M</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65</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53</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Unremarkable</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1,27</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Yes </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844726870"/>
                  </a:ext>
                </a:extLst>
              </a:tr>
              <a:tr h="212220">
                <a:tc>
                  <a:txBody>
                    <a:bodyPr/>
                    <a:lstStyle/>
                    <a:p>
                      <a:pPr algn="ctr"/>
                      <a:r>
                        <a:rPr lang="en-GB" sz="1000" b="0">
                          <a:effectLst/>
                          <a:latin typeface="Arial" panose="020B0604020202020204" pitchFamily="34" charset="0"/>
                          <a:cs typeface="Arial" panose="020B0604020202020204" pitchFamily="34" charset="0"/>
                        </a:rPr>
                        <a:t>F</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40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5</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Organizing pneumonia</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1,28</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Yes </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986840078"/>
                  </a:ext>
                </a:extLst>
              </a:tr>
              <a:tr h="212220">
                <a:tc>
                  <a:txBody>
                    <a:bodyPr/>
                    <a:lstStyle/>
                    <a:p>
                      <a:pPr algn="ctr"/>
                      <a:r>
                        <a:rPr lang="en-GB" sz="1000" b="0">
                          <a:effectLst/>
                          <a:latin typeface="Arial" panose="020B0604020202020204" pitchFamily="34" charset="0"/>
                          <a:cs typeface="Arial" panose="020B0604020202020204" pitchFamily="34" charset="0"/>
                        </a:rPr>
                        <a:t>F</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26</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181</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1</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Negative</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 -</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1,68</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Yes </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29549629"/>
                  </a:ext>
                </a:extLst>
              </a:tr>
              <a:tr h="212220">
                <a:tc>
                  <a:txBody>
                    <a:bodyPr/>
                    <a:lstStyle/>
                    <a:p>
                      <a:pPr algn="ctr"/>
                      <a:r>
                        <a:rPr lang="en-GB" sz="1000" b="0" dirty="0">
                          <a:effectLst/>
                          <a:latin typeface="Arial" panose="020B0604020202020204" pitchFamily="34" charset="0"/>
                          <a:cs typeface="Arial" panose="020B0604020202020204" pitchFamily="34" charset="0"/>
                        </a:rPr>
                        <a:t>F</a:t>
                      </a:r>
                      <a:endParaRPr lang="en-CH" sz="1050" b="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21</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17</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A1B0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 </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2,03</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Yes </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270027465"/>
                  </a:ext>
                </a:extLst>
              </a:tr>
              <a:tr h="212220">
                <a:tc>
                  <a:txBody>
                    <a:bodyPr/>
                    <a:lstStyle/>
                    <a:p>
                      <a:pPr algn="ctr"/>
                      <a:r>
                        <a:rPr lang="en-GB" sz="1000" b="0">
                          <a:effectLst/>
                          <a:latin typeface="Arial" panose="020B0604020202020204" pitchFamily="34" charset="0"/>
                          <a:cs typeface="Arial" panose="020B0604020202020204" pitchFamily="34" charset="0"/>
                        </a:rPr>
                        <a:t>M</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56</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4</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A3B0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3,54</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Yes </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432689343"/>
                  </a:ext>
                </a:extLst>
              </a:tr>
              <a:tr h="212220">
                <a:tc>
                  <a:txBody>
                    <a:bodyPr/>
                    <a:lstStyle/>
                    <a:p>
                      <a:pPr algn="ctr"/>
                      <a:r>
                        <a:rPr lang="en-GB" sz="1000" b="0">
                          <a:effectLst/>
                          <a:latin typeface="Arial" panose="020B0604020202020204" pitchFamily="34" charset="0"/>
                          <a:cs typeface="Arial" panose="020B0604020202020204" pitchFamily="34" charset="0"/>
                        </a:rPr>
                        <a:t>M</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65</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5</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Negative</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4,67</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Yes </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346667096"/>
                  </a:ext>
                </a:extLst>
              </a:tr>
              <a:tr h="212220">
                <a:tc>
                  <a:txBody>
                    <a:bodyPr/>
                    <a:lstStyle/>
                    <a:p>
                      <a:pPr algn="ctr"/>
                      <a:r>
                        <a:rPr lang="en-GB" sz="1000" b="0">
                          <a:effectLst/>
                          <a:latin typeface="Arial" panose="020B0604020202020204" pitchFamily="34" charset="0"/>
                          <a:cs typeface="Arial" panose="020B0604020202020204" pitchFamily="34" charset="0"/>
                        </a:rPr>
                        <a:t>M</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46</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128</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Unremarkable</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4,75</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No</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84138485"/>
                  </a:ext>
                </a:extLst>
              </a:tr>
              <a:tr h="212220">
                <a:tc>
                  <a:txBody>
                    <a:bodyPr/>
                    <a:lstStyle/>
                    <a:p>
                      <a:pPr algn="ctr"/>
                      <a:r>
                        <a:rPr lang="en-GB" sz="1000" b="0">
                          <a:effectLst/>
                          <a:latin typeface="Arial" panose="020B0604020202020204" pitchFamily="34" charset="0"/>
                          <a:cs typeface="Arial" panose="020B0604020202020204" pitchFamily="34" charset="0"/>
                        </a:rPr>
                        <a:t>M</a:t>
                      </a:r>
                      <a:endParaRPr lang="en-CH" sz="1050" b="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36</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61</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Unremarkable</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5,40</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Yes </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562910075"/>
                  </a:ext>
                </a:extLst>
              </a:tr>
              <a:tr h="266771">
                <a:tc>
                  <a:txBody>
                    <a:bodyPr/>
                    <a:lstStyle/>
                    <a:p>
                      <a:pPr algn="ctr"/>
                      <a:r>
                        <a:rPr lang="en-GB" sz="1000" b="0" dirty="0">
                          <a:effectLst/>
                          <a:latin typeface="Arial" panose="020B0604020202020204" pitchFamily="34" charset="0"/>
                          <a:cs typeface="Arial" panose="020B0604020202020204" pitchFamily="34" charset="0"/>
                        </a:rPr>
                        <a:t>F</a:t>
                      </a:r>
                      <a:endParaRPr lang="en-CH" sz="1050" b="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41</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63</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2</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 </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Neutrophilic/cellular debris in alveolar septa </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a:effectLst/>
                          <a:latin typeface="Arial" panose="020B0604020202020204" pitchFamily="34" charset="0"/>
                          <a:cs typeface="Arial" panose="020B0604020202020204" pitchFamily="34" charset="0"/>
                        </a:rPr>
                        <a:t>6,85</a:t>
                      </a:r>
                      <a:endParaRPr lang="en-CH" sz="1050">
                        <a:effectLst/>
                        <a:latin typeface="Arial" panose="020B0604020202020204" pitchFamily="34" charset="0"/>
                        <a:ea typeface="Times New Roman" panose="02020603050405020304" pitchFamily="18" charset="0"/>
                        <a:cs typeface="Arial" panose="020B0604020202020204" pitchFamily="34" charset="0"/>
                      </a:endParaRPr>
                    </a:p>
                  </a:txBody>
                  <a:tcPr marL="11951" marR="11951" marT="0" marB="0" anchor="ctr"/>
                </a:tc>
                <a:tc>
                  <a:txBody>
                    <a:bodyPr/>
                    <a:lstStyle/>
                    <a:p>
                      <a:pPr algn="ctr"/>
                      <a:r>
                        <a:rPr lang="en-GB" sz="1000" dirty="0">
                          <a:effectLst/>
                          <a:latin typeface="Arial" panose="020B0604020202020204" pitchFamily="34" charset="0"/>
                          <a:cs typeface="Arial" panose="020B0604020202020204" pitchFamily="34" charset="0"/>
                        </a:rPr>
                        <a:t>Yes </a:t>
                      </a:r>
                      <a:endParaRPr lang="en-CH" sz="105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330666943"/>
                  </a:ext>
                </a:extLst>
              </a:tr>
            </a:tbl>
          </a:graphicData>
        </a:graphic>
      </p:graphicFrame>
      <p:pic>
        <p:nvPicPr>
          <p:cNvPr id="10" name="Picture 9" descr="A house with a white roof&#10;&#10;Description automatically generated">
            <a:hlinkClick r:id="rId4" action="ppaction://hlinksldjump"/>
            <a:extLst>
              <a:ext uri="{FF2B5EF4-FFF2-40B4-BE49-F238E27FC236}">
                <a16:creationId xmlns:a16="http://schemas.microsoft.com/office/drawing/2014/main" id="{A318911E-1F53-477D-8414-556B753DE9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240" y="418906"/>
            <a:ext cx="432000" cy="432000"/>
          </a:xfrm>
          <a:prstGeom prst="rect">
            <a:avLst/>
          </a:prstGeom>
        </p:spPr>
      </p:pic>
    </p:spTree>
    <p:custDataLst>
      <p:tags r:id="rId1"/>
    </p:custDataLst>
    <p:extLst>
      <p:ext uri="{BB962C8B-B14F-4D97-AF65-F5344CB8AC3E}">
        <p14:creationId xmlns:p14="http://schemas.microsoft.com/office/powerpoint/2010/main" val="38133198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0a4QevTD"/>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7CBFB6"/>
      </a:accent1>
      <a:accent2>
        <a:srgbClr val="F46465"/>
      </a:accent2>
      <a:accent3>
        <a:srgbClr val="BC5441"/>
      </a:accent3>
      <a:accent4>
        <a:srgbClr val="DA9ABD"/>
      </a:accent4>
      <a:accent5>
        <a:srgbClr val="FDCE9C"/>
      </a:accent5>
      <a:accent6>
        <a:srgbClr val="70AD47"/>
      </a:accent6>
      <a:hlink>
        <a:srgbClr val="0563C1"/>
      </a:hlink>
      <a:folHlink>
        <a:srgbClr val="954F72"/>
      </a:folHlink>
    </a:clrScheme>
    <a:fontScheme name="gotham">
      <a:majorFont>
        <a:latin typeface="Gotham"/>
        <a:ea typeface=""/>
        <a:cs typeface=""/>
      </a:majorFont>
      <a:minorFont>
        <a:latin typeface="Gotha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L ESOT" id="{4B8885F8-CCE3-41E5-A7E4-DBF8E1C9B469}" vid="{00210522-7749-4519-8235-F75805C811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12143</TotalTime>
  <Words>19387</Words>
  <Application>Microsoft Macintosh PowerPoint</Application>
  <PresentationFormat>Widescreen</PresentationFormat>
  <Paragraphs>1104</Paragraphs>
  <Slides>32</Slides>
  <Notes>28</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32</vt:i4>
      </vt:variant>
    </vt:vector>
  </HeadingPairs>
  <TitlesOfParts>
    <vt:vector size="42" baseType="lpstr">
      <vt:lpstr>Arial</vt:lpstr>
      <vt:lpstr>Arial</vt:lpstr>
      <vt:lpstr>Calibri</vt:lpstr>
      <vt:lpstr>Cambria</vt:lpstr>
      <vt:lpstr>Courier New</vt:lpstr>
      <vt:lpstr>Gotham</vt:lpstr>
      <vt:lpstr>Gotham Thin</vt:lpstr>
      <vt:lpstr>Times New Roman</vt:lpstr>
      <vt:lpstr>Wingdings</vt:lpstr>
      <vt:lpstr>Office Theme</vt:lpstr>
      <vt:lpstr>Presentazione standard di PowerPoint</vt:lpstr>
      <vt:lpstr>Disclaimer</vt:lpstr>
      <vt:lpstr>Information</vt:lpstr>
      <vt:lpstr>Content</vt:lpstr>
      <vt:lpstr>Content</vt:lpstr>
      <vt:lpstr>Increased total cell-free DNA early after lung transplantation is associated with baseline lung allograft dysfunction</vt:lpstr>
      <vt:lpstr>Increased total cell-free DNA early after lung transplantation is associated with baseline lung allograft dysfunction</vt:lpstr>
      <vt:lpstr>Comparison of plasma donor-derived cell-free DNA with LASHA scoring system in lung transplantation: A single centre experience </vt:lpstr>
      <vt:lpstr>Comparison of plasma donor-derived cell-free DNA with LASHA scoring system in lung transplantation: A single centre experience </vt:lpstr>
      <vt:lpstr>Mitochondrial damage comparison between brain death donors and donors after circulatory death in lung transplantation: Prospective multicenter study</vt:lpstr>
      <vt:lpstr>Mitochondrial damage comparison between brain death donors and donors after circulatory death in lung transplantation: Prospective multicenter study</vt:lpstr>
      <vt:lpstr>A novel whole-body cooling system protects donor lungs from ischemia reperfusion injury: Targeting uncontrolled donation after circulatory death donors</vt:lpstr>
      <vt:lpstr>A novel whole-body cooling system protects donor lungs from ischemia reperfusion injury: Targeting uncontrolled donation after circulatory death donors</vt:lpstr>
      <vt:lpstr>Not too warm, not too cold: Real-world multi-center outcomes with elevated hypothermic preservation of donor lungs</vt:lpstr>
      <vt:lpstr>Not too warm, not too cold: Real-world multi-center outcomes with elevated hypothermic preservation of donor lungs</vt:lpstr>
      <vt:lpstr>Not too warm, not too cold: Real-world multi-center outcomes with elevated hypothermic preservation of donor lungs</vt:lpstr>
      <vt:lpstr>Utility of the banff human organ transplant panel in diagnosing antibody-mediated rejection in lung transplant biopsies</vt:lpstr>
      <vt:lpstr>Utility of the banff human organ transplant panel in diagnosing antibody-mediated rejection in lung transplant biopsies</vt:lpstr>
      <vt:lpstr>Using predicted indirectly recognizable HLA epitopes to investigate formation of de novo donor-specific HLA-antibodies after lung transplantation</vt:lpstr>
      <vt:lpstr>Using predicted indirectly recognizable HLA epitopes to investigate formation of de novo donor-specific HLA-antibodies after lung transplantation</vt:lpstr>
      <vt:lpstr>Transcriptional co-activator BOB1 as the key regulator of pathogenic lymphocytic responses in chronic lung allograft dysfunction</vt:lpstr>
      <vt:lpstr>Transcriptional co-activator BOB1 as the key regulator of pathogenic lymphocytic responses in chronic lung allograft dysfunction</vt:lpstr>
      <vt:lpstr>Validation of a blood gene signature to predict chronic allograft dysfunction in lung transplantation</vt:lpstr>
      <vt:lpstr>Validation of a blood gene signature to predict chronic allograft dysfunction in lung transplantation</vt:lpstr>
      <vt:lpstr>Unsupervised analysis of lung transplant phenotypes using gene expression data</vt:lpstr>
      <vt:lpstr>Unsupervised analysis of lung transplant phenotypes using gene expression data</vt:lpstr>
      <vt:lpstr>Role of donor-derived cell-free DNA in chronic lung allograft dysfunction. A longitudinal study</vt:lpstr>
      <vt:lpstr>Role of donor-derived cell-free DNA in chronic lung allograft dysfunction. A longitudinal study</vt:lpstr>
      <vt:lpstr>Donor-derived cell-free DNA and cell-free RNA levels using a cost-effective liquid biopsy technique monitoring lung allograft rejection</vt:lpstr>
      <vt:lpstr>Donor-derived cell-free DNA and cell-free RNA levels using a cost-effective liquid biopsy technique monitoring lung allograft rejection</vt:lpstr>
      <vt:lpstr>Induction extracorporeal photopheresis stimulates beneficial immune modulation in cystic fibrosis patients undergoing lung transplantation</vt:lpstr>
      <vt:lpstr>Induction extracorporeal photopheresis stimulates beneficial immune modulation in cystic fibrosis patients undergoing lung transplantation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Laurent Perrin</dc:creator>
  <cp:lastModifiedBy>Chiara Parisotto</cp:lastModifiedBy>
  <cp:revision>122</cp:revision>
  <dcterms:created xsi:type="dcterms:W3CDTF">2023-07-26T19:53:08Z</dcterms:created>
  <dcterms:modified xsi:type="dcterms:W3CDTF">2023-09-28T11:00:57Z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2E1BE59E-C2BB-419E-A585-F4D13E06EF86</vt:lpwstr>
  </property>
  <property fmtid="{D5CDD505-2E9C-101B-9397-08002B2CF9AE}" pid="3" name="ArticulatePath">
    <vt:lpwstr>Presentation2</vt:lpwstr>
  </property>
</Properties>
</file>